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738" r:id="rId5"/>
  </p:sldMasterIdLst>
  <p:notesMasterIdLst>
    <p:notesMasterId r:id="rId37"/>
  </p:notesMasterIdLst>
  <p:sldIdLst>
    <p:sldId id="256" r:id="rId6"/>
    <p:sldId id="287" r:id="rId7"/>
    <p:sldId id="576" r:id="rId8"/>
    <p:sldId id="626" r:id="rId9"/>
    <p:sldId id="627" r:id="rId10"/>
    <p:sldId id="629" r:id="rId11"/>
    <p:sldId id="630" r:id="rId12"/>
    <p:sldId id="631" r:id="rId13"/>
    <p:sldId id="632" r:id="rId14"/>
    <p:sldId id="634" r:id="rId15"/>
    <p:sldId id="636" r:id="rId16"/>
    <p:sldId id="637" r:id="rId17"/>
    <p:sldId id="639" r:id="rId18"/>
    <p:sldId id="640" r:id="rId19"/>
    <p:sldId id="664" r:id="rId20"/>
    <p:sldId id="642" r:id="rId21"/>
    <p:sldId id="645" r:id="rId22"/>
    <p:sldId id="647" r:id="rId23"/>
    <p:sldId id="667" r:id="rId24"/>
    <p:sldId id="665" r:id="rId25"/>
    <p:sldId id="668" r:id="rId26"/>
    <p:sldId id="669" r:id="rId27"/>
    <p:sldId id="649" r:id="rId28"/>
    <p:sldId id="670" r:id="rId29"/>
    <p:sldId id="671" r:id="rId30"/>
    <p:sldId id="672" r:id="rId31"/>
    <p:sldId id="673" r:id="rId32"/>
    <p:sldId id="674" r:id="rId33"/>
    <p:sldId id="658" r:id="rId34"/>
    <p:sldId id="309" r:id="rId35"/>
    <p:sldId id="258" r:id="rId36"/>
  </p:sldIdLst>
  <p:sldSz cx="12192000" cy="6858000"/>
  <p:notesSz cx="6858000" cy="9144000"/>
  <p:embeddedFontLst>
    <p:embeddedFont>
      <p:font typeface="Bookshelf Symbol 1" panose="020B0604020202020204" charset="0"/>
      <p:regular r:id="rId38"/>
    </p:embeddedFont>
    <p:embeddedFont>
      <p:font typeface="Calibri" panose="020F050202020403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951444-92EC-62F4-004B-04314D58AFC9}" name="David Mercier" initials="DM" userId="S::david.mercier@ansys.com::af55b25a-2530-45a7-8f11-488cc3cd8e5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7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4675" autoAdjust="0"/>
  </p:normalViewPr>
  <p:slideViewPr>
    <p:cSldViewPr showGuides="1">
      <p:cViewPr varScale="1">
        <p:scale>
          <a:sx n="70" d="100"/>
          <a:sy n="70" d="100"/>
        </p:scale>
        <p:origin x="2070" y="60"/>
      </p:cViewPr>
      <p:guideLst>
        <p:guide orient="horz" pos="2160"/>
        <p:guide pos="3840"/>
      </p:guideLst>
    </p:cSldViewPr>
  </p:slideViewPr>
  <p:notesTextViewPr>
    <p:cViewPr>
      <p:scale>
        <a:sx n="1" d="1"/>
        <a:sy n="1" d="1"/>
      </p:scale>
      <p:origin x="0" y="0"/>
    </p:cViewPr>
  </p:notesTextViewPr>
  <p:sorterViewPr>
    <p:cViewPr>
      <p:scale>
        <a:sx n="100" d="100"/>
        <a:sy n="100" d="100"/>
      </p:scale>
      <p:origin x="0" y="-28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2.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5.fntdata"/><Relationship Id="rId47"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1.fntdata"/><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BB9E86C5-9689-42B4-BE7D-FDE5EB4274E3}" type="datetimeFigureOut">
              <a:rPr lang="en-US" smtClean="0"/>
              <a:pPr/>
              <a:t>1/24/2022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27FDDAD7-A41A-4414-8211-C5E2AC7F93EC}" type="slidenum">
              <a:rPr lang="en-US" smtClean="0"/>
              <a:pPr/>
              <a:t>‹#›</a:t>
            </a:fld>
            <a:endParaRPr lang="en-US" dirty="0"/>
          </a:p>
        </p:txBody>
      </p:sp>
    </p:spTree>
    <p:extLst>
      <p:ext uri="{BB962C8B-B14F-4D97-AF65-F5344CB8AC3E}">
        <p14:creationId xmlns:p14="http://schemas.microsoft.com/office/powerpoint/2010/main" val="766296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a:lvl2pPr marL="457200" algn="l" defTabSz="914400" rtl="0" eaLnBrk="1" latinLnBrk="0" hangingPunct="1">
      <a:defRPr sz="1200" b="0" i="0" kern="1200">
        <a:solidFill>
          <a:schemeClr val="tx1"/>
        </a:solidFill>
        <a:latin typeface="Calibri" panose="020F0502020204030204" pitchFamily="34" charset="0"/>
        <a:ea typeface="+mn-ea"/>
        <a:cs typeface="+mn-cs"/>
      </a:defRPr>
    </a:lvl2pPr>
    <a:lvl3pPr marL="914400" algn="l" defTabSz="914400" rtl="0" eaLnBrk="1" latinLnBrk="0" hangingPunct="1">
      <a:defRPr sz="1200" b="0" i="0" kern="1200">
        <a:solidFill>
          <a:schemeClr val="tx1"/>
        </a:solidFill>
        <a:latin typeface="Calibri" panose="020F0502020204030204" pitchFamily="34" charset="0"/>
        <a:ea typeface="+mn-ea"/>
        <a:cs typeface="+mn-cs"/>
      </a:defRPr>
    </a:lvl3pPr>
    <a:lvl4pPr marL="1371600" algn="l" defTabSz="914400" rtl="0" eaLnBrk="1" latinLnBrk="0" hangingPunct="1">
      <a:defRPr sz="1200" b="0" i="0" kern="1200">
        <a:solidFill>
          <a:schemeClr val="tx1"/>
        </a:solidFill>
        <a:latin typeface="Calibri" panose="020F0502020204030204" pitchFamily="34" charset="0"/>
        <a:ea typeface="+mn-ea"/>
        <a:cs typeface="+mn-cs"/>
      </a:defRPr>
    </a:lvl4pPr>
    <a:lvl5pPr marL="1828800" algn="l" defTabSz="914400" rtl="0" eaLnBrk="1" latinLnBrk="0" hangingPunct="1">
      <a:defRPr sz="1200" b="0"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b="1" i="1" dirty="0"/>
              <a:t>Les 25 </a:t>
            </a:r>
            <a:r>
              <a:rPr lang="en-GB" b="1" i="1" dirty="0" err="1"/>
              <a:t>unités</a:t>
            </a:r>
            <a:r>
              <a:rPr lang="en-GB" b="1" i="1" dirty="0"/>
              <a:t> de </a:t>
            </a:r>
            <a:r>
              <a:rPr lang="en-GB" b="1" i="1" dirty="0" err="1"/>
              <a:t>cours</a:t>
            </a:r>
            <a:r>
              <a:rPr lang="en-GB" b="1" i="1" dirty="0"/>
              <a:t> PowerPoint </a:t>
            </a:r>
            <a:r>
              <a:rPr lang="en-GB" b="1" i="1" dirty="0" err="1"/>
              <a:t>en</a:t>
            </a:r>
            <a:r>
              <a:rPr lang="en-GB" b="1" i="1" dirty="0"/>
              <a:t> 2022</a:t>
            </a:r>
          </a:p>
          <a:p>
            <a:pPr algn="ctr"/>
            <a:endParaRPr lang="en-GB" b="1" i="1" dirty="0"/>
          </a:p>
          <a:p>
            <a:r>
              <a:rPr lang="en-GB" dirty="0"/>
              <a:t>Les </a:t>
            </a:r>
            <a:r>
              <a:rPr lang="en-GB" dirty="0" err="1"/>
              <a:t>unités</a:t>
            </a:r>
            <a:r>
              <a:rPr lang="en-GB" dirty="0"/>
              <a:t> de </a:t>
            </a:r>
            <a:r>
              <a:rPr lang="en-GB" dirty="0" err="1"/>
              <a:t>cours</a:t>
            </a:r>
            <a:r>
              <a:rPr lang="en-GB" dirty="0"/>
              <a:t> </a:t>
            </a:r>
            <a:r>
              <a:rPr lang="en-GB" dirty="0" err="1"/>
              <a:t>développées</a:t>
            </a:r>
            <a:r>
              <a:rPr lang="en-GB" dirty="0"/>
              <a:t> pour </a:t>
            </a:r>
            <a:r>
              <a:rPr lang="en-GB" dirty="0" err="1"/>
              <a:t>l’enseignement</a:t>
            </a:r>
            <a:r>
              <a:rPr lang="en-GB" dirty="0"/>
              <a:t> </a:t>
            </a:r>
            <a:r>
              <a:rPr lang="en-GB" dirty="0" err="1"/>
              <a:t>en</a:t>
            </a:r>
            <a:r>
              <a:rPr lang="en-GB" dirty="0"/>
              <a:t> lien avec Granta </a:t>
            </a:r>
            <a:r>
              <a:rPr lang="en-GB" dirty="0" err="1"/>
              <a:t>EduPack</a:t>
            </a:r>
            <a:r>
              <a:rPr lang="en-GB" dirty="0"/>
              <a:t> </a:t>
            </a:r>
            <a:r>
              <a:rPr lang="en-GB" dirty="0" err="1"/>
              <a:t>sont</a:t>
            </a:r>
            <a:r>
              <a:rPr lang="en-GB" dirty="0"/>
              <a:t> </a:t>
            </a:r>
            <a:r>
              <a:rPr lang="en-GB" dirty="0" err="1"/>
              <a:t>listées</a:t>
            </a:r>
            <a:r>
              <a:rPr lang="en-GB" dirty="0"/>
              <a:t> </a:t>
            </a:r>
            <a:r>
              <a:rPr lang="en-GB" dirty="0" err="1"/>
              <a:t>en</a:t>
            </a:r>
            <a:r>
              <a:rPr lang="en-GB" dirty="0"/>
              <a:t> fin de </a:t>
            </a:r>
            <a:r>
              <a:rPr lang="en-GB" dirty="0" err="1"/>
              <a:t>cette</a:t>
            </a:r>
            <a:r>
              <a:rPr lang="en-GB" dirty="0"/>
              <a:t> </a:t>
            </a:r>
            <a:r>
              <a:rPr lang="en-GB" dirty="0" err="1"/>
              <a:t>présentation</a:t>
            </a:r>
            <a:r>
              <a:rPr lang="en-GB" dirty="0"/>
              <a:t>.</a:t>
            </a:r>
            <a:endParaRPr lang="fr-FR"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a:t>
            </a:fld>
            <a:endParaRPr lang="en-US" dirty="0"/>
          </a:p>
        </p:txBody>
      </p:sp>
    </p:spTree>
    <p:extLst>
      <p:ext uri="{BB962C8B-B14F-4D97-AF65-F5344CB8AC3E}">
        <p14:creationId xmlns:p14="http://schemas.microsoft.com/office/powerpoint/2010/main" val="3015068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9005888" y="255588"/>
            <a:ext cx="2260600" cy="1273175"/>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591"/>
              </a:spcAft>
            </a:pPr>
            <a:r>
              <a:rPr lang="en-GB" sz="900" b="1" i="1" dirty="0"/>
              <a:t>Table de </a:t>
            </a:r>
            <a:r>
              <a:rPr lang="en-GB" sz="900" b="1" i="1" dirty="0" err="1"/>
              <a:t>données</a:t>
            </a:r>
            <a:r>
              <a:rPr lang="en-GB" sz="900" b="1" i="1" dirty="0"/>
              <a:t> des </a:t>
            </a:r>
            <a:r>
              <a:rPr lang="en-GB" sz="900" b="1" i="1" dirty="0" err="1"/>
              <a:t>Elemnts</a:t>
            </a:r>
            <a:endParaRPr lang="en-GB" sz="900" b="1" i="1" dirty="0"/>
          </a:p>
          <a:p>
            <a:pPr algn="just">
              <a:lnSpc>
                <a:spcPct val="90000"/>
              </a:lnSpc>
              <a:spcBef>
                <a:spcPts val="0"/>
              </a:spcBef>
              <a:spcAft>
                <a:spcPts val="591"/>
              </a:spcAft>
            </a:pPr>
            <a:endParaRPr lang="en-GB" sz="900" b="1" i="1" dirty="0"/>
          </a:p>
          <a:p>
            <a:pPr algn="just">
              <a:lnSpc>
                <a:spcPct val="90000"/>
              </a:lnSpc>
              <a:spcBef>
                <a:spcPts val="0"/>
              </a:spcBef>
              <a:spcAft>
                <a:spcPts val="591"/>
              </a:spcAft>
            </a:pPr>
            <a:r>
              <a:rPr lang="fr-FR" sz="1100" dirty="0"/>
              <a:t>La sélection de la table de données des éléments donne accès aux données de tous les éléments du tableau périodique. Cela a été inclus dans Granta </a:t>
            </a:r>
            <a:r>
              <a:rPr lang="fr-FR" sz="1100" dirty="0" err="1"/>
              <a:t>EduPack</a:t>
            </a:r>
            <a:r>
              <a:rPr lang="fr-FR" sz="1100" dirty="0"/>
              <a:t> afin que vous puissiez le reconnaître. Cliquer sur un élément du tableau périodique ouvrira chaque fiche de données.</a:t>
            </a:r>
          </a:p>
          <a:p>
            <a:pPr algn="just">
              <a:lnSpc>
                <a:spcPct val="90000"/>
              </a:lnSpc>
              <a:spcBef>
                <a:spcPts val="0"/>
              </a:spcBef>
              <a:spcAft>
                <a:spcPts val="591"/>
              </a:spcAft>
            </a:pPr>
            <a:endParaRPr lang="fr-FR" sz="1100" dirty="0"/>
          </a:p>
          <a:p>
            <a:pPr algn="just">
              <a:lnSpc>
                <a:spcPct val="90000"/>
              </a:lnSpc>
              <a:spcBef>
                <a:spcPts val="0"/>
              </a:spcBef>
              <a:spcAft>
                <a:spcPts val="591"/>
              </a:spcAft>
            </a:pPr>
            <a:r>
              <a:rPr lang="fr-FR" sz="1100" dirty="0"/>
              <a:t>Chaque enregistrement contient des données sur la structure électronique et cristalline. Les élèves peuvent explorer comment la structure et les propriétés sont liées.</a:t>
            </a:r>
            <a:endParaRPr lang="en-GB" sz="900" b="0" i="0" dirty="0"/>
          </a:p>
        </p:txBody>
      </p:sp>
    </p:spTree>
    <p:extLst>
      <p:ext uri="{BB962C8B-B14F-4D97-AF65-F5344CB8AC3E}">
        <p14:creationId xmlns:p14="http://schemas.microsoft.com/office/powerpoint/2010/main" val="2162310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9005888" y="255588"/>
            <a:ext cx="2260600" cy="1273175"/>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591"/>
              </a:spcAft>
            </a:pPr>
            <a:r>
              <a:rPr lang="en-GB" sz="900" b="1" i="1" dirty="0" err="1"/>
              <a:t>Exemples</a:t>
            </a:r>
            <a:r>
              <a:rPr lang="en-GB" sz="900" b="1" i="1" dirty="0"/>
              <a:t> </a:t>
            </a:r>
            <a:r>
              <a:rPr lang="en-GB" sz="900" b="1" i="1" dirty="0" err="1"/>
              <a:t>graphiques</a:t>
            </a:r>
            <a:endParaRPr lang="en-GB" sz="900" b="1" i="1" dirty="0"/>
          </a:p>
          <a:p>
            <a:pPr algn="just">
              <a:lnSpc>
                <a:spcPct val="90000"/>
              </a:lnSpc>
              <a:spcBef>
                <a:spcPts val="0"/>
              </a:spcBef>
              <a:spcAft>
                <a:spcPts val="591"/>
              </a:spcAft>
            </a:pPr>
            <a:endParaRPr lang="en-GB" sz="900" dirty="0"/>
          </a:p>
          <a:p>
            <a:pPr algn="just">
              <a:lnSpc>
                <a:spcPct val="90000"/>
              </a:lnSpc>
              <a:spcBef>
                <a:spcPts val="0"/>
              </a:spcBef>
              <a:spcAft>
                <a:spcPts val="591"/>
              </a:spcAft>
            </a:pPr>
            <a:r>
              <a:rPr lang="fr-FR" sz="900" dirty="0"/>
              <a:t>Voici quelques diagrammes que les étudiants peuvent faire avec Granta </a:t>
            </a:r>
            <a:r>
              <a:rPr lang="fr-FR" sz="900" dirty="0" err="1"/>
              <a:t>EduPack</a:t>
            </a:r>
            <a:r>
              <a:rPr lang="fr-FR" sz="900" dirty="0"/>
              <a:t>, qui montrent des schémas périodiques à travers le tableau, pour les propriétés géométriques et mécaniques.</a:t>
            </a:r>
            <a:endParaRPr lang="en-GB" sz="900" dirty="0"/>
          </a:p>
        </p:txBody>
      </p:sp>
    </p:spTree>
    <p:extLst>
      <p:ext uri="{BB962C8B-B14F-4D97-AF65-F5344CB8AC3E}">
        <p14:creationId xmlns:p14="http://schemas.microsoft.com/office/powerpoint/2010/main" val="624420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9005888" y="255588"/>
            <a:ext cx="2260600" cy="1273175"/>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591"/>
              </a:spcAft>
            </a:pPr>
            <a:r>
              <a:rPr lang="en-GB" sz="900" b="1" i="1" dirty="0"/>
              <a:t>Plus </a:t>
            </a:r>
            <a:r>
              <a:rPr lang="en-GB" sz="900" b="1" i="1" dirty="0" err="1"/>
              <a:t>d’exemples</a:t>
            </a:r>
            <a:r>
              <a:rPr lang="en-GB" sz="900" b="1" i="1" dirty="0"/>
              <a:t> </a:t>
            </a:r>
            <a:r>
              <a:rPr lang="en-GB" sz="900" b="1" i="1" dirty="0" err="1"/>
              <a:t>graphiques</a:t>
            </a:r>
            <a:endParaRPr lang="en-GB" sz="900" b="1" i="1" dirty="0"/>
          </a:p>
          <a:p>
            <a:pPr algn="just">
              <a:lnSpc>
                <a:spcPct val="90000"/>
              </a:lnSpc>
              <a:spcBef>
                <a:spcPts val="0"/>
              </a:spcBef>
              <a:spcAft>
                <a:spcPts val="591"/>
              </a:spcAft>
            </a:pPr>
            <a:endParaRPr lang="en-GB" sz="900" dirty="0"/>
          </a:p>
          <a:p>
            <a:pPr algn="just">
              <a:lnSpc>
                <a:spcPct val="90000"/>
              </a:lnSpc>
              <a:spcBef>
                <a:spcPts val="0"/>
              </a:spcBef>
              <a:spcAft>
                <a:spcPts val="591"/>
              </a:spcAft>
            </a:pPr>
            <a:r>
              <a:rPr lang="fr-FR" sz="1100" dirty="0"/>
              <a:t>L'électronégativité des éléments est tracée en fonction du numéro atomique sur ce graphique. Cela permet aux étudiants d'approfondir la théorie des alliages. Le fluor retient très étroitement ses électrons. Ceux du bas avec une faible électronégativité sont des métaux et ceux du haut sont covalents ou semi-conducteurs.</a:t>
            </a:r>
          </a:p>
          <a:p>
            <a:pPr algn="just">
              <a:lnSpc>
                <a:spcPct val="90000"/>
              </a:lnSpc>
              <a:spcBef>
                <a:spcPts val="0"/>
              </a:spcBef>
              <a:spcAft>
                <a:spcPts val="591"/>
              </a:spcAft>
            </a:pPr>
            <a:endParaRPr lang="fr-FR" sz="1100" dirty="0"/>
          </a:p>
          <a:p>
            <a:pPr algn="just">
              <a:lnSpc>
                <a:spcPct val="90000"/>
              </a:lnSpc>
              <a:spcBef>
                <a:spcPts val="0"/>
              </a:spcBef>
              <a:spcAft>
                <a:spcPts val="591"/>
              </a:spcAft>
            </a:pPr>
            <a:r>
              <a:rPr lang="fr-FR" sz="1100" dirty="0"/>
              <a:t>Si la différence d'électronégativité est supérieure à 1,7, il s'agira généralement d'une liaison ionique. Une différence d'électronégativité inférieure à 1,7 correspond à une liaison covalente.</a:t>
            </a:r>
          </a:p>
          <a:p>
            <a:pPr algn="just">
              <a:lnSpc>
                <a:spcPct val="90000"/>
              </a:lnSpc>
              <a:spcBef>
                <a:spcPts val="0"/>
              </a:spcBef>
              <a:spcAft>
                <a:spcPts val="591"/>
              </a:spcAft>
            </a:pPr>
            <a:endParaRPr lang="fr-FR" sz="1100" dirty="0"/>
          </a:p>
          <a:p>
            <a:pPr algn="just">
              <a:lnSpc>
                <a:spcPct val="90000"/>
              </a:lnSpc>
              <a:spcBef>
                <a:spcPts val="0"/>
              </a:spcBef>
              <a:spcAft>
                <a:spcPts val="591"/>
              </a:spcAft>
            </a:pPr>
            <a:r>
              <a:rPr lang="fr-FR" sz="1100" dirty="0"/>
              <a:t>Les élèves peuvent également explorer les règles de Hume-</a:t>
            </a:r>
            <a:r>
              <a:rPr lang="fr-FR" sz="1100" dirty="0" err="1"/>
              <a:t>Rothery</a:t>
            </a:r>
            <a:r>
              <a:rPr lang="fr-FR" sz="1100" dirty="0"/>
              <a:t>. Il est alors possible d'appliquer les règles de Hume-</a:t>
            </a:r>
            <a:r>
              <a:rPr lang="fr-FR" sz="1100" dirty="0" err="1"/>
              <a:t>Rothery</a:t>
            </a:r>
            <a:r>
              <a:rPr lang="fr-FR" sz="1100" dirty="0"/>
              <a:t> pour prédire si deux éléments différents formeraient une solution solide, par exemple un système Cu-Ni. Voir le livre blanc ou l'unité de cours Les éléments pour plus d'informations.</a:t>
            </a:r>
            <a:endParaRPr lang="en-GB" sz="900" dirty="0"/>
          </a:p>
        </p:txBody>
      </p:sp>
    </p:spTree>
    <p:extLst>
      <p:ext uri="{BB962C8B-B14F-4D97-AF65-F5344CB8AC3E}">
        <p14:creationId xmlns:p14="http://schemas.microsoft.com/office/powerpoint/2010/main" val="1526266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9005888" y="255588"/>
            <a:ext cx="2260600" cy="1273175"/>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591"/>
              </a:spcAft>
            </a:pPr>
            <a:r>
              <a:rPr lang="fr-FR" sz="900" b="1" i="1" dirty="0"/>
              <a:t>La table de données Materials</a:t>
            </a:r>
          </a:p>
          <a:p>
            <a:pPr algn="ctr">
              <a:lnSpc>
                <a:spcPct val="90000"/>
              </a:lnSpc>
              <a:spcBef>
                <a:spcPts val="0"/>
              </a:spcBef>
              <a:spcAft>
                <a:spcPts val="591"/>
              </a:spcAft>
            </a:pPr>
            <a:endParaRPr lang="fr-FR" sz="900" b="1" i="1" dirty="0"/>
          </a:p>
          <a:p>
            <a:pPr algn="just">
              <a:lnSpc>
                <a:spcPct val="90000"/>
              </a:lnSpc>
              <a:spcBef>
                <a:spcPts val="0"/>
              </a:spcBef>
              <a:spcAft>
                <a:spcPts val="591"/>
              </a:spcAft>
            </a:pPr>
            <a:r>
              <a:rPr lang="fr-FR" sz="1100" dirty="0"/>
              <a:t>La table de données de matériaux a des propriétés pour les matériaux d'ingénierie. Une fiche type est affiché sur la diapositive. Les fiches sont liés aux éléments pertinents contenus dans le matériau.</a:t>
            </a:r>
            <a:endParaRPr lang="en-GB" sz="900" dirty="0"/>
          </a:p>
        </p:txBody>
      </p:sp>
    </p:spTree>
    <p:extLst>
      <p:ext uri="{BB962C8B-B14F-4D97-AF65-F5344CB8AC3E}">
        <p14:creationId xmlns:p14="http://schemas.microsoft.com/office/powerpoint/2010/main" val="3460152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9005888" y="255588"/>
            <a:ext cx="2260600" cy="1273175"/>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591"/>
              </a:spcAft>
            </a:pPr>
            <a:r>
              <a:rPr lang="en-GB" sz="900" b="1" i="1" dirty="0"/>
              <a:t>Fiches </a:t>
            </a:r>
            <a:r>
              <a:rPr lang="en-GB" sz="900" b="1" i="1" dirty="0" err="1"/>
              <a:t>Matériaux</a:t>
            </a:r>
            <a:endParaRPr lang="en-GB" sz="900" b="1" i="1" dirty="0"/>
          </a:p>
          <a:p>
            <a:pPr algn="just">
              <a:lnSpc>
                <a:spcPct val="90000"/>
              </a:lnSpc>
              <a:spcBef>
                <a:spcPts val="0"/>
              </a:spcBef>
              <a:spcAft>
                <a:spcPts val="591"/>
              </a:spcAft>
            </a:pPr>
            <a:endParaRPr lang="en-GB" sz="900" dirty="0"/>
          </a:p>
          <a:p>
            <a:pPr marL="0" marR="0" lvl="0" indent="0" algn="just" defTabSz="914400" rtl="0" eaLnBrk="1" fontAlgn="auto" latinLnBrk="0" hangingPunct="1">
              <a:lnSpc>
                <a:spcPct val="90000"/>
              </a:lnSpc>
              <a:spcBef>
                <a:spcPts val="0"/>
              </a:spcBef>
              <a:spcAft>
                <a:spcPts val="591"/>
              </a:spcAft>
              <a:buClrTx/>
              <a:buSzTx/>
              <a:buFontTx/>
              <a:buNone/>
              <a:tabLst/>
              <a:defRPr/>
            </a:pPr>
            <a:r>
              <a:rPr lang="fr-FR" sz="1100" dirty="0"/>
              <a:t>La base de données de niveau 2 a été considérablement élargie pour MS&amp;E. Pas seulement des matériaux d'ingénierie, mais aussi des matériaux biologiques, ainsi que des matériaux fonctionnels. Ils ont tous le même format avec une image, une description et des données de propriété.</a:t>
            </a:r>
          </a:p>
          <a:p>
            <a:pPr algn="just">
              <a:lnSpc>
                <a:spcPct val="90000"/>
              </a:lnSpc>
              <a:spcBef>
                <a:spcPts val="0"/>
              </a:spcBef>
              <a:spcAft>
                <a:spcPts val="591"/>
              </a:spcAft>
            </a:pPr>
            <a:endParaRPr lang="en-GB" sz="900" dirty="0"/>
          </a:p>
        </p:txBody>
      </p:sp>
    </p:spTree>
    <p:extLst>
      <p:ext uri="{BB962C8B-B14F-4D97-AF65-F5344CB8AC3E}">
        <p14:creationId xmlns:p14="http://schemas.microsoft.com/office/powerpoint/2010/main" val="1228625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5545138" y="384175"/>
            <a:ext cx="3408362" cy="1917700"/>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591"/>
              </a:spcAft>
            </a:pPr>
            <a:r>
              <a:rPr lang="en-GB" sz="900" b="1" i="1" dirty="0" err="1"/>
              <a:t>Graphiques</a:t>
            </a:r>
            <a:r>
              <a:rPr lang="en-GB" sz="900" b="1" i="1" dirty="0"/>
              <a:t> à </a:t>
            </a:r>
            <a:r>
              <a:rPr lang="en-GB" sz="900" b="1" i="1" dirty="0" err="1"/>
              <a:t>bulles</a:t>
            </a:r>
            <a:endParaRPr lang="en-GB" sz="900" b="1" i="1" dirty="0"/>
          </a:p>
          <a:p>
            <a:pPr algn="just">
              <a:lnSpc>
                <a:spcPct val="90000"/>
              </a:lnSpc>
              <a:spcBef>
                <a:spcPts val="0"/>
              </a:spcBef>
              <a:spcAft>
                <a:spcPts val="613"/>
              </a:spcAft>
            </a:pPr>
            <a:endParaRPr lang="en-GB" sz="900" dirty="0"/>
          </a:p>
          <a:p>
            <a:r>
              <a:rPr lang="fr-FR" sz="1100" dirty="0"/>
              <a:t>En utilisant Granta </a:t>
            </a:r>
            <a:r>
              <a:rPr lang="fr-FR" sz="1100" dirty="0" err="1"/>
              <a:t>EduPack</a:t>
            </a:r>
            <a:r>
              <a:rPr lang="fr-FR" sz="1100" dirty="0"/>
              <a:t>, vous pouvez tracer les matériaux sur un graphique pour montrer leurs propriétés. Le graphique est interactif et en cliquant sur une bulle de matériau, vous obtenez la fiche et l'image. </a:t>
            </a:r>
          </a:p>
          <a:p>
            <a:endParaRPr lang="fr-FR" sz="1100" dirty="0"/>
          </a:p>
          <a:p>
            <a:r>
              <a:rPr lang="fr-FR" sz="1100" dirty="0"/>
              <a:t>Les biomatériaux couvrent presque le même domaine que les matériaux d'ingénierie lorsqu'ils sont tracés, même si leur composition est complètement différente.</a:t>
            </a:r>
          </a:p>
          <a:p>
            <a:pPr algn="just">
              <a:lnSpc>
                <a:spcPct val="90000"/>
              </a:lnSpc>
              <a:spcBef>
                <a:spcPts val="0"/>
              </a:spcBef>
              <a:spcAft>
                <a:spcPts val="613"/>
              </a:spcAft>
            </a:pPr>
            <a:endParaRPr lang="en-GB" sz="900" dirty="0"/>
          </a:p>
          <a:p>
            <a:pPr algn="just">
              <a:lnSpc>
                <a:spcPct val="90000"/>
              </a:lnSpc>
              <a:spcBef>
                <a:spcPts val="0"/>
              </a:spcBef>
              <a:spcAft>
                <a:spcPts val="613"/>
              </a:spcAft>
            </a:pPr>
            <a:endParaRPr lang="en-GB" sz="900" dirty="0"/>
          </a:p>
        </p:txBody>
      </p:sp>
    </p:spTree>
    <p:extLst>
      <p:ext uri="{BB962C8B-B14F-4D97-AF65-F5344CB8AC3E}">
        <p14:creationId xmlns:p14="http://schemas.microsoft.com/office/powerpoint/2010/main" val="2463016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9005888" y="255588"/>
            <a:ext cx="2260600" cy="1273175"/>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591"/>
              </a:spcAft>
            </a:pPr>
            <a:r>
              <a:rPr lang="en-GB" sz="900" b="1" i="1" dirty="0" err="1"/>
              <a:t>Matériaux</a:t>
            </a:r>
            <a:r>
              <a:rPr lang="en-GB" sz="900" b="1" i="1" dirty="0"/>
              <a:t> </a:t>
            </a:r>
            <a:r>
              <a:rPr lang="en-GB" sz="900" b="1" i="1" dirty="0" err="1"/>
              <a:t>fonctionnels</a:t>
            </a:r>
            <a:endParaRPr lang="en-GB" sz="900" b="1" i="1" dirty="0"/>
          </a:p>
          <a:p>
            <a:pPr algn="just">
              <a:lnSpc>
                <a:spcPct val="90000"/>
              </a:lnSpc>
              <a:spcBef>
                <a:spcPts val="0"/>
              </a:spcBef>
              <a:spcAft>
                <a:spcPts val="591"/>
              </a:spcAft>
            </a:pPr>
            <a:endParaRPr lang="en-GB" sz="900" dirty="0"/>
          </a:p>
          <a:p>
            <a:r>
              <a:rPr lang="fr-FR" sz="1100" dirty="0"/>
              <a:t>Deux graphiques ici avec induction rémanente vs champ coercitif et conductivité thermique vs électrique sur leurs axes. En cliquant sur la bulle, les fiches de chacun s'affichent.</a:t>
            </a:r>
          </a:p>
        </p:txBody>
      </p:sp>
    </p:spTree>
    <p:extLst>
      <p:ext uri="{BB962C8B-B14F-4D97-AF65-F5344CB8AC3E}">
        <p14:creationId xmlns:p14="http://schemas.microsoft.com/office/powerpoint/2010/main" val="1347546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9005888" y="255588"/>
            <a:ext cx="2260600" cy="1273175"/>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591"/>
              </a:spcAft>
            </a:pPr>
            <a:r>
              <a:rPr lang="fr-FR" sz="900" b="1" i="1" dirty="0"/>
              <a:t>La table de données des Procédés</a:t>
            </a:r>
          </a:p>
          <a:p>
            <a:endParaRPr lang="fr-FR" sz="1100" dirty="0"/>
          </a:p>
          <a:p>
            <a:r>
              <a:rPr lang="fr-FR" sz="1100" dirty="0"/>
              <a:t>Les fiches de procédés sont liés aux matériaux qui peuvent être traités de cette manière, comme auparavant. Il existe trois procédés de traitement thermique dans </a:t>
            </a:r>
            <a:r>
              <a:rPr lang="fr-FR" sz="1100" dirty="0" err="1"/>
              <a:t>ProcessUniverse</a:t>
            </a:r>
            <a:r>
              <a:rPr lang="fr-FR" sz="1100" dirty="0"/>
              <a:t> (carburation et carbonitruration, durcissement par induction et à la flamme, durcissement et fusion de surface au laser et nitruration).</a:t>
            </a:r>
          </a:p>
        </p:txBody>
      </p:sp>
    </p:spTree>
    <p:extLst>
      <p:ext uri="{BB962C8B-B14F-4D97-AF65-F5344CB8AC3E}">
        <p14:creationId xmlns:p14="http://schemas.microsoft.com/office/powerpoint/2010/main" val="839411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9005888" y="255588"/>
            <a:ext cx="2260600" cy="1273175"/>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591"/>
              </a:spcAft>
            </a:pPr>
            <a:r>
              <a:rPr lang="en-GB" sz="900" b="1" i="1" dirty="0" err="1"/>
              <a:t>Diagrammes</a:t>
            </a:r>
            <a:r>
              <a:rPr lang="en-GB" sz="900" b="1" i="1" dirty="0"/>
              <a:t> de Phases</a:t>
            </a:r>
          </a:p>
          <a:p>
            <a:pPr algn="ctr">
              <a:lnSpc>
                <a:spcPct val="90000"/>
              </a:lnSpc>
              <a:spcBef>
                <a:spcPts val="0"/>
              </a:spcBef>
              <a:spcAft>
                <a:spcPts val="591"/>
              </a:spcAft>
            </a:pPr>
            <a:endParaRPr lang="en-GB" sz="900" b="1" i="1" dirty="0"/>
          </a:p>
          <a:p>
            <a:pPr algn="just">
              <a:lnSpc>
                <a:spcPct val="90000"/>
              </a:lnSpc>
              <a:spcBef>
                <a:spcPts val="0"/>
              </a:spcBef>
              <a:spcAft>
                <a:spcPts val="591"/>
              </a:spcAft>
            </a:pPr>
            <a:r>
              <a:rPr lang="fr-FR" sz="1100" dirty="0"/>
              <a:t>Les diagrammes de phases vous renseignent sur la microstructure, par exemple lors du refroidissement lent de la phase liquide à la phase solide, et sur l'influence de la composition.</a:t>
            </a:r>
          </a:p>
          <a:p>
            <a:pPr algn="just">
              <a:lnSpc>
                <a:spcPct val="90000"/>
              </a:lnSpc>
              <a:spcBef>
                <a:spcPts val="0"/>
              </a:spcBef>
              <a:spcAft>
                <a:spcPts val="591"/>
              </a:spcAft>
            </a:pPr>
            <a:endParaRPr lang="fr-FR" sz="1100" dirty="0"/>
          </a:p>
          <a:p>
            <a:pPr algn="just">
              <a:lnSpc>
                <a:spcPct val="90000"/>
              </a:lnSpc>
              <a:spcBef>
                <a:spcPts val="0"/>
              </a:spcBef>
              <a:spcAft>
                <a:spcPts val="591"/>
              </a:spcAft>
            </a:pPr>
            <a:r>
              <a:rPr lang="fr-FR" sz="1100" dirty="0"/>
              <a:t>Lié aux éléments et matériaux dans le tableau de données, par ex. 7030 laiton, signifie que les étudiants peuvent passer des matériaux aux diagrammes de phases aux éléments eux-mêmes, etc.</a:t>
            </a:r>
          </a:p>
          <a:p>
            <a:pPr algn="just">
              <a:lnSpc>
                <a:spcPct val="90000"/>
              </a:lnSpc>
              <a:spcBef>
                <a:spcPts val="0"/>
              </a:spcBef>
              <a:spcAft>
                <a:spcPts val="591"/>
              </a:spcAft>
            </a:pPr>
            <a:endParaRPr lang="fr-FR" sz="1100" dirty="0"/>
          </a:p>
          <a:p>
            <a:pPr algn="just">
              <a:lnSpc>
                <a:spcPct val="90000"/>
              </a:lnSpc>
              <a:spcBef>
                <a:spcPts val="0"/>
              </a:spcBef>
              <a:spcAft>
                <a:spcPts val="591"/>
              </a:spcAft>
            </a:pPr>
            <a:r>
              <a:rPr lang="fr-FR" sz="1100" dirty="0"/>
              <a:t>Le glossaire des diagrammes de phases, présenté ici, donne des définitions des diagrammes de phases.</a:t>
            </a:r>
          </a:p>
          <a:p>
            <a:pPr algn="just">
              <a:lnSpc>
                <a:spcPct val="90000"/>
              </a:lnSpc>
              <a:spcBef>
                <a:spcPts val="0"/>
              </a:spcBef>
              <a:spcAft>
                <a:spcPts val="591"/>
              </a:spcAft>
            </a:pPr>
            <a:endParaRPr lang="fr-FR" sz="1100" dirty="0"/>
          </a:p>
          <a:p>
            <a:pPr algn="just">
              <a:lnSpc>
                <a:spcPct val="90000"/>
              </a:lnSpc>
              <a:spcBef>
                <a:spcPts val="0"/>
              </a:spcBef>
              <a:spcAft>
                <a:spcPts val="591"/>
              </a:spcAft>
            </a:pPr>
            <a:r>
              <a:rPr lang="fr-FR" sz="1100" dirty="0"/>
              <a:t>Également inclus dans cette base de données est un outil pour aider avec la règle du levier, un outil pour explorer les microstructures de certaines phases importantes et un autre pour voir comment elle change lors de la solidification. Nous avons compilé certains des diagrammes de phases binaires les plus courants dans un tableau de données séparé et il y a également un PDF pour l’apprentissage des diagrammes de phases, qui peut être téléchargé pour faciliter l'auto-apprentissage des étudiants.</a:t>
            </a:r>
            <a:endParaRPr lang="en-GB" sz="900" dirty="0"/>
          </a:p>
        </p:txBody>
      </p:sp>
    </p:spTree>
    <p:extLst>
      <p:ext uri="{BB962C8B-B14F-4D97-AF65-F5344CB8AC3E}">
        <p14:creationId xmlns:p14="http://schemas.microsoft.com/office/powerpoint/2010/main" val="3873863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5545138" y="384175"/>
            <a:ext cx="3408362" cy="1917700"/>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613"/>
              </a:spcAft>
            </a:pPr>
            <a:r>
              <a:rPr lang="en-GB" sz="900" b="1" i="1" dirty="0"/>
              <a:t>La </a:t>
            </a:r>
            <a:r>
              <a:rPr lang="en-GB" sz="900" b="1" i="1" dirty="0" err="1"/>
              <a:t>Règle</a:t>
            </a:r>
            <a:r>
              <a:rPr lang="en-GB" sz="900" b="1" i="1" dirty="0"/>
              <a:t> du Levier</a:t>
            </a:r>
          </a:p>
          <a:p>
            <a:pPr algn="just">
              <a:lnSpc>
                <a:spcPct val="90000"/>
              </a:lnSpc>
              <a:spcBef>
                <a:spcPts val="0"/>
              </a:spcBef>
              <a:spcAft>
                <a:spcPts val="613"/>
              </a:spcAft>
            </a:pPr>
            <a:endParaRPr lang="en-GB" sz="900" dirty="0"/>
          </a:p>
          <a:p>
            <a:pPr marL="0" marR="0" lvl="0" indent="0" algn="just" defTabSz="914400" rtl="0" eaLnBrk="0" fontAlgn="base" latinLnBrk="0" hangingPunct="0">
              <a:lnSpc>
                <a:spcPct val="90000"/>
              </a:lnSpc>
              <a:spcBef>
                <a:spcPts val="0"/>
              </a:spcBef>
              <a:spcAft>
                <a:spcPts val="613"/>
              </a:spcAft>
              <a:buClrTx/>
              <a:buSzTx/>
              <a:buFontTx/>
              <a:buNone/>
              <a:tabLst/>
              <a:defRPr/>
            </a:pPr>
            <a:r>
              <a:rPr lang="fr-FR" sz="1100" dirty="0"/>
              <a:t>La Règle du Levier est toujours difficile à enseigner, nous avons donc créé un outil interactif. La barre peut être tirée du liquide dans le champ à deux phases et éventuellement dans le solide, et l'échelle du thermomètre sur le côté gauche indique le refroidissement qui se produit. La composition et les fractions pondérales correspondantes pour la phase liquide et la phase solide sont affichées dans les cases. Ceux-ci changent en fonction de la position de la barre.</a:t>
            </a:r>
          </a:p>
          <a:p>
            <a:pPr marL="0" marR="0" lvl="0" indent="0" algn="just" defTabSz="914400" rtl="0" eaLnBrk="0" fontAlgn="base" latinLnBrk="0" hangingPunct="0">
              <a:lnSpc>
                <a:spcPct val="90000"/>
              </a:lnSpc>
              <a:spcBef>
                <a:spcPts val="0"/>
              </a:spcBef>
              <a:spcAft>
                <a:spcPts val="613"/>
              </a:spcAft>
              <a:buClrTx/>
              <a:buSzTx/>
              <a:buFontTx/>
              <a:buNone/>
              <a:tabLst/>
              <a:defRPr/>
            </a:pPr>
            <a:endParaRPr lang="fr-FR" sz="1100" dirty="0"/>
          </a:p>
          <a:p>
            <a:pPr marL="0" marR="0" lvl="0" indent="0" algn="just" defTabSz="914400" rtl="0" eaLnBrk="0" fontAlgn="base" latinLnBrk="0" hangingPunct="0">
              <a:lnSpc>
                <a:spcPct val="90000"/>
              </a:lnSpc>
              <a:spcBef>
                <a:spcPts val="0"/>
              </a:spcBef>
              <a:spcAft>
                <a:spcPts val="613"/>
              </a:spcAft>
              <a:buClrTx/>
              <a:buSzTx/>
              <a:buFontTx/>
              <a:buNone/>
              <a:tabLst/>
              <a:defRPr/>
            </a:pPr>
            <a:r>
              <a:rPr lang="fr-FR" sz="1100" dirty="0"/>
              <a:t>Sur la droite il y a un schéma des phases présentes, ainsi que des explications.</a:t>
            </a:r>
            <a:endParaRPr lang="en-GB" sz="900" dirty="0"/>
          </a:p>
        </p:txBody>
      </p:sp>
    </p:spTree>
    <p:extLst>
      <p:ext uri="{BB962C8B-B14F-4D97-AF65-F5344CB8AC3E}">
        <p14:creationId xmlns:p14="http://schemas.microsoft.com/office/powerpoint/2010/main" val="2624081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b="1" i="1" dirty="0" err="1">
                <a:solidFill>
                  <a:srgbClr val="CC0000"/>
                </a:solidFill>
              </a:rPr>
              <a:t>Objectifs</a:t>
            </a:r>
            <a:r>
              <a:rPr lang="en-US" sz="1200" b="1" i="1" dirty="0">
                <a:solidFill>
                  <a:srgbClr val="CC0000"/>
                </a:solidFill>
              </a:rPr>
              <a:t> </a:t>
            </a:r>
            <a:r>
              <a:rPr lang="en-US" sz="1200" b="1" i="1" dirty="0" err="1">
                <a:solidFill>
                  <a:srgbClr val="CC0000"/>
                </a:solidFill>
              </a:rPr>
              <a:t>pédagogiques</a:t>
            </a:r>
            <a:endParaRPr lang="en-US" sz="1200" b="1" i="1" dirty="0">
              <a:solidFill>
                <a:srgbClr val="CC0000"/>
              </a:solidFill>
            </a:endParaRPr>
          </a:p>
          <a:p>
            <a:endParaRPr lang="en-US" sz="1200" dirty="0"/>
          </a:p>
          <a:p>
            <a:r>
              <a:rPr lang="fr-FR" dirty="0"/>
              <a:t>Ces résultats d'apprentissage attendus sont basés sur une taxonomie des connaissances et de la compréhension comme base, des compétences et des capacités nécessaires à l'utilisation pratique des connaissances et de la compréhension, suivies des valeurs et attitudes acquises permettant des évaluations et une utilisation responsable de ces capacités. </a:t>
            </a:r>
            <a:endParaRPr lang="en-US" sz="1200" dirty="0"/>
          </a:p>
          <a:p>
            <a:endParaRPr lang="en-US" sz="1200" dirty="0"/>
          </a:p>
          <a:p>
            <a:r>
              <a:rPr lang="fr-FR" dirty="0"/>
              <a:t>Combinées à une évaluation appropriée, elles devraient être utiles dans le cadre des accréditations ou pour le Syllabus CDIO. </a:t>
            </a:r>
            <a:endParaRPr lang="en-US" sz="1200" dirty="0"/>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Les textes énumérés proviennent de livres écrits ou co-écrits par Mike Ashby, mais d'autres textes sont également mentionnés dans les notes scientifiques.</a:t>
            </a:r>
          </a:p>
        </p:txBody>
      </p:sp>
      <p:sp>
        <p:nvSpPr>
          <p:cNvPr id="4" name="Slide Number Placeholder 3"/>
          <p:cNvSpPr>
            <a:spLocks noGrp="1"/>
          </p:cNvSpPr>
          <p:nvPr>
            <p:ph type="sldNum" sz="quarter" idx="5"/>
          </p:nvPr>
        </p:nvSpPr>
        <p:spPr/>
        <p:txBody>
          <a:bodyPr/>
          <a:lstStyle/>
          <a:p>
            <a:fld id="{27FDDAD7-A41A-4414-8211-C5E2AC7F93EC}" type="slidenum">
              <a:rPr lang="en-US" smtClean="0"/>
              <a:pPr/>
              <a:t>2</a:t>
            </a:fld>
            <a:endParaRPr lang="en-US" dirty="0"/>
          </a:p>
        </p:txBody>
      </p:sp>
    </p:spTree>
    <p:extLst>
      <p:ext uri="{BB962C8B-B14F-4D97-AF65-F5344CB8AC3E}">
        <p14:creationId xmlns:p14="http://schemas.microsoft.com/office/powerpoint/2010/main" val="444050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5545138" y="384175"/>
            <a:ext cx="3408362" cy="1917700"/>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613"/>
              </a:spcAft>
            </a:pPr>
            <a:r>
              <a:rPr lang="en-GB" sz="900" b="1" i="1" dirty="0"/>
              <a:t>Phases</a:t>
            </a:r>
          </a:p>
          <a:p>
            <a:pPr algn="just">
              <a:lnSpc>
                <a:spcPct val="90000"/>
              </a:lnSpc>
              <a:spcBef>
                <a:spcPts val="0"/>
              </a:spcBef>
              <a:spcAft>
                <a:spcPts val="613"/>
              </a:spcAft>
            </a:pPr>
            <a:endParaRPr lang="en-GB" sz="900" dirty="0"/>
          </a:p>
          <a:p>
            <a:pPr algn="just">
              <a:lnSpc>
                <a:spcPct val="90000"/>
              </a:lnSpc>
              <a:spcBef>
                <a:spcPts val="0"/>
              </a:spcBef>
              <a:spcAft>
                <a:spcPts val="613"/>
              </a:spcAft>
            </a:pPr>
            <a:r>
              <a:rPr lang="fr-FR" sz="1100" dirty="0"/>
              <a:t>La Structure des Phases est intéressante. S'agit-il de champs biphasés ou de champs monophasés ? Voici le diagramme de phase Pb-Sn. Le survol de chaque champ présentera les champs correspondants avec une structure schématique. Au milieu, nous avons l'eutectique, et nous voyons la structure lamellaire lorsque nous survolons cette phase. Il y a 3 diagrammes à explorer, correspondant à Cu-Ni, Pb-Sn et Fe-C.</a:t>
            </a:r>
            <a:endParaRPr lang="en-GB" sz="900" dirty="0"/>
          </a:p>
        </p:txBody>
      </p:sp>
    </p:spTree>
    <p:extLst>
      <p:ext uri="{BB962C8B-B14F-4D97-AF65-F5344CB8AC3E}">
        <p14:creationId xmlns:p14="http://schemas.microsoft.com/office/powerpoint/2010/main" val="704233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5545138" y="384175"/>
            <a:ext cx="3408362" cy="1917700"/>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613"/>
              </a:spcAft>
            </a:pPr>
            <a:r>
              <a:rPr lang="en-GB" sz="900" b="1" i="1" dirty="0"/>
              <a:t>Chemins de </a:t>
            </a:r>
            <a:r>
              <a:rPr lang="en-GB" sz="900" b="1" i="1" dirty="0" err="1"/>
              <a:t>Refroidissement</a:t>
            </a:r>
            <a:endParaRPr lang="en-GB" sz="900" b="1" i="1" dirty="0"/>
          </a:p>
          <a:p>
            <a:pPr algn="ctr">
              <a:lnSpc>
                <a:spcPct val="90000"/>
              </a:lnSpc>
              <a:spcBef>
                <a:spcPts val="0"/>
              </a:spcBef>
              <a:spcAft>
                <a:spcPts val="613"/>
              </a:spcAft>
            </a:pPr>
            <a:endParaRPr lang="en-GB" sz="900" dirty="0"/>
          </a:p>
          <a:p>
            <a:pPr algn="just">
              <a:lnSpc>
                <a:spcPct val="90000"/>
              </a:lnSpc>
              <a:spcBef>
                <a:spcPts val="0"/>
              </a:spcBef>
              <a:spcAft>
                <a:spcPts val="613"/>
              </a:spcAft>
            </a:pPr>
            <a:r>
              <a:rPr lang="fr-FR" sz="1100" dirty="0"/>
              <a:t>Les chemins de refroidissement pour les compositions clés sont également illustrés dans le logiciel. Supposons que nous prenions le chemin 1 sur le diagramme Pb-Sn, nous commençons par la phase liquide au sommet et dérivons vers la phase solide près de la température ambiante. Une fois qu'il atteint le point eutectique, l'eutectique grandit et grandit et finit par empiéter et devient seulement eutectique.</a:t>
            </a:r>
          </a:p>
          <a:p>
            <a:pPr algn="just">
              <a:lnSpc>
                <a:spcPct val="90000"/>
              </a:lnSpc>
              <a:spcBef>
                <a:spcPts val="0"/>
              </a:spcBef>
              <a:spcAft>
                <a:spcPts val="613"/>
              </a:spcAft>
            </a:pPr>
            <a:endParaRPr lang="fr-FR" sz="1100" dirty="0"/>
          </a:p>
          <a:p>
            <a:pPr algn="just">
              <a:lnSpc>
                <a:spcPct val="90000"/>
              </a:lnSpc>
              <a:spcBef>
                <a:spcPts val="0"/>
              </a:spcBef>
              <a:spcAft>
                <a:spcPts val="613"/>
              </a:spcAft>
            </a:pPr>
            <a:r>
              <a:rPr lang="fr-FR" sz="1100" dirty="0"/>
              <a:t>Sur le chemin 2, lorsque vous traversez le champ à deux phases, le solide augmente régulièrement et finalement, près de la température ambiante, l'espace restant se remplit d'eutectique. N'hésitez pas à explorer vous-même les autres voies.</a:t>
            </a:r>
            <a:endParaRPr lang="en-GB" sz="900" dirty="0"/>
          </a:p>
        </p:txBody>
      </p:sp>
    </p:spTree>
    <p:extLst>
      <p:ext uri="{BB962C8B-B14F-4D97-AF65-F5344CB8AC3E}">
        <p14:creationId xmlns:p14="http://schemas.microsoft.com/office/powerpoint/2010/main" val="777650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0338" y="511175"/>
            <a:ext cx="4529137" cy="2547938"/>
          </a:xfrm>
        </p:spPr>
      </p:sp>
      <p:sp>
        <p:nvSpPr>
          <p:cNvPr id="3" name="Notes Placeholder 2"/>
          <p:cNvSpPr>
            <a:spLocks noGrp="1"/>
          </p:cNvSpPr>
          <p:nvPr>
            <p:ph type="body" idx="1"/>
          </p:nvPr>
        </p:nvSpPr>
        <p:spPr/>
        <p:txBody>
          <a:bodyPr/>
          <a:lstStyle/>
          <a:p>
            <a:pPr algn="ctr"/>
            <a:r>
              <a:rPr lang="en-GB" b="1" i="1" dirty="0" err="1"/>
              <a:t>Diagrammes</a:t>
            </a:r>
            <a:r>
              <a:rPr lang="en-GB" b="1" i="1" dirty="0"/>
              <a:t> de phases</a:t>
            </a:r>
          </a:p>
          <a:p>
            <a:endParaRPr lang="en-GB" dirty="0"/>
          </a:p>
          <a:p>
            <a:r>
              <a:rPr lang="fr-FR" dirty="0"/>
              <a:t>Il existe un catalogue de 14 diagrammes de phases binaires les plus utilisés, par exemple Cu-Zn et Fe-C. Ceux-ci sont dessinés par Granta et sont libres d’utilisation pour l’impression et pour l’enseignement.</a:t>
            </a:r>
          </a:p>
          <a:p>
            <a:endParaRPr lang="en-GB" dirty="0"/>
          </a:p>
          <a:p>
            <a:r>
              <a:rPr lang="fr-FR" dirty="0"/>
              <a:t>Un étudiant peut facilement copier les données de </a:t>
            </a:r>
            <a:r>
              <a:rPr lang="fr-FR" dirty="0" err="1"/>
              <a:t>EduPack</a:t>
            </a:r>
            <a:r>
              <a:rPr lang="fr-FR" dirty="0"/>
              <a:t>. Il y a deux éléments associés à celui-ci en particulier, il y a aussi des alliages qui lui sont associés. Pour cette raison, cette table de données est liée aux éléments ainsi qu'aux tables de données de matériaux dans le logiciel.</a:t>
            </a:r>
            <a:endParaRPr lang="en-GB" dirty="0"/>
          </a:p>
        </p:txBody>
      </p:sp>
      <p:sp>
        <p:nvSpPr>
          <p:cNvPr id="4" name="Slide Number Placeholder 3"/>
          <p:cNvSpPr>
            <a:spLocks noGrp="1"/>
          </p:cNvSpPr>
          <p:nvPr>
            <p:ph type="sldNum" sz="quarter" idx="10"/>
          </p:nvPr>
        </p:nvSpPr>
        <p:spPr/>
        <p:txBody>
          <a:bodyPr/>
          <a:lstStyle/>
          <a:p>
            <a:pPr>
              <a:defRPr/>
            </a:pPr>
            <a:fld id="{E654A4EC-2B15-4B3A-9C47-504B5D494971}" type="slidenum">
              <a:rPr lang="en-GB" smtClean="0"/>
              <a:pPr>
                <a:defRPr/>
              </a:pPr>
              <a:t>22</a:t>
            </a:fld>
            <a:endParaRPr lang="en-GB" dirty="0"/>
          </a:p>
        </p:txBody>
      </p:sp>
    </p:spTree>
    <p:extLst>
      <p:ext uri="{BB962C8B-B14F-4D97-AF65-F5344CB8AC3E}">
        <p14:creationId xmlns:p14="http://schemas.microsoft.com/office/powerpoint/2010/main" val="27400835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9005888" y="255588"/>
            <a:ext cx="2260600" cy="1273175"/>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591"/>
              </a:spcAft>
            </a:pPr>
            <a:r>
              <a:rPr lang="fr-FR" sz="900" b="1" i="1" dirty="0"/>
              <a:t>Les profils Propriétés-Procédés</a:t>
            </a:r>
          </a:p>
          <a:p>
            <a:pPr algn="ctr">
              <a:lnSpc>
                <a:spcPct val="90000"/>
              </a:lnSpc>
              <a:spcBef>
                <a:spcPts val="0"/>
              </a:spcBef>
              <a:spcAft>
                <a:spcPts val="591"/>
              </a:spcAft>
            </a:pPr>
            <a:endParaRPr lang="en-GB" sz="900" dirty="0"/>
          </a:p>
          <a:p>
            <a:pPr algn="just">
              <a:lnSpc>
                <a:spcPct val="90000"/>
              </a:lnSpc>
              <a:spcBef>
                <a:spcPts val="0"/>
              </a:spcBef>
              <a:spcAft>
                <a:spcPts val="591"/>
              </a:spcAft>
            </a:pPr>
            <a:r>
              <a:rPr lang="fr-FR" sz="1100" dirty="0"/>
              <a:t>Toutes les propriétés sensibles à la microstructure sont manipulées par des procédés. La plupart des manuels vous montreront comment une propriété change au cours du traitement, mais cela masque plutôt le fait que toutes les propriétés sensibles à la microstructure changent si vous modifiez la microstructure. Il est instructif pour les étudiants de comprendre cela et de réaliser qu'il y a souvent un compromis où vous pouvez améliorer une propriété en la transformant, mais ce faisant, vous pouvez diminuer une autre propriété.</a:t>
            </a:r>
          </a:p>
          <a:p>
            <a:pPr algn="just">
              <a:lnSpc>
                <a:spcPct val="90000"/>
              </a:lnSpc>
              <a:spcBef>
                <a:spcPts val="0"/>
              </a:spcBef>
              <a:spcAft>
                <a:spcPts val="591"/>
              </a:spcAft>
            </a:pPr>
            <a:endParaRPr lang="fr-FR" sz="1100" dirty="0"/>
          </a:p>
          <a:p>
            <a:pPr algn="just">
              <a:lnSpc>
                <a:spcPct val="90000"/>
              </a:lnSpc>
              <a:spcBef>
                <a:spcPts val="0"/>
              </a:spcBef>
              <a:spcAft>
                <a:spcPts val="591"/>
              </a:spcAft>
            </a:pPr>
            <a:r>
              <a:rPr lang="fr-FR" sz="1100" dirty="0"/>
              <a:t>Cet ensemble de données montre comment un procédé modifie toutes les propriétés d'un matériau donné. Il y a 7 ensembles de données comme indiqué dans la diapositive.</a:t>
            </a:r>
            <a:endParaRPr lang="en-GB" sz="900" dirty="0"/>
          </a:p>
        </p:txBody>
      </p:sp>
    </p:spTree>
    <p:extLst>
      <p:ext uri="{BB962C8B-B14F-4D97-AF65-F5344CB8AC3E}">
        <p14:creationId xmlns:p14="http://schemas.microsoft.com/office/powerpoint/2010/main" val="2399658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5545138" y="384175"/>
            <a:ext cx="3408362" cy="1917700"/>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591"/>
              </a:spcAft>
            </a:pPr>
            <a:r>
              <a:rPr lang="fr-FR" sz="900" b="1" i="1" dirty="0"/>
              <a:t>Alliage, écrouissage et durcissement par précipitation</a:t>
            </a:r>
          </a:p>
          <a:p>
            <a:pPr algn="just">
              <a:lnSpc>
                <a:spcPct val="90000"/>
              </a:lnSpc>
              <a:spcBef>
                <a:spcPts val="0"/>
              </a:spcBef>
              <a:spcAft>
                <a:spcPts val="591"/>
              </a:spcAft>
            </a:pPr>
            <a:endParaRPr lang="fr-FR" sz="1100" dirty="0"/>
          </a:p>
          <a:p>
            <a:pPr algn="just">
              <a:lnSpc>
                <a:spcPct val="90000"/>
              </a:lnSpc>
              <a:spcBef>
                <a:spcPts val="0"/>
              </a:spcBef>
              <a:spcAft>
                <a:spcPts val="591"/>
              </a:spcAft>
            </a:pPr>
            <a:r>
              <a:rPr lang="fr-FR" sz="1100" dirty="0"/>
              <a:t>A titre d'exemple, nous montrons la fiche au niveau du dossier avec des informations sur le traitement thermique des aciers à faible teneur en carbone. À partir du tracé inclus, nous pouvons voir où nous obtenons la meilleure combinaison de conductivité et de résistance élevées. Chacun des 7 ensembles est accompagné d'une fiche explicative. Qu'est-ce qu'il contient, que pouvez-vous en faire et où pouvez-vous en savoir plus ?</a:t>
            </a:r>
            <a:endParaRPr lang="en-GB" sz="900" dirty="0"/>
          </a:p>
        </p:txBody>
      </p:sp>
    </p:spTree>
    <p:extLst>
      <p:ext uri="{BB962C8B-B14F-4D97-AF65-F5344CB8AC3E}">
        <p14:creationId xmlns:p14="http://schemas.microsoft.com/office/powerpoint/2010/main" val="1278069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5545138" y="384175"/>
            <a:ext cx="3408362" cy="1917700"/>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613"/>
              </a:spcAft>
            </a:pPr>
            <a:r>
              <a:rPr lang="en-GB" sz="900" b="1" i="1" dirty="0" err="1"/>
              <a:t>L'effet</a:t>
            </a:r>
            <a:r>
              <a:rPr lang="en-GB" sz="900" b="1" i="1" dirty="0"/>
              <a:t> du </a:t>
            </a:r>
            <a:r>
              <a:rPr lang="en-GB" sz="900" b="1" i="1" dirty="0" err="1"/>
              <a:t>traitement</a:t>
            </a:r>
            <a:endParaRPr lang="en-GB" sz="900" b="1" i="1" dirty="0"/>
          </a:p>
          <a:p>
            <a:pPr algn="ctr">
              <a:lnSpc>
                <a:spcPct val="90000"/>
              </a:lnSpc>
              <a:spcBef>
                <a:spcPts val="0"/>
              </a:spcBef>
              <a:spcAft>
                <a:spcPts val="613"/>
              </a:spcAft>
            </a:pPr>
            <a:endParaRPr lang="en-GB" sz="900" dirty="0"/>
          </a:p>
          <a:p>
            <a:r>
              <a:rPr lang="fr-FR" sz="1100" dirty="0"/>
              <a:t>Dans ce graphique, nous explorons l'effet de l'écrouissage, du durcissement par précipitation et de l'alliage du cuivre. L'exemple montre les trajectoires de la conductivité thermique et de la limite d'élasticité lors d'un durcissement accru.</a:t>
            </a:r>
          </a:p>
          <a:p>
            <a:pPr algn="just">
              <a:lnSpc>
                <a:spcPct val="90000"/>
              </a:lnSpc>
              <a:spcBef>
                <a:spcPts val="0"/>
              </a:spcBef>
              <a:spcAft>
                <a:spcPts val="613"/>
              </a:spcAft>
            </a:pPr>
            <a:endParaRPr lang="en-GB" sz="900" dirty="0"/>
          </a:p>
        </p:txBody>
      </p:sp>
    </p:spTree>
    <p:extLst>
      <p:ext uri="{BB962C8B-B14F-4D97-AF65-F5344CB8AC3E}">
        <p14:creationId xmlns:p14="http://schemas.microsoft.com/office/powerpoint/2010/main" val="767693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5545138" y="384175"/>
            <a:ext cx="3408362" cy="1917700"/>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591"/>
              </a:spcAft>
            </a:pPr>
            <a:r>
              <a:rPr lang="en-GB" sz="900" b="1" i="1" dirty="0" err="1"/>
              <a:t>Exemple</a:t>
            </a:r>
            <a:r>
              <a:rPr lang="en-GB" sz="900" b="1" i="1" dirty="0"/>
              <a:t> : </a:t>
            </a:r>
            <a:r>
              <a:rPr lang="en-GB" sz="900" b="1" i="1" dirty="0" err="1"/>
              <a:t>polypropylène</a:t>
            </a:r>
            <a:r>
              <a:rPr lang="en-GB" sz="900" b="1" i="1" dirty="0"/>
              <a:t> avec charges</a:t>
            </a:r>
          </a:p>
          <a:p>
            <a:pPr algn="just">
              <a:lnSpc>
                <a:spcPct val="90000"/>
              </a:lnSpc>
              <a:spcBef>
                <a:spcPts val="0"/>
              </a:spcBef>
              <a:spcAft>
                <a:spcPts val="591"/>
              </a:spcAft>
            </a:pPr>
            <a:endParaRPr lang="en-GB" sz="900" dirty="0"/>
          </a:p>
          <a:p>
            <a:pPr algn="just">
              <a:lnSpc>
                <a:spcPct val="90000"/>
              </a:lnSpc>
              <a:spcBef>
                <a:spcPts val="0"/>
              </a:spcBef>
              <a:spcAft>
                <a:spcPts val="613"/>
              </a:spcAft>
            </a:pPr>
            <a:r>
              <a:rPr lang="fr-FR" sz="1100" dirty="0"/>
              <a:t>Ici, nous pouvons voir, en prenant un matériau (polypropylène) et en lui appliquant divers procédés, les conséquences sur deux propriétés mécaniques importantes; force et rigidité. Cela se prête à de beaux exercices à explorer pour les étudiants.</a:t>
            </a:r>
          </a:p>
          <a:p>
            <a:pPr algn="just">
              <a:lnSpc>
                <a:spcPct val="90000"/>
              </a:lnSpc>
              <a:spcBef>
                <a:spcPts val="0"/>
              </a:spcBef>
              <a:spcAft>
                <a:spcPts val="613"/>
              </a:spcAft>
            </a:pPr>
            <a:endParaRPr lang="fr-FR" sz="1100" dirty="0"/>
          </a:p>
          <a:p>
            <a:pPr algn="just">
              <a:lnSpc>
                <a:spcPct val="90000"/>
              </a:lnSpc>
              <a:spcBef>
                <a:spcPts val="0"/>
              </a:spcBef>
              <a:spcAft>
                <a:spcPts val="613"/>
              </a:spcAft>
            </a:pPr>
            <a:r>
              <a:rPr lang="fr-FR" sz="1100" dirty="0"/>
              <a:t>La limite d'élasticité et le module de Young du polypropylène sont visibles au centre, en vert vif. Si vous ajoutez des charges (talc/carbonate de calcium), le module augmente et la résistance diminue un peu. Si vous ajoutez un renfort de fibre (fibre coupée ou fibre continue), la résistance et le module augmentent. Si vous le mélangez avec des élastomères comme l'EPDM, vous constatez que le module diminue beaucoup et que la résistance diminue quelque peu.</a:t>
            </a:r>
            <a:endParaRPr lang="en-GB" sz="900" dirty="0"/>
          </a:p>
        </p:txBody>
      </p:sp>
    </p:spTree>
    <p:extLst>
      <p:ext uri="{BB962C8B-B14F-4D97-AF65-F5344CB8AC3E}">
        <p14:creationId xmlns:p14="http://schemas.microsoft.com/office/powerpoint/2010/main" val="12216173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5545138" y="384175"/>
            <a:ext cx="3408362" cy="1917700"/>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613"/>
              </a:spcAft>
            </a:pPr>
            <a:r>
              <a:rPr lang="en-GB" sz="900" b="1" i="1" dirty="0" err="1"/>
              <a:t>Sélection</a:t>
            </a:r>
            <a:r>
              <a:rPr lang="en-GB" sz="900" b="1" i="1" dirty="0"/>
              <a:t> des </a:t>
            </a:r>
            <a:r>
              <a:rPr lang="en-GB" sz="900" b="1" i="1" dirty="0" err="1"/>
              <a:t>matériaux</a:t>
            </a:r>
            <a:endParaRPr lang="en-GB" sz="900" b="1" i="1" dirty="0"/>
          </a:p>
          <a:p>
            <a:pPr algn="just">
              <a:lnSpc>
                <a:spcPct val="90000"/>
              </a:lnSpc>
              <a:spcBef>
                <a:spcPts val="0"/>
              </a:spcBef>
              <a:spcAft>
                <a:spcPts val="613"/>
              </a:spcAft>
            </a:pPr>
            <a:endParaRPr lang="en-GB" sz="900" dirty="0"/>
          </a:p>
          <a:p>
            <a:r>
              <a:rPr lang="fr-FR" sz="1100" dirty="0"/>
              <a:t>Les tableaux de propriétés des matériaux peuvent, bien sûr, toujours être utilisés pour une sélection basée sur des indices de performance, comme décrit dans les manuels de Mike Ashby. L'outil de sélection permet de tracer n'importe quelle propriété dans les fiches de la base de données MS&amp;E (niveau 2).</a:t>
            </a:r>
          </a:p>
        </p:txBody>
      </p:sp>
    </p:spTree>
    <p:extLst>
      <p:ext uri="{BB962C8B-B14F-4D97-AF65-F5344CB8AC3E}">
        <p14:creationId xmlns:p14="http://schemas.microsoft.com/office/powerpoint/2010/main" val="21818943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0338" y="511175"/>
            <a:ext cx="4529137" cy="2547938"/>
          </a:xfrm>
        </p:spPr>
      </p:sp>
      <p:sp>
        <p:nvSpPr>
          <p:cNvPr id="3" name="Notes Placeholder 2"/>
          <p:cNvSpPr>
            <a:spLocks noGrp="1"/>
          </p:cNvSpPr>
          <p:nvPr>
            <p:ph type="body" idx="1"/>
          </p:nvPr>
        </p:nvSpPr>
        <p:spPr/>
        <p:txBody>
          <a:bodyPr/>
          <a:lstStyle/>
          <a:p>
            <a:pPr algn="ctr">
              <a:lnSpc>
                <a:spcPct val="90000"/>
              </a:lnSpc>
              <a:spcBef>
                <a:spcPts val="0"/>
              </a:spcBef>
              <a:spcAft>
                <a:spcPts val="591"/>
              </a:spcAft>
            </a:pPr>
            <a:r>
              <a:rPr lang="en-GB" sz="1200" b="1" i="1" dirty="0" err="1"/>
              <a:t>Apprendre</a:t>
            </a:r>
            <a:endParaRPr lang="en-GB" sz="1200" b="1" i="1" dirty="0"/>
          </a:p>
          <a:p>
            <a:pPr algn="just">
              <a:lnSpc>
                <a:spcPct val="90000"/>
              </a:lnSpc>
              <a:spcBef>
                <a:spcPts val="0"/>
              </a:spcBef>
              <a:spcAft>
                <a:spcPts val="591"/>
              </a:spcAft>
            </a:pPr>
            <a:endParaRPr lang="en-GB" sz="1200" dirty="0"/>
          </a:p>
          <a:p>
            <a:r>
              <a:rPr lang="fr-FR" dirty="0"/>
              <a:t>Le bouton Apprendre permet à l'étudiant d'accéder à des ressources d'information en libre accès. L'accès à des glossaires, des bases de données sur les propriétés des matériaux, des notes scientifiques, un guide de démarrage et des outils de sélection sont tous disponibles. C'est une ressource énorme qui peut être explorée de plusieurs manières et qui encourage les étudiants à apprendre par eux-mêmes.</a:t>
            </a:r>
            <a:endParaRPr lang="en-GB" sz="1200" dirty="0"/>
          </a:p>
        </p:txBody>
      </p:sp>
      <p:sp>
        <p:nvSpPr>
          <p:cNvPr id="4" name="Slide Number Placeholder 3"/>
          <p:cNvSpPr>
            <a:spLocks noGrp="1"/>
          </p:cNvSpPr>
          <p:nvPr>
            <p:ph type="sldNum" sz="quarter" idx="10"/>
          </p:nvPr>
        </p:nvSpPr>
        <p:spPr/>
        <p:txBody>
          <a:bodyPr/>
          <a:lstStyle/>
          <a:p>
            <a:pPr>
              <a:defRPr/>
            </a:pPr>
            <a:fld id="{E654A4EC-2B15-4B3A-9C47-504B5D494971}" type="slidenum">
              <a:rPr lang="en-GB" smtClean="0"/>
              <a:pPr>
                <a:defRPr/>
              </a:pPr>
              <a:t>28</a:t>
            </a:fld>
            <a:endParaRPr lang="en-GB" dirty="0"/>
          </a:p>
        </p:txBody>
      </p:sp>
    </p:spTree>
    <p:extLst>
      <p:ext uri="{BB962C8B-B14F-4D97-AF65-F5344CB8AC3E}">
        <p14:creationId xmlns:p14="http://schemas.microsoft.com/office/powerpoint/2010/main" val="8108739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0338" y="511175"/>
            <a:ext cx="4529137" cy="2547938"/>
          </a:xfrm>
        </p:spPr>
      </p:sp>
      <p:sp>
        <p:nvSpPr>
          <p:cNvPr id="3" name="Notes Placeholder 2"/>
          <p:cNvSpPr>
            <a:spLocks noGrp="1"/>
          </p:cNvSpPr>
          <p:nvPr>
            <p:ph type="body" idx="1"/>
          </p:nvPr>
        </p:nvSpPr>
        <p:spPr/>
        <p:txBody>
          <a:bodyPr/>
          <a:lstStyle/>
          <a:p>
            <a:pPr algn="ctr">
              <a:lnSpc>
                <a:spcPct val="90000"/>
              </a:lnSpc>
              <a:spcBef>
                <a:spcPts val="0"/>
              </a:spcBef>
              <a:spcAft>
                <a:spcPts val="591"/>
              </a:spcAft>
            </a:pPr>
            <a:r>
              <a:rPr lang="en-GB" sz="1200" b="1" i="1" dirty="0" err="1"/>
              <a:t>Ressources</a:t>
            </a:r>
            <a:endParaRPr lang="en-GB" sz="1200" b="1" i="1" dirty="0"/>
          </a:p>
          <a:p>
            <a:pPr algn="just">
              <a:lnSpc>
                <a:spcPct val="90000"/>
              </a:lnSpc>
              <a:spcBef>
                <a:spcPts val="0"/>
              </a:spcBef>
              <a:spcAft>
                <a:spcPts val="591"/>
              </a:spcAft>
            </a:pPr>
            <a:endParaRPr lang="en-GB" sz="1200" dirty="0"/>
          </a:p>
          <a:p>
            <a:r>
              <a:rPr lang="fr-FR" dirty="0"/>
              <a:t>Des ressources MS&amp;E supplémentaires sont disponibles sur notre site Web et dans un kit d'enseignement MS&amp;E : www.ansys.com/education-resources</a:t>
            </a:r>
            <a:endParaRPr lang="en-GB" dirty="0"/>
          </a:p>
        </p:txBody>
      </p:sp>
      <p:sp>
        <p:nvSpPr>
          <p:cNvPr id="4" name="Slide Number Placeholder 3"/>
          <p:cNvSpPr>
            <a:spLocks noGrp="1"/>
          </p:cNvSpPr>
          <p:nvPr>
            <p:ph type="sldNum" sz="quarter" idx="10"/>
          </p:nvPr>
        </p:nvSpPr>
        <p:spPr/>
        <p:txBody>
          <a:bodyPr/>
          <a:lstStyle/>
          <a:p>
            <a:pPr>
              <a:defRPr/>
            </a:pPr>
            <a:fld id="{E654A4EC-2B15-4B3A-9C47-504B5D494971}" type="slidenum">
              <a:rPr lang="en-GB" smtClean="0"/>
              <a:pPr>
                <a:defRPr/>
              </a:pPr>
              <a:t>29</a:t>
            </a:fld>
            <a:endParaRPr lang="en-GB" dirty="0"/>
          </a:p>
        </p:txBody>
      </p:sp>
    </p:spTree>
    <p:extLst>
      <p:ext uri="{BB962C8B-B14F-4D97-AF65-F5344CB8AC3E}">
        <p14:creationId xmlns:p14="http://schemas.microsoft.com/office/powerpoint/2010/main" val="1445638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16798" indent="-275692"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02766" indent="-220553"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543873" indent="-220553"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1984980" indent="-220553"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426086" indent="-220553"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867193" indent="-220553"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308299" indent="-220553"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749406" indent="-220553"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a:spcBef>
                <a:spcPct val="0"/>
              </a:spcBef>
              <a:spcAft>
                <a:spcPct val="0"/>
              </a:spcAft>
              <a:buClrTx/>
              <a:buSzTx/>
              <a:buFontTx/>
              <a:buNone/>
            </a:pPr>
            <a:fld id="{0E79FD66-A7CF-41BF-AD4F-6D6F5E3643FA}" type="slidenum">
              <a:rPr lang="en-GB">
                <a:latin typeface="Times New Roman" panose="02020603050405020304" pitchFamily="18" charset="0"/>
              </a:rPr>
              <a:pPr>
                <a:spcBef>
                  <a:spcPct val="0"/>
                </a:spcBef>
                <a:spcAft>
                  <a:spcPct val="0"/>
                </a:spcAft>
                <a:buClrTx/>
                <a:buSzTx/>
                <a:buFontTx/>
                <a:buNone/>
              </a:pPr>
              <a:t>3</a:t>
            </a:fld>
            <a:endParaRPr lang="en-GB" dirty="0">
              <a:latin typeface="Times New Roman" panose="02020603050405020304" pitchFamily="18" charset="0"/>
            </a:endParaRPr>
          </a:p>
        </p:txBody>
      </p:sp>
      <p:sp>
        <p:nvSpPr>
          <p:cNvPr id="28675" name="Rectangle 2"/>
          <p:cNvSpPr>
            <a:spLocks noGrp="1" noRot="1" noChangeAspect="1" noChangeArrowheads="1" noTextEdit="1"/>
          </p:cNvSpPr>
          <p:nvPr>
            <p:ph type="sldImg"/>
          </p:nvPr>
        </p:nvSpPr>
        <p:spPr>
          <a:xfrm>
            <a:off x="2697163" y="509588"/>
            <a:ext cx="4533900" cy="2551112"/>
          </a:xfrm>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GB" sz="1000" b="1" i="1" dirty="0" err="1"/>
              <a:t>Sommaire</a:t>
            </a:r>
            <a:endParaRPr lang="en-GB" sz="1000" b="1" i="1" dirty="0"/>
          </a:p>
          <a:p>
            <a:endParaRPr lang="en-GB" sz="900" dirty="0"/>
          </a:p>
          <a:p>
            <a:r>
              <a:rPr lang="fr-FR" sz="900" dirty="0"/>
              <a:t>Ces unités sont liées aux deux premiers textes répertoriés sur ce cadre, mais peuvent être utilisées en conjonction avec des textes tels que </a:t>
            </a:r>
            <a:r>
              <a:rPr lang="fr-FR" sz="900" dirty="0" err="1"/>
              <a:t>Callister</a:t>
            </a:r>
            <a:r>
              <a:rPr lang="fr-FR" sz="900" dirty="0"/>
              <a:t>, </a:t>
            </a:r>
            <a:r>
              <a:rPr lang="fr-FR" sz="900" dirty="0" err="1"/>
              <a:t>Budinski</a:t>
            </a:r>
            <a:r>
              <a:rPr lang="fr-FR" sz="900" dirty="0"/>
              <a:t>, </a:t>
            </a:r>
            <a:r>
              <a:rPr lang="fr-FR" sz="900" dirty="0" err="1"/>
              <a:t>Askeland</a:t>
            </a:r>
            <a:r>
              <a:rPr lang="fr-FR" sz="900" dirty="0"/>
              <a:t> et autres. Le logiciel Granta </a:t>
            </a:r>
            <a:r>
              <a:rPr lang="fr-FR" sz="900" dirty="0" err="1"/>
              <a:t>EduPack</a:t>
            </a:r>
            <a:r>
              <a:rPr lang="fr-FR" sz="900" dirty="0"/>
              <a:t> est utile à la fois pour une approche axée sur la conception et sur la science, structurée pour évoluer au rythme de l'étudiant tout au long d'un programme d'ingénierie. L'unité présente brièvement les outils logiciels fondamentaux pour explorer les diagrammes de phases et la relation entre les paramètres de processus et les propriétés des matériaux.</a:t>
            </a:r>
            <a:endParaRPr lang="en-GB" sz="900" dirty="0"/>
          </a:p>
        </p:txBody>
      </p:sp>
    </p:spTree>
    <p:extLst>
      <p:ext uri="{BB962C8B-B14F-4D97-AF65-F5344CB8AC3E}">
        <p14:creationId xmlns:p14="http://schemas.microsoft.com/office/powerpoint/2010/main" val="28638698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200" b="1" i="1" dirty="0" err="1"/>
              <a:t>Unité</a:t>
            </a:r>
            <a:r>
              <a:rPr lang="en-GB" sz="1200" b="1" i="1" dirty="0"/>
              <a:t> de </a:t>
            </a:r>
            <a:r>
              <a:rPr lang="en-GB" sz="1200" b="1" i="1" dirty="0" err="1"/>
              <a:t>cours</a:t>
            </a:r>
            <a:r>
              <a:rPr lang="en-GB" sz="1200" b="1" i="1" dirty="0"/>
              <a:t> 2021</a:t>
            </a:r>
          </a:p>
          <a:p>
            <a:endParaRPr lang="fr-FR" dirty="0"/>
          </a:p>
          <a:p>
            <a:r>
              <a:rPr lang="fr-FR" dirty="0"/>
              <a:t>Voici une liste des unités de cours disponibles pour l'enseignement avec Granta </a:t>
            </a:r>
            <a:r>
              <a:rPr lang="fr-FR" dirty="0" err="1"/>
              <a:t>EduPack</a:t>
            </a:r>
            <a:r>
              <a:rPr lang="fr-FR" dirty="0"/>
              <a:t>. Ces présentations PowerPoint et plus d'informations peuvent être trouvées sur le Hub Education: </a:t>
            </a:r>
            <a:r>
              <a:rPr lang="en-GB" sz="1200" dirty="0">
                <a:solidFill>
                  <a:srgbClr val="FF0000"/>
                </a:solidFill>
              </a:rPr>
              <a:t>www.ansys.com/education-resources.</a:t>
            </a:r>
          </a:p>
        </p:txBody>
      </p:sp>
      <p:sp>
        <p:nvSpPr>
          <p:cNvPr id="4" name="Slide Number Placeholder 3"/>
          <p:cNvSpPr>
            <a:spLocks noGrp="1"/>
          </p:cNvSpPr>
          <p:nvPr>
            <p:ph type="sldNum" sz="quarter" idx="5"/>
          </p:nvPr>
        </p:nvSpPr>
        <p:spPr/>
        <p:txBody>
          <a:bodyPr/>
          <a:lstStyle/>
          <a:p>
            <a:fld id="{27FDDAD7-A41A-4414-8211-C5E2AC7F93EC}" type="slidenum">
              <a:rPr lang="en-US" smtClean="0"/>
              <a:pPr/>
              <a:t>30</a:t>
            </a:fld>
            <a:endParaRPr lang="en-US"/>
          </a:p>
        </p:txBody>
      </p:sp>
    </p:spTree>
    <p:extLst>
      <p:ext uri="{BB962C8B-B14F-4D97-AF65-F5344CB8AC3E}">
        <p14:creationId xmlns:p14="http://schemas.microsoft.com/office/powerpoint/2010/main" val="3089947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9201150" y="263525"/>
            <a:ext cx="2336800" cy="1314450"/>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507"/>
              </a:spcBef>
              <a:spcAft>
                <a:spcPts val="507"/>
              </a:spcAft>
            </a:pPr>
            <a:r>
              <a:rPr lang="fr-FR" sz="900" b="1" i="1" dirty="0"/>
              <a:t>Science et ingénierie des matériaux</a:t>
            </a:r>
          </a:p>
          <a:p>
            <a:pPr algn="ctr">
              <a:lnSpc>
                <a:spcPct val="90000"/>
              </a:lnSpc>
              <a:spcBef>
                <a:spcPts val="507"/>
              </a:spcBef>
              <a:spcAft>
                <a:spcPts val="507"/>
              </a:spcAft>
            </a:pPr>
            <a:endParaRPr lang="en-GB" sz="900" b="0" i="0" dirty="0"/>
          </a:p>
          <a:p>
            <a:pPr algn="l">
              <a:lnSpc>
                <a:spcPct val="90000"/>
              </a:lnSpc>
              <a:spcBef>
                <a:spcPts val="507"/>
              </a:spcBef>
              <a:spcAft>
                <a:spcPts val="507"/>
              </a:spcAft>
            </a:pPr>
            <a:r>
              <a:rPr lang="fr-FR" sz="1100" dirty="0"/>
              <a:t>Il s'agit d’un package conçu pour aider à l'enseignement de la science des matériaux et de l'ingénierie. </a:t>
            </a:r>
          </a:p>
          <a:p>
            <a:pPr algn="l">
              <a:lnSpc>
                <a:spcPct val="90000"/>
              </a:lnSpc>
              <a:spcBef>
                <a:spcPts val="507"/>
              </a:spcBef>
              <a:spcAft>
                <a:spcPts val="507"/>
              </a:spcAft>
            </a:pPr>
            <a:endParaRPr lang="fr-FR" sz="1100" dirty="0"/>
          </a:p>
          <a:p>
            <a:pPr algn="l">
              <a:lnSpc>
                <a:spcPct val="90000"/>
              </a:lnSpc>
              <a:spcBef>
                <a:spcPts val="507"/>
              </a:spcBef>
              <a:spcAft>
                <a:spcPts val="507"/>
              </a:spcAft>
            </a:pPr>
            <a:r>
              <a:rPr lang="fr-FR" sz="1100" dirty="0"/>
              <a:t>L'enseignement des sciences des matériaux pose des problèmes délicats. Souvent, la taille des classes est très grande, quelques centaines d'étudiants parfois. Chaque étudiant a également ses propres aspirations dans le domaine, certains sont intéressés par la science des matériaux et certains ingénieurs sont intéressés par l'utilisation des matériaux plutôt que par les principes fondamentaux d'où viennent les propriétés. Aussi, le sujet, pour comprendre tous les matériaux, est énorme ! Cela peut être un défi de traiter ce spectre afin qu'une classe de première année peut comprendre.</a:t>
            </a:r>
            <a:endParaRPr lang="en-GB" sz="900" b="0" i="0" dirty="0"/>
          </a:p>
        </p:txBody>
      </p:sp>
    </p:spTree>
    <p:extLst>
      <p:ext uri="{BB962C8B-B14F-4D97-AF65-F5344CB8AC3E}">
        <p14:creationId xmlns:p14="http://schemas.microsoft.com/office/powerpoint/2010/main" val="2969367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698161" indent="-268524">
              <a:defRPr>
                <a:solidFill>
                  <a:schemeClr val="tx1"/>
                </a:solidFill>
                <a:latin typeface="Arial" charset="0"/>
              </a:defRPr>
            </a:lvl2pPr>
            <a:lvl3pPr marL="1074094" indent="-214819">
              <a:defRPr>
                <a:solidFill>
                  <a:schemeClr val="tx1"/>
                </a:solidFill>
                <a:latin typeface="Arial" charset="0"/>
              </a:defRPr>
            </a:lvl3pPr>
            <a:lvl4pPr marL="1503732" indent="-214819">
              <a:defRPr>
                <a:solidFill>
                  <a:schemeClr val="tx1"/>
                </a:solidFill>
                <a:latin typeface="Arial" charset="0"/>
              </a:defRPr>
            </a:lvl4pPr>
            <a:lvl5pPr marL="1933370" indent="-214819">
              <a:defRPr>
                <a:solidFill>
                  <a:schemeClr val="tx1"/>
                </a:solidFill>
                <a:latin typeface="Arial" charset="0"/>
              </a:defRPr>
            </a:lvl5pPr>
            <a:lvl6pPr marL="2363007" indent="-214819" eaLnBrk="0" fontAlgn="base" hangingPunct="0">
              <a:spcBef>
                <a:spcPct val="20000"/>
              </a:spcBef>
              <a:spcAft>
                <a:spcPct val="20000"/>
              </a:spcAft>
              <a:buClr>
                <a:srgbClr val="009B9B"/>
              </a:buClr>
              <a:buSzPct val="80000"/>
              <a:buFont typeface="Wingdings" pitchFamily="2" charset="2"/>
              <a:defRPr>
                <a:solidFill>
                  <a:schemeClr val="tx1"/>
                </a:solidFill>
                <a:latin typeface="Arial" charset="0"/>
              </a:defRPr>
            </a:lvl6pPr>
            <a:lvl7pPr marL="2792645" indent="-214819" eaLnBrk="0" fontAlgn="base" hangingPunct="0">
              <a:spcBef>
                <a:spcPct val="20000"/>
              </a:spcBef>
              <a:spcAft>
                <a:spcPct val="20000"/>
              </a:spcAft>
              <a:buClr>
                <a:srgbClr val="009B9B"/>
              </a:buClr>
              <a:buSzPct val="80000"/>
              <a:buFont typeface="Wingdings" pitchFamily="2" charset="2"/>
              <a:defRPr>
                <a:solidFill>
                  <a:schemeClr val="tx1"/>
                </a:solidFill>
                <a:latin typeface="Arial" charset="0"/>
              </a:defRPr>
            </a:lvl7pPr>
            <a:lvl8pPr marL="3222283" indent="-214819" eaLnBrk="0" fontAlgn="base" hangingPunct="0">
              <a:spcBef>
                <a:spcPct val="20000"/>
              </a:spcBef>
              <a:spcAft>
                <a:spcPct val="20000"/>
              </a:spcAft>
              <a:buClr>
                <a:srgbClr val="009B9B"/>
              </a:buClr>
              <a:buSzPct val="80000"/>
              <a:buFont typeface="Wingdings" pitchFamily="2" charset="2"/>
              <a:defRPr>
                <a:solidFill>
                  <a:schemeClr val="tx1"/>
                </a:solidFill>
                <a:latin typeface="Arial" charset="0"/>
              </a:defRPr>
            </a:lvl8pPr>
            <a:lvl9pPr marL="3651921" indent="-214819" eaLnBrk="0" fontAlgn="base" hangingPunct="0">
              <a:spcBef>
                <a:spcPct val="20000"/>
              </a:spcBef>
              <a:spcAft>
                <a:spcPct val="20000"/>
              </a:spcAft>
              <a:buClr>
                <a:srgbClr val="009B9B"/>
              </a:buClr>
              <a:buSzPct val="80000"/>
              <a:buFont typeface="Wingdings" pitchFamily="2" charset="2"/>
              <a:defRPr>
                <a:solidFill>
                  <a:schemeClr val="tx1"/>
                </a:solidFill>
                <a:latin typeface="Arial" charset="0"/>
              </a:defRPr>
            </a:lvl9pPr>
          </a:lstStyle>
          <a:p>
            <a:fld id="{FADA23F3-F630-44A1-A4B5-289F9B24F89F}" type="slidenum">
              <a:rPr lang="en-GB" smtClean="0">
                <a:latin typeface="Bookshelf Symbol 1" charset="0"/>
              </a:rPr>
              <a:pPr/>
              <a:t>5</a:t>
            </a:fld>
            <a:endParaRPr lang="en-GB" dirty="0">
              <a:latin typeface="Bookshelf Symbol 1" charset="0"/>
            </a:endParaRPr>
          </a:p>
        </p:txBody>
      </p:sp>
      <p:sp>
        <p:nvSpPr>
          <p:cNvPr id="22531" name="Rectangle 2"/>
          <p:cNvSpPr>
            <a:spLocks noGrp="1" noRot="1" noChangeAspect="1" noChangeArrowheads="1" noTextEdit="1"/>
          </p:cNvSpPr>
          <p:nvPr>
            <p:ph type="sldImg"/>
          </p:nvPr>
        </p:nvSpPr>
        <p:spPr>
          <a:xfrm>
            <a:off x="9013825" y="255588"/>
            <a:ext cx="2262188" cy="1273175"/>
          </a:xfrm>
          <a:solidFill>
            <a:srgbClr val="FFFFFF"/>
          </a:solidFill>
          <a:ln/>
        </p:spPr>
      </p:sp>
      <p:sp>
        <p:nvSpPr>
          <p:cNvPr id="22532" name="Rectangle 3"/>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GB" b="1" i="1" dirty="0">
                <a:latin typeface="Arial" charset="0"/>
                <a:cs typeface="Arial" charset="0"/>
              </a:rPr>
              <a:t>Les </a:t>
            </a:r>
            <a:r>
              <a:rPr lang="en-GB" b="1" i="1" dirty="0" err="1">
                <a:latin typeface="Arial" charset="0"/>
                <a:cs typeface="Arial" charset="0"/>
              </a:rPr>
              <a:t>approches</a:t>
            </a:r>
            <a:r>
              <a:rPr lang="en-GB" b="1" i="1" dirty="0">
                <a:latin typeface="Arial" charset="0"/>
                <a:cs typeface="Arial" charset="0"/>
              </a:rPr>
              <a:t> pour </a:t>
            </a:r>
            <a:r>
              <a:rPr lang="en-GB" b="1" i="1" dirty="0" err="1">
                <a:latin typeface="Arial" charset="0"/>
                <a:cs typeface="Arial" charset="0"/>
              </a:rPr>
              <a:t>l’enseignement</a:t>
            </a:r>
            <a:endParaRPr lang="en-GB" b="1" i="1" dirty="0">
              <a:latin typeface="Arial" charset="0"/>
              <a:cs typeface="Arial" charset="0"/>
            </a:endParaRPr>
          </a:p>
          <a:p>
            <a:pPr algn="l"/>
            <a:endParaRPr lang="en-GB" b="0" i="0" dirty="0">
              <a:latin typeface="Arial" charset="0"/>
              <a:cs typeface="Arial" charset="0"/>
            </a:endParaRPr>
          </a:p>
          <a:p>
            <a:pPr algn="l"/>
            <a:r>
              <a:rPr lang="fr-FR" dirty="0"/>
              <a:t>Du noyau atomique, d'environ 10</a:t>
            </a:r>
            <a:r>
              <a:rPr lang="fr-FR" baseline="30000" dirty="0"/>
              <a:t>-14</a:t>
            </a:r>
            <a:r>
              <a:rPr lang="fr-FR" dirty="0"/>
              <a:t> m, à des structures plus grandes de l'ordre de 10 km, les propriétés des matériaux peuvent être modifiées en fonction de chacun de ces niveaux. Entre ceux-ci se trouvent les aspects d'un matériau qui déterminent ses propriétés. Niveau électronique, structure cristalline, structure d'équilibre thermodynamique, structures en défaut et hors d'équilibre, structures induites par usinage (écrouissage) ou alliages et traitements thermiques. Tous ces éléments contribuent aux propriétés et l'ingénieur s'en sert pour concevoir un produit.</a:t>
            </a:r>
          </a:p>
          <a:p>
            <a:pPr algn="l"/>
            <a:endParaRPr lang="fr-FR" dirty="0"/>
          </a:p>
          <a:p>
            <a:pPr algn="l"/>
            <a:r>
              <a:rPr lang="fr-FR" dirty="0"/>
              <a:t>Derrière tout cela se cache une histoire d'enseignement de la matière. </a:t>
            </a:r>
            <a:r>
              <a:rPr lang="fr-FR" i="1" dirty="0"/>
              <a:t>L'approche axée sur la science </a:t>
            </a:r>
            <a:r>
              <a:rPr lang="fr-FR" dirty="0"/>
              <a:t>consiste à commencer du côté gauche et à procéder vers la droite, en commençant par les atomes et les électrons et la structure cristalline et en s'appuyant sur les propriétés pour arriver à la conception.</a:t>
            </a:r>
          </a:p>
          <a:p>
            <a:pPr algn="l"/>
            <a:endParaRPr lang="fr-FR" dirty="0"/>
          </a:p>
          <a:p>
            <a:pPr algn="l"/>
            <a:r>
              <a:rPr lang="fr-FR" dirty="0"/>
              <a:t>Il existe une autre approche qui commence au niveau du produit. </a:t>
            </a:r>
            <a:r>
              <a:rPr lang="fr-FR" i="1" dirty="0"/>
              <a:t>L'approche pilotée par la conception </a:t>
            </a:r>
            <a:r>
              <a:rPr lang="fr-FR" dirty="0"/>
              <a:t>identifie les propriétés limitant la conception des performances d'un produit et demande ce qui se cache derrière ces propriétés et comment pouvons-nous les contrôler pour les manipuler.</a:t>
            </a:r>
            <a:endParaRPr lang="en-GB" b="0" i="0" dirty="0">
              <a:latin typeface="Arial" charset="0"/>
              <a:cs typeface="Arial" charset="0"/>
            </a:endParaRPr>
          </a:p>
        </p:txBody>
      </p:sp>
    </p:spTree>
    <p:extLst>
      <p:ext uri="{BB962C8B-B14F-4D97-AF65-F5344CB8AC3E}">
        <p14:creationId xmlns:p14="http://schemas.microsoft.com/office/powerpoint/2010/main" val="3107759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9005888" y="255588"/>
            <a:ext cx="2260600" cy="1273175"/>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591"/>
              </a:spcAft>
            </a:pPr>
            <a:r>
              <a:rPr lang="en-GB" sz="900" b="1" i="1" dirty="0"/>
              <a:t>Le package Material Science and Engineering</a:t>
            </a:r>
          </a:p>
          <a:p>
            <a:pPr algn="ctr">
              <a:lnSpc>
                <a:spcPct val="90000"/>
              </a:lnSpc>
              <a:spcBef>
                <a:spcPts val="0"/>
              </a:spcBef>
              <a:spcAft>
                <a:spcPts val="591"/>
              </a:spcAft>
            </a:pPr>
            <a:endParaRPr lang="en-GB" sz="900" b="1" i="1" dirty="0"/>
          </a:p>
          <a:p>
            <a:pPr algn="l">
              <a:lnSpc>
                <a:spcPct val="90000"/>
              </a:lnSpc>
              <a:spcBef>
                <a:spcPts val="0"/>
              </a:spcBef>
              <a:spcAft>
                <a:spcPts val="591"/>
              </a:spcAft>
            </a:pPr>
            <a:r>
              <a:rPr lang="fr-FR" sz="1100" dirty="0"/>
              <a:t>Ce package est un ensemble de ressources liées qui facilitent l'enseignement de la science et de l'ingénierie du matériel. L'approche axée sur la science et l'approche axée sur la conception sont toutes deux prises en charge. </a:t>
            </a:r>
          </a:p>
          <a:p>
            <a:pPr algn="l">
              <a:lnSpc>
                <a:spcPct val="90000"/>
              </a:lnSpc>
              <a:spcBef>
                <a:spcPts val="0"/>
              </a:spcBef>
              <a:spcAft>
                <a:spcPts val="591"/>
              </a:spcAft>
            </a:pPr>
            <a:endParaRPr lang="fr-FR" sz="1100" dirty="0"/>
          </a:p>
          <a:p>
            <a:pPr algn="l">
              <a:lnSpc>
                <a:spcPct val="90000"/>
              </a:lnSpc>
              <a:spcBef>
                <a:spcPts val="0"/>
              </a:spcBef>
              <a:spcAft>
                <a:spcPts val="591"/>
              </a:spcAft>
            </a:pPr>
            <a:r>
              <a:rPr lang="fr-FR" sz="1100" dirty="0"/>
              <a:t>Les principales caractéristiques du package sont répertoriées dans cette diapositive.</a:t>
            </a:r>
            <a:endParaRPr lang="en-GB" sz="900" b="0" i="0" dirty="0"/>
          </a:p>
        </p:txBody>
      </p:sp>
    </p:spTree>
    <p:extLst>
      <p:ext uri="{BB962C8B-B14F-4D97-AF65-F5344CB8AC3E}">
        <p14:creationId xmlns:p14="http://schemas.microsoft.com/office/powerpoint/2010/main" val="1540124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9201150" y="263525"/>
            <a:ext cx="2336800" cy="1314450"/>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507"/>
              </a:spcBef>
              <a:spcAft>
                <a:spcPts val="507"/>
              </a:spcAft>
            </a:pPr>
            <a:r>
              <a:rPr lang="en-GB" sz="900" b="1" i="1" dirty="0"/>
              <a:t>Aperçu </a:t>
            </a:r>
            <a:r>
              <a:rPr lang="en-GB" sz="900" b="1" i="1" dirty="0" err="1"/>
              <a:t>clé</a:t>
            </a:r>
            <a:endParaRPr lang="en-GB" sz="900" b="1" i="1" dirty="0"/>
          </a:p>
          <a:p>
            <a:pPr algn="ctr">
              <a:lnSpc>
                <a:spcPct val="90000"/>
              </a:lnSpc>
              <a:spcBef>
                <a:spcPts val="507"/>
              </a:spcBef>
              <a:spcAft>
                <a:spcPts val="507"/>
              </a:spcAft>
            </a:pPr>
            <a:endParaRPr lang="en-GB" sz="900" b="1" i="1" dirty="0"/>
          </a:p>
          <a:p>
            <a:pPr algn="l">
              <a:lnSpc>
                <a:spcPct val="90000"/>
              </a:lnSpc>
              <a:spcBef>
                <a:spcPts val="507"/>
              </a:spcBef>
              <a:spcAft>
                <a:spcPts val="507"/>
              </a:spcAft>
            </a:pPr>
            <a:r>
              <a:rPr lang="fr-FR" sz="1100" dirty="0"/>
              <a:t>La compréhension des matériaux et de leur comportement repose sur les liens entre ces 4 aspects : procédés, performances, propriétés et structure.</a:t>
            </a:r>
          </a:p>
          <a:p>
            <a:pPr algn="l">
              <a:lnSpc>
                <a:spcPct val="90000"/>
              </a:lnSpc>
              <a:spcBef>
                <a:spcPts val="507"/>
              </a:spcBef>
              <a:spcAft>
                <a:spcPts val="507"/>
              </a:spcAft>
            </a:pPr>
            <a:endParaRPr lang="fr-FR" sz="1100" dirty="0"/>
          </a:p>
          <a:p>
            <a:pPr algn="l">
              <a:lnSpc>
                <a:spcPct val="90000"/>
              </a:lnSpc>
              <a:spcBef>
                <a:spcPts val="507"/>
              </a:spcBef>
              <a:spcAft>
                <a:spcPts val="507"/>
              </a:spcAft>
            </a:pPr>
            <a:r>
              <a:rPr lang="fr-FR" sz="1100" dirty="0"/>
              <a:t>Historiquement, différents procédés ont été testés et les performances des matériaux ont été développées par une approche essais et erreurs.</a:t>
            </a:r>
          </a:p>
          <a:p>
            <a:pPr algn="l">
              <a:lnSpc>
                <a:spcPct val="90000"/>
              </a:lnSpc>
              <a:spcBef>
                <a:spcPts val="507"/>
              </a:spcBef>
              <a:spcAft>
                <a:spcPts val="507"/>
              </a:spcAft>
            </a:pPr>
            <a:endParaRPr lang="fr-FR" sz="1100" dirty="0"/>
          </a:p>
          <a:p>
            <a:pPr algn="l">
              <a:lnSpc>
                <a:spcPct val="90000"/>
              </a:lnSpc>
              <a:spcBef>
                <a:spcPts val="507"/>
              </a:spcBef>
              <a:spcAft>
                <a:spcPts val="507"/>
              </a:spcAft>
            </a:pPr>
            <a:r>
              <a:rPr lang="fr-FR" sz="1100" dirty="0"/>
              <a:t>Plus récemment, nous sommes en mesure d'examiner comment les matériaux changent de structure (microscopie électronique), comment la structure affecte les propriétés (tests) et comment les propriétés sont utilisées pour influencer les performances (la partie conception).</a:t>
            </a:r>
          </a:p>
          <a:p>
            <a:pPr algn="l">
              <a:lnSpc>
                <a:spcPct val="90000"/>
              </a:lnSpc>
              <a:spcBef>
                <a:spcPts val="507"/>
              </a:spcBef>
              <a:spcAft>
                <a:spcPts val="507"/>
              </a:spcAft>
            </a:pPr>
            <a:endParaRPr lang="fr-FR" sz="1100" dirty="0"/>
          </a:p>
          <a:p>
            <a:pPr algn="l">
              <a:lnSpc>
                <a:spcPct val="90000"/>
              </a:lnSpc>
              <a:spcBef>
                <a:spcPts val="507"/>
              </a:spcBef>
              <a:spcAft>
                <a:spcPts val="507"/>
              </a:spcAft>
            </a:pPr>
            <a:r>
              <a:rPr lang="fr-FR" sz="1100" dirty="0"/>
              <a:t>Mais qu'entendons-nous par structure ?</a:t>
            </a:r>
            <a:endParaRPr lang="en-GB" sz="900" b="0" i="0" dirty="0"/>
          </a:p>
        </p:txBody>
      </p:sp>
    </p:spTree>
    <p:extLst>
      <p:ext uri="{BB962C8B-B14F-4D97-AF65-F5344CB8AC3E}">
        <p14:creationId xmlns:p14="http://schemas.microsoft.com/office/powerpoint/2010/main" val="1414229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9005888" y="255588"/>
            <a:ext cx="2260600" cy="1273175"/>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591"/>
              </a:spcAft>
            </a:pPr>
            <a:r>
              <a:rPr lang="en-GB" sz="900" b="1" i="1" dirty="0" err="1"/>
              <a:t>Qu'est-ce</a:t>
            </a:r>
            <a:r>
              <a:rPr lang="en-GB" sz="900" b="1" i="1" dirty="0"/>
              <a:t> que la structure ?</a:t>
            </a:r>
          </a:p>
          <a:p>
            <a:pPr algn="ctr">
              <a:lnSpc>
                <a:spcPct val="90000"/>
              </a:lnSpc>
              <a:spcBef>
                <a:spcPts val="0"/>
              </a:spcBef>
              <a:spcAft>
                <a:spcPts val="591"/>
              </a:spcAft>
            </a:pPr>
            <a:endParaRPr lang="en-GB" sz="900" b="1" i="1" dirty="0"/>
          </a:p>
          <a:p>
            <a:pPr algn="l">
              <a:lnSpc>
                <a:spcPct val="90000"/>
              </a:lnSpc>
              <a:spcBef>
                <a:spcPts val="0"/>
              </a:spcBef>
              <a:spcAft>
                <a:spcPts val="591"/>
              </a:spcAft>
            </a:pPr>
            <a:r>
              <a:rPr lang="fr-FR" sz="900" b="0" i="0" dirty="0"/>
              <a:t>Ici, nous considérons deux niveaux : les propriétés sensibles à la liaison qui dérivent de la structure au niveau bas (comme la rigidité) et les propriétés sensibles à la microstructure, qui dérivent du niveau supérieur de la structure (comme la résistance). Il est essentiel de comprendre comment les procédés peuvent modifier les propriétés à ces deux niveaux structurels.</a:t>
            </a:r>
            <a:endParaRPr lang="en-GB" sz="900" b="0" i="0" dirty="0"/>
          </a:p>
        </p:txBody>
      </p:sp>
    </p:spTree>
    <p:extLst>
      <p:ext uri="{BB962C8B-B14F-4D97-AF65-F5344CB8AC3E}">
        <p14:creationId xmlns:p14="http://schemas.microsoft.com/office/powerpoint/2010/main" val="811123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9005888" y="255588"/>
            <a:ext cx="2260600" cy="1273175"/>
          </a:xfrm>
          <a:ln/>
        </p:spPr>
      </p:sp>
      <p:sp>
        <p:nvSpPr>
          <p:cNvPr id="30723"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ts val="0"/>
              </a:spcBef>
              <a:spcAft>
                <a:spcPts val="591"/>
              </a:spcAft>
            </a:pPr>
            <a:r>
              <a:rPr lang="en-GB" sz="900" b="1" i="1" dirty="0"/>
              <a:t>Page </a:t>
            </a:r>
            <a:r>
              <a:rPr lang="en-GB" sz="900" b="1" i="1" dirty="0" err="1"/>
              <a:t>d’accueil</a:t>
            </a:r>
            <a:endParaRPr lang="en-GB" sz="900" b="1" i="1" dirty="0"/>
          </a:p>
          <a:p>
            <a:pPr algn="just">
              <a:lnSpc>
                <a:spcPct val="90000"/>
              </a:lnSpc>
              <a:spcBef>
                <a:spcPts val="0"/>
              </a:spcBef>
              <a:spcAft>
                <a:spcPts val="591"/>
              </a:spcAft>
            </a:pPr>
            <a:endParaRPr lang="en-GB" sz="900" dirty="0"/>
          </a:p>
          <a:p>
            <a:pPr algn="just">
              <a:lnSpc>
                <a:spcPct val="90000"/>
              </a:lnSpc>
              <a:spcBef>
                <a:spcPts val="0"/>
              </a:spcBef>
              <a:spcAft>
                <a:spcPts val="591"/>
              </a:spcAft>
            </a:pPr>
            <a:r>
              <a:rPr lang="fr-FR" sz="900" dirty="0"/>
              <a:t>Il s'agit de la mise en page de la page d'accueil. C'est le principal point d'interaction pour l'utilisateur et il y a un accès direct aux notes scientifiques, toutes accessibles à partir de ce seul endroit. Le survol de chacun des 4 coins du tétraèdre mettra en évidence les tableaux de données pertinents. Cette interface est simple et intuitive à naviguer.</a:t>
            </a:r>
          </a:p>
          <a:p>
            <a:pPr algn="just">
              <a:lnSpc>
                <a:spcPct val="90000"/>
              </a:lnSpc>
              <a:spcBef>
                <a:spcPts val="0"/>
              </a:spcBef>
              <a:spcAft>
                <a:spcPts val="591"/>
              </a:spcAft>
            </a:pPr>
            <a:endParaRPr lang="fr-FR" sz="900" dirty="0"/>
          </a:p>
          <a:p>
            <a:pPr algn="just">
              <a:lnSpc>
                <a:spcPct val="90000"/>
              </a:lnSpc>
              <a:spcBef>
                <a:spcPts val="0"/>
              </a:spcBef>
              <a:spcAft>
                <a:spcPts val="591"/>
              </a:spcAft>
            </a:pPr>
            <a:r>
              <a:rPr lang="fr-FR" sz="900" dirty="0"/>
              <a:t>Les notes scientifiques disponibles sont une compilation étendue des notes scientifiques régulières dans les enregistrements de matériaux et de processus que vous pouvez ouvrir. Chaque nom de champ dans ces enregistrements a un petit </a:t>
            </a:r>
            <a:r>
              <a:rPr lang="fr-FR" sz="900" i="1" dirty="0"/>
              <a:t>i</a:t>
            </a:r>
            <a:r>
              <a:rPr lang="fr-FR" sz="900" dirty="0"/>
              <a:t> à côté. Si vous cliquez sur le </a:t>
            </a:r>
            <a:r>
              <a:rPr lang="fr-FR" sz="900" i="1" dirty="0"/>
              <a:t>i</a:t>
            </a:r>
            <a:r>
              <a:rPr lang="fr-FR" sz="900" dirty="0"/>
              <a:t>, il y a des notes qui renvoient aux définitions. Si vous modifiez la base de données, les notes scientifiques changent - elles sont un moyen d'accéder aux propriétés des matériaux et à leur origine. En plus de ceux-ci, il existe un nouvel ensemble de notes sur la science de la structure qui décrit les mécanismes fondamentaux impliquant la microstructure.</a:t>
            </a:r>
          </a:p>
        </p:txBody>
      </p:sp>
    </p:spTree>
    <p:extLst>
      <p:ext uri="{BB962C8B-B14F-4D97-AF65-F5344CB8AC3E}">
        <p14:creationId xmlns:p14="http://schemas.microsoft.com/office/powerpoint/2010/main" val="32560272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00C31-16C6-4CCE-B6D2-6324F4EA24E6}"/>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10" name="Text Placeholder 9">
            <a:extLst>
              <a:ext uri="{FF2B5EF4-FFF2-40B4-BE49-F238E27FC236}">
                <a16:creationId xmlns:a16="http://schemas.microsoft.com/office/drawing/2014/main" id="{23B808CC-F74C-B743-BAB4-F4C99E195655}"/>
              </a:ext>
            </a:extLst>
          </p:cNvPr>
          <p:cNvSpPr>
            <a:spLocks noGrp="1"/>
          </p:cNvSpPr>
          <p:nvPr>
            <p:ph type="body" sz="quarter" idx="10"/>
          </p:nvPr>
        </p:nvSpPr>
        <p:spPr>
          <a:xfrm>
            <a:off x="601663" y="914400"/>
            <a:ext cx="5394325" cy="1449388"/>
          </a:xfrm>
          <a:prstGeom prst="rect">
            <a:avLst/>
          </a:prstGeom>
        </p:spPr>
        <p:txBody>
          <a:bodyPr>
            <a:normAutofit/>
          </a:bodyPr>
          <a:lstStyle>
            <a:lvl1pPr marL="0" indent="0">
              <a:buNone/>
              <a:defRPr sz="3600" b="1" i="0">
                <a:solidFill>
                  <a:schemeClr val="bg1"/>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
        <p:nvSpPr>
          <p:cNvPr id="13" name="Text Placeholder 9">
            <a:extLst>
              <a:ext uri="{FF2B5EF4-FFF2-40B4-BE49-F238E27FC236}">
                <a16:creationId xmlns:a16="http://schemas.microsoft.com/office/drawing/2014/main" id="{9AFE08CF-AC0B-7143-9A94-E8A35CBC7D4B}"/>
              </a:ext>
            </a:extLst>
          </p:cNvPr>
          <p:cNvSpPr>
            <a:spLocks noGrp="1"/>
          </p:cNvSpPr>
          <p:nvPr>
            <p:ph type="body" sz="quarter" idx="12"/>
          </p:nvPr>
        </p:nvSpPr>
        <p:spPr>
          <a:xfrm>
            <a:off x="601663" y="2667000"/>
            <a:ext cx="5394325" cy="848315"/>
          </a:xfrm>
          <a:prstGeom prst="rect">
            <a:avLst/>
          </a:prstGeom>
        </p:spPr>
        <p:txBody>
          <a:bodyPr anchor="t">
            <a:normAutofit/>
          </a:bodyPr>
          <a:lstStyle>
            <a:lvl1pPr marL="0" indent="0">
              <a:buNone/>
              <a:defRPr sz="2000" b="0" i="0">
                <a:solidFill>
                  <a:schemeClr val="accent3"/>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
        <p:nvSpPr>
          <p:cNvPr id="7" name="TextBox 6">
            <a:extLst>
              <a:ext uri="{FF2B5EF4-FFF2-40B4-BE49-F238E27FC236}">
                <a16:creationId xmlns:a16="http://schemas.microsoft.com/office/drawing/2014/main" id="{86191E51-6FFC-4231-97E9-4C436119983B}"/>
              </a:ext>
            </a:extLst>
          </p:cNvPr>
          <p:cNvSpPr txBox="1"/>
          <p:nvPr userDrawn="1"/>
        </p:nvSpPr>
        <p:spPr>
          <a:xfrm>
            <a:off x="7848600" y="6477000"/>
            <a:ext cx="1371600" cy="276999"/>
          </a:xfrm>
          <a:prstGeom prst="rect">
            <a:avLst/>
          </a:prstGeom>
          <a:noFill/>
        </p:spPr>
        <p:txBody>
          <a:bodyPr wrap="square" rtlCol="0">
            <a:spAutoFit/>
          </a:bodyPr>
          <a:lstStyle/>
          <a:p>
            <a:r>
              <a:rPr lang="en-US" sz="1200" dirty="0">
                <a:solidFill>
                  <a:schemeClr val="tx2"/>
                </a:solidFill>
              </a:rPr>
              <a:t>©2021 ANSYS, Inc.</a:t>
            </a:r>
          </a:p>
        </p:txBody>
      </p:sp>
    </p:spTree>
    <p:extLst>
      <p:ext uri="{BB962C8B-B14F-4D97-AF65-F5344CB8AC3E}">
        <p14:creationId xmlns:p14="http://schemas.microsoft.com/office/powerpoint/2010/main" val="292240569"/>
      </p:ext>
    </p:extLst>
  </p:cSld>
  <p:clrMapOvr>
    <a:masterClrMapping/>
  </p:clrMapOvr>
  <p:extLst>
    <p:ext uri="{DCECCB84-F9BA-43D5-87BE-67443E8EF086}">
      <p15:sldGuideLst xmlns:p15="http://schemas.microsoft.com/office/powerpoint/2012/main">
        <p15:guide id="1" orient="horz" pos="1584" userDrawn="1">
          <p15:clr>
            <a:srgbClr val="FBAE40"/>
          </p15:clr>
        </p15:guide>
        <p15:guide id="2" orient="horz" pos="261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Video Cli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Media Placeholder 4">
            <a:extLst>
              <a:ext uri="{FF2B5EF4-FFF2-40B4-BE49-F238E27FC236}">
                <a16:creationId xmlns:a16="http://schemas.microsoft.com/office/drawing/2014/main" id="{76C186EF-8C58-7249-A024-F6C1D0AD12BC}"/>
              </a:ext>
            </a:extLst>
          </p:cNvPr>
          <p:cNvSpPr>
            <a:spLocks noGrp="1"/>
          </p:cNvSpPr>
          <p:nvPr>
            <p:ph type="media" sz="quarter" idx="14"/>
          </p:nvPr>
        </p:nvSpPr>
        <p:spPr>
          <a:xfrm>
            <a:off x="6096001" y="1447799"/>
            <a:ext cx="5486400" cy="4590977"/>
          </a:xfrm>
          <a:prstGeom prst="rect">
            <a:avLst/>
          </a:prstGeom>
        </p:spPr>
        <p:txBody>
          <a:bodyPr/>
          <a:lstStyle/>
          <a:p>
            <a:r>
              <a:rPr lang="en-US"/>
              <a:t>Click icon to add media</a:t>
            </a:r>
            <a:endParaRPr lang="en-US" dirty="0"/>
          </a:p>
        </p:txBody>
      </p:sp>
      <p:sp>
        <p:nvSpPr>
          <p:cNvPr id="11" name="Slide Number Placeholder 10">
            <a:extLst>
              <a:ext uri="{FF2B5EF4-FFF2-40B4-BE49-F238E27FC236}">
                <a16:creationId xmlns:a16="http://schemas.microsoft.com/office/drawing/2014/main" id="{931A0CB9-E7C5-BC4C-83B3-6A04784CA591}"/>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0" name="Text Placeholder 3">
            <a:extLst>
              <a:ext uri="{FF2B5EF4-FFF2-40B4-BE49-F238E27FC236}">
                <a16:creationId xmlns:a16="http://schemas.microsoft.com/office/drawing/2014/main" id="{BB673984-7F55-E14A-9088-44C94432DA36}"/>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2417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ulti-pictur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B3363707-8337-D14D-8CD6-076D7F38DEED}"/>
              </a:ext>
            </a:extLst>
          </p:cNvPr>
          <p:cNvSpPr>
            <a:spLocks noGrp="1"/>
          </p:cNvSpPr>
          <p:nvPr>
            <p:ph type="pic" sz="quarter" idx="10"/>
          </p:nvPr>
        </p:nvSpPr>
        <p:spPr>
          <a:xfrm>
            <a:off x="609600" y="11430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5" name="Picture Placeholder 6">
            <a:extLst>
              <a:ext uri="{FF2B5EF4-FFF2-40B4-BE49-F238E27FC236}">
                <a16:creationId xmlns:a16="http://schemas.microsoft.com/office/drawing/2014/main" id="{AF67D610-3DBA-EB48-B589-E895E66AEF08}"/>
              </a:ext>
            </a:extLst>
          </p:cNvPr>
          <p:cNvSpPr>
            <a:spLocks noGrp="1"/>
          </p:cNvSpPr>
          <p:nvPr>
            <p:ph type="pic" sz="quarter" idx="11"/>
          </p:nvPr>
        </p:nvSpPr>
        <p:spPr>
          <a:xfrm>
            <a:off x="609600" y="36576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7" name="Picture Placeholder 6">
            <a:extLst>
              <a:ext uri="{FF2B5EF4-FFF2-40B4-BE49-F238E27FC236}">
                <a16:creationId xmlns:a16="http://schemas.microsoft.com/office/drawing/2014/main" id="{9BFD49B6-2BF3-F94C-AD6B-7B77861203C0}"/>
              </a:ext>
            </a:extLst>
          </p:cNvPr>
          <p:cNvSpPr>
            <a:spLocks noGrp="1"/>
          </p:cNvSpPr>
          <p:nvPr>
            <p:ph type="pic" sz="quarter" idx="13"/>
          </p:nvPr>
        </p:nvSpPr>
        <p:spPr>
          <a:xfrm>
            <a:off x="4470400" y="11599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8" name="Picture Placeholder 6">
            <a:extLst>
              <a:ext uri="{FF2B5EF4-FFF2-40B4-BE49-F238E27FC236}">
                <a16:creationId xmlns:a16="http://schemas.microsoft.com/office/drawing/2014/main" id="{75F3481B-E073-FC4C-8662-89F64D478623}"/>
              </a:ext>
            </a:extLst>
          </p:cNvPr>
          <p:cNvSpPr>
            <a:spLocks noGrp="1"/>
          </p:cNvSpPr>
          <p:nvPr>
            <p:ph type="pic" sz="quarter" idx="14"/>
          </p:nvPr>
        </p:nvSpPr>
        <p:spPr>
          <a:xfrm>
            <a:off x="4470400" y="36745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9" name="Picture Placeholder 6">
            <a:extLst>
              <a:ext uri="{FF2B5EF4-FFF2-40B4-BE49-F238E27FC236}">
                <a16:creationId xmlns:a16="http://schemas.microsoft.com/office/drawing/2014/main" id="{4E9685A2-20AD-6C44-B1B9-DCB2E44370F5}"/>
              </a:ext>
            </a:extLst>
          </p:cNvPr>
          <p:cNvSpPr>
            <a:spLocks noGrp="1"/>
          </p:cNvSpPr>
          <p:nvPr>
            <p:ph type="pic" sz="quarter" idx="15"/>
          </p:nvPr>
        </p:nvSpPr>
        <p:spPr>
          <a:xfrm>
            <a:off x="8128000" y="11514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10" name="Picture Placeholder 6">
            <a:extLst>
              <a:ext uri="{FF2B5EF4-FFF2-40B4-BE49-F238E27FC236}">
                <a16:creationId xmlns:a16="http://schemas.microsoft.com/office/drawing/2014/main" id="{498EFFC6-47A8-C248-AF67-33A51B038851}"/>
              </a:ext>
            </a:extLst>
          </p:cNvPr>
          <p:cNvSpPr>
            <a:spLocks noGrp="1"/>
          </p:cNvSpPr>
          <p:nvPr>
            <p:ph type="pic" sz="quarter" idx="16"/>
          </p:nvPr>
        </p:nvSpPr>
        <p:spPr>
          <a:xfrm>
            <a:off x="8128000" y="36660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11" name="Text Placeholder 13">
            <a:extLst>
              <a:ext uri="{FF2B5EF4-FFF2-40B4-BE49-F238E27FC236}">
                <a16:creationId xmlns:a16="http://schemas.microsoft.com/office/drawing/2014/main" id="{5327F1EC-8CEB-F348-A688-603CC6AF3B7E}"/>
              </a:ext>
            </a:extLst>
          </p:cNvPr>
          <p:cNvSpPr>
            <a:spLocks noGrp="1"/>
          </p:cNvSpPr>
          <p:nvPr>
            <p:ph type="body" sz="quarter" idx="17"/>
          </p:nvPr>
        </p:nvSpPr>
        <p:spPr>
          <a:xfrm>
            <a:off x="6096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2" name="Text Placeholder 13">
            <a:extLst>
              <a:ext uri="{FF2B5EF4-FFF2-40B4-BE49-F238E27FC236}">
                <a16:creationId xmlns:a16="http://schemas.microsoft.com/office/drawing/2014/main" id="{D8D84EB5-FEF7-D145-9924-EDC82C5DD725}"/>
              </a:ext>
            </a:extLst>
          </p:cNvPr>
          <p:cNvSpPr>
            <a:spLocks noGrp="1"/>
          </p:cNvSpPr>
          <p:nvPr>
            <p:ph type="body" sz="quarter" idx="18"/>
          </p:nvPr>
        </p:nvSpPr>
        <p:spPr>
          <a:xfrm>
            <a:off x="44704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3" name="Text Placeholder 13">
            <a:extLst>
              <a:ext uri="{FF2B5EF4-FFF2-40B4-BE49-F238E27FC236}">
                <a16:creationId xmlns:a16="http://schemas.microsoft.com/office/drawing/2014/main" id="{73B743E4-6516-C94E-BADC-931FCAF3B346}"/>
              </a:ext>
            </a:extLst>
          </p:cNvPr>
          <p:cNvSpPr>
            <a:spLocks noGrp="1"/>
          </p:cNvSpPr>
          <p:nvPr>
            <p:ph type="body" sz="quarter" idx="19"/>
          </p:nvPr>
        </p:nvSpPr>
        <p:spPr>
          <a:xfrm>
            <a:off x="8150577"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4" name="Text Placeholder 13">
            <a:extLst>
              <a:ext uri="{FF2B5EF4-FFF2-40B4-BE49-F238E27FC236}">
                <a16:creationId xmlns:a16="http://schemas.microsoft.com/office/drawing/2014/main" id="{FED4C7F5-70CF-2C4D-8AF3-4D76760714C7}"/>
              </a:ext>
            </a:extLst>
          </p:cNvPr>
          <p:cNvSpPr>
            <a:spLocks noGrp="1"/>
          </p:cNvSpPr>
          <p:nvPr>
            <p:ph type="body" sz="quarter" idx="20"/>
          </p:nvPr>
        </p:nvSpPr>
        <p:spPr>
          <a:xfrm>
            <a:off x="609600" y="57023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5" name="Text Placeholder 13">
            <a:extLst>
              <a:ext uri="{FF2B5EF4-FFF2-40B4-BE49-F238E27FC236}">
                <a16:creationId xmlns:a16="http://schemas.microsoft.com/office/drawing/2014/main" id="{6B853D87-F6A1-6443-AB6D-6E9819089E0E}"/>
              </a:ext>
            </a:extLst>
          </p:cNvPr>
          <p:cNvSpPr>
            <a:spLocks noGrp="1"/>
          </p:cNvSpPr>
          <p:nvPr>
            <p:ph type="body" sz="quarter" idx="21"/>
          </p:nvPr>
        </p:nvSpPr>
        <p:spPr>
          <a:xfrm>
            <a:off x="4470400"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6" name="Text Placeholder 13">
            <a:extLst>
              <a:ext uri="{FF2B5EF4-FFF2-40B4-BE49-F238E27FC236}">
                <a16:creationId xmlns:a16="http://schemas.microsoft.com/office/drawing/2014/main" id="{256BC893-7821-9640-98BC-FFCFED83EB9C}"/>
              </a:ext>
            </a:extLst>
          </p:cNvPr>
          <p:cNvSpPr>
            <a:spLocks noGrp="1"/>
          </p:cNvSpPr>
          <p:nvPr>
            <p:ph type="body" sz="quarter" idx="22"/>
          </p:nvPr>
        </p:nvSpPr>
        <p:spPr>
          <a:xfrm>
            <a:off x="8150577"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9" name="Slide Number Placeholder 18">
            <a:extLst>
              <a:ext uri="{FF2B5EF4-FFF2-40B4-BE49-F238E27FC236}">
                <a16:creationId xmlns:a16="http://schemas.microsoft.com/office/drawing/2014/main" id="{02F90602-9DC6-3F4D-B178-EF64100603FB}"/>
              </a:ext>
            </a:extLst>
          </p:cNvPr>
          <p:cNvSpPr>
            <a:spLocks noGrp="1"/>
          </p:cNvSpPr>
          <p:nvPr>
            <p:ph type="sldNum" sz="quarter" idx="24"/>
          </p:nvPr>
        </p:nvSpPr>
        <p:spPr/>
        <p:txBody>
          <a:bodyPr/>
          <a:lstStyle/>
          <a:p>
            <a:fld id="{F0D23093-2AB0-F74C-B865-1A12A15B650E}" type="slidenum">
              <a:rPr lang="en-US" smtClean="0"/>
              <a:pPr/>
              <a:t>‹#›</a:t>
            </a:fld>
            <a:endParaRPr lang="en-US" dirty="0"/>
          </a:p>
        </p:txBody>
      </p:sp>
      <p:sp>
        <p:nvSpPr>
          <p:cNvPr id="21" name="Title 20">
            <a:extLst>
              <a:ext uri="{FF2B5EF4-FFF2-40B4-BE49-F238E27FC236}">
                <a16:creationId xmlns:a16="http://schemas.microsoft.com/office/drawing/2014/main" id="{774FC734-09F5-2F40-BB01-29D6BBF76E0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4988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Grid">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4EBE792-3674-F042-8191-29D73F7CA4C8}"/>
              </a:ext>
            </a:extLst>
          </p:cNvPr>
          <p:cNvSpPr>
            <a:spLocks noGrp="1"/>
          </p:cNvSpPr>
          <p:nvPr>
            <p:ph type="pic" sz="quarter" idx="10" hasCustomPrompt="1"/>
          </p:nvPr>
        </p:nvSpPr>
        <p:spPr>
          <a:xfrm>
            <a:off x="914400" y="1371600"/>
            <a:ext cx="1930400" cy="1295400"/>
          </a:xfrm>
          <a:prstGeom prst="rect">
            <a:avLst/>
          </a:prstGeom>
          <a:effectLst/>
        </p:spPr>
        <p:txBody>
          <a:bodyPr/>
          <a:lstStyle>
            <a:lvl1pPr marL="0" indent="0">
              <a:buFontTx/>
              <a:buNone/>
              <a:defRPr sz="1100" b="0" i="0" baseline="0">
                <a:latin typeface="Calibri" panose="020F0502020204030204" pitchFamily="34" charset="0"/>
              </a:defRPr>
            </a:lvl1pPr>
          </a:lstStyle>
          <a:p>
            <a:r>
              <a:rPr lang="en-US" dirty="0"/>
              <a:t>160x147 logo</a:t>
            </a:r>
          </a:p>
        </p:txBody>
      </p:sp>
      <p:sp>
        <p:nvSpPr>
          <p:cNvPr id="7" name="Picture Placeholder 5">
            <a:extLst>
              <a:ext uri="{FF2B5EF4-FFF2-40B4-BE49-F238E27FC236}">
                <a16:creationId xmlns:a16="http://schemas.microsoft.com/office/drawing/2014/main" id="{93ABDDAC-BA7B-4A4A-9D64-71FA88868E4B}"/>
              </a:ext>
            </a:extLst>
          </p:cNvPr>
          <p:cNvSpPr>
            <a:spLocks noGrp="1"/>
          </p:cNvSpPr>
          <p:nvPr>
            <p:ph type="pic" sz="quarter" idx="11" hasCustomPrompt="1"/>
          </p:nvPr>
        </p:nvSpPr>
        <p:spPr>
          <a:xfrm>
            <a:off x="9144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8" name="Picture Placeholder 5">
            <a:extLst>
              <a:ext uri="{FF2B5EF4-FFF2-40B4-BE49-F238E27FC236}">
                <a16:creationId xmlns:a16="http://schemas.microsoft.com/office/drawing/2014/main" id="{BE481E25-6792-6B48-8A87-D3E9D1B2232D}"/>
              </a:ext>
            </a:extLst>
          </p:cNvPr>
          <p:cNvSpPr>
            <a:spLocks noGrp="1"/>
          </p:cNvSpPr>
          <p:nvPr>
            <p:ph type="pic" sz="quarter" idx="13" hasCustomPrompt="1"/>
          </p:nvPr>
        </p:nvSpPr>
        <p:spPr>
          <a:xfrm>
            <a:off x="9144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9" name="Picture Placeholder 5">
            <a:extLst>
              <a:ext uri="{FF2B5EF4-FFF2-40B4-BE49-F238E27FC236}">
                <a16:creationId xmlns:a16="http://schemas.microsoft.com/office/drawing/2014/main" id="{D548604C-E487-1D4F-91AF-D210004A5189}"/>
              </a:ext>
            </a:extLst>
          </p:cNvPr>
          <p:cNvSpPr>
            <a:spLocks noGrp="1"/>
          </p:cNvSpPr>
          <p:nvPr>
            <p:ph type="pic" sz="quarter" idx="14" hasCustomPrompt="1"/>
          </p:nvPr>
        </p:nvSpPr>
        <p:spPr>
          <a:xfrm>
            <a:off x="37592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0" name="Picture Placeholder 5">
            <a:extLst>
              <a:ext uri="{FF2B5EF4-FFF2-40B4-BE49-F238E27FC236}">
                <a16:creationId xmlns:a16="http://schemas.microsoft.com/office/drawing/2014/main" id="{7624EDF6-2365-2545-8099-338237F309C3}"/>
              </a:ext>
            </a:extLst>
          </p:cNvPr>
          <p:cNvSpPr>
            <a:spLocks noGrp="1"/>
          </p:cNvSpPr>
          <p:nvPr>
            <p:ph type="pic" sz="quarter" idx="15" hasCustomPrompt="1"/>
          </p:nvPr>
        </p:nvSpPr>
        <p:spPr>
          <a:xfrm>
            <a:off x="37592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1" name="Picture Placeholder 5">
            <a:extLst>
              <a:ext uri="{FF2B5EF4-FFF2-40B4-BE49-F238E27FC236}">
                <a16:creationId xmlns:a16="http://schemas.microsoft.com/office/drawing/2014/main" id="{0D36446A-2E05-9F4F-83D7-905FD354E021}"/>
              </a:ext>
            </a:extLst>
          </p:cNvPr>
          <p:cNvSpPr>
            <a:spLocks noGrp="1"/>
          </p:cNvSpPr>
          <p:nvPr>
            <p:ph type="pic" sz="quarter" idx="16" hasCustomPrompt="1"/>
          </p:nvPr>
        </p:nvSpPr>
        <p:spPr>
          <a:xfrm>
            <a:off x="37592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2" name="Picture Placeholder 5">
            <a:extLst>
              <a:ext uri="{FF2B5EF4-FFF2-40B4-BE49-F238E27FC236}">
                <a16:creationId xmlns:a16="http://schemas.microsoft.com/office/drawing/2014/main" id="{BBC79A31-D13D-4C49-88CC-6B949DE06C2C}"/>
              </a:ext>
            </a:extLst>
          </p:cNvPr>
          <p:cNvSpPr>
            <a:spLocks noGrp="1"/>
          </p:cNvSpPr>
          <p:nvPr>
            <p:ph type="pic" sz="quarter" idx="17" hasCustomPrompt="1"/>
          </p:nvPr>
        </p:nvSpPr>
        <p:spPr>
          <a:xfrm>
            <a:off x="66040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3" name="Picture Placeholder 5">
            <a:extLst>
              <a:ext uri="{FF2B5EF4-FFF2-40B4-BE49-F238E27FC236}">
                <a16:creationId xmlns:a16="http://schemas.microsoft.com/office/drawing/2014/main" id="{CFF59C9F-D752-594A-A821-7BDA91DA3749}"/>
              </a:ext>
            </a:extLst>
          </p:cNvPr>
          <p:cNvSpPr>
            <a:spLocks noGrp="1"/>
          </p:cNvSpPr>
          <p:nvPr>
            <p:ph type="pic" sz="quarter" idx="18" hasCustomPrompt="1"/>
          </p:nvPr>
        </p:nvSpPr>
        <p:spPr>
          <a:xfrm>
            <a:off x="66040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4" name="Picture Placeholder 5">
            <a:extLst>
              <a:ext uri="{FF2B5EF4-FFF2-40B4-BE49-F238E27FC236}">
                <a16:creationId xmlns:a16="http://schemas.microsoft.com/office/drawing/2014/main" id="{254F3492-5AA9-9249-B742-69BFC01BE9E2}"/>
              </a:ext>
            </a:extLst>
          </p:cNvPr>
          <p:cNvSpPr>
            <a:spLocks noGrp="1"/>
          </p:cNvSpPr>
          <p:nvPr>
            <p:ph type="pic" sz="quarter" idx="19" hasCustomPrompt="1"/>
          </p:nvPr>
        </p:nvSpPr>
        <p:spPr>
          <a:xfrm>
            <a:off x="66040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dirty="0"/>
              <a:t>160x147 logo</a:t>
            </a:r>
          </a:p>
        </p:txBody>
      </p:sp>
      <p:sp>
        <p:nvSpPr>
          <p:cNvPr id="15" name="Picture Placeholder 5">
            <a:extLst>
              <a:ext uri="{FF2B5EF4-FFF2-40B4-BE49-F238E27FC236}">
                <a16:creationId xmlns:a16="http://schemas.microsoft.com/office/drawing/2014/main" id="{C51E22CD-7582-9D41-A0FC-914A34BF189E}"/>
              </a:ext>
            </a:extLst>
          </p:cNvPr>
          <p:cNvSpPr>
            <a:spLocks noGrp="1"/>
          </p:cNvSpPr>
          <p:nvPr>
            <p:ph type="pic" sz="quarter" idx="20" hasCustomPrompt="1"/>
          </p:nvPr>
        </p:nvSpPr>
        <p:spPr>
          <a:xfrm>
            <a:off x="92456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6" name="Picture Placeholder 5">
            <a:extLst>
              <a:ext uri="{FF2B5EF4-FFF2-40B4-BE49-F238E27FC236}">
                <a16:creationId xmlns:a16="http://schemas.microsoft.com/office/drawing/2014/main" id="{3D0B9166-BA76-6544-89C3-4C8B4A739F73}"/>
              </a:ext>
            </a:extLst>
          </p:cNvPr>
          <p:cNvSpPr>
            <a:spLocks noGrp="1"/>
          </p:cNvSpPr>
          <p:nvPr>
            <p:ph type="pic" sz="quarter" idx="21" hasCustomPrompt="1"/>
          </p:nvPr>
        </p:nvSpPr>
        <p:spPr>
          <a:xfrm>
            <a:off x="92456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7" name="Picture Placeholder 5">
            <a:extLst>
              <a:ext uri="{FF2B5EF4-FFF2-40B4-BE49-F238E27FC236}">
                <a16:creationId xmlns:a16="http://schemas.microsoft.com/office/drawing/2014/main" id="{537026EB-3BFB-0947-A881-5729F13CFA4E}"/>
              </a:ext>
            </a:extLst>
          </p:cNvPr>
          <p:cNvSpPr>
            <a:spLocks noGrp="1"/>
          </p:cNvSpPr>
          <p:nvPr>
            <p:ph type="pic" sz="quarter" idx="22" hasCustomPrompt="1"/>
          </p:nvPr>
        </p:nvSpPr>
        <p:spPr>
          <a:xfrm>
            <a:off x="92456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dirty="0"/>
              <a:t>160x147 logo</a:t>
            </a:r>
          </a:p>
        </p:txBody>
      </p:sp>
      <p:sp>
        <p:nvSpPr>
          <p:cNvPr id="19" name="Slide Number Placeholder 18">
            <a:extLst>
              <a:ext uri="{FF2B5EF4-FFF2-40B4-BE49-F238E27FC236}">
                <a16:creationId xmlns:a16="http://schemas.microsoft.com/office/drawing/2014/main" id="{1D9580FA-CA76-994A-9775-1D87D5927DBD}"/>
              </a:ext>
            </a:extLst>
          </p:cNvPr>
          <p:cNvSpPr>
            <a:spLocks noGrp="1"/>
          </p:cNvSpPr>
          <p:nvPr>
            <p:ph type="sldNum" sz="quarter" idx="24"/>
          </p:nvPr>
        </p:nvSpPr>
        <p:spPr/>
        <p:txBody>
          <a:bodyPr/>
          <a:lstStyle/>
          <a:p>
            <a:fld id="{F0D23093-2AB0-F74C-B865-1A12A15B650E}" type="slidenum">
              <a:rPr lang="en-US" smtClean="0"/>
              <a:pPr/>
              <a:t>‹#›</a:t>
            </a:fld>
            <a:endParaRPr lang="en-US" dirty="0"/>
          </a:p>
        </p:txBody>
      </p:sp>
      <p:sp>
        <p:nvSpPr>
          <p:cNvPr id="21" name="Title 20">
            <a:extLst>
              <a:ext uri="{FF2B5EF4-FFF2-40B4-BE49-F238E27FC236}">
                <a16:creationId xmlns:a16="http://schemas.microsoft.com/office/drawing/2014/main" id="{C81C7F89-740B-3143-8447-70CC02F636A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1988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yright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3357E3-4FE4-4164-A381-204B98DEEAB8}"/>
              </a:ext>
            </a:extLst>
          </p:cNvPr>
          <p:cNvSpPr>
            <a:spLocks noGrp="1"/>
          </p:cNvSpPr>
          <p:nvPr>
            <p:ph type="sldNum" sz="quarter" idx="10"/>
          </p:nvPr>
        </p:nvSpPr>
        <p:spPr/>
        <p:txBody>
          <a:bodyPr/>
          <a:lstStyle/>
          <a:p>
            <a:fld id="{F0D23093-2AB0-F74C-B865-1A12A15B650E}" type="slidenum">
              <a:rPr lang="en-US" smtClean="0"/>
              <a:pPr/>
              <a:t>‹#›</a:t>
            </a:fld>
            <a:endParaRPr lang="en-US" dirty="0"/>
          </a:p>
        </p:txBody>
      </p:sp>
      <p:sp>
        <p:nvSpPr>
          <p:cNvPr id="5" name="TextBox 4">
            <a:extLst>
              <a:ext uri="{FF2B5EF4-FFF2-40B4-BE49-F238E27FC236}">
                <a16:creationId xmlns:a16="http://schemas.microsoft.com/office/drawing/2014/main" id="{56B77A6E-79E2-41E0-BCE6-C37311DE8599}"/>
              </a:ext>
            </a:extLst>
          </p:cNvPr>
          <p:cNvSpPr txBox="1"/>
          <p:nvPr userDrawn="1"/>
        </p:nvSpPr>
        <p:spPr>
          <a:xfrm>
            <a:off x="533400" y="609600"/>
            <a:ext cx="10972800" cy="313765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dirty="0">
                <a:effectLst/>
                <a:latin typeface="+mj-lt"/>
                <a:ea typeface="Calibri" panose="020F0502020204030204" pitchFamily="34" charset="0"/>
                <a:cs typeface="Times New Roman" panose="02020603050405020304" pitchFamily="18" charset="0"/>
              </a:rPr>
              <a:t>© </a:t>
            </a:r>
            <a:r>
              <a:rPr lang="en-US" sz="1400" dirty="0">
                <a:solidFill>
                  <a:srgbClr val="000000"/>
                </a:solidFill>
                <a:effectLst/>
                <a:latin typeface="+mj-lt"/>
                <a:ea typeface="Times New Roman" panose="02020603050405020304" pitchFamily="18" charset="0"/>
                <a:cs typeface="Times New Roman" panose="02020603050405020304" pitchFamily="18" charset="0"/>
              </a:rPr>
              <a:t>2021 ANSYS, Inc. All rights reserved.</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dirty="0">
                <a:solidFill>
                  <a:srgbClr val="000000"/>
                </a:solidFill>
                <a:effectLst/>
                <a:latin typeface="+mj-lt"/>
                <a:ea typeface="Calibri" panose="020F0502020204030204" pitchFamily="34" charset="0"/>
                <a:cs typeface="Times New Roman" panose="02020603050405020304" pitchFamily="18" charset="0"/>
              </a:rPr>
              <a:t>©</a:t>
            </a:r>
            <a:r>
              <a:rPr lang="en-US" sz="1400" dirty="0">
                <a:solidFill>
                  <a:srgbClr val="000000"/>
                </a:solidFill>
                <a:effectLst/>
                <a:latin typeface="+mj-lt"/>
                <a:ea typeface="Calibri" panose="020F0502020204030204" pitchFamily="34" charset="0"/>
                <a:cs typeface="Times New Roman" panose="02020603050405020304" pitchFamily="18" charset="0"/>
              </a:rPr>
              <a:t> 2018 Mike Ashby</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600" b="1"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Use and Reproduction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The content used in this resource </a:t>
            </a:r>
            <a:r>
              <a:rPr lang="en-US" sz="1400" dirty="0">
                <a:solidFill>
                  <a:srgbClr val="201F1E"/>
                </a:solidFill>
                <a:effectLst/>
                <a:latin typeface="+mj-lt"/>
                <a:ea typeface="Times New Roman" panose="02020603050405020304" pitchFamily="18" charset="0"/>
                <a:cs typeface="Times New Roman" panose="02020603050405020304" pitchFamily="18" charset="0"/>
              </a:rPr>
              <a:t>may only be used or reproduced for teaching purposes; and any commercial use is strictly prohibited.</a:t>
            </a:r>
            <a:r>
              <a:rPr lang="en-US" sz="1400" i="1" dirty="0">
                <a:solidFill>
                  <a:srgbClr val="201F1E"/>
                </a:solidFill>
                <a:effectLst/>
                <a:latin typeface="+mj-lt"/>
                <a:ea typeface="Times New Roman" panose="02020603050405020304" pitchFamily="18"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Document Information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This lecture unit is part of a set of teaching resources to help introduce students to materials, processes and rational selections.</a:t>
            </a: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Ansys Education Resources</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To access more undergraduate education resources, including lecture presentations with notes, exercises with worked solutions, microprojects, real life examples and more, visit www.ansys.com/education-resources.</a:t>
            </a:r>
          </a:p>
          <a:p>
            <a:endParaRPr lang="en-US" sz="1600" dirty="0">
              <a:latin typeface="+mj-lt"/>
            </a:endParaRPr>
          </a:p>
        </p:txBody>
      </p:sp>
    </p:spTree>
    <p:extLst>
      <p:ext uri="{BB962C8B-B14F-4D97-AF65-F5344CB8AC3E}">
        <p14:creationId xmlns:p14="http://schemas.microsoft.com/office/powerpoint/2010/main" val="2844354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00C31-16C6-4CCE-B6D2-6324F4EA24E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10" name="Text Placeholder 9">
            <a:extLst>
              <a:ext uri="{FF2B5EF4-FFF2-40B4-BE49-F238E27FC236}">
                <a16:creationId xmlns:a16="http://schemas.microsoft.com/office/drawing/2014/main" id="{23B808CC-F74C-B743-BAB4-F4C99E195655}"/>
              </a:ext>
            </a:extLst>
          </p:cNvPr>
          <p:cNvSpPr>
            <a:spLocks noGrp="1"/>
          </p:cNvSpPr>
          <p:nvPr>
            <p:ph type="body" sz="quarter" idx="10"/>
          </p:nvPr>
        </p:nvSpPr>
        <p:spPr>
          <a:xfrm>
            <a:off x="601663" y="914400"/>
            <a:ext cx="5394325" cy="1449388"/>
          </a:xfrm>
          <a:prstGeom prst="rect">
            <a:avLst/>
          </a:prstGeom>
        </p:spPr>
        <p:txBody>
          <a:bodyPr>
            <a:normAutofit/>
          </a:bodyPr>
          <a:lstStyle>
            <a:lvl1pPr marL="0" indent="0">
              <a:buNone/>
              <a:defRPr sz="3200" b="1" i="0">
                <a:solidFill>
                  <a:schemeClr val="tx1"/>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
        <p:nvSpPr>
          <p:cNvPr id="13" name="Text Placeholder 9">
            <a:extLst>
              <a:ext uri="{FF2B5EF4-FFF2-40B4-BE49-F238E27FC236}">
                <a16:creationId xmlns:a16="http://schemas.microsoft.com/office/drawing/2014/main" id="{9AFE08CF-AC0B-7143-9A94-E8A35CBC7D4B}"/>
              </a:ext>
            </a:extLst>
          </p:cNvPr>
          <p:cNvSpPr>
            <a:spLocks noGrp="1"/>
          </p:cNvSpPr>
          <p:nvPr>
            <p:ph type="body" sz="quarter" idx="12"/>
          </p:nvPr>
        </p:nvSpPr>
        <p:spPr>
          <a:xfrm>
            <a:off x="601663" y="2667000"/>
            <a:ext cx="5394325" cy="848315"/>
          </a:xfrm>
          <a:prstGeom prst="rect">
            <a:avLst/>
          </a:prstGeom>
        </p:spPr>
        <p:txBody>
          <a:bodyPr anchor="t">
            <a:normAutofit/>
          </a:bodyPr>
          <a:lstStyle>
            <a:lvl1pPr marL="0" indent="0">
              <a:buNone/>
              <a:defRPr sz="2000" b="0" i="0">
                <a:solidFill>
                  <a:schemeClr val="accent3"/>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
        <p:nvSpPr>
          <p:cNvPr id="7" name="TextBox 6">
            <a:extLst>
              <a:ext uri="{FF2B5EF4-FFF2-40B4-BE49-F238E27FC236}">
                <a16:creationId xmlns:a16="http://schemas.microsoft.com/office/drawing/2014/main" id="{86191E51-6FFC-4231-97E9-4C436119983B}"/>
              </a:ext>
            </a:extLst>
          </p:cNvPr>
          <p:cNvSpPr txBox="1"/>
          <p:nvPr/>
        </p:nvSpPr>
        <p:spPr>
          <a:xfrm>
            <a:off x="7848600" y="6477000"/>
            <a:ext cx="1371600" cy="276999"/>
          </a:xfrm>
          <a:prstGeom prst="rect">
            <a:avLst/>
          </a:prstGeom>
          <a:noFill/>
        </p:spPr>
        <p:txBody>
          <a:bodyPr wrap="square" rtlCol="0">
            <a:spAutoFit/>
          </a:bodyPr>
          <a:lstStyle/>
          <a:p>
            <a:r>
              <a:rPr lang="en-US" sz="1200" dirty="0">
                <a:solidFill>
                  <a:schemeClr val="tx2"/>
                </a:solidFill>
              </a:rPr>
              <a:t>©2022 ANSYS, Inc.</a:t>
            </a:r>
          </a:p>
        </p:txBody>
      </p:sp>
    </p:spTree>
    <p:extLst>
      <p:ext uri="{BB962C8B-B14F-4D97-AF65-F5344CB8AC3E}">
        <p14:creationId xmlns:p14="http://schemas.microsoft.com/office/powerpoint/2010/main" val="2972784313"/>
      </p:ext>
    </p:extLst>
  </p:cSld>
  <p:clrMapOvr>
    <a:masterClrMapping/>
  </p:clrMapOvr>
  <p:extLst>
    <p:ext uri="{DCECCB84-F9BA-43D5-87BE-67443E8EF086}">
      <p15:sldGuideLst xmlns:p15="http://schemas.microsoft.com/office/powerpoint/2012/main">
        <p15:guide id="3" orient="horz" pos="1584" userDrawn="1">
          <p15:clr>
            <a:srgbClr val="FBAE40"/>
          </p15:clr>
        </p15:guide>
        <p15:guide id="4" orient="horz" pos="261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6576C04-D572-9D4D-8F10-3E7CBF2FDD8E}"/>
              </a:ext>
            </a:extLst>
          </p:cNvPr>
          <p:cNvSpPr>
            <a:spLocks noGrp="1"/>
          </p:cNvSpPr>
          <p:nvPr>
            <p:ph type="body" sz="quarter" idx="13"/>
          </p:nvPr>
        </p:nvSpPr>
        <p:spPr>
          <a:xfrm>
            <a:off x="609599" y="1447800"/>
            <a:ext cx="10972799"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3338540"/>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E7604C-BDCE-428F-B486-BE14D622E649}"/>
              </a:ext>
            </a:extLst>
          </p:cNvPr>
          <p:cNvSpPr>
            <a:spLocks noGrp="1"/>
          </p:cNvSpPr>
          <p:nvPr>
            <p:ph type="sldNum" sz="quarter" idx="10"/>
          </p:nvPr>
        </p:nvSpPr>
        <p:spPr/>
        <p:txBody>
          <a:bodyPr/>
          <a:lstStyle/>
          <a:p>
            <a:fld id="{F0D23093-2AB0-F74C-B865-1A12A15B650E}" type="slidenum">
              <a:rPr lang="en-US" smtClean="0"/>
              <a:pPr/>
              <a:t>‹#›</a:t>
            </a:fld>
            <a:endParaRPr lang="en-US" dirty="0"/>
          </a:p>
        </p:txBody>
      </p:sp>
    </p:spTree>
    <p:extLst>
      <p:ext uri="{BB962C8B-B14F-4D97-AF65-F5344CB8AC3E}">
        <p14:creationId xmlns:p14="http://schemas.microsoft.com/office/powerpoint/2010/main" val="3828800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_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9" name="Title 8">
            <a:extLst>
              <a:ext uri="{FF2B5EF4-FFF2-40B4-BE49-F238E27FC236}">
                <a16:creationId xmlns:a16="http://schemas.microsoft.com/office/drawing/2014/main" id="{98341DC2-F80D-BD4F-90EE-4B809029C2D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295498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No slash/no titl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2" name="Rectangle 1">
            <a:extLst>
              <a:ext uri="{FF2B5EF4-FFF2-40B4-BE49-F238E27FC236}">
                <a16:creationId xmlns:a16="http://schemas.microsoft.com/office/drawing/2014/main" id="{96277581-3B6E-45DC-A28B-56B0B91539B8}"/>
              </a:ext>
            </a:extLst>
          </p:cNvPr>
          <p:cNvSpPr/>
          <p:nvPr/>
        </p:nvSpPr>
        <p:spPr>
          <a:xfrm>
            <a:off x="152400" y="76200"/>
            <a:ext cx="609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6273C62-8F5F-4299-80DD-12B428D63297}"/>
              </a:ext>
            </a:extLst>
          </p:cNvPr>
          <p:cNvSpPr/>
          <p:nvPr userDrawn="1"/>
        </p:nvSpPr>
        <p:spPr>
          <a:xfrm>
            <a:off x="152400" y="76200"/>
            <a:ext cx="609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92313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Title and Side by Side">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4748E687-7CF0-0540-A98D-56F74939DB2D}"/>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E9E3B09F-B45B-354E-B308-DCD243A5A41B}"/>
              </a:ext>
            </a:extLst>
          </p:cNvPr>
          <p:cNvSpPr>
            <a:spLocks noGrp="1"/>
          </p:cNvSpPr>
          <p:nvPr>
            <p:ph type="body" sz="quarter" idx="14"/>
          </p:nvPr>
        </p:nvSpPr>
        <p:spPr>
          <a:xfrm>
            <a:off x="6096000" y="1447800"/>
            <a:ext cx="5486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4135690"/>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6576C04-D572-9D4D-8F10-3E7CBF2FDD8E}"/>
              </a:ext>
            </a:extLst>
          </p:cNvPr>
          <p:cNvSpPr>
            <a:spLocks noGrp="1"/>
          </p:cNvSpPr>
          <p:nvPr>
            <p:ph type="body" sz="quarter" idx="13"/>
          </p:nvPr>
        </p:nvSpPr>
        <p:spPr>
          <a:xfrm>
            <a:off x="609599" y="1447800"/>
            <a:ext cx="10972799"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3957048"/>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ext and Pictur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CE20C0D-A7DE-48DF-B095-F557A066298E}"/>
              </a:ext>
            </a:extLst>
          </p:cNvPr>
          <p:cNvSpPr>
            <a:spLocks noGrp="1"/>
          </p:cNvSpPr>
          <p:nvPr>
            <p:ph type="pic" sz="quarter" idx="12"/>
          </p:nvPr>
        </p:nvSpPr>
        <p:spPr>
          <a:xfrm>
            <a:off x="6095999" y="1447800"/>
            <a:ext cx="5486401" cy="4590976"/>
          </a:xfrm>
          <a:prstGeom prst="rect">
            <a:avLst/>
          </a:prstGeom>
        </p:spPr>
        <p:txBody>
          <a:bodyPr>
            <a:normAutofit/>
          </a:bodyPr>
          <a:lstStyle>
            <a:lvl1pPr>
              <a:defRPr sz="2400" b="0" i="0">
                <a:latin typeface="Calibri" panose="020F0502020204030204" pitchFamily="34" charset="0"/>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44A5571E-6D46-AF49-B918-ACB2130FFF3D}"/>
              </a:ext>
            </a:extLst>
          </p:cNvPr>
          <p:cNvSpPr>
            <a:spLocks noGrp="1"/>
          </p:cNvSpPr>
          <p:nvPr>
            <p:ph type="sldNum" sz="quarter" idx="15"/>
          </p:nvPr>
        </p:nvSpPr>
        <p:spPr/>
        <p:txBody>
          <a:bodyPr/>
          <a:lstStyle/>
          <a:p>
            <a:fld id="{F0D23093-2AB0-F74C-B865-1A12A15B650E}" type="slidenum">
              <a:rPr lang="en-US" smtClean="0"/>
              <a:pPr/>
              <a:t>‹#›</a:t>
            </a:fld>
            <a:endParaRPr lang="en-US" dirty="0"/>
          </a:p>
        </p:txBody>
      </p:sp>
      <p:sp>
        <p:nvSpPr>
          <p:cNvPr id="12" name="Title 11">
            <a:extLst>
              <a:ext uri="{FF2B5EF4-FFF2-40B4-BE49-F238E27FC236}">
                <a16:creationId xmlns:a16="http://schemas.microsoft.com/office/drawing/2014/main" id="{26B59188-CA07-ED4C-990F-C94539E4F92B}"/>
              </a:ext>
            </a:extLst>
          </p:cNvPr>
          <p:cNvSpPr>
            <a:spLocks noGrp="1"/>
          </p:cNvSpPr>
          <p:nvPr>
            <p:ph type="title"/>
          </p:nvPr>
        </p:nvSpPr>
        <p:spPr/>
        <p:txBody>
          <a:bodyPr/>
          <a:lstStyle/>
          <a:p>
            <a:r>
              <a:rPr lang="en-US"/>
              <a:t>Click to edit Master title style</a:t>
            </a:r>
            <a:endParaRPr lang="en-US" dirty="0"/>
          </a:p>
        </p:txBody>
      </p:sp>
      <p:sp>
        <p:nvSpPr>
          <p:cNvPr id="13" name="Text Placeholder 3">
            <a:extLst>
              <a:ext uri="{FF2B5EF4-FFF2-40B4-BE49-F238E27FC236}">
                <a16:creationId xmlns:a16="http://schemas.microsoft.com/office/drawing/2014/main" id="{036E03A1-C74F-0042-A727-58B1205468A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2095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ex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Chart Placeholder 4">
            <a:extLst>
              <a:ext uri="{FF2B5EF4-FFF2-40B4-BE49-F238E27FC236}">
                <a16:creationId xmlns:a16="http://schemas.microsoft.com/office/drawing/2014/main" id="{F2261C8B-A96F-5641-9461-4553158F07C6}"/>
              </a:ext>
            </a:extLst>
          </p:cNvPr>
          <p:cNvSpPr>
            <a:spLocks noGrp="1"/>
          </p:cNvSpPr>
          <p:nvPr>
            <p:ph type="chart" sz="quarter" idx="14"/>
          </p:nvPr>
        </p:nvSpPr>
        <p:spPr>
          <a:xfrm>
            <a:off x="6096001" y="1447800"/>
            <a:ext cx="5486400" cy="4590976"/>
          </a:xfrm>
          <a:prstGeom prst="rect">
            <a:avLst/>
          </a:prstGeom>
        </p:spPr>
        <p:txBody>
          <a:bodyPr/>
          <a:lstStyle/>
          <a:p>
            <a:r>
              <a:rPr lang="en-US"/>
              <a:t>Click icon to add chart</a:t>
            </a:r>
            <a:endParaRPr lang="en-US" dirty="0"/>
          </a:p>
        </p:txBody>
      </p:sp>
      <p:sp>
        <p:nvSpPr>
          <p:cNvPr id="12" name="Slide Number Placeholder 11">
            <a:extLst>
              <a:ext uri="{FF2B5EF4-FFF2-40B4-BE49-F238E27FC236}">
                <a16:creationId xmlns:a16="http://schemas.microsoft.com/office/drawing/2014/main" id="{BFD433F9-2D70-7E4E-9171-17DDDD0C1BC5}"/>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1" name="Text Placeholder 3">
            <a:extLst>
              <a:ext uri="{FF2B5EF4-FFF2-40B4-BE49-F238E27FC236}">
                <a16:creationId xmlns:a16="http://schemas.microsoft.com/office/drawing/2014/main" id="{7EE28EC2-FFB1-CB46-9BE7-371DA4C09A9F}"/>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27392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ex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7" name="Table Placeholder 6">
            <a:extLst>
              <a:ext uri="{FF2B5EF4-FFF2-40B4-BE49-F238E27FC236}">
                <a16:creationId xmlns:a16="http://schemas.microsoft.com/office/drawing/2014/main" id="{87182008-9414-AB43-BE9E-97630CA1A98F}"/>
              </a:ext>
            </a:extLst>
          </p:cNvPr>
          <p:cNvSpPr>
            <a:spLocks noGrp="1"/>
          </p:cNvSpPr>
          <p:nvPr>
            <p:ph type="tbl" sz="quarter" idx="14"/>
          </p:nvPr>
        </p:nvSpPr>
        <p:spPr>
          <a:xfrm>
            <a:off x="6096001" y="1447800"/>
            <a:ext cx="5486400" cy="4572000"/>
          </a:xfrm>
          <a:prstGeom prst="rect">
            <a:avLst/>
          </a:prstGeom>
        </p:spPr>
        <p:txBody>
          <a:bodyPr/>
          <a:lstStyle/>
          <a:p>
            <a:r>
              <a:rPr lang="en-US"/>
              <a:t>Click icon to add table</a:t>
            </a:r>
            <a:endParaRPr lang="en-US" dirty="0"/>
          </a:p>
        </p:txBody>
      </p:sp>
      <p:sp>
        <p:nvSpPr>
          <p:cNvPr id="12" name="Slide Number Placeholder 11">
            <a:extLst>
              <a:ext uri="{FF2B5EF4-FFF2-40B4-BE49-F238E27FC236}">
                <a16:creationId xmlns:a16="http://schemas.microsoft.com/office/drawing/2014/main" id="{0594F819-73D6-7A44-B97C-D99C7DAB92D6}"/>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0" name="Text Placeholder 3">
            <a:extLst>
              <a:ext uri="{FF2B5EF4-FFF2-40B4-BE49-F238E27FC236}">
                <a16:creationId xmlns:a16="http://schemas.microsoft.com/office/drawing/2014/main" id="{8E21A6B3-25CA-5C4B-9371-8E317E850D7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8342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xt and Video Cli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Media Placeholder 4">
            <a:extLst>
              <a:ext uri="{FF2B5EF4-FFF2-40B4-BE49-F238E27FC236}">
                <a16:creationId xmlns:a16="http://schemas.microsoft.com/office/drawing/2014/main" id="{76C186EF-8C58-7249-A024-F6C1D0AD12BC}"/>
              </a:ext>
            </a:extLst>
          </p:cNvPr>
          <p:cNvSpPr>
            <a:spLocks noGrp="1"/>
          </p:cNvSpPr>
          <p:nvPr>
            <p:ph type="media" sz="quarter" idx="14"/>
          </p:nvPr>
        </p:nvSpPr>
        <p:spPr>
          <a:xfrm>
            <a:off x="6096001" y="1447799"/>
            <a:ext cx="5486400" cy="4590977"/>
          </a:xfrm>
          <a:prstGeom prst="rect">
            <a:avLst/>
          </a:prstGeom>
        </p:spPr>
        <p:txBody>
          <a:bodyPr/>
          <a:lstStyle/>
          <a:p>
            <a:r>
              <a:rPr lang="en-US"/>
              <a:t>Click icon to add media</a:t>
            </a:r>
            <a:endParaRPr lang="en-US" dirty="0"/>
          </a:p>
        </p:txBody>
      </p:sp>
      <p:sp>
        <p:nvSpPr>
          <p:cNvPr id="11" name="Slide Number Placeholder 10">
            <a:extLst>
              <a:ext uri="{FF2B5EF4-FFF2-40B4-BE49-F238E27FC236}">
                <a16:creationId xmlns:a16="http://schemas.microsoft.com/office/drawing/2014/main" id="{931A0CB9-E7C5-BC4C-83B3-6A04784CA591}"/>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0" name="Text Placeholder 3">
            <a:extLst>
              <a:ext uri="{FF2B5EF4-FFF2-40B4-BE49-F238E27FC236}">
                <a16:creationId xmlns:a16="http://schemas.microsoft.com/office/drawing/2014/main" id="{BB673984-7F55-E14A-9088-44C94432DA36}"/>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18625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ulti-pictur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B3363707-8337-D14D-8CD6-076D7F38DEED}"/>
              </a:ext>
            </a:extLst>
          </p:cNvPr>
          <p:cNvSpPr>
            <a:spLocks noGrp="1"/>
          </p:cNvSpPr>
          <p:nvPr>
            <p:ph type="pic" sz="quarter" idx="10"/>
          </p:nvPr>
        </p:nvSpPr>
        <p:spPr>
          <a:xfrm>
            <a:off x="609600" y="11430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5" name="Picture Placeholder 6">
            <a:extLst>
              <a:ext uri="{FF2B5EF4-FFF2-40B4-BE49-F238E27FC236}">
                <a16:creationId xmlns:a16="http://schemas.microsoft.com/office/drawing/2014/main" id="{AF67D610-3DBA-EB48-B589-E895E66AEF08}"/>
              </a:ext>
            </a:extLst>
          </p:cNvPr>
          <p:cNvSpPr>
            <a:spLocks noGrp="1"/>
          </p:cNvSpPr>
          <p:nvPr>
            <p:ph type="pic" sz="quarter" idx="11"/>
          </p:nvPr>
        </p:nvSpPr>
        <p:spPr>
          <a:xfrm>
            <a:off x="609600" y="36576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7" name="Picture Placeholder 6">
            <a:extLst>
              <a:ext uri="{FF2B5EF4-FFF2-40B4-BE49-F238E27FC236}">
                <a16:creationId xmlns:a16="http://schemas.microsoft.com/office/drawing/2014/main" id="{9BFD49B6-2BF3-F94C-AD6B-7B77861203C0}"/>
              </a:ext>
            </a:extLst>
          </p:cNvPr>
          <p:cNvSpPr>
            <a:spLocks noGrp="1"/>
          </p:cNvSpPr>
          <p:nvPr>
            <p:ph type="pic" sz="quarter" idx="13"/>
          </p:nvPr>
        </p:nvSpPr>
        <p:spPr>
          <a:xfrm>
            <a:off x="4470400" y="11599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8" name="Picture Placeholder 6">
            <a:extLst>
              <a:ext uri="{FF2B5EF4-FFF2-40B4-BE49-F238E27FC236}">
                <a16:creationId xmlns:a16="http://schemas.microsoft.com/office/drawing/2014/main" id="{75F3481B-E073-FC4C-8662-89F64D478623}"/>
              </a:ext>
            </a:extLst>
          </p:cNvPr>
          <p:cNvSpPr>
            <a:spLocks noGrp="1"/>
          </p:cNvSpPr>
          <p:nvPr>
            <p:ph type="pic" sz="quarter" idx="14"/>
          </p:nvPr>
        </p:nvSpPr>
        <p:spPr>
          <a:xfrm>
            <a:off x="4470400" y="36745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9" name="Picture Placeholder 6">
            <a:extLst>
              <a:ext uri="{FF2B5EF4-FFF2-40B4-BE49-F238E27FC236}">
                <a16:creationId xmlns:a16="http://schemas.microsoft.com/office/drawing/2014/main" id="{4E9685A2-20AD-6C44-B1B9-DCB2E44370F5}"/>
              </a:ext>
            </a:extLst>
          </p:cNvPr>
          <p:cNvSpPr>
            <a:spLocks noGrp="1"/>
          </p:cNvSpPr>
          <p:nvPr>
            <p:ph type="pic" sz="quarter" idx="15"/>
          </p:nvPr>
        </p:nvSpPr>
        <p:spPr>
          <a:xfrm>
            <a:off x="8128000" y="11514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10" name="Picture Placeholder 6">
            <a:extLst>
              <a:ext uri="{FF2B5EF4-FFF2-40B4-BE49-F238E27FC236}">
                <a16:creationId xmlns:a16="http://schemas.microsoft.com/office/drawing/2014/main" id="{498EFFC6-47A8-C248-AF67-33A51B038851}"/>
              </a:ext>
            </a:extLst>
          </p:cNvPr>
          <p:cNvSpPr>
            <a:spLocks noGrp="1"/>
          </p:cNvSpPr>
          <p:nvPr>
            <p:ph type="pic" sz="quarter" idx="16"/>
          </p:nvPr>
        </p:nvSpPr>
        <p:spPr>
          <a:xfrm>
            <a:off x="8128000" y="36660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11" name="Text Placeholder 13">
            <a:extLst>
              <a:ext uri="{FF2B5EF4-FFF2-40B4-BE49-F238E27FC236}">
                <a16:creationId xmlns:a16="http://schemas.microsoft.com/office/drawing/2014/main" id="{5327F1EC-8CEB-F348-A688-603CC6AF3B7E}"/>
              </a:ext>
            </a:extLst>
          </p:cNvPr>
          <p:cNvSpPr>
            <a:spLocks noGrp="1"/>
          </p:cNvSpPr>
          <p:nvPr>
            <p:ph type="body" sz="quarter" idx="17"/>
          </p:nvPr>
        </p:nvSpPr>
        <p:spPr>
          <a:xfrm>
            <a:off x="6096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2" name="Text Placeholder 13">
            <a:extLst>
              <a:ext uri="{FF2B5EF4-FFF2-40B4-BE49-F238E27FC236}">
                <a16:creationId xmlns:a16="http://schemas.microsoft.com/office/drawing/2014/main" id="{D8D84EB5-FEF7-D145-9924-EDC82C5DD725}"/>
              </a:ext>
            </a:extLst>
          </p:cNvPr>
          <p:cNvSpPr>
            <a:spLocks noGrp="1"/>
          </p:cNvSpPr>
          <p:nvPr>
            <p:ph type="body" sz="quarter" idx="18"/>
          </p:nvPr>
        </p:nvSpPr>
        <p:spPr>
          <a:xfrm>
            <a:off x="44704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3" name="Text Placeholder 13">
            <a:extLst>
              <a:ext uri="{FF2B5EF4-FFF2-40B4-BE49-F238E27FC236}">
                <a16:creationId xmlns:a16="http://schemas.microsoft.com/office/drawing/2014/main" id="{73B743E4-6516-C94E-BADC-931FCAF3B346}"/>
              </a:ext>
            </a:extLst>
          </p:cNvPr>
          <p:cNvSpPr>
            <a:spLocks noGrp="1"/>
          </p:cNvSpPr>
          <p:nvPr>
            <p:ph type="body" sz="quarter" idx="19"/>
          </p:nvPr>
        </p:nvSpPr>
        <p:spPr>
          <a:xfrm>
            <a:off x="8150577"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4" name="Text Placeholder 13">
            <a:extLst>
              <a:ext uri="{FF2B5EF4-FFF2-40B4-BE49-F238E27FC236}">
                <a16:creationId xmlns:a16="http://schemas.microsoft.com/office/drawing/2014/main" id="{FED4C7F5-70CF-2C4D-8AF3-4D76760714C7}"/>
              </a:ext>
            </a:extLst>
          </p:cNvPr>
          <p:cNvSpPr>
            <a:spLocks noGrp="1"/>
          </p:cNvSpPr>
          <p:nvPr>
            <p:ph type="body" sz="quarter" idx="20"/>
          </p:nvPr>
        </p:nvSpPr>
        <p:spPr>
          <a:xfrm>
            <a:off x="609600" y="57023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5" name="Text Placeholder 13">
            <a:extLst>
              <a:ext uri="{FF2B5EF4-FFF2-40B4-BE49-F238E27FC236}">
                <a16:creationId xmlns:a16="http://schemas.microsoft.com/office/drawing/2014/main" id="{6B853D87-F6A1-6443-AB6D-6E9819089E0E}"/>
              </a:ext>
            </a:extLst>
          </p:cNvPr>
          <p:cNvSpPr>
            <a:spLocks noGrp="1"/>
          </p:cNvSpPr>
          <p:nvPr>
            <p:ph type="body" sz="quarter" idx="21"/>
          </p:nvPr>
        </p:nvSpPr>
        <p:spPr>
          <a:xfrm>
            <a:off x="4470400"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6" name="Text Placeholder 13">
            <a:extLst>
              <a:ext uri="{FF2B5EF4-FFF2-40B4-BE49-F238E27FC236}">
                <a16:creationId xmlns:a16="http://schemas.microsoft.com/office/drawing/2014/main" id="{256BC893-7821-9640-98BC-FFCFED83EB9C}"/>
              </a:ext>
            </a:extLst>
          </p:cNvPr>
          <p:cNvSpPr>
            <a:spLocks noGrp="1"/>
          </p:cNvSpPr>
          <p:nvPr>
            <p:ph type="body" sz="quarter" idx="22"/>
          </p:nvPr>
        </p:nvSpPr>
        <p:spPr>
          <a:xfrm>
            <a:off x="8150577"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9" name="Slide Number Placeholder 18">
            <a:extLst>
              <a:ext uri="{FF2B5EF4-FFF2-40B4-BE49-F238E27FC236}">
                <a16:creationId xmlns:a16="http://schemas.microsoft.com/office/drawing/2014/main" id="{02F90602-9DC6-3F4D-B178-EF64100603FB}"/>
              </a:ext>
            </a:extLst>
          </p:cNvPr>
          <p:cNvSpPr>
            <a:spLocks noGrp="1"/>
          </p:cNvSpPr>
          <p:nvPr>
            <p:ph type="sldNum" sz="quarter" idx="24"/>
          </p:nvPr>
        </p:nvSpPr>
        <p:spPr/>
        <p:txBody>
          <a:bodyPr/>
          <a:lstStyle/>
          <a:p>
            <a:fld id="{F0D23093-2AB0-F74C-B865-1A12A15B650E}" type="slidenum">
              <a:rPr lang="en-US" smtClean="0"/>
              <a:pPr/>
              <a:t>‹#›</a:t>
            </a:fld>
            <a:endParaRPr lang="en-US" dirty="0"/>
          </a:p>
        </p:txBody>
      </p:sp>
      <p:sp>
        <p:nvSpPr>
          <p:cNvPr id="21" name="Title 20">
            <a:extLst>
              <a:ext uri="{FF2B5EF4-FFF2-40B4-BE49-F238E27FC236}">
                <a16:creationId xmlns:a16="http://schemas.microsoft.com/office/drawing/2014/main" id="{774FC734-09F5-2F40-BB01-29D6BBF76E0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99717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Logo Grid">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4EBE792-3674-F042-8191-29D73F7CA4C8}"/>
              </a:ext>
            </a:extLst>
          </p:cNvPr>
          <p:cNvSpPr>
            <a:spLocks noGrp="1"/>
          </p:cNvSpPr>
          <p:nvPr>
            <p:ph type="pic" sz="quarter" idx="10" hasCustomPrompt="1"/>
          </p:nvPr>
        </p:nvSpPr>
        <p:spPr>
          <a:xfrm>
            <a:off x="914400" y="1371600"/>
            <a:ext cx="1930400" cy="1295400"/>
          </a:xfrm>
          <a:prstGeom prst="rect">
            <a:avLst/>
          </a:prstGeom>
          <a:effectLst/>
        </p:spPr>
        <p:txBody>
          <a:bodyPr/>
          <a:lstStyle>
            <a:lvl1pPr marL="0" indent="0">
              <a:buFontTx/>
              <a:buNone/>
              <a:defRPr sz="1100" b="0" i="0" baseline="0">
                <a:latin typeface="Calibri" panose="020F0502020204030204" pitchFamily="34" charset="0"/>
              </a:defRPr>
            </a:lvl1pPr>
          </a:lstStyle>
          <a:p>
            <a:r>
              <a:rPr lang="en-US" dirty="0"/>
              <a:t>160x147 logo</a:t>
            </a:r>
          </a:p>
        </p:txBody>
      </p:sp>
      <p:sp>
        <p:nvSpPr>
          <p:cNvPr id="7" name="Picture Placeholder 5">
            <a:extLst>
              <a:ext uri="{FF2B5EF4-FFF2-40B4-BE49-F238E27FC236}">
                <a16:creationId xmlns:a16="http://schemas.microsoft.com/office/drawing/2014/main" id="{93ABDDAC-BA7B-4A4A-9D64-71FA88868E4B}"/>
              </a:ext>
            </a:extLst>
          </p:cNvPr>
          <p:cNvSpPr>
            <a:spLocks noGrp="1"/>
          </p:cNvSpPr>
          <p:nvPr>
            <p:ph type="pic" sz="quarter" idx="11" hasCustomPrompt="1"/>
          </p:nvPr>
        </p:nvSpPr>
        <p:spPr>
          <a:xfrm>
            <a:off x="9144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8" name="Picture Placeholder 5">
            <a:extLst>
              <a:ext uri="{FF2B5EF4-FFF2-40B4-BE49-F238E27FC236}">
                <a16:creationId xmlns:a16="http://schemas.microsoft.com/office/drawing/2014/main" id="{BE481E25-6792-6B48-8A87-D3E9D1B2232D}"/>
              </a:ext>
            </a:extLst>
          </p:cNvPr>
          <p:cNvSpPr>
            <a:spLocks noGrp="1"/>
          </p:cNvSpPr>
          <p:nvPr>
            <p:ph type="pic" sz="quarter" idx="13" hasCustomPrompt="1"/>
          </p:nvPr>
        </p:nvSpPr>
        <p:spPr>
          <a:xfrm>
            <a:off x="9144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9" name="Picture Placeholder 5">
            <a:extLst>
              <a:ext uri="{FF2B5EF4-FFF2-40B4-BE49-F238E27FC236}">
                <a16:creationId xmlns:a16="http://schemas.microsoft.com/office/drawing/2014/main" id="{D548604C-E487-1D4F-91AF-D210004A5189}"/>
              </a:ext>
            </a:extLst>
          </p:cNvPr>
          <p:cNvSpPr>
            <a:spLocks noGrp="1"/>
          </p:cNvSpPr>
          <p:nvPr>
            <p:ph type="pic" sz="quarter" idx="14" hasCustomPrompt="1"/>
          </p:nvPr>
        </p:nvSpPr>
        <p:spPr>
          <a:xfrm>
            <a:off x="37592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0" name="Picture Placeholder 5">
            <a:extLst>
              <a:ext uri="{FF2B5EF4-FFF2-40B4-BE49-F238E27FC236}">
                <a16:creationId xmlns:a16="http://schemas.microsoft.com/office/drawing/2014/main" id="{7624EDF6-2365-2545-8099-338237F309C3}"/>
              </a:ext>
            </a:extLst>
          </p:cNvPr>
          <p:cNvSpPr>
            <a:spLocks noGrp="1"/>
          </p:cNvSpPr>
          <p:nvPr>
            <p:ph type="pic" sz="quarter" idx="15" hasCustomPrompt="1"/>
          </p:nvPr>
        </p:nvSpPr>
        <p:spPr>
          <a:xfrm>
            <a:off x="37592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1" name="Picture Placeholder 5">
            <a:extLst>
              <a:ext uri="{FF2B5EF4-FFF2-40B4-BE49-F238E27FC236}">
                <a16:creationId xmlns:a16="http://schemas.microsoft.com/office/drawing/2014/main" id="{0D36446A-2E05-9F4F-83D7-905FD354E021}"/>
              </a:ext>
            </a:extLst>
          </p:cNvPr>
          <p:cNvSpPr>
            <a:spLocks noGrp="1"/>
          </p:cNvSpPr>
          <p:nvPr>
            <p:ph type="pic" sz="quarter" idx="16" hasCustomPrompt="1"/>
          </p:nvPr>
        </p:nvSpPr>
        <p:spPr>
          <a:xfrm>
            <a:off x="37592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2" name="Picture Placeholder 5">
            <a:extLst>
              <a:ext uri="{FF2B5EF4-FFF2-40B4-BE49-F238E27FC236}">
                <a16:creationId xmlns:a16="http://schemas.microsoft.com/office/drawing/2014/main" id="{BBC79A31-D13D-4C49-88CC-6B949DE06C2C}"/>
              </a:ext>
            </a:extLst>
          </p:cNvPr>
          <p:cNvSpPr>
            <a:spLocks noGrp="1"/>
          </p:cNvSpPr>
          <p:nvPr>
            <p:ph type="pic" sz="quarter" idx="17" hasCustomPrompt="1"/>
          </p:nvPr>
        </p:nvSpPr>
        <p:spPr>
          <a:xfrm>
            <a:off x="66040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3" name="Picture Placeholder 5">
            <a:extLst>
              <a:ext uri="{FF2B5EF4-FFF2-40B4-BE49-F238E27FC236}">
                <a16:creationId xmlns:a16="http://schemas.microsoft.com/office/drawing/2014/main" id="{CFF59C9F-D752-594A-A821-7BDA91DA3749}"/>
              </a:ext>
            </a:extLst>
          </p:cNvPr>
          <p:cNvSpPr>
            <a:spLocks noGrp="1"/>
          </p:cNvSpPr>
          <p:nvPr>
            <p:ph type="pic" sz="quarter" idx="18" hasCustomPrompt="1"/>
          </p:nvPr>
        </p:nvSpPr>
        <p:spPr>
          <a:xfrm>
            <a:off x="66040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4" name="Picture Placeholder 5">
            <a:extLst>
              <a:ext uri="{FF2B5EF4-FFF2-40B4-BE49-F238E27FC236}">
                <a16:creationId xmlns:a16="http://schemas.microsoft.com/office/drawing/2014/main" id="{254F3492-5AA9-9249-B742-69BFC01BE9E2}"/>
              </a:ext>
            </a:extLst>
          </p:cNvPr>
          <p:cNvSpPr>
            <a:spLocks noGrp="1"/>
          </p:cNvSpPr>
          <p:nvPr>
            <p:ph type="pic" sz="quarter" idx="19" hasCustomPrompt="1"/>
          </p:nvPr>
        </p:nvSpPr>
        <p:spPr>
          <a:xfrm>
            <a:off x="66040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dirty="0"/>
              <a:t>160x147 logo</a:t>
            </a:r>
          </a:p>
        </p:txBody>
      </p:sp>
      <p:sp>
        <p:nvSpPr>
          <p:cNvPr id="15" name="Picture Placeholder 5">
            <a:extLst>
              <a:ext uri="{FF2B5EF4-FFF2-40B4-BE49-F238E27FC236}">
                <a16:creationId xmlns:a16="http://schemas.microsoft.com/office/drawing/2014/main" id="{C51E22CD-7582-9D41-A0FC-914A34BF189E}"/>
              </a:ext>
            </a:extLst>
          </p:cNvPr>
          <p:cNvSpPr>
            <a:spLocks noGrp="1"/>
          </p:cNvSpPr>
          <p:nvPr>
            <p:ph type="pic" sz="quarter" idx="20" hasCustomPrompt="1"/>
          </p:nvPr>
        </p:nvSpPr>
        <p:spPr>
          <a:xfrm>
            <a:off x="92456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6" name="Picture Placeholder 5">
            <a:extLst>
              <a:ext uri="{FF2B5EF4-FFF2-40B4-BE49-F238E27FC236}">
                <a16:creationId xmlns:a16="http://schemas.microsoft.com/office/drawing/2014/main" id="{3D0B9166-BA76-6544-89C3-4C8B4A739F73}"/>
              </a:ext>
            </a:extLst>
          </p:cNvPr>
          <p:cNvSpPr>
            <a:spLocks noGrp="1"/>
          </p:cNvSpPr>
          <p:nvPr>
            <p:ph type="pic" sz="quarter" idx="21" hasCustomPrompt="1"/>
          </p:nvPr>
        </p:nvSpPr>
        <p:spPr>
          <a:xfrm>
            <a:off x="92456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7" name="Picture Placeholder 5">
            <a:extLst>
              <a:ext uri="{FF2B5EF4-FFF2-40B4-BE49-F238E27FC236}">
                <a16:creationId xmlns:a16="http://schemas.microsoft.com/office/drawing/2014/main" id="{537026EB-3BFB-0947-A881-5729F13CFA4E}"/>
              </a:ext>
            </a:extLst>
          </p:cNvPr>
          <p:cNvSpPr>
            <a:spLocks noGrp="1"/>
          </p:cNvSpPr>
          <p:nvPr>
            <p:ph type="pic" sz="quarter" idx="22" hasCustomPrompt="1"/>
          </p:nvPr>
        </p:nvSpPr>
        <p:spPr>
          <a:xfrm>
            <a:off x="92456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dirty="0"/>
              <a:t>160x147 logo</a:t>
            </a:r>
          </a:p>
        </p:txBody>
      </p:sp>
      <p:sp>
        <p:nvSpPr>
          <p:cNvPr id="19" name="Slide Number Placeholder 18">
            <a:extLst>
              <a:ext uri="{FF2B5EF4-FFF2-40B4-BE49-F238E27FC236}">
                <a16:creationId xmlns:a16="http://schemas.microsoft.com/office/drawing/2014/main" id="{1D9580FA-CA76-994A-9775-1D87D5927DBD}"/>
              </a:ext>
            </a:extLst>
          </p:cNvPr>
          <p:cNvSpPr>
            <a:spLocks noGrp="1"/>
          </p:cNvSpPr>
          <p:nvPr>
            <p:ph type="sldNum" sz="quarter" idx="24"/>
          </p:nvPr>
        </p:nvSpPr>
        <p:spPr/>
        <p:txBody>
          <a:bodyPr/>
          <a:lstStyle/>
          <a:p>
            <a:fld id="{F0D23093-2AB0-F74C-B865-1A12A15B650E}" type="slidenum">
              <a:rPr lang="en-US" smtClean="0"/>
              <a:pPr/>
              <a:t>‹#›</a:t>
            </a:fld>
            <a:endParaRPr lang="en-US" dirty="0"/>
          </a:p>
        </p:txBody>
      </p:sp>
      <p:sp>
        <p:nvSpPr>
          <p:cNvPr id="21" name="Title 20">
            <a:extLst>
              <a:ext uri="{FF2B5EF4-FFF2-40B4-BE49-F238E27FC236}">
                <a16:creationId xmlns:a16="http://schemas.microsoft.com/office/drawing/2014/main" id="{C81C7F89-740B-3143-8447-70CC02F636A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808237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pyright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3357E3-4FE4-4164-A381-204B98DEEAB8}"/>
              </a:ext>
            </a:extLst>
          </p:cNvPr>
          <p:cNvSpPr>
            <a:spLocks noGrp="1"/>
          </p:cNvSpPr>
          <p:nvPr>
            <p:ph type="sldNum" sz="quarter" idx="10"/>
          </p:nvPr>
        </p:nvSpPr>
        <p:spPr/>
        <p:txBody>
          <a:bodyPr/>
          <a:lstStyle/>
          <a:p>
            <a:fld id="{F0D23093-2AB0-F74C-B865-1A12A15B650E}" type="slidenum">
              <a:rPr lang="en-US" smtClean="0"/>
              <a:pPr/>
              <a:t>‹#›</a:t>
            </a:fld>
            <a:endParaRPr lang="en-US" dirty="0"/>
          </a:p>
        </p:txBody>
      </p:sp>
      <p:sp>
        <p:nvSpPr>
          <p:cNvPr id="4" name="TextBox 3">
            <a:extLst>
              <a:ext uri="{FF2B5EF4-FFF2-40B4-BE49-F238E27FC236}">
                <a16:creationId xmlns:a16="http://schemas.microsoft.com/office/drawing/2014/main" id="{E6AEF1B2-1440-4FE5-8C1B-C291F424F993}"/>
              </a:ext>
            </a:extLst>
          </p:cNvPr>
          <p:cNvSpPr txBox="1"/>
          <p:nvPr/>
        </p:nvSpPr>
        <p:spPr>
          <a:xfrm>
            <a:off x="533400" y="609600"/>
            <a:ext cx="10972800" cy="313765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dirty="0">
                <a:effectLst/>
                <a:latin typeface="+mj-lt"/>
                <a:ea typeface="Calibri" panose="020F0502020204030204" pitchFamily="34" charset="0"/>
                <a:cs typeface="Times New Roman" panose="02020603050405020304" pitchFamily="18" charset="0"/>
              </a:rPr>
              <a:t>© </a:t>
            </a:r>
            <a:r>
              <a:rPr lang="en-US" sz="1400" dirty="0">
                <a:solidFill>
                  <a:srgbClr val="000000"/>
                </a:solidFill>
                <a:effectLst/>
                <a:latin typeface="+mj-lt"/>
                <a:ea typeface="Times New Roman" panose="02020603050405020304" pitchFamily="18" charset="0"/>
                <a:cs typeface="Times New Roman" panose="02020603050405020304" pitchFamily="18" charset="0"/>
              </a:rPr>
              <a:t>2022 ANSYS, Inc. All rights reserved.</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solidFill>
                  <a:srgbClr val="000000"/>
                </a:solidFill>
                <a:effectLst/>
                <a:latin typeface="+mj-lt"/>
                <a:ea typeface="Times New Roman" panose="02020603050405020304" pitchFamily="18" charset="0"/>
                <a:cs typeface="Times New Roman" panose="02020603050405020304" pitchFamily="18" charset="0"/>
              </a:rPr>
              <a:t>© 2018 Mike Ashby</a:t>
            </a:r>
          </a:p>
          <a:p>
            <a:pPr marL="0" marR="0">
              <a:lnSpc>
                <a:spcPct val="107000"/>
              </a:lnSpc>
              <a:spcBef>
                <a:spcPts val="0"/>
              </a:spcBef>
              <a:spcAft>
                <a:spcPts val="0"/>
              </a:spcAft>
            </a:pPr>
            <a:endParaRPr lang="en-US" sz="1600" b="1"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Use and Reproduction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The content used in this resource </a:t>
            </a:r>
            <a:r>
              <a:rPr lang="en-US" sz="1400" dirty="0">
                <a:solidFill>
                  <a:srgbClr val="201F1E"/>
                </a:solidFill>
                <a:effectLst/>
                <a:latin typeface="+mj-lt"/>
                <a:ea typeface="Times New Roman" panose="02020603050405020304" pitchFamily="18" charset="0"/>
                <a:cs typeface="Times New Roman" panose="02020603050405020304" pitchFamily="18" charset="0"/>
              </a:rPr>
              <a:t>may only be used or reproduced for teaching purposes; and any commercial use is strictly prohibited.</a:t>
            </a:r>
            <a:r>
              <a:rPr lang="en-US" sz="1400" i="1" dirty="0">
                <a:solidFill>
                  <a:srgbClr val="201F1E"/>
                </a:solidFill>
                <a:effectLst/>
                <a:latin typeface="+mj-lt"/>
                <a:ea typeface="Times New Roman" panose="02020603050405020304" pitchFamily="18"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Document Information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This lecture unit is part of a set of teaching resources to help introduce students to materials, processes and rational selections.</a:t>
            </a: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Ansys Education Resources</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To access more undergraduate education resources, including lecture presentations with notes, exercises with worked solutions, microprojects, real life examples and more, visit www.ansys.com/education-resources.</a:t>
            </a:r>
          </a:p>
          <a:p>
            <a:endParaRPr lang="en-US" sz="1600" dirty="0">
              <a:latin typeface="+mj-lt"/>
            </a:endParaRPr>
          </a:p>
        </p:txBody>
      </p:sp>
    </p:spTree>
    <p:extLst>
      <p:ext uri="{BB962C8B-B14F-4D97-AF65-F5344CB8AC3E}">
        <p14:creationId xmlns:p14="http://schemas.microsoft.com/office/powerpoint/2010/main" val="993393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E7604C-BDCE-428F-B486-BE14D622E649}"/>
              </a:ext>
            </a:extLst>
          </p:cNvPr>
          <p:cNvSpPr>
            <a:spLocks noGrp="1"/>
          </p:cNvSpPr>
          <p:nvPr>
            <p:ph type="sldNum" sz="quarter" idx="10"/>
          </p:nvPr>
        </p:nvSpPr>
        <p:spPr/>
        <p:txBody>
          <a:bodyPr/>
          <a:lstStyle/>
          <a:p>
            <a:fld id="{F0D23093-2AB0-F74C-B865-1A12A15B650E}" type="slidenum">
              <a:rPr lang="en-US" smtClean="0"/>
              <a:pPr/>
              <a:t>‹#›</a:t>
            </a:fld>
            <a:endParaRPr lang="en-US" dirty="0"/>
          </a:p>
        </p:txBody>
      </p:sp>
    </p:spTree>
    <p:extLst>
      <p:ext uri="{BB962C8B-B14F-4D97-AF65-F5344CB8AC3E}">
        <p14:creationId xmlns:p14="http://schemas.microsoft.com/office/powerpoint/2010/main" val="863081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9" name="Title 8">
            <a:extLst>
              <a:ext uri="{FF2B5EF4-FFF2-40B4-BE49-F238E27FC236}">
                <a16:creationId xmlns:a16="http://schemas.microsoft.com/office/drawing/2014/main" id="{98341DC2-F80D-BD4F-90EE-4B809029C2D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4740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 slash/no titl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2" name="Rectangle 1">
            <a:extLst>
              <a:ext uri="{FF2B5EF4-FFF2-40B4-BE49-F238E27FC236}">
                <a16:creationId xmlns:a16="http://schemas.microsoft.com/office/drawing/2014/main" id="{96277581-3B6E-45DC-A28B-56B0B91539B8}"/>
              </a:ext>
            </a:extLst>
          </p:cNvPr>
          <p:cNvSpPr/>
          <p:nvPr userDrawn="1"/>
        </p:nvSpPr>
        <p:spPr>
          <a:xfrm>
            <a:off x="152400" y="76200"/>
            <a:ext cx="609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50609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Side by Side">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4748E687-7CF0-0540-A98D-56F74939DB2D}"/>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E9E3B09F-B45B-354E-B308-DCD243A5A41B}"/>
              </a:ext>
            </a:extLst>
          </p:cNvPr>
          <p:cNvSpPr>
            <a:spLocks noGrp="1"/>
          </p:cNvSpPr>
          <p:nvPr>
            <p:ph type="body" sz="quarter" idx="14"/>
          </p:nvPr>
        </p:nvSpPr>
        <p:spPr>
          <a:xfrm>
            <a:off x="6096000" y="1447800"/>
            <a:ext cx="5486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63366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CE20C0D-A7DE-48DF-B095-F557A066298E}"/>
              </a:ext>
            </a:extLst>
          </p:cNvPr>
          <p:cNvSpPr>
            <a:spLocks noGrp="1"/>
          </p:cNvSpPr>
          <p:nvPr>
            <p:ph type="pic" sz="quarter" idx="12"/>
          </p:nvPr>
        </p:nvSpPr>
        <p:spPr>
          <a:xfrm>
            <a:off x="6095999" y="1447800"/>
            <a:ext cx="5486401" cy="4590976"/>
          </a:xfrm>
          <a:prstGeom prst="rect">
            <a:avLst/>
          </a:prstGeom>
        </p:spPr>
        <p:txBody>
          <a:bodyPr>
            <a:normAutofit/>
          </a:bodyPr>
          <a:lstStyle>
            <a:lvl1pPr>
              <a:defRPr sz="2400" b="0" i="0">
                <a:latin typeface="Calibri" panose="020F0502020204030204" pitchFamily="34" charset="0"/>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44A5571E-6D46-AF49-B918-ACB2130FFF3D}"/>
              </a:ext>
            </a:extLst>
          </p:cNvPr>
          <p:cNvSpPr>
            <a:spLocks noGrp="1"/>
          </p:cNvSpPr>
          <p:nvPr>
            <p:ph type="sldNum" sz="quarter" idx="15"/>
          </p:nvPr>
        </p:nvSpPr>
        <p:spPr/>
        <p:txBody>
          <a:bodyPr/>
          <a:lstStyle/>
          <a:p>
            <a:fld id="{F0D23093-2AB0-F74C-B865-1A12A15B650E}" type="slidenum">
              <a:rPr lang="en-US" smtClean="0"/>
              <a:pPr/>
              <a:t>‹#›</a:t>
            </a:fld>
            <a:endParaRPr lang="en-US" dirty="0"/>
          </a:p>
        </p:txBody>
      </p:sp>
      <p:sp>
        <p:nvSpPr>
          <p:cNvPr id="12" name="Title 11">
            <a:extLst>
              <a:ext uri="{FF2B5EF4-FFF2-40B4-BE49-F238E27FC236}">
                <a16:creationId xmlns:a16="http://schemas.microsoft.com/office/drawing/2014/main" id="{26B59188-CA07-ED4C-990F-C94539E4F92B}"/>
              </a:ext>
            </a:extLst>
          </p:cNvPr>
          <p:cNvSpPr>
            <a:spLocks noGrp="1"/>
          </p:cNvSpPr>
          <p:nvPr>
            <p:ph type="title"/>
          </p:nvPr>
        </p:nvSpPr>
        <p:spPr/>
        <p:txBody>
          <a:bodyPr/>
          <a:lstStyle/>
          <a:p>
            <a:r>
              <a:rPr lang="en-US"/>
              <a:t>Click to edit Master title style</a:t>
            </a:r>
            <a:endParaRPr lang="en-US" dirty="0"/>
          </a:p>
        </p:txBody>
      </p:sp>
      <p:sp>
        <p:nvSpPr>
          <p:cNvPr id="13" name="Text Placeholder 3">
            <a:extLst>
              <a:ext uri="{FF2B5EF4-FFF2-40B4-BE49-F238E27FC236}">
                <a16:creationId xmlns:a16="http://schemas.microsoft.com/office/drawing/2014/main" id="{036E03A1-C74F-0042-A727-58B1205468A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7106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Chart Placeholder 4">
            <a:extLst>
              <a:ext uri="{FF2B5EF4-FFF2-40B4-BE49-F238E27FC236}">
                <a16:creationId xmlns:a16="http://schemas.microsoft.com/office/drawing/2014/main" id="{F2261C8B-A96F-5641-9461-4553158F07C6}"/>
              </a:ext>
            </a:extLst>
          </p:cNvPr>
          <p:cNvSpPr>
            <a:spLocks noGrp="1"/>
          </p:cNvSpPr>
          <p:nvPr>
            <p:ph type="chart" sz="quarter" idx="14"/>
          </p:nvPr>
        </p:nvSpPr>
        <p:spPr>
          <a:xfrm>
            <a:off x="6096001" y="1447800"/>
            <a:ext cx="5486400" cy="4590976"/>
          </a:xfrm>
          <a:prstGeom prst="rect">
            <a:avLst/>
          </a:prstGeom>
        </p:spPr>
        <p:txBody>
          <a:bodyPr/>
          <a:lstStyle/>
          <a:p>
            <a:r>
              <a:rPr lang="en-US"/>
              <a:t>Click icon to add chart</a:t>
            </a:r>
            <a:endParaRPr lang="en-US" dirty="0"/>
          </a:p>
        </p:txBody>
      </p:sp>
      <p:sp>
        <p:nvSpPr>
          <p:cNvPr id="12" name="Slide Number Placeholder 11">
            <a:extLst>
              <a:ext uri="{FF2B5EF4-FFF2-40B4-BE49-F238E27FC236}">
                <a16:creationId xmlns:a16="http://schemas.microsoft.com/office/drawing/2014/main" id="{BFD433F9-2D70-7E4E-9171-17DDDD0C1BC5}"/>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1" name="Text Placeholder 3">
            <a:extLst>
              <a:ext uri="{FF2B5EF4-FFF2-40B4-BE49-F238E27FC236}">
                <a16:creationId xmlns:a16="http://schemas.microsoft.com/office/drawing/2014/main" id="{7EE28EC2-FFB1-CB46-9BE7-371DA4C09A9F}"/>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8918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7" name="Table Placeholder 6">
            <a:extLst>
              <a:ext uri="{FF2B5EF4-FFF2-40B4-BE49-F238E27FC236}">
                <a16:creationId xmlns:a16="http://schemas.microsoft.com/office/drawing/2014/main" id="{87182008-9414-AB43-BE9E-97630CA1A98F}"/>
              </a:ext>
            </a:extLst>
          </p:cNvPr>
          <p:cNvSpPr>
            <a:spLocks noGrp="1"/>
          </p:cNvSpPr>
          <p:nvPr>
            <p:ph type="tbl" sz="quarter" idx="14"/>
          </p:nvPr>
        </p:nvSpPr>
        <p:spPr>
          <a:xfrm>
            <a:off x="6096001" y="1447800"/>
            <a:ext cx="5486400" cy="4572000"/>
          </a:xfrm>
          <a:prstGeom prst="rect">
            <a:avLst/>
          </a:prstGeom>
        </p:spPr>
        <p:txBody>
          <a:bodyPr/>
          <a:lstStyle/>
          <a:p>
            <a:r>
              <a:rPr lang="en-US"/>
              <a:t>Click icon to add table</a:t>
            </a:r>
            <a:endParaRPr lang="en-US" dirty="0"/>
          </a:p>
        </p:txBody>
      </p:sp>
      <p:sp>
        <p:nvSpPr>
          <p:cNvPr id="12" name="Slide Number Placeholder 11">
            <a:extLst>
              <a:ext uri="{FF2B5EF4-FFF2-40B4-BE49-F238E27FC236}">
                <a16:creationId xmlns:a16="http://schemas.microsoft.com/office/drawing/2014/main" id="{0594F819-73D6-7A44-B97C-D99C7DAB92D6}"/>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0" name="Text Placeholder 3">
            <a:extLst>
              <a:ext uri="{FF2B5EF4-FFF2-40B4-BE49-F238E27FC236}">
                <a16:creationId xmlns:a16="http://schemas.microsoft.com/office/drawing/2014/main" id="{8E21A6B3-25CA-5C4B-9371-8E317E850D7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4552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0BF04F-53BA-40ED-A2D6-74623F7FCA9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sp>
        <p:nvSpPr>
          <p:cNvPr id="2" name="Title Placeholder 1">
            <a:extLst>
              <a:ext uri="{FF2B5EF4-FFF2-40B4-BE49-F238E27FC236}">
                <a16:creationId xmlns:a16="http://schemas.microsoft.com/office/drawing/2014/main" id="{C33F0A99-5B9C-4CA5-9F50-2F4E34F6E27A}"/>
              </a:ext>
            </a:extLst>
          </p:cNvPr>
          <p:cNvSpPr>
            <a:spLocks noGrp="1"/>
          </p:cNvSpPr>
          <p:nvPr>
            <p:ph type="title"/>
          </p:nvPr>
        </p:nvSpPr>
        <p:spPr>
          <a:xfrm>
            <a:off x="609601" y="148581"/>
            <a:ext cx="10972799" cy="845837"/>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9A249833-0938-F747-9F14-C1C0453EFF13}"/>
              </a:ext>
            </a:extLst>
          </p:cNvPr>
          <p:cNvSpPr>
            <a:spLocks noGrp="1"/>
          </p:cNvSpPr>
          <p:nvPr>
            <p:ph type="sldNum" sz="quarter" idx="4"/>
          </p:nvPr>
        </p:nvSpPr>
        <p:spPr>
          <a:xfrm>
            <a:off x="546100" y="6542840"/>
            <a:ext cx="2743200" cy="247724"/>
          </a:xfrm>
          <a:prstGeom prst="rect">
            <a:avLst/>
          </a:prstGeom>
        </p:spPr>
        <p:txBody>
          <a:bodyPr vert="horz" lIns="91440" tIns="45720" rIns="91440" bIns="45720" rtlCol="0" anchor="ctr"/>
          <a:lstStyle>
            <a:lvl1pPr algn="l">
              <a:defRPr sz="1200" b="0" i="0">
                <a:solidFill>
                  <a:schemeClr val="bg2">
                    <a:lumMod val="65000"/>
                  </a:schemeClr>
                </a:solidFill>
                <a:latin typeface="Calibri" panose="020F0502020204030204" pitchFamily="34" charset="0"/>
                <a:cs typeface="Calibri" panose="020F0502020204030204" pitchFamily="34" charset="0"/>
              </a:defRPr>
            </a:lvl1pPr>
          </a:lstStyle>
          <a:p>
            <a:fld id="{F0D23093-2AB0-F74C-B865-1A12A15B650E}" type="slidenum">
              <a:rPr lang="en-US" smtClean="0"/>
              <a:pPr/>
              <a:t>‹#›</a:t>
            </a:fld>
            <a:endParaRPr lang="en-US" dirty="0"/>
          </a:p>
        </p:txBody>
      </p:sp>
      <p:sp>
        <p:nvSpPr>
          <p:cNvPr id="5" name="Text Placeholder 4">
            <a:extLst>
              <a:ext uri="{FF2B5EF4-FFF2-40B4-BE49-F238E27FC236}">
                <a16:creationId xmlns:a16="http://schemas.microsoft.com/office/drawing/2014/main" id="{04F227F0-8FC0-9046-A60F-1749263CF3E5}"/>
              </a:ext>
            </a:extLst>
          </p:cNvPr>
          <p:cNvSpPr>
            <a:spLocks noGrp="1"/>
          </p:cNvSpPr>
          <p:nvPr>
            <p:ph type="body" idx="1"/>
          </p:nvPr>
        </p:nvSpPr>
        <p:spPr>
          <a:xfrm>
            <a:off x="609600" y="1295400"/>
            <a:ext cx="10972800" cy="47433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4F0CD691-76C0-4AC9-8029-4BF0CEDE749C}"/>
              </a:ext>
            </a:extLst>
          </p:cNvPr>
          <p:cNvSpPr/>
          <p:nvPr userDrawn="1"/>
        </p:nvSpPr>
        <p:spPr>
          <a:xfrm>
            <a:off x="4876800" y="6542840"/>
            <a:ext cx="1371600" cy="247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C66E622-A13F-4675-A281-8D8CC6175629}"/>
              </a:ext>
            </a:extLst>
          </p:cNvPr>
          <p:cNvSpPr txBox="1"/>
          <p:nvPr userDrawn="1"/>
        </p:nvSpPr>
        <p:spPr>
          <a:xfrm>
            <a:off x="7835900" y="6513565"/>
            <a:ext cx="1371600" cy="276999"/>
          </a:xfrm>
          <a:prstGeom prst="rect">
            <a:avLst/>
          </a:prstGeom>
          <a:noFill/>
        </p:spPr>
        <p:txBody>
          <a:bodyPr wrap="square" rtlCol="0">
            <a:spAutoFit/>
          </a:bodyPr>
          <a:lstStyle/>
          <a:p>
            <a:r>
              <a:rPr lang="en-US" sz="1200" dirty="0">
                <a:solidFill>
                  <a:schemeClr val="tx2"/>
                </a:solidFill>
              </a:rPr>
              <a:t>©2021 ANSYS, Inc.</a:t>
            </a:r>
          </a:p>
        </p:txBody>
      </p:sp>
    </p:spTree>
    <p:extLst>
      <p:ext uri="{BB962C8B-B14F-4D97-AF65-F5344CB8AC3E}">
        <p14:creationId xmlns:p14="http://schemas.microsoft.com/office/powerpoint/2010/main" val="1291537134"/>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737" r:id="rId3"/>
    <p:sldLayoutId id="2147483724" r:id="rId4"/>
    <p:sldLayoutId id="2147483735" r:id="rId5"/>
    <p:sldLayoutId id="2147483734" r:id="rId6"/>
    <p:sldLayoutId id="2147483663" r:id="rId7"/>
    <p:sldLayoutId id="2147483729" r:id="rId8"/>
    <p:sldLayoutId id="2147483730" r:id="rId9"/>
    <p:sldLayoutId id="2147483731" r:id="rId10"/>
    <p:sldLayoutId id="2147483727" r:id="rId11"/>
    <p:sldLayoutId id="2147483726" r:id="rId12"/>
    <p:sldLayoutId id="2147483736" r:id="rId13"/>
  </p:sldLayoutIdLst>
  <p:hf hdr="0" ftr="0" dt="0"/>
  <p:txStyles>
    <p:title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0BF04F-53BA-40ED-A2D6-74623F7FCA9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sp>
        <p:nvSpPr>
          <p:cNvPr id="2" name="Title Placeholder 1">
            <a:extLst>
              <a:ext uri="{FF2B5EF4-FFF2-40B4-BE49-F238E27FC236}">
                <a16:creationId xmlns:a16="http://schemas.microsoft.com/office/drawing/2014/main" id="{C33F0A99-5B9C-4CA5-9F50-2F4E34F6E27A}"/>
              </a:ext>
            </a:extLst>
          </p:cNvPr>
          <p:cNvSpPr>
            <a:spLocks noGrp="1"/>
          </p:cNvSpPr>
          <p:nvPr>
            <p:ph type="title"/>
          </p:nvPr>
        </p:nvSpPr>
        <p:spPr>
          <a:xfrm>
            <a:off x="609601" y="148581"/>
            <a:ext cx="10972799" cy="845837"/>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9A249833-0938-F747-9F14-C1C0453EFF13}"/>
              </a:ext>
            </a:extLst>
          </p:cNvPr>
          <p:cNvSpPr>
            <a:spLocks noGrp="1"/>
          </p:cNvSpPr>
          <p:nvPr>
            <p:ph type="sldNum" sz="quarter" idx="4"/>
          </p:nvPr>
        </p:nvSpPr>
        <p:spPr>
          <a:xfrm>
            <a:off x="546100" y="6542840"/>
            <a:ext cx="2743200" cy="247724"/>
          </a:xfrm>
          <a:prstGeom prst="rect">
            <a:avLst/>
          </a:prstGeom>
        </p:spPr>
        <p:txBody>
          <a:bodyPr vert="horz" lIns="91440" tIns="45720" rIns="91440" bIns="45720" rtlCol="0" anchor="ctr"/>
          <a:lstStyle>
            <a:lvl1pPr algn="l">
              <a:defRPr sz="1200" b="0" i="0">
                <a:solidFill>
                  <a:schemeClr val="bg2">
                    <a:lumMod val="65000"/>
                  </a:schemeClr>
                </a:solidFill>
                <a:latin typeface="Calibri" panose="020F0502020204030204" pitchFamily="34" charset="0"/>
                <a:cs typeface="Calibri" panose="020F0502020204030204" pitchFamily="34" charset="0"/>
              </a:defRPr>
            </a:lvl1pPr>
          </a:lstStyle>
          <a:p>
            <a:fld id="{F0D23093-2AB0-F74C-B865-1A12A15B650E}" type="slidenum">
              <a:rPr lang="en-US" smtClean="0"/>
              <a:pPr/>
              <a:t>‹#›</a:t>
            </a:fld>
            <a:endParaRPr lang="en-US" dirty="0"/>
          </a:p>
        </p:txBody>
      </p:sp>
      <p:sp>
        <p:nvSpPr>
          <p:cNvPr id="5" name="Text Placeholder 4">
            <a:extLst>
              <a:ext uri="{FF2B5EF4-FFF2-40B4-BE49-F238E27FC236}">
                <a16:creationId xmlns:a16="http://schemas.microsoft.com/office/drawing/2014/main" id="{04F227F0-8FC0-9046-A60F-1749263CF3E5}"/>
              </a:ext>
            </a:extLst>
          </p:cNvPr>
          <p:cNvSpPr>
            <a:spLocks noGrp="1"/>
          </p:cNvSpPr>
          <p:nvPr>
            <p:ph type="body" idx="1"/>
          </p:nvPr>
        </p:nvSpPr>
        <p:spPr>
          <a:xfrm>
            <a:off x="609600" y="1295400"/>
            <a:ext cx="10972800" cy="47433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4F0CD691-76C0-4AC9-8029-4BF0CEDE749C}"/>
              </a:ext>
            </a:extLst>
          </p:cNvPr>
          <p:cNvSpPr/>
          <p:nvPr/>
        </p:nvSpPr>
        <p:spPr>
          <a:xfrm>
            <a:off x="4876800" y="6542840"/>
            <a:ext cx="1371600" cy="247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C66E622-A13F-4675-A281-8D8CC6175629}"/>
              </a:ext>
            </a:extLst>
          </p:cNvPr>
          <p:cNvSpPr txBox="1"/>
          <p:nvPr/>
        </p:nvSpPr>
        <p:spPr>
          <a:xfrm>
            <a:off x="7835900" y="6513565"/>
            <a:ext cx="1371600" cy="276999"/>
          </a:xfrm>
          <a:prstGeom prst="rect">
            <a:avLst/>
          </a:prstGeom>
          <a:noFill/>
        </p:spPr>
        <p:txBody>
          <a:bodyPr wrap="square" rtlCol="0">
            <a:spAutoFit/>
          </a:bodyPr>
          <a:lstStyle/>
          <a:p>
            <a:r>
              <a:rPr lang="en-US" sz="1200" dirty="0">
                <a:solidFill>
                  <a:schemeClr val="tx2"/>
                </a:solidFill>
              </a:rPr>
              <a:t>©2022 ANSYS, Inc.</a:t>
            </a:r>
          </a:p>
        </p:txBody>
      </p:sp>
      <p:sp>
        <p:nvSpPr>
          <p:cNvPr id="10" name="Rectangle 9">
            <a:extLst>
              <a:ext uri="{FF2B5EF4-FFF2-40B4-BE49-F238E27FC236}">
                <a16:creationId xmlns:a16="http://schemas.microsoft.com/office/drawing/2014/main" id="{A45B11E2-B805-405E-98EF-67D8A77B9ACE}"/>
              </a:ext>
            </a:extLst>
          </p:cNvPr>
          <p:cNvSpPr/>
          <p:nvPr userDrawn="1"/>
        </p:nvSpPr>
        <p:spPr>
          <a:xfrm>
            <a:off x="4876800" y="6542840"/>
            <a:ext cx="1371600" cy="247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967098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hf hdr="0" ftr="0" dt="0"/>
  <p:txStyles>
    <p:title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microsoft.com/office/2007/relationships/hdphoto" Target="../media/hdphoto4.wdp"/><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31.png"/><Relationship Id="rId5" Type="http://schemas.openxmlformats.org/officeDocument/2006/relationships/image" Target="../media/image26.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31.png"/><Relationship Id="rId5" Type="http://schemas.openxmlformats.org/officeDocument/2006/relationships/image" Target="../media/image26.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png"/><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31.png"/><Relationship Id="rId5" Type="http://schemas.openxmlformats.org/officeDocument/2006/relationships/image" Target="../media/image26.png"/><Relationship Id="rId10" Type="http://schemas.openxmlformats.org/officeDocument/2006/relationships/image" Target="../media/image50.png"/><Relationship Id="rId4" Type="http://schemas.openxmlformats.org/officeDocument/2006/relationships/image" Target="../media/image47.png"/><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9.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49.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4.png"/><Relationship Id="rId7"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77.png"/><Relationship Id="rId11" Type="http://schemas.openxmlformats.org/officeDocument/2006/relationships/image" Target="../media/image78.png"/><Relationship Id="rId5" Type="http://schemas.openxmlformats.org/officeDocument/2006/relationships/image" Target="../media/image76.png"/><Relationship Id="rId10" Type="http://schemas.openxmlformats.org/officeDocument/2006/relationships/image" Target="../media/image48.png"/><Relationship Id="rId4" Type="http://schemas.openxmlformats.org/officeDocument/2006/relationships/image" Target="../media/image75.png"/><Relationship Id="rId9"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7" Type="http://schemas.microsoft.com/office/2007/relationships/hdphoto" Target="../media/hdphoto5.wdp"/><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88.jpeg"/><Relationship Id="rId3" Type="http://schemas.openxmlformats.org/officeDocument/2006/relationships/image" Target="../media/image77.png"/><Relationship Id="rId7" Type="http://schemas.openxmlformats.org/officeDocument/2006/relationships/image" Target="../media/image26.png"/><Relationship Id="rId12"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86.png"/><Relationship Id="rId11" Type="http://schemas.openxmlformats.org/officeDocument/2006/relationships/image" Target="../media/image78.png"/><Relationship Id="rId5" Type="http://schemas.microsoft.com/office/2007/relationships/hdphoto" Target="../media/hdphoto6.wdp"/><Relationship Id="rId15" Type="http://schemas.openxmlformats.org/officeDocument/2006/relationships/image" Target="../media/image90.png"/><Relationship Id="rId10" Type="http://schemas.openxmlformats.org/officeDocument/2006/relationships/image" Target="../media/image48.png"/><Relationship Id="rId4" Type="http://schemas.openxmlformats.org/officeDocument/2006/relationships/image" Target="../media/image85.png"/><Relationship Id="rId9" Type="http://schemas.openxmlformats.org/officeDocument/2006/relationships/image" Target="../media/image46.png"/><Relationship Id="rId14" Type="http://schemas.openxmlformats.org/officeDocument/2006/relationships/image" Target="../media/image89.jp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8.xml"/><Relationship Id="rId1" Type="http://schemas.openxmlformats.org/officeDocument/2006/relationships/slideLayout" Target="../slideLayouts/slideLayout17.xml"/><Relationship Id="rId5" Type="http://schemas.openxmlformats.org/officeDocument/2006/relationships/image" Target="../media/image93.png"/><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hyperlink" Target="http://www.ansys.com/education-resources" TargetMode="External"/><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15.emf"/><Relationship Id="rId5" Type="http://schemas.openxmlformats.org/officeDocument/2006/relationships/image" Target="../media/image14.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2C3BA5-6E5F-4798-87B7-B8DFFB97930D}"/>
              </a:ext>
            </a:extLst>
          </p:cNvPr>
          <p:cNvSpPr>
            <a:spLocks noGrp="1"/>
          </p:cNvSpPr>
          <p:nvPr>
            <p:ph type="body" sz="quarter" idx="10"/>
          </p:nvPr>
        </p:nvSpPr>
        <p:spPr>
          <a:xfrm>
            <a:off x="601663" y="914400"/>
            <a:ext cx="5394325" cy="1981200"/>
          </a:xfrm>
        </p:spPr>
        <p:txBody>
          <a:bodyPr>
            <a:normAutofit fontScale="85000" lnSpcReduction="20000"/>
          </a:bodyPr>
          <a:lstStyle/>
          <a:p>
            <a:pPr>
              <a:lnSpc>
                <a:spcPct val="120000"/>
              </a:lnSpc>
            </a:pPr>
            <a:r>
              <a:rPr lang="en-US" sz="3800" b="1" dirty="0" err="1">
                <a:solidFill>
                  <a:schemeClr val="tx1"/>
                </a:solidFill>
              </a:rPr>
              <a:t>Unité</a:t>
            </a:r>
            <a:r>
              <a:rPr lang="en-US" sz="3800" b="1" dirty="0">
                <a:solidFill>
                  <a:schemeClr val="tx1"/>
                </a:solidFill>
              </a:rPr>
              <a:t> 6.</a:t>
            </a:r>
            <a:br>
              <a:rPr lang="en-US" sz="3800" b="1" dirty="0">
                <a:solidFill>
                  <a:schemeClr val="tx1"/>
                </a:solidFill>
              </a:rPr>
            </a:br>
            <a:r>
              <a:rPr lang="en-US" sz="3800" b="1" dirty="0">
                <a:solidFill>
                  <a:schemeClr val="tx1"/>
                </a:solidFill>
              </a:rPr>
              <a:t>Le Package Materials Science and Engineering :</a:t>
            </a:r>
            <a:br>
              <a:rPr lang="en-US" sz="3600" b="1" dirty="0">
                <a:solidFill>
                  <a:schemeClr val="tx1"/>
                </a:solidFill>
              </a:rPr>
            </a:br>
            <a:r>
              <a:rPr lang="en-US" sz="2800" dirty="0" err="1">
                <a:solidFill>
                  <a:schemeClr val="tx1"/>
                </a:solidFill>
              </a:rPr>
              <a:t>une</a:t>
            </a:r>
            <a:r>
              <a:rPr lang="en-US" sz="2800" dirty="0">
                <a:solidFill>
                  <a:schemeClr val="tx1"/>
                </a:solidFill>
              </a:rPr>
              <a:t> </a:t>
            </a:r>
            <a:r>
              <a:rPr lang="en-US" sz="2800" dirty="0" err="1">
                <a:solidFill>
                  <a:schemeClr val="tx1"/>
                </a:solidFill>
              </a:rPr>
              <a:t>vue</a:t>
            </a:r>
            <a:r>
              <a:rPr lang="en-US" sz="2800" dirty="0">
                <a:solidFill>
                  <a:schemeClr val="tx1"/>
                </a:solidFill>
              </a:rPr>
              <a:t> </a:t>
            </a:r>
            <a:r>
              <a:rPr lang="en-US" sz="2800" dirty="0" err="1">
                <a:solidFill>
                  <a:schemeClr val="tx1"/>
                </a:solidFill>
              </a:rPr>
              <a:t>d’ensemble</a:t>
            </a:r>
            <a:endParaRPr lang="en-US" sz="2800" dirty="0">
              <a:solidFill>
                <a:schemeClr val="tx1"/>
              </a:solidFill>
            </a:endParaRPr>
          </a:p>
          <a:p>
            <a:pPr>
              <a:lnSpc>
                <a:spcPct val="120000"/>
              </a:lnSpc>
            </a:pPr>
            <a:endParaRPr lang="en-US" dirty="0">
              <a:solidFill>
                <a:schemeClr val="tx1"/>
              </a:solidFill>
            </a:endParaRPr>
          </a:p>
        </p:txBody>
      </p:sp>
      <p:sp>
        <p:nvSpPr>
          <p:cNvPr id="3" name="Text Placeholder 2">
            <a:extLst>
              <a:ext uri="{FF2B5EF4-FFF2-40B4-BE49-F238E27FC236}">
                <a16:creationId xmlns:a16="http://schemas.microsoft.com/office/drawing/2014/main" id="{8DED2F7F-2065-4CCE-9AD5-77DBF0CD5628}"/>
              </a:ext>
            </a:extLst>
          </p:cNvPr>
          <p:cNvSpPr>
            <a:spLocks noGrp="1"/>
          </p:cNvSpPr>
          <p:nvPr>
            <p:ph type="body" sz="quarter" idx="12"/>
          </p:nvPr>
        </p:nvSpPr>
        <p:spPr>
          <a:xfrm>
            <a:off x="601663" y="3323831"/>
            <a:ext cx="5494337" cy="1400569"/>
          </a:xfrm>
        </p:spPr>
        <p:txBody>
          <a:bodyPr>
            <a:noAutofit/>
          </a:bodyPr>
          <a:lstStyle/>
          <a:p>
            <a:r>
              <a:rPr lang="en-US" sz="1600" dirty="0"/>
              <a:t>Mike Ashby</a:t>
            </a:r>
          </a:p>
          <a:p>
            <a:r>
              <a:rPr lang="en-GB" sz="1600" dirty="0"/>
              <a:t>Department of Engineering, </a:t>
            </a:r>
          </a:p>
          <a:p>
            <a:r>
              <a:rPr lang="en-GB" sz="1600" dirty="0"/>
              <a:t>University of Cambridge</a:t>
            </a:r>
            <a:endParaRPr lang="en-US" sz="1600" dirty="0"/>
          </a:p>
        </p:txBody>
      </p:sp>
      <p:sp>
        <p:nvSpPr>
          <p:cNvPr id="5" name="Oval 4">
            <a:extLst>
              <a:ext uri="{FF2B5EF4-FFF2-40B4-BE49-F238E27FC236}">
                <a16:creationId xmlns:a16="http://schemas.microsoft.com/office/drawing/2014/main" id="{37C89B2C-D2EA-4343-AAC1-379EA60B3B60}"/>
              </a:ext>
            </a:extLst>
          </p:cNvPr>
          <p:cNvSpPr/>
          <p:nvPr/>
        </p:nvSpPr>
        <p:spPr bwMode="auto">
          <a:xfrm>
            <a:off x="6401565" y="1350353"/>
            <a:ext cx="3200400" cy="3200400"/>
          </a:xfrm>
          <a:prstGeom prst="ellipse">
            <a:avLst/>
          </a:prstGeom>
          <a:gradFill flip="none" rotWithShape="1">
            <a:gsLst>
              <a:gs pos="0">
                <a:schemeClr val="accent5">
                  <a:lumMod val="0"/>
                  <a:lumOff val="100000"/>
                </a:schemeClr>
              </a:gs>
              <a:gs pos="72000">
                <a:srgbClr val="D3FBFA"/>
              </a:gs>
              <a:gs pos="38000">
                <a:srgbClr val="F5FFFE"/>
              </a:gs>
              <a:gs pos="97000">
                <a:srgbClr val="B6FAF6"/>
              </a:gs>
            </a:gsLst>
            <a:path path="circle">
              <a:fillToRect l="50000" t="50000" r="50000" b="50000"/>
            </a:path>
            <a:tileRect/>
          </a:gradFill>
          <a:ln w="9525"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20000"/>
              </a:spcBef>
              <a:spcAft>
                <a:spcPct val="20000"/>
              </a:spcAft>
              <a:buClr>
                <a:srgbClr val="009B9B"/>
              </a:buClr>
              <a:buSzPct val="80000"/>
              <a:buFont typeface="Wingdings" pitchFamily="2" charset="2"/>
              <a:buNone/>
              <a:tabLst/>
            </a:pPr>
            <a:endParaRPr kumimoji="0" lang="en-US" sz="1800" b="1" i="0" u="none" strike="noStrike" cap="none" normalizeH="0" baseline="0" dirty="0">
              <a:ln>
                <a:noFill/>
              </a:ln>
              <a:solidFill>
                <a:schemeClr val="tx1"/>
              </a:solidFill>
              <a:effectLst/>
              <a:latin typeface="Arial" charset="0"/>
            </a:endParaRPr>
          </a:p>
        </p:txBody>
      </p:sp>
      <p:pic>
        <p:nvPicPr>
          <p:cNvPr id="6" name="Picture 5">
            <a:extLst>
              <a:ext uri="{FF2B5EF4-FFF2-40B4-BE49-F238E27FC236}">
                <a16:creationId xmlns:a16="http://schemas.microsoft.com/office/drawing/2014/main" id="{713E0E2B-EBA7-4F86-869C-60AF53392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1524000"/>
            <a:ext cx="2744730" cy="2744730"/>
          </a:xfrm>
          <a:prstGeom prst="rect">
            <a:avLst/>
          </a:prstGeom>
        </p:spPr>
      </p:pic>
    </p:spTree>
    <p:extLst>
      <p:ext uri="{BB962C8B-B14F-4D97-AF65-F5344CB8AC3E}">
        <p14:creationId xmlns:p14="http://schemas.microsoft.com/office/powerpoint/2010/main" val="3207685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E709C99-3012-4307-A8C4-4020B8E28AC7}"/>
              </a:ext>
            </a:extLst>
          </p:cNvPr>
          <p:cNvGrpSpPr/>
          <p:nvPr/>
        </p:nvGrpSpPr>
        <p:grpSpPr>
          <a:xfrm>
            <a:off x="6230037" y="715466"/>
            <a:ext cx="3644381" cy="5075479"/>
            <a:chOff x="4872052" y="1064805"/>
            <a:chExt cx="3948079" cy="5498437"/>
          </a:xfrm>
        </p:grpSpPr>
        <p:sp>
          <p:nvSpPr>
            <p:cNvPr id="29" name="Text Box 4">
              <a:extLst>
                <a:ext uri="{FF2B5EF4-FFF2-40B4-BE49-F238E27FC236}">
                  <a16:creationId xmlns:a16="http://schemas.microsoft.com/office/drawing/2014/main" id="{D3168E8E-1B25-4BB9-B902-B9DCF67E1058}"/>
                </a:ext>
              </a:extLst>
            </p:cNvPr>
            <p:cNvSpPr txBox="1">
              <a:spLocks noChangeArrowheads="1"/>
            </p:cNvSpPr>
            <p:nvPr/>
          </p:nvSpPr>
          <p:spPr bwMode="auto">
            <a:xfrm>
              <a:off x="4872052" y="1064805"/>
              <a:ext cx="3948079" cy="2464008"/>
            </a:xfrm>
            <a:prstGeom prst="rect">
              <a:avLst/>
            </a:prstGeom>
            <a:solidFill>
              <a:schemeClr val="bg1"/>
            </a:solidFill>
            <a:ln>
              <a:solidFill>
                <a:schemeClr val="accent3">
                  <a:lumMod val="75000"/>
                </a:schemeClr>
              </a:solidFill>
            </a:ln>
            <a:effectLst/>
          </p:spPr>
          <p:txBody>
            <a:bodyPr wrap="square">
              <a:spAutoFit/>
            </a:bodyPr>
            <a:lstStyle>
              <a:lvl1pPr marL="292100" indent="-2921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algn="ctr">
                <a:buClr>
                  <a:srgbClr val="CC0000"/>
                </a:buClr>
                <a:buSzPct val="120000"/>
              </a:pPr>
              <a:r>
                <a:rPr lang="en-GB" sz="1477" b="1" dirty="0">
                  <a:solidFill>
                    <a:srgbClr val="666633"/>
                  </a:solidFill>
                  <a:latin typeface="+mn-lt"/>
                </a:rPr>
                <a:t>         </a:t>
              </a:r>
              <a:r>
                <a:rPr lang="en-GB" sz="1477" b="1" dirty="0">
                  <a:solidFill>
                    <a:schemeClr val="accent1"/>
                  </a:solidFill>
                  <a:latin typeface="+mn-lt"/>
                </a:rPr>
                <a:t>Properties of the Elements</a:t>
              </a:r>
              <a:endParaRPr lang="en-GB" dirty="0">
                <a:solidFill>
                  <a:schemeClr val="accent1"/>
                </a:solidFill>
                <a:latin typeface="+mn-lt"/>
              </a:endParaRPr>
            </a:p>
            <a:p>
              <a:pPr>
                <a:spcAft>
                  <a:spcPts val="0"/>
                </a:spcAft>
                <a:buClr>
                  <a:schemeClr val="accent1"/>
                </a:buClr>
                <a:buSzPct val="120000"/>
                <a:buFont typeface="Wingdings" panose="05000000000000000000" pitchFamily="2" charset="2"/>
                <a:buChar char="§"/>
              </a:pPr>
              <a:r>
                <a:rPr lang="en-GB" sz="1477" dirty="0">
                  <a:latin typeface="+mn-lt"/>
                </a:rPr>
                <a:t>Nuclear </a:t>
              </a:r>
            </a:p>
            <a:p>
              <a:pPr>
                <a:spcAft>
                  <a:spcPts val="0"/>
                </a:spcAft>
                <a:buClr>
                  <a:schemeClr val="accent1"/>
                </a:buClr>
                <a:buSzPct val="120000"/>
                <a:buFont typeface="Wingdings" panose="05000000000000000000" pitchFamily="2" charset="2"/>
                <a:buChar char="§"/>
              </a:pPr>
              <a:r>
                <a:rPr lang="en-GB" sz="1477" dirty="0">
                  <a:latin typeface="+mn-lt"/>
                </a:rPr>
                <a:t>Mechanical </a:t>
              </a:r>
            </a:p>
            <a:p>
              <a:pPr>
                <a:spcAft>
                  <a:spcPts val="0"/>
                </a:spcAft>
                <a:buClr>
                  <a:schemeClr val="accent1"/>
                </a:buClr>
                <a:buSzPct val="120000"/>
                <a:buFont typeface="Wingdings" panose="05000000000000000000" pitchFamily="2" charset="2"/>
                <a:buChar char="§"/>
              </a:pPr>
              <a:r>
                <a:rPr lang="en-GB" sz="1477" dirty="0">
                  <a:latin typeface="+mn-lt"/>
                </a:rPr>
                <a:t>Thermal </a:t>
              </a:r>
            </a:p>
            <a:p>
              <a:pPr>
                <a:spcAft>
                  <a:spcPts val="0"/>
                </a:spcAft>
                <a:buClr>
                  <a:schemeClr val="accent1"/>
                </a:buClr>
                <a:buSzPct val="120000"/>
                <a:buFont typeface="Wingdings" panose="05000000000000000000" pitchFamily="2" charset="2"/>
                <a:buChar char="§"/>
              </a:pPr>
              <a:r>
                <a:rPr lang="en-GB" sz="1477" dirty="0">
                  <a:latin typeface="+mn-lt"/>
                </a:rPr>
                <a:t>Electrical and superconducting</a:t>
              </a:r>
            </a:p>
            <a:p>
              <a:pPr>
                <a:spcAft>
                  <a:spcPts val="0"/>
                </a:spcAft>
                <a:buClr>
                  <a:schemeClr val="accent1"/>
                </a:buClr>
                <a:buSzPct val="120000"/>
                <a:buFont typeface="Wingdings" panose="05000000000000000000" pitchFamily="2" charset="2"/>
                <a:buChar char="§"/>
              </a:pPr>
              <a:r>
                <a:rPr lang="en-GB" sz="1477" dirty="0">
                  <a:latin typeface="+mn-lt"/>
                </a:rPr>
                <a:t>Electronic Structure</a:t>
              </a:r>
            </a:p>
            <a:p>
              <a:pPr>
                <a:spcAft>
                  <a:spcPts val="0"/>
                </a:spcAft>
                <a:buClr>
                  <a:schemeClr val="accent1"/>
                </a:buClr>
                <a:buSzPct val="120000"/>
                <a:buFont typeface="Wingdings" panose="05000000000000000000" pitchFamily="2" charset="2"/>
                <a:buChar char="§"/>
              </a:pPr>
              <a:r>
                <a:rPr lang="en-GB" sz="1477" dirty="0">
                  <a:latin typeface="+mn-lt"/>
                </a:rPr>
                <a:t>Magnetic </a:t>
              </a:r>
            </a:p>
            <a:p>
              <a:pPr>
                <a:spcAft>
                  <a:spcPts val="0"/>
                </a:spcAft>
                <a:buClr>
                  <a:schemeClr val="accent1"/>
                </a:buClr>
                <a:buSzPct val="120000"/>
                <a:buFont typeface="Wingdings" panose="05000000000000000000" pitchFamily="2" charset="2"/>
                <a:buChar char="§"/>
              </a:pPr>
              <a:r>
                <a:rPr lang="en-GB" sz="1477" dirty="0">
                  <a:latin typeface="+mn-lt"/>
                </a:rPr>
                <a:t>Environmental </a:t>
              </a:r>
            </a:p>
          </p:txBody>
        </p:sp>
        <p:pic>
          <p:nvPicPr>
            <p:cNvPr id="30" name="Picture 29">
              <a:extLst>
                <a:ext uri="{FF2B5EF4-FFF2-40B4-BE49-F238E27FC236}">
                  <a16:creationId xmlns:a16="http://schemas.microsoft.com/office/drawing/2014/main" id="{542DA586-2D1B-4724-AFF2-9EAF4E14B6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447" t="20504" r="17959" b="4156"/>
            <a:stretch/>
          </p:blipFill>
          <p:spPr>
            <a:xfrm>
              <a:off x="4894814" y="3653088"/>
              <a:ext cx="3923296" cy="2910154"/>
            </a:xfrm>
            <a:prstGeom prst="rect">
              <a:avLst/>
            </a:prstGeom>
            <a:ln>
              <a:solidFill>
                <a:schemeClr val="accent3">
                  <a:lumMod val="75000"/>
                </a:schemeClr>
              </a:solidFill>
            </a:ln>
            <a:effectLst/>
          </p:spPr>
        </p:pic>
      </p:grpSp>
      <p:pic>
        <p:nvPicPr>
          <p:cNvPr id="24" name="Picture 23">
            <a:extLst>
              <a:ext uri="{FF2B5EF4-FFF2-40B4-BE49-F238E27FC236}">
                <a16:creationId xmlns:a16="http://schemas.microsoft.com/office/drawing/2014/main" id="{235422A8-B57A-4A53-BCEE-E7FAB1CC642D}"/>
              </a:ext>
            </a:extLst>
          </p:cNvPr>
          <p:cNvPicPr>
            <a:picLocks noChangeAspect="1"/>
          </p:cNvPicPr>
          <p:nvPr/>
        </p:nvPicPr>
        <p:blipFill>
          <a:blip r:embed="rId4"/>
          <a:stretch>
            <a:fillRect/>
          </a:stretch>
        </p:blipFill>
        <p:spPr>
          <a:xfrm>
            <a:off x="7564502" y="3281277"/>
            <a:ext cx="994595" cy="1478452"/>
          </a:xfrm>
          <a:prstGeom prst="rect">
            <a:avLst/>
          </a:prstGeom>
          <a:solidFill>
            <a:schemeClr val="bg1"/>
          </a:solidFill>
          <a:ln w="12700">
            <a:solidFill>
              <a:schemeClr val="accent5"/>
            </a:solidFill>
          </a:ln>
        </p:spPr>
      </p:pic>
      <p:sp>
        <p:nvSpPr>
          <p:cNvPr id="6" name="Slide Number Placeholder 5">
            <a:extLst>
              <a:ext uri="{FF2B5EF4-FFF2-40B4-BE49-F238E27FC236}">
                <a16:creationId xmlns:a16="http://schemas.microsoft.com/office/drawing/2014/main" id="{89149CD5-0E5D-4735-AE19-826A1425C68D}"/>
              </a:ext>
            </a:extLst>
          </p:cNvPr>
          <p:cNvSpPr>
            <a:spLocks noGrp="1"/>
          </p:cNvSpPr>
          <p:nvPr>
            <p:ph type="sldNum" sz="quarter" idx="11"/>
          </p:nvPr>
        </p:nvSpPr>
        <p:spPr/>
        <p:txBody>
          <a:bodyPr/>
          <a:lstStyle/>
          <a:p>
            <a:fld id="{F0D23093-2AB0-F74C-B865-1A12A15B650E}" type="slidenum">
              <a:rPr lang="en-US" smtClean="0">
                <a:latin typeface="+mn-lt"/>
              </a:rPr>
              <a:pPr/>
              <a:t>10</a:t>
            </a:fld>
            <a:endParaRPr lang="en-US" dirty="0">
              <a:latin typeface="+mn-lt"/>
            </a:endParaRPr>
          </a:p>
        </p:txBody>
      </p:sp>
      <p:sp>
        <p:nvSpPr>
          <p:cNvPr id="6146" name="Rectangle 2"/>
          <p:cNvSpPr>
            <a:spLocks noGrp="1" noChangeArrowheads="1"/>
          </p:cNvSpPr>
          <p:nvPr>
            <p:ph type="title"/>
          </p:nvPr>
        </p:nvSpPr>
        <p:spPr>
          <a:xfrm>
            <a:off x="766057" y="149830"/>
            <a:ext cx="10972799" cy="845837"/>
          </a:xfrm>
        </p:spPr>
        <p:txBody>
          <a:bodyPr/>
          <a:lstStyle/>
          <a:p>
            <a:r>
              <a:rPr lang="en-GB" dirty="0">
                <a:latin typeface="+mn-lt"/>
              </a:rPr>
              <a:t>La table de </a:t>
            </a:r>
            <a:r>
              <a:rPr lang="en-GB" dirty="0" err="1">
                <a:latin typeface="+mn-lt"/>
              </a:rPr>
              <a:t>données</a:t>
            </a:r>
            <a:r>
              <a:rPr lang="en-GB" dirty="0">
                <a:latin typeface="+mn-lt"/>
              </a:rPr>
              <a:t> des Elements</a:t>
            </a:r>
          </a:p>
        </p:txBody>
      </p:sp>
      <p:sp>
        <p:nvSpPr>
          <p:cNvPr id="72" name="Oval 71"/>
          <p:cNvSpPr/>
          <p:nvPr/>
        </p:nvSpPr>
        <p:spPr bwMode="auto">
          <a:xfrm>
            <a:off x="1656446" y="1547574"/>
            <a:ext cx="3240000" cy="3240000"/>
          </a:xfrm>
          <a:prstGeom prst="ellipse">
            <a:avLst/>
          </a:prstGeom>
          <a:noFill/>
          <a:ln w="76200">
            <a:solidFill>
              <a:schemeClr val="bg1">
                <a:lumMod val="75000"/>
              </a:schemeClr>
            </a:solidFill>
            <a:miter lim="800000"/>
            <a:headEnd/>
            <a:tailEnd/>
          </a:ln>
          <a:effectLst/>
        </p:spPr>
        <p:txBody>
          <a:bodyPr rtlCol="0" anchor="ctr">
            <a:noAutofit/>
          </a:bodyPr>
          <a:lstStyle/>
          <a:p>
            <a:pPr algn="ctr">
              <a:spcBef>
                <a:spcPct val="10000"/>
              </a:spcBef>
              <a:spcAft>
                <a:spcPct val="0"/>
              </a:spcAft>
              <a:buClrTx/>
              <a:buSzTx/>
              <a:buFontTx/>
              <a:buNone/>
            </a:pPr>
            <a:endParaRPr lang="en-GB" b="1" dirty="0"/>
          </a:p>
        </p:txBody>
      </p:sp>
      <p:sp>
        <p:nvSpPr>
          <p:cNvPr id="7" name="TextBox 6">
            <a:extLst>
              <a:ext uri="{FF2B5EF4-FFF2-40B4-BE49-F238E27FC236}">
                <a16:creationId xmlns:a16="http://schemas.microsoft.com/office/drawing/2014/main" id="{7A267EFC-B46A-43F5-A1E1-27F9568E8D66}"/>
              </a:ext>
            </a:extLst>
          </p:cNvPr>
          <p:cNvSpPr txBox="1"/>
          <p:nvPr/>
        </p:nvSpPr>
        <p:spPr>
          <a:xfrm>
            <a:off x="1755051" y="5029200"/>
            <a:ext cx="3311804" cy="596638"/>
          </a:xfrm>
          <a:prstGeom prst="rect">
            <a:avLst/>
          </a:prstGeom>
          <a:noFill/>
        </p:spPr>
        <p:txBody>
          <a:bodyPr wrap="none" rtlCol="0">
            <a:spAutoFit/>
          </a:bodyPr>
          <a:lstStyle/>
          <a:p>
            <a:pPr algn="ctr"/>
            <a:r>
              <a:rPr lang="en-GB" sz="1477" dirty="0"/>
              <a:t>Explorer les </a:t>
            </a:r>
            <a:r>
              <a:rPr lang="en-GB" sz="1477" dirty="0" err="1"/>
              <a:t>propriétés</a:t>
            </a:r>
            <a:endParaRPr lang="en-GB" sz="1477" dirty="0"/>
          </a:p>
          <a:p>
            <a:pPr algn="ctr"/>
            <a:r>
              <a:rPr lang="fr-FR" b="1" i="1" dirty="0">
                <a:solidFill>
                  <a:schemeClr val="accent1"/>
                </a:solidFill>
              </a:rPr>
              <a:t>Sensible au Noyau et à la Liaison</a:t>
            </a:r>
            <a:endParaRPr lang="en-GB" sz="1477" dirty="0"/>
          </a:p>
        </p:txBody>
      </p:sp>
      <p:pic>
        <p:nvPicPr>
          <p:cNvPr id="6151" name="Picture 6150"/>
          <p:cNvPicPr>
            <a:picLocks noChangeAspect="1"/>
          </p:cNvPicPr>
          <p:nvPr/>
        </p:nvPicPr>
        <p:blipFill>
          <a:blip r:embed="rId5"/>
          <a:stretch>
            <a:fillRect/>
          </a:stretch>
        </p:blipFill>
        <p:spPr>
          <a:xfrm>
            <a:off x="6154672" y="715466"/>
            <a:ext cx="3913053" cy="5173717"/>
          </a:xfrm>
          <a:prstGeom prst="rect">
            <a:avLst/>
          </a:prstGeom>
          <a:ln w="12700">
            <a:solidFill>
              <a:schemeClr val="accent5"/>
            </a:solidFill>
          </a:ln>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id="{C7287320-BD9E-4778-9E17-202C7054A42C}"/>
              </a:ext>
            </a:extLst>
          </p:cNvPr>
          <p:cNvGrpSpPr/>
          <p:nvPr/>
        </p:nvGrpSpPr>
        <p:grpSpPr>
          <a:xfrm>
            <a:off x="6121542" y="2637576"/>
            <a:ext cx="1351932" cy="1429151"/>
            <a:chOff x="4802820" y="3201740"/>
            <a:chExt cx="1368152" cy="1446298"/>
          </a:xfrm>
        </p:grpSpPr>
        <p:sp>
          <p:nvSpPr>
            <p:cNvPr id="2" name="Rectangle: Rounded Corners 1">
              <a:extLst>
                <a:ext uri="{FF2B5EF4-FFF2-40B4-BE49-F238E27FC236}">
                  <a16:creationId xmlns:a16="http://schemas.microsoft.com/office/drawing/2014/main" id="{E433FE70-9E39-4BD1-8652-AD901D1CF009}"/>
                </a:ext>
              </a:extLst>
            </p:cNvPr>
            <p:cNvSpPr/>
            <p:nvPr/>
          </p:nvSpPr>
          <p:spPr>
            <a:xfrm>
              <a:off x="4802820" y="3201740"/>
              <a:ext cx="1368152" cy="904946"/>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Rounded Corners 19">
              <a:extLst>
                <a:ext uri="{FF2B5EF4-FFF2-40B4-BE49-F238E27FC236}">
                  <a16:creationId xmlns:a16="http://schemas.microsoft.com/office/drawing/2014/main" id="{38B7ED58-4BDD-4CD6-BB7C-8666DB8C29AD}"/>
                </a:ext>
              </a:extLst>
            </p:cNvPr>
            <p:cNvSpPr/>
            <p:nvPr/>
          </p:nvSpPr>
          <p:spPr>
            <a:xfrm>
              <a:off x="4802820" y="4146593"/>
              <a:ext cx="1368152" cy="501445"/>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64" name="Picture 63"/>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rot="14888644" flipH="1">
            <a:off x="4153288" y="1464382"/>
            <a:ext cx="764096" cy="471670"/>
          </a:xfrm>
          <a:prstGeom prst="rect">
            <a:avLst/>
          </a:prstGeom>
        </p:spPr>
      </p:pic>
      <p:grpSp>
        <p:nvGrpSpPr>
          <p:cNvPr id="12" name="Group 11">
            <a:extLst>
              <a:ext uri="{FF2B5EF4-FFF2-40B4-BE49-F238E27FC236}">
                <a16:creationId xmlns:a16="http://schemas.microsoft.com/office/drawing/2014/main" id="{59D35995-C3E0-4D07-80CD-50CB9B728804}"/>
              </a:ext>
            </a:extLst>
          </p:cNvPr>
          <p:cNvGrpSpPr/>
          <p:nvPr/>
        </p:nvGrpSpPr>
        <p:grpSpPr>
          <a:xfrm>
            <a:off x="2582764" y="908380"/>
            <a:ext cx="1387365" cy="1152030"/>
            <a:chOff x="2006317" y="800806"/>
            <a:chExt cx="1387365" cy="1152030"/>
          </a:xfrm>
        </p:grpSpPr>
        <p:pic>
          <p:nvPicPr>
            <p:cNvPr id="10" name="Picture 9">
              <a:extLst>
                <a:ext uri="{FF2B5EF4-FFF2-40B4-BE49-F238E27FC236}">
                  <a16:creationId xmlns:a16="http://schemas.microsoft.com/office/drawing/2014/main" id="{DD0CF5D1-0AAE-4217-BB64-B09A82ED0A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42800" y="1038436"/>
              <a:ext cx="914400" cy="914400"/>
            </a:xfrm>
            <a:prstGeom prst="rect">
              <a:avLst/>
            </a:prstGeom>
          </p:spPr>
        </p:pic>
        <p:sp>
          <p:nvSpPr>
            <p:cNvPr id="11" name="TextBox 10">
              <a:extLst>
                <a:ext uri="{FF2B5EF4-FFF2-40B4-BE49-F238E27FC236}">
                  <a16:creationId xmlns:a16="http://schemas.microsoft.com/office/drawing/2014/main" id="{DDADA7C6-947F-4FC4-9E83-E93203D41AA7}"/>
                </a:ext>
              </a:extLst>
            </p:cNvPr>
            <p:cNvSpPr txBox="1"/>
            <p:nvPr/>
          </p:nvSpPr>
          <p:spPr>
            <a:xfrm>
              <a:off x="2006317" y="800806"/>
              <a:ext cx="1387365" cy="276999"/>
            </a:xfrm>
            <a:prstGeom prst="rect">
              <a:avLst/>
            </a:prstGeom>
            <a:noFill/>
          </p:spPr>
          <p:txBody>
            <a:bodyPr wrap="square" rtlCol="0">
              <a:spAutoFit/>
            </a:bodyPr>
            <a:lstStyle/>
            <a:p>
              <a:pPr algn="ctr"/>
              <a:r>
                <a:rPr lang="en-US" sz="1200" dirty="0">
                  <a:solidFill>
                    <a:schemeClr val="bg1">
                      <a:lumMod val="50000"/>
                    </a:schemeClr>
                  </a:solidFill>
                  <a:cs typeface="Calibri" panose="020F0502020204030204" pitchFamily="34" charset="0"/>
                </a:rPr>
                <a:t>Elements</a:t>
              </a:r>
            </a:p>
          </p:txBody>
        </p:sp>
      </p:grpSp>
      <p:pic>
        <p:nvPicPr>
          <p:cNvPr id="4" name="Picture 3">
            <a:extLst>
              <a:ext uri="{FF2B5EF4-FFF2-40B4-BE49-F238E27FC236}">
                <a16:creationId xmlns:a16="http://schemas.microsoft.com/office/drawing/2014/main" id="{5B679049-B51A-4FD7-93A5-A3C0819330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69734" y="1951546"/>
            <a:ext cx="2348863" cy="2348863"/>
          </a:xfrm>
          <a:prstGeom prst="rect">
            <a:avLst/>
          </a:prstGeom>
        </p:spPr>
      </p:pic>
    </p:spTree>
    <p:extLst>
      <p:ext uri="{BB962C8B-B14F-4D97-AF65-F5344CB8AC3E}">
        <p14:creationId xmlns:p14="http://schemas.microsoft.com/office/powerpoint/2010/main" val="366978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151"/>
                                        </p:tgtEl>
                                        <p:attrNameLst>
                                          <p:attrName>style.visibility</p:attrName>
                                        </p:attrNameLst>
                                      </p:cBhvr>
                                      <p:to>
                                        <p:strVal val="visible"/>
                                      </p:to>
                                    </p:set>
                                    <p:animEffect transition="in" filter="fade">
                                      <p:cBhvr>
                                        <p:cTn id="19" dur="500"/>
                                        <p:tgtEl>
                                          <p:spTgt spid="615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wipe(left)">
                                      <p:cBhvr>
                                        <p:cTn id="29" dur="500"/>
                                        <p:tgtEl>
                                          <p:spTgt spid="6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24A4AF-32EB-4E2F-81ED-19C6BD844804}"/>
              </a:ext>
            </a:extLst>
          </p:cNvPr>
          <p:cNvSpPr>
            <a:spLocks noGrp="1"/>
          </p:cNvSpPr>
          <p:nvPr>
            <p:ph type="sldNum" sz="quarter" idx="11"/>
          </p:nvPr>
        </p:nvSpPr>
        <p:spPr/>
        <p:txBody>
          <a:bodyPr/>
          <a:lstStyle/>
          <a:p>
            <a:fld id="{F0D23093-2AB0-F74C-B865-1A12A15B650E}" type="slidenum">
              <a:rPr lang="en-US" smtClean="0">
                <a:latin typeface="+mn-lt"/>
              </a:rPr>
              <a:pPr/>
              <a:t>11</a:t>
            </a:fld>
            <a:endParaRPr lang="en-US" dirty="0">
              <a:latin typeface="+mn-lt"/>
            </a:endParaRPr>
          </a:p>
        </p:txBody>
      </p:sp>
      <p:sp>
        <p:nvSpPr>
          <p:cNvPr id="6146" name="Rectangle 2"/>
          <p:cNvSpPr>
            <a:spLocks noGrp="1" noChangeArrowheads="1"/>
          </p:cNvSpPr>
          <p:nvPr>
            <p:ph type="title"/>
          </p:nvPr>
        </p:nvSpPr>
        <p:spPr/>
        <p:txBody>
          <a:bodyPr/>
          <a:lstStyle/>
          <a:p>
            <a:r>
              <a:rPr lang="fr-FR" dirty="0">
                <a:latin typeface="+mn-lt"/>
              </a:rPr>
              <a:t>Variation des propriétés à travers le tableau périodique</a:t>
            </a:r>
            <a:endParaRPr lang="en-GB" dirty="0">
              <a:latin typeface="+mn-lt"/>
            </a:endParaRPr>
          </a:p>
        </p:txBody>
      </p:sp>
      <p:grpSp>
        <p:nvGrpSpPr>
          <p:cNvPr id="3" name="Group 2">
            <a:extLst>
              <a:ext uri="{FF2B5EF4-FFF2-40B4-BE49-F238E27FC236}">
                <a16:creationId xmlns:a16="http://schemas.microsoft.com/office/drawing/2014/main" id="{B80AF2E7-69DE-48AF-90F9-E62109688EFE}"/>
              </a:ext>
            </a:extLst>
          </p:cNvPr>
          <p:cNvGrpSpPr/>
          <p:nvPr/>
        </p:nvGrpSpPr>
        <p:grpSpPr>
          <a:xfrm>
            <a:off x="1037270" y="1167077"/>
            <a:ext cx="7741238" cy="3308049"/>
            <a:chOff x="406400" y="1060750"/>
            <a:chExt cx="7741238" cy="3308049"/>
          </a:xfrm>
        </p:grpSpPr>
        <p:pic>
          <p:nvPicPr>
            <p:cNvPr id="2" name="Picture 1"/>
            <p:cNvPicPr>
              <a:picLocks noChangeAspect="1"/>
            </p:cNvPicPr>
            <p:nvPr/>
          </p:nvPicPr>
          <p:blipFill rotWithShape="1">
            <a:blip r:embed="rId3"/>
            <a:srcRect l="-2318" t="-2430" r="-2371" b="-3029"/>
            <a:stretch/>
          </p:blipFill>
          <p:spPr>
            <a:xfrm>
              <a:off x="406400" y="1060750"/>
              <a:ext cx="4870449" cy="3308049"/>
            </a:xfrm>
            <a:prstGeom prst="rect">
              <a:avLst/>
            </a:prstGeom>
            <a:solidFill>
              <a:schemeClr val="bg1"/>
            </a:solidFill>
            <a:ln>
              <a:solidFill>
                <a:schemeClr val="accent1"/>
              </a:solidFill>
            </a:ln>
            <a:effectLst/>
          </p:spPr>
        </p:pic>
        <p:sp>
          <p:nvSpPr>
            <p:cNvPr id="5" name="TextBox 4">
              <a:extLst>
                <a:ext uri="{FF2B5EF4-FFF2-40B4-BE49-F238E27FC236}">
                  <a16:creationId xmlns:a16="http://schemas.microsoft.com/office/drawing/2014/main" id="{6D9C6BA1-3BEB-46A6-8ACB-3DB2890F1EA0}"/>
                </a:ext>
              </a:extLst>
            </p:cNvPr>
            <p:cNvSpPr txBox="1"/>
            <p:nvPr/>
          </p:nvSpPr>
          <p:spPr>
            <a:xfrm>
              <a:off x="5927859" y="1286496"/>
              <a:ext cx="2219779" cy="1077218"/>
            </a:xfrm>
            <a:prstGeom prst="rect">
              <a:avLst/>
            </a:prstGeom>
            <a:noFill/>
            <a:ln w="19050">
              <a:solidFill>
                <a:schemeClr val="accent4"/>
              </a:solidFill>
            </a:ln>
          </p:spPr>
          <p:txBody>
            <a:bodyPr wrap="square" rtlCol="0">
              <a:spAutoFit/>
            </a:bodyPr>
            <a:lstStyle/>
            <a:p>
              <a:pPr algn="ctr"/>
              <a:r>
                <a:rPr lang="en-GB" sz="1600" dirty="0" err="1"/>
                <a:t>Propriétés</a:t>
              </a:r>
              <a:r>
                <a:rPr lang="en-GB" sz="1600" dirty="0"/>
                <a:t> </a:t>
              </a:r>
              <a:r>
                <a:rPr lang="en-GB" sz="1600" dirty="0" err="1"/>
                <a:t>sensibles</a:t>
              </a:r>
              <a:r>
                <a:rPr lang="en-GB" sz="1600" dirty="0"/>
                <a:t> au type de liaison et à </a:t>
              </a:r>
              <a:r>
                <a:rPr lang="en-GB" sz="1600" dirty="0" err="1"/>
                <a:t>l’empilement</a:t>
              </a:r>
              <a:endParaRPr lang="en-GB" sz="1600" dirty="0"/>
            </a:p>
            <a:p>
              <a:pPr algn="ctr"/>
              <a:r>
                <a:rPr lang="en-GB" sz="1600" dirty="0">
                  <a:solidFill>
                    <a:schemeClr val="accent5"/>
                  </a:solidFill>
                </a:rPr>
                <a:t>10</a:t>
              </a:r>
              <a:r>
                <a:rPr lang="en-GB" sz="1600" baseline="30000" dirty="0">
                  <a:solidFill>
                    <a:schemeClr val="accent5"/>
                  </a:solidFill>
                </a:rPr>
                <a:t>-9 </a:t>
              </a:r>
              <a:r>
                <a:rPr lang="en-GB" sz="1600" dirty="0">
                  <a:solidFill>
                    <a:schemeClr val="accent5"/>
                  </a:solidFill>
                </a:rPr>
                <a:t>m</a:t>
              </a:r>
            </a:p>
          </p:txBody>
        </p:sp>
      </p:grpSp>
      <p:pic>
        <p:nvPicPr>
          <p:cNvPr id="6" name="Picture 5"/>
          <p:cNvPicPr>
            <a:picLocks noChangeAspect="1"/>
          </p:cNvPicPr>
          <p:nvPr/>
        </p:nvPicPr>
        <p:blipFill rotWithShape="1">
          <a:blip r:embed="rId4"/>
          <a:srcRect l="-1581" t="-1796" r="-3108" b="26055"/>
          <a:stretch/>
        </p:blipFill>
        <p:spPr>
          <a:xfrm>
            <a:off x="6535143" y="2815800"/>
            <a:ext cx="4870449" cy="3213024"/>
          </a:xfrm>
          <a:prstGeom prst="rect">
            <a:avLst/>
          </a:prstGeom>
          <a:solidFill>
            <a:schemeClr val="bg1"/>
          </a:solidFill>
          <a:ln>
            <a:solidFill>
              <a:schemeClr val="accent1"/>
            </a:solidFill>
          </a:ln>
          <a:effectLst/>
        </p:spPr>
      </p:pic>
    </p:spTree>
    <p:extLst>
      <p:ext uri="{BB962C8B-B14F-4D97-AF65-F5344CB8AC3E}">
        <p14:creationId xmlns:p14="http://schemas.microsoft.com/office/powerpoint/2010/main" val="389673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5DF381-AE25-4B44-8E0F-6EA9A72301ED}"/>
              </a:ext>
            </a:extLst>
          </p:cNvPr>
          <p:cNvSpPr>
            <a:spLocks noGrp="1"/>
          </p:cNvSpPr>
          <p:nvPr>
            <p:ph type="sldNum" sz="quarter" idx="11"/>
          </p:nvPr>
        </p:nvSpPr>
        <p:spPr/>
        <p:txBody>
          <a:bodyPr/>
          <a:lstStyle/>
          <a:p>
            <a:fld id="{F0D23093-2AB0-F74C-B865-1A12A15B650E}" type="slidenum">
              <a:rPr lang="en-US" smtClean="0">
                <a:latin typeface="+mn-lt"/>
              </a:rPr>
              <a:pPr/>
              <a:t>12</a:t>
            </a:fld>
            <a:endParaRPr lang="en-US" dirty="0">
              <a:latin typeface="+mn-lt"/>
            </a:endParaRPr>
          </a:p>
        </p:txBody>
      </p:sp>
      <p:sp>
        <p:nvSpPr>
          <p:cNvPr id="6146" name="Rectangle 2"/>
          <p:cNvSpPr>
            <a:spLocks noGrp="1" noChangeArrowheads="1"/>
          </p:cNvSpPr>
          <p:nvPr>
            <p:ph type="title"/>
          </p:nvPr>
        </p:nvSpPr>
        <p:spPr/>
        <p:txBody>
          <a:bodyPr/>
          <a:lstStyle/>
          <a:p>
            <a:r>
              <a:rPr lang="en-GB" dirty="0" err="1">
                <a:latin typeface="+mn-lt"/>
              </a:rPr>
              <a:t>Electronégativité</a:t>
            </a:r>
            <a:r>
              <a:rPr lang="en-GB" dirty="0">
                <a:latin typeface="+mn-lt"/>
              </a:rPr>
              <a:t> et liaison</a:t>
            </a:r>
          </a:p>
        </p:txBody>
      </p:sp>
      <p:pic>
        <p:nvPicPr>
          <p:cNvPr id="2" name="Picture 1"/>
          <p:cNvPicPr>
            <a:picLocks noChangeAspect="1"/>
          </p:cNvPicPr>
          <p:nvPr/>
        </p:nvPicPr>
        <p:blipFill>
          <a:blip r:embed="rId3"/>
          <a:stretch>
            <a:fillRect/>
          </a:stretch>
        </p:blipFill>
        <p:spPr>
          <a:xfrm>
            <a:off x="1105109" y="1557918"/>
            <a:ext cx="5425611" cy="3954813"/>
          </a:xfrm>
          <a:prstGeom prst="rect">
            <a:avLst/>
          </a:prstGeom>
        </p:spPr>
      </p:pic>
      <p:sp>
        <p:nvSpPr>
          <p:cNvPr id="15" name="TextBox 14"/>
          <p:cNvSpPr txBox="1"/>
          <p:nvPr/>
        </p:nvSpPr>
        <p:spPr>
          <a:xfrm>
            <a:off x="7266481" y="4092639"/>
            <a:ext cx="4295920" cy="1001556"/>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pPr>
              <a:spcBef>
                <a:spcPts val="0"/>
              </a:spcBef>
              <a:spcAft>
                <a:spcPts val="0"/>
              </a:spcAft>
            </a:pPr>
            <a:r>
              <a:rPr lang="en-GB" sz="1477" b="1" dirty="0" err="1">
                <a:solidFill>
                  <a:schemeClr val="accent4"/>
                </a:solidFill>
                <a:cs typeface="Calibri" panose="020F0502020204030204" pitchFamily="34" charset="0"/>
              </a:rPr>
              <a:t>Règles</a:t>
            </a:r>
            <a:r>
              <a:rPr lang="en-GB" sz="1477" b="1" dirty="0">
                <a:solidFill>
                  <a:schemeClr val="accent4"/>
                </a:solidFill>
                <a:cs typeface="Calibri" panose="020F0502020204030204" pitchFamily="34" charset="0"/>
              </a:rPr>
              <a:t> de Hume-</a:t>
            </a:r>
            <a:r>
              <a:rPr lang="en-GB" sz="1477" b="1" dirty="0" err="1">
                <a:solidFill>
                  <a:schemeClr val="accent4"/>
                </a:solidFill>
                <a:cs typeface="Calibri" panose="020F0502020204030204" pitchFamily="34" charset="0"/>
              </a:rPr>
              <a:t>Rothery</a:t>
            </a:r>
            <a:r>
              <a:rPr lang="en-GB" sz="1477" b="1" dirty="0">
                <a:solidFill>
                  <a:schemeClr val="accent4"/>
                </a:solidFill>
                <a:cs typeface="Calibri" panose="020F0502020204030204" pitchFamily="34" charset="0"/>
              </a:rPr>
              <a:t> pour des solutions </a:t>
            </a:r>
            <a:r>
              <a:rPr lang="en-GB" sz="1477" b="1" dirty="0" err="1">
                <a:solidFill>
                  <a:schemeClr val="accent4"/>
                </a:solidFill>
                <a:cs typeface="Calibri" panose="020F0502020204030204" pitchFamily="34" charset="0"/>
              </a:rPr>
              <a:t>solides</a:t>
            </a:r>
            <a:r>
              <a:rPr lang="en-GB" sz="1477" b="1" dirty="0">
                <a:solidFill>
                  <a:schemeClr val="accent4"/>
                </a:solidFill>
                <a:cs typeface="Calibri" panose="020F0502020204030204" pitchFamily="34" charset="0"/>
              </a:rPr>
              <a:t> :</a:t>
            </a:r>
          </a:p>
          <a:p>
            <a:pPr marL="263776" indent="-263776">
              <a:spcBef>
                <a:spcPts val="0"/>
              </a:spcBef>
              <a:spcAft>
                <a:spcPts val="0"/>
              </a:spcAft>
              <a:buClr>
                <a:schemeClr val="accent1"/>
              </a:buClr>
              <a:buSzPct val="100000"/>
              <a:buFont typeface="Arial" panose="020B0604020202020204" pitchFamily="34" charset="0"/>
              <a:buChar char="•"/>
            </a:pPr>
            <a:r>
              <a:rPr lang="fr-FR" sz="1477" dirty="0">
                <a:cs typeface="Calibri" panose="020F0502020204030204" pitchFamily="34" charset="0"/>
              </a:rPr>
              <a:t>Différence de taille des atomes inférieure à 15%</a:t>
            </a:r>
          </a:p>
          <a:p>
            <a:pPr marL="263776" indent="-263776">
              <a:spcBef>
                <a:spcPts val="0"/>
              </a:spcBef>
              <a:spcAft>
                <a:spcPts val="0"/>
              </a:spcAft>
              <a:buClr>
                <a:schemeClr val="accent1"/>
              </a:buClr>
              <a:buSzPct val="100000"/>
              <a:buFont typeface="Arial" panose="020B0604020202020204" pitchFamily="34" charset="0"/>
              <a:buChar char="•"/>
            </a:pPr>
            <a:r>
              <a:rPr lang="fr-FR" sz="1477" dirty="0">
                <a:cs typeface="Calibri" panose="020F0502020204030204" pitchFamily="34" charset="0"/>
              </a:rPr>
              <a:t>Electronégativité similaire</a:t>
            </a:r>
          </a:p>
          <a:p>
            <a:pPr marL="263776" indent="-263776">
              <a:spcBef>
                <a:spcPts val="0"/>
              </a:spcBef>
              <a:spcAft>
                <a:spcPts val="0"/>
              </a:spcAft>
              <a:buClr>
                <a:schemeClr val="accent1"/>
              </a:buClr>
              <a:buSzPct val="100000"/>
              <a:buFont typeface="Arial" panose="020B0604020202020204" pitchFamily="34" charset="0"/>
              <a:buChar char="•"/>
            </a:pPr>
            <a:r>
              <a:rPr lang="fr-FR" sz="1477" dirty="0">
                <a:cs typeface="Calibri" panose="020F0502020204030204" pitchFamily="34" charset="0"/>
              </a:rPr>
              <a:t>Valence similaire</a:t>
            </a:r>
            <a:endParaRPr lang="en-GB" sz="1477" dirty="0">
              <a:cs typeface="Calibri" panose="020F0502020204030204" pitchFamily="34" charset="0"/>
            </a:endParaRPr>
          </a:p>
        </p:txBody>
      </p:sp>
      <p:grpSp>
        <p:nvGrpSpPr>
          <p:cNvPr id="21" name="Group 20"/>
          <p:cNvGrpSpPr/>
          <p:nvPr/>
        </p:nvGrpSpPr>
        <p:grpSpPr>
          <a:xfrm>
            <a:off x="1854331" y="2577124"/>
            <a:ext cx="4512264" cy="1128373"/>
            <a:chOff x="540330" y="1778224"/>
            <a:chExt cx="4540251" cy="100174"/>
          </a:xfrm>
        </p:grpSpPr>
        <p:sp>
          <p:nvSpPr>
            <p:cNvPr id="20" name="TextBox 19"/>
            <p:cNvSpPr txBox="1"/>
            <p:nvPr/>
          </p:nvSpPr>
          <p:spPr>
            <a:xfrm rot="20795391">
              <a:off x="4283499" y="1778224"/>
              <a:ext cx="705401" cy="38593"/>
            </a:xfrm>
            <a:prstGeom prst="rect">
              <a:avLst/>
            </a:prstGeom>
            <a:solidFill>
              <a:schemeClr val="bg1"/>
            </a:solidFill>
          </p:spPr>
          <p:txBody>
            <a:bodyPr wrap="none" rtlCol="0">
              <a:noAutofit/>
            </a:bodyPr>
            <a:lstStyle/>
            <a:p>
              <a:pPr algn="ctr">
                <a:spcBef>
                  <a:spcPts val="0"/>
                </a:spcBef>
                <a:spcAft>
                  <a:spcPts val="0"/>
                </a:spcAft>
              </a:pPr>
              <a:r>
                <a:rPr lang="en-GB" sz="1015" dirty="0">
                  <a:cs typeface="Calibri" panose="020F0502020204030204" pitchFamily="34" charset="0"/>
                </a:rPr>
                <a:t>Covalent</a:t>
              </a:r>
            </a:p>
            <a:p>
              <a:pPr algn="ctr">
                <a:spcBef>
                  <a:spcPts val="0"/>
                </a:spcBef>
                <a:spcAft>
                  <a:spcPts val="0"/>
                </a:spcAft>
              </a:pPr>
              <a:r>
                <a:rPr lang="en-GB" sz="1015" dirty="0">
                  <a:cs typeface="Calibri" panose="020F0502020204030204" pitchFamily="34" charset="0"/>
                </a:rPr>
                <a:t>Metallic</a:t>
              </a:r>
            </a:p>
          </p:txBody>
        </p:sp>
        <p:sp>
          <p:nvSpPr>
            <p:cNvPr id="19" name="Freeform: Shape 18"/>
            <p:cNvSpPr/>
            <p:nvPr/>
          </p:nvSpPr>
          <p:spPr bwMode="auto">
            <a:xfrm>
              <a:off x="540330" y="1786939"/>
              <a:ext cx="4540251" cy="91459"/>
            </a:xfrm>
            <a:custGeom>
              <a:avLst/>
              <a:gdLst>
                <a:gd name="connsiteX0" fmla="*/ 0 w 4382814"/>
                <a:gd name="connsiteY0" fmla="*/ 1261241 h 1261241"/>
                <a:gd name="connsiteX1" fmla="*/ 735724 w 4382814"/>
                <a:gd name="connsiteY1" fmla="*/ 1135117 h 1261241"/>
                <a:gd name="connsiteX2" fmla="*/ 1376855 w 4382814"/>
                <a:gd name="connsiteY2" fmla="*/ 935421 h 1261241"/>
                <a:gd name="connsiteX3" fmla="*/ 2448910 w 4382814"/>
                <a:gd name="connsiteY3" fmla="*/ 609600 h 1261241"/>
                <a:gd name="connsiteX4" fmla="*/ 3972910 w 4382814"/>
                <a:gd name="connsiteY4" fmla="*/ 115614 h 1261241"/>
                <a:gd name="connsiteX5" fmla="*/ 4382814 w 4382814"/>
                <a:gd name="connsiteY5" fmla="*/ 0 h 126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814" h="1261241">
                  <a:moveTo>
                    <a:pt x="0" y="1261241"/>
                  </a:moveTo>
                  <a:cubicBezTo>
                    <a:pt x="253124" y="1225330"/>
                    <a:pt x="506248" y="1189420"/>
                    <a:pt x="735724" y="1135117"/>
                  </a:cubicBezTo>
                  <a:cubicBezTo>
                    <a:pt x="965200" y="1080814"/>
                    <a:pt x="1376855" y="935421"/>
                    <a:pt x="1376855" y="935421"/>
                  </a:cubicBezTo>
                  <a:lnTo>
                    <a:pt x="2448910" y="609600"/>
                  </a:lnTo>
                  <a:lnTo>
                    <a:pt x="3972910" y="115614"/>
                  </a:lnTo>
                  <a:cubicBezTo>
                    <a:pt x="4295227" y="14014"/>
                    <a:pt x="4339020" y="7007"/>
                    <a:pt x="4382814" y="0"/>
                  </a:cubicBezTo>
                </a:path>
              </a:pathLst>
            </a:custGeom>
            <a:ln w="19050">
              <a:solidFill>
                <a:schemeClr val="accent4"/>
              </a:solidFill>
              <a:prstDash val="dashDot"/>
              <a:headEnd/>
              <a:tailEnd/>
            </a:ln>
          </p:spPr>
          <p:style>
            <a:lnRef idx="1">
              <a:schemeClr val="accent6"/>
            </a:lnRef>
            <a:fillRef idx="0">
              <a:schemeClr val="accent6"/>
            </a:fillRef>
            <a:effectRef idx="0">
              <a:schemeClr val="accent6"/>
            </a:effectRef>
            <a:fontRef idx="minor">
              <a:schemeClr val="tx1"/>
            </a:fontRef>
          </p:style>
          <p:txBody>
            <a:bodyPr vert="horz" wrap="square" lIns="84406" tIns="42203" rIns="84406" bIns="42203" numCol="1" rtlCol="0" anchor="t" anchorCtr="0" compatLnSpc="1">
              <a:prstTxWarp prst="textNoShape">
                <a:avLst/>
              </a:prstTxWarp>
              <a:noAutofit/>
            </a:bodyPr>
            <a:lstStyle/>
            <a:p>
              <a:pPr eaLnBrk="0" fontAlgn="base" hangingPunct="0">
                <a:spcBef>
                  <a:spcPct val="20000"/>
                </a:spcBef>
                <a:spcAft>
                  <a:spcPct val="20000"/>
                </a:spcAft>
                <a:buClr>
                  <a:srgbClr val="009B9B"/>
                </a:buClr>
                <a:buSzPct val="80000"/>
              </a:pPr>
              <a:endParaRPr lang="en-GB" b="1" dirty="0"/>
            </a:p>
          </p:txBody>
        </p:sp>
      </p:grpSp>
      <p:sp>
        <p:nvSpPr>
          <p:cNvPr id="23" name="TextBox 22"/>
          <p:cNvSpPr txBox="1"/>
          <p:nvPr/>
        </p:nvSpPr>
        <p:spPr>
          <a:xfrm>
            <a:off x="7253093" y="3360146"/>
            <a:ext cx="2870914" cy="546945"/>
          </a:xfrm>
          <a:prstGeom prst="rect">
            <a:avLst/>
          </a:prstGeom>
          <a:noFill/>
        </p:spPr>
        <p:txBody>
          <a:bodyPr wrap="none" rtlCol="0">
            <a:spAutoFit/>
          </a:bodyPr>
          <a:lstStyle/>
          <a:p>
            <a:pPr algn="ctr">
              <a:spcBef>
                <a:spcPts val="0"/>
              </a:spcBef>
              <a:spcAft>
                <a:spcPts val="0"/>
              </a:spcAft>
            </a:pPr>
            <a:r>
              <a:rPr lang="en-GB" sz="1477" dirty="0" err="1">
                <a:cs typeface="Calibri" panose="020F0502020204030204" pitchFamily="34" charset="0"/>
              </a:rPr>
              <a:t>Différence</a:t>
            </a:r>
            <a:r>
              <a:rPr lang="en-GB" sz="1477" dirty="0">
                <a:cs typeface="Calibri" panose="020F0502020204030204" pitchFamily="34" charset="0"/>
              </a:rPr>
              <a:t> </a:t>
            </a:r>
            <a:r>
              <a:rPr lang="en-GB" sz="1477" dirty="0" err="1">
                <a:cs typeface="Calibri" panose="020F0502020204030204" pitchFamily="34" charset="0"/>
              </a:rPr>
              <a:t>d’électronegativité</a:t>
            </a:r>
            <a:r>
              <a:rPr lang="en-GB" sz="1477" dirty="0">
                <a:cs typeface="Calibri" panose="020F0502020204030204" pitchFamily="34" charset="0"/>
              </a:rPr>
              <a:t> &lt; 1.7</a:t>
            </a:r>
          </a:p>
          <a:p>
            <a:pPr algn="ctr">
              <a:spcBef>
                <a:spcPts val="0"/>
              </a:spcBef>
              <a:spcAft>
                <a:spcPts val="0"/>
              </a:spcAft>
            </a:pPr>
            <a:r>
              <a:rPr lang="en-GB" sz="1477" dirty="0">
                <a:solidFill>
                  <a:schemeClr val="accent5"/>
                </a:solidFill>
                <a:cs typeface="Calibri" panose="020F0502020204030204" pitchFamily="34" charset="0"/>
              </a:rPr>
              <a:t>Liaison </a:t>
            </a:r>
            <a:r>
              <a:rPr lang="en-GB" sz="1477" dirty="0" err="1">
                <a:solidFill>
                  <a:schemeClr val="accent5"/>
                </a:solidFill>
                <a:cs typeface="Calibri" panose="020F0502020204030204" pitchFamily="34" charset="0"/>
              </a:rPr>
              <a:t>covalente</a:t>
            </a:r>
            <a:endParaRPr lang="en-GB" sz="1477" dirty="0">
              <a:solidFill>
                <a:schemeClr val="accent5"/>
              </a:solidFill>
              <a:cs typeface="Calibri" panose="020F0502020204030204" pitchFamily="34" charset="0"/>
            </a:endParaRPr>
          </a:p>
        </p:txBody>
      </p:sp>
      <p:sp>
        <p:nvSpPr>
          <p:cNvPr id="24" name="TextBox 23"/>
          <p:cNvSpPr txBox="1"/>
          <p:nvPr/>
        </p:nvSpPr>
        <p:spPr>
          <a:xfrm>
            <a:off x="7650155" y="1602384"/>
            <a:ext cx="2076787" cy="546945"/>
          </a:xfrm>
          <a:prstGeom prst="rect">
            <a:avLst/>
          </a:prstGeom>
          <a:noFill/>
        </p:spPr>
        <p:txBody>
          <a:bodyPr wrap="none" rtlCol="0">
            <a:spAutoFit/>
          </a:bodyPr>
          <a:lstStyle/>
          <a:p>
            <a:pPr algn="ctr">
              <a:spcBef>
                <a:spcPts val="0"/>
              </a:spcBef>
              <a:spcAft>
                <a:spcPts val="0"/>
              </a:spcAft>
            </a:pPr>
            <a:r>
              <a:rPr lang="en-GB" sz="1477" dirty="0" err="1">
                <a:cs typeface="Calibri" panose="020F0502020204030204" pitchFamily="34" charset="0"/>
              </a:rPr>
              <a:t>Faible</a:t>
            </a:r>
            <a:r>
              <a:rPr lang="en-GB" sz="1477" dirty="0">
                <a:cs typeface="Calibri" panose="020F0502020204030204" pitchFamily="34" charset="0"/>
              </a:rPr>
              <a:t> </a:t>
            </a:r>
            <a:r>
              <a:rPr lang="en-GB" sz="1477" dirty="0" err="1">
                <a:cs typeface="Calibri" panose="020F0502020204030204" pitchFamily="34" charset="0"/>
              </a:rPr>
              <a:t>électronegativité</a:t>
            </a:r>
            <a:r>
              <a:rPr lang="en-GB" sz="1477" dirty="0">
                <a:cs typeface="Calibri" panose="020F0502020204030204" pitchFamily="34" charset="0"/>
              </a:rPr>
              <a:t> :</a:t>
            </a:r>
          </a:p>
          <a:p>
            <a:pPr algn="ctr">
              <a:spcBef>
                <a:spcPts val="0"/>
              </a:spcBef>
              <a:spcAft>
                <a:spcPts val="0"/>
              </a:spcAft>
            </a:pPr>
            <a:r>
              <a:rPr lang="en-GB" sz="1477" dirty="0">
                <a:solidFill>
                  <a:schemeClr val="accent5"/>
                </a:solidFill>
                <a:cs typeface="Calibri" panose="020F0502020204030204" pitchFamily="34" charset="0"/>
              </a:rPr>
              <a:t>Liaison </a:t>
            </a:r>
            <a:r>
              <a:rPr lang="en-GB" sz="1477" dirty="0" err="1">
                <a:solidFill>
                  <a:schemeClr val="accent5"/>
                </a:solidFill>
                <a:cs typeface="Calibri" panose="020F0502020204030204" pitchFamily="34" charset="0"/>
              </a:rPr>
              <a:t>métallique</a:t>
            </a:r>
            <a:endParaRPr lang="en-GB" sz="1477" dirty="0">
              <a:solidFill>
                <a:schemeClr val="accent5"/>
              </a:solidFill>
              <a:cs typeface="Calibri" panose="020F0502020204030204" pitchFamily="34" charset="0"/>
            </a:endParaRPr>
          </a:p>
        </p:txBody>
      </p:sp>
      <p:grpSp>
        <p:nvGrpSpPr>
          <p:cNvPr id="3" name="Group 2">
            <a:extLst>
              <a:ext uri="{FF2B5EF4-FFF2-40B4-BE49-F238E27FC236}">
                <a16:creationId xmlns:a16="http://schemas.microsoft.com/office/drawing/2014/main" id="{1074FD9D-0FE4-4B8B-9FED-46071F3E48A9}"/>
              </a:ext>
            </a:extLst>
          </p:cNvPr>
          <p:cNvGrpSpPr/>
          <p:nvPr/>
        </p:nvGrpSpPr>
        <p:grpSpPr>
          <a:xfrm>
            <a:off x="7245015" y="2424917"/>
            <a:ext cx="2887072" cy="845972"/>
            <a:chOff x="5874527" y="2087837"/>
            <a:chExt cx="3127661" cy="916471"/>
          </a:xfrm>
        </p:grpSpPr>
        <p:sp>
          <p:nvSpPr>
            <p:cNvPr id="13" name="TextBox 12"/>
            <p:cNvSpPr txBox="1"/>
            <p:nvPr/>
          </p:nvSpPr>
          <p:spPr>
            <a:xfrm>
              <a:off x="5874527" y="2411783"/>
              <a:ext cx="3127661" cy="592525"/>
            </a:xfrm>
            <a:prstGeom prst="rect">
              <a:avLst/>
            </a:prstGeom>
            <a:noFill/>
          </p:spPr>
          <p:txBody>
            <a:bodyPr wrap="none" rtlCol="0">
              <a:spAutoFit/>
            </a:bodyPr>
            <a:lstStyle/>
            <a:p>
              <a:pPr algn="ctr">
                <a:spcBef>
                  <a:spcPts val="0"/>
                </a:spcBef>
                <a:spcAft>
                  <a:spcPts val="0"/>
                </a:spcAft>
              </a:pPr>
              <a:r>
                <a:rPr lang="en-GB" sz="1477" dirty="0" err="1">
                  <a:cs typeface="Calibri" panose="020F0502020204030204" pitchFamily="34" charset="0"/>
                </a:rPr>
                <a:t>Différence</a:t>
              </a:r>
              <a:r>
                <a:rPr lang="en-GB" sz="1477" dirty="0">
                  <a:cs typeface="Calibri" panose="020F0502020204030204" pitchFamily="34" charset="0"/>
                </a:rPr>
                <a:t> </a:t>
              </a:r>
              <a:r>
                <a:rPr lang="en-GB" sz="1477" dirty="0" err="1">
                  <a:cs typeface="Calibri" panose="020F0502020204030204" pitchFamily="34" charset="0"/>
                </a:rPr>
                <a:t>d’électronegativité</a:t>
              </a:r>
              <a:r>
                <a:rPr lang="en-GB" sz="1477" dirty="0">
                  <a:cs typeface="Calibri" panose="020F0502020204030204" pitchFamily="34" charset="0"/>
                </a:rPr>
                <a:t> &gt; 1.7</a:t>
              </a:r>
            </a:p>
            <a:p>
              <a:pPr algn="ctr"/>
              <a:r>
                <a:rPr lang="en-GB" sz="1477" dirty="0">
                  <a:solidFill>
                    <a:schemeClr val="accent5"/>
                  </a:solidFill>
                  <a:cs typeface="Calibri" panose="020F0502020204030204" pitchFamily="34" charset="0"/>
                </a:rPr>
                <a:t>Liaison </a:t>
              </a:r>
              <a:r>
                <a:rPr lang="en-GB" sz="1477" dirty="0" err="1">
                  <a:solidFill>
                    <a:schemeClr val="accent5"/>
                  </a:solidFill>
                  <a:cs typeface="Calibri" panose="020F0502020204030204" pitchFamily="34" charset="0"/>
                </a:rPr>
                <a:t>ionique</a:t>
              </a:r>
              <a:endParaRPr lang="en-GB" sz="1477" dirty="0">
                <a:solidFill>
                  <a:schemeClr val="accent5"/>
                </a:solidFill>
                <a:cs typeface="Calibri" panose="020F0502020204030204" pitchFamily="34" charset="0"/>
              </a:endParaRPr>
            </a:p>
          </p:txBody>
        </p:sp>
        <p:sp>
          <p:nvSpPr>
            <p:cNvPr id="11" name="TextBox 10">
              <a:extLst>
                <a:ext uri="{FF2B5EF4-FFF2-40B4-BE49-F238E27FC236}">
                  <a16:creationId xmlns:a16="http://schemas.microsoft.com/office/drawing/2014/main" id="{2FA222A1-C927-4F2B-9B6A-6D1E9CF8EF9C}"/>
                </a:ext>
              </a:extLst>
            </p:cNvPr>
            <p:cNvSpPr txBox="1"/>
            <p:nvPr/>
          </p:nvSpPr>
          <p:spPr>
            <a:xfrm>
              <a:off x="7004022" y="2087837"/>
              <a:ext cx="774379" cy="346276"/>
            </a:xfrm>
            <a:prstGeom prst="rect">
              <a:avLst/>
            </a:prstGeom>
            <a:noFill/>
          </p:spPr>
          <p:txBody>
            <a:bodyPr wrap="none" rtlCol="0">
              <a:spAutoFit/>
            </a:bodyPr>
            <a:lstStyle/>
            <a:p>
              <a:pPr algn="ctr"/>
              <a:r>
                <a:rPr lang="en-GB" sz="1477" b="1" dirty="0" err="1">
                  <a:solidFill>
                    <a:schemeClr val="accent1"/>
                  </a:solidFill>
                  <a:cs typeface="Calibri" panose="020F0502020204030204" pitchFamily="34" charset="0"/>
                </a:rPr>
                <a:t>Alliage</a:t>
              </a:r>
              <a:endParaRPr lang="en-GB" sz="1477" b="1" dirty="0">
                <a:solidFill>
                  <a:schemeClr val="accent1"/>
                </a:solidFill>
                <a:cs typeface="Calibri" panose="020F0502020204030204" pitchFamily="34" charset="0"/>
              </a:endParaRPr>
            </a:p>
          </p:txBody>
        </p:sp>
      </p:grpSp>
    </p:spTree>
    <p:extLst>
      <p:ext uri="{BB962C8B-B14F-4D97-AF65-F5344CB8AC3E}">
        <p14:creationId xmlns:p14="http://schemas.microsoft.com/office/powerpoint/2010/main" val="17060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val 36">
            <a:extLst>
              <a:ext uri="{FF2B5EF4-FFF2-40B4-BE49-F238E27FC236}">
                <a16:creationId xmlns:a16="http://schemas.microsoft.com/office/drawing/2014/main" id="{4F20CD5A-CD24-43A0-B056-E9E9266A9212}"/>
              </a:ext>
            </a:extLst>
          </p:cNvPr>
          <p:cNvSpPr/>
          <p:nvPr/>
        </p:nvSpPr>
        <p:spPr bwMode="auto">
          <a:xfrm>
            <a:off x="1861495" y="1758975"/>
            <a:ext cx="3240000" cy="3240000"/>
          </a:xfrm>
          <a:prstGeom prst="ellipse">
            <a:avLst/>
          </a:prstGeom>
          <a:noFill/>
          <a:ln w="76200">
            <a:solidFill>
              <a:schemeClr val="bg1">
                <a:lumMod val="75000"/>
              </a:schemeClr>
            </a:solidFill>
            <a:miter lim="800000"/>
            <a:headEnd/>
            <a:tailEnd/>
          </a:ln>
          <a:effectLst/>
        </p:spPr>
        <p:txBody>
          <a:bodyPr rtlCol="0" anchor="ctr">
            <a:noAutofit/>
          </a:bodyPr>
          <a:lstStyle/>
          <a:p>
            <a:pPr algn="ctr">
              <a:spcBef>
                <a:spcPct val="10000"/>
              </a:spcBef>
              <a:spcAft>
                <a:spcPct val="0"/>
              </a:spcAft>
              <a:buClrTx/>
              <a:buSzTx/>
              <a:buFontTx/>
              <a:buNone/>
            </a:pPr>
            <a:endParaRPr lang="en-GB" sz="1693" b="1" dirty="0"/>
          </a:p>
        </p:txBody>
      </p:sp>
      <p:sp>
        <p:nvSpPr>
          <p:cNvPr id="3" name="Slide Number Placeholder 2">
            <a:extLst>
              <a:ext uri="{FF2B5EF4-FFF2-40B4-BE49-F238E27FC236}">
                <a16:creationId xmlns:a16="http://schemas.microsoft.com/office/drawing/2014/main" id="{2F1EE326-90F7-4ED8-8E99-F66D100FF4E4}"/>
              </a:ext>
            </a:extLst>
          </p:cNvPr>
          <p:cNvSpPr>
            <a:spLocks noGrp="1"/>
          </p:cNvSpPr>
          <p:nvPr>
            <p:ph type="sldNum" sz="quarter" idx="11"/>
          </p:nvPr>
        </p:nvSpPr>
        <p:spPr/>
        <p:txBody>
          <a:bodyPr/>
          <a:lstStyle/>
          <a:p>
            <a:fld id="{F0D23093-2AB0-F74C-B865-1A12A15B650E}" type="slidenum">
              <a:rPr lang="en-US" smtClean="0"/>
              <a:pPr/>
              <a:t>13</a:t>
            </a:fld>
            <a:endParaRPr lang="en-US" dirty="0"/>
          </a:p>
        </p:txBody>
      </p:sp>
      <p:sp>
        <p:nvSpPr>
          <p:cNvPr id="6146" name="Rectangle 2"/>
          <p:cNvSpPr>
            <a:spLocks noGrp="1" noChangeArrowheads="1"/>
          </p:cNvSpPr>
          <p:nvPr>
            <p:ph type="title"/>
          </p:nvPr>
        </p:nvSpPr>
        <p:spPr/>
        <p:txBody>
          <a:bodyPr/>
          <a:lstStyle/>
          <a:p>
            <a:r>
              <a:rPr lang="en-GB" dirty="0">
                <a:latin typeface="+mn-lt"/>
              </a:rPr>
              <a:t>La table de </a:t>
            </a:r>
            <a:r>
              <a:rPr lang="en-GB" dirty="0" err="1">
                <a:latin typeface="+mn-lt"/>
              </a:rPr>
              <a:t>données</a:t>
            </a:r>
            <a:r>
              <a:rPr lang="en-GB" dirty="0">
                <a:latin typeface="+mn-lt"/>
              </a:rPr>
              <a:t> des </a:t>
            </a:r>
            <a:r>
              <a:rPr lang="en-GB" dirty="0" err="1">
                <a:latin typeface="+mn-lt"/>
              </a:rPr>
              <a:t>Matériaux</a:t>
            </a:r>
            <a:endParaRPr lang="en-GB" dirty="0">
              <a:latin typeface="+mn-lt"/>
            </a:endParaRPr>
          </a:p>
        </p:txBody>
      </p:sp>
      <p:pic>
        <p:nvPicPr>
          <p:cNvPr id="31" name="Picture 30">
            <a:extLst>
              <a:ext uri="{FF2B5EF4-FFF2-40B4-BE49-F238E27FC236}">
                <a16:creationId xmlns:a16="http://schemas.microsoft.com/office/drawing/2014/main" id="{EE7A1250-9583-4405-9318-80E42BE459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1550" y="1050197"/>
            <a:ext cx="3889953" cy="4981667"/>
          </a:xfrm>
          <a:prstGeom prst="rect">
            <a:avLst/>
          </a:prstGeom>
          <a:ln w="12700">
            <a:noFill/>
          </a:ln>
          <a:effectLst/>
        </p:spPr>
      </p:pic>
      <p:grpSp>
        <p:nvGrpSpPr>
          <p:cNvPr id="56" name="Group 55">
            <a:extLst>
              <a:ext uri="{FF2B5EF4-FFF2-40B4-BE49-F238E27FC236}">
                <a16:creationId xmlns:a16="http://schemas.microsoft.com/office/drawing/2014/main" id="{F62D2532-B65D-428C-9436-0772E1B566B6}"/>
              </a:ext>
            </a:extLst>
          </p:cNvPr>
          <p:cNvGrpSpPr/>
          <p:nvPr/>
        </p:nvGrpSpPr>
        <p:grpSpPr>
          <a:xfrm>
            <a:off x="3729601" y="2248577"/>
            <a:ext cx="737703" cy="322371"/>
            <a:chOff x="2728885" y="1835104"/>
            <a:chExt cx="784194" cy="342687"/>
          </a:xfrm>
        </p:grpSpPr>
        <p:sp>
          <p:nvSpPr>
            <p:cNvPr id="57" name="Freeform: Shape 56">
              <a:extLst>
                <a:ext uri="{FF2B5EF4-FFF2-40B4-BE49-F238E27FC236}">
                  <a16:creationId xmlns:a16="http://schemas.microsoft.com/office/drawing/2014/main" id="{7957CC32-30FB-41CD-9CA2-4EFA3C41080F}"/>
                </a:ext>
              </a:extLst>
            </p:cNvPr>
            <p:cNvSpPr/>
            <p:nvPr/>
          </p:nvSpPr>
          <p:spPr>
            <a:xfrm rot="2183072" flipV="1">
              <a:off x="2728885" y="2024019"/>
              <a:ext cx="773650" cy="153772"/>
            </a:xfrm>
            <a:custGeom>
              <a:avLst/>
              <a:gdLst>
                <a:gd name="connsiteX0" fmla="*/ 0 w 1876302"/>
                <a:gd name="connsiteY0" fmla="*/ 225657 h 225657"/>
                <a:gd name="connsiteX1" fmla="*/ 961902 w 1876302"/>
                <a:gd name="connsiteY1" fmla="*/ 26 h 225657"/>
                <a:gd name="connsiteX2" fmla="*/ 1876302 w 1876302"/>
                <a:gd name="connsiteY2" fmla="*/ 213782 h 225657"/>
              </a:gdLst>
              <a:ahLst/>
              <a:cxnLst>
                <a:cxn ang="0">
                  <a:pos x="connsiteX0" y="connsiteY0"/>
                </a:cxn>
                <a:cxn ang="0">
                  <a:pos x="connsiteX1" y="connsiteY1"/>
                </a:cxn>
                <a:cxn ang="0">
                  <a:pos x="connsiteX2" y="connsiteY2"/>
                </a:cxn>
              </a:cxnLst>
              <a:rect l="l" t="t" r="r" b="b"/>
              <a:pathLst>
                <a:path w="1876302" h="225657">
                  <a:moveTo>
                    <a:pt x="0" y="225657"/>
                  </a:moveTo>
                  <a:cubicBezTo>
                    <a:pt x="324592" y="113831"/>
                    <a:pt x="649185" y="2005"/>
                    <a:pt x="961902" y="26"/>
                  </a:cubicBezTo>
                  <a:cubicBezTo>
                    <a:pt x="1274619" y="-1953"/>
                    <a:pt x="1575460" y="105914"/>
                    <a:pt x="1876302" y="213782"/>
                  </a:cubicBezTo>
                </a:path>
              </a:pathLst>
            </a:custGeom>
            <a:noFill/>
            <a:ln w="28575">
              <a:solidFill>
                <a:schemeClr val="accent1"/>
              </a:solidFill>
              <a:prstDash val="sysDash"/>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3" dirty="0"/>
            </a:p>
          </p:txBody>
        </p:sp>
        <p:sp>
          <p:nvSpPr>
            <p:cNvPr id="58" name="TextBox 57">
              <a:extLst>
                <a:ext uri="{FF2B5EF4-FFF2-40B4-BE49-F238E27FC236}">
                  <a16:creationId xmlns:a16="http://schemas.microsoft.com/office/drawing/2014/main" id="{C9B675A7-6666-4FA6-A6C8-790D70671EDF}"/>
                </a:ext>
              </a:extLst>
            </p:cNvPr>
            <p:cNvSpPr txBox="1"/>
            <p:nvPr/>
          </p:nvSpPr>
          <p:spPr>
            <a:xfrm>
              <a:off x="3023683" y="1835104"/>
              <a:ext cx="489396" cy="267463"/>
            </a:xfrm>
            <a:prstGeom prst="rect">
              <a:avLst/>
            </a:prstGeom>
            <a:solidFill>
              <a:schemeClr val="bg1"/>
            </a:solidFill>
            <a:ln>
              <a:noFill/>
            </a:ln>
          </p:spPr>
          <p:txBody>
            <a:bodyPr wrap="none" rtlCol="0">
              <a:spAutoFit/>
            </a:bodyPr>
            <a:lstStyle/>
            <a:p>
              <a:r>
                <a:rPr lang="en-GB" sz="1035" b="1" dirty="0"/>
                <a:t>Liens</a:t>
              </a:r>
            </a:p>
          </p:txBody>
        </p:sp>
      </p:grpSp>
      <p:pic>
        <p:nvPicPr>
          <p:cNvPr id="2" name="Picture 1">
            <a:extLst>
              <a:ext uri="{FF2B5EF4-FFF2-40B4-BE49-F238E27FC236}">
                <a16:creationId xmlns:a16="http://schemas.microsoft.com/office/drawing/2014/main" id="{67E3B25A-6B92-41B7-B566-8604E24E2E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0229" y="2096367"/>
            <a:ext cx="2348863" cy="2348863"/>
          </a:xfrm>
          <a:prstGeom prst="rect">
            <a:avLst/>
          </a:prstGeom>
        </p:spPr>
      </p:pic>
      <p:sp>
        <p:nvSpPr>
          <p:cNvPr id="64" name="Rectangle: Rounded Corners 63">
            <a:extLst>
              <a:ext uri="{FF2B5EF4-FFF2-40B4-BE49-F238E27FC236}">
                <a16:creationId xmlns:a16="http://schemas.microsoft.com/office/drawing/2014/main" id="{63118A8C-A5C1-45AA-8E08-4225DE9471E6}"/>
              </a:ext>
            </a:extLst>
          </p:cNvPr>
          <p:cNvSpPr/>
          <p:nvPr/>
        </p:nvSpPr>
        <p:spPr>
          <a:xfrm>
            <a:off x="6292988" y="4224131"/>
            <a:ext cx="1847161" cy="278296"/>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3" dirty="0"/>
          </a:p>
        </p:txBody>
      </p:sp>
      <p:sp>
        <p:nvSpPr>
          <p:cNvPr id="30" name="Oval 29">
            <a:extLst>
              <a:ext uri="{FF2B5EF4-FFF2-40B4-BE49-F238E27FC236}">
                <a16:creationId xmlns:a16="http://schemas.microsoft.com/office/drawing/2014/main" id="{6C6C05D5-8D11-4767-9BA1-AC56ACB77B0C}"/>
              </a:ext>
            </a:extLst>
          </p:cNvPr>
          <p:cNvSpPr>
            <a:spLocks noChangeAspect="1"/>
          </p:cNvSpPr>
          <p:nvPr/>
        </p:nvSpPr>
        <p:spPr>
          <a:xfrm>
            <a:off x="3949535" y="3124273"/>
            <a:ext cx="423322" cy="423322"/>
          </a:xfrm>
          <a:prstGeom prst="ellipse">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3" dirty="0"/>
          </a:p>
        </p:txBody>
      </p:sp>
      <p:grpSp>
        <p:nvGrpSpPr>
          <p:cNvPr id="17" name="Group 16">
            <a:extLst>
              <a:ext uri="{FF2B5EF4-FFF2-40B4-BE49-F238E27FC236}">
                <a16:creationId xmlns:a16="http://schemas.microsoft.com/office/drawing/2014/main" id="{0D2D1857-CDD0-49E0-9E1D-0968B0CD5B65}"/>
              </a:ext>
            </a:extLst>
          </p:cNvPr>
          <p:cNvGrpSpPr/>
          <p:nvPr/>
        </p:nvGrpSpPr>
        <p:grpSpPr>
          <a:xfrm>
            <a:off x="2787813" y="1160355"/>
            <a:ext cx="1387365" cy="1152030"/>
            <a:chOff x="2006317" y="800806"/>
            <a:chExt cx="1387365" cy="1152030"/>
          </a:xfrm>
        </p:grpSpPr>
        <p:pic>
          <p:nvPicPr>
            <p:cNvPr id="18" name="Picture 17">
              <a:extLst>
                <a:ext uri="{FF2B5EF4-FFF2-40B4-BE49-F238E27FC236}">
                  <a16:creationId xmlns:a16="http://schemas.microsoft.com/office/drawing/2014/main" id="{9F1B33E0-FD37-47C1-834B-8A015BE5C7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2800" y="1038436"/>
              <a:ext cx="914400" cy="914400"/>
            </a:xfrm>
            <a:prstGeom prst="rect">
              <a:avLst/>
            </a:prstGeom>
          </p:spPr>
        </p:pic>
        <p:sp>
          <p:nvSpPr>
            <p:cNvPr id="19" name="TextBox 18">
              <a:extLst>
                <a:ext uri="{FF2B5EF4-FFF2-40B4-BE49-F238E27FC236}">
                  <a16:creationId xmlns:a16="http://schemas.microsoft.com/office/drawing/2014/main" id="{B4AB880E-18A3-464E-A982-436D94ECE58C}"/>
                </a:ext>
              </a:extLst>
            </p:cNvPr>
            <p:cNvSpPr txBox="1"/>
            <p:nvPr/>
          </p:nvSpPr>
          <p:spPr>
            <a:xfrm>
              <a:off x="2006317" y="800806"/>
              <a:ext cx="1387365" cy="276999"/>
            </a:xfrm>
            <a:prstGeom prst="rect">
              <a:avLst/>
            </a:prstGeom>
            <a:noFill/>
          </p:spPr>
          <p:txBody>
            <a:bodyPr wrap="square" rtlCol="0">
              <a:spAutoFit/>
            </a:bodyPr>
            <a:lstStyle/>
            <a:p>
              <a:pPr algn="ctr"/>
              <a:r>
                <a:rPr lang="en-US" sz="1200" dirty="0">
                  <a:solidFill>
                    <a:schemeClr val="bg1">
                      <a:lumMod val="50000"/>
                    </a:schemeClr>
                  </a:solidFill>
                  <a:cs typeface="Calibri" panose="020F0502020204030204" pitchFamily="34" charset="0"/>
                </a:rPr>
                <a:t>Elements</a:t>
              </a:r>
            </a:p>
          </p:txBody>
        </p:sp>
      </p:grpSp>
      <p:grpSp>
        <p:nvGrpSpPr>
          <p:cNvPr id="9" name="Group 8">
            <a:extLst>
              <a:ext uri="{FF2B5EF4-FFF2-40B4-BE49-F238E27FC236}">
                <a16:creationId xmlns:a16="http://schemas.microsoft.com/office/drawing/2014/main" id="{E7A24441-E97D-4BC4-838B-80700F893187}"/>
              </a:ext>
            </a:extLst>
          </p:cNvPr>
          <p:cNvGrpSpPr/>
          <p:nvPr/>
        </p:nvGrpSpPr>
        <p:grpSpPr>
          <a:xfrm>
            <a:off x="4281583" y="1910249"/>
            <a:ext cx="1387365" cy="1137475"/>
            <a:chOff x="3500087" y="1591273"/>
            <a:chExt cx="1387365" cy="1137475"/>
          </a:xfrm>
        </p:grpSpPr>
        <p:pic>
          <p:nvPicPr>
            <p:cNvPr id="8" name="Picture 7">
              <a:extLst>
                <a:ext uri="{FF2B5EF4-FFF2-40B4-BE49-F238E27FC236}">
                  <a16:creationId xmlns:a16="http://schemas.microsoft.com/office/drawing/2014/main" id="{FD28015E-158E-41E6-9505-0508E5AB52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9644" y="1814348"/>
              <a:ext cx="914400" cy="914400"/>
            </a:xfrm>
            <a:prstGeom prst="rect">
              <a:avLst/>
            </a:prstGeom>
          </p:spPr>
        </p:pic>
        <p:sp>
          <p:nvSpPr>
            <p:cNvPr id="24" name="TextBox 23">
              <a:extLst>
                <a:ext uri="{FF2B5EF4-FFF2-40B4-BE49-F238E27FC236}">
                  <a16:creationId xmlns:a16="http://schemas.microsoft.com/office/drawing/2014/main" id="{D359D3E7-96FB-4E3B-BBFB-4E793A0DD824}"/>
                </a:ext>
              </a:extLst>
            </p:cNvPr>
            <p:cNvSpPr txBox="1"/>
            <p:nvPr/>
          </p:nvSpPr>
          <p:spPr>
            <a:xfrm>
              <a:off x="3500087" y="1591273"/>
              <a:ext cx="1387365" cy="276999"/>
            </a:xfrm>
            <a:prstGeom prst="rect">
              <a:avLst/>
            </a:prstGeom>
            <a:noFill/>
          </p:spPr>
          <p:txBody>
            <a:bodyPr wrap="square" rtlCol="0">
              <a:spAutoFit/>
            </a:bodyPr>
            <a:lstStyle/>
            <a:p>
              <a:pPr algn="ctr"/>
              <a:r>
                <a:rPr lang="en-US" sz="1200" dirty="0">
                  <a:solidFill>
                    <a:schemeClr val="bg1">
                      <a:lumMod val="50000"/>
                    </a:schemeClr>
                  </a:solidFill>
                  <a:cs typeface="Calibri" panose="020F0502020204030204" pitchFamily="34" charset="0"/>
                </a:rPr>
                <a:t>Materials</a:t>
              </a:r>
            </a:p>
          </p:txBody>
        </p:sp>
      </p:grpSp>
    </p:spTree>
    <p:extLst>
      <p:ext uri="{BB962C8B-B14F-4D97-AF65-F5344CB8AC3E}">
        <p14:creationId xmlns:p14="http://schemas.microsoft.com/office/powerpoint/2010/main" val="376307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wipe(right)">
                                      <p:cBhvr>
                                        <p:cTn id="22" dur="500"/>
                                        <p:tgtEl>
                                          <p:spTgt spid="56"/>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wipe(left)">
                                      <p:cBhvr>
                                        <p:cTn id="26"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C2722E-CCFB-4DEC-9A52-3EC2D97F0289}"/>
              </a:ext>
            </a:extLst>
          </p:cNvPr>
          <p:cNvSpPr>
            <a:spLocks noGrp="1"/>
          </p:cNvSpPr>
          <p:nvPr>
            <p:ph type="sldNum" sz="quarter" idx="11"/>
          </p:nvPr>
        </p:nvSpPr>
        <p:spPr/>
        <p:txBody>
          <a:bodyPr/>
          <a:lstStyle/>
          <a:p>
            <a:fld id="{F0D23093-2AB0-F74C-B865-1A12A15B650E}" type="slidenum">
              <a:rPr lang="en-US" smtClean="0">
                <a:latin typeface="+mn-lt"/>
              </a:rPr>
              <a:pPr/>
              <a:t>14</a:t>
            </a:fld>
            <a:endParaRPr lang="en-US" dirty="0">
              <a:latin typeface="+mn-lt"/>
            </a:endParaRPr>
          </a:p>
        </p:txBody>
      </p:sp>
      <p:sp>
        <p:nvSpPr>
          <p:cNvPr id="6146" name="Rectangle 2"/>
          <p:cNvSpPr>
            <a:spLocks noGrp="1" noChangeArrowheads="1"/>
          </p:cNvSpPr>
          <p:nvPr>
            <p:ph type="title"/>
          </p:nvPr>
        </p:nvSpPr>
        <p:spPr/>
        <p:txBody>
          <a:bodyPr/>
          <a:lstStyle/>
          <a:p>
            <a:r>
              <a:rPr lang="en-GB" dirty="0">
                <a:latin typeface="+mn-lt"/>
              </a:rPr>
              <a:t>Fiches </a:t>
            </a:r>
            <a:r>
              <a:rPr lang="en-GB" dirty="0" err="1">
                <a:latin typeface="+mn-lt"/>
              </a:rPr>
              <a:t>Matériaux</a:t>
            </a:r>
            <a:endParaRPr lang="en-GB" dirty="0">
              <a:latin typeface="+mn-lt"/>
            </a:endParaRPr>
          </a:p>
        </p:txBody>
      </p:sp>
      <p:grpSp>
        <p:nvGrpSpPr>
          <p:cNvPr id="2" name="Group 1">
            <a:extLst>
              <a:ext uri="{FF2B5EF4-FFF2-40B4-BE49-F238E27FC236}">
                <a16:creationId xmlns:a16="http://schemas.microsoft.com/office/drawing/2014/main" id="{97F5D433-2593-4457-A0B6-8BA73760B16E}"/>
              </a:ext>
            </a:extLst>
          </p:cNvPr>
          <p:cNvGrpSpPr/>
          <p:nvPr/>
        </p:nvGrpSpPr>
        <p:grpSpPr>
          <a:xfrm>
            <a:off x="457200" y="762000"/>
            <a:ext cx="3941659" cy="5079863"/>
            <a:chOff x="499953" y="1058135"/>
            <a:chExt cx="3941659" cy="5079863"/>
          </a:xfrm>
        </p:grpSpPr>
        <p:pic>
          <p:nvPicPr>
            <p:cNvPr id="18" name="Picture 17">
              <a:extLst>
                <a:ext uri="{FF2B5EF4-FFF2-40B4-BE49-F238E27FC236}">
                  <a16:creationId xmlns:a16="http://schemas.microsoft.com/office/drawing/2014/main" id="{522B0A53-7B10-4002-8C04-9461FC786BED}"/>
                </a:ext>
              </a:extLst>
            </p:cNvPr>
            <p:cNvPicPr>
              <a:picLocks noChangeAspect="1"/>
            </p:cNvPicPr>
            <p:nvPr/>
          </p:nvPicPr>
          <p:blipFill>
            <a:blip r:embed="rId3"/>
            <a:stretch>
              <a:fillRect/>
            </a:stretch>
          </p:blipFill>
          <p:spPr>
            <a:xfrm>
              <a:off x="499953" y="1058135"/>
              <a:ext cx="3941659" cy="5079863"/>
            </a:xfrm>
            <a:prstGeom prst="rect">
              <a:avLst/>
            </a:prstGeom>
            <a:ln w="19050">
              <a:solidFill>
                <a:schemeClr val="bg1">
                  <a:lumMod val="85000"/>
                </a:schemeClr>
              </a:solidFill>
            </a:ln>
          </p:spPr>
        </p:pic>
        <p:sp>
          <p:nvSpPr>
            <p:cNvPr id="19" name="TextBox 18">
              <a:extLst>
                <a:ext uri="{FF2B5EF4-FFF2-40B4-BE49-F238E27FC236}">
                  <a16:creationId xmlns:a16="http://schemas.microsoft.com/office/drawing/2014/main" id="{9CB4403F-A16E-457E-B461-BBF05A18E093}"/>
                </a:ext>
              </a:extLst>
            </p:cNvPr>
            <p:cNvSpPr txBox="1"/>
            <p:nvPr/>
          </p:nvSpPr>
          <p:spPr>
            <a:xfrm>
              <a:off x="508869" y="1261351"/>
              <a:ext cx="2439642" cy="352854"/>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GB" sz="1693" dirty="0">
                  <a:solidFill>
                    <a:schemeClr val="accent4"/>
                  </a:solidFill>
                  <a:cs typeface="Calibri" panose="020F0502020204030204" pitchFamily="34" charset="0"/>
                </a:rPr>
                <a:t>95 </a:t>
              </a:r>
              <a:r>
                <a:rPr lang="en-GB" sz="1693" dirty="0" err="1">
                  <a:solidFill>
                    <a:schemeClr val="accent4"/>
                  </a:solidFill>
                  <a:cs typeface="Calibri" panose="020F0502020204030204" pitchFamily="34" charset="0"/>
                </a:rPr>
                <a:t>matériaux</a:t>
              </a:r>
              <a:r>
                <a:rPr lang="en-GB" sz="1693" dirty="0">
                  <a:solidFill>
                    <a:schemeClr val="accent4"/>
                  </a:solidFill>
                  <a:cs typeface="Calibri" panose="020F0502020204030204" pitchFamily="34" charset="0"/>
                </a:rPr>
                <a:t> </a:t>
              </a:r>
              <a:r>
                <a:rPr lang="en-GB" sz="1693" dirty="0" err="1">
                  <a:solidFill>
                    <a:schemeClr val="accent4"/>
                  </a:solidFill>
                  <a:cs typeface="Calibri" panose="020F0502020204030204" pitchFamily="34" charset="0"/>
                </a:rPr>
                <a:t>d’ingénierie</a:t>
              </a:r>
              <a:endParaRPr lang="en-GB" sz="1693" dirty="0">
                <a:solidFill>
                  <a:schemeClr val="accent4"/>
                </a:solidFill>
                <a:cs typeface="Calibri" panose="020F0502020204030204" pitchFamily="34" charset="0"/>
              </a:endParaRPr>
            </a:p>
          </p:txBody>
        </p:sp>
      </p:grpSp>
      <p:grpSp>
        <p:nvGrpSpPr>
          <p:cNvPr id="20" name="Group 19">
            <a:extLst>
              <a:ext uri="{FF2B5EF4-FFF2-40B4-BE49-F238E27FC236}">
                <a16:creationId xmlns:a16="http://schemas.microsoft.com/office/drawing/2014/main" id="{28A62DFE-36E0-4A53-81D0-66277FBEDA61}"/>
              </a:ext>
            </a:extLst>
          </p:cNvPr>
          <p:cNvGrpSpPr/>
          <p:nvPr/>
        </p:nvGrpSpPr>
        <p:grpSpPr>
          <a:xfrm>
            <a:off x="4124557" y="892816"/>
            <a:ext cx="3988610" cy="5079863"/>
            <a:chOff x="5444691" y="1341368"/>
            <a:chExt cx="4239976" cy="5400000"/>
          </a:xfrm>
        </p:grpSpPr>
        <p:pic>
          <p:nvPicPr>
            <p:cNvPr id="21" name="Picture 20">
              <a:extLst>
                <a:ext uri="{FF2B5EF4-FFF2-40B4-BE49-F238E27FC236}">
                  <a16:creationId xmlns:a16="http://schemas.microsoft.com/office/drawing/2014/main" id="{9A765434-B18F-4EC6-9F23-5EFAD489A19F}"/>
                </a:ext>
              </a:extLst>
            </p:cNvPr>
            <p:cNvPicPr>
              <a:picLocks noChangeAspect="1"/>
            </p:cNvPicPr>
            <p:nvPr/>
          </p:nvPicPr>
          <p:blipFill>
            <a:blip r:embed="rId4"/>
            <a:stretch>
              <a:fillRect/>
            </a:stretch>
          </p:blipFill>
          <p:spPr>
            <a:xfrm>
              <a:off x="5525367" y="1341368"/>
              <a:ext cx="4159300" cy="5400000"/>
            </a:xfrm>
            <a:prstGeom prst="rect">
              <a:avLst/>
            </a:prstGeom>
            <a:ln w="19050">
              <a:solidFill>
                <a:schemeClr val="bg1">
                  <a:lumMod val="85000"/>
                </a:schemeClr>
              </a:solidFill>
            </a:ln>
          </p:spPr>
        </p:pic>
        <p:sp>
          <p:nvSpPr>
            <p:cNvPr id="22" name="TextBox 21">
              <a:extLst>
                <a:ext uri="{FF2B5EF4-FFF2-40B4-BE49-F238E27FC236}">
                  <a16:creationId xmlns:a16="http://schemas.microsoft.com/office/drawing/2014/main" id="{5845BCDC-B787-4EF8-A21A-7D939A8D0088}"/>
                </a:ext>
              </a:extLst>
            </p:cNvPr>
            <p:cNvSpPr txBox="1"/>
            <p:nvPr/>
          </p:nvSpPr>
          <p:spPr>
            <a:xfrm>
              <a:off x="5444691" y="1556792"/>
              <a:ext cx="2560333" cy="375091"/>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GB" sz="1693" dirty="0">
                  <a:solidFill>
                    <a:schemeClr val="accent4"/>
                  </a:solidFill>
                  <a:cs typeface="Calibri" panose="020F0502020204030204" pitchFamily="34" charset="0"/>
                </a:rPr>
                <a:t>88 </a:t>
              </a:r>
              <a:r>
                <a:rPr lang="en-GB" sz="1693" dirty="0" err="1">
                  <a:solidFill>
                    <a:schemeClr val="accent4"/>
                  </a:solidFill>
                  <a:cs typeface="Calibri" panose="020F0502020204030204" pitchFamily="34" charset="0"/>
                </a:rPr>
                <a:t>matériaux</a:t>
              </a:r>
              <a:r>
                <a:rPr lang="en-GB" sz="1693" dirty="0">
                  <a:solidFill>
                    <a:schemeClr val="accent4"/>
                  </a:solidFill>
                  <a:cs typeface="Calibri" panose="020F0502020204030204" pitchFamily="34" charset="0"/>
                </a:rPr>
                <a:t> </a:t>
              </a:r>
              <a:r>
                <a:rPr lang="en-GB" sz="1693" dirty="0" err="1">
                  <a:solidFill>
                    <a:schemeClr val="accent4"/>
                  </a:solidFill>
                  <a:cs typeface="Calibri" panose="020F0502020204030204" pitchFamily="34" charset="0"/>
                </a:rPr>
                <a:t>biologiques</a:t>
              </a:r>
              <a:endParaRPr lang="en-GB" sz="1693" dirty="0">
                <a:solidFill>
                  <a:schemeClr val="accent4"/>
                </a:solidFill>
                <a:cs typeface="Calibri" panose="020F0502020204030204" pitchFamily="34" charset="0"/>
              </a:endParaRPr>
            </a:p>
          </p:txBody>
        </p:sp>
      </p:grpSp>
      <p:grpSp>
        <p:nvGrpSpPr>
          <p:cNvPr id="23" name="Group 22">
            <a:extLst>
              <a:ext uri="{FF2B5EF4-FFF2-40B4-BE49-F238E27FC236}">
                <a16:creationId xmlns:a16="http://schemas.microsoft.com/office/drawing/2014/main" id="{6A3A5693-687A-4C2A-868A-4B83EA834E05}"/>
              </a:ext>
            </a:extLst>
          </p:cNvPr>
          <p:cNvGrpSpPr/>
          <p:nvPr/>
        </p:nvGrpSpPr>
        <p:grpSpPr>
          <a:xfrm>
            <a:off x="7824571" y="998331"/>
            <a:ext cx="4025958" cy="5104772"/>
            <a:chOff x="2786162" y="1108904"/>
            <a:chExt cx="4279677" cy="5426479"/>
          </a:xfrm>
        </p:grpSpPr>
        <p:pic>
          <p:nvPicPr>
            <p:cNvPr id="24" name="Picture 23">
              <a:extLst>
                <a:ext uri="{FF2B5EF4-FFF2-40B4-BE49-F238E27FC236}">
                  <a16:creationId xmlns:a16="http://schemas.microsoft.com/office/drawing/2014/main" id="{936B4FDF-2FB9-46A7-AB5D-CB57197F4F30}"/>
                </a:ext>
              </a:extLst>
            </p:cNvPr>
            <p:cNvPicPr>
              <a:picLocks noChangeAspect="1"/>
            </p:cNvPicPr>
            <p:nvPr/>
          </p:nvPicPr>
          <p:blipFill>
            <a:blip r:embed="rId5"/>
            <a:stretch>
              <a:fillRect/>
            </a:stretch>
          </p:blipFill>
          <p:spPr>
            <a:xfrm>
              <a:off x="2843907" y="1108904"/>
              <a:ext cx="4221932" cy="5426479"/>
            </a:xfrm>
            <a:prstGeom prst="rect">
              <a:avLst/>
            </a:prstGeom>
            <a:ln w="19050">
              <a:solidFill>
                <a:schemeClr val="bg1">
                  <a:lumMod val="85000"/>
                </a:schemeClr>
              </a:solidFill>
            </a:ln>
          </p:spPr>
        </p:pic>
        <p:sp>
          <p:nvSpPr>
            <p:cNvPr id="25" name="TextBox 24">
              <a:extLst>
                <a:ext uri="{FF2B5EF4-FFF2-40B4-BE49-F238E27FC236}">
                  <a16:creationId xmlns:a16="http://schemas.microsoft.com/office/drawing/2014/main" id="{7A014308-5510-4F62-9761-C6628A24ACA9}"/>
                </a:ext>
              </a:extLst>
            </p:cNvPr>
            <p:cNvSpPr txBox="1"/>
            <p:nvPr/>
          </p:nvSpPr>
          <p:spPr>
            <a:xfrm>
              <a:off x="2786162" y="1331476"/>
              <a:ext cx="2637288" cy="375091"/>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GB" sz="1693" dirty="0">
                  <a:solidFill>
                    <a:schemeClr val="accent4"/>
                  </a:solidFill>
                  <a:cs typeface="Calibri" panose="020F0502020204030204" pitchFamily="34" charset="0"/>
                </a:rPr>
                <a:t>46 </a:t>
              </a:r>
              <a:r>
                <a:rPr lang="en-GB" sz="1693" dirty="0" err="1">
                  <a:solidFill>
                    <a:schemeClr val="accent4"/>
                  </a:solidFill>
                  <a:cs typeface="Calibri" panose="020F0502020204030204" pitchFamily="34" charset="0"/>
                </a:rPr>
                <a:t>matériaux</a:t>
              </a:r>
              <a:r>
                <a:rPr lang="en-GB" sz="1693" dirty="0">
                  <a:solidFill>
                    <a:schemeClr val="accent4"/>
                  </a:solidFill>
                  <a:cs typeface="Calibri" panose="020F0502020204030204" pitchFamily="34" charset="0"/>
                </a:rPr>
                <a:t> </a:t>
              </a:r>
              <a:r>
                <a:rPr lang="en-GB" sz="1693" dirty="0" err="1">
                  <a:solidFill>
                    <a:schemeClr val="accent4"/>
                  </a:solidFill>
                  <a:cs typeface="Calibri" panose="020F0502020204030204" pitchFamily="34" charset="0"/>
                </a:rPr>
                <a:t>fonctionnels</a:t>
              </a:r>
              <a:endParaRPr lang="en-GB" sz="1693" dirty="0">
                <a:solidFill>
                  <a:schemeClr val="accent4"/>
                </a:solidFill>
                <a:cs typeface="Calibri" panose="020F0502020204030204" pitchFamily="34" charset="0"/>
              </a:endParaRPr>
            </a:p>
          </p:txBody>
        </p:sp>
      </p:grpSp>
    </p:spTree>
    <p:extLst>
      <p:ext uri="{BB962C8B-B14F-4D97-AF65-F5344CB8AC3E}">
        <p14:creationId xmlns:p14="http://schemas.microsoft.com/office/powerpoint/2010/main" val="374892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B9A5296-73BA-4329-826F-4AD9A4665D23}"/>
              </a:ext>
            </a:extLst>
          </p:cNvPr>
          <p:cNvSpPr>
            <a:spLocks noGrp="1"/>
          </p:cNvSpPr>
          <p:nvPr>
            <p:ph type="sldNum" sz="quarter" idx="11"/>
          </p:nvPr>
        </p:nvSpPr>
        <p:spPr/>
        <p:txBody>
          <a:bodyPr/>
          <a:lstStyle/>
          <a:p>
            <a:fld id="{F0D23093-2AB0-F74C-B865-1A12A15B650E}" type="slidenum">
              <a:rPr lang="en-US" smtClean="0"/>
              <a:pPr/>
              <a:t>15</a:t>
            </a:fld>
            <a:endParaRPr lang="en-US" dirty="0"/>
          </a:p>
        </p:txBody>
      </p:sp>
      <p:sp>
        <p:nvSpPr>
          <p:cNvPr id="6146" name="Rectangle 2"/>
          <p:cNvSpPr>
            <a:spLocks noGrp="1" noChangeArrowheads="1"/>
          </p:cNvSpPr>
          <p:nvPr>
            <p:ph type="title"/>
          </p:nvPr>
        </p:nvSpPr>
        <p:spPr/>
        <p:txBody>
          <a:bodyPr/>
          <a:lstStyle/>
          <a:p>
            <a:r>
              <a:rPr lang="en-GB" dirty="0" err="1">
                <a:latin typeface="+mn-lt"/>
                <a:cs typeface="Calibri" panose="020F0502020204030204" pitchFamily="34" charset="0"/>
              </a:rPr>
              <a:t>Matériaux</a:t>
            </a:r>
            <a:r>
              <a:rPr lang="en-GB" dirty="0">
                <a:latin typeface="+mn-lt"/>
                <a:cs typeface="Calibri" panose="020F0502020204030204" pitchFamily="34" charset="0"/>
              </a:rPr>
              <a:t> </a:t>
            </a:r>
            <a:r>
              <a:rPr lang="en-GB" dirty="0" err="1">
                <a:latin typeface="+mn-lt"/>
                <a:cs typeface="Calibri" panose="020F0502020204030204" pitchFamily="34" charset="0"/>
              </a:rPr>
              <a:t>naturels</a:t>
            </a:r>
            <a:r>
              <a:rPr lang="en-GB" dirty="0">
                <a:latin typeface="+mn-lt"/>
                <a:cs typeface="Calibri" panose="020F0502020204030204" pitchFamily="34" charset="0"/>
              </a:rPr>
              <a:t> et </a:t>
            </a:r>
            <a:r>
              <a:rPr lang="en-GB" dirty="0" err="1">
                <a:latin typeface="+mn-lt"/>
                <a:cs typeface="Calibri" panose="020F0502020204030204" pitchFamily="34" charset="0"/>
              </a:rPr>
              <a:t>d’ingénierie</a:t>
            </a:r>
            <a:endParaRPr lang="en-GB" dirty="0">
              <a:latin typeface="+mn-lt"/>
              <a:cs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685800"/>
            <a:ext cx="4652308" cy="317084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8921" y="2825699"/>
            <a:ext cx="4652308" cy="3196231"/>
          </a:xfrm>
          <a:prstGeom prst="rect">
            <a:avLst/>
          </a:prstGeom>
        </p:spPr>
      </p:pic>
      <p:grpSp>
        <p:nvGrpSpPr>
          <p:cNvPr id="18" name="Group 17">
            <a:extLst>
              <a:ext uri="{FF2B5EF4-FFF2-40B4-BE49-F238E27FC236}">
                <a16:creationId xmlns:a16="http://schemas.microsoft.com/office/drawing/2014/main" id="{D0C7E556-A86C-41A5-93FA-29F375357581}"/>
              </a:ext>
            </a:extLst>
          </p:cNvPr>
          <p:cNvGrpSpPr/>
          <p:nvPr/>
        </p:nvGrpSpPr>
        <p:grpSpPr>
          <a:xfrm>
            <a:off x="5058098" y="958785"/>
            <a:ext cx="4300875" cy="1715293"/>
            <a:chOff x="3081171" y="1190486"/>
            <a:chExt cx="4659280" cy="1858234"/>
          </a:xfrm>
        </p:grpSpPr>
        <p:grpSp>
          <p:nvGrpSpPr>
            <p:cNvPr id="8" name="Group 7">
              <a:extLst>
                <a:ext uri="{FF2B5EF4-FFF2-40B4-BE49-F238E27FC236}">
                  <a16:creationId xmlns:a16="http://schemas.microsoft.com/office/drawing/2014/main" id="{AC8138D5-7359-474E-968D-12E9B3A0496B}"/>
                </a:ext>
              </a:extLst>
            </p:cNvPr>
            <p:cNvGrpSpPr/>
            <p:nvPr/>
          </p:nvGrpSpPr>
          <p:grpSpPr>
            <a:xfrm>
              <a:off x="5868243" y="1190486"/>
              <a:ext cx="1872208" cy="1858234"/>
              <a:chOff x="6369265" y="1287303"/>
              <a:chExt cx="1872208" cy="1858234"/>
            </a:xfrm>
          </p:grpSpPr>
          <p:pic>
            <p:nvPicPr>
              <p:cNvPr id="9" name="Picture 8">
                <a:extLst>
                  <a:ext uri="{FF2B5EF4-FFF2-40B4-BE49-F238E27FC236}">
                    <a16:creationId xmlns:a16="http://schemas.microsoft.com/office/drawing/2014/main" id="{869D1F5F-DC11-4D67-A64D-7908C23CBB2D}"/>
                  </a:ext>
                </a:extLst>
              </p:cNvPr>
              <p:cNvPicPr/>
              <p:nvPr/>
            </p:nvPicPr>
            <p:blipFill rotWithShape="1">
              <a:blip r:embed="rId5">
                <a:extLst>
                  <a:ext uri="{28A0092B-C50C-407E-A947-70E740481C1C}">
                    <a14:useLocalDpi xmlns:a14="http://schemas.microsoft.com/office/drawing/2010/main" val="0"/>
                  </a:ext>
                </a:extLst>
              </a:blip>
              <a:srcRect l="29369" r="29496"/>
              <a:stretch/>
            </p:blipFill>
            <p:spPr bwMode="auto">
              <a:xfrm>
                <a:off x="6369265" y="1628800"/>
                <a:ext cx="1872208" cy="1516737"/>
              </a:xfrm>
              <a:prstGeom prst="rect">
                <a:avLst/>
              </a:prstGeom>
              <a:noFill/>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47264A4C-5CE7-464A-98E1-9B4DECFEDB59}"/>
                  </a:ext>
                </a:extLst>
              </p:cNvPr>
              <p:cNvSpPr txBox="1"/>
              <p:nvPr/>
            </p:nvSpPr>
            <p:spPr>
              <a:xfrm>
                <a:off x="6732339" y="1287303"/>
                <a:ext cx="1451091" cy="315434"/>
              </a:xfrm>
              <a:prstGeom prst="rect">
                <a:avLst/>
              </a:prstGeom>
              <a:noFill/>
            </p:spPr>
            <p:txBody>
              <a:bodyPr wrap="none" rtlCol="0">
                <a:spAutoFit/>
              </a:bodyPr>
              <a:lstStyle/>
              <a:p>
                <a:r>
                  <a:rPr lang="en-GB" sz="1292" b="1" dirty="0" err="1"/>
                  <a:t>Acier</a:t>
                </a:r>
                <a:r>
                  <a:rPr lang="en-GB" sz="1292" b="1" dirty="0"/>
                  <a:t> au </a:t>
                </a:r>
                <a:r>
                  <a:rPr lang="en-GB" sz="1292" b="1" dirty="0" err="1"/>
                  <a:t>carbone</a:t>
                </a:r>
                <a:endParaRPr lang="en-GB" sz="1292" b="1" dirty="0"/>
              </a:p>
            </p:txBody>
          </p:sp>
        </p:grpSp>
        <p:sp>
          <p:nvSpPr>
            <p:cNvPr id="13" name="Oval 12">
              <a:extLst>
                <a:ext uri="{FF2B5EF4-FFF2-40B4-BE49-F238E27FC236}">
                  <a16:creationId xmlns:a16="http://schemas.microsoft.com/office/drawing/2014/main" id="{907956F3-1146-4B7C-949C-54949EA9CC5E}"/>
                </a:ext>
              </a:extLst>
            </p:cNvPr>
            <p:cNvSpPr/>
            <p:nvPr/>
          </p:nvSpPr>
          <p:spPr>
            <a:xfrm>
              <a:off x="3081171" y="1531983"/>
              <a:ext cx="216024" cy="36004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 name="Group 13">
            <a:extLst>
              <a:ext uri="{FF2B5EF4-FFF2-40B4-BE49-F238E27FC236}">
                <a16:creationId xmlns:a16="http://schemas.microsoft.com/office/drawing/2014/main" id="{6E11E59C-8605-4D26-96E5-9295026B926D}"/>
              </a:ext>
            </a:extLst>
          </p:cNvPr>
          <p:cNvGrpSpPr/>
          <p:nvPr/>
        </p:nvGrpSpPr>
        <p:grpSpPr>
          <a:xfrm>
            <a:off x="3004819" y="3913888"/>
            <a:ext cx="6423748" cy="1763685"/>
            <a:chOff x="2123827" y="4391845"/>
            <a:chExt cx="6959059" cy="1910659"/>
          </a:xfrm>
        </p:grpSpPr>
        <p:grpSp>
          <p:nvGrpSpPr>
            <p:cNvPr id="6" name="Group 5">
              <a:extLst>
                <a:ext uri="{FF2B5EF4-FFF2-40B4-BE49-F238E27FC236}">
                  <a16:creationId xmlns:a16="http://schemas.microsoft.com/office/drawing/2014/main" id="{FF903684-FF0F-4966-B0D7-1D8C4BF6FE73}"/>
                </a:ext>
              </a:extLst>
            </p:cNvPr>
            <p:cNvGrpSpPr/>
            <p:nvPr/>
          </p:nvGrpSpPr>
          <p:grpSpPr>
            <a:xfrm>
              <a:off x="2123827" y="4391845"/>
              <a:ext cx="1658170" cy="1910659"/>
              <a:chOff x="548806" y="4392989"/>
              <a:chExt cx="1658170" cy="1910659"/>
            </a:xfrm>
          </p:grpSpPr>
          <p:pic>
            <p:nvPicPr>
              <p:cNvPr id="2" name="Picture 1">
                <a:extLst>
                  <a:ext uri="{FF2B5EF4-FFF2-40B4-BE49-F238E27FC236}">
                    <a16:creationId xmlns:a16="http://schemas.microsoft.com/office/drawing/2014/main" id="{1174FCC9-F74E-4686-B246-FF88EFBDF185}"/>
                  </a:ext>
                </a:extLst>
              </p:cNvPr>
              <p:cNvPicPr>
                <a:picLocks noChangeAspect="1"/>
              </p:cNvPicPr>
              <p:nvPr/>
            </p:nvPicPr>
            <p:blipFill>
              <a:blip r:embed="rId6"/>
              <a:stretch>
                <a:fillRect/>
              </a:stretch>
            </p:blipFill>
            <p:spPr>
              <a:xfrm>
                <a:off x="548806" y="4763919"/>
                <a:ext cx="1658170" cy="1539729"/>
              </a:xfrm>
              <a:prstGeom prst="rect">
                <a:avLst/>
              </a:prstGeom>
            </p:spPr>
          </p:pic>
          <p:sp>
            <p:nvSpPr>
              <p:cNvPr id="7" name="TextBox 6">
                <a:extLst>
                  <a:ext uri="{FF2B5EF4-FFF2-40B4-BE49-F238E27FC236}">
                    <a16:creationId xmlns:a16="http://schemas.microsoft.com/office/drawing/2014/main" id="{C33EC9F2-68ED-473E-8D25-D2FF009EB12C}"/>
                  </a:ext>
                </a:extLst>
              </p:cNvPr>
              <p:cNvSpPr txBox="1"/>
              <p:nvPr/>
            </p:nvSpPr>
            <p:spPr>
              <a:xfrm>
                <a:off x="1115715" y="4392989"/>
                <a:ext cx="628505" cy="315434"/>
              </a:xfrm>
              <a:prstGeom prst="rect">
                <a:avLst/>
              </a:prstGeom>
              <a:noFill/>
            </p:spPr>
            <p:txBody>
              <a:bodyPr wrap="none" rtlCol="0">
                <a:spAutoFit/>
              </a:bodyPr>
              <a:lstStyle/>
              <a:p>
                <a:r>
                  <a:rPr lang="en-GB" sz="1292" b="1" dirty="0" err="1"/>
                  <a:t>Corail</a:t>
                </a:r>
                <a:endParaRPr lang="en-GB" sz="1292" b="1" dirty="0"/>
              </a:p>
            </p:txBody>
          </p:sp>
        </p:grpSp>
        <p:sp>
          <p:nvSpPr>
            <p:cNvPr id="17" name="Oval 16">
              <a:extLst>
                <a:ext uri="{FF2B5EF4-FFF2-40B4-BE49-F238E27FC236}">
                  <a16:creationId xmlns:a16="http://schemas.microsoft.com/office/drawing/2014/main" id="{DD538ACA-EADD-4806-88C0-B3FBA499FD23}"/>
                </a:ext>
              </a:extLst>
            </p:cNvPr>
            <p:cNvSpPr/>
            <p:nvPr/>
          </p:nvSpPr>
          <p:spPr>
            <a:xfrm>
              <a:off x="8866864" y="4578745"/>
              <a:ext cx="216022" cy="360037"/>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197675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874866-227E-42A1-B8C0-ABF3E8944FC3}"/>
              </a:ext>
            </a:extLst>
          </p:cNvPr>
          <p:cNvSpPr>
            <a:spLocks noGrp="1"/>
          </p:cNvSpPr>
          <p:nvPr>
            <p:ph type="sldNum" sz="quarter" idx="11"/>
          </p:nvPr>
        </p:nvSpPr>
        <p:spPr/>
        <p:txBody>
          <a:bodyPr/>
          <a:lstStyle/>
          <a:p>
            <a:fld id="{F0D23093-2AB0-F74C-B865-1A12A15B650E}" type="slidenum">
              <a:rPr lang="en-US" smtClean="0">
                <a:latin typeface="+mn-lt"/>
              </a:rPr>
              <a:pPr/>
              <a:t>16</a:t>
            </a:fld>
            <a:endParaRPr lang="en-US" dirty="0">
              <a:latin typeface="+mn-lt"/>
            </a:endParaRPr>
          </a:p>
        </p:txBody>
      </p:sp>
      <p:sp>
        <p:nvSpPr>
          <p:cNvPr id="6146" name="Rectangle 2"/>
          <p:cNvSpPr>
            <a:spLocks noGrp="1" noChangeArrowheads="1"/>
          </p:cNvSpPr>
          <p:nvPr>
            <p:ph type="title"/>
          </p:nvPr>
        </p:nvSpPr>
        <p:spPr/>
        <p:txBody>
          <a:bodyPr/>
          <a:lstStyle/>
          <a:p>
            <a:r>
              <a:rPr lang="en-GB" dirty="0" err="1">
                <a:latin typeface="+mn-lt"/>
              </a:rPr>
              <a:t>Matériaux</a:t>
            </a:r>
            <a:r>
              <a:rPr lang="en-GB" dirty="0">
                <a:latin typeface="+mn-lt"/>
              </a:rPr>
              <a:t> </a:t>
            </a:r>
            <a:r>
              <a:rPr lang="en-GB" dirty="0" err="1">
                <a:latin typeface="+mn-lt"/>
              </a:rPr>
              <a:t>magnétiques</a:t>
            </a:r>
            <a:r>
              <a:rPr lang="en-GB" dirty="0">
                <a:latin typeface="+mn-lt"/>
              </a:rPr>
              <a:t> et </a:t>
            </a:r>
            <a:r>
              <a:rPr lang="en-GB" dirty="0" err="1">
                <a:latin typeface="+mn-lt"/>
              </a:rPr>
              <a:t>thermoélectriques</a:t>
            </a:r>
            <a:endParaRPr lang="en-GB" dirty="0">
              <a:latin typeface="+mn-lt"/>
            </a:endParaRPr>
          </a:p>
        </p:txBody>
      </p:sp>
      <p:pic>
        <p:nvPicPr>
          <p:cNvPr id="12" name="Picture 11">
            <a:extLst>
              <a:ext uri="{FF2B5EF4-FFF2-40B4-BE49-F238E27FC236}">
                <a16:creationId xmlns:a16="http://schemas.microsoft.com/office/drawing/2014/main" id="{376672F6-16D3-4DA5-951D-1DDD035EF0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838200"/>
            <a:ext cx="4741205" cy="3707963"/>
          </a:xfrm>
          <a:prstGeom prst="rect">
            <a:avLst/>
          </a:prstGeom>
        </p:spPr>
      </p:pic>
      <p:grpSp>
        <p:nvGrpSpPr>
          <p:cNvPr id="13" name="Group 12">
            <a:extLst>
              <a:ext uri="{FF2B5EF4-FFF2-40B4-BE49-F238E27FC236}">
                <a16:creationId xmlns:a16="http://schemas.microsoft.com/office/drawing/2014/main" id="{AFF21BEC-1671-4850-8F22-434BF5856A3C}"/>
              </a:ext>
            </a:extLst>
          </p:cNvPr>
          <p:cNvGrpSpPr/>
          <p:nvPr/>
        </p:nvGrpSpPr>
        <p:grpSpPr>
          <a:xfrm>
            <a:off x="4337320" y="951094"/>
            <a:ext cx="6062923" cy="1695417"/>
            <a:chOff x="3028477" y="1196752"/>
            <a:chExt cx="6445015" cy="1802265"/>
          </a:xfrm>
        </p:grpSpPr>
        <p:grpSp>
          <p:nvGrpSpPr>
            <p:cNvPr id="14" name="Group 13">
              <a:extLst>
                <a:ext uri="{FF2B5EF4-FFF2-40B4-BE49-F238E27FC236}">
                  <a16:creationId xmlns:a16="http://schemas.microsoft.com/office/drawing/2014/main" id="{83D955BD-B28E-4F4E-A6C1-084F1B5F86BE}"/>
                </a:ext>
              </a:extLst>
            </p:cNvPr>
            <p:cNvGrpSpPr/>
            <p:nvPr/>
          </p:nvGrpSpPr>
          <p:grpSpPr>
            <a:xfrm>
              <a:off x="5510328" y="1259643"/>
              <a:ext cx="3815076" cy="1352311"/>
              <a:chOff x="5515455" y="1113030"/>
              <a:chExt cx="3815076" cy="1352311"/>
            </a:xfrm>
          </p:grpSpPr>
          <p:pic>
            <p:nvPicPr>
              <p:cNvPr id="20" name="Picture 19">
                <a:extLst>
                  <a:ext uri="{FF2B5EF4-FFF2-40B4-BE49-F238E27FC236}">
                    <a16:creationId xmlns:a16="http://schemas.microsoft.com/office/drawing/2014/main" id="{B12CFF67-C394-447B-857A-98BAD920448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04396" y="1385341"/>
                <a:ext cx="1326135" cy="1080000"/>
              </a:xfrm>
              <a:prstGeom prst="rect">
                <a:avLst/>
              </a:prstGeom>
              <a:noFill/>
              <a:ln>
                <a:noFill/>
              </a:ln>
            </p:spPr>
          </p:pic>
          <p:pic>
            <p:nvPicPr>
              <p:cNvPr id="21" name="Picture 20">
                <a:extLst>
                  <a:ext uri="{FF2B5EF4-FFF2-40B4-BE49-F238E27FC236}">
                    <a16:creationId xmlns:a16="http://schemas.microsoft.com/office/drawing/2014/main" id="{CBDD9AAC-9CD7-480E-8F29-22AA88E9F51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15455" y="1340888"/>
                <a:ext cx="1080000" cy="1080000"/>
              </a:xfrm>
              <a:prstGeom prst="rect">
                <a:avLst/>
              </a:prstGeom>
              <a:noFill/>
              <a:ln>
                <a:noFill/>
              </a:ln>
            </p:spPr>
          </p:pic>
          <p:pic>
            <p:nvPicPr>
              <p:cNvPr id="22" name="Picture 21">
                <a:extLst>
                  <a:ext uri="{FF2B5EF4-FFF2-40B4-BE49-F238E27FC236}">
                    <a16:creationId xmlns:a16="http://schemas.microsoft.com/office/drawing/2014/main" id="{7526AAC5-6BD4-4E83-9D0D-6628DE44F47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58253" y="1448888"/>
                <a:ext cx="972000" cy="972000"/>
              </a:xfrm>
              <a:prstGeom prst="rect">
                <a:avLst/>
              </a:prstGeom>
              <a:noFill/>
              <a:ln>
                <a:noFill/>
              </a:ln>
            </p:spPr>
          </p:pic>
          <p:sp>
            <p:nvSpPr>
              <p:cNvPr id="23" name="TextBox 22">
                <a:extLst>
                  <a:ext uri="{FF2B5EF4-FFF2-40B4-BE49-F238E27FC236}">
                    <a16:creationId xmlns:a16="http://schemas.microsoft.com/office/drawing/2014/main" id="{8AD47527-0758-4E05-8611-A093BEE6B2B4}"/>
                  </a:ext>
                </a:extLst>
              </p:cNvPr>
              <p:cNvSpPr txBox="1"/>
              <p:nvPr/>
            </p:nvSpPr>
            <p:spPr>
              <a:xfrm>
                <a:off x="5613033" y="1113030"/>
                <a:ext cx="3166285" cy="313609"/>
              </a:xfrm>
              <a:prstGeom prst="rect">
                <a:avLst/>
              </a:prstGeom>
              <a:noFill/>
            </p:spPr>
            <p:txBody>
              <a:bodyPr wrap="none" rtlCol="0">
                <a:spAutoFit/>
              </a:bodyPr>
              <a:lstStyle/>
              <a:p>
                <a:r>
                  <a:rPr lang="en-GB" sz="1317" b="1" dirty="0"/>
                  <a:t>Alnico                      Co-Sm             Nd-Fe-B</a:t>
                </a:r>
              </a:p>
            </p:txBody>
          </p:sp>
        </p:grpSp>
        <p:grpSp>
          <p:nvGrpSpPr>
            <p:cNvPr id="15" name="Group 14">
              <a:extLst>
                <a:ext uri="{FF2B5EF4-FFF2-40B4-BE49-F238E27FC236}">
                  <a16:creationId xmlns:a16="http://schemas.microsoft.com/office/drawing/2014/main" id="{FE2E5844-E99A-44A6-B195-9E6BD2BA1CD7}"/>
                </a:ext>
              </a:extLst>
            </p:cNvPr>
            <p:cNvGrpSpPr/>
            <p:nvPr/>
          </p:nvGrpSpPr>
          <p:grpSpPr>
            <a:xfrm>
              <a:off x="3028477" y="1196752"/>
              <a:ext cx="6445015" cy="1802265"/>
              <a:chOff x="3019296" y="1196752"/>
              <a:chExt cx="6445015" cy="1802265"/>
            </a:xfrm>
          </p:grpSpPr>
          <p:grpSp>
            <p:nvGrpSpPr>
              <p:cNvPr id="16" name="Group 15">
                <a:extLst>
                  <a:ext uri="{FF2B5EF4-FFF2-40B4-BE49-F238E27FC236}">
                    <a16:creationId xmlns:a16="http://schemas.microsoft.com/office/drawing/2014/main" id="{4C67B777-5C7B-4008-B02A-BC6CAF23EA09}"/>
                  </a:ext>
                </a:extLst>
              </p:cNvPr>
              <p:cNvGrpSpPr/>
              <p:nvPr/>
            </p:nvGrpSpPr>
            <p:grpSpPr>
              <a:xfrm>
                <a:off x="3019296" y="1365612"/>
                <a:ext cx="2316889" cy="1633405"/>
                <a:chOff x="4991514" y="1590783"/>
                <a:chExt cx="2316889" cy="1633405"/>
              </a:xfrm>
            </p:grpSpPr>
            <p:sp>
              <p:nvSpPr>
                <p:cNvPr id="18" name="Oval 17">
                  <a:extLst>
                    <a:ext uri="{FF2B5EF4-FFF2-40B4-BE49-F238E27FC236}">
                      <a16:creationId xmlns:a16="http://schemas.microsoft.com/office/drawing/2014/main" id="{C848226D-F2BF-447D-B015-3D63D5ACF0C5}"/>
                    </a:ext>
                  </a:extLst>
                </p:cNvPr>
                <p:cNvSpPr/>
                <p:nvPr/>
              </p:nvSpPr>
              <p:spPr>
                <a:xfrm>
                  <a:off x="4991514" y="1590783"/>
                  <a:ext cx="1312588" cy="1633405"/>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3" dirty="0"/>
                </a:p>
              </p:txBody>
            </p:sp>
            <p:cxnSp>
              <p:nvCxnSpPr>
                <p:cNvPr id="19" name="Straight Connector 18">
                  <a:extLst>
                    <a:ext uri="{FF2B5EF4-FFF2-40B4-BE49-F238E27FC236}">
                      <a16:creationId xmlns:a16="http://schemas.microsoft.com/office/drawing/2014/main" id="{D25F7B56-4A6D-409E-9BB3-A4940E9AF766}"/>
                    </a:ext>
                  </a:extLst>
                </p:cNvPr>
                <p:cNvCxnSpPr>
                  <a:cxnSpLocks/>
                  <a:stCxn id="18" idx="6"/>
                  <a:endCxn id="17" idx="1"/>
                </p:cNvCxnSpPr>
                <p:nvPr/>
              </p:nvCxnSpPr>
              <p:spPr>
                <a:xfrm flipV="1">
                  <a:off x="6304102" y="2214011"/>
                  <a:ext cx="1004301" cy="193474"/>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AD5140C2-E017-4B31-8872-D6C9EE150585}"/>
                  </a:ext>
                </a:extLst>
              </p:cNvPr>
              <p:cNvSpPr/>
              <p:nvPr/>
            </p:nvSpPr>
            <p:spPr>
              <a:xfrm>
                <a:off x="5336185" y="1196752"/>
                <a:ext cx="4128126" cy="158417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3" dirty="0"/>
              </a:p>
            </p:txBody>
          </p:sp>
        </p:grpSp>
      </p:grpSp>
      <p:pic>
        <p:nvPicPr>
          <p:cNvPr id="24" name="Picture 23">
            <a:extLst>
              <a:ext uri="{FF2B5EF4-FFF2-40B4-BE49-F238E27FC236}">
                <a16:creationId xmlns:a16="http://schemas.microsoft.com/office/drawing/2014/main" id="{19513FBE-483A-455F-8984-1587ED58B4CC}"/>
              </a:ext>
            </a:extLst>
          </p:cNvPr>
          <p:cNvPicPr preferRelativeResize="0">
            <a:picLocks noChangeAspect="1"/>
          </p:cNvPicPr>
          <p:nvPr/>
        </p:nvPicPr>
        <p:blipFill rotWithShape="1">
          <a:blip r:embed="rId7">
            <a:extLst>
              <a:ext uri="{28A0092B-C50C-407E-A947-70E740481C1C}">
                <a14:useLocalDpi xmlns:a14="http://schemas.microsoft.com/office/drawing/2010/main" val="0"/>
              </a:ext>
            </a:extLst>
          </a:blip>
          <a:srcRect b="10179"/>
          <a:stretch/>
        </p:blipFill>
        <p:spPr>
          <a:xfrm>
            <a:off x="6127708" y="2581184"/>
            <a:ext cx="4741205" cy="3399129"/>
          </a:xfrm>
          <a:prstGeom prst="rect">
            <a:avLst/>
          </a:prstGeom>
        </p:spPr>
      </p:pic>
      <p:grpSp>
        <p:nvGrpSpPr>
          <p:cNvPr id="25" name="Group 24">
            <a:extLst>
              <a:ext uri="{FF2B5EF4-FFF2-40B4-BE49-F238E27FC236}">
                <a16:creationId xmlns:a16="http://schemas.microsoft.com/office/drawing/2014/main" id="{CDD2F008-F560-4D13-968B-BB0C8D9ADFC3}"/>
              </a:ext>
            </a:extLst>
          </p:cNvPr>
          <p:cNvGrpSpPr/>
          <p:nvPr/>
        </p:nvGrpSpPr>
        <p:grpSpPr>
          <a:xfrm>
            <a:off x="2308494" y="4165633"/>
            <a:ext cx="8237138" cy="1981394"/>
            <a:chOff x="851406" y="4485975"/>
            <a:chExt cx="8756250" cy="2106261"/>
          </a:xfrm>
        </p:grpSpPr>
        <p:grpSp>
          <p:nvGrpSpPr>
            <p:cNvPr id="26" name="Group 25">
              <a:extLst>
                <a:ext uri="{FF2B5EF4-FFF2-40B4-BE49-F238E27FC236}">
                  <a16:creationId xmlns:a16="http://schemas.microsoft.com/office/drawing/2014/main" id="{54A72DAC-D0DB-4CC1-B55E-A7F0C9049C61}"/>
                </a:ext>
              </a:extLst>
            </p:cNvPr>
            <p:cNvGrpSpPr/>
            <p:nvPr/>
          </p:nvGrpSpPr>
          <p:grpSpPr>
            <a:xfrm>
              <a:off x="852525" y="5029101"/>
              <a:ext cx="3293610" cy="1332325"/>
              <a:chOff x="841559" y="5026005"/>
              <a:chExt cx="3293610" cy="1332325"/>
            </a:xfrm>
          </p:grpSpPr>
          <p:pic>
            <p:nvPicPr>
              <p:cNvPr id="32" name="Picture 31">
                <a:extLst>
                  <a:ext uri="{FF2B5EF4-FFF2-40B4-BE49-F238E27FC236}">
                    <a16:creationId xmlns:a16="http://schemas.microsoft.com/office/drawing/2014/main" id="{EAD5EFE0-F81E-41B8-A9AA-F69E6B2663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3707" y="5350330"/>
                <a:ext cx="2344031" cy="1008000"/>
              </a:xfrm>
              <a:prstGeom prst="rect">
                <a:avLst/>
              </a:prstGeom>
            </p:spPr>
          </p:pic>
          <p:sp>
            <p:nvSpPr>
              <p:cNvPr id="33" name="TextBox 32">
                <a:extLst>
                  <a:ext uri="{FF2B5EF4-FFF2-40B4-BE49-F238E27FC236}">
                    <a16:creationId xmlns:a16="http://schemas.microsoft.com/office/drawing/2014/main" id="{9AAA7C26-6CCE-4CB7-BEC0-9B3AC06A0E1E}"/>
                  </a:ext>
                </a:extLst>
              </p:cNvPr>
              <p:cNvSpPr txBox="1"/>
              <p:nvPr/>
            </p:nvSpPr>
            <p:spPr>
              <a:xfrm>
                <a:off x="841559" y="5026005"/>
                <a:ext cx="3293610" cy="313609"/>
              </a:xfrm>
              <a:prstGeom prst="rect">
                <a:avLst/>
              </a:prstGeom>
              <a:noFill/>
            </p:spPr>
            <p:txBody>
              <a:bodyPr wrap="none" rtlCol="0">
                <a:spAutoFit/>
              </a:bodyPr>
              <a:lstStyle/>
              <a:p>
                <a:r>
                  <a:rPr lang="en-GB" sz="1317" b="1" dirty="0" err="1"/>
                  <a:t>Récupérateur</a:t>
                </a:r>
                <a:r>
                  <a:rPr lang="en-GB" sz="1317" b="1" dirty="0"/>
                  <a:t> </a:t>
                </a:r>
                <a:r>
                  <a:rPr lang="en-GB" sz="1317" b="1" dirty="0" err="1"/>
                  <a:t>d'énergie</a:t>
                </a:r>
                <a:r>
                  <a:rPr lang="en-GB" sz="1317" b="1" dirty="0"/>
                  <a:t> </a:t>
                </a:r>
                <a:r>
                  <a:rPr lang="en-GB" sz="1317" b="1" dirty="0" err="1"/>
                  <a:t>thermoélectrique</a:t>
                </a:r>
                <a:endParaRPr lang="en-GB" sz="1317" b="1" dirty="0"/>
              </a:p>
            </p:txBody>
          </p:sp>
        </p:grpSp>
        <p:grpSp>
          <p:nvGrpSpPr>
            <p:cNvPr id="27" name="Group 26">
              <a:extLst>
                <a:ext uri="{FF2B5EF4-FFF2-40B4-BE49-F238E27FC236}">
                  <a16:creationId xmlns:a16="http://schemas.microsoft.com/office/drawing/2014/main" id="{219A6EEF-652A-4011-B181-69632CCA3EDD}"/>
                </a:ext>
              </a:extLst>
            </p:cNvPr>
            <p:cNvGrpSpPr/>
            <p:nvPr/>
          </p:nvGrpSpPr>
          <p:grpSpPr>
            <a:xfrm>
              <a:off x="7978881" y="4485975"/>
              <a:ext cx="1628775" cy="1560890"/>
              <a:chOff x="7978881" y="4485975"/>
              <a:chExt cx="1628775" cy="1560890"/>
            </a:xfrm>
          </p:grpSpPr>
          <p:sp>
            <p:nvSpPr>
              <p:cNvPr id="30" name="Oval 29">
                <a:extLst>
                  <a:ext uri="{FF2B5EF4-FFF2-40B4-BE49-F238E27FC236}">
                    <a16:creationId xmlns:a16="http://schemas.microsoft.com/office/drawing/2014/main" id="{E1B2D5EF-1232-4F60-A93B-9B90283BB2AB}"/>
                  </a:ext>
                </a:extLst>
              </p:cNvPr>
              <p:cNvSpPr/>
              <p:nvPr/>
            </p:nvSpPr>
            <p:spPr bwMode="auto">
              <a:xfrm>
                <a:off x="7978881" y="4485975"/>
                <a:ext cx="1628775" cy="1072956"/>
              </a:xfrm>
              <a:prstGeom prst="ellipse">
                <a:avLst/>
              </a:prstGeom>
              <a:noFill/>
              <a:ln w="28575">
                <a:solidFill>
                  <a:schemeClr val="accent1"/>
                </a:solidFill>
                <a:miter lim="800000"/>
                <a:headEnd/>
                <a:tailEnd/>
              </a:ln>
              <a:effectLst/>
            </p:spPr>
            <p:txBody>
              <a:bodyPr rtlCol="0" anchor="ctr">
                <a:noAutofit/>
              </a:bodyPr>
              <a:lstStyle/>
              <a:p>
                <a:pPr algn="ctr">
                  <a:spcBef>
                    <a:spcPct val="10000"/>
                  </a:spcBef>
                  <a:spcAft>
                    <a:spcPct val="0"/>
                  </a:spcAft>
                  <a:buClrTx/>
                  <a:buSzTx/>
                  <a:buFontTx/>
                  <a:buNone/>
                </a:pPr>
                <a:endParaRPr lang="en-GB" sz="1693" b="1" dirty="0"/>
              </a:p>
            </p:txBody>
          </p:sp>
          <p:sp>
            <p:nvSpPr>
              <p:cNvPr id="31" name="TextBox 30">
                <a:extLst>
                  <a:ext uri="{FF2B5EF4-FFF2-40B4-BE49-F238E27FC236}">
                    <a16:creationId xmlns:a16="http://schemas.microsoft.com/office/drawing/2014/main" id="{77DDC9D0-14F7-4595-BFB8-DE71A436BA12}"/>
                  </a:ext>
                </a:extLst>
              </p:cNvPr>
              <p:cNvSpPr txBox="1"/>
              <p:nvPr/>
            </p:nvSpPr>
            <p:spPr>
              <a:xfrm>
                <a:off x="8066596" y="5733256"/>
                <a:ext cx="196373" cy="313609"/>
              </a:xfrm>
              <a:prstGeom prst="rect">
                <a:avLst/>
              </a:prstGeom>
              <a:noFill/>
            </p:spPr>
            <p:txBody>
              <a:bodyPr wrap="none" rtlCol="0">
                <a:spAutoFit/>
              </a:bodyPr>
              <a:lstStyle/>
              <a:p>
                <a:pPr algn="ctr"/>
                <a:endParaRPr lang="en-GB" sz="1317" b="1" dirty="0"/>
              </a:p>
            </p:txBody>
          </p:sp>
        </p:grpSp>
        <p:sp>
          <p:nvSpPr>
            <p:cNvPr id="28" name="Rectangle 27">
              <a:extLst>
                <a:ext uri="{FF2B5EF4-FFF2-40B4-BE49-F238E27FC236}">
                  <a16:creationId xmlns:a16="http://schemas.microsoft.com/office/drawing/2014/main" id="{53DECEDA-F1AE-4F94-A7AB-8794B00192F1}"/>
                </a:ext>
              </a:extLst>
            </p:cNvPr>
            <p:cNvSpPr/>
            <p:nvPr/>
          </p:nvSpPr>
          <p:spPr>
            <a:xfrm>
              <a:off x="851406" y="5008060"/>
              <a:ext cx="3293610" cy="158417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3" dirty="0"/>
            </a:p>
          </p:txBody>
        </p:sp>
        <p:cxnSp>
          <p:nvCxnSpPr>
            <p:cNvPr id="29" name="Straight Connector 28">
              <a:extLst>
                <a:ext uri="{FF2B5EF4-FFF2-40B4-BE49-F238E27FC236}">
                  <a16:creationId xmlns:a16="http://schemas.microsoft.com/office/drawing/2014/main" id="{A5B4572B-2824-4C51-8AD9-3A5B806ECB20}"/>
                </a:ext>
              </a:extLst>
            </p:cNvPr>
            <p:cNvCxnSpPr>
              <a:cxnSpLocks/>
              <a:stCxn id="28" idx="3"/>
              <a:endCxn id="30" idx="2"/>
            </p:cNvCxnSpPr>
            <p:nvPr/>
          </p:nvCxnSpPr>
          <p:spPr>
            <a:xfrm flipV="1">
              <a:off x="4145016" y="5022453"/>
              <a:ext cx="3833866" cy="777695"/>
            </a:xfrm>
            <a:prstGeom prst="line">
              <a:avLst/>
            </a:prstGeom>
            <a:ln w="190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7235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righ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883D1B-1F93-4293-92A9-4DD299F97FBB}"/>
              </a:ext>
            </a:extLst>
          </p:cNvPr>
          <p:cNvSpPr>
            <a:spLocks noGrp="1"/>
          </p:cNvSpPr>
          <p:nvPr>
            <p:ph type="sldNum" sz="quarter" idx="11"/>
          </p:nvPr>
        </p:nvSpPr>
        <p:spPr/>
        <p:txBody>
          <a:bodyPr/>
          <a:lstStyle/>
          <a:p>
            <a:fld id="{F0D23093-2AB0-F74C-B865-1A12A15B650E}" type="slidenum">
              <a:rPr lang="en-US" smtClean="0">
                <a:latin typeface="+mn-lt"/>
              </a:rPr>
              <a:pPr/>
              <a:t>17</a:t>
            </a:fld>
            <a:endParaRPr lang="en-US" dirty="0">
              <a:latin typeface="+mn-lt"/>
            </a:endParaRPr>
          </a:p>
        </p:txBody>
      </p:sp>
      <p:sp>
        <p:nvSpPr>
          <p:cNvPr id="6146" name="Rectangle 2"/>
          <p:cNvSpPr>
            <a:spLocks noGrp="1" noChangeArrowheads="1"/>
          </p:cNvSpPr>
          <p:nvPr>
            <p:ph type="title"/>
          </p:nvPr>
        </p:nvSpPr>
        <p:spPr/>
        <p:txBody>
          <a:bodyPr/>
          <a:lstStyle/>
          <a:p>
            <a:r>
              <a:rPr lang="en-GB" dirty="0">
                <a:latin typeface="+mn-lt"/>
              </a:rPr>
              <a:t>La table de </a:t>
            </a:r>
            <a:r>
              <a:rPr lang="en-GB" dirty="0" err="1">
                <a:latin typeface="+mn-lt"/>
              </a:rPr>
              <a:t>données</a:t>
            </a:r>
            <a:r>
              <a:rPr lang="en-GB" dirty="0">
                <a:latin typeface="+mn-lt"/>
              </a:rPr>
              <a:t> des </a:t>
            </a:r>
            <a:r>
              <a:rPr lang="en-GB" dirty="0" err="1">
                <a:latin typeface="+mn-lt"/>
              </a:rPr>
              <a:t>Procédés</a:t>
            </a:r>
            <a:endParaRPr lang="en-GB" dirty="0">
              <a:latin typeface="+mn-lt"/>
            </a:endParaRPr>
          </a:p>
        </p:txBody>
      </p:sp>
      <p:pic>
        <p:nvPicPr>
          <p:cNvPr id="2" name="Picture 1"/>
          <p:cNvPicPr>
            <a:picLocks noChangeAspect="1"/>
          </p:cNvPicPr>
          <p:nvPr/>
        </p:nvPicPr>
        <p:blipFill>
          <a:blip r:embed="rId3"/>
          <a:stretch>
            <a:fillRect/>
          </a:stretch>
        </p:blipFill>
        <p:spPr>
          <a:xfrm>
            <a:off x="6228940" y="1193725"/>
            <a:ext cx="3655385" cy="4795404"/>
          </a:xfrm>
          <a:prstGeom prst="rect">
            <a:avLst/>
          </a:prstGeom>
          <a:ln w="12700">
            <a:solidFill>
              <a:schemeClr val="bg1">
                <a:lumMod val="85000"/>
              </a:schemeClr>
            </a:solidFill>
          </a:ln>
          <a:effectLst/>
        </p:spPr>
      </p:pic>
      <p:pic>
        <p:nvPicPr>
          <p:cNvPr id="3" name="Picture 2">
            <a:extLst>
              <a:ext uri="{FF2B5EF4-FFF2-40B4-BE49-F238E27FC236}">
                <a16:creationId xmlns:a16="http://schemas.microsoft.com/office/drawing/2014/main" id="{6B45641F-6516-42D0-8819-0B2D68C5ED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3815" y="2057400"/>
            <a:ext cx="2348863" cy="2348863"/>
          </a:xfrm>
          <a:prstGeom prst="rect">
            <a:avLst/>
          </a:prstGeom>
        </p:spPr>
      </p:pic>
      <p:sp>
        <p:nvSpPr>
          <p:cNvPr id="38" name="Oval 37">
            <a:extLst>
              <a:ext uri="{FF2B5EF4-FFF2-40B4-BE49-F238E27FC236}">
                <a16:creationId xmlns:a16="http://schemas.microsoft.com/office/drawing/2014/main" id="{72727704-1247-4044-8829-43DC09F5BEBD}"/>
              </a:ext>
            </a:extLst>
          </p:cNvPr>
          <p:cNvSpPr/>
          <p:nvPr/>
        </p:nvSpPr>
        <p:spPr bwMode="auto">
          <a:xfrm>
            <a:off x="2223000" y="1440000"/>
            <a:ext cx="3240000" cy="3240000"/>
          </a:xfrm>
          <a:prstGeom prst="ellipse">
            <a:avLst/>
          </a:prstGeom>
          <a:noFill/>
          <a:ln w="76200">
            <a:solidFill>
              <a:schemeClr val="bg1">
                <a:lumMod val="75000"/>
              </a:schemeClr>
            </a:solidFill>
            <a:miter lim="800000"/>
            <a:headEnd/>
            <a:tailEnd/>
          </a:ln>
          <a:effectLst/>
        </p:spPr>
        <p:txBody>
          <a:bodyPr rtlCol="0" anchor="ctr">
            <a:noAutofit/>
          </a:bodyPr>
          <a:lstStyle/>
          <a:p>
            <a:pPr algn="ctr">
              <a:spcBef>
                <a:spcPct val="10000"/>
              </a:spcBef>
              <a:spcAft>
                <a:spcPct val="0"/>
              </a:spcAft>
              <a:buClrTx/>
              <a:buSzTx/>
              <a:buFontTx/>
              <a:buNone/>
            </a:pPr>
            <a:endParaRPr lang="en-GB" sz="1693" b="1" dirty="0"/>
          </a:p>
        </p:txBody>
      </p:sp>
      <p:grpSp>
        <p:nvGrpSpPr>
          <p:cNvPr id="52" name="Group 51">
            <a:extLst>
              <a:ext uri="{FF2B5EF4-FFF2-40B4-BE49-F238E27FC236}">
                <a16:creationId xmlns:a16="http://schemas.microsoft.com/office/drawing/2014/main" id="{E5B5A432-1EAF-4FF6-8622-46BE12EBC31F}"/>
              </a:ext>
            </a:extLst>
          </p:cNvPr>
          <p:cNvGrpSpPr/>
          <p:nvPr/>
        </p:nvGrpSpPr>
        <p:grpSpPr>
          <a:xfrm>
            <a:off x="2899911" y="1905545"/>
            <a:ext cx="1765066" cy="360289"/>
            <a:chOff x="1511407" y="1857963"/>
            <a:chExt cx="1876302" cy="382993"/>
          </a:xfrm>
        </p:grpSpPr>
        <p:sp>
          <p:nvSpPr>
            <p:cNvPr id="53" name="Freeform: Shape 52">
              <a:extLst>
                <a:ext uri="{FF2B5EF4-FFF2-40B4-BE49-F238E27FC236}">
                  <a16:creationId xmlns:a16="http://schemas.microsoft.com/office/drawing/2014/main" id="{F2936D79-CD78-4D69-BCD0-EF1349ACD973}"/>
                </a:ext>
              </a:extLst>
            </p:cNvPr>
            <p:cNvSpPr/>
            <p:nvPr/>
          </p:nvSpPr>
          <p:spPr>
            <a:xfrm>
              <a:off x="1511407" y="2015299"/>
              <a:ext cx="1876302" cy="225657"/>
            </a:xfrm>
            <a:custGeom>
              <a:avLst/>
              <a:gdLst>
                <a:gd name="connsiteX0" fmla="*/ 0 w 1876302"/>
                <a:gd name="connsiteY0" fmla="*/ 225657 h 225657"/>
                <a:gd name="connsiteX1" fmla="*/ 961902 w 1876302"/>
                <a:gd name="connsiteY1" fmla="*/ 26 h 225657"/>
                <a:gd name="connsiteX2" fmla="*/ 1876302 w 1876302"/>
                <a:gd name="connsiteY2" fmla="*/ 213782 h 225657"/>
              </a:gdLst>
              <a:ahLst/>
              <a:cxnLst>
                <a:cxn ang="0">
                  <a:pos x="connsiteX0" y="connsiteY0"/>
                </a:cxn>
                <a:cxn ang="0">
                  <a:pos x="connsiteX1" y="connsiteY1"/>
                </a:cxn>
                <a:cxn ang="0">
                  <a:pos x="connsiteX2" y="connsiteY2"/>
                </a:cxn>
              </a:cxnLst>
              <a:rect l="l" t="t" r="r" b="b"/>
              <a:pathLst>
                <a:path w="1876302" h="225657">
                  <a:moveTo>
                    <a:pt x="0" y="225657"/>
                  </a:moveTo>
                  <a:cubicBezTo>
                    <a:pt x="324592" y="113831"/>
                    <a:pt x="649185" y="2005"/>
                    <a:pt x="961902" y="26"/>
                  </a:cubicBezTo>
                  <a:cubicBezTo>
                    <a:pt x="1274619" y="-1953"/>
                    <a:pt x="1575460" y="105914"/>
                    <a:pt x="1876302" y="213782"/>
                  </a:cubicBezTo>
                </a:path>
              </a:pathLst>
            </a:custGeom>
            <a:noFill/>
            <a:ln>
              <a:solidFill>
                <a:schemeClr val="accent1"/>
              </a:solidFill>
              <a:prstDash val="sysDash"/>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3" dirty="0"/>
            </a:p>
          </p:txBody>
        </p:sp>
        <p:sp>
          <p:nvSpPr>
            <p:cNvPr id="54" name="TextBox 53">
              <a:extLst>
                <a:ext uri="{FF2B5EF4-FFF2-40B4-BE49-F238E27FC236}">
                  <a16:creationId xmlns:a16="http://schemas.microsoft.com/office/drawing/2014/main" id="{DA464387-DFFB-4CA4-A47A-016B0BA3F710}"/>
                </a:ext>
              </a:extLst>
            </p:cNvPr>
            <p:cNvSpPr txBox="1"/>
            <p:nvPr/>
          </p:nvSpPr>
          <p:spPr>
            <a:xfrm>
              <a:off x="2278792" y="1857963"/>
              <a:ext cx="489396" cy="267462"/>
            </a:xfrm>
            <a:prstGeom prst="rect">
              <a:avLst/>
            </a:prstGeom>
            <a:solidFill>
              <a:schemeClr val="bg1"/>
            </a:solidFill>
          </p:spPr>
          <p:txBody>
            <a:bodyPr wrap="none" rtlCol="0">
              <a:spAutoFit/>
            </a:bodyPr>
            <a:lstStyle/>
            <a:p>
              <a:r>
                <a:rPr lang="en-GB" sz="1035" b="1" dirty="0"/>
                <a:t>Liens</a:t>
              </a:r>
            </a:p>
          </p:txBody>
        </p:sp>
      </p:grpSp>
      <p:sp>
        <p:nvSpPr>
          <p:cNvPr id="51" name="Oval 50">
            <a:extLst>
              <a:ext uri="{FF2B5EF4-FFF2-40B4-BE49-F238E27FC236}">
                <a16:creationId xmlns:a16="http://schemas.microsoft.com/office/drawing/2014/main" id="{705EEB4E-A4C1-4FF1-8F43-1D2331DF2387}"/>
              </a:ext>
            </a:extLst>
          </p:cNvPr>
          <p:cNvSpPr>
            <a:spLocks noChangeAspect="1"/>
          </p:cNvSpPr>
          <p:nvPr/>
        </p:nvSpPr>
        <p:spPr>
          <a:xfrm>
            <a:off x="2990265" y="3281070"/>
            <a:ext cx="423322" cy="423322"/>
          </a:xfrm>
          <a:prstGeom prst="ellipse">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3" dirty="0"/>
          </a:p>
        </p:txBody>
      </p:sp>
      <p:grpSp>
        <p:nvGrpSpPr>
          <p:cNvPr id="19" name="Group 18">
            <a:extLst>
              <a:ext uri="{FF2B5EF4-FFF2-40B4-BE49-F238E27FC236}">
                <a16:creationId xmlns:a16="http://schemas.microsoft.com/office/drawing/2014/main" id="{D2D91C77-0F7D-4DA1-932A-0A6FC36D1B6A}"/>
              </a:ext>
            </a:extLst>
          </p:cNvPr>
          <p:cNvGrpSpPr/>
          <p:nvPr/>
        </p:nvGrpSpPr>
        <p:grpSpPr>
          <a:xfrm>
            <a:off x="3156514" y="828980"/>
            <a:ext cx="1387365" cy="1152030"/>
            <a:chOff x="2006317" y="800806"/>
            <a:chExt cx="1387365" cy="1152030"/>
          </a:xfrm>
        </p:grpSpPr>
        <p:pic>
          <p:nvPicPr>
            <p:cNvPr id="20" name="Picture 19">
              <a:extLst>
                <a:ext uri="{FF2B5EF4-FFF2-40B4-BE49-F238E27FC236}">
                  <a16:creationId xmlns:a16="http://schemas.microsoft.com/office/drawing/2014/main" id="{43EAE183-8815-4A2E-8FC1-ED0F87E892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2800" y="1038436"/>
              <a:ext cx="914400" cy="914400"/>
            </a:xfrm>
            <a:prstGeom prst="rect">
              <a:avLst/>
            </a:prstGeom>
          </p:spPr>
        </p:pic>
        <p:sp>
          <p:nvSpPr>
            <p:cNvPr id="21" name="TextBox 20">
              <a:extLst>
                <a:ext uri="{FF2B5EF4-FFF2-40B4-BE49-F238E27FC236}">
                  <a16:creationId xmlns:a16="http://schemas.microsoft.com/office/drawing/2014/main" id="{2113C54E-2FBC-4D65-8766-DEC7B929E582}"/>
                </a:ext>
              </a:extLst>
            </p:cNvPr>
            <p:cNvSpPr txBox="1"/>
            <p:nvPr/>
          </p:nvSpPr>
          <p:spPr>
            <a:xfrm>
              <a:off x="2006317" y="800806"/>
              <a:ext cx="1387365" cy="276999"/>
            </a:xfrm>
            <a:prstGeom prst="rect">
              <a:avLst/>
            </a:prstGeom>
            <a:noFill/>
          </p:spPr>
          <p:txBody>
            <a:bodyPr wrap="square" rtlCol="0">
              <a:spAutoFit/>
            </a:bodyPr>
            <a:lstStyle/>
            <a:p>
              <a:pPr algn="ctr"/>
              <a:r>
                <a:rPr lang="en-US" sz="1200" dirty="0">
                  <a:solidFill>
                    <a:schemeClr val="bg1">
                      <a:lumMod val="50000"/>
                    </a:schemeClr>
                  </a:solidFill>
                  <a:cs typeface="Calibri" panose="020F0502020204030204" pitchFamily="34" charset="0"/>
                </a:rPr>
                <a:t>Elements</a:t>
              </a:r>
            </a:p>
          </p:txBody>
        </p:sp>
      </p:grpSp>
      <p:grpSp>
        <p:nvGrpSpPr>
          <p:cNvPr id="22" name="Group 21">
            <a:extLst>
              <a:ext uri="{FF2B5EF4-FFF2-40B4-BE49-F238E27FC236}">
                <a16:creationId xmlns:a16="http://schemas.microsoft.com/office/drawing/2014/main" id="{C5E3515E-25F8-48CC-82B8-2BD3178C504F}"/>
              </a:ext>
            </a:extLst>
          </p:cNvPr>
          <p:cNvGrpSpPr/>
          <p:nvPr/>
        </p:nvGrpSpPr>
        <p:grpSpPr>
          <a:xfrm>
            <a:off x="4605312" y="1491689"/>
            <a:ext cx="1387365" cy="1152471"/>
            <a:chOff x="3431052" y="1576277"/>
            <a:chExt cx="1387365" cy="1152471"/>
          </a:xfrm>
        </p:grpSpPr>
        <p:pic>
          <p:nvPicPr>
            <p:cNvPr id="23" name="Picture 22">
              <a:extLst>
                <a:ext uri="{FF2B5EF4-FFF2-40B4-BE49-F238E27FC236}">
                  <a16:creationId xmlns:a16="http://schemas.microsoft.com/office/drawing/2014/main" id="{24F7B84F-90AB-4BA2-B6AC-BC92417F1C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9644" y="1814348"/>
              <a:ext cx="914400" cy="914400"/>
            </a:xfrm>
            <a:prstGeom prst="rect">
              <a:avLst/>
            </a:prstGeom>
          </p:spPr>
        </p:pic>
        <p:sp>
          <p:nvSpPr>
            <p:cNvPr id="24" name="TextBox 23">
              <a:extLst>
                <a:ext uri="{FF2B5EF4-FFF2-40B4-BE49-F238E27FC236}">
                  <a16:creationId xmlns:a16="http://schemas.microsoft.com/office/drawing/2014/main" id="{B83D68D4-8030-4355-A6EC-75EC90A41929}"/>
                </a:ext>
              </a:extLst>
            </p:cNvPr>
            <p:cNvSpPr txBox="1"/>
            <p:nvPr/>
          </p:nvSpPr>
          <p:spPr>
            <a:xfrm>
              <a:off x="3431052" y="1576277"/>
              <a:ext cx="1387365" cy="276999"/>
            </a:xfrm>
            <a:prstGeom prst="rect">
              <a:avLst/>
            </a:prstGeom>
            <a:noFill/>
          </p:spPr>
          <p:txBody>
            <a:bodyPr wrap="square" rtlCol="0">
              <a:spAutoFit/>
            </a:bodyPr>
            <a:lstStyle/>
            <a:p>
              <a:pPr algn="ctr"/>
              <a:r>
                <a:rPr lang="en-US" sz="1200" dirty="0">
                  <a:solidFill>
                    <a:schemeClr val="bg1">
                      <a:lumMod val="50000"/>
                    </a:schemeClr>
                  </a:solidFill>
                  <a:cs typeface="Calibri" panose="020F0502020204030204" pitchFamily="34" charset="0"/>
                </a:rPr>
                <a:t>Materials</a:t>
              </a:r>
            </a:p>
          </p:txBody>
        </p:sp>
      </p:grpSp>
      <p:grpSp>
        <p:nvGrpSpPr>
          <p:cNvPr id="8" name="Group 7">
            <a:extLst>
              <a:ext uri="{FF2B5EF4-FFF2-40B4-BE49-F238E27FC236}">
                <a16:creationId xmlns:a16="http://schemas.microsoft.com/office/drawing/2014/main" id="{B7E50AED-A430-4D08-865D-4B2C727EB963}"/>
              </a:ext>
            </a:extLst>
          </p:cNvPr>
          <p:cNvGrpSpPr/>
          <p:nvPr/>
        </p:nvGrpSpPr>
        <p:grpSpPr>
          <a:xfrm>
            <a:off x="1560466" y="1636014"/>
            <a:ext cx="1387365" cy="1157097"/>
            <a:chOff x="465591" y="1684139"/>
            <a:chExt cx="1387365" cy="1157097"/>
          </a:xfrm>
        </p:grpSpPr>
        <p:sp>
          <p:nvSpPr>
            <p:cNvPr id="34" name="TextBox 33">
              <a:extLst>
                <a:ext uri="{FF2B5EF4-FFF2-40B4-BE49-F238E27FC236}">
                  <a16:creationId xmlns:a16="http://schemas.microsoft.com/office/drawing/2014/main" id="{7FAC6FAB-6E04-4B3B-B828-9439D259D0DC}"/>
                </a:ext>
              </a:extLst>
            </p:cNvPr>
            <p:cNvSpPr txBox="1"/>
            <p:nvPr/>
          </p:nvSpPr>
          <p:spPr>
            <a:xfrm>
              <a:off x="465591" y="1684139"/>
              <a:ext cx="1387365" cy="276999"/>
            </a:xfrm>
            <a:prstGeom prst="rect">
              <a:avLst/>
            </a:prstGeom>
            <a:noFill/>
          </p:spPr>
          <p:txBody>
            <a:bodyPr wrap="square" rtlCol="0">
              <a:spAutoFit/>
            </a:bodyPr>
            <a:lstStyle/>
            <a:p>
              <a:pPr algn="ctr"/>
              <a:r>
                <a:rPr lang="en-US" sz="1200" dirty="0">
                  <a:solidFill>
                    <a:schemeClr val="bg1">
                      <a:lumMod val="50000"/>
                    </a:schemeClr>
                  </a:solidFill>
                  <a:cs typeface="Calibri" panose="020F0502020204030204" pitchFamily="34" charset="0"/>
                </a:rPr>
                <a:t>Processes</a:t>
              </a:r>
            </a:p>
          </p:txBody>
        </p:sp>
        <p:pic>
          <p:nvPicPr>
            <p:cNvPr id="7" name="Picture 6">
              <a:extLst>
                <a:ext uri="{FF2B5EF4-FFF2-40B4-BE49-F238E27FC236}">
                  <a16:creationId xmlns:a16="http://schemas.microsoft.com/office/drawing/2014/main" id="{59555E41-23B5-4B68-9857-23E7C39332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540" y="1926836"/>
              <a:ext cx="914400" cy="914400"/>
            </a:xfrm>
            <a:prstGeom prst="rect">
              <a:avLst/>
            </a:prstGeom>
          </p:spPr>
        </p:pic>
      </p:grpSp>
    </p:spTree>
    <p:extLst>
      <p:ext uri="{BB962C8B-B14F-4D97-AF65-F5344CB8AC3E}">
        <p14:creationId xmlns:p14="http://schemas.microsoft.com/office/powerpoint/2010/main" val="270407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up)">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wipe(left)">
                                      <p:cBhvr>
                                        <p:cTn id="2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152A6E-EF55-4EC1-8D75-0CB76E80D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7045" y="1856981"/>
            <a:ext cx="2348863" cy="2348863"/>
          </a:xfrm>
          <a:prstGeom prst="rect">
            <a:avLst/>
          </a:prstGeom>
        </p:spPr>
      </p:pic>
      <p:sp>
        <p:nvSpPr>
          <p:cNvPr id="7" name="Slide Number Placeholder 6">
            <a:extLst>
              <a:ext uri="{FF2B5EF4-FFF2-40B4-BE49-F238E27FC236}">
                <a16:creationId xmlns:a16="http://schemas.microsoft.com/office/drawing/2014/main" id="{D388AF4A-B3B6-49B6-BA44-C199D96F632E}"/>
              </a:ext>
            </a:extLst>
          </p:cNvPr>
          <p:cNvSpPr>
            <a:spLocks noGrp="1"/>
          </p:cNvSpPr>
          <p:nvPr>
            <p:ph type="sldNum" sz="quarter" idx="11"/>
          </p:nvPr>
        </p:nvSpPr>
        <p:spPr/>
        <p:txBody>
          <a:bodyPr/>
          <a:lstStyle/>
          <a:p>
            <a:fld id="{F0D23093-2AB0-F74C-B865-1A12A15B650E}" type="slidenum">
              <a:rPr lang="en-US" smtClean="0">
                <a:latin typeface="+mn-lt"/>
              </a:rPr>
              <a:pPr/>
              <a:t>18</a:t>
            </a:fld>
            <a:endParaRPr lang="en-US" dirty="0">
              <a:latin typeface="+mn-lt"/>
            </a:endParaRPr>
          </a:p>
        </p:txBody>
      </p:sp>
      <p:sp>
        <p:nvSpPr>
          <p:cNvPr id="6146" name="Rectangle 2"/>
          <p:cNvSpPr>
            <a:spLocks noGrp="1" noChangeArrowheads="1"/>
          </p:cNvSpPr>
          <p:nvPr>
            <p:ph type="title"/>
          </p:nvPr>
        </p:nvSpPr>
        <p:spPr/>
        <p:txBody>
          <a:bodyPr/>
          <a:lstStyle/>
          <a:p>
            <a:r>
              <a:rPr lang="en-GB" dirty="0" err="1">
                <a:latin typeface="+mn-lt"/>
              </a:rPr>
              <a:t>Diagrammes</a:t>
            </a:r>
            <a:r>
              <a:rPr lang="en-GB" dirty="0">
                <a:latin typeface="+mn-lt"/>
              </a:rPr>
              <a:t> de phases</a:t>
            </a:r>
          </a:p>
        </p:txBody>
      </p:sp>
      <p:sp>
        <p:nvSpPr>
          <p:cNvPr id="54" name="Oval 53">
            <a:extLst>
              <a:ext uri="{FF2B5EF4-FFF2-40B4-BE49-F238E27FC236}">
                <a16:creationId xmlns:a16="http://schemas.microsoft.com/office/drawing/2014/main" id="{323DF0CB-EA15-436D-9BCE-AF2522B3FCC0}"/>
              </a:ext>
            </a:extLst>
          </p:cNvPr>
          <p:cNvSpPr/>
          <p:nvPr/>
        </p:nvSpPr>
        <p:spPr bwMode="auto">
          <a:xfrm>
            <a:off x="2223000" y="1440000"/>
            <a:ext cx="3240000" cy="3240000"/>
          </a:xfrm>
          <a:prstGeom prst="ellipse">
            <a:avLst/>
          </a:prstGeom>
          <a:noFill/>
          <a:ln w="76200">
            <a:solidFill>
              <a:schemeClr val="bg1">
                <a:lumMod val="75000"/>
              </a:schemeClr>
            </a:solidFill>
            <a:miter lim="800000"/>
            <a:headEnd/>
            <a:tailEnd/>
          </a:ln>
          <a:effectLst/>
        </p:spPr>
        <p:txBody>
          <a:bodyPr rtlCol="0" anchor="ctr">
            <a:noAutofit/>
          </a:bodyPr>
          <a:lstStyle/>
          <a:p>
            <a:pPr algn="ctr">
              <a:spcBef>
                <a:spcPct val="10000"/>
              </a:spcBef>
              <a:spcAft>
                <a:spcPct val="0"/>
              </a:spcAft>
              <a:buClrTx/>
              <a:buSzTx/>
              <a:buFontTx/>
              <a:buNone/>
            </a:pPr>
            <a:endParaRPr lang="en-GB" sz="1693" b="1" dirty="0"/>
          </a:p>
        </p:txBody>
      </p:sp>
      <p:pic>
        <p:nvPicPr>
          <p:cNvPr id="73" name="Picture 72">
            <a:extLst>
              <a:ext uri="{FF2B5EF4-FFF2-40B4-BE49-F238E27FC236}">
                <a16:creationId xmlns:a16="http://schemas.microsoft.com/office/drawing/2014/main" id="{4F3CA961-3F04-4953-BD09-ABFA48D970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0428" y="2468120"/>
            <a:ext cx="631322" cy="650746"/>
          </a:xfrm>
          <a:prstGeom prst="rect">
            <a:avLst/>
          </a:prstGeom>
        </p:spPr>
      </p:pic>
      <p:grpSp>
        <p:nvGrpSpPr>
          <p:cNvPr id="78" name="Group 77">
            <a:extLst>
              <a:ext uri="{FF2B5EF4-FFF2-40B4-BE49-F238E27FC236}">
                <a16:creationId xmlns:a16="http://schemas.microsoft.com/office/drawing/2014/main" id="{5CA5D4DE-385D-406E-BE6D-F648EBAECC8F}"/>
              </a:ext>
            </a:extLst>
          </p:cNvPr>
          <p:cNvGrpSpPr/>
          <p:nvPr/>
        </p:nvGrpSpPr>
        <p:grpSpPr>
          <a:xfrm>
            <a:off x="2839848" y="1617667"/>
            <a:ext cx="2831444" cy="2953315"/>
            <a:chOff x="1398772" y="1503514"/>
            <a:chExt cx="3009884" cy="3139436"/>
          </a:xfrm>
        </p:grpSpPr>
        <p:grpSp>
          <p:nvGrpSpPr>
            <p:cNvPr id="79" name="Group 78">
              <a:extLst>
                <a:ext uri="{FF2B5EF4-FFF2-40B4-BE49-F238E27FC236}">
                  <a16:creationId xmlns:a16="http://schemas.microsoft.com/office/drawing/2014/main" id="{0918162D-356E-4A39-A934-FDC8253B2677}"/>
                </a:ext>
              </a:extLst>
            </p:cNvPr>
            <p:cNvGrpSpPr/>
            <p:nvPr/>
          </p:nvGrpSpPr>
          <p:grpSpPr>
            <a:xfrm>
              <a:off x="1488086" y="1503514"/>
              <a:ext cx="2920570" cy="3024427"/>
              <a:chOff x="1488086" y="1503514"/>
              <a:chExt cx="2920570" cy="3024427"/>
            </a:xfrm>
          </p:grpSpPr>
          <p:sp>
            <p:nvSpPr>
              <p:cNvPr id="82" name="Freeform: Shape 81">
                <a:extLst>
                  <a:ext uri="{FF2B5EF4-FFF2-40B4-BE49-F238E27FC236}">
                    <a16:creationId xmlns:a16="http://schemas.microsoft.com/office/drawing/2014/main" id="{9A3EB58E-3A0C-4989-A1AA-CB5A9C375FE6}"/>
                  </a:ext>
                </a:extLst>
              </p:cNvPr>
              <p:cNvSpPr/>
              <p:nvPr/>
            </p:nvSpPr>
            <p:spPr>
              <a:xfrm rot="17981970">
                <a:off x="530138" y="2461462"/>
                <a:ext cx="2134901" cy="219005"/>
              </a:xfrm>
              <a:custGeom>
                <a:avLst/>
                <a:gdLst>
                  <a:gd name="connsiteX0" fmla="*/ 0 w 1876302"/>
                  <a:gd name="connsiteY0" fmla="*/ 225657 h 225657"/>
                  <a:gd name="connsiteX1" fmla="*/ 961902 w 1876302"/>
                  <a:gd name="connsiteY1" fmla="*/ 26 h 225657"/>
                  <a:gd name="connsiteX2" fmla="*/ 1876302 w 1876302"/>
                  <a:gd name="connsiteY2" fmla="*/ 213782 h 225657"/>
                </a:gdLst>
                <a:ahLst/>
                <a:cxnLst>
                  <a:cxn ang="0">
                    <a:pos x="connsiteX0" y="connsiteY0"/>
                  </a:cxn>
                  <a:cxn ang="0">
                    <a:pos x="connsiteX1" y="connsiteY1"/>
                  </a:cxn>
                  <a:cxn ang="0">
                    <a:pos x="connsiteX2" y="connsiteY2"/>
                  </a:cxn>
                </a:cxnLst>
                <a:rect l="l" t="t" r="r" b="b"/>
                <a:pathLst>
                  <a:path w="1876302" h="225657">
                    <a:moveTo>
                      <a:pt x="0" y="225657"/>
                    </a:moveTo>
                    <a:cubicBezTo>
                      <a:pt x="324592" y="113831"/>
                      <a:pt x="649185" y="2005"/>
                      <a:pt x="961902" y="26"/>
                    </a:cubicBezTo>
                    <a:cubicBezTo>
                      <a:pt x="1274619" y="-1953"/>
                      <a:pt x="1575460" y="105914"/>
                      <a:pt x="1876302" y="213782"/>
                    </a:cubicBezTo>
                  </a:path>
                </a:pathLst>
              </a:custGeom>
              <a:noFill/>
              <a:ln w="28575">
                <a:solidFill>
                  <a:schemeClr val="accent1"/>
                </a:solidFill>
                <a:prstDash val="sysDash"/>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3" dirty="0"/>
              </a:p>
            </p:txBody>
          </p:sp>
          <p:sp>
            <p:nvSpPr>
              <p:cNvPr id="83" name="Freeform: Shape 82">
                <a:extLst>
                  <a:ext uri="{FF2B5EF4-FFF2-40B4-BE49-F238E27FC236}">
                    <a16:creationId xmlns:a16="http://schemas.microsoft.com/office/drawing/2014/main" id="{D0DBB226-87CC-4C14-B212-CE84DC168CED}"/>
                  </a:ext>
                </a:extLst>
              </p:cNvPr>
              <p:cNvSpPr/>
              <p:nvPr/>
            </p:nvSpPr>
            <p:spPr>
              <a:xfrm rot="9320825">
                <a:off x="1521121" y="3489173"/>
                <a:ext cx="2887535" cy="1038768"/>
              </a:xfrm>
              <a:custGeom>
                <a:avLst/>
                <a:gdLst>
                  <a:gd name="connsiteX0" fmla="*/ 0 w 1876302"/>
                  <a:gd name="connsiteY0" fmla="*/ 225657 h 225657"/>
                  <a:gd name="connsiteX1" fmla="*/ 961902 w 1876302"/>
                  <a:gd name="connsiteY1" fmla="*/ 26 h 225657"/>
                  <a:gd name="connsiteX2" fmla="*/ 1876302 w 1876302"/>
                  <a:gd name="connsiteY2" fmla="*/ 213782 h 225657"/>
                </a:gdLst>
                <a:ahLst/>
                <a:cxnLst>
                  <a:cxn ang="0">
                    <a:pos x="connsiteX0" y="connsiteY0"/>
                  </a:cxn>
                  <a:cxn ang="0">
                    <a:pos x="connsiteX1" y="connsiteY1"/>
                  </a:cxn>
                  <a:cxn ang="0">
                    <a:pos x="connsiteX2" y="connsiteY2"/>
                  </a:cxn>
                </a:cxnLst>
                <a:rect l="l" t="t" r="r" b="b"/>
                <a:pathLst>
                  <a:path w="1876302" h="225657">
                    <a:moveTo>
                      <a:pt x="0" y="225657"/>
                    </a:moveTo>
                    <a:cubicBezTo>
                      <a:pt x="324592" y="113831"/>
                      <a:pt x="649185" y="2005"/>
                      <a:pt x="961902" y="26"/>
                    </a:cubicBezTo>
                    <a:cubicBezTo>
                      <a:pt x="1274619" y="-1953"/>
                      <a:pt x="1575460" y="105914"/>
                      <a:pt x="1876302" y="213782"/>
                    </a:cubicBezTo>
                  </a:path>
                </a:pathLst>
              </a:custGeom>
              <a:noFill/>
              <a:ln w="28575">
                <a:solidFill>
                  <a:schemeClr val="accent1"/>
                </a:solidFill>
                <a:prstDash val="sysDash"/>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3" dirty="0"/>
              </a:p>
            </p:txBody>
          </p:sp>
        </p:grpSp>
        <p:sp>
          <p:nvSpPr>
            <p:cNvPr id="80" name="TextBox 79">
              <a:extLst>
                <a:ext uri="{FF2B5EF4-FFF2-40B4-BE49-F238E27FC236}">
                  <a16:creationId xmlns:a16="http://schemas.microsoft.com/office/drawing/2014/main" id="{18E8FFE5-B790-4B92-9ACF-F748BC0DDDBC}"/>
                </a:ext>
              </a:extLst>
            </p:cNvPr>
            <p:cNvSpPr txBox="1"/>
            <p:nvPr/>
          </p:nvSpPr>
          <p:spPr>
            <a:xfrm>
              <a:off x="1398772" y="2142497"/>
              <a:ext cx="489396" cy="267464"/>
            </a:xfrm>
            <a:prstGeom prst="rect">
              <a:avLst/>
            </a:prstGeom>
            <a:solidFill>
              <a:schemeClr val="bg1"/>
            </a:solidFill>
          </p:spPr>
          <p:txBody>
            <a:bodyPr wrap="none" rtlCol="0">
              <a:spAutoFit/>
            </a:bodyPr>
            <a:lstStyle/>
            <a:p>
              <a:r>
                <a:rPr lang="en-GB" sz="1035" b="1" dirty="0"/>
                <a:t>Liens</a:t>
              </a:r>
            </a:p>
          </p:txBody>
        </p:sp>
        <p:sp>
          <p:nvSpPr>
            <p:cNvPr id="81" name="TextBox 80">
              <a:extLst>
                <a:ext uri="{FF2B5EF4-FFF2-40B4-BE49-F238E27FC236}">
                  <a16:creationId xmlns:a16="http://schemas.microsoft.com/office/drawing/2014/main" id="{5FD36079-1A58-4C62-8782-4A5A3CBA9B74}"/>
                </a:ext>
              </a:extLst>
            </p:cNvPr>
            <p:cNvSpPr txBox="1"/>
            <p:nvPr/>
          </p:nvSpPr>
          <p:spPr>
            <a:xfrm>
              <a:off x="2398811" y="4375486"/>
              <a:ext cx="489396" cy="267464"/>
            </a:xfrm>
            <a:prstGeom prst="rect">
              <a:avLst/>
            </a:prstGeom>
            <a:solidFill>
              <a:schemeClr val="bg1"/>
            </a:solidFill>
          </p:spPr>
          <p:txBody>
            <a:bodyPr wrap="none" rtlCol="0">
              <a:spAutoFit/>
            </a:bodyPr>
            <a:lstStyle/>
            <a:p>
              <a:r>
                <a:rPr lang="en-GB" sz="1035" b="1" dirty="0"/>
                <a:t>Liens</a:t>
              </a:r>
            </a:p>
          </p:txBody>
        </p:sp>
      </p:grpSp>
      <p:grpSp>
        <p:nvGrpSpPr>
          <p:cNvPr id="27" name="Group 26">
            <a:extLst>
              <a:ext uri="{FF2B5EF4-FFF2-40B4-BE49-F238E27FC236}">
                <a16:creationId xmlns:a16="http://schemas.microsoft.com/office/drawing/2014/main" id="{C6A82D46-CDAF-42FB-B434-8FC0D494AC9E}"/>
              </a:ext>
            </a:extLst>
          </p:cNvPr>
          <p:cNvGrpSpPr/>
          <p:nvPr/>
        </p:nvGrpSpPr>
        <p:grpSpPr>
          <a:xfrm>
            <a:off x="3132836" y="809550"/>
            <a:ext cx="1387365" cy="1152030"/>
            <a:chOff x="2006317" y="800806"/>
            <a:chExt cx="1387365" cy="1152030"/>
          </a:xfrm>
        </p:grpSpPr>
        <p:pic>
          <p:nvPicPr>
            <p:cNvPr id="28" name="Picture 27">
              <a:extLst>
                <a:ext uri="{FF2B5EF4-FFF2-40B4-BE49-F238E27FC236}">
                  <a16:creationId xmlns:a16="http://schemas.microsoft.com/office/drawing/2014/main" id="{CE8BDD66-5E9E-4C20-9C2C-E2ABF03C53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2800" y="1038436"/>
              <a:ext cx="914400" cy="914400"/>
            </a:xfrm>
            <a:prstGeom prst="rect">
              <a:avLst/>
            </a:prstGeom>
          </p:spPr>
        </p:pic>
        <p:sp>
          <p:nvSpPr>
            <p:cNvPr id="29" name="TextBox 28">
              <a:extLst>
                <a:ext uri="{FF2B5EF4-FFF2-40B4-BE49-F238E27FC236}">
                  <a16:creationId xmlns:a16="http://schemas.microsoft.com/office/drawing/2014/main" id="{C38E7AB6-BC00-44B4-9108-455D94665083}"/>
                </a:ext>
              </a:extLst>
            </p:cNvPr>
            <p:cNvSpPr txBox="1"/>
            <p:nvPr/>
          </p:nvSpPr>
          <p:spPr>
            <a:xfrm>
              <a:off x="2006317" y="800806"/>
              <a:ext cx="1387365" cy="276999"/>
            </a:xfrm>
            <a:prstGeom prst="rect">
              <a:avLst/>
            </a:prstGeom>
            <a:noFill/>
          </p:spPr>
          <p:txBody>
            <a:bodyPr wrap="square" rtlCol="0">
              <a:spAutoFit/>
            </a:bodyPr>
            <a:lstStyle/>
            <a:p>
              <a:pPr algn="ctr"/>
              <a:r>
                <a:rPr lang="en-US" sz="1200" dirty="0">
                  <a:solidFill>
                    <a:schemeClr val="bg1">
                      <a:lumMod val="50000"/>
                    </a:schemeClr>
                  </a:solidFill>
                  <a:cs typeface="Calibri" panose="020F0502020204030204" pitchFamily="34" charset="0"/>
                </a:rPr>
                <a:t>Elements</a:t>
              </a:r>
            </a:p>
          </p:txBody>
        </p:sp>
      </p:grpSp>
      <p:grpSp>
        <p:nvGrpSpPr>
          <p:cNvPr id="30" name="Group 29">
            <a:extLst>
              <a:ext uri="{FF2B5EF4-FFF2-40B4-BE49-F238E27FC236}">
                <a16:creationId xmlns:a16="http://schemas.microsoft.com/office/drawing/2014/main" id="{9199FF88-6FE6-4439-93D3-815742C3CDB9}"/>
              </a:ext>
            </a:extLst>
          </p:cNvPr>
          <p:cNvGrpSpPr/>
          <p:nvPr/>
        </p:nvGrpSpPr>
        <p:grpSpPr>
          <a:xfrm>
            <a:off x="4576621" y="1487298"/>
            <a:ext cx="1387365" cy="1152471"/>
            <a:chOff x="3431052" y="1576277"/>
            <a:chExt cx="1387365" cy="1152471"/>
          </a:xfrm>
        </p:grpSpPr>
        <p:pic>
          <p:nvPicPr>
            <p:cNvPr id="31" name="Picture 30">
              <a:extLst>
                <a:ext uri="{FF2B5EF4-FFF2-40B4-BE49-F238E27FC236}">
                  <a16:creationId xmlns:a16="http://schemas.microsoft.com/office/drawing/2014/main" id="{18C88FFA-3CFB-4C1E-8F7F-C94C4A318D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9644" y="1814348"/>
              <a:ext cx="914400" cy="914400"/>
            </a:xfrm>
            <a:prstGeom prst="rect">
              <a:avLst/>
            </a:prstGeom>
          </p:spPr>
        </p:pic>
        <p:sp>
          <p:nvSpPr>
            <p:cNvPr id="32" name="TextBox 31">
              <a:extLst>
                <a:ext uri="{FF2B5EF4-FFF2-40B4-BE49-F238E27FC236}">
                  <a16:creationId xmlns:a16="http://schemas.microsoft.com/office/drawing/2014/main" id="{CCC8DE16-0350-4ED7-B5BE-C63A8669B990}"/>
                </a:ext>
              </a:extLst>
            </p:cNvPr>
            <p:cNvSpPr txBox="1"/>
            <p:nvPr/>
          </p:nvSpPr>
          <p:spPr>
            <a:xfrm>
              <a:off x="3431052" y="1576277"/>
              <a:ext cx="1387365" cy="276999"/>
            </a:xfrm>
            <a:prstGeom prst="rect">
              <a:avLst/>
            </a:prstGeom>
            <a:noFill/>
          </p:spPr>
          <p:txBody>
            <a:bodyPr wrap="square" rtlCol="0">
              <a:spAutoFit/>
            </a:bodyPr>
            <a:lstStyle/>
            <a:p>
              <a:pPr algn="ctr"/>
              <a:r>
                <a:rPr lang="en-US" sz="1200" dirty="0">
                  <a:solidFill>
                    <a:schemeClr val="bg1">
                      <a:lumMod val="50000"/>
                    </a:schemeClr>
                  </a:solidFill>
                  <a:cs typeface="Calibri" panose="020F0502020204030204" pitchFamily="34" charset="0"/>
                </a:rPr>
                <a:t>Materials</a:t>
              </a:r>
            </a:p>
          </p:txBody>
        </p:sp>
      </p:grpSp>
      <p:grpSp>
        <p:nvGrpSpPr>
          <p:cNvPr id="33" name="Group 32">
            <a:extLst>
              <a:ext uri="{FF2B5EF4-FFF2-40B4-BE49-F238E27FC236}">
                <a16:creationId xmlns:a16="http://schemas.microsoft.com/office/drawing/2014/main" id="{0C824345-754C-4146-853C-77051B4BFBFE}"/>
              </a:ext>
            </a:extLst>
          </p:cNvPr>
          <p:cNvGrpSpPr/>
          <p:nvPr/>
        </p:nvGrpSpPr>
        <p:grpSpPr>
          <a:xfrm>
            <a:off x="1536788" y="1626610"/>
            <a:ext cx="1387365" cy="1157097"/>
            <a:chOff x="465591" y="1684139"/>
            <a:chExt cx="1387365" cy="1157097"/>
          </a:xfrm>
        </p:grpSpPr>
        <p:sp>
          <p:nvSpPr>
            <p:cNvPr id="36" name="TextBox 35">
              <a:extLst>
                <a:ext uri="{FF2B5EF4-FFF2-40B4-BE49-F238E27FC236}">
                  <a16:creationId xmlns:a16="http://schemas.microsoft.com/office/drawing/2014/main" id="{B9D7071E-ECDD-4A32-957C-F7554B0749DA}"/>
                </a:ext>
              </a:extLst>
            </p:cNvPr>
            <p:cNvSpPr txBox="1"/>
            <p:nvPr/>
          </p:nvSpPr>
          <p:spPr>
            <a:xfrm>
              <a:off x="465591" y="1684139"/>
              <a:ext cx="1387365" cy="276999"/>
            </a:xfrm>
            <a:prstGeom prst="rect">
              <a:avLst/>
            </a:prstGeom>
            <a:noFill/>
          </p:spPr>
          <p:txBody>
            <a:bodyPr wrap="square" rtlCol="0">
              <a:spAutoFit/>
            </a:bodyPr>
            <a:lstStyle/>
            <a:p>
              <a:pPr algn="ctr"/>
              <a:r>
                <a:rPr lang="en-US" sz="1200" dirty="0">
                  <a:solidFill>
                    <a:schemeClr val="bg1">
                      <a:lumMod val="50000"/>
                    </a:schemeClr>
                  </a:solidFill>
                  <a:cs typeface="Calibri" panose="020F0502020204030204" pitchFamily="34" charset="0"/>
                </a:rPr>
                <a:t>Processes</a:t>
              </a:r>
            </a:p>
          </p:txBody>
        </p:sp>
        <p:pic>
          <p:nvPicPr>
            <p:cNvPr id="37" name="Picture 36">
              <a:extLst>
                <a:ext uri="{FF2B5EF4-FFF2-40B4-BE49-F238E27FC236}">
                  <a16:creationId xmlns:a16="http://schemas.microsoft.com/office/drawing/2014/main" id="{C6284E04-5D1A-4E72-8928-6608FB65AE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540" y="1926836"/>
              <a:ext cx="914400" cy="914400"/>
            </a:xfrm>
            <a:prstGeom prst="rect">
              <a:avLst/>
            </a:prstGeom>
          </p:spPr>
        </p:pic>
      </p:grpSp>
      <p:grpSp>
        <p:nvGrpSpPr>
          <p:cNvPr id="4" name="Group 3">
            <a:extLst>
              <a:ext uri="{FF2B5EF4-FFF2-40B4-BE49-F238E27FC236}">
                <a16:creationId xmlns:a16="http://schemas.microsoft.com/office/drawing/2014/main" id="{74D10FAF-E3B7-4ECF-8595-A619849DF83B}"/>
              </a:ext>
            </a:extLst>
          </p:cNvPr>
          <p:cNvGrpSpPr/>
          <p:nvPr/>
        </p:nvGrpSpPr>
        <p:grpSpPr>
          <a:xfrm>
            <a:off x="1901369" y="3536791"/>
            <a:ext cx="1107478" cy="1329819"/>
            <a:chOff x="758369" y="3536790"/>
            <a:chExt cx="1107478" cy="1329819"/>
          </a:xfrm>
        </p:grpSpPr>
        <p:pic>
          <p:nvPicPr>
            <p:cNvPr id="3" name="Picture 2">
              <a:extLst>
                <a:ext uri="{FF2B5EF4-FFF2-40B4-BE49-F238E27FC236}">
                  <a16:creationId xmlns:a16="http://schemas.microsoft.com/office/drawing/2014/main" id="{FBEAF9B6-35B6-4944-9834-E5F69EB8AA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9683" y="3536790"/>
              <a:ext cx="914400" cy="914400"/>
            </a:xfrm>
            <a:prstGeom prst="rect">
              <a:avLst/>
            </a:prstGeom>
          </p:spPr>
        </p:pic>
        <p:sp>
          <p:nvSpPr>
            <p:cNvPr id="38" name="TextBox 37">
              <a:extLst>
                <a:ext uri="{FF2B5EF4-FFF2-40B4-BE49-F238E27FC236}">
                  <a16:creationId xmlns:a16="http://schemas.microsoft.com/office/drawing/2014/main" id="{8A51720E-B940-4387-A148-B8E334659BB3}"/>
                </a:ext>
              </a:extLst>
            </p:cNvPr>
            <p:cNvSpPr txBox="1"/>
            <p:nvPr/>
          </p:nvSpPr>
          <p:spPr>
            <a:xfrm>
              <a:off x="758369" y="4404944"/>
              <a:ext cx="1107478" cy="461665"/>
            </a:xfrm>
            <a:prstGeom prst="rect">
              <a:avLst/>
            </a:prstGeom>
            <a:noFill/>
          </p:spPr>
          <p:txBody>
            <a:bodyPr wrap="square" rtlCol="0">
              <a:spAutoFit/>
            </a:bodyPr>
            <a:lstStyle/>
            <a:p>
              <a:pPr algn="ctr"/>
              <a:r>
                <a:rPr lang="en-US" sz="1200" dirty="0">
                  <a:solidFill>
                    <a:schemeClr val="bg1">
                      <a:lumMod val="50000"/>
                    </a:schemeClr>
                  </a:solidFill>
                  <a:cs typeface="Calibri" panose="020F0502020204030204" pitchFamily="34" charset="0"/>
                </a:rPr>
                <a:t>Phase Diagrams</a:t>
              </a:r>
            </a:p>
          </p:txBody>
        </p:sp>
      </p:grpSp>
      <p:grpSp>
        <p:nvGrpSpPr>
          <p:cNvPr id="11" name="Group 10">
            <a:extLst>
              <a:ext uri="{FF2B5EF4-FFF2-40B4-BE49-F238E27FC236}">
                <a16:creationId xmlns:a16="http://schemas.microsoft.com/office/drawing/2014/main" id="{7B38D53C-8BA0-4D0B-88BE-4CF905925169}"/>
              </a:ext>
            </a:extLst>
          </p:cNvPr>
          <p:cNvGrpSpPr/>
          <p:nvPr/>
        </p:nvGrpSpPr>
        <p:grpSpPr>
          <a:xfrm>
            <a:off x="6228206" y="1009080"/>
            <a:ext cx="1985414" cy="1653084"/>
            <a:chOff x="5070527" y="1242004"/>
            <a:chExt cx="1985414" cy="1653084"/>
          </a:xfrm>
        </p:grpSpPr>
        <p:sp>
          <p:nvSpPr>
            <p:cNvPr id="60" name="TextBox 59">
              <a:extLst>
                <a:ext uri="{FF2B5EF4-FFF2-40B4-BE49-F238E27FC236}">
                  <a16:creationId xmlns:a16="http://schemas.microsoft.com/office/drawing/2014/main" id="{F05ABD01-FF34-412B-B2D5-4446C338D574}"/>
                </a:ext>
              </a:extLst>
            </p:cNvPr>
            <p:cNvSpPr txBox="1"/>
            <p:nvPr/>
          </p:nvSpPr>
          <p:spPr>
            <a:xfrm>
              <a:off x="5325640" y="1242004"/>
              <a:ext cx="1548126" cy="253916"/>
            </a:xfrm>
            <a:prstGeom prst="rect">
              <a:avLst/>
            </a:prstGeom>
            <a:solidFill>
              <a:schemeClr val="bg1"/>
            </a:solidFill>
          </p:spPr>
          <p:txBody>
            <a:bodyPr wrap="square" rtlCol="0">
              <a:spAutoFit/>
            </a:bodyPr>
            <a:lstStyle/>
            <a:p>
              <a:r>
                <a:rPr lang="en-GB" sz="1050" b="1" dirty="0" err="1"/>
                <a:t>Diagrammes</a:t>
              </a:r>
              <a:r>
                <a:rPr lang="en-GB" sz="1050" b="1" dirty="0"/>
                <a:t> de phases</a:t>
              </a:r>
            </a:p>
          </p:txBody>
        </p:sp>
        <p:pic>
          <p:nvPicPr>
            <p:cNvPr id="6" name="Picture 5">
              <a:extLst>
                <a:ext uri="{FF2B5EF4-FFF2-40B4-BE49-F238E27FC236}">
                  <a16:creationId xmlns:a16="http://schemas.microsoft.com/office/drawing/2014/main" id="{38858BB5-BB7D-49F5-91F9-8C416A0886BD}"/>
                </a:ext>
              </a:extLst>
            </p:cNvPr>
            <p:cNvPicPr>
              <a:picLocks noChangeAspect="1"/>
            </p:cNvPicPr>
            <p:nvPr/>
          </p:nvPicPr>
          <p:blipFill rotWithShape="1">
            <a:blip r:embed="rId9"/>
            <a:srcRect r="77966" b="69960"/>
            <a:stretch/>
          </p:blipFill>
          <p:spPr>
            <a:xfrm>
              <a:off x="5070527" y="1553117"/>
              <a:ext cx="1985414" cy="1341971"/>
            </a:xfrm>
            <a:prstGeom prst="rect">
              <a:avLst/>
            </a:prstGeom>
          </p:spPr>
        </p:pic>
      </p:grpSp>
      <p:grpSp>
        <p:nvGrpSpPr>
          <p:cNvPr id="10" name="Group 9">
            <a:extLst>
              <a:ext uri="{FF2B5EF4-FFF2-40B4-BE49-F238E27FC236}">
                <a16:creationId xmlns:a16="http://schemas.microsoft.com/office/drawing/2014/main" id="{02E1798A-BC80-4B61-B706-C820A5CDA1D5}"/>
              </a:ext>
            </a:extLst>
          </p:cNvPr>
          <p:cNvGrpSpPr/>
          <p:nvPr/>
        </p:nvGrpSpPr>
        <p:grpSpPr>
          <a:xfrm>
            <a:off x="5740562" y="992003"/>
            <a:ext cx="5107282" cy="5106244"/>
            <a:chOff x="4641631" y="1242004"/>
            <a:chExt cx="5107282" cy="5106244"/>
          </a:xfrm>
        </p:grpSpPr>
        <p:pic>
          <p:nvPicPr>
            <p:cNvPr id="5" name="Picture 4">
              <a:extLst>
                <a:ext uri="{FF2B5EF4-FFF2-40B4-BE49-F238E27FC236}">
                  <a16:creationId xmlns:a16="http://schemas.microsoft.com/office/drawing/2014/main" id="{F439FC0A-0B84-4106-A493-C659FF95A661}"/>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641631" y="3118866"/>
              <a:ext cx="5107282" cy="3229382"/>
            </a:xfrm>
            <a:prstGeom prst="rect">
              <a:avLst/>
            </a:prstGeom>
          </p:spPr>
        </p:pic>
        <p:sp>
          <p:nvSpPr>
            <p:cNvPr id="9" name="Rectangle 8">
              <a:extLst>
                <a:ext uri="{FF2B5EF4-FFF2-40B4-BE49-F238E27FC236}">
                  <a16:creationId xmlns:a16="http://schemas.microsoft.com/office/drawing/2014/main" id="{8A08BCA3-93D8-4FFA-AC16-D350722F32F4}"/>
                </a:ext>
              </a:extLst>
            </p:cNvPr>
            <p:cNvSpPr/>
            <p:nvPr/>
          </p:nvSpPr>
          <p:spPr bwMode="auto">
            <a:xfrm>
              <a:off x="5325640" y="1242004"/>
              <a:ext cx="1548126" cy="558800"/>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US" b="1"/>
            </a:p>
          </p:txBody>
        </p:sp>
      </p:grpSp>
    </p:spTree>
    <p:extLst>
      <p:ext uri="{BB962C8B-B14F-4D97-AF65-F5344CB8AC3E}">
        <p14:creationId xmlns:p14="http://schemas.microsoft.com/office/powerpoint/2010/main" val="335495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wipe(down)">
                                      <p:cBhvr>
                                        <p:cTn id="16" dur="500"/>
                                        <p:tgtEl>
                                          <p:spTgt spid="7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8"/>
                                        </p:tgtEl>
                                        <p:attrNameLst>
                                          <p:attrName>style.visibility</p:attrName>
                                        </p:attrNameLst>
                                      </p:cBhvr>
                                      <p:to>
                                        <p:strVal val="visible"/>
                                      </p:to>
                                    </p:set>
                                    <p:animEffect transition="in" filter="wipe(left)">
                                      <p:cBhvr>
                                        <p:cTn id="21" dur="500"/>
                                        <p:tgtEl>
                                          <p:spTgt spid="7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78"/>
                                        </p:tgtEl>
                                      </p:cBhvr>
                                    </p:animEffect>
                                    <p:set>
                                      <p:cBhvr>
                                        <p:cTn id="26" dur="1" fill="hold">
                                          <p:stCondLst>
                                            <p:cond delay="499"/>
                                          </p:stCondLst>
                                        </p:cTn>
                                        <p:tgtEl>
                                          <p:spTgt spid="78"/>
                                        </p:tgtEl>
                                        <p:attrNameLst>
                                          <p:attrName>style.visibility</p:attrName>
                                        </p:attrNameLst>
                                      </p:cBhvr>
                                      <p:to>
                                        <p:strVal val="hidden"/>
                                      </p:to>
                                    </p:se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83278A3-B72B-4E22-AC58-891C39C3768C}"/>
              </a:ext>
            </a:extLst>
          </p:cNvPr>
          <p:cNvGrpSpPr/>
          <p:nvPr/>
        </p:nvGrpSpPr>
        <p:grpSpPr>
          <a:xfrm>
            <a:off x="1447800" y="994418"/>
            <a:ext cx="1985414" cy="1595887"/>
            <a:chOff x="324772" y="1216182"/>
            <a:chExt cx="1985414" cy="1595887"/>
          </a:xfrm>
        </p:grpSpPr>
        <p:pic>
          <p:nvPicPr>
            <p:cNvPr id="30" name="Picture 29">
              <a:extLst>
                <a:ext uri="{FF2B5EF4-FFF2-40B4-BE49-F238E27FC236}">
                  <a16:creationId xmlns:a16="http://schemas.microsoft.com/office/drawing/2014/main" id="{186CBA14-D124-42F5-A5A2-34A154B86113}"/>
                </a:ext>
              </a:extLst>
            </p:cNvPr>
            <p:cNvPicPr>
              <a:picLocks noChangeAspect="1"/>
            </p:cNvPicPr>
            <p:nvPr/>
          </p:nvPicPr>
          <p:blipFill rotWithShape="1">
            <a:blip r:embed="rId3"/>
            <a:srcRect r="77966" b="69960"/>
            <a:stretch/>
          </p:blipFill>
          <p:spPr>
            <a:xfrm>
              <a:off x="324772" y="1470098"/>
              <a:ext cx="1985414" cy="1341971"/>
            </a:xfrm>
            <a:prstGeom prst="rect">
              <a:avLst/>
            </a:prstGeom>
          </p:spPr>
        </p:pic>
        <p:sp>
          <p:nvSpPr>
            <p:cNvPr id="24" name="TextBox 23">
              <a:extLst>
                <a:ext uri="{FF2B5EF4-FFF2-40B4-BE49-F238E27FC236}">
                  <a16:creationId xmlns:a16="http://schemas.microsoft.com/office/drawing/2014/main" id="{5045B336-413D-462D-8817-586604BF67E5}"/>
                </a:ext>
              </a:extLst>
            </p:cNvPr>
            <p:cNvSpPr txBox="1"/>
            <p:nvPr/>
          </p:nvSpPr>
          <p:spPr>
            <a:xfrm>
              <a:off x="563154" y="1216182"/>
              <a:ext cx="1655699" cy="253916"/>
            </a:xfrm>
            <a:prstGeom prst="rect">
              <a:avLst/>
            </a:prstGeom>
            <a:solidFill>
              <a:schemeClr val="bg1"/>
            </a:solidFill>
          </p:spPr>
          <p:txBody>
            <a:bodyPr wrap="square" rtlCol="0">
              <a:spAutoFit/>
            </a:bodyPr>
            <a:lstStyle/>
            <a:p>
              <a:r>
                <a:rPr lang="en-GB" sz="1050" b="1" dirty="0" err="1"/>
                <a:t>Diagrammes</a:t>
              </a:r>
              <a:r>
                <a:rPr lang="en-GB" sz="1050" b="1" dirty="0"/>
                <a:t> de phases</a:t>
              </a:r>
            </a:p>
          </p:txBody>
        </p:sp>
      </p:grpSp>
      <p:grpSp>
        <p:nvGrpSpPr>
          <p:cNvPr id="4" name="Group 3">
            <a:extLst>
              <a:ext uri="{FF2B5EF4-FFF2-40B4-BE49-F238E27FC236}">
                <a16:creationId xmlns:a16="http://schemas.microsoft.com/office/drawing/2014/main" id="{4FBAA791-95BB-4DB7-8C69-BA0F509DDE33}"/>
              </a:ext>
            </a:extLst>
          </p:cNvPr>
          <p:cNvGrpSpPr/>
          <p:nvPr/>
        </p:nvGrpSpPr>
        <p:grpSpPr>
          <a:xfrm>
            <a:off x="1685712" y="1387471"/>
            <a:ext cx="9215191" cy="4619625"/>
            <a:chOff x="562683" y="1609235"/>
            <a:chExt cx="9215191" cy="4619625"/>
          </a:xfrm>
        </p:grpSpPr>
        <p:pic>
          <p:nvPicPr>
            <p:cNvPr id="3" name="Picture 2">
              <a:extLst>
                <a:ext uri="{FF2B5EF4-FFF2-40B4-BE49-F238E27FC236}">
                  <a16:creationId xmlns:a16="http://schemas.microsoft.com/office/drawing/2014/main" id="{32652497-B290-4DF1-8015-C5C18C8F6B1B}"/>
                </a:ext>
              </a:extLst>
            </p:cNvPr>
            <p:cNvPicPr>
              <a:picLocks noChangeAspect="1"/>
            </p:cNvPicPr>
            <p:nvPr/>
          </p:nvPicPr>
          <p:blipFill>
            <a:blip r:embed="rId4"/>
            <a:stretch>
              <a:fillRect/>
            </a:stretch>
          </p:blipFill>
          <p:spPr>
            <a:xfrm>
              <a:off x="2519824" y="1609235"/>
              <a:ext cx="7258050" cy="4619625"/>
            </a:xfrm>
            <a:prstGeom prst="rect">
              <a:avLst/>
            </a:prstGeom>
          </p:spPr>
        </p:pic>
        <p:sp>
          <p:nvSpPr>
            <p:cNvPr id="29" name="Rectangle 28">
              <a:extLst>
                <a:ext uri="{FF2B5EF4-FFF2-40B4-BE49-F238E27FC236}">
                  <a16:creationId xmlns:a16="http://schemas.microsoft.com/office/drawing/2014/main" id="{2DAD0DF7-271D-410F-BE83-FCD238772350}"/>
                </a:ext>
              </a:extLst>
            </p:cNvPr>
            <p:cNvSpPr/>
            <p:nvPr/>
          </p:nvSpPr>
          <p:spPr bwMode="auto">
            <a:xfrm>
              <a:off x="562683" y="1702243"/>
              <a:ext cx="1656170" cy="277965"/>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dirty="0"/>
            </a:p>
          </p:txBody>
        </p:sp>
      </p:grpSp>
      <p:sp>
        <p:nvSpPr>
          <p:cNvPr id="2" name="Slide Number Placeholder 1">
            <a:extLst>
              <a:ext uri="{FF2B5EF4-FFF2-40B4-BE49-F238E27FC236}">
                <a16:creationId xmlns:a16="http://schemas.microsoft.com/office/drawing/2014/main" id="{BF223DBC-27EB-4558-8F6C-C682D58EBD08}"/>
              </a:ext>
            </a:extLst>
          </p:cNvPr>
          <p:cNvSpPr>
            <a:spLocks noGrp="1"/>
          </p:cNvSpPr>
          <p:nvPr>
            <p:ph type="sldNum" sz="quarter" idx="11"/>
          </p:nvPr>
        </p:nvSpPr>
        <p:spPr/>
        <p:txBody>
          <a:bodyPr/>
          <a:lstStyle/>
          <a:p>
            <a:fld id="{F0D23093-2AB0-F74C-B865-1A12A15B650E}" type="slidenum">
              <a:rPr lang="en-US" smtClean="0">
                <a:latin typeface="+mn-lt"/>
              </a:rPr>
              <a:pPr/>
              <a:t>19</a:t>
            </a:fld>
            <a:endParaRPr lang="en-US" dirty="0">
              <a:latin typeface="+mn-lt"/>
            </a:endParaRPr>
          </a:p>
        </p:txBody>
      </p:sp>
      <p:sp>
        <p:nvSpPr>
          <p:cNvPr id="6146" name="Rectangle 2"/>
          <p:cNvSpPr>
            <a:spLocks noGrp="1" noChangeArrowheads="1"/>
          </p:cNvSpPr>
          <p:nvPr>
            <p:ph type="title"/>
          </p:nvPr>
        </p:nvSpPr>
        <p:spPr/>
        <p:txBody>
          <a:bodyPr/>
          <a:lstStyle/>
          <a:p>
            <a:r>
              <a:rPr lang="en-GB" dirty="0">
                <a:latin typeface="+mn-lt"/>
              </a:rPr>
              <a:t>La </a:t>
            </a:r>
            <a:r>
              <a:rPr lang="en-GB" dirty="0" err="1">
                <a:latin typeface="+mn-lt"/>
              </a:rPr>
              <a:t>Règle</a:t>
            </a:r>
            <a:r>
              <a:rPr lang="en-GB" dirty="0">
                <a:latin typeface="+mn-lt"/>
              </a:rPr>
              <a:t> du Levier</a:t>
            </a:r>
          </a:p>
        </p:txBody>
      </p:sp>
      <p:grpSp>
        <p:nvGrpSpPr>
          <p:cNvPr id="19" name="Group 18">
            <a:extLst>
              <a:ext uri="{FF2B5EF4-FFF2-40B4-BE49-F238E27FC236}">
                <a16:creationId xmlns:a16="http://schemas.microsoft.com/office/drawing/2014/main" id="{441D491D-E072-4492-8D8A-69DF5D349DA1}"/>
              </a:ext>
            </a:extLst>
          </p:cNvPr>
          <p:cNvGrpSpPr/>
          <p:nvPr/>
        </p:nvGrpSpPr>
        <p:grpSpPr>
          <a:xfrm>
            <a:off x="6068206" y="1248334"/>
            <a:ext cx="2501839" cy="2326053"/>
            <a:chOff x="3128525" y="496721"/>
            <a:chExt cx="2710325" cy="2519891"/>
          </a:xfrm>
        </p:grpSpPr>
        <p:sp>
          <p:nvSpPr>
            <p:cNvPr id="15" name="Callout: Bent Line 14">
              <a:extLst>
                <a:ext uri="{FF2B5EF4-FFF2-40B4-BE49-F238E27FC236}">
                  <a16:creationId xmlns:a16="http://schemas.microsoft.com/office/drawing/2014/main" id="{4927B833-AACB-4872-BB17-55E7DE27A35A}"/>
                </a:ext>
              </a:extLst>
            </p:cNvPr>
            <p:cNvSpPr/>
            <p:nvPr/>
          </p:nvSpPr>
          <p:spPr bwMode="auto">
            <a:xfrm>
              <a:off x="4714899" y="496721"/>
              <a:ext cx="1123951" cy="646443"/>
            </a:xfrm>
            <a:prstGeom prst="borderCallout2">
              <a:avLst>
                <a:gd name="adj1" fmla="val 76519"/>
                <a:gd name="adj2" fmla="val -706"/>
                <a:gd name="adj3" fmla="val 74456"/>
                <a:gd name="adj4" fmla="val -13277"/>
                <a:gd name="adj5" fmla="val 301437"/>
                <a:gd name="adj6" fmla="val -78236"/>
              </a:avLst>
            </a:prstGeom>
            <a:noFill/>
            <a:ln w="9525" cap="flat" cmpd="sng" algn="ctr">
              <a:solidFill>
                <a:schemeClr val="tx1"/>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spAutoFit/>
            </a:bodyPr>
            <a:lstStyle/>
            <a:p>
              <a:pPr algn="ctr"/>
              <a:r>
                <a:rPr lang="en-GB" sz="1108" dirty="0" err="1"/>
                <a:t>Dynamique</a:t>
              </a:r>
              <a:r>
                <a:rPr lang="en-GB" sz="1108" dirty="0"/>
                <a:t> – </a:t>
              </a:r>
              <a:r>
                <a:rPr lang="en-GB" sz="1108" dirty="0" err="1"/>
                <a:t>tirez</a:t>
              </a:r>
              <a:r>
                <a:rPr lang="en-GB" sz="1108" dirty="0"/>
                <a:t> la barre </a:t>
              </a:r>
              <a:r>
                <a:rPr lang="en-GB" sz="1108" dirty="0" err="1"/>
                <a:t>vers</a:t>
              </a:r>
              <a:r>
                <a:rPr lang="en-GB" sz="1108" dirty="0"/>
                <a:t> le bas</a:t>
              </a:r>
            </a:p>
          </p:txBody>
        </p:sp>
        <p:sp>
          <p:nvSpPr>
            <p:cNvPr id="16" name="Oval 15">
              <a:extLst>
                <a:ext uri="{FF2B5EF4-FFF2-40B4-BE49-F238E27FC236}">
                  <a16:creationId xmlns:a16="http://schemas.microsoft.com/office/drawing/2014/main" id="{D1C9A1C1-6667-45D5-83C4-BFF4D693904E}"/>
                </a:ext>
              </a:extLst>
            </p:cNvPr>
            <p:cNvSpPr/>
            <p:nvPr/>
          </p:nvSpPr>
          <p:spPr bwMode="auto">
            <a:xfrm>
              <a:off x="3128525" y="2464802"/>
              <a:ext cx="1458203" cy="551810"/>
            </a:xfrm>
            <a:prstGeom prst="ellipse">
              <a:avLst/>
            </a:prstGeom>
            <a:noFill/>
            <a:ln w="28575" cap="flat" cmpd="sng" algn="ctr">
              <a:solidFill>
                <a:schemeClr val="accent4"/>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spAutoFit/>
            </a:bodyPr>
            <a:lstStyle/>
            <a:p>
              <a:endParaRPr lang="en-GB" b="1" dirty="0"/>
            </a:p>
          </p:txBody>
        </p:sp>
      </p:grpSp>
      <p:grpSp>
        <p:nvGrpSpPr>
          <p:cNvPr id="22" name="Group 21">
            <a:extLst>
              <a:ext uri="{FF2B5EF4-FFF2-40B4-BE49-F238E27FC236}">
                <a16:creationId xmlns:a16="http://schemas.microsoft.com/office/drawing/2014/main" id="{8B46D0EA-6C9E-40D3-9618-1EDA97A4841A}"/>
              </a:ext>
            </a:extLst>
          </p:cNvPr>
          <p:cNvGrpSpPr/>
          <p:nvPr/>
        </p:nvGrpSpPr>
        <p:grpSpPr>
          <a:xfrm>
            <a:off x="4632719" y="1003707"/>
            <a:ext cx="4091574" cy="2693574"/>
            <a:chOff x="1590675" y="491332"/>
            <a:chExt cx="4432538" cy="2918038"/>
          </a:xfrm>
        </p:grpSpPr>
        <p:grpSp>
          <p:nvGrpSpPr>
            <p:cNvPr id="20" name="Group 19">
              <a:extLst>
                <a:ext uri="{FF2B5EF4-FFF2-40B4-BE49-F238E27FC236}">
                  <a16:creationId xmlns:a16="http://schemas.microsoft.com/office/drawing/2014/main" id="{D74F187F-417A-4713-89D0-8BCCEBE8D027}"/>
                </a:ext>
              </a:extLst>
            </p:cNvPr>
            <p:cNvGrpSpPr/>
            <p:nvPr/>
          </p:nvGrpSpPr>
          <p:grpSpPr>
            <a:xfrm>
              <a:off x="1590675" y="491332"/>
              <a:ext cx="1940611" cy="2084169"/>
              <a:chOff x="1590675" y="519907"/>
              <a:chExt cx="1940611" cy="2084169"/>
            </a:xfrm>
          </p:grpSpPr>
          <p:sp>
            <p:nvSpPr>
              <p:cNvPr id="18" name="Rectangle: Rounded Corners 17">
                <a:extLst>
                  <a:ext uri="{FF2B5EF4-FFF2-40B4-BE49-F238E27FC236}">
                    <a16:creationId xmlns:a16="http://schemas.microsoft.com/office/drawing/2014/main" id="{69B6B21A-87E5-41A8-B1C4-F1B215322E77}"/>
                  </a:ext>
                </a:extLst>
              </p:cNvPr>
              <p:cNvSpPr/>
              <p:nvPr/>
            </p:nvSpPr>
            <p:spPr bwMode="auto">
              <a:xfrm>
                <a:off x="1590675" y="2200275"/>
                <a:ext cx="1419225" cy="403801"/>
              </a:xfrm>
              <a:prstGeom prst="roundRect">
                <a:avLst>
                  <a:gd name="adj" fmla="val 5043"/>
                </a:avLst>
              </a:prstGeom>
              <a:noFill/>
              <a:ln w="19050" cap="flat" cmpd="sng" algn="ctr">
                <a:solidFill>
                  <a:schemeClr val="accent4"/>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spAutoFit/>
              </a:bodyPr>
              <a:lstStyle/>
              <a:p>
                <a:endParaRPr lang="en-GB" b="1" dirty="0"/>
              </a:p>
            </p:txBody>
          </p:sp>
          <p:sp>
            <p:nvSpPr>
              <p:cNvPr id="25" name="Callout: Bent Line 24">
                <a:extLst>
                  <a:ext uri="{FF2B5EF4-FFF2-40B4-BE49-F238E27FC236}">
                    <a16:creationId xmlns:a16="http://schemas.microsoft.com/office/drawing/2014/main" id="{5A599F41-930F-48D3-975C-C1C8C0FDB87C}"/>
                  </a:ext>
                </a:extLst>
              </p:cNvPr>
              <p:cNvSpPr/>
              <p:nvPr/>
            </p:nvSpPr>
            <p:spPr bwMode="auto">
              <a:xfrm flipH="1">
                <a:off x="2182186" y="519907"/>
                <a:ext cx="1349100" cy="831146"/>
              </a:xfrm>
              <a:prstGeom prst="borderCallout2">
                <a:avLst>
                  <a:gd name="adj1" fmla="val 65951"/>
                  <a:gd name="adj2" fmla="val 99728"/>
                  <a:gd name="adj3" fmla="val 66533"/>
                  <a:gd name="adj4" fmla="val 115296"/>
                  <a:gd name="adj5" fmla="val 202518"/>
                  <a:gd name="adj6" fmla="val 121205"/>
                </a:avLst>
              </a:prstGeom>
              <a:noFill/>
              <a:ln w="9525" cap="flat" cmpd="sng" algn="ctr">
                <a:solidFill>
                  <a:schemeClr val="tx1"/>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spAutoFit/>
              </a:bodyPr>
              <a:lstStyle/>
              <a:p>
                <a:pPr algn="ctr"/>
                <a:r>
                  <a:rPr lang="fr-FR" sz="1108" dirty="0"/>
                  <a:t>Indique la composition du liquide et la fraction pondérale</a:t>
                </a:r>
                <a:endParaRPr lang="en-GB" sz="1108" dirty="0"/>
              </a:p>
            </p:txBody>
          </p:sp>
        </p:grpSp>
        <p:sp>
          <p:nvSpPr>
            <p:cNvPr id="26" name="Rectangle: Rounded Corners 25">
              <a:extLst>
                <a:ext uri="{FF2B5EF4-FFF2-40B4-BE49-F238E27FC236}">
                  <a16:creationId xmlns:a16="http://schemas.microsoft.com/office/drawing/2014/main" id="{A703BDFD-E85A-4E98-BF14-BA4F526D4CC4}"/>
                </a:ext>
              </a:extLst>
            </p:cNvPr>
            <p:cNvSpPr/>
            <p:nvPr/>
          </p:nvSpPr>
          <p:spPr bwMode="auto">
            <a:xfrm>
              <a:off x="4603988" y="3005570"/>
              <a:ext cx="1419225" cy="403800"/>
            </a:xfrm>
            <a:prstGeom prst="roundRect">
              <a:avLst>
                <a:gd name="adj" fmla="val 5043"/>
              </a:avLst>
            </a:prstGeom>
            <a:noFill/>
            <a:ln w="19050" cap="flat" cmpd="sng" algn="ctr">
              <a:solidFill>
                <a:schemeClr val="accent4"/>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spAutoFit/>
            </a:bodyPr>
            <a:lstStyle/>
            <a:p>
              <a:endParaRPr lang="en-GB" b="1" dirty="0"/>
            </a:p>
          </p:txBody>
        </p:sp>
      </p:grpSp>
      <p:sp>
        <p:nvSpPr>
          <p:cNvPr id="27" name="Callout: Bent Line 26">
            <a:extLst>
              <a:ext uri="{FF2B5EF4-FFF2-40B4-BE49-F238E27FC236}">
                <a16:creationId xmlns:a16="http://schemas.microsoft.com/office/drawing/2014/main" id="{5525C06E-70D8-4988-914B-815A54523B01}"/>
              </a:ext>
            </a:extLst>
          </p:cNvPr>
          <p:cNvSpPr/>
          <p:nvPr/>
        </p:nvSpPr>
        <p:spPr bwMode="auto">
          <a:xfrm>
            <a:off x="8918545" y="1300693"/>
            <a:ext cx="1310054" cy="426221"/>
          </a:xfrm>
          <a:prstGeom prst="borderCallout2">
            <a:avLst>
              <a:gd name="adj1" fmla="val 98867"/>
              <a:gd name="adj2" fmla="val 48735"/>
              <a:gd name="adj3" fmla="val 137912"/>
              <a:gd name="adj4" fmla="val 49045"/>
              <a:gd name="adj5" fmla="val 190014"/>
              <a:gd name="adj6" fmla="val 51686"/>
            </a:avLst>
          </a:prstGeom>
          <a:noFill/>
          <a:ln w="9525" cap="flat" cmpd="sng" algn="ctr">
            <a:solidFill>
              <a:schemeClr val="tx1"/>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spAutoFit/>
          </a:bodyPr>
          <a:lstStyle/>
          <a:p>
            <a:pPr algn="ctr"/>
            <a:r>
              <a:rPr lang="en-GB" sz="1108" dirty="0" err="1"/>
              <a:t>Schéma</a:t>
            </a:r>
            <a:r>
              <a:rPr lang="en-GB" sz="1108" dirty="0"/>
              <a:t> des phases </a:t>
            </a:r>
            <a:r>
              <a:rPr lang="en-GB" sz="1108" dirty="0" err="1"/>
              <a:t>en</a:t>
            </a:r>
            <a:r>
              <a:rPr lang="en-GB" sz="1108" dirty="0"/>
              <a:t> </a:t>
            </a:r>
            <a:r>
              <a:rPr lang="en-GB" sz="1108" dirty="0" err="1"/>
              <a:t>présence</a:t>
            </a:r>
            <a:endParaRPr lang="en-GB" sz="1108" dirty="0"/>
          </a:p>
        </p:txBody>
      </p:sp>
    </p:spTree>
    <p:extLst>
      <p:ext uri="{BB962C8B-B14F-4D97-AF65-F5344CB8AC3E}">
        <p14:creationId xmlns:p14="http://schemas.microsoft.com/office/powerpoint/2010/main" val="427055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3F4F5D-1678-4229-83FC-C18B2D350F46}"/>
              </a:ext>
            </a:extLst>
          </p:cNvPr>
          <p:cNvSpPr>
            <a:spLocks noGrp="1"/>
          </p:cNvSpPr>
          <p:nvPr>
            <p:ph type="sldNum" sz="quarter" idx="11"/>
          </p:nvPr>
        </p:nvSpPr>
        <p:spPr/>
        <p:txBody>
          <a:bodyPr/>
          <a:lstStyle/>
          <a:p>
            <a:fld id="{F0D23093-2AB0-F74C-B865-1A12A15B650E}" type="slidenum">
              <a:rPr lang="en-US" smtClean="0">
                <a:latin typeface="+mn-lt"/>
              </a:rPr>
              <a:pPr/>
              <a:t>2</a:t>
            </a:fld>
            <a:endParaRPr lang="en-US" dirty="0">
              <a:latin typeface="+mn-lt"/>
            </a:endParaRPr>
          </a:p>
        </p:txBody>
      </p:sp>
      <p:sp>
        <p:nvSpPr>
          <p:cNvPr id="3" name="Title 2">
            <a:extLst>
              <a:ext uri="{FF2B5EF4-FFF2-40B4-BE49-F238E27FC236}">
                <a16:creationId xmlns:a16="http://schemas.microsoft.com/office/drawing/2014/main" id="{40AA9338-E692-4C26-BFD3-77F262F85977}"/>
              </a:ext>
            </a:extLst>
          </p:cNvPr>
          <p:cNvSpPr>
            <a:spLocks noGrp="1"/>
          </p:cNvSpPr>
          <p:nvPr>
            <p:ph type="title"/>
          </p:nvPr>
        </p:nvSpPr>
        <p:spPr/>
        <p:txBody>
          <a:bodyPr/>
          <a:lstStyle/>
          <a:p>
            <a:r>
              <a:rPr lang="fr-FR" dirty="0"/>
              <a:t>Objectifs pédagogiques de cette unité de cours</a:t>
            </a:r>
            <a:endParaRPr lang="en-US" dirty="0">
              <a:latin typeface="+mn-lt"/>
            </a:endParaRPr>
          </a:p>
        </p:txBody>
      </p:sp>
      <p:graphicFrame>
        <p:nvGraphicFramePr>
          <p:cNvPr id="6" name="Table 5">
            <a:extLst>
              <a:ext uri="{FF2B5EF4-FFF2-40B4-BE49-F238E27FC236}">
                <a16:creationId xmlns:a16="http://schemas.microsoft.com/office/drawing/2014/main" id="{1396CEED-1C35-4DC8-853C-AFF45D646151}"/>
              </a:ext>
            </a:extLst>
          </p:cNvPr>
          <p:cNvGraphicFramePr>
            <a:graphicFrameLocks noGrp="1"/>
          </p:cNvGraphicFramePr>
          <p:nvPr>
            <p:extLst>
              <p:ext uri="{D42A27DB-BD31-4B8C-83A1-F6EECF244321}">
                <p14:modId xmlns:p14="http://schemas.microsoft.com/office/powerpoint/2010/main" val="2167276540"/>
              </p:ext>
            </p:extLst>
          </p:nvPr>
        </p:nvGraphicFramePr>
        <p:xfrm>
          <a:off x="957742" y="1234620"/>
          <a:ext cx="10276514" cy="2109176"/>
        </p:xfrm>
        <a:graphic>
          <a:graphicData uri="http://schemas.openxmlformats.org/drawingml/2006/table">
            <a:tbl>
              <a:tblPr firstRow="1" bandRow="1">
                <a:tableStyleId>{2D5ABB26-0587-4C30-8999-92F81FD0307C}</a:tableStyleId>
              </a:tblPr>
              <a:tblGrid>
                <a:gridCol w="1970056">
                  <a:extLst>
                    <a:ext uri="{9D8B030D-6E8A-4147-A177-3AD203B41FA5}">
                      <a16:colId xmlns:a16="http://schemas.microsoft.com/office/drawing/2014/main" val="20000"/>
                    </a:ext>
                  </a:extLst>
                </a:gridCol>
                <a:gridCol w="8306458">
                  <a:extLst>
                    <a:ext uri="{9D8B030D-6E8A-4147-A177-3AD203B41FA5}">
                      <a16:colId xmlns:a16="http://schemas.microsoft.com/office/drawing/2014/main" val="20001"/>
                    </a:ext>
                  </a:extLst>
                </a:gridCol>
              </a:tblGrid>
              <a:tr h="53640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rPr>
                        <a:t>Résultats</a:t>
                      </a:r>
                      <a:r>
                        <a:rPr lang="en-GB" sz="2000" b="1" dirty="0">
                          <a:solidFill>
                            <a:schemeClr val="tx1"/>
                          </a:solidFill>
                        </a:rPr>
                        <a:t> et acquis </a:t>
                      </a:r>
                      <a:r>
                        <a:rPr lang="en-GB" sz="2000" b="1" dirty="0" err="1">
                          <a:solidFill>
                            <a:schemeClr val="tx1"/>
                          </a:solidFill>
                        </a:rPr>
                        <a:t>prévus</a:t>
                      </a:r>
                      <a:endParaRPr lang="en-GB" sz="2000" b="1" dirty="0">
                        <a:solidFill>
                          <a:schemeClr val="tx1"/>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71B"/>
                    </a:solidFill>
                  </a:tcPr>
                </a:tc>
                <a:tc hMerge="1">
                  <a:txBody>
                    <a:bodyPr/>
                    <a:lstStyle/>
                    <a:p>
                      <a:endParaRPr lang="en-GB"/>
                    </a:p>
                  </a:txBody>
                  <a:tcPr/>
                </a:tc>
                <a:extLst>
                  <a:ext uri="{0D108BD9-81ED-4DB2-BD59-A6C34878D82A}">
                    <a16:rowId xmlns:a16="http://schemas.microsoft.com/office/drawing/2014/main" val="10000"/>
                  </a:ext>
                </a:extLst>
              </a:tr>
              <a:tr h="514974">
                <a:tc>
                  <a:txBody>
                    <a:bodyPr/>
                    <a:lstStyle/>
                    <a:p>
                      <a:pPr algn="l"/>
                      <a:r>
                        <a:rPr lang="en-GB" sz="1400" b="1" dirty="0" err="1">
                          <a:solidFill>
                            <a:sysClr val="windowText" lastClr="000000"/>
                          </a:solidFill>
                        </a:rPr>
                        <a:t>Connaître</a:t>
                      </a:r>
                      <a:r>
                        <a:rPr lang="en-GB" sz="1400" b="1" dirty="0">
                          <a:solidFill>
                            <a:sysClr val="windowText" lastClr="000000"/>
                          </a:solidFill>
                        </a:rPr>
                        <a:t> et </a:t>
                      </a:r>
                      <a:r>
                        <a:rPr lang="en-GB" sz="1400" b="1" dirty="0" err="1">
                          <a:solidFill>
                            <a:sysClr val="windowText" lastClr="000000"/>
                          </a:solidFill>
                        </a:rPr>
                        <a:t>comprendre</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err="1">
                          <a:solidFill>
                            <a:schemeClr val="dk1"/>
                          </a:solidFill>
                          <a:effectLst/>
                          <a:latin typeface="+mn-lt"/>
                          <a:ea typeface="+mn-ea"/>
                          <a:cs typeface="+mn-cs"/>
                        </a:rPr>
                        <a:t>Comprendre</a:t>
                      </a:r>
                      <a:r>
                        <a:rPr lang="en-GB" sz="1400" kern="1200" dirty="0">
                          <a:solidFill>
                            <a:schemeClr val="dk1"/>
                          </a:solidFill>
                          <a:effectLst/>
                          <a:latin typeface="+mn-lt"/>
                          <a:ea typeface="+mn-ea"/>
                          <a:cs typeface="+mn-cs"/>
                        </a:rPr>
                        <a:t> </a:t>
                      </a:r>
                      <a:r>
                        <a:rPr lang="en-GB" sz="1400" kern="1200" dirty="0" err="1">
                          <a:solidFill>
                            <a:schemeClr val="dk1"/>
                          </a:solidFill>
                          <a:effectLst/>
                          <a:latin typeface="+mn-lt"/>
                          <a:ea typeface="+mn-ea"/>
                          <a:cs typeface="+mn-cs"/>
                        </a:rPr>
                        <a:t>ce</a:t>
                      </a:r>
                      <a:r>
                        <a:rPr lang="en-GB" sz="1400" kern="1200" dirty="0">
                          <a:solidFill>
                            <a:schemeClr val="dk1"/>
                          </a:solidFill>
                          <a:effectLst/>
                          <a:latin typeface="+mn-lt"/>
                          <a:ea typeface="+mn-ea"/>
                          <a:cs typeface="+mn-cs"/>
                        </a:rPr>
                        <a:t> qui </a:t>
                      </a:r>
                      <a:r>
                        <a:rPr lang="en-GB" sz="1400" kern="1200" dirty="0" err="1">
                          <a:solidFill>
                            <a:schemeClr val="dk1"/>
                          </a:solidFill>
                          <a:effectLst/>
                          <a:latin typeface="+mn-lt"/>
                          <a:ea typeface="+mn-ea"/>
                          <a:cs typeface="+mn-cs"/>
                        </a:rPr>
                        <a:t>est</a:t>
                      </a:r>
                      <a:r>
                        <a:rPr lang="en-GB" sz="1400" kern="1200" dirty="0">
                          <a:solidFill>
                            <a:schemeClr val="dk1"/>
                          </a:solidFill>
                          <a:effectLst/>
                          <a:latin typeface="+mn-lt"/>
                          <a:ea typeface="+mn-ea"/>
                          <a:cs typeface="+mn-cs"/>
                        </a:rPr>
                        <a:t> disponible dans le package MS&amp;E</a:t>
                      </a: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36406">
                <a:tc>
                  <a:txBody>
                    <a:bodyPr/>
                    <a:lstStyle/>
                    <a:p>
                      <a:pPr algn="l"/>
                      <a:r>
                        <a:rPr lang="en-GB" sz="1400" b="1" dirty="0" err="1">
                          <a:solidFill>
                            <a:sysClr val="windowText" lastClr="000000"/>
                          </a:solidFill>
                        </a:rPr>
                        <a:t>Compétences</a:t>
                      </a:r>
                      <a:r>
                        <a:rPr lang="en-GB" sz="1400" b="1" dirty="0">
                          <a:solidFill>
                            <a:sysClr val="windowText" lastClr="000000"/>
                          </a:solidFill>
                        </a:rPr>
                        <a:t> et aptitudes</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fr-FR" sz="1400" kern="1200" dirty="0">
                          <a:solidFill>
                            <a:schemeClr val="dk1"/>
                          </a:solidFill>
                          <a:effectLst/>
                          <a:latin typeface="+mn-lt"/>
                          <a:ea typeface="+mn-ea"/>
                          <a:cs typeface="+mn-cs"/>
                        </a:rPr>
                        <a:t>Possibilité de tracer des trajectoires de propriétés en fonction du traitement</a:t>
                      </a:r>
                      <a:endParaRPr lang="en-GB" sz="1400" kern="1200" dirty="0">
                        <a:solidFill>
                          <a:schemeClr val="dk1"/>
                        </a:solidFill>
                        <a:effectLst/>
                        <a:latin typeface="+mn-lt"/>
                        <a:ea typeface="+mn-ea"/>
                        <a:cs typeface="+mn-cs"/>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65326">
                <a:tc>
                  <a:txBody>
                    <a:bodyPr/>
                    <a:lstStyle/>
                    <a:p>
                      <a:pPr algn="l"/>
                      <a:r>
                        <a:rPr lang="en-GB" sz="1400" b="1" dirty="0" err="1">
                          <a:solidFill>
                            <a:sysClr val="windowText" lastClr="000000"/>
                          </a:solidFill>
                        </a:rPr>
                        <a:t>Valeurs</a:t>
                      </a:r>
                      <a:r>
                        <a:rPr lang="en-GB" sz="1400" b="1" dirty="0">
                          <a:solidFill>
                            <a:sysClr val="windowText" lastClr="000000"/>
                          </a:solidFill>
                        </a:rPr>
                        <a:t> et </a:t>
                      </a:r>
                      <a:r>
                        <a:rPr lang="en-GB" sz="1400" b="1" dirty="0" err="1">
                          <a:solidFill>
                            <a:sysClr val="windowText" lastClr="000000"/>
                          </a:solidFill>
                        </a:rPr>
                        <a:t>comportements</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fr-FR" sz="1400" kern="1200" dirty="0">
                          <a:solidFill>
                            <a:schemeClr val="dk1"/>
                          </a:solidFill>
                          <a:effectLst/>
                          <a:latin typeface="+mn-lt"/>
                          <a:ea typeface="+mn-ea"/>
                          <a:cs typeface="+mn-cs"/>
                        </a:rPr>
                        <a:t>Appréciation de la relation Traitement, Structure et Propriétés</a:t>
                      </a:r>
                      <a:endParaRPr lang="en-GB" sz="1400" kern="1200" dirty="0">
                        <a:solidFill>
                          <a:schemeClr val="dk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8" name="Content Placeholder 3">
            <a:extLst>
              <a:ext uri="{FF2B5EF4-FFF2-40B4-BE49-F238E27FC236}">
                <a16:creationId xmlns:a16="http://schemas.microsoft.com/office/drawing/2014/main" id="{BF266830-4A4A-4400-BB79-4EAD969F0B1C}"/>
              </a:ext>
            </a:extLst>
          </p:cNvPr>
          <p:cNvSpPr txBox="1">
            <a:spLocks/>
          </p:cNvSpPr>
          <p:nvPr/>
        </p:nvSpPr>
        <p:spPr bwMode="auto">
          <a:xfrm>
            <a:off x="957741" y="3637549"/>
            <a:ext cx="10276514" cy="2003625"/>
          </a:xfrm>
          <a:prstGeom prst="rect">
            <a:avLst/>
          </a:prstGeom>
          <a:solidFill>
            <a:schemeClr val="bg1">
              <a:lumMod val="95000"/>
            </a:schemeClr>
          </a:solidFill>
          <a:ln w="28575">
            <a:solidFill>
              <a:srgbClr val="FFB71B"/>
            </a:solidFill>
          </a:ln>
        </p:spPr>
        <p:txBody>
          <a:bodyPr vert="horz" wrap="square" lIns="91440" tIns="45720" rIns="91440" bIns="45720" numCol="1" anchor="t" anchorCtr="0" compatLnSpc="1">
            <a:prstTxWarp prst="textNoShape">
              <a:avLst/>
            </a:prstTxWarp>
            <a:spAutoFit/>
          </a:bodyPr>
          <a:lstStyle>
            <a:lvl1pPr marL="0" indent="0" algn="ctr" rtl="0" eaLnBrk="0" fontAlgn="base" hangingPunct="0">
              <a:spcBef>
                <a:spcPct val="20000"/>
              </a:spcBef>
              <a:spcAft>
                <a:spcPct val="20000"/>
              </a:spcAft>
              <a:buClr>
                <a:schemeClr val="bg1">
                  <a:lumMod val="65000"/>
                </a:schemeClr>
              </a:buClr>
              <a:buSzPct val="120000"/>
              <a:buFont typeface="Wingdings" panose="05000000000000000000" pitchFamily="2" charset="2"/>
              <a:buNone/>
              <a:defRPr sz="1800" b="1">
                <a:solidFill>
                  <a:schemeClr val="tx1"/>
                </a:solidFill>
                <a:latin typeface="+mn-lt"/>
                <a:ea typeface="+mn-ea"/>
                <a:cs typeface="+mn-cs"/>
              </a:defRPr>
            </a:lvl1pPr>
            <a:lvl2pPr marL="827088" indent="-346075" algn="l" rtl="0" eaLnBrk="0" fontAlgn="base" hangingPunct="0">
              <a:spcBef>
                <a:spcPct val="20000"/>
              </a:spcBef>
              <a:spcAft>
                <a:spcPct val="20000"/>
              </a:spcAft>
              <a:buClr>
                <a:schemeClr val="bg1">
                  <a:lumMod val="65000"/>
                </a:schemeClr>
              </a:buClr>
              <a:buSzPct val="80000"/>
              <a:buFont typeface="Wingdings" panose="05000000000000000000" pitchFamily="2" charset="2"/>
              <a:buChar char="n"/>
              <a:defRPr lang="en-US" sz="1400" b="0" dirty="0" smtClean="0">
                <a:solidFill>
                  <a:schemeClr val="tx1"/>
                </a:solidFill>
                <a:latin typeface="+mn-lt"/>
                <a:ea typeface="+mn-ea"/>
                <a:cs typeface="+mn-cs"/>
              </a:defRPr>
            </a:lvl2pPr>
            <a:lvl3pPr marL="1079500" indent="-165100"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600" b="0">
                <a:solidFill>
                  <a:schemeClr val="tx1"/>
                </a:solidFill>
                <a:latin typeface="+mn-lt"/>
              </a:defRPr>
            </a:lvl3pPr>
            <a:lvl4pPr marL="1439863" indent="-231775"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400" b="0">
                <a:solidFill>
                  <a:schemeClr val="tx1"/>
                </a:solidFill>
                <a:latin typeface="+mn-lt"/>
              </a:defRPr>
            </a:lvl4pPr>
            <a:lvl5pPr marL="1862138" indent="-231775" algn="l" rtl="0" eaLnBrk="0" fontAlgn="base" hangingPunct="0">
              <a:spcBef>
                <a:spcPct val="20000"/>
              </a:spcBef>
              <a:spcAft>
                <a:spcPct val="0"/>
              </a:spcAft>
              <a:buClr>
                <a:schemeClr val="bg1">
                  <a:lumMod val="65000"/>
                </a:schemeClr>
              </a:buClr>
              <a:buFont typeface="Wingdings" panose="05000000000000000000" pitchFamily="2" charset="2"/>
              <a:buChar char="§"/>
              <a:defRPr sz="1200" b="0">
                <a:solidFill>
                  <a:schemeClr val="tx1"/>
                </a:solidFill>
                <a:latin typeface="+mn-lt"/>
              </a:defRPr>
            </a:lvl5pPr>
            <a:lvl6pPr marL="23193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6pPr>
            <a:lvl7pPr marL="27765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7pPr>
            <a:lvl8pPr marL="32337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8pPr>
            <a:lvl9pPr marL="36909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20000"/>
              </a:spcAft>
              <a:buClr>
                <a:sysClr val="window" lastClr="FFFFFF">
                  <a:lumMod val="65000"/>
                </a:sysClr>
              </a:buClr>
              <a:buSzPct val="120000"/>
              <a:buFont typeface="Wingdings" panose="05000000000000000000" pitchFamily="2" charset="2"/>
              <a:buNone/>
              <a:tabLst/>
              <a:defRPr/>
            </a:pPr>
            <a:r>
              <a:rPr kumimoji="0" lang="en-GB" sz="2000" b="1" i="0" u="none" strike="noStrike" kern="0" cap="none" spc="0" normalizeH="0" baseline="0" noProof="0" dirty="0" err="1">
                <a:ln>
                  <a:noFill/>
                </a:ln>
                <a:solidFill>
                  <a:srgbClr val="0C0C0C"/>
                </a:solidFill>
                <a:effectLst/>
                <a:uLnTx/>
                <a:uFillTx/>
                <a:ea typeface="+mn-ea"/>
                <a:cs typeface="+mn-cs"/>
              </a:rPr>
              <a:t>Ressources</a:t>
            </a:r>
            <a:endParaRPr kumimoji="0" lang="en-GB" sz="2000" b="1" i="0" u="none" strike="noStrike" kern="0" cap="none" spc="0" normalizeH="0" baseline="0" noProof="0" dirty="0">
              <a:ln>
                <a:noFill/>
              </a:ln>
              <a:solidFill>
                <a:srgbClr val="0C0C0C"/>
              </a:solidFill>
              <a:effectLst/>
              <a:uLnTx/>
              <a:uFillTx/>
              <a:ea typeface="+mn-ea"/>
              <a:cs typeface="+mn-cs"/>
            </a:endParaRPr>
          </a:p>
          <a:p>
            <a:pPr marL="265237" lvl="1" indent="-171450">
              <a:spcBef>
                <a:spcPct val="0"/>
              </a:spcBef>
              <a:spcAft>
                <a:spcPct val="0"/>
              </a:spcAft>
              <a:buClr>
                <a:schemeClr val="accent1"/>
              </a:buClr>
              <a:buSzTx/>
              <a:buFont typeface="Wingdings" panose="05000000000000000000" pitchFamily="2" charset="2"/>
              <a:buChar char="§"/>
              <a:defRPr/>
            </a:pPr>
            <a:r>
              <a:rPr lang="en-GB" sz="1200" dirty="0"/>
              <a:t>Livre : </a:t>
            </a:r>
            <a:r>
              <a:rPr lang="en-GB" sz="1200" b="1" dirty="0"/>
              <a:t> “</a:t>
            </a:r>
            <a:r>
              <a:rPr lang="en-GB" sz="1200" b="1" i="1" dirty="0"/>
              <a:t>Materials: engineering, science, processing and design”</a:t>
            </a:r>
            <a:r>
              <a:rPr lang="en-GB" sz="1200" b="1" dirty="0"/>
              <a:t> </a:t>
            </a:r>
            <a:r>
              <a:rPr lang="en-GB" sz="1200" dirty="0"/>
              <a:t>3</a:t>
            </a:r>
            <a:r>
              <a:rPr lang="en-GB" sz="1200" baseline="30000" dirty="0"/>
              <a:t>rd</a:t>
            </a:r>
            <a:r>
              <a:rPr lang="en-GB" sz="1200" dirty="0"/>
              <a:t> edition by M.F. Ashby, H.R. </a:t>
            </a:r>
            <a:r>
              <a:rPr lang="en-GB" sz="1200" dirty="0" err="1"/>
              <a:t>Shercliff</a:t>
            </a:r>
            <a:r>
              <a:rPr lang="en-GB" sz="1200" dirty="0"/>
              <a:t> and D. </a:t>
            </a:r>
            <a:r>
              <a:rPr lang="en-GB" sz="1200" dirty="0" err="1"/>
              <a:t>Cebon</a:t>
            </a:r>
            <a:r>
              <a:rPr lang="en-GB" sz="1200" dirty="0"/>
              <a:t>, Butterworth Heinemann, Oxford 2014, Chapter 19.</a:t>
            </a:r>
          </a:p>
          <a:p>
            <a:pPr marL="265237" lvl="1" indent="-171450">
              <a:spcBef>
                <a:spcPct val="0"/>
              </a:spcBef>
              <a:spcAft>
                <a:spcPct val="0"/>
              </a:spcAft>
              <a:buClr>
                <a:schemeClr val="accent1"/>
              </a:buClr>
              <a:buSzTx/>
              <a:buFont typeface="Wingdings" panose="05000000000000000000" pitchFamily="2" charset="2"/>
              <a:buChar char="§"/>
              <a:defRPr/>
            </a:pPr>
            <a:endParaRPr lang="en-GB" sz="700" dirty="0"/>
          </a:p>
          <a:p>
            <a:pPr marL="265237" lvl="1" indent="-171450">
              <a:spcBef>
                <a:spcPct val="0"/>
              </a:spcBef>
              <a:spcAft>
                <a:spcPct val="0"/>
              </a:spcAft>
              <a:buClr>
                <a:schemeClr val="accent1"/>
              </a:buClr>
              <a:buSzTx/>
              <a:buFont typeface="Wingdings" panose="05000000000000000000" pitchFamily="2" charset="2"/>
              <a:buChar char="§"/>
              <a:defRPr/>
            </a:pPr>
            <a:r>
              <a:rPr lang="en-GB" sz="1200" dirty="0"/>
              <a:t>Livre : </a:t>
            </a:r>
            <a:r>
              <a:rPr lang="en-GB" sz="1200" b="1" dirty="0"/>
              <a:t>Callister, Budinski, Askeland and others</a:t>
            </a:r>
            <a:r>
              <a:rPr lang="en-GB" sz="1200" dirty="0">
                <a:solidFill>
                  <a:srgbClr val="A50021"/>
                </a:solidFill>
              </a:rPr>
              <a:t> </a:t>
            </a:r>
            <a:r>
              <a:rPr lang="en-GB" sz="1200" dirty="0"/>
              <a:t>– lecture </a:t>
            </a:r>
            <a:r>
              <a:rPr lang="en-GB" sz="1200" dirty="0" err="1"/>
              <a:t>recommandée</a:t>
            </a:r>
            <a:r>
              <a:rPr lang="en-GB" sz="1200" dirty="0"/>
              <a:t> dans les “Science Notes”</a:t>
            </a:r>
          </a:p>
          <a:p>
            <a:pPr marL="265237" lvl="1" indent="-171450">
              <a:spcBef>
                <a:spcPct val="0"/>
              </a:spcBef>
              <a:spcAft>
                <a:spcPct val="0"/>
              </a:spcAft>
              <a:buClr>
                <a:schemeClr val="accent1"/>
              </a:buClr>
              <a:buSzTx/>
              <a:buFont typeface="Wingdings" panose="05000000000000000000" pitchFamily="2" charset="2"/>
              <a:buChar char="§"/>
              <a:defRPr/>
            </a:pPr>
            <a:endParaRPr lang="en-GB" sz="700" dirty="0"/>
          </a:p>
          <a:p>
            <a:pPr marL="265237" lvl="1" indent="-171450">
              <a:spcBef>
                <a:spcPct val="0"/>
              </a:spcBef>
              <a:spcAft>
                <a:spcPct val="0"/>
              </a:spcAft>
              <a:buClr>
                <a:schemeClr val="accent1"/>
              </a:buClr>
              <a:buSzTx/>
              <a:buFont typeface="Wingdings" panose="05000000000000000000" pitchFamily="2" charset="2"/>
              <a:buChar char="§"/>
              <a:defRPr/>
            </a:pPr>
            <a:r>
              <a:rPr lang="en-GB" sz="1200" dirty="0" err="1"/>
              <a:t>Logiciel</a:t>
            </a:r>
            <a:r>
              <a:rPr lang="en-GB" sz="1200" dirty="0"/>
              <a:t> : </a:t>
            </a:r>
            <a:r>
              <a:rPr lang="en-GB" sz="1200" b="1" i="1" dirty="0"/>
              <a:t>Ansys Granta EduPack</a:t>
            </a:r>
            <a:r>
              <a:rPr lang="en-GB" sz="1200" i="1" dirty="0"/>
              <a:t>, </a:t>
            </a:r>
            <a:r>
              <a:rPr lang="en-GB" sz="1200" dirty="0"/>
              <a:t>La base de </a:t>
            </a:r>
            <a:r>
              <a:rPr lang="en-GB" sz="1200" dirty="0" err="1"/>
              <a:t>données</a:t>
            </a:r>
            <a:r>
              <a:rPr lang="en-GB" sz="1200" dirty="0"/>
              <a:t> “Materials Science and Engineering”</a:t>
            </a:r>
          </a:p>
          <a:p>
            <a:pPr marL="265237" lvl="1" indent="-171450">
              <a:spcBef>
                <a:spcPct val="0"/>
              </a:spcBef>
              <a:spcAft>
                <a:spcPct val="0"/>
              </a:spcAft>
              <a:buClr>
                <a:schemeClr val="accent1"/>
              </a:buClr>
              <a:buSzTx/>
              <a:buFont typeface="Wingdings" panose="05000000000000000000" pitchFamily="2" charset="2"/>
              <a:buChar char="§"/>
              <a:defRPr/>
            </a:pPr>
            <a:endParaRPr lang="en-GB" sz="700" dirty="0"/>
          </a:p>
          <a:p>
            <a:pPr marL="265237" lvl="1" indent="-171450">
              <a:spcBef>
                <a:spcPct val="0"/>
              </a:spcBef>
              <a:spcAft>
                <a:spcPct val="0"/>
              </a:spcAft>
              <a:buClr>
                <a:schemeClr val="accent1"/>
              </a:buClr>
              <a:buSzTx/>
              <a:buFont typeface="Wingdings" panose="05000000000000000000" pitchFamily="2" charset="2"/>
              <a:buChar char="§"/>
              <a:defRPr/>
            </a:pPr>
            <a:r>
              <a:rPr lang="en-GB" sz="1200" dirty="0"/>
              <a:t>Livre </a:t>
            </a:r>
            <a:r>
              <a:rPr lang="en-GB" sz="1200" dirty="0" err="1"/>
              <a:t>blanc</a:t>
            </a:r>
            <a:r>
              <a:rPr lang="en-GB" sz="1200" dirty="0"/>
              <a:t> : </a:t>
            </a:r>
            <a:r>
              <a:rPr lang="en-GB" sz="1200" i="1" dirty="0"/>
              <a:t>The Granta EduPack Materials Science and Engineering Package</a:t>
            </a:r>
          </a:p>
          <a:p>
            <a:pPr marL="266700" marR="0" lvl="0" algn="l" defTabSz="914400" rtl="0" eaLnBrk="0" fontAlgn="base" latinLnBrk="0" hangingPunct="0">
              <a:lnSpc>
                <a:spcPct val="100000"/>
              </a:lnSpc>
              <a:spcBef>
                <a:spcPct val="20000"/>
              </a:spcBef>
              <a:spcAft>
                <a:spcPct val="20000"/>
              </a:spcAft>
              <a:buClr>
                <a:srgbClr val="C00000"/>
              </a:buClr>
              <a:buSzPct val="100000"/>
              <a:tabLst/>
              <a:defRPr/>
            </a:pPr>
            <a:endParaRPr kumimoji="0" lang="en-US" sz="1600" b="0" i="0" u="none" strike="noStrike" kern="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49751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934ACB42-EFB4-4CFF-9DD9-5F625AECAF9D}"/>
              </a:ext>
            </a:extLst>
          </p:cNvPr>
          <p:cNvGrpSpPr/>
          <p:nvPr/>
        </p:nvGrpSpPr>
        <p:grpSpPr>
          <a:xfrm>
            <a:off x="1371600" y="990600"/>
            <a:ext cx="1985414" cy="1595887"/>
            <a:chOff x="324772" y="1216182"/>
            <a:chExt cx="1985414" cy="1595887"/>
          </a:xfrm>
        </p:grpSpPr>
        <p:pic>
          <p:nvPicPr>
            <p:cNvPr id="41" name="Picture 40">
              <a:extLst>
                <a:ext uri="{FF2B5EF4-FFF2-40B4-BE49-F238E27FC236}">
                  <a16:creationId xmlns:a16="http://schemas.microsoft.com/office/drawing/2014/main" id="{5988A13A-83D3-4E5C-B5C0-BFAC95B7BF0B}"/>
                </a:ext>
              </a:extLst>
            </p:cNvPr>
            <p:cNvPicPr>
              <a:picLocks noChangeAspect="1"/>
            </p:cNvPicPr>
            <p:nvPr/>
          </p:nvPicPr>
          <p:blipFill rotWithShape="1">
            <a:blip r:embed="rId3"/>
            <a:srcRect r="77966" b="69960"/>
            <a:stretch/>
          </p:blipFill>
          <p:spPr>
            <a:xfrm>
              <a:off x="324772" y="1470098"/>
              <a:ext cx="1985414" cy="1341971"/>
            </a:xfrm>
            <a:prstGeom prst="rect">
              <a:avLst/>
            </a:prstGeom>
          </p:spPr>
        </p:pic>
        <p:sp>
          <p:nvSpPr>
            <p:cNvPr id="43" name="TextBox 42">
              <a:extLst>
                <a:ext uri="{FF2B5EF4-FFF2-40B4-BE49-F238E27FC236}">
                  <a16:creationId xmlns:a16="http://schemas.microsoft.com/office/drawing/2014/main" id="{CFAFB81A-ACAC-4BE2-BF24-25E744E6740A}"/>
                </a:ext>
              </a:extLst>
            </p:cNvPr>
            <p:cNvSpPr txBox="1"/>
            <p:nvPr/>
          </p:nvSpPr>
          <p:spPr>
            <a:xfrm>
              <a:off x="563154" y="1216182"/>
              <a:ext cx="1656169" cy="253916"/>
            </a:xfrm>
            <a:prstGeom prst="rect">
              <a:avLst/>
            </a:prstGeom>
            <a:solidFill>
              <a:schemeClr val="bg1"/>
            </a:solidFill>
          </p:spPr>
          <p:txBody>
            <a:bodyPr wrap="square" rtlCol="0">
              <a:spAutoFit/>
            </a:bodyPr>
            <a:lstStyle/>
            <a:p>
              <a:r>
                <a:rPr lang="en-GB" sz="1050" b="1" dirty="0" err="1"/>
                <a:t>Diagrammes</a:t>
              </a:r>
              <a:r>
                <a:rPr lang="en-GB" sz="1050" b="1" dirty="0"/>
                <a:t> de phases</a:t>
              </a:r>
            </a:p>
          </p:txBody>
        </p:sp>
      </p:grpSp>
      <p:sp>
        <p:nvSpPr>
          <p:cNvPr id="2" name="Slide Number Placeholder 1">
            <a:extLst>
              <a:ext uri="{FF2B5EF4-FFF2-40B4-BE49-F238E27FC236}">
                <a16:creationId xmlns:a16="http://schemas.microsoft.com/office/drawing/2014/main" id="{44D3A1B2-1EFB-4C7C-B6F4-984228CF3BE3}"/>
              </a:ext>
            </a:extLst>
          </p:cNvPr>
          <p:cNvSpPr>
            <a:spLocks noGrp="1"/>
          </p:cNvSpPr>
          <p:nvPr>
            <p:ph type="sldNum" sz="quarter" idx="11"/>
          </p:nvPr>
        </p:nvSpPr>
        <p:spPr/>
        <p:txBody>
          <a:bodyPr/>
          <a:lstStyle/>
          <a:p>
            <a:fld id="{F0D23093-2AB0-F74C-B865-1A12A15B650E}" type="slidenum">
              <a:rPr lang="en-US" smtClean="0">
                <a:latin typeface="+mn-lt"/>
              </a:rPr>
              <a:pPr/>
              <a:t>20</a:t>
            </a:fld>
            <a:endParaRPr lang="en-US" dirty="0">
              <a:latin typeface="+mn-lt"/>
            </a:endParaRPr>
          </a:p>
        </p:txBody>
      </p:sp>
      <p:sp>
        <p:nvSpPr>
          <p:cNvPr id="6146" name="Rectangle 2"/>
          <p:cNvSpPr>
            <a:spLocks noGrp="1" noChangeArrowheads="1"/>
          </p:cNvSpPr>
          <p:nvPr>
            <p:ph type="title"/>
          </p:nvPr>
        </p:nvSpPr>
        <p:spPr/>
        <p:txBody>
          <a:bodyPr/>
          <a:lstStyle/>
          <a:p>
            <a:r>
              <a:rPr lang="en-GB" dirty="0">
                <a:latin typeface="+mn-lt"/>
              </a:rPr>
              <a:t>Phases</a:t>
            </a:r>
            <a:endParaRPr lang="en-GB" sz="1800" dirty="0">
              <a:latin typeface="+mn-lt"/>
            </a:endParaRPr>
          </a:p>
        </p:txBody>
      </p:sp>
      <p:grpSp>
        <p:nvGrpSpPr>
          <p:cNvPr id="7" name="Group 6">
            <a:extLst>
              <a:ext uri="{FF2B5EF4-FFF2-40B4-BE49-F238E27FC236}">
                <a16:creationId xmlns:a16="http://schemas.microsoft.com/office/drawing/2014/main" id="{57E91AA6-3281-4C53-B8F6-AC7AB7875D73}"/>
              </a:ext>
            </a:extLst>
          </p:cNvPr>
          <p:cNvGrpSpPr/>
          <p:nvPr/>
        </p:nvGrpSpPr>
        <p:grpSpPr>
          <a:xfrm>
            <a:off x="1611843" y="1669932"/>
            <a:ext cx="7216261" cy="3506973"/>
            <a:chOff x="212643" y="1960410"/>
            <a:chExt cx="7216261" cy="3506973"/>
          </a:xfrm>
        </p:grpSpPr>
        <p:pic>
          <p:nvPicPr>
            <p:cNvPr id="53" name="Picture 52">
              <a:extLst>
                <a:ext uri="{FF2B5EF4-FFF2-40B4-BE49-F238E27FC236}">
                  <a16:creationId xmlns:a16="http://schemas.microsoft.com/office/drawing/2014/main" id="{AB21C9BF-95BF-493C-9493-31FE24350F9B}"/>
                </a:ext>
              </a:extLst>
            </p:cNvPr>
            <p:cNvPicPr>
              <a:picLocks noChangeAspect="1"/>
            </p:cNvPicPr>
            <p:nvPr/>
          </p:nvPicPr>
          <p:blipFill rotWithShape="1">
            <a:blip r:embed="rId4">
              <a:extLst>
                <a:ext uri="{28A0092B-C50C-407E-A947-70E740481C1C}">
                  <a14:useLocalDpi xmlns:a14="http://schemas.microsoft.com/office/drawing/2010/main" val="0"/>
                </a:ext>
              </a:extLst>
            </a:blip>
            <a:srcRect l="-1" r="24549"/>
            <a:stretch/>
          </p:blipFill>
          <p:spPr>
            <a:xfrm>
              <a:off x="3511371" y="2127000"/>
              <a:ext cx="3917533" cy="3340383"/>
            </a:xfrm>
            <a:prstGeom prst="rect">
              <a:avLst/>
            </a:prstGeom>
          </p:spPr>
        </p:pic>
        <p:pic>
          <p:nvPicPr>
            <p:cNvPr id="5" name="Picture 4">
              <a:extLst>
                <a:ext uri="{FF2B5EF4-FFF2-40B4-BE49-F238E27FC236}">
                  <a16:creationId xmlns:a16="http://schemas.microsoft.com/office/drawing/2014/main" id="{66C28B0C-2677-487E-AA06-DCC7FDD0DD00}"/>
                </a:ext>
              </a:extLst>
            </p:cNvPr>
            <p:cNvPicPr>
              <a:picLocks noChangeAspect="1"/>
            </p:cNvPicPr>
            <p:nvPr/>
          </p:nvPicPr>
          <p:blipFill>
            <a:blip r:embed="rId5"/>
            <a:stretch>
              <a:fillRect/>
            </a:stretch>
          </p:blipFill>
          <p:spPr>
            <a:xfrm>
              <a:off x="3513064" y="2041132"/>
              <a:ext cx="2925193" cy="420996"/>
            </a:xfrm>
            <a:prstGeom prst="rect">
              <a:avLst/>
            </a:prstGeom>
          </p:spPr>
        </p:pic>
        <p:sp>
          <p:nvSpPr>
            <p:cNvPr id="4" name="Rectangle 3">
              <a:extLst>
                <a:ext uri="{FF2B5EF4-FFF2-40B4-BE49-F238E27FC236}">
                  <a16:creationId xmlns:a16="http://schemas.microsoft.com/office/drawing/2014/main" id="{53B618EF-1151-4372-83AA-F601D1804C37}"/>
                </a:ext>
              </a:extLst>
            </p:cNvPr>
            <p:cNvSpPr/>
            <p:nvPr/>
          </p:nvSpPr>
          <p:spPr bwMode="auto">
            <a:xfrm>
              <a:off x="212643" y="1960410"/>
              <a:ext cx="1656170" cy="277965"/>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dirty="0"/>
            </a:p>
          </p:txBody>
        </p:sp>
      </p:grpSp>
      <p:grpSp>
        <p:nvGrpSpPr>
          <p:cNvPr id="20" name="Group 19">
            <a:extLst>
              <a:ext uri="{FF2B5EF4-FFF2-40B4-BE49-F238E27FC236}">
                <a16:creationId xmlns:a16="http://schemas.microsoft.com/office/drawing/2014/main" id="{9AC29BE3-46C8-41FE-BE30-7CCA3DEAFC43}"/>
              </a:ext>
            </a:extLst>
          </p:cNvPr>
          <p:cNvGrpSpPr/>
          <p:nvPr/>
        </p:nvGrpSpPr>
        <p:grpSpPr>
          <a:xfrm>
            <a:off x="8585978" y="1554184"/>
            <a:ext cx="1744579" cy="1623745"/>
            <a:chOff x="6071000" y="1514689"/>
            <a:chExt cx="1889960" cy="1759058"/>
          </a:xfrm>
        </p:grpSpPr>
        <p:pic>
          <p:nvPicPr>
            <p:cNvPr id="56" name="Picture 55">
              <a:extLst>
                <a:ext uri="{FF2B5EF4-FFF2-40B4-BE49-F238E27FC236}">
                  <a16:creationId xmlns:a16="http://schemas.microsoft.com/office/drawing/2014/main" id="{A0DDB7B7-8246-48C9-8818-39A5155704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0043" y="1774245"/>
              <a:ext cx="1080917" cy="1080000"/>
            </a:xfrm>
            <a:prstGeom prst="rect">
              <a:avLst/>
            </a:prstGeom>
          </p:spPr>
        </p:pic>
        <p:sp>
          <p:nvSpPr>
            <p:cNvPr id="70" name="TextBox 69">
              <a:extLst>
                <a:ext uri="{FF2B5EF4-FFF2-40B4-BE49-F238E27FC236}">
                  <a16:creationId xmlns:a16="http://schemas.microsoft.com/office/drawing/2014/main" id="{B70CA2C0-D2DB-47BD-9C9D-0678BBB26A0A}"/>
                </a:ext>
              </a:extLst>
            </p:cNvPr>
            <p:cNvSpPr txBox="1"/>
            <p:nvPr/>
          </p:nvSpPr>
          <p:spPr>
            <a:xfrm>
              <a:off x="6880045" y="1514689"/>
              <a:ext cx="1078166" cy="253890"/>
            </a:xfrm>
            <a:prstGeom prst="rect">
              <a:avLst/>
            </a:prstGeom>
            <a:noFill/>
          </p:spPr>
          <p:txBody>
            <a:bodyPr wrap="square" rtlCol="0">
              <a:spAutoFit/>
            </a:bodyPr>
            <a:lstStyle/>
            <a:p>
              <a:pPr algn="ctr"/>
              <a:r>
                <a:rPr lang="en-GB" sz="923" dirty="0">
                  <a:cs typeface="Arial" panose="020B0604020202020204" pitchFamily="34" charset="0"/>
                </a:rPr>
                <a:t>(Sn) + Liquide</a:t>
              </a:r>
            </a:p>
          </p:txBody>
        </p:sp>
        <p:cxnSp>
          <p:nvCxnSpPr>
            <p:cNvPr id="29" name="Straight Connector 28">
              <a:extLst>
                <a:ext uri="{FF2B5EF4-FFF2-40B4-BE49-F238E27FC236}">
                  <a16:creationId xmlns:a16="http://schemas.microsoft.com/office/drawing/2014/main" id="{8DDF21F3-9390-4A17-A142-6EFF26AB6E26}"/>
                </a:ext>
              </a:extLst>
            </p:cNvPr>
            <p:cNvCxnSpPr>
              <a:cxnSpLocks/>
            </p:cNvCxnSpPr>
            <p:nvPr/>
          </p:nvCxnSpPr>
          <p:spPr bwMode="auto">
            <a:xfrm flipH="1">
              <a:off x="6071000" y="2826094"/>
              <a:ext cx="798420" cy="447653"/>
            </a:xfrm>
            <a:prstGeom prst="line">
              <a:avLst/>
            </a:prstGeom>
            <a:noFill/>
            <a:ln w="19050" cap="flat" cmpd="sng" algn="ctr">
              <a:solidFill>
                <a:srgbClr val="0000FF"/>
              </a:solidFill>
              <a:prstDash val="sysDash"/>
              <a:round/>
              <a:headEnd type="none" w="med" len="med"/>
              <a:tailEnd type="none" w="med" len="med"/>
            </a:ln>
            <a:effectLst/>
          </p:spPr>
        </p:cxnSp>
      </p:grpSp>
      <p:grpSp>
        <p:nvGrpSpPr>
          <p:cNvPr id="19" name="Group 18">
            <a:extLst>
              <a:ext uri="{FF2B5EF4-FFF2-40B4-BE49-F238E27FC236}">
                <a16:creationId xmlns:a16="http://schemas.microsoft.com/office/drawing/2014/main" id="{9007846C-BAE3-47E2-83C8-E3A0DD6FA114}"/>
              </a:ext>
            </a:extLst>
          </p:cNvPr>
          <p:cNvGrpSpPr/>
          <p:nvPr/>
        </p:nvGrpSpPr>
        <p:grpSpPr>
          <a:xfrm>
            <a:off x="8723923" y="3382996"/>
            <a:ext cx="1404065" cy="1553478"/>
            <a:chOff x="6439889" y="3411304"/>
            <a:chExt cx="1521071" cy="1682934"/>
          </a:xfrm>
        </p:grpSpPr>
        <p:pic>
          <p:nvPicPr>
            <p:cNvPr id="55" name="Picture 54" descr="A picture containing outdoor, red, table, standing&#10;&#10;Description generated with high confidence">
              <a:extLst>
                <a:ext uri="{FF2B5EF4-FFF2-40B4-BE49-F238E27FC236}">
                  <a16:creationId xmlns:a16="http://schemas.microsoft.com/office/drawing/2014/main" id="{E0FB8FF3-1604-4A5A-B8C1-7777B4D707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2794" y="4014238"/>
              <a:ext cx="1078166" cy="1080000"/>
            </a:xfrm>
            <a:prstGeom prst="rect">
              <a:avLst/>
            </a:prstGeom>
          </p:spPr>
        </p:pic>
        <p:sp>
          <p:nvSpPr>
            <p:cNvPr id="69" name="TextBox 68">
              <a:extLst>
                <a:ext uri="{FF2B5EF4-FFF2-40B4-BE49-F238E27FC236}">
                  <a16:creationId xmlns:a16="http://schemas.microsoft.com/office/drawing/2014/main" id="{1D775937-2AA0-4F5F-875B-B6F26A55FF63}"/>
                </a:ext>
              </a:extLst>
            </p:cNvPr>
            <p:cNvSpPr txBox="1"/>
            <p:nvPr/>
          </p:nvSpPr>
          <p:spPr>
            <a:xfrm>
              <a:off x="6880046" y="3778285"/>
              <a:ext cx="1078166" cy="253890"/>
            </a:xfrm>
            <a:prstGeom prst="rect">
              <a:avLst/>
            </a:prstGeom>
            <a:noFill/>
          </p:spPr>
          <p:txBody>
            <a:bodyPr wrap="square" rtlCol="0">
              <a:spAutoFit/>
            </a:bodyPr>
            <a:lstStyle/>
            <a:p>
              <a:pPr algn="ctr"/>
              <a:r>
                <a:rPr lang="en-GB" sz="923" dirty="0">
                  <a:cs typeface="Arial" panose="020B0604020202020204" pitchFamily="34" charset="0"/>
                </a:rPr>
                <a:t>(Sn) </a:t>
              </a:r>
              <a:r>
                <a:rPr lang="en-GB" sz="923" dirty="0" err="1">
                  <a:cs typeface="Arial" panose="020B0604020202020204" pitchFamily="34" charset="0"/>
                </a:rPr>
                <a:t>Solide</a:t>
              </a:r>
              <a:endParaRPr lang="en-GB" sz="923" dirty="0">
                <a:cs typeface="Arial" panose="020B0604020202020204" pitchFamily="34" charset="0"/>
              </a:endParaRPr>
            </a:p>
          </p:txBody>
        </p:sp>
        <p:cxnSp>
          <p:nvCxnSpPr>
            <p:cNvPr id="32" name="Straight Connector 31">
              <a:extLst>
                <a:ext uri="{FF2B5EF4-FFF2-40B4-BE49-F238E27FC236}">
                  <a16:creationId xmlns:a16="http://schemas.microsoft.com/office/drawing/2014/main" id="{3FF3EE54-A19D-4BD8-89BF-741202FEEC57}"/>
                </a:ext>
              </a:extLst>
            </p:cNvPr>
            <p:cNvCxnSpPr>
              <a:cxnSpLocks/>
            </p:cNvCxnSpPr>
            <p:nvPr/>
          </p:nvCxnSpPr>
          <p:spPr bwMode="auto">
            <a:xfrm flipH="1" flipV="1">
              <a:off x="6439889" y="3411304"/>
              <a:ext cx="499976" cy="585053"/>
            </a:xfrm>
            <a:prstGeom prst="line">
              <a:avLst/>
            </a:prstGeom>
            <a:noFill/>
            <a:ln w="19050" cap="flat" cmpd="sng" algn="ctr">
              <a:solidFill>
                <a:srgbClr val="0000FF"/>
              </a:solidFill>
              <a:prstDash val="sysDash"/>
              <a:round/>
              <a:headEnd type="none" w="med" len="med"/>
              <a:tailEnd type="none" w="med" len="med"/>
            </a:ln>
            <a:effectLst/>
          </p:spPr>
        </p:cxnSp>
      </p:grpSp>
      <p:grpSp>
        <p:nvGrpSpPr>
          <p:cNvPr id="17" name="Group 16">
            <a:extLst>
              <a:ext uri="{FF2B5EF4-FFF2-40B4-BE49-F238E27FC236}">
                <a16:creationId xmlns:a16="http://schemas.microsoft.com/office/drawing/2014/main" id="{78D05772-7F50-4219-9089-A74FBF6BAF6B}"/>
              </a:ext>
            </a:extLst>
          </p:cNvPr>
          <p:cNvGrpSpPr/>
          <p:nvPr/>
        </p:nvGrpSpPr>
        <p:grpSpPr>
          <a:xfrm>
            <a:off x="3676786" y="3506712"/>
            <a:ext cx="2106420" cy="1288643"/>
            <a:chOff x="940226" y="3698208"/>
            <a:chExt cx="2281955" cy="1396030"/>
          </a:xfrm>
        </p:grpSpPr>
        <p:pic>
          <p:nvPicPr>
            <p:cNvPr id="59" name="Picture 58" descr="A picture containing table, standing, orange, top&#10;&#10;Description generated with very high confidence">
              <a:extLst>
                <a:ext uri="{FF2B5EF4-FFF2-40B4-BE49-F238E27FC236}">
                  <a16:creationId xmlns:a16="http://schemas.microsoft.com/office/drawing/2014/main" id="{8BDC78C8-1042-4B3C-A35B-8F661655397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2977" y="4014238"/>
              <a:ext cx="1078166" cy="1080000"/>
            </a:xfrm>
            <a:prstGeom prst="rect">
              <a:avLst/>
            </a:prstGeom>
          </p:spPr>
        </p:pic>
        <p:sp>
          <p:nvSpPr>
            <p:cNvPr id="67" name="TextBox 66">
              <a:extLst>
                <a:ext uri="{FF2B5EF4-FFF2-40B4-BE49-F238E27FC236}">
                  <a16:creationId xmlns:a16="http://schemas.microsoft.com/office/drawing/2014/main" id="{9F2E8C6D-DCEB-4B14-8F46-BB71E82513C5}"/>
                </a:ext>
              </a:extLst>
            </p:cNvPr>
            <p:cNvSpPr txBox="1"/>
            <p:nvPr/>
          </p:nvSpPr>
          <p:spPr>
            <a:xfrm>
              <a:off x="940226" y="3765271"/>
              <a:ext cx="1078166" cy="253890"/>
            </a:xfrm>
            <a:prstGeom prst="rect">
              <a:avLst/>
            </a:prstGeom>
            <a:noFill/>
          </p:spPr>
          <p:txBody>
            <a:bodyPr wrap="square" rtlCol="0">
              <a:spAutoFit/>
            </a:bodyPr>
            <a:lstStyle/>
            <a:p>
              <a:pPr algn="ctr"/>
              <a:r>
                <a:rPr lang="en-GB" sz="923" dirty="0">
                  <a:cs typeface="Arial" panose="020B0604020202020204" pitchFamily="34" charset="0"/>
                </a:rPr>
                <a:t>(Pb) </a:t>
              </a:r>
              <a:r>
                <a:rPr lang="en-GB" sz="923" dirty="0" err="1">
                  <a:cs typeface="Arial" panose="020B0604020202020204" pitchFamily="34" charset="0"/>
                </a:rPr>
                <a:t>Solide</a:t>
              </a:r>
              <a:endParaRPr lang="en-GB" sz="923" dirty="0">
                <a:cs typeface="Arial" panose="020B0604020202020204" pitchFamily="34" charset="0"/>
              </a:endParaRPr>
            </a:p>
          </p:txBody>
        </p:sp>
        <p:cxnSp>
          <p:nvCxnSpPr>
            <p:cNvPr id="35" name="Straight Connector 34">
              <a:extLst>
                <a:ext uri="{FF2B5EF4-FFF2-40B4-BE49-F238E27FC236}">
                  <a16:creationId xmlns:a16="http://schemas.microsoft.com/office/drawing/2014/main" id="{6717DBE9-E0F5-41AB-8698-66783629DECF}"/>
                </a:ext>
              </a:extLst>
            </p:cNvPr>
            <p:cNvCxnSpPr>
              <a:cxnSpLocks/>
            </p:cNvCxnSpPr>
            <p:nvPr/>
          </p:nvCxnSpPr>
          <p:spPr bwMode="auto">
            <a:xfrm flipV="1">
              <a:off x="2064678" y="3698208"/>
              <a:ext cx="1157503" cy="827880"/>
            </a:xfrm>
            <a:prstGeom prst="line">
              <a:avLst/>
            </a:prstGeom>
            <a:noFill/>
            <a:ln w="19050" cap="flat" cmpd="sng" algn="ctr">
              <a:solidFill>
                <a:srgbClr val="0000FF"/>
              </a:solidFill>
              <a:prstDash val="sysDash"/>
              <a:round/>
              <a:headEnd type="none" w="med" len="med"/>
              <a:tailEnd type="none" w="med" len="med"/>
            </a:ln>
            <a:effectLst/>
          </p:spPr>
        </p:cxnSp>
      </p:grpSp>
      <p:grpSp>
        <p:nvGrpSpPr>
          <p:cNvPr id="15" name="Group 14">
            <a:extLst>
              <a:ext uri="{FF2B5EF4-FFF2-40B4-BE49-F238E27FC236}">
                <a16:creationId xmlns:a16="http://schemas.microsoft.com/office/drawing/2014/main" id="{1CEE1133-7724-45AB-992A-15C2C50E25E2}"/>
              </a:ext>
            </a:extLst>
          </p:cNvPr>
          <p:cNvGrpSpPr/>
          <p:nvPr/>
        </p:nvGrpSpPr>
        <p:grpSpPr>
          <a:xfrm>
            <a:off x="3671909" y="1435570"/>
            <a:ext cx="2384345" cy="1341582"/>
            <a:chOff x="942977" y="1506809"/>
            <a:chExt cx="2583040" cy="1453380"/>
          </a:xfrm>
        </p:grpSpPr>
        <p:pic>
          <p:nvPicPr>
            <p:cNvPr id="54" name="Picture 53">
              <a:extLst>
                <a:ext uri="{FF2B5EF4-FFF2-40B4-BE49-F238E27FC236}">
                  <a16:creationId xmlns:a16="http://schemas.microsoft.com/office/drawing/2014/main" id="{B8BDDED7-6B09-4C05-9C7D-A8BC6251A01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2977" y="1774245"/>
              <a:ext cx="1080000" cy="1080000"/>
            </a:xfrm>
            <a:prstGeom prst="rect">
              <a:avLst/>
            </a:prstGeom>
          </p:spPr>
        </p:pic>
        <p:sp>
          <p:nvSpPr>
            <p:cNvPr id="66" name="TextBox 65">
              <a:extLst>
                <a:ext uri="{FF2B5EF4-FFF2-40B4-BE49-F238E27FC236}">
                  <a16:creationId xmlns:a16="http://schemas.microsoft.com/office/drawing/2014/main" id="{767BA58D-EC8A-4191-809E-F988F37895E5}"/>
                </a:ext>
              </a:extLst>
            </p:cNvPr>
            <p:cNvSpPr txBox="1"/>
            <p:nvPr/>
          </p:nvSpPr>
          <p:spPr>
            <a:xfrm>
              <a:off x="942977" y="1506809"/>
              <a:ext cx="1078166" cy="253890"/>
            </a:xfrm>
            <a:prstGeom prst="rect">
              <a:avLst/>
            </a:prstGeom>
            <a:noFill/>
          </p:spPr>
          <p:txBody>
            <a:bodyPr wrap="square" rtlCol="0">
              <a:spAutoFit/>
            </a:bodyPr>
            <a:lstStyle/>
            <a:p>
              <a:pPr algn="ctr"/>
              <a:r>
                <a:rPr lang="en-GB" sz="923" dirty="0">
                  <a:cs typeface="Arial" panose="020B0604020202020204" pitchFamily="34" charset="0"/>
                </a:rPr>
                <a:t>(Pb) + Liquide</a:t>
              </a:r>
            </a:p>
          </p:txBody>
        </p:sp>
        <p:cxnSp>
          <p:nvCxnSpPr>
            <p:cNvPr id="37" name="Straight Connector 36">
              <a:extLst>
                <a:ext uri="{FF2B5EF4-FFF2-40B4-BE49-F238E27FC236}">
                  <a16:creationId xmlns:a16="http://schemas.microsoft.com/office/drawing/2014/main" id="{4BAF81AC-52AC-4450-9FEA-531F7DDBA1F0}"/>
                </a:ext>
              </a:extLst>
            </p:cNvPr>
            <p:cNvCxnSpPr>
              <a:cxnSpLocks/>
            </p:cNvCxnSpPr>
            <p:nvPr/>
          </p:nvCxnSpPr>
          <p:spPr bwMode="auto">
            <a:xfrm flipH="1" flipV="1">
              <a:off x="2027622" y="2262529"/>
              <a:ext cx="1498395" cy="697660"/>
            </a:xfrm>
            <a:prstGeom prst="line">
              <a:avLst/>
            </a:prstGeom>
            <a:noFill/>
            <a:ln w="19050" cap="flat" cmpd="sng" algn="ctr">
              <a:solidFill>
                <a:srgbClr val="0000FF"/>
              </a:solidFill>
              <a:prstDash val="sysDash"/>
              <a:round/>
              <a:headEnd type="none" w="med" len="med"/>
              <a:tailEnd type="none" w="med" len="med"/>
            </a:ln>
            <a:effectLst/>
          </p:spPr>
        </p:cxnSp>
      </p:grpSp>
      <p:grpSp>
        <p:nvGrpSpPr>
          <p:cNvPr id="16" name="Group 15">
            <a:extLst>
              <a:ext uri="{FF2B5EF4-FFF2-40B4-BE49-F238E27FC236}">
                <a16:creationId xmlns:a16="http://schemas.microsoft.com/office/drawing/2014/main" id="{301D3BA6-6820-4D13-BFDE-0E6830E19707}"/>
              </a:ext>
            </a:extLst>
          </p:cNvPr>
          <p:cNvGrpSpPr/>
          <p:nvPr/>
        </p:nvGrpSpPr>
        <p:grpSpPr>
          <a:xfrm>
            <a:off x="7356224" y="459496"/>
            <a:ext cx="2907906" cy="2163341"/>
            <a:chOff x="4689428" y="721676"/>
            <a:chExt cx="3150231" cy="2343618"/>
          </a:xfrm>
        </p:grpSpPr>
        <p:pic>
          <p:nvPicPr>
            <p:cNvPr id="27" name="Picture 26">
              <a:extLst>
                <a:ext uri="{FF2B5EF4-FFF2-40B4-BE49-F238E27FC236}">
                  <a16:creationId xmlns:a16="http://schemas.microsoft.com/office/drawing/2014/main" id="{1DA53679-B050-40EA-BBFD-D121FAB28CBD}"/>
                </a:ext>
              </a:extLst>
            </p:cNvPr>
            <p:cNvPicPr/>
            <p:nvPr/>
          </p:nvPicPr>
          <p:blipFill>
            <a:blip r:embed="rId10">
              <a:extLst>
                <a:ext uri="{28A0092B-C50C-407E-A947-70E740481C1C}">
                  <a14:useLocalDpi xmlns:a14="http://schemas.microsoft.com/office/drawing/2010/main" val="0"/>
                </a:ext>
              </a:extLst>
            </a:blip>
            <a:stretch>
              <a:fillRect/>
            </a:stretch>
          </p:blipFill>
          <p:spPr>
            <a:xfrm>
              <a:off x="6939864" y="1021847"/>
              <a:ext cx="899795" cy="344805"/>
            </a:xfrm>
            <a:prstGeom prst="rect">
              <a:avLst/>
            </a:prstGeom>
          </p:spPr>
        </p:pic>
        <p:grpSp>
          <p:nvGrpSpPr>
            <p:cNvPr id="14" name="Group 13">
              <a:extLst>
                <a:ext uri="{FF2B5EF4-FFF2-40B4-BE49-F238E27FC236}">
                  <a16:creationId xmlns:a16="http://schemas.microsoft.com/office/drawing/2014/main" id="{0EE49373-AD4A-429B-BB72-2D0DEB8F8A13}"/>
                </a:ext>
              </a:extLst>
            </p:cNvPr>
            <p:cNvGrpSpPr/>
            <p:nvPr/>
          </p:nvGrpSpPr>
          <p:grpSpPr>
            <a:xfrm>
              <a:off x="4689428" y="721676"/>
              <a:ext cx="1080000" cy="2343618"/>
              <a:chOff x="4689428" y="721676"/>
              <a:chExt cx="1080000" cy="2343618"/>
            </a:xfrm>
          </p:grpSpPr>
          <p:pic>
            <p:nvPicPr>
              <p:cNvPr id="58" name="Picture 57" descr="A close up of a logo&#10;&#10;Description generated with high confidence">
                <a:extLst>
                  <a:ext uri="{FF2B5EF4-FFF2-40B4-BE49-F238E27FC236}">
                    <a16:creationId xmlns:a16="http://schemas.microsoft.com/office/drawing/2014/main" id="{FB1A6D13-884E-4DBC-BFAD-FCA917E2DE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89428" y="962103"/>
                <a:ext cx="1080000" cy="1080000"/>
              </a:xfrm>
              <a:prstGeom prst="rect">
                <a:avLst/>
              </a:prstGeom>
            </p:spPr>
          </p:pic>
          <p:sp>
            <p:nvSpPr>
              <p:cNvPr id="71" name="TextBox 70">
                <a:extLst>
                  <a:ext uri="{FF2B5EF4-FFF2-40B4-BE49-F238E27FC236}">
                    <a16:creationId xmlns:a16="http://schemas.microsoft.com/office/drawing/2014/main" id="{0CEA6E8F-5F03-4A02-B0EA-FF17E537D182}"/>
                  </a:ext>
                </a:extLst>
              </p:cNvPr>
              <p:cNvSpPr txBox="1"/>
              <p:nvPr/>
            </p:nvSpPr>
            <p:spPr>
              <a:xfrm>
                <a:off x="4823152" y="721676"/>
                <a:ext cx="812550" cy="253890"/>
              </a:xfrm>
              <a:prstGeom prst="rect">
                <a:avLst/>
              </a:prstGeom>
              <a:noFill/>
            </p:spPr>
            <p:txBody>
              <a:bodyPr wrap="square" rtlCol="0">
                <a:spAutoFit/>
              </a:bodyPr>
              <a:lstStyle/>
              <a:p>
                <a:pPr algn="ctr"/>
                <a:r>
                  <a:rPr lang="en-GB" sz="923" dirty="0">
                    <a:cs typeface="Arial" panose="020B0604020202020204" pitchFamily="34" charset="0"/>
                  </a:rPr>
                  <a:t>Liquide</a:t>
                </a:r>
              </a:p>
            </p:txBody>
          </p:sp>
          <p:cxnSp>
            <p:nvCxnSpPr>
              <p:cNvPr id="39" name="Straight Connector 38">
                <a:extLst>
                  <a:ext uri="{FF2B5EF4-FFF2-40B4-BE49-F238E27FC236}">
                    <a16:creationId xmlns:a16="http://schemas.microsoft.com/office/drawing/2014/main" id="{399C9C73-2C4C-4449-AEF9-23648AB007A6}"/>
                  </a:ext>
                </a:extLst>
              </p:cNvPr>
              <p:cNvCxnSpPr>
                <a:cxnSpLocks/>
              </p:cNvCxnSpPr>
              <p:nvPr/>
            </p:nvCxnSpPr>
            <p:spPr bwMode="auto">
              <a:xfrm flipV="1">
                <a:off x="5262959" y="2013953"/>
                <a:ext cx="0" cy="1051341"/>
              </a:xfrm>
              <a:prstGeom prst="line">
                <a:avLst/>
              </a:prstGeom>
              <a:noFill/>
              <a:ln w="19050" cap="flat" cmpd="sng" algn="ctr">
                <a:solidFill>
                  <a:srgbClr val="0000FF"/>
                </a:solidFill>
                <a:prstDash val="sysDash"/>
                <a:round/>
                <a:headEnd type="none" w="med" len="med"/>
                <a:tailEnd type="none" w="med" len="med"/>
              </a:ln>
              <a:effectLst/>
            </p:spPr>
          </p:cxnSp>
        </p:grpSp>
      </p:grpSp>
      <p:grpSp>
        <p:nvGrpSpPr>
          <p:cNvPr id="18" name="Group 17">
            <a:extLst>
              <a:ext uri="{FF2B5EF4-FFF2-40B4-BE49-F238E27FC236}">
                <a16:creationId xmlns:a16="http://schemas.microsoft.com/office/drawing/2014/main" id="{48034D1A-6620-4C50-B3E1-DDA19F80D40B}"/>
              </a:ext>
            </a:extLst>
          </p:cNvPr>
          <p:cNvGrpSpPr/>
          <p:nvPr/>
        </p:nvGrpSpPr>
        <p:grpSpPr>
          <a:xfrm>
            <a:off x="6172200" y="3430022"/>
            <a:ext cx="1895651" cy="2603930"/>
            <a:chOff x="3507982" y="3556596"/>
            <a:chExt cx="2053621" cy="2820924"/>
          </a:xfrm>
        </p:grpSpPr>
        <p:pic>
          <p:nvPicPr>
            <p:cNvPr id="57" name="Picture 56">
              <a:extLst>
                <a:ext uri="{FF2B5EF4-FFF2-40B4-BE49-F238E27FC236}">
                  <a16:creationId xmlns:a16="http://schemas.microsoft.com/office/drawing/2014/main" id="{EAACEAC3-587E-4A91-B8FB-BF733637CF4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81603" y="5297520"/>
              <a:ext cx="1080000" cy="1080000"/>
            </a:xfrm>
            <a:prstGeom prst="rect">
              <a:avLst/>
            </a:prstGeom>
          </p:spPr>
        </p:pic>
        <p:sp>
          <p:nvSpPr>
            <p:cNvPr id="68" name="TextBox 67">
              <a:extLst>
                <a:ext uri="{FF2B5EF4-FFF2-40B4-BE49-F238E27FC236}">
                  <a16:creationId xmlns:a16="http://schemas.microsoft.com/office/drawing/2014/main" id="{614CA075-CA9D-4DC5-9040-3A582B7098A3}"/>
                </a:ext>
              </a:extLst>
            </p:cNvPr>
            <p:cNvSpPr txBox="1"/>
            <p:nvPr/>
          </p:nvSpPr>
          <p:spPr>
            <a:xfrm>
              <a:off x="3507982" y="5726433"/>
              <a:ext cx="1078166" cy="253890"/>
            </a:xfrm>
            <a:prstGeom prst="rect">
              <a:avLst/>
            </a:prstGeom>
            <a:noFill/>
          </p:spPr>
          <p:txBody>
            <a:bodyPr wrap="square" rtlCol="0">
              <a:spAutoFit/>
            </a:bodyPr>
            <a:lstStyle/>
            <a:p>
              <a:pPr algn="ctr"/>
              <a:r>
                <a:rPr lang="en-GB" sz="923" dirty="0" err="1">
                  <a:cs typeface="Arial" panose="020B0604020202020204" pitchFamily="34" charset="0"/>
                </a:rPr>
                <a:t>Eutectique</a:t>
              </a:r>
              <a:endParaRPr lang="en-GB" sz="923" dirty="0">
                <a:cs typeface="Arial" panose="020B0604020202020204" pitchFamily="34" charset="0"/>
              </a:endParaRPr>
            </a:p>
          </p:txBody>
        </p:sp>
        <p:cxnSp>
          <p:nvCxnSpPr>
            <p:cNvPr id="42" name="Straight Connector 41">
              <a:extLst>
                <a:ext uri="{FF2B5EF4-FFF2-40B4-BE49-F238E27FC236}">
                  <a16:creationId xmlns:a16="http://schemas.microsoft.com/office/drawing/2014/main" id="{0FD207C8-11A6-4F42-92D5-9D7691048091}"/>
                </a:ext>
              </a:extLst>
            </p:cNvPr>
            <p:cNvCxnSpPr>
              <a:cxnSpLocks/>
            </p:cNvCxnSpPr>
            <p:nvPr/>
          </p:nvCxnSpPr>
          <p:spPr bwMode="auto">
            <a:xfrm flipH="1" flipV="1">
              <a:off x="5021603" y="3556596"/>
              <a:ext cx="1" cy="1673906"/>
            </a:xfrm>
            <a:prstGeom prst="line">
              <a:avLst/>
            </a:prstGeom>
            <a:noFill/>
            <a:ln w="19050" cap="flat" cmpd="sng" algn="ctr">
              <a:solidFill>
                <a:srgbClr val="0000FF"/>
              </a:solidFill>
              <a:prstDash val="sysDash"/>
              <a:round/>
              <a:headEnd type="none" w="med" len="med"/>
              <a:tailEnd type="none" w="med" len="med"/>
            </a:ln>
            <a:effectLst/>
          </p:spPr>
        </p:cxnSp>
      </p:grpSp>
    </p:spTree>
    <p:extLst>
      <p:ext uri="{BB962C8B-B14F-4D97-AF65-F5344CB8AC3E}">
        <p14:creationId xmlns:p14="http://schemas.microsoft.com/office/powerpoint/2010/main" val="960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righ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right)">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C33FDE29-526F-46F6-A79F-ACD4B1339A6E}"/>
              </a:ext>
            </a:extLst>
          </p:cNvPr>
          <p:cNvGrpSpPr/>
          <p:nvPr/>
        </p:nvGrpSpPr>
        <p:grpSpPr>
          <a:xfrm>
            <a:off x="1447800" y="994418"/>
            <a:ext cx="1985414" cy="1595887"/>
            <a:chOff x="324772" y="1216182"/>
            <a:chExt cx="1985414" cy="1595887"/>
          </a:xfrm>
        </p:grpSpPr>
        <p:pic>
          <p:nvPicPr>
            <p:cNvPr id="67" name="Picture 66">
              <a:extLst>
                <a:ext uri="{FF2B5EF4-FFF2-40B4-BE49-F238E27FC236}">
                  <a16:creationId xmlns:a16="http://schemas.microsoft.com/office/drawing/2014/main" id="{F642A614-E79A-4569-8842-25505CAEC00A}"/>
                </a:ext>
              </a:extLst>
            </p:cNvPr>
            <p:cNvPicPr>
              <a:picLocks noChangeAspect="1"/>
            </p:cNvPicPr>
            <p:nvPr/>
          </p:nvPicPr>
          <p:blipFill rotWithShape="1">
            <a:blip r:embed="rId3"/>
            <a:srcRect r="77966" b="69960"/>
            <a:stretch/>
          </p:blipFill>
          <p:spPr>
            <a:xfrm>
              <a:off x="324772" y="1470098"/>
              <a:ext cx="1985414" cy="1341971"/>
            </a:xfrm>
            <a:prstGeom prst="rect">
              <a:avLst/>
            </a:prstGeom>
          </p:spPr>
        </p:pic>
        <p:sp>
          <p:nvSpPr>
            <p:cNvPr id="68" name="TextBox 67">
              <a:extLst>
                <a:ext uri="{FF2B5EF4-FFF2-40B4-BE49-F238E27FC236}">
                  <a16:creationId xmlns:a16="http://schemas.microsoft.com/office/drawing/2014/main" id="{5C0BA34D-BFBD-49B6-B2C7-22BA5FF02683}"/>
                </a:ext>
              </a:extLst>
            </p:cNvPr>
            <p:cNvSpPr txBox="1"/>
            <p:nvPr/>
          </p:nvSpPr>
          <p:spPr>
            <a:xfrm>
              <a:off x="563154" y="1216182"/>
              <a:ext cx="1603117" cy="253916"/>
            </a:xfrm>
            <a:prstGeom prst="rect">
              <a:avLst/>
            </a:prstGeom>
            <a:solidFill>
              <a:schemeClr val="bg1"/>
            </a:solidFill>
          </p:spPr>
          <p:txBody>
            <a:bodyPr wrap="square" rtlCol="0">
              <a:spAutoFit/>
            </a:bodyPr>
            <a:lstStyle/>
            <a:p>
              <a:r>
                <a:rPr lang="en-GB" sz="1050" b="1" dirty="0" err="1"/>
                <a:t>Diagrammes</a:t>
              </a:r>
              <a:r>
                <a:rPr lang="en-GB" sz="1050" b="1" dirty="0"/>
                <a:t> de phases</a:t>
              </a:r>
            </a:p>
          </p:txBody>
        </p:sp>
      </p:grpSp>
      <p:grpSp>
        <p:nvGrpSpPr>
          <p:cNvPr id="33" name="Group 32">
            <a:extLst>
              <a:ext uri="{FF2B5EF4-FFF2-40B4-BE49-F238E27FC236}">
                <a16:creationId xmlns:a16="http://schemas.microsoft.com/office/drawing/2014/main" id="{779F0445-F37F-4738-8D9F-85C3A924EF00}"/>
              </a:ext>
            </a:extLst>
          </p:cNvPr>
          <p:cNvGrpSpPr/>
          <p:nvPr/>
        </p:nvGrpSpPr>
        <p:grpSpPr>
          <a:xfrm>
            <a:off x="1684088" y="1668842"/>
            <a:ext cx="7812173" cy="3385093"/>
            <a:chOff x="190333" y="1936478"/>
            <a:chExt cx="7812173" cy="3385093"/>
          </a:xfrm>
        </p:grpSpPr>
        <p:pic>
          <p:nvPicPr>
            <p:cNvPr id="41" name="Picture 40">
              <a:extLst>
                <a:ext uri="{FF2B5EF4-FFF2-40B4-BE49-F238E27FC236}">
                  <a16:creationId xmlns:a16="http://schemas.microsoft.com/office/drawing/2014/main" id="{5C0D8390-0640-4622-BD75-87C71CAC61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0445" y="1936478"/>
              <a:ext cx="4982061" cy="3385093"/>
            </a:xfrm>
            <a:prstGeom prst="rect">
              <a:avLst/>
            </a:prstGeom>
          </p:spPr>
        </p:pic>
        <p:sp>
          <p:nvSpPr>
            <p:cNvPr id="74" name="Rectangle 73">
              <a:extLst>
                <a:ext uri="{FF2B5EF4-FFF2-40B4-BE49-F238E27FC236}">
                  <a16:creationId xmlns:a16="http://schemas.microsoft.com/office/drawing/2014/main" id="{7A968F46-934E-4D10-B396-5482F3E217D2}"/>
                </a:ext>
              </a:extLst>
            </p:cNvPr>
            <p:cNvSpPr/>
            <p:nvPr/>
          </p:nvSpPr>
          <p:spPr bwMode="auto">
            <a:xfrm>
              <a:off x="190333" y="2200272"/>
              <a:ext cx="1656170" cy="277965"/>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dirty="0"/>
            </a:p>
          </p:txBody>
        </p:sp>
      </p:grpSp>
      <p:sp>
        <p:nvSpPr>
          <p:cNvPr id="6" name="Slide Number Placeholder 5">
            <a:extLst>
              <a:ext uri="{FF2B5EF4-FFF2-40B4-BE49-F238E27FC236}">
                <a16:creationId xmlns:a16="http://schemas.microsoft.com/office/drawing/2014/main" id="{353C015D-E5F6-45CC-BF0B-118BEB41884A}"/>
              </a:ext>
            </a:extLst>
          </p:cNvPr>
          <p:cNvSpPr>
            <a:spLocks noGrp="1"/>
          </p:cNvSpPr>
          <p:nvPr>
            <p:ph type="sldNum" sz="quarter" idx="11"/>
          </p:nvPr>
        </p:nvSpPr>
        <p:spPr/>
        <p:txBody>
          <a:bodyPr/>
          <a:lstStyle/>
          <a:p>
            <a:fld id="{F0D23093-2AB0-F74C-B865-1A12A15B650E}" type="slidenum">
              <a:rPr lang="en-US" smtClean="0">
                <a:latin typeface="+mn-lt"/>
              </a:rPr>
              <a:pPr/>
              <a:t>21</a:t>
            </a:fld>
            <a:endParaRPr lang="en-US" dirty="0">
              <a:latin typeface="+mn-lt"/>
            </a:endParaRPr>
          </a:p>
        </p:txBody>
      </p:sp>
      <p:sp>
        <p:nvSpPr>
          <p:cNvPr id="6146" name="Rectangle 2"/>
          <p:cNvSpPr>
            <a:spLocks noGrp="1" noChangeArrowheads="1"/>
          </p:cNvSpPr>
          <p:nvPr>
            <p:ph type="title"/>
          </p:nvPr>
        </p:nvSpPr>
        <p:spPr/>
        <p:txBody>
          <a:bodyPr/>
          <a:lstStyle/>
          <a:p>
            <a:r>
              <a:rPr lang="en-GB" dirty="0">
                <a:latin typeface="+mn-lt"/>
              </a:rPr>
              <a:t>Chemins de </a:t>
            </a:r>
            <a:r>
              <a:rPr lang="en-GB" dirty="0" err="1">
                <a:latin typeface="+mn-lt"/>
              </a:rPr>
              <a:t>Refroidissement</a:t>
            </a:r>
            <a:endParaRPr lang="en-GB" sz="1800" dirty="0">
              <a:latin typeface="+mn-lt"/>
            </a:endParaRPr>
          </a:p>
        </p:txBody>
      </p:sp>
      <p:sp>
        <p:nvSpPr>
          <p:cNvPr id="15" name="TextBox 14">
            <a:extLst>
              <a:ext uri="{FF2B5EF4-FFF2-40B4-BE49-F238E27FC236}">
                <a16:creationId xmlns:a16="http://schemas.microsoft.com/office/drawing/2014/main" id="{ADAB2AE3-045E-4C4F-AC7A-CCDE588A86E0}"/>
              </a:ext>
            </a:extLst>
          </p:cNvPr>
          <p:cNvSpPr txBox="1"/>
          <p:nvPr/>
        </p:nvSpPr>
        <p:spPr>
          <a:xfrm>
            <a:off x="6084334" y="774813"/>
            <a:ext cx="2678663" cy="446240"/>
          </a:xfrm>
          <a:prstGeom prst="rect">
            <a:avLst/>
          </a:prstGeom>
          <a:noFill/>
        </p:spPr>
        <p:txBody>
          <a:bodyPr wrap="square" rtlCol="0">
            <a:noAutofit/>
          </a:bodyPr>
          <a:lstStyle/>
          <a:p>
            <a:r>
              <a:rPr lang="en-GB" dirty="0" err="1"/>
              <a:t>Diagramme</a:t>
            </a:r>
            <a:r>
              <a:rPr lang="en-GB" dirty="0"/>
              <a:t> Plomb - </a:t>
            </a:r>
            <a:r>
              <a:rPr lang="en-GB" dirty="0" err="1"/>
              <a:t>Etain</a:t>
            </a:r>
            <a:endParaRPr lang="en-GB" dirty="0"/>
          </a:p>
        </p:txBody>
      </p:sp>
      <p:grpSp>
        <p:nvGrpSpPr>
          <p:cNvPr id="18" name="Group 17">
            <a:extLst>
              <a:ext uri="{FF2B5EF4-FFF2-40B4-BE49-F238E27FC236}">
                <a16:creationId xmlns:a16="http://schemas.microsoft.com/office/drawing/2014/main" id="{FEB4B87A-77F3-4AB0-8666-1A7B96E07409}"/>
              </a:ext>
            </a:extLst>
          </p:cNvPr>
          <p:cNvGrpSpPr/>
          <p:nvPr/>
        </p:nvGrpSpPr>
        <p:grpSpPr>
          <a:xfrm>
            <a:off x="7585165" y="982533"/>
            <a:ext cx="2751332" cy="5030976"/>
            <a:chOff x="5242412" y="784684"/>
            <a:chExt cx="2980609" cy="5450224"/>
          </a:xfrm>
        </p:grpSpPr>
        <p:grpSp>
          <p:nvGrpSpPr>
            <p:cNvPr id="8" name="Group 7">
              <a:extLst>
                <a:ext uri="{FF2B5EF4-FFF2-40B4-BE49-F238E27FC236}">
                  <a16:creationId xmlns:a16="http://schemas.microsoft.com/office/drawing/2014/main" id="{93145D39-DB87-411C-A0EA-92F75E77598B}"/>
                </a:ext>
              </a:extLst>
            </p:cNvPr>
            <p:cNvGrpSpPr/>
            <p:nvPr/>
          </p:nvGrpSpPr>
          <p:grpSpPr>
            <a:xfrm>
              <a:off x="7328806" y="784684"/>
              <a:ext cx="894215" cy="5450224"/>
              <a:chOff x="7619621" y="741393"/>
              <a:chExt cx="894215" cy="5450224"/>
            </a:xfrm>
          </p:grpSpPr>
          <p:pic>
            <p:nvPicPr>
              <p:cNvPr id="35" name="Picture 34" descr="A circuit board&#10;&#10;Description generated with high confidence">
                <a:extLst>
                  <a:ext uri="{FF2B5EF4-FFF2-40B4-BE49-F238E27FC236}">
                    <a16:creationId xmlns:a16="http://schemas.microsoft.com/office/drawing/2014/main" id="{906A69AB-DADD-4195-B7A0-9542DEA341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19622" y="5332529"/>
                <a:ext cx="894214" cy="859088"/>
              </a:xfrm>
              <a:prstGeom prst="rect">
                <a:avLst/>
              </a:prstGeom>
            </p:spPr>
          </p:pic>
          <p:pic>
            <p:nvPicPr>
              <p:cNvPr id="36" name="Picture 35" descr="A picture containing animal&#10;&#10;Description generated with high confidence">
                <a:extLst>
                  <a:ext uri="{FF2B5EF4-FFF2-40B4-BE49-F238E27FC236}">
                    <a16:creationId xmlns:a16="http://schemas.microsoft.com/office/drawing/2014/main" id="{ABFAE630-C39B-4AE8-87E6-BC0EB2C77A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19622" y="741393"/>
                <a:ext cx="894214" cy="859088"/>
              </a:xfrm>
              <a:prstGeom prst="rect">
                <a:avLst/>
              </a:prstGeom>
            </p:spPr>
          </p:pic>
          <p:pic>
            <p:nvPicPr>
              <p:cNvPr id="37" name="Picture 36" descr="A close up of a logo&#10;&#10;Description generated with high confidence">
                <a:extLst>
                  <a:ext uri="{FF2B5EF4-FFF2-40B4-BE49-F238E27FC236}">
                    <a16:creationId xmlns:a16="http://schemas.microsoft.com/office/drawing/2014/main" id="{9E1FE9B3-F8F5-432C-8CF7-FF98817024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9621" y="1889177"/>
                <a:ext cx="894214" cy="859088"/>
              </a:xfrm>
              <a:prstGeom prst="rect">
                <a:avLst/>
              </a:prstGeom>
            </p:spPr>
          </p:pic>
          <p:pic>
            <p:nvPicPr>
              <p:cNvPr id="38" name="Picture 37" descr="A close up of a logo&#10;&#10;Description generated with high confidence">
                <a:extLst>
                  <a:ext uri="{FF2B5EF4-FFF2-40B4-BE49-F238E27FC236}">
                    <a16:creationId xmlns:a16="http://schemas.microsoft.com/office/drawing/2014/main" id="{4D99886E-0CD0-41EE-8B0C-C7AD4660EA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19623" y="3036961"/>
                <a:ext cx="894213" cy="859088"/>
              </a:xfrm>
              <a:prstGeom prst="rect">
                <a:avLst/>
              </a:prstGeom>
            </p:spPr>
          </p:pic>
          <p:pic>
            <p:nvPicPr>
              <p:cNvPr id="39" name="Picture 38" descr="A close up of a logo&#10;&#10;Description generated with high confidence">
                <a:extLst>
                  <a:ext uri="{FF2B5EF4-FFF2-40B4-BE49-F238E27FC236}">
                    <a16:creationId xmlns:a16="http://schemas.microsoft.com/office/drawing/2014/main" id="{478A135A-056F-42BC-B161-6C030A0D28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19623" y="4184745"/>
                <a:ext cx="894213" cy="859088"/>
              </a:xfrm>
              <a:prstGeom prst="rect">
                <a:avLst/>
              </a:prstGeom>
            </p:spPr>
          </p:pic>
        </p:grpSp>
        <p:cxnSp>
          <p:nvCxnSpPr>
            <p:cNvPr id="3" name="Straight Connector 2">
              <a:extLst>
                <a:ext uri="{FF2B5EF4-FFF2-40B4-BE49-F238E27FC236}">
                  <a16:creationId xmlns:a16="http://schemas.microsoft.com/office/drawing/2014/main" id="{56708FAB-FAE0-42B5-9C0F-56089B1AAEF8}"/>
                </a:ext>
              </a:extLst>
            </p:cNvPr>
            <p:cNvCxnSpPr>
              <a:cxnSpLocks/>
              <a:stCxn id="36" idx="1"/>
            </p:cNvCxnSpPr>
            <p:nvPr/>
          </p:nvCxnSpPr>
          <p:spPr bwMode="auto">
            <a:xfrm flipH="1">
              <a:off x="5464885" y="1214228"/>
              <a:ext cx="1863922" cy="1330507"/>
            </a:xfrm>
            <a:prstGeom prst="line">
              <a:avLst/>
            </a:prstGeom>
            <a:noFill/>
            <a:ln w="9525" cap="flat" cmpd="sng" algn="ctr">
              <a:solidFill>
                <a:srgbClr val="0000FF"/>
              </a:solidFill>
              <a:prstDash val="dash"/>
              <a:round/>
              <a:headEnd type="none" w="med" len="med"/>
              <a:tailEnd type="none" w="med" len="med"/>
            </a:ln>
            <a:effectLst/>
          </p:spPr>
        </p:cxnSp>
        <p:cxnSp>
          <p:nvCxnSpPr>
            <p:cNvPr id="23" name="Straight Connector 22">
              <a:extLst>
                <a:ext uri="{FF2B5EF4-FFF2-40B4-BE49-F238E27FC236}">
                  <a16:creationId xmlns:a16="http://schemas.microsoft.com/office/drawing/2014/main" id="{033672C2-CFA3-429D-B745-A7FD005EC450}"/>
                </a:ext>
              </a:extLst>
            </p:cNvPr>
            <p:cNvCxnSpPr>
              <a:cxnSpLocks/>
              <a:stCxn id="37" idx="1"/>
            </p:cNvCxnSpPr>
            <p:nvPr/>
          </p:nvCxnSpPr>
          <p:spPr bwMode="auto">
            <a:xfrm flipH="1">
              <a:off x="5497084" y="2362012"/>
              <a:ext cx="1831722" cy="760941"/>
            </a:xfrm>
            <a:prstGeom prst="line">
              <a:avLst/>
            </a:prstGeom>
            <a:noFill/>
            <a:ln w="9525" cap="flat" cmpd="sng" algn="ctr">
              <a:solidFill>
                <a:srgbClr val="0000FF"/>
              </a:solidFill>
              <a:prstDash val="dash"/>
              <a:round/>
              <a:headEnd type="none" w="med" len="med"/>
              <a:tailEnd type="none" w="med" len="med"/>
            </a:ln>
            <a:effectLst/>
          </p:spPr>
        </p:cxnSp>
        <p:cxnSp>
          <p:nvCxnSpPr>
            <p:cNvPr id="26" name="Straight Connector 25">
              <a:extLst>
                <a:ext uri="{FF2B5EF4-FFF2-40B4-BE49-F238E27FC236}">
                  <a16:creationId xmlns:a16="http://schemas.microsoft.com/office/drawing/2014/main" id="{467B1634-805D-4252-B30C-5618E98F57D0}"/>
                </a:ext>
              </a:extLst>
            </p:cNvPr>
            <p:cNvCxnSpPr>
              <a:cxnSpLocks/>
              <a:stCxn id="38" idx="1"/>
            </p:cNvCxnSpPr>
            <p:nvPr/>
          </p:nvCxnSpPr>
          <p:spPr bwMode="auto">
            <a:xfrm flipH="1" flipV="1">
              <a:off x="5486403" y="3232419"/>
              <a:ext cx="1842406" cy="277377"/>
            </a:xfrm>
            <a:prstGeom prst="line">
              <a:avLst/>
            </a:prstGeom>
            <a:noFill/>
            <a:ln w="9525" cap="flat" cmpd="sng" algn="ctr">
              <a:solidFill>
                <a:srgbClr val="0000FF"/>
              </a:solidFill>
              <a:prstDash val="dash"/>
              <a:round/>
              <a:headEnd type="none" w="med" len="med"/>
              <a:tailEnd type="none" w="med" len="med"/>
            </a:ln>
            <a:effectLst/>
          </p:spPr>
        </p:cxnSp>
        <p:cxnSp>
          <p:nvCxnSpPr>
            <p:cNvPr id="34" name="Straight Connector 33">
              <a:extLst>
                <a:ext uri="{FF2B5EF4-FFF2-40B4-BE49-F238E27FC236}">
                  <a16:creationId xmlns:a16="http://schemas.microsoft.com/office/drawing/2014/main" id="{CF0748AF-FF4B-4BA4-942C-6785F2CE3796}"/>
                </a:ext>
              </a:extLst>
            </p:cNvPr>
            <p:cNvCxnSpPr>
              <a:cxnSpLocks/>
              <a:stCxn id="39" idx="1"/>
            </p:cNvCxnSpPr>
            <p:nvPr/>
          </p:nvCxnSpPr>
          <p:spPr bwMode="auto">
            <a:xfrm flipH="1" flipV="1">
              <a:off x="5486402" y="3305675"/>
              <a:ext cx="1842406" cy="1351905"/>
            </a:xfrm>
            <a:prstGeom prst="line">
              <a:avLst/>
            </a:prstGeom>
            <a:noFill/>
            <a:ln w="9525" cap="flat" cmpd="sng" algn="ctr">
              <a:solidFill>
                <a:srgbClr val="0000FF"/>
              </a:solidFill>
              <a:prstDash val="dash"/>
              <a:round/>
              <a:headEnd type="none" w="med" len="med"/>
              <a:tailEnd type="none" w="med" len="med"/>
            </a:ln>
            <a:effectLst/>
          </p:spPr>
        </p:cxnSp>
        <p:cxnSp>
          <p:nvCxnSpPr>
            <p:cNvPr id="40" name="Straight Connector 39">
              <a:extLst>
                <a:ext uri="{FF2B5EF4-FFF2-40B4-BE49-F238E27FC236}">
                  <a16:creationId xmlns:a16="http://schemas.microsoft.com/office/drawing/2014/main" id="{C3D4C02F-241C-4CE8-9B93-3D38C004E32B}"/>
                </a:ext>
              </a:extLst>
            </p:cNvPr>
            <p:cNvCxnSpPr>
              <a:cxnSpLocks/>
              <a:stCxn id="35" idx="1"/>
            </p:cNvCxnSpPr>
            <p:nvPr/>
          </p:nvCxnSpPr>
          <p:spPr bwMode="auto">
            <a:xfrm flipH="1" flipV="1">
              <a:off x="5464885" y="4023916"/>
              <a:ext cx="1863922" cy="1781448"/>
            </a:xfrm>
            <a:prstGeom prst="line">
              <a:avLst/>
            </a:prstGeom>
            <a:noFill/>
            <a:ln w="9525" cap="flat" cmpd="sng" algn="ctr">
              <a:solidFill>
                <a:srgbClr val="0000FF"/>
              </a:solidFill>
              <a:prstDash val="dash"/>
              <a:round/>
              <a:headEnd type="none" w="med" len="med"/>
              <a:tailEnd type="none" w="med" len="med"/>
            </a:ln>
            <a:effectLst/>
          </p:spPr>
        </p:cxnSp>
        <p:sp>
          <p:nvSpPr>
            <p:cNvPr id="44" name="Oval 43">
              <a:extLst>
                <a:ext uri="{FF2B5EF4-FFF2-40B4-BE49-F238E27FC236}">
                  <a16:creationId xmlns:a16="http://schemas.microsoft.com/office/drawing/2014/main" id="{56CCD281-97B2-4809-86F1-969FACBE8133}"/>
                </a:ext>
              </a:extLst>
            </p:cNvPr>
            <p:cNvSpPr>
              <a:spLocks noChangeAspect="1"/>
            </p:cNvSpPr>
            <p:nvPr/>
          </p:nvSpPr>
          <p:spPr>
            <a:xfrm>
              <a:off x="5242412" y="3112547"/>
              <a:ext cx="180000" cy="181268"/>
            </a:xfrm>
            <a:prstGeom prst="ellipse">
              <a:avLst/>
            </a:prstGeom>
            <a:solidFill>
              <a:srgbClr val="FFC000"/>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en-GB" dirty="0"/>
            </a:p>
          </p:txBody>
        </p:sp>
        <p:sp>
          <p:nvSpPr>
            <p:cNvPr id="47" name="Oval 46">
              <a:extLst>
                <a:ext uri="{FF2B5EF4-FFF2-40B4-BE49-F238E27FC236}">
                  <a16:creationId xmlns:a16="http://schemas.microsoft.com/office/drawing/2014/main" id="{1A07350C-A5D7-485A-BA68-369EA426E26C}"/>
                </a:ext>
              </a:extLst>
            </p:cNvPr>
            <p:cNvSpPr>
              <a:spLocks noChangeAspect="1"/>
            </p:cNvSpPr>
            <p:nvPr/>
          </p:nvSpPr>
          <p:spPr>
            <a:xfrm>
              <a:off x="5269412" y="2526645"/>
              <a:ext cx="126000" cy="126888"/>
            </a:xfrm>
            <a:prstGeom prst="ellipse">
              <a:avLst/>
            </a:prstGeom>
            <a:solidFill>
              <a:srgbClr val="FFC000"/>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en-GB" dirty="0"/>
            </a:p>
          </p:txBody>
        </p:sp>
        <p:sp>
          <p:nvSpPr>
            <p:cNvPr id="48" name="Oval 47">
              <a:extLst>
                <a:ext uri="{FF2B5EF4-FFF2-40B4-BE49-F238E27FC236}">
                  <a16:creationId xmlns:a16="http://schemas.microsoft.com/office/drawing/2014/main" id="{D3C5F249-7378-488E-9C55-4A507F0DB5FB}"/>
                </a:ext>
              </a:extLst>
            </p:cNvPr>
            <p:cNvSpPr>
              <a:spLocks noChangeAspect="1"/>
            </p:cNvSpPr>
            <p:nvPr/>
          </p:nvSpPr>
          <p:spPr>
            <a:xfrm>
              <a:off x="5269412" y="3893161"/>
              <a:ext cx="126000" cy="126888"/>
            </a:xfrm>
            <a:prstGeom prst="ellipse">
              <a:avLst/>
            </a:prstGeom>
            <a:solidFill>
              <a:srgbClr val="FFC000"/>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en-GB" dirty="0"/>
            </a:p>
          </p:txBody>
        </p:sp>
      </p:grpSp>
      <p:grpSp>
        <p:nvGrpSpPr>
          <p:cNvPr id="19" name="Group 18">
            <a:extLst>
              <a:ext uri="{FF2B5EF4-FFF2-40B4-BE49-F238E27FC236}">
                <a16:creationId xmlns:a16="http://schemas.microsoft.com/office/drawing/2014/main" id="{F3B220FB-AFFC-40E0-A0BD-F1A396E96515}"/>
              </a:ext>
            </a:extLst>
          </p:cNvPr>
          <p:cNvGrpSpPr/>
          <p:nvPr/>
        </p:nvGrpSpPr>
        <p:grpSpPr>
          <a:xfrm>
            <a:off x="7663889" y="1359684"/>
            <a:ext cx="625073" cy="309158"/>
            <a:chOff x="5333345" y="1331925"/>
            <a:chExt cx="677162" cy="334921"/>
          </a:xfrm>
        </p:grpSpPr>
        <p:cxnSp>
          <p:nvCxnSpPr>
            <p:cNvPr id="17" name="Straight Arrow Connector 16">
              <a:extLst>
                <a:ext uri="{FF2B5EF4-FFF2-40B4-BE49-F238E27FC236}">
                  <a16:creationId xmlns:a16="http://schemas.microsoft.com/office/drawing/2014/main" id="{AE53A42E-860D-4527-9904-604C104EA2F4}"/>
                </a:ext>
              </a:extLst>
            </p:cNvPr>
            <p:cNvCxnSpPr/>
            <p:nvPr/>
          </p:nvCxnSpPr>
          <p:spPr bwMode="auto">
            <a:xfrm>
              <a:off x="5333345" y="1404253"/>
              <a:ext cx="0" cy="262593"/>
            </a:xfrm>
            <a:prstGeom prst="straightConnector1">
              <a:avLst/>
            </a:prstGeom>
            <a:noFill/>
            <a:ln w="19050" cap="flat" cmpd="sng" algn="ctr">
              <a:solidFill>
                <a:srgbClr val="0000FF"/>
              </a:solidFill>
              <a:prstDash val="solid"/>
              <a:round/>
              <a:headEnd type="none" w="med" len="med"/>
              <a:tailEnd type="triangle" w="med" len="lg"/>
            </a:ln>
            <a:effectLst/>
          </p:spPr>
        </p:cxnSp>
        <p:sp>
          <p:nvSpPr>
            <p:cNvPr id="49" name="TextBox 48">
              <a:extLst>
                <a:ext uri="{FF2B5EF4-FFF2-40B4-BE49-F238E27FC236}">
                  <a16:creationId xmlns:a16="http://schemas.microsoft.com/office/drawing/2014/main" id="{C764CCB2-03A4-4729-BFB4-733D5604AF73}"/>
                </a:ext>
              </a:extLst>
            </p:cNvPr>
            <p:cNvSpPr txBox="1"/>
            <p:nvPr/>
          </p:nvSpPr>
          <p:spPr>
            <a:xfrm>
              <a:off x="5365886" y="1331925"/>
              <a:ext cx="644621" cy="284731"/>
            </a:xfrm>
            <a:prstGeom prst="rect">
              <a:avLst/>
            </a:prstGeom>
            <a:noFill/>
          </p:spPr>
          <p:txBody>
            <a:bodyPr wrap="none" rtlCol="0">
              <a:noAutofit/>
            </a:bodyPr>
            <a:lstStyle/>
            <a:p>
              <a:r>
                <a:rPr lang="en-GB" sz="1108" dirty="0"/>
                <a:t>Chemin 1</a:t>
              </a:r>
            </a:p>
          </p:txBody>
        </p:sp>
      </p:grpSp>
      <p:sp>
        <p:nvSpPr>
          <p:cNvPr id="20" name="Oval 19">
            <a:extLst>
              <a:ext uri="{FF2B5EF4-FFF2-40B4-BE49-F238E27FC236}">
                <a16:creationId xmlns:a16="http://schemas.microsoft.com/office/drawing/2014/main" id="{E9D8B10B-9990-42F5-991E-BCEB20AB7F4A}"/>
              </a:ext>
            </a:extLst>
          </p:cNvPr>
          <p:cNvSpPr>
            <a:spLocks/>
          </p:cNvSpPr>
          <p:nvPr/>
        </p:nvSpPr>
        <p:spPr bwMode="auto">
          <a:xfrm>
            <a:off x="7545537" y="2035882"/>
            <a:ext cx="218455" cy="225396"/>
          </a:xfrm>
          <a:prstGeom prst="ellipse">
            <a:avLst/>
          </a:prstGeom>
          <a:solidFill>
            <a:srgbClr val="93F5FF"/>
          </a:solidFill>
          <a:ln w="19050" cap="flat" cmpd="sng" algn="ctr">
            <a:solidFill>
              <a:srgbClr val="0000FF"/>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noAutofit/>
          </a:bodyPr>
          <a:lstStyle/>
          <a:p>
            <a:endParaRPr lang="en-GB" b="1" dirty="0"/>
          </a:p>
        </p:txBody>
      </p:sp>
      <p:grpSp>
        <p:nvGrpSpPr>
          <p:cNvPr id="50" name="Group 49">
            <a:extLst>
              <a:ext uri="{FF2B5EF4-FFF2-40B4-BE49-F238E27FC236}">
                <a16:creationId xmlns:a16="http://schemas.microsoft.com/office/drawing/2014/main" id="{4803A954-4BDE-4D58-9204-11E650BFA2F8}"/>
              </a:ext>
            </a:extLst>
          </p:cNvPr>
          <p:cNvGrpSpPr/>
          <p:nvPr/>
        </p:nvGrpSpPr>
        <p:grpSpPr>
          <a:xfrm>
            <a:off x="6240885" y="1382377"/>
            <a:ext cx="625073" cy="309158"/>
            <a:chOff x="5333345" y="1331925"/>
            <a:chExt cx="677162" cy="334921"/>
          </a:xfrm>
        </p:grpSpPr>
        <p:cxnSp>
          <p:nvCxnSpPr>
            <p:cNvPr id="51" name="Straight Arrow Connector 50">
              <a:extLst>
                <a:ext uri="{FF2B5EF4-FFF2-40B4-BE49-F238E27FC236}">
                  <a16:creationId xmlns:a16="http://schemas.microsoft.com/office/drawing/2014/main" id="{4E4B27EA-3AAA-4C0D-BC23-A17440FCC39B}"/>
                </a:ext>
              </a:extLst>
            </p:cNvPr>
            <p:cNvCxnSpPr/>
            <p:nvPr/>
          </p:nvCxnSpPr>
          <p:spPr bwMode="auto">
            <a:xfrm>
              <a:off x="5333345" y="1404253"/>
              <a:ext cx="0" cy="262593"/>
            </a:xfrm>
            <a:prstGeom prst="straightConnector1">
              <a:avLst/>
            </a:prstGeom>
            <a:noFill/>
            <a:ln w="19050" cap="flat" cmpd="sng" algn="ctr">
              <a:solidFill>
                <a:srgbClr val="0000FF"/>
              </a:solidFill>
              <a:prstDash val="solid"/>
              <a:round/>
              <a:headEnd type="none" w="med" len="med"/>
              <a:tailEnd type="triangle" w="med" len="lg"/>
            </a:ln>
            <a:effectLst/>
          </p:spPr>
        </p:cxnSp>
        <p:sp>
          <p:nvSpPr>
            <p:cNvPr id="52" name="TextBox 51">
              <a:extLst>
                <a:ext uri="{FF2B5EF4-FFF2-40B4-BE49-F238E27FC236}">
                  <a16:creationId xmlns:a16="http://schemas.microsoft.com/office/drawing/2014/main" id="{7A9ED396-4486-4D09-B51D-4AEEB089386F}"/>
                </a:ext>
              </a:extLst>
            </p:cNvPr>
            <p:cNvSpPr txBox="1"/>
            <p:nvPr/>
          </p:nvSpPr>
          <p:spPr>
            <a:xfrm>
              <a:off x="5365886" y="1331925"/>
              <a:ext cx="644621" cy="284731"/>
            </a:xfrm>
            <a:prstGeom prst="rect">
              <a:avLst/>
            </a:prstGeom>
            <a:noFill/>
          </p:spPr>
          <p:txBody>
            <a:bodyPr wrap="none" rtlCol="0">
              <a:noAutofit/>
            </a:bodyPr>
            <a:lstStyle/>
            <a:p>
              <a:r>
                <a:rPr lang="en-GB" sz="1108" dirty="0"/>
                <a:t>Chemin 2</a:t>
              </a:r>
            </a:p>
          </p:txBody>
        </p:sp>
      </p:grpSp>
      <p:grpSp>
        <p:nvGrpSpPr>
          <p:cNvPr id="12" name="Group 11">
            <a:extLst>
              <a:ext uri="{FF2B5EF4-FFF2-40B4-BE49-F238E27FC236}">
                <a16:creationId xmlns:a16="http://schemas.microsoft.com/office/drawing/2014/main" id="{17CE3575-49D0-4A06-9393-CA867BE61FDF}"/>
              </a:ext>
            </a:extLst>
          </p:cNvPr>
          <p:cNvGrpSpPr/>
          <p:nvPr/>
        </p:nvGrpSpPr>
        <p:grpSpPr>
          <a:xfrm>
            <a:off x="3586520" y="994417"/>
            <a:ext cx="2728117" cy="5020354"/>
            <a:chOff x="2473766" y="1262055"/>
            <a:chExt cx="2728117" cy="5020354"/>
          </a:xfrm>
        </p:grpSpPr>
        <p:pic>
          <p:nvPicPr>
            <p:cNvPr id="29" name="Picture 28" descr="A picture containing animal&#10;&#10;Description generated with high confidence">
              <a:extLst>
                <a:ext uri="{FF2B5EF4-FFF2-40B4-BE49-F238E27FC236}">
                  <a16:creationId xmlns:a16="http://schemas.microsoft.com/office/drawing/2014/main" id="{535FC2A7-69FE-482E-9E7C-B9BC072893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73766" y="1262055"/>
              <a:ext cx="824383" cy="792000"/>
            </a:xfrm>
            <a:prstGeom prst="rect">
              <a:avLst/>
            </a:prstGeom>
          </p:spPr>
        </p:pic>
        <p:cxnSp>
          <p:nvCxnSpPr>
            <p:cNvPr id="53" name="Straight Connector 52">
              <a:extLst>
                <a:ext uri="{FF2B5EF4-FFF2-40B4-BE49-F238E27FC236}">
                  <a16:creationId xmlns:a16="http://schemas.microsoft.com/office/drawing/2014/main" id="{3E140B29-4623-4B7E-8780-196873413586}"/>
                </a:ext>
              </a:extLst>
            </p:cNvPr>
            <p:cNvCxnSpPr>
              <a:cxnSpLocks/>
              <a:stCxn id="29" idx="3"/>
              <a:endCxn id="58" idx="1"/>
            </p:cNvCxnSpPr>
            <p:nvPr/>
          </p:nvCxnSpPr>
          <p:spPr bwMode="auto">
            <a:xfrm>
              <a:off x="3298149" y="1658055"/>
              <a:ext cx="1804460" cy="696011"/>
            </a:xfrm>
            <a:prstGeom prst="line">
              <a:avLst/>
            </a:prstGeom>
            <a:noFill/>
            <a:ln w="9525" cap="flat" cmpd="sng" algn="ctr">
              <a:solidFill>
                <a:srgbClr val="0000FF"/>
              </a:solidFill>
              <a:prstDash val="dash"/>
              <a:round/>
              <a:headEnd type="none" w="med" len="med"/>
              <a:tailEnd type="none" w="med" len="med"/>
            </a:ln>
            <a:effectLst/>
          </p:spPr>
        </p:cxnSp>
        <p:cxnSp>
          <p:nvCxnSpPr>
            <p:cNvPr id="54" name="Straight Connector 53">
              <a:extLst>
                <a:ext uri="{FF2B5EF4-FFF2-40B4-BE49-F238E27FC236}">
                  <a16:creationId xmlns:a16="http://schemas.microsoft.com/office/drawing/2014/main" id="{2B2708EF-4F78-401E-A2D0-545CC3751E68}"/>
                </a:ext>
              </a:extLst>
            </p:cNvPr>
            <p:cNvCxnSpPr>
              <a:cxnSpLocks/>
            </p:cNvCxnSpPr>
            <p:nvPr/>
          </p:nvCxnSpPr>
          <p:spPr bwMode="auto">
            <a:xfrm>
              <a:off x="3307360" y="2711857"/>
              <a:ext cx="1657128" cy="116261"/>
            </a:xfrm>
            <a:prstGeom prst="line">
              <a:avLst/>
            </a:prstGeom>
            <a:noFill/>
            <a:ln w="9525" cap="flat" cmpd="sng" algn="ctr">
              <a:solidFill>
                <a:srgbClr val="0000FF"/>
              </a:solidFill>
              <a:prstDash val="dash"/>
              <a:round/>
              <a:headEnd type="none" w="med" len="med"/>
              <a:tailEnd type="none" w="med" len="med"/>
            </a:ln>
            <a:effectLst/>
          </p:spPr>
        </p:cxnSp>
        <p:cxnSp>
          <p:nvCxnSpPr>
            <p:cNvPr id="55" name="Straight Connector 54">
              <a:extLst>
                <a:ext uri="{FF2B5EF4-FFF2-40B4-BE49-F238E27FC236}">
                  <a16:creationId xmlns:a16="http://schemas.microsoft.com/office/drawing/2014/main" id="{5B0021C8-4F06-4270-B4FD-29B39600CD57}"/>
                </a:ext>
              </a:extLst>
            </p:cNvPr>
            <p:cNvCxnSpPr>
              <a:cxnSpLocks/>
            </p:cNvCxnSpPr>
            <p:nvPr/>
          </p:nvCxnSpPr>
          <p:spPr bwMode="auto">
            <a:xfrm flipV="1">
              <a:off x="3298149" y="3080606"/>
              <a:ext cx="1732828" cy="685053"/>
            </a:xfrm>
            <a:prstGeom prst="line">
              <a:avLst/>
            </a:prstGeom>
            <a:noFill/>
            <a:ln w="9525" cap="flat" cmpd="sng" algn="ctr">
              <a:solidFill>
                <a:srgbClr val="0000FF"/>
              </a:solidFill>
              <a:prstDash val="dash"/>
              <a:round/>
              <a:headEnd type="none" w="med" len="med"/>
              <a:tailEnd type="none" w="med" len="med"/>
            </a:ln>
            <a:effectLst/>
          </p:spPr>
        </p:cxnSp>
        <p:cxnSp>
          <p:nvCxnSpPr>
            <p:cNvPr id="56" name="Straight Connector 55">
              <a:extLst>
                <a:ext uri="{FF2B5EF4-FFF2-40B4-BE49-F238E27FC236}">
                  <a16:creationId xmlns:a16="http://schemas.microsoft.com/office/drawing/2014/main" id="{5F0C9BF8-4E6F-47A3-90E5-223E0445608A}"/>
                </a:ext>
              </a:extLst>
            </p:cNvPr>
            <p:cNvCxnSpPr>
              <a:cxnSpLocks/>
            </p:cNvCxnSpPr>
            <p:nvPr/>
          </p:nvCxnSpPr>
          <p:spPr bwMode="auto">
            <a:xfrm flipV="1">
              <a:off x="3298148" y="3369593"/>
              <a:ext cx="1740662" cy="1449868"/>
            </a:xfrm>
            <a:prstGeom prst="line">
              <a:avLst/>
            </a:prstGeom>
            <a:noFill/>
            <a:ln w="9525" cap="flat" cmpd="sng" algn="ctr">
              <a:solidFill>
                <a:srgbClr val="0000FF"/>
              </a:solidFill>
              <a:prstDash val="dash"/>
              <a:round/>
              <a:headEnd type="none" w="med" len="med"/>
              <a:tailEnd type="none" w="med" len="med"/>
            </a:ln>
            <a:effectLst/>
          </p:spPr>
        </p:cxnSp>
        <p:cxnSp>
          <p:nvCxnSpPr>
            <p:cNvPr id="57" name="Straight Connector 56">
              <a:extLst>
                <a:ext uri="{FF2B5EF4-FFF2-40B4-BE49-F238E27FC236}">
                  <a16:creationId xmlns:a16="http://schemas.microsoft.com/office/drawing/2014/main" id="{B28A93DF-974C-4A1D-B1AC-6DAFEFEA6ADE}"/>
                </a:ext>
              </a:extLst>
            </p:cNvPr>
            <p:cNvCxnSpPr>
              <a:cxnSpLocks/>
            </p:cNvCxnSpPr>
            <p:nvPr/>
          </p:nvCxnSpPr>
          <p:spPr bwMode="auto">
            <a:xfrm flipV="1">
              <a:off x="3298149" y="4152181"/>
              <a:ext cx="1802562" cy="1721081"/>
            </a:xfrm>
            <a:prstGeom prst="line">
              <a:avLst/>
            </a:prstGeom>
            <a:noFill/>
            <a:ln w="9525" cap="flat" cmpd="sng" algn="ctr">
              <a:solidFill>
                <a:srgbClr val="0000FF"/>
              </a:solidFill>
              <a:prstDash val="dash"/>
              <a:round/>
              <a:headEnd type="none" w="med" len="med"/>
              <a:tailEnd type="none" w="med" len="med"/>
            </a:ln>
            <a:effectLst/>
          </p:spPr>
        </p:cxnSp>
        <p:sp>
          <p:nvSpPr>
            <p:cNvPr id="58" name="Oval 57">
              <a:extLst>
                <a:ext uri="{FF2B5EF4-FFF2-40B4-BE49-F238E27FC236}">
                  <a16:creationId xmlns:a16="http://schemas.microsoft.com/office/drawing/2014/main" id="{E46A6D52-AA67-4F06-A4CD-BE6A0325E18F}"/>
                </a:ext>
              </a:extLst>
            </p:cNvPr>
            <p:cNvSpPr>
              <a:spLocks noChangeAspect="1"/>
            </p:cNvSpPr>
            <p:nvPr/>
          </p:nvSpPr>
          <p:spPr>
            <a:xfrm>
              <a:off x="5085576" y="2336913"/>
              <a:ext cx="116307" cy="117127"/>
            </a:xfrm>
            <a:prstGeom prst="ellipse">
              <a:avLst/>
            </a:prstGeom>
            <a:solidFill>
              <a:srgbClr val="FFC000"/>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en-GB" dirty="0"/>
            </a:p>
          </p:txBody>
        </p:sp>
        <p:sp>
          <p:nvSpPr>
            <p:cNvPr id="59" name="Oval 58">
              <a:extLst>
                <a:ext uri="{FF2B5EF4-FFF2-40B4-BE49-F238E27FC236}">
                  <a16:creationId xmlns:a16="http://schemas.microsoft.com/office/drawing/2014/main" id="{F7DD70B0-9655-4375-A98A-701EED681094}"/>
                </a:ext>
              </a:extLst>
            </p:cNvPr>
            <p:cNvSpPr>
              <a:spLocks noChangeAspect="1"/>
            </p:cNvSpPr>
            <p:nvPr/>
          </p:nvSpPr>
          <p:spPr>
            <a:xfrm>
              <a:off x="5076432" y="2759144"/>
              <a:ext cx="116307" cy="117127"/>
            </a:xfrm>
            <a:prstGeom prst="ellipse">
              <a:avLst/>
            </a:prstGeom>
            <a:solidFill>
              <a:srgbClr val="FFC000"/>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en-GB" dirty="0"/>
            </a:p>
          </p:txBody>
        </p:sp>
        <p:sp>
          <p:nvSpPr>
            <p:cNvPr id="60" name="Oval 59">
              <a:extLst>
                <a:ext uri="{FF2B5EF4-FFF2-40B4-BE49-F238E27FC236}">
                  <a16:creationId xmlns:a16="http://schemas.microsoft.com/office/drawing/2014/main" id="{9192758A-296F-4758-818B-0DB107592F4E}"/>
                </a:ext>
              </a:extLst>
            </p:cNvPr>
            <p:cNvSpPr>
              <a:spLocks noChangeAspect="1"/>
            </p:cNvSpPr>
            <p:nvPr/>
          </p:nvSpPr>
          <p:spPr>
            <a:xfrm>
              <a:off x="5076432" y="2977637"/>
              <a:ext cx="116307" cy="117127"/>
            </a:xfrm>
            <a:prstGeom prst="ellipse">
              <a:avLst/>
            </a:prstGeom>
            <a:solidFill>
              <a:srgbClr val="FFC000"/>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en-GB" dirty="0"/>
            </a:p>
          </p:txBody>
        </p:sp>
        <p:sp>
          <p:nvSpPr>
            <p:cNvPr id="61" name="Oval 60">
              <a:extLst>
                <a:ext uri="{FF2B5EF4-FFF2-40B4-BE49-F238E27FC236}">
                  <a16:creationId xmlns:a16="http://schemas.microsoft.com/office/drawing/2014/main" id="{88526CF9-1C9F-4B23-BACA-01CAABA9F76B}"/>
                </a:ext>
              </a:extLst>
            </p:cNvPr>
            <p:cNvSpPr>
              <a:spLocks noChangeAspect="1"/>
            </p:cNvSpPr>
            <p:nvPr/>
          </p:nvSpPr>
          <p:spPr>
            <a:xfrm>
              <a:off x="5076427" y="3187567"/>
              <a:ext cx="116307" cy="117127"/>
            </a:xfrm>
            <a:prstGeom prst="ellipse">
              <a:avLst/>
            </a:prstGeom>
            <a:solidFill>
              <a:srgbClr val="FFC000"/>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en-GB" dirty="0"/>
            </a:p>
          </p:txBody>
        </p:sp>
        <p:sp>
          <p:nvSpPr>
            <p:cNvPr id="62" name="Oval 61">
              <a:extLst>
                <a:ext uri="{FF2B5EF4-FFF2-40B4-BE49-F238E27FC236}">
                  <a16:creationId xmlns:a16="http://schemas.microsoft.com/office/drawing/2014/main" id="{8C263162-D55F-4AF5-95C5-DAC6CC17EF96}"/>
                </a:ext>
              </a:extLst>
            </p:cNvPr>
            <p:cNvSpPr>
              <a:spLocks noChangeAspect="1"/>
            </p:cNvSpPr>
            <p:nvPr/>
          </p:nvSpPr>
          <p:spPr>
            <a:xfrm>
              <a:off x="5076437" y="4008304"/>
              <a:ext cx="116307" cy="117127"/>
            </a:xfrm>
            <a:prstGeom prst="ellipse">
              <a:avLst/>
            </a:prstGeom>
            <a:solidFill>
              <a:srgbClr val="FFC000"/>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en-GB" dirty="0"/>
            </a:p>
          </p:txBody>
        </p:sp>
        <p:pic>
          <p:nvPicPr>
            <p:cNvPr id="2" name="Picture 1">
              <a:extLst>
                <a:ext uri="{FF2B5EF4-FFF2-40B4-BE49-F238E27FC236}">
                  <a16:creationId xmlns:a16="http://schemas.microsoft.com/office/drawing/2014/main" id="{B9B27304-2FE1-433A-A2D8-C0964B14B317}"/>
                </a:ext>
              </a:extLst>
            </p:cNvPr>
            <p:cNvPicPr>
              <a:picLocks noChangeAspect="1"/>
            </p:cNvPicPr>
            <p:nvPr/>
          </p:nvPicPr>
          <p:blipFill>
            <a:blip r:embed="rId10"/>
            <a:stretch>
              <a:fillRect/>
            </a:stretch>
          </p:blipFill>
          <p:spPr>
            <a:xfrm>
              <a:off x="2474566" y="2298703"/>
              <a:ext cx="821357" cy="795528"/>
            </a:xfrm>
            <a:prstGeom prst="rect">
              <a:avLst/>
            </a:prstGeom>
          </p:spPr>
        </p:pic>
        <p:pic>
          <p:nvPicPr>
            <p:cNvPr id="4" name="Picture 3">
              <a:extLst>
                <a:ext uri="{FF2B5EF4-FFF2-40B4-BE49-F238E27FC236}">
                  <a16:creationId xmlns:a16="http://schemas.microsoft.com/office/drawing/2014/main" id="{4963B44F-789A-424D-92BA-D186A6C67A76}"/>
                </a:ext>
              </a:extLst>
            </p:cNvPr>
            <p:cNvPicPr>
              <a:picLocks noChangeAspect="1"/>
            </p:cNvPicPr>
            <p:nvPr/>
          </p:nvPicPr>
          <p:blipFill>
            <a:blip r:embed="rId11"/>
            <a:stretch>
              <a:fillRect/>
            </a:stretch>
          </p:blipFill>
          <p:spPr>
            <a:xfrm>
              <a:off x="2476598" y="3412434"/>
              <a:ext cx="832164" cy="795528"/>
            </a:xfrm>
            <a:prstGeom prst="rect">
              <a:avLst/>
            </a:prstGeom>
          </p:spPr>
        </p:pic>
        <p:pic>
          <p:nvPicPr>
            <p:cNvPr id="5" name="Picture 4">
              <a:extLst>
                <a:ext uri="{FF2B5EF4-FFF2-40B4-BE49-F238E27FC236}">
                  <a16:creationId xmlns:a16="http://schemas.microsoft.com/office/drawing/2014/main" id="{3A1735C0-6ABD-4DC0-BDF6-1E188101E577}"/>
                </a:ext>
              </a:extLst>
            </p:cNvPr>
            <p:cNvPicPr>
              <a:picLocks noChangeAspect="1"/>
            </p:cNvPicPr>
            <p:nvPr/>
          </p:nvPicPr>
          <p:blipFill>
            <a:blip r:embed="rId12"/>
            <a:stretch>
              <a:fillRect/>
            </a:stretch>
          </p:blipFill>
          <p:spPr>
            <a:xfrm>
              <a:off x="2487480" y="4457739"/>
              <a:ext cx="831918" cy="831918"/>
            </a:xfrm>
            <a:prstGeom prst="rect">
              <a:avLst/>
            </a:prstGeom>
          </p:spPr>
        </p:pic>
        <p:pic>
          <p:nvPicPr>
            <p:cNvPr id="7" name="Picture 6">
              <a:extLst>
                <a:ext uri="{FF2B5EF4-FFF2-40B4-BE49-F238E27FC236}">
                  <a16:creationId xmlns:a16="http://schemas.microsoft.com/office/drawing/2014/main" id="{AB757355-7BE3-4106-B0AF-0AE4D06801FD}"/>
                </a:ext>
              </a:extLst>
            </p:cNvPr>
            <p:cNvPicPr>
              <a:picLocks noChangeAspect="1"/>
            </p:cNvPicPr>
            <p:nvPr/>
          </p:nvPicPr>
          <p:blipFill>
            <a:blip r:embed="rId13"/>
            <a:stretch>
              <a:fillRect/>
            </a:stretch>
          </p:blipFill>
          <p:spPr>
            <a:xfrm>
              <a:off x="2493468" y="5486881"/>
              <a:ext cx="825930" cy="795528"/>
            </a:xfrm>
            <a:prstGeom prst="rect">
              <a:avLst/>
            </a:prstGeom>
          </p:spPr>
        </p:pic>
      </p:grpSp>
      <p:sp>
        <p:nvSpPr>
          <p:cNvPr id="65" name="Oval 64">
            <a:extLst>
              <a:ext uri="{FF2B5EF4-FFF2-40B4-BE49-F238E27FC236}">
                <a16:creationId xmlns:a16="http://schemas.microsoft.com/office/drawing/2014/main" id="{23E69E2B-E659-4536-9670-5D2470490754}"/>
              </a:ext>
            </a:extLst>
          </p:cNvPr>
          <p:cNvSpPr/>
          <p:nvPr/>
        </p:nvSpPr>
        <p:spPr bwMode="auto">
          <a:xfrm>
            <a:off x="6146637" y="2023613"/>
            <a:ext cx="219690" cy="232179"/>
          </a:xfrm>
          <a:prstGeom prst="ellipse">
            <a:avLst/>
          </a:prstGeom>
          <a:solidFill>
            <a:srgbClr val="93F5FF"/>
          </a:solidFill>
          <a:ln w="19050" cap="flat" cmpd="sng" algn="ctr">
            <a:solidFill>
              <a:srgbClr val="0000FF"/>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noAutofit/>
          </a:bodyPr>
          <a:lstStyle/>
          <a:p>
            <a:endParaRPr lang="en-GB" b="1" dirty="0"/>
          </a:p>
        </p:txBody>
      </p:sp>
    </p:spTree>
    <p:extLst>
      <p:ext uri="{BB962C8B-B14F-4D97-AF65-F5344CB8AC3E}">
        <p14:creationId xmlns:p14="http://schemas.microsoft.com/office/powerpoint/2010/main" val="345846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500"/>
                            </p:stCondLst>
                            <p:childTnLst>
                              <p:par>
                                <p:cTn id="14" presetID="10" presetClass="entr" presetSubtype="0" fill="hold" grpId="1"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0" nodeType="clickEffect">
                                  <p:stCondLst>
                                    <p:cond delay="0"/>
                                  </p:stCondLst>
                                  <p:childTnLst>
                                    <p:animMotion origin="layout" path="M 3.33333E-6 -4.81481E-6 L -0.00032 0.25463 " pathEditMode="relative" rAng="0" ptsTypes="AA">
                                      <p:cBhvr>
                                        <p:cTn id="20" dur="2000" fill="hold"/>
                                        <p:tgtEl>
                                          <p:spTgt spid="20"/>
                                        </p:tgtEl>
                                        <p:attrNameLst>
                                          <p:attrName>ppt_x</p:attrName>
                                          <p:attrName>ppt_y</p:attrName>
                                        </p:attrNameLst>
                                      </p:cBhvr>
                                      <p:rCtr x="-16" y="12731"/>
                                    </p:animMotion>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2" nodeType="clickEffect">
                                  <p:stCondLst>
                                    <p:cond delay="0"/>
                                  </p:stCondLst>
                                  <p:childTnLst>
                                    <p:animEffect transition="out" filter="fade">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up)">
                                      <p:cBhvr>
                                        <p:cTn id="29" dur="1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500"/>
                                        <p:tgtEl>
                                          <p:spTgt spid="50"/>
                                        </p:tgtEl>
                                      </p:cBhvr>
                                    </p:animEffect>
                                  </p:childTnLst>
                                </p:cTn>
                              </p:par>
                            </p:childTnLst>
                          </p:cTn>
                        </p:par>
                        <p:par>
                          <p:cTn id="35" fill="hold">
                            <p:stCondLst>
                              <p:cond delay="500"/>
                            </p:stCondLst>
                            <p:childTnLst>
                              <p:par>
                                <p:cTn id="36" presetID="10" presetClass="entr" presetSubtype="0" fill="hold" grpId="1"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fade">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0.00096 -0.00047 L -0.00128 0.24328 " pathEditMode="relative" rAng="0" ptsTypes="AA">
                                      <p:cBhvr>
                                        <p:cTn id="42" dur="2000" fill="hold"/>
                                        <p:tgtEl>
                                          <p:spTgt spid="65"/>
                                        </p:tgtEl>
                                        <p:attrNameLst>
                                          <p:attrName>ppt_x</p:attrName>
                                          <p:attrName>ppt_y</p:attrName>
                                        </p:attrNameLst>
                                      </p:cBhvr>
                                      <p:rCtr x="-16" y="12176"/>
                                    </p:animMotion>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2" nodeType="clickEffect">
                                  <p:stCondLst>
                                    <p:cond delay="0"/>
                                  </p:stCondLst>
                                  <p:childTnLst>
                                    <p:animEffect transition="out" filter="fade">
                                      <p:cBhvr>
                                        <p:cTn id="46" dur="500"/>
                                        <p:tgtEl>
                                          <p:spTgt spid="65"/>
                                        </p:tgtEl>
                                      </p:cBhvr>
                                    </p:animEffect>
                                    <p:set>
                                      <p:cBhvr>
                                        <p:cTn id="47" dur="1" fill="hold">
                                          <p:stCondLst>
                                            <p:cond delay="499"/>
                                          </p:stCondLst>
                                        </p:cTn>
                                        <p:tgtEl>
                                          <p:spTgt spid="65"/>
                                        </p:tgtEl>
                                        <p:attrNameLst>
                                          <p:attrName>style.visibility</p:attrName>
                                        </p:attrNameLst>
                                      </p:cBhvr>
                                      <p:to>
                                        <p:strVal val="hidden"/>
                                      </p:to>
                                    </p:set>
                                  </p:childTnLst>
                                </p:cTn>
                              </p:par>
                            </p:childTnLst>
                          </p:cTn>
                        </p:par>
                        <p:par>
                          <p:cTn id="48" fill="hold">
                            <p:stCondLst>
                              <p:cond delay="500"/>
                            </p:stCondLst>
                            <p:childTnLst>
                              <p:par>
                                <p:cTn id="49" presetID="22" presetClass="entr" presetSubtype="1" fill="hold"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up)">
                                      <p:cBhvr>
                                        <p:cTn id="51"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0" grpId="2" animBg="1"/>
      <p:bldP spid="65" grpId="0" animBg="1"/>
      <p:bldP spid="65" grpId="1" animBg="1"/>
      <p:bldP spid="65"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A6F312E-76D0-47BE-AB2A-7BE539E75CC3}"/>
              </a:ext>
            </a:extLst>
          </p:cNvPr>
          <p:cNvGrpSpPr/>
          <p:nvPr/>
        </p:nvGrpSpPr>
        <p:grpSpPr>
          <a:xfrm>
            <a:off x="1396830" y="1543843"/>
            <a:ext cx="1985414" cy="1595887"/>
            <a:chOff x="324772" y="1216182"/>
            <a:chExt cx="1985414" cy="1595887"/>
          </a:xfrm>
        </p:grpSpPr>
        <p:pic>
          <p:nvPicPr>
            <p:cNvPr id="21" name="Picture 20">
              <a:extLst>
                <a:ext uri="{FF2B5EF4-FFF2-40B4-BE49-F238E27FC236}">
                  <a16:creationId xmlns:a16="http://schemas.microsoft.com/office/drawing/2014/main" id="{18AD069B-D2DB-4E4A-8B4F-698C2F0A732B}"/>
                </a:ext>
              </a:extLst>
            </p:cNvPr>
            <p:cNvPicPr>
              <a:picLocks noChangeAspect="1"/>
            </p:cNvPicPr>
            <p:nvPr/>
          </p:nvPicPr>
          <p:blipFill rotWithShape="1">
            <a:blip r:embed="rId3"/>
            <a:srcRect r="77966" b="69960"/>
            <a:stretch/>
          </p:blipFill>
          <p:spPr>
            <a:xfrm>
              <a:off x="324772" y="1470098"/>
              <a:ext cx="1985414" cy="1341971"/>
            </a:xfrm>
            <a:prstGeom prst="rect">
              <a:avLst/>
            </a:prstGeom>
          </p:spPr>
        </p:pic>
        <p:sp>
          <p:nvSpPr>
            <p:cNvPr id="22" name="TextBox 21">
              <a:extLst>
                <a:ext uri="{FF2B5EF4-FFF2-40B4-BE49-F238E27FC236}">
                  <a16:creationId xmlns:a16="http://schemas.microsoft.com/office/drawing/2014/main" id="{022C06BB-9B64-4D11-854C-6D61F0C6CA7A}"/>
                </a:ext>
              </a:extLst>
            </p:cNvPr>
            <p:cNvSpPr txBox="1"/>
            <p:nvPr/>
          </p:nvSpPr>
          <p:spPr>
            <a:xfrm>
              <a:off x="563155" y="1216182"/>
              <a:ext cx="1478332" cy="253916"/>
            </a:xfrm>
            <a:prstGeom prst="rect">
              <a:avLst/>
            </a:prstGeom>
            <a:solidFill>
              <a:schemeClr val="bg1"/>
            </a:solidFill>
          </p:spPr>
          <p:txBody>
            <a:bodyPr wrap="square" rtlCol="0">
              <a:spAutoFit/>
            </a:bodyPr>
            <a:lstStyle/>
            <a:p>
              <a:r>
                <a:rPr lang="en-GB" sz="1050" b="1" dirty="0" err="1"/>
                <a:t>Diagrammes</a:t>
              </a:r>
              <a:r>
                <a:rPr lang="en-GB" sz="1050" b="1" dirty="0"/>
                <a:t> de phases</a:t>
              </a:r>
            </a:p>
          </p:txBody>
        </p:sp>
      </p:grpSp>
      <p:sp>
        <p:nvSpPr>
          <p:cNvPr id="7" name="Slide Number Placeholder 6">
            <a:extLst>
              <a:ext uri="{FF2B5EF4-FFF2-40B4-BE49-F238E27FC236}">
                <a16:creationId xmlns:a16="http://schemas.microsoft.com/office/drawing/2014/main" id="{DE03B534-C092-4B7D-AD1E-C922672C6C60}"/>
              </a:ext>
            </a:extLst>
          </p:cNvPr>
          <p:cNvSpPr>
            <a:spLocks noGrp="1"/>
          </p:cNvSpPr>
          <p:nvPr>
            <p:ph type="sldNum" sz="quarter" idx="11"/>
          </p:nvPr>
        </p:nvSpPr>
        <p:spPr/>
        <p:txBody>
          <a:bodyPr/>
          <a:lstStyle/>
          <a:p>
            <a:fld id="{F0D23093-2AB0-F74C-B865-1A12A15B650E}" type="slidenum">
              <a:rPr lang="en-US" smtClean="0"/>
              <a:pPr/>
              <a:t>22</a:t>
            </a:fld>
            <a:endParaRPr lang="en-US" dirty="0"/>
          </a:p>
        </p:txBody>
      </p:sp>
      <p:sp>
        <p:nvSpPr>
          <p:cNvPr id="2" name="Title 1">
            <a:extLst>
              <a:ext uri="{FF2B5EF4-FFF2-40B4-BE49-F238E27FC236}">
                <a16:creationId xmlns:a16="http://schemas.microsoft.com/office/drawing/2014/main" id="{417451CE-9E0D-4036-BB5A-29C6F7603D75}"/>
              </a:ext>
            </a:extLst>
          </p:cNvPr>
          <p:cNvSpPr>
            <a:spLocks noGrp="1"/>
          </p:cNvSpPr>
          <p:nvPr>
            <p:ph type="title"/>
          </p:nvPr>
        </p:nvSpPr>
        <p:spPr/>
        <p:txBody>
          <a:bodyPr/>
          <a:lstStyle/>
          <a:p>
            <a:r>
              <a:rPr lang="en-GB" dirty="0">
                <a:latin typeface="+mn-lt"/>
              </a:rPr>
              <a:t>La table de </a:t>
            </a:r>
            <a:r>
              <a:rPr lang="en-GB" dirty="0" err="1">
                <a:latin typeface="+mn-lt"/>
              </a:rPr>
              <a:t>données</a:t>
            </a:r>
            <a:r>
              <a:rPr lang="en-GB" dirty="0">
                <a:latin typeface="+mn-lt"/>
              </a:rPr>
              <a:t> </a:t>
            </a:r>
            <a:r>
              <a:rPr lang="en-GB" dirty="0" err="1">
                <a:latin typeface="+mn-lt"/>
              </a:rPr>
              <a:t>Diagrammes</a:t>
            </a:r>
            <a:r>
              <a:rPr lang="en-GB" dirty="0">
                <a:latin typeface="+mn-lt"/>
              </a:rPr>
              <a:t> de Phase</a:t>
            </a:r>
          </a:p>
        </p:txBody>
      </p:sp>
      <p:grpSp>
        <p:nvGrpSpPr>
          <p:cNvPr id="26" name="Group 25">
            <a:extLst>
              <a:ext uri="{FF2B5EF4-FFF2-40B4-BE49-F238E27FC236}">
                <a16:creationId xmlns:a16="http://schemas.microsoft.com/office/drawing/2014/main" id="{DDCDB78B-AEBC-4C7B-A810-54ED4CE6F20C}"/>
              </a:ext>
            </a:extLst>
          </p:cNvPr>
          <p:cNvGrpSpPr/>
          <p:nvPr/>
        </p:nvGrpSpPr>
        <p:grpSpPr>
          <a:xfrm>
            <a:off x="1427103" y="1125192"/>
            <a:ext cx="9564747" cy="4684603"/>
            <a:chOff x="341252" y="877541"/>
            <a:chExt cx="9564747" cy="4684603"/>
          </a:xfrm>
        </p:grpSpPr>
        <p:grpSp>
          <p:nvGrpSpPr>
            <p:cNvPr id="5" name="Group 4">
              <a:extLst>
                <a:ext uri="{FF2B5EF4-FFF2-40B4-BE49-F238E27FC236}">
                  <a16:creationId xmlns:a16="http://schemas.microsoft.com/office/drawing/2014/main" id="{5686FD48-03E8-4874-81EC-0D18B587F6BB}"/>
                </a:ext>
              </a:extLst>
            </p:cNvPr>
            <p:cNvGrpSpPr/>
            <p:nvPr/>
          </p:nvGrpSpPr>
          <p:grpSpPr>
            <a:xfrm>
              <a:off x="2027694" y="877541"/>
              <a:ext cx="3886200" cy="4029075"/>
              <a:chOff x="549363" y="1716449"/>
              <a:chExt cx="3886200" cy="4029075"/>
            </a:xfrm>
          </p:grpSpPr>
          <p:pic>
            <p:nvPicPr>
              <p:cNvPr id="3" name="Picture 2">
                <a:extLst>
                  <a:ext uri="{FF2B5EF4-FFF2-40B4-BE49-F238E27FC236}">
                    <a16:creationId xmlns:a16="http://schemas.microsoft.com/office/drawing/2014/main" id="{D15649FB-FA90-4B4A-B5E9-A8E30AEFB1F7}"/>
                  </a:ext>
                </a:extLst>
              </p:cNvPr>
              <p:cNvPicPr>
                <a:picLocks noChangeAspect="1"/>
              </p:cNvPicPr>
              <p:nvPr/>
            </p:nvPicPr>
            <p:blipFill>
              <a:blip r:embed="rId4"/>
              <a:stretch>
                <a:fillRect/>
              </a:stretch>
            </p:blipFill>
            <p:spPr>
              <a:xfrm>
                <a:off x="549363" y="1716449"/>
                <a:ext cx="3886200" cy="4029075"/>
              </a:xfrm>
              <a:prstGeom prst="rect">
                <a:avLst/>
              </a:prstGeom>
            </p:spPr>
          </p:pic>
          <p:pic>
            <p:nvPicPr>
              <p:cNvPr id="4" name="Picture 3">
                <a:extLst>
                  <a:ext uri="{FF2B5EF4-FFF2-40B4-BE49-F238E27FC236}">
                    <a16:creationId xmlns:a16="http://schemas.microsoft.com/office/drawing/2014/main" id="{51D1F1C4-4121-4C82-8E3F-A3E1BA1320E9}"/>
                  </a:ext>
                </a:extLst>
              </p:cNvPr>
              <p:cNvPicPr>
                <a:picLocks noChangeAspect="1"/>
              </p:cNvPicPr>
              <p:nvPr/>
            </p:nvPicPr>
            <p:blipFill>
              <a:blip r:embed="rId5"/>
              <a:stretch>
                <a:fillRect/>
              </a:stretch>
            </p:blipFill>
            <p:spPr>
              <a:xfrm>
                <a:off x="3417748" y="2739086"/>
                <a:ext cx="952500" cy="619125"/>
              </a:xfrm>
              <a:prstGeom prst="rect">
                <a:avLst/>
              </a:prstGeom>
            </p:spPr>
          </p:pic>
        </p:grpSp>
        <p:pic>
          <p:nvPicPr>
            <p:cNvPr id="6" name="Picture 5">
              <a:extLst>
                <a:ext uri="{FF2B5EF4-FFF2-40B4-BE49-F238E27FC236}">
                  <a16:creationId xmlns:a16="http://schemas.microsoft.com/office/drawing/2014/main" id="{CB4080C7-6562-49C1-9438-E1F7818A6BF8}"/>
                </a:ext>
              </a:extLst>
            </p:cNvPr>
            <p:cNvPicPr>
              <a:picLocks noChangeAspect="1"/>
            </p:cNvPicPr>
            <p:nvPr/>
          </p:nvPicPr>
          <p:blipFill rotWithShape="1">
            <a:blip r:embed="rId6"/>
            <a:srcRect l="825" r="-1"/>
            <a:stretch/>
          </p:blipFill>
          <p:spPr>
            <a:xfrm>
              <a:off x="5882029" y="1296191"/>
              <a:ext cx="4023970" cy="4265953"/>
            </a:xfrm>
            <a:prstGeom prst="rect">
              <a:avLst/>
            </a:prstGeom>
          </p:spPr>
        </p:pic>
        <p:cxnSp>
          <p:nvCxnSpPr>
            <p:cNvPr id="10" name="Straight Arrow Connector 9">
              <a:extLst>
                <a:ext uri="{FF2B5EF4-FFF2-40B4-BE49-F238E27FC236}">
                  <a16:creationId xmlns:a16="http://schemas.microsoft.com/office/drawing/2014/main" id="{6673996D-7344-4981-BEE9-46BDAA092993}"/>
                </a:ext>
              </a:extLst>
            </p:cNvPr>
            <p:cNvCxnSpPr>
              <a:cxnSpLocks/>
            </p:cNvCxnSpPr>
            <p:nvPr/>
          </p:nvCxnSpPr>
          <p:spPr bwMode="auto">
            <a:xfrm>
              <a:off x="5760720" y="2091690"/>
              <a:ext cx="480060" cy="0"/>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E82EAA5B-B0F8-48AF-8200-EB6AEACFD9F6}"/>
                </a:ext>
              </a:extLst>
            </p:cNvPr>
            <p:cNvSpPr/>
            <p:nvPr/>
          </p:nvSpPr>
          <p:spPr bwMode="auto">
            <a:xfrm>
              <a:off x="341252" y="2450869"/>
              <a:ext cx="1656170" cy="277965"/>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dirty="0"/>
            </a:p>
          </p:txBody>
        </p:sp>
      </p:grpSp>
    </p:spTree>
    <p:extLst>
      <p:ext uri="{BB962C8B-B14F-4D97-AF65-F5344CB8AC3E}">
        <p14:creationId xmlns:p14="http://schemas.microsoft.com/office/powerpoint/2010/main" val="85155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406DDA3-B4F6-419E-B9CE-A066BFAE02E6}"/>
              </a:ext>
            </a:extLst>
          </p:cNvPr>
          <p:cNvPicPr>
            <a:picLocks noChangeAspect="1"/>
          </p:cNvPicPr>
          <p:nvPr/>
        </p:nvPicPr>
        <p:blipFill rotWithShape="1">
          <a:blip r:embed="rId3"/>
          <a:srcRect l="3438" t="6952" r="5067" b="8148"/>
          <a:stretch/>
        </p:blipFill>
        <p:spPr>
          <a:xfrm>
            <a:off x="6705600" y="356391"/>
            <a:ext cx="4537778" cy="2438216"/>
          </a:xfrm>
          <a:prstGeom prst="rect">
            <a:avLst/>
          </a:prstGeom>
        </p:spPr>
      </p:pic>
      <p:sp>
        <p:nvSpPr>
          <p:cNvPr id="72" name="Oval 71">
            <a:extLst>
              <a:ext uri="{FF2B5EF4-FFF2-40B4-BE49-F238E27FC236}">
                <a16:creationId xmlns:a16="http://schemas.microsoft.com/office/drawing/2014/main" id="{FE61CFF9-2210-4C65-9CA4-AE19B9EAC1F3}"/>
              </a:ext>
            </a:extLst>
          </p:cNvPr>
          <p:cNvSpPr/>
          <p:nvPr/>
        </p:nvSpPr>
        <p:spPr bwMode="auto">
          <a:xfrm>
            <a:off x="2090993" y="2019136"/>
            <a:ext cx="3240000" cy="3240000"/>
          </a:xfrm>
          <a:prstGeom prst="ellipse">
            <a:avLst/>
          </a:prstGeom>
          <a:noFill/>
          <a:ln w="76200">
            <a:solidFill>
              <a:schemeClr val="bg1">
                <a:lumMod val="75000"/>
              </a:schemeClr>
            </a:solidFill>
            <a:miter lim="800000"/>
            <a:headEnd/>
            <a:tailEnd/>
          </a:ln>
          <a:effectLst/>
        </p:spPr>
        <p:txBody>
          <a:bodyPr rtlCol="0" anchor="ctr">
            <a:noAutofit/>
          </a:bodyPr>
          <a:lstStyle/>
          <a:p>
            <a:pPr algn="ctr">
              <a:spcBef>
                <a:spcPct val="10000"/>
              </a:spcBef>
              <a:spcAft>
                <a:spcPct val="0"/>
              </a:spcAft>
              <a:buClrTx/>
              <a:buSzTx/>
              <a:buFontTx/>
              <a:buNone/>
            </a:pPr>
            <a:endParaRPr lang="en-GB" sz="1693" b="1" dirty="0"/>
          </a:p>
        </p:txBody>
      </p:sp>
      <p:sp>
        <p:nvSpPr>
          <p:cNvPr id="2" name="Slide Number Placeholder 1">
            <a:extLst>
              <a:ext uri="{FF2B5EF4-FFF2-40B4-BE49-F238E27FC236}">
                <a16:creationId xmlns:a16="http://schemas.microsoft.com/office/drawing/2014/main" id="{AADF77CE-6236-4E73-A53E-42CA0B836214}"/>
              </a:ext>
            </a:extLst>
          </p:cNvPr>
          <p:cNvSpPr>
            <a:spLocks noGrp="1"/>
          </p:cNvSpPr>
          <p:nvPr>
            <p:ph type="sldNum" sz="quarter" idx="11"/>
          </p:nvPr>
        </p:nvSpPr>
        <p:spPr/>
        <p:txBody>
          <a:bodyPr/>
          <a:lstStyle/>
          <a:p>
            <a:fld id="{F0D23093-2AB0-F74C-B865-1A12A15B650E}" type="slidenum">
              <a:rPr lang="en-US" smtClean="0"/>
              <a:pPr/>
              <a:t>23</a:t>
            </a:fld>
            <a:endParaRPr lang="en-US" dirty="0"/>
          </a:p>
        </p:txBody>
      </p:sp>
      <p:sp>
        <p:nvSpPr>
          <p:cNvPr id="6146" name="Rectangle 2"/>
          <p:cNvSpPr>
            <a:spLocks noGrp="1" noChangeArrowheads="1"/>
          </p:cNvSpPr>
          <p:nvPr>
            <p:ph type="title"/>
          </p:nvPr>
        </p:nvSpPr>
        <p:spPr/>
        <p:txBody>
          <a:bodyPr/>
          <a:lstStyle/>
          <a:p>
            <a:r>
              <a:rPr lang="en-GB" dirty="0">
                <a:latin typeface="+mn-lt"/>
              </a:rPr>
              <a:t>La table de </a:t>
            </a:r>
            <a:r>
              <a:rPr lang="en-GB" dirty="0" err="1">
                <a:latin typeface="+mn-lt"/>
              </a:rPr>
              <a:t>données</a:t>
            </a:r>
            <a:r>
              <a:rPr lang="en-GB" dirty="0">
                <a:latin typeface="+mn-lt"/>
              </a:rPr>
              <a:t> </a:t>
            </a:r>
            <a:r>
              <a:rPr lang="en-GB" dirty="0" err="1">
                <a:latin typeface="+mn-lt"/>
              </a:rPr>
              <a:t>Propriétés-Procédés</a:t>
            </a:r>
            <a:endParaRPr lang="en-GB" dirty="0">
              <a:latin typeface="+mn-lt"/>
            </a:endParaRPr>
          </a:p>
        </p:txBody>
      </p:sp>
      <p:grpSp>
        <p:nvGrpSpPr>
          <p:cNvPr id="62" name="Group 61">
            <a:extLst>
              <a:ext uri="{FF2B5EF4-FFF2-40B4-BE49-F238E27FC236}">
                <a16:creationId xmlns:a16="http://schemas.microsoft.com/office/drawing/2014/main" id="{06562A35-3D41-4C3C-B7DF-35CCE5EE46DF}"/>
              </a:ext>
            </a:extLst>
          </p:cNvPr>
          <p:cNvGrpSpPr/>
          <p:nvPr/>
        </p:nvGrpSpPr>
        <p:grpSpPr>
          <a:xfrm>
            <a:off x="2878935" y="2809730"/>
            <a:ext cx="1606714" cy="727526"/>
            <a:chOff x="1351223" y="2365863"/>
            <a:chExt cx="1707969" cy="773376"/>
          </a:xfrm>
        </p:grpSpPr>
        <p:pic>
          <p:nvPicPr>
            <p:cNvPr id="63" name="Picture 62">
              <a:extLst>
                <a:ext uri="{FF2B5EF4-FFF2-40B4-BE49-F238E27FC236}">
                  <a16:creationId xmlns:a16="http://schemas.microsoft.com/office/drawing/2014/main" id="{9260CA42-131C-4CCF-95D5-4E1D68B2ED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86389">
              <a:off x="1351223" y="2472591"/>
              <a:ext cx="647956" cy="666648"/>
            </a:xfrm>
            <a:prstGeom prst="rect">
              <a:avLst/>
            </a:prstGeom>
          </p:spPr>
        </p:pic>
        <p:pic>
          <p:nvPicPr>
            <p:cNvPr id="64" name="Picture 63">
              <a:extLst>
                <a:ext uri="{FF2B5EF4-FFF2-40B4-BE49-F238E27FC236}">
                  <a16:creationId xmlns:a16="http://schemas.microsoft.com/office/drawing/2014/main" id="{D5D5E3AE-DD5A-4CE4-BABC-92ADE28929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748059">
              <a:off x="2449486" y="2357195"/>
              <a:ext cx="601038" cy="618374"/>
            </a:xfrm>
            <a:prstGeom prst="rect">
              <a:avLst/>
            </a:prstGeom>
          </p:spPr>
        </p:pic>
      </p:grpSp>
      <p:grpSp>
        <p:nvGrpSpPr>
          <p:cNvPr id="13" name="Group 12">
            <a:extLst>
              <a:ext uri="{FF2B5EF4-FFF2-40B4-BE49-F238E27FC236}">
                <a16:creationId xmlns:a16="http://schemas.microsoft.com/office/drawing/2014/main" id="{0893EF95-716B-42C3-AE7D-D954CB668A18}"/>
              </a:ext>
            </a:extLst>
          </p:cNvPr>
          <p:cNvGrpSpPr/>
          <p:nvPr/>
        </p:nvGrpSpPr>
        <p:grpSpPr>
          <a:xfrm>
            <a:off x="7479080" y="711965"/>
            <a:ext cx="3087914" cy="5346518"/>
            <a:chOff x="5856654" y="1184261"/>
            <a:chExt cx="3087914" cy="5346518"/>
          </a:xfrm>
        </p:grpSpPr>
        <p:pic>
          <p:nvPicPr>
            <p:cNvPr id="12" name="Picture 11">
              <a:extLst>
                <a:ext uri="{FF2B5EF4-FFF2-40B4-BE49-F238E27FC236}">
                  <a16:creationId xmlns:a16="http://schemas.microsoft.com/office/drawing/2014/main" id="{44CEF98B-FB05-43D0-BD4C-B22412DD5E73}"/>
                </a:ext>
              </a:extLst>
            </p:cNvPr>
            <p:cNvPicPr>
              <a:picLocks noChangeAspect="1"/>
            </p:cNvPicPr>
            <p:nvPr/>
          </p:nvPicPr>
          <p:blipFill rotWithShape="1">
            <a:blip r:embed="rId5"/>
            <a:srcRect t="5781"/>
            <a:stretch/>
          </p:blipFill>
          <p:spPr>
            <a:xfrm>
              <a:off x="5856654" y="3343103"/>
              <a:ext cx="3087914" cy="3187676"/>
            </a:xfrm>
            <a:prstGeom prst="rect">
              <a:avLst/>
            </a:prstGeom>
          </p:spPr>
        </p:pic>
        <p:sp>
          <p:nvSpPr>
            <p:cNvPr id="81" name="Rectangle 80">
              <a:extLst>
                <a:ext uri="{FF2B5EF4-FFF2-40B4-BE49-F238E27FC236}">
                  <a16:creationId xmlns:a16="http://schemas.microsoft.com/office/drawing/2014/main" id="{4523180C-DE0C-46C7-B1BE-1BBDA36604BF}"/>
                </a:ext>
              </a:extLst>
            </p:cNvPr>
            <p:cNvSpPr>
              <a:spLocks noChangeAspect="1"/>
            </p:cNvSpPr>
            <p:nvPr/>
          </p:nvSpPr>
          <p:spPr>
            <a:xfrm>
              <a:off x="7337111" y="1184261"/>
              <a:ext cx="1097280" cy="109728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3" dirty="0"/>
            </a:p>
          </p:txBody>
        </p:sp>
      </p:grpSp>
      <p:pic>
        <p:nvPicPr>
          <p:cNvPr id="7" name="Picture 6">
            <a:extLst>
              <a:ext uri="{FF2B5EF4-FFF2-40B4-BE49-F238E27FC236}">
                <a16:creationId xmlns:a16="http://schemas.microsoft.com/office/drawing/2014/main" id="{1D1F0E3E-D141-41AE-9771-4E79649564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5606" y="2681874"/>
            <a:ext cx="2390775" cy="1914525"/>
          </a:xfrm>
          <a:prstGeom prst="rect">
            <a:avLst/>
          </a:prstGeom>
        </p:spPr>
      </p:pic>
      <p:grpSp>
        <p:nvGrpSpPr>
          <p:cNvPr id="34" name="Group 33">
            <a:extLst>
              <a:ext uri="{FF2B5EF4-FFF2-40B4-BE49-F238E27FC236}">
                <a16:creationId xmlns:a16="http://schemas.microsoft.com/office/drawing/2014/main" id="{DF34A069-1B48-4844-899C-029316EFE116}"/>
              </a:ext>
            </a:extLst>
          </p:cNvPr>
          <p:cNvGrpSpPr/>
          <p:nvPr/>
        </p:nvGrpSpPr>
        <p:grpSpPr>
          <a:xfrm>
            <a:off x="2980436" y="1298500"/>
            <a:ext cx="1387365" cy="1152030"/>
            <a:chOff x="2006317" y="800806"/>
            <a:chExt cx="1387365" cy="1152030"/>
          </a:xfrm>
        </p:grpSpPr>
        <p:pic>
          <p:nvPicPr>
            <p:cNvPr id="43" name="Picture 42">
              <a:extLst>
                <a:ext uri="{FF2B5EF4-FFF2-40B4-BE49-F238E27FC236}">
                  <a16:creationId xmlns:a16="http://schemas.microsoft.com/office/drawing/2014/main" id="{3EEE84E3-B4E9-4EB5-A201-DEB53DA9B8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2800" y="1038436"/>
              <a:ext cx="914400" cy="914400"/>
            </a:xfrm>
            <a:prstGeom prst="rect">
              <a:avLst/>
            </a:prstGeom>
          </p:spPr>
        </p:pic>
        <p:sp>
          <p:nvSpPr>
            <p:cNvPr id="52" name="TextBox 51">
              <a:extLst>
                <a:ext uri="{FF2B5EF4-FFF2-40B4-BE49-F238E27FC236}">
                  <a16:creationId xmlns:a16="http://schemas.microsoft.com/office/drawing/2014/main" id="{37BBB6A2-3387-4808-955D-8598986FA047}"/>
                </a:ext>
              </a:extLst>
            </p:cNvPr>
            <p:cNvSpPr txBox="1"/>
            <p:nvPr/>
          </p:nvSpPr>
          <p:spPr>
            <a:xfrm>
              <a:off x="2006317" y="800806"/>
              <a:ext cx="1387365" cy="276999"/>
            </a:xfrm>
            <a:prstGeom prst="rect">
              <a:avLst/>
            </a:prstGeom>
            <a:noFill/>
          </p:spPr>
          <p:txBody>
            <a:bodyPr wrap="square" rtlCol="0">
              <a:spAutoFit/>
            </a:bodyPr>
            <a:lstStyle/>
            <a:p>
              <a:pPr algn="ctr"/>
              <a:r>
                <a:rPr lang="en-US" sz="1200" dirty="0">
                  <a:solidFill>
                    <a:schemeClr val="bg1">
                      <a:lumMod val="50000"/>
                    </a:schemeClr>
                  </a:solidFill>
                  <a:cs typeface="Calibri" panose="020F0502020204030204" pitchFamily="34" charset="0"/>
                </a:rPr>
                <a:t>Elements</a:t>
              </a:r>
            </a:p>
          </p:txBody>
        </p:sp>
      </p:grpSp>
      <p:grpSp>
        <p:nvGrpSpPr>
          <p:cNvPr id="53" name="Group 52">
            <a:extLst>
              <a:ext uri="{FF2B5EF4-FFF2-40B4-BE49-F238E27FC236}">
                <a16:creationId xmlns:a16="http://schemas.microsoft.com/office/drawing/2014/main" id="{65B40CB1-BC94-462D-9995-EC2C51F0B22D}"/>
              </a:ext>
            </a:extLst>
          </p:cNvPr>
          <p:cNvGrpSpPr/>
          <p:nvPr/>
        </p:nvGrpSpPr>
        <p:grpSpPr>
          <a:xfrm>
            <a:off x="4405171" y="1982598"/>
            <a:ext cx="1387365" cy="1152471"/>
            <a:chOff x="3431052" y="1576277"/>
            <a:chExt cx="1387365" cy="1152471"/>
          </a:xfrm>
        </p:grpSpPr>
        <p:pic>
          <p:nvPicPr>
            <p:cNvPr id="54" name="Picture 53">
              <a:extLst>
                <a:ext uri="{FF2B5EF4-FFF2-40B4-BE49-F238E27FC236}">
                  <a16:creationId xmlns:a16="http://schemas.microsoft.com/office/drawing/2014/main" id="{8E1738C1-28F0-4BA4-9ACC-10919FC2E7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9644" y="1814348"/>
              <a:ext cx="914400" cy="914400"/>
            </a:xfrm>
            <a:prstGeom prst="rect">
              <a:avLst/>
            </a:prstGeom>
          </p:spPr>
        </p:pic>
        <p:sp>
          <p:nvSpPr>
            <p:cNvPr id="55" name="TextBox 54">
              <a:extLst>
                <a:ext uri="{FF2B5EF4-FFF2-40B4-BE49-F238E27FC236}">
                  <a16:creationId xmlns:a16="http://schemas.microsoft.com/office/drawing/2014/main" id="{5FABE854-6AA3-4752-A756-B22AE4822B36}"/>
                </a:ext>
              </a:extLst>
            </p:cNvPr>
            <p:cNvSpPr txBox="1"/>
            <p:nvPr/>
          </p:nvSpPr>
          <p:spPr>
            <a:xfrm>
              <a:off x="3431052" y="1576277"/>
              <a:ext cx="1387365" cy="276999"/>
            </a:xfrm>
            <a:prstGeom prst="rect">
              <a:avLst/>
            </a:prstGeom>
            <a:noFill/>
          </p:spPr>
          <p:txBody>
            <a:bodyPr wrap="square" rtlCol="0">
              <a:spAutoFit/>
            </a:bodyPr>
            <a:lstStyle/>
            <a:p>
              <a:pPr algn="ctr"/>
              <a:r>
                <a:rPr lang="en-US" sz="1200" dirty="0">
                  <a:solidFill>
                    <a:schemeClr val="bg1">
                      <a:lumMod val="50000"/>
                    </a:schemeClr>
                  </a:solidFill>
                  <a:cs typeface="Calibri" panose="020F0502020204030204" pitchFamily="34" charset="0"/>
                </a:rPr>
                <a:t>Materials</a:t>
              </a:r>
            </a:p>
          </p:txBody>
        </p:sp>
      </p:grpSp>
      <p:grpSp>
        <p:nvGrpSpPr>
          <p:cNvPr id="56" name="Group 55">
            <a:extLst>
              <a:ext uri="{FF2B5EF4-FFF2-40B4-BE49-F238E27FC236}">
                <a16:creationId xmlns:a16="http://schemas.microsoft.com/office/drawing/2014/main" id="{37464754-E1CF-484A-BF69-FC00F3742187}"/>
              </a:ext>
            </a:extLst>
          </p:cNvPr>
          <p:cNvGrpSpPr/>
          <p:nvPr/>
        </p:nvGrpSpPr>
        <p:grpSpPr>
          <a:xfrm>
            <a:off x="1384388" y="2102860"/>
            <a:ext cx="1387365" cy="1157097"/>
            <a:chOff x="465591" y="1684139"/>
            <a:chExt cx="1387365" cy="1157097"/>
          </a:xfrm>
        </p:grpSpPr>
        <p:sp>
          <p:nvSpPr>
            <p:cNvPr id="57" name="TextBox 56">
              <a:extLst>
                <a:ext uri="{FF2B5EF4-FFF2-40B4-BE49-F238E27FC236}">
                  <a16:creationId xmlns:a16="http://schemas.microsoft.com/office/drawing/2014/main" id="{8EE57C6E-785E-40E6-A867-A56C055444F3}"/>
                </a:ext>
              </a:extLst>
            </p:cNvPr>
            <p:cNvSpPr txBox="1"/>
            <p:nvPr/>
          </p:nvSpPr>
          <p:spPr>
            <a:xfrm>
              <a:off x="465591" y="1684139"/>
              <a:ext cx="1387365" cy="276999"/>
            </a:xfrm>
            <a:prstGeom prst="rect">
              <a:avLst/>
            </a:prstGeom>
            <a:noFill/>
          </p:spPr>
          <p:txBody>
            <a:bodyPr wrap="square" rtlCol="0">
              <a:spAutoFit/>
            </a:bodyPr>
            <a:lstStyle/>
            <a:p>
              <a:pPr algn="ctr"/>
              <a:r>
                <a:rPr lang="en-US" sz="1200" dirty="0">
                  <a:solidFill>
                    <a:schemeClr val="bg1">
                      <a:lumMod val="50000"/>
                    </a:schemeClr>
                  </a:solidFill>
                  <a:cs typeface="Calibri" panose="020F0502020204030204" pitchFamily="34" charset="0"/>
                </a:rPr>
                <a:t>Processes</a:t>
              </a:r>
            </a:p>
          </p:txBody>
        </p:sp>
        <p:pic>
          <p:nvPicPr>
            <p:cNvPr id="58" name="Picture 57">
              <a:extLst>
                <a:ext uri="{FF2B5EF4-FFF2-40B4-BE49-F238E27FC236}">
                  <a16:creationId xmlns:a16="http://schemas.microsoft.com/office/drawing/2014/main" id="{BFAC45A6-B76A-4989-B99C-F67C226826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4540" y="1926836"/>
              <a:ext cx="914400" cy="914400"/>
            </a:xfrm>
            <a:prstGeom prst="rect">
              <a:avLst/>
            </a:prstGeom>
          </p:spPr>
        </p:pic>
      </p:grpSp>
      <p:grpSp>
        <p:nvGrpSpPr>
          <p:cNvPr id="59" name="Group 58">
            <a:extLst>
              <a:ext uri="{FF2B5EF4-FFF2-40B4-BE49-F238E27FC236}">
                <a16:creationId xmlns:a16="http://schemas.microsoft.com/office/drawing/2014/main" id="{63AFF99B-7091-4B52-9242-4DE69C85ECC9}"/>
              </a:ext>
            </a:extLst>
          </p:cNvPr>
          <p:cNvGrpSpPr/>
          <p:nvPr/>
        </p:nvGrpSpPr>
        <p:grpSpPr>
          <a:xfrm>
            <a:off x="1748969" y="4013041"/>
            <a:ext cx="1107478" cy="1329819"/>
            <a:chOff x="758369" y="3536790"/>
            <a:chExt cx="1107478" cy="1329819"/>
          </a:xfrm>
        </p:grpSpPr>
        <p:pic>
          <p:nvPicPr>
            <p:cNvPr id="61" name="Picture 60">
              <a:extLst>
                <a:ext uri="{FF2B5EF4-FFF2-40B4-BE49-F238E27FC236}">
                  <a16:creationId xmlns:a16="http://schemas.microsoft.com/office/drawing/2014/main" id="{DBF84469-B1C0-45AF-980E-61FFD620BE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9683" y="3536790"/>
              <a:ext cx="914400" cy="914400"/>
            </a:xfrm>
            <a:prstGeom prst="rect">
              <a:avLst/>
            </a:prstGeom>
          </p:spPr>
        </p:pic>
        <p:sp>
          <p:nvSpPr>
            <p:cNvPr id="65" name="TextBox 64">
              <a:extLst>
                <a:ext uri="{FF2B5EF4-FFF2-40B4-BE49-F238E27FC236}">
                  <a16:creationId xmlns:a16="http://schemas.microsoft.com/office/drawing/2014/main" id="{15DB1193-A38D-4DF1-A263-2E77AD42F6CA}"/>
                </a:ext>
              </a:extLst>
            </p:cNvPr>
            <p:cNvSpPr txBox="1"/>
            <p:nvPr/>
          </p:nvSpPr>
          <p:spPr>
            <a:xfrm>
              <a:off x="758369" y="4404944"/>
              <a:ext cx="1107478" cy="461665"/>
            </a:xfrm>
            <a:prstGeom prst="rect">
              <a:avLst/>
            </a:prstGeom>
            <a:noFill/>
          </p:spPr>
          <p:txBody>
            <a:bodyPr wrap="square" rtlCol="0">
              <a:spAutoFit/>
            </a:bodyPr>
            <a:lstStyle/>
            <a:p>
              <a:pPr algn="ctr"/>
              <a:r>
                <a:rPr lang="en-US" sz="1200" dirty="0">
                  <a:solidFill>
                    <a:schemeClr val="bg1">
                      <a:lumMod val="50000"/>
                    </a:schemeClr>
                  </a:solidFill>
                  <a:cs typeface="Calibri" panose="020F0502020204030204" pitchFamily="34" charset="0"/>
                </a:rPr>
                <a:t>Phase Diagrams</a:t>
              </a:r>
            </a:p>
          </p:txBody>
        </p:sp>
      </p:grpSp>
      <p:grpSp>
        <p:nvGrpSpPr>
          <p:cNvPr id="10" name="Group 9">
            <a:extLst>
              <a:ext uri="{FF2B5EF4-FFF2-40B4-BE49-F238E27FC236}">
                <a16:creationId xmlns:a16="http://schemas.microsoft.com/office/drawing/2014/main" id="{65533424-DBAA-4CC5-A042-E6215C9FA5C5}"/>
              </a:ext>
            </a:extLst>
          </p:cNvPr>
          <p:cNvGrpSpPr/>
          <p:nvPr/>
        </p:nvGrpSpPr>
        <p:grpSpPr>
          <a:xfrm>
            <a:off x="4551240" y="4033849"/>
            <a:ext cx="1270452" cy="1320981"/>
            <a:chOff x="3560640" y="3557598"/>
            <a:chExt cx="1270452" cy="1320981"/>
          </a:xfrm>
        </p:grpSpPr>
        <p:pic>
          <p:nvPicPr>
            <p:cNvPr id="9" name="Picture 8">
              <a:extLst>
                <a:ext uri="{FF2B5EF4-FFF2-40B4-BE49-F238E27FC236}">
                  <a16:creationId xmlns:a16="http://schemas.microsoft.com/office/drawing/2014/main" id="{D1FE4C2E-9E2C-4EB3-BC30-0CBE4B2DD9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09856" y="3557598"/>
              <a:ext cx="914400" cy="914400"/>
            </a:xfrm>
            <a:prstGeom prst="rect">
              <a:avLst/>
            </a:prstGeom>
          </p:spPr>
        </p:pic>
        <p:sp>
          <p:nvSpPr>
            <p:cNvPr id="66" name="TextBox 65">
              <a:extLst>
                <a:ext uri="{FF2B5EF4-FFF2-40B4-BE49-F238E27FC236}">
                  <a16:creationId xmlns:a16="http://schemas.microsoft.com/office/drawing/2014/main" id="{5B59CF7D-4733-4FE4-B5A4-FC8D610F50AB}"/>
                </a:ext>
              </a:extLst>
            </p:cNvPr>
            <p:cNvSpPr txBox="1"/>
            <p:nvPr/>
          </p:nvSpPr>
          <p:spPr>
            <a:xfrm>
              <a:off x="3560640" y="4416914"/>
              <a:ext cx="1270452" cy="461665"/>
            </a:xfrm>
            <a:prstGeom prst="rect">
              <a:avLst/>
            </a:prstGeom>
            <a:noFill/>
          </p:spPr>
          <p:txBody>
            <a:bodyPr wrap="square" rtlCol="0">
              <a:spAutoFit/>
            </a:bodyPr>
            <a:lstStyle/>
            <a:p>
              <a:pPr algn="ctr"/>
              <a:r>
                <a:rPr lang="en-US" sz="1200" dirty="0">
                  <a:solidFill>
                    <a:schemeClr val="bg1">
                      <a:lumMod val="50000"/>
                    </a:schemeClr>
                  </a:solidFill>
                  <a:cs typeface="Calibri" panose="020F0502020204030204" pitchFamily="34" charset="0"/>
                </a:rPr>
                <a:t>Property-  Process Profiles</a:t>
              </a:r>
            </a:p>
          </p:txBody>
        </p:sp>
      </p:grpSp>
    </p:spTree>
    <p:extLst>
      <p:ext uri="{BB962C8B-B14F-4D97-AF65-F5344CB8AC3E}">
        <p14:creationId xmlns:p14="http://schemas.microsoft.com/office/powerpoint/2010/main" val="396118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wipe(left)">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527328-E77E-49F0-941F-969BF7F21936}"/>
              </a:ext>
            </a:extLst>
          </p:cNvPr>
          <p:cNvSpPr>
            <a:spLocks noGrp="1"/>
          </p:cNvSpPr>
          <p:nvPr>
            <p:ph type="sldNum" sz="quarter" idx="11"/>
          </p:nvPr>
        </p:nvSpPr>
        <p:spPr/>
        <p:txBody>
          <a:bodyPr/>
          <a:lstStyle/>
          <a:p>
            <a:fld id="{F0D23093-2AB0-F74C-B865-1A12A15B650E}" type="slidenum">
              <a:rPr lang="en-US" smtClean="0">
                <a:latin typeface="+mn-lt"/>
              </a:rPr>
              <a:pPr/>
              <a:t>24</a:t>
            </a:fld>
            <a:endParaRPr lang="en-US" dirty="0">
              <a:latin typeface="+mn-lt"/>
            </a:endParaRPr>
          </a:p>
        </p:txBody>
      </p:sp>
      <p:sp>
        <p:nvSpPr>
          <p:cNvPr id="6146" name="Rectangle 2"/>
          <p:cNvSpPr>
            <a:spLocks noGrp="1" noChangeArrowheads="1"/>
          </p:cNvSpPr>
          <p:nvPr>
            <p:ph type="title"/>
          </p:nvPr>
        </p:nvSpPr>
        <p:spPr/>
        <p:txBody>
          <a:bodyPr/>
          <a:lstStyle/>
          <a:p>
            <a:r>
              <a:rPr lang="en-GB" dirty="0">
                <a:latin typeface="+mn-lt"/>
              </a:rPr>
              <a:t>La table de </a:t>
            </a:r>
            <a:r>
              <a:rPr lang="en-GB" dirty="0" err="1">
                <a:latin typeface="+mn-lt"/>
              </a:rPr>
              <a:t>données</a:t>
            </a:r>
            <a:r>
              <a:rPr lang="en-GB" dirty="0">
                <a:latin typeface="+mn-lt"/>
              </a:rPr>
              <a:t> </a:t>
            </a:r>
            <a:r>
              <a:rPr lang="en-GB" dirty="0" err="1">
                <a:latin typeface="+mn-lt"/>
              </a:rPr>
              <a:t>Propriétés-Procédés</a:t>
            </a:r>
            <a:endParaRPr lang="en-GB" dirty="0">
              <a:latin typeface="+mn-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5503" y="738102"/>
            <a:ext cx="4124940" cy="5263874"/>
          </a:xfrm>
          <a:prstGeom prst="rect">
            <a:avLst/>
          </a:prstGeom>
          <a:ln w="12700">
            <a:solidFill>
              <a:schemeClr val="accent1"/>
            </a:solidFill>
          </a:ln>
        </p:spPr>
      </p:pic>
      <p:sp>
        <p:nvSpPr>
          <p:cNvPr id="37" name="Oval 36">
            <a:extLst>
              <a:ext uri="{FF2B5EF4-FFF2-40B4-BE49-F238E27FC236}">
                <a16:creationId xmlns:a16="http://schemas.microsoft.com/office/drawing/2014/main" id="{47451694-0ABD-4FA3-B6E8-F1A1349A4585}"/>
              </a:ext>
            </a:extLst>
          </p:cNvPr>
          <p:cNvSpPr>
            <a:spLocks noChangeAspect="1"/>
          </p:cNvSpPr>
          <p:nvPr/>
        </p:nvSpPr>
        <p:spPr>
          <a:xfrm>
            <a:off x="4090262" y="3538174"/>
            <a:ext cx="550145" cy="2051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Oval 37">
            <a:extLst>
              <a:ext uri="{FF2B5EF4-FFF2-40B4-BE49-F238E27FC236}">
                <a16:creationId xmlns:a16="http://schemas.microsoft.com/office/drawing/2014/main" id="{15863AF9-2EA7-4989-847A-A3D01439CA78}"/>
              </a:ext>
            </a:extLst>
          </p:cNvPr>
          <p:cNvSpPr>
            <a:spLocks noChangeAspect="1"/>
          </p:cNvSpPr>
          <p:nvPr/>
        </p:nvSpPr>
        <p:spPr>
          <a:xfrm>
            <a:off x="4103537" y="4288460"/>
            <a:ext cx="665478" cy="248135"/>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Oval 38">
            <a:extLst>
              <a:ext uri="{FF2B5EF4-FFF2-40B4-BE49-F238E27FC236}">
                <a16:creationId xmlns:a16="http://schemas.microsoft.com/office/drawing/2014/main" id="{B52EB89F-2A2B-4EC7-9819-77B0E6D00D15}"/>
              </a:ext>
            </a:extLst>
          </p:cNvPr>
          <p:cNvSpPr>
            <a:spLocks noChangeAspect="1"/>
          </p:cNvSpPr>
          <p:nvPr/>
        </p:nvSpPr>
        <p:spPr>
          <a:xfrm>
            <a:off x="4086155" y="5230922"/>
            <a:ext cx="1179036" cy="312582"/>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89088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left)">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3D0B17-8E6F-48A4-BC2A-6C8FE04341AD}"/>
              </a:ext>
            </a:extLst>
          </p:cNvPr>
          <p:cNvPicPr>
            <a:picLocks noChangeAspect="1"/>
          </p:cNvPicPr>
          <p:nvPr/>
        </p:nvPicPr>
        <p:blipFill>
          <a:blip r:embed="rId3"/>
          <a:stretch>
            <a:fillRect/>
          </a:stretch>
        </p:blipFill>
        <p:spPr>
          <a:xfrm>
            <a:off x="1828800" y="1371600"/>
            <a:ext cx="7048881" cy="3945787"/>
          </a:xfrm>
          <a:prstGeom prst="rect">
            <a:avLst/>
          </a:prstGeom>
        </p:spPr>
      </p:pic>
      <p:sp>
        <p:nvSpPr>
          <p:cNvPr id="2" name="Slide Number Placeholder 1">
            <a:extLst>
              <a:ext uri="{FF2B5EF4-FFF2-40B4-BE49-F238E27FC236}">
                <a16:creationId xmlns:a16="http://schemas.microsoft.com/office/drawing/2014/main" id="{2C9CE408-67E6-4E97-B0F4-EB641F35C157}"/>
              </a:ext>
            </a:extLst>
          </p:cNvPr>
          <p:cNvSpPr>
            <a:spLocks noGrp="1"/>
          </p:cNvSpPr>
          <p:nvPr>
            <p:ph type="sldNum" sz="quarter" idx="11"/>
          </p:nvPr>
        </p:nvSpPr>
        <p:spPr/>
        <p:txBody>
          <a:bodyPr/>
          <a:lstStyle/>
          <a:p>
            <a:fld id="{F0D23093-2AB0-F74C-B865-1A12A15B650E}" type="slidenum">
              <a:rPr lang="en-US" smtClean="0">
                <a:latin typeface="+mn-lt"/>
              </a:rPr>
              <a:pPr/>
              <a:t>25</a:t>
            </a:fld>
            <a:endParaRPr lang="en-US" dirty="0">
              <a:latin typeface="+mn-lt"/>
            </a:endParaRPr>
          </a:p>
        </p:txBody>
      </p:sp>
      <p:sp>
        <p:nvSpPr>
          <p:cNvPr id="6146" name="Rectangle 2"/>
          <p:cNvSpPr>
            <a:spLocks noGrp="1" noChangeArrowheads="1"/>
          </p:cNvSpPr>
          <p:nvPr>
            <p:ph type="title"/>
          </p:nvPr>
        </p:nvSpPr>
        <p:spPr/>
        <p:txBody>
          <a:bodyPr/>
          <a:lstStyle/>
          <a:p>
            <a:r>
              <a:rPr lang="fr-FR" dirty="0">
                <a:latin typeface="+mn-lt"/>
              </a:rPr>
              <a:t>Durcissement des solutions solides, écrouissage, durcissement structural</a:t>
            </a:r>
            <a:endParaRPr lang="en-GB" dirty="0">
              <a:latin typeface="+mn-lt"/>
            </a:endParaRPr>
          </a:p>
        </p:txBody>
      </p:sp>
      <p:grpSp>
        <p:nvGrpSpPr>
          <p:cNvPr id="5" name="Group 4">
            <a:extLst>
              <a:ext uri="{FF2B5EF4-FFF2-40B4-BE49-F238E27FC236}">
                <a16:creationId xmlns:a16="http://schemas.microsoft.com/office/drawing/2014/main" id="{9F241EFC-50E5-41FB-A861-98709EEF1DAE}"/>
              </a:ext>
            </a:extLst>
          </p:cNvPr>
          <p:cNvGrpSpPr/>
          <p:nvPr/>
        </p:nvGrpSpPr>
        <p:grpSpPr>
          <a:xfrm>
            <a:off x="8762998" y="2846026"/>
            <a:ext cx="2311299" cy="307777"/>
            <a:chOff x="7170953" y="4359075"/>
            <a:chExt cx="2503908" cy="333425"/>
          </a:xfrm>
        </p:grpSpPr>
        <p:sp>
          <p:nvSpPr>
            <p:cNvPr id="7" name="TextBox 6">
              <a:extLst>
                <a:ext uri="{FF2B5EF4-FFF2-40B4-BE49-F238E27FC236}">
                  <a16:creationId xmlns:a16="http://schemas.microsoft.com/office/drawing/2014/main" id="{D90F1871-42D1-492B-A774-F2B7FE257F13}"/>
                </a:ext>
              </a:extLst>
            </p:cNvPr>
            <p:cNvSpPr txBox="1"/>
            <p:nvPr/>
          </p:nvSpPr>
          <p:spPr>
            <a:xfrm>
              <a:off x="7547819" y="4359075"/>
              <a:ext cx="2127042" cy="333425"/>
            </a:xfrm>
            <a:prstGeom prst="rect">
              <a:avLst/>
            </a:prstGeom>
            <a:noFill/>
          </p:spPr>
          <p:txBody>
            <a:bodyPr wrap="none" rtlCol="0">
              <a:spAutoFit/>
            </a:bodyPr>
            <a:lstStyle/>
            <a:p>
              <a:r>
                <a:rPr lang="en-GB" sz="1400" b="1" dirty="0" err="1"/>
                <a:t>Durcissement</a:t>
              </a:r>
              <a:r>
                <a:rPr lang="en-GB" sz="1400" b="1" dirty="0"/>
                <a:t> structural</a:t>
              </a:r>
            </a:p>
          </p:txBody>
        </p:sp>
        <p:cxnSp>
          <p:nvCxnSpPr>
            <p:cNvPr id="4" name="Straight Connector 3">
              <a:extLst>
                <a:ext uri="{FF2B5EF4-FFF2-40B4-BE49-F238E27FC236}">
                  <a16:creationId xmlns:a16="http://schemas.microsoft.com/office/drawing/2014/main" id="{F054D7C1-DBE3-474E-BFD4-6650656232F2}"/>
                </a:ext>
              </a:extLst>
            </p:cNvPr>
            <p:cNvCxnSpPr>
              <a:cxnSpLocks/>
            </p:cNvCxnSpPr>
            <p:nvPr/>
          </p:nvCxnSpPr>
          <p:spPr>
            <a:xfrm flipH="1">
              <a:off x="7170953" y="4554706"/>
              <a:ext cx="352834" cy="0"/>
            </a:xfrm>
            <a:prstGeom prst="line">
              <a:avLst/>
            </a:prstGeom>
            <a:ln w="19050">
              <a:solidFill>
                <a:schemeClr val="tx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4A2EDA8F-56EE-432E-A92C-864E4DB70701}"/>
              </a:ext>
            </a:extLst>
          </p:cNvPr>
          <p:cNvGrpSpPr/>
          <p:nvPr/>
        </p:nvGrpSpPr>
        <p:grpSpPr>
          <a:xfrm>
            <a:off x="7508471" y="4232198"/>
            <a:ext cx="4381304" cy="307777"/>
            <a:chOff x="5787851" y="4387993"/>
            <a:chExt cx="4746414" cy="333425"/>
          </a:xfrm>
        </p:grpSpPr>
        <p:sp>
          <p:nvSpPr>
            <p:cNvPr id="12" name="TextBox 11">
              <a:extLst>
                <a:ext uri="{FF2B5EF4-FFF2-40B4-BE49-F238E27FC236}">
                  <a16:creationId xmlns:a16="http://schemas.microsoft.com/office/drawing/2014/main" id="{5CA3B50B-4F2B-4D44-A7B8-E390C9384389}"/>
                </a:ext>
              </a:extLst>
            </p:cNvPr>
            <p:cNvSpPr txBox="1"/>
            <p:nvPr/>
          </p:nvSpPr>
          <p:spPr>
            <a:xfrm>
              <a:off x="7523787" y="4387993"/>
              <a:ext cx="3010478" cy="333425"/>
            </a:xfrm>
            <a:prstGeom prst="rect">
              <a:avLst/>
            </a:prstGeom>
            <a:noFill/>
          </p:spPr>
          <p:txBody>
            <a:bodyPr wrap="none" rtlCol="0">
              <a:spAutoFit/>
            </a:bodyPr>
            <a:lstStyle/>
            <a:p>
              <a:r>
                <a:rPr lang="en-GB" sz="1400" b="1" dirty="0" err="1"/>
                <a:t>Durcissement</a:t>
              </a:r>
              <a:r>
                <a:rPr lang="en-GB" sz="1400" b="1" dirty="0"/>
                <a:t> des solutions </a:t>
              </a:r>
              <a:r>
                <a:rPr lang="en-GB" sz="1400" b="1" dirty="0" err="1"/>
                <a:t>solides</a:t>
              </a:r>
              <a:endParaRPr lang="en-GB" sz="1400" b="1" dirty="0"/>
            </a:p>
          </p:txBody>
        </p:sp>
        <p:cxnSp>
          <p:nvCxnSpPr>
            <p:cNvPr id="13" name="Straight Connector 12">
              <a:extLst>
                <a:ext uri="{FF2B5EF4-FFF2-40B4-BE49-F238E27FC236}">
                  <a16:creationId xmlns:a16="http://schemas.microsoft.com/office/drawing/2014/main" id="{1E365B68-540F-432D-9C99-3C37C8FA59D3}"/>
                </a:ext>
              </a:extLst>
            </p:cNvPr>
            <p:cNvCxnSpPr>
              <a:cxnSpLocks/>
            </p:cNvCxnSpPr>
            <p:nvPr/>
          </p:nvCxnSpPr>
          <p:spPr>
            <a:xfrm flipH="1">
              <a:off x="5787851" y="4554706"/>
              <a:ext cx="1735936" cy="0"/>
            </a:xfrm>
            <a:prstGeom prst="line">
              <a:avLst/>
            </a:prstGeom>
            <a:ln w="19050">
              <a:solidFill>
                <a:schemeClr val="tx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60826795-E114-4C6E-9FE1-E29B03E8D9FD}"/>
              </a:ext>
            </a:extLst>
          </p:cNvPr>
          <p:cNvGrpSpPr/>
          <p:nvPr/>
        </p:nvGrpSpPr>
        <p:grpSpPr>
          <a:xfrm>
            <a:off x="7636635" y="1636758"/>
            <a:ext cx="2339624" cy="307777"/>
            <a:chOff x="6155635" y="4387993"/>
            <a:chExt cx="2534591" cy="333425"/>
          </a:xfrm>
        </p:grpSpPr>
        <p:sp>
          <p:nvSpPr>
            <p:cNvPr id="15" name="TextBox 14">
              <a:extLst>
                <a:ext uri="{FF2B5EF4-FFF2-40B4-BE49-F238E27FC236}">
                  <a16:creationId xmlns:a16="http://schemas.microsoft.com/office/drawing/2014/main" id="{56E742AE-BABD-4FC5-8789-21990C80574F}"/>
                </a:ext>
              </a:extLst>
            </p:cNvPr>
            <p:cNvSpPr txBox="1"/>
            <p:nvPr/>
          </p:nvSpPr>
          <p:spPr>
            <a:xfrm>
              <a:off x="7552276" y="4387993"/>
              <a:ext cx="1137950" cy="333425"/>
            </a:xfrm>
            <a:prstGeom prst="rect">
              <a:avLst/>
            </a:prstGeom>
            <a:noFill/>
          </p:spPr>
          <p:txBody>
            <a:bodyPr wrap="none" rtlCol="0">
              <a:spAutoFit/>
            </a:bodyPr>
            <a:lstStyle/>
            <a:p>
              <a:r>
                <a:rPr lang="en-GB" sz="1400" b="1" dirty="0" err="1"/>
                <a:t>Ecrouissage</a:t>
              </a:r>
              <a:endParaRPr lang="en-GB" sz="1400" b="1" dirty="0"/>
            </a:p>
          </p:txBody>
        </p:sp>
        <p:cxnSp>
          <p:nvCxnSpPr>
            <p:cNvPr id="16" name="Straight Connector 15">
              <a:extLst>
                <a:ext uri="{FF2B5EF4-FFF2-40B4-BE49-F238E27FC236}">
                  <a16:creationId xmlns:a16="http://schemas.microsoft.com/office/drawing/2014/main" id="{47896AC1-53A5-4BCC-BEEB-06EBA502425E}"/>
                </a:ext>
              </a:extLst>
            </p:cNvPr>
            <p:cNvCxnSpPr/>
            <p:nvPr/>
          </p:nvCxnSpPr>
          <p:spPr>
            <a:xfrm flipH="1">
              <a:off x="6155635" y="4554706"/>
              <a:ext cx="1368152" cy="0"/>
            </a:xfrm>
            <a:prstGeom prst="line">
              <a:avLst/>
            </a:prstGeom>
            <a:ln w="19050">
              <a:solidFill>
                <a:schemeClr val="tx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5573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F956FE-6612-4CE5-B2F8-6E055B32ED71}"/>
              </a:ext>
            </a:extLst>
          </p:cNvPr>
          <p:cNvSpPr>
            <a:spLocks noGrp="1"/>
          </p:cNvSpPr>
          <p:nvPr>
            <p:ph type="sldNum" sz="quarter" idx="11"/>
          </p:nvPr>
        </p:nvSpPr>
        <p:spPr/>
        <p:txBody>
          <a:bodyPr/>
          <a:lstStyle/>
          <a:p>
            <a:fld id="{F0D23093-2AB0-F74C-B865-1A12A15B650E}" type="slidenum">
              <a:rPr lang="en-US" smtClean="0">
                <a:latin typeface="+mn-lt"/>
              </a:rPr>
              <a:pPr/>
              <a:t>26</a:t>
            </a:fld>
            <a:endParaRPr lang="en-US" dirty="0">
              <a:latin typeface="+mn-lt"/>
            </a:endParaRPr>
          </a:p>
        </p:txBody>
      </p:sp>
      <p:sp>
        <p:nvSpPr>
          <p:cNvPr id="6146" name="Rectangle 2"/>
          <p:cNvSpPr>
            <a:spLocks noGrp="1" noChangeArrowheads="1"/>
          </p:cNvSpPr>
          <p:nvPr>
            <p:ph type="title"/>
          </p:nvPr>
        </p:nvSpPr>
        <p:spPr/>
        <p:txBody>
          <a:bodyPr/>
          <a:lstStyle/>
          <a:p>
            <a:r>
              <a:rPr lang="en-GB" dirty="0" err="1">
                <a:latin typeface="+mn-lt"/>
              </a:rPr>
              <a:t>Remplissage</a:t>
            </a:r>
            <a:r>
              <a:rPr lang="en-GB" dirty="0">
                <a:latin typeface="+mn-lt"/>
              </a:rPr>
              <a:t>, mélange, </a:t>
            </a:r>
            <a:r>
              <a:rPr lang="en-GB" dirty="0" err="1">
                <a:latin typeface="+mn-lt"/>
              </a:rPr>
              <a:t>renforcement</a:t>
            </a:r>
            <a:r>
              <a:rPr lang="en-GB" dirty="0">
                <a:latin typeface="+mn-lt"/>
              </a:rPr>
              <a:t> </a:t>
            </a:r>
            <a:r>
              <a:rPr lang="en-GB" sz="1800" dirty="0">
                <a:latin typeface="+mn-lt"/>
              </a:rPr>
              <a:t>(</a:t>
            </a:r>
            <a:r>
              <a:rPr lang="en-GB" sz="2000" dirty="0">
                <a:latin typeface="+mn-lt"/>
              </a:rPr>
              <a:t>composition</a:t>
            </a:r>
            <a:r>
              <a:rPr lang="en-GB" sz="1800" dirty="0">
                <a:latin typeface="+mn-lt"/>
              </a:rPr>
              <a:t>)</a:t>
            </a:r>
            <a:endParaRPr lang="en-GB" sz="1662" dirty="0">
              <a:latin typeface="+mn-lt"/>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3374" y="1189897"/>
            <a:ext cx="5574323" cy="4123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3374" y="1189897"/>
            <a:ext cx="5574323" cy="4123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3374" y="1189897"/>
            <a:ext cx="5574323" cy="4123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34034" y="1189895"/>
            <a:ext cx="6053664" cy="4478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a:extLst>
              <a:ext uri="{FF2B5EF4-FFF2-40B4-BE49-F238E27FC236}">
                <a16:creationId xmlns:a16="http://schemas.microsoft.com/office/drawing/2014/main" id="{44BE05C2-A950-4AE3-A769-09BBBF957B21}"/>
              </a:ext>
            </a:extLst>
          </p:cNvPr>
          <p:cNvGrpSpPr/>
          <p:nvPr/>
        </p:nvGrpSpPr>
        <p:grpSpPr>
          <a:xfrm>
            <a:off x="7115213" y="3351616"/>
            <a:ext cx="3684178" cy="307777"/>
            <a:chOff x="5651579" y="4272458"/>
            <a:chExt cx="3991191" cy="333425"/>
          </a:xfrm>
        </p:grpSpPr>
        <p:sp>
          <p:nvSpPr>
            <p:cNvPr id="10" name="TextBox 9">
              <a:extLst>
                <a:ext uri="{FF2B5EF4-FFF2-40B4-BE49-F238E27FC236}">
                  <a16:creationId xmlns:a16="http://schemas.microsoft.com/office/drawing/2014/main" id="{4574711E-5849-4B5B-A61A-9F32AAE4F63A}"/>
                </a:ext>
              </a:extLst>
            </p:cNvPr>
            <p:cNvSpPr txBox="1"/>
            <p:nvPr/>
          </p:nvSpPr>
          <p:spPr>
            <a:xfrm>
              <a:off x="7702726" y="4272458"/>
              <a:ext cx="1940044" cy="333425"/>
            </a:xfrm>
            <a:prstGeom prst="rect">
              <a:avLst/>
            </a:prstGeom>
            <a:noFill/>
          </p:spPr>
          <p:txBody>
            <a:bodyPr wrap="none" rtlCol="0">
              <a:spAutoFit/>
            </a:bodyPr>
            <a:lstStyle/>
            <a:p>
              <a:r>
                <a:rPr lang="en-GB" sz="1400" b="1" dirty="0"/>
                <a:t>Chargé </a:t>
              </a:r>
              <a:r>
                <a:rPr lang="en-GB" sz="1400" b="1" dirty="0" err="1"/>
                <a:t>minéralement</a:t>
              </a:r>
              <a:endParaRPr lang="en-GB" sz="1400" b="1" dirty="0"/>
            </a:p>
          </p:txBody>
        </p:sp>
        <p:cxnSp>
          <p:nvCxnSpPr>
            <p:cNvPr id="11" name="Straight Connector 10">
              <a:extLst>
                <a:ext uri="{FF2B5EF4-FFF2-40B4-BE49-F238E27FC236}">
                  <a16:creationId xmlns:a16="http://schemas.microsoft.com/office/drawing/2014/main" id="{4103F207-F87D-45A2-AEB1-5DEF860F6BAA}"/>
                </a:ext>
              </a:extLst>
            </p:cNvPr>
            <p:cNvCxnSpPr>
              <a:cxnSpLocks/>
            </p:cNvCxnSpPr>
            <p:nvPr/>
          </p:nvCxnSpPr>
          <p:spPr>
            <a:xfrm flipH="1">
              <a:off x="5651579" y="4554706"/>
              <a:ext cx="1872208" cy="0"/>
            </a:xfrm>
            <a:prstGeom prst="line">
              <a:avLst/>
            </a:prstGeom>
            <a:ln w="19050">
              <a:solidFill>
                <a:schemeClr val="tx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01FC96C4-D7DD-47B5-A7C2-449662815BE8}"/>
              </a:ext>
            </a:extLst>
          </p:cNvPr>
          <p:cNvGrpSpPr/>
          <p:nvPr/>
        </p:nvGrpSpPr>
        <p:grpSpPr>
          <a:xfrm>
            <a:off x="7729537" y="2014429"/>
            <a:ext cx="3240694" cy="307777"/>
            <a:chOff x="6155635" y="4235097"/>
            <a:chExt cx="3510745" cy="333425"/>
          </a:xfrm>
        </p:grpSpPr>
        <p:sp>
          <p:nvSpPr>
            <p:cNvPr id="13" name="TextBox 12">
              <a:extLst>
                <a:ext uri="{FF2B5EF4-FFF2-40B4-BE49-F238E27FC236}">
                  <a16:creationId xmlns:a16="http://schemas.microsoft.com/office/drawing/2014/main" id="{CE252C30-DE6D-4826-BE64-A735A85C8121}"/>
                </a:ext>
              </a:extLst>
            </p:cNvPr>
            <p:cNvSpPr txBox="1"/>
            <p:nvPr/>
          </p:nvSpPr>
          <p:spPr>
            <a:xfrm>
              <a:off x="7523783" y="4235097"/>
              <a:ext cx="2142597" cy="333425"/>
            </a:xfrm>
            <a:prstGeom prst="rect">
              <a:avLst/>
            </a:prstGeom>
            <a:noFill/>
          </p:spPr>
          <p:txBody>
            <a:bodyPr wrap="none" rtlCol="0">
              <a:spAutoFit/>
            </a:bodyPr>
            <a:lstStyle/>
            <a:p>
              <a:r>
                <a:rPr lang="en-GB" sz="1400" b="1" dirty="0" err="1"/>
                <a:t>Renforcé</a:t>
              </a:r>
              <a:r>
                <a:rPr lang="en-GB" sz="1400" b="1" dirty="0"/>
                <a:t> avec des fibres</a:t>
              </a:r>
            </a:p>
          </p:txBody>
        </p:sp>
        <p:cxnSp>
          <p:nvCxnSpPr>
            <p:cNvPr id="14" name="Straight Connector 13">
              <a:extLst>
                <a:ext uri="{FF2B5EF4-FFF2-40B4-BE49-F238E27FC236}">
                  <a16:creationId xmlns:a16="http://schemas.microsoft.com/office/drawing/2014/main" id="{1ABB5DB1-7B41-448B-87E4-5816EB7FB855}"/>
                </a:ext>
              </a:extLst>
            </p:cNvPr>
            <p:cNvCxnSpPr/>
            <p:nvPr/>
          </p:nvCxnSpPr>
          <p:spPr>
            <a:xfrm flipH="1">
              <a:off x="6155635" y="4554706"/>
              <a:ext cx="1368152" cy="0"/>
            </a:xfrm>
            <a:prstGeom prst="line">
              <a:avLst/>
            </a:prstGeom>
            <a:ln w="19050">
              <a:solidFill>
                <a:schemeClr val="tx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905C64C6-FA9E-43B7-AE7C-717A18FD988D}"/>
              </a:ext>
            </a:extLst>
          </p:cNvPr>
          <p:cNvGrpSpPr/>
          <p:nvPr/>
        </p:nvGrpSpPr>
        <p:grpSpPr>
          <a:xfrm>
            <a:off x="5860866" y="4546833"/>
            <a:ext cx="4028471" cy="307777"/>
            <a:chOff x="4113764" y="4402010"/>
            <a:chExt cx="4364176" cy="333426"/>
          </a:xfrm>
        </p:grpSpPr>
        <p:sp>
          <p:nvSpPr>
            <p:cNvPr id="17" name="TextBox 16">
              <a:extLst>
                <a:ext uri="{FF2B5EF4-FFF2-40B4-BE49-F238E27FC236}">
                  <a16:creationId xmlns:a16="http://schemas.microsoft.com/office/drawing/2014/main" id="{11F2824B-A0A1-4BAB-AA73-AE1575F4E5E7}"/>
                </a:ext>
              </a:extLst>
            </p:cNvPr>
            <p:cNvSpPr txBox="1"/>
            <p:nvPr/>
          </p:nvSpPr>
          <p:spPr>
            <a:xfrm>
              <a:off x="7574915" y="4402010"/>
              <a:ext cx="903025" cy="333426"/>
            </a:xfrm>
            <a:prstGeom prst="rect">
              <a:avLst/>
            </a:prstGeom>
            <a:noFill/>
          </p:spPr>
          <p:txBody>
            <a:bodyPr wrap="none" rtlCol="0">
              <a:spAutoFit/>
            </a:bodyPr>
            <a:lstStyle/>
            <a:p>
              <a:r>
                <a:rPr lang="en-GB" sz="1400" b="1" dirty="0"/>
                <a:t>Mélange</a:t>
              </a:r>
            </a:p>
          </p:txBody>
        </p:sp>
        <p:cxnSp>
          <p:nvCxnSpPr>
            <p:cNvPr id="18" name="Straight Connector 17">
              <a:extLst>
                <a:ext uri="{FF2B5EF4-FFF2-40B4-BE49-F238E27FC236}">
                  <a16:creationId xmlns:a16="http://schemas.microsoft.com/office/drawing/2014/main" id="{194F4732-40CE-4306-9A09-062F87126E6B}"/>
                </a:ext>
              </a:extLst>
            </p:cNvPr>
            <p:cNvCxnSpPr>
              <a:cxnSpLocks/>
            </p:cNvCxnSpPr>
            <p:nvPr/>
          </p:nvCxnSpPr>
          <p:spPr>
            <a:xfrm flipH="1">
              <a:off x="4113764" y="4554706"/>
              <a:ext cx="3410023" cy="0"/>
            </a:xfrm>
            <a:prstGeom prst="line">
              <a:avLst/>
            </a:prstGeom>
            <a:ln w="19050">
              <a:solidFill>
                <a:schemeClr val="tx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6019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9"/>
                                        </p:tgtEl>
                                        <p:attrNameLst>
                                          <p:attrName>style.visibility</p:attrName>
                                        </p:attrNameLst>
                                      </p:cBhvr>
                                      <p:to>
                                        <p:strVal val="visible"/>
                                      </p:to>
                                    </p:set>
                                    <p:animEffect transition="in" filter="fade">
                                      <p:cBhvr>
                                        <p:cTn id="22" dur="500"/>
                                        <p:tgtEl>
                                          <p:spTgt spid="10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right)">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413D98-F2D7-4299-A132-839CD86761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2164" y="2195432"/>
            <a:ext cx="2390775" cy="1914525"/>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409967" y="1184932"/>
            <a:ext cx="4091109" cy="3126069"/>
          </a:xfrm>
          <a:prstGeom prst="rect">
            <a:avLst/>
          </a:prstGeom>
        </p:spPr>
      </p:pic>
      <p:sp>
        <p:nvSpPr>
          <p:cNvPr id="39" name="Freeform 20">
            <a:extLst>
              <a:ext uri="{FF2B5EF4-FFF2-40B4-BE49-F238E27FC236}">
                <a16:creationId xmlns:a16="http://schemas.microsoft.com/office/drawing/2014/main" id="{6255E793-50C6-4158-ADEF-FBFF0302E31C}"/>
              </a:ext>
            </a:extLst>
          </p:cNvPr>
          <p:cNvSpPr>
            <a:spLocks noChangeAspect="1"/>
          </p:cNvSpPr>
          <p:nvPr/>
        </p:nvSpPr>
        <p:spPr bwMode="auto">
          <a:xfrm>
            <a:off x="6729002" y="1175932"/>
            <a:ext cx="3740111" cy="2841780"/>
          </a:xfrm>
          <a:custGeom>
            <a:avLst/>
            <a:gdLst>
              <a:gd name="T0" fmla="*/ 0 w 4242"/>
              <a:gd name="T1" fmla="*/ 4430 h 2994"/>
              <a:gd name="T2" fmla="*/ 2086 w 4242"/>
              <a:gd name="T3" fmla="*/ 0 h 2994"/>
              <a:gd name="T4" fmla="*/ 2383 w 4242"/>
              <a:gd name="T5" fmla="*/ 0 h 2994"/>
              <a:gd name="T6" fmla="*/ 2383 w 4242"/>
              <a:gd name="T7" fmla="*/ 5093 h 2994"/>
              <a:gd name="T8" fmla="*/ 0 w 4242"/>
              <a:gd name="T9" fmla="*/ 5093 h 2994"/>
              <a:gd name="T10" fmla="*/ 0 w 4242"/>
              <a:gd name="T11" fmla="*/ 3340 h 2994"/>
              <a:gd name="T12" fmla="*/ 0 60000 65536"/>
              <a:gd name="T13" fmla="*/ 0 60000 65536"/>
              <a:gd name="T14" fmla="*/ 0 60000 65536"/>
              <a:gd name="T15" fmla="*/ 0 60000 65536"/>
              <a:gd name="T16" fmla="*/ 0 60000 65536"/>
              <a:gd name="T17" fmla="*/ 0 60000 65536"/>
              <a:gd name="T18" fmla="*/ 0 w 4242"/>
              <a:gd name="T19" fmla="*/ 0 h 2994"/>
              <a:gd name="T20" fmla="*/ 4242 w 4242"/>
              <a:gd name="T21" fmla="*/ 2994 h 2994"/>
              <a:gd name="connsiteX0" fmla="*/ 0 w 10000"/>
              <a:gd name="connsiteY0" fmla="*/ 8697 h 10000"/>
              <a:gd name="connsiteX1" fmla="*/ 8243 w 10000"/>
              <a:gd name="connsiteY1" fmla="*/ 34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6553 h 10000"/>
              <a:gd name="connsiteX0" fmla="*/ 0 w 10000"/>
              <a:gd name="connsiteY0" fmla="*/ 8697 h 10000"/>
              <a:gd name="connsiteX1" fmla="*/ 8038 w 10000"/>
              <a:gd name="connsiteY1" fmla="*/ 373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6553 h 10000"/>
              <a:gd name="connsiteX0" fmla="*/ 0 w 10051"/>
              <a:gd name="connsiteY0" fmla="*/ 8324 h 9627"/>
              <a:gd name="connsiteX1" fmla="*/ 8038 w 10051"/>
              <a:gd name="connsiteY1" fmla="*/ 0 h 9627"/>
              <a:gd name="connsiteX2" fmla="*/ 10051 w 10051"/>
              <a:gd name="connsiteY2" fmla="*/ 101 h 9627"/>
              <a:gd name="connsiteX3" fmla="*/ 10000 w 10051"/>
              <a:gd name="connsiteY3" fmla="*/ 9627 h 9627"/>
              <a:gd name="connsiteX4" fmla="*/ 0 w 10051"/>
              <a:gd name="connsiteY4" fmla="*/ 9627 h 9627"/>
              <a:gd name="connsiteX5" fmla="*/ 0 w 10051"/>
              <a:gd name="connsiteY5" fmla="*/ 6180 h 9627"/>
              <a:gd name="connsiteX0" fmla="*/ 0 w 10000"/>
              <a:gd name="connsiteY0" fmla="*/ 8647 h 10492"/>
              <a:gd name="connsiteX1" fmla="*/ 7997 w 10000"/>
              <a:gd name="connsiteY1" fmla="*/ 0 h 10492"/>
              <a:gd name="connsiteX2" fmla="*/ 10000 w 10000"/>
              <a:gd name="connsiteY2" fmla="*/ 105 h 10492"/>
              <a:gd name="connsiteX3" fmla="*/ 9949 w 10000"/>
              <a:gd name="connsiteY3" fmla="*/ 10492 h 10492"/>
              <a:gd name="connsiteX4" fmla="*/ 0 w 10000"/>
              <a:gd name="connsiteY4" fmla="*/ 10000 h 10492"/>
              <a:gd name="connsiteX5" fmla="*/ 0 w 10000"/>
              <a:gd name="connsiteY5" fmla="*/ 6419 h 10492"/>
              <a:gd name="connsiteX0" fmla="*/ 0 w 10000"/>
              <a:gd name="connsiteY0" fmla="*/ 8647 h 10492"/>
              <a:gd name="connsiteX1" fmla="*/ 7997 w 10000"/>
              <a:gd name="connsiteY1" fmla="*/ 0 h 10492"/>
              <a:gd name="connsiteX2" fmla="*/ 10000 w 10000"/>
              <a:gd name="connsiteY2" fmla="*/ 105 h 10492"/>
              <a:gd name="connsiteX3" fmla="*/ 9949 w 10000"/>
              <a:gd name="connsiteY3" fmla="*/ 10492 h 10492"/>
              <a:gd name="connsiteX4" fmla="*/ 51 w 10000"/>
              <a:gd name="connsiteY4" fmla="*/ 10492 h 10492"/>
              <a:gd name="connsiteX5" fmla="*/ 0 w 10000"/>
              <a:gd name="connsiteY5" fmla="*/ 6419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492">
                <a:moveTo>
                  <a:pt x="0" y="8647"/>
                </a:moveTo>
                <a:lnTo>
                  <a:pt x="7997" y="0"/>
                </a:lnTo>
                <a:lnTo>
                  <a:pt x="10000" y="105"/>
                </a:lnTo>
                <a:cubicBezTo>
                  <a:pt x="9983" y="3403"/>
                  <a:pt x="9966" y="7194"/>
                  <a:pt x="9949" y="10492"/>
                </a:cubicBezTo>
                <a:lnTo>
                  <a:pt x="51" y="10492"/>
                </a:lnTo>
                <a:cubicBezTo>
                  <a:pt x="34" y="9134"/>
                  <a:pt x="17" y="7777"/>
                  <a:pt x="0" y="6419"/>
                </a:cubicBezTo>
              </a:path>
            </a:pathLst>
          </a:custGeom>
          <a:solidFill>
            <a:schemeClr val="bg1">
              <a:lumMod val="65000"/>
              <a:alpha val="36078"/>
            </a:schemeClr>
          </a:solidFill>
          <a:ln>
            <a:noFill/>
          </a:ln>
        </p:spPr>
        <p:txBody>
          <a:bodyPr wrap="none" anchor="ctr"/>
          <a:lstStyle/>
          <a:p>
            <a:endParaRPr lang="en-GB" sz="1533" dirty="0"/>
          </a:p>
        </p:txBody>
      </p:sp>
      <p:sp>
        <p:nvSpPr>
          <p:cNvPr id="3" name="Slide Number Placeholder 2">
            <a:extLst>
              <a:ext uri="{FF2B5EF4-FFF2-40B4-BE49-F238E27FC236}">
                <a16:creationId xmlns:a16="http://schemas.microsoft.com/office/drawing/2014/main" id="{E7543A38-B717-45A9-A5A2-AD9B3A3FE86B}"/>
              </a:ext>
            </a:extLst>
          </p:cNvPr>
          <p:cNvSpPr>
            <a:spLocks noGrp="1"/>
          </p:cNvSpPr>
          <p:nvPr>
            <p:ph type="sldNum" sz="quarter" idx="11"/>
          </p:nvPr>
        </p:nvSpPr>
        <p:spPr/>
        <p:txBody>
          <a:bodyPr/>
          <a:lstStyle/>
          <a:p>
            <a:fld id="{F0D23093-2AB0-F74C-B865-1A12A15B650E}" type="slidenum">
              <a:rPr lang="en-US" smtClean="0">
                <a:latin typeface="+mn-lt"/>
              </a:rPr>
              <a:pPr/>
              <a:t>27</a:t>
            </a:fld>
            <a:endParaRPr lang="en-US" dirty="0">
              <a:latin typeface="+mn-lt"/>
            </a:endParaRPr>
          </a:p>
        </p:txBody>
      </p:sp>
      <p:sp>
        <p:nvSpPr>
          <p:cNvPr id="6146" name="Rectangle 2"/>
          <p:cNvSpPr>
            <a:spLocks noGrp="1" noChangeArrowheads="1"/>
          </p:cNvSpPr>
          <p:nvPr>
            <p:ph type="title"/>
          </p:nvPr>
        </p:nvSpPr>
        <p:spPr/>
        <p:txBody>
          <a:bodyPr>
            <a:normAutofit/>
          </a:bodyPr>
          <a:lstStyle/>
          <a:p>
            <a:r>
              <a:rPr lang="fr-FR" dirty="0">
                <a:latin typeface="+mn-lt"/>
              </a:rPr>
              <a:t>Sélection systématique pour la performance, l'environnement</a:t>
            </a:r>
          </a:p>
        </p:txBody>
      </p:sp>
      <p:grpSp>
        <p:nvGrpSpPr>
          <p:cNvPr id="6" name="Group 5">
            <a:extLst>
              <a:ext uri="{FF2B5EF4-FFF2-40B4-BE49-F238E27FC236}">
                <a16:creationId xmlns:a16="http://schemas.microsoft.com/office/drawing/2014/main" id="{75E89BEE-139A-477A-AF54-8966B3FC3653}"/>
              </a:ext>
            </a:extLst>
          </p:cNvPr>
          <p:cNvGrpSpPr/>
          <p:nvPr/>
        </p:nvGrpSpPr>
        <p:grpSpPr>
          <a:xfrm>
            <a:off x="8712007" y="2719544"/>
            <a:ext cx="1763557" cy="1326398"/>
            <a:chOff x="7204022" y="3228114"/>
            <a:chExt cx="1763557" cy="1326398"/>
          </a:xfrm>
        </p:grpSpPr>
        <p:sp>
          <p:nvSpPr>
            <p:cNvPr id="31" name="Oval 30">
              <a:extLst>
                <a:ext uri="{FF2B5EF4-FFF2-40B4-BE49-F238E27FC236}">
                  <a16:creationId xmlns:a16="http://schemas.microsoft.com/office/drawing/2014/main" id="{CB8FD9D8-05AF-41F4-B2D9-F533EAF90B73}"/>
                </a:ext>
              </a:extLst>
            </p:cNvPr>
            <p:cNvSpPr/>
            <p:nvPr/>
          </p:nvSpPr>
          <p:spPr bwMode="auto">
            <a:xfrm>
              <a:off x="8668989" y="3232223"/>
              <a:ext cx="223296" cy="442350"/>
            </a:xfrm>
            <a:prstGeom prst="ellipse">
              <a:avLst/>
            </a:prstGeom>
            <a:noFill/>
            <a:ln w="28575">
              <a:solidFill>
                <a:srgbClr val="7FC4BC"/>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77914" tIns="38957" rIns="77914" bIns="38957" numCol="1" rtlCol="0" anchor="t" anchorCtr="0" compatLnSpc="1">
              <a:prstTxWarp prst="textNoShape">
                <a:avLst/>
              </a:prstTxWarp>
              <a:spAutoFit/>
            </a:bodyPr>
            <a:lstStyle/>
            <a:p>
              <a:pPr defTabSz="779180"/>
              <a:endParaRPr lang="en-GB" sz="1533" b="1" dirty="0">
                <a:solidFill>
                  <a:schemeClr val="tx1"/>
                </a:solidFill>
              </a:endParaRPr>
            </a:p>
          </p:txBody>
        </p:sp>
        <p:grpSp>
          <p:nvGrpSpPr>
            <p:cNvPr id="32" name="Group 31">
              <a:extLst>
                <a:ext uri="{FF2B5EF4-FFF2-40B4-BE49-F238E27FC236}">
                  <a16:creationId xmlns:a16="http://schemas.microsoft.com/office/drawing/2014/main" id="{400FD3B7-D110-43D1-814B-52475AF2A4C2}"/>
                </a:ext>
              </a:extLst>
            </p:cNvPr>
            <p:cNvGrpSpPr/>
            <p:nvPr/>
          </p:nvGrpSpPr>
          <p:grpSpPr>
            <a:xfrm>
              <a:off x="7204022" y="3228114"/>
              <a:ext cx="1763557" cy="1326398"/>
              <a:chOff x="6207911" y="3471705"/>
              <a:chExt cx="2831314" cy="2150240"/>
            </a:xfrm>
          </p:grpSpPr>
          <p:grpSp>
            <p:nvGrpSpPr>
              <p:cNvPr id="33" name="Group 32">
                <a:extLst>
                  <a:ext uri="{FF2B5EF4-FFF2-40B4-BE49-F238E27FC236}">
                    <a16:creationId xmlns:a16="http://schemas.microsoft.com/office/drawing/2014/main" id="{98450203-5833-416D-A1F9-B715F3E7E8D7}"/>
                  </a:ext>
                </a:extLst>
              </p:cNvPr>
              <p:cNvGrpSpPr/>
              <p:nvPr/>
            </p:nvGrpSpPr>
            <p:grpSpPr>
              <a:xfrm>
                <a:off x="6972585" y="4751731"/>
                <a:ext cx="560960" cy="305030"/>
                <a:chOff x="3789183" y="4067182"/>
                <a:chExt cx="560960" cy="305030"/>
              </a:xfrm>
            </p:grpSpPr>
            <p:sp>
              <p:nvSpPr>
                <p:cNvPr id="35" name="Text Box 56">
                  <a:extLst>
                    <a:ext uri="{FF2B5EF4-FFF2-40B4-BE49-F238E27FC236}">
                      <a16:creationId xmlns:a16="http://schemas.microsoft.com/office/drawing/2014/main" id="{95880B61-3EDA-4C3C-BFCF-3F46A661FD69}"/>
                    </a:ext>
                  </a:extLst>
                </p:cNvPr>
                <p:cNvSpPr txBox="1">
                  <a:spLocks noChangeArrowheads="1"/>
                </p:cNvSpPr>
                <p:nvPr/>
              </p:nvSpPr>
              <p:spPr bwMode="auto">
                <a:xfrm>
                  <a:off x="4087566" y="4067182"/>
                  <a:ext cx="262577" cy="285377"/>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none" lIns="76686" tIns="39877" rIns="76686" bIns="39877"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9pPr>
                </a:lstStyle>
                <a:p>
                  <a:pPr algn="ctr">
                    <a:spcBef>
                      <a:spcPct val="0"/>
                    </a:spcBef>
                    <a:spcAft>
                      <a:spcPct val="0"/>
                    </a:spcAft>
                    <a:buClrTx/>
                    <a:buSzTx/>
                    <a:buFontTx/>
                    <a:buNone/>
                  </a:pPr>
                  <a:r>
                    <a:rPr lang="en-GB" sz="1194" b="1" dirty="0">
                      <a:solidFill>
                        <a:schemeClr val="accent4"/>
                      </a:solidFill>
                      <a:latin typeface="+mn-lt"/>
                    </a:rPr>
                    <a:t>2</a:t>
                  </a:r>
                  <a:endParaRPr lang="en-GB" sz="1705" b="1" dirty="0">
                    <a:solidFill>
                      <a:schemeClr val="accent4"/>
                    </a:solidFill>
                    <a:latin typeface="+mn-lt"/>
                  </a:endParaRPr>
                </a:p>
              </p:txBody>
            </p:sp>
            <p:sp>
              <p:nvSpPr>
                <p:cNvPr id="36" name="Line 54">
                  <a:extLst>
                    <a:ext uri="{FF2B5EF4-FFF2-40B4-BE49-F238E27FC236}">
                      <a16:creationId xmlns:a16="http://schemas.microsoft.com/office/drawing/2014/main" id="{BBC415C9-19D0-4721-8981-98216A12D8E4}"/>
                    </a:ext>
                  </a:extLst>
                </p:cNvPr>
                <p:cNvSpPr>
                  <a:spLocks noChangeShapeType="1"/>
                </p:cNvSpPr>
                <p:nvPr/>
              </p:nvSpPr>
              <p:spPr bwMode="auto">
                <a:xfrm>
                  <a:off x="3789183" y="4352559"/>
                  <a:ext cx="327511" cy="0"/>
                </a:xfrm>
                <a:prstGeom prst="line">
                  <a:avLst/>
                </a:prstGeom>
                <a:noFill/>
                <a:ln w="28575">
                  <a:solidFill>
                    <a:srgbClr val="7FC4BC"/>
                  </a:solidFill>
                  <a:round/>
                  <a:headEnd/>
                  <a:tailEnd/>
                </a:ln>
                <a:extLst>
                  <a:ext uri="{909E8E84-426E-40DD-AFC4-6F175D3DCCD1}">
                    <a14:hiddenFill xmlns:a14="http://schemas.microsoft.com/office/drawing/2010/main">
                      <a:noFill/>
                    </a14:hiddenFill>
                  </a:ext>
                </a:extLst>
              </p:spPr>
              <p:txBody>
                <a:bodyPr wrap="none" lIns="76686" tIns="39877" rIns="76686" bIns="39877" anchor="ctr"/>
                <a:lstStyle/>
                <a:p>
                  <a:endParaRPr lang="en-GB" sz="1533" dirty="0"/>
                </a:p>
              </p:txBody>
            </p:sp>
            <p:sp>
              <p:nvSpPr>
                <p:cNvPr id="37" name="Line 55">
                  <a:extLst>
                    <a:ext uri="{FF2B5EF4-FFF2-40B4-BE49-F238E27FC236}">
                      <a16:creationId xmlns:a16="http://schemas.microsoft.com/office/drawing/2014/main" id="{F79ED945-7955-4A83-9768-A0A251687D3F}"/>
                    </a:ext>
                  </a:extLst>
                </p:cNvPr>
                <p:cNvSpPr>
                  <a:spLocks noChangeShapeType="1"/>
                </p:cNvSpPr>
                <p:nvPr/>
              </p:nvSpPr>
              <p:spPr bwMode="auto">
                <a:xfrm flipV="1">
                  <a:off x="4116694" y="4109247"/>
                  <a:ext cx="0" cy="262965"/>
                </a:xfrm>
                <a:prstGeom prst="line">
                  <a:avLst/>
                </a:prstGeom>
                <a:noFill/>
                <a:ln w="28575">
                  <a:solidFill>
                    <a:srgbClr val="7FC4BC"/>
                  </a:solidFill>
                  <a:round/>
                  <a:headEnd/>
                  <a:tailEnd/>
                </a:ln>
                <a:extLst>
                  <a:ext uri="{909E8E84-426E-40DD-AFC4-6F175D3DCCD1}">
                    <a14:hiddenFill xmlns:a14="http://schemas.microsoft.com/office/drawing/2010/main">
                      <a:noFill/>
                    </a14:hiddenFill>
                  </a:ext>
                </a:extLst>
              </p:spPr>
              <p:txBody>
                <a:bodyPr wrap="none" lIns="76686" tIns="39877" rIns="76686" bIns="39877" anchor="ctr"/>
                <a:lstStyle/>
                <a:p>
                  <a:endParaRPr lang="en-GB" sz="1533" dirty="0"/>
                </a:p>
              </p:txBody>
            </p:sp>
          </p:grpSp>
          <p:sp>
            <p:nvSpPr>
              <p:cNvPr id="34" name="Line 19">
                <a:extLst>
                  <a:ext uri="{FF2B5EF4-FFF2-40B4-BE49-F238E27FC236}">
                    <a16:creationId xmlns:a16="http://schemas.microsoft.com/office/drawing/2014/main" id="{1458B84F-8FE9-465F-B810-A67950818A9D}"/>
                  </a:ext>
                </a:extLst>
              </p:cNvPr>
              <p:cNvSpPr>
                <a:spLocks noChangeShapeType="1"/>
              </p:cNvSpPr>
              <p:nvPr/>
            </p:nvSpPr>
            <p:spPr bwMode="auto">
              <a:xfrm flipV="1">
                <a:off x="6207911" y="3471705"/>
                <a:ext cx="2831314" cy="2150240"/>
              </a:xfrm>
              <a:prstGeom prst="line">
                <a:avLst/>
              </a:prstGeom>
              <a:noFill/>
              <a:ln w="28575">
                <a:solidFill>
                  <a:srgbClr val="7FC4BC"/>
                </a:solidFill>
                <a:prstDash val="lgDashDot"/>
                <a:round/>
                <a:headEnd/>
                <a:tailEnd/>
              </a:ln>
              <a:extLst>
                <a:ext uri="{909E8E84-426E-40DD-AFC4-6F175D3DCCD1}">
                  <a14:hiddenFill xmlns:a14="http://schemas.microsoft.com/office/drawing/2010/main">
                    <a:noFill/>
                  </a14:hiddenFill>
                </a:ext>
              </a:extLst>
            </p:spPr>
            <p:txBody>
              <a:bodyPr wrap="none" anchor="ctr"/>
              <a:lstStyle/>
              <a:p>
                <a:endParaRPr lang="en-GB" sz="1533" dirty="0"/>
              </a:p>
            </p:txBody>
          </p:sp>
        </p:grpSp>
      </p:grpSp>
      <p:sp>
        <p:nvSpPr>
          <p:cNvPr id="38" name="Line 19">
            <a:extLst>
              <a:ext uri="{FF2B5EF4-FFF2-40B4-BE49-F238E27FC236}">
                <a16:creationId xmlns:a16="http://schemas.microsoft.com/office/drawing/2014/main" id="{79EED58F-F10B-4742-A780-163DB6C1A593}"/>
              </a:ext>
            </a:extLst>
          </p:cNvPr>
          <p:cNvSpPr>
            <a:spLocks noChangeShapeType="1"/>
          </p:cNvSpPr>
          <p:nvPr/>
        </p:nvSpPr>
        <p:spPr bwMode="auto">
          <a:xfrm flipV="1">
            <a:off x="7783448" y="1902075"/>
            <a:ext cx="2731499" cy="2143869"/>
          </a:xfrm>
          <a:prstGeom prst="line">
            <a:avLst/>
          </a:prstGeom>
          <a:noFill/>
          <a:ln w="28575">
            <a:solidFill>
              <a:srgbClr val="7FC4BC"/>
            </a:solidFill>
            <a:prstDash val="lgDashDot"/>
            <a:round/>
            <a:headEnd/>
            <a:tailEnd/>
          </a:ln>
          <a:extLst>
            <a:ext uri="{909E8E84-426E-40DD-AFC4-6F175D3DCCD1}">
              <a14:hiddenFill xmlns:a14="http://schemas.microsoft.com/office/drawing/2010/main">
                <a:noFill/>
              </a14:hiddenFill>
            </a:ext>
          </a:extLst>
        </p:spPr>
        <p:txBody>
          <a:bodyPr wrap="none" anchor="ctr"/>
          <a:lstStyle/>
          <a:p>
            <a:endParaRPr lang="en-GB" sz="1533" dirty="0"/>
          </a:p>
        </p:txBody>
      </p:sp>
      <p:sp>
        <p:nvSpPr>
          <p:cNvPr id="50" name="Oval 49">
            <a:extLst>
              <a:ext uri="{FF2B5EF4-FFF2-40B4-BE49-F238E27FC236}">
                <a16:creationId xmlns:a16="http://schemas.microsoft.com/office/drawing/2014/main" id="{3973B7C6-10DE-4842-A5A3-B82AEA224072}"/>
              </a:ext>
            </a:extLst>
          </p:cNvPr>
          <p:cNvSpPr/>
          <p:nvPr/>
        </p:nvSpPr>
        <p:spPr bwMode="auto">
          <a:xfrm>
            <a:off x="2223000" y="1440000"/>
            <a:ext cx="3240000" cy="3240000"/>
          </a:xfrm>
          <a:prstGeom prst="ellipse">
            <a:avLst/>
          </a:prstGeom>
          <a:noFill/>
          <a:ln w="76200">
            <a:solidFill>
              <a:schemeClr val="bg1">
                <a:lumMod val="75000"/>
              </a:schemeClr>
            </a:solidFill>
            <a:miter lim="800000"/>
            <a:headEnd/>
            <a:tailEnd/>
          </a:ln>
          <a:effectLst/>
        </p:spPr>
        <p:txBody>
          <a:bodyPr rtlCol="0" anchor="ctr">
            <a:noAutofit/>
          </a:bodyPr>
          <a:lstStyle/>
          <a:p>
            <a:pPr algn="ctr">
              <a:spcBef>
                <a:spcPct val="10000"/>
              </a:spcBef>
              <a:spcAft>
                <a:spcPct val="0"/>
              </a:spcAft>
              <a:buClrTx/>
              <a:buSzTx/>
              <a:buFontTx/>
              <a:buNone/>
            </a:pPr>
            <a:endParaRPr lang="en-GB" sz="1693" b="1" dirty="0"/>
          </a:p>
        </p:txBody>
      </p:sp>
      <p:pic>
        <p:nvPicPr>
          <p:cNvPr id="45" name="Picture 44">
            <a:extLst>
              <a:ext uri="{FF2B5EF4-FFF2-40B4-BE49-F238E27FC236}">
                <a16:creationId xmlns:a16="http://schemas.microsoft.com/office/drawing/2014/main" id="{8CA373A7-5160-4E6E-82E6-99A61E37D789}"/>
              </a:ext>
            </a:extLst>
          </p:cNvPr>
          <p:cNvPicPr>
            <a:picLocks noChangeAspect="1"/>
          </p:cNvPicPr>
          <p:nvPr/>
        </p:nvPicPr>
        <p:blipFill>
          <a:blip r:embed="rId6"/>
          <a:stretch>
            <a:fillRect/>
          </a:stretch>
        </p:blipFill>
        <p:spPr>
          <a:xfrm rot="18459915" flipH="1" flipV="1">
            <a:off x="4360110" y="3500290"/>
            <a:ext cx="560019" cy="367174"/>
          </a:xfrm>
          <a:prstGeom prst="rect">
            <a:avLst/>
          </a:prstGeom>
        </p:spPr>
      </p:pic>
      <p:grpSp>
        <p:nvGrpSpPr>
          <p:cNvPr id="46" name="Group 45">
            <a:extLst>
              <a:ext uri="{FF2B5EF4-FFF2-40B4-BE49-F238E27FC236}">
                <a16:creationId xmlns:a16="http://schemas.microsoft.com/office/drawing/2014/main" id="{D0F23B5E-0D43-4A30-9CD6-225919B9EE3D}"/>
              </a:ext>
            </a:extLst>
          </p:cNvPr>
          <p:cNvGrpSpPr/>
          <p:nvPr/>
        </p:nvGrpSpPr>
        <p:grpSpPr>
          <a:xfrm>
            <a:off x="3132836" y="822250"/>
            <a:ext cx="1387365" cy="1152030"/>
            <a:chOff x="2006317" y="800806"/>
            <a:chExt cx="1387365" cy="1152030"/>
          </a:xfrm>
        </p:grpSpPr>
        <p:pic>
          <p:nvPicPr>
            <p:cNvPr id="47" name="Picture 46">
              <a:extLst>
                <a:ext uri="{FF2B5EF4-FFF2-40B4-BE49-F238E27FC236}">
                  <a16:creationId xmlns:a16="http://schemas.microsoft.com/office/drawing/2014/main" id="{52372DFE-BCB1-462C-86E9-82814BE633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2800" y="1038436"/>
              <a:ext cx="914400" cy="914400"/>
            </a:xfrm>
            <a:prstGeom prst="rect">
              <a:avLst/>
            </a:prstGeom>
          </p:spPr>
        </p:pic>
        <p:sp>
          <p:nvSpPr>
            <p:cNvPr id="48" name="TextBox 47">
              <a:extLst>
                <a:ext uri="{FF2B5EF4-FFF2-40B4-BE49-F238E27FC236}">
                  <a16:creationId xmlns:a16="http://schemas.microsoft.com/office/drawing/2014/main" id="{664CF407-CF2D-4BD8-BE91-26F65D02E7F5}"/>
                </a:ext>
              </a:extLst>
            </p:cNvPr>
            <p:cNvSpPr txBox="1"/>
            <p:nvPr/>
          </p:nvSpPr>
          <p:spPr>
            <a:xfrm>
              <a:off x="2006317" y="800806"/>
              <a:ext cx="1387365" cy="276999"/>
            </a:xfrm>
            <a:prstGeom prst="rect">
              <a:avLst/>
            </a:prstGeom>
            <a:noFill/>
          </p:spPr>
          <p:txBody>
            <a:bodyPr wrap="square" rtlCol="0">
              <a:spAutoFit/>
            </a:bodyPr>
            <a:lstStyle/>
            <a:p>
              <a:pPr algn="ctr"/>
              <a:r>
                <a:rPr lang="en-US" sz="1200" dirty="0">
                  <a:solidFill>
                    <a:schemeClr val="bg1">
                      <a:lumMod val="50000"/>
                    </a:schemeClr>
                  </a:solidFill>
                  <a:cs typeface="Calibri" panose="020F0502020204030204" pitchFamily="34" charset="0"/>
                </a:rPr>
                <a:t>Elements</a:t>
              </a:r>
            </a:p>
          </p:txBody>
        </p:sp>
      </p:grpSp>
      <p:grpSp>
        <p:nvGrpSpPr>
          <p:cNvPr id="49" name="Group 48">
            <a:extLst>
              <a:ext uri="{FF2B5EF4-FFF2-40B4-BE49-F238E27FC236}">
                <a16:creationId xmlns:a16="http://schemas.microsoft.com/office/drawing/2014/main" id="{027093EF-3ED1-4FFD-B34A-5A1E1DA53E3F}"/>
              </a:ext>
            </a:extLst>
          </p:cNvPr>
          <p:cNvGrpSpPr/>
          <p:nvPr/>
        </p:nvGrpSpPr>
        <p:grpSpPr>
          <a:xfrm>
            <a:off x="4557571" y="1506348"/>
            <a:ext cx="1387365" cy="1152471"/>
            <a:chOff x="3431052" y="1576277"/>
            <a:chExt cx="1387365" cy="1152471"/>
          </a:xfrm>
        </p:grpSpPr>
        <p:pic>
          <p:nvPicPr>
            <p:cNvPr id="62" name="Picture 61">
              <a:extLst>
                <a:ext uri="{FF2B5EF4-FFF2-40B4-BE49-F238E27FC236}">
                  <a16:creationId xmlns:a16="http://schemas.microsoft.com/office/drawing/2014/main" id="{A6E7DCE0-7EA2-4240-A2E5-45CF732386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9644" y="1814348"/>
              <a:ext cx="914400" cy="914400"/>
            </a:xfrm>
            <a:prstGeom prst="rect">
              <a:avLst/>
            </a:prstGeom>
          </p:spPr>
        </p:pic>
        <p:sp>
          <p:nvSpPr>
            <p:cNvPr id="63" name="TextBox 62">
              <a:extLst>
                <a:ext uri="{FF2B5EF4-FFF2-40B4-BE49-F238E27FC236}">
                  <a16:creationId xmlns:a16="http://schemas.microsoft.com/office/drawing/2014/main" id="{8BE8D334-F44E-4611-AA7C-6B7907B8A3CE}"/>
                </a:ext>
              </a:extLst>
            </p:cNvPr>
            <p:cNvSpPr txBox="1"/>
            <p:nvPr/>
          </p:nvSpPr>
          <p:spPr>
            <a:xfrm>
              <a:off x="3431052" y="1576277"/>
              <a:ext cx="1387365" cy="276999"/>
            </a:xfrm>
            <a:prstGeom prst="rect">
              <a:avLst/>
            </a:prstGeom>
            <a:noFill/>
          </p:spPr>
          <p:txBody>
            <a:bodyPr wrap="square" rtlCol="0">
              <a:spAutoFit/>
            </a:bodyPr>
            <a:lstStyle/>
            <a:p>
              <a:pPr algn="ctr"/>
              <a:r>
                <a:rPr lang="en-US" sz="1200" dirty="0">
                  <a:solidFill>
                    <a:schemeClr val="bg1">
                      <a:lumMod val="50000"/>
                    </a:schemeClr>
                  </a:solidFill>
                  <a:cs typeface="Calibri" panose="020F0502020204030204" pitchFamily="34" charset="0"/>
                </a:rPr>
                <a:t>Materials</a:t>
              </a:r>
            </a:p>
          </p:txBody>
        </p:sp>
      </p:grpSp>
      <p:grpSp>
        <p:nvGrpSpPr>
          <p:cNvPr id="64" name="Group 63">
            <a:extLst>
              <a:ext uri="{FF2B5EF4-FFF2-40B4-BE49-F238E27FC236}">
                <a16:creationId xmlns:a16="http://schemas.microsoft.com/office/drawing/2014/main" id="{385C5F12-A950-4811-AF91-66782337EAB4}"/>
              </a:ext>
            </a:extLst>
          </p:cNvPr>
          <p:cNvGrpSpPr/>
          <p:nvPr/>
        </p:nvGrpSpPr>
        <p:grpSpPr>
          <a:xfrm>
            <a:off x="1536788" y="1626610"/>
            <a:ext cx="1387365" cy="1157097"/>
            <a:chOff x="465591" y="1684139"/>
            <a:chExt cx="1387365" cy="1157097"/>
          </a:xfrm>
        </p:grpSpPr>
        <p:sp>
          <p:nvSpPr>
            <p:cNvPr id="65" name="TextBox 64">
              <a:extLst>
                <a:ext uri="{FF2B5EF4-FFF2-40B4-BE49-F238E27FC236}">
                  <a16:creationId xmlns:a16="http://schemas.microsoft.com/office/drawing/2014/main" id="{2881B282-471F-49CA-96DA-CFB3EC36424E}"/>
                </a:ext>
              </a:extLst>
            </p:cNvPr>
            <p:cNvSpPr txBox="1"/>
            <p:nvPr/>
          </p:nvSpPr>
          <p:spPr>
            <a:xfrm>
              <a:off x="465591" y="1684139"/>
              <a:ext cx="1387365" cy="276999"/>
            </a:xfrm>
            <a:prstGeom prst="rect">
              <a:avLst/>
            </a:prstGeom>
            <a:noFill/>
          </p:spPr>
          <p:txBody>
            <a:bodyPr wrap="square" rtlCol="0">
              <a:spAutoFit/>
            </a:bodyPr>
            <a:lstStyle/>
            <a:p>
              <a:pPr algn="ctr"/>
              <a:r>
                <a:rPr lang="en-US" sz="1200" dirty="0">
                  <a:solidFill>
                    <a:schemeClr val="bg1">
                      <a:lumMod val="50000"/>
                    </a:schemeClr>
                  </a:solidFill>
                  <a:cs typeface="Calibri" panose="020F0502020204030204" pitchFamily="34" charset="0"/>
                </a:rPr>
                <a:t>Processes</a:t>
              </a:r>
            </a:p>
          </p:txBody>
        </p:sp>
        <p:pic>
          <p:nvPicPr>
            <p:cNvPr id="66" name="Picture 65">
              <a:extLst>
                <a:ext uri="{FF2B5EF4-FFF2-40B4-BE49-F238E27FC236}">
                  <a16:creationId xmlns:a16="http://schemas.microsoft.com/office/drawing/2014/main" id="{F51CC589-F185-4A92-AF9B-1E98A7536E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4540" y="1926836"/>
              <a:ext cx="914400" cy="914400"/>
            </a:xfrm>
            <a:prstGeom prst="rect">
              <a:avLst/>
            </a:prstGeom>
          </p:spPr>
        </p:pic>
      </p:grpSp>
      <p:grpSp>
        <p:nvGrpSpPr>
          <p:cNvPr id="67" name="Group 66">
            <a:extLst>
              <a:ext uri="{FF2B5EF4-FFF2-40B4-BE49-F238E27FC236}">
                <a16:creationId xmlns:a16="http://schemas.microsoft.com/office/drawing/2014/main" id="{011F1202-FBA2-46DC-80D7-6E8488D64A83}"/>
              </a:ext>
            </a:extLst>
          </p:cNvPr>
          <p:cNvGrpSpPr/>
          <p:nvPr/>
        </p:nvGrpSpPr>
        <p:grpSpPr>
          <a:xfrm>
            <a:off x="1901369" y="3536791"/>
            <a:ext cx="1107478" cy="1329819"/>
            <a:chOff x="758369" y="3536790"/>
            <a:chExt cx="1107478" cy="1329819"/>
          </a:xfrm>
        </p:grpSpPr>
        <p:pic>
          <p:nvPicPr>
            <p:cNvPr id="79" name="Picture 78">
              <a:extLst>
                <a:ext uri="{FF2B5EF4-FFF2-40B4-BE49-F238E27FC236}">
                  <a16:creationId xmlns:a16="http://schemas.microsoft.com/office/drawing/2014/main" id="{9B86B78D-3F07-4EF6-A973-28D4E3FBE2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9683" y="3536790"/>
              <a:ext cx="914400" cy="914400"/>
            </a:xfrm>
            <a:prstGeom prst="rect">
              <a:avLst/>
            </a:prstGeom>
          </p:spPr>
        </p:pic>
        <p:sp>
          <p:nvSpPr>
            <p:cNvPr id="80" name="TextBox 79">
              <a:extLst>
                <a:ext uri="{FF2B5EF4-FFF2-40B4-BE49-F238E27FC236}">
                  <a16:creationId xmlns:a16="http://schemas.microsoft.com/office/drawing/2014/main" id="{001EAFD8-F643-4F15-B32D-9DB71FE756F1}"/>
                </a:ext>
              </a:extLst>
            </p:cNvPr>
            <p:cNvSpPr txBox="1"/>
            <p:nvPr/>
          </p:nvSpPr>
          <p:spPr>
            <a:xfrm>
              <a:off x="758369" y="4404944"/>
              <a:ext cx="1107478" cy="461665"/>
            </a:xfrm>
            <a:prstGeom prst="rect">
              <a:avLst/>
            </a:prstGeom>
            <a:noFill/>
          </p:spPr>
          <p:txBody>
            <a:bodyPr wrap="square" rtlCol="0">
              <a:spAutoFit/>
            </a:bodyPr>
            <a:lstStyle/>
            <a:p>
              <a:pPr algn="ctr"/>
              <a:r>
                <a:rPr lang="en-US" sz="1200" dirty="0">
                  <a:solidFill>
                    <a:schemeClr val="bg1">
                      <a:lumMod val="50000"/>
                    </a:schemeClr>
                  </a:solidFill>
                  <a:cs typeface="Calibri" panose="020F0502020204030204" pitchFamily="34" charset="0"/>
                </a:rPr>
                <a:t>Phase Diagrams</a:t>
              </a:r>
            </a:p>
          </p:txBody>
        </p:sp>
      </p:grpSp>
      <p:grpSp>
        <p:nvGrpSpPr>
          <p:cNvPr id="81" name="Group 80">
            <a:extLst>
              <a:ext uri="{FF2B5EF4-FFF2-40B4-BE49-F238E27FC236}">
                <a16:creationId xmlns:a16="http://schemas.microsoft.com/office/drawing/2014/main" id="{9E2E5055-95C6-44FA-AF55-2CBA44E9AE05}"/>
              </a:ext>
            </a:extLst>
          </p:cNvPr>
          <p:cNvGrpSpPr/>
          <p:nvPr/>
        </p:nvGrpSpPr>
        <p:grpSpPr>
          <a:xfrm>
            <a:off x="4703640" y="3557599"/>
            <a:ext cx="1270452" cy="1320981"/>
            <a:chOff x="3560640" y="3557598"/>
            <a:chExt cx="1270452" cy="1320981"/>
          </a:xfrm>
        </p:grpSpPr>
        <p:pic>
          <p:nvPicPr>
            <p:cNvPr id="82" name="Picture 81">
              <a:extLst>
                <a:ext uri="{FF2B5EF4-FFF2-40B4-BE49-F238E27FC236}">
                  <a16:creationId xmlns:a16="http://schemas.microsoft.com/office/drawing/2014/main" id="{D196974A-3ED9-4F97-BE66-2E07AB13485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09856" y="3557598"/>
              <a:ext cx="914400" cy="914400"/>
            </a:xfrm>
            <a:prstGeom prst="rect">
              <a:avLst/>
            </a:prstGeom>
          </p:spPr>
        </p:pic>
        <p:sp>
          <p:nvSpPr>
            <p:cNvPr id="83" name="TextBox 82">
              <a:extLst>
                <a:ext uri="{FF2B5EF4-FFF2-40B4-BE49-F238E27FC236}">
                  <a16:creationId xmlns:a16="http://schemas.microsoft.com/office/drawing/2014/main" id="{E6D459F4-1F18-4843-8FD8-C605900DFE24}"/>
                </a:ext>
              </a:extLst>
            </p:cNvPr>
            <p:cNvSpPr txBox="1"/>
            <p:nvPr/>
          </p:nvSpPr>
          <p:spPr>
            <a:xfrm>
              <a:off x="3560640" y="4416914"/>
              <a:ext cx="1270452" cy="461665"/>
            </a:xfrm>
            <a:prstGeom prst="rect">
              <a:avLst/>
            </a:prstGeom>
            <a:noFill/>
          </p:spPr>
          <p:txBody>
            <a:bodyPr wrap="square" rtlCol="0">
              <a:spAutoFit/>
            </a:bodyPr>
            <a:lstStyle/>
            <a:p>
              <a:pPr algn="ctr"/>
              <a:r>
                <a:rPr lang="en-US" sz="1200" dirty="0">
                  <a:solidFill>
                    <a:schemeClr val="bg1">
                      <a:lumMod val="50000"/>
                    </a:schemeClr>
                  </a:solidFill>
                  <a:cs typeface="Calibri" panose="020F0502020204030204" pitchFamily="34" charset="0"/>
                </a:rPr>
                <a:t>Property-  Process Profiles</a:t>
              </a:r>
            </a:p>
          </p:txBody>
        </p:sp>
      </p:grpSp>
      <p:grpSp>
        <p:nvGrpSpPr>
          <p:cNvPr id="10" name="Group 9">
            <a:extLst>
              <a:ext uri="{FF2B5EF4-FFF2-40B4-BE49-F238E27FC236}">
                <a16:creationId xmlns:a16="http://schemas.microsoft.com/office/drawing/2014/main" id="{6E6184F9-E4BA-4388-8505-D65212B7F29E}"/>
              </a:ext>
            </a:extLst>
          </p:cNvPr>
          <p:cNvGrpSpPr/>
          <p:nvPr/>
        </p:nvGrpSpPr>
        <p:grpSpPr>
          <a:xfrm>
            <a:off x="3278495" y="4230388"/>
            <a:ext cx="1270452" cy="1138697"/>
            <a:chOff x="2135495" y="4230387"/>
            <a:chExt cx="1270452" cy="1138697"/>
          </a:xfrm>
        </p:grpSpPr>
        <p:pic>
          <p:nvPicPr>
            <p:cNvPr id="9" name="Picture 8">
              <a:extLst>
                <a:ext uri="{FF2B5EF4-FFF2-40B4-BE49-F238E27FC236}">
                  <a16:creationId xmlns:a16="http://schemas.microsoft.com/office/drawing/2014/main" id="{944FED81-5D5F-4524-98A2-25EA3DF8D2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13521" y="4230387"/>
              <a:ext cx="914400" cy="914400"/>
            </a:xfrm>
            <a:prstGeom prst="rect">
              <a:avLst/>
            </a:prstGeom>
          </p:spPr>
        </p:pic>
        <p:sp>
          <p:nvSpPr>
            <p:cNvPr id="84" name="TextBox 83">
              <a:extLst>
                <a:ext uri="{FF2B5EF4-FFF2-40B4-BE49-F238E27FC236}">
                  <a16:creationId xmlns:a16="http://schemas.microsoft.com/office/drawing/2014/main" id="{BEAD639E-3BE4-47ED-B861-49CE73675CFC}"/>
                </a:ext>
              </a:extLst>
            </p:cNvPr>
            <p:cNvSpPr txBox="1"/>
            <p:nvPr/>
          </p:nvSpPr>
          <p:spPr>
            <a:xfrm>
              <a:off x="2135495" y="5092085"/>
              <a:ext cx="1270452" cy="276999"/>
            </a:xfrm>
            <a:prstGeom prst="rect">
              <a:avLst/>
            </a:prstGeom>
            <a:noFill/>
          </p:spPr>
          <p:txBody>
            <a:bodyPr wrap="square" rtlCol="0">
              <a:spAutoFit/>
            </a:bodyPr>
            <a:lstStyle/>
            <a:p>
              <a:pPr algn="ctr"/>
              <a:r>
                <a:rPr lang="en-US" sz="1200" dirty="0">
                  <a:solidFill>
                    <a:schemeClr val="bg1">
                      <a:lumMod val="50000"/>
                    </a:schemeClr>
                  </a:solidFill>
                  <a:cs typeface="Calibri" panose="020F0502020204030204" pitchFamily="34" charset="0"/>
                </a:rPr>
                <a:t>Selection</a:t>
              </a:r>
            </a:p>
          </p:txBody>
        </p:sp>
      </p:grpSp>
      <p:pic>
        <p:nvPicPr>
          <p:cNvPr id="40" name="Picture 39">
            <a:extLst>
              <a:ext uri="{FF2B5EF4-FFF2-40B4-BE49-F238E27FC236}">
                <a16:creationId xmlns:a16="http://schemas.microsoft.com/office/drawing/2014/main" id="{FAD23CB8-A475-472F-AB3C-01E1362A6A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74350" y="4469007"/>
            <a:ext cx="1082775" cy="1379079"/>
          </a:xfrm>
          <a:prstGeom prst="rect">
            <a:avLst/>
          </a:prstGeom>
        </p:spPr>
      </p:pic>
      <p:pic>
        <p:nvPicPr>
          <p:cNvPr id="42" name="Picture 41">
            <a:extLst>
              <a:ext uri="{FF2B5EF4-FFF2-40B4-BE49-F238E27FC236}">
                <a16:creationId xmlns:a16="http://schemas.microsoft.com/office/drawing/2014/main" id="{53CF83EE-71D4-47D9-A839-5D5A6086805C}"/>
              </a:ext>
            </a:extLst>
          </p:cNvPr>
          <p:cNvPicPr>
            <a:picLocks noChangeAspect="1"/>
          </p:cNvPicPr>
          <p:nvPr/>
        </p:nvPicPr>
        <p:blipFill rotWithShape="1">
          <a:blip r:embed="rId14">
            <a:extLst>
              <a:ext uri="{28A0092B-C50C-407E-A947-70E740481C1C}">
                <a14:useLocalDpi xmlns:a14="http://schemas.microsoft.com/office/drawing/2010/main" val="0"/>
              </a:ext>
            </a:extLst>
          </a:blip>
          <a:srcRect l="8622" r="9047"/>
          <a:stretch/>
        </p:blipFill>
        <p:spPr>
          <a:xfrm>
            <a:off x="8261227" y="4461091"/>
            <a:ext cx="1131075" cy="1373833"/>
          </a:xfrm>
          <a:prstGeom prst="rect">
            <a:avLst/>
          </a:prstGeom>
          <a:ln w="6350">
            <a:noFill/>
          </a:ln>
          <a:effectLst/>
        </p:spPr>
      </p:pic>
      <p:pic>
        <p:nvPicPr>
          <p:cNvPr id="43" name="Picture 42">
            <a:extLst>
              <a:ext uri="{FF2B5EF4-FFF2-40B4-BE49-F238E27FC236}">
                <a16:creationId xmlns:a16="http://schemas.microsoft.com/office/drawing/2014/main" id="{5DBD4496-BA7B-4AF8-A967-071FE92E77BB}"/>
              </a:ext>
            </a:extLst>
          </p:cNvPr>
          <p:cNvPicPr>
            <a:picLocks noChangeAspect="1"/>
          </p:cNvPicPr>
          <p:nvPr/>
        </p:nvPicPr>
        <p:blipFill rotWithShape="1">
          <a:blip r:embed="rId15"/>
          <a:srcRect l="1276" t="58682" r="965" b="14263"/>
          <a:stretch/>
        </p:blipFill>
        <p:spPr>
          <a:xfrm>
            <a:off x="2385881" y="5482324"/>
            <a:ext cx="3003340" cy="515137"/>
          </a:xfrm>
          <a:prstGeom prst="rect">
            <a:avLst/>
          </a:prstGeom>
          <a:ln>
            <a:solidFill>
              <a:schemeClr val="accent1"/>
            </a:solidFill>
          </a:ln>
        </p:spPr>
      </p:pic>
    </p:spTree>
    <p:extLst>
      <p:ext uri="{BB962C8B-B14F-4D97-AF65-F5344CB8AC3E}">
        <p14:creationId xmlns:p14="http://schemas.microsoft.com/office/powerpoint/2010/main" val="324233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up)">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par>
                          <p:cTn id="26" fill="hold">
                            <p:stCondLst>
                              <p:cond delay="0"/>
                            </p:stCondLst>
                            <p:childTnLst>
                              <p:par>
                                <p:cTn id="27" presetID="22" presetClass="entr" presetSubtype="4" fill="hold" grpId="1"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down)">
                                      <p:cBhvr>
                                        <p:cTn id="29" dur="500"/>
                                        <p:tgtEl>
                                          <p:spTgt spid="38"/>
                                        </p:tgtEl>
                                      </p:cBhvr>
                                    </p:animEffect>
                                  </p:childTnLst>
                                </p:cTn>
                              </p:par>
                            </p:childTnLst>
                          </p:cTn>
                        </p:par>
                        <p:par>
                          <p:cTn id="30" fill="hold">
                            <p:stCondLst>
                              <p:cond delay="500"/>
                            </p:stCondLst>
                            <p:childTnLst>
                              <p:par>
                                <p:cTn id="31" presetID="56" presetClass="path" presetSubtype="0" accel="50000" decel="50000" fill="hold" grpId="0" nodeType="afterEffect">
                                  <p:stCondLst>
                                    <p:cond delay="0"/>
                                  </p:stCondLst>
                                  <p:childTnLst>
                                    <p:animMotion origin="layout" path="M -4.10256E-6 -3.7037E-7 L -0.07211 -0.10046 " pathEditMode="relative" rAng="0" ptsTypes="AA">
                                      <p:cBhvr>
                                        <p:cTn id="32" dur="2000" fill="hold"/>
                                        <p:tgtEl>
                                          <p:spTgt spid="38"/>
                                        </p:tgtEl>
                                        <p:attrNameLst>
                                          <p:attrName>ppt_x</p:attrName>
                                          <p:attrName>ppt_y</p:attrName>
                                        </p:attrNameLst>
                                      </p:cBhvr>
                                      <p:rCtr x="-3606" y="-5023"/>
                                    </p:animMotion>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250"/>
                                        <p:tgtEl>
                                          <p:spTgt spid="40"/>
                                        </p:tgtEl>
                                      </p:cBhvr>
                                    </p:animEffect>
                                  </p:childTnLst>
                                </p:cTn>
                              </p:par>
                              <p:par>
                                <p:cTn id="42" presetID="10" presetClass="entr" presetSubtype="0" fill="hold"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2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8" grpId="0" animBg="1"/>
      <p:bldP spid="3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433CB21-BBC2-4F15-A4EF-E99E176B9B3B}"/>
              </a:ext>
            </a:extLst>
          </p:cNvPr>
          <p:cNvPicPr>
            <a:picLocks noChangeAspect="1"/>
          </p:cNvPicPr>
          <p:nvPr/>
        </p:nvPicPr>
        <p:blipFill rotWithShape="1">
          <a:blip r:embed="rId3"/>
          <a:srcRect l="1418" t="17680" r="3147"/>
          <a:stretch/>
        </p:blipFill>
        <p:spPr>
          <a:xfrm>
            <a:off x="942722" y="1939348"/>
            <a:ext cx="4693156" cy="3109808"/>
          </a:xfrm>
          <a:prstGeom prst="rect">
            <a:avLst/>
          </a:prstGeom>
          <a:solidFill>
            <a:schemeClr val="bg1"/>
          </a:solidFill>
          <a:ln>
            <a:solidFill>
              <a:schemeClr val="accent2">
                <a:lumMod val="50000"/>
              </a:schemeClr>
            </a:solidFill>
          </a:ln>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6ED485F4-38DB-46FE-A905-822C0AE27D99}"/>
              </a:ext>
            </a:extLst>
          </p:cNvPr>
          <p:cNvPicPr>
            <a:picLocks noChangeAspect="1"/>
          </p:cNvPicPr>
          <p:nvPr/>
        </p:nvPicPr>
        <p:blipFill rotWithShape="1">
          <a:blip r:embed="rId4"/>
          <a:srcRect t="20616" r="1643"/>
          <a:stretch/>
        </p:blipFill>
        <p:spPr>
          <a:xfrm>
            <a:off x="5736921" y="3581400"/>
            <a:ext cx="5872550" cy="2512134"/>
          </a:xfrm>
          <a:prstGeom prst="rect">
            <a:avLst/>
          </a:prstGeom>
          <a:ln>
            <a:solidFill>
              <a:schemeClr val="tx1">
                <a:lumMod val="85000"/>
                <a:lumOff val="15000"/>
              </a:schemeClr>
            </a:solidFill>
          </a:ln>
          <a:effectLst>
            <a:outerShdw blurRad="50800" dist="38100" dir="5400000" algn="t" rotWithShape="0">
              <a:prstClr val="black">
                <a:alpha val="40000"/>
              </a:prstClr>
            </a:outerShdw>
          </a:effectLst>
        </p:spPr>
      </p:pic>
      <p:sp>
        <p:nvSpPr>
          <p:cNvPr id="4" name="Slide Number Placeholder 3">
            <a:extLst>
              <a:ext uri="{FF2B5EF4-FFF2-40B4-BE49-F238E27FC236}">
                <a16:creationId xmlns:a16="http://schemas.microsoft.com/office/drawing/2014/main" id="{B7577600-D210-4E50-9082-0C8F2B4A6196}"/>
              </a:ext>
            </a:extLst>
          </p:cNvPr>
          <p:cNvSpPr>
            <a:spLocks noGrp="1"/>
          </p:cNvSpPr>
          <p:nvPr>
            <p:ph type="sldNum" sz="quarter" idx="11"/>
          </p:nvPr>
        </p:nvSpPr>
        <p:spPr/>
        <p:txBody>
          <a:bodyPr/>
          <a:lstStyle/>
          <a:p>
            <a:fld id="{F0D23093-2AB0-F74C-B865-1A12A15B650E}" type="slidenum">
              <a:rPr lang="en-US" smtClean="0"/>
              <a:pPr/>
              <a:t>28</a:t>
            </a:fld>
            <a:endParaRPr lang="en-US" dirty="0"/>
          </a:p>
        </p:txBody>
      </p:sp>
      <p:sp>
        <p:nvSpPr>
          <p:cNvPr id="2" name="Title 1"/>
          <p:cNvSpPr>
            <a:spLocks noGrp="1"/>
          </p:cNvSpPr>
          <p:nvPr>
            <p:ph type="title"/>
          </p:nvPr>
        </p:nvSpPr>
        <p:spPr/>
        <p:txBody>
          <a:bodyPr/>
          <a:lstStyle/>
          <a:p>
            <a:r>
              <a:rPr lang="en-GB" dirty="0">
                <a:latin typeface="+mn-lt"/>
              </a:rPr>
              <a:t>Les resources </a:t>
            </a:r>
            <a:r>
              <a:rPr lang="en-GB" dirty="0" err="1">
                <a:latin typeface="+mn-lt"/>
              </a:rPr>
              <a:t>pédagogiques</a:t>
            </a:r>
            <a:endParaRPr lang="en-GB" dirty="0">
              <a:latin typeface="+mn-lt"/>
            </a:endParaRPr>
          </a:p>
        </p:txBody>
      </p:sp>
      <p:sp>
        <p:nvSpPr>
          <p:cNvPr id="12" name="TextBox 11"/>
          <p:cNvSpPr txBox="1"/>
          <p:nvPr/>
        </p:nvSpPr>
        <p:spPr>
          <a:xfrm>
            <a:off x="3109952" y="1052732"/>
            <a:ext cx="5253939" cy="314381"/>
          </a:xfrm>
          <a:prstGeom prst="rect">
            <a:avLst/>
          </a:prstGeom>
          <a:noFill/>
        </p:spPr>
        <p:txBody>
          <a:bodyPr wrap="none" rtlCol="0">
            <a:spAutoFit/>
          </a:bodyPr>
          <a:lstStyle/>
          <a:p>
            <a:r>
              <a:rPr lang="en-GB" sz="1443" b="1" dirty="0"/>
              <a:t>Learning resources to engage students – Accessed via CES EduPack</a:t>
            </a:r>
          </a:p>
        </p:txBody>
      </p:sp>
      <p:pic>
        <p:nvPicPr>
          <p:cNvPr id="11" name="Picture 10">
            <a:extLst>
              <a:ext uri="{FF2B5EF4-FFF2-40B4-BE49-F238E27FC236}">
                <a16:creationId xmlns:a16="http://schemas.microsoft.com/office/drawing/2014/main" id="{E2EE4D36-B541-441F-8B1F-C09F220C3637}"/>
              </a:ext>
            </a:extLst>
          </p:cNvPr>
          <p:cNvPicPr>
            <a:picLocks noChangeAspect="1"/>
          </p:cNvPicPr>
          <p:nvPr/>
        </p:nvPicPr>
        <p:blipFill rotWithShape="1">
          <a:blip r:embed="rId5"/>
          <a:srcRect l="-1" t="3360" r="380" b="2016"/>
          <a:stretch/>
        </p:blipFill>
        <p:spPr>
          <a:xfrm>
            <a:off x="914400" y="794203"/>
            <a:ext cx="9927592" cy="864000"/>
          </a:xfrm>
          <a:prstGeom prst="rect">
            <a:avLst/>
          </a:prstGeom>
          <a:ln>
            <a:solidFill>
              <a:schemeClr val="accent1"/>
            </a:solidFill>
          </a:ln>
        </p:spPr>
      </p:pic>
      <p:sp>
        <p:nvSpPr>
          <p:cNvPr id="3" name="Rectangle: Rounded Corners 2">
            <a:extLst>
              <a:ext uri="{FF2B5EF4-FFF2-40B4-BE49-F238E27FC236}">
                <a16:creationId xmlns:a16="http://schemas.microsoft.com/office/drawing/2014/main" id="{91CC4312-A0C3-4970-8B9F-541E37C65F7E}"/>
              </a:ext>
            </a:extLst>
          </p:cNvPr>
          <p:cNvSpPr/>
          <p:nvPr/>
        </p:nvSpPr>
        <p:spPr>
          <a:xfrm>
            <a:off x="2033241" y="3084981"/>
            <a:ext cx="1143000" cy="827605"/>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63" dirty="0">
              <a:ln w="19050">
                <a:solidFill>
                  <a:schemeClr val="tx1"/>
                </a:solidFill>
              </a:ln>
            </a:endParaRPr>
          </a:p>
        </p:txBody>
      </p:sp>
      <p:sp>
        <p:nvSpPr>
          <p:cNvPr id="10" name="Callout: Bent Line 9">
            <a:extLst>
              <a:ext uri="{FF2B5EF4-FFF2-40B4-BE49-F238E27FC236}">
                <a16:creationId xmlns:a16="http://schemas.microsoft.com/office/drawing/2014/main" id="{3807CAF2-86E2-48BC-9134-12E4A3FE7CC6}"/>
              </a:ext>
            </a:extLst>
          </p:cNvPr>
          <p:cNvSpPr/>
          <p:nvPr/>
        </p:nvSpPr>
        <p:spPr>
          <a:xfrm>
            <a:off x="7391400" y="1219200"/>
            <a:ext cx="818936" cy="497317"/>
          </a:xfrm>
          <a:prstGeom prst="borderCallout2">
            <a:avLst>
              <a:gd name="adj1" fmla="val 18750"/>
              <a:gd name="adj2" fmla="val -8333"/>
              <a:gd name="adj3" fmla="val 18750"/>
              <a:gd name="adj4" fmla="val -16667"/>
              <a:gd name="adj5" fmla="val 256006"/>
              <a:gd name="adj6" fmla="val -212791"/>
            </a:avLst>
          </a:prstGeom>
          <a:noFill/>
          <a:ln w="28575">
            <a:solidFill>
              <a:srgbClr val="FFB71B"/>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24FFB27C-B9E3-4639-9202-D62FFEF823AD}"/>
              </a:ext>
            </a:extLst>
          </p:cNvPr>
          <p:cNvCxnSpPr>
            <a:cxnSpLocks/>
          </p:cNvCxnSpPr>
          <p:nvPr/>
        </p:nvCxnSpPr>
        <p:spPr>
          <a:xfrm>
            <a:off x="5635878" y="2917615"/>
            <a:ext cx="3523785" cy="508114"/>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351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59F56EA-99CE-4C16-9347-6B0FC2E54088}"/>
              </a:ext>
            </a:extLst>
          </p:cNvPr>
          <p:cNvSpPr>
            <a:spLocks noGrp="1"/>
          </p:cNvSpPr>
          <p:nvPr>
            <p:ph type="sldNum" sz="quarter" idx="11"/>
          </p:nvPr>
        </p:nvSpPr>
        <p:spPr/>
        <p:txBody>
          <a:bodyPr/>
          <a:lstStyle/>
          <a:p>
            <a:fld id="{F0D23093-2AB0-F74C-B865-1A12A15B650E}" type="slidenum">
              <a:rPr lang="en-US" smtClean="0"/>
              <a:pPr/>
              <a:t>29</a:t>
            </a:fld>
            <a:endParaRPr lang="en-US" dirty="0"/>
          </a:p>
        </p:txBody>
      </p:sp>
      <p:sp>
        <p:nvSpPr>
          <p:cNvPr id="2" name="Title 1">
            <a:extLst>
              <a:ext uri="{FF2B5EF4-FFF2-40B4-BE49-F238E27FC236}">
                <a16:creationId xmlns:a16="http://schemas.microsoft.com/office/drawing/2014/main" id="{AD05A6B6-2B7D-4D62-A9BE-7B0CF6FAAB6E}"/>
              </a:ext>
            </a:extLst>
          </p:cNvPr>
          <p:cNvSpPr>
            <a:spLocks noGrp="1"/>
          </p:cNvSpPr>
          <p:nvPr>
            <p:ph type="title"/>
          </p:nvPr>
        </p:nvSpPr>
        <p:spPr/>
        <p:txBody>
          <a:bodyPr/>
          <a:lstStyle/>
          <a:p>
            <a:r>
              <a:rPr lang="fr-FR" dirty="0">
                <a:latin typeface="+mn-lt"/>
              </a:rPr>
              <a:t>Ressources liées à MS&amp;E sur la page </a:t>
            </a:r>
            <a:r>
              <a:rPr lang="fr-FR" dirty="0" err="1">
                <a:latin typeface="+mn-lt"/>
              </a:rPr>
              <a:t>Ansys</a:t>
            </a:r>
            <a:r>
              <a:rPr lang="fr-FR" dirty="0">
                <a:latin typeface="+mn-lt"/>
              </a:rPr>
              <a:t> Education </a:t>
            </a:r>
            <a:r>
              <a:rPr lang="fr-FR" dirty="0" err="1">
                <a:latin typeface="+mn-lt"/>
              </a:rPr>
              <a:t>Resources</a:t>
            </a:r>
            <a:endParaRPr lang="en-GB" dirty="0">
              <a:latin typeface="+mn-lt"/>
            </a:endParaRPr>
          </a:p>
        </p:txBody>
      </p:sp>
      <p:sp>
        <p:nvSpPr>
          <p:cNvPr id="3" name="TextBox 2">
            <a:extLst>
              <a:ext uri="{FF2B5EF4-FFF2-40B4-BE49-F238E27FC236}">
                <a16:creationId xmlns:a16="http://schemas.microsoft.com/office/drawing/2014/main" id="{AEE2AE4F-87BD-4B81-B69E-3EE164D525E6}"/>
              </a:ext>
            </a:extLst>
          </p:cNvPr>
          <p:cNvSpPr txBox="1"/>
          <p:nvPr/>
        </p:nvSpPr>
        <p:spPr>
          <a:xfrm>
            <a:off x="1406700" y="809104"/>
            <a:ext cx="1397177" cy="369332"/>
          </a:xfrm>
          <a:prstGeom prst="rect">
            <a:avLst/>
          </a:prstGeom>
          <a:noFill/>
        </p:spPr>
        <p:txBody>
          <a:bodyPr wrap="none" rtlCol="0">
            <a:spAutoFit/>
          </a:bodyPr>
          <a:lstStyle/>
          <a:p>
            <a:r>
              <a:rPr lang="en-GB" b="1" dirty="0"/>
              <a:t>Livres Blancs</a:t>
            </a:r>
          </a:p>
        </p:txBody>
      </p:sp>
      <p:sp>
        <p:nvSpPr>
          <p:cNvPr id="4" name="TextBox 3">
            <a:extLst>
              <a:ext uri="{FF2B5EF4-FFF2-40B4-BE49-F238E27FC236}">
                <a16:creationId xmlns:a16="http://schemas.microsoft.com/office/drawing/2014/main" id="{A402748C-B7C7-4AD6-96DF-CFF58A35D7AA}"/>
              </a:ext>
            </a:extLst>
          </p:cNvPr>
          <p:cNvSpPr txBox="1"/>
          <p:nvPr/>
        </p:nvSpPr>
        <p:spPr>
          <a:xfrm>
            <a:off x="9907390" y="2952451"/>
            <a:ext cx="1580048" cy="369332"/>
          </a:xfrm>
          <a:prstGeom prst="rect">
            <a:avLst/>
          </a:prstGeom>
          <a:noFill/>
        </p:spPr>
        <p:txBody>
          <a:bodyPr wrap="none" rtlCol="0">
            <a:spAutoFit/>
          </a:bodyPr>
          <a:lstStyle/>
          <a:p>
            <a:r>
              <a:rPr lang="en-GB" b="1" dirty="0"/>
              <a:t>Micro-projects</a:t>
            </a:r>
          </a:p>
        </p:txBody>
      </p:sp>
      <p:sp>
        <p:nvSpPr>
          <p:cNvPr id="9" name="TextBox 8">
            <a:extLst>
              <a:ext uri="{FF2B5EF4-FFF2-40B4-BE49-F238E27FC236}">
                <a16:creationId xmlns:a16="http://schemas.microsoft.com/office/drawing/2014/main" id="{7D0879F0-D1FC-4B35-8960-FD8351FB9E83}"/>
              </a:ext>
            </a:extLst>
          </p:cNvPr>
          <p:cNvSpPr txBox="1"/>
          <p:nvPr/>
        </p:nvSpPr>
        <p:spPr>
          <a:xfrm>
            <a:off x="538530" y="4089216"/>
            <a:ext cx="2700419" cy="369332"/>
          </a:xfrm>
          <a:prstGeom prst="rect">
            <a:avLst/>
          </a:prstGeom>
          <a:noFill/>
        </p:spPr>
        <p:txBody>
          <a:bodyPr wrap="none" rtlCol="0">
            <a:spAutoFit/>
          </a:bodyPr>
          <a:lstStyle/>
          <a:p>
            <a:r>
              <a:rPr lang="en-GB" b="1" dirty="0"/>
              <a:t>Multiple Choice Questions</a:t>
            </a:r>
          </a:p>
        </p:txBody>
      </p:sp>
      <p:sp>
        <p:nvSpPr>
          <p:cNvPr id="10" name="TextBox 9">
            <a:extLst>
              <a:ext uri="{FF2B5EF4-FFF2-40B4-BE49-F238E27FC236}">
                <a16:creationId xmlns:a16="http://schemas.microsoft.com/office/drawing/2014/main" id="{B2CAC278-F3D0-4A3E-8ECC-76421EFEB864}"/>
              </a:ext>
            </a:extLst>
          </p:cNvPr>
          <p:cNvSpPr txBox="1"/>
          <p:nvPr/>
        </p:nvSpPr>
        <p:spPr>
          <a:xfrm>
            <a:off x="3199756" y="3988323"/>
            <a:ext cx="1635384" cy="512320"/>
          </a:xfrm>
          <a:prstGeom prst="rect">
            <a:avLst/>
          </a:prstGeom>
          <a:noFill/>
        </p:spPr>
        <p:txBody>
          <a:bodyPr wrap="none" rtlCol="0">
            <a:spAutoFit/>
          </a:bodyPr>
          <a:lstStyle/>
          <a:p>
            <a:pPr>
              <a:lnSpc>
                <a:spcPts val="1600"/>
              </a:lnSpc>
              <a:spcBef>
                <a:spcPts val="0"/>
              </a:spcBef>
              <a:spcAft>
                <a:spcPts val="0"/>
              </a:spcAft>
            </a:pPr>
            <a:r>
              <a:rPr lang="en-GB" dirty="0"/>
              <a:t>Format GIFT</a:t>
            </a:r>
          </a:p>
          <a:p>
            <a:pPr>
              <a:lnSpc>
                <a:spcPts val="1600"/>
              </a:lnSpc>
              <a:spcBef>
                <a:spcPts val="0"/>
              </a:spcBef>
              <a:spcAft>
                <a:spcPts val="0"/>
              </a:spcAft>
            </a:pPr>
            <a:r>
              <a:rPr lang="en-GB" dirty="0"/>
              <a:t>pour le Moodle</a:t>
            </a:r>
          </a:p>
        </p:txBody>
      </p:sp>
      <p:sp>
        <p:nvSpPr>
          <p:cNvPr id="11" name="TextBox 10">
            <a:extLst>
              <a:ext uri="{FF2B5EF4-FFF2-40B4-BE49-F238E27FC236}">
                <a16:creationId xmlns:a16="http://schemas.microsoft.com/office/drawing/2014/main" id="{5DDB3E80-8962-4564-83F0-D07839144217}"/>
              </a:ext>
            </a:extLst>
          </p:cNvPr>
          <p:cNvSpPr txBox="1"/>
          <p:nvPr/>
        </p:nvSpPr>
        <p:spPr>
          <a:xfrm>
            <a:off x="8316121" y="817275"/>
            <a:ext cx="1591269" cy="369332"/>
          </a:xfrm>
          <a:prstGeom prst="rect">
            <a:avLst/>
          </a:prstGeom>
          <a:noFill/>
        </p:spPr>
        <p:txBody>
          <a:bodyPr wrap="none" rtlCol="0">
            <a:spAutoFit/>
          </a:bodyPr>
          <a:lstStyle/>
          <a:p>
            <a:r>
              <a:rPr lang="en-GB" b="1" dirty="0" err="1"/>
              <a:t>Unité</a:t>
            </a:r>
            <a:r>
              <a:rPr lang="en-GB" b="1" dirty="0"/>
              <a:t> de </a:t>
            </a:r>
            <a:r>
              <a:rPr lang="en-GB" b="1" dirty="0" err="1"/>
              <a:t>Cours</a:t>
            </a:r>
            <a:endParaRPr lang="en-GB" b="1" dirty="0"/>
          </a:p>
        </p:txBody>
      </p:sp>
      <p:pic>
        <p:nvPicPr>
          <p:cNvPr id="12" name="Picture 11">
            <a:extLst>
              <a:ext uri="{FF2B5EF4-FFF2-40B4-BE49-F238E27FC236}">
                <a16:creationId xmlns:a16="http://schemas.microsoft.com/office/drawing/2014/main" id="{B98469E9-CDA7-4FA4-9954-37FCFB040953}"/>
              </a:ext>
            </a:extLst>
          </p:cNvPr>
          <p:cNvPicPr>
            <a:picLocks noChangeAspect="1"/>
          </p:cNvPicPr>
          <p:nvPr/>
        </p:nvPicPr>
        <p:blipFill>
          <a:blip r:embed="rId3"/>
          <a:stretch>
            <a:fillRect/>
          </a:stretch>
        </p:blipFill>
        <p:spPr>
          <a:xfrm>
            <a:off x="314905" y="4542738"/>
            <a:ext cx="3090780" cy="1728741"/>
          </a:xfrm>
          <a:prstGeom prst="rect">
            <a:avLst/>
          </a:prstGeom>
          <a:effectLst>
            <a:outerShdw blurRad="63500" sx="102000" sy="102000" algn="ctr" rotWithShape="0">
              <a:prstClr val="black">
                <a:alpha val="40000"/>
              </a:prstClr>
            </a:outerShdw>
          </a:effectLst>
        </p:spPr>
      </p:pic>
      <p:sp>
        <p:nvSpPr>
          <p:cNvPr id="17" name="TextBox 16">
            <a:extLst>
              <a:ext uri="{FF2B5EF4-FFF2-40B4-BE49-F238E27FC236}">
                <a16:creationId xmlns:a16="http://schemas.microsoft.com/office/drawing/2014/main" id="{50161596-B5F9-4938-B390-92550BDC80F3}"/>
              </a:ext>
            </a:extLst>
          </p:cNvPr>
          <p:cNvSpPr txBox="1"/>
          <p:nvPr/>
        </p:nvSpPr>
        <p:spPr>
          <a:xfrm>
            <a:off x="4491853" y="809104"/>
            <a:ext cx="2462790" cy="369332"/>
          </a:xfrm>
          <a:prstGeom prst="rect">
            <a:avLst/>
          </a:prstGeom>
          <a:noFill/>
        </p:spPr>
        <p:txBody>
          <a:bodyPr wrap="none" rtlCol="0">
            <a:spAutoFit/>
          </a:bodyPr>
          <a:lstStyle/>
          <a:p>
            <a:r>
              <a:rPr lang="en-GB" b="1" dirty="0" err="1"/>
              <a:t>Exercices</a:t>
            </a:r>
            <a:r>
              <a:rPr lang="en-GB" b="1" dirty="0"/>
              <a:t> avec Solutions</a:t>
            </a:r>
          </a:p>
        </p:txBody>
      </p:sp>
      <p:sp>
        <p:nvSpPr>
          <p:cNvPr id="22" name="TextBox 21">
            <a:extLst>
              <a:ext uri="{FF2B5EF4-FFF2-40B4-BE49-F238E27FC236}">
                <a16:creationId xmlns:a16="http://schemas.microsoft.com/office/drawing/2014/main" id="{1D836D84-6FEB-46CA-ADF7-55705FC2C2C8}"/>
              </a:ext>
            </a:extLst>
          </p:cNvPr>
          <p:cNvSpPr txBox="1"/>
          <p:nvPr/>
        </p:nvSpPr>
        <p:spPr>
          <a:xfrm>
            <a:off x="7361054" y="3026997"/>
            <a:ext cx="1714700" cy="369332"/>
          </a:xfrm>
          <a:prstGeom prst="rect">
            <a:avLst/>
          </a:prstGeom>
          <a:noFill/>
        </p:spPr>
        <p:txBody>
          <a:bodyPr wrap="none" rtlCol="0">
            <a:spAutoFit/>
          </a:bodyPr>
          <a:lstStyle/>
          <a:p>
            <a:r>
              <a:rPr lang="en-GB" b="1" dirty="0"/>
              <a:t>Teach Yourself...</a:t>
            </a:r>
          </a:p>
        </p:txBody>
      </p:sp>
      <p:pic>
        <p:nvPicPr>
          <p:cNvPr id="7" name="Picture 6">
            <a:extLst>
              <a:ext uri="{FF2B5EF4-FFF2-40B4-BE49-F238E27FC236}">
                <a16:creationId xmlns:a16="http://schemas.microsoft.com/office/drawing/2014/main" id="{1B930842-0557-459B-BF77-1F97977D2FDE}"/>
              </a:ext>
            </a:extLst>
          </p:cNvPr>
          <p:cNvPicPr>
            <a:picLocks noChangeAspect="1"/>
          </p:cNvPicPr>
          <p:nvPr/>
        </p:nvPicPr>
        <p:blipFill>
          <a:blip r:embed="rId4"/>
          <a:stretch>
            <a:fillRect/>
          </a:stretch>
        </p:blipFill>
        <p:spPr>
          <a:xfrm>
            <a:off x="8218404" y="1514509"/>
            <a:ext cx="2286000" cy="1287183"/>
          </a:xfrm>
          <a:prstGeom prst="rect">
            <a:avLst/>
          </a:prstGeom>
          <a:ln>
            <a:solidFill>
              <a:schemeClr val="accent1"/>
            </a:solidFill>
          </a:ln>
        </p:spPr>
      </p:pic>
      <p:pic>
        <p:nvPicPr>
          <p:cNvPr id="14" name="Picture 13">
            <a:extLst>
              <a:ext uri="{FF2B5EF4-FFF2-40B4-BE49-F238E27FC236}">
                <a16:creationId xmlns:a16="http://schemas.microsoft.com/office/drawing/2014/main" id="{BE344698-E0C9-47ED-BC55-210687F29FC9}"/>
              </a:ext>
            </a:extLst>
          </p:cNvPr>
          <p:cNvPicPr>
            <a:picLocks noChangeAspect="1"/>
          </p:cNvPicPr>
          <p:nvPr/>
        </p:nvPicPr>
        <p:blipFill>
          <a:blip r:embed="rId5"/>
          <a:stretch>
            <a:fillRect/>
          </a:stretch>
        </p:blipFill>
        <p:spPr>
          <a:xfrm>
            <a:off x="4744195" y="1349517"/>
            <a:ext cx="1752360" cy="2286000"/>
          </a:xfrm>
          <a:prstGeom prst="rect">
            <a:avLst/>
          </a:prstGeom>
          <a:ln>
            <a:solidFill>
              <a:schemeClr val="accent1"/>
            </a:solidFill>
          </a:ln>
        </p:spPr>
      </p:pic>
      <p:pic>
        <p:nvPicPr>
          <p:cNvPr id="25" name="Picture 24">
            <a:extLst>
              <a:ext uri="{FF2B5EF4-FFF2-40B4-BE49-F238E27FC236}">
                <a16:creationId xmlns:a16="http://schemas.microsoft.com/office/drawing/2014/main" id="{817BA357-6792-4FAB-B97B-B6D91F756A3E}"/>
              </a:ext>
            </a:extLst>
          </p:cNvPr>
          <p:cNvPicPr>
            <a:picLocks noChangeAspect="1"/>
          </p:cNvPicPr>
          <p:nvPr/>
        </p:nvPicPr>
        <p:blipFill>
          <a:blip r:embed="rId6"/>
          <a:stretch>
            <a:fillRect/>
          </a:stretch>
        </p:blipFill>
        <p:spPr>
          <a:xfrm>
            <a:off x="9617170" y="3586239"/>
            <a:ext cx="1774468" cy="2286000"/>
          </a:xfrm>
          <a:prstGeom prst="rect">
            <a:avLst/>
          </a:prstGeom>
          <a:ln>
            <a:solidFill>
              <a:schemeClr val="accent1"/>
            </a:solidFill>
          </a:ln>
        </p:spPr>
      </p:pic>
      <p:pic>
        <p:nvPicPr>
          <p:cNvPr id="27" name="Picture 26">
            <a:extLst>
              <a:ext uri="{FF2B5EF4-FFF2-40B4-BE49-F238E27FC236}">
                <a16:creationId xmlns:a16="http://schemas.microsoft.com/office/drawing/2014/main" id="{8AFFD9FC-150A-4BAA-BCDA-59D51E69B582}"/>
              </a:ext>
            </a:extLst>
          </p:cNvPr>
          <p:cNvPicPr>
            <a:picLocks noChangeAspect="1"/>
          </p:cNvPicPr>
          <p:nvPr/>
        </p:nvPicPr>
        <p:blipFill>
          <a:blip r:embed="rId7"/>
          <a:stretch>
            <a:fillRect/>
          </a:stretch>
        </p:blipFill>
        <p:spPr>
          <a:xfrm>
            <a:off x="1281797" y="1306808"/>
            <a:ext cx="1772846" cy="2286000"/>
          </a:xfrm>
          <a:prstGeom prst="rect">
            <a:avLst/>
          </a:prstGeom>
          <a:ln>
            <a:solidFill>
              <a:schemeClr val="accent1"/>
            </a:solidFill>
          </a:ln>
        </p:spPr>
      </p:pic>
      <p:pic>
        <p:nvPicPr>
          <p:cNvPr id="29" name="Picture 28">
            <a:extLst>
              <a:ext uri="{FF2B5EF4-FFF2-40B4-BE49-F238E27FC236}">
                <a16:creationId xmlns:a16="http://schemas.microsoft.com/office/drawing/2014/main" id="{860B7F6C-705C-423E-B7CA-B58658DB209B}"/>
              </a:ext>
            </a:extLst>
          </p:cNvPr>
          <p:cNvPicPr>
            <a:picLocks noChangeAspect="1"/>
          </p:cNvPicPr>
          <p:nvPr/>
        </p:nvPicPr>
        <p:blipFill>
          <a:blip r:embed="rId8"/>
          <a:stretch>
            <a:fillRect/>
          </a:stretch>
        </p:blipFill>
        <p:spPr>
          <a:xfrm>
            <a:off x="7147911" y="3592808"/>
            <a:ext cx="1762908" cy="2286000"/>
          </a:xfrm>
          <a:prstGeom prst="rect">
            <a:avLst/>
          </a:prstGeom>
          <a:ln>
            <a:solidFill>
              <a:schemeClr val="accent1"/>
            </a:solidFill>
          </a:ln>
        </p:spPr>
      </p:pic>
    </p:spTree>
    <p:extLst>
      <p:ext uri="{BB962C8B-B14F-4D97-AF65-F5344CB8AC3E}">
        <p14:creationId xmlns:p14="http://schemas.microsoft.com/office/powerpoint/2010/main" val="1722544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7E23A9-428F-4882-A069-9906FC14F744}"/>
              </a:ext>
            </a:extLst>
          </p:cNvPr>
          <p:cNvSpPr>
            <a:spLocks noGrp="1"/>
          </p:cNvSpPr>
          <p:nvPr>
            <p:ph type="sldNum" sz="quarter" idx="11"/>
          </p:nvPr>
        </p:nvSpPr>
        <p:spPr/>
        <p:txBody>
          <a:bodyPr/>
          <a:lstStyle/>
          <a:p>
            <a:fld id="{F0D23093-2AB0-F74C-B865-1A12A15B650E}" type="slidenum">
              <a:rPr lang="en-US" smtClean="0"/>
              <a:pPr/>
              <a:t>3</a:t>
            </a:fld>
            <a:endParaRPr lang="en-US" dirty="0"/>
          </a:p>
        </p:txBody>
      </p:sp>
      <p:sp>
        <p:nvSpPr>
          <p:cNvPr id="5122" name="Rectangle 2"/>
          <p:cNvSpPr>
            <a:spLocks noGrp="1" noChangeArrowheads="1"/>
          </p:cNvSpPr>
          <p:nvPr>
            <p:ph type="title"/>
          </p:nvPr>
        </p:nvSpPr>
        <p:spPr>
          <a:ln w="9525"/>
        </p:spPr>
        <p:txBody>
          <a:bodyPr/>
          <a:lstStyle/>
          <a:p>
            <a:r>
              <a:rPr lang="en-US" dirty="0" err="1"/>
              <a:t>Sommaire</a:t>
            </a:r>
            <a:r>
              <a:rPr lang="en-US" dirty="0"/>
              <a:t> de </a:t>
            </a:r>
            <a:r>
              <a:rPr lang="en-US" dirty="0" err="1"/>
              <a:t>cette</a:t>
            </a:r>
            <a:r>
              <a:rPr lang="en-US" dirty="0"/>
              <a:t> </a:t>
            </a:r>
            <a:r>
              <a:rPr lang="en-US" dirty="0" err="1"/>
              <a:t>unité</a:t>
            </a:r>
            <a:r>
              <a:rPr lang="en-US" dirty="0"/>
              <a:t> 5</a:t>
            </a:r>
            <a:endParaRPr lang="en-GB" dirty="0">
              <a:latin typeface="+mn-lt"/>
            </a:endParaRPr>
          </a:p>
        </p:txBody>
      </p:sp>
      <p:sp>
        <p:nvSpPr>
          <p:cNvPr id="5124" name="Rectangle 15"/>
          <p:cNvSpPr>
            <a:spLocks noChangeArrowheads="1"/>
          </p:cNvSpPr>
          <p:nvPr/>
        </p:nvSpPr>
        <p:spPr bwMode="auto">
          <a:xfrm>
            <a:off x="8985250" y="6324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endParaRPr lang="en-GB" dirty="0">
              <a:latin typeface="+mn-lt"/>
            </a:endParaRPr>
          </a:p>
        </p:txBody>
      </p:sp>
      <p:sp>
        <p:nvSpPr>
          <p:cNvPr id="19" name="Rectangle 8">
            <a:extLst>
              <a:ext uri="{FF2B5EF4-FFF2-40B4-BE49-F238E27FC236}">
                <a16:creationId xmlns:a16="http://schemas.microsoft.com/office/drawing/2014/main" id="{BC13DA9B-F123-4EE7-B53C-C79EAC7B2542}"/>
              </a:ext>
            </a:extLst>
          </p:cNvPr>
          <p:cNvSpPr>
            <a:spLocks noChangeArrowheads="1"/>
          </p:cNvSpPr>
          <p:nvPr/>
        </p:nvSpPr>
        <p:spPr bwMode="auto">
          <a:xfrm>
            <a:off x="5257800" y="1905000"/>
            <a:ext cx="59848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spcAft>
                <a:spcPct val="35000"/>
              </a:spcAft>
              <a:buClr>
                <a:schemeClr val="accent1"/>
              </a:buClr>
              <a:buSzTx/>
              <a:buFont typeface="Wingdings" pitchFamily="2" charset="2"/>
              <a:buChar char="§"/>
            </a:pPr>
            <a:r>
              <a:rPr lang="en-GB" sz="2000" b="1" dirty="0"/>
              <a:t>  </a:t>
            </a:r>
            <a:r>
              <a:rPr lang="en-GB" sz="2000" b="1" dirty="0" err="1"/>
              <a:t>Enseigner</a:t>
            </a:r>
            <a:r>
              <a:rPr lang="en-GB" sz="2000" b="1" dirty="0"/>
              <a:t> la science et </a:t>
            </a:r>
            <a:r>
              <a:rPr lang="en-GB" sz="2000" b="1" dirty="0" err="1"/>
              <a:t>ingénierie</a:t>
            </a:r>
            <a:r>
              <a:rPr lang="en-GB" sz="2000" b="1" dirty="0"/>
              <a:t> des </a:t>
            </a:r>
            <a:r>
              <a:rPr lang="en-GB" sz="2000" b="1" dirty="0" err="1"/>
              <a:t>matériaux</a:t>
            </a:r>
            <a:endParaRPr lang="en-US" sz="2000" b="1" dirty="0"/>
          </a:p>
        </p:txBody>
      </p:sp>
      <p:sp>
        <p:nvSpPr>
          <p:cNvPr id="20" name="Rectangle 11">
            <a:extLst>
              <a:ext uri="{FF2B5EF4-FFF2-40B4-BE49-F238E27FC236}">
                <a16:creationId xmlns:a16="http://schemas.microsoft.com/office/drawing/2014/main" id="{E392D62C-59D5-48A3-AAF3-145D085F74CC}"/>
              </a:ext>
            </a:extLst>
          </p:cNvPr>
          <p:cNvSpPr>
            <a:spLocks noChangeArrowheads="1"/>
          </p:cNvSpPr>
          <p:nvPr/>
        </p:nvSpPr>
        <p:spPr bwMode="auto">
          <a:xfrm>
            <a:off x="5257800" y="2382838"/>
            <a:ext cx="52455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spcAft>
                <a:spcPct val="35000"/>
              </a:spcAft>
              <a:buClr>
                <a:schemeClr val="accent1"/>
              </a:buClr>
              <a:buSzTx/>
              <a:buFont typeface="Wingdings" pitchFamily="2" charset="2"/>
              <a:buChar char="§"/>
            </a:pPr>
            <a:r>
              <a:rPr lang="en-GB" sz="2000" b="1" dirty="0"/>
              <a:t>  Le package MS&amp;E et la page </a:t>
            </a:r>
            <a:r>
              <a:rPr lang="en-GB" sz="2000" b="1" dirty="0" err="1"/>
              <a:t>d’accueil</a:t>
            </a:r>
            <a:endParaRPr lang="en-US" sz="2000" b="1" dirty="0"/>
          </a:p>
        </p:txBody>
      </p:sp>
      <p:sp>
        <p:nvSpPr>
          <p:cNvPr id="21" name="Rectangle 12">
            <a:extLst>
              <a:ext uri="{FF2B5EF4-FFF2-40B4-BE49-F238E27FC236}">
                <a16:creationId xmlns:a16="http://schemas.microsoft.com/office/drawing/2014/main" id="{9409DCF5-C3A5-4D27-8386-68DC774B728B}"/>
              </a:ext>
            </a:extLst>
          </p:cNvPr>
          <p:cNvSpPr>
            <a:spLocks noChangeArrowheads="1"/>
          </p:cNvSpPr>
          <p:nvPr/>
        </p:nvSpPr>
        <p:spPr bwMode="auto">
          <a:xfrm>
            <a:off x="5251045" y="3236913"/>
            <a:ext cx="45787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spcAft>
                <a:spcPct val="35000"/>
              </a:spcAft>
              <a:buClr>
                <a:schemeClr val="accent1"/>
              </a:buClr>
              <a:buSzTx/>
              <a:buFont typeface="Wingdings" pitchFamily="2" charset="2"/>
              <a:buChar char="§"/>
            </a:pPr>
            <a:r>
              <a:rPr lang="en-GB" sz="2000" b="1" dirty="0"/>
              <a:t>   Les fiches </a:t>
            </a:r>
            <a:r>
              <a:rPr lang="en-GB" sz="2000" b="1" dirty="0" err="1"/>
              <a:t>matériaux</a:t>
            </a:r>
            <a:r>
              <a:rPr lang="en-GB" sz="2000" b="1" dirty="0"/>
              <a:t> dans MS&amp;E</a:t>
            </a:r>
            <a:endParaRPr lang="en-US" sz="2000" b="1" dirty="0"/>
          </a:p>
        </p:txBody>
      </p:sp>
      <p:sp>
        <p:nvSpPr>
          <p:cNvPr id="22" name="Rectangle 14">
            <a:extLst>
              <a:ext uri="{FF2B5EF4-FFF2-40B4-BE49-F238E27FC236}">
                <a16:creationId xmlns:a16="http://schemas.microsoft.com/office/drawing/2014/main" id="{FAD698EE-FCBB-4D1A-8F0E-099BF8DEB419}"/>
              </a:ext>
            </a:extLst>
          </p:cNvPr>
          <p:cNvSpPr>
            <a:spLocks noChangeArrowheads="1"/>
          </p:cNvSpPr>
          <p:nvPr/>
        </p:nvSpPr>
        <p:spPr bwMode="auto">
          <a:xfrm>
            <a:off x="5251045" y="2814638"/>
            <a:ext cx="57746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spcAft>
                <a:spcPct val="35000"/>
              </a:spcAft>
              <a:buClr>
                <a:schemeClr val="accent1"/>
              </a:buClr>
              <a:buSzTx/>
              <a:buFont typeface="Wingdings" pitchFamily="2" charset="2"/>
              <a:buChar char="§"/>
            </a:pPr>
            <a:r>
              <a:rPr lang="en-GB" sz="2000" b="1" dirty="0"/>
              <a:t>  La table de </a:t>
            </a:r>
            <a:r>
              <a:rPr lang="en-GB" sz="2000" b="1" dirty="0" err="1"/>
              <a:t>données</a:t>
            </a:r>
            <a:r>
              <a:rPr lang="en-GB" sz="2000" b="1" dirty="0"/>
              <a:t> Elements</a:t>
            </a:r>
            <a:endParaRPr lang="en-US" sz="2000" b="1" dirty="0"/>
          </a:p>
        </p:txBody>
      </p:sp>
      <p:sp>
        <p:nvSpPr>
          <p:cNvPr id="12" name="Rectangle 12">
            <a:extLst>
              <a:ext uri="{FF2B5EF4-FFF2-40B4-BE49-F238E27FC236}">
                <a16:creationId xmlns:a16="http://schemas.microsoft.com/office/drawing/2014/main" id="{F7FED2B4-4925-474A-82A2-D1D4A37D3F5C}"/>
              </a:ext>
            </a:extLst>
          </p:cNvPr>
          <p:cNvSpPr>
            <a:spLocks noChangeArrowheads="1"/>
          </p:cNvSpPr>
          <p:nvPr/>
        </p:nvSpPr>
        <p:spPr bwMode="auto">
          <a:xfrm>
            <a:off x="5270500" y="3659188"/>
            <a:ext cx="37830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spcAft>
                <a:spcPct val="35000"/>
              </a:spcAft>
              <a:buClr>
                <a:schemeClr val="accent1"/>
              </a:buClr>
              <a:buSzTx/>
              <a:buFont typeface="Wingdings" pitchFamily="2" charset="2"/>
              <a:buChar char="§"/>
            </a:pPr>
            <a:r>
              <a:rPr lang="en-GB" sz="2000" b="1" dirty="0"/>
              <a:t>  </a:t>
            </a:r>
            <a:r>
              <a:rPr lang="en-GB" sz="2000" b="1" dirty="0" err="1"/>
              <a:t>L’outil</a:t>
            </a:r>
            <a:r>
              <a:rPr lang="en-GB" sz="2000" b="1" dirty="0"/>
              <a:t> Phase Diagram</a:t>
            </a:r>
            <a:endParaRPr lang="en-US" sz="2000" b="1" dirty="0"/>
          </a:p>
        </p:txBody>
      </p:sp>
      <p:sp>
        <p:nvSpPr>
          <p:cNvPr id="13" name="Rectangle 12">
            <a:extLst>
              <a:ext uri="{FF2B5EF4-FFF2-40B4-BE49-F238E27FC236}">
                <a16:creationId xmlns:a16="http://schemas.microsoft.com/office/drawing/2014/main" id="{782DE24E-2481-4AF2-88CA-E6DCCDE58D5E}"/>
              </a:ext>
            </a:extLst>
          </p:cNvPr>
          <p:cNvSpPr>
            <a:spLocks noChangeArrowheads="1"/>
          </p:cNvSpPr>
          <p:nvPr/>
        </p:nvSpPr>
        <p:spPr bwMode="auto">
          <a:xfrm>
            <a:off x="5270500" y="4100918"/>
            <a:ext cx="37830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spcAft>
                <a:spcPct val="35000"/>
              </a:spcAft>
              <a:buClr>
                <a:schemeClr val="accent1"/>
              </a:buClr>
              <a:buSzTx/>
              <a:buFont typeface="Wingdings" pitchFamily="2" charset="2"/>
              <a:buChar char="§"/>
            </a:pPr>
            <a:r>
              <a:rPr lang="en-GB" sz="2000" b="1" dirty="0"/>
              <a:t>   Profiles </a:t>
            </a:r>
            <a:r>
              <a:rPr lang="en-GB" sz="2000" b="1" dirty="0" err="1"/>
              <a:t>Propriétés-Procédés</a:t>
            </a:r>
            <a:endParaRPr lang="en-US" sz="2000" b="1" dirty="0"/>
          </a:p>
        </p:txBody>
      </p:sp>
      <p:pic>
        <p:nvPicPr>
          <p:cNvPr id="2" name="Picture 1">
            <a:extLst>
              <a:ext uri="{FF2B5EF4-FFF2-40B4-BE49-F238E27FC236}">
                <a16:creationId xmlns:a16="http://schemas.microsoft.com/office/drawing/2014/main" id="{CAA01A6B-6054-44A6-8DB3-7A159ACF0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413728"/>
            <a:ext cx="3201930" cy="3201930"/>
          </a:xfrm>
          <a:prstGeom prst="rect">
            <a:avLst/>
          </a:prstGeom>
        </p:spPr>
      </p:pic>
    </p:spTree>
    <p:extLst>
      <p:ext uri="{BB962C8B-B14F-4D97-AF65-F5344CB8AC3E}">
        <p14:creationId xmlns:p14="http://schemas.microsoft.com/office/powerpoint/2010/main" val="4195438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3F4F5D-1678-4229-83FC-C18B2D350F46}"/>
              </a:ext>
            </a:extLst>
          </p:cNvPr>
          <p:cNvSpPr>
            <a:spLocks noGrp="1"/>
          </p:cNvSpPr>
          <p:nvPr>
            <p:ph type="sldNum" sz="quarter" idx="11"/>
          </p:nvPr>
        </p:nvSpPr>
        <p:spPr/>
        <p:txBody>
          <a:bodyPr/>
          <a:lstStyle/>
          <a:p>
            <a:fld id="{F0D23093-2AB0-F74C-B865-1A12A15B650E}" type="slidenum">
              <a:rPr lang="en-US" smtClean="0"/>
              <a:pPr/>
              <a:t>30</a:t>
            </a:fld>
            <a:endParaRPr lang="en-US"/>
          </a:p>
        </p:txBody>
      </p:sp>
      <p:sp>
        <p:nvSpPr>
          <p:cNvPr id="3" name="Title 2">
            <a:extLst>
              <a:ext uri="{FF2B5EF4-FFF2-40B4-BE49-F238E27FC236}">
                <a16:creationId xmlns:a16="http://schemas.microsoft.com/office/drawing/2014/main" id="{40AA9338-E692-4C26-BFD3-77F262F85977}"/>
              </a:ext>
            </a:extLst>
          </p:cNvPr>
          <p:cNvSpPr>
            <a:spLocks noGrp="1"/>
          </p:cNvSpPr>
          <p:nvPr>
            <p:ph type="title"/>
          </p:nvPr>
        </p:nvSpPr>
        <p:spPr/>
        <p:txBody>
          <a:bodyPr/>
          <a:lstStyle/>
          <a:p>
            <a:r>
              <a:rPr lang="en-US" dirty="0"/>
              <a:t>Série </a:t>
            </a:r>
            <a:r>
              <a:rPr lang="en-US" dirty="0" err="1"/>
              <a:t>d’Unité</a:t>
            </a:r>
            <a:r>
              <a:rPr lang="en-US" dirty="0"/>
              <a:t> de </a:t>
            </a:r>
            <a:r>
              <a:rPr lang="en-US" dirty="0" err="1"/>
              <a:t>Cours</a:t>
            </a:r>
            <a:endParaRPr lang="en-US" dirty="0"/>
          </a:p>
        </p:txBody>
      </p:sp>
      <p:sp>
        <p:nvSpPr>
          <p:cNvPr id="5" name="TextBox 4">
            <a:extLst>
              <a:ext uri="{FF2B5EF4-FFF2-40B4-BE49-F238E27FC236}">
                <a16:creationId xmlns:a16="http://schemas.microsoft.com/office/drawing/2014/main" id="{686FA503-9976-4E6C-BEDA-E87D9E0937F5}"/>
              </a:ext>
            </a:extLst>
          </p:cNvPr>
          <p:cNvSpPr txBox="1"/>
          <p:nvPr/>
        </p:nvSpPr>
        <p:spPr>
          <a:xfrm>
            <a:off x="617220" y="601979"/>
            <a:ext cx="10972800" cy="646331"/>
          </a:xfrm>
          <a:prstGeom prst="rect">
            <a:avLst/>
          </a:prstGeom>
          <a:noFill/>
        </p:spPr>
        <p:txBody>
          <a:bodyPr wrap="square" rtlCol="0">
            <a:spAutoFit/>
          </a:bodyPr>
          <a:lstStyle/>
          <a:p>
            <a:r>
              <a:rPr lang="fr-FR" dirty="0"/>
              <a:t>Ces unités de cours PowerPoint, ainsi que de nombreux autres types de ressources, se trouvent sur la page web </a:t>
            </a:r>
            <a:r>
              <a:rPr lang="en-US" dirty="0"/>
              <a:t>Ansys Education Resources </a:t>
            </a:r>
            <a:endParaRPr lang="fr-FR" dirty="0"/>
          </a:p>
        </p:txBody>
      </p:sp>
      <p:sp>
        <p:nvSpPr>
          <p:cNvPr id="4" name="TextBox 3">
            <a:extLst>
              <a:ext uri="{FF2B5EF4-FFF2-40B4-BE49-F238E27FC236}">
                <a16:creationId xmlns:a16="http://schemas.microsoft.com/office/drawing/2014/main" id="{8432938B-AD05-4987-8A18-1D3F182D724D}"/>
              </a:ext>
            </a:extLst>
          </p:cNvPr>
          <p:cNvSpPr txBox="1"/>
          <p:nvPr/>
        </p:nvSpPr>
        <p:spPr>
          <a:xfrm>
            <a:off x="564030" y="6016926"/>
            <a:ext cx="3798925" cy="369332"/>
          </a:xfrm>
          <a:prstGeom prst="rect">
            <a:avLst/>
          </a:prstGeom>
          <a:noFill/>
        </p:spPr>
        <p:txBody>
          <a:bodyPr wrap="none" rtlCol="0">
            <a:spAutoFit/>
          </a:bodyPr>
          <a:lstStyle/>
          <a:p>
            <a:r>
              <a:rPr lang="en-US" dirty="0">
                <a:hlinkClick r:id="rId3"/>
              </a:rPr>
              <a:t>www.ansys.com/education-resources</a:t>
            </a:r>
            <a:r>
              <a:rPr lang="en-US" dirty="0"/>
              <a:t>  </a:t>
            </a:r>
          </a:p>
        </p:txBody>
      </p:sp>
      <p:graphicFrame>
        <p:nvGraphicFramePr>
          <p:cNvPr id="9" name="Table 8">
            <a:extLst>
              <a:ext uri="{FF2B5EF4-FFF2-40B4-BE49-F238E27FC236}">
                <a16:creationId xmlns:a16="http://schemas.microsoft.com/office/drawing/2014/main" id="{113480F1-3C2E-45A1-9B12-97659B221241}"/>
              </a:ext>
            </a:extLst>
          </p:cNvPr>
          <p:cNvGraphicFramePr>
            <a:graphicFrameLocks noGrp="1"/>
          </p:cNvGraphicFramePr>
          <p:nvPr/>
        </p:nvGraphicFramePr>
        <p:xfrm>
          <a:off x="621704" y="1213545"/>
          <a:ext cx="5923878" cy="4785690"/>
        </p:xfrm>
        <a:graphic>
          <a:graphicData uri="http://schemas.openxmlformats.org/drawingml/2006/table">
            <a:tbl>
              <a:tblPr firstRow="1" bandRow="1">
                <a:tableStyleId>{F5AB1C69-6EDB-4FF4-983F-18BD219EF322}</a:tableStyleId>
              </a:tblPr>
              <a:tblGrid>
                <a:gridCol w="894678">
                  <a:extLst>
                    <a:ext uri="{9D8B030D-6E8A-4147-A177-3AD203B41FA5}">
                      <a16:colId xmlns:a16="http://schemas.microsoft.com/office/drawing/2014/main" val="20000"/>
                    </a:ext>
                  </a:extLst>
                </a:gridCol>
                <a:gridCol w="5029200">
                  <a:extLst>
                    <a:ext uri="{9D8B030D-6E8A-4147-A177-3AD203B41FA5}">
                      <a16:colId xmlns:a16="http://schemas.microsoft.com/office/drawing/2014/main" val="772511890"/>
                    </a:ext>
                  </a:extLst>
                </a:gridCol>
              </a:tblGrid>
              <a:tr h="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Finding and Displaying Information</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tc hMerge="1">
                  <a:txBody>
                    <a:bodyPr/>
                    <a:lstStyle/>
                    <a:p>
                      <a:endParaRPr lang="en-US"/>
                    </a:p>
                  </a:txBody>
                  <a:tcPr/>
                </a:tc>
                <a:extLst>
                  <a:ext uri="{0D108BD9-81ED-4DB2-BD59-A6C34878D82A}">
                    <a16:rowId xmlns:a16="http://schemas.microsoft.com/office/drawing/2014/main" val="10000"/>
                  </a:ext>
                </a:extLst>
              </a:tr>
              <a:tr h="243862">
                <a:tc>
                  <a:txBody>
                    <a:bodyPr/>
                    <a:lstStyle/>
                    <a:p>
                      <a:pPr algn="ctr"/>
                      <a:r>
                        <a:rPr lang="en-GB" sz="1400" b="0" dirty="0">
                          <a:solidFill>
                            <a:schemeClr val="tx1"/>
                          </a:solidFill>
                          <a:latin typeface="Calibri" panose="020F0502020204030204" pitchFamily="34" charset="0"/>
                          <a:cs typeface="Calibri" panose="020F0502020204030204" pitchFamily="34" charset="0"/>
                        </a:rPr>
                        <a:t>Unit</a:t>
                      </a:r>
                      <a:r>
                        <a:rPr lang="en-GB" sz="1400" b="0" baseline="0" dirty="0">
                          <a:solidFill>
                            <a:schemeClr val="tx1"/>
                          </a:solidFill>
                          <a:latin typeface="Calibri" panose="020F0502020204030204" pitchFamily="34" charset="0"/>
                          <a:cs typeface="Calibri" panose="020F0502020204030204" pitchFamily="34" charset="0"/>
                        </a:rPr>
                        <a:t> 1</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The</a:t>
                      </a:r>
                      <a:r>
                        <a:rPr lang="en-GB" sz="1400" b="0" baseline="0" dirty="0">
                          <a:solidFill>
                            <a:schemeClr val="tx1"/>
                          </a:solidFill>
                          <a:latin typeface="Calibri" panose="020F0502020204030204" pitchFamily="34" charset="0"/>
                          <a:cs typeface="Calibri" panose="020F0502020204030204" pitchFamily="34" charset="0"/>
                        </a:rPr>
                        <a:t> materials of engineering</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a:t>
                      </a:r>
                      <a:r>
                        <a:rPr lang="en-GB" sz="1400" b="0" baseline="0" dirty="0">
                          <a:solidFill>
                            <a:schemeClr val="tx1"/>
                          </a:solidFill>
                          <a:latin typeface="Calibri" panose="020F0502020204030204" pitchFamily="34" charset="0"/>
                          <a:cs typeface="Calibri" panose="020F0502020204030204" pitchFamily="34" charset="0"/>
                        </a:rPr>
                        <a:t> 2</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Material</a:t>
                      </a:r>
                      <a:r>
                        <a:rPr lang="en-GB" sz="1400" b="0" baseline="0" dirty="0">
                          <a:solidFill>
                            <a:schemeClr val="tx1"/>
                          </a:solidFill>
                          <a:latin typeface="Calibri" panose="020F0502020204030204" pitchFamily="34" charset="0"/>
                          <a:cs typeface="Calibri" panose="020F0502020204030204" pitchFamily="34" charset="0"/>
                        </a:rPr>
                        <a:t> property charts: mapping materials</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3</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The Elements database: properties, relationships and resources</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43900">
                <a:tc gridSpan="2">
                  <a:txBody>
                    <a:bodyPr/>
                    <a:lstStyle/>
                    <a:p>
                      <a:pPr algn="ctr"/>
                      <a:r>
                        <a:rPr lang="en-GB" sz="1400" b="0" dirty="0">
                          <a:solidFill>
                            <a:schemeClr val="tx1"/>
                          </a:solidFill>
                          <a:latin typeface="Calibri" panose="020F0502020204030204" pitchFamily="34" charset="0"/>
                          <a:cs typeface="Calibri" panose="020F0502020204030204" pitchFamily="34" charset="0"/>
                        </a:rPr>
                        <a:t>Material Properties</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tc hMerge="1">
                  <a:txBody>
                    <a:bodyPr/>
                    <a:lstStyle/>
                    <a:p>
                      <a:endParaRPr lang="en-US"/>
                    </a:p>
                  </a:txBody>
                  <a:tcPr/>
                </a:tc>
                <a:extLst>
                  <a:ext uri="{0D108BD9-81ED-4DB2-BD59-A6C34878D82A}">
                    <a16:rowId xmlns:a16="http://schemas.microsoft.com/office/drawing/2014/main" val="10004"/>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4</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Manipulating properties:</a:t>
                      </a:r>
                      <a:r>
                        <a:rPr lang="en-GB" sz="1400" b="0" baseline="0" dirty="0">
                          <a:solidFill>
                            <a:schemeClr val="tx1"/>
                          </a:solidFill>
                          <a:latin typeface="Calibri" panose="020F0502020204030204" pitchFamily="34" charset="0"/>
                          <a:cs typeface="Calibri" panose="020F0502020204030204" pitchFamily="34" charset="0"/>
                        </a:rPr>
                        <a:t> composition, microstructure, architecture</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0">
                <a:tc>
                  <a:txBody>
                    <a:bodyPr/>
                    <a:lstStyle/>
                    <a:p>
                      <a:pPr algn="ctr"/>
                      <a:r>
                        <a:rPr lang="en-GB" sz="1400" b="0" dirty="0">
                          <a:solidFill>
                            <a:schemeClr val="tx1"/>
                          </a:solidFill>
                          <a:latin typeface="Calibri" panose="020F0502020204030204" pitchFamily="34" charset="0"/>
                          <a:cs typeface="Calibri" panose="020F0502020204030204" pitchFamily="34" charset="0"/>
                        </a:rPr>
                        <a:t>Unit 5</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Designing new materials:</a:t>
                      </a:r>
                      <a:r>
                        <a:rPr lang="en-GB" sz="1400" b="0" baseline="0" dirty="0">
                          <a:solidFill>
                            <a:schemeClr val="tx1"/>
                          </a:solidFill>
                          <a:latin typeface="Calibri" panose="020F0502020204030204" pitchFamily="34" charset="0"/>
                          <a:cs typeface="Calibri" panose="020F0502020204030204" pitchFamily="34" charset="0"/>
                        </a:rPr>
                        <a:t> filling the materials-property space</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93289">
                <a:tc>
                  <a:txBody>
                    <a:bodyPr/>
                    <a:lstStyle/>
                    <a:p>
                      <a:pPr algn="ctr"/>
                      <a:r>
                        <a:rPr lang="en-GB" sz="1400" b="0" dirty="0">
                          <a:solidFill>
                            <a:schemeClr val="tx1"/>
                          </a:solidFill>
                          <a:latin typeface="Calibri" panose="020F0502020204030204" pitchFamily="34" charset="0"/>
                          <a:cs typeface="Calibri" panose="020F0502020204030204" pitchFamily="34" charset="0"/>
                        </a:rPr>
                        <a:t>Unit 6</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Materials Science and Engineering</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9672154"/>
                  </a:ext>
                </a:extLst>
              </a:tr>
              <a:tr h="243900">
                <a:tc gridSpan="2">
                  <a:txBody>
                    <a:bodyPr/>
                    <a:lstStyle/>
                    <a:p>
                      <a:pPr algn="ctr"/>
                      <a:r>
                        <a:rPr lang="en-GB" sz="1400" b="0" dirty="0">
                          <a:solidFill>
                            <a:schemeClr val="tx1"/>
                          </a:solidFill>
                          <a:latin typeface="Calibri" panose="020F0502020204030204" pitchFamily="34" charset="0"/>
                          <a:cs typeface="Calibri" panose="020F0502020204030204" pitchFamily="34" charset="0"/>
                        </a:rPr>
                        <a:t>Selection</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tc hMerge="1">
                  <a:txBody>
                    <a:bodyPr/>
                    <a:lstStyle/>
                    <a:p>
                      <a:endParaRPr lang="en-US"/>
                    </a:p>
                  </a:txBody>
                  <a:tcPr/>
                </a:tc>
                <a:extLst>
                  <a:ext uri="{0D108BD9-81ED-4DB2-BD59-A6C34878D82A}">
                    <a16:rowId xmlns:a16="http://schemas.microsoft.com/office/drawing/2014/main" val="10007"/>
                  </a:ext>
                </a:extLst>
              </a:tr>
              <a:tr h="243862">
                <a:tc>
                  <a:txBody>
                    <a:bodyPr/>
                    <a:lstStyle/>
                    <a:p>
                      <a:pPr algn="ctr"/>
                      <a:r>
                        <a:rPr lang="en-GB" sz="1400" b="0" dirty="0">
                          <a:solidFill>
                            <a:schemeClr val="tx1"/>
                          </a:solidFill>
                          <a:latin typeface="Calibri" panose="020F0502020204030204" pitchFamily="34" charset="0"/>
                          <a:cs typeface="Calibri" panose="020F0502020204030204" pitchFamily="34" charset="0"/>
                        </a:rPr>
                        <a:t>Unit 7</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Material selection: translation,</a:t>
                      </a:r>
                      <a:r>
                        <a:rPr lang="en-GB" sz="1400" b="0" baseline="0" dirty="0">
                          <a:solidFill>
                            <a:schemeClr val="tx1"/>
                          </a:solidFill>
                          <a:latin typeface="Calibri" panose="020F0502020204030204" pitchFamily="34" charset="0"/>
                          <a:cs typeface="Calibri" panose="020F0502020204030204" pitchFamily="34" charset="0"/>
                        </a:rPr>
                        <a:t> screening, ranking, documentation</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8</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Objectives in conflict: trade off methods and penalty functions</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9</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Material</a:t>
                      </a:r>
                      <a:r>
                        <a:rPr lang="en-GB" sz="1400" b="0" baseline="0" dirty="0">
                          <a:solidFill>
                            <a:schemeClr val="tx1"/>
                          </a:solidFill>
                          <a:latin typeface="Calibri" panose="020F0502020204030204" pitchFamily="34" charset="0"/>
                          <a:cs typeface="Calibri" panose="020F0502020204030204" pitchFamily="34" charset="0"/>
                        </a:rPr>
                        <a:t> and shape: materials for efficient structures</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10</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Manufacturing processes</a:t>
                      </a:r>
                      <a:r>
                        <a:rPr lang="en-GB" sz="1400" b="0" baseline="0" dirty="0">
                          <a:solidFill>
                            <a:schemeClr val="tx1"/>
                          </a:solidFill>
                          <a:latin typeface="Calibri" panose="020F0502020204030204" pitchFamily="34" charset="0"/>
                          <a:cs typeface="Calibri" panose="020F0502020204030204" pitchFamily="34" charset="0"/>
                        </a:rPr>
                        <a:t> and cost </a:t>
                      </a:r>
                      <a:r>
                        <a:rPr lang="en-GB" sz="1400" b="0" baseline="0" dirty="0" err="1">
                          <a:solidFill>
                            <a:schemeClr val="tx1"/>
                          </a:solidFill>
                          <a:latin typeface="Calibri" panose="020F0502020204030204" pitchFamily="34" charset="0"/>
                          <a:cs typeface="Calibri" panose="020F0502020204030204" pitchFamily="34" charset="0"/>
                        </a:rPr>
                        <a:t>modeling</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11</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Eco-informed</a:t>
                      </a:r>
                      <a:r>
                        <a:rPr lang="en-GB" sz="1400" b="0" baseline="0" dirty="0">
                          <a:solidFill>
                            <a:schemeClr val="tx1"/>
                          </a:solidFill>
                          <a:latin typeface="Calibri" panose="020F0502020204030204" pitchFamily="34" charset="0"/>
                          <a:cs typeface="Calibri" panose="020F0502020204030204" pitchFamily="34" charset="0"/>
                        </a:rPr>
                        <a:t> material selection</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12</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Eco design</a:t>
                      </a:r>
                      <a:r>
                        <a:rPr lang="en-GB" sz="1400" b="0" baseline="0" dirty="0">
                          <a:solidFill>
                            <a:schemeClr val="tx1"/>
                          </a:solidFill>
                          <a:latin typeface="Calibri" panose="020F0502020204030204" pitchFamily="34" charset="0"/>
                          <a:cs typeface="Calibri" panose="020F0502020204030204" pitchFamily="34" charset="0"/>
                        </a:rPr>
                        <a:t> and</a:t>
                      </a:r>
                      <a:r>
                        <a:rPr lang="en-GB" sz="1400" b="0" dirty="0">
                          <a:solidFill>
                            <a:schemeClr val="tx1"/>
                          </a:solidFill>
                          <a:latin typeface="Calibri" panose="020F0502020204030204" pitchFamily="34" charset="0"/>
                          <a:cs typeface="Calibri" panose="020F0502020204030204" pitchFamily="34" charset="0"/>
                        </a:rPr>
                        <a:t> the Eco Audit tool </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bl>
          </a:graphicData>
        </a:graphic>
      </p:graphicFrame>
      <p:graphicFrame>
        <p:nvGraphicFramePr>
          <p:cNvPr id="11" name="Table 10">
            <a:extLst>
              <a:ext uri="{FF2B5EF4-FFF2-40B4-BE49-F238E27FC236}">
                <a16:creationId xmlns:a16="http://schemas.microsoft.com/office/drawing/2014/main" id="{8B402B36-9188-4B05-9F2E-0252EED45C91}"/>
              </a:ext>
            </a:extLst>
          </p:cNvPr>
          <p:cNvGraphicFramePr>
            <a:graphicFrameLocks noGrp="1"/>
          </p:cNvGraphicFramePr>
          <p:nvPr/>
        </p:nvGraphicFramePr>
        <p:xfrm>
          <a:off x="6765218" y="1207147"/>
          <a:ext cx="5044438" cy="5048874"/>
        </p:xfrm>
        <a:graphic>
          <a:graphicData uri="http://schemas.openxmlformats.org/drawingml/2006/table">
            <a:tbl>
              <a:tblPr firstRow="1" bandRow="1">
                <a:tableStyleId>{F5AB1C69-6EDB-4FF4-983F-18BD219EF322}</a:tableStyleId>
              </a:tblPr>
              <a:tblGrid>
                <a:gridCol w="5044438">
                  <a:extLst>
                    <a:ext uri="{9D8B030D-6E8A-4147-A177-3AD203B41FA5}">
                      <a16:colId xmlns:a16="http://schemas.microsoft.com/office/drawing/2014/main" val="20000"/>
                    </a:ext>
                  </a:extLst>
                </a:gridCol>
              </a:tblGrid>
              <a:tr h="302172">
                <a:tc>
                  <a:txBody>
                    <a:bodyPr/>
                    <a:lstStyle/>
                    <a:p>
                      <a:pPr algn="ctr"/>
                      <a:r>
                        <a:rPr lang="en-GB" sz="1400" b="0" dirty="0">
                          <a:solidFill>
                            <a:schemeClr val="tx1"/>
                          </a:solidFill>
                          <a:latin typeface="Calibri" panose="020F0502020204030204" pitchFamily="34" charset="0"/>
                          <a:cs typeface="Calibri" panose="020F0502020204030204" pitchFamily="34" charset="0"/>
                        </a:rPr>
                        <a:t>Sustainability</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extLst>
                  <a:ext uri="{0D108BD9-81ED-4DB2-BD59-A6C34878D82A}">
                    <a16:rowId xmlns:a16="http://schemas.microsoft.com/office/drawing/2014/main" val="10000"/>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What is a sustainable</a:t>
                      </a:r>
                      <a:r>
                        <a:rPr lang="en-GB" sz="1400" b="0" baseline="0" dirty="0">
                          <a:solidFill>
                            <a:schemeClr val="tx1"/>
                          </a:solidFill>
                          <a:latin typeface="Calibri" panose="020F0502020204030204" pitchFamily="34" charset="0"/>
                          <a:cs typeface="Calibri" panose="020F0502020204030204" pitchFamily="34" charset="0"/>
                        </a:rPr>
                        <a:t> </a:t>
                      </a:r>
                      <a:r>
                        <a:rPr lang="en-GB" sz="1400" b="0" baseline="0" dirty="0" err="1">
                          <a:solidFill>
                            <a:schemeClr val="tx1"/>
                          </a:solidFill>
                          <a:latin typeface="Calibri" panose="020F0502020204030204" pitchFamily="34" charset="0"/>
                          <a:cs typeface="Calibri" panose="020F0502020204030204" pitchFamily="34" charset="0"/>
                        </a:rPr>
                        <a:t>development?A</a:t>
                      </a:r>
                      <a:r>
                        <a:rPr lang="en-GB" sz="1400" b="0" baseline="0">
                          <a:solidFill>
                            <a:schemeClr val="tx1"/>
                          </a:solidFill>
                          <a:latin typeface="Calibri" panose="020F0502020204030204" pitchFamily="34" charset="0"/>
                          <a:cs typeface="Calibri" panose="020F0502020204030204" pitchFamily="34" charset="0"/>
                        </a:rPr>
                        <a:t> materials </a:t>
                      </a:r>
                      <a:r>
                        <a:rPr lang="en-GB" sz="1400" b="0" baseline="0" dirty="0">
                          <a:solidFill>
                            <a:schemeClr val="tx1"/>
                          </a:solidFill>
                          <a:latin typeface="Calibri" panose="020F0502020204030204" pitchFamily="34" charset="0"/>
                          <a:cs typeface="Calibri" panose="020F0502020204030204" pitchFamily="34" charset="0"/>
                        </a:rPr>
                        <a:t>perspective</a:t>
                      </a:r>
                      <a:endParaRPr lang="en-GB" sz="1400" b="0" dirty="0">
                        <a:solidFill>
                          <a:schemeClr val="tx1"/>
                        </a:solidFill>
                        <a:latin typeface="Calibri" panose="020F0502020204030204" pitchFamily="34" charset="0"/>
                        <a:cs typeface="Calibri" panose="020F0502020204030204" pitchFamily="34" charset="0"/>
                      </a:endParaRP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02172">
                <a:tc>
                  <a:txBody>
                    <a:bodyPr/>
                    <a:lstStyle/>
                    <a:p>
                      <a:r>
                        <a:rPr lang="en-GB" sz="1400" b="0" dirty="0">
                          <a:solidFill>
                            <a:schemeClr val="tx1"/>
                          </a:solidFill>
                          <a:latin typeface="Calibri" panose="020F0502020204030204" pitchFamily="34" charset="0"/>
                          <a:cs typeface="Calibri" panose="020F0502020204030204" pitchFamily="34" charset="0"/>
                        </a:rPr>
                        <a:t>Materials</a:t>
                      </a:r>
                      <a:r>
                        <a:rPr lang="en-GB" sz="1400" b="0" baseline="0" dirty="0">
                          <a:solidFill>
                            <a:schemeClr val="tx1"/>
                          </a:solidFill>
                          <a:latin typeface="Calibri" panose="020F0502020204030204" pitchFamily="34" charset="0"/>
                          <a:cs typeface="Calibri" panose="020F0502020204030204" pitchFamily="34" charset="0"/>
                        </a:rPr>
                        <a:t> for l</a:t>
                      </a:r>
                      <a:r>
                        <a:rPr lang="en-GB" sz="1400" b="0" dirty="0">
                          <a:solidFill>
                            <a:schemeClr val="tx1"/>
                          </a:solidFill>
                          <a:latin typeface="Calibri" panose="020F0502020204030204" pitchFamily="34" charset="0"/>
                          <a:cs typeface="Calibri" panose="020F0502020204030204" pitchFamily="34" charset="0"/>
                        </a:rPr>
                        <a:t>ow</a:t>
                      </a:r>
                      <a:r>
                        <a:rPr lang="en-GB" sz="1400" b="0" baseline="0" dirty="0">
                          <a:solidFill>
                            <a:schemeClr val="tx1"/>
                          </a:solidFill>
                          <a:latin typeface="Calibri" panose="020F0502020204030204" pitchFamily="34" charset="0"/>
                          <a:cs typeface="Calibri" panose="020F0502020204030204" pitchFamily="34" charset="0"/>
                        </a:rPr>
                        <a:t> c</a:t>
                      </a:r>
                      <a:r>
                        <a:rPr lang="en-GB" sz="1400" b="0" dirty="0">
                          <a:solidFill>
                            <a:schemeClr val="tx1"/>
                          </a:solidFill>
                          <a:latin typeface="Calibri" panose="020F0502020204030204" pitchFamily="34" charset="0"/>
                          <a:cs typeface="Calibri" panose="020F0502020204030204" pitchFamily="34" charset="0"/>
                        </a:rPr>
                        <a:t>arbon power</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2172">
                <a:tc>
                  <a:txBody>
                    <a:bodyPr/>
                    <a:lstStyle/>
                    <a:p>
                      <a:pPr algn="ctr"/>
                      <a:r>
                        <a:rPr lang="en-GB" sz="1400" b="0" dirty="0">
                          <a:solidFill>
                            <a:schemeClr val="tx1"/>
                          </a:solidFill>
                          <a:latin typeface="Calibri" panose="020F0502020204030204" pitchFamily="34" charset="0"/>
                          <a:cs typeface="Calibri" panose="020F0502020204030204" pitchFamily="34" charset="0"/>
                        </a:rPr>
                        <a:t>Special Topics</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extLst>
                  <a:ext uri="{0D108BD9-81ED-4DB2-BD59-A6C34878D82A}">
                    <a16:rowId xmlns:a16="http://schemas.microsoft.com/office/drawing/2014/main" val="10004"/>
                  </a:ext>
                </a:extLst>
              </a:tr>
              <a:tr h="3810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Architecture and the built</a:t>
                      </a:r>
                      <a:r>
                        <a:rPr lang="en-GB" sz="1400" b="0" baseline="0" dirty="0">
                          <a:solidFill>
                            <a:schemeClr val="tx1"/>
                          </a:solidFill>
                          <a:latin typeface="Calibri" panose="020F0502020204030204" pitchFamily="34" charset="0"/>
                          <a:cs typeface="Calibri" panose="020F0502020204030204" pitchFamily="34" charset="0"/>
                        </a:rPr>
                        <a:t> environment: materials for construction</a:t>
                      </a:r>
                      <a:endParaRPr lang="en-GB" sz="1400" b="0" dirty="0">
                        <a:solidFill>
                          <a:schemeClr val="tx1"/>
                        </a:solidFill>
                        <a:latin typeface="Calibri" panose="020F0502020204030204" pitchFamily="34" charset="0"/>
                        <a:cs typeface="Calibri" panose="020F0502020204030204" pitchFamily="34" charset="0"/>
                      </a:endParaRP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Structural</a:t>
                      </a:r>
                      <a:r>
                        <a:rPr lang="en-GB" sz="1400" b="0" baseline="0" dirty="0">
                          <a:solidFill>
                            <a:schemeClr val="tx1"/>
                          </a:solidFill>
                          <a:latin typeface="Calibri" panose="020F0502020204030204" pitchFamily="34" charset="0"/>
                          <a:cs typeface="Calibri" panose="020F0502020204030204" pitchFamily="34" charset="0"/>
                        </a:rPr>
                        <a:t> sections: shape in action</a:t>
                      </a:r>
                      <a:endParaRPr lang="en-GB" sz="1400" b="0" dirty="0">
                        <a:solidFill>
                          <a:schemeClr val="tx1"/>
                        </a:solidFill>
                        <a:latin typeface="Calibri" panose="020F0502020204030204" pitchFamily="34" charset="0"/>
                        <a:cs typeface="Calibri" panose="020F0502020204030204" pitchFamily="34" charset="0"/>
                      </a:endParaRP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007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Materials</a:t>
                      </a:r>
                      <a:r>
                        <a:rPr lang="en-GB" sz="1400" b="0" baseline="0" dirty="0">
                          <a:solidFill>
                            <a:schemeClr val="tx1"/>
                          </a:solidFill>
                          <a:latin typeface="Calibri" panose="020F0502020204030204" pitchFamily="34" charset="0"/>
                          <a:cs typeface="Calibri" panose="020F0502020204030204" pitchFamily="34" charset="0"/>
                        </a:rPr>
                        <a:t> in industrial design: Why do consumers buy products?</a:t>
                      </a:r>
                      <a:endParaRPr lang="en-GB" sz="1400" b="0" dirty="0">
                        <a:solidFill>
                          <a:schemeClr val="tx1"/>
                        </a:solidFill>
                        <a:latin typeface="Calibri" panose="020F0502020204030204" pitchFamily="34" charset="0"/>
                        <a:cs typeface="Calibri" panose="020F0502020204030204" pitchFamily="34" charset="0"/>
                      </a:endParaRP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02172">
                <a:tc>
                  <a:txBody>
                    <a:bodyPr/>
                    <a:lstStyle/>
                    <a:p>
                      <a:r>
                        <a:rPr lang="en-GB" sz="1400" b="0" dirty="0">
                          <a:solidFill>
                            <a:schemeClr val="tx1"/>
                          </a:solidFill>
                          <a:latin typeface="Calibri" panose="020F0502020204030204" pitchFamily="34" charset="0"/>
                          <a:cs typeface="Calibri" panose="020F0502020204030204" pitchFamily="34" charset="0"/>
                        </a:rPr>
                        <a:t>The Design database for Products</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021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The Medical Devices database</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95473877"/>
                  </a:ext>
                </a:extLst>
              </a:tr>
              <a:tr h="3021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The Battery Designer tool</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90781645"/>
                  </a:ext>
                </a:extLst>
              </a:tr>
              <a:tr h="302172">
                <a:tc>
                  <a:txBody>
                    <a:bodyPr/>
                    <a:lstStyle/>
                    <a:p>
                      <a:pPr algn="ctr"/>
                      <a:r>
                        <a:rPr lang="en-GB" sz="1400" b="0" dirty="0">
                          <a:solidFill>
                            <a:schemeClr val="tx1"/>
                          </a:solidFill>
                          <a:latin typeface="Calibri" panose="020F0502020204030204" pitchFamily="34" charset="0"/>
                          <a:cs typeface="Calibri" panose="020F0502020204030204" pitchFamily="34" charset="0"/>
                        </a:rPr>
                        <a:t>Advanced Teaching and Research</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extLst>
                  <a:ext uri="{0D108BD9-81ED-4DB2-BD59-A6C34878D82A}">
                    <a16:rowId xmlns:a16="http://schemas.microsoft.com/office/drawing/2014/main" val="10009"/>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Advanced databases: a lightning tour</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The Aerospace edition</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The Polymer edition</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302172">
                <a:tc>
                  <a:txBody>
                    <a:bodyPr/>
                    <a:lstStyle/>
                    <a:p>
                      <a:r>
                        <a:rPr lang="en-GB" sz="1400" b="0" dirty="0">
                          <a:solidFill>
                            <a:schemeClr val="tx1"/>
                          </a:solidFill>
                          <a:latin typeface="Calibri" panose="020F0502020204030204" pitchFamily="34" charset="0"/>
                          <a:cs typeface="Calibri" panose="020F0502020204030204" pitchFamily="34" charset="0"/>
                        </a:rPr>
                        <a:t>The Synthesizer tool: hybrids and other models</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302172">
                <a:tc>
                  <a:txBody>
                    <a:bodyPr/>
                    <a:lstStyle/>
                    <a:p>
                      <a:pPr marL="0" marR="0" lvl="0" indent="0" algn="l" defTabSz="914423"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Materials for Bioengineering</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32339585"/>
                  </a:ext>
                </a:extLst>
              </a:tr>
            </a:tbl>
          </a:graphicData>
        </a:graphic>
      </p:graphicFrame>
    </p:spTree>
    <p:extLst>
      <p:ext uri="{BB962C8B-B14F-4D97-AF65-F5344CB8AC3E}">
        <p14:creationId xmlns:p14="http://schemas.microsoft.com/office/powerpoint/2010/main" val="2615225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C3F3E9-6C8B-4F69-BB4F-1361D681D917}"/>
              </a:ext>
            </a:extLst>
          </p:cNvPr>
          <p:cNvSpPr>
            <a:spLocks noGrp="1"/>
          </p:cNvSpPr>
          <p:nvPr>
            <p:ph type="sldNum" sz="quarter" idx="10"/>
          </p:nvPr>
        </p:nvSpPr>
        <p:spPr/>
        <p:txBody>
          <a:bodyPr/>
          <a:lstStyle/>
          <a:p>
            <a:fld id="{F0D23093-2AB0-F74C-B865-1A12A15B650E}" type="slidenum">
              <a:rPr lang="en-US" smtClean="0"/>
              <a:pPr/>
              <a:t>31</a:t>
            </a:fld>
            <a:endParaRPr lang="en-US" dirty="0"/>
          </a:p>
        </p:txBody>
      </p:sp>
    </p:spTree>
    <p:extLst>
      <p:ext uri="{BB962C8B-B14F-4D97-AF65-F5344CB8AC3E}">
        <p14:creationId xmlns:p14="http://schemas.microsoft.com/office/powerpoint/2010/main" val="3114710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3FBC2D-8359-488A-9545-A589EC5A90B6}"/>
              </a:ext>
            </a:extLst>
          </p:cNvPr>
          <p:cNvSpPr txBox="1"/>
          <p:nvPr/>
        </p:nvSpPr>
        <p:spPr>
          <a:xfrm>
            <a:off x="2859910" y="5851794"/>
            <a:ext cx="1523174" cy="376385"/>
          </a:xfrm>
          <a:prstGeom prst="rect">
            <a:avLst/>
          </a:prstGeom>
          <a:noFill/>
        </p:spPr>
        <p:txBody>
          <a:bodyPr wrap="none" rtlCol="0">
            <a:spAutoFit/>
          </a:bodyPr>
          <a:lstStyle/>
          <a:p>
            <a:r>
              <a:rPr lang="en-GB" sz="831" b="1" dirty="0"/>
              <a:t>(teddy-rised CC BY-NC-ND 2.0)</a:t>
            </a:r>
          </a:p>
          <a:p>
            <a:endParaRPr lang="en-GB" sz="1015" dirty="0"/>
          </a:p>
        </p:txBody>
      </p:sp>
      <p:pic>
        <p:nvPicPr>
          <p:cNvPr id="4" name="Picture 3">
            <a:extLst>
              <a:ext uri="{FF2B5EF4-FFF2-40B4-BE49-F238E27FC236}">
                <a16:creationId xmlns:a16="http://schemas.microsoft.com/office/drawing/2014/main" id="{A261EFEC-7227-40D7-8416-7666A03C9DC7}"/>
              </a:ext>
            </a:extLst>
          </p:cNvPr>
          <p:cNvPicPr>
            <a:picLocks noChangeAspect="1"/>
          </p:cNvPicPr>
          <p:nvPr/>
        </p:nvPicPr>
        <p:blipFill>
          <a:blip r:embed="rId3"/>
          <a:stretch>
            <a:fillRect/>
          </a:stretch>
        </p:blipFill>
        <p:spPr>
          <a:xfrm>
            <a:off x="2859912" y="1228267"/>
            <a:ext cx="6869943" cy="4579962"/>
          </a:xfrm>
          <a:prstGeom prst="rect">
            <a:avLst/>
          </a:prstGeom>
        </p:spPr>
      </p:pic>
      <p:grpSp>
        <p:nvGrpSpPr>
          <p:cNvPr id="31" name="Group 30">
            <a:extLst>
              <a:ext uri="{FF2B5EF4-FFF2-40B4-BE49-F238E27FC236}">
                <a16:creationId xmlns:a16="http://schemas.microsoft.com/office/drawing/2014/main" id="{D3F7C9FC-197B-4806-AE85-5CA7C9CE015D}"/>
              </a:ext>
            </a:extLst>
          </p:cNvPr>
          <p:cNvGrpSpPr/>
          <p:nvPr/>
        </p:nvGrpSpPr>
        <p:grpSpPr>
          <a:xfrm>
            <a:off x="4124288" y="1697984"/>
            <a:ext cx="4356013" cy="413784"/>
            <a:chOff x="1964067" y="1553732"/>
            <a:chExt cx="4719014" cy="448266"/>
          </a:xfrm>
        </p:grpSpPr>
        <p:sp>
          <p:nvSpPr>
            <p:cNvPr id="20" name="Rectangle 19">
              <a:extLst>
                <a:ext uri="{FF2B5EF4-FFF2-40B4-BE49-F238E27FC236}">
                  <a16:creationId xmlns:a16="http://schemas.microsoft.com/office/drawing/2014/main" id="{457B94AA-B7DA-482E-B1EB-D4AB1FE8313B}"/>
                </a:ext>
              </a:extLst>
            </p:cNvPr>
            <p:cNvSpPr/>
            <p:nvPr/>
          </p:nvSpPr>
          <p:spPr>
            <a:xfrm>
              <a:off x="1964067" y="1553732"/>
              <a:ext cx="4719013" cy="4482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3776" indent="-263776" algn="ctr">
                <a:buClr>
                  <a:schemeClr val="tx1"/>
                </a:buClr>
                <a:buSzPct val="120000"/>
                <a:buFont typeface="Arial" panose="020B0604020202020204" pitchFamily="34" charset="0"/>
                <a:buChar char="•"/>
              </a:pPr>
              <a:endParaRPr lang="en-GB" dirty="0"/>
            </a:p>
          </p:txBody>
        </p:sp>
        <p:sp>
          <p:nvSpPr>
            <p:cNvPr id="22" name="TextBox 21">
              <a:extLst>
                <a:ext uri="{FF2B5EF4-FFF2-40B4-BE49-F238E27FC236}">
                  <a16:creationId xmlns:a16="http://schemas.microsoft.com/office/drawing/2014/main" id="{63E1AB19-FA9D-46E5-9B62-DEF57E65C7C5}"/>
                </a:ext>
              </a:extLst>
            </p:cNvPr>
            <p:cNvSpPr txBox="1"/>
            <p:nvPr/>
          </p:nvSpPr>
          <p:spPr>
            <a:xfrm>
              <a:off x="2095741" y="1581572"/>
              <a:ext cx="4587340" cy="366767"/>
            </a:xfrm>
            <a:prstGeom prst="rect">
              <a:avLst/>
            </a:prstGeom>
            <a:noFill/>
          </p:spPr>
          <p:txBody>
            <a:bodyPr wrap="square" rtlCol="0">
              <a:spAutoFit/>
            </a:bodyPr>
            <a:lstStyle/>
            <a:p>
              <a:pPr marL="263776" indent="-263776">
                <a:buClr>
                  <a:schemeClr val="tx1"/>
                </a:buClr>
                <a:buSzPct val="120000"/>
                <a:buFont typeface="Arial" panose="020B0604020202020204" pitchFamily="34" charset="0"/>
                <a:buChar char="•"/>
              </a:pPr>
              <a:r>
                <a:rPr lang="fr-FR" sz="1600" b="1" dirty="0"/>
                <a:t>Des classes nombreuses, des parcours variés</a:t>
              </a:r>
              <a:endParaRPr lang="en-GB" sz="1600" b="1" dirty="0"/>
            </a:p>
          </p:txBody>
        </p:sp>
      </p:grpSp>
      <p:grpSp>
        <p:nvGrpSpPr>
          <p:cNvPr id="32" name="Group 31">
            <a:extLst>
              <a:ext uri="{FF2B5EF4-FFF2-40B4-BE49-F238E27FC236}">
                <a16:creationId xmlns:a16="http://schemas.microsoft.com/office/drawing/2014/main" id="{9038D089-E9F2-40EB-891C-52C3A208B30E}"/>
              </a:ext>
            </a:extLst>
          </p:cNvPr>
          <p:cNvGrpSpPr/>
          <p:nvPr/>
        </p:nvGrpSpPr>
        <p:grpSpPr>
          <a:xfrm>
            <a:off x="4124282" y="2288405"/>
            <a:ext cx="4410118" cy="998510"/>
            <a:chOff x="1948416" y="2193351"/>
            <a:chExt cx="4777628" cy="1081719"/>
          </a:xfrm>
        </p:grpSpPr>
        <p:sp>
          <p:nvSpPr>
            <p:cNvPr id="23" name="Rectangle 22">
              <a:extLst>
                <a:ext uri="{FF2B5EF4-FFF2-40B4-BE49-F238E27FC236}">
                  <a16:creationId xmlns:a16="http://schemas.microsoft.com/office/drawing/2014/main" id="{9D7D273C-345A-47FD-9FC4-7674EF0F3EB4}"/>
                </a:ext>
              </a:extLst>
            </p:cNvPr>
            <p:cNvSpPr/>
            <p:nvPr/>
          </p:nvSpPr>
          <p:spPr>
            <a:xfrm>
              <a:off x="1948416" y="2193351"/>
              <a:ext cx="4571799" cy="1081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3776" indent="-263776" algn="ctr">
                <a:buClr>
                  <a:schemeClr val="tx1"/>
                </a:buClr>
                <a:buSzPct val="120000"/>
                <a:buFont typeface="Arial" panose="020B0604020202020204" pitchFamily="34" charset="0"/>
                <a:buChar char="•"/>
              </a:pPr>
              <a:endParaRPr lang="en-GB" dirty="0"/>
            </a:p>
          </p:txBody>
        </p:sp>
        <p:grpSp>
          <p:nvGrpSpPr>
            <p:cNvPr id="24" name="Group 23">
              <a:extLst>
                <a:ext uri="{FF2B5EF4-FFF2-40B4-BE49-F238E27FC236}">
                  <a16:creationId xmlns:a16="http://schemas.microsoft.com/office/drawing/2014/main" id="{97E96BCC-B933-4803-AA54-4BD49A95CEB4}"/>
                </a:ext>
              </a:extLst>
            </p:cNvPr>
            <p:cNvGrpSpPr/>
            <p:nvPr/>
          </p:nvGrpSpPr>
          <p:grpSpPr>
            <a:xfrm>
              <a:off x="2080093" y="2230315"/>
              <a:ext cx="4645951" cy="1003614"/>
              <a:chOff x="4223758" y="2617591"/>
              <a:chExt cx="4302326" cy="1003614"/>
            </a:xfrm>
          </p:grpSpPr>
          <p:sp>
            <p:nvSpPr>
              <p:cNvPr id="25" name="TextBox 24">
                <a:extLst>
                  <a:ext uri="{FF2B5EF4-FFF2-40B4-BE49-F238E27FC236}">
                    <a16:creationId xmlns:a16="http://schemas.microsoft.com/office/drawing/2014/main" id="{8E114572-DB24-4521-A8DE-39B793788FF7}"/>
                  </a:ext>
                </a:extLst>
              </p:cNvPr>
              <p:cNvSpPr txBox="1"/>
              <p:nvPr/>
            </p:nvSpPr>
            <p:spPr>
              <a:xfrm>
                <a:off x="4223758" y="2617591"/>
                <a:ext cx="3790135" cy="366767"/>
              </a:xfrm>
              <a:prstGeom prst="rect">
                <a:avLst/>
              </a:prstGeom>
              <a:noFill/>
            </p:spPr>
            <p:txBody>
              <a:bodyPr wrap="square" rtlCol="0">
                <a:spAutoFit/>
              </a:bodyPr>
              <a:lstStyle/>
              <a:p>
                <a:pPr marL="263776" indent="-263776">
                  <a:buClr>
                    <a:schemeClr val="tx1"/>
                  </a:buClr>
                  <a:buSzPct val="120000"/>
                  <a:buFont typeface="Arial" panose="020B0604020202020204" pitchFamily="34" charset="0"/>
                  <a:buChar char="•"/>
                </a:pPr>
                <a:r>
                  <a:rPr lang="en-GB" sz="1600" b="1" dirty="0"/>
                  <a:t>Aspirations </a:t>
                </a:r>
                <a:r>
                  <a:rPr lang="en-GB" sz="1600" b="1" dirty="0" err="1"/>
                  <a:t>divergentes</a:t>
                </a:r>
                <a:endParaRPr lang="en-GB" sz="1600" b="1" dirty="0"/>
              </a:p>
            </p:txBody>
          </p:sp>
          <p:sp>
            <p:nvSpPr>
              <p:cNvPr id="26" name="TextBox 25">
                <a:extLst>
                  <a:ext uri="{FF2B5EF4-FFF2-40B4-BE49-F238E27FC236}">
                    <a16:creationId xmlns:a16="http://schemas.microsoft.com/office/drawing/2014/main" id="{B6BDD6EC-1A5F-4C64-A1E9-7851B07E98DC}"/>
                  </a:ext>
                </a:extLst>
              </p:cNvPr>
              <p:cNvSpPr txBox="1"/>
              <p:nvPr/>
            </p:nvSpPr>
            <p:spPr>
              <a:xfrm>
                <a:off x="4414368" y="2963748"/>
                <a:ext cx="3375721" cy="333425"/>
              </a:xfrm>
              <a:prstGeom prst="rect">
                <a:avLst/>
              </a:prstGeom>
              <a:noFill/>
            </p:spPr>
            <p:txBody>
              <a:bodyPr wrap="square" rtlCol="0">
                <a:spAutoFit/>
              </a:bodyPr>
              <a:lstStyle/>
              <a:p>
                <a:pPr>
                  <a:buClr>
                    <a:schemeClr val="tx1"/>
                  </a:buClr>
                  <a:buSzPct val="120000"/>
                </a:pPr>
                <a:r>
                  <a:rPr lang="fr-FR" sz="1400" i="1" dirty="0"/>
                  <a:t>Comprendre les matériaux – la science</a:t>
                </a:r>
                <a:endParaRPr lang="en-GB" sz="1400" i="1" dirty="0"/>
              </a:p>
            </p:txBody>
          </p:sp>
          <p:sp>
            <p:nvSpPr>
              <p:cNvPr id="27" name="TextBox 26">
                <a:extLst>
                  <a:ext uri="{FF2B5EF4-FFF2-40B4-BE49-F238E27FC236}">
                    <a16:creationId xmlns:a16="http://schemas.microsoft.com/office/drawing/2014/main" id="{0A09327F-D5CE-4654-AA35-FA88AD47FF48}"/>
                  </a:ext>
                </a:extLst>
              </p:cNvPr>
              <p:cNvSpPr txBox="1"/>
              <p:nvPr/>
            </p:nvSpPr>
            <p:spPr>
              <a:xfrm>
                <a:off x="4414367" y="3287780"/>
                <a:ext cx="4111717" cy="333425"/>
              </a:xfrm>
              <a:prstGeom prst="rect">
                <a:avLst/>
              </a:prstGeom>
              <a:noFill/>
            </p:spPr>
            <p:txBody>
              <a:bodyPr wrap="square" rtlCol="0">
                <a:spAutoFit/>
              </a:bodyPr>
              <a:lstStyle/>
              <a:p>
                <a:pPr>
                  <a:buClr>
                    <a:schemeClr val="tx1"/>
                  </a:buClr>
                  <a:buSzPct val="120000"/>
                </a:pPr>
                <a:r>
                  <a:rPr lang="fr-FR" sz="1400" i="1" dirty="0"/>
                  <a:t>Utilisation des matériaux – sélection et conception</a:t>
                </a:r>
                <a:endParaRPr lang="en-GB" sz="1400" i="1" dirty="0"/>
              </a:p>
            </p:txBody>
          </p:sp>
        </p:grpSp>
      </p:grpSp>
      <p:grpSp>
        <p:nvGrpSpPr>
          <p:cNvPr id="33" name="Group 32">
            <a:extLst>
              <a:ext uri="{FF2B5EF4-FFF2-40B4-BE49-F238E27FC236}">
                <a16:creationId xmlns:a16="http://schemas.microsoft.com/office/drawing/2014/main" id="{70FCE5AD-0433-4EB7-B828-378574374693}"/>
              </a:ext>
            </a:extLst>
          </p:cNvPr>
          <p:cNvGrpSpPr/>
          <p:nvPr/>
        </p:nvGrpSpPr>
        <p:grpSpPr>
          <a:xfrm>
            <a:off x="4124286" y="3518248"/>
            <a:ext cx="4356014" cy="998510"/>
            <a:chOff x="1948416" y="3474291"/>
            <a:chExt cx="4719015" cy="1081719"/>
          </a:xfrm>
        </p:grpSpPr>
        <p:sp>
          <p:nvSpPr>
            <p:cNvPr id="28" name="Rectangle 27">
              <a:extLst>
                <a:ext uri="{FF2B5EF4-FFF2-40B4-BE49-F238E27FC236}">
                  <a16:creationId xmlns:a16="http://schemas.microsoft.com/office/drawing/2014/main" id="{58F30B42-6A0F-4628-B76C-6DC6CD386067}"/>
                </a:ext>
              </a:extLst>
            </p:cNvPr>
            <p:cNvSpPr/>
            <p:nvPr/>
          </p:nvSpPr>
          <p:spPr>
            <a:xfrm>
              <a:off x="1948416" y="3474291"/>
              <a:ext cx="4571795" cy="1081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3776" indent="-263776" algn="ctr">
                <a:buClr>
                  <a:schemeClr val="tx1"/>
                </a:buClr>
                <a:buSzPct val="120000"/>
                <a:buFont typeface="Arial" panose="020B0604020202020204" pitchFamily="34" charset="0"/>
                <a:buChar char="•"/>
              </a:pPr>
              <a:endParaRPr lang="en-GB" dirty="0"/>
            </a:p>
          </p:txBody>
        </p:sp>
        <p:sp>
          <p:nvSpPr>
            <p:cNvPr id="29" name="TextBox 28">
              <a:extLst>
                <a:ext uri="{FF2B5EF4-FFF2-40B4-BE49-F238E27FC236}">
                  <a16:creationId xmlns:a16="http://schemas.microsoft.com/office/drawing/2014/main" id="{470C3171-8596-44F2-A02F-C856047403EC}"/>
                </a:ext>
              </a:extLst>
            </p:cNvPr>
            <p:cNvSpPr txBox="1"/>
            <p:nvPr/>
          </p:nvSpPr>
          <p:spPr>
            <a:xfrm>
              <a:off x="2130926" y="3553894"/>
              <a:ext cx="4536505" cy="366767"/>
            </a:xfrm>
            <a:prstGeom prst="rect">
              <a:avLst/>
            </a:prstGeom>
            <a:noFill/>
          </p:spPr>
          <p:txBody>
            <a:bodyPr wrap="square" rtlCol="0">
              <a:spAutoFit/>
            </a:bodyPr>
            <a:lstStyle/>
            <a:p>
              <a:pPr marL="263776" indent="-263776">
                <a:buClr>
                  <a:schemeClr val="tx1"/>
                </a:buClr>
                <a:buSzPct val="120000"/>
                <a:buFont typeface="Arial" panose="020B0604020202020204" pitchFamily="34" charset="0"/>
                <a:buChar char="•"/>
              </a:pPr>
              <a:r>
                <a:rPr lang="fr-FR" sz="1600" b="1" dirty="0"/>
                <a:t>Vaste gamme d'échelle et de concept</a:t>
              </a:r>
            </a:p>
          </p:txBody>
        </p:sp>
        <p:sp>
          <p:nvSpPr>
            <p:cNvPr id="30" name="TextBox 29">
              <a:extLst>
                <a:ext uri="{FF2B5EF4-FFF2-40B4-BE49-F238E27FC236}">
                  <a16:creationId xmlns:a16="http://schemas.microsoft.com/office/drawing/2014/main" id="{17956393-06F4-4A25-9CBF-5DDCDAAE83DA}"/>
                </a:ext>
              </a:extLst>
            </p:cNvPr>
            <p:cNvSpPr txBox="1"/>
            <p:nvPr/>
          </p:nvSpPr>
          <p:spPr>
            <a:xfrm>
              <a:off x="2719859" y="3861049"/>
              <a:ext cx="3568893" cy="566822"/>
            </a:xfrm>
            <a:prstGeom prst="rect">
              <a:avLst/>
            </a:prstGeom>
            <a:noFill/>
          </p:spPr>
          <p:txBody>
            <a:bodyPr wrap="none" rtlCol="0">
              <a:spAutoFit/>
            </a:bodyPr>
            <a:lstStyle/>
            <a:p>
              <a:pPr>
                <a:buClr>
                  <a:schemeClr val="tx1"/>
                </a:buClr>
                <a:buSzPct val="120000"/>
              </a:pPr>
              <a:r>
                <a:rPr lang="fr-FR" sz="1400" i="1" dirty="0"/>
                <a:t>Des électrons (mécanique quantique) au</a:t>
              </a:r>
            </a:p>
            <a:p>
              <a:pPr>
                <a:buClr>
                  <a:schemeClr val="tx1"/>
                </a:buClr>
                <a:buSzPct val="120000"/>
              </a:pPr>
              <a:r>
                <a:rPr lang="fr-FR" sz="1400" i="1" dirty="0"/>
                <a:t>Vaisseau spatial (mécanique newtonienne)</a:t>
              </a:r>
              <a:endParaRPr lang="en-GB" sz="1400" i="1" dirty="0"/>
            </a:p>
          </p:txBody>
        </p:sp>
      </p:grpSp>
      <p:sp>
        <p:nvSpPr>
          <p:cNvPr id="3" name="Slide Number Placeholder 2">
            <a:extLst>
              <a:ext uri="{FF2B5EF4-FFF2-40B4-BE49-F238E27FC236}">
                <a16:creationId xmlns:a16="http://schemas.microsoft.com/office/drawing/2014/main" id="{D542EF7C-251A-4F5C-B830-BB3A5D51E1F4}"/>
              </a:ext>
            </a:extLst>
          </p:cNvPr>
          <p:cNvSpPr>
            <a:spLocks noGrp="1"/>
          </p:cNvSpPr>
          <p:nvPr>
            <p:ph type="sldNum" sz="quarter" idx="11"/>
          </p:nvPr>
        </p:nvSpPr>
        <p:spPr/>
        <p:txBody>
          <a:bodyPr/>
          <a:lstStyle/>
          <a:p>
            <a:fld id="{F0D23093-2AB0-F74C-B865-1A12A15B650E}" type="slidenum">
              <a:rPr lang="en-US" smtClean="0"/>
              <a:pPr/>
              <a:t>4</a:t>
            </a:fld>
            <a:endParaRPr lang="en-US" dirty="0"/>
          </a:p>
        </p:txBody>
      </p:sp>
      <p:sp>
        <p:nvSpPr>
          <p:cNvPr id="7" name="Title 6">
            <a:extLst>
              <a:ext uri="{FF2B5EF4-FFF2-40B4-BE49-F238E27FC236}">
                <a16:creationId xmlns:a16="http://schemas.microsoft.com/office/drawing/2014/main" id="{A9638060-7BCB-44A8-8060-FE6CB693646F}"/>
              </a:ext>
            </a:extLst>
          </p:cNvPr>
          <p:cNvSpPr>
            <a:spLocks noGrp="1"/>
          </p:cNvSpPr>
          <p:nvPr>
            <p:ph type="title"/>
          </p:nvPr>
        </p:nvSpPr>
        <p:spPr/>
        <p:txBody>
          <a:bodyPr/>
          <a:lstStyle/>
          <a:p>
            <a:r>
              <a:rPr lang="fr-FR" dirty="0">
                <a:latin typeface="+mn-lt"/>
              </a:rPr>
              <a:t>Défis à l'enseignement des matériaux en 1</a:t>
            </a:r>
            <a:r>
              <a:rPr lang="fr-FR" baseline="30000" dirty="0">
                <a:latin typeface="+mn-lt"/>
              </a:rPr>
              <a:t>ère</a:t>
            </a:r>
            <a:r>
              <a:rPr lang="fr-FR" dirty="0">
                <a:latin typeface="+mn-lt"/>
              </a:rPr>
              <a:t> année</a:t>
            </a:r>
          </a:p>
        </p:txBody>
      </p:sp>
    </p:spTree>
    <p:extLst>
      <p:ext uri="{BB962C8B-B14F-4D97-AF65-F5344CB8AC3E}">
        <p14:creationId xmlns:p14="http://schemas.microsoft.com/office/powerpoint/2010/main" val="308076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F86144A0-A398-4956-B320-8CA09C4FA3CC}"/>
              </a:ext>
            </a:extLst>
          </p:cNvPr>
          <p:cNvSpPr>
            <a:spLocks noGrp="1"/>
          </p:cNvSpPr>
          <p:nvPr>
            <p:ph type="sldNum" sz="quarter" idx="11"/>
          </p:nvPr>
        </p:nvSpPr>
        <p:spPr/>
        <p:txBody>
          <a:bodyPr/>
          <a:lstStyle/>
          <a:p>
            <a:fld id="{F0D23093-2AB0-F74C-B865-1A12A15B650E}" type="slidenum">
              <a:rPr lang="en-US" smtClean="0"/>
              <a:pPr/>
              <a:t>5</a:t>
            </a:fld>
            <a:endParaRPr lang="en-US" dirty="0"/>
          </a:p>
        </p:txBody>
      </p:sp>
      <p:sp>
        <p:nvSpPr>
          <p:cNvPr id="4098" name="Rectangle 2"/>
          <p:cNvSpPr>
            <a:spLocks noGrp="1" noChangeArrowheads="1"/>
          </p:cNvSpPr>
          <p:nvPr>
            <p:ph type="title"/>
          </p:nvPr>
        </p:nvSpPr>
        <p:spPr>
          <a:ln w="9525"/>
        </p:spPr>
        <p:txBody>
          <a:bodyPr/>
          <a:lstStyle/>
          <a:p>
            <a:r>
              <a:rPr lang="fr-FR" dirty="0">
                <a:latin typeface="+mn-lt"/>
              </a:rPr>
              <a:t>Science et ingénierie des matériaux </a:t>
            </a:r>
            <a:r>
              <a:rPr lang="en-GB" dirty="0">
                <a:latin typeface="+mn-lt"/>
              </a:rPr>
              <a:t>: </a:t>
            </a:r>
            <a:r>
              <a:rPr lang="en-GB" dirty="0" err="1">
                <a:latin typeface="+mn-lt"/>
              </a:rPr>
              <a:t>approches</a:t>
            </a:r>
            <a:endParaRPr lang="en-GB" dirty="0">
              <a:latin typeface="+mn-lt"/>
            </a:endParaRPr>
          </a:p>
        </p:txBody>
      </p:sp>
      <p:grpSp>
        <p:nvGrpSpPr>
          <p:cNvPr id="19" name="Group 18">
            <a:extLst>
              <a:ext uri="{FF2B5EF4-FFF2-40B4-BE49-F238E27FC236}">
                <a16:creationId xmlns:a16="http://schemas.microsoft.com/office/drawing/2014/main" id="{71AA03C7-5F3A-4A6B-B10D-BC895B4498E9}"/>
              </a:ext>
            </a:extLst>
          </p:cNvPr>
          <p:cNvGrpSpPr/>
          <p:nvPr/>
        </p:nvGrpSpPr>
        <p:grpSpPr>
          <a:xfrm>
            <a:off x="2667000" y="3376871"/>
            <a:ext cx="937711" cy="893508"/>
            <a:chOff x="110676" y="3070585"/>
            <a:chExt cx="1015854" cy="967967"/>
          </a:xfrm>
        </p:grpSpPr>
        <p:sp>
          <p:nvSpPr>
            <p:cNvPr id="8" name="Oval 7">
              <a:extLst>
                <a:ext uri="{FF2B5EF4-FFF2-40B4-BE49-F238E27FC236}">
                  <a16:creationId xmlns:a16="http://schemas.microsoft.com/office/drawing/2014/main" id="{D971C5F9-065F-47EB-BC15-99B4C6686785}"/>
                </a:ext>
              </a:extLst>
            </p:cNvPr>
            <p:cNvSpPr/>
            <p:nvPr/>
          </p:nvSpPr>
          <p:spPr>
            <a:xfrm>
              <a:off x="611560" y="3070585"/>
              <a:ext cx="470910" cy="28641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endParaRPr lang="en-GB" dirty="0"/>
            </a:p>
          </p:txBody>
        </p:sp>
        <p:cxnSp>
          <p:nvCxnSpPr>
            <p:cNvPr id="10" name="Straight Connector 9">
              <a:extLst>
                <a:ext uri="{FF2B5EF4-FFF2-40B4-BE49-F238E27FC236}">
                  <a16:creationId xmlns:a16="http://schemas.microsoft.com/office/drawing/2014/main" id="{50638ED0-5684-43CA-9758-ACAC180CA799}"/>
                </a:ext>
              </a:extLst>
            </p:cNvPr>
            <p:cNvCxnSpPr/>
            <p:nvPr/>
          </p:nvCxnSpPr>
          <p:spPr>
            <a:xfrm flipH="1">
              <a:off x="639543" y="3339422"/>
              <a:ext cx="188041" cy="3056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6D87714-B78D-47F0-863B-6A0EDED97A00}"/>
                </a:ext>
              </a:extLst>
            </p:cNvPr>
            <p:cNvSpPr txBox="1"/>
            <p:nvPr/>
          </p:nvSpPr>
          <p:spPr>
            <a:xfrm>
              <a:off x="125141" y="3625840"/>
              <a:ext cx="912055" cy="400110"/>
            </a:xfrm>
            <a:prstGeom prst="rect">
              <a:avLst/>
            </a:prstGeom>
            <a:noFill/>
          </p:spPr>
          <p:txBody>
            <a:bodyPr wrap="none" rtlCol="0">
              <a:spAutoFit/>
            </a:bodyPr>
            <a:lstStyle/>
            <a:p>
              <a:r>
                <a:rPr lang="en-GB" dirty="0"/>
                <a:t>10</a:t>
              </a:r>
              <a:r>
                <a:rPr lang="en-GB" baseline="30000" dirty="0"/>
                <a:t>-14 </a:t>
              </a:r>
              <a:r>
                <a:rPr lang="en-GB" dirty="0"/>
                <a:t>m</a:t>
              </a:r>
              <a:endParaRPr lang="en-GB" baseline="30000" dirty="0"/>
            </a:p>
          </p:txBody>
        </p:sp>
        <p:sp>
          <p:nvSpPr>
            <p:cNvPr id="30" name="Oval 29">
              <a:extLst>
                <a:ext uri="{FF2B5EF4-FFF2-40B4-BE49-F238E27FC236}">
                  <a16:creationId xmlns:a16="http://schemas.microsoft.com/office/drawing/2014/main" id="{0918B9D4-B77B-4642-81E1-5924E93B6E83}"/>
                </a:ext>
              </a:extLst>
            </p:cNvPr>
            <p:cNvSpPr/>
            <p:nvPr/>
          </p:nvSpPr>
          <p:spPr>
            <a:xfrm>
              <a:off x="110676" y="3654366"/>
              <a:ext cx="1015854" cy="38418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endParaRPr lang="en-GB" dirty="0"/>
            </a:p>
          </p:txBody>
        </p:sp>
      </p:grpSp>
      <p:grpSp>
        <p:nvGrpSpPr>
          <p:cNvPr id="32" name="Group 31">
            <a:extLst>
              <a:ext uri="{FF2B5EF4-FFF2-40B4-BE49-F238E27FC236}">
                <a16:creationId xmlns:a16="http://schemas.microsoft.com/office/drawing/2014/main" id="{F2355C69-4F42-43C3-A717-C84C49D0F1A5}"/>
              </a:ext>
            </a:extLst>
          </p:cNvPr>
          <p:cNvGrpSpPr/>
          <p:nvPr/>
        </p:nvGrpSpPr>
        <p:grpSpPr>
          <a:xfrm>
            <a:off x="8669753" y="3365238"/>
            <a:ext cx="1032204" cy="893508"/>
            <a:chOff x="611560" y="3070585"/>
            <a:chExt cx="1118221" cy="967967"/>
          </a:xfrm>
        </p:grpSpPr>
        <p:sp>
          <p:nvSpPr>
            <p:cNvPr id="33" name="Oval 32">
              <a:extLst>
                <a:ext uri="{FF2B5EF4-FFF2-40B4-BE49-F238E27FC236}">
                  <a16:creationId xmlns:a16="http://schemas.microsoft.com/office/drawing/2014/main" id="{FFE8D03D-52DA-4363-BD8C-A315F3446FC5}"/>
                </a:ext>
              </a:extLst>
            </p:cNvPr>
            <p:cNvSpPr/>
            <p:nvPr/>
          </p:nvSpPr>
          <p:spPr>
            <a:xfrm>
              <a:off x="611560" y="3070585"/>
              <a:ext cx="470910" cy="28641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endParaRPr lang="en-GB" dirty="0"/>
            </a:p>
          </p:txBody>
        </p:sp>
        <p:cxnSp>
          <p:nvCxnSpPr>
            <p:cNvPr id="34" name="Straight Connector 33">
              <a:extLst>
                <a:ext uri="{FF2B5EF4-FFF2-40B4-BE49-F238E27FC236}">
                  <a16:creationId xmlns:a16="http://schemas.microsoft.com/office/drawing/2014/main" id="{41B1BA8F-9BA4-48BD-813B-0EDA3B31D3F1}"/>
                </a:ext>
              </a:extLst>
            </p:cNvPr>
            <p:cNvCxnSpPr>
              <a:cxnSpLocks/>
              <a:stCxn id="33" idx="4"/>
              <a:endCxn id="39" idx="0"/>
            </p:cNvCxnSpPr>
            <p:nvPr/>
          </p:nvCxnSpPr>
          <p:spPr>
            <a:xfrm>
              <a:off x="847015" y="3357003"/>
              <a:ext cx="374839" cy="2973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E5F81EC-6C88-4184-85E2-1B1360A0F14F}"/>
                </a:ext>
              </a:extLst>
            </p:cNvPr>
            <p:cNvSpPr txBox="1"/>
            <p:nvPr/>
          </p:nvSpPr>
          <p:spPr>
            <a:xfrm>
              <a:off x="781455" y="3627957"/>
              <a:ext cx="826964" cy="400110"/>
            </a:xfrm>
            <a:prstGeom prst="rect">
              <a:avLst/>
            </a:prstGeom>
            <a:noFill/>
          </p:spPr>
          <p:txBody>
            <a:bodyPr wrap="none" rtlCol="0">
              <a:spAutoFit/>
            </a:bodyPr>
            <a:lstStyle/>
            <a:p>
              <a:r>
                <a:rPr lang="en-GB" dirty="0"/>
                <a:t>10</a:t>
              </a:r>
              <a:r>
                <a:rPr lang="en-GB" baseline="30000" dirty="0"/>
                <a:t>-2 </a:t>
              </a:r>
              <a:r>
                <a:rPr lang="en-GB" dirty="0"/>
                <a:t>m</a:t>
              </a:r>
              <a:endParaRPr lang="en-GB" baseline="30000" dirty="0"/>
            </a:p>
          </p:txBody>
        </p:sp>
        <p:sp>
          <p:nvSpPr>
            <p:cNvPr id="39" name="Oval 38">
              <a:extLst>
                <a:ext uri="{FF2B5EF4-FFF2-40B4-BE49-F238E27FC236}">
                  <a16:creationId xmlns:a16="http://schemas.microsoft.com/office/drawing/2014/main" id="{261C4612-05FD-43D2-8986-BD238526091D}"/>
                </a:ext>
              </a:extLst>
            </p:cNvPr>
            <p:cNvSpPr/>
            <p:nvPr/>
          </p:nvSpPr>
          <p:spPr>
            <a:xfrm>
              <a:off x="713927" y="3654366"/>
              <a:ext cx="1015854" cy="38418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endParaRPr lang="en-GB" dirty="0"/>
            </a:p>
          </p:txBody>
        </p:sp>
      </p:grpSp>
      <p:grpSp>
        <p:nvGrpSpPr>
          <p:cNvPr id="20" name="Group 19">
            <a:extLst>
              <a:ext uri="{FF2B5EF4-FFF2-40B4-BE49-F238E27FC236}">
                <a16:creationId xmlns:a16="http://schemas.microsoft.com/office/drawing/2014/main" id="{61E3329D-FA33-4CB5-AD5B-FEBD63634B94}"/>
              </a:ext>
            </a:extLst>
          </p:cNvPr>
          <p:cNvGrpSpPr/>
          <p:nvPr/>
        </p:nvGrpSpPr>
        <p:grpSpPr>
          <a:xfrm>
            <a:off x="2195190" y="1175818"/>
            <a:ext cx="7904590" cy="1123212"/>
            <a:chOff x="634252" y="988051"/>
            <a:chExt cx="8563305" cy="1216813"/>
          </a:xfrm>
        </p:grpSpPr>
        <p:grpSp>
          <p:nvGrpSpPr>
            <p:cNvPr id="4" name="Group 3"/>
            <p:cNvGrpSpPr/>
            <p:nvPr/>
          </p:nvGrpSpPr>
          <p:grpSpPr>
            <a:xfrm>
              <a:off x="4624403" y="1185247"/>
              <a:ext cx="4573154" cy="1000274"/>
              <a:chOff x="1141515" y="799195"/>
              <a:chExt cx="7872301" cy="1000274"/>
            </a:xfrm>
          </p:grpSpPr>
          <p:sp>
            <p:nvSpPr>
              <p:cNvPr id="2" name="Right Arrow 1"/>
              <p:cNvSpPr/>
              <p:nvPr/>
            </p:nvSpPr>
            <p:spPr bwMode="auto">
              <a:xfrm>
                <a:off x="1141515" y="1070455"/>
                <a:ext cx="4846320" cy="274320"/>
              </a:xfrm>
              <a:prstGeom prst="rightArrow">
                <a:avLst/>
              </a:prstGeom>
              <a:solidFill>
                <a:schemeClr val="accent1"/>
              </a:solidFill>
              <a:ln w="19050">
                <a:solidFill>
                  <a:schemeClr val="accent5"/>
                </a:solidFill>
                <a:miter lim="800000"/>
                <a:headEnd/>
                <a:tailEnd/>
              </a:ln>
              <a:effectLst/>
            </p:spPr>
            <p:txBody>
              <a:bodyPr rtlCol="0" anchor="ctr">
                <a:noAutofit/>
              </a:bodyPr>
              <a:lstStyle/>
              <a:p>
                <a:pPr algn="ctr">
                  <a:spcBef>
                    <a:spcPct val="10000"/>
                  </a:spcBef>
                  <a:spcAft>
                    <a:spcPct val="0"/>
                  </a:spcAft>
                  <a:buClrTx/>
                  <a:buSzTx/>
                  <a:buFontTx/>
                  <a:buNone/>
                </a:pPr>
                <a:endParaRPr lang="en-US" b="1" dirty="0"/>
              </a:p>
            </p:txBody>
          </p:sp>
          <p:sp>
            <p:nvSpPr>
              <p:cNvPr id="3" name="TextBox 2"/>
              <p:cNvSpPr txBox="1"/>
              <p:nvPr/>
            </p:nvSpPr>
            <p:spPr>
              <a:xfrm>
                <a:off x="6309906" y="799195"/>
                <a:ext cx="2703910" cy="1000274"/>
              </a:xfrm>
              <a:prstGeom prst="rect">
                <a:avLst/>
              </a:prstGeom>
              <a:noFill/>
            </p:spPr>
            <p:txBody>
              <a:bodyPr wrap="square" rtlCol="0">
                <a:spAutoFit/>
              </a:bodyPr>
              <a:lstStyle/>
              <a:p>
                <a:pPr algn="ctr"/>
                <a:r>
                  <a:rPr lang="en-GB" dirty="0" err="1">
                    <a:solidFill>
                      <a:schemeClr val="accent5"/>
                    </a:solidFill>
                  </a:rPr>
                  <a:t>Approche</a:t>
                </a:r>
                <a:r>
                  <a:rPr lang="en-GB" dirty="0">
                    <a:solidFill>
                      <a:schemeClr val="accent5"/>
                    </a:solidFill>
                  </a:rPr>
                  <a:t> </a:t>
                </a:r>
                <a:r>
                  <a:rPr lang="en-GB" dirty="0" err="1">
                    <a:solidFill>
                      <a:schemeClr val="accent5"/>
                    </a:solidFill>
                  </a:rPr>
                  <a:t>pilotée</a:t>
                </a:r>
                <a:r>
                  <a:rPr lang="en-GB" dirty="0">
                    <a:solidFill>
                      <a:schemeClr val="accent5"/>
                    </a:solidFill>
                  </a:rPr>
                  <a:t> par la science</a:t>
                </a:r>
                <a:endParaRPr lang="en-US" dirty="0">
                  <a:solidFill>
                    <a:schemeClr val="accent5"/>
                  </a:solidFill>
                </a:endParaRPr>
              </a:p>
            </p:txBody>
          </p:sp>
        </p:grpSp>
        <p:pic>
          <p:nvPicPr>
            <p:cNvPr id="41" name="Picture 4" descr="https://teachingresources.grantadesign.com/images/images%20in%20pages/mse/books1.png">
              <a:extLst>
                <a:ext uri="{FF2B5EF4-FFF2-40B4-BE49-F238E27FC236}">
                  <a16:creationId xmlns:a16="http://schemas.microsoft.com/office/drawing/2014/main" id="{AB3B8DF9-3A32-4F13-8EE4-EDED587B05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252" y="988051"/>
              <a:ext cx="3851060" cy="1216813"/>
            </a:xfrm>
            <a:prstGeom prst="rect">
              <a:avLst/>
            </a:prstGeom>
            <a:noFill/>
            <a:extLst>
              <a:ext uri="{909E8E84-426E-40DD-AFC4-6F175D3DCCD1}">
                <a14:hiddenFill xmlns:a14="http://schemas.microsoft.com/office/drawing/2010/main">
                  <a:solidFill>
                    <a:srgbClr val="FFFFFF"/>
                  </a:solidFill>
                </a14:hiddenFill>
              </a:ext>
            </a:extLst>
          </p:spPr>
        </p:pic>
      </p:grpSp>
      <p:sp>
        <p:nvSpPr>
          <p:cNvPr id="49" name="TextBox 48">
            <a:extLst>
              <a:ext uri="{FF2B5EF4-FFF2-40B4-BE49-F238E27FC236}">
                <a16:creationId xmlns:a16="http://schemas.microsoft.com/office/drawing/2014/main" id="{4335410D-34D8-44D6-96C2-9E86026ACD6A}"/>
              </a:ext>
            </a:extLst>
          </p:cNvPr>
          <p:cNvSpPr txBox="1"/>
          <p:nvPr/>
        </p:nvSpPr>
        <p:spPr>
          <a:xfrm>
            <a:off x="2842532" y="5911209"/>
            <a:ext cx="8130267" cy="319639"/>
          </a:xfrm>
          <a:prstGeom prst="rect">
            <a:avLst/>
          </a:prstGeom>
          <a:noFill/>
        </p:spPr>
        <p:txBody>
          <a:bodyPr wrap="square" rtlCol="0">
            <a:spAutoFit/>
          </a:bodyPr>
          <a:lstStyle/>
          <a:p>
            <a:r>
              <a:rPr lang="en-GB" sz="1477" dirty="0"/>
              <a:t>Le package Ansys Granta EduPack MS&amp;E : un ensemble de resource pour supporter les 2 approaches.</a:t>
            </a:r>
          </a:p>
        </p:txBody>
      </p:sp>
      <p:grpSp>
        <p:nvGrpSpPr>
          <p:cNvPr id="7" name="Group 6">
            <a:extLst>
              <a:ext uri="{FF2B5EF4-FFF2-40B4-BE49-F238E27FC236}">
                <a16:creationId xmlns:a16="http://schemas.microsoft.com/office/drawing/2014/main" id="{8A76B1EE-C814-4962-9B85-DB5BB1E72D3D}"/>
              </a:ext>
            </a:extLst>
          </p:cNvPr>
          <p:cNvGrpSpPr/>
          <p:nvPr/>
        </p:nvGrpSpPr>
        <p:grpSpPr>
          <a:xfrm>
            <a:off x="1752600" y="4684675"/>
            <a:ext cx="8251958" cy="1156430"/>
            <a:chOff x="228598" y="4684675"/>
            <a:chExt cx="8251958" cy="1156430"/>
          </a:xfrm>
        </p:grpSpPr>
        <p:grpSp>
          <p:nvGrpSpPr>
            <p:cNvPr id="23" name="Group 22">
              <a:extLst>
                <a:ext uri="{FF2B5EF4-FFF2-40B4-BE49-F238E27FC236}">
                  <a16:creationId xmlns:a16="http://schemas.microsoft.com/office/drawing/2014/main" id="{C329BACC-132C-41EE-8A41-AAA7F739BA19}"/>
                </a:ext>
              </a:extLst>
            </p:cNvPr>
            <p:cNvGrpSpPr/>
            <p:nvPr/>
          </p:nvGrpSpPr>
          <p:grpSpPr>
            <a:xfrm>
              <a:off x="228598" y="4684675"/>
              <a:ext cx="8251958" cy="1156430"/>
              <a:chOff x="154779" y="4688643"/>
              <a:chExt cx="8939621" cy="1252800"/>
            </a:xfrm>
          </p:grpSpPr>
          <p:grpSp>
            <p:nvGrpSpPr>
              <p:cNvPr id="5" name="Group 4"/>
              <p:cNvGrpSpPr/>
              <p:nvPr/>
            </p:nvGrpSpPr>
            <p:grpSpPr>
              <a:xfrm>
                <a:off x="154779" y="4941168"/>
                <a:ext cx="4864358" cy="1000275"/>
                <a:chOff x="96711" y="3640295"/>
                <a:chExt cx="8111146" cy="1000275"/>
              </a:xfrm>
            </p:grpSpPr>
            <p:sp>
              <p:nvSpPr>
                <p:cNvPr id="37" name="Right Arrow 36"/>
                <p:cNvSpPr/>
                <p:nvPr/>
              </p:nvSpPr>
              <p:spPr bwMode="auto">
                <a:xfrm flipH="1">
                  <a:off x="3361537" y="3841749"/>
                  <a:ext cx="4846320" cy="274320"/>
                </a:xfrm>
                <a:prstGeom prst="rightArrow">
                  <a:avLst/>
                </a:prstGeom>
                <a:solidFill>
                  <a:schemeClr val="accent1"/>
                </a:solidFill>
                <a:ln w="19050">
                  <a:solidFill>
                    <a:schemeClr val="accent5"/>
                  </a:solidFill>
                  <a:miter lim="800000"/>
                  <a:headEnd/>
                  <a:tailEnd/>
                </a:ln>
                <a:effectLst/>
              </p:spPr>
              <p:txBody>
                <a:bodyPr rtlCol="0" anchor="ctr">
                  <a:noAutofit/>
                </a:bodyPr>
                <a:lstStyle/>
                <a:p>
                  <a:pPr algn="ctr">
                    <a:spcBef>
                      <a:spcPct val="10000"/>
                    </a:spcBef>
                    <a:spcAft>
                      <a:spcPct val="0"/>
                    </a:spcAft>
                    <a:buClrTx/>
                    <a:buSzTx/>
                    <a:buFontTx/>
                    <a:buNone/>
                  </a:pPr>
                  <a:endParaRPr lang="en-US" b="1" dirty="0"/>
                </a:p>
              </p:txBody>
            </p:sp>
            <p:sp>
              <p:nvSpPr>
                <p:cNvPr id="38" name="TextBox 37"/>
                <p:cNvSpPr txBox="1"/>
                <p:nvPr/>
              </p:nvSpPr>
              <p:spPr>
                <a:xfrm>
                  <a:off x="96711" y="3640295"/>
                  <a:ext cx="3042364" cy="1000275"/>
                </a:xfrm>
                <a:prstGeom prst="rect">
                  <a:avLst/>
                </a:prstGeom>
                <a:noFill/>
                <a:ln>
                  <a:noFill/>
                </a:ln>
              </p:spPr>
              <p:txBody>
                <a:bodyPr wrap="square" rtlCol="0">
                  <a:spAutoFit/>
                </a:bodyPr>
                <a:lstStyle/>
                <a:p>
                  <a:pPr algn="ctr"/>
                  <a:r>
                    <a:rPr lang="en-GB" dirty="0" err="1">
                      <a:solidFill>
                        <a:schemeClr val="accent5"/>
                      </a:solidFill>
                    </a:rPr>
                    <a:t>Approche</a:t>
                  </a:r>
                  <a:r>
                    <a:rPr lang="en-GB" dirty="0">
                      <a:solidFill>
                        <a:schemeClr val="accent5"/>
                      </a:solidFill>
                    </a:rPr>
                    <a:t> </a:t>
                  </a:r>
                  <a:r>
                    <a:rPr lang="en-GB" dirty="0" err="1">
                      <a:solidFill>
                        <a:schemeClr val="accent5"/>
                      </a:solidFill>
                    </a:rPr>
                    <a:t>pilotée</a:t>
                  </a:r>
                  <a:r>
                    <a:rPr lang="en-GB" dirty="0">
                      <a:solidFill>
                        <a:schemeClr val="accent5"/>
                      </a:solidFill>
                    </a:rPr>
                    <a:t> par la conception</a:t>
                  </a:r>
                  <a:endParaRPr lang="en-US" dirty="0">
                    <a:solidFill>
                      <a:schemeClr val="accent5"/>
                    </a:solidFill>
                  </a:endParaRPr>
                </a:p>
              </p:txBody>
            </p:sp>
          </p:grpSp>
          <p:grpSp>
            <p:nvGrpSpPr>
              <p:cNvPr id="9" name="Group 8">
                <a:extLst>
                  <a:ext uri="{FF2B5EF4-FFF2-40B4-BE49-F238E27FC236}">
                    <a16:creationId xmlns:a16="http://schemas.microsoft.com/office/drawing/2014/main" id="{17A603FE-0932-4D57-8669-599ED7474711}"/>
                  </a:ext>
                </a:extLst>
              </p:cNvPr>
              <p:cNvGrpSpPr/>
              <p:nvPr/>
            </p:nvGrpSpPr>
            <p:grpSpPr>
              <a:xfrm>
                <a:off x="5259122" y="4688643"/>
                <a:ext cx="3835278" cy="1195006"/>
                <a:chOff x="5236441" y="4723303"/>
                <a:chExt cx="3835278" cy="1195006"/>
              </a:xfrm>
            </p:grpSpPr>
            <p:pic>
              <p:nvPicPr>
                <p:cNvPr id="48" name="Picture 6" descr="https://teachingresources.grantadesign.com/images/images%20in%20pages/mse/books2.png">
                  <a:extLst>
                    <a:ext uri="{FF2B5EF4-FFF2-40B4-BE49-F238E27FC236}">
                      <a16:creationId xmlns:a16="http://schemas.microsoft.com/office/drawing/2014/main" id="{E2274960-57CB-41E4-A4C8-BBA3380FAAE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551"/>
                <a:stretch/>
              </p:blipFill>
              <p:spPr bwMode="auto">
                <a:xfrm>
                  <a:off x="7121332" y="4723303"/>
                  <a:ext cx="1950387" cy="11950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1">
                  <a:extLst>
                    <a:ext uri="{FF2B5EF4-FFF2-40B4-BE49-F238E27FC236}">
                      <a16:creationId xmlns:a16="http://schemas.microsoft.com/office/drawing/2014/main" id="{754DED66-3C13-469B-8008-210B7C9B55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6441" y="4742738"/>
                  <a:ext cx="920382" cy="113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6" name="Picture 2" descr="Image result">
              <a:extLst>
                <a:ext uri="{FF2B5EF4-FFF2-40B4-BE49-F238E27FC236}">
                  <a16:creationId xmlns:a16="http://schemas.microsoft.com/office/drawing/2014/main" id="{FF6B77D9-2162-40A1-B808-AD389EAFFDC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5527" y="4712064"/>
              <a:ext cx="804427" cy="1048303"/>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66AB7299-4EDF-4CF4-965C-CB617ED04A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9381" y="2672977"/>
            <a:ext cx="6416053" cy="1682499"/>
          </a:xfrm>
          <a:prstGeom prst="rect">
            <a:avLst/>
          </a:prstGeom>
        </p:spPr>
      </p:pic>
    </p:spTree>
    <p:extLst>
      <p:ext uri="{BB962C8B-B14F-4D97-AF65-F5344CB8AC3E}">
        <p14:creationId xmlns:p14="http://schemas.microsoft.com/office/powerpoint/2010/main" val="54034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up)">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righ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FEE3AE-BD5A-48F1-90AA-76659E3AE63F}"/>
              </a:ext>
            </a:extLst>
          </p:cNvPr>
          <p:cNvSpPr>
            <a:spLocks noGrp="1"/>
          </p:cNvSpPr>
          <p:nvPr>
            <p:ph type="sldNum" sz="quarter" idx="11"/>
          </p:nvPr>
        </p:nvSpPr>
        <p:spPr/>
        <p:txBody>
          <a:bodyPr/>
          <a:lstStyle/>
          <a:p>
            <a:fld id="{F0D23093-2AB0-F74C-B865-1A12A15B650E}" type="slidenum">
              <a:rPr lang="en-US" smtClean="0"/>
              <a:pPr/>
              <a:t>6</a:t>
            </a:fld>
            <a:endParaRPr lang="en-US" dirty="0"/>
          </a:p>
        </p:txBody>
      </p:sp>
      <p:sp>
        <p:nvSpPr>
          <p:cNvPr id="6146" name="Rectangle 2"/>
          <p:cNvSpPr>
            <a:spLocks noGrp="1" noChangeArrowheads="1"/>
          </p:cNvSpPr>
          <p:nvPr>
            <p:ph type="title"/>
          </p:nvPr>
        </p:nvSpPr>
        <p:spPr/>
        <p:txBody>
          <a:bodyPr/>
          <a:lstStyle/>
          <a:p>
            <a:r>
              <a:rPr lang="en-GB" dirty="0">
                <a:latin typeface="+mn-lt"/>
              </a:rPr>
              <a:t>Le package Materials Science and Engineering</a:t>
            </a:r>
          </a:p>
        </p:txBody>
      </p:sp>
      <p:sp>
        <p:nvSpPr>
          <p:cNvPr id="3" name="TextBox 2">
            <a:extLst>
              <a:ext uri="{FF2B5EF4-FFF2-40B4-BE49-F238E27FC236}">
                <a16:creationId xmlns:a16="http://schemas.microsoft.com/office/drawing/2014/main" id="{17DD2925-38BD-4ECF-9708-A102BE067AD9}"/>
              </a:ext>
            </a:extLst>
          </p:cNvPr>
          <p:cNvSpPr txBox="1"/>
          <p:nvPr/>
        </p:nvSpPr>
        <p:spPr>
          <a:xfrm>
            <a:off x="3996252" y="1491294"/>
            <a:ext cx="4334499" cy="923330"/>
          </a:xfrm>
          <a:prstGeom prst="rect">
            <a:avLst/>
          </a:prstGeom>
          <a:noFill/>
        </p:spPr>
        <p:txBody>
          <a:bodyPr wrap="square" rtlCol="0">
            <a:spAutoFit/>
          </a:bodyPr>
          <a:lstStyle/>
          <a:p>
            <a:pPr algn="ctr"/>
            <a:r>
              <a:rPr lang="fr-FR" b="1" dirty="0"/>
              <a:t>Un ensemble de ressources liées pour soutenir de nombreuses approches de l'enseignement</a:t>
            </a:r>
          </a:p>
        </p:txBody>
      </p:sp>
      <p:sp>
        <p:nvSpPr>
          <p:cNvPr id="22" name="TextBox 21">
            <a:extLst>
              <a:ext uri="{FF2B5EF4-FFF2-40B4-BE49-F238E27FC236}">
                <a16:creationId xmlns:a16="http://schemas.microsoft.com/office/drawing/2014/main" id="{E56A2CB2-6308-407A-881C-C7DE2B1195B7}"/>
              </a:ext>
            </a:extLst>
          </p:cNvPr>
          <p:cNvSpPr txBox="1"/>
          <p:nvPr/>
        </p:nvSpPr>
        <p:spPr>
          <a:xfrm>
            <a:off x="2733342" y="3407115"/>
            <a:ext cx="6101905" cy="369332"/>
          </a:xfrm>
          <a:prstGeom prst="rect">
            <a:avLst/>
          </a:prstGeom>
          <a:noFill/>
        </p:spPr>
        <p:txBody>
          <a:bodyPr wrap="square" rtlCol="0">
            <a:spAutoFit/>
          </a:bodyPr>
          <a:lstStyle/>
          <a:p>
            <a:pPr marL="263776" indent="-263776">
              <a:buClr>
                <a:schemeClr val="tx1"/>
              </a:buClr>
              <a:buSzPct val="120000"/>
              <a:buFont typeface="Arial" panose="020B0604020202020204" pitchFamily="34" charset="0"/>
              <a:buChar char="•"/>
            </a:pPr>
            <a:r>
              <a:rPr lang="en-GB" dirty="0" err="1"/>
              <a:t>Apprendre</a:t>
            </a:r>
            <a:r>
              <a:rPr lang="en-GB" dirty="0"/>
              <a:t> par la </a:t>
            </a:r>
            <a:r>
              <a:rPr lang="en-GB" dirty="0" err="1"/>
              <a:t>découverte</a:t>
            </a:r>
            <a:endParaRPr lang="en-GB" dirty="0"/>
          </a:p>
        </p:txBody>
      </p:sp>
      <p:sp>
        <p:nvSpPr>
          <p:cNvPr id="23" name="TextBox 22">
            <a:extLst>
              <a:ext uri="{FF2B5EF4-FFF2-40B4-BE49-F238E27FC236}">
                <a16:creationId xmlns:a16="http://schemas.microsoft.com/office/drawing/2014/main" id="{3057EFA7-808F-4DE6-A14E-445C0F35E3B5}"/>
              </a:ext>
            </a:extLst>
          </p:cNvPr>
          <p:cNvSpPr txBox="1"/>
          <p:nvPr/>
        </p:nvSpPr>
        <p:spPr>
          <a:xfrm>
            <a:off x="2732718" y="4221351"/>
            <a:ext cx="8011482" cy="369332"/>
          </a:xfrm>
          <a:prstGeom prst="rect">
            <a:avLst/>
          </a:prstGeom>
          <a:noFill/>
        </p:spPr>
        <p:txBody>
          <a:bodyPr wrap="square" rtlCol="0">
            <a:spAutoFit/>
          </a:bodyPr>
          <a:lstStyle/>
          <a:p>
            <a:pPr marL="263776" indent="-263776">
              <a:buClr>
                <a:schemeClr val="tx1"/>
              </a:buClr>
              <a:buSzPct val="120000"/>
              <a:buFont typeface="Arial" panose="020B0604020202020204" pitchFamily="34" charset="0"/>
              <a:buChar char="•"/>
            </a:pPr>
            <a:r>
              <a:rPr lang="en-GB" dirty="0"/>
              <a:t>Les unites “Teach-yourself” pour les </a:t>
            </a:r>
            <a:r>
              <a:rPr lang="en-GB" i="1" dirty="0" err="1"/>
              <a:t>Diagrammes</a:t>
            </a:r>
            <a:r>
              <a:rPr lang="en-GB" i="1" dirty="0"/>
              <a:t> de Phases </a:t>
            </a:r>
            <a:r>
              <a:rPr lang="en-GB" dirty="0"/>
              <a:t>et la </a:t>
            </a:r>
            <a:r>
              <a:rPr lang="en-GB" i="1" dirty="0" err="1"/>
              <a:t>Cristallographie</a:t>
            </a:r>
            <a:endParaRPr lang="en-GB" i="1" dirty="0"/>
          </a:p>
        </p:txBody>
      </p:sp>
      <p:sp>
        <p:nvSpPr>
          <p:cNvPr id="24" name="TextBox 23">
            <a:extLst>
              <a:ext uri="{FF2B5EF4-FFF2-40B4-BE49-F238E27FC236}">
                <a16:creationId xmlns:a16="http://schemas.microsoft.com/office/drawing/2014/main" id="{908C395D-809F-4405-A5C3-BD3EFC39E22B}"/>
              </a:ext>
            </a:extLst>
          </p:cNvPr>
          <p:cNvSpPr txBox="1"/>
          <p:nvPr/>
        </p:nvSpPr>
        <p:spPr>
          <a:xfrm>
            <a:off x="2733342" y="4629488"/>
            <a:ext cx="7401258" cy="369332"/>
          </a:xfrm>
          <a:prstGeom prst="rect">
            <a:avLst/>
          </a:prstGeom>
          <a:noFill/>
        </p:spPr>
        <p:txBody>
          <a:bodyPr wrap="square" rtlCol="0">
            <a:spAutoFit/>
          </a:bodyPr>
          <a:lstStyle/>
          <a:p>
            <a:pPr marL="263776" indent="-263776">
              <a:buClr>
                <a:schemeClr val="tx1"/>
              </a:buClr>
              <a:buSzPct val="120000"/>
              <a:buFont typeface="Arial" panose="020B0604020202020204" pitchFamily="34" charset="0"/>
              <a:buChar char="•"/>
            </a:pPr>
            <a:r>
              <a:rPr lang="en-GB" dirty="0"/>
              <a:t>Des micro-projects </a:t>
            </a:r>
            <a:r>
              <a:rPr lang="fr-FR" dirty="0"/>
              <a:t>pour stimuler la découverte en autonomie</a:t>
            </a:r>
            <a:endParaRPr lang="en-GB" dirty="0"/>
          </a:p>
        </p:txBody>
      </p:sp>
      <p:sp>
        <p:nvSpPr>
          <p:cNvPr id="25" name="TextBox 24">
            <a:extLst>
              <a:ext uri="{FF2B5EF4-FFF2-40B4-BE49-F238E27FC236}">
                <a16:creationId xmlns:a16="http://schemas.microsoft.com/office/drawing/2014/main" id="{6C3AE594-7405-4777-8034-B17049456757}"/>
              </a:ext>
            </a:extLst>
          </p:cNvPr>
          <p:cNvSpPr txBox="1"/>
          <p:nvPr/>
        </p:nvSpPr>
        <p:spPr>
          <a:xfrm>
            <a:off x="2749956" y="5445762"/>
            <a:ext cx="7206864" cy="369332"/>
          </a:xfrm>
          <a:prstGeom prst="rect">
            <a:avLst/>
          </a:prstGeom>
          <a:noFill/>
        </p:spPr>
        <p:txBody>
          <a:bodyPr wrap="square" rtlCol="0">
            <a:spAutoFit/>
          </a:bodyPr>
          <a:lstStyle/>
          <a:p>
            <a:pPr marL="263776" indent="-263776">
              <a:buClr>
                <a:schemeClr val="tx1"/>
              </a:buClr>
              <a:buSzPct val="120000"/>
              <a:buFont typeface="Arial" panose="020B0604020202020204" pitchFamily="34" charset="0"/>
              <a:buChar char="•"/>
            </a:pPr>
            <a:r>
              <a:rPr lang="en-GB" dirty="0"/>
              <a:t>Teaching Package : Pour les </a:t>
            </a:r>
            <a:r>
              <a:rPr lang="en-GB" dirty="0" err="1"/>
              <a:t>professeurs</a:t>
            </a:r>
            <a:r>
              <a:rPr lang="en-GB" dirty="0"/>
              <a:t> et les </a:t>
            </a:r>
            <a:r>
              <a:rPr lang="en-GB" dirty="0" err="1"/>
              <a:t>étudiants</a:t>
            </a:r>
            <a:endParaRPr lang="en-GB" dirty="0"/>
          </a:p>
        </p:txBody>
      </p:sp>
      <p:sp>
        <p:nvSpPr>
          <p:cNvPr id="26" name="TextBox 25">
            <a:extLst>
              <a:ext uri="{FF2B5EF4-FFF2-40B4-BE49-F238E27FC236}">
                <a16:creationId xmlns:a16="http://schemas.microsoft.com/office/drawing/2014/main" id="{2CE66D87-44F3-48F0-BD53-96DC7C4CA8DF}"/>
              </a:ext>
            </a:extLst>
          </p:cNvPr>
          <p:cNvSpPr txBox="1"/>
          <p:nvPr/>
        </p:nvSpPr>
        <p:spPr>
          <a:xfrm>
            <a:off x="2732716" y="5037625"/>
            <a:ext cx="6793922" cy="369332"/>
          </a:xfrm>
          <a:prstGeom prst="rect">
            <a:avLst/>
          </a:prstGeom>
          <a:noFill/>
        </p:spPr>
        <p:txBody>
          <a:bodyPr wrap="square" rtlCol="0">
            <a:spAutoFit/>
          </a:bodyPr>
          <a:lstStyle/>
          <a:p>
            <a:pPr marL="263776" indent="-263776">
              <a:buClr>
                <a:schemeClr val="tx1"/>
              </a:buClr>
              <a:buSzPct val="120000"/>
              <a:buFont typeface="Arial" panose="020B0604020202020204" pitchFamily="34" charset="0"/>
              <a:buChar char="•"/>
            </a:pPr>
            <a:r>
              <a:rPr lang="en-GB" dirty="0"/>
              <a:t>Des </a:t>
            </a:r>
            <a:r>
              <a:rPr lang="en-GB" dirty="0" err="1"/>
              <a:t>unité</a:t>
            </a:r>
            <a:r>
              <a:rPr lang="en-GB" dirty="0"/>
              <a:t> de </a:t>
            </a:r>
            <a:r>
              <a:rPr lang="en-GB" dirty="0" err="1"/>
              <a:t>cours</a:t>
            </a:r>
            <a:r>
              <a:rPr lang="en-GB" dirty="0"/>
              <a:t>, des </a:t>
            </a:r>
            <a:r>
              <a:rPr lang="en-GB" dirty="0" err="1"/>
              <a:t>exercices</a:t>
            </a:r>
            <a:r>
              <a:rPr lang="en-GB" dirty="0"/>
              <a:t> avec solutions</a:t>
            </a:r>
          </a:p>
        </p:txBody>
      </p:sp>
      <p:sp>
        <p:nvSpPr>
          <p:cNvPr id="28" name="TextBox 27">
            <a:extLst>
              <a:ext uri="{FF2B5EF4-FFF2-40B4-BE49-F238E27FC236}">
                <a16:creationId xmlns:a16="http://schemas.microsoft.com/office/drawing/2014/main" id="{42EB1938-F700-4509-B21D-DB22DCB4165D}"/>
              </a:ext>
            </a:extLst>
          </p:cNvPr>
          <p:cNvSpPr txBox="1"/>
          <p:nvPr/>
        </p:nvSpPr>
        <p:spPr>
          <a:xfrm>
            <a:off x="2465043" y="2942652"/>
            <a:ext cx="1716304" cy="369332"/>
          </a:xfrm>
          <a:prstGeom prst="rect">
            <a:avLst/>
          </a:prstGeom>
          <a:noFill/>
        </p:spPr>
        <p:txBody>
          <a:bodyPr wrap="none" rtlCol="0">
            <a:spAutoFit/>
          </a:bodyPr>
          <a:lstStyle/>
          <a:p>
            <a:pPr algn="ctr"/>
            <a:r>
              <a:rPr lang="en-GB" b="1" dirty="0" err="1"/>
              <a:t>Caractéristiques</a:t>
            </a:r>
            <a:endParaRPr lang="en-GB" b="1" dirty="0"/>
          </a:p>
        </p:txBody>
      </p:sp>
      <p:sp>
        <p:nvSpPr>
          <p:cNvPr id="12" name="TextBox 11">
            <a:extLst>
              <a:ext uri="{FF2B5EF4-FFF2-40B4-BE49-F238E27FC236}">
                <a16:creationId xmlns:a16="http://schemas.microsoft.com/office/drawing/2014/main" id="{6084BBF3-B942-452F-A49E-9D862FE59CED}"/>
              </a:ext>
            </a:extLst>
          </p:cNvPr>
          <p:cNvSpPr txBox="1"/>
          <p:nvPr/>
        </p:nvSpPr>
        <p:spPr>
          <a:xfrm>
            <a:off x="2732718" y="3797230"/>
            <a:ext cx="8849682" cy="369332"/>
          </a:xfrm>
          <a:prstGeom prst="rect">
            <a:avLst/>
          </a:prstGeom>
          <a:noFill/>
        </p:spPr>
        <p:txBody>
          <a:bodyPr wrap="square" rtlCol="0">
            <a:spAutoFit/>
          </a:bodyPr>
          <a:lstStyle/>
          <a:p>
            <a:pPr marL="263776" indent="-263776">
              <a:buClr>
                <a:schemeClr val="tx1"/>
              </a:buClr>
              <a:buSzPct val="120000"/>
              <a:buFont typeface="Arial" panose="020B0604020202020204" pitchFamily="34" charset="0"/>
              <a:buChar char="•"/>
            </a:pPr>
            <a:r>
              <a:rPr lang="fr-FR" dirty="0"/>
              <a:t>Interface intuitive vers une base de données complète sur la science des matériaux</a:t>
            </a:r>
            <a:endParaRPr lang="en-GB" dirty="0"/>
          </a:p>
        </p:txBody>
      </p:sp>
      <p:pic>
        <p:nvPicPr>
          <p:cNvPr id="2" name="Picture 1">
            <a:extLst>
              <a:ext uri="{FF2B5EF4-FFF2-40B4-BE49-F238E27FC236}">
                <a16:creationId xmlns:a16="http://schemas.microsoft.com/office/drawing/2014/main" id="{620DB4E4-F0E4-4E70-9B47-3CA762E26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5052" y="858897"/>
            <a:ext cx="1981200" cy="1981200"/>
          </a:xfrm>
          <a:prstGeom prst="rect">
            <a:avLst/>
          </a:prstGeom>
        </p:spPr>
      </p:pic>
    </p:spTree>
    <p:extLst>
      <p:ext uri="{BB962C8B-B14F-4D97-AF65-F5344CB8AC3E}">
        <p14:creationId xmlns:p14="http://schemas.microsoft.com/office/powerpoint/2010/main" val="192333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F3DF6E-1294-4002-BED1-D5639D36CB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3007" y="2466875"/>
            <a:ext cx="2744730" cy="2744730"/>
          </a:xfrm>
          <a:prstGeom prst="rect">
            <a:avLst/>
          </a:prstGeom>
        </p:spPr>
      </p:pic>
      <p:pic>
        <p:nvPicPr>
          <p:cNvPr id="27" name="Picture 26">
            <a:extLst>
              <a:ext uri="{FF2B5EF4-FFF2-40B4-BE49-F238E27FC236}">
                <a16:creationId xmlns:a16="http://schemas.microsoft.com/office/drawing/2014/main" id="{0B30BFD8-CC64-4F12-B467-5843E4305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629686">
            <a:off x="5929200" y="2747519"/>
            <a:ext cx="796474" cy="822502"/>
          </a:xfrm>
          <a:prstGeom prst="rect">
            <a:avLst/>
          </a:prstGeom>
        </p:spPr>
      </p:pic>
      <p:sp>
        <p:nvSpPr>
          <p:cNvPr id="4" name="Slide Number Placeholder 3">
            <a:extLst>
              <a:ext uri="{FF2B5EF4-FFF2-40B4-BE49-F238E27FC236}">
                <a16:creationId xmlns:a16="http://schemas.microsoft.com/office/drawing/2014/main" id="{F38DC7D9-18F7-4579-8EFA-24844F4B7697}"/>
              </a:ext>
            </a:extLst>
          </p:cNvPr>
          <p:cNvSpPr>
            <a:spLocks noGrp="1"/>
          </p:cNvSpPr>
          <p:nvPr>
            <p:ph type="sldNum" sz="quarter" idx="11"/>
          </p:nvPr>
        </p:nvSpPr>
        <p:spPr/>
        <p:txBody>
          <a:bodyPr/>
          <a:lstStyle/>
          <a:p>
            <a:fld id="{F0D23093-2AB0-F74C-B865-1A12A15B650E}" type="slidenum">
              <a:rPr lang="en-US" smtClean="0"/>
              <a:pPr/>
              <a:t>7</a:t>
            </a:fld>
            <a:endParaRPr lang="en-US" dirty="0"/>
          </a:p>
        </p:txBody>
      </p:sp>
      <p:sp>
        <p:nvSpPr>
          <p:cNvPr id="3" name="Title 2">
            <a:extLst>
              <a:ext uri="{FF2B5EF4-FFF2-40B4-BE49-F238E27FC236}">
                <a16:creationId xmlns:a16="http://schemas.microsoft.com/office/drawing/2014/main" id="{FDADF7A0-3CF9-45FD-AEA6-C581EA12F980}"/>
              </a:ext>
            </a:extLst>
          </p:cNvPr>
          <p:cNvSpPr>
            <a:spLocks noGrp="1"/>
          </p:cNvSpPr>
          <p:nvPr>
            <p:ph type="title"/>
          </p:nvPr>
        </p:nvSpPr>
        <p:spPr/>
        <p:txBody>
          <a:bodyPr/>
          <a:lstStyle/>
          <a:p>
            <a:r>
              <a:rPr lang="fr-FR" dirty="0">
                <a:latin typeface="+mn-lt"/>
              </a:rPr>
              <a:t>Connaissance de base de la science des matériaux</a:t>
            </a:r>
            <a:endParaRPr lang="en-GB" dirty="0">
              <a:latin typeface="+mn-lt"/>
            </a:endParaRPr>
          </a:p>
        </p:txBody>
      </p:sp>
      <p:grpSp>
        <p:nvGrpSpPr>
          <p:cNvPr id="10" name="Group 9">
            <a:extLst>
              <a:ext uri="{FF2B5EF4-FFF2-40B4-BE49-F238E27FC236}">
                <a16:creationId xmlns:a16="http://schemas.microsoft.com/office/drawing/2014/main" id="{DFE0EFA8-D19A-4D4D-80C2-EF5B93C9E88F}"/>
              </a:ext>
            </a:extLst>
          </p:cNvPr>
          <p:cNvGrpSpPr/>
          <p:nvPr/>
        </p:nvGrpSpPr>
        <p:grpSpPr>
          <a:xfrm>
            <a:off x="4966831" y="2503025"/>
            <a:ext cx="4529915" cy="399891"/>
            <a:chOff x="4716016" y="3646255"/>
            <a:chExt cx="4167393" cy="433216"/>
          </a:xfrm>
        </p:grpSpPr>
        <p:sp>
          <p:nvSpPr>
            <p:cNvPr id="6" name="Oval 5">
              <a:extLst>
                <a:ext uri="{FF2B5EF4-FFF2-40B4-BE49-F238E27FC236}">
                  <a16:creationId xmlns:a16="http://schemas.microsoft.com/office/drawing/2014/main" id="{14945BD6-8D52-4A8E-A4A5-5081E6828A35}"/>
                </a:ext>
              </a:extLst>
            </p:cNvPr>
            <p:cNvSpPr/>
            <p:nvPr/>
          </p:nvSpPr>
          <p:spPr>
            <a:xfrm>
              <a:off x="4716016" y="3719431"/>
              <a:ext cx="936104" cy="360040"/>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endParaRPr lang="en-GB" dirty="0">
                <a:solidFill>
                  <a:schemeClr val="accent1"/>
                </a:solidFill>
              </a:endParaRPr>
            </a:p>
          </p:txBody>
        </p:sp>
        <p:sp>
          <p:nvSpPr>
            <p:cNvPr id="7" name="TextBox 6">
              <a:extLst>
                <a:ext uri="{FF2B5EF4-FFF2-40B4-BE49-F238E27FC236}">
                  <a16:creationId xmlns:a16="http://schemas.microsoft.com/office/drawing/2014/main" id="{007AFE74-4C07-41AF-BFCE-DED308859375}"/>
                </a:ext>
              </a:extLst>
            </p:cNvPr>
            <p:cNvSpPr txBox="1"/>
            <p:nvPr/>
          </p:nvSpPr>
          <p:spPr>
            <a:xfrm>
              <a:off x="5974442" y="3646255"/>
              <a:ext cx="2908967" cy="366767"/>
            </a:xfrm>
            <a:prstGeom prst="rect">
              <a:avLst/>
            </a:prstGeom>
            <a:noFill/>
            <a:ln>
              <a:noFill/>
            </a:ln>
          </p:spPr>
          <p:txBody>
            <a:bodyPr wrap="none" rtlCol="0">
              <a:spAutoFit/>
            </a:bodyPr>
            <a:lstStyle/>
            <a:p>
              <a:r>
                <a:rPr lang="en-GB" sz="1600" b="1" dirty="0" err="1">
                  <a:solidFill>
                    <a:schemeClr val="accent1"/>
                  </a:solidFill>
                </a:rPr>
                <a:t>Qu'entendons</a:t>
              </a:r>
              <a:r>
                <a:rPr lang="en-GB" sz="1600" b="1" dirty="0">
                  <a:solidFill>
                    <a:schemeClr val="accent1"/>
                  </a:solidFill>
                </a:rPr>
                <a:t>-nous par structure ?</a:t>
              </a:r>
            </a:p>
          </p:txBody>
        </p:sp>
      </p:grpSp>
      <p:sp>
        <p:nvSpPr>
          <p:cNvPr id="17" name="TextBox 16">
            <a:extLst>
              <a:ext uri="{FF2B5EF4-FFF2-40B4-BE49-F238E27FC236}">
                <a16:creationId xmlns:a16="http://schemas.microsoft.com/office/drawing/2014/main" id="{1D7DA6A9-5ECD-4760-B512-B82746075E5C}"/>
              </a:ext>
            </a:extLst>
          </p:cNvPr>
          <p:cNvSpPr txBox="1"/>
          <p:nvPr/>
        </p:nvSpPr>
        <p:spPr>
          <a:xfrm>
            <a:off x="2663058" y="1492316"/>
            <a:ext cx="5887702" cy="923330"/>
          </a:xfrm>
          <a:prstGeom prst="rect">
            <a:avLst/>
          </a:prstGeom>
          <a:noFill/>
        </p:spPr>
        <p:txBody>
          <a:bodyPr wrap="none" rtlCol="0">
            <a:spAutoFit/>
          </a:bodyPr>
          <a:lstStyle/>
          <a:p>
            <a:pPr algn="ctr"/>
            <a:r>
              <a:rPr lang="fr-FR" i="1" dirty="0"/>
              <a:t>L'aperçu de base de la science des matériaux :</a:t>
            </a:r>
          </a:p>
          <a:p>
            <a:pPr algn="ctr"/>
            <a:r>
              <a:rPr lang="fr-FR" dirty="0"/>
              <a:t>Le Tétraèdre Procédé – Structure – Propriétés – Performance</a:t>
            </a:r>
          </a:p>
          <a:p>
            <a:pPr algn="ctr"/>
            <a:endParaRPr lang="fr-FR" i="1" dirty="0"/>
          </a:p>
        </p:txBody>
      </p:sp>
      <p:grpSp>
        <p:nvGrpSpPr>
          <p:cNvPr id="16" name="Group 15">
            <a:extLst>
              <a:ext uri="{FF2B5EF4-FFF2-40B4-BE49-F238E27FC236}">
                <a16:creationId xmlns:a16="http://schemas.microsoft.com/office/drawing/2014/main" id="{51A61F18-3A18-435C-98BA-BB516E730D84}"/>
              </a:ext>
            </a:extLst>
          </p:cNvPr>
          <p:cNvGrpSpPr/>
          <p:nvPr/>
        </p:nvGrpSpPr>
        <p:grpSpPr>
          <a:xfrm>
            <a:off x="3962400" y="4754131"/>
            <a:ext cx="1346610" cy="783184"/>
            <a:chOff x="3522689" y="4269316"/>
            <a:chExt cx="1431474" cy="832540"/>
          </a:xfrm>
        </p:grpSpPr>
        <p:pic>
          <p:nvPicPr>
            <p:cNvPr id="19" name="Picture 18">
              <a:extLst>
                <a:ext uri="{FF2B5EF4-FFF2-40B4-BE49-F238E27FC236}">
                  <a16:creationId xmlns:a16="http://schemas.microsoft.com/office/drawing/2014/main" id="{114C48FC-F45D-4E72-86CE-6B4680623317}"/>
                </a:ext>
              </a:extLst>
            </p:cNvPr>
            <p:cNvPicPr>
              <a:picLocks noChangeAspect="1"/>
            </p:cNvPicPr>
            <p:nvPr/>
          </p:nvPicPr>
          <p:blipFill>
            <a:blip r:embed="rId5">
              <a:grayscl/>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rot="993310" flipV="1">
              <a:off x="4018163" y="4269316"/>
              <a:ext cx="936000" cy="397771"/>
            </a:xfrm>
            <a:prstGeom prst="rect">
              <a:avLst/>
            </a:prstGeom>
          </p:spPr>
        </p:pic>
        <p:sp>
          <p:nvSpPr>
            <p:cNvPr id="20" name="TextBox 19">
              <a:extLst>
                <a:ext uri="{FF2B5EF4-FFF2-40B4-BE49-F238E27FC236}">
                  <a16:creationId xmlns:a16="http://schemas.microsoft.com/office/drawing/2014/main" id="{F76EB7D2-4B8F-4442-AAF9-19AB77239A49}"/>
                </a:ext>
              </a:extLst>
            </p:cNvPr>
            <p:cNvSpPr txBox="1"/>
            <p:nvPr/>
          </p:nvSpPr>
          <p:spPr>
            <a:xfrm>
              <a:off x="3522689" y="4572791"/>
              <a:ext cx="986971" cy="529065"/>
            </a:xfrm>
            <a:prstGeom prst="rect">
              <a:avLst/>
            </a:prstGeom>
            <a:noFill/>
            <a:ln>
              <a:noFill/>
            </a:ln>
          </p:spPr>
          <p:txBody>
            <a:bodyPr wrap="none" rtlCol="0">
              <a:spAutoFit/>
            </a:bodyPr>
            <a:lstStyle/>
            <a:p>
              <a:r>
                <a:rPr lang="en-GB" sz="1317" b="1" dirty="0">
                  <a:solidFill>
                    <a:schemeClr val="bg1">
                      <a:lumMod val="50000"/>
                    </a:schemeClr>
                  </a:solidFill>
                </a:rPr>
                <a:t>Pré-1900:</a:t>
              </a:r>
            </a:p>
            <a:p>
              <a:r>
                <a:rPr lang="en-GB" sz="1317" b="1" dirty="0" err="1">
                  <a:solidFill>
                    <a:schemeClr val="bg1">
                      <a:lumMod val="50000"/>
                    </a:schemeClr>
                  </a:solidFill>
                </a:rPr>
                <a:t>Empirisme</a:t>
              </a:r>
              <a:endParaRPr lang="en-GB" sz="1317" b="1" dirty="0">
                <a:solidFill>
                  <a:schemeClr val="bg1">
                    <a:lumMod val="50000"/>
                  </a:schemeClr>
                </a:solidFill>
              </a:endParaRPr>
            </a:p>
          </p:txBody>
        </p:sp>
      </p:grpSp>
      <p:pic>
        <p:nvPicPr>
          <p:cNvPr id="28" name="Picture 27">
            <a:extLst>
              <a:ext uri="{FF2B5EF4-FFF2-40B4-BE49-F238E27FC236}">
                <a16:creationId xmlns:a16="http://schemas.microsoft.com/office/drawing/2014/main" id="{B302DC78-E3E3-4078-9197-18F7B42E5E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2986" y="2839407"/>
            <a:ext cx="873844" cy="902400"/>
          </a:xfrm>
          <a:prstGeom prst="rect">
            <a:avLst/>
          </a:prstGeom>
        </p:spPr>
      </p:pic>
      <p:pic>
        <p:nvPicPr>
          <p:cNvPr id="29" name="Picture 28">
            <a:extLst>
              <a:ext uri="{FF2B5EF4-FFF2-40B4-BE49-F238E27FC236}">
                <a16:creationId xmlns:a16="http://schemas.microsoft.com/office/drawing/2014/main" id="{6043C43B-AA33-440F-8A51-FA0AE798C4F8}"/>
              </a:ext>
            </a:extLst>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rot="19853582" flipH="1">
            <a:off x="6219244" y="4455789"/>
            <a:ext cx="814319" cy="637762"/>
          </a:xfrm>
          <a:prstGeom prst="rect">
            <a:avLst/>
          </a:prstGeom>
        </p:spPr>
      </p:pic>
    </p:spTree>
    <p:extLst>
      <p:ext uri="{BB962C8B-B14F-4D97-AF65-F5344CB8AC3E}">
        <p14:creationId xmlns:p14="http://schemas.microsoft.com/office/powerpoint/2010/main" val="32815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up)">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up)">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8BF3EC-D13C-49A8-87F0-B350CFBCEFE0}"/>
              </a:ext>
            </a:extLst>
          </p:cNvPr>
          <p:cNvSpPr>
            <a:spLocks noGrp="1"/>
          </p:cNvSpPr>
          <p:nvPr>
            <p:ph type="sldNum" sz="quarter" idx="11"/>
          </p:nvPr>
        </p:nvSpPr>
        <p:spPr/>
        <p:txBody>
          <a:bodyPr/>
          <a:lstStyle/>
          <a:p>
            <a:fld id="{F0D23093-2AB0-F74C-B865-1A12A15B650E}" type="slidenum">
              <a:rPr lang="en-US" smtClean="0"/>
              <a:pPr/>
              <a:t>8</a:t>
            </a:fld>
            <a:endParaRPr lang="en-US" dirty="0"/>
          </a:p>
        </p:txBody>
      </p:sp>
      <p:sp>
        <p:nvSpPr>
          <p:cNvPr id="6146" name="Rectangle 2"/>
          <p:cNvSpPr>
            <a:spLocks noGrp="1" noChangeArrowheads="1"/>
          </p:cNvSpPr>
          <p:nvPr>
            <p:ph type="title"/>
          </p:nvPr>
        </p:nvSpPr>
        <p:spPr/>
        <p:txBody>
          <a:bodyPr/>
          <a:lstStyle/>
          <a:p>
            <a:r>
              <a:rPr lang="en-GB" dirty="0">
                <a:latin typeface="+mn-lt"/>
              </a:rPr>
              <a:t>Ce que </a:t>
            </a:r>
            <a:r>
              <a:rPr lang="en-GB" dirty="0" err="1">
                <a:latin typeface="+mn-lt"/>
              </a:rPr>
              <a:t>l’on</a:t>
            </a:r>
            <a:r>
              <a:rPr lang="en-GB" dirty="0">
                <a:latin typeface="+mn-lt"/>
              </a:rPr>
              <a:t> </a:t>
            </a:r>
            <a:r>
              <a:rPr lang="en-GB" dirty="0" err="1">
                <a:latin typeface="+mn-lt"/>
              </a:rPr>
              <a:t>entend</a:t>
            </a:r>
            <a:r>
              <a:rPr lang="en-GB" dirty="0">
                <a:latin typeface="+mn-lt"/>
              </a:rPr>
              <a:t> par “structure”</a:t>
            </a:r>
          </a:p>
        </p:txBody>
      </p:sp>
      <p:grpSp>
        <p:nvGrpSpPr>
          <p:cNvPr id="11" name="Group 10"/>
          <p:cNvGrpSpPr/>
          <p:nvPr/>
        </p:nvGrpSpPr>
        <p:grpSpPr>
          <a:xfrm>
            <a:off x="2610657" y="3170172"/>
            <a:ext cx="3551816" cy="1122928"/>
            <a:chOff x="634490" y="3055310"/>
            <a:chExt cx="3847801" cy="1216505"/>
          </a:xfrm>
        </p:grpSpPr>
        <p:sp>
          <p:nvSpPr>
            <p:cNvPr id="12" name="Right Brace 11"/>
            <p:cNvSpPr/>
            <p:nvPr/>
          </p:nvSpPr>
          <p:spPr>
            <a:xfrm rot="5400000">
              <a:off x="2160722" y="1753602"/>
              <a:ext cx="273257" cy="2876673"/>
            </a:xfrm>
            <a:prstGeom prst="rightBrace">
              <a:avLst>
                <a:gd name="adj1" fmla="val 25601"/>
                <a:gd name="adj2" fmla="val 50000"/>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en-US" dirty="0"/>
            </a:p>
          </p:txBody>
        </p:sp>
        <p:sp>
          <p:nvSpPr>
            <p:cNvPr id="13" name="Text Box 2"/>
            <p:cNvSpPr txBox="1">
              <a:spLocks noChangeArrowheads="1"/>
            </p:cNvSpPr>
            <p:nvPr/>
          </p:nvSpPr>
          <p:spPr bwMode="auto">
            <a:xfrm>
              <a:off x="1102790" y="3379230"/>
              <a:ext cx="3379501" cy="892585"/>
            </a:xfrm>
            <a:prstGeom prst="rect">
              <a:avLst/>
            </a:prstGeom>
            <a:solidFill>
              <a:srgbClr val="FFFFFF"/>
            </a:solidFill>
            <a:ln w="9525">
              <a:noFill/>
              <a:miter lim="800000"/>
              <a:headEnd/>
              <a:tailEnd/>
            </a:ln>
          </p:spPr>
          <p:txBody>
            <a:bodyPr rot="0" vert="horz" wrap="square" lIns="84406" tIns="42203" rIns="84406" bIns="42203" anchor="t" anchorCtr="0">
              <a:noAutofit/>
            </a:bodyPr>
            <a:lstStyle/>
            <a:p>
              <a:pPr marL="422041" indent="-211021">
                <a:lnSpc>
                  <a:spcPct val="115000"/>
                </a:lnSpc>
              </a:pPr>
              <a:endParaRPr lang="en-US" sz="1477" i="1" dirty="0">
                <a:ea typeface="Calibri"/>
                <a:cs typeface="Times New Roman"/>
              </a:endParaRPr>
            </a:p>
            <a:p>
              <a:pPr marL="422041" indent="-211021">
                <a:lnSpc>
                  <a:spcPct val="115000"/>
                </a:lnSpc>
              </a:pPr>
              <a:r>
                <a:rPr lang="fr-FR" sz="1477" i="1" dirty="0">
                  <a:ea typeface="Calibri"/>
                  <a:cs typeface="Times New Roman"/>
                </a:rPr>
                <a:t>Densité</a:t>
              </a:r>
            </a:p>
            <a:p>
              <a:pPr marL="422041" indent="-211021">
                <a:lnSpc>
                  <a:spcPct val="115000"/>
                </a:lnSpc>
              </a:pPr>
              <a:r>
                <a:rPr lang="fr-FR" sz="1477" i="1" dirty="0">
                  <a:ea typeface="Calibri"/>
                  <a:cs typeface="Times New Roman"/>
                </a:rPr>
                <a:t>Module</a:t>
              </a:r>
            </a:p>
            <a:p>
              <a:pPr marL="422041" indent="-211021">
                <a:lnSpc>
                  <a:spcPct val="115000"/>
                </a:lnSpc>
              </a:pPr>
              <a:r>
                <a:rPr lang="fr-FR" sz="1477" i="1" dirty="0">
                  <a:ea typeface="Calibri"/>
                  <a:cs typeface="Times New Roman"/>
                </a:rPr>
                <a:t>Chaleur spécifique</a:t>
              </a:r>
            </a:p>
            <a:p>
              <a:pPr marL="422041" indent="-211021">
                <a:lnSpc>
                  <a:spcPct val="115000"/>
                </a:lnSpc>
              </a:pPr>
              <a:r>
                <a:rPr lang="fr-FR" sz="1477" i="1" dirty="0">
                  <a:ea typeface="Calibri"/>
                  <a:cs typeface="Times New Roman"/>
                </a:rPr>
                <a:t>Coefficient de dilatation</a:t>
              </a:r>
            </a:p>
            <a:p>
              <a:pPr marL="422041" indent="-211021">
                <a:lnSpc>
                  <a:spcPct val="115000"/>
                </a:lnSpc>
              </a:pPr>
              <a:r>
                <a:rPr lang="fr-FR" sz="1477" i="1" dirty="0">
                  <a:ea typeface="Calibri"/>
                  <a:cs typeface="Times New Roman"/>
                </a:rPr>
                <a:t>Magnétisation à saturation</a:t>
              </a:r>
              <a:r>
                <a:rPr lang="en-US" sz="1477" dirty="0">
                  <a:ea typeface="Calibri"/>
                  <a:cs typeface="Times New Roman"/>
                </a:rPr>
                <a:t> </a:t>
              </a:r>
            </a:p>
          </p:txBody>
        </p:sp>
        <p:sp>
          <p:nvSpPr>
            <p:cNvPr id="2" name="Rectangle 1"/>
            <p:cNvSpPr/>
            <p:nvPr/>
          </p:nvSpPr>
          <p:spPr>
            <a:xfrm>
              <a:off x="634490" y="3295402"/>
              <a:ext cx="3804792" cy="366628"/>
            </a:xfrm>
            <a:prstGeom prst="rect">
              <a:avLst/>
            </a:prstGeom>
            <a:ln>
              <a:noFill/>
            </a:ln>
          </p:spPr>
          <p:txBody>
            <a:bodyPr wrap="none">
              <a:spAutoFit/>
            </a:bodyPr>
            <a:lstStyle/>
            <a:p>
              <a:pPr>
                <a:lnSpc>
                  <a:spcPct val="115000"/>
                </a:lnSpc>
              </a:pPr>
              <a:r>
                <a:rPr lang="fr-FR" sz="1477" i="1" dirty="0">
                  <a:solidFill>
                    <a:schemeClr val="accent5"/>
                  </a:solidFill>
                  <a:ea typeface="Calibri"/>
                  <a:cs typeface="Times New Roman"/>
                </a:rPr>
                <a:t>Propriétés sensibles au noyau et à la liaison</a:t>
              </a:r>
            </a:p>
          </p:txBody>
        </p:sp>
      </p:grpSp>
      <p:grpSp>
        <p:nvGrpSpPr>
          <p:cNvPr id="5" name="Group 4"/>
          <p:cNvGrpSpPr/>
          <p:nvPr/>
        </p:nvGrpSpPr>
        <p:grpSpPr>
          <a:xfrm>
            <a:off x="2722424" y="1201522"/>
            <a:ext cx="3160854" cy="1755010"/>
            <a:chOff x="735396" y="922605"/>
            <a:chExt cx="3424258" cy="1901261"/>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655687" y="1816291"/>
              <a:ext cx="1080000" cy="999000"/>
            </a:xfrm>
            <a:prstGeom prst="rect">
              <a:avLst/>
            </a:prstGeom>
          </p:spPr>
        </p:pic>
        <p:pic>
          <p:nvPicPr>
            <p:cNvPr id="8" name="Picture 7"/>
            <p:cNvPicPr>
              <a:picLocks noChangeAspect="1"/>
            </p:cNvPicPr>
            <p:nvPr/>
          </p:nvPicPr>
          <p:blipFill>
            <a:blip r:embed="rId5"/>
            <a:stretch>
              <a:fillRect/>
            </a:stretch>
          </p:blipFill>
          <p:spPr>
            <a:xfrm>
              <a:off x="937998" y="1658152"/>
              <a:ext cx="1080000" cy="1165714"/>
            </a:xfrm>
            <a:prstGeom prst="rect">
              <a:avLst/>
            </a:prstGeom>
          </p:spPr>
        </p:pic>
        <p:sp>
          <p:nvSpPr>
            <p:cNvPr id="18" name="Rectangle 17"/>
            <p:cNvSpPr/>
            <p:nvPr/>
          </p:nvSpPr>
          <p:spPr>
            <a:xfrm>
              <a:off x="735396" y="922605"/>
              <a:ext cx="3424258" cy="700192"/>
            </a:xfrm>
            <a:prstGeom prst="rect">
              <a:avLst/>
            </a:prstGeom>
          </p:spPr>
          <p:txBody>
            <a:bodyPr wrap="square">
              <a:spAutoFit/>
            </a:bodyPr>
            <a:lstStyle/>
            <a:p>
              <a:pPr algn="ctr"/>
              <a:r>
                <a:rPr lang="fr-FR" i="1" dirty="0">
                  <a:solidFill>
                    <a:schemeClr val="accent4"/>
                  </a:solidFill>
                  <a:ea typeface="Calibri"/>
                  <a:cs typeface="Times New Roman"/>
                </a:rPr>
                <a:t>Structure aux niveaux atomistique et électronique</a:t>
              </a:r>
              <a:endParaRPr lang="en-US" dirty="0">
                <a:solidFill>
                  <a:schemeClr val="accent4"/>
                </a:solidFill>
                <a:ea typeface="Calibri"/>
                <a:cs typeface="Times New Roman"/>
              </a:endParaRPr>
            </a:p>
          </p:txBody>
        </p:sp>
      </p:grpSp>
      <p:grpSp>
        <p:nvGrpSpPr>
          <p:cNvPr id="20" name="Group 19"/>
          <p:cNvGrpSpPr/>
          <p:nvPr/>
        </p:nvGrpSpPr>
        <p:grpSpPr>
          <a:xfrm>
            <a:off x="6639225" y="3160748"/>
            <a:ext cx="3681092" cy="1132352"/>
            <a:chOff x="4580610" y="3055310"/>
            <a:chExt cx="3987853" cy="1226715"/>
          </a:xfrm>
        </p:grpSpPr>
        <p:grpSp>
          <p:nvGrpSpPr>
            <p:cNvPr id="14" name="Group 13"/>
            <p:cNvGrpSpPr/>
            <p:nvPr/>
          </p:nvGrpSpPr>
          <p:grpSpPr>
            <a:xfrm>
              <a:off x="4627787" y="3055310"/>
              <a:ext cx="3940676" cy="1226715"/>
              <a:chOff x="-211909" y="-224086"/>
              <a:chExt cx="3940676" cy="1227325"/>
            </a:xfrm>
          </p:grpSpPr>
          <p:sp>
            <p:nvSpPr>
              <p:cNvPr id="15" name="Right Brace 14"/>
              <p:cNvSpPr/>
              <p:nvPr/>
            </p:nvSpPr>
            <p:spPr>
              <a:xfrm rot="5400000">
                <a:off x="1284478" y="-1720473"/>
                <a:ext cx="273395" cy="3266170"/>
              </a:xfrm>
              <a:prstGeom prst="rightBrace">
                <a:avLst>
                  <a:gd name="adj1" fmla="val 25601"/>
                  <a:gd name="adj2" fmla="val 50000"/>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en-US" dirty="0">
                  <a:solidFill>
                    <a:schemeClr val="accent1"/>
                  </a:solidFill>
                </a:endParaRPr>
              </a:p>
            </p:txBody>
          </p:sp>
          <p:sp>
            <p:nvSpPr>
              <p:cNvPr id="16" name="Text Box 2"/>
              <p:cNvSpPr txBox="1">
                <a:spLocks noChangeArrowheads="1"/>
              </p:cNvSpPr>
              <p:nvPr/>
            </p:nvSpPr>
            <p:spPr bwMode="auto">
              <a:xfrm>
                <a:off x="-193753" y="110201"/>
                <a:ext cx="3922520" cy="893038"/>
              </a:xfrm>
              <a:prstGeom prst="rect">
                <a:avLst/>
              </a:prstGeom>
              <a:solidFill>
                <a:srgbClr val="FFFFFF"/>
              </a:solidFill>
              <a:ln w="9525">
                <a:noFill/>
                <a:miter lim="800000"/>
                <a:headEnd/>
                <a:tailEnd/>
              </a:ln>
            </p:spPr>
            <p:txBody>
              <a:bodyPr rot="0" vert="horz" wrap="square" lIns="84406" tIns="42203" rIns="84406" bIns="42203" anchor="t" anchorCtr="0">
                <a:noAutofit/>
              </a:bodyPr>
              <a:lstStyle/>
              <a:p>
                <a:pPr marL="422041" indent="-211021">
                  <a:lnSpc>
                    <a:spcPct val="115000"/>
                  </a:lnSpc>
                </a:pPr>
                <a:endParaRPr lang="en-US" sz="1477" i="1" dirty="0">
                  <a:ea typeface="Calibri"/>
                  <a:cs typeface="Times New Roman"/>
                </a:endParaRPr>
              </a:p>
              <a:p>
                <a:pPr marL="422041" indent="-211021">
                  <a:lnSpc>
                    <a:spcPct val="115000"/>
                  </a:lnSpc>
                </a:pPr>
                <a:r>
                  <a:rPr lang="fr-FR" sz="1477" i="1" dirty="0">
                    <a:ea typeface="Calibri"/>
                    <a:cs typeface="Times New Roman"/>
                  </a:rPr>
                  <a:t>Force</a:t>
                </a:r>
              </a:p>
              <a:p>
                <a:pPr marL="422041" indent="-211021">
                  <a:lnSpc>
                    <a:spcPct val="115000"/>
                  </a:lnSpc>
                </a:pPr>
                <a:r>
                  <a:rPr lang="fr-FR" sz="1477" i="1" dirty="0">
                    <a:ea typeface="Calibri"/>
                    <a:cs typeface="Times New Roman"/>
                  </a:rPr>
                  <a:t>Dureté</a:t>
                </a:r>
              </a:p>
              <a:p>
                <a:pPr marL="422041" indent="-211021">
                  <a:lnSpc>
                    <a:spcPct val="115000"/>
                  </a:lnSpc>
                </a:pPr>
                <a:r>
                  <a:rPr lang="fr-FR" sz="1477" i="1" dirty="0">
                    <a:ea typeface="Calibri"/>
                    <a:cs typeface="Times New Roman"/>
                  </a:rPr>
                  <a:t>Élongation</a:t>
                </a:r>
              </a:p>
              <a:p>
                <a:pPr marL="422041" indent="-211021">
                  <a:lnSpc>
                    <a:spcPct val="115000"/>
                  </a:lnSpc>
                </a:pPr>
                <a:r>
                  <a:rPr lang="fr-FR" sz="1477" i="1" dirty="0">
                    <a:ea typeface="Calibri"/>
                    <a:cs typeface="Times New Roman"/>
                  </a:rPr>
                  <a:t>Conductivités électriques, thermiques</a:t>
                </a:r>
              </a:p>
              <a:p>
                <a:pPr marL="422041" indent="-211021">
                  <a:lnSpc>
                    <a:spcPct val="115000"/>
                  </a:lnSpc>
                </a:pPr>
                <a:r>
                  <a:rPr lang="fr-FR" sz="1477" i="1" dirty="0">
                    <a:ea typeface="Calibri"/>
                    <a:cs typeface="Times New Roman"/>
                  </a:rPr>
                  <a:t>Champ coercitif, Produit énergétique</a:t>
                </a:r>
                <a:r>
                  <a:rPr lang="en-US" sz="1477" dirty="0">
                    <a:ea typeface="Calibri"/>
                    <a:cs typeface="Times New Roman"/>
                  </a:rPr>
                  <a:t> </a:t>
                </a:r>
              </a:p>
              <a:p>
                <a:pPr>
                  <a:lnSpc>
                    <a:spcPct val="115000"/>
                  </a:lnSpc>
                  <a:spcAft>
                    <a:spcPts val="554"/>
                  </a:spcAft>
                </a:pPr>
                <a:r>
                  <a:rPr lang="en-US" sz="1015" dirty="0">
                    <a:ea typeface="Calibri"/>
                    <a:cs typeface="Times New Roman"/>
                  </a:rPr>
                  <a:t> </a:t>
                </a:r>
              </a:p>
            </p:txBody>
          </p:sp>
        </p:grpSp>
        <p:sp>
          <p:nvSpPr>
            <p:cNvPr id="17" name="Rectangle 16"/>
            <p:cNvSpPr/>
            <p:nvPr/>
          </p:nvSpPr>
          <p:spPr>
            <a:xfrm>
              <a:off x="4580610" y="3315066"/>
              <a:ext cx="3471371" cy="366628"/>
            </a:xfrm>
            <a:prstGeom prst="rect">
              <a:avLst/>
            </a:prstGeom>
          </p:spPr>
          <p:txBody>
            <a:bodyPr wrap="none">
              <a:spAutoFit/>
            </a:bodyPr>
            <a:lstStyle/>
            <a:p>
              <a:pPr>
                <a:lnSpc>
                  <a:spcPct val="115000"/>
                </a:lnSpc>
              </a:pPr>
              <a:r>
                <a:rPr lang="en-US" sz="1477" i="1" dirty="0" err="1">
                  <a:solidFill>
                    <a:schemeClr val="accent5"/>
                  </a:solidFill>
                  <a:ea typeface="Calibri"/>
                  <a:cs typeface="Times New Roman"/>
                </a:rPr>
                <a:t>Propriétés</a:t>
              </a:r>
              <a:r>
                <a:rPr lang="en-US" sz="1477" i="1" dirty="0">
                  <a:solidFill>
                    <a:schemeClr val="accent5"/>
                  </a:solidFill>
                  <a:ea typeface="Calibri"/>
                  <a:cs typeface="Times New Roman"/>
                </a:rPr>
                <a:t> </a:t>
              </a:r>
              <a:r>
                <a:rPr lang="en-US" sz="1477" i="1" dirty="0" err="1">
                  <a:solidFill>
                    <a:schemeClr val="accent5"/>
                  </a:solidFill>
                  <a:ea typeface="Calibri"/>
                  <a:cs typeface="Times New Roman"/>
                </a:rPr>
                <a:t>sensibles</a:t>
              </a:r>
              <a:r>
                <a:rPr lang="en-US" sz="1477" i="1" dirty="0">
                  <a:solidFill>
                    <a:schemeClr val="accent5"/>
                  </a:solidFill>
                  <a:ea typeface="Calibri"/>
                  <a:cs typeface="Times New Roman"/>
                </a:rPr>
                <a:t> à la Microstructure</a:t>
              </a:r>
              <a:endParaRPr lang="en-US" sz="1477" dirty="0">
                <a:solidFill>
                  <a:schemeClr val="accent5"/>
                </a:solidFill>
                <a:ea typeface="Calibri"/>
                <a:cs typeface="Times New Roman"/>
              </a:endParaRPr>
            </a:p>
          </p:txBody>
        </p:sp>
      </p:grpSp>
      <p:grpSp>
        <p:nvGrpSpPr>
          <p:cNvPr id="6" name="Group 5"/>
          <p:cNvGrpSpPr/>
          <p:nvPr/>
        </p:nvGrpSpPr>
        <p:grpSpPr>
          <a:xfrm>
            <a:off x="6757738" y="1180165"/>
            <a:ext cx="2998166" cy="1796829"/>
            <a:chOff x="4708998" y="909676"/>
            <a:chExt cx="3248013" cy="1946565"/>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4708998" y="1674378"/>
              <a:ext cx="1188000" cy="1181863"/>
            </a:xfrm>
            <a:prstGeom prst="rect">
              <a:avLst/>
            </a:prstGeom>
            <a:noFill/>
            <a:ln>
              <a:noFill/>
            </a:ln>
          </p:spPr>
        </p:pic>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6489677" y="1630447"/>
              <a:ext cx="1188000" cy="1188000"/>
            </a:xfrm>
            <a:prstGeom prst="rect">
              <a:avLst/>
            </a:prstGeom>
          </p:spPr>
        </p:pic>
        <p:sp>
          <p:nvSpPr>
            <p:cNvPr id="19" name="Rectangle 18"/>
            <p:cNvSpPr/>
            <p:nvPr/>
          </p:nvSpPr>
          <p:spPr>
            <a:xfrm>
              <a:off x="4767354" y="909676"/>
              <a:ext cx="3189657" cy="700192"/>
            </a:xfrm>
            <a:prstGeom prst="rect">
              <a:avLst/>
            </a:prstGeom>
          </p:spPr>
          <p:txBody>
            <a:bodyPr wrap="square">
              <a:spAutoFit/>
            </a:bodyPr>
            <a:lstStyle/>
            <a:p>
              <a:pPr algn="ctr"/>
              <a:r>
                <a:rPr lang="fr-FR" i="1" dirty="0">
                  <a:solidFill>
                    <a:schemeClr val="accent4"/>
                  </a:solidFill>
                  <a:ea typeface="Calibri"/>
                  <a:cs typeface="Times New Roman"/>
                </a:rPr>
                <a:t>Structure au niveau du réseau et de la phase</a:t>
              </a:r>
              <a:endParaRPr lang="en-US" dirty="0">
                <a:solidFill>
                  <a:schemeClr val="accent4"/>
                </a:solidFill>
                <a:ea typeface="Calibri"/>
                <a:cs typeface="Times New Roman"/>
              </a:endParaRPr>
            </a:p>
          </p:txBody>
        </p:sp>
      </p:grpSp>
    </p:spTree>
    <p:extLst>
      <p:ext uri="{BB962C8B-B14F-4D97-AF65-F5344CB8AC3E}">
        <p14:creationId xmlns:p14="http://schemas.microsoft.com/office/powerpoint/2010/main" val="59091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95B00C-1B31-40F8-A90E-C9FB6E006A18}"/>
              </a:ext>
            </a:extLst>
          </p:cNvPr>
          <p:cNvPicPr>
            <a:picLocks noChangeAspect="1"/>
          </p:cNvPicPr>
          <p:nvPr/>
        </p:nvPicPr>
        <p:blipFill>
          <a:blip r:embed="rId3"/>
          <a:stretch>
            <a:fillRect/>
          </a:stretch>
        </p:blipFill>
        <p:spPr>
          <a:xfrm>
            <a:off x="871955" y="914400"/>
            <a:ext cx="5785201" cy="5219730"/>
          </a:xfrm>
          <a:prstGeom prst="ellipse">
            <a:avLst/>
          </a:prstGeom>
        </p:spPr>
      </p:pic>
      <p:sp>
        <p:nvSpPr>
          <p:cNvPr id="4" name="Slide Number Placeholder 3">
            <a:extLst>
              <a:ext uri="{FF2B5EF4-FFF2-40B4-BE49-F238E27FC236}">
                <a16:creationId xmlns:a16="http://schemas.microsoft.com/office/drawing/2014/main" id="{0BAD5D89-CC0A-4E5E-8B47-C83FA3CFED01}"/>
              </a:ext>
            </a:extLst>
          </p:cNvPr>
          <p:cNvSpPr>
            <a:spLocks noGrp="1"/>
          </p:cNvSpPr>
          <p:nvPr>
            <p:ph type="sldNum" sz="quarter" idx="11"/>
          </p:nvPr>
        </p:nvSpPr>
        <p:spPr/>
        <p:txBody>
          <a:bodyPr/>
          <a:lstStyle/>
          <a:p>
            <a:fld id="{F0D23093-2AB0-F74C-B865-1A12A15B650E}" type="slidenum">
              <a:rPr lang="en-US" smtClean="0">
                <a:latin typeface="+mn-lt"/>
              </a:rPr>
              <a:pPr/>
              <a:t>9</a:t>
            </a:fld>
            <a:endParaRPr lang="en-US" dirty="0">
              <a:latin typeface="+mn-lt"/>
            </a:endParaRPr>
          </a:p>
        </p:txBody>
      </p:sp>
      <p:sp>
        <p:nvSpPr>
          <p:cNvPr id="6146" name="Rectangle 2"/>
          <p:cNvSpPr>
            <a:spLocks noGrp="1" noChangeArrowheads="1"/>
          </p:cNvSpPr>
          <p:nvPr>
            <p:ph type="title"/>
          </p:nvPr>
        </p:nvSpPr>
        <p:spPr>
          <a:xfrm>
            <a:off x="684696" y="148581"/>
            <a:ext cx="10972799" cy="845837"/>
          </a:xfrm>
        </p:spPr>
        <p:txBody>
          <a:bodyPr/>
          <a:lstStyle/>
          <a:p>
            <a:r>
              <a:rPr lang="en-GB" dirty="0">
                <a:latin typeface="+mn-lt"/>
              </a:rPr>
              <a:t>La page </a:t>
            </a:r>
            <a:r>
              <a:rPr lang="en-GB" dirty="0" err="1">
                <a:latin typeface="+mn-lt"/>
              </a:rPr>
              <a:t>d’accueil</a:t>
            </a:r>
            <a:r>
              <a:rPr lang="en-GB" dirty="0">
                <a:latin typeface="+mn-lt"/>
              </a:rPr>
              <a:t> </a:t>
            </a:r>
            <a:r>
              <a:rPr lang="en-GB" dirty="0" err="1">
                <a:latin typeface="+mn-lt"/>
              </a:rPr>
              <a:t>principale</a:t>
            </a:r>
            <a:r>
              <a:rPr lang="en-GB" dirty="0">
                <a:latin typeface="+mn-lt"/>
              </a:rPr>
              <a:t> MS&amp;E</a:t>
            </a:r>
          </a:p>
        </p:txBody>
      </p:sp>
      <p:sp>
        <p:nvSpPr>
          <p:cNvPr id="22" name="Speech Bubble: Rectangle 21">
            <a:extLst>
              <a:ext uri="{FF2B5EF4-FFF2-40B4-BE49-F238E27FC236}">
                <a16:creationId xmlns:a16="http://schemas.microsoft.com/office/drawing/2014/main" id="{1B1A6725-F3D3-4873-A994-D06919C47DA8}"/>
              </a:ext>
            </a:extLst>
          </p:cNvPr>
          <p:cNvSpPr/>
          <p:nvPr/>
        </p:nvSpPr>
        <p:spPr>
          <a:xfrm>
            <a:off x="4568417" y="779689"/>
            <a:ext cx="2324075" cy="642948"/>
          </a:xfrm>
          <a:prstGeom prst="wedgeRectCallout">
            <a:avLst>
              <a:gd name="adj1" fmla="val -43184"/>
              <a:gd name="adj2" fmla="val 98235"/>
            </a:avLst>
          </a:prstGeom>
          <a:ln w="12700">
            <a:solidFill>
              <a:schemeClr val="accent1"/>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marL="83529">
              <a:buClr>
                <a:schemeClr val="tx1"/>
              </a:buClr>
              <a:buSzPct val="120000"/>
            </a:pPr>
            <a:r>
              <a:rPr lang="fr-FR" sz="1600" b="1" dirty="0"/>
              <a:t>Point d'interaction unique pour l'utilisateur</a:t>
            </a:r>
            <a:endParaRPr lang="en-GB" sz="1600" b="1" dirty="0"/>
          </a:p>
        </p:txBody>
      </p:sp>
      <p:pic>
        <p:nvPicPr>
          <p:cNvPr id="3" name="Picture 2">
            <a:extLst>
              <a:ext uri="{FF2B5EF4-FFF2-40B4-BE49-F238E27FC236}">
                <a16:creationId xmlns:a16="http://schemas.microsoft.com/office/drawing/2014/main" id="{BF81A9A9-913B-4046-A0FB-D399172C9E1E}"/>
              </a:ext>
            </a:extLst>
          </p:cNvPr>
          <p:cNvPicPr>
            <a:picLocks noChangeAspect="1"/>
          </p:cNvPicPr>
          <p:nvPr/>
        </p:nvPicPr>
        <p:blipFill rotWithShape="1">
          <a:blip r:embed="rId4"/>
          <a:srcRect b="5223"/>
          <a:stretch/>
        </p:blipFill>
        <p:spPr>
          <a:xfrm>
            <a:off x="7497528" y="1021502"/>
            <a:ext cx="2830811" cy="1674073"/>
          </a:xfrm>
          <a:prstGeom prst="rect">
            <a:avLst/>
          </a:prstGeom>
        </p:spPr>
      </p:pic>
      <p:sp>
        <p:nvSpPr>
          <p:cNvPr id="23" name="Rectangle 22">
            <a:extLst>
              <a:ext uri="{FF2B5EF4-FFF2-40B4-BE49-F238E27FC236}">
                <a16:creationId xmlns:a16="http://schemas.microsoft.com/office/drawing/2014/main" id="{D20F8EFD-5B0B-4BBD-8E99-C383559605DC}"/>
              </a:ext>
            </a:extLst>
          </p:cNvPr>
          <p:cNvSpPr/>
          <p:nvPr/>
        </p:nvSpPr>
        <p:spPr>
          <a:xfrm>
            <a:off x="944659" y="1017898"/>
            <a:ext cx="1838004" cy="660437"/>
          </a:xfrm>
          <a:prstGeom prst="rect">
            <a:avLst/>
          </a:prstGeom>
        </p:spPr>
        <p:txBody>
          <a:bodyPr wrap="square">
            <a:spAutoFit/>
          </a:bodyPr>
          <a:lstStyle/>
          <a:p>
            <a:pPr marL="83529"/>
            <a:r>
              <a:rPr lang="en-GB" sz="1846" b="1" dirty="0"/>
              <a:t>Page </a:t>
            </a:r>
            <a:r>
              <a:rPr lang="en-GB" sz="1846" b="1" dirty="0" err="1"/>
              <a:t>d'accueil</a:t>
            </a:r>
            <a:r>
              <a:rPr lang="en-GB" sz="1846" b="1" dirty="0"/>
              <a:t> tout-</a:t>
            </a:r>
            <a:r>
              <a:rPr lang="en-GB" sz="1846" b="1" dirty="0" err="1"/>
              <a:t>en</a:t>
            </a:r>
            <a:r>
              <a:rPr lang="en-GB" sz="1846" b="1" dirty="0"/>
              <a:t>-un</a:t>
            </a:r>
          </a:p>
        </p:txBody>
      </p:sp>
      <p:sp>
        <p:nvSpPr>
          <p:cNvPr id="5" name="Speech Bubble: Rectangle 4">
            <a:extLst>
              <a:ext uri="{FF2B5EF4-FFF2-40B4-BE49-F238E27FC236}">
                <a16:creationId xmlns:a16="http://schemas.microsoft.com/office/drawing/2014/main" id="{3C92A3F1-6FC4-49C6-B3A6-2932B2D15B05}"/>
              </a:ext>
            </a:extLst>
          </p:cNvPr>
          <p:cNvSpPr/>
          <p:nvPr/>
        </p:nvSpPr>
        <p:spPr bwMode="auto">
          <a:xfrm>
            <a:off x="8912350" y="504156"/>
            <a:ext cx="2407695" cy="645709"/>
          </a:xfrm>
          <a:prstGeom prst="wedgeRectCallout">
            <a:avLst>
              <a:gd name="adj1" fmla="val -45122"/>
              <a:gd name="adj2" fmla="val 80613"/>
            </a:avLst>
          </a:prstGeom>
          <a:solidFill>
            <a:schemeClr val="bg1"/>
          </a:solidFill>
          <a:ln w="127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r>
              <a:rPr lang="fr-FR" sz="1600" b="1" dirty="0"/>
              <a:t>Directement accessible depuis la page d'accueil</a:t>
            </a:r>
            <a:endParaRPr lang="en-GB" sz="1600" b="1" dirty="0"/>
          </a:p>
        </p:txBody>
      </p:sp>
      <p:grpSp>
        <p:nvGrpSpPr>
          <p:cNvPr id="10" name="Group 9">
            <a:extLst>
              <a:ext uri="{FF2B5EF4-FFF2-40B4-BE49-F238E27FC236}">
                <a16:creationId xmlns:a16="http://schemas.microsoft.com/office/drawing/2014/main" id="{EA2F0875-DA5F-4E6B-9C1E-F7A392C05717}"/>
              </a:ext>
            </a:extLst>
          </p:cNvPr>
          <p:cNvGrpSpPr/>
          <p:nvPr/>
        </p:nvGrpSpPr>
        <p:grpSpPr>
          <a:xfrm>
            <a:off x="6859106" y="1491657"/>
            <a:ext cx="4044004" cy="4522225"/>
            <a:chOff x="5662170" y="1680261"/>
            <a:chExt cx="4044004" cy="4522225"/>
          </a:xfrm>
        </p:grpSpPr>
        <p:pic>
          <p:nvPicPr>
            <p:cNvPr id="9" name="Picture 8">
              <a:extLst>
                <a:ext uri="{FF2B5EF4-FFF2-40B4-BE49-F238E27FC236}">
                  <a16:creationId xmlns:a16="http://schemas.microsoft.com/office/drawing/2014/main" id="{5DF99E55-27C0-4EFB-BE03-BEF0481C2B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544" t="10461" r="16427" b="879"/>
            <a:stretch/>
          </p:blipFill>
          <p:spPr>
            <a:xfrm>
              <a:off x="5662170" y="2887793"/>
              <a:ext cx="4044004" cy="3314693"/>
            </a:xfrm>
            <a:prstGeom prst="rect">
              <a:avLst/>
            </a:prstGeom>
            <a:ln>
              <a:solidFill>
                <a:schemeClr val="accent1"/>
              </a:solidFill>
            </a:ln>
            <a:effectLst/>
          </p:spPr>
        </p:pic>
        <p:sp>
          <p:nvSpPr>
            <p:cNvPr id="16" name="Rectangle: Rounded Corners 15">
              <a:extLst>
                <a:ext uri="{FF2B5EF4-FFF2-40B4-BE49-F238E27FC236}">
                  <a16:creationId xmlns:a16="http://schemas.microsoft.com/office/drawing/2014/main" id="{D1A9091B-9777-4644-9067-68CE0676D429}"/>
                </a:ext>
              </a:extLst>
            </p:cNvPr>
            <p:cNvSpPr/>
            <p:nvPr/>
          </p:nvSpPr>
          <p:spPr>
            <a:xfrm>
              <a:off x="7434266" y="1680261"/>
              <a:ext cx="1445793" cy="186678"/>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grpSp>
        <p:nvGrpSpPr>
          <p:cNvPr id="11" name="Group 10">
            <a:extLst>
              <a:ext uri="{FF2B5EF4-FFF2-40B4-BE49-F238E27FC236}">
                <a16:creationId xmlns:a16="http://schemas.microsoft.com/office/drawing/2014/main" id="{F733FCB9-89F9-4EF6-9191-024FCBDD3353}"/>
              </a:ext>
            </a:extLst>
          </p:cNvPr>
          <p:cNvGrpSpPr/>
          <p:nvPr/>
        </p:nvGrpSpPr>
        <p:grpSpPr>
          <a:xfrm>
            <a:off x="6861594" y="1704236"/>
            <a:ext cx="4030661" cy="4310948"/>
            <a:chOff x="5668841" y="1879460"/>
            <a:chExt cx="4030661" cy="4310948"/>
          </a:xfrm>
        </p:grpSpPr>
        <p:pic>
          <p:nvPicPr>
            <p:cNvPr id="7" name="Picture 6">
              <a:extLst>
                <a:ext uri="{FF2B5EF4-FFF2-40B4-BE49-F238E27FC236}">
                  <a16:creationId xmlns:a16="http://schemas.microsoft.com/office/drawing/2014/main" id="{E31F24D1-D232-4861-8BBE-A9BF0EADAB89}"/>
                </a:ext>
              </a:extLst>
            </p:cNvPr>
            <p:cNvPicPr>
              <a:picLocks noChangeAspect="1"/>
            </p:cNvPicPr>
            <p:nvPr/>
          </p:nvPicPr>
          <p:blipFill rotWithShape="1">
            <a:blip r:embed="rId6"/>
            <a:srcRect l="352" r="396" b="-6908"/>
            <a:stretch/>
          </p:blipFill>
          <p:spPr>
            <a:xfrm>
              <a:off x="5668841" y="2875715"/>
              <a:ext cx="4030661" cy="3314693"/>
            </a:xfrm>
            <a:prstGeom prst="rect">
              <a:avLst/>
            </a:prstGeom>
            <a:ln>
              <a:solidFill>
                <a:schemeClr val="accent1"/>
              </a:solidFill>
            </a:ln>
          </p:spPr>
        </p:pic>
        <p:sp>
          <p:nvSpPr>
            <p:cNvPr id="18" name="Rectangle: Rounded Corners 17">
              <a:extLst>
                <a:ext uri="{FF2B5EF4-FFF2-40B4-BE49-F238E27FC236}">
                  <a16:creationId xmlns:a16="http://schemas.microsoft.com/office/drawing/2014/main" id="{D6AA7444-35CA-4B3F-A8A2-B9BB695D40F4}"/>
                </a:ext>
              </a:extLst>
            </p:cNvPr>
            <p:cNvSpPr/>
            <p:nvPr/>
          </p:nvSpPr>
          <p:spPr>
            <a:xfrm>
              <a:off x="7438450" y="1879460"/>
              <a:ext cx="1445793" cy="226959"/>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grpSp>
        <p:nvGrpSpPr>
          <p:cNvPr id="12" name="Group 11">
            <a:extLst>
              <a:ext uri="{FF2B5EF4-FFF2-40B4-BE49-F238E27FC236}">
                <a16:creationId xmlns:a16="http://schemas.microsoft.com/office/drawing/2014/main" id="{624F5AE5-F8A5-4702-B257-EAB3E5161A37}"/>
              </a:ext>
            </a:extLst>
          </p:cNvPr>
          <p:cNvGrpSpPr/>
          <p:nvPr/>
        </p:nvGrpSpPr>
        <p:grpSpPr>
          <a:xfrm>
            <a:off x="6861371" y="1958062"/>
            <a:ext cx="4030661" cy="4066454"/>
            <a:chOff x="5684265" y="2156176"/>
            <a:chExt cx="4030661" cy="4066454"/>
          </a:xfrm>
        </p:grpSpPr>
        <p:pic>
          <p:nvPicPr>
            <p:cNvPr id="8" name="Picture 7">
              <a:extLst>
                <a:ext uri="{FF2B5EF4-FFF2-40B4-BE49-F238E27FC236}">
                  <a16:creationId xmlns:a16="http://schemas.microsoft.com/office/drawing/2014/main" id="{ED416147-0BD4-429D-A97E-16886105D3DB}"/>
                </a:ext>
              </a:extLst>
            </p:cNvPr>
            <p:cNvPicPr>
              <a:picLocks noChangeAspect="1"/>
            </p:cNvPicPr>
            <p:nvPr/>
          </p:nvPicPr>
          <p:blipFill rotWithShape="1">
            <a:blip r:embed="rId7"/>
            <a:srcRect l="230" r="-1"/>
            <a:stretch/>
          </p:blipFill>
          <p:spPr>
            <a:xfrm>
              <a:off x="5684265" y="2898426"/>
              <a:ext cx="4030661" cy="3324204"/>
            </a:xfrm>
            <a:prstGeom prst="rect">
              <a:avLst/>
            </a:prstGeom>
            <a:ln>
              <a:solidFill>
                <a:schemeClr val="accent1"/>
              </a:solidFill>
            </a:ln>
          </p:spPr>
        </p:pic>
        <p:sp>
          <p:nvSpPr>
            <p:cNvPr id="20" name="Rectangle: Rounded Corners 19">
              <a:extLst>
                <a:ext uri="{FF2B5EF4-FFF2-40B4-BE49-F238E27FC236}">
                  <a16:creationId xmlns:a16="http://schemas.microsoft.com/office/drawing/2014/main" id="{4F694D8D-B498-49CD-ABBD-DB593AFF3D66}"/>
                </a:ext>
              </a:extLst>
            </p:cNvPr>
            <p:cNvSpPr/>
            <p:nvPr/>
          </p:nvSpPr>
          <p:spPr>
            <a:xfrm>
              <a:off x="7454967" y="2156176"/>
              <a:ext cx="1444923" cy="226958"/>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spTree>
    <p:extLst>
      <p:ext uri="{BB962C8B-B14F-4D97-AF65-F5344CB8AC3E}">
        <p14:creationId xmlns:p14="http://schemas.microsoft.com/office/powerpoint/2010/main" val="78847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Lst>
  </p:timing>
</p:sld>
</file>

<file path=ppt/theme/theme1.xml><?xml version="1.0" encoding="utf-8"?>
<a:theme xmlns:a="http://schemas.openxmlformats.org/drawingml/2006/main" name="Ansys - Slide Master">
  <a:themeElements>
    <a:clrScheme name="Ansys Color Theme - 2020">
      <a:dk1>
        <a:srgbClr val="000000"/>
      </a:dk1>
      <a:lt1>
        <a:srgbClr val="FFFFFF"/>
      </a:lt1>
      <a:dk2>
        <a:srgbClr val="898A8D"/>
      </a:dk2>
      <a:lt2>
        <a:srgbClr val="FFFFFF"/>
      </a:lt2>
      <a:accent1>
        <a:srgbClr val="FFB71B"/>
      </a:accent1>
      <a:accent2>
        <a:srgbClr val="D9D8D6"/>
      </a:accent2>
      <a:accent3>
        <a:srgbClr val="898A8D"/>
      </a:accent3>
      <a:accent4>
        <a:srgbClr val="444446"/>
      </a:accent4>
      <a:accent5>
        <a:srgbClr val="D29100"/>
      </a:accent5>
      <a:accent6>
        <a:srgbClr val="F9DD42"/>
      </a:accent6>
      <a:hlink>
        <a:srgbClr val="FFB71B"/>
      </a:hlink>
      <a:folHlink>
        <a:srgbClr val="898A8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R EduPack Template-PPT 2.pptx" id="{30EA596E-1394-42F1-886E-426DC17C88B7}" vid="{6CA73BA7-1A40-4D66-A13A-063D57CEFA55}"/>
    </a:ext>
  </a:extLst>
</a:theme>
</file>

<file path=ppt/theme/theme2.xml><?xml version="1.0" encoding="utf-8"?>
<a:theme xmlns:a="http://schemas.openxmlformats.org/drawingml/2006/main" name="1_Ansys - Slide Master">
  <a:themeElements>
    <a:clrScheme name="Ansys Color Theme - 2020">
      <a:dk1>
        <a:srgbClr val="000000"/>
      </a:dk1>
      <a:lt1>
        <a:srgbClr val="FFFFFF"/>
      </a:lt1>
      <a:dk2>
        <a:srgbClr val="898A8D"/>
      </a:dk2>
      <a:lt2>
        <a:srgbClr val="FFFFFF"/>
      </a:lt2>
      <a:accent1>
        <a:srgbClr val="FFB71B"/>
      </a:accent1>
      <a:accent2>
        <a:srgbClr val="D9D8D6"/>
      </a:accent2>
      <a:accent3>
        <a:srgbClr val="898A8D"/>
      </a:accent3>
      <a:accent4>
        <a:srgbClr val="444446"/>
      </a:accent4>
      <a:accent5>
        <a:srgbClr val="D29100"/>
      </a:accent5>
      <a:accent6>
        <a:srgbClr val="F9DD42"/>
      </a:accent6>
      <a:hlink>
        <a:srgbClr val="FFB71B"/>
      </a:hlink>
      <a:folHlink>
        <a:srgbClr val="898A8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AER EduPack PowerPoint Template.pptx" id="{CE50790F-3CDD-451B-822E-518389F0B2DB}" vid="{0AD10822-98B5-49E1-878D-9FD758BD3E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g xmlns="4486bbf1-55fc-49d2-af7e-ec287a4789b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F11F15CCDA16C44AB1AFF6EA8F76A1A" ma:contentTypeVersion="13" ma:contentTypeDescription="Create a new document." ma:contentTypeScope="" ma:versionID="d7be0bb6f63c056c5c0b22d274fb5218">
  <xsd:schema xmlns:xsd="http://www.w3.org/2001/XMLSchema" xmlns:xs="http://www.w3.org/2001/XMLSchema" xmlns:p="http://schemas.microsoft.com/office/2006/metadata/properties" xmlns:ns1="http://schemas.microsoft.com/sharepoint/v3" xmlns:ns2="4486bbf1-55fc-49d2-af7e-ec287a4789b3" xmlns:ns3="592a2861-848e-4487-9e07-fc12779b72dd" targetNamespace="http://schemas.microsoft.com/office/2006/metadata/properties" ma:root="true" ma:fieldsID="55928435a1502ffca128e6244f75cdd4" ns1:_="" ns2:_="" ns3:_="">
    <xsd:import namespace="http://schemas.microsoft.com/sharepoint/v3"/>
    <xsd:import namespace="4486bbf1-55fc-49d2-af7e-ec287a4789b3"/>
    <xsd:import namespace="592a2861-848e-4487-9e07-fc12779b72d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Tag" minOccurs="0"/>
                <xsd:element ref="ns3:SharedWithUsers" minOccurs="0"/>
                <xsd:element ref="ns3:SharedWithDetail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86bbf1-55fc-49d2-af7e-ec287a4789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Tag" ma:index="16" nillable="true" ma:displayName="Tag" ma:format="Dropdown" ma:internalName="Tag">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2a2861-848e-4487-9e07-fc12779b72d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5FE876-BBFA-4E5E-8653-4E4CAC43203B}">
  <ds:schemaRefs>
    <ds:schemaRef ds:uri="http://schemas.microsoft.com/sharepoint/v3/contenttype/forms"/>
  </ds:schemaRefs>
</ds:datastoreItem>
</file>

<file path=customXml/itemProps2.xml><?xml version="1.0" encoding="utf-8"?>
<ds:datastoreItem xmlns:ds="http://schemas.openxmlformats.org/officeDocument/2006/customXml" ds:itemID="{1E2C2EAA-EA3B-4F26-BF47-C2706DA423D8}">
  <ds:schemaRef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592a2861-848e-4487-9e07-fc12779b72dd"/>
    <ds:schemaRef ds:uri="4486bbf1-55fc-49d2-af7e-ec287a4789b3"/>
    <ds:schemaRef ds:uri="http://www.w3.org/XML/1998/namespace"/>
    <ds:schemaRef ds:uri="http://purl.org/dc/dcmitype/"/>
  </ds:schemaRefs>
</ds:datastoreItem>
</file>

<file path=customXml/itemProps3.xml><?xml version="1.0" encoding="utf-8"?>
<ds:datastoreItem xmlns:ds="http://schemas.openxmlformats.org/officeDocument/2006/customXml" ds:itemID="{83023B76-4DEE-4707-B374-1B21AEB931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486bbf1-55fc-49d2-af7e-ec287a4789b3"/>
    <ds:schemaRef ds:uri="592a2861-848e-4487-9e07-fc12779b72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AER EduPack Template-PPT 2</Template>
  <TotalTime>963</TotalTime>
  <Words>3656</Words>
  <Application>Microsoft Office PowerPoint</Application>
  <PresentationFormat>Widescreen</PresentationFormat>
  <Paragraphs>407</Paragraphs>
  <Slides>31</Slides>
  <Notes>30</Notes>
  <HiddenSlides>0</HiddenSlides>
  <MMClips>0</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Ansys - Slide Master</vt:lpstr>
      <vt:lpstr>1_Ansys - Slide Master</vt:lpstr>
      <vt:lpstr>PowerPoint Presentation</vt:lpstr>
      <vt:lpstr>Objectifs pédagogiques de cette unité de cours</vt:lpstr>
      <vt:lpstr>Sommaire de cette unité 5</vt:lpstr>
      <vt:lpstr>Défis à l'enseignement des matériaux en 1ère année</vt:lpstr>
      <vt:lpstr>Science et ingénierie des matériaux : approches</vt:lpstr>
      <vt:lpstr>Le package Materials Science and Engineering</vt:lpstr>
      <vt:lpstr>Connaissance de base de la science des matériaux</vt:lpstr>
      <vt:lpstr>Ce que l’on entend par “structure”</vt:lpstr>
      <vt:lpstr>La page d’accueil principale MS&amp;E</vt:lpstr>
      <vt:lpstr>La table de données des Elements</vt:lpstr>
      <vt:lpstr>Variation des propriétés à travers le tableau périodique</vt:lpstr>
      <vt:lpstr>Electronégativité et liaison</vt:lpstr>
      <vt:lpstr>La table de données des Matériaux</vt:lpstr>
      <vt:lpstr>Fiches Matériaux</vt:lpstr>
      <vt:lpstr>Matériaux naturels et d’ingénierie</vt:lpstr>
      <vt:lpstr>Matériaux magnétiques et thermoélectriques</vt:lpstr>
      <vt:lpstr>La table de données des Procédés</vt:lpstr>
      <vt:lpstr>Diagrammes de phases</vt:lpstr>
      <vt:lpstr>La Règle du Levier</vt:lpstr>
      <vt:lpstr>Phases</vt:lpstr>
      <vt:lpstr>Chemins de Refroidissement</vt:lpstr>
      <vt:lpstr>La table de données Diagrammes de Phase</vt:lpstr>
      <vt:lpstr>La table de données Propriétés-Procédés</vt:lpstr>
      <vt:lpstr>La table de données Propriétés-Procédés</vt:lpstr>
      <vt:lpstr>Durcissement des solutions solides, écrouissage, durcissement structural</vt:lpstr>
      <vt:lpstr>Remplissage, mélange, renforcement (composition)</vt:lpstr>
      <vt:lpstr>Sélection systématique pour la performance, l'environnement</vt:lpstr>
      <vt:lpstr>Les resources pédagogiques</vt:lpstr>
      <vt:lpstr>Ressources liées à MS&amp;E sur la page Ansys Education Resources</vt:lpstr>
      <vt:lpstr>Série d’Unité de Cours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Soma Chakrabarti</dc:creator>
  <cp:lastModifiedBy>Soma Chakrabarti</cp:lastModifiedBy>
  <cp:revision>19</cp:revision>
  <dcterms:created xsi:type="dcterms:W3CDTF">2021-07-05T15:09:41Z</dcterms:created>
  <dcterms:modified xsi:type="dcterms:W3CDTF">2022-01-24T09:44:00Z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0x0101006F11F15CCDA16C44AB1AFF6EA8F76A1A</vt:lpwstr>
  </property>
</Properties>
</file>