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7" r:id="rId4"/>
  </p:sldMasterIdLst>
  <p:notesMasterIdLst>
    <p:notesMasterId r:id="rId20"/>
  </p:notesMasterIdLst>
  <p:sldIdLst>
    <p:sldId id="573" r:id="rId5"/>
    <p:sldId id="9053" r:id="rId6"/>
    <p:sldId id="9191" r:id="rId7"/>
    <p:sldId id="481" r:id="rId8"/>
    <p:sldId id="511" r:id="rId9"/>
    <p:sldId id="504" r:id="rId10"/>
    <p:sldId id="528" r:id="rId11"/>
    <p:sldId id="2076136616" r:id="rId12"/>
    <p:sldId id="527" r:id="rId13"/>
    <p:sldId id="530" r:id="rId14"/>
    <p:sldId id="531" r:id="rId15"/>
    <p:sldId id="533" r:id="rId16"/>
    <p:sldId id="523" r:id="rId17"/>
    <p:sldId id="532" r:id="rId18"/>
    <p:sldId id="9107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A8281F-BBEA-E1E9-D52D-A0354B9B470D}" v="3" dt="2022-01-18T14:01:38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87" autoAdjust="0"/>
    <p:restoredTop sz="74582" autoAdjust="0"/>
  </p:normalViewPr>
  <p:slideViewPr>
    <p:cSldViewPr showGuides="1">
      <p:cViewPr varScale="1">
        <p:scale>
          <a:sx n="121" d="100"/>
          <a:sy n="121" d="100"/>
        </p:scale>
        <p:origin x="2420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BB9E86C5-9689-42B4-BE7D-FDE5EB4274E3}" type="datetimeFigureOut">
              <a:rPr lang="en-US" smtClean="0"/>
              <a:pPr/>
              <a:t>1/24/2022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27FDDAD7-A41A-4414-8211-C5E2AC7F93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29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798" indent="-275692" eaLnBrk="0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2766" indent="-220553" eaLnBrk="0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873" indent="-220553" eaLnBrk="0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980" indent="-220553" eaLnBrk="0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6086" indent="-220553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7193" indent="-220553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8299" indent="-220553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9406" indent="-220553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FB405AC-0627-4310-87BC-1692C33B69B9}" type="slidenum">
              <a:rPr lang="en-GB">
                <a:latin typeface="Times New Roman" panose="02020603050405020304" pitchFamily="18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</a:t>
            </a:fld>
            <a:endParaRPr lang="en-GB"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3" name="Notes Placeholder 1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This case study is based on one of our Advanced Industrial Case Studies for Granta </a:t>
            </a:r>
            <a:r>
              <a:rPr lang="en-GB" dirty="0" err="1"/>
              <a:t>EduPack</a:t>
            </a:r>
            <a:r>
              <a:rPr lang="en-GB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intended to inspire, for example, engineering educators, and facilitate materials-related teaching.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Today’s topic is automotive door panels and we will be revisiting an elaborating on an earlier </a:t>
            </a:r>
            <a:r>
              <a:rPr lang="en-GB" dirty="0" err="1"/>
              <a:t>lightweighting</a:t>
            </a:r>
            <a:r>
              <a:rPr lang="en-GB" dirty="0"/>
              <a:t> case study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idea is to look at exterior car door panels and compare traditional metals with polymer and composite options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648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Natural </a:t>
            </a:r>
            <a:r>
              <a:rPr lang="en-GB" dirty="0" err="1"/>
              <a:t>fibers</a:t>
            </a:r>
            <a:r>
              <a:rPr lang="en-GB" dirty="0"/>
              <a:t> can be used in composites for </a:t>
            </a:r>
            <a:r>
              <a:rPr lang="en-GB" dirty="0" err="1"/>
              <a:t>lightweighting</a:t>
            </a:r>
            <a:r>
              <a:rPr lang="en-GB" dirty="0"/>
              <a:t> (strong and light)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Renewable resource, biodegradable etc considered more sustainable alternative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Also the damping properties are very good, perfect for door panels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This suggests a natural </a:t>
            </a:r>
            <a:r>
              <a:rPr lang="en-GB" dirty="0" err="1"/>
              <a:t>fiber</a:t>
            </a:r>
            <a:r>
              <a:rPr lang="en-GB" dirty="0"/>
              <a:t> composite, which can be explored using Granta Edupack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AB951-0C68-4935-84CF-D0AD248AA49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1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Simple Bounds model is used to model your own </a:t>
            </a:r>
            <a:r>
              <a:rPr lang="en-GB" dirty="0" err="1"/>
              <a:t>fiber</a:t>
            </a:r>
            <a:r>
              <a:rPr lang="en-GB" dirty="0"/>
              <a:t>-reinforced composite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/>
              <a:t>Continous</a:t>
            </a:r>
            <a:r>
              <a:rPr lang="en-GB" dirty="0"/>
              <a:t> </a:t>
            </a:r>
            <a:r>
              <a:rPr lang="en-GB" dirty="0" err="1"/>
              <a:t>fiber</a:t>
            </a:r>
            <a:r>
              <a:rPr lang="en-GB" dirty="0"/>
              <a:t> (UD &amp; QI) can be used and we investigate a range of mixtures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All the Flax </a:t>
            </a:r>
            <a:r>
              <a:rPr lang="en-GB" dirty="0" err="1"/>
              <a:t>fiber</a:t>
            </a:r>
            <a:r>
              <a:rPr lang="en-GB" dirty="0"/>
              <a:t> reinforced composites are better than the PP with glass </a:t>
            </a:r>
            <a:r>
              <a:rPr lang="en-GB" dirty="0" err="1"/>
              <a:t>fiber</a:t>
            </a:r>
            <a:r>
              <a:rPr lang="en-GB" dirty="0"/>
              <a:t> (cost and mass performance)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AB951-0C68-4935-84CF-D0AD248AA49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518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a batch size of 100, the PP composites are cheaper than Steel and Aluminium per item.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part cost for the flax composite (orange) is lower than for PP/glass (blue) up to a batch size of a few hundred.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cost of all four materials decreases as the batch size increases due to a fixed tooling cost.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a batch size of about 10 000, the part cost of Steel falls below the PP composite and just after that,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Aluminum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follows.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part cost for the four materials eventually flattens out and remains constant near their material cost, Steel being lowest.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small series, the PP composites remain the most economic option.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AB951-0C68-4935-84CF-D0AD248AA49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341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Glass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filled PP (or our synthesized PP/Flax composite) seems to be the most adequate polymer option for car door panels.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relatively close to the actual polymer chosen for the 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 depicted to the left.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PP material was indeed developed by Borealis, for door panels. This is a 20% mineral filled grade (Talc),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Perhaps this was chosen for a better surface finish or manufacturing properties than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filled PP.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Surface finish and other practical aspects are, of course, very important and must be considered in the selection process.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Biotex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Flax, which is a Flax-reinforced commercial polymer is also used in real products, e.g., </a:t>
            </a:r>
            <a:r>
              <a:rPr lang="en-US" sz="1200" kern="0" dirty="0">
                <a:solidFill>
                  <a:srgbClr val="49526B"/>
                </a:solidFill>
              </a:rPr>
              <a:t>Canoes and Motorbike fairings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AB951-0C68-4935-84CF-D0AD248AA49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390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AB951-0C68-4935-84CF-D0AD248AA49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824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0860E-CF3C-4692-8335-F53409EB9975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001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7665D31-32B3-4F8B-9000-E7771200A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We have a number of Advanced Industrial Case Studies on our website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You will find </a:t>
            </a:r>
            <a:r>
              <a:rPr lang="en-GB" dirty="0" err="1"/>
              <a:t>powerpoint</a:t>
            </a:r>
            <a:r>
              <a:rPr lang="en-GB" dirty="0"/>
              <a:t> presentation slides with notes, as well as a short case study paper with details there</a:t>
            </a:r>
          </a:p>
          <a:p>
            <a:endParaRPr lang="en-GB" b="1" dirty="0"/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142068-7DA2-48DF-84E7-8AD7EBAAC6B8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076226" name="Rectangle 7"/>
          <p:cNvSpPr txBox="1">
            <a:spLocks noGrp="1" noChangeArrowheads="1"/>
          </p:cNvSpPr>
          <p:nvPr/>
        </p:nvSpPr>
        <p:spPr bwMode="auto">
          <a:xfrm>
            <a:off x="2755816" y="14182899"/>
            <a:ext cx="2105724" cy="74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704" tIns="47352" rIns="94704" bIns="47352" anchor="b"/>
          <a:lstStyle>
            <a:lvl1pPr defTabSz="9477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6863" defTabSz="9477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275" indent="-236538" defTabSz="9477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7350" indent="-236538" defTabSz="9477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0425" indent="-236538" defTabSz="9477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87625" indent="-236538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44825" indent="-236538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2025" indent="-236538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9225" indent="-236538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buClrTx/>
              <a:buSzTx/>
              <a:buFontTx/>
              <a:buNone/>
            </a:pPr>
            <a:fld id="{8D4722A0-86D0-4D17-A400-A4F64E31A316}" type="slidenum">
              <a:rPr lang="en-GB" altLang="en-US" sz="1200"/>
              <a:pPr algn="r">
                <a:buClrTx/>
                <a:buSzTx/>
                <a:buFontTx/>
                <a:buNone/>
              </a:pPr>
              <a:t>4</a:t>
            </a:fld>
            <a:endParaRPr lang="en-GB" altLang="en-US" sz="1200"/>
          </a:p>
        </p:txBody>
      </p:sp>
      <p:sp>
        <p:nvSpPr>
          <p:cNvPr id="1076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076228" name="Rectangle 8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04" tIns="47352" rIns="94704" bIns="47352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sz="900" dirty="0">
                <a:latin typeface="Arial" panose="020B0604020202020204" pitchFamily="34" charset="0"/>
              </a:rPr>
              <a:t>This Case Study will be using the concepts developed by Prof Mike Ashby and co-workers in Cambridge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Granta </a:t>
            </a:r>
            <a:r>
              <a:rPr lang="en-GB" sz="900" dirty="0" err="1"/>
              <a:t>EduPack</a:t>
            </a:r>
            <a:r>
              <a:rPr lang="en-GB" sz="900" dirty="0"/>
              <a:t> provides an excellent platform for teaching and discussing materials decisions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900" dirty="0">
                <a:latin typeface="Arial" panose="020B0604020202020204" pitchFamily="34" charset="0"/>
              </a:rPr>
              <a:t>The methodologies are described in greater detail in the books of Mike Ashby, particularly the ones that you can see to the right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900" dirty="0"/>
              <a:t>Here, we will </a:t>
            </a:r>
            <a:r>
              <a:rPr lang="en-GB" altLang="en-US" sz="900" dirty="0">
                <a:latin typeface="Arial" panose="020B0604020202020204" pitchFamily="34" charset="0"/>
              </a:rPr>
              <a:t>benchmark material options for a door panel using charts and assess them using their performance index</a:t>
            </a:r>
            <a:endParaRPr lang="en-GB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sz="900" dirty="0">
                <a:latin typeface="Arial" panose="020B0604020202020204" pitchFamily="34" charset="0"/>
              </a:rPr>
              <a:t>We will show a range of features that you can use in your teaching including  the new performance index finder.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sz="900" dirty="0">
                <a:latin typeface="Arial" panose="020B0604020202020204" pitchFamily="34" charset="0"/>
              </a:rPr>
              <a:t>The Polymer database at Level 3 contains  the synthesizer tool and will be used in this case study</a:t>
            </a:r>
          </a:p>
        </p:txBody>
      </p:sp>
    </p:spTree>
    <p:extLst>
      <p:ext uri="{BB962C8B-B14F-4D97-AF65-F5344CB8AC3E}">
        <p14:creationId xmlns:p14="http://schemas.microsoft.com/office/powerpoint/2010/main" val="1571315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 err="1"/>
              <a:t>EduPack</a:t>
            </a:r>
            <a:r>
              <a:rPr lang="en-GB" b="0" dirty="0"/>
              <a:t> is used to first show an overview plot of materials and discuss a first screening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Then, the performance of materials in a door panel is demonstrated using the new Performance Index finder.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After this demonstration, the synthesizer tool is used to create new composite records</a:t>
            </a: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dirty="0"/>
              <a:t>Several alternatives are compared using the Part cost estimator within this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AB951-0C68-4935-84CF-D0AD248AA49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029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an overview plot, including the main bulk material candidates, shown in the chart.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see that all materials are not suitable for the door application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are too brittle and some are too soft. Many of them are also too expensive to be considered 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will address this by including only realistic classes of materials in the initial subset at the start of the selection,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starting point can be considered part of the screening but the main selection is specified on the next slide.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AB951-0C68-4935-84CF-D0AD248AA49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35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Following the Ashby systematic selection methodology, these important aspects of the project are specified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The objectives will be to minimize weight but also to look at cost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Information about the actual polymer door material for smart cars is shown at the end (see link)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AB951-0C68-4935-84CF-D0AD248AA49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586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a simple chart plotting cost on one axis and density on the other will give you an overview of material properties, benchmarking needs to be done in relation to the relevant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performance index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specific application.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 panel in bending, with the objective to minimize mass, the indices will be combinations of properties, limited by stiffness, in this case.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appropriate performance index is found under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 by the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Performance Index Finder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now plot these performance indices for a panel in bending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EduPack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using the Chart Stage.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AB951-0C68-4935-84CF-D0AD248AA49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810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 is now very easy to make a trade-off plot of mass and cost minimization for a stiffness-limited design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1200" baseline="0" dirty="0">
                <a:solidFill>
                  <a:srgbClr val="321E00"/>
                </a:solidFill>
              </a:rPr>
              <a:t>It is difficult to beat steels in cost performance but Al, polymers and composites perform better concerning mass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1200" baseline="0" dirty="0">
                <a:solidFill>
                  <a:srgbClr val="321E00"/>
                </a:solidFill>
              </a:rPr>
              <a:t>Only few composites appear but what about other options? =&gt; Use the Synthesizer tool to explore more options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altLang="en-US" sz="1200" b="1" baseline="0" dirty="0">
              <a:solidFill>
                <a:srgbClr val="321E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AB951-0C68-4935-84CF-D0AD248AA49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992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777E959-C9AD-4F36-95B6-A1D7382902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B808CC-F74C-B743-BAB4-F4C99E1956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663" y="2501900"/>
            <a:ext cx="5394325" cy="1449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230188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746125" indent="0">
              <a:buNone/>
              <a:defRPr>
                <a:solidFill>
                  <a:schemeClr val="bg1"/>
                </a:solidFill>
              </a:defRPr>
            </a:lvl4pPr>
            <a:lvl5pPr marL="96996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AFE08CF-AC0B-7143-9A94-E8A35CBC7D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1663" y="4155982"/>
            <a:ext cx="5394325" cy="84831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  <a:lvl2pPr marL="230188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746125" indent="0">
              <a:buNone/>
              <a:defRPr>
                <a:solidFill>
                  <a:schemeClr val="bg1"/>
                </a:solidFill>
              </a:defRPr>
            </a:lvl4pPr>
            <a:lvl5pPr marL="96996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9388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4">
          <p15:clr>
            <a:srgbClr val="FBAE40"/>
          </p15:clr>
        </p15:guide>
        <p15:guide id="2" orient="horz" pos="261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Video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1A58-7F99-2943-838C-468BDEFD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76C186EF-8C58-7249-A024-F6C1D0AD12BC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6096001" y="1085489"/>
            <a:ext cx="5486400" cy="459097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media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31A0CB9-E7C5-BC4C-83B3-6A04784CA5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B673984-7F55-E14A-9088-44C94432D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085490"/>
            <a:ext cx="5257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06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B3363707-8337-D14D-8CD6-076D7F38DE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" y="1143000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F67D610-3DBA-EB48-B589-E895E66AEF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" y="3657600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BFD49B6-2BF3-F94C-AD6B-7B7786120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70400" y="1159933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75F3481B-E073-FC4C-8662-89F64D4786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70400" y="3674533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E9685A2-20AD-6C44-B1B9-DCB2E44370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8000" y="1151467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98EFFC6-47A8-C248-AF67-33A51B038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8000" y="3666067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327F1EC-8CEB-F348-A688-603CC6AF3B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" y="32004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D8D84EB5-FEF7-D145-9924-EDC82C5DD7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70400" y="32004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73B743E4-6516-C94E-BADC-931FCAF3B3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50577" y="32004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ED4C7F5-70CF-2C4D-8AF3-4D76760714C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" y="57023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B853D87-F6A1-6443-AB6D-6E9819089E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70400" y="57150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56BC893-7821-9640-98BC-FFCFED83EB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50577" y="57150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2F90602-9DC6-3F4D-B178-EF64100603F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774FC734-09F5-2F40-BB01-29D6BBF76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6628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4EBE792-3674-F042-8191-29D73F7CA4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4400" y="1371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indent="0">
              <a:buFontTx/>
              <a:buNone/>
              <a:defRPr sz="1100" b="0" i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3ABDDAC-BA7B-4A4A-9D64-71FA88868E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4400" y="2895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BE481E25-6792-6B48-8A87-D3E9D1B223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" y="4419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D548604C-E487-1D4F-91AF-D210004A51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59200" y="1371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624EDF6-2365-2545-8099-338237F309C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59200" y="2895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0D36446A-2E05-9F4F-83D7-905FD354E02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59200" y="4419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BBC79A31-D13D-4C49-88CC-6B949DE06C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04000" y="1371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CFF59C9F-D752-594A-A821-7BDA91DA374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604000" y="2895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54F3492-5AA9-9249-B742-69BFC01BE9E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04000" y="4419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indent="0">
              <a:buFontTx/>
              <a:buNone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C51E22CD-7582-9D41-A0FC-914A34BF189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245600" y="1371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3D0B9166-BA76-6544-89C3-4C8B4A739F7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245600" y="2895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537026EB-3BFB-0947-A881-5729F13CFA4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45600" y="4419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indent="0">
              <a:buFontTx/>
              <a:buNone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D9580FA-CA76-994A-9775-1D87D5927DB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C81C7F89-740B-3143-8447-70CC02F63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0719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2DB04-0C1C-8C49-B65E-A9668E39A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5FB507-9F4D-4855-90B0-EEEDAE35236E}"/>
              </a:ext>
            </a:extLst>
          </p:cNvPr>
          <p:cNvSpPr/>
          <p:nvPr userDrawn="1"/>
        </p:nvSpPr>
        <p:spPr>
          <a:xfrm>
            <a:off x="152400" y="67436"/>
            <a:ext cx="762000" cy="694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71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F46A438-A6DD-9A4D-9633-A82F4BA46D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5795" y="479973"/>
            <a:ext cx="7556205" cy="63780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5EF558-9B78-CA48-A7D1-7E767A41BD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321" y="2844383"/>
            <a:ext cx="3487479" cy="116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47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6828D9-C361-48CA-8369-9240CE2D67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B808CC-F74C-B743-BAB4-F4C99E195655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416675" y="2520950"/>
            <a:ext cx="5394325" cy="1449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30188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746125" indent="0">
              <a:buNone/>
              <a:defRPr>
                <a:solidFill>
                  <a:schemeClr val="bg1"/>
                </a:solidFill>
              </a:defRPr>
            </a:lvl4pPr>
            <a:lvl5pPr marL="96996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AFE08CF-AC0B-7143-9A94-E8A35CBC7D4B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16675" y="4141788"/>
            <a:ext cx="5394325" cy="84831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30188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746125" indent="0">
              <a:buNone/>
              <a:defRPr>
                <a:solidFill>
                  <a:schemeClr val="bg1"/>
                </a:solidFill>
              </a:defRPr>
            </a:lvl4pPr>
            <a:lvl5pPr marL="96996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79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0">
          <p15:clr>
            <a:srgbClr val="FBAE40"/>
          </p15:clr>
        </p15:guide>
        <p15:guide id="2" orient="horz" pos="260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A8321BE-9568-4CAB-A8C0-D5C0318B2A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B808CC-F74C-B743-BAB4-F4C99E195655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416675" y="2520950"/>
            <a:ext cx="5394325" cy="1449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30188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746125" indent="0">
              <a:buNone/>
              <a:defRPr>
                <a:solidFill>
                  <a:schemeClr val="bg1"/>
                </a:solidFill>
              </a:defRPr>
            </a:lvl4pPr>
            <a:lvl5pPr marL="96996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AFE08CF-AC0B-7143-9A94-E8A35CBC7D4B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16675" y="4155982"/>
            <a:ext cx="5394325" cy="84831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30188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746125" indent="0">
              <a:buNone/>
              <a:defRPr>
                <a:solidFill>
                  <a:schemeClr val="bg1"/>
                </a:solidFill>
              </a:defRPr>
            </a:lvl4pPr>
            <a:lvl5pPr marL="96996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0776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1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2DB04-0C1C-8C49-B65E-A9668E39A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8341DC2-F80D-BD4F-90EE-4B809029C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074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2086AFA-5418-C147-ADBF-A484560811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42CB888-0168-B94E-B176-2E6B61FE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76C04-D572-9D4D-8F10-3E7CBF2FDD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" y="1066800"/>
            <a:ext cx="10972799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779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2086AFA-5418-C147-ADBF-A484560811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42CB888-0168-B94E-B176-2E6B61FE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48E687-7CF0-0540-A98D-56F74939DB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068238"/>
            <a:ext cx="5257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E3B09F-B45B-354E-B308-DCD243A5A4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068238"/>
            <a:ext cx="5486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1325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CE20C0D-A7DE-48DF-B095-F557A06629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5999" y="1085491"/>
            <a:ext cx="5486401" cy="45909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4A5571E-6D46-AF49-B918-ACB2130FFF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6B59188-CA07-ED4C-990F-C94539E4F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36E03A1-C74F-0042-A727-58B1205468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085491"/>
            <a:ext cx="5257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14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1A58-7F99-2943-838C-468BDEFD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F2261C8B-A96F-5641-9461-4553158F07C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96001" y="1085490"/>
            <a:ext cx="5486400" cy="45909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FD433F9-2D70-7E4E-9171-17DDDD0C1B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EE28EC2-FFB1-CB46-9BE7-371DA4C09A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085490"/>
            <a:ext cx="5257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78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1A58-7F99-2943-838C-468BDEFD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87182008-9414-AB43-BE9E-97630CA1A98F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096001" y="1068237"/>
            <a:ext cx="5486400" cy="457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594F819-73D6-7A44-B97C-D99C7DAB92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E21A6B3-25CA-5C4B-9371-8E317E850D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068237"/>
            <a:ext cx="5257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09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FA2CC2-618C-4D20-B678-E096367845D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3F0A99-5B9C-4CA5-9F50-2F4E34F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8581"/>
            <a:ext cx="10972799" cy="8458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4BB4A01D-7D6E-BB4E-BD5D-E3A388293815}"/>
              </a:ext>
            </a:extLst>
          </p:cNvPr>
          <p:cNvSpPr>
            <a:spLocks noChangeAspect="1"/>
          </p:cNvSpPr>
          <p:nvPr userDrawn="1"/>
        </p:nvSpPr>
        <p:spPr>
          <a:xfrm>
            <a:off x="256215" y="130869"/>
            <a:ext cx="353385" cy="515176"/>
          </a:xfrm>
          <a:prstGeom prst="parallelogram">
            <a:avLst>
              <a:gd name="adj" fmla="val 596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49833-0938-F747-9F14-C1C0453EF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6100" y="6542840"/>
            <a:ext cx="2743200" cy="2477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F227F0-8FC0-9046-A60F-1749263CF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057312"/>
            <a:ext cx="10972800" cy="4743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65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61963" marR="0" indent="-231775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Calibri" panose="020F0502020204030204" pitchFamily="34" charset="0"/>
        <a:buChar char="‐"/>
        <a:tabLst/>
        <a:defRPr sz="20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746125" marR="0" indent="-288925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69963" marR="0" indent="-223838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4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03325" marR="0" indent="-233363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Courier New" panose="02070309020205020404" pitchFamily="49" charset="0"/>
        <a:buChar char="o"/>
        <a:tabLst/>
        <a:defRPr sz="12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hyperlink" Target="http://www.plasteurope.com/news/detail.asp?id=209550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C0950BC-A526-4BDD-B9DC-084B8A50E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algn="r"/>
            <a:r>
              <a:rPr lang="en-US" sz="3200" dirty="0"/>
              <a:t>Automotive Door Panel 2022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2760B8-95AE-46F2-82CB-B5CDD2FF58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1" y="4114801"/>
            <a:ext cx="4267200" cy="381000"/>
          </a:xfrm>
        </p:spPr>
        <p:txBody>
          <a:bodyPr/>
          <a:lstStyle/>
          <a:p>
            <a:r>
              <a:rPr lang="en-GB" dirty="0"/>
              <a:t>Claes Fredriksson and Nicolas Martin</a:t>
            </a:r>
          </a:p>
        </p:txBody>
      </p:sp>
      <p:sp>
        <p:nvSpPr>
          <p:cNvPr id="4099" name="Rectangle 1038"/>
          <p:cNvSpPr>
            <a:spLocks noChangeArrowheads="1"/>
          </p:cNvSpPr>
          <p:nvPr/>
        </p:nvSpPr>
        <p:spPr bwMode="auto">
          <a:xfrm>
            <a:off x="2374900" y="838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293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515D5-E5C2-4A6B-9840-71985625D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Natural </a:t>
            </a:r>
            <a:r>
              <a:rPr lang="en-GB" sz="2400" dirty="0" err="1"/>
              <a:t>fiber</a:t>
            </a:r>
            <a:r>
              <a:rPr lang="en-GB" sz="2400" dirty="0"/>
              <a:t> reinforced polymers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B738A4-4EEF-4DC6-BF1B-648E98D3E2B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54888"/>
            <a:ext cx="4619102" cy="2967982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F8D2D146-C785-41F2-BF2D-9703CE828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091048"/>
            <a:ext cx="6453518" cy="162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49526B"/>
              </a:buClr>
              <a:defRPr/>
            </a:pPr>
            <a:r>
              <a:rPr lang="en-GB" sz="2000" b="1" kern="0" dirty="0">
                <a:solidFill>
                  <a:srgbClr val="FFB71B"/>
                </a:solidFill>
              </a:rPr>
              <a:t>Natural </a:t>
            </a:r>
            <a:r>
              <a:rPr lang="en-GB" sz="2000" b="1" kern="0" dirty="0" err="1">
                <a:solidFill>
                  <a:srgbClr val="FFB71B"/>
                </a:solidFill>
              </a:rPr>
              <a:t>fibers</a:t>
            </a:r>
            <a:r>
              <a:rPr lang="en-GB" sz="2000" b="1" kern="0" dirty="0">
                <a:solidFill>
                  <a:srgbClr val="FFB71B"/>
                </a:solidFill>
              </a:rPr>
              <a:t>:</a:t>
            </a:r>
            <a:endParaRPr lang="en-US" sz="2000" b="1" kern="0" dirty="0">
              <a:solidFill>
                <a:srgbClr val="FFB71B"/>
              </a:solidFill>
            </a:endParaRPr>
          </a:p>
          <a:p>
            <a:pPr marL="19050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srgbClr val="FFB71B"/>
              </a:buClr>
              <a:buFont typeface="Wingdings" panose="05000000000000000000" pitchFamily="2" charset="2"/>
              <a:buChar char="§"/>
              <a:defRPr/>
            </a:pPr>
            <a:r>
              <a:rPr lang="en-US" sz="1600" kern="0" dirty="0">
                <a:solidFill>
                  <a:srgbClr val="49526B"/>
                </a:solidFill>
              </a:rPr>
              <a:t>Can be used as reinforcements in composites (strong and light)</a:t>
            </a:r>
          </a:p>
          <a:p>
            <a:pPr marL="19050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srgbClr val="FFB71B"/>
              </a:buClr>
              <a:buFont typeface="Wingdings" panose="05000000000000000000" pitchFamily="2" charset="2"/>
              <a:buChar char="§"/>
              <a:defRPr/>
            </a:pPr>
            <a:r>
              <a:rPr lang="en-US" sz="1600" kern="0" dirty="0">
                <a:solidFill>
                  <a:srgbClr val="49526B"/>
                </a:solidFill>
              </a:rPr>
              <a:t>Renewable resource (sustainability)</a:t>
            </a:r>
          </a:p>
          <a:p>
            <a:pPr marL="19050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srgbClr val="FFB71B"/>
              </a:buClr>
              <a:buFont typeface="Wingdings" panose="05000000000000000000" pitchFamily="2" charset="2"/>
              <a:buChar char="§"/>
              <a:defRPr/>
            </a:pPr>
            <a:r>
              <a:rPr lang="en-US" sz="1600" kern="0" dirty="0">
                <a:solidFill>
                  <a:srgbClr val="49526B"/>
                </a:solidFill>
              </a:rPr>
              <a:t>Hemp and Flax have good damping properties</a:t>
            </a:r>
          </a:p>
          <a:p>
            <a:pPr marL="376238" lvl="1" indent="-1857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srgbClr val="49526B"/>
              </a:buClr>
              <a:buFontTx/>
              <a:buChar char="•"/>
              <a:defRPr/>
            </a:pPr>
            <a:endParaRPr lang="en-US" sz="1600" kern="0" dirty="0">
              <a:solidFill>
                <a:srgbClr val="49526B"/>
              </a:solidFill>
            </a:endParaRPr>
          </a:p>
          <a:p>
            <a:pPr marL="376238" lvl="1" indent="-1857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srgbClr val="49526B"/>
              </a:buClr>
              <a:buFontTx/>
              <a:buChar char="•"/>
              <a:defRPr/>
            </a:pPr>
            <a:endParaRPr lang="en-US" sz="900" kern="0" dirty="0">
              <a:solidFill>
                <a:srgbClr val="49526B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CD01C8D-B178-473B-9279-D773A755F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665326"/>
            <a:ext cx="4229100" cy="295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04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515D5-E5C2-4A6B-9840-71985625D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Natural </a:t>
            </a:r>
            <a:r>
              <a:rPr lang="en-GB" sz="2400" dirty="0" err="1"/>
              <a:t>fiber</a:t>
            </a:r>
            <a:r>
              <a:rPr lang="en-GB" sz="2400" dirty="0"/>
              <a:t> composites in the Synthesizer tool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3FCBAD-464D-40D0-9437-63B408B17C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54116"/>
            <a:ext cx="4179233" cy="3349767"/>
          </a:xfrm>
          <a:prstGeom prst="rect">
            <a:avLst/>
          </a:prstGeom>
          <a:ln w="15875">
            <a:solidFill>
              <a:srgbClr val="FFB71B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9A7B51-0060-4D29-A198-97BBFD647C6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2067853"/>
            <a:ext cx="5077207" cy="3416968"/>
          </a:xfrm>
          <a:prstGeom prst="rect">
            <a:avLst/>
          </a:prstGeom>
          <a:noFill/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99A9A5EB-FCC8-40B8-B976-0D0E8B1CE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994418"/>
            <a:ext cx="3556780" cy="105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49526B"/>
              </a:buClr>
              <a:defRPr/>
            </a:pPr>
            <a:r>
              <a:rPr lang="en-GB" sz="2000" b="1" kern="0" dirty="0">
                <a:solidFill>
                  <a:srgbClr val="FFB71B"/>
                </a:solidFill>
              </a:rPr>
              <a:t>Create Flax/PP composite:</a:t>
            </a:r>
            <a:endParaRPr lang="en-US" sz="2000" b="1" kern="0" dirty="0">
              <a:solidFill>
                <a:srgbClr val="FFB71B"/>
              </a:solidFill>
            </a:endParaRPr>
          </a:p>
          <a:p>
            <a:pPr marL="376238" lvl="1" indent="-1857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srgbClr val="49526B"/>
              </a:buClr>
              <a:buFontTx/>
              <a:buChar char="•"/>
              <a:defRPr/>
            </a:pPr>
            <a:r>
              <a:rPr lang="en-US" sz="1600" kern="0" dirty="0">
                <a:solidFill>
                  <a:srgbClr val="49526B"/>
                </a:solidFill>
              </a:rPr>
              <a:t>Minimize mass</a:t>
            </a:r>
          </a:p>
          <a:p>
            <a:pPr marL="376238" lvl="1" indent="-1857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srgbClr val="49526B"/>
              </a:buClr>
              <a:buFontTx/>
              <a:buChar char="•"/>
              <a:defRPr/>
            </a:pPr>
            <a:r>
              <a:rPr lang="en-US" sz="1600" kern="0" dirty="0">
                <a:solidFill>
                  <a:srgbClr val="49526B"/>
                </a:solidFill>
              </a:rPr>
              <a:t>Minimize cost</a:t>
            </a:r>
          </a:p>
          <a:p>
            <a:pPr marL="376238" lvl="1" indent="-1857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srgbClr val="49526B"/>
              </a:buClr>
              <a:buFontTx/>
              <a:buChar char="•"/>
              <a:defRPr/>
            </a:pPr>
            <a:endParaRPr lang="en-US" sz="900" kern="0" dirty="0">
              <a:solidFill>
                <a:srgbClr val="495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623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91FAA-F90A-440B-9297-C52B52C08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Demo Part cost estimator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247AC5-E803-41F9-A2E3-57C15D3C3FC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8441" y="1712946"/>
            <a:ext cx="4934607" cy="3432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B2A961-FB64-4FEF-82D0-51F5E425802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52" y="1115116"/>
            <a:ext cx="3405352" cy="4627767"/>
          </a:xfrm>
          <a:prstGeom prst="rect">
            <a:avLst/>
          </a:prstGeom>
          <a:ln w="15875">
            <a:solidFill>
              <a:srgbClr val="FFB71B"/>
            </a:solidFill>
          </a:ln>
        </p:spPr>
      </p:pic>
    </p:spTree>
    <p:extLst>
      <p:ext uri="{BB962C8B-B14F-4D97-AF65-F5344CB8AC3E}">
        <p14:creationId xmlns:p14="http://schemas.microsoft.com/office/powerpoint/2010/main" val="1955937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FFDB9-6BBB-4992-B979-D6F9497E4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Reality check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739446-B272-4628-968B-0143E19F0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528" y="685800"/>
            <a:ext cx="4233472" cy="532810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id="{959A8542-4F9E-46FC-AFDE-39A12F253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132" y="990600"/>
            <a:ext cx="3110068" cy="175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49526B"/>
              </a:buClr>
              <a:defRPr/>
            </a:pPr>
            <a:r>
              <a:rPr lang="en-GB" sz="2000" b="1" kern="0" dirty="0">
                <a:solidFill>
                  <a:srgbClr val="FFB71B"/>
                </a:solidFill>
              </a:rPr>
              <a:t>Real products (Selector)</a:t>
            </a:r>
            <a:endParaRPr lang="en-US" sz="2000" b="1" kern="0" dirty="0">
              <a:solidFill>
                <a:srgbClr val="FFB71B"/>
              </a:solidFill>
            </a:endParaRPr>
          </a:p>
          <a:p>
            <a:pPr indent="-2667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srgbClr val="49526B"/>
              </a:buClr>
              <a:buFontTx/>
              <a:buChar char="•"/>
              <a:defRPr/>
            </a:pPr>
            <a:r>
              <a:rPr lang="en-US" sz="1600" kern="0" dirty="0">
                <a:solidFill>
                  <a:srgbClr val="49526B"/>
                </a:solidFill>
              </a:rPr>
              <a:t>Smart body panels made of PP+20% mineral filler (Talc)</a:t>
            </a:r>
          </a:p>
          <a:p>
            <a:pPr indent="-2667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srgbClr val="49526B"/>
              </a:buClr>
              <a:buFontTx/>
              <a:buChar char="•"/>
              <a:defRPr/>
            </a:pPr>
            <a:r>
              <a:rPr lang="en-US" sz="1600" kern="0" dirty="0">
                <a:solidFill>
                  <a:srgbClr val="49526B"/>
                </a:solidFill>
              </a:rPr>
              <a:t>Canoe and Motorbike fairing made with Flax-reinforced polymer (</a:t>
            </a:r>
            <a:r>
              <a:rPr lang="en-US" sz="1600" kern="0" dirty="0" err="1">
                <a:solidFill>
                  <a:srgbClr val="49526B"/>
                </a:solidFill>
              </a:rPr>
              <a:t>Biotex</a:t>
            </a:r>
            <a:r>
              <a:rPr lang="en-US" sz="1600" kern="0" dirty="0">
                <a:solidFill>
                  <a:srgbClr val="49526B"/>
                </a:solidFill>
              </a:rPr>
              <a:t> Flax)</a:t>
            </a:r>
          </a:p>
          <a:p>
            <a:pPr marL="376238" lvl="1" indent="-1857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srgbClr val="49526B"/>
              </a:buClr>
              <a:buFontTx/>
              <a:buChar char="•"/>
              <a:defRPr/>
            </a:pPr>
            <a:endParaRPr lang="en-US" sz="900" kern="0" dirty="0">
              <a:solidFill>
                <a:srgbClr val="49526B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8F40CAA-623A-4E19-9F0D-F8E167DB08EC}"/>
              </a:ext>
            </a:extLst>
          </p:cNvPr>
          <p:cNvGrpSpPr/>
          <p:nvPr/>
        </p:nvGrpSpPr>
        <p:grpSpPr>
          <a:xfrm>
            <a:off x="1862529" y="2721428"/>
            <a:ext cx="3970409" cy="1134212"/>
            <a:chOff x="396875" y="3125336"/>
            <a:chExt cx="3970409" cy="113421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80018CF-E30A-44D7-9FCC-995D83511BAB}"/>
                </a:ext>
              </a:extLst>
            </p:cNvPr>
            <p:cNvSpPr/>
            <p:nvPr/>
          </p:nvSpPr>
          <p:spPr bwMode="auto">
            <a:xfrm>
              <a:off x="396875" y="3125336"/>
              <a:ext cx="3970409" cy="382138"/>
            </a:xfrm>
            <a:prstGeom prst="rect">
              <a:avLst/>
            </a:prstGeom>
            <a:noFill/>
            <a:ln w="28575" cap="flat" cmpd="sng" algn="ctr">
              <a:solidFill>
                <a:srgbClr val="FFB71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009B9B"/>
                </a:buClr>
                <a:buSzPct val="80000"/>
              </a:pPr>
              <a:endParaRPr lang="en-GB" b="1">
                <a:latin typeface="Arial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C96C13-AB10-42EC-B18C-D3980EF110D0}"/>
                </a:ext>
              </a:extLst>
            </p:cNvPr>
            <p:cNvSpPr/>
            <p:nvPr/>
          </p:nvSpPr>
          <p:spPr bwMode="auto">
            <a:xfrm>
              <a:off x="2480301" y="3890216"/>
              <a:ext cx="1886983" cy="369332"/>
            </a:xfrm>
            <a:prstGeom prst="rect">
              <a:avLst/>
            </a:prstGeom>
            <a:noFill/>
            <a:ln w="28575" cap="flat" cmpd="sng" algn="ctr">
              <a:solidFill>
                <a:srgbClr val="FFB71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009B9B"/>
                </a:buClr>
                <a:buSzPct val="80000"/>
              </a:pPr>
              <a:endParaRPr lang="en-GB" b="1">
                <a:latin typeface="Arial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3AA3FD1-60BC-4A50-BB4D-8EECD9B34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432" y="3176136"/>
            <a:ext cx="2880721" cy="266468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B873F2-32B4-4A92-B977-636985736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3132" y="3181501"/>
            <a:ext cx="2880721" cy="266438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4082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8F537-EE72-45B1-A209-91742779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Summary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FFDC50-4F7E-49FC-AECE-1E0056FE1206}"/>
              </a:ext>
            </a:extLst>
          </p:cNvPr>
          <p:cNvSpPr/>
          <p:nvPr/>
        </p:nvSpPr>
        <p:spPr>
          <a:xfrm>
            <a:off x="1752600" y="1447800"/>
            <a:ext cx="8229601" cy="320087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rgbClr val="FFB71B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/>
                <a:ea typeface="Times New Roman" panose="02020603050405020304" pitchFamily="18" charset="0"/>
                <a:cs typeface="Times New Roman"/>
              </a:rPr>
              <a:t>The rational materials: Al, and PP composites all compare favorably to the steel reference materials with regards to mass performance but have considerably higher cost for large series.</a:t>
            </a:r>
            <a:endParaRPr lang="en-GB"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rgbClr val="FFB71B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/>
                <a:ea typeface="Times New Roman" panose="02020603050405020304" pitchFamily="18" charset="0"/>
                <a:cs typeface="Times New Roman"/>
              </a:rPr>
              <a:t>Glass fiber-filled polypropylene copolymer is the best light and cheap option for polymers, but FEA calculations are needed to more accurately estimate the total weight reduction.</a:t>
            </a:r>
            <a:endParaRPr lang="en-GB"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Clr>
                <a:srgbClr val="FFB71B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/>
                <a:ea typeface="Times New Roman" panose="02020603050405020304" pitchFamily="18" charset="0"/>
                <a:cs typeface="Times New Roman"/>
              </a:rPr>
              <a:t>Flax fiber reinforced PP, a virtually created material, is lighter than the others but is only cheaper than glass fiber reinforced PP for very small series (up to a few hundred) and would also require FEA calculations for accuracy.</a:t>
            </a:r>
            <a:endParaRPr lang="en-GB" dirty="0"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9893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441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263C603-5660-904B-91E2-F167DA2688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A62AECA7-2C56-4B38-8F14-D653D70BB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4A579C-E75C-43F1-891D-E0A7B2FC70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6819" y="1069298"/>
            <a:ext cx="5029201" cy="4572000"/>
          </a:xfrm>
        </p:spPr>
        <p:txBody>
          <a:bodyPr>
            <a:norm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C000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C000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Advanced Industrial Case Study</a:t>
            </a:r>
          </a:p>
          <a:p>
            <a:pPr lvl="1" fontAlgn="base">
              <a:spcAft>
                <a:spcPct val="200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+mn-lt"/>
              </a:rPr>
              <a:t>Automotive </a:t>
            </a:r>
            <a:r>
              <a:rPr lang="en-GB" dirty="0" err="1">
                <a:solidFill>
                  <a:prstClr val="black"/>
                </a:solidFill>
                <a:latin typeface="+mn-lt"/>
              </a:rPr>
              <a:t>lightweighting</a:t>
            </a:r>
            <a:endParaRPr lang="en-GB" dirty="0">
              <a:solidFill>
                <a:prstClr val="black"/>
              </a:solidFill>
              <a:latin typeface="+mn-lt"/>
            </a:endParaRPr>
          </a:p>
          <a:p>
            <a:pPr lvl="1" fontAlgn="base">
              <a:spcAft>
                <a:spcPct val="200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+mn-lt"/>
              </a:rPr>
              <a:t>Material overview</a:t>
            </a:r>
          </a:p>
          <a:p>
            <a:pPr lvl="1" fontAlgn="base">
              <a:spcAft>
                <a:spcPct val="200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+mn-lt"/>
              </a:rPr>
              <a:t>Benchmarking door panel performance</a:t>
            </a:r>
          </a:p>
          <a:p>
            <a:pPr lvl="1" fontAlgn="base">
              <a:spcAft>
                <a:spcPct val="200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+mn-lt"/>
              </a:rPr>
              <a:t>The Performance Index finder</a:t>
            </a:r>
          </a:p>
          <a:p>
            <a:pPr lvl="1" fontAlgn="base">
              <a:spcAft>
                <a:spcPct val="200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+mn-lt"/>
              </a:rPr>
              <a:t>Natural </a:t>
            </a:r>
            <a:r>
              <a:rPr lang="en-GB" dirty="0" err="1">
                <a:solidFill>
                  <a:prstClr val="black"/>
                </a:solidFill>
                <a:latin typeface="+mn-lt"/>
              </a:rPr>
              <a:t>fiber</a:t>
            </a:r>
            <a:r>
              <a:rPr lang="en-GB" dirty="0">
                <a:solidFill>
                  <a:prstClr val="black"/>
                </a:solidFill>
                <a:latin typeface="+mn-lt"/>
              </a:rPr>
              <a:t> composites</a:t>
            </a:r>
          </a:p>
          <a:p>
            <a:pPr fontAlgn="base">
              <a:spcAft>
                <a:spcPct val="200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 Cost Estimator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C000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Q&amp;A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C000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Community Update</a:t>
            </a:r>
            <a:endParaRPr lang="en-US" sz="20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3BE15B-0A86-4A12-991A-0620477B9917}"/>
              </a:ext>
            </a:extLst>
          </p:cNvPr>
          <p:cNvSpPr txBox="1"/>
          <p:nvPr/>
        </p:nvSpPr>
        <p:spPr>
          <a:xfrm>
            <a:off x="6526969" y="5118078"/>
            <a:ext cx="3400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Claes Fredriksson and Nicolas Martin from Ansys Education Team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4A9DD2-2CB9-4E4D-8C25-DDF3FEAB37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4" t="8455" r="10117" b="24262"/>
          <a:stretch/>
        </p:blipFill>
        <p:spPr>
          <a:xfrm>
            <a:off x="7172144" y="974349"/>
            <a:ext cx="2110017" cy="18865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CBCF29-A2E7-46BF-A276-8C9EC2CEE6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4" r="15835" b="11773"/>
          <a:stretch/>
        </p:blipFill>
        <p:spPr>
          <a:xfrm>
            <a:off x="7172144" y="3135475"/>
            <a:ext cx="2110017" cy="188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C49045-474E-4329-920B-27A91E86F8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D157E2-DAC5-476B-9221-89C293B77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Advanced Industrial Case Studies on the Ansys website</a:t>
            </a:r>
          </a:p>
        </p:txBody>
      </p:sp>
      <p:pic>
        <p:nvPicPr>
          <p:cNvPr id="8" name="Picture 5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A0CC512B-6FFC-44E2-9AA8-768F8733C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191252"/>
            <a:ext cx="4880610" cy="447549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56585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1026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en-US" sz="2400" dirty="0"/>
              <a:t>Software capabilities and reference textbooks</a:t>
            </a:r>
            <a:endParaRPr lang="en-GB" alt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B68C1C-8711-431D-A6DB-0889FA7E47E4}"/>
              </a:ext>
            </a:extLst>
          </p:cNvPr>
          <p:cNvSpPr txBox="1"/>
          <p:nvPr/>
        </p:nvSpPr>
        <p:spPr>
          <a:xfrm>
            <a:off x="1308677" y="728982"/>
            <a:ext cx="4212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Granta </a:t>
            </a:r>
            <a:r>
              <a:rPr lang="en-GB" sz="1600" dirty="0" err="1"/>
              <a:t>EduPack</a:t>
            </a:r>
            <a:r>
              <a:rPr lang="en-GB" sz="1600" dirty="0"/>
              <a:t> provides an excellent platform for teaching and discussing materials decisions: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794441-F578-4DF6-B464-3FA5542E66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149" y="1333534"/>
            <a:ext cx="4170425" cy="23415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6B631E-27BA-4E5B-B099-2B126A0DF3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149" y="1333534"/>
            <a:ext cx="4170425" cy="234152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6BE8300-3749-462A-BB4B-123EBE07B663}"/>
              </a:ext>
            </a:extLst>
          </p:cNvPr>
          <p:cNvGrpSpPr/>
          <p:nvPr/>
        </p:nvGrpSpPr>
        <p:grpSpPr>
          <a:xfrm>
            <a:off x="7935764" y="600075"/>
            <a:ext cx="3406808" cy="5214043"/>
            <a:chOff x="7935764" y="600075"/>
            <a:chExt cx="3406808" cy="521404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9F858A0-CCFF-403B-9FA4-B6EAB8829B9A}"/>
                </a:ext>
              </a:extLst>
            </p:cNvPr>
            <p:cNvGrpSpPr/>
            <p:nvPr/>
          </p:nvGrpSpPr>
          <p:grpSpPr>
            <a:xfrm>
              <a:off x="9639168" y="1538793"/>
              <a:ext cx="1495386" cy="4275325"/>
              <a:chOff x="2851215" y="-324551"/>
              <a:chExt cx="2133001" cy="6199661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04859152-5B96-44BD-972C-C9A1DCE8E6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51215" y="160275"/>
                <a:ext cx="2041916" cy="2600691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F38EF36F-4B82-4943-854F-5228CED623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22" r="9047"/>
              <a:stretch/>
            </p:blipFill>
            <p:spPr>
              <a:xfrm>
                <a:off x="2851215" y="3284310"/>
                <a:ext cx="2133001" cy="2590800"/>
              </a:xfrm>
              <a:prstGeom prst="rect">
                <a:avLst/>
              </a:prstGeom>
              <a:ln w="6350">
                <a:noFill/>
              </a:ln>
              <a:effectLst/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0F18DA2-28F2-4A06-885E-F907B4F776D4}"/>
                  </a:ext>
                </a:extLst>
              </p:cNvPr>
              <p:cNvSpPr txBox="1"/>
              <p:nvPr/>
            </p:nvSpPr>
            <p:spPr>
              <a:xfrm>
                <a:off x="2851215" y="-324551"/>
                <a:ext cx="1843289" cy="446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/>
                  <a:t>Undergraduate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7A7E165-88ED-4C0D-ADCE-AF1E88ABB0FE}"/>
                  </a:ext>
                </a:extLst>
              </p:cNvPr>
              <p:cNvSpPr txBox="1"/>
              <p:nvPr/>
            </p:nvSpPr>
            <p:spPr>
              <a:xfrm>
                <a:off x="3273423" y="2838002"/>
                <a:ext cx="1288585" cy="446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/>
                  <a:t>Advanced</a:t>
                </a: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A501429-4355-4A6A-9912-DE39CA49611E}"/>
                </a:ext>
              </a:extLst>
            </p:cNvPr>
            <p:cNvSpPr txBox="1"/>
            <p:nvPr/>
          </p:nvSpPr>
          <p:spPr>
            <a:xfrm>
              <a:off x="7935764" y="600075"/>
              <a:ext cx="340680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dirty="0"/>
                <a:t>Granta </a:t>
              </a:r>
              <a:r>
                <a:rPr lang="en-GB" sz="1600" dirty="0" err="1"/>
                <a:t>EduPack</a:t>
              </a:r>
              <a:r>
                <a:rPr lang="en-GB" sz="1600" dirty="0"/>
                <a:t> supports systematic material selection with data and tools</a:t>
              </a:r>
            </a:p>
            <a:p>
              <a:r>
                <a:rPr lang="en-GB" sz="1600" dirty="0"/>
                <a:t>Read more in textbooks by M. Ashby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88BF29C-58FF-43AA-AD86-B8E823FC64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075" y="3551246"/>
            <a:ext cx="7887719" cy="2313672"/>
          </a:xfrm>
          <a:prstGeom prst="rect">
            <a:avLst/>
          </a:prstGeom>
        </p:spPr>
      </p:pic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CF4C7C64-7A16-4BC6-BF70-1AFC8A2E5EF7}"/>
              </a:ext>
            </a:extLst>
          </p:cNvPr>
          <p:cNvSpPr/>
          <p:nvPr/>
        </p:nvSpPr>
        <p:spPr>
          <a:xfrm>
            <a:off x="6380978" y="4754683"/>
            <a:ext cx="1010653" cy="1077882"/>
          </a:xfrm>
          <a:prstGeom prst="roundRect">
            <a:avLst>
              <a:gd name="adj" fmla="val 13348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9800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8A3EC-4C43-4388-8544-1A90DD158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Workflow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152665-3DA7-44F6-8E69-57D55F9C6CC8}"/>
              </a:ext>
            </a:extLst>
          </p:cNvPr>
          <p:cNvSpPr txBox="1"/>
          <p:nvPr/>
        </p:nvSpPr>
        <p:spPr>
          <a:xfrm>
            <a:off x="2667000" y="685800"/>
            <a:ext cx="7262373" cy="4882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/>
              <a:t>1. Overview of material properties</a:t>
            </a:r>
          </a:p>
          <a:p>
            <a:pPr>
              <a:lnSpc>
                <a:spcPct val="150000"/>
              </a:lnSpc>
            </a:pPr>
            <a:r>
              <a:rPr lang="en-GB" dirty="0"/>
              <a:t>-    Density </a:t>
            </a:r>
            <a:r>
              <a:rPr lang="en-GB" i="1" dirty="0"/>
              <a:t>vs</a:t>
            </a:r>
            <a:r>
              <a:rPr lang="en-GB" dirty="0"/>
              <a:t> Cost for </a:t>
            </a:r>
            <a:r>
              <a:rPr lang="en-GB" i="1" dirty="0"/>
              <a:t>All bulk materials</a:t>
            </a:r>
            <a:r>
              <a:rPr lang="en-GB" dirty="0"/>
              <a:t>, first screening</a:t>
            </a:r>
          </a:p>
          <a:p>
            <a:pPr>
              <a:lnSpc>
                <a:spcPct val="150000"/>
              </a:lnSpc>
            </a:pPr>
            <a:r>
              <a:rPr lang="en-GB" sz="2400" b="1" dirty="0"/>
              <a:t>2. Performance indices for Benchmarking</a:t>
            </a:r>
          </a:p>
          <a:p>
            <a:pPr>
              <a:lnSpc>
                <a:spcPct val="150000"/>
              </a:lnSpc>
            </a:pPr>
            <a:r>
              <a:rPr lang="en-GB" dirty="0"/>
              <a:t>-    Panel in bending, limited by stiffness</a:t>
            </a:r>
          </a:p>
          <a:p>
            <a:pPr>
              <a:lnSpc>
                <a:spcPct val="150000"/>
              </a:lnSpc>
            </a:pPr>
            <a:r>
              <a:rPr lang="en-GB" dirty="0"/>
              <a:t>-    The new performance Index Finder</a:t>
            </a:r>
          </a:p>
          <a:p>
            <a:pPr>
              <a:lnSpc>
                <a:spcPct val="150000"/>
              </a:lnSpc>
            </a:pPr>
            <a:r>
              <a:rPr lang="en-GB" sz="2400" b="1" dirty="0"/>
              <a:t>3. Exploring Natural </a:t>
            </a:r>
            <a:r>
              <a:rPr lang="en-GB" sz="2400" b="1" dirty="0" err="1"/>
              <a:t>fiber</a:t>
            </a:r>
            <a:r>
              <a:rPr lang="en-GB" sz="2400" b="1" dirty="0"/>
              <a:t> composites for improvements</a:t>
            </a:r>
          </a:p>
          <a:p>
            <a:pPr>
              <a:lnSpc>
                <a:spcPct val="150000"/>
              </a:lnSpc>
            </a:pPr>
            <a:r>
              <a:rPr lang="en-GB" dirty="0"/>
              <a:t>-    Lighter, renewable material, good damping</a:t>
            </a:r>
          </a:p>
          <a:p>
            <a:pPr>
              <a:lnSpc>
                <a:spcPct val="150000"/>
              </a:lnSpc>
            </a:pPr>
            <a:r>
              <a:rPr lang="en-GB" sz="2400" b="1" dirty="0"/>
              <a:t>4. Part Cost Estimator</a:t>
            </a:r>
          </a:p>
          <a:p>
            <a:pPr>
              <a:lnSpc>
                <a:spcPct val="150000"/>
              </a:lnSpc>
            </a:pPr>
            <a:r>
              <a:rPr lang="en-GB" dirty="0"/>
              <a:t>-   Steel </a:t>
            </a:r>
            <a:r>
              <a:rPr lang="en-GB" i="1" dirty="0"/>
              <a:t>vs</a:t>
            </a:r>
            <a:r>
              <a:rPr lang="en-GB" dirty="0"/>
              <a:t> polymer alternatives</a:t>
            </a:r>
            <a:endParaRPr lang="en-GB" b="1" dirty="0"/>
          </a:p>
          <a:p>
            <a:pPr>
              <a:lnSpc>
                <a:spcPct val="150000"/>
              </a:lnSpc>
            </a:pPr>
            <a:r>
              <a:rPr lang="en-GB" sz="2400" b="1" dirty="0"/>
              <a:t>5. Reality Check</a:t>
            </a:r>
          </a:p>
        </p:txBody>
      </p:sp>
    </p:spTree>
    <p:extLst>
      <p:ext uri="{BB962C8B-B14F-4D97-AF65-F5344CB8AC3E}">
        <p14:creationId xmlns:p14="http://schemas.microsoft.com/office/powerpoint/2010/main" val="1325794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4C3CD-8F0D-4E86-B24D-F3A1C4E54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Door panel material overview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35AF1A-F3D4-45DA-AC19-4907C308E22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79428"/>
            <a:ext cx="6276975" cy="478155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6461651-C20D-4732-A470-3ED9D7371674}"/>
              </a:ext>
            </a:extLst>
          </p:cNvPr>
          <p:cNvGrpSpPr/>
          <p:nvPr/>
        </p:nvGrpSpPr>
        <p:grpSpPr>
          <a:xfrm>
            <a:off x="1562100" y="1814175"/>
            <a:ext cx="5867400" cy="3039309"/>
            <a:chOff x="295275" y="2253971"/>
            <a:chExt cx="5867400" cy="3039309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0852A78F-2E8C-4203-98B6-D5786B9AA025}"/>
                </a:ext>
              </a:extLst>
            </p:cNvPr>
            <p:cNvSpPr/>
            <p:nvPr/>
          </p:nvSpPr>
          <p:spPr bwMode="auto">
            <a:xfrm>
              <a:off x="3438525" y="4986813"/>
              <a:ext cx="781050" cy="306467"/>
            </a:xfrm>
            <a:prstGeom prst="wedgeRoundRectCallout">
              <a:avLst>
                <a:gd name="adj1" fmla="val -85416"/>
                <a:gd name="adj2" fmla="val -56381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009B9B"/>
                </a:buClr>
                <a:buSzPct val="80000"/>
              </a:pPr>
              <a:r>
                <a:rPr lang="en-GB" sz="1200" b="1" dirty="0">
                  <a:latin typeface="Arial" charset="0"/>
                </a:rPr>
                <a:t>too soft</a:t>
              </a:r>
            </a:p>
          </p:txBody>
        </p:sp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4344D945-24CD-45FB-8277-6FDCD95BB4F6}"/>
                </a:ext>
              </a:extLst>
            </p:cNvPr>
            <p:cNvSpPr/>
            <p:nvPr/>
          </p:nvSpPr>
          <p:spPr bwMode="auto">
            <a:xfrm>
              <a:off x="4905374" y="2253971"/>
              <a:ext cx="1257301" cy="318612"/>
            </a:xfrm>
            <a:prstGeom prst="wedgeRoundRectCallout">
              <a:avLst>
                <a:gd name="adj1" fmla="val -66408"/>
                <a:gd name="adj2" fmla="val 48514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009B9B"/>
                </a:buClr>
                <a:buSzPct val="80000"/>
              </a:pPr>
              <a:r>
                <a:rPr lang="en-GB" sz="1200" b="1" dirty="0">
                  <a:latin typeface="Arial" charset="0"/>
                </a:rPr>
                <a:t>too expensive</a:t>
              </a:r>
            </a:p>
          </p:txBody>
        </p:sp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EB9CF9E6-1DC1-40C9-9E6E-FAF07F623EC6}"/>
                </a:ext>
              </a:extLst>
            </p:cNvPr>
            <p:cNvSpPr/>
            <p:nvPr/>
          </p:nvSpPr>
          <p:spPr bwMode="auto">
            <a:xfrm>
              <a:off x="295275" y="2419350"/>
              <a:ext cx="962026" cy="306467"/>
            </a:xfrm>
            <a:prstGeom prst="wedgeRoundRectCallout">
              <a:avLst>
                <a:gd name="adj1" fmla="val 74212"/>
                <a:gd name="adj2" fmla="val 5239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009B9B"/>
                </a:buClr>
                <a:buSzPct val="80000"/>
              </a:pPr>
              <a:r>
                <a:rPr lang="en-GB" sz="1200" b="1" dirty="0">
                  <a:latin typeface="Arial" charset="0"/>
                </a:rPr>
                <a:t>too brittle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4C2F453-4BB0-4A06-8C80-45E1FEC46C0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738" y="1056197"/>
            <a:ext cx="2200275" cy="440111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2360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7065E-F5E4-4CEF-BB45-D9794157F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Advanced selection information 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DFE7C12-C478-4486-9FB4-1181C8D72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4819" y="832445"/>
            <a:ext cx="3384376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defRPr/>
            </a:pPr>
            <a:r>
              <a:rPr lang="en-GB" sz="2000" b="1" kern="0" dirty="0">
                <a:solidFill>
                  <a:schemeClr val="accent1"/>
                </a:solidFill>
              </a:rPr>
              <a:t>Function: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srgbClr val="49526B"/>
              </a:buClr>
              <a:defRPr/>
            </a:pPr>
            <a:r>
              <a:rPr lang="en-US" sz="1600" b="1" kern="0" dirty="0">
                <a:solidFill>
                  <a:srgbClr val="49526B"/>
                </a:solidFill>
              </a:rPr>
              <a:t>Exterior skin for a car door panel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40FB0A-4092-49E5-A8BB-C4F00B9F0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288" y="2787095"/>
            <a:ext cx="8219254" cy="225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49526B"/>
              </a:buClr>
              <a:defRPr/>
            </a:pPr>
            <a:r>
              <a:rPr lang="en-GB" sz="2000" b="1" kern="0" dirty="0">
                <a:solidFill>
                  <a:schemeClr val="accent1"/>
                </a:solidFill>
              </a:rPr>
              <a:t>Constraints:</a:t>
            </a:r>
            <a:endParaRPr lang="en-US" sz="2000" b="1" kern="0" dirty="0">
              <a:solidFill>
                <a:schemeClr val="accent1"/>
              </a:solidFill>
            </a:endParaRPr>
          </a:p>
          <a:p>
            <a:pPr marL="4762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srgbClr val="FFB71B"/>
              </a:buClr>
              <a:buFont typeface="Wingdings" panose="05000000000000000000" pitchFamily="2" charset="2"/>
              <a:buChar char="§"/>
              <a:defRPr/>
            </a:pPr>
            <a:r>
              <a:rPr lang="en-GB" sz="1600" kern="0" dirty="0">
                <a:solidFill>
                  <a:srgbClr val="49526B"/>
                </a:solidFill>
              </a:rPr>
              <a:t>Maximum Service Temperature (+90°C or more)</a:t>
            </a:r>
          </a:p>
          <a:p>
            <a:pPr marL="4762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srgbClr val="FFB71B"/>
              </a:buClr>
              <a:buFont typeface="Wingdings" panose="05000000000000000000" pitchFamily="2" charset="2"/>
              <a:buChar char="§"/>
              <a:defRPr/>
            </a:pPr>
            <a:r>
              <a:rPr lang="en-GB" sz="1600" kern="0" dirty="0">
                <a:solidFill>
                  <a:srgbClr val="49526B"/>
                </a:solidFill>
              </a:rPr>
              <a:t>Minimum Service Temperature (-20°C or less)</a:t>
            </a:r>
          </a:p>
          <a:p>
            <a:pPr marL="4762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srgbClr val="FFB71B"/>
              </a:buClr>
              <a:buFont typeface="Wingdings" panose="05000000000000000000" pitchFamily="2" charset="2"/>
              <a:buChar char="§"/>
              <a:defRPr/>
            </a:pPr>
            <a:r>
              <a:rPr lang="en-GB" sz="1600" kern="0" dirty="0">
                <a:solidFill>
                  <a:srgbClr val="49526B"/>
                </a:solidFill>
              </a:rPr>
              <a:t>Adequate Yield strength &gt; 22.4MPa</a:t>
            </a:r>
          </a:p>
          <a:p>
            <a:pPr marL="4762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srgbClr val="FFB71B"/>
              </a:buClr>
              <a:buFont typeface="Wingdings" panose="05000000000000000000" pitchFamily="2" charset="2"/>
              <a:buChar char="§"/>
              <a:defRPr/>
            </a:pPr>
            <a:r>
              <a:rPr lang="en-GB" sz="1600" kern="0" dirty="0">
                <a:solidFill>
                  <a:srgbClr val="49526B"/>
                </a:solidFill>
              </a:rPr>
              <a:t>Fracture toughness &gt;1.17MPam^0.5</a:t>
            </a:r>
          </a:p>
          <a:p>
            <a:pPr marL="4762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srgbClr val="FFB71B"/>
              </a:buClr>
              <a:buFont typeface="Wingdings" panose="05000000000000000000" pitchFamily="2" charset="2"/>
              <a:buChar char="§"/>
              <a:defRPr/>
            </a:pPr>
            <a:r>
              <a:rPr lang="en-GB" sz="1600" kern="0" dirty="0">
                <a:solidFill>
                  <a:srgbClr val="49526B"/>
                </a:solidFill>
              </a:rPr>
              <a:t>Resistant to (acceptable/excellent): rain (water), petrol (organic solvents)</a:t>
            </a:r>
          </a:p>
          <a:p>
            <a:pPr marL="4762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srgbClr val="FFB71B"/>
              </a:buClr>
              <a:buFont typeface="Wingdings" panose="05000000000000000000" pitchFamily="2" charset="2"/>
              <a:buChar char="§"/>
              <a:defRPr/>
            </a:pPr>
            <a:r>
              <a:rPr lang="en-GB" sz="1600" kern="0" dirty="0">
                <a:solidFill>
                  <a:srgbClr val="49526B"/>
                </a:solidFill>
              </a:rPr>
              <a:t>Manufactured by composite </a:t>
            </a:r>
            <a:r>
              <a:rPr lang="en-GB" sz="1600" kern="0" dirty="0" err="1">
                <a:solidFill>
                  <a:srgbClr val="49526B"/>
                </a:solidFill>
              </a:rPr>
              <a:t>forming,sheet</a:t>
            </a:r>
            <a:r>
              <a:rPr lang="en-GB" sz="1600" kern="0" dirty="0">
                <a:solidFill>
                  <a:srgbClr val="49526B"/>
                </a:solidFill>
              </a:rPr>
              <a:t> deformation or </a:t>
            </a:r>
            <a:r>
              <a:rPr lang="en-GB" sz="1600" kern="0" dirty="0" err="1">
                <a:solidFill>
                  <a:srgbClr val="49526B"/>
                </a:solidFill>
              </a:rPr>
              <a:t>molding</a:t>
            </a:r>
            <a:r>
              <a:rPr lang="en-GB" sz="1600" kern="0" dirty="0">
                <a:solidFill>
                  <a:srgbClr val="49526B"/>
                </a:solidFill>
              </a:rPr>
              <a:t> processes</a:t>
            </a:r>
            <a:endParaRPr lang="en-US" sz="1600" b="1" kern="0" dirty="0">
              <a:solidFill>
                <a:srgbClr val="49526B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63F2F3-D0A1-4ACA-95D2-44B7EED16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4819" y="5029200"/>
            <a:ext cx="2016224" cy="105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49526B"/>
              </a:buClr>
              <a:defRPr/>
            </a:pPr>
            <a:r>
              <a:rPr lang="en-GB" sz="2000" b="1" kern="0" dirty="0">
                <a:solidFill>
                  <a:schemeClr val="accent1"/>
                </a:solidFill>
              </a:rPr>
              <a:t>Objectives:</a:t>
            </a:r>
            <a:endParaRPr lang="en-US" sz="2000" b="1" kern="0" dirty="0">
              <a:solidFill>
                <a:schemeClr val="accent1"/>
              </a:solidFill>
            </a:endParaRPr>
          </a:p>
          <a:p>
            <a:pPr marL="4762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srgbClr val="FFB71B"/>
              </a:buClr>
              <a:buFont typeface="Wingdings" panose="05000000000000000000" pitchFamily="2" charset="2"/>
              <a:buChar char="§"/>
              <a:defRPr/>
            </a:pPr>
            <a:r>
              <a:rPr lang="en-US" sz="1600" kern="0" dirty="0">
                <a:solidFill>
                  <a:srgbClr val="49526B"/>
                </a:solidFill>
              </a:rPr>
              <a:t>Minimize mass</a:t>
            </a:r>
          </a:p>
          <a:p>
            <a:pPr marL="4762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srgbClr val="FFB71B"/>
              </a:buClr>
              <a:buFont typeface="Wingdings" panose="05000000000000000000" pitchFamily="2" charset="2"/>
              <a:buChar char="§"/>
              <a:defRPr/>
            </a:pPr>
            <a:r>
              <a:rPr lang="en-US" sz="1600" kern="0" dirty="0">
                <a:solidFill>
                  <a:srgbClr val="49526B"/>
                </a:solidFill>
              </a:rPr>
              <a:t>Minimize cost</a:t>
            </a:r>
          </a:p>
          <a:p>
            <a:pPr marL="376238" lvl="1" indent="-1857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srgbClr val="49526B"/>
              </a:buClr>
              <a:buFontTx/>
              <a:buChar char="•"/>
              <a:defRPr/>
            </a:pPr>
            <a:endParaRPr lang="en-US" sz="900" kern="0" dirty="0">
              <a:solidFill>
                <a:srgbClr val="49526B"/>
              </a:solidFill>
            </a:endParaRPr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F02BDA9-BD08-46D6-9EFC-B21B96F0ECDE}"/>
              </a:ext>
            </a:extLst>
          </p:cNvPr>
          <p:cNvGrpSpPr>
            <a:grpSpLocks/>
          </p:cNvGrpSpPr>
          <p:nvPr/>
        </p:nvGrpSpPr>
        <p:grpSpPr bwMode="auto">
          <a:xfrm>
            <a:off x="1775824" y="1643586"/>
            <a:ext cx="4530726" cy="1143509"/>
            <a:chOff x="660" y="1434"/>
            <a:chExt cx="2854" cy="500"/>
          </a:xfrm>
        </p:grpSpPr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7D401381-A7D9-4B43-A19E-620E6AAED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9" y="1434"/>
              <a:ext cx="1875" cy="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476250" lvl="1" indent="-28575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10000"/>
                </a:spcAft>
                <a:buClr>
                  <a:srgbClr val="FFB71B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600" kern="0" dirty="0">
                  <a:solidFill>
                    <a:srgbClr val="49526B"/>
                  </a:solidFill>
                </a:rPr>
                <a:t>Panel loaded in bending</a:t>
              </a:r>
            </a:p>
            <a:p>
              <a:pPr marL="476250" lvl="1" indent="-28575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10000"/>
                </a:spcAft>
                <a:buClr>
                  <a:srgbClr val="FFB71B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600" kern="0" dirty="0">
                  <a:solidFill>
                    <a:srgbClr val="49526B"/>
                  </a:solidFill>
                </a:rPr>
                <a:t>Stiffness-limited design</a:t>
              </a:r>
            </a:p>
            <a:p>
              <a:pPr marL="476250" lvl="1" indent="-28575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10000"/>
                </a:spcAft>
                <a:buClr>
                  <a:srgbClr val="FFB71B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600" kern="0" dirty="0">
                  <a:solidFill>
                    <a:srgbClr val="49526B"/>
                  </a:solidFill>
                </a:rPr>
                <a:t>Length, width specified</a:t>
              </a:r>
            </a:p>
            <a:p>
              <a:pPr marL="476250" lvl="1" indent="-28575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10000"/>
                </a:spcAft>
                <a:buClr>
                  <a:srgbClr val="FFB71B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600" kern="0" dirty="0">
                  <a:solidFill>
                    <a:srgbClr val="49526B"/>
                  </a:solidFill>
                </a:rPr>
                <a:t>Thickness free</a:t>
              </a:r>
            </a:p>
          </p:txBody>
        </p:sp>
        <p:pic>
          <p:nvPicPr>
            <p:cNvPr id="8" name="Picture 9" descr="panel (flat plate), loaded in bending">
              <a:extLst>
                <a:ext uri="{FF2B5EF4-FFF2-40B4-BE49-F238E27FC236}">
                  <a16:creationId xmlns:a16="http://schemas.microsoft.com/office/drawing/2014/main" id="{FC8A39C3-421E-4F0E-BFD9-F9C99F5D58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0" y="1457"/>
              <a:ext cx="979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5">
            <a:extLst>
              <a:ext uri="{FF2B5EF4-FFF2-40B4-BE49-F238E27FC236}">
                <a16:creationId xmlns:a16="http://schemas.microsoft.com/office/drawing/2014/main" id="{598D2419-A1B6-4E7F-A871-7DF9A9670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5657" y="1089629"/>
            <a:ext cx="4356218" cy="45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49526B"/>
              </a:buClr>
              <a:defRPr/>
            </a:pPr>
            <a:r>
              <a:rPr lang="en-GB" sz="2000" b="1" kern="0" dirty="0"/>
              <a:t>Non-steel options for concept car</a:t>
            </a:r>
            <a:endParaRPr lang="en-US" sz="2000" b="1" kern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D558A-B8D2-47C8-84F6-A6D538575289}"/>
              </a:ext>
            </a:extLst>
          </p:cNvPr>
          <p:cNvSpPr/>
          <p:nvPr/>
        </p:nvSpPr>
        <p:spPr>
          <a:xfrm>
            <a:off x="4404284" y="5664674"/>
            <a:ext cx="5900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http://www.plasteurope.com/news/detail.asp?id=209550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2E8855-0B88-4F72-A91B-FBA92F34AD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5204" y="1732953"/>
            <a:ext cx="3374968" cy="187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0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19A3A-D28D-425C-AB13-B9A28D072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Performance Index for benchmarking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8AB21F-3866-4F94-98BA-859C319AD857}"/>
              </a:ext>
            </a:extLst>
          </p:cNvPr>
          <p:cNvGrpSpPr/>
          <p:nvPr/>
        </p:nvGrpSpPr>
        <p:grpSpPr>
          <a:xfrm>
            <a:off x="6747335" y="2620179"/>
            <a:ext cx="4912950" cy="3301491"/>
            <a:chOff x="6653899" y="2413324"/>
            <a:chExt cx="4912950" cy="3301491"/>
          </a:xfrm>
        </p:grpSpPr>
        <p:pic>
          <p:nvPicPr>
            <p:cNvPr id="24" name="Picture 23" descr="A screenshot of a cell phone&#10;&#10;Description generated with very high confidence">
              <a:extLst>
                <a:ext uri="{FF2B5EF4-FFF2-40B4-BE49-F238E27FC236}">
                  <a16:creationId xmlns:a16="http://schemas.microsoft.com/office/drawing/2014/main" id="{D3B39F07-8FC5-4B25-8E21-1038E3779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3899" y="2985810"/>
              <a:ext cx="4912950" cy="272900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9AE2B4-1CA8-4CE8-BD20-03085809AE54}"/>
                </a:ext>
              </a:extLst>
            </p:cNvPr>
            <p:cNvSpPr txBox="1"/>
            <p:nvPr/>
          </p:nvSpPr>
          <p:spPr>
            <a:xfrm>
              <a:off x="6653899" y="2413324"/>
              <a:ext cx="29561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Or Performance Index Finder: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CBE26B4-A99E-4880-85C1-46ECAA1862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58" t="13538" r="19967" b="13242"/>
          <a:stretch/>
        </p:blipFill>
        <p:spPr>
          <a:xfrm>
            <a:off x="503219" y="1325363"/>
            <a:ext cx="2889014" cy="17506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D01030-C73C-4510-94D5-64F16B4FC9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892" t="22597" r="19762" b="12038"/>
          <a:stretch/>
        </p:blipFill>
        <p:spPr>
          <a:xfrm>
            <a:off x="503219" y="1531410"/>
            <a:ext cx="2889014" cy="15446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EFA7C8-08D7-4465-8443-00C997F2982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342" t="30360" r="11644" b="8136"/>
          <a:stretch/>
        </p:blipFill>
        <p:spPr>
          <a:xfrm>
            <a:off x="3558628" y="1328608"/>
            <a:ext cx="2638354" cy="16179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00ABDB-6C76-4C6C-B061-B3C078F933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506" t="28001" r="12550" b="10724"/>
          <a:stretch/>
        </p:blipFill>
        <p:spPr>
          <a:xfrm>
            <a:off x="391044" y="1324618"/>
            <a:ext cx="3001189" cy="17506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CCDCD3-AA95-413C-A270-D6BB1F4A0B4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7" t="32946" r="147" b="1330"/>
          <a:stretch/>
        </p:blipFill>
        <p:spPr>
          <a:xfrm>
            <a:off x="461351" y="838200"/>
            <a:ext cx="5735631" cy="341608"/>
          </a:xfrm>
          <a:prstGeom prst="rect">
            <a:avLst/>
          </a:prstGeom>
          <a:ln>
            <a:solidFill>
              <a:srgbClr val="FFB71B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D5FCBC1-EC44-4C87-9A35-5CF033C2FD1B}"/>
              </a:ext>
            </a:extLst>
          </p:cNvPr>
          <p:cNvSpPr txBox="1"/>
          <p:nvPr/>
        </p:nvSpPr>
        <p:spPr>
          <a:xfrm>
            <a:off x="3922713" y="2370538"/>
            <a:ext cx="18947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FB71B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latin typeface="+mj-lt"/>
              </a:rPr>
              <a:t>Stiffness-limited design minimize mass/cost: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92811B-BCE1-44BE-8880-CC3639C5CF4B}"/>
              </a:ext>
            </a:extLst>
          </p:cNvPr>
          <p:cNvGrpSpPr/>
          <p:nvPr/>
        </p:nvGrpSpPr>
        <p:grpSpPr>
          <a:xfrm>
            <a:off x="498110" y="3429000"/>
            <a:ext cx="5022680" cy="2479450"/>
            <a:chOff x="939632" y="3110588"/>
            <a:chExt cx="5022680" cy="247945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DB14561-9677-4D5D-994F-232CD071B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39632" y="3110588"/>
              <a:ext cx="5022680" cy="247945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54B0062-F649-4577-9C8F-839A7CCD173A}"/>
                </a:ext>
              </a:extLst>
            </p:cNvPr>
            <p:cNvGrpSpPr/>
            <p:nvPr/>
          </p:nvGrpSpPr>
          <p:grpSpPr>
            <a:xfrm>
              <a:off x="5194195" y="3702685"/>
              <a:ext cx="764958" cy="1783715"/>
              <a:chOff x="5723436" y="4036822"/>
              <a:chExt cx="795555" cy="2117272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54D2C0E-8DC3-43C9-8092-EBF1CCA4EC11}"/>
                  </a:ext>
                </a:extLst>
              </p:cNvPr>
              <p:cNvSpPr/>
              <p:nvPr/>
            </p:nvSpPr>
            <p:spPr bwMode="auto">
              <a:xfrm>
                <a:off x="5723436" y="4036822"/>
                <a:ext cx="764697" cy="519351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009B9B"/>
                  </a:buClr>
                  <a:buSzPct val="80000"/>
                </a:pPr>
                <a:endParaRPr lang="en-GB" b="1">
                  <a:latin typeface="Arial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6B71FE3-81CC-417B-BDB7-CCDCA62CD0FB}"/>
                  </a:ext>
                </a:extLst>
              </p:cNvPr>
              <p:cNvSpPr/>
              <p:nvPr/>
            </p:nvSpPr>
            <p:spPr bwMode="auto">
              <a:xfrm>
                <a:off x="5803785" y="5634743"/>
                <a:ext cx="715206" cy="519351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009B9B"/>
                  </a:buClr>
                  <a:buSzPct val="80000"/>
                </a:pPr>
                <a:endParaRPr lang="en-GB" b="1"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730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A9C8C-269A-4DC4-979B-EA31A120E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Demo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CE545-2F66-4DBC-AC54-1A4510B0A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27075"/>
            <a:ext cx="6305550" cy="44509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4502C5-0505-4A9E-8F6B-49D35FD4A6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332726"/>
            <a:ext cx="3276599" cy="18396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331F68-C6DD-479C-9AE8-E55AD8FFB056}"/>
              </a:ext>
            </a:extLst>
          </p:cNvPr>
          <p:cNvSpPr txBox="1"/>
          <p:nvPr/>
        </p:nvSpPr>
        <p:spPr>
          <a:xfrm>
            <a:off x="8305800" y="4172400"/>
            <a:ext cx="2152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Steel or polymer?</a:t>
            </a:r>
          </a:p>
        </p:txBody>
      </p:sp>
    </p:spTree>
    <p:extLst>
      <p:ext uri="{BB962C8B-B14F-4D97-AF65-F5344CB8AC3E}">
        <p14:creationId xmlns:p14="http://schemas.microsoft.com/office/powerpoint/2010/main" val="2839323346"/>
      </p:ext>
    </p:extLst>
  </p:cSld>
  <p:clrMapOvr>
    <a:masterClrMapping/>
  </p:clrMapOvr>
</p:sld>
</file>

<file path=ppt/theme/theme1.xml><?xml version="1.0" encoding="utf-8"?>
<a:theme xmlns:a="http://schemas.openxmlformats.org/drawingml/2006/main" name="1_Ansys - Slide Master">
  <a:themeElements>
    <a:clrScheme name="ANSYS 2021 Colors">
      <a:dk1>
        <a:sysClr val="windowText" lastClr="000000"/>
      </a:dk1>
      <a:lt1>
        <a:sysClr val="window" lastClr="FFFFFF"/>
      </a:lt1>
      <a:dk2>
        <a:srgbClr val="898A8D"/>
      </a:dk2>
      <a:lt2>
        <a:srgbClr val="D9D8D6"/>
      </a:lt2>
      <a:accent1>
        <a:srgbClr val="FFB71B"/>
      </a:accent1>
      <a:accent2>
        <a:srgbClr val="898A8D"/>
      </a:accent2>
      <a:accent3>
        <a:srgbClr val="D9D8D6"/>
      </a:accent3>
      <a:accent4>
        <a:srgbClr val="FFB71B"/>
      </a:accent4>
      <a:accent5>
        <a:srgbClr val="898A8D"/>
      </a:accent5>
      <a:accent6>
        <a:srgbClr val="D9D8D6"/>
      </a:accent6>
      <a:hlink>
        <a:srgbClr val="000000"/>
      </a:hlink>
      <a:folHlink>
        <a:srgbClr val="FFFF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sys 2022 PPT Template.pptx" id="{8C81873A-B9BE-4FD4-892B-0E0EB1B88D03}" vid="{2B7C50F2-C714-45D9-8450-D4BD2FFC0A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g xmlns="4486bbf1-55fc-49d2-af7e-ec287a4789b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11F15CCDA16C44AB1AFF6EA8F76A1A" ma:contentTypeVersion="13" ma:contentTypeDescription="Create a new document." ma:contentTypeScope="" ma:versionID="d7be0bb6f63c056c5c0b22d274fb5218">
  <xsd:schema xmlns:xsd="http://www.w3.org/2001/XMLSchema" xmlns:xs="http://www.w3.org/2001/XMLSchema" xmlns:p="http://schemas.microsoft.com/office/2006/metadata/properties" xmlns:ns1="http://schemas.microsoft.com/sharepoint/v3" xmlns:ns2="4486bbf1-55fc-49d2-af7e-ec287a4789b3" xmlns:ns3="592a2861-848e-4487-9e07-fc12779b72dd" targetNamespace="http://schemas.microsoft.com/office/2006/metadata/properties" ma:root="true" ma:fieldsID="55928435a1502ffca128e6244f75cdd4" ns1:_="" ns2:_="" ns3:_="">
    <xsd:import namespace="http://schemas.microsoft.com/sharepoint/v3"/>
    <xsd:import namespace="4486bbf1-55fc-49d2-af7e-ec287a4789b3"/>
    <xsd:import namespace="592a2861-848e-4487-9e07-fc12779b72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Tag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6bbf1-55fc-49d2-af7e-ec287a4789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Tag" ma:index="16" nillable="true" ma:displayName="Tag" ma:format="Dropdown" ma:internalName="Tag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2a2861-848e-4487-9e07-fc12779b72d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5FE876-BBFA-4E5E-8653-4E4CAC4320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54582C-3F01-4F8D-9460-F0A670A527E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sharepoint/v3"/>
    <ds:schemaRef ds:uri="http://schemas.openxmlformats.org/package/2006/metadata/core-properties"/>
    <ds:schemaRef ds:uri="592a2861-848e-4487-9e07-fc12779b72dd"/>
    <ds:schemaRef ds:uri="http://purl.org/dc/terms/"/>
    <ds:schemaRef ds:uri="4486bbf1-55fc-49d2-af7e-ec287a4789b3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673B06F-75F9-4787-8321-B25E6F6B5B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486bbf1-55fc-49d2-af7e-ec287a4789b3"/>
    <ds:schemaRef ds:uri="592a2861-848e-4487-9e07-fc12779b72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2800</TotalTime>
  <Words>1446</Words>
  <Application>Microsoft Office PowerPoint</Application>
  <PresentationFormat>Widescreen</PresentationFormat>
  <Paragraphs>144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1_Ansys - Slide Master</vt:lpstr>
      <vt:lpstr>PowerPoint Presentation</vt:lpstr>
      <vt:lpstr>Agenda</vt:lpstr>
      <vt:lpstr>Advanced Industrial Case Studies on the Ansys website</vt:lpstr>
      <vt:lpstr>Software capabilities and reference textbooks</vt:lpstr>
      <vt:lpstr>Workflow</vt:lpstr>
      <vt:lpstr>Door panel material overview</vt:lpstr>
      <vt:lpstr>Advanced selection information </vt:lpstr>
      <vt:lpstr>Performance Index for benchmarking</vt:lpstr>
      <vt:lpstr>Demo</vt:lpstr>
      <vt:lpstr>Natural fiber reinforced polymers</vt:lpstr>
      <vt:lpstr>Natural fiber composites in the Synthesizer tool</vt:lpstr>
      <vt:lpstr>Demo Part cost estimator results</vt:lpstr>
      <vt:lpstr>Reality check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Santillo</dc:creator>
  <cp:lastModifiedBy>Kaitlin Tyler</cp:lastModifiedBy>
  <cp:revision>115</cp:revision>
  <dcterms:created xsi:type="dcterms:W3CDTF">2019-12-19T15:00:39Z</dcterms:created>
  <dcterms:modified xsi:type="dcterms:W3CDTF">2022-01-24T10:13:03Z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0x0101006F11F15CCDA16C44AB1AFF6EA8F76A1A</vt:lpwstr>
  </property>
  <property fmtid="{D5CDD505-2E9C-101B-9397-08002B2CF9AE}" pid="3" name="Content Category">
    <vt:lpwstr>1;#PowerPoint Templates|c716a2cd-6292-4dca-9eee-f93277774f7e</vt:lpwstr>
  </property>
</Properties>
</file>