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38" r:id="rId5"/>
  </p:sldMasterIdLst>
  <p:notesMasterIdLst>
    <p:notesMasterId r:id="rId33"/>
  </p:notesMasterIdLst>
  <p:sldIdLst>
    <p:sldId id="256"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258" r:id="rId32"/>
  </p:sldIdLst>
  <p:sldSz cx="12192000" cy="6858000"/>
  <p:notesSz cx="6858000" cy="9144000"/>
  <p:embeddedFontLs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51444-92EC-62F4-004B-04314D58AFC9}" name="David Mercier" initials="DM" userId="S::david.mercier@ansys.com::af55b25a-2530-45a7-8f11-488cc3cd8e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65335" autoAdjust="0"/>
  </p:normalViewPr>
  <p:slideViewPr>
    <p:cSldViewPr snapToGrid="0">
      <p:cViewPr varScale="1">
        <p:scale>
          <a:sx n="111" d="100"/>
          <a:sy n="111" d="100"/>
        </p:scale>
        <p:origin x="47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1.fntdata"/><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Les 25 </a:t>
            </a:r>
            <a:r>
              <a:rPr lang="en-GB" b="1" i="1" dirty="0" err="1"/>
              <a:t>unités</a:t>
            </a:r>
            <a:r>
              <a:rPr lang="en-GB" b="1" i="1" dirty="0"/>
              <a:t> de </a:t>
            </a:r>
            <a:r>
              <a:rPr lang="en-GB" b="1" i="1" dirty="0" err="1"/>
              <a:t>cours</a:t>
            </a:r>
            <a:r>
              <a:rPr lang="en-GB" b="1" i="1" dirty="0"/>
              <a:t> PowerPoint </a:t>
            </a:r>
            <a:r>
              <a:rPr lang="en-GB" b="1" i="1" dirty="0" err="1"/>
              <a:t>en</a:t>
            </a:r>
            <a:r>
              <a:rPr lang="en-GB" b="1" i="1" dirty="0"/>
              <a:t> 2022</a:t>
            </a:r>
          </a:p>
          <a:p>
            <a:pPr algn="ctr"/>
            <a:endParaRPr lang="en-GB" b="1" i="1" dirty="0"/>
          </a:p>
          <a:p>
            <a:r>
              <a:rPr lang="en-GB" dirty="0"/>
              <a:t>Les </a:t>
            </a:r>
            <a:r>
              <a:rPr lang="en-GB" dirty="0" err="1"/>
              <a:t>unités</a:t>
            </a:r>
            <a:r>
              <a:rPr lang="en-GB" dirty="0"/>
              <a:t> de </a:t>
            </a:r>
            <a:r>
              <a:rPr lang="en-GB" dirty="0" err="1"/>
              <a:t>cours</a:t>
            </a:r>
            <a:r>
              <a:rPr lang="en-GB" dirty="0"/>
              <a:t> </a:t>
            </a:r>
            <a:r>
              <a:rPr lang="en-GB" dirty="0" err="1"/>
              <a:t>développées</a:t>
            </a:r>
            <a:r>
              <a:rPr lang="en-GB" dirty="0"/>
              <a:t> pour </a:t>
            </a:r>
            <a:r>
              <a:rPr lang="en-GB" dirty="0" err="1"/>
              <a:t>l’enseignement</a:t>
            </a:r>
            <a:r>
              <a:rPr lang="en-GB" dirty="0"/>
              <a:t> </a:t>
            </a:r>
            <a:r>
              <a:rPr lang="en-GB" dirty="0" err="1"/>
              <a:t>en</a:t>
            </a:r>
            <a:r>
              <a:rPr lang="en-GB" dirty="0"/>
              <a:t> lien avec Granta EduPack </a:t>
            </a:r>
            <a:r>
              <a:rPr lang="en-GB" dirty="0" err="1"/>
              <a:t>sont</a:t>
            </a:r>
            <a:r>
              <a:rPr lang="en-GB" dirty="0"/>
              <a:t> </a:t>
            </a:r>
            <a:r>
              <a:rPr lang="en-GB" dirty="0" err="1"/>
              <a:t>listées</a:t>
            </a:r>
            <a:r>
              <a:rPr lang="en-GB" dirty="0"/>
              <a:t> </a:t>
            </a:r>
            <a:r>
              <a:rPr lang="en-GB" dirty="0" err="1"/>
              <a:t>en</a:t>
            </a:r>
            <a:r>
              <a:rPr lang="en-GB" dirty="0"/>
              <a:t> fin de </a:t>
            </a:r>
            <a:r>
              <a:rPr lang="en-GB" dirty="0" err="1"/>
              <a:t>cette</a:t>
            </a:r>
            <a:r>
              <a:rPr lang="en-GB" dirty="0"/>
              <a:t> </a:t>
            </a:r>
            <a:r>
              <a:rPr lang="en-GB" dirty="0" err="1"/>
              <a:t>présentation</a:t>
            </a:r>
            <a:r>
              <a:rPr lang="en-GB" dirty="0"/>
              <a:t>.</a:t>
            </a:r>
            <a:endParaRPr lang="fr-FR"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a:p>
        </p:txBody>
      </p:sp>
    </p:spTree>
    <p:extLst>
      <p:ext uri="{BB962C8B-B14F-4D97-AF65-F5344CB8AC3E}">
        <p14:creationId xmlns:p14="http://schemas.microsoft.com/office/powerpoint/2010/main" val="312013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Module vs </a:t>
            </a:r>
            <a:r>
              <a:rPr lang="en-GB" sz="1200" b="1" i="1" err="1">
                <a:solidFill>
                  <a:srgbClr val="000000"/>
                </a:solidFill>
                <a:latin typeface="Arial" charset="0"/>
                <a:cs typeface="Arial" charset="0"/>
              </a:rPr>
              <a:t>Densité</a:t>
            </a:r>
            <a:endParaRPr lang="en-GB" sz="1200" b="1" i="1">
              <a:solidFill>
                <a:srgbClr val="000000"/>
              </a:solidFill>
              <a:latin typeface="Arial" charset="0"/>
              <a:cs typeface="Arial" charset="0"/>
            </a:endParaRPr>
          </a:p>
          <a:p>
            <a:pPr algn="ctr" defTabSz="882213">
              <a:defRPr/>
            </a:pPr>
            <a:endParaRPr lang="en-GB" sz="1200" b="1" i="1">
              <a:solidFill>
                <a:srgbClr val="000000"/>
              </a:solidFill>
              <a:latin typeface="Arial" charset="0"/>
              <a:cs typeface="Arial" charset="0"/>
            </a:endParaRPr>
          </a:p>
          <a:p>
            <a:pPr defTabSz="882213">
              <a:defRPr/>
            </a:pPr>
            <a:r>
              <a:rPr lang="fr-FR"/>
              <a:t>Les matériaux ont de nombreuses propriétés. Considérez-les comme les axes d'un </a:t>
            </a:r>
            <a:r>
              <a:rPr lang="fr-FR" b="1"/>
              <a:t>espace multidimensionnel matériau-propriété</a:t>
            </a:r>
            <a:r>
              <a:rPr lang="fr-FR"/>
              <a:t>. Les graphiques de propriétés sont des sections de cet espace. Voici la section E-ρ familière. Une telle section a des zones remplies de matériaux et des zones vides : des trous. Deux sont montrés ici. Y a-t-il quelque chose à gagner en développant des matériaux (ou des combinaisons de matériaux) qui se trouvent dans ces trous ? Les indices de matériaux montrent où cela est rentable. Une grille de lignes d'un indice – E/ρ – est tracée sur ce graphique. Si les zones remplies peuvent être agrandies dans le sens de la flèche (c'est-à-dire jusqu'à des valeurs supérieures de E/ρ ), cela permettra de réaliser des structures plus légères et plus rigides. La flèche est perpendiculaire aux lignes d'index. Il définit un vecteur de développement matériau. </a:t>
            </a:r>
            <a:endParaRPr lang="el-GR" sz="1200" b="1">
              <a:solidFill>
                <a:srgbClr val="CC0000"/>
              </a:solidFill>
              <a:latin typeface="Arial" charset="0"/>
              <a:cs typeface="Times New Roman" pitchFamily="18"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a:p>
        </p:txBody>
      </p:sp>
    </p:spTree>
    <p:extLst>
      <p:ext uri="{BB962C8B-B14F-4D97-AF65-F5344CB8AC3E}">
        <p14:creationId xmlns:p14="http://schemas.microsoft.com/office/powerpoint/2010/main" val="503702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Module vs </a:t>
            </a:r>
            <a:r>
              <a:rPr lang="en-GB" sz="1200" b="1" i="1" err="1">
                <a:solidFill>
                  <a:srgbClr val="000000"/>
                </a:solidFill>
                <a:latin typeface="Arial" charset="0"/>
                <a:cs typeface="Arial" charset="0"/>
              </a:rPr>
              <a:t>Densité</a:t>
            </a:r>
            <a:endParaRPr lang="en-GB" sz="1200" b="1" i="1">
              <a:solidFill>
                <a:srgbClr val="000000"/>
              </a:solidFill>
              <a:latin typeface="Arial" charset="0"/>
              <a:cs typeface="Arial" charset="0"/>
            </a:endParaRPr>
          </a:p>
          <a:p>
            <a:endParaRPr lang="en-GB" sz="1200">
              <a:latin typeface="Arial" charset="0"/>
              <a:cs typeface="Arial" charset="0"/>
            </a:endParaRPr>
          </a:p>
          <a:p>
            <a:r>
              <a:rPr lang="fr-FR"/>
              <a:t>Jusqu'où peut aller ce remplissage ? Il y a quelques limites fondamentales, esquissées ici. Les limites de densité sont fixées par la masse et la taille des atomes. L'osmium (densité 22 500 kg/m3 ) est l'élément de densité la plus élevée, stable et solide à température ambiante. Le lithium (densité 535 kg/m3 ) est l'élément le plus faible. Un « solide » de densité inférieure au lithium est poreux : une mousse ou un réseau. La limite de résistance est fixée par la charge de rupture et la compacité des liaisons atomiques – cela aussi peut être quantifié. Ainsi, certaines parties de l'espace matériau-propriété sont accessibles, d'autres non. La figure montre qu'il reste des régions non remplies de cette section qui, en principe, pourraient être remplies. </a:t>
            </a:r>
            <a:endParaRPr lang="en-GB" sz="1200">
              <a:latin typeface="Arial" charset="0"/>
              <a:cs typeface="Arial"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a:p>
        </p:txBody>
      </p:sp>
    </p:spTree>
    <p:extLst>
      <p:ext uri="{BB962C8B-B14F-4D97-AF65-F5344CB8AC3E}">
        <p14:creationId xmlns:p14="http://schemas.microsoft.com/office/powerpoint/2010/main" val="1418845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err="1">
                <a:solidFill>
                  <a:srgbClr val="000000"/>
                </a:solidFill>
                <a:latin typeface="Arial" charset="0"/>
                <a:cs typeface="Arial" charset="0"/>
              </a:rPr>
              <a:t>Résistance</a:t>
            </a:r>
            <a:r>
              <a:rPr lang="en-GB" sz="1200" b="1" i="1">
                <a:solidFill>
                  <a:srgbClr val="000000"/>
                </a:solidFill>
                <a:latin typeface="Arial" charset="0"/>
                <a:cs typeface="Arial" charset="0"/>
              </a:rPr>
              <a:t> vs </a:t>
            </a:r>
            <a:r>
              <a:rPr lang="en-GB" sz="1200" b="1" i="1" err="1">
                <a:solidFill>
                  <a:srgbClr val="000000"/>
                </a:solidFill>
                <a:latin typeface="Arial" charset="0"/>
                <a:cs typeface="Arial" charset="0"/>
              </a:rPr>
              <a:t>Densité</a:t>
            </a:r>
            <a:endParaRPr lang="en-GB" sz="1200" b="1" i="1">
              <a:solidFill>
                <a:srgbClr val="000000"/>
              </a:solidFill>
              <a:latin typeface="Arial" charset="0"/>
              <a:cs typeface="Arial" charset="0"/>
            </a:endParaRPr>
          </a:p>
          <a:p>
            <a:pPr algn="ctr" defTabSz="882213">
              <a:defRPr/>
            </a:pPr>
            <a:endParaRPr lang="en-GB" sz="1200" b="1" i="1">
              <a:solidFill>
                <a:srgbClr val="000000"/>
              </a:solidFill>
              <a:latin typeface="Arial" charset="0"/>
              <a:cs typeface="Arial" charset="0"/>
            </a:endParaRPr>
          </a:p>
          <a:p>
            <a:r>
              <a:rPr lang="fr-FR"/>
              <a:t>C'est le tableau Résistance-Densité. Comme le diagramme de module-densité, une partie de l'espace est remplie par des matériaux et une partie ne l'est pas. </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a:p>
        </p:txBody>
      </p:sp>
    </p:spTree>
    <p:extLst>
      <p:ext uri="{BB962C8B-B14F-4D97-AF65-F5344CB8AC3E}">
        <p14:creationId xmlns:p14="http://schemas.microsoft.com/office/powerpoint/2010/main" val="3299133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err="1">
                <a:solidFill>
                  <a:srgbClr val="000000"/>
                </a:solidFill>
                <a:latin typeface="Arial" charset="0"/>
                <a:cs typeface="Arial" charset="0"/>
              </a:rPr>
              <a:t>Résistance</a:t>
            </a:r>
            <a:r>
              <a:rPr lang="en-GB" sz="1200" b="1" i="1">
                <a:solidFill>
                  <a:srgbClr val="000000"/>
                </a:solidFill>
                <a:latin typeface="Arial" charset="0"/>
                <a:cs typeface="Arial" charset="0"/>
              </a:rPr>
              <a:t> vs </a:t>
            </a:r>
            <a:r>
              <a:rPr lang="en-GB" sz="1200" b="1" i="1" err="1">
                <a:solidFill>
                  <a:srgbClr val="000000"/>
                </a:solidFill>
                <a:latin typeface="Arial" charset="0"/>
                <a:cs typeface="Arial" charset="0"/>
              </a:rPr>
              <a:t>Densité</a:t>
            </a:r>
            <a:endParaRPr lang="en-GB" sz="1200" b="1" i="1">
              <a:solidFill>
                <a:srgbClr val="000000"/>
              </a:solidFill>
              <a:latin typeface="Arial" charset="0"/>
              <a:cs typeface="Arial" charset="0"/>
            </a:endParaRPr>
          </a:p>
          <a:p>
            <a:pPr algn="ctr" defTabSz="882213">
              <a:defRPr/>
            </a:pPr>
            <a:endParaRPr lang="en-GB" sz="1200" b="1" i="1">
              <a:solidFill>
                <a:srgbClr val="000000"/>
              </a:solidFill>
              <a:latin typeface="Arial" charset="0"/>
              <a:cs typeface="Arial" charset="0"/>
            </a:endParaRPr>
          </a:p>
          <a:p>
            <a:r>
              <a:rPr lang="fr-FR"/>
              <a:t>Ainsi certaines parties de l'espace Résistance-Densité sont accessibles, d'autres non. La figure suggère qu'il reste des régions non remplies de cette section qui, en principe, pourraient être remplies. </a:t>
            </a:r>
            <a:endParaRPr lang="en-GB" sz="1200">
              <a:latin typeface="Arial" charset="0"/>
              <a:cs typeface="Arial"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a:p>
        </p:txBody>
      </p:sp>
    </p:spTree>
    <p:extLst>
      <p:ext uri="{BB962C8B-B14F-4D97-AF65-F5344CB8AC3E}">
        <p14:creationId xmlns:p14="http://schemas.microsoft.com/office/powerpoint/2010/main" val="3336534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err="1"/>
              <a:t>Hybrides</a:t>
            </a:r>
            <a:endParaRPr lang="en-GB" b="1" i="1"/>
          </a:p>
          <a:p>
            <a:pPr algn="ctr"/>
            <a:endParaRPr lang="en-GB" b="1" i="1"/>
          </a:p>
          <a:p>
            <a:r>
              <a:rPr lang="fr-FR"/>
              <a:t>Cette image résume les familles de matériaux, avec des exemples, qui composent les hybrides : Métaux, Polymères, Elastomères, Céramiques et Verres. Un certain nombre de variables de conception détermineront les propriétés du matériau hybride résultant. Principalement la composition, les paramètres microstructuraux et l'architecture. </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a:p>
        </p:txBody>
      </p:sp>
    </p:spTree>
    <p:extLst>
      <p:ext uri="{BB962C8B-B14F-4D97-AF65-F5344CB8AC3E}">
        <p14:creationId xmlns:p14="http://schemas.microsoft.com/office/powerpoint/2010/main" val="3896761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a:solidFill>
                  <a:srgbClr val="000000"/>
                </a:solidFill>
                <a:latin typeface="Arial" charset="0"/>
                <a:cs typeface="Arial" charset="0"/>
              </a:rPr>
              <a:t>Pour et </a:t>
            </a:r>
            <a:r>
              <a:rPr lang="en-US" sz="1200" b="1" i="1" err="1">
                <a:solidFill>
                  <a:srgbClr val="000000"/>
                </a:solidFill>
                <a:latin typeface="Arial" charset="0"/>
                <a:cs typeface="Arial" charset="0"/>
              </a:rPr>
              <a:t>contre</a:t>
            </a:r>
            <a:r>
              <a:rPr lang="en-US" sz="1200" b="1" i="1">
                <a:solidFill>
                  <a:srgbClr val="000000"/>
                </a:solidFill>
                <a:latin typeface="Arial" charset="0"/>
                <a:cs typeface="Arial" charset="0"/>
              </a:rPr>
              <a:t> des </a:t>
            </a:r>
            <a:r>
              <a:rPr lang="en-US" sz="1200" b="1" i="1" err="1">
                <a:solidFill>
                  <a:srgbClr val="000000"/>
                </a:solidFill>
                <a:latin typeface="Arial" charset="0"/>
                <a:cs typeface="Arial" charset="0"/>
              </a:rPr>
              <a:t>hybrides</a:t>
            </a:r>
            <a:endParaRPr lang="en-US" sz="1200" b="1" i="1">
              <a:solidFill>
                <a:srgbClr val="000000"/>
              </a:solidFill>
              <a:latin typeface="Arial" charset="0"/>
              <a:cs typeface="Arial" charset="0"/>
            </a:endParaRPr>
          </a:p>
          <a:p>
            <a:pPr algn="ctr"/>
            <a:endParaRPr lang="en-US" sz="1200" b="1" i="1">
              <a:solidFill>
                <a:srgbClr val="000000"/>
              </a:solidFill>
              <a:latin typeface="Arial" charset="0"/>
              <a:cs typeface="Arial" charset="0"/>
            </a:endParaRPr>
          </a:p>
          <a:p>
            <a:r>
              <a:rPr lang="fr-FR"/>
              <a:t>Les hybrides sont des combinaisons de deux ou plusieurs matériaux, dans le but de bénéficier des propriétés attractives de chaque matériau et de minimiser leurs inconvénients. En tant que tel, nous pouvons dire peu de choses sur leur composition, qui est déterminée par leurs composants. Mais parmi ces hybrides artificiels utilisés en ingénierie, les plus connus sont des composites dans lesquels une matrice polymère est renforcée par des morceaux de verre, de carbone ou de Kevlar.</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a:p>
        </p:txBody>
      </p:sp>
    </p:spTree>
    <p:extLst>
      <p:ext uri="{BB962C8B-B14F-4D97-AF65-F5344CB8AC3E}">
        <p14:creationId xmlns:p14="http://schemas.microsoft.com/office/powerpoint/2010/main" val="1958897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err="1">
                <a:latin typeface="Arial" charset="0"/>
                <a:cs typeface="Arial" charset="0"/>
              </a:rPr>
              <a:t>L’approche</a:t>
            </a:r>
            <a:r>
              <a:rPr lang="en-GB" sz="1200" b="1" i="1">
                <a:latin typeface="Arial" charset="0"/>
                <a:cs typeface="Arial" charset="0"/>
              </a:rPr>
              <a:t> </a:t>
            </a:r>
            <a:r>
              <a:rPr lang="en-GB" sz="1200" b="1" i="1" err="1">
                <a:latin typeface="Arial" charset="0"/>
                <a:cs typeface="Arial" charset="0"/>
              </a:rPr>
              <a:t>orientée</a:t>
            </a:r>
            <a:r>
              <a:rPr lang="en-GB" sz="1200" b="1" i="1">
                <a:latin typeface="Arial" charset="0"/>
                <a:cs typeface="Arial" charset="0"/>
              </a:rPr>
              <a:t> par la conception</a:t>
            </a:r>
          </a:p>
          <a:p>
            <a:pPr algn="ctr"/>
            <a:endParaRPr lang="en-GB" sz="1200" b="1" i="1">
              <a:latin typeface="Arial" charset="0"/>
              <a:cs typeface="Arial" charset="0"/>
            </a:endParaRPr>
          </a:p>
          <a:p>
            <a:r>
              <a:rPr lang="fr-FR"/>
              <a:t>Voici un exemple de section avec un trou énorme. Comment pourrait-on créer des matériaux pour le remplir ? Les voies traditionnelles de la science des matériaux ne sont pas d'une grande aide : le développement d'alliages ne peut pas abaisser le module de Young des conducteurs métalliques bien en dessous de 10 </a:t>
            </a:r>
            <a:r>
              <a:rPr lang="fr-FR" err="1"/>
              <a:t>GPa</a:t>
            </a:r>
            <a:r>
              <a:rPr lang="fr-FR"/>
              <a:t> ; et la fabrication de nouvelles compositions ou mélanges polymères ne peut pas augmenter la conductivité thermique au-dessus d'environ 1 W/</a:t>
            </a:r>
            <a:r>
              <a:rPr lang="fr-FR" err="1"/>
              <a:t>m.K</a:t>
            </a:r>
            <a:r>
              <a:rPr lang="fr-FR"/>
              <a:t>. </a:t>
            </a:r>
          </a:p>
          <a:p>
            <a:endParaRPr lang="fr-FR"/>
          </a:p>
          <a:p>
            <a:r>
              <a:rPr lang="fr-FR"/>
              <a:t>La réponse est de faire des </a:t>
            </a:r>
            <a:r>
              <a:rPr lang="fr-FR" b="1"/>
              <a:t>hybrides</a:t>
            </a:r>
            <a:r>
              <a:rPr lang="fr-FR"/>
              <a:t> : des mélanges de deux matériaux dans une configuration et une fraction relative qui donnent à la fois un faible module et une conductivité élevée. </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a:p>
        </p:txBody>
      </p:sp>
    </p:spTree>
    <p:extLst>
      <p:ext uri="{BB962C8B-B14F-4D97-AF65-F5344CB8AC3E}">
        <p14:creationId xmlns:p14="http://schemas.microsoft.com/office/powerpoint/2010/main" val="4011111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a:t>Composites et </a:t>
            </a:r>
            <a:r>
              <a:rPr lang="en-GB" b="1" i="1" err="1"/>
              <a:t>hybrides</a:t>
            </a:r>
            <a:r>
              <a:rPr lang="en-GB" b="1" i="1"/>
              <a:t> </a:t>
            </a:r>
            <a:r>
              <a:rPr lang="en-GB" b="1" i="1" err="1"/>
              <a:t>structurels</a:t>
            </a:r>
            <a:endParaRPr lang="en-GB" b="1" i="1"/>
          </a:p>
          <a:p>
            <a:pPr algn="ctr"/>
            <a:endParaRPr lang="en-GB" b="1" i="1"/>
          </a:p>
          <a:p>
            <a:r>
              <a:rPr lang="fr-FR"/>
              <a:t>Un certain nombre de structures établies avec des modèles bien connus pour estimer les propriétés résultantes sont disponibles. </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a:p>
        </p:txBody>
      </p:sp>
    </p:spTree>
    <p:extLst>
      <p:ext uri="{BB962C8B-B14F-4D97-AF65-F5344CB8AC3E}">
        <p14:creationId xmlns:p14="http://schemas.microsoft.com/office/powerpoint/2010/main" val="248182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err="1">
                <a:latin typeface="Arial" charset="0"/>
                <a:cs typeface="Arial" charset="0"/>
              </a:rPr>
              <a:t>Stratégies</a:t>
            </a:r>
            <a:r>
              <a:rPr lang="en-GB" sz="1200" b="1" i="1">
                <a:latin typeface="Arial" charset="0"/>
                <a:cs typeface="Arial" charset="0"/>
              </a:rPr>
              <a:t> pour la conception</a:t>
            </a:r>
          </a:p>
          <a:p>
            <a:pPr algn="ctr"/>
            <a:endParaRPr lang="en-GB" sz="1200" b="1" i="1">
              <a:latin typeface="Arial" charset="0"/>
              <a:cs typeface="Arial" charset="0"/>
            </a:endParaRPr>
          </a:p>
          <a:p>
            <a:r>
              <a:rPr lang="fr-FR"/>
              <a:t>Les approches traditionnelles d'optimisation des composants pour les applications structurelles ont suivi deux voies.</a:t>
            </a:r>
          </a:p>
          <a:p>
            <a:pPr marL="0" marR="0" lvl="0" indent="0" algn="l" defTabSz="914400" rtl="0" eaLnBrk="1" fontAlgn="auto" latinLnBrk="0" hangingPunct="1">
              <a:lnSpc>
                <a:spcPct val="100000"/>
              </a:lnSpc>
              <a:spcBef>
                <a:spcPts val="0"/>
              </a:spcBef>
              <a:spcAft>
                <a:spcPts val="0"/>
              </a:spcAft>
              <a:buClr>
                <a:srgbClr val="CC0000"/>
              </a:buClr>
              <a:buSzPct val="115000"/>
              <a:buFont typeface="Wingdings" pitchFamily="2" charset="2"/>
              <a:buChar char="§"/>
              <a:tabLst/>
              <a:defRPr/>
            </a:pPr>
            <a:r>
              <a:rPr lang="en-GB" sz="1200">
                <a:latin typeface="Arial" charset="0"/>
                <a:cs typeface="Arial" charset="0"/>
              </a:rPr>
              <a:t> </a:t>
            </a:r>
            <a:r>
              <a:rPr lang="fr-FR"/>
              <a:t>L'approche de la </a:t>
            </a:r>
            <a:r>
              <a:rPr lang="fr-FR" b="1"/>
              <a:t>science des matériaux </a:t>
            </a:r>
            <a:r>
              <a:rPr lang="fr-FR"/>
              <a:t>: développement de matériaux pour améliorer les propriétés intrinsèques.</a:t>
            </a:r>
          </a:p>
          <a:p>
            <a:pPr>
              <a:buClr>
                <a:srgbClr val="CC0000"/>
              </a:buClr>
              <a:buSzPct val="115000"/>
              <a:buFont typeface="Wingdings" pitchFamily="2" charset="2"/>
              <a:buChar char="§"/>
            </a:pPr>
            <a:r>
              <a:rPr lang="en-GB" sz="1200">
                <a:latin typeface="Arial" charset="0"/>
                <a:cs typeface="Arial" charset="0"/>
              </a:rPr>
              <a:t> </a:t>
            </a:r>
            <a:r>
              <a:rPr lang="fr-FR"/>
              <a:t>L'approche de la </a:t>
            </a:r>
            <a:r>
              <a:rPr lang="fr-FR" b="1"/>
              <a:t>mécanique</a:t>
            </a:r>
            <a:r>
              <a:rPr lang="fr-FR"/>
              <a:t> : assumer un ensemble de propriétés intrinsèques et optimiser la géométrie. </a:t>
            </a:r>
            <a:endParaRPr lang="en-GB" sz="1200">
              <a:latin typeface="Arial" charset="0"/>
              <a:cs typeface="Arial" charset="0"/>
            </a:endParaRPr>
          </a:p>
          <a:p>
            <a:pPr>
              <a:buClr>
                <a:srgbClr val="CC0000"/>
              </a:buClr>
              <a:buSzPct val="115000"/>
              <a:buFont typeface="Wingdings" pitchFamily="2" charset="2"/>
              <a:buNone/>
            </a:pPr>
            <a:endParaRPr lang="en-GB" sz="1200">
              <a:latin typeface="Arial" charset="0"/>
              <a:cs typeface="Arial" charset="0"/>
            </a:endParaRPr>
          </a:p>
          <a:p>
            <a:r>
              <a:rPr lang="fr-FR"/>
              <a:t>A cela s'ajoute un troisième : celui d'adapter les techniques de la technologie textile pour exploiter les propriétés exceptionnelles des fibres fines. </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a:p>
        </p:txBody>
      </p:sp>
    </p:spTree>
    <p:extLst>
      <p:ext uri="{BB962C8B-B14F-4D97-AF65-F5344CB8AC3E}">
        <p14:creationId xmlns:p14="http://schemas.microsoft.com/office/powerpoint/2010/main" val="2251686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Modes de </a:t>
            </a:r>
            <a:r>
              <a:rPr lang="en-GB" sz="1200" b="1" i="1" err="1">
                <a:latin typeface="Arial" charset="0"/>
                <a:cs typeface="Arial" charset="0"/>
              </a:rPr>
              <a:t>déformation</a:t>
            </a:r>
            <a:endParaRPr lang="en-GB" sz="1200" b="1" i="1">
              <a:latin typeface="Arial" charset="0"/>
              <a:cs typeface="Arial" charset="0"/>
            </a:endParaRPr>
          </a:p>
          <a:p>
            <a:pPr algn="ctr"/>
            <a:endParaRPr lang="en-GB" sz="1200" b="1" i="1">
              <a:latin typeface="Arial" charset="0"/>
              <a:cs typeface="Arial" charset="0"/>
            </a:endParaRPr>
          </a:p>
          <a:p>
            <a:r>
              <a:rPr lang="fr-FR"/>
              <a:t>Cet diapositive explique la différence entre les structures dominées par une courbure et un étirement. Les équations de Maxwell (non illustrées) pourraient être utilisées pour exprimer la condition de comportement dominé par l'étirement. Les structures dominées par un étirement sont beaucoup plus rigides et plus solides que celles dominées par une  flexion. </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a:p>
        </p:txBody>
      </p:sp>
    </p:spTree>
    <p:extLst>
      <p:ext uri="{BB962C8B-B14F-4D97-AF65-F5344CB8AC3E}">
        <p14:creationId xmlns:p14="http://schemas.microsoft.com/office/powerpoint/2010/main" val="218740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err="1">
                <a:solidFill>
                  <a:srgbClr val="CC0000"/>
                </a:solidFill>
              </a:rPr>
              <a:t>Objectifs</a:t>
            </a:r>
            <a:r>
              <a:rPr lang="en-US" sz="1200" b="1" i="1">
                <a:solidFill>
                  <a:srgbClr val="CC0000"/>
                </a:solidFill>
              </a:rPr>
              <a:t> </a:t>
            </a:r>
            <a:r>
              <a:rPr lang="en-US" sz="1200" b="1" i="1" err="1">
                <a:solidFill>
                  <a:srgbClr val="CC0000"/>
                </a:solidFill>
              </a:rPr>
              <a:t>pédagogiques</a:t>
            </a:r>
            <a:endParaRPr lang="en-US" sz="1200" b="1" i="1">
              <a:solidFill>
                <a:srgbClr val="CC0000"/>
              </a:solidFill>
            </a:endParaRPr>
          </a:p>
          <a:p>
            <a:endParaRPr lang="en-US" sz="1200"/>
          </a:p>
          <a:p>
            <a:r>
              <a:rPr lang="fr-FR"/>
              <a:t>Ces résultats d'apprentissage attendus sont basés sur une taxonomie des connaissances et de la compréhension comme base, des compétences et des capacités nécessaires à l'utilisation pratique des connaissances et de la compréhension, suivies des valeurs et attitudes acquises permettant des évaluations et une utilisation responsable de ces capacités. </a:t>
            </a:r>
            <a:endParaRPr lang="en-US" sz="1200"/>
          </a:p>
          <a:p>
            <a:endParaRPr lang="en-US" sz="1200"/>
          </a:p>
          <a:p>
            <a:r>
              <a:rPr lang="fr-FR"/>
              <a:t>Combinées à une évaluation appropriée, elles devraient être utiles dans le cadre des accréditations ou pour le Syllabus CDIO. </a:t>
            </a:r>
            <a:endParaRPr lang="en-US" sz="1200"/>
          </a:p>
          <a:p>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fr-FR"/>
              <a:t>Les textes énumérés proviennent de livres écrits ou co-écrits par Mike Ashby, mais d'autres textes sont également mentionnés dans les notes scientifiques.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a:p>
        </p:txBody>
      </p:sp>
    </p:spTree>
    <p:extLst>
      <p:ext uri="{BB962C8B-B14F-4D97-AF65-F5344CB8AC3E}">
        <p14:creationId xmlns:p14="http://schemas.microsoft.com/office/powerpoint/2010/main" val="3573430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Structures </a:t>
            </a:r>
            <a:r>
              <a:rPr lang="en-GB" sz="1200" b="1" i="1" err="1">
                <a:latin typeface="Arial" charset="0"/>
                <a:cs typeface="Arial" charset="0"/>
              </a:rPr>
              <a:t>cellulaires</a:t>
            </a:r>
            <a:r>
              <a:rPr lang="en-GB" sz="1200" b="1" i="1">
                <a:latin typeface="Arial" charset="0"/>
                <a:cs typeface="Arial" charset="0"/>
              </a:rPr>
              <a:t> et </a:t>
            </a:r>
            <a:r>
              <a:rPr lang="en-GB" sz="1200" b="1" i="1" err="1">
                <a:latin typeface="Arial" charset="0"/>
                <a:cs typeface="Arial" charset="0"/>
              </a:rPr>
              <a:t>réseaux</a:t>
            </a:r>
            <a:endParaRPr lang="en-GB" sz="1200" b="1" i="1">
              <a:latin typeface="Arial" charset="0"/>
              <a:cs typeface="Arial" charset="0"/>
            </a:endParaRPr>
          </a:p>
          <a:p>
            <a:pPr algn="ctr"/>
            <a:endParaRPr lang="en-GB" sz="1200" b="1" i="1">
              <a:latin typeface="Arial" charset="0"/>
              <a:cs typeface="Arial" charset="0"/>
            </a:endParaRPr>
          </a:p>
          <a:p>
            <a:r>
              <a:rPr lang="fr-FR"/>
              <a:t>Les mousses et les treillis, lorsqu'ils sont à petite échelle, peuvent être considérés comme des « matériaux », tout comme nous considérons le bois comme un matériau. Leurs propriétés mécaniques – rigidité, résistance, ténacité, etc. – dépendent de manière critique de la connectivité du réseau. </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a:p>
        </p:txBody>
      </p:sp>
    </p:spTree>
    <p:extLst>
      <p:ext uri="{BB962C8B-B14F-4D97-AF65-F5344CB8AC3E}">
        <p14:creationId xmlns:p14="http://schemas.microsoft.com/office/powerpoint/2010/main" val="4041086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553" indent="-220553" algn="ctr"/>
            <a:r>
              <a:rPr lang="en-GB" sz="1200" b="1" i="1">
                <a:latin typeface="Arial" charset="0"/>
                <a:cs typeface="Arial" charset="0"/>
              </a:rPr>
              <a:t>Inspiration des textiles</a:t>
            </a:r>
          </a:p>
          <a:p>
            <a:pPr marL="220553" indent="-220553" algn="ctr"/>
            <a:endParaRPr lang="en-GB" sz="1200" b="1" i="1">
              <a:latin typeface="Arial" charset="0"/>
              <a:cs typeface="Arial" charset="0"/>
            </a:endParaRPr>
          </a:p>
          <a:p>
            <a:r>
              <a:rPr lang="fr-FR"/>
              <a:t>Ce sont des exemples de combinaison de la technologie textile avec la mécanique et les matériaux. </a:t>
            </a:r>
          </a:p>
          <a:p>
            <a:endParaRPr lang="fr-FR"/>
          </a:p>
          <a:p>
            <a:pPr marL="228600" indent="-228600">
              <a:buAutoNum type="alphaLcParenBoth"/>
            </a:pPr>
            <a:r>
              <a:rPr lang="fr-FR"/>
              <a:t>Tissage en fibre de carbone formé sur une coque composite rigide</a:t>
            </a:r>
          </a:p>
          <a:p>
            <a:pPr marL="228600" indent="-228600">
              <a:buAutoNum type="alphaLcParenBoth"/>
            </a:pPr>
            <a:endParaRPr lang="fr-FR"/>
          </a:p>
          <a:p>
            <a:pPr marL="228600" indent="-228600">
              <a:buAutoNum type="alphaLcParenBoth"/>
            </a:pPr>
            <a:r>
              <a:rPr lang="fr-FR"/>
              <a:t>Exemples de tissage 3D maintenant adaptés à la conception composite avancée</a:t>
            </a:r>
          </a:p>
          <a:p>
            <a:pPr marL="228600" indent="-228600">
              <a:buAutoNum type="alphaLcParenBoth"/>
            </a:pPr>
            <a:endParaRPr lang="fr-FR"/>
          </a:p>
          <a:p>
            <a:pPr marL="228600" indent="-228600">
              <a:buAutoNum type="alphaLcParenBoth"/>
            </a:pPr>
            <a:r>
              <a:rPr lang="fr-FR"/>
              <a:t>Un treillis </a:t>
            </a:r>
            <a:r>
              <a:rPr lang="fr-FR" err="1"/>
              <a:t>Kagome</a:t>
            </a:r>
            <a:r>
              <a:rPr lang="fr-FR"/>
              <a:t> avec une structure dérivée d'un tissage textile </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a:p>
        </p:txBody>
      </p:sp>
    </p:spTree>
    <p:extLst>
      <p:ext uri="{BB962C8B-B14F-4D97-AF65-F5344CB8AC3E}">
        <p14:creationId xmlns:p14="http://schemas.microsoft.com/office/powerpoint/2010/main" val="2124347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err="1">
                <a:latin typeface="Arial" charset="0"/>
                <a:cs typeface="Arial" charset="0"/>
              </a:rPr>
              <a:t>Raideur</a:t>
            </a:r>
            <a:r>
              <a:rPr lang="en-GB" sz="1200" b="1" i="1">
                <a:latin typeface="Arial" charset="0"/>
                <a:cs typeface="Arial" charset="0"/>
              </a:rPr>
              <a:t> </a:t>
            </a:r>
            <a:r>
              <a:rPr lang="en-GB" sz="1200" b="1" i="1" err="1">
                <a:latin typeface="Arial" charset="0"/>
                <a:cs typeface="Arial" charset="0"/>
              </a:rPr>
              <a:t>spécifique</a:t>
            </a:r>
            <a:endParaRPr lang="en-GB" sz="1200" b="1" i="1">
              <a:latin typeface="Arial" charset="0"/>
              <a:cs typeface="Arial" charset="0"/>
            </a:endParaRPr>
          </a:p>
          <a:p>
            <a:pPr algn="ctr"/>
            <a:endParaRPr lang="en-GB" sz="1200" b="1" i="1">
              <a:latin typeface="Arial" charset="0"/>
              <a:cs typeface="Arial" charset="0"/>
            </a:endParaRPr>
          </a:p>
          <a:p>
            <a:r>
              <a:rPr lang="fr-FR"/>
              <a:t>Presque toutes les mousses sont dominées par la flexion. Leur valeur de E/ρ n'est pas exceptionnelle. Les valeurs E/ρ pour les réseaux dominés par l'étirement, en revanche, se situent dans le trou - elles sont exceptionnelles. Le cadre illustre les zones occupées par les mousses et les treillis d'aluminium. </a:t>
            </a:r>
            <a:endParaRPr lang="el-GR" sz="1200">
              <a:latin typeface="Arial" charset="0"/>
              <a:cs typeface="Arial"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a:p>
        </p:txBody>
      </p:sp>
    </p:spTree>
    <p:extLst>
      <p:ext uri="{BB962C8B-B14F-4D97-AF65-F5344CB8AC3E}">
        <p14:creationId xmlns:p14="http://schemas.microsoft.com/office/powerpoint/2010/main" val="2969074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Dilatation </a:t>
            </a:r>
            <a:r>
              <a:rPr lang="en-GB" sz="1200" b="1" i="1" err="1">
                <a:latin typeface="Arial" charset="0"/>
                <a:cs typeface="Arial" charset="0"/>
              </a:rPr>
              <a:t>thermique</a:t>
            </a:r>
            <a:endParaRPr lang="en-GB" sz="1200" b="1" i="1">
              <a:latin typeface="Arial" charset="0"/>
              <a:cs typeface="Arial" charset="0"/>
            </a:endParaRPr>
          </a:p>
          <a:p>
            <a:pPr algn="ctr"/>
            <a:endParaRPr lang="en-GB" sz="1200" b="1" i="1">
              <a:latin typeface="Arial" charset="0"/>
              <a:cs typeface="Arial" charset="0"/>
            </a:endParaRPr>
          </a:p>
          <a:p>
            <a:r>
              <a:rPr lang="fr-FR"/>
              <a:t>Presque tous les solides se dilatent lorsqu'ils sont chauffés. Ce cadre montre comment une conception hybride peut être réglée pour donner une dilatation thermique globale nulle en combinant la mécanique avec les propriétés des matériaux. </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a:p>
        </p:txBody>
      </p:sp>
    </p:spTree>
    <p:extLst>
      <p:ext uri="{BB962C8B-B14F-4D97-AF65-F5344CB8AC3E}">
        <p14:creationId xmlns:p14="http://schemas.microsoft.com/office/powerpoint/2010/main" val="2511694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Performance </a:t>
            </a:r>
            <a:r>
              <a:rPr lang="en-GB" sz="1200" b="1" i="1" err="1">
                <a:latin typeface="Arial" charset="0"/>
                <a:cs typeface="Arial" charset="0"/>
              </a:rPr>
              <a:t>thermique</a:t>
            </a:r>
            <a:endParaRPr lang="en-GB" sz="1200" b="1" i="1">
              <a:latin typeface="Arial" charset="0"/>
              <a:cs typeface="Arial" charset="0"/>
            </a:endParaRPr>
          </a:p>
          <a:p>
            <a:endParaRPr lang="fr-FR"/>
          </a:p>
          <a:p>
            <a:r>
              <a:rPr lang="fr-FR"/>
              <a:t>C'est là que se trouve l'hybride à faible expansion fabriqué à partir de triangles en aluminium dans un cadre en nickel dans l'espace α – λ. </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a:p>
        </p:txBody>
      </p:sp>
    </p:spTree>
    <p:extLst>
      <p:ext uri="{BB962C8B-B14F-4D97-AF65-F5344CB8AC3E}">
        <p14:creationId xmlns:p14="http://schemas.microsoft.com/office/powerpoint/2010/main" val="1054042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err="1">
                <a:latin typeface="Arial" charset="0"/>
                <a:cs typeface="Arial" charset="0"/>
              </a:rPr>
              <a:t>En</a:t>
            </a:r>
            <a:r>
              <a:rPr lang="en-GB" sz="1200" b="1" i="1">
                <a:latin typeface="Arial" charset="0"/>
                <a:cs typeface="Arial" charset="0"/>
              </a:rPr>
              <a:t> résumé</a:t>
            </a:r>
          </a:p>
          <a:p>
            <a:pPr algn="ctr"/>
            <a:endParaRPr lang="en-GB" sz="1200" b="1" i="1">
              <a:latin typeface="Arial" charset="0"/>
              <a:cs typeface="Arial" charset="0"/>
            </a:endParaRPr>
          </a:p>
          <a:p>
            <a:r>
              <a:rPr lang="fr-FR"/>
              <a:t>Voici les principaux points de la présentation. </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25</a:t>
            </a:fld>
            <a:endParaRPr lang="en-US"/>
          </a:p>
        </p:txBody>
      </p:sp>
    </p:spTree>
    <p:extLst>
      <p:ext uri="{BB962C8B-B14F-4D97-AF65-F5344CB8AC3E}">
        <p14:creationId xmlns:p14="http://schemas.microsoft.com/office/powerpoint/2010/main" val="2095322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err="1"/>
              <a:t>Unité</a:t>
            </a:r>
            <a:r>
              <a:rPr lang="en-GB" sz="1200" b="1" i="1" dirty="0"/>
              <a:t> de </a:t>
            </a:r>
            <a:r>
              <a:rPr lang="en-GB" sz="1200" b="1" i="1" dirty="0" err="1"/>
              <a:t>cours</a:t>
            </a:r>
            <a:r>
              <a:rPr lang="en-GB" sz="1200" b="1" i="1" dirty="0"/>
              <a:t> 2022</a:t>
            </a:r>
          </a:p>
          <a:p>
            <a:endParaRPr lang="fr-FR" dirty="0"/>
          </a:p>
          <a:p>
            <a:r>
              <a:rPr lang="fr-FR" dirty="0"/>
              <a:t>Voici une liste des unités de cours disponibles pour l'enseignement avec Granta EduPack. Ces présentations PowerPoint et plus d'informations peuvent être trouvées sur le Hub Education: </a:t>
            </a:r>
            <a:r>
              <a:rPr lang="en-GB" sz="1200" dirty="0">
                <a:solidFill>
                  <a:srgbClr val="FF0000"/>
                </a:solidFill>
              </a:rPr>
              <a:t>www.ansys.com/education-resources.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26</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Sommaire</a:t>
            </a:r>
          </a:p>
          <a:p>
            <a:endParaRPr lang="en-GB" sz="1200"/>
          </a:p>
          <a:p>
            <a:r>
              <a:rPr lang="fr-FR"/>
              <a:t>Il s'agit de la cinquième unité d'un cours sur </a:t>
            </a:r>
            <a:r>
              <a:rPr lang="fr-FR" b="1"/>
              <a:t>la sélection de matériaux et de procédés</a:t>
            </a:r>
            <a:r>
              <a:rPr lang="fr-FR"/>
              <a:t>. Les unités sont étroitement liées au texte répertorié dans le cadre précédent, mais peuvent également être utilisées en conjonction avec des textes tels que </a:t>
            </a:r>
            <a:r>
              <a:rPr lang="fr-FR" err="1"/>
              <a:t>Callister</a:t>
            </a:r>
            <a:r>
              <a:rPr lang="fr-FR"/>
              <a:t>, </a:t>
            </a:r>
            <a:r>
              <a:rPr lang="fr-FR" err="1"/>
              <a:t>Budinski</a:t>
            </a:r>
            <a:r>
              <a:rPr lang="fr-FR"/>
              <a:t>, </a:t>
            </a:r>
            <a:r>
              <a:rPr lang="fr-FR" err="1"/>
              <a:t>Askeland</a:t>
            </a:r>
            <a:r>
              <a:rPr lang="fr-FR"/>
              <a:t> et autres. Les chapitres pertinents des Textes sont répertoriés dans le cadre Plan de chaque Unité. Les méthodes développées dans le cours sont mises en œuvre dans le logiciel Granta </a:t>
            </a:r>
            <a:r>
              <a:rPr lang="fr-FR" err="1"/>
              <a:t>EduPack</a:t>
            </a:r>
            <a:r>
              <a:rPr lang="fr-FR"/>
              <a:t>, qui est structuré pour évoluer au rythme de l'étudiant tout au long d'un programme d'ingénierie de quatre ans. Cette première unité présente les matériaux et les procédés, et la manière dont les informations les concernant peuvent être classées, stockées, récupérées et explorées. </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a:p>
        </p:txBody>
      </p:sp>
    </p:spTree>
    <p:extLst>
      <p:ext uri="{BB962C8B-B14F-4D97-AF65-F5344CB8AC3E}">
        <p14:creationId xmlns:p14="http://schemas.microsoft.com/office/powerpoint/2010/main" val="53851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Evolution </a:t>
            </a:r>
            <a:r>
              <a:rPr lang="en-GB" sz="1200" b="1" i="1" err="1">
                <a:latin typeface="Arial" charset="0"/>
                <a:cs typeface="Arial" charset="0"/>
              </a:rPr>
              <a:t>temporelle</a:t>
            </a:r>
            <a:endParaRPr lang="en-GB" sz="1200" b="1" i="1">
              <a:latin typeface="Arial" charset="0"/>
              <a:cs typeface="Arial" charset="0"/>
            </a:endParaRPr>
          </a:p>
          <a:p>
            <a:pPr algn="ctr"/>
            <a:endParaRPr lang="en-GB" sz="1200" b="1" i="1">
              <a:latin typeface="Arial" charset="0"/>
              <a:cs typeface="Arial" charset="0"/>
            </a:endParaRPr>
          </a:p>
          <a:p>
            <a:r>
              <a:rPr lang="fr-FR"/>
              <a:t>Il vaut la peine de regarder en arrière pour voir comment les parties remplies de l'espace matériau-propriété se sont étendues au fil du temps. Nous prenons la section </a:t>
            </a:r>
            <a:r>
              <a:rPr lang="fr-FR" err="1"/>
              <a:t>σy</a:t>
            </a:r>
            <a:r>
              <a:rPr lang="fr-FR"/>
              <a:t> – ρ comme exemple.</a:t>
            </a:r>
          </a:p>
          <a:p>
            <a:endParaRPr lang="fr-FR"/>
          </a:p>
          <a:p>
            <a:r>
              <a:rPr lang="fr-FR"/>
              <a:t>Le graphique (animé) est tracé pour six points successifs dans le temps historique, se terminant par la période actuelle. Les matériaux de la préhistoire, montrés en (a), ne couvrent qu'une infime fraction de cet espace résistance-densité. Au moment de l'apogée de l'empire romain, vers 50 av. Les progrès par la suite ont été lents : 1500 ans plus tard (c) peu de choses ont changé, bien que, de manière significative, la fonte apparaisse. Même 500 ans après cela (d) l'expansion de la zone occupée de la carte est faible ; l'aluminium ne fait que s'infiltrer. Ensuite, les choses s'accélèrent. En 1945, l'enveloppe des métaux s'est considérablement élargie et une nouvelle enveloppe – celle des polymères synthétiques – occupe désormais une place importante. Entre alors et aujourd'hui, l'expansion a été spectaculaire. Une grande partie de l'espace est maintenant remplie et la zone remplie commence à approcher des limites fondamentales (non représentées ici) au-delà desquelles il n'est pas possible d'aller. Le verre, la poterie, les tresses naturelles et l'or existent depuis au moins 50 000 av.</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a:p>
        </p:txBody>
      </p:sp>
    </p:spTree>
    <p:extLst>
      <p:ext uri="{BB962C8B-B14F-4D97-AF65-F5344CB8AC3E}">
        <p14:creationId xmlns:p14="http://schemas.microsoft.com/office/powerpoint/2010/main" val="349393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Evolution </a:t>
            </a:r>
            <a:r>
              <a:rPr lang="en-GB" sz="1200" b="1" i="1" err="1">
                <a:latin typeface="Arial" charset="0"/>
                <a:cs typeface="Arial" charset="0"/>
              </a:rPr>
              <a:t>temporelle</a:t>
            </a:r>
            <a:endParaRPr lang="en-GB" sz="1200" b="1" i="1">
              <a:latin typeface="Arial" charset="0"/>
              <a:cs typeface="Arial" charset="0"/>
            </a:endParaRPr>
          </a:p>
          <a:p>
            <a:pPr algn="ctr"/>
            <a:endParaRPr lang="en-GB" sz="1200" b="1" i="1">
              <a:latin typeface="Arial" charset="0"/>
              <a:cs typeface="Arial" charset="0"/>
            </a:endParaRPr>
          </a:p>
          <a:p>
            <a:r>
              <a:rPr lang="fr-FR"/>
              <a:t>Il vaut la peine de regarder en arrière pour voir comment les parties remplies de l'espace matériau-propriété se sont étendues au fil du temps. Nous prenons la section </a:t>
            </a:r>
            <a:r>
              <a:rPr lang="fr-FR" err="1"/>
              <a:t>σy</a:t>
            </a:r>
            <a:r>
              <a:rPr lang="fr-FR"/>
              <a:t> – ρ comme exemple.</a:t>
            </a:r>
          </a:p>
          <a:p>
            <a:endParaRPr lang="fr-FR"/>
          </a:p>
          <a:p>
            <a:r>
              <a:rPr lang="fr-FR"/>
              <a:t>Le graphique (animé) est tracé pour six points successifs dans le temps historique, se terminant par la période actuelle. Les matériaux de la préhistoire, montrés en (a), ne couvrent qu'une infime fraction de cet espace résistance-densité. Au moment de l'apogée de l'empire romain, vers 50 av. Les progrès par la suite ont été lents : 1500 ans plus tard (c) peu de choses ont changé, bien que, de manière significative, la fonte apparaisse. Même 500 ans après cela (d) l'expansion de la zone occupée de la carte est faible ; l'aluminium ne fait que s'infiltrer. Ensuite, les choses s'accélèrent. En 1945, l'enveloppe des métaux s'est considérablement élargie et une nouvelle enveloppe – celle des polymères synthétiques – occupe désormais une place importante. Entre alors et aujourd'hui, l'expansion a été spectaculaire. Une grande partie de l'espace est maintenant remplie et la zone remplie commence à approcher des limites fondamentales (non représentées ici) au-delà desquelles il n'est pas possible d'aller. Le verre, la poterie, les tresses naturelles et l'or existent depuis au moins 50 000 av.</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a:p>
        </p:txBody>
      </p:sp>
    </p:spTree>
    <p:extLst>
      <p:ext uri="{BB962C8B-B14F-4D97-AF65-F5344CB8AC3E}">
        <p14:creationId xmlns:p14="http://schemas.microsoft.com/office/powerpoint/2010/main" val="97308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Evolution </a:t>
            </a:r>
            <a:r>
              <a:rPr lang="en-GB" sz="1200" b="1" i="1" err="1">
                <a:latin typeface="Arial" charset="0"/>
                <a:cs typeface="Arial" charset="0"/>
              </a:rPr>
              <a:t>temporelle</a:t>
            </a:r>
            <a:endParaRPr lang="en-GB" sz="1200" b="1" i="1">
              <a:latin typeface="Arial" charset="0"/>
              <a:cs typeface="Arial" charset="0"/>
            </a:endParaRPr>
          </a:p>
          <a:p>
            <a:pPr algn="ctr"/>
            <a:endParaRPr lang="en-GB" sz="1200" b="1" i="1">
              <a:latin typeface="Arial" charset="0"/>
              <a:cs typeface="Arial" charset="0"/>
            </a:endParaRPr>
          </a:p>
          <a:p>
            <a:r>
              <a:rPr lang="fr-FR"/>
              <a:t>Il vaut la peine de regarder en arrière pour voir comment les parties remplies de l'espace matériau-propriété se sont étendues au fil du temps. Nous prenons la section </a:t>
            </a:r>
            <a:r>
              <a:rPr lang="fr-FR" err="1"/>
              <a:t>σy</a:t>
            </a:r>
            <a:r>
              <a:rPr lang="fr-FR"/>
              <a:t> – ρ comme exemple.</a:t>
            </a:r>
          </a:p>
          <a:p>
            <a:endParaRPr lang="fr-FR"/>
          </a:p>
          <a:p>
            <a:r>
              <a:rPr lang="fr-FR"/>
              <a:t>Le graphique (animé) est tracé pour six points successifs dans le temps historique, se terminant par la période actuelle. Les matériaux de la préhistoire, montrés en (a), ne couvrent qu'une infime fraction de cet espace résistance-densité. Au moment de l'apogée de l'empire romain, vers 50 av. Les progrès par la suite ont été lents : 1500 ans plus tard (c) peu de choses ont changé, bien que, de manière significative, la fonte apparaisse. Même 500 ans après cela (d) l'expansion de la zone occupée de la carte est faible ; l'aluminium ne fait que s'infiltrer. Ensuite, les choses s'accélèrent. En 1945, l'enveloppe des métaux s'est considérablement élargie et une nouvelle enveloppe – celle des polymères synthétiques – occupe désormais une place importante. Entre alors et aujourd'hui, l'expansion a été spectaculaire. Une grande partie de l'espace est maintenant remplie et la zone remplie commence à approcher des limites fondamentales (non représentées ici) au-delà desquelles il n'est pas possible d'aller. Le verre, la poterie, les tresses naturelles et l'or existent depuis au moins 50 000 av.</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a:p>
        </p:txBody>
      </p:sp>
    </p:spTree>
    <p:extLst>
      <p:ext uri="{BB962C8B-B14F-4D97-AF65-F5344CB8AC3E}">
        <p14:creationId xmlns:p14="http://schemas.microsoft.com/office/powerpoint/2010/main" val="1254991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Evolution </a:t>
            </a:r>
            <a:r>
              <a:rPr lang="en-GB" sz="1200" b="1" i="1" err="1">
                <a:latin typeface="Arial" charset="0"/>
                <a:cs typeface="Arial" charset="0"/>
              </a:rPr>
              <a:t>temporelle</a:t>
            </a:r>
            <a:endParaRPr lang="en-GB" sz="1200" b="1" i="1">
              <a:latin typeface="Arial" charset="0"/>
              <a:cs typeface="Arial" charset="0"/>
            </a:endParaRPr>
          </a:p>
          <a:p>
            <a:pPr algn="ctr"/>
            <a:endParaRPr lang="en-GB" sz="1200" b="1" i="1">
              <a:latin typeface="Arial" charset="0"/>
              <a:cs typeface="Arial" charset="0"/>
            </a:endParaRPr>
          </a:p>
          <a:p>
            <a:r>
              <a:rPr lang="fr-FR"/>
              <a:t>Il vaut la peine de regarder en arrière pour voir comment les parties remplies de l'espace matériau-propriété se sont étendues au fil du temps. Nous prenons la section </a:t>
            </a:r>
            <a:r>
              <a:rPr lang="fr-FR" err="1"/>
              <a:t>σy</a:t>
            </a:r>
            <a:r>
              <a:rPr lang="fr-FR"/>
              <a:t> – ρ comme exemple.</a:t>
            </a:r>
          </a:p>
          <a:p>
            <a:endParaRPr lang="fr-FR"/>
          </a:p>
          <a:p>
            <a:r>
              <a:rPr lang="fr-FR"/>
              <a:t>Le graphique (animé) est tracé pour six points successifs dans le temps historique, se terminant par la période actuelle. Les matériaux de la préhistoire, montrés en (a), ne couvrent qu'une infime fraction de cet espace résistance-densité. Au moment de l'apogée de l'empire romain, vers 50 av. Les progrès par la suite ont été lents : 1500 ans plus tard (c) peu de choses ont changé, bien que, de manière significative, la fonte apparaisse. Même 500 ans après cela (d) l'expansion de la zone occupée de la carte est faible ; l'aluminium ne fait que s'infiltrer. Ensuite, les choses s'accélèrent. En 1945, l'enveloppe des métaux s'est considérablement élargie et une nouvelle enveloppe – celle des polymères synthétiques – occupe désormais une place importante. Entre alors et aujourd'hui, l'expansion a été spectaculaire. Une grande partie de l'espace est maintenant remplie et la zone remplie commence à approcher des limites fondamentales (non représentées ici) au-delà desquelles il n'est pas possible d'aller. Le verre, la poterie, les tresses naturelles et l'or existent depuis au moins 50 000 av.</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a:p>
        </p:txBody>
      </p:sp>
    </p:spTree>
    <p:extLst>
      <p:ext uri="{BB962C8B-B14F-4D97-AF65-F5344CB8AC3E}">
        <p14:creationId xmlns:p14="http://schemas.microsoft.com/office/powerpoint/2010/main" val="360553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Evolution </a:t>
            </a:r>
            <a:r>
              <a:rPr lang="en-GB" sz="1200" b="1" i="1" err="1">
                <a:latin typeface="Arial" charset="0"/>
                <a:cs typeface="Arial" charset="0"/>
              </a:rPr>
              <a:t>temporelle</a:t>
            </a:r>
            <a:endParaRPr lang="en-GB" sz="1200" b="1" i="1">
              <a:latin typeface="Arial" charset="0"/>
              <a:cs typeface="Arial" charset="0"/>
            </a:endParaRPr>
          </a:p>
          <a:p>
            <a:pPr algn="ctr"/>
            <a:endParaRPr lang="en-GB" sz="1200" b="1" i="1">
              <a:latin typeface="Arial" charset="0"/>
              <a:cs typeface="Arial" charset="0"/>
            </a:endParaRPr>
          </a:p>
          <a:p>
            <a:r>
              <a:rPr lang="fr-FR"/>
              <a:t>Il vaut la peine de regarder en arrière pour voir comment les parties remplies de l'espace matériau-propriété se sont étendues au fil du temps. Nous prenons la section </a:t>
            </a:r>
            <a:r>
              <a:rPr lang="fr-FR" err="1"/>
              <a:t>σy</a:t>
            </a:r>
            <a:r>
              <a:rPr lang="fr-FR"/>
              <a:t> – ρ comme exemple.</a:t>
            </a:r>
          </a:p>
          <a:p>
            <a:endParaRPr lang="fr-FR"/>
          </a:p>
          <a:p>
            <a:r>
              <a:rPr lang="fr-FR"/>
              <a:t>Le graphique (animé) est tracé pour six points successifs dans le temps historique, se terminant par la période actuelle. Les matériaux de la préhistoire, montrés en (a), ne couvrent qu'une infime fraction de cet espace résistance-densité. Au moment de l'apogée de l'empire romain, vers 50 av. Les progrès par la suite ont été lents : 1500 ans plus tard (c) peu de choses ont changé, bien que, de manière significative, la fonte apparaisse. Même 500 ans après cela (d) l'expansion de la zone occupée de la carte est faible ; l'aluminium ne fait que s'infiltrer. Ensuite, les choses s'accélèrent. En 1945, l'enveloppe des métaux s'est considérablement élargie et une nouvelle enveloppe – celle des polymères synthétiques – occupe désormais une place importante. Entre alors et aujourd'hui, l'expansion a été spectaculaire. Une grande partie de l'espace est maintenant remplie et la zone remplie commence à approcher des limites fondamentales (non représentées ici) au-delà desquelles il n'est pas possible d'aller. Le verre, la poterie, les tresses naturelles et l'or existent depuis au moins 50 000 av.</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a:p>
        </p:txBody>
      </p:sp>
    </p:spTree>
    <p:extLst>
      <p:ext uri="{BB962C8B-B14F-4D97-AF65-F5344CB8AC3E}">
        <p14:creationId xmlns:p14="http://schemas.microsoft.com/office/powerpoint/2010/main" val="19999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Evolution </a:t>
            </a:r>
            <a:r>
              <a:rPr lang="en-GB" sz="1200" b="1" i="1" err="1">
                <a:latin typeface="Arial" charset="0"/>
                <a:cs typeface="Arial" charset="0"/>
              </a:rPr>
              <a:t>temporelle</a:t>
            </a:r>
            <a:endParaRPr lang="en-GB" sz="1200" b="1" i="1">
              <a:latin typeface="Arial" charset="0"/>
              <a:cs typeface="Arial" charset="0"/>
            </a:endParaRPr>
          </a:p>
          <a:p>
            <a:pPr algn="ctr"/>
            <a:endParaRPr lang="en-GB" sz="1200" b="1" i="1">
              <a:latin typeface="Arial" charset="0"/>
              <a:cs typeface="Arial" charset="0"/>
            </a:endParaRPr>
          </a:p>
          <a:p>
            <a:r>
              <a:rPr lang="fr-FR"/>
              <a:t>Il vaut la peine de regarder en arrière pour voir comment les parties remplies de l'espace matériau-propriété se sont étendues au fil du temps. Nous prenons la section </a:t>
            </a:r>
            <a:r>
              <a:rPr lang="fr-FR" err="1"/>
              <a:t>σy</a:t>
            </a:r>
            <a:r>
              <a:rPr lang="fr-FR"/>
              <a:t> – ρ comme exemple.</a:t>
            </a:r>
          </a:p>
          <a:p>
            <a:endParaRPr lang="fr-FR"/>
          </a:p>
          <a:p>
            <a:r>
              <a:rPr lang="fr-FR"/>
              <a:t>Le graphique (animé) est tracé pour six points successifs dans le temps historique, se terminant par la période actuelle. Les matériaux de la préhistoire, montrés en (a), ne couvrent qu'une infime fraction de cet espace résistance-densité. Au moment de l'apogée de l'empire romain, vers 50 av. Les progrès par la suite ont été lents : 1500 ans plus tard (c) peu de choses ont changé, bien que, de manière significative, la fonte apparaisse. Même 500 ans après cela (d) l'expansion de la zone occupée de la carte est faible ; l'aluminium ne fait que s'infiltrer. Ensuite, les choses s'accélèrent. En 1945, l'enveloppe des métaux s'est considérablement élargie et une nouvelle enveloppe – celle des polymères synthétiques – occupe désormais une place importante. Entre alors et aujourd'hui, l'expansion a été spectaculaire. Une grande partie de l'espace est maintenant remplie et la zone remplie commence à approcher des limites fondamentales (non représentées ici) au-delà desquelles il n'est pas possible d'aller. Le verre, la poterie, les tresses naturelles et l'or existent depuis au moins 50 000 av.</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a:p>
        </p:txBody>
      </p:sp>
    </p:spTree>
    <p:extLst>
      <p:ext uri="{BB962C8B-B14F-4D97-AF65-F5344CB8AC3E}">
        <p14:creationId xmlns:p14="http://schemas.microsoft.com/office/powerpoint/2010/main" val="1016441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600" b="1" i="0">
                <a:solidFill>
                  <a:schemeClr val="bg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©2022 ANSYS, Inc.</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a:p>
        </p:txBody>
      </p:sp>
      <p:sp>
        <p:nvSpPr>
          <p:cNvPr id="5" name="TextBox 4">
            <a:extLst>
              <a:ext uri="{FF2B5EF4-FFF2-40B4-BE49-F238E27FC236}">
                <a16:creationId xmlns:a16="http://schemas.microsoft.com/office/drawing/2014/main" id="{A56F1CC5-8DFD-4069-897F-DA38C6A71849}"/>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a:effectLst/>
                <a:latin typeface="+mj-lt"/>
                <a:ea typeface="Calibri" panose="020F0502020204030204" pitchFamily="34" charset="0"/>
                <a:cs typeface="Times New Roman" panose="02020603050405020304" pitchFamily="18" charset="0"/>
              </a:rPr>
              <a:t>© </a:t>
            </a:r>
            <a:r>
              <a:rPr lang="en-US" sz="1400">
                <a:solidFill>
                  <a:srgbClr val="000000"/>
                </a:solidFill>
                <a:effectLst/>
                <a:latin typeface="+mj-lt"/>
                <a:ea typeface="Times New Roman" panose="02020603050405020304" pitchFamily="18" charset="0"/>
                <a:cs typeface="Times New Roman" panose="02020603050405020304" pitchFamily="18" charset="0"/>
              </a:rPr>
              <a:t>2022 </a:t>
            </a:r>
            <a:r>
              <a:rPr lang="en-US" sz="1400" dirty="0">
                <a:solidFill>
                  <a:srgbClr val="000000"/>
                </a:solidFill>
                <a:effectLst/>
                <a:latin typeface="+mj-lt"/>
                <a:ea typeface="Times New Roman" panose="02020603050405020304" pitchFamily="18" charset="0"/>
                <a:cs typeface="Times New Roman" panose="02020603050405020304" pitchFamily="18" charset="0"/>
              </a:rPr>
              <a:t>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p:nvSpPr>
        <p:spPr>
          <a:xfrm>
            <a:off x="7848600" y="6477000"/>
            <a:ext cx="1371600" cy="276999"/>
          </a:xfrm>
          <a:prstGeom prst="rect">
            <a:avLst/>
          </a:prstGeom>
          <a:noFill/>
        </p:spPr>
        <p:txBody>
          <a:bodyPr wrap="square" rtlCol="0">
            <a:spAutoFit/>
          </a:bodyPr>
          <a:lstStyle/>
          <a:p>
            <a:r>
              <a:rPr lang="en-US" sz="1200" dirty="0">
                <a:solidFill>
                  <a:schemeClr val="tx2"/>
                </a:solidFill>
              </a:rPr>
              <a:t>©2022 ANSYS, Inc.</a:t>
            </a:r>
          </a:p>
        </p:txBody>
      </p:sp>
    </p:spTree>
    <p:extLst>
      <p:ext uri="{BB962C8B-B14F-4D97-AF65-F5344CB8AC3E}">
        <p14:creationId xmlns:p14="http://schemas.microsoft.com/office/powerpoint/2010/main" val="2744422012"/>
      </p:ext>
    </p:extLst>
  </p:cSld>
  <p:clrMapOvr>
    <a:masterClrMapping/>
  </p:clrMapOvr>
  <p:extLst>
    <p:ext uri="{DCECCB84-F9BA-43D5-87BE-67443E8EF086}">
      <p15:sldGuideLst xmlns:p15="http://schemas.microsoft.com/office/powerpoint/2012/main">
        <p15:guide id="3" orient="horz" pos="1584" userDrawn="1">
          <p15:clr>
            <a:srgbClr val="FBAE40"/>
          </p15:clr>
        </p15:guide>
        <p15:guide id="4" orient="horz" pos="261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5337396"/>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a:p>
        </p:txBody>
      </p:sp>
    </p:spTree>
    <p:extLst>
      <p:ext uri="{BB962C8B-B14F-4D97-AF65-F5344CB8AC3E}">
        <p14:creationId xmlns:p14="http://schemas.microsoft.com/office/powerpoint/2010/main" val="2000060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6834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a:p>
        </p:txBody>
      </p:sp>
      <p:sp>
        <p:nvSpPr>
          <p:cNvPr id="2" name="Rectangle 1">
            <a:extLst>
              <a:ext uri="{FF2B5EF4-FFF2-40B4-BE49-F238E27FC236}">
                <a16:creationId xmlns:a16="http://schemas.microsoft.com/office/drawing/2014/main" id="{96277581-3B6E-45DC-A28B-56B0B91539B8}"/>
              </a:ext>
            </a:extLst>
          </p:cNvPr>
          <p:cNvSpPr/>
          <p:nvPr/>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5A68FFB-F2E0-40EA-BDFD-63037EC31EF4}"/>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86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361956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1038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1864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5803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8811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168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7373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a:p>
        </p:txBody>
      </p:sp>
      <p:sp>
        <p:nvSpPr>
          <p:cNvPr id="4" name="TextBox 3">
            <a:extLst>
              <a:ext uri="{FF2B5EF4-FFF2-40B4-BE49-F238E27FC236}">
                <a16:creationId xmlns:a16="http://schemas.microsoft.com/office/drawing/2014/main" id="{E6AEF1B2-1440-4FE5-8C1B-C291F424F993}"/>
              </a:ext>
            </a:extLst>
          </p:cNvPr>
          <p:cNvSpPr txBox="1"/>
          <p:nvPr/>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2022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solidFill>
                  <a:srgbClr val="000000"/>
                </a:solidFill>
                <a:effectLst/>
                <a:latin typeface="+mj-lt"/>
                <a:ea typeface="Times New Roman" panose="02020603050405020304" pitchFamily="18" charset="0"/>
                <a:cs typeface="Times New Roman" panose="02020603050405020304" pitchFamily="18" charset="0"/>
              </a:rPr>
              <a:t>© 2018 Mike Ashby</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175729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88462" y="-2050682"/>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©2022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36" r:id="rId12"/>
    <p:sldLayoutId id="214748372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p:nvSpPr>
        <p:spPr>
          <a:xfrm>
            <a:off x="7835900" y="6513565"/>
            <a:ext cx="1371600" cy="276999"/>
          </a:xfrm>
          <a:prstGeom prst="rect">
            <a:avLst/>
          </a:prstGeom>
          <a:noFill/>
        </p:spPr>
        <p:txBody>
          <a:bodyPr wrap="square" rtlCol="0">
            <a:spAutoFit/>
          </a:bodyPr>
          <a:lstStyle/>
          <a:p>
            <a:r>
              <a:rPr lang="en-US" sz="1200" dirty="0">
                <a:solidFill>
                  <a:schemeClr val="tx2"/>
                </a:solidFill>
              </a:rPr>
              <a:t>©2022 ANSYS, Inc.</a:t>
            </a:r>
          </a:p>
        </p:txBody>
      </p:sp>
      <p:sp>
        <p:nvSpPr>
          <p:cNvPr id="10" name="Rectangle 9">
            <a:extLst>
              <a:ext uri="{FF2B5EF4-FFF2-40B4-BE49-F238E27FC236}">
                <a16:creationId xmlns:a16="http://schemas.microsoft.com/office/drawing/2014/main" id="{D05F7F45-A519-412E-B743-249455570271}"/>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01690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oleObject4.bin"/><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3.bin"/><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notesSlide" Target="../notesSlides/notesSlide24.xml"/><Relationship Id="rId7" Type="http://schemas.openxmlformats.org/officeDocument/2006/relationships/oleObject" Target="../embeddings/oleObject6.bin"/><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image" Target="../media/image56.wmf"/><Relationship Id="rId5" Type="http://schemas.openxmlformats.org/officeDocument/2006/relationships/oleObject" Target="../embeddings/oleObject5.bin"/><Relationship Id="rId4" Type="http://schemas.openxmlformats.org/officeDocument/2006/relationships/image" Target="../media/image58.png"/><Relationship Id="rId9"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fontScale="70000" lnSpcReduction="20000"/>
          </a:bodyPr>
          <a:lstStyle/>
          <a:p>
            <a:pPr marL="0" indent="0">
              <a:buNone/>
            </a:pPr>
            <a:r>
              <a:rPr lang="en-US" sz="3600" b="1" err="1">
                <a:solidFill>
                  <a:schemeClr val="tx1"/>
                </a:solidFill>
              </a:rPr>
              <a:t>Unité</a:t>
            </a:r>
            <a:r>
              <a:rPr lang="en-US" sz="3600" b="1">
                <a:solidFill>
                  <a:schemeClr val="tx1"/>
                </a:solidFill>
              </a:rPr>
              <a:t> 5.</a:t>
            </a:r>
          </a:p>
          <a:p>
            <a:pPr marL="0" indent="0">
              <a:buNone/>
            </a:pPr>
            <a:r>
              <a:rPr lang="en-US" err="1">
                <a:solidFill>
                  <a:schemeClr val="tx1"/>
                </a:solidFill>
              </a:rPr>
              <a:t>Concevoir</a:t>
            </a:r>
            <a:r>
              <a:rPr lang="en-US">
                <a:solidFill>
                  <a:schemeClr val="tx1"/>
                </a:solidFill>
              </a:rPr>
              <a:t> de nouveaux </a:t>
            </a:r>
            <a:r>
              <a:rPr lang="en-US" err="1">
                <a:solidFill>
                  <a:schemeClr val="tx1"/>
                </a:solidFill>
              </a:rPr>
              <a:t>matériaux</a:t>
            </a:r>
            <a:r>
              <a:rPr lang="en-US" sz="3600" b="1">
                <a:solidFill>
                  <a:schemeClr val="tx1"/>
                </a:solidFill>
              </a:rPr>
              <a:t>-</a:t>
            </a:r>
          </a:p>
          <a:p>
            <a:pPr marL="0" indent="0">
              <a:buNone/>
            </a:pPr>
            <a:r>
              <a:rPr lang="en-US" sz="3600" b="0" err="1">
                <a:solidFill>
                  <a:schemeClr val="tx1"/>
                </a:solidFill>
              </a:rPr>
              <a:t>Remplir</a:t>
            </a:r>
            <a:r>
              <a:rPr lang="en-US" sz="3600" b="0">
                <a:solidFill>
                  <a:schemeClr val="tx1"/>
                </a:solidFill>
              </a:rPr>
              <a:t> </a:t>
            </a:r>
            <a:r>
              <a:rPr lang="en-US" sz="3600" b="0" err="1">
                <a:solidFill>
                  <a:schemeClr val="tx1"/>
                </a:solidFill>
              </a:rPr>
              <a:t>l’espace</a:t>
            </a:r>
            <a:r>
              <a:rPr lang="en-US" sz="3600" b="0">
                <a:solidFill>
                  <a:schemeClr val="tx1"/>
                </a:solidFill>
              </a:rPr>
              <a:t> </a:t>
            </a:r>
            <a:r>
              <a:rPr lang="en-US" sz="3600" b="0" err="1">
                <a:solidFill>
                  <a:schemeClr val="tx1"/>
                </a:solidFill>
              </a:rPr>
              <a:t>propriétés-matériaux</a:t>
            </a:r>
            <a:endParaRPr lang="en-US" sz="3600" b="0">
              <a:solidFill>
                <a:schemeClr val="tx1"/>
              </a:solidFill>
            </a:endParaRP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p:txBody>
          <a:bodyPr>
            <a:noAutofit/>
          </a:bodyPr>
          <a:lstStyle/>
          <a:p>
            <a:r>
              <a:rPr lang="en-US" sz="1600"/>
              <a:t>Mike Ashby</a:t>
            </a:r>
          </a:p>
          <a:p>
            <a:r>
              <a:rPr lang="en-GB" sz="1600"/>
              <a:t>Department of Engineering, </a:t>
            </a:r>
          </a:p>
          <a:p>
            <a:r>
              <a:rPr lang="en-GB" sz="1600"/>
              <a:t>University of Cambridge</a:t>
            </a:r>
            <a:endParaRPr lang="en-US" sz="1600"/>
          </a:p>
        </p:txBody>
      </p:sp>
      <p:pic>
        <p:nvPicPr>
          <p:cNvPr id="4" name="Picture 5">
            <a:extLst>
              <a:ext uri="{FF2B5EF4-FFF2-40B4-BE49-F238E27FC236}">
                <a16:creationId xmlns:a16="http://schemas.microsoft.com/office/drawing/2014/main" id="{5E896E9A-5C8E-4A07-B7B4-6BFC56C24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295400"/>
            <a:ext cx="483156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10</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Module et </a:t>
            </a:r>
            <a:r>
              <a:rPr lang="en-GB" err="1"/>
              <a:t>densité</a:t>
            </a:r>
            <a:endParaRPr lang="en-US"/>
          </a:p>
        </p:txBody>
      </p:sp>
      <p:pic>
        <p:nvPicPr>
          <p:cNvPr id="4" name="Picture 12">
            <a:extLst>
              <a:ext uri="{FF2B5EF4-FFF2-40B4-BE49-F238E27FC236}">
                <a16:creationId xmlns:a16="http://schemas.microsoft.com/office/drawing/2014/main" id="{12C8887D-757D-4B12-B3E8-D226FFF32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608" y="776200"/>
            <a:ext cx="6800981" cy="524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a:extLst>
              <a:ext uri="{FF2B5EF4-FFF2-40B4-BE49-F238E27FC236}">
                <a16:creationId xmlns:a16="http://schemas.microsoft.com/office/drawing/2014/main" id="{EE463CBA-891B-430D-97A0-B0EFCA3DCF54}"/>
              </a:ext>
            </a:extLst>
          </p:cNvPr>
          <p:cNvGrpSpPr>
            <a:grpSpLocks/>
          </p:cNvGrpSpPr>
          <p:nvPr/>
        </p:nvGrpSpPr>
        <p:grpSpPr bwMode="auto">
          <a:xfrm>
            <a:off x="3073748" y="945661"/>
            <a:ext cx="3728723" cy="2523743"/>
            <a:chOff x="1154" y="805"/>
            <a:chExt cx="2359" cy="1730"/>
          </a:xfrm>
        </p:grpSpPr>
        <p:sp>
          <p:nvSpPr>
            <p:cNvPr id="6" name="Freeform 6">
              <a:extLst>
                <a:ext uri="{FF2B5EF4-FFF2-40B4-BE49-F238E27FC236}">
                  <a16:creationId xmlns:a16="http://schemas.microsoft.com/office/drawing/2014/main" id="{0E21BB34-685A-4954-A864-350A42DEDF52}"/>
                </a:ext>
              </a:extLst>
            </p:cNvPr>
            <p:cNvSpPr>
              <a:spLocks/>
            </p:cNvSpPr>
            <p:nvPr/>
          </p:nvSpPr>
          <p:spPr bwMode="auto">
            <a:xfrm>
              <a:off x="1154" y="805"/>
              <a:ext cx="2359" cy="1730"/>
            </a:xfrm>
            <a:custGeom>
              <a:avLst/>
              <a:gdLst>
                <a:gd name="T0" fmla="*/ 158 w 2371"/>
                <a:gd name="T1" fmla="*/ 176 h 1700"/>
                <a:gd name="T2" fmla="*/ 840 w 2371"/>
                <a:gd name="T3" fmla="*/ 141 h 1700"/>
                <a:gd name="T4" fmla="*/ 2026 w 2371"/>
                <a:gd name="T5" fmla="*/ 167 h 1700"/>
                <a:gd name="T6" fmla="*/ 1928 w 2371"/>
                <a:gd name="T7" fmla="*/ 666 h 1700"/>
                <a:gd name="T8" fmla="*/ 1387 w 2371"/>
                <a:gd name="T9" fmla="*/ 1394 h 1700"/>
                <a:gd name="T10" fmla="*/ 414 w 2371"/>
                <a:gd name="T11" fmla="*/ 2138 h 1700"/>
                <a:gd name="T12" fmla="*/ 58 w 2371"/>
                <a:gd name="T13" fmla="*/ 1601 h 1700"/>
                <a:gd name="T14" fmla="*/ 94 w 2371"/>
                <a:gd name="T15" fmla="*/ 236 h 1700"/>
                <a:gd name="T16" fmla="*/ 158 w 2371"/>
                <a:gd name="T17" fmla="*/ 176 h 1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1"/>
                <a:gd name="T28" fmla="*/ 0 h 1700"/>
                <a:gd name="T29" fmla="*/ 2371 w 2371"/>
                <a:gd name="T30" fmla="*/ 1700 h 1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1" h="1700">
                  <a:moveTo>
                    <a:pt x="172" y="137"/>
                  </a:moveTo>
                  <a:cubicBezTo>
                    <a:pt x="306" y="125"/>
                    <a:pt x="564" y="114"/>
                    <a:pt x="898" y="113"/>
                  </a:cubicBezTo>
                  <a:cubicBezTo>
                    <a:pt x="1232" y="112"/>
                    <a:pt x="1981" y="63"/>
                    <a:pt x="2176" y="131"/>
                  </a:cubicBezTo>
                  <a:cubicBezTo>
                    <a:pt x="2371" y="199"/>
                    <a:pt x="2183" y="361"/>
                    <a:pt x="2068" y="521"/>
                  </a:cubicBezTo>
                  <a:cubicBezTo>
                    <a:pt x="1953" y="681"/>
                    <a:pt x="1757" y="899"/>
                    <a:pt x="1486" y="1091"/>
                  </a:cubicBezTo>
                  <a:cubicBezTo>
                    <a:pt x="1215" y="1283"/>
                    <a:pt x="680" y="1646"/>
                    <a:pt x="442" y="1673"/>
                  </a:cubicBezTo>
                  <a:cubicBezTo>
                    <a:pt x="204" y="1700"/>
                    <a:pt x="116" y="1501"/>
                    <a:pt x="58" y="1253"/>
                  </a:cubicBezTo>
                  <a:cubicBezTo>
                    <a:pt x="0" y="1005"/>
                    <a:pt x="73" y="370"/>
                    <a:pt x="94" y="185"/>
                  </a:cubicBezTo>
                  <a:cubicBezTo>
                    <a:pt x="115" y="0"/>
                    <a:pt x="38" y="149"/>
                    <a:pt x="172" y="137"/>
                  </a:cubicBezTo>
                  <a:close/>
                </a:path>
              </a:pathLst>
            </a:custGeom>
            <a:solidFill>
              <a:srgbClr val="EAEAEA">
                <a:alpha val="50195"/>
              </a:srgbClr>
            </a:solidFill>
            <a:ln w="28575">
              <a:solidFill>
                <a:schemeClr val="tx1"/>
              </a:solidFill>
              <a:prstDash val="dash"/>
              <a:round/>
              <a:headEnd/>
              <a:tailEnd/>
            </a:ln>
          </p:spPr>
          <p:txBody>
            <a:bodyPr anchor="ctr">
              <a:spAutoFit/>
            </a:bodyPr>
            <a:lstStyle/>
            <a:p>
              <a:endParaRPr lang="en-GB"/>
            </a:p>
          </p:txBody>
        </p:sp>
        <p:sp>
          <p:nvSpPr>
            <p:cNvPr id="7" name="Text Box 7">
              <a:extLst>
                <a:ext uri="{FF2B5EF4-FFF2-40B4-BE49-F238E27FC236}">
                  <a16:creationId xmlns:a16="http://schemas.microsoft.com/office/drawing/2014/main" id="{FECA2640-72CB-4A61-870C-CD942FB83288}"/>
                </a:ext>
              </a:extLst>
            </p:cNvPr>
            <p:cNvSpPr txBox="1">
              <a:spLocks noChangeArrowheads="1"/>
            </p:cNvSpPr>
            <p:nvPr/>
          </p:nvSpPr>
          <p:spPr bwMode="auto">
            <a:xfrm>
              <a:off x="1238" y="944"/>
              <a:ext cx="53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US"/>
                <a:t>TROU</a:t>
              </a:r>
            </a:p>
          </p:txBody>
        </p:sp>
      </p:grpSp>
      <p:grpSp>
        <p:nvGrpSpPr>
          <p:cNvPr id="8" name="Group 8">
            <a:extLst>
              <a:ext uri="{FF2B5EF4-FFF2-40B4-BE49-F238E27FC236}">
                <a16:creationId xmlns:a16="http://schemas.microsoft.com/office/drawing/2014/main" id="{309256C8-458E-4E83-8109-B25BF7D85647}"/>
              </a:ext>
            </a:extLst>
          </p:cNvPr>
          <p:cNvGrpSpPr>
            <a:grpSpLocks/>
          </p:cNvGrpSpPr>
          <p:nvPr/>
        </p:nvGrpSpPr>
        <p:grpSpPr bwMode="auto">
          <a:xfrm>
            <a:off x="7127852" y="2401899"/>
            <a:ext cx="2256781" cy="3142282"/>
            <a:chOff x="3718" y="1649"/>
            <a:chExt cx="1428" cy="2154"/>
          </a:xfrm>
        </p:grpSpPr>
        <p:sp>
          <p:nvSpPr>
            <p:cNvPr id="9" name="Freeform 9">
              <a:extLst>
                <a:ext uri="{FF2B5EF4-FFF2-40B4-BE49-F238E27FC236}">
                  <a16:creationId xmlns:a16="http://schemas.microsoft.com/office/drawing/2014/main" id="{8969EFEC-6995-4A0A-A10B-263C5ECF59CB}"/>
                </a:ext>
              </a:extLst>
            </p:cNvPr>
            <p:cNvSpPr>
              <a:spLocks/>
            </p:cNvSpPr>
            <p:nvPr/>
          </p:nvSpPr>
          <p:spPr bwMode="auto">
            <a:xfrm>
              <a:off x="3718" y="1649"/>
              <a:ext cx="1428" cy="2154"/>
            </a:xfrm>
            <a:custGeom>
              <a:avLst/>
              <a:gdLst>
                <a:gd name="T0" fmla="*/ 1334 w 1428"/>
                <a:gd name="T1" fmla="*/ 1873 h 2154"/>
                <a:gd name="T2" fmla="*/ 1322 w 1428"/>
                <a:gd name="T3" fmla="*/ 307 h 2154"/>
                <a:gd name="T4" fmla="*/ 698 w 1428"/>
                <a:gd name="T5" fmla="*/ 31 h 2154"/>
                <a:gd name="T6" fmla="*/ 188 w 1428"/>
                <a:gd name="T7" fmla="*/ 151 h 2154"/>
                <a:gd name="T8" fmla="*/ 32 w 1428"/>
                <a:gd name="T9" fmla="*/ 907 h 2154"/>
                <a:gd name="T10" fmla="*/ 188 w 1428"/>
                <a:gd name="T11" fmla="*/ 1849 h 2154"/>
                <a:gd name="T12" fmla="*/ 1160 w 1428"/>
                <a:gd name="T13" fmla="*/ 1993 h 2154"/>
                <a:gd name="T14" fmla="*/ 1334 w 1428"/>
                <a:gd name="T15" fmla="*/ 1873 h 2154"/>
                <a:gd name="T16" fmla="*/ 0 60000 65536"/>
                <a:gd name="T17" fmla="*/ 0 60000 65536"/>
                <a:gd name="T18" fmla="*/ 0 60000 65536"/>
                <a:gd name="T19" fmla="*/ 0 60000 65536"/>
                <a:gd name="T20" fmla="*/ 0 60000 65536"/>
                <a:gd name="T21" fmla="*/ 0 60000 65536"/>
                <a:gd name="T22" fmla="*/ 0 60000 65536"/>
                <a:gd name="T23" fmla="*/ 0 60000 65536"/>
                <a:gd name="T24" fmla="*/ 0 w 1428"/>
                <a:gd name="T25" fmla="*/ 0 h 2154"/>
                <a:gd name="T26" fmla="*/ 1428 w 1428"/>
                <a:gd name="T27" fmla="*/ 2154 h 2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8" h="2154">
                  <a:moveTo>
                    <a:pt x="1334" y="1873"/>
                  </a:moveTo>
                  <a:cubicBezTo>
                    <a:pt x="1361" y="1592"/>
                    <a:pt x="1428" y="614"/>
                    <a:pt x="1322" y="307"/>
                  </a:cubicBezTo>
                  <a:cubicBezTo>
                    <a:pt x="1216" y="0"/>
                    <a:pt x="887" y="57"/>
                    <a:pt x="698" y="31"/>
                  </a:cubicBezTo>
                  <a:cubicBezTo>
                    <a:pt x="509" y="5"/>
                    <a:pt x="299" y="5"/>
                    <a:pt x="188" y="151"/>
                  </a:cubicBezTo>
                  <a:cubicBezTo>
                    <a:pt x="77" y="297"/>
                    <a:pt x="32" y="624"/>
                    <a:pt x="32" y="907"/>
                  </a:cubicBezTo>
                  <a:cubicBezTo>
                    <a:pt x="32" y="1190"/>
                    <a:pt x="0" y="1668"/>
                    <a:pt x="188" y="1849"/>
                  </a:cubicBezTo>
                  <a:cubicBezTo>
                    <a:pt x="376" y="2030"/>
                    <a:pt x="971" y="1991"/>
                    <a:pt x="1160" y="1993"/>
                  </a:cubicBezTo>
                  <a:cubicBezTo>
                    <a:pt x="1349" y="1995"/>
                    <a:pt x="1307" y="2154"/>
                    <a:pt x="1334" y="1873"/>
                  </a:cubicBezTo>
                  <a:close/>
                </a:path>
              </a:pathLst>
            </a:custGeom>
            <a:solidFill>
              <a:srgbClr val="EAEAEA">
                <a:alpha val="50195"/>
              </a:srgbClr>
            </a:solidFill>
            <a:ln w="28575">
              <a:solidFill>
                <a:schemeClr val="tx1"/>
              </a:solidFill>
              <a:prstDash val="dash"/>
              <a:round/>
              <a:headEnd/>
              <a:tailEnd/>
            </a:ln>
          </p:spPr>
          <p:txBody>
            <a:bodyPr wrap="none" anchor="ctr">
              <a:spAutoFit/>
            </a:bodyPr>
            <a:lstStyle/>
            <a:p>
              <a:endParaRPr lang="en-GB"/>
            </a:p>
          </p:txBody>
        </p:sp>
        <p:sp>
          <p:nvSpPr>
            <p:cNvPr id="10" name="Text Box 10">
              <a:extLst>
                <a:ext uri="{FF2B5EF4-FFF2-40B4-BE49-F238E27FC236}">
                  <a16:creationId xmlns:a16="http://schemas.microsoft.com/office/drawing/2014/main" id="{4E0C47BA-A6DD-4025-B28B-0DD0B18B008B}"/>
                </a:ext>
              </a:extLst>
            </p:cNvPr>
            <p:cNvSpPr txBox="1">
              <a:spLocks noChangeArrowheads="1"/>
            </p:cNvSpPr>
            <p:nvPr/>
          </p:nvSpPr>
          <p:spPr bwMode="auto">
            <a:xfrm>
              <a:off x="4286" y="2765"/>
              <a:ext cx="53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US"/>
                <a:t>TROU</a:t>
              </a:r>
            </a:p>
          </p:txBody>
        </p:sp>
      </p:grpSp>
      <p:grpSp>
        <p:nvGrpSpPr>
          <p:cNvPr id="11" name="Group 31">
            <a:extLst>
              <a:ext uri="{FF2B5EF4-FFF2-40B4-BE49-F238E27FC236}">
                <a16:creationId xmlns:a16="http://schemas.microsoft.com/office/drawing/2014/main" id="{2A1A31BF-525F-4B84-9C89-FE564EBBCC31}"/>
              </a:ext>
            </a:extLst>
          </p:cNvPr>
          <p:cNvGrpSpPr>
            <a:grpSpLocks/>
          </p:cNvGrpSpPr>
          <p:nvPr/>
        </p:nvGrpSpPr>
        <p:grpSpPr bwMode="auto">
          <a:xfrm>
            <a:off x="1056143" y="962186"/>
            <a:ext cx="8280217" cy="4446460"/>
            <a:chOff x="-104" y="664"/>
            <a:chExt cx="5676" cy="3048"/>
          </a:xfrm>
        </p:grpSpPr>
        <p:grpSp>
          <p:nvGrpSpPr>
            <p:cNvPr id="12" name="Group 30">
              <a:extLst>
                <a:ext uri="{FF2B5EF4-FFF2-40B4-BE49-F238E27FC236}">
                  <a16:creationId xmlns:a16="http://schemas.microsoft.com/office/drawing/2014/main" id="{C7736C23-0B9C-46A0-AC96-198202CD693B}"/>
                </a:ext>
              </a:extLst>
            </p:cNvPr>
            <p:cNvGrpSpPr>
              <a:grpSpLocks/>
            </p:cNvGrpSpPr>
            <p:nvPr/>
          </p:nvGrpSpPr>
          <p:grpSpPr bwMode="auto">
            <a:xfrm>
              <a:off x="-104" y="664"/>
              <a:ext cx="5676" cy="3048"/>
              <a:chOff x="-104" y="664"/>
              <a:chExt cx="5676" cy="3048"/>
            </a:xfrm>
          </p:grpSpPr>
          <p:graphicFrame>
            <p:nvGraphicFramePr>
              <p:cNvPr id="14" name="Object 13">
                <a:extLst>
                  <a:ext uri="{FF2B5EF4-FFF2-40B4-BE49-F238E27FC236}">
                    <a16:creationId xmlns:a16="http://schemas.microsoft.com/office/drawing/2014/main" id="{E551DA3F-4C22-45B9-955F-96D30DDC78E5}"/>
                  </a:ext>
                </a:extLst>
              </p:cNvPr>
              <p:cNvGraphicFramePr>
                <a:graphicFrameLocks noChangeAspect="1"/>
              </p:cNvGraphicFramePr>
              <p:nvPr/>
            </p:nvGraphicFramePr>
            <p:xfrm>
              <a:off x="2325" y="1293"/>
              <a:ext cx="270" cy="231"/>
            </p:xfrm>
            <a:graphic>
              <a:graphicData uri="http://schemas.openxmlformats.org/presentationml/2006/ole">
                <mc:AlternateContent xmlns:mc="http://schemas.openxmlformats.org/markup-compatibility/2006">
                  <mc:Choice xmlns:v="urn:schemas-microsoft-com:vml" Requires="v">
                    <p:oleObj spid="_x0000_s49153" name="Equation" r:id="rId5" imgW="228600" imgH="190500" progId="Equation.3">
                      <p:embed/>
                    </p:oleObj>
                  </mc:Choice>
                  <mc:Fallback>
                    <p:oleObj name="Equation" r:id="rId5" imgW="228600" imgH="190500" progId="Equation.3">
                      <p:embed/>
                      <p:pic>
                        <p:nvPicPr>
                          <p:cNvPr id="14" name="Object 13">
                            <a:extLst>
                              <a:ext uri="{FF2B5EF4-FFF2-40B4-BE49-F238E27FC236}">
                                <a16:creationId xmlns:a16="http://schemas.microsoft.com/office/drawing/2014/main" id="{E551DA3F-4C22-45B9-955F-96D30DDC78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5" y="1293"/>
                            <a:ext cx="270" cy="231"/>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 name="Group 29">
                <a:extLst>
                  <a:ext uri="{FF2B5EF4-FFF2-40B4-BE49-F238E27FC236}">
                    <a16:creationId xmlns:a16="http://schemas.microsoft.com/office/drawing/2014/main" id="{A37447C2-9635-4A70-B11F-2EDEDC5C5BA2}"/>
                  </a:ext>
                </a:extLst>
              </p:cNvPr>
              <p:cNvGrpSpPr>
                <a:grpSpLocks/>
              </p:cNvGrpSpPr>
              <p:nvPr/>
            </p:nvGrpSpPr>
            <p:grpSpPr bwMode="auto">
              <a:xfrm>
                <a:off x="-104" y="664"/>
                <a:ext cx="5676" cy="3048"/>
                <a:chOff x="-104" y="664"/>
                <a:chExt cx="5676" cy="3048"/>
              </a:xfrm>
            </p:grpSpPr>
            <p:grpSp>
              <p:nvGrpSpPr>
                <p:cNvPr id="17" name="Group 28">
                  <a:extLst>
                    <a:ext uri="{FF2B5EF4-FFF2-40B4-BE49-F238E27FC236}">
                      <a16:creationId xmlns:a16="http://schemas.microsoft.com/office/drawing/2014/main" id="{126416C9-695F-4946-A7F8-B7512E06E70D}"/>
                    </a:ext>
                  </a:extLst>
                </p:cNvPr>
                <p:cNvGrpSpPr>
                  <a:grpSpLocks/>
                </p:cNvGrpSpPr>
                <p:nvPr/>
              </p:nvGrpSpPr>
              <p:grpSpPr bwMode="auto">
                <a:xfrm>
                  <a:off x="-104" y="3266"/>
                  <a:ext cx="1160" cy="446"/>
                  <a:chOff x="-104" y="3266"/>
                  <a:chExt cx="1160" cy="446"/>
                </a:xfrm>
              </p:grpSpPr>
              <p:sp>
                <p:nvSpPr>
                  <p:cNvPr id="22" name="Text Box 17">
                    <a:extLst>
                      <a:ext uri="{FF2B5EF4-FFF2-40B4-BE49-F238E27FC236}">
                        <a16:creationId xmlns:a16="http://schemas.microsoft.com/office/drawing/2014/main" id="{537ED1DB-5C0E-4ADB-B614-AF8023450F58}"/>
                      </a:ext>
                    </a:extLst>
                  </p:cNvPr>
                  <p:cNvSpPr txBox="1">
                    <a:spLocks noChangeArrowheads="1"/>
                  </p:cNvSpPr>
                  <p:nvPr/>
                </p:nvSpPr>
                <p:spPr bwMode="auto">
                  <a:xfrm>
                    <a:off x="-104" y="3266"/>
                    <a:ext cx="1160"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b="0">
                        <a:latin typeface="+mn-lt"/>
                      </a:rPr>
                      <a:t>Contours de </a:t>
                    </a:r>
                  </a:p>
                </p:txBody>
              </p:sp>
              <p:graphicFrame>
                <p:nvGraphicFramePr>
                  <p:cNvPr id="23" name="Object 18">
                    <a:extLst>
                      <a:ext uri="{FF2B5EF4-FFF2-40B4-BE49-F238E27FC236}">
                        <a16:creationId xmlns:a16="http://schemas.microsoft.com/office/drawing/2014/main" id="{C644210A-45F1-4686-8648-9202B37D83B5}"/>
                      </a:ext>
                    </a:extLst>
                  </p:cNvPr>
                  <p:cNvGraphicFramePr>
                    <a:graphicFrameLocks noChangeAspect="1"/>
                  </p:cNvGraphicFramePr>
                  <p:nvPr/>
                </p:nvGraphicFramePr>
                <p:xfrm>
                  <a:off x="464" y="3454"/>
                  <a:ext cx="298" cy="258"/>
                </p:xfrm>
                <a:graphic>
                  <a:graphicData uri="http://schemas.openxmlformats.org/presentationml/2006/ole">
                    <mc:AlternateContent xmlns:mc="http://schemas.openxmlformats.org/markup-compatibility/2006">
                      <mc:Choice xmlns:v="urn:schemas-microsoft-com:vml" Requires="v">
                        <p:oleObj spid="_x0000_s49154" name="Equation" r:id="rId7" imgW="228600" imgH="190500" progId="Equation.3">
                          <p:embed/>
                        </p:oleObj>
                      </mc:Choice>
                      <mc:Fallback>
                        <p:oleObj name="Equation" r:id="rId7" imgW="228600" imgH="190500" progId="Equation.3">
                          <p:embed/>
                          <p:pic>
                            <p:nvPicPr>
                              <p:cNvPr id="23" name="Object 18">
                                <a:extLst>
                                  <a:ext uri="{FF2B5EF4-FFF2-40B4-BE49-F238E27FC236}">
                                    <a16:creationId xmlns:a16="http://schemas.microsoft.com/office/drawing/2014/main" id="{C644210A-45F1-4686-8648-9202B37D83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 y="3454"/>
                                <a:ext cx="298" cy="25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8" name="Line 19">
                  <a:extLst>
                    <a:ext uri="{FF2B5EF4-FFF2-40B4-BE49-F238E27FC236}">
                      <a16:creationId xmlns:a16="http://schemas.microsoft.com/office/drawing/2014/main" id="{112AB2F8-442A-45D7-BF69-390E06BD2FC7}"/>
                    </a:ext>
                  </a:extLst>
                </p:cNvPr>
                <p:cNvSpPr>
                  <a:spLocks noChangeShapeType="1"/>
                </p:cNvSpPr>
                <p:nvPr/>
              </p:nvSpPr>
              <p:spPr bwMode="auto">
                <a:xfrm flipV="1">
                  <a:off x="1245" y="1488"/>
                  <a:ext cx="4298" cy="151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9" name="Line 20">
                  <a:extLst>
                    <a:ext uri="{FF2B5EF4-FFF2-40B4-BE49-F238E27FC236}">
                      <a16:creationId xmlns:a16="http://schemas.microsoft.com/office/drawing/2014/main" id="{BD7275DF-84FB-4206-A03E-E3C4FBCA7613}"/>
                    </a:ext>
                  </a:extLst>
                </p:cNvPr>
                <p:cNvSpPr>
                  <a:spLocks noChangeShapeType="1"/>
                </p:cNvSpPr>
                <p:nvPr/>
              </p:nvSpPr>
              <p:spPr bwMode="auto">
                <a:xfrm flipV="1">
                  <a:off x="1245" y="1894"/>
                  <a:ext cx="4298" cy="151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 name="Line 21">
                  <a:extLst>
                    <a:ext uri="{FF2B5EF4-FFF2-40B4-BE49-F238E27FC236}">
                      <a16:creationId xmlns:a16="http://schemas.microsoft.com/office/drawing/2014/main" id="{2E44161C-EB8F-4435-BFA8-ECD256AE0667}"/>
                    </a:ext>
                  </a:extLst>
                </p:cNvPr>
                <p:cNvSpPr>
                  <a:spLocks noChangeShapeType="1"/>
                </p:cNvSpPr>
                <p:nvPr/>
              </p:nvSpPr>
              <p:spPr bwMode="auto">
                <a:xfrm flipV="1">
                  <a:off x="1274" y="1070"/>
                  <a:ext cx="4298" cy="151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1" name="Line 22">
                  <a:extLst>
                    <a:ext uri="{FF2B5EF4-FFF2-40B4-BE49-F238E27FC236}">
                      <a16:creationId xmlns:a16="http://schemas.microsoft.com/office/drawing/2014/main" id="{1BC6E552-7029-471A-B491-A47674AA324E}"/>
                    </a:ext>
                  </a:extLst>
                </p:cNvPr>
                <p:cNvSpPr>
                  <a:spLocks noChangeShapeType="1"/>
                </p:cNvSpPr>
                <p:nvPr/>
              </p:nvSpPr>
              <p:spPr bwMode="auto">
                <a:xfrm flipV="1">
                  <a:off x="1263" y="664"/>
                  <a:ext cx="4297" cy="151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sp>
            <p:nvSpPr>
              <p:cNvPr id="16" name="AutoShape 24">
                <a:extLst>
                  <a:ext uri="{FF2B5EF4-FFF2-40B4-BE49-F238E27FC236}">
                    <a16:creationId xmlns:a16="http://schemas.microsoft.com/office/drawing/2014/main" id="{1D7AA5DE-15EB-42D7-852B-8903A67510F0}"/>
                  </a:ext>
                </a:extLst>
              </p:cNvPr>
              <p:cNvSpPr>
                <a:spLocks noChangeArrowheads="1"/>
              </p:cNvSpPr>
              <p:nvPr/>
            </p:nvSpPr>
            <p:spPr bwMode="auto">
              <a:xfrm rot="4273299">
                <a:off x="2260" y="1689"/>
                <a:ext cx="332" cy="140"/>
              </a:xfrm>
              <a:prstGeom prst="leftArrow">
                <a:avLst>
                  <a:gd name="adj1" fmla="val 50000"/>
                  <a:gd name="adj2" fmla="val 59286"/>
                </a:avLst>
              </a:prstGeom>
              <a:solidFill>
                <a:schemeClr val="bg1"/>
              </a:solidFill>
              <a:ln w="28575">
                <a:solidFill>
                  <a:schemeClr val="accent1"/>
                </a:solidFill>
                <a:miter lim="800000"/>
                <a:headEnd/>
                <a:tailEnd/>
              </a:ln>
            </p:spPr>
            <p:txBody>
              <a:bodyPr rot="10800000" vert="eaVert" anchor="ctr">
                <a:spAutoFit/>
              </a:bodyPr>
              <a:lstStyle/>
              <a:p>
                <a:endParaRPr lang="en-GB"/>
              </a:p>
            </p:txBody>
          </p:sp>
        </p:grpSp>
        <p:sp>
          <p:nvSpPr>
            <p:cNvPr id="13" name="Line 27">
              <a:extLst>
                <a:ext uri="{FF2B5EF4-FFF2-40B4-BE49-F238E27FC236}">
                  <a16:creationId xmlns:a16="http://schemas.microsoft.com/office/drawing/2014/main" id="{35158599-AC94-4B6B-AC0E-53D6E9282589}"/>
                </a:ext>
              </a:extLst>
            </p:cNvPr>
            <p:cNvSpPr>
              <a:spLocks noChangeShapeType="1"/>
            </p:cNvSpPr>
            <p:nvPr/>
          </p:nvSpPr>
          <p:spPr bwMode="auto">
            <a:xfrm flipV="1">
              <a:off x="976" y="3424"/>
              <a:ext cx="232" cy="8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sp>
        <p:nvSpPr>
          <p:cNvPr id="24" name="Text Box 32">
            <a:extLst>
              <a:ext uri="{FF2B5EF4-FFF2-40B4-BE49-F238E27FC236}">
                <a16:creationId xmlns:a16="http://schemas.microsoft.com/office/drawing/2014/main" id="{DBF9CC9E-5876-4737-9D62-42B12C3D183D}"/>
              </a:ext>
            </a:extLst>
          </p:cNvPr>
          <p:cNvSpPr txBox="1">
            <a:spLocks noChangeArrowheads="1"/>
          </p:cNvSpPr>
          <p:nvPr/>
        </p:nvSpPr>
        <p:spPr bwMode="auto">
          <a:xfrm>
            <a:off x="3200400" y="1664807"/>
            <a:ext cx="2282496" cy="830997"/>
          </a:xfrm>
          <a:prstGeom prst="rect">
            <a:avLst/>
          </a:prstGeom>
          <a:solidFill>
            <a:schemeClr val="bg1"/>
          </a:solidFill>
          <a:ln w="285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600" err="1"/>
              <a:t>Vecteur</a:t>
            </a:r>
            <a:r>
              <a:rPr lang="en-GB" sz="1600"/>
              <a:t> de </a:t>
            </a:r>
            <a:r>
              <a:rPr lang="en-GB" sz="1600" err="1"/>
              <a:t>développement</a:t>
            </a:r>
            <a:r>
              <a:rPr lang="en-GB" sz="1600"/>
              <a:t> </a:t>
            </a:r>
            <a:r>
              <a:rPr lang="en-GB" sz="1600" err="1"/>
              <a:t>matériau</a:t>
            </a:r>
            <a:endParaRPr lang="en-GB" sz="1600"/>
          </a:p>
        </p:txBody>
      </p:sp>
    </p:spTree>
    <p:extLst>
      <p:ext uri="{BB962C8B-B14F-4D97-AF65-F5344CB8AC3E}">
        <p14:creationId xmlns:p14="http://schemas.microsoft.com/office/powerpoint/2010/main" val="355371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2/3*#ppt_w"/>
                                          </p:val>
                                        </p:tav>
                                        <p:tav tm="100000">
                                          <p:val>
                                            <p:strVal val="#ppt_w"/>
                                          </p:val>
                                        </p:tav>
                                      </p:tavLst>
                                    </p:anim>
                                    <p:anim calcmode="lin" valueType="num">
                                      <p:cBhvr>
                                        <p:cTn id="8" dur="500" fill="hold"/>
                                        <p:tgtEl>
                                          <p:spTgt spid="8"/>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2/3*#ppt_w"/>
                                          </p:val>
                                        </p:tav>
                                        <p:tav tm="100000">
                                          <p:val>
                                            <p:strVal val="#ppt_w"/>
                                          </p:val>
                                        </p:tav>
                                      </p:tavLst>
                                    </p:anim>
                                    <p:anim calcmode="lin" valueType="num">
                                      <p:cBhvr>
                                        <p:cTn id="14"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11</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err="1"/>
              <a:t>Limites</a:t>
            </a:r>
            <a:r>
              <a:rPr lang="en-GB"/>
              <a:t> : module et </a:t>
            </a:r>
            <a:r>
              <a:rPr lang="en-GB" err="1"/>
              <a:t>densité</a:t>
            </a:r>
            <a:endParaRPr lang="en-US"/>
          </a:p>
        </p:txBody>
      </p:sp>
      <p:pic>
        <p:nvPicPr>
          <p:cNvPr id="4" name="Picture 3">
            <a:extLst>
              <a:ext uri="{FF2B5EF4-FFF2-40B4-BE49-F238E27FC236}">
                <a16:creationId xmlns:a16="http://schemas.microsoft.com/office/drawing/2014/main" id="{22872A89-BE1F-49E8-8C0B-323D3476C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889" y="832768"/>
            <a:ext cx="6637549" cy="511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10">
            <a:extLst>
              <a:ext uri="{FF2B5EF4-FFF2-40B4-BE49-F238E27FC236}">
                <a16:creationId xmlns:a16="http://schemas.microsoft.com/office/drawing/2014/main" id="{7763236D-D777-4BF0-B46B-5C9B8819AB69}"/>
              </a:ext>
            </a:extLst>
          </p:cNvPr>
          <p:cNvSpPr>
            <a:spLocks/>
          </p:cNvSpPr>
          <p:nvPr/>
        </p:nvSpPr>
        <p:spPr bwMode="auto">
          <a:xfrm>
            <a:off x="3163758" y="826315"/>
            <a:ext cx="6037291" cy="4647152"/>
          </a:xfrm>
          <a:custGeom>
            <a:avLst/>
            <a:gdLst>
              <a:gd name="T0" fmla="*/ 0 w 4288"/>
              <a:gd name="T1" fmla="*/ 2147483647 h 3264"/>
              <a:gd name="T2" fmla="*/ 2147483647 w 4288"/>
              <a:gd name="T3" fmla="*/ 2147483647 h 3264"/>
              <a:gd name="T4" fmla="*/ 2147483647 w 4288"/>
              <a:gd name="T5" fmla="*/ 2147483647 h 3264"/>
              <a:gd name="T6" fmla="*/ 2147483647 w 4288"/>
              <a:gd name="T7" fmla="*/ 2147483647 h 3264"/>
              <a:gd name="T8" fmla="*/ 2147483647 w 4288"/>
              <a:gd name="T9" fmla="*/ 2147483647 h 3264"/>
              <a:gd name="T10" fmla="*/ 2147483647 w 4288"/>
              <a:gd name="T11" fmla="*/ 0 h 3264"/>
              <a:gd name="T12" fmla="*/ 2147483647 w 4288"/>
              <a:gd name="T13" fmla="*/ 0 h 3264"/>
              <a:gd name="T14" fmla="*/ 0 w 4288"/>
              <a:gd name="T15" fmla="*/ 2147483647 h 3264"/>
              <a:gd name="T16" fmla="*/ 0 60000 65536"/>
              <a:gd name="T17" fmla="*/ 0 60000 65536"/>
              <a:gd name="T18" fmla="*/ 0 60000 65536"/>
              <a:gd name="T19" fmla="*/ 0 60000 65536"/>
              <a:gd name="T20" fmla="*/ 0 60000 65536"/>
              <a:gd name="T21" fmla="*/ 0 60000 65536"/>
              <a:gd name="T22" fmla="*/ 0 60000 65536"/>
              <a:gd name="T23" fmla="*/ 0 60000 65536"/>
              <a:gd name="connsiteX0" fmla="*/ 0 w 10000"/>
              <a:gd name="connsiteY0" fmla="*/ 4020 h 10000"/>
              <a:gd name="connsiteX1" fmla="*/ 6660 w 10000"/>
              <a:gd name="connsiteY1" fmla="*/ 711 h 10000"/>
              <a:gd name="connsiteX2" fmla="*/ 9049 w 10000"/>
              <a:gd name="connsiteY2" fmla="*/ 711 h 10000"/>
              <a:gd name="connsiteX3" fmla="*/ 9049 w 10000"/>
              <a:gd name="connsiteY3" fmla="*/ 10000 h 10000"/>
              <a:gd name="connsiteX4" fmla="*/ 10000 w 10000"/>
              <a:gd name="connsiteY4" fmla="*/ 10000 h 10000"/>
              <a:gd name="connsiteX5" fmla="*/ 10000 w 10000"/>
              <a:gd name="connsiteY5" fmla="*/ 0 h 10000"/>
              <a:gd name="connsiteX6" fmla="*/ 0 w 10000"/>
              <a:gd name="connsiteY6" fmla="*/ 164 h 10000"/>
              <a:gd name="connsiteX7" fmla="*/ 0 w 10000"/>
              <a:gd name="connsiteY7" fmla="*/ 4020 h 10000"/>
              <a:gd name="connsiteX0" fmla="*/ 0 w 10000"/>
              <a:gd name="connsiteY0" fmla="*/ 3922 h 9902"/>
              <a:gd name="connsiteX1" fmla="*/ 6660 w 10000"/>
              <a:gd name="connsiteY1" fmla="*/ 613 h 9902"/>
              <a:gd name="connsiteX2" fmla="*/ 9049 w 10000"/>
              <a:gd name="connsiteY2" fmla="*/ 613 h 9902"/>
              <a:gd name="connsiteX3" fmla="*/ 9049 w 10000"/>
              <a:gd name="connsiteY3" fmla="*/ 9902 h 9902"/>
              <a:gd name="connsiteX4" fmla="*/ 10000 w 10000"/>
              <a:gd name="connsiteY4" fmla="*/ 9902 h 9902"/>
              <a:gd name="connsiteX5" fmla="*/ 9863 w 10000"/>
              <a:gd name="connsiteY5" fmla="*/ 0 h 9902"/>
              <a:gd name="connsiteX6" fmla="*/ 0 w 10000"/>
              <a:gd name="connsiteY6" fmla="*/ 66 h 9902"/>
              <a:gd name="connsiteX7" fmla="*/ 0 w 10000"/>
              <a:gd name="connsiteY7" fmla="*/ 3922 h 9902"/>
              <a:gd name="connsiteX0" fmla="*/ 0 w 9888"/>
              <a:gd name="connsiteY0" fmla="*/ 3961 h 10099"/>
              <a:gd name="connsiteX1" fmla="*/ 6660 w 9888"/>
              <a:gd name="connsiteY1" fmla="*/ 619 h 10099"/>
              <a:gd name="connsiteX2" fmla="*/ 9049 w 9888"/>
              <a:gd name="connsiteY2" fmla="*/ 619 h 10099"/>
              <a:gd name="connsiteX3" fmla="*/ 9049 w 9888"/>
              <a:gd name="connsiteY3" fmla="*/ 10000 h 10099"/>
              <a:gd name="connsiteX4" fmla="*/ 9888 w 9888"/>
              <a:gd name="connsiteY4" fmla="*/ 10099 h 10099"/>
              <a:gd name="connsiteX5" fmla="*/ 9863 w 9888"/>
              <a:gd name="connsiteY5" fmla="*/ 0 h 10099"/>
              <a:gd name="connsiteX6" fmla="*/ 0 w 9888"/>
              <a:gd name="connsiteY6" fmla="*/ 67 h 10099"/>
              <a:gd name="connsiteX7" fmla="*/ 0 w 9888"/>
              <a:gd name="connsiteY7" fmla="*/ 3961 h 10099"/>
              <a:gd name="connsiteX0" fmla="*/ 0 w 10000"/>
              <a:gd name="connsiteY0" fmla="*/ 3922 h 10033"/>
              <a:gd name="connsiteX1" fmla="*/ 6735 w 10000"/>
              <a:gd name="connsiteY1" fmla="*/ 613 h 10033"/>
              <a:gd name="connsiteX2" fmla="*/ 9151 w 10000"/>
              <a:gd name="connsiteY2" fmla="*/ 613 h 10033"/>
              <a:gd name="connsiteX3" fmla="*/ 9164 w 10000"/>
              <a:gd name="connsiteY3" fmla="*/ 10033 h 10033"/>
              <a:gd name="connsiteX4" fmla="*/ 10000 w 10000"/>
              <a:gd name="connsiteY4" fmla="*/ 10000 h 10033"/>
              <a:gd name="connsiteX5" fmla="*/ 9975 w 10000"/>
              <a:gd name="connsiteY5" fmla="*/ 0 h 10033"/>
              <a:gd name="connsiteX6" fmla="*/ 0 w 10000"/>
              <a:gd name="connsiteY6" fmla="*/ 66 h 10033"/>
              <a:gd name="connsiteX7" fmla="*/ 0 w 10000"/>
              <a:gd name="connsiteY7" fmla="*/ 3922 h 10033"/>
              <a:gd name="connsiteX0" fmla="*/ 0 w 10000"/>
              <a:gd name="connsiteY0" fmla="*/ 3922 h 10000"/>
              <a:gd name="connsiteX1" fmla="*/ 6735 w 10000"/>
              <a:gd name="connsiteY1" fmla="*/ 613 h 10000"/>
              <a:gd name="connsiteX2" fmla="*/ 9151 w 10000"/>
              <a:gd name="connsiteY2" fmla="*/ 613 h 10000"/>
              <a:gd name="connsiteX3" fmla="*/ 9139 w 10000"/>
              <a:gd name="connsiteY3" fmla="*/ 10000 h 10000"/>
              <a:gd name="connsiteX4" fmla="*/ 10000 w 10000"/>
              <a:gd name="connsiteY4" fmla="*/ 10000 h 10000"/>
              <a:gd name="connsiteX5" fmla="*/ 9975 w 10000"/>
              <a:gd name="connsiteY5" fmla="*/ 0 h 10000"/>
              <a:gd name="connsiteX6" fmla="*/ 0 w 10000"/>
              <a:gd name="connsiteY6" fmla="*/ 66 h 10000"/>
              <a:gd name="connsiteX7" fmla="*/ 0 w 10000"/>
              <a:gd name="connsiteY7" fmla="*/ 3922 h 10000"/>
              <a:gd name="connsiteX0" fmla="*/ 0 w 10001"/>
              <a:gd name="connsiteY0" fmla="*/ 3922 h 10000"/>
              <a:gd name="connsiteX1" fmla="*/ 6735 w 10001"/>
              <a:gd name="connsiteY1" fmla="*/ 613 h 10000"/>
              <a:gd name="connsiteX2" fmla="*/ 9151 w 10001"/>
              <a:gd name="connsiteY2" fmla="*/ 613 h 10000"/>
              <a:gd name="connsiteX3" fmla="*/ 9139 w 10001"/>
              <a:gd name="connsiteY3" fmla="*/ 10000 h 10000"/>
              <a:gd name="connsiteX4" fmla="*/ 10000 w 10001"/>
              <a:gd name="connsiteY4" fmla="*/ 10000 h 10000"/>
              <a:gd name="connsiteX5" fmla="*/ 9975 w 10001"/>
              <a:gd name="connsiteY5" fmla="*/ 0 h 10000"/>
              <a:gd name="connsiteX6" fmla="*/ 0 w 10001"/>
              <a:gd name="connsiteY6" fmla="*/ 66 h 10000"/>
              <a:gd name="connsiteX7" fmla="*/ 0 w 10001"/>
              <a:gd name="connsiteY7" fmla="*/ 392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 h="10000">
                <a:moveTo>
                  <a:pt x="0" y="3922"/>
                </a:moveTo>
                <a:lnTo>
                  <a:pt x="6735" y="613"/>
                </a:lnTo>
                <a:lnTo>
                  <a:pt x="9151" y="613"/>
                </a:lnTo>
                <a:cubicBezTo>
                  <a:pt x="9155" y="3753"/>
                  <a:pt x="9135" y="6860"/>
                  <a:pt x="9139" y="10000"/>
                </a:cubicBezTo>
                <a:lnTo>
                  <a:pt x="10000" y="10000"/>
                </a:lnTo>
                <a:cubicBezTo>
                  <a:pt x="9991" y="6699"/>
                  <a:pt x="10021" y="3301"/>
                  <a:pt x="9975" y="0"/>
                </a:cubicBezTo>
                <a:lnTo>
                  <a:pt x="0" y="66"/>
                </a:lnTo>
                <a:lnTo>
                  <a:pt x="0" y="3922"/>
                </a:lnTo>
                <a:close/>
              </a:path>
            </a:pathLst>
          </a:custGeom>
          <a:solidFill>
            <a:srgbClr val="EFFFFF">
              <a:alpha val="40000"/>
            </a:srgbClr>
          </a:solidFill>
          <a:ln w="19050" cap="flat" cmpd="sng">
            <a:solidFill>
              <a:schemeClr val="tx1"/>
            </a:solidFill>
            <a:prstDash val="solid"/>
            <a:round/>
            <a:headEnd/>
            <a:tailEnd/>
          </a:ln>
          <a:effectLst/>
        </p:spPr>
        <p:txBody>
          <a:bodyPr wrap="square">
            <a:spAutoFit/>
          </a:bodyPr>
          <a:lstStyle/>
          <a:p>
            <a:endParaRPr lang="en-GB"/>
          </a:p>
        </p:txBody>
      </p:sp>
    </p:spTree>
    <p:extLst>
      <p:ext uri="{BB962C8B-B14F-4D97-AF65-F5344CB8AC3E}">
        <p14:creationId xmlns:p14="http://schemas.microsoft.com/office/powerpoint/2010/main" val="313526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12</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err="1"/>
              <a:t>Résistance</a:t>
            </a:r>
            <a:r>
              <a:rPr lang="en-GB"/>
              <a:t> - </a:t>
            </a:r>
            <a:r>
              <a:rPr lang="en-GB" err="1"/>
              <a:t>densité</a:t>
            </a:r>
            <a:endParaRPr lang="en-US"/>
          </a:p>
        </p:txBody>
      </p:sp>
      <p:pic>
        <p:nvPicPr>
          <p:cNvPr id="4" name="Picture 4">
            <a:extLst>
              <a:ext uri="{FF2B5EF4-FFF2-40B4-BE49-F238E27FC236}">
                <a16:creationId xmlns:a16="http://schemas.microsoft.com/office/drawing/2014/main" id="{5B622284-D848-464C-8698-B45DB3F0E5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7889" y="826315"/>
            <a:ext cx="6637550" cy="5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29">
            <a:extLst>
              <a:ext uri="{FF2B5EF4-FFF2-40B4-BE49-F238E27FC236}">
                <a16:creationId xmlns:a16="http://schemas.microsoft.com/office/drawing/2014/main" id="{502951B3-522D-43C3-B82B-B21DEF748C70}"/>
              </a:ext>
            </a:extLst>
          </p:cNvPr>
          <p:cNvGrpSpPr>
            <a:grpSpLocks/>
          </p:cNvGrpSpPr>
          <p:nvPr/>
        </p:nvGrpSpPr>
        <p:grpSpPr bwMode="auto">
          <a:xfrm>
            <a:off x="3130849" y="827424"/>
            <a:ext cx="5542495" cy="4020339"/>
            <a:chOff x="1091" y="563"/>
            <a:chExt cx="3958" cy="2871"/>
          </a:xfrm>
        </p:grpSpPr>
        <p:sp>
          <p:nvSpPr>
            <p:cNvPr id="6" name="Freeform 23">
              <a:extLst>
                <a:ext uri="{FF2B5EF4-FFF2-40B4-BE49-F238E27FC236}">
                  <a16:creationId xmlns:a16="http://schemas.microsoft.com/office/drawing/2014/main" id="{F51F830A-F31E-4550-9FC7-B78A7DFBAED5}"/>
                </a:ext>
              </a:extLst>
            </p:cNvPr>
            <p:cNvSpPr>
              <a:spLocks/>
            </p:cNvSpPr>
            <p:nvPr/>
          </p:nvSpPr>
          <p:spPr bwMode="auto">
            <a:xfrm>
              <a:off x="1091" y="563"/>
              <a:ext cx="3958" cy="2871"/>
            </a:xfrm>
            <a:custGeom>
              <a:avLst/>
              <a:gdLst>
                <a:gd name="T0" fmla="*/ 61 w 3958"/>
                <a:gd name="T1" fmla="*/ 2539 h 2871"/>
                <a:gd name="T2" fmla="*/ 53 w 3958"/>
                <a:gd name="T3" fmla="*/ 683 h 2871"/>
                <a:gd name="T4" fmla="*/ 381 w 3958"/>
                <a:gd name="T5" fmla="*/ 339 h 2871"/>
                <a:gd name="T6" fmla="*/ 1157 w 3958"/>
                <a:gd name="T7" fmla="*/ 283 h 2871"/>
                <a:gd name="T8" fmla="*/ 1309 w 3958"/>
                <a:gd name="T9" fmla="*/ 115 h 2871"/>
                <a:gd name="T10" fmla="*/ 1597 w 3958"/>
                <a:gd name="T11" fmla="*/ 35 h 2871"/>
                <a:gd name="T12" fmla="*/ 3605 w 3958"/>
                <a:gd name="T13" fmla="*/ 19 h 2871"/>
                <a:gd name="T14" fmla="*/ 3717 w 3958"/>
                <a:gd name="T15" fmla="*/ 147 h 2871"/>
                <a:gd name="T16" fmla="*/ 2749 w 3958"/>
                <a:gd name="T17" fmla="*/ 387 h 2871"/>
                <a:gd name="T18" fmla="*/ 2413 w 3958"/>
                <a:gd name="T19" fmla="*/ 547 h 2871"/>
                <a:gd name="T20" fmla="*/ 2077 w 3958"/>
                <a:gd name="T21" fmla="*/ 1043 h 2871"/>
                <a:gd name="T22" fmla="*/ 1397 w 3958"/>
                <a:gd name="T23" fmla="*/ 1531 h 2871"/>
                <a:gd name="T24" fmla="*/ 917 w 3958"/>
                <a:gd name="T25" fmla="*/ 1803 h 2871"/>
                <a:gd name="T26" fmla="*/ 293 w 3958"/>
                <a:gd name="T27" fmla="*/ 2539 h 2871"/>
                <a:gd name="T28" fmla="*/ 61 w 3958"/>
                <a:gd name="T29" fmla="*/ 2675 h 2871"/>
                <a:gd name="T30" fmla="*/ 61 w 3958"/>
                <a:gd name="T31" fmla="*/ 2539 h 28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58" h="2871">
                  <a:moveTo>
                    <a:pt x="61" y="2539"/>
                  </a:moveTo>
                  <a:cubicBezTo>
                    <a:pt x="60" y="2207"/>
                    <a:pt x="0" y="1050"/>
                    <a:pt x="53" y="683"/>
                  </a:cubicBezTo>
                  <a:cubicBezTo>
                    <a:pt x="106" y="316"/>
                    <a:pt x="197" y="406"/>
                    <a:pt x="381" y="339"/>
                  </a:cubicBezTo>
                  <a:cubicBezTo>
                    <a:pt x="565" y="272"/>
                    <a:pt x="1002" y="320"/>
                    <a:pt x="1157" y="283"/>
                  </a:cubicBezTo>
                  <a:cubicBezTo>
                    <a:pt x="1312" y="246"/>
                    <a:pt x="1236" y="156"/>
                    <a:pt x="1309" y="115"/>
                  </a:cubicBezTo>
                  <a:cubicBezTo>
                    <a:pt x="1382" y="74"/>
                    <a:pt x="1214" y="51"/>
                    <a:pt x="1597" y="35"/>
                  </a:cubicBezTo>
                  <a:cubicBezTo>
                    <a:pt x="1980" y="19"/>
                    <a:pt x="3252" y="0"/>
                    <a:pt x="3605" y="19"/>
                  </a:cubicBezTo>
                  <a:cubicBezTo>
                    <a:pt x="3958" y="38"/>
                    <a:pt x="3860" y="86"/>
                    <a:pt x="3717" y="147"/>
                  </a:cubicBezTo>
                  <a:cubicBezTo>
                    <a:pt x="3574" y="208"/>
                    <a:pt x="2966" y="320"/>
                    <a:pt x="2749" y="387"/>
                  </a:cubicBezTo>
                  <a:cubicBezTo>
                    <a:pt x="2532" y="454"/>
                    <a:pt x="2525" y="438"/>
                    <a:pt x="2413" y="547"/>
                  </a:cubicBezTo>
                  <a:cubicBezTo>
                    <a:pt x="2301" y="656"/>
                    <a:pt x="2246" y="879"/>
                    <a:pt x="2077" y="1043"/>
                  </a:cubicBezTo>
                  <a:cubicBezTo>
                    <a:pt x="1908" y="1207"/>
                    <a:pt x="1590" y="1404"/>
                    <a:pt x="1397" y="1531"/>
                  </a:cubicBezTo>
                  <a:cubicBezTo>
                    <a:pt x="1204" y="1658"/>
                    <a:pt x="1101" y="1635"/>
                    <a:pt x="917" y="1803"/>
                  </a:cubicBezTo>
                  <a:cubicBezTo>
                    <a:pt x="733" y="1971"/>
                    <a:pt x="436" y="2394"/>
                    <a:pt x="293" y="2539"/>
                  </a:cubicBezTo>
                  <a:cubicBezTo>
                    <a:pt x="150" y="2684"/>
                    <a:pt x="100" y="2679"/>
                    <a:pt x="61" y="2675"/>
                  </a:cubicBezTo>
                  <a:cubicBezTo>
                    <a:pt x="22" y="2671"/>
                    <a:pt x="62" y="2871"/>
                    <a:pt x="61" y="2539"/>
                  </a:cubicBezTo>
                  <a:close/>
                </a:path>
              </a:pathLst>
            </a:custGeom>
            <a:solidFill>
              <a:srgbClr val="EAEAEA">
                <a:alpha val="39999"/>
              </a:srgbClr>
            </a:solidFill>
            <a:ln w="28575" cap="flat" cmpd="sng">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7" name="Rectangle 24">
              <a:extLst>
                <a:ext uri="{FF2B5EF4-FFF2-40B4-BE49-F238E27FC236}">
                  <a16:creationId xmlns:a16="http://schemas.microsoft.com/office/drawing/2014/main" id="{2A7CF9A9-7BC9-46F8-A74D-811804680C3A}"/>
                </a:ext>
              </a:extLst>
            </p:cNvPr>
            <p:cNvSpPr>
              <a:spLocks noChangeArrowheads="1"/>
            </p:cNvSpPr>
            <p:nvPr/>
          </p:nvSpPr>
          <p:spPr bwMode="auto">
            <a:xfrm>
              <a:off x="1521" y="919"/>
              <a:ext cx="51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TROU</a:t>
              </a:r>
              <a:endParaRPr lang="en-GB"/>
            </a:p>
          </p:txBody>
        </p:sp>
      </p:grpSp>
      <p:grpSp>
        <p:nvGrpSpPr>
          <p:cNvPr id="8" name="Group 28">
            <a:extLst>
              <a:ext uri="{FF2B5EF4-FFF2-40B4-BE49-F238E27FC236}">
                <a16:creationId xmlns:a16="http://schemas.microsoft.com/office/drawing/2014/main" id="{F7503A9A-17A7-41E7-814D-1B6769970B8A}"/>
              </a:ext>
            </a:extLst>
          </p:cNvPr>
          <p:cNvGrpSpPr>
            <a:grpSpLocks/>
          </p:cNvGrpSpPr>
          <p:nvPr/>
        </p:nvGrpSpPr>
        <p:grpSpPr bwMode="auto">
          <a:xfrm>
            <a:off x="4085182" y="2483774"/>
            <a:ext cx="5167207" cy="3038711"/>
            <a:chOff x="1731" y="1637"/>
            <a:chExt cx="3690" cy="2170"/>
          </a:xfrm>
        </p:grpSpPr>
        <p:sp>
          <p:nvSpPr>
            <p:cNvPr id="9" name="Freeform 25">
              <a:extLst>
                <a:ext uri="{FF2B5EF4-FFF2-40B4-BE49-F238E27FC236}">
                  <a16:creationId xmlns:a16="http://schemas.microsoft.com/office/drawing/2014/main" id="{1CB176A4-37F8-494E-8F72-A297D89F480B}"/>
                </a:ext>
              </a:extLst>
            </p:cNvPr>
            <p:cNvSpPr>
              <a:spLocks/>
            </p:cNvSpPr>
            <p:nvPr/>
          </p:nvSpPr>
          <p:spPr bwMode="auto">
            <a:xfrm>
              <a:off x="1731" y="1637"/>
              <a:ext cx="3690" cy="2170"/>
            </a:xfrm>
            <a:custGeom>
              <a:avLst/>
              <a:gdLst>
                <a:gd name="T0" fmla="*/ 437 w 3690"/>
                <a:gd name="T1" fmla="*/ 2147 h 2170"/>
                <a:gd name="T2" fmla="*/ 3005 w 3690"/>
                <a:gd name="T3" fmla="*/ 2139 h 2170"/>
                <a:gd name="T4" fmla="*/ 3557 w 3690"/>
                <a:gd name="T5" fmla="*/ 2027 h 2170"/>
                <a:gd name="T6" fmla="*/ 3637 w 3690"/>
                <a:gd name="T7" fmla="*/ 1651 h 2170"/>
                <a:gd name="T8" fmla="*/ 3645 w 3690"/>
                <a:gd name="T9" fmla="*/ 235 h 2170"/>
                <a:gd name="T10" fmla="*/ 3365 w 3690"/>
                <a:gd name="T11" fmla="*/ 243 h 2170"/>
                <a:gd name="T12" fmla="*/ 3141 w 3690"/>
                <a:gd name="T13" fmla="*/ 571 h 2170"/>
                <a:gd name="T14" fmla="*/ 2229 w 3690"/>
                <a:gd name="T15" fmla="*/ 1171 h 2170"/>
                <a:gd name="T16" fmla="*/ 1557 w 3690"/>
                <a:gd name="T17" fmla="*/ 1339 h 2170"/>
                <a:gd name="T18" fmla="*/ 925 w 3690"/>
                <a:gd name="T19" fmla="*/ 1571 h 2170"/>
                <a:gd name="T20" fmla="*/ 381 w 3690"/>
                <a:gd name="T21" fmla="*/ 2003 h 2170"/>
                <a:gd name="T22" fmla="*/ 437 w 3690"/>
                <a:gd name="T23" fmla="*/ 2147 h 2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90" h="2170">
                  <a:moveTo>
                    <a:pt x="437" y="2147"/>
                  </a:moveTo>
                  <a:cubicBezTo>
                    <a:pt x="874" y="2170"/>
                    <a:pt x="2485" y="2159"/>
                    <a:pt x="3005" y="2139"/>
                  </a:cubicBezTo>
                  <a:cubicBezTo>
                    <a:pt x="3525" y="2119"/>
                    <a:pt x="3452" y="2108"/>
                    <a:pt x="3557" y="2027"/>
                  </a:cubicBezTo>
                  <a:cubicBezTo>
                    <a:pt x="3662" y="1946"/>
                    <a:pt x="3622" y="1950"/>
                    <a:pt x="3637" y="1651"/>
                  </a:cubicBezTo>
                  <a:cubicBezTo>
                    <a:pt x="3652" y="1352"/>
                    <a:pt x="3690" y="470"/>
                    <a:pt x="3645" y="235"/>
                  </a:cubicBezTo>
                  <a:cubicBezTo>
                    <a:pt x="3600" y="0"/>
                    <a:pt x="3449" y="187"/>
                    <a:pt x="3365" y="243"/>
                  </a:cubicBezTo>
                  <a:cubicBezTo>
                    <a:pt x="3281" y="299"/>
                    <a:pt x="3330" y="416"/>
                    <a:pt x="3141" y="571"/>
                  </a:cubicBezTo>
                  <a:cubicBezTo>
                    <a:pt x="2952" y="726"/>
                    <a:pt x="2493" y="1043"/>
                    <a:pt x="2229" y="1171"/>
                  </a:cubicBezTo>
                  <a:cubicBezTo>
                    <a:pt x="1965" y="1299"/>
                    <a:pt x="1774" y="1272"/>
                    <a:pt x="1557" y="1339"/>
                  </a:cubicBezTo>
                  <a:cubicBezTo>
                    <a:pt x="1340" y="1406"/>
                    <a:pt x="1121" y="1460"/>
                    <a:pt x="925" y="1571"/>
                  </a:cubicBezTo>
                  <a:cubicBezTo>
                    <a:pt x="729" y="1682"/>
                    <a:pt x="461" y="1908"/>
                    <a:pt x="381" y="2003"/>
                  </a:cubicBezTo>
                  <a:cubicBezTo>
                    <a:pt x="301" y="2098"/>
                    <a:pt x="0" y="2124"/>
                    <a:pt x="437" y="2147"/>
                  </a:cubicBezTo>
                  <a:close/>
                </a:path>
              </a:pathLst>
            </a:custGeom>
            <a:solidFill>
              <a:srgbClr val="EAEAEA">
                <a:alpha val="39999"/>
              </a:srgbClr>
            </a:solidFill>
            <a:ln w="28575" cap="flat" cmpd="sng">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0" name="Rectangle 9">
              <a:extLst>
                <a:ext uri="{FF2B5EF4-FFF2-40B4-BE49-F238E27FC236}">
                  <a16:creationId xmlns:a16="http://schemas.microsoft.com/office/drawing/2014/main" id="{19890302-0266-4F49-8BB0-2D1DE7FAF28E}"/>
                </a:ext>
              </a:extLst>
            </p:cNvPr>
            <p:cNvSpPr>
              <a:spLocks noChangeArrowheads="1"/>
            </p:cNvSpPr>
            <p:nvPr/>
          </p:nvSpPr>
          <p:spPr bwMode="auto">
            <a:xfrm>
              <a:off x="4310" y="3101"/>
              <a:ext cx="51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TROU</a:t>
              </a:r>
              <a:endParaRPr lang="en-GB"/>
            </a:p>
          </p:txBody>
        </p:sp>
      </p:grpSp>
      <p:grpSp>
        <p:nvGrpSpPr>
          <p:cNvPr id="11" name="Group 22">
            <a:extLst>
              <a:ext uri="{FF2B5EF4-FFF2-40B4-BE49-F238E27FC236}">
                <a16:creationId xmlns:a16="http://schemas.microsoft.com/office/drawing/2014/main" id="{00F5C010-5AFD-4F45-BCBD-78D260DE9294}"/>
              </a:ext>
            </a:extLst>
          </p:cNvPr>
          <p:cNvGrpSpPr>
            <a:grpSpLocks/>
          </p:cNvGrpSpPr>
          <p:nvPr/>
        </p:nvGrpSpPr>
        <p:grpSpPr bwMode="auto">
          <a:xfrm>
            <a:off x="1192803" y="810801"/>
            <a:ext cx="7941256" cy="4028742"/>
            <a:chOff x="-267" y="552"/>
            <a:chExt cx="5671" cy="2877"/>
          </a:xfrm>
        </p:grpSpPr>
        <p:graphicFrame>
          <p:nvGraphicFramePr>
            <p:cNvPr id="12" name="Object 11">
              <a:extLst>
                <a:ext uri="{FF2B5EF4-FFF2-40B4-BE49-F238E27FC236}">
                  <a16:creationId xmlns:a16="http://schemas.microsoft.com/office/drawing/2014/main" id="{0EBD53AB-56B7-4650-BBAE-8E84517C9B99}"/>
                </a:ext>
              </a:extLst>
            </p:cNvPr>
            <p:cNvGraphicFramePr>
              <a:graphicFrameLocks noChangeAspect="1"/>
            </p:cNvGraphicFramePr>
            <p:nvPr/>
          </p:nvGraphicFramePr>
          <p:xfrm>
            <a:off x="1601" y="1462"/>
            <a:ext cx="373" cy="262"/>
          </p:xfrm>
          <a:graphic>
            <a:graphicData uri="http://schemas.openxmlformats.org/presentationml/2006/ole">
              <mc:AlternateContent xmlns:mc="http://schemas.openxmlformats.org/markup-compatibility/2006">
                <mc:Choice xmlns:v="urn:schemas-microsoft-com:vml" Requires="v">
                  <p:oleObj spid="_x0000_s53249" name="Equation" r:id="rId5" imgW="317087" imgH="215619" progId="Equation.3">
                    <p:embed/>
                  </p:oleObj>
                </mc:Choice>
                <mc:Fallback>
                  <p:oleObj name="Equation" r:id="rId5" imgW="317087" imgH="215619" progId="Equation.3">
                    <p:embed/>
                    <p:pic>
                      <p:nvPicPr>
                        <p:cNvPr id="12" name="Object 11">
                          <a:extLst>
                            <a:ext uri="{FF2B5EF4-FFF2-40B4-BE49-F238E27FC236}">
                              <a16:creationId xmlns:a16="http://schemas.microsoft.com/office/drawing/2014/main" id="{0EBD53AB-56B7-4650-BBAE-8E84517C9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1" y="1462"/>
                          <a:ext cx="373" cy="262"/>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17">
              <a:extLst>
                <a:ext uri="{FF2B5EF4-FFF2-40B4-BE49-F238E27FC236}">
                  <a16:creationId xmlns:a16="http://schemas.microsoft.com/office/drawing/2014/main" id="{9070AE83-96A4-4682-9574-EF70290DB410}"/>
                </a:ext>
              </a:extLst>
            </p:cNvPr>
            <p:cNvSpPr txBox="1">
              <a:spLocks noChangeArrowheads="1"/>
            </p:cNvSpPr>
            <p:nvPr/>
          </p:nvSpPr>
          <p:spPr bwMode="auto">
            <a:xfrm>
              <a:off x="-267" y="2933"/>
              <a:ext cx="121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b="0">
                  <a:latin typeface="+mn-lt"/>
                </a:rPr>
                <a:t>Contours de </a:t>
              </a:r>
            </a:p>
          </p:txBody>
        </p:sp>
        <p:sp>
          <p:nvSpPr>
            <p:cNvPr id="14" name="Line 21">
              <a:extLst>
                <a:ext uri="{FF2B5EF4-FFF2-40B4-BE49-F238E27FC236}">
                  <a16:creationId xmlns:a16="http://schemas.microsoft.com/office/drawing/2014/main" id="{DE958C09-D52A-4880-A235-7AFDB9E598C2}"/>
                </a:ext>
              </a:extLst>
            </p:cNvPr>
            <p:cNvSpPr>
              <a:spLocks noChangeShapeType="1"/>
            </p:cNvSpPr>
            <p:nvPr/>
          </p:nvSpPr>
          <p:spPr bwMode="auto">
            <a:xfrm flipV="1">
              <a:off x="1098" y="750"/>
              <a:ext cx="4306" cy="1963"/>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5" name="Line 22">
              <a:extLst>
                <a:ext uri="{FF2B5EF4-FFF2-40B4-BE49-F238E27FC236}">
                  <a16:creationId xmlns:a16="http://schemas.microsoft.com/office/drawing/2014/main" id="{961CF2F1-138B-4D0B-8D43-93677A4672A1}"/>
                </a:ext>
              </a:extLst>
            </p:cNvPr>
            <p:cNvSpPr>
              <a:spLocks noChangeShapeType="1"/>
            </p:cNvSpPr>
            <p:nvPr/>
          </p:nvSpPr>
          <p:spPr bwMode="auto">
            <a:xfrm flipV="1">
              <a:off x="1103" y="552"/>
              <a:ext cx="3549" cy="163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6" name="AutoShape 24">
              <a:extLst>
                <a:ext uri="{FF2B5EF4-FFF2-40B4-BE49-F238E27FC236}">
                  <a16:creationId xmlns:a16="http://schemas.microsoft.com/office/drawing/2014/main" id="{76E94287-D153-4E72-9115-F161FFC41B6A}"/>
                </a:ext>
              </a:extLst>
            </p:cNvPr>
            <p:cNvSpPr>
              <a:spLocks noChangeArrowheads="1"/>
            </p:cNvSpPr>
            <p:nvPr/>
          </p:nvSpPr>
          <p:spPr bwMode="auto">
            <a:xfrm rot="4163249">
              <a:off x="1951" y="1901"/>
              <a:ext cx="332" cy="140"/>
            </a:xfrm>
            <a:prstGeom prst="leftArrow">
              <a:avLst>
                <a:gd name="adj1" fmla="val 50000"/>
                <a:gd name="adj2" fmla="val 59286"/>
              </a:avLst>
            </a:prstGeom>
            <a:solidFill>
              <a:schemeClr val="bg1"/>
            </a:solidFill>
            <a:ln w="28575">
              <a:solidFill>
                <a:schemeClr val="accent1"/>
              </a:solidFill>
              <a:miter lim="800000"/>
              <a:headEnd/>
              <a:tailEnd/>
            </a:ln>
          </p:spPr>
          <p:txBody>
            <a:bodyPr rot="10800000" vert="eaVert" anchor="ctr">
              <a:spAutoFit/>
            </a:bodyPr>
            <a:lstStyle/>
            <a:p>
              <a:endParaRPr lang="en-GB"/>
            </a:p>
          </p:txBody>
        </p:sp>
        <p:sp>
          <p:nvSpPr>
            <p:cNvPr id="17" name="Line 18">
              <a:extLst>
                <a:ext uri="{FF2B5EF4-FFF2-40B4-BE49-F238E27FC236}">
                  <a16:creationId xmlns:a16="http://schemas.microsoft.com/office/drawing/2014/main" id="{CB3AF568-1EA1-41C4-BBAA-AE1045B250F8}"/>
                </a:ext>
              </a:extLst>
            </p:cNvPr>
            <p:cNvSpPr>
              <a:spLocks noChangeShapeType="1"/>
            </p:cNvSpPr>
            <p:nvPr/>
          </p:nvSpPr>
          <p:spPr bwMode="auto">
            <a:xfrm flipV="1">
              <a:off x="824" y="3024"/>
              <a:ext cx="232" cy="8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8" name="Line 19">
              <a:extLst>
                <a:ext uri="{FF2B5EF4-FFF2-40B4-BE49-F238E27FC236}">
                  <a16:creationId xmlns:a16="http://schemas.microsoft.com/office/drawing/2014/main" id="{4CCCCF9C-CB44-44DD-B085-1520D03166C3}"/>
                </a:ext>
              </a:extLst>
            </p:cNvPr>
            <p:cNvSpPr>
              <a:spLocks noChangeShapeType="1"/>
            </p:cNvSpPr>
            <p:nvPr/>
          </p:nvSpPr>
          <p:spPr bwMode="auto">
            <a:xfrm flipV="1">
              <a:off x="1086" y="569"/>
              <a:ext cx="4106" cy="1899"/>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9" name="Line 19">
              <a:extLst>
                <a:ext uri="{FF2B5EF4-FFF2-40B4-BE49-F238E27FC236}">
                  <a16:creationId xmlns:a16="http://schemas.microsoft.com/office/drawing/2014/main" id="{D2C2BB63-C647-4D92-9EC0-AF5311DACA19}"/>
                </a:ext>
              </a:extLst>
            </p:cNvPr>
            <p:cNvSpPr>
              <a:spLocks noChangeShapeType="1"/>
            </p:cNvSpPr>
            <p:nvPr/>
          </p:nvSpPr>
          <p:spPr bwMode="auto">
            <a:xfrm flipV="1">
              <a:off x="1094" y="993"/>
              <a:ext cx="4298" cy="199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aphicFrame>
          <p:nvGraphicFramePr>
            <p:cNvPr id="20" name="Object 13">
              <a:extLst>
                <a:ext uri="{FF2B5EF4-FFF2-40B4-BE49-F238E27FC236}">
                  <a16:creationId xmlns:a16="http://schemas.microsoft.com/office/drawing/2014/main" id="{5321FBB2-CE29-496E-91E0-B67C96778B23}"/>
                </a:ext>
              </a:extLst>
            </p:cNvPr>
            <p:cNvGraphicFramePr>
              <a:graphicFrameLocks noChangeAspect="1"/>
            </p:cNvGraphicFramePr>
            <p:nvPr/>
          </p:nvGraphicFramePr>
          <p:xfrm>
            <a:off x="338" y="3167"/>
            <a:ext cx="373" cy="262"/>
          </p:xfrm>
          <a:graphic>
            <a:graphicData uri="http://schemas.openxmlformats.org/presentationml/2006/ole">
              <mc:AlternateContent xmlns:mc="http://schemas.openxmlformats.org/markup-compatibility/2006">
                <mc:Choice xmlns:v="urn:schemas-microsoft-com:vml" Requires="v">
                  <p:oleObj spid="_x0000_s53250" name="Equation" r:id="rId7" imgW="317087" imgH="215619" progId="Equation.3">
                    <p:embed/>
                  </p:oleObj>
                </mc:Choice>
                <mc:Fallback>
                  <p:oleObj name="Equation" r:id="rId7" imgW="317087" imgH="215619" progId="Equation.3">
                    <p:embed/>
                    <p:pic>
                      <p:nvPicPr>
                        <p:cNvPr id="20" name="Object 13">
                          <a:extLst>
                            <a:ext uri="{FF2B5EF4-FFF2-40B4-BE49-F238E27FC236}">
                              <a16:creationId xmlns:a16="http://schemas.microsoft.com/office/drawing/2014/main" id="{5321FBB2-CE29-496E-91E0-B67C96778B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 y="3167"/>
                          <a:ext cx="373" cy="262"/>
                        </a:xfrm>
                        <a:prstGeom prst="rect">
                          <a:avLst/>
                        </a:prstGeom>
                        <a:solidFill>
                          <a:schemeClr val="bg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1" name="Text Box 30">
            <a:extLst>
              <a:ext uri="{FF2B5EF4-FFF2-40B4-BE49-F238E27FC236}">
                <a16:creationId xmlns:a16="http://schemas.microsoft.com/office/drawing/2014/main" id="{C9B6333A-A3C7-414D-97C7-88742171EBAC}"/>
              </a:ext>
            </a:extLst>
          </p:cNvPr>
          <p:cNvSpPr txBox="1">
            <a:spLocks noChangeArrowheads="1"/>
          </p:cNvSpPr>
          <p:nvPr/>
        </p:nvSpPr>
        <p:spPr bwMode="auto">
          <a:xfrm>
            <a:off x="3181887" y="1628800"/>
            <a:ext cx="1522880" cy="830997"/>
          </a:xfrm>
          <a:prstGeom prst="rect">
            <a:avLst/>
          </a:prstGeom>
          <a:solidFill>
            <a:schemeClr val="bg1"/>
          </a:solidFill>
          <a:ln w="285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600" err="1">
                <a:latin typeface="+mn-lt"/>
              </a:rPr>
              <a:t>Vecteur</a:t>
            </a:r>
            <a:r>
              <a:rPr lang="en-GB" sz="1600">
                <a:latin typeface="+mn-lt"/>
              </a:rPr>
              <a:t> de </a:t>
            </a:r>
            <a:r>
              <a:rPr lang="en-GB" sz="1600" err="1">
                <a:latin typeface="+mn-lt"/>
              </a:rPr>
              <a:t>développement</a:t>
            </a:r>
            <a:r>
              <a:rPr lang="en-GB" sz="1600">
                <a:latin typeface="+mn-lt"/>
              </a:rPr>
              <a:t> </a:t>
            </a:r>
            <a:r>
              <a:rPr lang="en-GB" sz="1600" err="1">
                <a:latin typeface="+mn-lt"/>
              </a:rPr>
              <a:t>matériau</a:t>
            </a:r>
            <a:endParaRPr lang="en-GB" sz="1600">
              <a:latin typeface="+mn-lt"/>
            </a:endParaRPr>
          </a:p>
        </p:txBody>
      </p:sp>
    </p:spTree>
    <p:extLst>
      <p:ext uri="{BB962C8B-B14F-4D97-AF65-F5344CB8AC3E}">
        <p14:creationId xmlns:p14="http://schemas.microsoft.com/office/powerpoint/2010/main" val="421756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13</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err="1"/>
              <a:t>Limites</a:t>
            </a:r>
            <a:r>
              <a:rPr lang="en-GB"/>
              <a:t> : </a:t>
            </a:r>
            <a:r>
              <a:rPr lang="en-GB" err="1"/>
              <a:t>résistance</a:t>
            </a:r>
            <a:r>
              <a:rPr lang="en-GB"/>
              <a:t> - </a:t>
            </a:r>
            <a:r>
              <a:rPr lang="en-GB" err="1"/>
              <a:t>densité</a:t>
            </a:r>
            <a:endParaRPr lang="en-US"/>
          </a:p>
        </p:txBody>
      </p:sp>
      <p:pic>
        <p:nvPicPr>
          <p:cNvPr id="4" name="Picture 7">
            <a:extLst>
              <a:ext uri="{FF2B5EF4-FFF2-40B4-BE49-F238E27FC236}">
                <a16:creationId xmlns:a16="http://schemas.microsoft.com/office/drawing/2014/main" id="{D42D468C-178F-4E9D-AC08-8FAB8C138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300" y="810801"/>
            <a:ext cx="6637550" cy="5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8">
            <a:extLst>
              <a:ext uri="{FF2B5EF4-FFF2-40B4-BE49-F238E27FC236}">
                <a16:creationId xmlns:a16="http://schemas.microsoft.com/office/drawing/2014/main" id="{79F5B93D-472C-4166-80DE-E3DE78E40DF0}"/>
              </a:ext>
            </a:extLst>
          </p:cNvPr>
          <p:cNvSpPr>
            <a:spLocks noChangeShapeType="1"/>
          </p:cNvSpPr>
          <p:nvPr/>
        </p:nvSpPr>
        <p:spPr bwMode="auto">
          <a:xfrm flipV="1">
            <a:off x="3012687" y="1322532"/>
            <a:ext cx="3719270" cy="171400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6" name="Freeform 12">
            <a:extLst>
              <a:ext uri="{FF2B5EF4-FFF2-40B4-BE49-F238E27FC236}">
                <a16:creationId xmlns:a16="http://schemas.microsoft.com/office/drawing/2014/main" id="{6D43027E-BB4C-4398-948B-C3C766265A77}"/>
              </a:ext>
            </a:extLst>
          </p:cNvPr>
          <p:cNvSpPr>
            <a:spLocks/>
          </p:cNvSpPr>
          <p:nvPr/>
        </p:nvSpPr>
        <p:spPr bwMode="auto">
          <a:xfrm>
            <a:off x="3145866" y="854728"/>
            <a:ext cx="6049413" cy="4570668"/>
          </a:xfrm>
          <a:custGeom>
            <a:avLst/>
            <a:gdLst>
              <a:gd name="T0" fmla="*/ 2147483647 w 4320"/>
              <a:gd name="T1" fmla="*/ 2147483647 h 3264"/>
              <a:gd name="T2" fmla="*/ 2147483647 w 4320"/>
              <a:gd name="T3" fmla="*/ 2147483647 h 3264"/>
              <a:gd name="T4" fmla="*/ 2147483647 w 4320"/>
              <a:gd name="T5" fmla="*/ 2147483647 h 3264"/>
              <a:gd name="T6" fmla="*/ 2147483647 w 4320"/>
              <a:gd name="T7" fmla="*/ 2147483647 h 3264"/>
              <a:gd name="T8" fmla="*/ 2147483647 w 4320"/>
              <a:gd name="T9" fmla="*/ 2147483647 h 3264"/>
              <a:gd name="T10" fmla="*/ 2147483647 w 4320"/>
              <a:gd name="T11" fmla="*/ 0 h 3264"/>
              <a:gd name="T12" fmla="*/ 0 w 4320"/>
              <a:gd name="T13" fmla="*/ 0 h 3264"/>
              <a:gd name="T14" fmla="*/ 2147483647 w 4320"/>
              <a:gd name="T15" fmla="*/ 2147483647 h 32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20" h="3264">
                <a:moveTo>
                  <a:pt x="8" y="1320"/>
                </a:moveTo>
                <a:lnTo>
                  <a:pt x="2824" y="32"/>
                </a:lnTo>
                <a:lnTo>
                  <a:pt x="3944" y="40"/>
                </a:lnTo>
                <a:lnTo>
                  <a:pt x="3944" y="3264"/>
                </a:lnTo>
                <a:lnTo>
                  <a:pt x="4320" y="3264"/>
                </a:lnTo>
                <a:lnTo>
                  <a:pt x="4320" y="0"/>
                </a:lnTo>
                <a:lnTo>
                  <a:pt x="0" y="0"/>
                </a:lnTo>
                <a:lnTo>
                  <a:pt x="8" y="1320"/>
                </a:lnTo>
                <a:close/>
              </a:path>
            </a:pathLst>
          </a:custGeom>
          <a:solidFill>
            <a:srgbClr val="EFFFFF">
              <a:alpha val="39999"/>
            </a:srgbClr>
          </a:solidFill>
          <a:ln w="19050" cap="flat" cmpd="sng">
            <a:solidFill>
              <a:schemeClr val="tx1"/>
            </a:solidFill>
            <a:prstDash val="solid"/>
            <a:round/>
            <a:headEnd/>
            <a:tailEnd/>
          </a:ln>
          <a:effectLst/>
        </p:spPr>
        <p:txBody>
          <a:bodyPr wrap="square">
            <a:spAutoFit/>
          </a:bodyPr>
          <a:lstStyle/>
          <a:p>
            <a:endParaRPr lang="en-GB"/>
          </a:p>
        </p:txBody>
      </p:sp>
    </p:spTree>
    <p:extLst>
      <p:ext uri="{BB962C8B-B14F-4D97-AF65-F5344CB8AC3E}">
        <p14:creationId xmlns:p14="http://schemas.microsoft.com/office/powerpoint/2010/main" val="360724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14</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err="1"/>
              <a:t>Matériaux</a:t>
            </a:r>
            <a:r>
              <a:rPr lang="en-GB"/>
              <a:t> </a:t>
            </a:r>
            <a:r>
              <a:rPr lang="en-GB" err="1"/>
              <a:t>hybrides</a:t>
            </a:r>
            <a:endParaRPr lang="en-US"/>
          </a:p>
        </p:txBody>
      </p:sp>
      <p:pic>
        <p:nvPicPr>
          <p:cNvPr id="4" name="Picture 3">
            <a:extLst>
              <a:ext uri="{FF2B5EF4-FFF2-40B4-BE49-F238E27FC236}">
                <a16:creationId xmlns:a16="http://schemas.microsoft.com/office/drawing/2014/main" id="{9F7F20E9-6123-4D29-825E-5BBE350F9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1029359"/>
            <a:ext cx="478155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a:extLst>
              <a:ext uri="{FF2B5EF4-FFF2-40B4-BE49-F238E27FC236}">
                <a16:creationId xmlns:a16="http://schemas.microsoft.com/office/drawing/2014/main" id="{6F178CE9-7DED-4A9E-878D-F98F2D875991}"/>
              </a:ext>
            </a:extLst>
          </p:cNvPr>
          <p:cNvSpPr txBox="1">
            <a:spLocks noChangeArrowheads="1"/>
          </p:cNvSpPr>
          <p:nvPr/>
        </p:nvSpPr>
        <p:spPr bwMode="auto">
          <a:xfrm>
            <a:off x="7448477" y="1999320"/>
            <a:ext cx="258077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US">
                <a:latin typeface="+mn-lt"/>
              </a:rPr>
              <a:t>Variables de conception :</a:t>
            </a:r>
          </a:p>
          <a:p>
            <a:pPr>
              <a:buClr>
                <a:schemeClr val="accent1"/>
              </a:buClr>
              <a:buSzPct val="105000"/>
              <a:buFont typeface="Wingdings" pitchFamily="2" charset="2"/>
              <a:buChar char="§"/>
            </a:pPr>
            <a:r>
              <a:rPr lang="fr-FR" b="0">
                <a:latin typeface="+mn-lt"/>
              </a:rPr>
              <a:t> Choix des matériaux</a:t>
            </a:r>
          </a:p>
          <a:p>
            <a:pPr>
              <a:buClr>
                <a:schemeClr val="accent1"/>
              </a:buClr>
              <a:buSzPct val="105000"/>
              <a:buFont typeface="Wingdings" pitchFamily="2" charset="2"/>
              <a:buChar char="§"/>
            </a:pPr>
            <a:r>
              <a:rPr lang="fr-FR" b="0">
                <a:latin typeface="+mn-lt"/>
              </a:rPr>
              <a:t> Fractions volumiques</a:t>
            </a:r>
          </a:p>
          <a:p>
            <a:pPr>
              <a:buClr>
                <a:schemeClr val="accent1"/>
              </a:buClr>
              <a:buSzPct val="105000"/>
              <a:buFont typeface="Wingdings" pitchFamily="2" charset="2"/>
              <a:buChar char="§"/>
            </a:pPr>
            <a:r>
              <a:rPr lang="fr-FR" b="0">
                <a:latin typeface="+mn-lt"/>
              </a:rPr>
              <a:t> Configuration</a:t>
            </a:r>
          </a:p>
          <a:p>
            <a:pPr>
              <a:buClr>
                <a:schemeClr val="accent1"/>
              </a:buClr>
              <a:buSzPct val="105000"/>
              <a:buFont typeface="Wingdings" pitchFamily="2" charset="2"/>
              <a:buChar char="§"/>
            </a:pPr>
            <a:r>
              <a:rPr lang="fr-FR" b="0">
                <a:latin typeface="+mn-lt"/>
              </a:rPr>
              <a:t> Connectivité</a:t>
            </a:r>
          </a:p>
          <a:p>
            <a:pPr>
              <a:buClr>
                <a:schemeClr val="accent1"/>
              </a:buClr>
              <a:buSzPct val="105000"/>
              <a:buFont typeface="Wingdings" pitchFamily="2" charset="2"/>
              <a:buChar char="§"/>
            </a:pPr>
            <a:r>
              <a:rPr lang="fr-FR" b="0">
                <a:latin typeface="+mn-lt"/>
              </a:rPr>
              <a:t> Echelle </a:t>
            </a:r>
            <a:endParaRPr lang="en-GB">
              <a:latin typeface="+mn-lt"/>
            </a:endParaRPr>
          </a:p>
        </p:txBody>
      </p:sp>
    </p:spTree>
    <p:extLst>
      <p:ext uri="{BB962C8B-B14F-4D97-AF65-F5344CB8AC3E}">
        <p14:creationId xmlns:p14="http://schemas.microsoft.com/office/powerpoint/2010/main" val="421880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15</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fr-FR">
                <a:latin typeface="+mn-lt"/>
              </a:rPr>
              <a:t>Le bon et le mauvais sur les hybrides </a:t>
            </a:r>
            <a:endParaRPr lang="en-US"/>
          </a:p>
        </p:txBody>
      </p:sp>
      <p:grpSp>
        <p:nvGrpSpPr>
          <p:cNvPr id="5" name="Group 1">
            <a:extLst>
              <a:ext uri="{FF2B5EF4-FFF2-40B4-BE49-F238E27FC236}">
                <a16:creationId xmlns:a16="http://schemas.microsoft.com/office/drawing/2014/main" id="{BCC0BDB2-B646-4ADE-BD26-69E48E33B073}"/>
              </a:ext>
            </a:extLst>
          </p:cNvPr>
          <p:cNvGrpSpPr>
            <a:grpSpLocks/>
          </p:cNvGrpSpPr>
          <p:nvPr/>
        </p:nvGrpSpPr>
        <p:grpSpPr bwMode="auto">
          <a:xfrm>
            <a:off x="1231901" y="1717676"/>
            <a:ext cx="9732963" cy="2879725"/>
            <a:chOff x="172805" y="1577624"/>
            <a:chExt cx="9733195" cy="2880000"/>
          </a:xfrm>
        </p:grpSpPr>
        <p:pic>
          <p:nvPicPr>
            <p:cNvPr id="6" name="Picture 21">
              <a:extLst>
                <a:ext uri="{FF2B5EF4-FFF2-40B4-BE49-F238E27FC236}">
                  <a16:creationId xmlns:a16="http://schemas.microsoft.com/office/drawing/2014/main" id="{2EA66454-3AC7-4E2D-A87D-817F72EDF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05" y="1577624"/>
              <a:ext cx="4837437"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9">
              <a:extLst>
                <a:ext uri="{FF2B5EF4-FFF2-40B4-BE49-F238E27FC236}">
                  <a16:creationId xmlns:a16="http://schemas.microsoft.com/office/drawing/2014/main" id="{447DFABB-F682-4DE7-A25C-409483B674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05" y="1577624"/>
              <a:ext cx="1460446"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0">
              <a:extLst>
                <a:ext uri="{FF2B5EF4-FFF2-40B4-BE49-F238E27FC236}">
                  <a16:creationId xmlns:a16="http://schemas.microsoft.com/office/drawing/2014/main" id="{6421B32C-14CA-40AB-A1F7-890C1ED807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2583" y="1577624"/>
              <a:ext cx="4593417"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a:extLst>
              <a:ext uri="{FF2B5EF4-FFF2-40B4-BE49-F238E27FC236}">
                <a16:creationId xmlns:a16="http://schemas.microsoft.com/office/drawing/2014/main" id="{42CE1654-B551-4441-844A-2101A6706B38}"/>
              </a:ext>
            </a:extLst>
          </p:cNvPr>
          <p:cNvGrpSpPr>
            <a:grpSpLocks/>
          </p:cNvGrpSpPr>
          <p:nvPr/>
        </p:nvGrpSpPr>
        <p:grpSpPr bwMode="auto">
          <a:xfrm>
            <a:off x="2279651" y="1149350"/>
            <a:ext cx="3701078" cy="4147162"/>
            <a:chOff x="1136650" y="1149350"/>
            <a:chExt cx="3700240" cy="4146551"/>
          </a:xfrm>
        </p:grpSpPr>
        <p:sp>
          <p:nvSpPr>
            <p:cNvPr id="10" name="TextBox 2">
              <a:extLst>
                <a:ext uri="{FF2B5EF4-FFF2-40B4-BE49-F238E27FC236}">
                  <a16:creationId xmlns:a16="http://schemas.microsoft.com/office/drawing/2014/main" id="{7F73015B-6F14-4845-BAD5-971470E7F8DC}"/>
                </a:ext>
              </a:extLst>
            </p:cNvPr>
            <p:cNvSpPr txBox="1">
              <a:spLocks noChangeArrowheads="1"/>
            </p:cNvSpPr>
            <p:nvPr/>
          </p:nvSpPr>
          <p:spPr bwMode="auto">
            <a:xfrm>
              <a:off x="1778000" y="1149350"/>
              <a:ext cx="1572702"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err="1">
                  <a:latin typeface="+mn-lt"/>
                </a:rPr>
                <a:t>Maïs</a:t>
              </a:r>
              <a:r>
                <a:rPr lang="en-GB" sz="2000">
                  <a:latin typeface="+mn-lt"/>
                </a:rPr>
                <a:t> </a:t>
              </a:r>
              <a:r>
                <a:rPr lang="en-GB" sz="2000" err="1">
                  <a:latin typeface="+mn-lt"/>
                </a:rPr>
                <a:t>hybride</a:t>
              </a:r>
              <a:endParaRPr lang="en-GB" sz="2000">
                <a:latin typeface="+mn-lt"/>
              </a:endParaRPr>
            </a:p>
          </p:txBody>
        </p:sp>
        <p:sp>
          <p:nvSpPr>
            <p:cNvPr id="11" name="TextBox 9">
              <a:extLst>
                <a:ext uri="{FF2B5EF4-FFF2-40B4-BE49-F238E27FC236}">
                  <a16:creationId xmlns:a16="http://schemas.microsoft.com/office/drawing/2014/main" id="{7E2A3CB8-52FF-4B5F-8BCA-F184213AF91E}"/>
                </a:ext>
              </a:extLst>
            </p:cNvPr>
            <p:cNvSpPr txBox="1">
              <a:spLocks noChangeArrowheads="1"/>
            </p:cNvSpPr>
            <p:nvPr/>
          </p:nvSpPr>
          <p:spPr bwMode="auto">
            <a:xfrm>
              <a:off x="1136650" y="4895850"/>
              <a:ext cx="3700240"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err="1">
                  <a:latin typeface="+mn-lt"/>
                </a:rPr>
                <a:t>Rendement</a:t>
              </a:r>
              <a:r>
                <a:rPr lang="en-GB" sz="2000">
                  <a:latin typeface="+mn-lt"/>
                </a:rPr>
                <a:t> </a:t>
              </a:r>
              <a:r>
                <a:rPr lang="en-GB" sz="2000" err="1">
                  <a:latin typeface="+mn-lt"/>
                </a:rPr>
                <a:t>amélioré</a:t>
              </a:r>
              <a:r>
                <a:rPr lang="en-GB" sz="2000">
                  <a:latin typeface="+mn-lt"/>
                </a:rPr>
                <a:t>, </a:t>
              </a:r>
              <a:r>
                <a:rPr lang="en-GB" sz="2000" err="1">
                  <a:latin typeface="+mn-lt"/>
                </a:rPr>
                <a:t>robustesse</a:t>
              </a:r>
              <a:endParaRPr lang="en-GB" sz="2000">
                <a:latin typeface="+mn-lt"/>
              </a:endParaRPr>
            </a:p>
          </p:txBody>
        </p:sp>
      </p:grpSp>
      <p:sp>
        <p:nvSpPr>
          <p:cNvPr id="12" name="TextBox 10">
            <a:extLst>
              <a:ext uri="{FF2B5EF4-FFF2-40B4-BE49-F238E27FC236}">
                <a16:creationId xmlns:a16="http://schemas.microsoft.com/office/drawing/2014/main" id="{AF2A3F3C-2E38-4EBC-8C3B-AA4169ADB043}"/>
              </a:ext>
            </a:extLst>
          </p:cNvPr>
          <p:cNvSpPr txBox="1">
            <a:spLocks noChangeArrowheads="1"/>
          </p:cNvSpPr>
          <p:nvPr/>
        </p:nvSpPr>
        <p:spPr bwMode="auto">
          <a:xfrm>
            <a:off x="1231900" y="5319714"/>
            <a:ext cx="2666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 </a:t>
            </a:r>
            <a:r>
              <a:rPr lang="en-GB" sz="2000" err="1">
                <a:latin typeface="+mn-lt"/>
              </a:rPr>
              <a:t>mais</a:t>
            </a:r>
            <a:r>
              <a:rPr lang="en-GB" sz="2000">
                <a:latin typeface="+mn-lt"/>
              </a:rPr>
              <a:t>…            </a:t>
            </a:r>
            <a:r>
              <a:rPr lang="en-GB" sz="2000" err="1">
                <a:latin typeface="+mn-lt"/>
              </a:rPr>
              <a:t>Stérile</a:t>
            </a:r>
            <a:endParaRPr lang="en-GB" sz="2000">
              <a:latin typeface="+mn-lt"/>
            </a:endParaRPr>
          </a:p>
        </p:txBody>
      </p:sp>
      <p:grpSp>
        <p:nvGrpSpPr>
          <p:cNvPr id="13" name="Group 12">
            <a:extLst>
              <a:ext uri="{FF2B5EF4-FFF2-40B4-BE49-F238E27FC236}">
                <a16:creationId xmlns:a16="http://schemas.microsoft.com/office/drawing/2014/main" id="{9135F217-C354-4078-AA3C-236D40CCF418}"/>
              </a:ext>
            </a:extLst>
          </p:cNvPr>
          <p:cNvGrpSpPr>
            <a:grpSpLocks/>
          </p:cNvGrpSpPr>
          <p:nvPr/>
        </p:nvGrpSpPr>
        <p:grpSpPr bwMode="auto">
          <a:xfrm>
            <a:off x="6710364" y="1166814"/>
            <a:ext cx="5108193" cy="4129703"/>
            <a:chOff x="5566645" y="1166813"/>
            <a:chExt cx="5110076" cy="4129703"/>
          </a:xfrm>
        </p:grpSpPr>
        <p:sp>
          <p:nvSpPr>
            <p:cNvPr id="14" name="TextBox 8">
              <a:extLst>
                <a:ext uri="{FF2B5EF4-FFF2-40B4-BE49-F238E27FC236}">
                  <a16:creationId xmlns:a16="http://schemas.microsoft.com/office/drawing/2014/main" id="{9635C5D3-8226-42C2-A143-C49B5164A468}"/>
                </a:ext>
              </a:extLst>
            </p:cNvPr>
            <p:cNvSpPr txBox="1">
              <a:spLocks noChangeArrowheads="1"/>
            </p:cNvSpPr>
            <p:nvPr/>
          </p:nvSpPr>
          <p:spPr bwMode="auto">
            <a:xfrm>
              <a:off x="6784975" y="1166813"/>
              <a:ext cx="20479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Voitures </a:t>
              </a:r>
              <a:r>
                <a:rPr lang="en-GB" sz="2000" err="1">
                  <a:latin typeface="+mn-lt"/>
                </a:rPr>
                <a:t>hybrides</a:t>
              </a:r>
              <a:endParaRPr lang="en-GB" sz="2000">
                <a:latin typeface="+mn-lt"/>
              </a:endParaRPr>
            </a:p>
          </p:txBody>
        </p:sp>
        <p:sp>
          <p:nvSpPr>
            <p:cNvPr id="15" name="TextBox 11">
              <a:extLst>
                <a:ext uri="{FF2B5EF4-FFF2-40B4-BE49-F238E27FC236}">
                  <a16:creationId xmlns:a16="http://schemas.microsoft.com/office/drawing/2014/main" id="{F39B2BDD-2E08-4FA4-9194-BFF84632694E}"/>
                </a:ext>
              </a:extLst>
            </p:cNvPr>
            <p:cNvSpPr txBox="1">
              <a:spLocks noChangeArrowheads="1"/>
            </p:cNvSpPr>
            <p:nvPr/>
          </p:nvSpPr>
          <p:spPr bwMode="auto">
            <a:xfrm>
              <a:off x="5566645" y="4896406"/>
              <a:ext cx="51100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fr-FR" sz="2000">
                  <a:latin typeface="+mn-lt"/>
                </a:rPr>
                <a:t>Faible consommation de carburant, émissions </a:t>
              </a:r>
              <a:endParaRPr lang="en-GB" sz="2000">
                <a:latin typeface="+mn-lt"/>
              </a:endParaRPr>
            </a:p>
          </p:txBody>
        </p:sp>
      </p:grpSp>
      <p:sp>
        <p:nvSpPr>
          <p:cNvPr id="16" name="TextBox 10">
            <a:extLst>
              <a:ext uri="{FF2B5EF4-FFF2-40B4-BE49-F238E27FC236}">
                <a16:creationId xmlns:a16="http://schemas.microsoft.com/office/drawing/2014/main" id="{98C71339-A69D-4E4B-8979-3066D9ACA99E}"/>
              </a:ext>
            </a:extLst>
          </p:cNvPr>
          <p:cNvSpPr txBox="1">
            <a:spLocks noChangeArrowheads="1"/>
          </p:cNvSpPr>
          <p:nvPr/>
        </p:nvSpPr>
        <p:spPr bwMode="auto">
          <a:xfrm>
            <a:off x="7018338" y="5332414"/>
            <a:ext cx="23041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 </a:t>
            </a:r>
            <a:r>
              <a:rPr lang="en-GB" sz="2000" err="1">
                <a:latin typeface="+mn-lt"/>
              </a:rPr>
              <a:t>mais</a:t>
            </a:r>
            <a:r>
              <a:rPr lang="en-GB" sz="2000">
                <a:latin typeface="+mn-lt"/>
              </a:rPr>
              <a:t>…     </a:t>
            </a:r>
            <a:r>
              <a:rPr lang="en-GB" sz="2000" err="1">
                <a:latin typeface="+mn-lt"/>
              </a:rPr>
              <a:t>Chères</a:t>
            </a:r>
            <a:endParaRPr lang="en-GB" sz="2000">
              <a:latin typeface="+mn-lt"/>
            </a:endParaRPr>
          </a:p>
        </p:txBody>
      </p:sp>
    </p:spTree>
    <p:extLst>
      <p:ext uri="{BB962C8B-B14F-4D97-AF65-F5344CB8AC3E}">
        <p14:creationId xmlns:p14="http://schemas.microsoft.com/office/powerpoint/2010/main" val="68082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16</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Utiliser les </a:t>
            </a:r>
            <a:r>
              <a:rPr lang="en-GB" err="1"/>
              <a:t>Hybrides</a:t>
            </a:r>
            <a:r>
              <a:rPr lang="en-GB"/>
              <a:t> pour </a:t>
            </a:r>
            <a:r>
              <a:rPr lang="en-GB" err="1"/>
              <a:t>combler</a:t>
            </a:r>
            <a:r>
              <a:rPr lang="en-GB"/>
              <a:t> les </a:t>
            </a:r>
            <a:r>
              <a:rPr lang="en-GB" err="1"/>
              <a:t>trous</a:t>
            </a:r>
            <a:endParaRPr lang="en-US"/>
          </a:p>
        </p:txBody>
      </p:sp>
      <p:pic>
        <p:nvPicPr>
          <p:cNvPr id="4" name="Picture 5">
            <a:extLst>
              <a:ext uri="{FF2B5EF4-FFF2-40B4-BE49-F238E27FC236}">
                <a16:creationId xmlns:a16="http://schemas.microsoft.com/office/drawing/2014/main" id="{C040451D-5004-4635-B431-8AFCF0C8EA7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200400" y="835025"/>
            <a:ext cx="6999287"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4FE213C5-DC19-4AE8-92E3-E05737ED5984}"/>
              </a:ext>
            </a:extLst>
          </p:cNvPr>
          <p:cNvGrpSpPr>
            <a:grpSpLocks/>
          </p:cNvGrpSpPr>
          <p:nvPr/>
        </p:nvGrpSpPr>
        <p:grpSpPr bwMode="auto">
          <a:xfrm>
            <a:off x="3797300" y="941387"/>
            <a:ext cx="4198937" cy="3084513"/>
            <a:chOff x="1491" y="824"/>
            <a:chExt cx="2645" cy="1943"/>
          </a:xfrm>
        </p:grpSpPr>
        <p:sp>
          <p:nvSpPr>
            <p:cNvPr id="6" name="Freeform 5">
              <a:extLst>
                <a:ext uri="{FF2B5EF4-FFF2-40B4-BE49-F238E27FC236}">
                  <a16:creationId xmlns:a16="http://schemas.microsoft.com/office/drawing/2014/main" id="{96386740-E348-4099-84D3-0C4B63FF471A}"/>
                </a:ext>
              </a:extLst>
            </p:cNvPr>
            <p:cNvSpPr>
              <a:spLocks/>
            </p:cNvSpPr>
            <p:nvPr/>
          </p:nvSpPr>
          <p:spPr bwMode="auto">
            <a:xfrm>
              <a:off x="1491" y="824"/>
              <a:ext cx="2645" cy="1943"/>
            </a:xfrm>
            <a:custGeom>
              <a:avLst/>
              <a:gdLst>
                <a:gd name="T0" fmla="*/ 190 w 2693"/>
                <a:gd name="T1" fmla="*/ 1031 h 2039"/>
                <a:gd name="T2" fmla="*/ 1307 w 2693"/>
                <a:gd name="T3" fmla="*/ 1026 h 2039"/>
                <a:gd name="T4" fmla="*/ 1976 w 2693"/>
                <a:gd name="T5" fmla="*/ 806 h 2039"/>
                <a:gd name="T6" fmla="*/ 2105 w 2693"/>
                <a:gd name="T7" fmla="*/ 413 h 2039"/>
                <a:gd name="T8" fmla="*/ 2080 w 2693"/>
                <a:gd name="T9" fmla="*/ 53 h 2039"/>
                <a:gd name="T10" fmla="*/ 1565 w 2693"/>
                <a:gd name="T11" fmla="*/ 90 h 2039"/>
                <a:gd name="T12" fmla="*/ 1500 w 2693"/>
                <a:gd name="T13" fmla="*/ 206 h 2039"/>
                <a:gd name="T14" fmla="*/ 1415 w 2693"/>
                <a:gd name="T15" fmla="*/ 215 h 2039"/>
                <a:gd name="T16" fmla="*/ 443 w 2693"/>
                <a:gd name="T17" fmla="*/ 224 h 2039"/>
                <a:gd name="T18" fmla="*/ 160 w 2693"/>
                <a:gd name="T19" fmla="*/ 358 h 2039"/>
                <a:gd name="T20" fmla="*/ 190 w 2693"/>
                <a:gd name="T21" fmla="*/ 1031 h 20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93" h="2039">
                  <a:moveTo>
                    <a:pt x="237" y="1840"/>
                  </a:moveTo>
                  <a:cubicBezTo>
                    <a:pt x="474" y="2039"/>
                    <a:pt x="1252" y="1899"/>
                    <a:pt x="1621" y="1832"/>
                  </a:cubicBezTo>
                  <a:cubicBezTo>
                    <a:pt x="1990" y="1765"/>
                    <a:pt x="2288" y="1622"/>
                    <a:pt x="2453" y="1440"/>
                  </a:cubicBezTo>
                  <a:cubicBezTo>
                    <a:pt x="2618" y="1258"/>
                    <a:pt x="2592" y="960"/>
                    <a:pt x="2613" y="736"/>
                  </a:cubicBezTo>
                  <a:cubicBezTo>
                    <a:pt x="2634" y="512"/>
                    <a:pt x="2693" y="192"/>
                    <a:pt x="2581" y="96"/>
                  </a:cubicBezTo>
                  <a:cubicBezTo>
                    <a:pt x="2469" y="0"/>
                    <a:pt x="2061" y="115"/>
                    <a:pt x="1941" y="160"/>
                  </a:cubicBezTo>
                  <a:cubicBezTo>
                    <a:pt x="1821" y="205"/>
                    <a:pt x="1892" y="331"/>
                    <a:pt x="1861" y="368"/>
                  </a:cubicBezTo>
                  <a:cubicBezTo>
                    <a:pt x="1830" y="405"/>
                    <a:pt x="1976" y="379"/>
                    <a:pt x="1757" y="384"/>
                  </a:cubicBezTo>
                  <a:cubicBezTo>
                    <a:pt x="1538" y="389"/>
                    <a:pt x="809" y="357"/>
                    <a:pt x="549" y="400"/>
                  </a:cubicBezTo>
                  <a:cubicBezTo>
                    <a:pt x="289" y="443"/>
                    <a:pt x="244" y="396"/>
                    <a:pt x="197" y="640"/>
                  </a:cubicBezTo>
                  <a:cubicBezTo>
                    <a:pt x="150" y="884"/>
                    <a:pt x="0" y="1641"/>
                    <a:pt x="237" y="1840"/>
                  </a:cubicBezTo>
                  <a:close/>
                </a:path>
              </a:pathLst>
            </a:custGeom>
            <a:solidFill>
              <a:srgbClr val="F8F8F8">
                <a:alpha val="50195"/>
              </a:srgbClr>
            </a:solidFill>
            <a:ln w="28575" cap="flat" cmpd="sng">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7" name="Text Box 6">
              <a:extLst>
                <a:ext uri="{FF2B5EF4-FFF2-40B4-BE49-F238E27FC236}">
                  <a16:creationId xmlns:a16="http://schemas.microsoft.com/office/drawing/2014/main" id="{DA35F3A3-95B2-4955-83A7-4FCC4D7859F0}"/>
                </a:ext>
              </a:extLst>
            </p:cNvPr>
            <p:cNvSpPr txBox="1">
              <a:spLocks noChangeArrowheads="1"/>
            </p:cNvSpPr>
            <p:nvPr/>
          </p:nvSpPr>
          <p:spPr bwMode="auto">
            <a:xfrm>
              <a:off x="1950" y="1336"/>
              <a:ext cx="52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a:t>TROU</a:t>
              </a:r>
            </a:p>
          </p:txBody>
        </p:sp>
      </p:grpSp>
      <p:grpSp>
        <p:nvGrpSpPr>
          <p:cNvPr id="8" name="Group 7">
            <a:extLst>
              <a:ext uri="{FF2B5EF4-FFF2-40B4-BE49-F238E27FC236}">
                <a16:creationId xmlns:a16="http://schemas.microsoft.com/office/drawing/2014/main" id="{BD9395B2-E18C-449C-8F4F-1FC01DA12026}"/>
              </a:ext>
            </a:extLst>
          </p:cNvPr>
          <p:cNvGrpSpPr>
            <a:grpSpLocks/>
          </p:cNvGrpSpPr>
          <p:nvPr/>
        </p:nvGrpSpPr>
        <p:grpSpPr bwMode="auto">
          <a:xfrm>
            <a:off x="1577976" y="4386262"/>
            <a:ext cx="2941639" cy="1749425"/>
            <a:chOff x="93" y="2994"/>
            <a:chExt cx="1853" cy="1102"/>
          </a:xfrm>
        </p:grpSpPr>
        <p:grpSp>
          <p:nvGrpSpPr>
            <p:cNvPr id="9" name="Group 8">
              <a:extLst>
                <a:ext uri="{FF2B5EF4-FFF2-40B4-BE49-F238E27FC236}">
                  <a16:creationId xmlns:a16="http://schemas.microsoft.com/office/drawing/2014/main" id="{E21782EE-C315-4D65-9BB4-7AA4EE7A8FD6}"/>
                </a:ext>
              </a:extLst>
            </p:cNvPr>
            <p:cNvGrpSpPr>
              <a:grpSpLocks/>
            </p:cNvGrpSpPr>
            <p:nvPr/>
          </p:nvGrpSpPr>
          <p:grpSpPr bwMode="auto">
            <a:xfrm>
              <a:off x="93" y="3464"/>
              <a:ext cx="933" cy="632"/>
              <a:chOff x="93" y="3464"/>
              <a:chExt cx="933" cy="632"/>
            </a:xfrm>
          </p:grpSpPr>
          <p:pic>
            <p:nvPicPr>
              <p:cNvPr id="12" name="Picture 37">
                <a:extLst>
                  <a:ext uri="{FF2B5EF4-FFF2-40B4-BE49-F238E27FC236}">
                    <a16:creationId xmlns:a16="http://schemas.microsoft.com/office/drawing/2014/main" id="{81DD80EC-DCD8-47F1-82DE-235BC932DA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 y="3464"/>
                <a:ext cx="642"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a:extLst>
                  <a:ext uri="{FF2B5EF4-FFF2-40B4-BE49-F238E27FC236}">
                    <a16:creationId xmlns:a16="http://schemas.microsoft.com/office/drawing/2014/main" id="{50E41B19-0198-4A52-91D9-CB6884214B9A}"/>
                  </a:ext>
                </a:extLst>
              </p:cNvPr>
              <p:cNvSpPr txBox="1">
                <a:spLocks noChangeArrowheads="1"/>
              </p:cNvSpPr>
              <p:nvPr/>
            </p:nvSpPr>
            <p:spPr bwMode="auto">
              <a:xfrm>
                <a:off x="93" y="3682"/>
                <a:ext cx="93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400"/>
                  <a:t>CAOUTCHOUC</a:t>
                </a:r>
              </a:p>
            </p:txBody>
          </p:sp>
        </p:grpSp>
        <p:sp>
          <p:nvSpPr>
            <p:cNvPr id="10" name="Oval 11">
              <a:extLst>
                <a:ext uri="{FF2B5EF4-FFF2-40B4-BE49-F238E27FC236}">
                  <a16:creationId xmlns:a16="http://schemas.microsoft.com/office/drawing/2014/main" id="{69C5EA2F-09D7-4C24-B020-1FE76EE5899D}"/>
                </a:ext>
              </a:extLst>
            </p:cNvPr>
            <p:cNvSpPr>
              <a:spLocks noChangeArrowheads="1"/>
            </p:cNvSpPr>
            <p:nvPr/>
          </p:nvSpPr>
          <p:spPr bwMode="auto">
            <a:xfrm>
              <a:off x="1682" y="2994"/>
              <a:ext cx="264" cy="120"/>
            </a:xfrm>
            <a:prstGeom prst="ellipse">
              <a:avLst/>
            </a:prstGeom>
            <a:solidFill>
              <a:srgbClr val="CC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1" name="Freeform 12">
              <a:extLst>
                <a:ext uri="{FF2B5EF4-FFF2-40B4-BE49-F238E27FC236}">
                  <a16:creationId xmlns:a16="http://schemas.microsoft.com/office/drawing/2014/main" id="{EF4D7F47-8621-468B-81E1-2CEBFEB5993E}"/>
                </a:ext>
              </a:extLst>
            </p:cNvPr>
            <p:cNvSpPr>
              <a:spLocks/>
            </p:cNvSpPr>
            <p:nvPr/>
          </p:nvSpPr>
          <p:spPr bwMode="auto">
            <a:xfrm>
              <a:off x="872" y="3104"/>
              <a:ext cx="928" cy="744"/>
            </a:xfrm>
            <a:custGeom>
              <a:avLst/>
              <a:gdLst>
                <a:gd name="T0" fmla="*/ 0 w 928"/>
                <a:gd name="T1" fmla="*/ 744 h 744"/>
                <a:gd name="T2" fmla="*/ 520 w 928"/>
                <a:gd name="T3" fmla="*/ 536 h 744"/>
                <a:gd name="T4" fmla="*/ 928 w 928"/>
                <a:gd name="T5" fmla="*/ 0 h 744"/>
                <a:gd name="T6" fmla="*/ 0 60000 65536"/>
                <a:gd name="T7" fmla="*/ 0 60000 65536"/>
                <a:gd name="T8" fmla="*/ 0 60000 65536"/>
              </a:gdLst>
              <a:ahLst/>
              <a:cxnLst>
                <a:cxn ang="T6">
                  <a:pos x="T0" y="T1"/>
                </a:cxn>
                <a:cxn ang="T7">
                  <a:pos x="T2" y="T3"/>
                </a:cxn>
                <a:cxn ang="T8">
                  <a:pos x="T4" y="T5"/>
                </a:cxn>
              </a:cxnLst>
              <a:rect l="0" t="0" r="r" b="b"/>
              <a:pathLst>
                <a:path w="928" h="744">
                  <a:moveTo>
                    <a:pt x="0" y="744"/>
                  </a:moveTo>
                  <a:cubicBezTo>
                    <a:pt x="182" y="702"/>
                    <a:pt x="365" y="660"/>
                    <a:pt x="520" y="536"/>
                  </a:cubicBezTo>
                  <a:cubicBezTo>
                    <a:pt x="675" y="412"/>
                    <a:pt x="801" y="206"/>
                    <a:pt x="928" y="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14" name="Group 13">
            <a:extLst>
              <a:ext uri="{FF2B5EF4-FFF2-40B4-BE49-F238E27FC236}">
                <a16:creationId xmlns:a16="http://schemas.microsoft.com/office/drawing/2014/main" id="{98C7AF6A-5528-4377-8588-D8F22F90C1D6}"/>
              </a:ext>
            </a:extLst>
          </p:cNvPr>
          <p:cNvGrpSpPr>
            <a:grpSpLocks/>
          </p:cNvGrpSpPr>
          <p:nvPr/>
        </p:nvGrpSpPr>
        <p:grpSpPr bwMode="auto">
          <a:xfrm>
            <a:off x="1795462" y="520700"/>
            <a:ext cx="7153275" cy="1246187"/>
            <a:chOff x="230" y="559"/>
            <a:chExt cx="4506" cy="785"/>
          </a:xfrm>
        </p:grpSpPr>
        <p:grpSp>
          <p:nvGrpSpPr>
            <p:cNvPr id="15" name="Group 14">
              <a:extLst>
                <a:ext uri="{FF2B5EF4-FFF2-40B4-BE49-F238E27FC236}">
                  <a16:creationId xmlns:a16="http://schemas.microsoft.com/office/drawing/2014/main" id="{AAB4EA3B-1FC5-4688-B6FF-27B5942D5139}"/>
                </a:ext>
              </a:extLst>
            </p:cNvPr>
            <p:cNvGrpSpPr>
              <a:grpSpLocks/>
            </p:cNvGrpSpPr>
            <p:nvPr/>
          </p:nvGrpSpPr>
          <p:grpSpPr bwMode="auto">
            <a:xfrm>
              <a:off x="230" y="664"/>
              <a:ext cx="658" cy="648"/>
              <a:chOff x="230" y="664"/>
              <a:chExt cx="658" cy="648"/>
            </a:xfrm>
          </p:grpSpPr>
          <p:pic>
            <p:nvPicPr>
              <p:cNvPr id="18" name="Picture 38">
                <a:extLst>
                  <a:ext uri="{FF2B5EF4-FFF2-40B4-BE49-F238E27FC236}">
                    <a16:creationId xmlns:a16="http://schemas.microsoft.com/office/drawing/2014/main" id="{26413D8F-1D9D-496B-88F2-2DBD9C319A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 y="664"/>
                <a:ext cx="65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6">
                <a:extLst>
                  <a:ext uri="{FF2B5EF4-FFF2-40B4-BE49-F238E27FC236}">
                    <a16:creationId xmlns:a16="http://schemas.microsoft.com/office/drawing/2014/main" id="{F8412F4B-63DE-46B6-B77E-4771A8CE2AF7}"/>
                  </a:ext>
                </a:extLst>
              </p:cNvPr>
              <p:cNvSpPr txBox="1">
                <a:spLocks noChangeArrowheads="1"/>
              </p:cNvSpPr>
              <p:nvPr/>
            </p:nvSpPr>
            <p:spPr bwMode="auto">
              <a:xfrm>
                <a:off x="240" y="875"/>
                <a:ext cx="5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400"/>
                  <a:t>CUIVRE</a:t>
                </a:r>
              </a:p>
            </p:txBody>
          </p:sp>
        </p:grpSp>
        <p:sp>
          <p:nvSpPr>
            <p:cNvPr id="16" name="Oval 17">
              <a:extLst>
                <a:ext uri="{FF2B5EF4-FFF2-40B4-BE49-F238E27FC236}">
                  <a16:creationId xmlns:a16="http://schemas.microsoft.com/office/drawing/2014/main" id="{2E841FF1-D38D-4259-ABF8-39C042E481EF}"/>
                </a:ext>
              </a:extLst>
            </p:cNvPr>
            <p:cNvSpPr>
              <a:spLocks noChangeArrowheads="1"/>
            </p:cNvSpPr>
            <p:nvPr/>
          </p:nvSpPr>
          <p:spPr bwMode="auto">
            <a:xfrm>
              <a:off x="4624" y="1080"/>
              <a:ext cx="112" cy="264"/>
            </a:xfrm>
            <a:prstGeom prst="ellipse">
              <a:avLst/>
            </a:prstGeom>
            <a:solidFill>
              <a:srgbClr val="CC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7" name="Freeform 18">
              <a:extLst>
                <a:ext uri="{FF2B5EF4-FFF2-40B4-BE49-F238E27FC236}">
                  <a16:creationId xmlns:a16="http://schemas.microsoft.com/office/drawing/2014/main" id="{CF0628E5-7344-488C-93A8-A975CB55978C}"/>
                </a:ext>
              </a:extLst>
            </p:cNvPr>
            <p:cNvSpPr>
              <a:spLocks/>
            </p:cNvSpPr>
            <p:nvPr/>
          </p:nvSpPr>
          <p:spPr bwMode="auto">
            <a:xfrm>
              <a:off x="888" y="559"/>
              <a:ext cx="3752" cy="625"/>
            </a:xfrm>
            <a:custGeom>
              <a:avLst/>
              <a:gdLst>
                <a:gd name="T0" fmla="*/ 0 w 3752"/>
                <a:gd name="T1" fmla="*/ 377 h 625"/>
                <a:gd name="T2" fmla="*/ 1464 w 3752"/>
                <a:gd name="T3" fmla="*/ 41 h 625"/>
                <a:gd name="T4" fmla="*/ 3752 w 3752"/>
                <a:gd name="T5" fmla="*/ 625 h 625"/>
                <a:gd name="T6" fmla="*/ 0 60000 65536"/>
                <a:gd name="T7" fmla="*/ 0 60000 65536"/>
                <a:gd name="T8" fmla="*/ 0 60000 65536"/>
              </a:gdLst>
              <a:ahLst/>
              <a:cxnLst>
                <a:cxn ang="T6">
                  <a:pos x="T0" y="T1"/>
                </a:cxn>
                <a:cxn ang="T7">
                  <a:pos x="T2" y="T3"/>
                </a:cxn>
                <a:cxn ang="T8">
                  <a:pos x="T4" y="T5"/>
                </a:cxn>
              </a:cxnLst>
              <a:rect l="0" t="0" r="r" b="b"/>
              <a:pathLst>
                <a:path w="3752" h="625">
                  <a:moveTo>
                    <a:pt x="0" y="377"/>
                  </a:moveTo>
                  <a:cubicBezTo>
                    <a:pt x="419" y="188"/>
                    <a:pt x="839" y="0"/>
                    <a:pt x="1464" y="41"/>
                  </a:cubicBezTo>
                  <a:cubicBezTo>
                    <a:pt x="2089" y="82"/>
                    <a:pt x="3371" y="528"/>
                    <a:pt x="3752" y="625"/>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20" name="Group 19">
            <a:extLst>
              <a:ext uri="{FF2B5EF4-FFF2-40B4-BE49-F238E27FC236}">
                <a16:creationId xmlns:a16="http://schemas.microsoft.com/office/drawing/2014/main" id="{6BA5A5F7-5C65-46D7-815E-276F9D355A94}"/>
              </a:ext>
            </a:extLst>
          </p:cNvPr>
          <p:cNvGrpSpPr>
            <a:grpSpLocks/>
          </p:cNvGrpSpPr>
          <p:nvPr/>
        </p:nvGrpSpPr>
        <p:grpSpPr bwMode="auto">
          <a:xfrm>
            <a:off x="1795462" y="1625600"/>
            <a:ext cx="6088063" cy="1184275"/>
            <a:chOff x="230" y="1255"/>
            <a:chExt cx="3835" cy="746"/>
          </a:xfrm>
        </p:grpSpPr>
        <p:grpSp>
          <p:nvGrpSpPr>
            <p:cNvPr id="21" name="Group 20">
              <a:extLst>
                <a:ext uri="{FF2B5EF4-FFF2-40B4-BE49-F238E27FC236}">
                  <a16:creationId xmlns:a16="http://schemas.microsoft.com/office/drawing/2014/main" id="{1055AC14-B668-4D62-8ECA-E2165FE00EB3}"/>
                </a:ext>
              </a:extLst>
            </p:cNvPr>
            <p:cNvGrpSpPr>
              <a:grpSpLocks/>
            </p:cNvGrpSpPr>
            <p:nvPr/>
          </p:nvGrpSpPr>
          <p:grpSpPr bwMode="auto">
            <a:xfrm>
              <a:off x="230" y="1361"/>
              <a:ext cx="650" cy="640"/>
              <a:chOff x="230" y="1361"/>
              <a:chExt cx="650" cy="640"/>
            </a:xfrm>
          </p:grpSpPr>
          <p:pic>
            <p:nvPicPr>
              <p:cNvPr id="24" name="Picture 35">
                <a:extLst>
                  <a:ext uri="{FF2B5EF4-FFF2-40B4-BE49-F238E27FC236}">
                    <a16:creationId xmlns:a16="http://schemas.microsoft.com/office/drawing/2014/main" id="{CA880A11-B66B-4E8F-A26D-D38EE27BCD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 y="1361"/>
                <a:ext cx="65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2">
                <a:extLst>
                  <a:ext uri="{FF2B5EF4-FFF2-40B4-BE49-F238E27FC236}">
                    <a16:creationId xmlns:a16="http://schemas.microsoft.com/office/drawing/2014/main" id="{7967A9E1-8EE5-4E43-A3CA-FC52CD51F709}"/>
                  </a:ext>
                </a:extLst>
              </p:cNvPr>
              <p:cNvSpPr txBox="1">
                <a:spLocks noChangeArrowheads="1"/>
              </p:cNvSpPr>
              <p:nvPr/>
            </p:nvSpPr>
            <p:spPr bwMode="auto">
              <a:xfrm>
                <a:off x="406" y="1511"/>
                <a:ext cx="34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spcAft>
                    <a:spcPct val="0"/>
                  </a:spcAft>
                </a:pPr>
                <a:r>
                  <a:rPr lang="en-GB" sz="1400"/>
                  <a:t>30%</a:t>
                </a:r>
              </a:p>
              <a:p>
                <a:pPr>
                  <a:spcBef>
                    <a:spcPct val="0"/>
                  </a:spcBef>
                  <a:spcAft>
                    <a:spcPct val="0"/>
                  </a:spcAft>
                </a:pPr>
                <a:r>
                  <a:rPr lang="en-GB" sz="1400"/>
                  <a:t>Cu</a:t>
                </a:r>
              </a:p>
            </p:txBody>
          </p:sp>
        </p:grpSp>
        <p:sp>
          <p:nvSpPr>
            <p:cNvPr id="22" name="Oval 23">
              <a:extLst>
                <a:ext uri="{FF2B5EF4-FFF2-40B4-BE49-F238E27FC236}">
                  <a16:creationId xmlns:a16="http://schemas.microsoft.com/office/drawing/2014/main" id="{1F6FC897-A8D7-4E97-BF16-75D09E631A91}"/>
                </a:ext>
              </a:extLst>
            </p:cNvPr>
            <p:cNvSpPr>
              <a:spLocks noChangeArrowheads="1"/>
            </p:cNvSpPr>
            <p:nvPr/>
          </p:nvSpPr>
          <p:spPr bwMode="auto">
            <a:xfrm>
              <a:off x="3953" y="1393"/>
              <a:ext cx="112" cy="264"/>
            </a:xfrm>
            <a:prstGeom prst="ellipse">
              <a:avLst/>
            </a:prstGeom>
            <a:solidFill>
              <a:srgbClr val="CC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3" name="Freeform 24">
              <a:extLst>
                <a:ext uri="{FF2B5EF4-FFF2-40B4-BE49-F238E27FC236}">
                  <a16:creationId xmlns:a16="http://schemas.microsoft.com/office/drawing/2014/main" id="{06F8DB98-6711-444A-A99A-286BBDE3C211}"/>
                </a:ext>
              </a:extLst>
            </p:cNvPr>
            <p:cNvSpPr>
              <a:spLocks/>
            </p:cNvSpPr>
            <p:nvPr/>
          </p:nvSpPr>
          <p:spPr bwMode="auto">
            <a:xfrm>
              <a:off x="872" y="1255"/>
              <a:ext cx="3096" cy="401"/>
            </a:xfrm>
            <a:custGeom>
              <a:avLst/>
              <a:gdLst>
                <a:gd name="T0" fmla="*/ 0 w 3096"/>
                <a:gd name="T1" fmla="*/ 401 h 401"/>
                <a:gd name="T2" fmla="*/ 1272 w 3096"/>
                <a:gd name="T3" fmla="*/ 25 h 401"/>
                <a:gd name="T4" fmla="*/ 3096 w 3096"/>
                <a:gd name="T5" fmla="*/ 249 h 401"/>
                <a:gd name="T6" fmla="*/ 0 60000 65536"/>
                <a:gd name="T7" fmla="*/ 0 60000 65536"/>
                <a:gd name="T8" fmla="*/ 0 60000 65536"/>
              </a:gdLst>
              <a:ahLst/>
              <a:cxnLst>
                <a:cxn ang="T6">
                  <a:pos x="T0" y="T1"/>
                </a:cxn>
                <a:cxn ang="T7">
                  <a:pos x="T2" y="T3"/>
                </a:cxn>
                <a:cxn ang="T8">
                  <a:pos x="T4" y="T5"/>
                </a:cxn>
              </a:cxnLst>
              <a:rect l="0" t="0" r="r" b="b"/>
              <a:pathLst>
                <a:path w="3096" h="401">
                  <a:moveTo>
                    <a:pt x="0" y="401"/>
                  </a:moveTo>
                  <a:cubicBezTo>
                    <a:pt x="378" y="225"/>
                    <a:pt x="756" y="50"/>
                    <a:pt x="1272" y="25"/>
                  </a:cubicBezTo>
                  <a:cubicBezTo>
                    <a:pt x="1788" y="0"/>
                    <a:pt x="2442" y="124"/>
                    <a:pt x="3096" y="249"/>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26" name="Group 25">
            <a:extLst>
              <a:ext uri="{FF2B5EF4-FFF2-40B4-BE49-F238E27FC236}">
                <a16:creationId xmlns:a16="http://schemas.microsoft.com/office/drawing/2014/main" id="{3609A641-BF11-4825-BE8B-4F5168179792}"/>
              </a:ext>
            </a:extLst>
          </p:cNvPr>
          <p:cNvGrpSpPr>
            <a:grpSpLocks/>
          </p:cNvGrpSpPr>
          <p:nvPr/>
        </p:nvGrpSpPr>
        <p:grpSpPr bwMode="auto">
          <a:xfrm>
            <a:off x="1808162" y="2733675"/>
            <a:ext cx="3027363" cy="2290762"/>
            <a:chOff x="238" y="1953"/>
            <a:chExt cx="1907" cy="1443"/>
          </a:xfrm>
        </p:grpSpPr>
        <p:grpSp>
          <p:nvGrpSpPr>
            <p:cNvPr id="27" name="Group 26">
              <a:extLst>
                <a:ext uri="{FF2B5EF4-FFF2-40B4-BE49-F238E27FC236}">
                  <a16:creationId xmlns:a16="http://schemas.microsoft.com/office/drawing/2014/main" id="{868E0502-4F44-46FA-A091-2FBCEF9A7C97}"/>
                </a:ext>
              </a:extLst>
            </p:cNvPr>
            <p:cNvGrpSpPr>
              <a:grpSpLocks/>
            </p:cNvGrpSpPr>
            <p:nvPr/>
          </p:nvGrpSpPr>
          <p:grpSpPr bwMode="auto">
            <a:xfrm>
              <a:off x="238" y="2760"/>
              <a:ext cx="642" cy="636"/>
              <a:chOff x="238" y="2760"/>
              <a:chExt cx="642" cy="636"/>
            </a:xfrm>
          </p:grpSpPr>
          <p:pic>
            <p:nvPicPr>
              <p:cNvPr id="30" name="Picture 36">
                <a:extLst>
                  <a:ext uri="{FF2B5EF4-FFF2-40B4-BE49-F238E27FC236}">
                    <a16:creationId xmlns:a16="http://schemas.microsoft.com/office/drawing/2014/main" id="{3561ABE6-AFF6-4C01-9C40-A5CDF7099E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 y="2760"/>
                <a:ext cx="64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28">
                <a:extLst>
                  <a:ext uri="{FF2B5EF4-FFF2-40B4-BE49-F238E27FC236}">
                    <a16:creationId xmlns:a16="http://schemas.microsoft.com/office/drawing/2014/main" id="{0B607CBE-BEBA-4C1F-8D06-A790DE96E5C0}"/>
                  </a:ext>
                </a:extLst>
              </p:cNvPr>
              <p:cNvSpPr txBox="1">
                <a:spLocks noChangeArrowheads="1"/>
              </p:cNvSpPr>
              <p:nvPr/>
            </p:nvSpPr>
            <p:spPr bwMode="auto">
              <a:xfrm>
                <a:off x="398" y="2899"/>
                <a:ext cx="27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spcAft>
                    <a:spcPct val="0"/>
                  </a:spcAft>
                </a:pPr>
                <a:r>
                  <a:rPr lang="en-GB" sz="1400"/>
                  <a:t>5%</a:t>
                </a:r>
              </a:p>
              <a:p>
                <a:pPr>
                  <a:spcBef>
                    <a:spcPct val="0"/>
                  </a:spcBef>
                  <a:spcAft>
                    <a:spcPct val="0"/>
                  </a:spcAft>
                </a:pPr>
                <a:r>
                  <a:rPr lang="en-GB" sz="1400"/>
                  <a:t>Cu</a:t>
                </a:r>
              </a:p>
            </p:txBody>
          </p:sp>
        </p:grpSp>
        <p:sp>
          <p:nvSpPr>
            <p:cNvPr id="28" name="Oval 29">
              <a:extLst>
                <a:ext uri="{FF2B5EF4-FFF2-40B4-BE49-F238E27FC236}">
                  <a16:creationId xmlns:a16="http://schemas.microsoft.com/office/drawing/2014/main" id="{F4424CE7-A224-4C2F-840D-CDC8ACE018BB}"/>
                </a:ext>
              </a:extLst>
            </p:cNvPr>
            <p:cNvSpPr>
              <a:spLocks noChangeArrowheads="1"/>
            </p:cNvSpPr>
            <p:nvPr/>
          </p:nvSpPr>
          <p:spPr bwMode="auto">
            <a:xfrm>
              <a:off x="2033" y="1953"/>
              <a:ext cx="112" cy="264"/>
            </a:xfrm>
            <a:prstGeom prst="ellipse">
              <a:avLst/>
            </a:prstGeom>
            <a:solidFill>
              <a:srgbClr val="CC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9" name="Freeform 30">
              <a:extLst>
                <a:ext uri="{FF2B5EF4-FFF2-40B4-BE49-F238E27FC236}">
                  <a16:creationId xmlns:a16="http://schemas.microsoft.com/office/drawing/2014/main" id="{DA30AC80-BBB7-4A00-81A9-4986642085EE}"/>
                </a:ext>
              </a:extLst>
            </p:cNvPr>
            <p:cNvSpPr>
              <a:spLocks/>
            </p:cNvSpPr>
            <p:nvPr/>
          </p:nvSpPr>
          <p:spPr bwMode="auto">
            <a:xfrm>
              <a:off x="872" y="2112"/>
              <a:ext cx="1160" cy="1024"/>
            </a:xfrm>
            <a:custGeom>
              <a:avLst/>
              <a:gdLst>
                <a:gd name="T0" fmla="*/ 0 w 1160"/>
                <a:gd name="T1" fmla="*/ 1024 h 1024"/>
                <a:gd name="T2" fmla="*/ 600 w 1160"/>
                <a:gd name="T3" fmla="*/ 632 h 1024"/>
                <a:gd name="T4" fmla="*/ 1160 w 1160"/>
                <a:gd name="T5" fmla="*/ 0 h 1024"/>
                <a:gd name="T6" fmla="*/ 0 60000 65536"/>
                <a:gd name="T7" fmla="*/ 0 60000 65536"/>
                <a:gd name="T8" fmla="*/ 0 60000 65536"/>
              </a:gdLst>
              <a:ahLst/>
              <a:cxnLst>
                <a:cxn ang="T6">
                  <a:pos x="T0" y="T1"/>
                </a:cxn>
                <a:cxn ang="T7">
                  <a:pos x="T2" y="T3"/>
                </a:cxn>
                <a:cxn ang="T8">
                  <a:pos x="T4" y="T5"/>
                </a:cxn>
              </a:cxnLst>
              <a:rect l="0" t="0" r="r" b="b"/>
              <a:pathLst>
                <a:path w="1160" h="1024">
                  <a:moveTo>
                    <a:pt x="0" y="1024"/>
                  </a:moveTo>
                  <a:cubicBezTo>
                    <a:pt x="203" y="913"/>
                    <a:pt x="407" y="803"/>
                    <a:pt x="600" y="632"/>
                  </a:cubicBezTo>
                  <a:cubicBezTo>
                    <a:pt x="793" y="461"/>
                    <a:pt x="976" y="230"/>
                    <a:pt x="1160" y="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32" name="Group 31">
            <a:extLst>
              <a:ext uri="{FF2B5EF4-FFF2-40B4-BE49-F238E27FC236}">
                <a16:creationId xmlns:a16="http://schemas.microsoft.com/office/drawing/2014/main" id="{59019532-8B3A-4E56-992C-FA4BA2D154BD}"/>
              </a:ext>
            </a:extLst>
          </p:cNvPr>
          <p:cNvGrpSpPr>
            <a:grpSpLocks/>
          </p:cNvGrpSpPr>
          <p:nvPr/>
        </p:nvGrpSpPr>
        <p:grpSpPr bwMode="auto">
          <a:xfrm>
            <a:off x="1789112" y="2130425"/>
            <a:ext cx="4343400" cy="1795462"/>
            <a:chOff x="226" y="1573"/>
            <a:chExt cx="2736" cy="1131"/>
          </a:xfrm>
        </p:grpSpPr>
        <p:grpSp>
          <p:nvGrpSpPr>
            <p:cNvPr id="33" name="Group 32">
              <a:extLst>
                <a:ext uri="{FF2B5EF4-FFF2-40B4-BE49-F238E27FC236}">
                  <a16:creationId xmlns:a16="http://schemas.microsoft.com/office/drawing/2014/main" id="{2563F3CB-032E-407C-BC0B-E93D79457A1A}"/>
                </a:ext>
              </a:extLst>
            </p:cNvPr>
            <p:cNvGrpSpPr>
              <a:grpSpLocks/>
            </p:cNvGrpSpPr>
            <p:nvPr/>
          </p:nvGrpSpPr>
          <p:grpSpPr bwMode="auto">
            <a:xfrm>
              <a:off x="226" y="2048"/>
              <a:ext cx="670" cy="656"/>
              <a:chOff x="226" y="2048"/>
              <a:chExt cx="670" cy="656"/>
            </a:xfrm>
          </p:grpSpPr>
          <p:pic>
            <p:nvPicPr>
              <p:cNvPr id="36" name="Picture 34">
                <a:extLst>
                  <a:ext uri="{FF2B5EF4-FFF2-40B4-BE49-F238E27FC236}">
                    <a16:creationId xmlns:a16="http://schemas.microsoft.com/office/drawing/2014/main" id="{3AA7BB42-0B93-40BE-951A-70B3347C65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 y="2048"/>
                <a:ext cx="670"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34">
                <a:extLst>
                  <a:ext uri="{FF2B5EF4-FFF2-40B4-BE49-F238E27FC236}">
                    <a16:creationId xmlns:a16="http://schemas.microsoft.com/office/drawing/2014/main" id="{D306B366-5806-4A50-B157-CFFE717110E2}"/>
                  </a:ext>
                </a:extLst>
              </p:cNvPr>
              <p:cNvSpPr txBox="1">
                <a:spLocks noChangeArrowheads="1"/>
              </p:cNvSpPr>
              <p:nvPr/>
            </p:nvSpPr>
            <p:spPr bwMode="auto">
              <a:xfrm>
                <a:off x="398" y="2211"/>
                <a:ext cx="34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spcAft>
                    <a:spcPct val="0"/>
                  </a:spcAft>
                </a:pPr>
                <a:r>
                  <a:rPr lang="en-GB" sz="1400"/>
                  <a:t>10%</a:t>
                </a:r>
              </a:p>
              <a:p>
                <a:pPr>
                  <a:spcBef>
                    <a:spcPct val="0"/>
                  </a:spcBef>
                  <a:spcAft>
                    <a:spcPct val="0"/>
                  </a:spcAft>
                </a:pPr>
                <a:r>
                  <a:rPr lang="en-GB" sz="1400"/>
                  <a:t>Cu</a:t>
                </a:r>
              </a:p>
            </p:txBody>
          </p:sp>
        </p:grpSp>
        <p:sp>
          <p:nvSpPr>
            <p:cNvPr id="34" name="Oval 35">
              <a:extLst>
                <a:ext uri="{FF2B5EF4-FFF2-40B4-BE49-F238E27FC236}">
                  <a16:creationId xmlns:a16="http://schemas.microsoft.com/office/drawing/2014/main" id="{66B83555-DCD2-447B-A772-8A318DB368D3}"/>
                </a:ext>
              </a:extLst>
            </p:cNvPr>
            <p:cNvSpPr>
              <a:spLocks noChangeArrowheads="1"/>
            </p:cNvSpPr>
            <p:nvPr/>
          </p:nvSpPr>
          <p:spPr bwMode="auto">
            <a:xfrm>
              <a:off x="2850" y="1746"/>
              <a:ext cx="112" cy="264"/>
            </a:xfrm>
            <a:prstGeom prst="ellipse">
              <a:avLst/>
            </a:prstGeom>
            <a:solidFill>
              <a:srgbClr val="CC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5" name="Freeform 36">
              <a:extLst>
                <a:ext uri="{FF2B5EF4-FFF2-40B4-BE49-F238E27FC236}">
                  <a16:creationId xmlns:a16="http://schemas.microsoft.com/office/drawing/2014/main" id="{F8E0C510-618E-416F-9C43-F78667D80C11}"/>
                </a:ext>
              </a:extLst>
            </p:cNvPr>
            <p:cNvSpPr>
              <a:spLocks/>
            </p:cNvSpPr>
            <p:nvPr/>
          </p:nvSpPr>
          <p:spPr bwMode="auto">
            <a:xfrm>
              <a:off x="888" y="1573"/>
              <a:ext cx="1968" cy="843"/>
            </a:xfrm>
            <a:custGeom>
              <a:avLst/>
              <a:gdLst>
                <a:gd name="T0" fmla="*/ 0 w 1968"/>
                <a:gd name="T1" fmla="*/ 843 h 843"/>
                <a:gd name="T2" fmla="*/ 936 w 1968"/>
                <a:gd name="T3" fmla="*/ 91 h 843"/>
                <a:gd name="T4" fmla="*/ 1968 w 1968"/>
                <a:gd name="T5" fmla="*/ 299 h 843"/>
                <a:gd name="T6" fmla="*/ 0 60000 65536"/>
                <a:gd name="T7" fmla="*/ 0 60000 65536"/>
                <a:gd name="T8" fmla="*/ 0 60000 65536"/>
              </a:gdLst>
              <a:ahLst/>
              <a:cxnLst>
                <a:cxn ang="T6">
                  <a:pos x="T0" y="T1"/>
                </a:cxn>
                <a:cxn ang="T7">
                  <a:pos x="T2" y="T3"/>
                </a:cxn>
                <a:cxn ang="T8">
                  <a:pos x="T4" y="T5"/>
                </a:cxn>
              </a:cxnLst>
              <a:rect l="0" t="0" r="r" b="b"/>
              <a:pathLst>
                <a:path w="1968" h="843">
                  <a:moveTo>
                    <a:pt x="0" y="843"/>
                  </a:moveTo>
                  <a:cubicBezTo>
                    <a:pt x="304" y="512"/>
                    <a:pt x="608" y="182"/>
                    <a:pt x="936" y="91"/>
                  </a:cubicBezTo>
                  <a:cubicBezTo>
                    <a:pt x="1264" y="0"/>
                    <a:pt x="1616" y="149"/>
                    <a:pt x="1968" y="299"/>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sp>
        <p:nvSpPr>
          <p:cNvPr id="38" name="Freeform 37">
            <a:extLst>
              <a:ext uri="{FF2B5EF4-FFF2-40B4-BE49-F238E27FC236}">
                <a16:creationId xmlns:a16="http://schemas.microsoft.com/office/drawing/2014/main" id="{E11F19E2-8DF0-41BF-8482-162252997426}"/>
              </a:ext>
            </a:extLst>
          </p:cNvPr>
          <p:cNvSpPr>
            <a:spLocks/>
          </p:cNvSpPr>
          <p:nvPr/>
        </p:nvSpPr>
        <p:spPr bwMode="auto">
          <a:xfrm>
            <a:off x="4193159" y="1176337"/>
            <a:ext cx="5270500" cy="2659062"/>
          </a:xfrm>
          <a:custGeom>
            <a:avLst/>
            <a:gdLst>
              <a:gd name="T0" fmla="*/ 2147483647 w 3320"/>
              <a:gd name="T1" fmla="*/ 2147483647 h 1675"/>
              <a:gd name="T2" fmla="*/ 2147483647 w 3320"/>
              <a:gd name="T3" fmla="*/ 2147483647 h 1675"/>
              <a:gd name="T4" fmla="*/ 2147483647 w 3320"/>
              <a:gd name="T5" fmla="*/ 2147483647 h 1675"/>
              <a:gd name="T6" fmla="*/ 2147483647 w 3320"/>
              <a:gd name="T7" fmla="*/ 2147483647 h 1675"/>
              <a:gd name="T8" fmla="*/ 2147483647 w 3320"/>
              <a:gd name="T9" fmla="*/ 2147483647 h 1675"/>
              <a:gd name="T10" fmla="*/ 2147483647 w 3320"/>
              <a:gd name="T11" fmla="*/ 2147483647 h 1675"/>
              <a:gd name="T12" fmla="*/ 2147483647 w 3320"/>
              <a:gd name="T13" fmla="*/ 2147483647 h 1675"/>
              <a:gd name="T14" fmla="*/ 2147483647 w 3320"/>
              <a:gd name="T15" fmla="*/ 2147483647 h 16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20" h="1675">
                <a:moveTo>
                  <a:pt x="172" y="1531"/>
                </a:moveTo>
                <a:cubicBezTo>
                  <a:pt x="307" y="1660"/>
                  <a:pt x="649" y="1675"/>
                  <a:pt x="1004" y="1587"/>
                </a:cubicBezTo>
                <a:cubicBezTo>
                  <a:pt x="1359" y="1499"/>
                  <a:pt x="1931" y="1235"/>
                  <a:pt x="2300" y="1003"/>
                </a:cubicBezTo>
                <a:cubicBezTo>
                  <a:pt x="2669" y="771"/>
                  <a:pt x="3120" y="356"/>
                  <a:pt x="3220" y="195"/>
                </a:cubicBezTo>
                <a:cubicBezTo>
                  <a:pt x="3320" y="34"/>
                  <a:pt x="3211" y="0"/>
                  <a:pt x="2900" y="35"/>
                </a:cubicBezTo>
                <a:cubicBezTo>
                  <a:pt x="2589" y="70"/>
                  <a:pt x="1807" y="274"/>
                  <a:pt x="1356" y="403"/>
                </a:cubicBezTo>
                <a:cubicBezTo>
                  <a:pt x="905" y="532"/>
                  <a:pt x="392" y="620"/>
                  <a:pt x="196" y="811"/>
                </a:cubicBezTo>
                <a:cubicBezTo>
                  <a:pt x="0" y="1002"/>
                  <a:pt x="37" y="1402"/>
                  <a:pt x="172" y="1531"/>
                </a:cubicBezTo>
                <a:close/>
              </a:path>
            </a:pathLst>
          </a:custGeom>
          <a:solidFill>
            <a:srgbClr val="CCFF33">
              <a:alpha val="30196"/>
            </a:srgbClr>
          </a:solidFill>
          <a:ln w="28575" cap="flat" cmpd="sng">
            <a:solidFill>
              <a:srgbClr val="3366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extLst>
      <p:ext uri="{BB962C8B-B14F-4D97-AF65-F5344CB8AC3E}">
        <p14:creationId xmlns:p14="http://schemas.microsoft.com/office/powerpoint/2010/main" val="304502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17</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Architectures </a:t>
            </a:r>
            <a:r>
              <a:rPr lang="en-GB" err="1"/>
              <a:t>familières</a:t>
            </a:r>
            <a:endParaRPr lang="en-US"/>
          </a:p>
        </p:txBody>
      </p:sp>
      <p:grpSp>
        <p:nvGrpSpPr>
          <p:cNvPr id="4" name="Group 17">
            <a:extLst>
              <a:ext uri="{FF2B5EF4-FFF2-40B4-BE49-F238E27FC236}">
                <a16:creationId xmlns:a16="http://schemas.microsoft.com/office/drawing/2014/main" id="{D4EFF5E5-E6F6-47DA-B428-17C46D97891A}"/>
              </a:ext>
            </a:extLst>
          </p:cNvPr>
          <p:cNvGrpSpPr>
            <a:grpSpLocks/>
          </p:cNvGrpSpPr>
          <p:nvPr/>
        </p:nvGrpSpPr>
        <p:grpSpPr bwMode="auto">
          <a:xfrm>
            <a:off x="2297113" y="2703373"/>
            <a:ext cx="6900862" cy="1535113"/>
            <a:chOff x="759" y="1504"/>
            <a:chExt cx="4347" cy="967"/>
          </a:xfrm>
        </p:grpSpPr>
        <p:sp>
          <p:nvSpPr>
            <p:cNvPr id="5" name="Text Box 7">
              <a:extLst>
                <a:ext uri="{FF2B5EF4-FFF2-40B4-BE49-F238E27FC236}">
                  <a16:creationId xmlns:a16="http://schemas.microsoft.com/office/drawing/2014/main" id="{BC83EE15-539D-4EDF-94D3-11C6F284D34B}"/>
                </a:ext>
              </a:extLst>
            </p:cNvPr>
            <p:cNvSpPr txBox="1">
              <a:spLocks noChangeArrowheads="1"/>
            </p:cNvSpPr>
            <p:nvPr/>
          </p:nvSpPr>
          <p:spPr bwMode="auto">
            <a:xfrm>
              <a:off x="759" y="1589"/>
              <a:ext cx="1556" cy="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10000"/>
                </a:spcBef>
                <a:spcAft>
                  <a:spcPct val="10000"/>
                </a:spcAft>
              </a:pPr>
              <a:r>
                <a:rPr lang="en-GB" sz="2000">
                  <a:latin typeface="+mn-lt"/>
                </a:rPr>
                <a:t>Structures </a:t>
              </a:r>
              <a:r>
                <a:rPr lang="en-GB" sz="2000" err="1">
                  <a:latin typeface="+mn-lt"/>
                </a:rPr>
                <a:t>cellulaires</a:t>
              </a:r>
              <a:endParaRPr lang="en-GB" sz="2000">
                <a:latin typeface="+mn-lt"/>
              </a:endParaRPr>
            </a:p>
            <a:p>
              <a:pPr>
                <a:spcBef>
                  <a:spcPct val="10000"/>
                </a:spcBef>
                <a:spcAft>
                  <a:spcPct val="10000"/>
                </a:spcAft>
                <a:buClr>
                  <a:schemeClr val="tx1"/>
                </a:buClr>
                <a:buSzTx/>
                <a:buFont typeface="Wingdings" pitchFamily="2" charset="2"/>
                <a:buChar char="§"/>
              </a:pPr>
              <a:r>
                <a:rPr lang="en-GB" i="1">
                  <a:solidFill>
                    <a:srgbClr val="C00000"/>
                  </a:solidFill>
                  <a:latin typeface="+mn-lt"/>
                </a:rPr>
                <a:t>  </a:t>
              </a:r>
              <a:r>
                <a:rPr lang="en-GB" i="1">
                  <a:solidFill>
                    <a:schemeClr val="accent3"/>
                  </a:solidFill>
                  <a:latin typeface="+mn-lt"/>
                </a:rPr>
                <a:t>Mousses</a:t>
              </a:r>
            </a:p>
            <a:p>
              <a:pPr>
                <a:spcBef>
                  <a:spcPct val="10000"/>
                </a:spcBef>
                <a:spcAft>
                  <a:spcPct val="10000"/>
                </a:spcAft>
                <a:buClr>
                  <a:schemeClr val="tx1"/>
                </a:buClr>
                <a:buSzTx/>
                <a:buFont typeface="Wingdings" pitchFamily="2" charset="2"/>
                <a:buChar char="§"/>
              </a:pPr>
              <a:r>
                <a:rPr lang="en-GB" i="1">
                  <a:solidFill>
                    <a:schemeClr val="accent3"/>
                  </a:solidFill>
                  <a:latin typeface="+mn-lt"/>
                </a:rPr>
                <a:t>  </a:t>
              </a:r>
              <a:r>
                <a:rPr lang="en-GB" i="1" err="1">
                  <a:solidFill>
                    <a:schemeClr val="accent3"/>
                  </a:solidFill>
                  <a:latin typeface="+mn-lt"/>
                </a:rPr>
                <a:t>Nids</a:t>
              </a:r>
              <a:r>
                <a:rPr lang="en-GB" i="1">
                  <a:solidFill>
                    <a:schemeClr val="accent3"/>
                  </a:solidFill>
                  <a:latin typeface="+mn-lt"/>
                </a:rPr>
                <a:t> </a:t>
              </a:r>
              <a:r>
                <a:rPr lang="en-GB" i="1" err="1">
                  <a:solidFill>
                    <a:schemeClr val="accent3"/>
                  </a:solidFill>
                  <a:latin typeface="+mn-lt"/>
                </a:rPr>
                <a:t>d’abeille</a:t>
              </a:r>
              <a:endParaRPr lang="en-GB" i="1">
                <a:solidFill>
                  <a:schemeClr val="accent3"/>
                </a:solidFill>
                <a:latin typeface="+mn-lt"/>
              </a:endParaRPr>
            </a:p>
            <a:p>
              <a:pPr>
                <a:spcBef>
                  <a:spcPct val="10000"/>
                </a:spcBef>
                <a:spcAft>
                  <a:spcPct val="10000"/>
                </a:spcAft>
                <a:buClr>
                  <a:schemeClr val="tx1"/>
                </a:buClr>
                <a:buSzTx/>
                <a:buFont typeface="Wingdings" pitchFamily="2" charset="2"/>
                <a:buChar char="§"/>
              </a:pPr>
              <a:r>
                <a:rPr lang="en-GB" i="1">
                  <a:solidFill>
                    <a:schemeClr val="accent3"/>
                  </a:solidFill>
                  <a:latin typeface="+mn-lt"/>
                </a:rPr>
                <a:t>  </a:t>
              </a:r>
              <a:r>
                <a:rPr lang="en-GB" i="1" err="1">
                  <a:solidFill>
                    <a:schemeClr val="accent3"/>
                  </a:solidFill>
                  <a:latin typeface="+mn-lt"/>
                </a:rPr>
                <a:t>Réseaux</a:t>
              </a:r>
              <a:r>
                <a:rPr lang="en-GB" i="1">
                  <a:solidFill>
                    <a:schemeClr val="accent3"/>
                  </a:solidFill>
                  <a:latin typeface="+mn-lt"/>
                </a:rPr>
                <a:t> </a:t>
              </a:r>
              <a:r>
                <a:rPr lang="en-GB" i="1" err="1">
                  <a:solidFill>
                    <a:schemeClr val="accent3"/>
                  </a:solidFill>
                  <a:latin typeface="+mn-lt"/>
                </a:rPr>
                <a:t>triangulaires</a:t>
              </a:r>
              <a:endParaRPr lang="en-GB" i="1">
                <a:solidFill>
                  <a:schemeClr val="accent3"/>
                </a:solidFill>
                <a:latin typeface="+mn-lt"/>
              </a:endParaRPr>
            </a:p>
          </p:txBody>
        </p:sp>
        <p:pic>
          <p:nvPicPr>
            <p:cNvPr id="6" name="Picture 8">
              <a:extLst>
                <a:ext uri="{FF2B5EF4-FFF2-40B4-BE49-F238E27FC236}">
                  <a16:creationId xmlns:a16="http://schemas.microsoft.com/office/drawing/2014/main" id="{2FA33D05-5D36-4E4B-838E-70049215B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 y="1609"/>
              <a:ext cx="671" cy="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a:extLst>
                <a:ext uri="{FF2B5EF4-FFF2-40B4-BE49-F238E27FC236}">
                  <a16:creationId xmlns:a16="http://schemas.microsoft.com/office/drawing/2014/main" id="{898006F3-3E9B-407B-BBDC-E2BE99308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 y="1685"/>
              <a:ext cx="605" cy="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a:extLst>
                <a:ext uri="{FF2B5EF4-FFF2-40B4-BE49-F238E27FC236}">
                  <a16:creationId xmlns:a16="http://schemas.microsoft.com/office/drawing/2014/main" id="{59B77040-7511-4003-AA18-69F15DFEF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 y="1504"/>
              <a:ext cx="644"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0">
            <a:extLst>
              <a:ext uri="{FF2B5EF4-FFF2-40B4-BE49-F238E27FC236}">
                <a16:creationId xmlns:a16="http://schemas.microsoft.com/office/drawing/2014/main" id="{7189C2CE-470F-476F-8DEA-56FF98B89B3E}"/>
              </a:ext>
            </a:extLst>
          </p:cNvPr>
          <p:cNvGrpSpPr>
            <a:grpSpLocks/>
          </p:cNvGrpSpPr>
          <p:nvPr/>
        </p:nvGrpSpPr>
        <p:grpSpPr bwMode="auto">
          <a:xfrm>
            <a:off x="2297114" y="1228589"/>
            <a:ext cx="7450137" cy="1397002"/>
            <a:chOff x="751" y="3360"/>
            <a:chExt cx="4693" cy="880"/>
          </a:xfrm>
        </p:grpSpPr>
        <p:sp>
          <p:nvSpPr>
            <p:cNvPr id="10" name="Text Box 3">
              <a:extLst>
                <a:ext uri="{FF2B5EF4-FFF2-40B4-BE49-F238E27FC236}">
                  <a16:creationId xmlns:a16="http://schemas.microsoft.com/office/drawing/2014/main" id="{2977F95A-88B6-45C9-9B56-A776A270B16D}"/>
                </a:ext>
              </a:extLst>
            </p:cNvPr>
            <p:cNvSpPr txBox="1">
              <a:spLocks noChangeArrowheads="1"/>
            </p:cNvSpPr>
            <p:nvPr/>
          </p:nvSpPr>
          <p:spPr bwMode="auto">
            <a:xfrm>
              <a:off x="751" y="3411"/>
              <a:ext cx="1325" cy="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5000"/>
                </a:spcBef>
                <a:spcAft>
                  <a:spcPct val="5000"/>
                </a:spcAft>
              </a:pPr>
              <a:r>
                <a:rPr lang="en-GB" sz="2000">
                  <a:latin typeface="+mn-lt"/>
                </a:rPr>
                <a:t>Composites</a:t>
              </a:r>
            </a:p>
            <a:p>
              <a:pPr>
                <a:spcBef>
                  <a:spcPct val="5000"/>
                </a:spcBef>
                <a:spcAft>
                  <a:spcPct val="5000"/>
                </a:spcAft>
                <a:buClr>
                  <a:schemeClr val="tx1"/>
                </a:buClr>
                <a:buSzTx/>
                <a:buFont typeface="Wingdings" pitchFamily="2" charset="2"/>
                <a:buChar char="§"/>
              </a:pPr>
              <a:r>
                <a:rPr lang="en-GB" i="1">
                  <a:solidFill>
                    <a:srgbClr val="C00000"/>
                  </a:solidFill>
                  <a:latin typeface="+mn-lt"/>
                </a:rPr>
                <a:t>  </a:t>
              </a:r>
              <a:r>
                <a:rPr lang="en-GB" i="1" err="1">
                  <a:solidFill>
                    <a:schemeClr val="accent3"/>
                  </a:solidFill>
                  <a:latin typeface="+mn-lt"/>
                </a:rPr>
                <a:t>Unidirectionel</a:t>
              </a:r>
              <a:endParaRPr lang="en-GB" i="1">
                <a:solidFill>
                  <a:schemeClr val="accent3"/>
                </a:solidFill>
                <a:latin typeface="+mn-lt"/>
              </a:endParaRPr>
            </a:p>
            <a:p>
              <a:pPr>
                <a:spcBef>
                  <a:spcPct val="5000"/>
                </a:spcBef>
                <a:spcAft>
                  <a:spcPct val="5000"/>
                </a:spcAft>
                <a:buClr>
                  <a:schemeClr val="tx1"/>
                </a:buClr>
                <a:buSzTx/>
                <a:buFont typeface="Wingdings" pitchFamily="2" charset="2"/>
                <a:buChar char="§"/>
              </a:pPr>
              <a:r>
                <a:rPr lang="en-GB" i="1">
                  <a:solidFill>
                    <a:schemeClr val="accent3"/>
                  </a:solidFill>
                  <a:latin typeface="+mn-lt"/>
                </a:rPr>
                <a:t>  Quasi-</a:t>
              </a:r>
              <a:r>
                <a:rPr lang="en-GB" i="1" err="1">
                  <a:solidFill>
                    <a:schemeClr val="accent3"/>
                  </a:solidFill>
                  <a:latin typeface="+mn-lt"/>
                </a:rPr>
                <a:t>isotropique</a:t>
              </a:r>
              <a:endParaRPr lang="en-GB" i="1">
                <a:solidFill>
                  <a:schemeClr val="accent3"/>
                </a:solidFill>
                <a:latin typeface="+mn-lt"/>
              </a:endParaRPr>
            </a:p>
            <a:p>
              <a:pPr>
                <a:spcBef>
                  <a:spcPct val="5000"/>
                </a:spcBef>
                <a:spcAft>
                  <a:spcPct val="5000"/>
                </a:spcAft>
                <a:buClr>
                  <a:schemeClr val="tx1"/>
                </a:buClr>
                <a:buSzTx/>
                <a:buFont typeface="Wingdings" pitchFamily="2" charset="2"/>
                <a:buChar char="§"/>
              </a:pPr>
              <a:r>
                <a:rPr lang="en-GB" i="1">
                  <a:solidFill>
                    <a:schemeClr val="accent3"/>
                  </a:solidFill>
                  <a:latin typeface="+mn-lt"/>
                </a:rPr>
                <a:t>  </a:t>
              </a:r>
              <a:r>
                <a:rPr lang="en-GB" i="1" err="1">
                  <a:solidFill>
                    <a:schemeClr val="accent3"/>
                  </a:solidFill>
                  <a:latin typeface="+mn-lt"/>
                </a:rPr>
                <a:t>Particulaire</a:t>
              </a:r>
              <a:endParaRPr lang="en-GB" i="1">
                <a:solidFill>
                  <a:schemeClr val="accent3"/>
                </a:solidFill>
                <a:latin typeface="+mn-lt"/>
              </a:endParaRPr>
            </a:p>
          </p:txBody>
        </p:sp>
        <p:pic>
          <p:nvPicPr>
            <p:cNvPr id="11" name="Picture 4">
              <a:extLst>
                <a:ext uri="{FF2B5EF4-FFF2-40B4-BE49-F238E27FC236}">
                  <a16:creationId xmlns:a16="http://schemas.microsoft.com/office/drawing/2014/main" id="{E4663973-A810-46FC-B370-0CDFECECF7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1" y="3360"/>
              <a:ext cx="793" cy="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a:extLst>
                <a:ext uri="{FF2B5EF4-FFF2-40B4-BE49-F238E27FC236}">
                  <a16:creationId xmlns:a16="http://schemas.microsoft.com/office/drawing/2014/main" id="{3BB5A12A-FF24-48A2-B537-1DCE777850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8" y="3360"/>
              <a:ext cx="793" cy="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a:extLst>
                <a:ext uri="{FF2B5EF4-FFF2-40B4-BE49-F238E27FC236}">
                  <a16:creationId xmlns:a16="http://schemas.microsoft.com/office/drawing/2014/main" id="{819DA09A-8BB0-4D05-ACAB-6741598A98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5" y="3360"/>
              <a:ext cx="794" cy="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8">
            <a:extLst>
              <a:ext uri="{FF2B5EF4-FFF2-40B4-BE49-F238E27FC236}">
                <a16:creationId xmlns:a16="http://schemas.microsoft.com/office/drawing/2014/main" id="{1A6CEAB4-0A9A-48DB-BF52-3D9FF1C86996}"/>
              </a:ext>
            </a:extLst>
          </p:cNvPr>
          <p:cNvGrpSpPr>
            <a:grpSpLocks/>
          </p:cNvGrpSpPr>
          <p:nvPr/>
        </p:nvGrpSpPr>
        <p:grpSpPr bwMode="auto">
          <a:xfrm>
            <a:off x="2297114" y="4335323"/>
            <a:ext cx="7564437" cy="776287"/>
            <a:chOff x="759" y="2581"/>
            <a:chExt cx="4765" cy="489"/>
          </a:xfrm>
        </p:grpSpPr>
        <p:sp>
          <p:nvSpPr>
            <p:cNvPr id="15" name="Text Box 10">
              <a:extLst>
                <a:ext uri="{FF2B5EF4-FFF2-40B4-BE49-F238E27FC236}">
                  <a16:creationId xmlns:a16="http://schemas.microsoft.com/office/drawing/2014/main" id="{5BE9AAA5-FE25-403D-91AB-4C38CD944C46}"/>
                </a:ext>
              </a:extLst>
            </p:cNvPr>
            <p:cNvSpPr txBox="1">
              <a:spLocks noChangeArrowheads="1"/>
            </p:cNvSpPr>
            <p:nvPr/>
          </p:nvSpPr>
          <p:spPr bwMode="auto">
            <a:xfrm>
              <a:off x="759" y="2581"/>
              <a:ext cx="1755" cy="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10000"/>
                </a:spcBef>
                <a:spcAft>
                  <a:spcPct val="10000"/>
                </a:spcAft>
              </a:pPr>
              <a:r>
                <a:rPr lang="en-GB" sz="2000">
                  <a:latin typeface="+mn-lt"/>
                </a:rPr>
                <a:t>Structures Sandwich</a:t>
              </a:r>
            </a:p>
            <a:p>
              <a:pPr>
                <a:spcBef>
                  <a:spcPct val="10000"/>
                </a:spcBef>
                <a:spcAft>
                  <a:spcPct val="10000"/>
                </a:spcAft>
                <a:buClr>
                  <a:schemeClr val="tx1"/>
                </a:buClr>
                <a:buSzTx/>
                <a:buFont typeface="Wingdings" pitchFamily="2" charset="2"/>
                <a:buChar char="§"/>
              </a:pPr>
              <a:r>
                <a:rPr lang="en-GB" i="1">
                  <a:latin typeface="+mn-lt"/>
                </a:rPr>
                <a:t> </a:t>
              </a:r>
              <a:r>
                <a:rPr lang="en-GB" i="1">
                  <a:solidFill>
                    <a:srgbClr val="C00000"/>
                  </a:solidFill>
                  <a:latin typeface="+mn-lt"/>
                </a:rPr>
                <a:t> </a:t>
              </a:r>
              <a:r>
                <a:rPr lang="en-GB" i="1">
                  <a:solidFill>
                    <a:schemeClr val="accent3"/>
                  </a:solidFill>
                  <a:latin typeface="+mn-lt"/>
                </a:rPr>
                <a:t>Sandwiches </a:t>
              </a:r>
              <a:r>
                <a:rPr lang="en-GB" i="1" err="1">
                  <a:solidFill>
                    <a:schemeClr val="accent3"/>
                  </a:solidFill>
                  <a:latin typeface="+mn-lt"/>
                </a:rPr>
                <a:t>symétriques</a:t>
              </a:r>
              <a:r>
                <a:rPr lang="en-GB" i="1">
                  <a:solidFill>
                    <a:schemeClr val="accent3"/>
                  </a:solidFill>
                  <a:latin typeface="+mn-lt"/>
                </a:rPr>
                <a:t> </a:t>
              </a:r>
            </a:p>
          </p:txBody>
        </p:sp>
        <p:pic>
          <p:nvPicPr>
            <p:cNvPr id="16" name="Picture 14">
              <a:extLst>
                <a:ext uri="{FF2B5EF4-FFF2-40B4-BE49-F238E27FC236}">
                  <a16:creationId xmlns:a16="http://schemas.microsoft.com/office/drawing/2014/main" id="{255D02FF-3633-4114-8E65-4429BA6D44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3" y="2626"/>
              <a:ext cx="1374"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a:extLst>
                <a:ext uri="{FF2B5EF4-FFF2-40B4-BE49-F238E27FC236}">
                  <a16:creationId xmlns:a16="http://schemas.microsoft.com/office/drawing/2014/main" id="{15186A14-0B31-4120-85FC-273B7B4175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50" y="2620"/>
              <a:ext cx="1374"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Text Box 10">
            <a:extLst>
              <a:ext uri="{FF2B5EF4-FFF2-40B4-BE49-F238E27FC236}">
                <a16:creationId xmlns:a16="http://schemas.microsoft.com/office/drawing/2014/main" id="{AE4DD241-5149-42DD-8A78-66F5F5D6E314}"/>
              </a:ext>
            </a:extLst>
          </p:cNvPr>
          <p:cNvSpPr txBox="1">
            <a:spLocks noChangeArrowheads="1"/>
          </p:cNvSpPr>
          <p:nvPr/>
        </p:nvSpPr>
        <p:spPr bwMode="auto">
          <a:xfrm>
            <a:off x="5349645" y="5530482"/>
            <a:ext cx="14927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10000"/>
              </a:spcBef>
              <a:spcAft>
                <a:spcPct val="10000"/>
              </a:spcAft>
            </a:pPr>
            <a:r>
              <a:rPr lang="en-GB"/>
              <a:t>Et bien plus</a:t>
            </a:r>
          </a:p>
        </p:txBody>
      </p:sp>
    </p:spTree>
    <p:extLst>
      <p:ext uri="{BB962C8B-B14F-4D97-AF65-F5344CB8AC3E}">
        <p14:creationId xmlns:p14="http://schemas.microsoft.com/office/powerpoint/2010/main" val="95830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18</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err="1"/>
              <a:t>Concevoir</a:t>
            </a:r>
            <a:r>
              <a:rPr lang="en-GB"/>
              <a:t> des </a:t>
            </a:r>
            <a:r>
              <a:rPr lang="en-GB" err="1"/>
              <a:t>matériaux</a:t>
            </a:r>
            <a:r>
              <a:rPr lang="en-GB"/>
              <a:t> </a:t>
            </a:r>
            <a:r>
              <a:rPr lang="en-GB" err="1"/>
              <a:t>hybrides</a:t>
            </a:r>
            <a:endParaRPr lang="en-US"/>
          </a:p>
        </p:txBody>
      </p:sp>
      <p:sp>
        <p:nvSpPr>
          <p:cNvPr id="5" name="TextBox 3">
            <a:extLst>
              <a:ext uri="{FF2B5EF4-FFF2-40B4-BE49-F238E27FC236}">
                <a16:creationId xmlns:a16="http://schemas.microsoft.com/office/drawing/2014/main" id="{FED1A4FB-2B3B-45A5-BD31-A1133A239D13}"/>
              </a:ext>
            </a:extLst>
          </p:cNvPr>
          <p:cNvSpPr txBox="1">
            <a:spLocks noChangeArrowheads="1"/>
          </p:cNvSpPr>
          <p:nvPr/>
        </p:nvSpPr>
        <p:spPr bwMode="auto">
          <a:xfrm>
            <a:off x="4633086" y="1103484"/>
            <a:ext cx="13548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Combiner :</a:t>
            </a:r>
          </a:p>
        </p:txBody>
      </p:sp>
      <p:sp>
        <p:nvSpPr>
          <p:cNvPr id="7" name="TextBox 4">
            <a:extLst>
              <a:ext uri="{FF2B5EF4-FFF2-40B4-BE49-F238E27FC236}">
                <a16:creationId xmlns:a16="http://schemas.microsoft.com/office/drawing/2014/main" id="{E72E7EAE-6985-491F-B4AE-6B971328E79F}"/>
              </a:ext>
            </a:extLst>
          </p:cNvPr>
          <p:cNvSpPr txBox="1">
            <a:spLocks noChangeArrowheads="1"/>
          </p:cNvSpPr>
          <p:nvPr/>
        </p:nvSpPr>
        <p:spPr bwMode="auto">
          <a:xfrm>
            <a:off x="4633086" y="1820168"/>
            <a:ext cx="5207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buClr>
                <a:schemeClr val="accent1"/>
              </a:buClr>
              <a:buSzPct val="110000"/>
              <a:buFont typeface="Wingdings" pitchFamily="2" charset="2"/>
              <a:buChar char="§"/>
            </a:pPr>
            <a:r>
              <a:rPr lang="en-GB">
                <a:latin typeface="+mn-lt"/>
              </a:rPr>
              <a:t>  </a:t>
            </a:r>
            <a:r>
              <a:rPr lang="en-GB" err="1">
                <a:latin typeface="+mn-lt"/>
              </a:rPr>
              <a:t>Matériaux</a:t>
            </a:r>
            <a:r>
              <a:rPr lang="en-GB">
                <a:latin typeface="+mn-lt"/>
              </a:rPr>
              <a:t> – </a:t>
            </a:r>
            <a:r>
              <a:rPr lang="fr-FR" b="0">
                <a:latin typeface="+mn-lt"/>
              </a:rPr>
              <a:t>relier les propriétés à la microstructure : nature contrôlée, échelle grâce à la conception et au traitement de l'alliage. </a:t>
            </a:r>
            <a:endParaRPr lang="en-GB" b="0">
              <a:latin typeface="+mn-lt"/>
            </a:endParaRPr>
          </a:p>
        </p:txBody>
      </p:sp>
      <p:sp>
        <p:nvSpPr>
          <p:cNvPr id="9" name="TextBox 5">
            <a:extLst>
              <a:ext uri="{FF2B5EF4-FFF2-40B4-BE49-F238E27FC236}">
                <a16:creationId xmlns:a16="http://schemas.microsoft.com/office/drawing/2014/main" id="{45C09AD3-62F7-4FE5-BDE9-252F3BF37CB8}"/>
              </a:ext>
            </a:extLst>
          </p:cNvPr>
          <p:cNvSpPr txBox="1">
            <a:spLocks noChangeArrowheads="1"/>
          </p:cNvSpPr>
          <p:nvPr/>
        </p:nvSpPr>
        <p:spPr bwMode="auto">
          <a:xfrm>
            <a:off x="4633086" y="3382269"/>
            <a:ext cx="58825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buClr>
                <a:schemeClr val="accent1"/>
              </a:buClr>
              <a:buSzPct val="110000"/>
              <a:buFont typeface="Wingdings" pitchFamily="2" charset="2"/>
              <a:buChar char="§"/>
            </a:pPr>
            <a:r>
              <a:rPr lang="en-GB">
                <a:latin typeface="+mn-lt"/>
              </a:rPr>
              <a:t>  </a:t>
            </a:r>
            <a:r>
              <a:rPr lang="en-GB" err="1">
                <a:latin typeface="+mn-lt"/>
              </a:rPr>
              <a:t>Mécanique</a:t>
            </a:r>
            <a:r>
              <a:rPr lang="en-GB">
                <a:latin typeface="+mn-lt"/>
              </a:rPr>
              <a:t> – </a:t>
            </a:r>
            <a:r>
              <a:rPr lang="fr-FR" b="0">
                <a:latin typeface="+mn-lt"/>
              </a:rPr>
              <a:t>accepter les propriétés comme « données », optimiser la géométrie.</a:t>
            </a:r>
            <a:endParaRPr lang="en-GB" b="0">
              <a:latin typeface="+mn-lt"/>
            </a:endParaRPr>
          </a:p>
        </p:txBody>
      </p:sp>
      <p:sp>
        <p:nvSpPr>
          <p:cNvPr id="11" name="TextBox 6">
            <a:extLst>
              <a:ext uri="{FF2B5EF4-FFF2-40B4-BE49-F238E27FC236}">
                <a16:creationId xmlns:a16="http://schemas.microsoft.com/office/drawing/2014/main" id="{7B5BDF16-63B9-49D6-8E34-7DCDF58A3A0D}"/>
              </a:ext>
            </a:extLst>
          </p:cNvPr>
          <p:cNvSpPr txBox="1">
            <a:spLocks noChangeArrowheads="1"/>
          </p:cNvSpPr>
          <p:nvPr/>
        </p:nvSpPr>
        <p:spPr bwMode="auto">
          <a:xfrm>
            <a:off x="4633086" y="4830068"/>
            <a:ext cx="5321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buClr>
                <a:schemeClr val="accent1"/>
              </a:buClr>
              <a:buSzPct val="110000"/>
              <a:buFont typeface="Wingdings" pitchFamily="2" charset="2"/>
              <a:buChar char="§"/>
            </a:pPr>
            <a:r>
              <a:rPr lang="en-GB">
                <a:latin typeface="+mn-lt"/>
              </a:rPr>
              <a:t>  </a:t>
            </a:r>
            <a:r>
              <a:rPr lang="en-GB" err="1">
                <a:latin typeface="+mn-lt"/>
              </a:rPr>
              <a:t>Technologie</a:t>
            </a:r>
            <a:r>
              <a:rPr lang="en-GB">
                <a:latin typeface="+mn-lt"/>
              </a:rPr>
              <a:t> textile – </a:t>
            </a:r>
            <a:r>
              <a:rPr lang="fr-FR" b="0">
                <a:latin typeface="+mn-lt"/>
              </a:rPr>
              <a:t>exploiter la résistance unique et les propriétés de mélange des fibres.</a:t>
            </a:r>
            <a:endParaRPr lang="en-GB" b="0">
              <a:latin typeface="+mn-lt"/>
            </a:endParaRPr>
          </a:p>
        </p:txBody>
      </p:sp>
      <p:pic>
        <p:nvPicPr>
          <p:cNvPr id="13" name="Picture 8">
            <a:extLst>
              <a:ext uri="{FF2B5EF4-FFF2-40B4-BE49-F238E27FC236}">
                <a16:creationId xmlns:a16="http://schemas.microsoft.com/office/drawing/2014/main" id="{4529C3C3-9DE7-4046-B118-A84771502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594" y="1453456"/>
            <a:ext cx="1731962"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a:extLst>
              <a:ext uri="{FF2B5EF4-FFF2-40B4-BE49-F238E27FC236}">
                <a16:creationId xmlns:a16="http://schemas.microsoft.com/office/drawing/2014/main" id="{2AFC3CA9-A1CC-4EFB-8405-4A0DA74E6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856" y="4604643"/>
            <a:ext cx="17653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a:extLst>
              <a:ext uri="{FF2B5EF4-FFF2-40B4-BE49-F238E27FC236}">
                <a16:creationId xmlns:a16="http://schemas.microsoft.com/office/drawing/2014/main" id="{8DD7979A-2F91-4884-98D1-82E6B570C4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719" y="3140968"/>
            <a:ext cx="175736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15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19</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fr-FR"/>
              <a:t>Structures dominées par la flexion et l'étirement </a:t>
            </a:r>
            <a:endParaRPr lang="en-US"/>
          </a:p>
        </p:txBody>
      </p:sp>
      <p:sp>
        <p:nvSpPr>
          <p:cNvPr id="53" name="Text Box 5">
            <a:extLst>
              <a:ext uri="{FF2B5EF4-FFF2-40B4-BE49-F238E27FC236}">
                <a16:creationId xmlns:a16="http://schemas.microsoft.com/office/drawing/2014/main" id="{6A74DBEA-8D3E-4B89-AF89-F386032A3252}"/>
              </a:ext>
            </a:extLst>
          </p:cNvPr>
          <p:cNvSpPr txBox="1">
            <a:spLocks noChangeArrowheads="1"/>
          </p:cNvSpPr>
          <p:nvPr/>
        </p:nvSpPr>
        <p:spPr bwMode="auto">
          <a:xfrm>
            <a:off x="1542670" y="4497722"/>
            <a:ext cx="42814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50000"/>
              </a:spcBef>
              <a:spcAft>
                <a:spcPct val="0"/>
              </a:spcAft>
              <a:buClrTx/>
              <a:buSzTx/>
              <a:buFontTx/>
              <a:buChar char="•"/>
            </a:pPr>
            <a:r>
              <a:rPr lang="fr-FR" b="0"/>
              <a:t> Verrouiller les joints dans un </a:t>
            </a:r>
            <a:r>
              <a:rPr lang="fr-FR" i="1"/>
              <a:t>mécanisme</a:t>
            </a:r>
            <a:r>
              <a:rPr lang="fr-FR" b="0"/>
              <a:t> empêche la rotation, la déformation par </a:t>
            </a:r>
            <a:r>
              <a:rPr lang="fr-FR"/>
              <a:t>flexion</a:t>
            </a:r>
            <a:endParaRPr lang="en-GB"/>
          </a:p>
        </p:txBody>
      </p:sp>
      <p:grpSp>
        <p:nvGrpSpPr>
          <p:cNvPr id="54" name="Group 29">
            <a:extLst>
              <a:ext uri="{FF2B5EF4-FFF2-40B4-BE49-F238E27FC236}">
                <a16:creationId xmlns:a16="http://schemas.microsoft.com/office/drawing/2014/main" id="{73BAFA1B-FCA0-4911-B748-1AAE3ECA4518}"/>
              </a:ext>
            </a:extLst>
          </p:cNvPr>
          <p:cNvGrpSpPr>
            <a:grpSpLocks/>
          </p:cNvGrpSpPr>
          <p:nvPr/>
        </p:nvGrpSpPr>
        <p:grpSpPr bwMode="auto">
          <a:xfrm>
            <a:off x="3685263" y="2535667"/>
            <a:ext cx="1624013" cy="1485900"/>
            <a:chOff x="2624" y="2617"/>
            <a:chExt cx="1023" cy="936"/>
          </a:xfrm>
        </p:grpSpPr>
        <p:sp>
          <p:nvSpPr>
            <p:cNvPr id="55" name="AutoShape 30">
              <a:extLst>
                <a:ext uri="{FF2B5EF4-FFF2-40B4-BE49-F238E27FC236}">
                  <a16:creationId xmlns:a16="http://schemas.microsoft.com/office/drawing/2014/main" id="{164B48E3-A244-4ADC-BBF8-BE291C5309EE}"/>
                </a:ext>
              </a:extLst>
            </p:cNvPr>
            <p:cNvSpPr>
              <a:spLocks noChangeArrowheads="1"/>
            </p:cNvSpPr>
            <p:nvPr/>
          </p:nvSpPr>
          <p:spPr bwMode="auto">
            <a:xfrm>
              <a:off x="2677" y="2656"/>
              <a:ext cx="920" cy="849"/>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sp>
          <p:nvSpPr>
            <p:cNvPr id="56" name="Oval 31">
              <a:extLst>
                <a:ext uri="{FF2B5EF4-FFF2-40B4-BE49-F238E27FC236}">
                  <a16:creationId xmlns:a16="http://schemas.microsoft.com/office/drawing/2014/main" id="{6B89A015-3051-43D5-9C6B-404E336DB58D}"/>
                </a:ext>
              </a:extLst>
            </p:cNvPr>
            <p:cNvSpPr>
              <a:spLocks noChangeArrowheads="1"/>
            </p:cNvSpPr>
            <p:nvPr/>
          </p:nvSpPr>
          <p:spPr bwMode="auto">
            <a:xfrm rot="-84512">
              <a:off x="3079" y="2617"/>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57" name="Oval 32">
              <a:extLst>
                <a:ext uri="{FF2B5EF4-FFF2-40B4-BE49-F238E27FC236}">
                  <a16:creationId xmlns:a16="http://schemas.microsoft.com/office/drawing/2014/main" id="{DA871F86-775D-4BB1-8142-435325154FD7}"/>
                </a:ext>
              </a:extLst>
            </p:cNvPr>
            <p:cNvSpPr>
              <a:spLocks noChangeArrowheads="1"/>
            </p:cNvSpPr>
            <p:nvPr/>
          </p:nvSpPr>
          <p:spPr bwMode="auto">
            <a:xfrm rot="-84512">
              <a:off x="2624" y="3033"/>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58" name="Oval 33">
              <a:extLst>
                <a:ext uri="{FF2B5EF4-FFF2-40B4-BE49-F238E27FC236}">
                  <a16:creationId xmlns:a16="http://schemas.microsoft.com/office/drawing/2014/main" id="{31281500-BD4E-4208-AF3F-1BE96E4CED42}"/>
                </a:ext>
              </a:extLst>
            </p:cNvPr>
            <p:cNvSpPr>
              <a:spLocks noChangeArrowheads="1"/>
            </p:cNvSpPr>
            <p:nvPr/>
          </p:nvSpPr>
          <p:spPr bwMode="auto">
            <a:xfrm rot="-84512">
              <a:off x="3543" y="3033"/>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59" name="Oval 34">
              <a:extLst>
                <a:ext uri="{FF2B5EF4-FFF2-40B4-BE49-F238E27FC236}">
                  <a16:creationId xmlns:a16="http://schemas.microsoft.com/office/drawing/2014/main" id="{E8A3AB0E-6F08-4204-9D36-9D14944458A9}"/>
                </a:ext>
              </a:extLst>
            </p:cNvPr>
            <p:cNvSpPr>
              <a:spLocks noChangeArrowheads="1"/>
            </p:cNvSpPr>
            <p:nvPr/>
          </p:nvSpPr>
          <p:spPr bwMode="auto">
            <a:xfrm rot="-84512">
              <a:off x="3083" y="3457"/>
              <a:ext cx="105" cy="96"/>
            </a:xfrm>
            <a:prstGeom prst="ellipse">
              <a:avLst/>
            </a:prstGeom>
            <a:solidFill>
              <a:schemeClr val="accent1"/>
            </a:solidFill>
            <a:ln w="12700">
              <a:solidFill>
                <a:schemeClr val="tx1"/>
              </a:solidFill>
              <a:round/>
              <a:headEnd/>
              <a:tailEnd/>
            </a:ln>
          </p:spPr>
          <p:txBody>
            <a:bodyPr wrap="none" anchor="ctr"/>
            <a:lstStyle/>
            <a:p>
              <a:endParaRPr lang="en-GB"/>
            </a:p>
          </p:txBody>
        </p:sp>
      </p:grpSp>
      <p:grpSp>
        <p:nvGrpSpPr>
          <p:cNvPr id="60" name="Group 35">
            <a:extLst>
              <a:ext uri="{FF2B5EF4-FFF2-40B4-BE49-F238E27FC236}">
                <a16:creationId xmlns:a16="http://schemas.microsoft.com/office/drawing/2014/main" id="{C5BDBC52-A681-4B43-A408-11FC4854E4E3}"/>
              </a:ext>
            </a:extLst>
          </p:cNvPr>
          <p:cNvGrpSpPr>
            <a:grpSpLocks/>
          </p:cNvGrpSpPr>
          <p:nvPr/>
        </p:nvGrpSpPr>
        <p:grpSpPr bwMode="auto">
          <a:xfrm>
            <a:off x="3628113" y="2356279"/>
            <a:ext cx="1736725" cy="1852613"/>
            <a:chOff x="1225" y="3080"/>
            <a:chExt cx="1094" cy="1167"/>
          </a:xfrm>
        </p:grpSpPr>
        <p:grpSp>
          <p:nvGrpSpPr>
            <p:cNvPr id="61" name="Group 36">
              <a:extLst>
                <a:ext uri="{FF2B5EF4-FFF2-40B4-BE49-F238E27FC236}">
                  <a16:creationId xmlns:a16="http://schemas.microsoft.com/office/drawing/2014/main" id="{CF6096D7-7378-4F02-A752-86ED106DF9A3}"/>
                </a:ext>
              </a:extLst>
            </p:cNvPr>
            <p:cNvGrpSpPr>
              <a:grpSpLocks/>
            </p:cNvGrpSpPr>
            <p:nvPr/>
          </p:nvGrpSpPr>
          <p:grpSpPr bwMode="auto">
            <a:xfrm>
              <a:off x="1264" y="3338"/>
              <a:ext cx="1014" cy="636"/>
              <a:chOff x="3156" y="1476"/>
              <a:chExt cx="936" cy="636"/>
            </a:xfrm>
          </p:grpSpPr>
          <p:sp>
            <p:nvSpPr>
              <p:cNvPr id="68" name="Freeform 37">
                <a:extLst>
                  <a:ext uri="{FF2B5EF4-FFF2-40B4-BE49-F238E27FC236}">
                    <a16:creationId xmlns:a16="http://schemas.microsoft.com/office/drawing/2014/main" id="{C6F068F1-7DD0-4E02-A88D-54637117C48A}"/>
                  </a:ext>
                </a:extLst>
              </p:cNvPr>
              <p:cNvSpPr>
                <a:spLocks/>
              </p:cNvSpPr>
              <p:nvPr/>
            </p:nvSpPr>
            <p:spPr bwMode="auto">
              <a:xfrm>
                <a:off x="3156" y="1482"/>
                <a:ext cx="474" cy="312"/>
              </a:xfrm>
              <a:custGeom>
                <a:avLst/>
                <a:gdLst>
                  <a:gd name="T0" fmla="*/ 0 w 474"/>
                  <a:gd name="T1" fmla="*/ 312 h 312"/>
                  <a:gd name="T2" fmla="*/ 138 w 474"/>
                  <a:gd name="T3" fmla="*/ 156 h 312"/>
                  <a:gd name="T4" fmla="*/ 366 w 474"/>
                  <a:gd name="T5" fmla="*/ 90 h 312"/>
                  <a:gd name="T6" fmla="*/ 474 w 474"/>
                  <a:gd name="T7" fmla="*/ 0 h 312"/>
                  <a:gd name="T8" fmla="*/ 0 60000 65536"/>
                  <a:gd name="T9" fmla="*/ 0 60000 65536"/>
                  <a:gd name="T10" fmla="*/ 0 60000 65536"/>
                  <a:gd name="T11" fmla="*/ 0 60000 65536"/>
                  <a:gd name="T12" fmla="*/ 0 w 474"/>
                  <a:gd name="T13" fmla="*/ 0 h 312"/>
                  <a:gd name="T14" fmla="*/ 474 w 474"/>
                  <a:gd name="T15" fmla="*/ 312 h 312"/>
                </a:gdLst>
                <a:ahLst/>
                <a:cxnLst>
                  <a:cxn ang="T8">
                    <a:pos x="T0" y="T1"/>
                  </a:cxn>
                  <a:cxn ang="T9">
                    <a:pos x="T2" y="T3"/>
                  </a:cxn>
                  <a:cxn ang="T10">
                    <a:pos x="T4" y="T5"/>
                  </a:cxn>
                  <a:cxn ang="T11">
                    <a:pos x="T6" y="T7"/>
                  </a:cxn>
                </a:cxnLst>
                <a:rect l="T12" t="T13" r="T14" b="T15"/>
                <a:pathLst>
                  <a:path w="474" h="312">
                    <a:moveTo>
                      <a:pt x="0" y="312"/>
                    </a:moveTo>
                    <a:cubicBezTo>
                      <a:pt x="38" y="252"/>
                      <a:pt x="77" y="193"/>
                      <a:pt x="138" y="156"/>
                    </a:cubicBezTo>
                    <a:cubicBezTo>
                      <a:pt x="199" y="119"/>
                      <a:pt x="310" y="116"/>
                      <a:pt x="366" y="90"/>
                    </a:cubicBezTo>
                    <a:cubicBezTo>
                      <a:pt x="422" y="64"/>
                      <a:pt x="454" y="10"/>
                      <a:pt x="47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9" name="Freeform 38">
                <a:extLst>
                  <a:ext uri="{FF2B5EF4-FFF2-40B4-BE49-F238E27FC236}">
                    <a16:creationId xmlns:a16="http://schemas.microsoft.com/office/drawing/2014/main" id="{DDD2C27A-1A28-4C0D-935A-0EC08573C15F}"/>
                  </a:ext>
                </a:extLst>
              </p:cNvPr>
              <p:cNvSpPr>
                <a:spLocks/>
              </p:cNvSpPr>
              <p:nvPr/>
            </p:nvSpPr>
            <p:spPr bwMode="auto">
              <a:xfrm flipH="1">
                <a:off x="3618" y="1476"/>
                <a:ext cx="474" cy="312"/>
              </a:xfrm>
              <a:custGeom>
                <a:avLst/>
                <a:gdLst>
                  <a:gd name="T0" fmla="*/ 0 w 474"/>
                  <a:gd name="T1" fmla="*/ 312 h 312"/>
                  <a:gd name="T2" fmla="*/ 138 w 474"/>
                  <a:gd name="T3" fmla="*/ 156 h 312"/>
                  <a:gd name="T4" fmla="*/ 366 w 474"/>
                  <a:gd name="T5" fmla="*/ 90 h 312"/>
                  <a:gd name="T6" fmla="*/ 474 w 474"/>
                  <a:gd name="T7" fmla="*/ 0 h 312"/>
                  <a:gd name="T8" fmla="*/ 0 60000 65536"/>
                  <a:gd name="T9" fmla="*/ 0 60000 65536"/>
                  <a:gd name="T10" fmla="*/ 0 60000 65536"/>
                  <a:gd name="T11" fmla="*/ 0 60000 65536"/>
                  <a:gd name="T12" fmla="*/ 0 w 474"/>
                  <a:gd name="T13" fmla="*/ 0 h 312"/>
                  <a:gd name="T14" fmla="*/ 474 w 474"/>
                  <a:gd name="T15" fmla="*/ 312 h 312"/>
                </a:gdLst>
                <a:ahLst/>
                <a:cxnLst>
                  <a:cxn ang="T8">
                    <a:pos x="T0" y="T1"/>
                  </a:cxn>
                  <a:cxn ang="T9">
                    <a:pos x="T2" y="T3"/>
                  </a:cxn>
                  <a:cxn ang="T10">
                    <a:pos x="T4" y="T5"/>
                  </a:cxn>
                  <a:cxn ang="T11">
                    <a:pos x="T6" y="T7"/>
                  </a:cxn>
                </a:cxnLst>
                <a:rect l="T12" t="T13" r="T14" b="T15"/>
                <a:pathLst>
                  <a:path w="474" h="312">
                    <a:moveTo>
                      <a:pt x="0" y="312"/>
                    </a:moveTo>
                    <a:cubicBezTo>
                      <a:pt x="38" y="252"/>
                      <a:pt x="77" y="193"/>
                      <a:pt x="138" y="156"/>
                    </a:cubicBezTo>
                    <a:cubicBezTo>
                      <a:pt x="199" y="119"/>
                      <a:pt x="310" y="116"/>
                      <a:pt x="366" y="90"/>
                    </a:cubicBezTo>
                    <a:cubicBezTo>
                      <a:pt x="422" y="64"/>
                      <a:pt x="454" y="10"/>
                      <a:pt x="47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0" name="Freeform 39">
                <a:extLst>
                  <a:ext uri="{FF2B5EF4-FFF2-40B4-BE49-F238E27FC236}">
                    <a16:creationId xmlns:a16="http://schemas.microsoft.com/office/drawing/2014/main" id="{FE019A1A-806C-4D8A-99C1-7ECAD5C375B0}"/>
                  </a:ext>
                </a:extLst>
              </p:cNvPr>
              <p:cNvSpPr>
                <a:spLocks/>
              </p:cNvSpPr>
              <p:nvPr/>
            </p:nvSpPr>
            <p:spPr bwMode="auto">
              <a:xfrm flipV="1">
                <a:off x="3156" y="1800"/>
                <a:ext cx="474" cy="312"/>
              </a:xfrm>
              <a:custGeom>
                <a:avLst/>
                <a:gdLst>
                  <a:gd name="T0" fmla="*/ 0 w 474"/>
                  <a:gd name="T1" fmla="*/ 312 h 312"/>
                  <a:gd name="T2" fmla="*/ 138 w 474"/>
                  <a:gd name="T3" fmla="*/ 156 h 312"/>
                  <a:gd name="T4" fmla="*/ 366 w 474"/>
                  <a:gd name="T5" fmla="*/ 90 h 312"/>
                  <a:gd name="T6" fmla="*/ 474 w 474"/>
                  <a:gd name="T7" fmla="*/ 0 h 312"/>
                  <a:gd name="T8" fmla="*/ 0 60000 65536"/>
                  <a:gd name="T9" fmla="*/ 0 60000 65536"/>
                  <a:gd name="T10" fmla="*/ 0 60000 65536"/>
                  <a:gd name="T11" fmla="*/ 0 60000 65536"/>
                  <a:gd name="T12" fmla="*/ 0 w 474"/>
                  <a:gd name="T13" fmla="*/ 0 h 312"/>
                  <a:gd name="T14" fmla="*/ 474 w 474"/>
                  <a:gd name="T15" fmla="*/ 312 h 312"/>
                </a:gdLst>
                <a:ahLst/>
                <a:cxnLst>
                  <a:cxn ang="T8">
                    <a:pos x="T0" y="T1"/>
                  </a:cxn>
                  <a:cxn ang="T9">
                    <a:pos x="T2" y="T3"/>
                  </a:cxn>
                  <a:cxn ang="T10">
                    <a:pos x="T4" y="T5"/>
                  </a:cxn>
                  <a:cxn ang="T11">
                    <a:pos x="T6" y="T7"/>
                  </a:cxn>
                </a:cxnLst>
                <a:rect l="T12" t="T13" r="T14" b="T15"/>
                <a:pathLst>
                  <a:path w="474" h="312">
                    <a:moveTo>
                      <a:pt x="0" y="312"/>
                    </a:moveTo>
                    <a:cubicBezTo>
                      <a:pt x="38" y="252"/>
                      <a:pt x="77" y="193"/>
                      <a:pt x="138" y="156"/>
                    </a:cubicBezTo>
                    <a:cubicBezTo>
                      <a:pt x="199" y="119"/>
                      <a:pt x="310" y="116"/>
                      <a:pt x="366" y="90"/>
                    </a:cubicBezTo>
                    <a:cubicBezTo>
                      <a:pt x="422" y="64"/>
                      <a:pt x="454" y="10"/>
                      <a:pt x="47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 name="Freeform 40">
                <a:extLst>
                  <a:ext uri="{FF2B5EF4-FFF2-40B4-BE49-F238E27FC236}">
                    <a16:creationId xmlns:a16="http://schemas.microsoft.com/office/drawing/2014/main" id="{206F8C60-61D2-4619-8DF1-43D7A22689F1}"/>
                  </a:ext>
                </a:extLst>
              </p:cNvPr>
              <p:cNvSpPr>
                <a:spLocks/>
              </p:cNvSpPr>
              <p:nvPr/>
            </p:nvSpPr>
            <p:spPr bwMode="auto">
              <a:xfrm flipH="1" flipV="1">
                <a:off x="3618" y="1794"/>
                <a:ext cx="474" cy="312"/>
              </a:xfrm>
              <a:custGeom>
                <a:avLst/>
                <a:gdLst>
                  <a:gd name="T0" fmla="*/ 0 w 474"/>
                  <a:gd name="T1" fmla="*/ 312 h 312"/>
                  <a:gd name="T2" fmla="*/ 138 w 474"/>
                  <a:gd name="T3" fmla="*/ 156 h 312"/>
                  <a:gd name="T4" fmla="*/ 366 w 474"/>
                  <a:gd name="T5" fmla="*/ 90 h 312"/>
                  <a:gd name="T6" fmla="*/ 474 w 474"/>
                  <a:gd name="T7" fmla="*/ 0 h 312"/>
                  <a:gd name="T8" fmla="*/ 0 60000 65536"/>
                  <a:gd name="T9" fmla="*/ 0 60000 65536"/>
                  <a:gd name="T10" fmla="*/ 0 60000 65536"/>
                  <a:gd name="T11" fmla="*/ 0 60000 65536"/>
                  <a:gd name="T12" fmla="*/ 0 w 474"/>
                  <a:gd name="T13" fmla="*/ 0 h 312"/>
                  <a:gd name="T14" fmla="*/ 474 w 474"/>
                  <a:gd name="T15" fmla="*/ 312 h 312"/>
                </a:gdLst>
                <a:ahLst/>
                <a:cxnLst>
                  <a:cxn ang="T8">
                    <a:pos x="T0" y="T1"/>
                  </a:cxn>
                  <a:cxn ang="T9">
                    <a:pos x="T2" y="T3"/>
                  </a:cxn>
                  <a:cxn ang="T10">
                    <a:pos x="T4" y="T5"/>
                  </a:cxn>
                  <a:cxn ang="T11">
                    <a:pos x="T6" y="T7"/>
                  </a:cxn>
                </a:cxnLst>
                <a:rect l="T12" t="T13" r="T14" b="T15"/>
                <a:pathLst>
                  <a:path w="474" h="312">
                    <a:moveTo>
                      <a:pt x="0" y="312"/>
                    </a:moveTo>
                    <a:cubicBezTo>
                      <a:pt x="38" y="252"/>
                      <a:pt x="77" y="193"/>
                      <a:pt x="138" y="156"/>
                    </a:cubicBezTo>
                    <a:cubicBezTo>
                      <a:pt x="199" y="119"/>
                      <a:pt x="310" y="116"/>
                      <a:pt x="366" y="90"/>
                    </a:cubicBezTo>
                    <a:cubicBezTo>
                      <a:pt x="422" y="64"/>
                      <a:pt x="454" y="10"/>
                      <a:pt x="47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2" name="Line 41">
              <a:extLst>
                <a:ext uri="{FF2B5EF4-FFF2-40B4-BE49-F238E27FC236}">
                  <a16:creationId xmlns:a16="http://schemas.microsoft.com/office/drawing/2014/main" id="{A2DD76EF-D3B8-4A84-9AA8-F6CFA8DE9BED}"/>
                </a:ext>
              </a:extLst>
            </p:cNvPr>
            <p:cNvSpPr>
              <a:spLocks noChangeShapeType="1"/>
            </p:cNvSpPr>
            <p:nvPr/>
          </p:nvSpPr>
          <p:spPr bwMode="auto">
            <a:xfrm rot="-84512">
              <a:off x="1761" y="3080"/>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3" name="Line 42">
              <a:extLst>
                <a:ext uri="{FF2B5EF4-FFF2-40B4-BE49-F238E27FC236}">
                  <a16:creationId xmlns:a16="http://schemas.microsoft.com/office/drawing/2014/main" id="{29858B70-3E77-4AAC-BF09-C387957B6DCB}"/>
                </a:ext>
              </a:extLst>
            </p:cNvPr>
            <p:cNvSpPr>
              <a:spLocks noChangeShapeType="1"/>
            </p:cNvSpPr>
            <p:nvPr/>
          </p:nvSpPr>
          <p:spPr bwMode="auto">
            <a:xfrm rot="21515488" flipV="1">
              <a:off x="1773" y="4055"/>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4" name="Oval 43">
              <a:extLst>
                <a:ext uri="{FF2B5EF4-FFF2-40B4-BE49-F238E27FC236}">
                  <a16:creationId xmlns:a16="http://schemas.microsoft.com/office/drawing/2014/main" id="{B53E2759-7016-4A2E-8785-7A5314C0851D}"/>
                </a:ext>
              </a:extLst>
            </p:cNvPr>
            <p:cNvSpPr>
              <a:spLocks noChangeArrowheads="1"/>
            </p:cNvSpPr>
            <p:nvPr/>
          </p:nvSpPr>
          <p:spPr bwMode="auto">
            <a:xfrm rot="-84512">
              <a:off x="1719" y="3304"/>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65" name="Oval 44">
              <a:extLst>
                <a:ext uri="{FF2B5EF4-FFF2-40B4-BE49-F238E27FC236}">
                  <a16:creationId xmlns:a16="http://schemas.microsoft.com/office/drawing/2014/main" id="{8333C5AC-CF32-495A-9891-47B40D60161F}"/>
                </a:ext>
              </a:extLst>
            </p:cNvPr>
            <p:cNvSpPr>
              <a:spLocks noChangeArrowheads="1"/>
            </p:cNvSpPr>
            <p:nvPr/>
          </p:nvSpPr>
          <p:spPr bwMode="auto">
            <a:xfrm rot="-84512">
              <a:off x="1225" y="3606"/>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66" name="Oval 45">
              <a:extLst>
                <a:ext uri="{FF2B5EF4-FFF2-40B4-BE49-F238E27FC236}">
                  <a16:creationId xmlns:a16="http://schemas.microsoft.com/office/drawing/2014/main" id="{C3A7C49B-8A60-47E6-A9E6-41C32B8BD9C9}"/>
                </a:ext>
              </a:extLst>
            </p:cNvPr>
            <p:cNvSpPr>
              <a:spLocks noChangeArrowheads="1"/>
            </p:cNvSpPr>
            <p:nvPr/>
          </p:nvSpPr>
          <p:spPr bwMode="auto">
            <a:xfrm rot="-84512">
              <a:off x="2215" y="3594"/>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67" name="Oval 46">
              <a:extLst>
                <a:ext uri="{FF2B5EF4-FFF2-40B4-BE49-F238E27FC236}">
                  <a16:creationId xmlns:a16="http://schemas.microsoft.com/office/drawing/2014/main" id="{C5827EAB-E8F2-450E-9E06-64FCDEB4F6D9}"/>
                </a:ext>
              </a:extLst>
            </p:cNvPr>
            <p:cNvSpPr>
              <a:spLocks noChangeArrowheads="1"/>
            </p:cNvSpPr>
            <p:nvPr/>
          </p:nvSpPr>
          <p:spPr bwMode="auto">
            <a:xfrm rot="-84512">
              <a:off x="1717" y="3928"/>
              <a:ext cx="104" cy="96"/>
            </a:xfrm>
            <a:prstGeom prst="ellipse">
              <a:avLst/>
            </a:prstGeom>
            <a:solidFill>
              <a:schemeClr val="accent1"/>
            </a:solidFill>
            <a:ln w="12700">
              <a:solidFill>
                <a:schemeClr val="tx1"/>
              </a:solidFill>
              <a:round/>
              <a:headEnd/>
              <a:tailEnd/>
            </a:ln>
          </p:spPr>
          <p:txBody>
            <a:bodyPr wrap="none" anchor="ctr"/>
            <a:lstStyle/>
            <a:p>
              <a:endParaRPr lang="en-GB"/>
            </a:p>
          </p:txBody>
        </p:sp>
      </p:grpSp>
      <p:grpSp>
        <p:nvGrpSpPr>
          <p:cNvPr id="72" name="Group 47">
            <a:extLst>
              <a:ext uri="{FF2B5EF4-FFF2-40B4-BE49-F238E27FC236}">
                <a16:creationId xmlns:a16="http://schemas.microsoft.com/office/drawing/2014/main" id="{746948F1-491A-4ADA-9C0C-B17126722C7A}"/>
              </a:ext>
            </a:extLst>
          </p:cNvPr>
          <p:cNvGrpSpPr>
            <a:grpSpLocks/>
          </p:cNvGrpSpPr>
          <p:nvPr/>
        </p:nvGrpSpPr>
        <p:grpSpPr bwMode="auto">
          <a:xfrm>
            <a:off x="1710413" y="2534079"/>
            <a:ext cx="1622425" cy="1485900"/>
            <a:chOff x="1552" y="3311"/>
            <a:chExt cx="1022" cy="936"/>
          </a:xfrm>
        </p:grpSpPr>
        <p:sp>
          <p:nvSpPr>
            <p:cNvPr id="73" name="AutoShape 48">
              <a:extLst>
                <a:ext uri="{FF2B5EF4-FFF2-40B4-BE49-F238E27FC236}">
                  <a16:creationId xmlns:a16="http://schemas.microsoft.com/office/drawing/2014/main" id="{0D5EE297-CCB4-4624-B27D-FC845E074F30}"/>
                </a:ext>
              </a:extLst>
            </p:cNvPr>
            <p:cNvSpPr>
              <a:spLocks noChangeArrowheads="1"/>
            </p:cNvSpPr>
            <p:nvPr/>
          </p:nvSpPr>
          <p:spPr bwMode="auto">
            <a:xfrm>
              <a:off x="1605" y="3350"/>
              <a:ext cx="919" cy="849"/>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sp>
          <p:nvSpPr>
            <p:cNvPr id="74" name="Oval 49">
              <a:extLst>
                <a:ext uri="{FF2B5EF4-FFF2-40B4-BE49-F238E27FC236}">
                  <a16:creationId xmlns:a16="http://schemas.microsoft.com/office/drawing/2014/main" id="{989E885B-A399-4C22-A19D-929312D62940}"/>
                </a:ext>
              </a:extLst>
            </p:cNvPr>
            <p:cNvSpPr>
              <a:spLocks noChangeArrowheads="1"/>
            </p:cNvSpPr>
            <p:nvPr/>
          </p:nvSpPr>
          <p:spPr bwMode="auto">
            <a:xfrm rot="-84512">
              <a:off x="2007" y="3311"/>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75" name="Oval 50">
              <a:extLst>
                <a:ext uri="{FF2B5EF4-FFF2-40B4-BE49-F238E27FC236}">
                  <a16:creationId xmlns:a16="http://schemas.microsoft.com/office/drawing/2014/main" id="{20594086-BDAB-42B5-ABCA-B67619212CEE}"/>
                </a:ext>
              </a:extLst>
            </p:cNvPr>
            <p:cNvSpPr>
              <a:spLocks noChangeArrowheads="1"/>
            </p:cNvSpPr>
            <p:nvPr/>
          </p:nvSpPr>
          <p:spPr bwMode="auto">
            <a:xfrm rot="-84512">
              <a:off x="1552" y="3727"/>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76" name="Oval 51">
              <a:extLst>
                <a:ext uri="{FF2B5EF4-FFF2-40B4-BE49-F238E27FC236}">
                  <a16:creationId xmlns:a16="http://schemas.microsoft.com/office/drawing/2014/main" id="{C3C7E52B-2E93-41E1-B603-4020922F076A}"/>
                </a:ext>
              </a:extLst>
            </p:cNvPr>
            <p:cNvSpPr>
              <a:spLocks noChangeArrowheads="1"/>
            </p:cNvSpPr>
            <p:nvPr/>
          </p:nvSpPr>
          <p:spPr bwMode="auto">
            <a:xfrm rot="-84512">
              <a:off x="2470" y="3727"/>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77" name="Oval 52">
              <a:extLst>
                <a:ext uri="{FF2B5EF4-FFF2-40B4-BE49-F238E27FC236}">
                  <a16:creationId xmlns:a16="http://schemas.microsoft.com/office/drawing/2014/main" id="{B862EC1C-2342-4D30-AE18-074C1E80B5D2}"/>
                </a:ext>
              </a:extLst>
            </p:cNvPr>
            <p:cNvSpPr>
              <a:spLocks noChangeArrowheads="1"/>
            </p:cNvSpPr>
            <p:nvPr/>
          </p:nvSpPr>
          <p:spPr bwMode="auto">
            <a:xfrm rot="-84512">
              <a:off x="2011" y="4151"/>
              <a:ext cx="104" cy="96"/>
            </a:xfrm>
            <a:prstGeom prst="ellipse">
              <a:avLst/>
            </a:prstGeom>
            <a:solidFill>
              <a:schemeClr val="bg1"/>
            </a:solidFill>
            <a:ln w="28575">
              <a:solidFill>
                <a:schemeClr val="tx1"/>
              </a:solidFill>
              <a:round/>
              <a:headEnd/>
              <a:tailEnd/>
            </a:ln>
          </p:spPr>
          <p:txBody>
            <a:bodyPr wrap="none" anchor="ctr"/>
            <a:lstStyle/>
            <a:p>
              <a:endParaRPr lang="en-GB"/>
            </a:p>
          </p:txBody>
        </p:sp>
      </p:grpSp>
      <p:grpSp>
        <p:nvGrpSpPr>
          <p:cNvPr id="78" name="Group 53">
            <a:extLst>
              <a:ext uri="{FF2B5EF4-FFF2-40B4-BE49-F238E27FC236}">
                <a16:creationId xmlns:a16="http://schemas.microsoft.com/office/drawing/2014/main" id="{2E513E6A-651C-473C-BE7F-B76038AA066D}"/>
              </a:ext>
            </a:extLst>
          </p:cNvPr>
          <p:cNvGrpSpPr>
            <a:grpSpLocks/>
          </p:cNvGrpSpPr>
          <p:nvPr/>
        </p:nvGrpSpPr>
        <p:grpSpPr bwMode="auto">
          <a:xfrm>
            <a:off x="1634213" y="2254679"/>
            <a:ext cx="1793875" cy="2014538"/>
            <a:chOff x="3488" y="1050"/>
            <a:chExt cx="1130" cy="1269"/>
          </a:xfrm>
        </p:grpSpPr>
        <p:grpSp>
          <p:nvGrpSpPr>
            <p:cNvPr id="79" name="Group 54">
              <a:extLst>
                <a:ext uri="{FF2B5EF4-FFF2-40B4-BE49-F238E27FC236}">
                  <a16:creationId xmlns:a16="http://schemas.microsoft.com/office/drawing/2014/main" id="{408D301F-995E-4D0C-8219-E2B5C00ED514}"/>
                </a:ext>
              </a:extLst>
            </p:cNvPr>
            <p:cNvGrpSpPr>
              <a:grpSpLocks/>
            </p:cNvGrpSpPr>
            <p:nvPr/>
          </p:nvGrpSpPr>
          <p:grpSpPr bwMode="auto">
            <a:xfrm>
              <a:off x="3488" y="1050"/>
              <a:ext cx="1130" cy="1032"/>
              <a:chOff x="2491" y="1516"/>
              <a:chExt cx="1130" cy="1032"/>
            </a:xfrm>
          </p:grpSpPr>
          <p:grpSp>
            <p:nvGrpSpPr>
              <p:cNvPr id="81" name="Group 55">
                <a:extLst>
                  <a:ext uri="{FF2B5EF4-FFF2-40B4-BE49-F238E27FC236}">
                    <a16:creationId xmlns:a16="http://schemas.microsoft.com/office/drawing/2014/main" id="{807D5917-A1F2-4234-8ADC-8B1A65A31A64}"/>
                  </a:ext>
                </a:extLst>
              </p:cNvPr>
              <p:cNvGrpSpPr>
                <a:grpSpLocks/>
              </p:cNvGrpSpPr>
              <p:nvPr/>
            </p:nvGrpSpPr>
            <p:grpSpPr bwMode="auto">
              <a:xfrm>
                <a:off x="2491" y="1756"/>
                <a:ext cx="1130" cy="792"/>
                <a:chOff x="1631" y="3383"/>
                <a:chExt cx="1130" cy="792"/>
              </a:xfrm>
            </p:grpSpPr>
            <p:sp>
              <p:nvSpPr>
                <p:cNvPr id="83" name="AutoShape 56">
                  <a:extLst>
                    <a:ext uri="{FF2B5EF4-FFF2-40B4-BE49-F238E27FC236}">
                      <a16:creationId xmlns:a16="http://schemas.microsoft.com/office/drawing/2014/main" id="{B2BEF297-3220-4E1A-9080-2D0BFECE7195}"/>
                    </a:ext>
                  </a:extLst>
                </p:cNvPr>
                <p:cNvSpPr>
                  <a:spLocks noChangeArrowheads="1"/>
                </p:cNvSpPr>
                <p:nvPr/>
              </p:nvSpPr>
              <p:spPr bwMode="auto">
                <a:xfrm>
                  <a:off x="1674" y="3424"/>
                  <a:ext cx="1056" cy="697"/>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sp>
              <p:nvSpPr>
                <p:cNvPr id="84" name="Oval 57">
                  <a:extLst>
                    <a:ext uri="{FF2B5EF4-FFF2-40B4-BE49-F238E27FC236}">
                      <a16:creationId xmlns:a16="http://schemas.microsoft.com/office/drawing/2014/main" id="{44812FD8-3715-402C-8703-96664D2E6EF7}"/>
                    </a:ext>
                  </a:extLst>
                </p:cNvPr>
                <p:cNvSpPr>
                  <a:spLocks noChangeArrowheads="1"/>
                </p:cNvSpPr>
                <p:nvPr/>
              </p:nvSpPr>
              <p:spPr bwMode="auto">
                <a:xfrm rot="-84512">
                  <a:off x="2140" y="3383"/>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85" name="Oval 58">
                  <a:extLst>
                    <a:ext uri="{FF2B5EF4-FFF2-40B4-BE49-F238E27FC236}">
                      <a16:creationId xmlns:a16="http://schemas.microsoft.com/office/drawing/2014/main" id="{DA86CDB6-009E-4911-BBD3-7384D4DFCDCA}"/>
                    </a:ext>
                  </a:extLst>
                </p:cNvPr>
                <p:cNvSpPr>
                  <a:spLocks noChangeArrowheads="1"/>
                </p:cNvSpPr>
                <p:nvPr/>
              </p:nvSpPr>
              <p:spPr bwMode="auto">
                <a:xfrm rot="-84512">
                  <a:off x="1631" y="3727"/>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86" name="Oval 59">
                  <a:extLst>
                    <a:ext uri="{FF2B5EF4-FFF2-40B4-BE49-F238E27FC236}">
                      <a16:creationId xmlns:a16="http://schemas.microsoft.com/office/drawing/2014/main" id="{97B2F9B5-85A8-422D-A6C0-5E05256DA2DF}"/>
                    </a:ext>
                  </a:extLst>
                </p:cNvPr>
                <p:cNvSpPr>
                  <a:spLocks noChangeArrowheads="1"/>
                </p:cNvSpPr>
                <p:nvPr/>
              </p:nvSpPr>
              <p:spPr bwMode="auto">
                <a:xfrm rot="-84512">
                  <a:off x="2657" y="3727"/>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87" name="Oval 60">
                  <a:extLst>
                    <a:ext uri="{FF2B5EF4-FFF2-40B4-BE49-F238E27FC236}">
                      <a16:creationId xmlns:a16="http://schemas.microsoft.com/office/drawing/2014/main" id="{5FDFFE29-9CF8-4747-A3C4-32DA64A6D745}"/>
                    </a:ext>
                  </a:extLst>
                </p:cNvPr>
                <p:cNvSpPr>
                  <a:spLocks noChangeArrowheads="1"/>
                </p:cNvSpPr>
                <p:nvPr/>
              </p:nvSpPr>
              <p:spPr bwMode="auto">
                <a:xfrm rot="-84512">
                  <a:off x="2144" y="4079"/>
                  <a:ext cx="104" cy="96"/>
                </a:xfrm>
                <a:prstGeom prst="ellipse">
                  <a:avLst/>
                </a:prstGeom>
                <a:solidFill>
                  <a:schemeClr val="bg1"/>
                </a:solidFill>
                <a:ln w="28575">
                  <a:solidFill>
                    <a:schemeClr val="tx1"/>
                  </a:solidFill>
                  <a:round/>
                  <a:headEnd/>
                  <a:tailEnd/>
                </a:ln>
              </p:spPr>
              <p:txBody>
                <a:bodyPr wrap="none" anchor="ctr"/>
                <a:lstStyle/>
                <a:p>
                  <a:endParaRPr lang="en-GB"/>
                </a:p>
              </p:txBody>
            </p:sp>
          </p:grpSp>
          <p:sp>
            <p:nvSpPr>
              <p:cNvPr id="82" name="Line 61">
                <a:extLst>
                  <a:ext uri="{FF2B5EF4-FFF2-40B4-BE49-F238E27FC236}">
                    <a16:creationId xmlns:a16="http://schemas.microsoft.com/office/drawing/2014/main" id="{3F1123A1-EB84-481B-A247-7720C9A13D79}"/>
                  </a:ext>
                </a:extLst>
              </p:cNvPr>
              <p:cNvSpPr>
                <a:spLocks noChangeShapeType="1"/>
              </p:cNvSpPr>
              <p:nvPr/>
            </p:nvSpPr>
            <p:spPr bwMode="auto">
              <a:xfrm rot="-84512">
                <a:off x="3053" y="1516"/>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sp>
          <p:nvSpPr>
            <p:cNvPr id="80" name="Line 62">
              <a:extLst>
                <a:ext uri="{FF2B5EF4-FFF2-40B4-BE49-F238E27FC236}">
                  <a16:creationId xmlns:a16="http://schemas.microsoft.com/office/drawing/2014/main" id="{A96D8425-A145-4909-9B1C-98CFB0210D8E}"/>
                </a:ext>
              </a:extLst>
            </p:cNvPr>
            <p:cNvSpPr>
              <a:spLocks noChangeShapeType="1"/>
            </p:cNvSpPr>
            <p:nvPr/>
          </p:nvSpPr>
          <p:spPr bwMode="auto">
            <a:xfrm rot="21515488" flipV="1">
              <a:off x="4052" y="2127"/>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88" name="Group 63">
            <a:extLst>
              <a:ext uri="{FF2B5EF4-FFF2-40B4-BE49-F238E27FC236}">
                <a16:creationId xmlns:a16="http://schemas.microsoft.com/office/drawing/2014/main" id="{74FFDCE5-482A-4963-A8D1-FF83D695137D}"/>
              </a:ext>
            </a:extLst>
          </p:cNvPr>
          <p:cNvGrpSpPr>
            <a:grpSpLocks/>
          </p:cNvGrpSpPr>
          <p:nvPr/>
        </p:nvGrpSpPr>
        <p:grpSpPr bwMode="auto">
          <a:xfrm>
            <a:off x="7420202" y="2439103"/>
            <a:ext cx="1624013" cy="1485900"/>
            <a:chOff x="3944" y="3113"/>
            <a:chExt cx="1023" cy="936"/>
          </a:xfrm>
        </p:grpSpPr>
        <p:sp>
          <p:nvSpPr>
            <p:cNvPr id="89" name="Line 64">
              <a:extLst>
                <a:ext uri="{FF2B5EF4-FFF2-40B4-BE49-F238E27FC236}">
                  <a16:creationId xmlns:a16="http://schemas.microsoft.com/office/drawing/2014/main" id="{C4C060FF-0E96-4FE9-83A5-1738613E123B}"/>
                </a:ext>
              </a:extLst>
            </p:cNvPr>
            <p:cNvSpPr>
              <a:spLocks noChangeShapeType="1"/>
            </p:cNvSpPr>
            <p:nvPr/>
          </p:nvSpPr>
          <p:spPr bwMode="auto">
            <a:xfrm>
              <a:off x="4007" y="3575"/>
              <a:ext cx="91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90" name="Group 65">
              <a:extLst>
                <a:ext uri="{FF2B5EF4-FFF2-40B4-BE49-F238E27FC236}">
                  <a16:creationId xmlns:a16="http://schemas.microsoft.com/office/drawing/2014/main" id="{DDCB6C29-F700-4A4E-BA2D-D279634EDD89}"/>
                </a:ext>
              </a:extLst>
            </p:cNvPr>
            <p:cNvGrpSpPr>
              <a:grpSpLocks/>
            </p:cNvGrpSpPr>
            <p:nvPr/>
          </p:nvGrpSpPr>
          <p:grpSpPr bwMode="auto">
            <a:xfrm>
              <a:off x="3944" y="3113"/>
              <a:ext cx="1023" cy="936"/>
              <a:chOff x="3944" y="3113"/>
              <a:chExt cx="1023" cy="936"/>
            </a:xfrm>
          </p:grpSpPr>
          <p:sp>
            <p:nvSpPr>
              <p:cNvPr id="91" name="AutoShape 66">
                <a:extLst>
                  <a:ext uri="{FF2B5EF4-FFF2-40B4-BE49-F238E27FC236}">
                    <a16:creationId xmlns:a16="http://schemas.microsoft.com/office/drawing/2014/main" id="{DDD49C6D-BE4F-45D9-99D4-1B978FE46174}"/>
                  </a:ext>
                </a:extLst>
              </p:cNvPr>
              <p:cNvSpPr>
                <a:spLocks noChangeArrowheads="1"/>
              </p:cNvSpPr>
              <p:nvPr/>
            </p:nvSpPr>
            <p:spPr bwMode="auto">
              <a:xfrm>
                <a:off x="3997" y="3152"/>
                <a:ext cx="920" cy="849"/>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sp>
            <p:nvSpPr>
              <p:cNvPr id="92" name="Oval 67">
                <a:extLst>
                  <a:ext uri="{FF2B5EF4-FFF2-40B4-BE49-F238E27FC236}">
                    <a16:creationId xmlns:a16="http://schemas.microsoft.com/office/drawing/2014/main" id="{0102982E-271B-4587-B34A-FD96A322514C}"/>
                  </a:ext>
                </a:extLst>
              </p:cNvPr>
              <p:cNvSpPr>
                <a:spLocks noChangeArrowheads="1"/>
              </p:cNvSpPr>
              <p:nvPr/>
            </p:nvSpPr>
            <p:spPr bwMode="auto">
              <a:xfrm rot="-84512">
                <a:off x="4399" y="3113"/>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93" name="Oval 68">
                <a:extLst>
                  <a:ext uri="{FF2B5EF4-FFF2-40B4-BE49-F238E27FC236}">
                    <a16:creationId xmlns:a16="http://schemas.microsoft.com/office/drawing/2014/main" id="{ECB94FAF-AAAC-41AE-92E6-3C91213A0BA5}"/>
                  </a:ext>
                </a:extLst>
              </p:cNvPr>
              <p:cNvSpPr>
                <a:spLocks noChangeArrowheads="1"/>
              </p:cNvSpPr>
              <p:nvPr/>
            </p:nvSpPr>
            <p:spPr bwMode="auto">
              <a:xfrm rot="-84512">
                <a:off x="3944" y="3529"/>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94" name="Oval 69">
                <a:extLst>
                  <a:ext uri="{FF2B5EF4-FFF2-40B4-BE49-F238E27FC236}">
                    <a16:creationId xmlns:a16="http://schemas.microsoft.com/office/drawing/2014/main" id="{A87FE85B-94C4-47DC-958C-F1EDE09DA03B}"/>
                  </a:ext>
                </a:extLst>
              </p:cNvPr>
              <p:cNvSpPr>
                <a:spLocks noChangeArrowheads="1"/>
              </p:cNvSpPr>
              <p:nvPr/>
            </p:nvSpPr>
            <p:spPr bwMode="auto">
              <a:xfrm rot="-84512">
                <a:off x="4863" y="3529"/>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95" name="Oval 70">
                <a:extLst>
                  <a:ext uri="{FF2B5EF4-FFF2-40B4-BE49-F238E27FC236}">
                    <a16:creationId xmlns:a16="http://schemas.microsoft.com/office/drawing/2014/main" id="{901ADF07-69A5-4E8F-B5AC-D51E09441CAE}"/>
                  </a:ext>
                </a:extLst>
              </p:cNvPr>
              <p:cNvSpPr>
                <a:spLocks noChangeArrowheads="1"/>
              </p:cNvSpPr>
              <p:nvPr/>
            </p:nvSpPr>
            <p:spPr bwMode="auto">
              <a:xfrm rot="-84512">
                <a:off x="4403" y="3953"/>
                <a:ext cx="105" cy="96"/>
              </a:xfrm>
              <a:prstGeom prst="ellipse">
                <a:avLst/>
              </a:prstGeom>
              <a:solidFill>
                <a:schemeClr val="accent1"/>
              </a:solidFill>
              <a:ln w="12700">
                <a:solidFill>
                  <a:schemeClr val="tx1"/>
                </a:solidFill>
                <a:round/>
                <a:headEnd/>
                <a:tailEnd/>
              </a:ln>
            </p:spPr>
            <p:txBody>
              <a:bodyPr wrap="none" anchor="ctr"/>
              <a:lstStyle/>
              <a:p>
                <a:endParaRPr lang="en-GB"/>
              </a:p>
            </p:txBody>
          </p:sp>
        </p:grpSp>
      </p:grpSp>
      <p:grpSp>
        <p:nvGrpSpPr>
          <p:cNvPr id="96" name="Group 71">
            <a:extLst>
              <a:ext uri="{FF2B5EF4-FFF2-40B4-BE49-F238E27FC236}">
                <a16:creationId xmlns:a16="http://schemas.microsoft.com/office/drawing/2014/main" id="{2083452B-6DD6-4E26-A8BA-60000F4AAD2D}"/>
              </a:ext>
            </a:extLst>
          </p:cNvPr>
          <p:cNvGrpSpPr>
            <a:grpSpLocks/>
          </p:cNvGrpSpPr>
          <p:nvPr/>
        </p:nvGrpSpPr>
        <p:grpSpPr bwMode="auto">
          <a:xfrm>
            <a:off x="7904390" y="2083503"/>
            <a:ext cx="619125" cy="2195513"/>
            <a:chOff x="3448" y="1106"/>
            <a:chExt cx="360" cy="1383"/>
          </a:xfrm>
        </p:grpSpPr>
        <p:sp>
          <p:nvSpPr>
            <p:cNvPr id="97" name="Line 72">
              <a:extLst>
                <a:ext uri="{FF2B5EF4-FFF2-40B4-BE49-F238E27FC236}">
                  <a16:creationId xmlns:a16="http://schemas.microsoft.com/office/drawing/2014/main" id="{FD4D4493-73FE-428E-A188-0AAAD121BA91}"/>
                </a:ext>
              </a:extLst>
            </p:cNvPr>
            <p:cNvSpPr>
              <a:spLocks noChangeShapeType="1"/>
            </p:cNvSpPr>
            <p:nvPr/>
          </p:nvSpPr>
          <p:spPr bwMode="auto">
            <a:xfrm rot="21515488">
              <a:off x="3631" y="1106"/>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8" name="Line 73">
              <a:extLst>
                <a:ext uri="{FF2B5EF4-FFF2-40B4-BE49-F238E27FC236}">
                  <a16:creationId xmlns:a16="http://schemas.microsoft.com/office/drawing/2014/main" id="{4ECC25E7-EF65-49E8-A3EE-4EAC670A4B24}"/>
                </a:ext>
              </a:extLst>
            </p:cNvPr>
            <p:cNvSpPr>
              <a:spLocks noChangeShapeType="1"/>
            </p:cNvSpPr>
            <p:nvPr/>
          </p:nvSpPr>
          <p:spPr bwMode="auto">
            <a:xfrm rot="21515488" flipV="1">
              <a:off x="3634" y="2297"/>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9" name="Line 74">
              <a:extLst>
                <a:ext uri="{FF2B5EF4-FFF2-40B4-BE49-F238E27FC236}">
                  <a16:creationId xmlns:a16="http://schemas.microsoft.com/office/drawing/2014/main" id="{33D6F188-9B47-4980-AE9F-4B47CA20870B}"/>
                </a:ext>
              </a:extLst>
            </p:cNvPr>
            <p:cNvSpPr>
              <a:spLocks noChangeShapeType="1"/>
            </p:cNvSpPr>
            <p:nvPr/>
          </p:nvSpPr>
          <p:spPr bwMode="auto">
            <a:xfrm>
              <a:off x="3448" y="1728"/>
              <a:ext cx="360" cy="0"/>
            </a:xfrm>
            <a:prstGeom prst="line">
              <a:avLst/>
            </a:prstGeom>
            <a:noFill/>
            <a:ln w="28575">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00" name="Text Box 5">
            <a:extLst>
              <a:ext uri="{FF2B5EF4-FFF2-40B4-BE49-F238E27FC236}">
                <a16:creationId xmlns:a16="http://schemas.microsoft.com/office/drawing/2014/main" id="{B61F8A8D-7CEB-41B6-B5E6-D16EE0C0C798}"/>
              </a:ext>
            </a:extLst>
          </p:cNvPr>
          <p:cNvSpPr txBox="1">
            <a:spLocks noChangeArrowheads="1"/>
          </p:cNvSpPr>
          <p:nvPr/>
        </p:nvSpPr>
        <p:spPr bwMode="auto">
          <a:xfrm>
            <a:off x="1703511" y="1377542"/>
            <a:ext cx="3965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50000"/>
              </a:spcBef>
              <a:spcAft>
                <a:spcPct val="0"/>
              </a:spcAft>
              <a:buClrTx/>
              <a:buSzTx/>
            </a:pPr>
            <a:r>
              <a:rPr lang="en-GB"/>
              <a:t>Structures </a:t>
            </a:r>
            <a:r>
              <a:rPr lang="en-GB" err="1"/>
              <a:t>dominées</a:t>
            </a:r>
            <a:r>
              <a:rPr lang="en-GB"/>
              <a:t> par la flexion</a:t>
            </a:r>
            <a:endParaRPr lang="en-GB" sz="2400"/>
          </a:p>
        </p:txBody>
      </p:sp>
      <p:sp>
        <p:nvSpPr>
          <p:cNvPr id="101" name="Text Box 5">
            <a:extLst>
              <a:ext uri="{FF2B5EF4-FFF2-40B4-BE49-F238E27FC236}">
                <a16:creationId xmlns:a16="http://schemas.microsoft.com/office/drawing/2014/main" id="{3C9A8FDD-75A8-45B4-B8FF-6A5ECFEC85EF}"/>
              </a:ext>
            </a:extLst>
          </p:cNvPr>
          <p:cNvSpPr txBox="1">
            <a:spLocks noChangeArrowheads="1"/>
          </p:cNvSpPr>
          <p:nvPr/>
        </p:nvSpPr>
        <p:spPr bwMode="auto">
          <a:xfrm>
            <a:off x="6523370" y="1377542"/>
            <a:ext cx="42208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50000"/>
              </a:spcBef>
              <a:spcAft>
                <a:spcPct val="0"/>
              </a:spcAft>
              <a:buClrTx/>
              <a:buSzTx/>
            </a:pPr>
            <a:r>
              <a:rPr lang="en-GB"/>
              <a:t>Structures </a:t>
            </a:r>
            <a:r>
              <a:rPr lang="en-GB" err="1"/>
              <a:t>dominées</a:t>
            </a:r>
            <a:r>
              <a:rPr lang="en-GB"/>
              <a:t> par </a:t>
            </a:r>
            <a:r>
              <a:rPr lang="en-GB" err="1"/>
              <a:t>l’étirement</a:t>
            </a:r>
            <a:endParaRPr lang="en-GB" sz="2400"/>
          </a:p>
        </p:txBody>
      </p:sp>
    </p:spTree>
    <p:extLst>
      <p:ext uri="{BB962C8B-B14F-4D97-AF65-F5344CB8AC3E}">
        <p14:creationId xmlns:p14="http://schemas.microsoft.com/office/powerpoint/2010/main" val="410794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2"/>
                                        </p:tgtEl>
                                        <p:attrNameLst>
                                          <p:attrName>style.visibility</p:attrName>
                                        </p:attrNameLst>
                                      </p:cBhvr>
                                      <p:to>
                                        <p:strVal val="visible"/>
                                      </p:to>
                                    </p:set>
                                  </p:childTnLst>
                                  <p:subTnLst>
                                    <p:set>
                                      <p:cBhvr override="childStyle">
                                        <p:cTn dur="1" fill="hold" display="0" masterRel="nextClick" afterEffect="1"/>
                                        <p:tgtEl>
                                          <p:spTgt spid="7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8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dissolve">
                                      <p:cBhvr>
                                        <p:cTn id="3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fr-FR"/>
              <a:t>Objectifs pédagogiques de cette unité de cours</a:t>
            </a:r>
            <a:endParaRPr lang="en-US"/>
          </a:p>
        </p:txBody>
      </p:sp>
      <p:graphicFrame>
        <p:nvGraphicFramePr>
          <p:cNvPr id="6" name="Table 5">
            <a:extLst>
              <a:ext uri="{FF2B5EF4-FFF2-40B4-BE49-F238E27FC236}">
                <a16:creationId xmlns:a16="http://schemas.microsoft.com/office/drawing/2014/main" id="{916C1E08-93D1-41AD-8C82-C37BD40F9CEF}"/>
              </a:ext>
            </a:extLst>
          </p:cNvPr>
          <p:cNvGraphicFramePr>
            <a:graphicFrameLocks noGrp="1"/>
          </p:cNvGraphicFramePr>
          <p:nvPr>
            <p:extLst>
              <p:ext uri="{D42A27DB-BD31-4B8C-83A1-F6EECF244321}">
                <p14:modId xmlns:p14="http://schemas.microsoft.com/office/powerpoint/2010/main" val="3435957650"/>
              </p:ext>
            </p:extLst>
          </p:nvPr>
        </p:nvGraphicFramePr>
        <p:xfrm>
          <a:off x="957743" y="1025959"/>
          <a:ext cx="10276514" cy="2127316"/>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err="1">
                          <a:solidFill>
                            <a:schemeClr val="tx1"/>
                          </a:solidFill>
                        </a:rPr>
                        <a:t>Résultats</a:t>
                      </a:r>
                      <a:r>
                        <a:rPr lang="en-GB" sz="2000" b="1">
                          <a:solidFill>
                            <a:schemeClr val="tx1"/>
                          </a:solidFill>
                        </a:rPr>
                        <a:t> et acquis </a:t>
                      </a:r>
                      <a:r>
                        <a:rPr lang="en-GB" sz="2000" b="1" err="1">
                          <a:solidFill>
                            <a:schemeClr val="tx1"/>
                          </a:solidFill>
                        </a:rPr>
                        <a:t>prévus</a:t>
                      </a:r>
                      <a:endParaRPr lang="en-GB" sz="2000" b="1">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err="1">
                          <a:solidFill>
                            <a:sysClr val="windowText" lastClr="000000"/>
                          </a:solidFill>
                        </a:rPr>
                        <a:t>Connaître</a:t>
                      </a:r>
                      <a:r>
                        <a:rPr lang="en-GB" sz="1400" b="1">
                          <a:solidFill>
                            <a:sysClr val="windowText" lastClr="000000"/>
                          </a:solidFill>
                        </a:rPr>
                        <a:t> et </a:t>
                      </a:r>
                      <a:r>
                        <a:rPr lang="en-GB" sz="1400" b="1" err="1">
                          <a:solidFill>
                            <a:sysClr val="windowText" lastClr="000000"/>
                          </a:solidFill>
                        </a:rPr>
                        <a:t>comprendre</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err="1">
                          <a:solidFill>
                            <a:schemeClr val="dk1"/>
                          </a:solidFill>
                          <a:effectLst/>
                          <a:latin typeface="+mn-lt"/>
                          <a:ea typeface="+mn-ea"/>
                          <a:cs typeface="+mn-cs"/>
                        </a:rPr>
                        <a:t>Connaissance</a:t>
                      </a:r>
                      <a:r>
                        <a:rPr lang="en-GB" sz="1400" kern="1200">
                          <a:solidFill>
                            <a:schemeClr val="dk1"/>
                          </a:solidFill>
                          <a:effectLst/>
                          <a:latin typeface="+mn-lt"/>
                          <a:ea typeface="+mn-ea"/>
                          <a:cs typeface="+mn-cs"/>
                        </a:rPr>
                        <a:t> des </a:t>
                      </a:r>
                      <a:r>
                        <a:rPr lang="en-GB" sz="1400" kern="1200" err="1">
                          <a:solidFill>
                            <a:schemeClr val="dk1"/>
                          </a:solidFill>
                          <a:effectLst/>
                          <a:latin typeface="+mn-lt"/>
                          <a:ea typeface="+mn-ea"/>
                          <a:cs typeface="+mn-cs"/>
                        </a:rPr>
                        <a:t>matériaux</a:t>
                      </a:r>
                      <a:r>
                        <a:rPr lang="en-GB" sz="1400" kern="1200">
                          <a:solidFill>
                            <a:schemeClr val="dk1"/>
                          </a:solidFill>
                          <a:effectLst/>
                          <a:latin typeface="+mn-lt"/>
                          <a:ea typeface="+mn-ea"/>
                          <a:cs typeface="+mn-cs"/>
                        </a:rPr>
                        <a:t> </a:t>
                      </a:r>
                      <a:r>
                        <a:rPr lang="en-GB" sz="1400" kern="1200" err="1">
                          <a:solidFill>
                            <a:schemeClr val="dk1"/>
                          </a:solidFill>
                          <a:effectLst/>
                          <a:latin typeface="+mn-lt"/>
                          <a:ea typeface="+mn-ea"/>
                          <a:cs typeface="+mn-cs"/>
                        </a:rPr>
                        <a:t>structurels</a:t>
                      </a:r>
                      <a:r>
                        <a:rPr lang="en-GB" sz="1400" kern="1200">
                          <a:solidFill>
                            <a:schemeClr val="dk1"/>
                          </a:solidFill>
                          <a:effectLst/>
                          <a:latin typeface="+mn-lt"/>
                          <a:ea typeface="+mn-ea"/>
                          <a:cs typeface="+mn-cs"/>
                        </a:rPr>
                        <a:t> et </a:t>
                      </a:r>
                      <a:r>
                        <a:rPr lang="en-GB" sz="1400" kern="1200" err="1">
                          <a:solidFill>
                            <a:schemeClr val="dk1"/>
                          </a:solidFill>
                          <a:effectLst/>
                          <a:latin typeface="+mn-lt"/>
                          <a:ea typeface="+mn-ea"/>
                          <a:cs typeface="+mn-cs"/>
                        </a:rPr>
                        <a:t>architecturés</a:t>
                      </a:r>
                      <a:r>
                        <a:rPr lang="en-GB" sz="1400" kern="1200">
                          <a:solidFill>
                            <a:schemeClr val="dk1"/>
                          </a:solidFill>
                          <a:effectLst/>
                          <a:latin typeface="+mn-lt"/>
                          <a:ea typeface="+mn-ea"/>
                          <a:cs typeface="+mn-cs"/>
                        </a:rPr>
                        <a:t> </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err="1">
                          <a:solidFill>
                            <a:sysClr val="windowText" lastClr="000000"/>
                          </a:solidFill>
                        </a:rPr>
                        <a:t>Compétences</a:t>
                      </a:r>
                      <a:r>
                        <a:rPr lang="en-GB" sz="1400" b="1">
                          <a:solidFill>
                            <a:sysClr val="windowText" lastClr="000000"/>
                          </a:solidFill>
                        </a:rPr>
                        <a:t> et aptitudes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a:solidFill>
                            <a:schemeClr val="dk1"/>
                          </a:solidFill>
                          <a:effectLst/>
                          <a:latin typeface="+mn-lt"/>
                          <a:ea typeface="+mn-ea"/>
                          <a:cs typeface="+mn-cs"/>
                        </a:rPr>
                        <a:t>Capacité à combler les trous dans l'espace de propriété des matériaux </a:t>
                      </a:r>
                      <a:endParaRPr lang="en-GB" sz="1400" kern="120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err="1">
                          <a:solidFill>
                            <a:sysClr val="windowText" lastClr="000000"/>
                          </a:solidFill>
                        </a:rPr>
                        <a:t>Valeurs</a:t>
                      </a:r>
                      <a:r>
                        <a:rPr lang="en-GB" sz="1400" b="1">
                          <a:solidFill>
                            <a:sysClr val="windowText" lastClr="000000"/>
                          </a:solidFill>
                        </a:rPr>
                        <a:t> et </a:t>
                      </a:r>
                      <a:r>
                        <a:rPr lang="en-GB" sz="1400" b="1" err="1">
                          <a:solidFill>
                            <a:sysClr val="windowText" lastClr="000000"/>
                          </a:solidFill>
                        </a:rPr>
                        <a:t>comportements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a:solidFill>
                            <a:schemeClr val="dk1"/>
                          </a:solidFill>
                          <a:effectLst/>
                          <a:latin typeface="+mn-lt"/>
                          <a:ea typeface="+mn-ea"/>
                          <a:cs typeface="+mn-cs"/>
                        </a:rPr>
                        <a:t>Réalisation du potentiel de développement matériau </a:t>
                      </a:r>
                      <a:endParaRPr lang="en-GB" sz="1400" kern="120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3">
            <a:extLst>
              <a:ext uri="{FF2B5EF4-FFF2-40B4-BE49-F238E27FC236}">
                <a16:creationId xmlns:a16="http://schemas.microsoft.com/office/drawing/2014/main" id="{3BEA381D-7EA6-4D52-8D1E-0A740E77E2DC}"/>
              </a:ext>
            </a:extLst>
          </p:cNvPr>
          <p:cNvSpPr txBox="1">
            <a:spLocks/>
          </p:cNvSpPr>
          <p:nvPr/>
        </p:nvSpPr>
        <p:spPr bwMode="auto">
          <a:xfrm>
            <a:off x="957742" y="3428888"/>
            <a:ext cx="10276514" cy="1311128"/>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2000" b="1" i="0" u="none" strike="noStrike" kern="0" cap="none" spc="0" normalizeH="0" baseline="0" noProof="0" err="1">
                <a:ln>
                  <a:noFill/>
                </a:ln>
                <a:solidFill>
                  <a:srgbClr val="0C0C0C"/>
                </a:solidFill>
                <a:effectLst/>
                <a:uLnTx/>
                <a:uFillTx/>
                <a:ea typeface="+mn-ea"/>
                <a:cs typeface="+mn-cs"/>
              </a:rPr>
              <a:t>Ressources</a:t>
            </a:r>
            <a:endParaRPr kumimoji="0" lang="en-GB" sz="2000" b="1" i="0" u="none" strike="noStrike" kern="0" cap="none" spc="0" normalizeH="0" baseline="0" noProof="0">
              <a:ln>
                <a:noFill/>
              </a:ln>
              <a:solidFill>
                <a:srgbClr val="0C0C0C"/>
              </a:solidFill>
              <a:effectLst/>
              <a:uLnTx/>
              <a:uFillTx/>
              <a:ea typeface="+mn-ea"/>
              <a:cs typeface="+mn-cs"/>
            </a:endParaRP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GB" sz="1600" i="0" u="none" strike="noStrike" kern="0" cap="none" spc="0" normalizeH="0" baseline="0" noProof="0">
                <a:ln>
                  <a:noFill/>
                </a:ln>
                <a:solidFill>
                  <a:prstClr val="black"/>
                </a:solidFill>
                <a:effectLst/>
                <a:uLnTx/>
                <a:uFillTx/>
                <a:ea typeface="+mn-ea"/>
                <a:cs typeface="+mn-cs"/>
              </a:rPr>
              <a:t>Livre :  </a:t>
            </a:r>
            <a:r>
              <a:rPr kumimoji="0" lang="en-GB" sz="1600" b="0" i="0" u="none" strike="noStrike" kern="0" cap="none" spc="0" normalizeH="0" baseline="0" noProof="0">
                <a:ln>
                  <a:noFill/>
                </a:ln>
                <a:solidFill>
                  <a:prstClr val="black"/>
                </a:solidFill>
                <a:effectLst/>
                <a:uLnTx/>
                <a:uFillTx/>
                <a:ea typeface="+mn-ea"/>
                <a:cs typeface="+mn-cs"/>
              </a:rPr>
              <a:t>“Materials Selection in Mechanical Design”, 5th edition by M.F. Ashby, Butterworth Heinemann, Oxford, 2016, Chapters 12-13</a:t>
            </a:r>
          </a:p>
          <a:p>
            <a:pPr marL="266700" marR="0" lvl="0" algn="l" defTabSz="914400" rtl="0" eaLnBrk="0" fontAlgn="base" latinLnBrk="0" hangingPunct="0">
              <a:lnSpc>
                <a:spcPct val="100000"/>
              </a:lnSpc>
              <a:spcBef>
                <a:spcPct val="20000"/>
              </a:spcBef>
              <a:spcAft>
                <a:spcPct val="20000"/>
              </a:spcAft>
              <a:buClr>
                <a:schemeClr val="accent1"/>
              </a:buClr>
              <a:buSzPct val="100000"/>
              <a:tabLst/>
              <a:defRPr/>
            </a:pPr>
            <a:endParaRPr kumimoji="0" lang="en-US" sz="1400" b="0" i="0" u="none" strike="noStrike" kern="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3072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latin typeface="+mn-lt"/>
              </a:rPr>
              <a:pPr/>
              <a:t>20</a:t>
            </a:fld>
            <a:endParaRPr lang="en-US">
              <a:latin typeface="+mn-lt"/>
            </a:endParaRPr>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latin typeface="+mn-lt"/>
              </a:rPr>
              <a:t>Mousses et micro-</a:t>
            </a:r>
            <a:r>
              <a:rPr lang="en-US" err="1">
                <a:latin typeface="+mn-lt"/>
              </a:rPr>
              <a:t>réseau</a:t>
            </a:r>
            <a:endParaRPr lang="en-US">
              <a:latin typeface="+mn-lt"/>
            </a:endParaRPr>
          </a:p>
        </p:txBody>
      </p:sp>
      <p:grpSp>
        <p:nvGrpSpPr>
          <p:cNvPr id="23" name="Group 22">
            <a:extLst>
              <a:ext uri="{FF2B5EF4-FFF2-40B4-BE49-F238E27FC236}">
                <a16:creationId xmlns:a16="http://schemas.microsoft.com/office/drawing/2014/main" id="{F5917ED8-CEC8-436E-9002-EFBAF01AA0C0}"/>
              </a:ext>
            </a:extLst>
          </p:cNvPr>
          <p:cNvGrpSpPr/>
          <p:nvPr/>
        </p:nvGrpSpPr>
        <p:grpSpPr>
          <a:xfrm>
            <a:off x="2972590" y="782499"/>
            <a:ext cx="6874317" cy="1450975"/>
            <a:chOff x="2955785" y="969043"/>
            <a:chExt cx="6874317" cy="1450975"/>
          </a:xfrm>
        </p:grpSpPr>
        <p:pic>
          <p:nvPicPr>
            <p:cNvPr id="4" name="Picture 20">
              <a:extLst>
                <a:ext uri="{FF2B5EF4-FFF2-40B4-BE49-F238E27FC236}">
                  <a16:creationId xmlns:a16="http://schemas.microsoft.com/office/drawing/2014/main" id="{72EDF470-F7E4-4BCC-8F96-2B2238AA7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785" y="969043"/>
              <a:ext cx="45434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1">
              <a:extLst>
                <a:ext uri="{FF2B5EF4-FFF2-40B4-BE49-F238E27FC236}">
                  <a16:creationId xmlns:a16="http://schemas.microsoft.com/office/drawing/2014/main" id="{0D111E6E-F291-493A-BA1C-6F0BDADE9668}"/>
                </a:ext>
              </a:extLst>
            </p:cNvPr>
            <p:cNvSpPr txBox="1">
              <a:spLocks noChangeArrowheads="1"/>
            </p:cNvSpPr>
            <p:nvPr/>
          </p:nvSpPr>
          <p:spPr bwMode="auto">
            <a:xfrm>
              <a:off x="7683360" y="1561180"/>
              <a:ext cx="21467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a:latin typeface="+mn-lt"/>
                </a:rPr>
                <a:t>Mousses </a:t>
              </a:r>
              <a:r>
                <a:rPr lang="en-GB" sz="1600" err="1">
                  <a:latin typeface="+mn-lt"/>
                </a:rPr>
                <a:t>polymériques</a:t>
              </a:r>
              <a:endParaRPr lang="en-GB" sz="1600">
                <a:latin typeface="+mn-lt"/>
              </a:endParaRPr>
            </a:p>
          </p:txBody>
        </p:sp>
      </p:grpSp>
      <p:grpSp>
        <p:nvGrpSpPr>
          <p:cNvPr id="6" name="Group 25">
            <a:extLst>
              <a:ext uri="{FF2B5EF4-FFF2-40B4-BE49-F238E27FC236}">
                <a16:creationId xmlns:a16="http://schemas.microsoft.com/office/drawing/2014/main" id="{101ADB4B-D82E-41F5-B6EF-364FDE2652A9}"/>
              </a:ext>
            </a:extLst>
          </p:cNvPr>
          <p:cNvGrpSpPr>
            <a:grpSpLocks/>
          </p:cNvGrpSpPr>
          <p:nvPr/>
        </p:nvGrpSpPr>
        <p:grpSpPr bwMode="auto">
          <a:xfrm>
            <a:off x="2955785" y="4284643"/>
            <a:ext cx="6754813" cy="1755775"/>
            <a:chOff x="1482" y="2977"/>
            <a:chExt cx="4255" cy="1106"/>
          </a:xfrm>
        </p:grpSpPr>
        <p:grpSp>
          <p:nvGrpSpPr>
            <p:cNvPr id="7" name="Group 14">
              <a:extLst>
                <a:ext uri="{FF2B5EF4-FFF2-40B4-BE49-F238E27FC236}">
                  <a16:creationId xmlns:a16="http://schemas.microsoft.com/office/drawing/2014/main" id="{67460EDD-3925-4AF3-9AB5-0F3A8D36690A}"/>
                </a:ext>
              </a:extLst>
            </p:cNvPr>
            <p:cNvGrpSpPr>
              <a:grpSpLocks/>
            </p:cNvGrpSpPr>
            <p:nvPr/>
          </p:nvGrpSpPr>
          <p:grpSpPr bwMode="auto">
            <a:xfrm>
              <a:off x="1482" y="2977"/>
              <a:ext cx="2549" cy="1106"/>
              <a:chOff x="2772" y="2327"/>
              <a:chExt cx="2863" cy="1242"/>
            </a:xfrm>
          </p:grpSpPr>
          <p:pic>
            <p:nvPicPr>
              <p:cNvPr id="9" name="Picture 6">
                <a:extLst>
                  <a:ext uri="{FF2B5EF4-FFF2-40B4-BE49-F238E27FC236}">
                    <a16:creationId xmlns:a16="http://schemas.microsoft.com/office/drawing/2014/main" id="{EA2E7667-7B71-4538-9AE0-9B634A891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 y="2327"/>
                <a:ext cx="2863" cy="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2">
                <a:extLst>
                  <a:ext uri="{FF2B5EF4-FFF2-40B4-BE49-F238E27FC236}">
                    <a16:creationId xmlns:a16="http://schemas.microsoft.com/office/drawing/2014/main" id="{F58D0F29-D351-49A0-9B53-C1E20D19DBBB}"/>
                  </a:ext>
                </a:extLst>
              </p:cNvPr>
              <p:cNvSpPr>
                <a:spLocks noChangeShapeType="1"/>
              </p:cNvSpPr>
              <p:nvPr/>
            </p:nvSpPr>
            <p:spPr bwMode="auto">
              <a:xfrm flipV="1">
                <a:off x="5059" y="3505"/>
                <a:ext cx="45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square">
                <a:spAutoFit/>
              </a:bodyPr>
              <a:lstStyle/>
              <a:p>
                <a:endParaRPr lang="en-GB"/>
              </a:p>
            </p:txBody>
          </p:sp>
          <p:sp>
            <p:nvSpPr>
              <p:cNvPr id="11" name="Text Box 13">
                <a:extLst>
                  <a:ext uri="{FF2B5EF4-FFF2-40B4-BE49-F238E27FC236}">
                    <a16:creationId xmlns:a16="http://schemas.microsoft.com/office/drawing/2014/main" id="{077E048C-CDBB-4E42-A0A0-F4C9042B92A8}"/>
                  </a:ext>
                </a:extLst>
              </p:cNvPr>
              <p:cNvSpPr txBox="1">
                <a:spLocks noChangeArrowheads="1"/>
              </p:cNvSpPr>
              <p:nvPr/>
            </p:nvSpPr>
            <p:spPr bwMode="auto">
              <a:xfrm>
                <a:off x="5037" y="3300"/>
                <a:ext cx="50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r>
                  <a:rPr lang="en-GB" sz="1400">
                    <a:solidFill>
                      <a:schemeClr val="bg1"/>
                    </a:solidFill>
                    <a:latin typeface="+mn-lt"/>
                  </a:rPr>
                  <a:t>500</a:t>
                </a:r>
                <a:r>
                  <a:rPr lang="en-GB" sz="1400">
                    <a:solidFill>
                      <a:schemeClr val="bg1"/>
                    </a:solidFill>
                    <a:latin typeface="+mn-lt"/>
                    <a:sym typeface="Symbol" pitchFamily="18" charset="2"/>
                  </a:rPr>
                  <a:t></a:t>
                </a:r>
                <a:r>
                  <a:rPr lang="en-GB" sz="1400">
                    <a:solidFill>
                      <a:schemeClr val="bg1"/>
                    </a:solidFill>
                    <a:latin typeface="+mn-lt"/>
                  </a:rPr>
                  <a:t>m</a:t>
                </a:r>
              </a:p>
            </p:txBody>
          </p:sp>
        </p:grpSp>
        <p:sp>
          <p:nvSpPr>
            <p:cNvPr id="8" name="Text Box 22">
              <a:extLst>
                <a:ext uri="{FF2B5EF4-FFF2-40B4-BE49-F238E27FC236}">
                  <a16:creationId xmlns:a16="http://schemas.microsoft.com/office/drawing/2014/main" id="{07ED48D9-3128-47DB-883C-E5A1DECB3A76}"/>
                </a:ext>
              </a:extLst>
            </p:cNvPr>
            <p:cNvSpPr txBox="1">
              <a:spLocks noChangeArrowheads="1"/>
            </p:cNvSpPr>
            <p:nvPr/>
          </p:nvSpPr>
          <p:spPr bwMode="auto">
            <a:xfrm>
              <a:off x="4329" y="3354"/>
              <a:ext cx="140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600">
                  <a:latin typeface="+mn-lt"/>
                </a:rPr>
                <a:t>Micro-</a:t>
              </a:r>
              <a:r>
                <a:rPr lang="en-GB" sz="1600" err="1">
                  <a:latin typeface="+mn-lt"/>
                </a:rPr>
                <a:t>réseaux</a:t>
              </a:r>
              <a:r>
                <a:rPr lang="en-GB" sz="1600">
                  <a:latin typeface="+mn-lt"/>
                </a:rPr>
                <a:t> </a:t>
              </a:r>
              <a:r>
                <a:rPr lang="en-GB" sz="1600" err="1">
                  <a:latin typeface="+mn-lt"/>
                </a:rPr>
                <a:t>dominés</a:t>
              </a:r>
              <a:r>
                <a:rPr lang="en-GB" sz="1600">
                  <a:latin typeface="+mn-lt"/>
                </a:rPr>
                <a:t> </a:t>
              </a:r>
              <a:br>
                <a:rPr lang="en-GB" sz="1600">
                  <a:latin typeface="+mn-lt"/>
                </a:rPr>
              </a:br>
              <a:r>
                <a:rPr lang="en-GB" sz="1600">
                  <a:latin typeface="+mn-lt"/>
                </a:rPr>
                <a:t>par </a:t>
              </a:r>
              <a:r>
                <a:rPr lang="en-GB" sz="1600" err="1">
                  <a:latin typeface="+mn-lt"/>
                </a:rPr>
                <a:t>l’étirement</a:t>
              </a:r>
              <a:endParaRPr lang="en-GB" sz="1600">
                <a:latin typeface="+mn-lt"/>
              </a:endParaRPr>
            </a:p>
          </p:txBody>
        </p:sp>
      </p:grpSp>
      <p:grpSp>
        <p:nvGrpSpPr>
          <p:cNvPr id="12" name="Group 24">
            <a:extLst>
              <a:ext uri="{FF2B5EF4-FFF2-40B4-BE49-F238E27FC236}">
                <a16:creationId xmlns:a16="http://schemas.microsoft.com/office/drawing/2014/main" id="{E307805D-037A-4245-A70D-F2603C39DEC6}"/>
              </a:ext>
            </a:extLst>
          </p:cNvPr>
          <p:cNvGrpSpPr>
            <a:grpSpLocks/>
          </p:cNvGrpSpPr>
          <p:nvPr/>
        </p:nvGrpSpPr>
        <p:grpSpPr bwMode="auto">
          <a:xfrm>
            <a:off x="2955785" y="2384315"/>
            <a:ext cx="6783393" cy="1749426"/>
            <a:chOff x="1517" y="1767"/>
            <a:chExt cx="4273" cy="1102"/>
          </a:xfrm>
        </p:grpSpPr>
        <p:grpSp>
          <p:nvGrpSpPr>
            <p:cNvPr id="13" name="Group 15">
              <a:extLst>
                <a:ext uri="{FF2B5EF4-FFF2-40B4-BE49-F238E27FC236}">
                  <a16:creationId xmlns:a16="http://schemas.microsoft.com/office/drawing/2014/main" id="{A2392EC5-E4B2-45C3-BC08-23D1E3EA49F3}"/>
                </a:ext>
              </a:extLst>
            </p:cNvPr>
            <p:cNvGrpSpPr>
              <a:grpSpLocks/>
            </p:cNvGrpSpPr>
            <p:nvPr/>
          </p:nvGrpSpPr>
          <p:grpSpPr bwMode="auto">
            <a:xfrm>
              <a:off x="1517" y="1767"/>
              <a:ext cx="2726" cy="1102"/>
              <a:chOff x="2825" y="698"/>
              <a:chExt cx="3091" cy="1248"/>
            </a:xfrm>
          </p:grpSpPr>
          <p:grpSp>
            <p:nvGrpSpPr>
              <p:cNvPr id="15" name="Group 3">
                <a:extLst>
                  <a:ext uri="{FF2B5EF4-FFF2-40B4-BE49-F238E27FC236}">
                    <a16:creationId xmlns:a16="http://schemas.microsoft.com/office/drawing/2014/main" id="{10860DAC-75C1-418C-97C1-D4141F1354CF}"/>
                  </a:ext>
                </a:extLst>
              </p:cNvPr>
              <p:cNvGrpSpPr>
                <a:grpSpLocks/>
              </p:cNvGrpSpPr>
              <p:nvPr/>
            </p:nvGrpSpPr>
            <p:grpSpPr bwMode="auto">
              <a:xfrm>
                <a:off x="2825" y="698"/>
                <a:ext cx="3091" cy="1248"/>
                <a:chOff x="518" y="806"/>
                <a:chExt cx="4728" cy="1910"/>
              </a:xfrm>
            </p:grpSpPr>
            <p:pic>
              <p:nvPicPr>
                <p:cNvPr id="19" name="Picture 4">
                  <a:extLst>
                    <a:ext uri="{FF2B5EF4-FFF2-40B4-BE49-F238E27FC236}">
                      <a16:creationId xmlns:a16="http://schemas.microsoft.com/office/drawing/2014/main" id="{4E1C392C-6721-4EC6-8120-A339C0056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5" y="806"/>
                  <a:ext cx="2381" cy="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a:extLst>
                    <a:ext uri="{FF2B5EF4-FFF2-40B4-BE49-F238E27FC236}">
                      <a16:creationId xmlns:a16="http://schemas.microsoft.com/office/drawing/2014/main" id="{52497F02-2A54-4402-BF3E-D2B5E440C0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 y="806"/>
                  <a:ext cx="2347" cy="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0">
                <a:extLst>
                  <a:ext uri="{FF2B5EF4-FFF2-40B4-BE49-F238E27FC236}">
                    <a16:creationId xmlns:a16="http://schemas.microsoft.com/office/drawing/2014/main" id="{82C228C4-AAE5-4AB6-BA0D-48E17EDF7529}"/>
                  </a:ext>
                </a:extLst>
              </p:cNvPr>
              <p:cNvGrpSpPr>
                <a:grpSpLocks/>
              </p:cNvGrpSpPr>
              <p:nvPr/>
            </p:nvGrpSpPr>
            <p:grpSpPr bwMode="auto">
              <a:xfrm>
                <a:off x="5488" y="1655"/>
                <a:ext cx="406" cy="220"/>
                <a:chOff x="5488" y="1655"/>
                <a:chExt cx="406" cy="220"/>
              </a:xfrm>
            </p:grpSpPr>
            <p:sp>
              <p:nvSpPr>
                <p:cNvPr id="17" name="Line 7">
                  <a:extLst>
                    <a:ext uri="{FF2B5EF4-FFF2-40B4-BE49-F238E27FC236}">
                      <a16:creationId xmlns:a16="http://schemas.microsoft.com/office/drawing/2014/main" id="{E4E081FE-E2A1-4055-9903-797538B30F5B}"/>
                    </a:ext>
                  </a:extLst>
                </p:cNvPr>
                <p:cNvSpPr>
                  <a:spLocks noChangeShapeType="1"/>
                </p:cNvSpPr>
                <p:nvPr/>
              </p:nvSpPr>
              <p:spPr bwMode="auto">
                <a:xfrm>
                  <a:off x="5579" y="1868"/>
                  <a:ext cx="24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 name="Text Box 8">
                  <a:extLst>
                    <a:ext uri="{FF2B5EF4-FFF2-40B4-BE49-F238E27FC236}">
                      <a16:creationId xmlns:a16="http://schemas.microsoft.com/office/drawing/2014/main" id="{4F1F8A93-AC63-469A-BCBF-A01BB1D6A197}"/>
                    </a:ext>
                  </a:extLst>
                </p:cNvPr>
                <p:cNvSpPr txBox="1">
                  <a:spLocks noChangeArrowheads="1"/>
                </p:cNvSpPr>
                <p:nvPr/>
              </p:nvSpPr>
              <p:spPr bwMode="auto">
                <a:xfrm>
                  <a:off x="5488" y="1655"/>
                  <a:ext cx="4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r>
                    <a:rPr lang="en-GB" sz="1400">
                      <a:solidFill>
                        <a:schemeClr val="bg1"/>
                      </a:solidFill>
                      <a:latin typeface="+mn-lt"/>
                    </a:rPr>
                    <a:t>2mm</a:t>
                  </a:r>
                </a:p>
              </p:txBody>
            </p:sp>
          </p:grpSp>
        </p:grpSp>
        <p:sp>
          <p:nvSpPr>
            <p:cNvPr id="14" name="Text Box 23">
              <a:extLst>
                <a:ext uri="{FF2B5EF4-FFF2-40B4-BE49-F238E27FC236}">
                  <a16:creationId xmlns:a16="http://schemas.microsoft.com/office/drawing/2014/main" id="{639912D5-A19F-44BA-B48C-918BCD83E107}"/>
                </a:ext>
              </a:extLst>
            </p:cNvPr>
            <p:cNvSpPr txBox="1">
              <a:spLocks noChangeArrowheads="1"/>
            </p:cNvSpPr>
            <p:nvPr/>
          </p:nvSpPr>
          <p:spPr bwMode="auto">
            <a:xfrm>
              <a:off x="4382" y="2052"/>
              <a:ext cx="140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600">
                  <a:latin typeface="+mn-lt"/>
                </a:rPr>
                <a:t>Micro-</a:t>
              </a:r>
              <a:r>
                <a:rPr lang="en-GB" sz="1600" err="1">
                  <a:latin typeface="+mn-lt"/>
                </a:rPr>
                <a:t>réseaux</a:t>
              </a:r>
              <a:r>
                <a:rPr lang="en-GB" sz="1600">
                  <a:latin typeface="+mn-lt"/>
                </a:rPr>
                <a:t> </a:t>
              </a:r>
              <a:r>
                <a:rPr lang="en-GB" sz="1600" err="1">
                  <a:latin typeface="+mn-lt"/>
                </a:rPr>
                <a:t>dominés</a:t>
              </a:r>
              <a:r>
                <a:rPr lang="en-GB" sz="1600">
                  <a:latin typeface="+mn-lt"/>
                </a:rPr>
                <a:t> </a:t>
              </a:r>
              <a:br>
                <a:rPr lang="en-GB" sz="1600">
                  <a:latin typeface="+mn-lt"/>
                </a:rPr>
              </a:br>
              <a:r>
                <a:rPr lang="en-GB" sz="1600">
                  <a:latin typeface="+mn-lt"/>
                </a:rPr>
                <a:t>par la flexion</a:t>
              </a:r>
            </a:p>
          </p:txBody>
        </p:sp>
      </p:grpSp>
    </p:spTree>
    <p:extLst>
      <p:ext uri="{BB962C8B-B14F-4D97-AF65-F5344CB8AC3E}">
        <p14:creationId xmlns:p14="http://schemas.microsoft.com/office/powerpoint/2010/main" val="240011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21</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sz="3200"/>
              <a:t>Combiner la </a:t>
            </a:r>
            <a:r>
              <a:rPr lang="en-GB" sz="3200" err="1"/>
              <a:t>technologie</a:t>
            </a:r>
            <a:r>
              <a:rPr lang="en-GB" sz="3200"/>
              <a:t> textile, la </a:t>
            </a:r>
            <a:r>
              <a:rPr lang="en-GB" sz="3200" err="1"/>
              <a:t>mécanique</a:t>
            </a:r>
            <a:r>
              <a:rPr lang="en-GB" sz="3200"/>
              <a:t> et les </a:t>
            </a:r>
            <a:r>
              <a:rPr lang="en-GB" sz="3200" err="1"/>
              <a:t>matériaux</a:t>
            </a:r>
            <a:endParaRPr lang="en-US"/>
          </a:p>
        </p:txBody>
      </p:sp>
      <p:pic>
        <p:nvPicPr>
          <p:cNvPr id="5" name="Picture 4">
            <a:extLst>
              <a:ext uri="{FF2B5EF4-FFF2-40B4-BE49-F238E27FC236}">
                <a16:creationId xmlns:a16="http://schemas.microsoft.com/office/drawing/2014/main" id="{0979260F-6DB1-4DB4-B1D2-F18ABD82A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574" y="763712"/>
            <a:ext cx="286226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1BE5AF3C-243E-46C4-8F0E-FAABADB7FB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786" y="798636"/>
            <a:ext cx="2336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C8FE01AD-C45A-4B20-82DF-D5CDF687E1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536" y="3645024"/>
            <a:ext cx="35433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a:extLst>
              <a:ext uri="{FF2B5EF4-FFF2-40B4-BE49-F238E27FC236}">
                <a16:creationId xmlns:a16="http://schemas.microsoft.com/office/drawing/2014/main" id="{6A9ADC32-5AC8-41A7-9098-92A017F04F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7387" y="3502150"/>
            <a:ext cx="32988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4">
            <a:extLst>
              <a:ext uri="{FF2B5EF4-FFF2-40B4-BE49-F238E27FC236}">
                <a16:creationId xmlns:a16="http://schemas.microsoft.com/office/drawing/2014/main" id="{5EAACBBD-7E31-4EDF-9B77-095EBDDC5D90}"/>
              </a:ext>
            </a:extLst>
          </p:cNvPr>
          <p:cNvSpPr txBox="1">
            <a:spLocks noChangeArrowheads="1"/>
          </p:cNvSpPr>
          <p:nvPr/>
        </p:nvSpPr>
        <p:spPr bwMode="auto">
          <a:xfrm>
            <a:off x="2040186" y="3148136"/>
            <a:ext cx="16405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a:latin typeface="+mn-lt"/>
              </a:rPr>
              <a:t>(a)  Simple </a:t>
            </a:r>
            <a:r>
              <a:rPr lang="en-GB" sz="1600" err="1">
                <a:latin typeface="+mn-lt"/>
              </a:rPr>
              <a:t>trame</a:t>
            </a:r>
            <a:endParaRPr lang="en-GB" sz="1600">
              <a:latin typeface="+mn-lt"/>
            </a:endParaRPr>
          </a:p>
        </p:txBody>
      </p:sp>
      <p:sp>
        <p:nvSpPr>
          <p:cNvPr id="15" name="TextBox 15">
            <a:extLst>
              <a:ext uri="{FF2B5EF4-FFF2-40B4-BE49-F238E27FC236}">
                <a16:creationId xmlns:a16="http://schemas.microsoft.com/office/drawing/2014/main" id="{5F0CC5DB-10E9-48AB-BD1C-783F18C8C5EF}"/>
              </a:ext>
            </a:extLst>
          </p:cNvPr>
          <p:cNvSpPr txBox="1">
            <a:spLocks noChangeArrowheads="1"/>
          </p:cNvSpPr>
          <p:nvPr/>
        </p:nvSpPr>
        <p:spPr bwMode="auto">
          <a:xfrm>
            <a:off x="4973886" y="3160836"/>
            <a:ext cx="2196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a:latin typeface="+mn-lt"/>
              </a:rPr>
              <a:t>Fibre de </a:t>
            </a:r>
            <a:r>
              <a:rPr lang="en-GB" sz="1600" err="1">
                <a:latin typeface="+mn-lt"/>
              </a:rPr>
              <a:t>carbone</a:t>
            </a:r>
            <a:r>
              <a:rPr lang="en-GB" sz="1600">
                <a:latin typeface="+mn-lt"/>
              </a:rPr>
              <a:t> </a:t>
            </a:r>
            <a:r>
              <a:rPr lang="en-GB" sz="1600" err="1">
                <a:latin typeface="+mn-lt"/>
              </a:rPr>
              <a:t>tissée</a:t>
            </a:r>
            <a:r>
              <a:rPr lang="en-GB" sz="1600">
                <a:latin typeface="+mn-lt"/>
              </a:rPr>
              <a:t> </a:t>
            </a:r>
          </a:p>
        </p:txBody>
      </p:sp>
      <p:sp>
        <p:nvSpPr>
          <p:cNvPr id="17" name="TextBox 16">
            <a:extLst>
              <a:ext uri="{FF2B5EF4-FFF2-40B4-BE49-F238E27FC236}">
                <a16:creationId xmlns:a16="http://schemas.microsoft.com/office/drawing/2014/main" id="{FBBB9FD3-3057-481E-AA9E-E9E6FFA6F26E}"/>
              </a:ext>
            </a:extLst>
          </p:cNvPr>
          <p:cNvSpPr txBox="1">
            <a:spLocks noChangeArrowheads="1"/>
          </p:cNvSpPr>
          <p:nvPr/>
        </p:nvSpPr>
        <p:spPr bwMode="auto">
          <a:xfrm>
            <a:off x="8275886" y="3237036"/>
            <a:ext cx="12914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err="1">
                <a:latin typeface="+mn-lt"/>
              </a:rPr>
              <a:t>Produit</a:t>
            </a:r>
            <a:r>
              <a:rPr lang="en-GB" sz="1600">
                <a:latin typeface="+mn-lt"/>
              </a:rPr>
              <a:t> CFRP</a:t>
            </a:r>
          </a:p>
        </p:txBody>
      </p:sp>
      <p:pic>
        <p:nvPicPr>
          <p:cNvPr id="19" name="Picture 15">
            <a:extLst>
              <a:ext uri="{FF2B5EF4-FFF2-40B4-BE49-F238E27FC236}">
                <a16:creationId xmlns:a16="http://schemas.microsoft.com/office/drawing/2014/main" id="{A9040178-F89F-43B9-A64A-25912114F3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7486" y="738312"/>
            <a:ext cx="13716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9">
            <a:extLst>
              <a:ext uri="{FF2B5EF4-FFF2-40B4-BE49-F238E27FC236}">
                <a16:creationId xmlns:a16="http://schemas.microsoft.com/office/drawing/2014/main" id="{A59EC5AF-512C-466F-A20C-2B1B70EEC830}"/>
              </a:ext>
            </a:extLst>
          </p:cNvPr>
          <p:cNvSpPr txBox="1">
            <a:spLocks noChangeArrowheads="1"/>
          </p:cNvSpPr>
          <p:nvPr/>
        </p:nvSpPr>
        <p:spPr bwMode="auto">
          <a:xfrm>
            <a:off x="2383087" y="5842124"/>
            <a:ext cx="22343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a:latin typeface="+mn-lt"/>
              </a:rPr>
              <a:t>(b)  </a:t>
            </a:r>
            <a:r>
              <a:rPr lang="en-GB" sz="1600" err="1">
                <a:latin typeface="+mn-lt"/>
              </a:rPr>
              <a:t>Trame</a:t>
            </a:r>
            <a:r>
              <a:rPr lang="en-GB" sz="1600">
                <a:latin typeface="+mn-lt"/>
              </a:rPr>
              <a:t> 3-dimensions</a:t>
            </a:r>
          </a:p>
        </p:txBody>
      </p:sp>
      <p:sp>
        <p:nvSpPr>
          <p:cNvPr id="23" name="TextBox 20">
            <a:extLst>
              <a:ext uri="{FF2B5EF4-FFF2-40B4-BE49-F238E27FC236}">
                <a16:creationId xmlns:a16="http://schemas.microsoft.com/office/drawing/2014/main" id="{08B857D6-DB32-4038-8E5D-91DB6666A688}"/>
              </a:ext>
            </a:extLst>
          </p:cNvPr>
          <p:cNvSpPr txBox="1">
            <a:spLocks noChangeArrowheads="1"/>
          </p:cNvSpPr>
          <p:nvPr/>
        </p:nvSpPr>
        <p:spPr bwMode="auto">
          <a:xfrm>
            <a:off x="6510586" y="5772274"/>
            <a:ext cx="2749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a:latin typeface="+mn-lt"/>
              </a:rPr>
              <a:t>(c)  </a:t>
            </a:r>
            <a:r>
              <a:rPr lang="en-GB" sz="1600" err="1">
                <a:latin typeface="+mn-lt"/>
              </a:rPr>
              <a:t>Trame</a:t>
            </a:r>
            <a:r>
              <a:rPr lang="en-GB" sz="1600">
                <a:latin typeface="+mn-lt"/>
              </a:rPr>
              <a:t> Kagome</a:t>
            </a:r>
          </a:p>
        </p:txBody>
      </p:sp>
      <p:sp>
        <p:nvSpPr>
          <p:cNvPr id="25" name="AutoShape 19">
            <a:extLst>
              <a:ext uri="{FF2B5EF4-FFF2-40B4-BE49-F238E27FC236}">
                <a16:creationId xmlns:a16="http://schemas.microsoft.com/office/drawing/2014/main" id="{79253340-0290-4415-A3BB-F8A62815E5DB}"/>
              </a:ext>
            </a:extLst>
          </p:cNvPr>
          <p:cNvSpPr>
            <a:spLocks noChangeArrowheads="1"/>
          </p:cNvSpPr>
          <p:nvPr/>
        </p:nvSpPr>
        <p:spPr bwMode="auto">
          <a:xfrm>
            <a:off x="4053138" y="1763718"/>
            <a:ext cx="531908" cy="714207"/>
          </a:xfrm>
          <a:prstGeom prst="rightArrow">
            <a:avLst>
              <a:gd name="adj1" fmla="val 50000"/>
              <a:gd name="adj2" fmla="val 3981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sp>
        <p:nvSpPr>
          <p:cNvPr id="27" name="AutoShape 20">
            <a:extLst>
              <a:ext uri="{FF2B5EF4-FFF2-40B4-BE49-F238E27FC236}">
                <a16:creationId xmlns:a16="http://schemas.microsoft.com/office/drawing/2014/main" id="{FC0325D6-E58C-483C-8CA4-6470C9F5E882}"/>
              </a:ext>
            </a:extLst>
          </p:cNvPr>
          <p:cNvSpPr>
            <a:spLocks noChangeArrowheads="1"/>
          </p:cNvSpPr>
          <p:nvPr/>
        </p:nvSpPr>
        <p:spPr bwMode="auto">
          <a:xfrm>
            <a:off x="7679635" y="1744262"/>
            <a:ext cx="523322" cy="733663"/>
          </a:xfrm>
          <a:prstGeom prst="rightArrow">
            <a:avLst>
              <a:gd name="adj1" fmla="val 50000"/>
              <a:gd name="adj2" fmla="val 3981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spTree>
    <p:extLst>
      <p:ext uri="{BB962C8B-B14F-4D97-AF65-F5344CB8AC3E}">
        <p14:creationId xmlns:p14="http://schemas.microsoft.com/office/powerpoint/2010/main" val="261171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22</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Mousses et structure </a:t>
            </a:r>
            <a:r>
              <a:rPr lang="en-US" err="1"/>
              <a:t>treillis</a:t>
            </a:r>
            <a:endParaRPr lang="en-US"/>
          </a:p>
        </p:txBody>
      </p:sp>
      <p:pic>
        <p:nvPicPr>
          <p:cNvPr id="4" name="Picture 3">
            <a:extLst>
              <a:ext uri="{FF2B5EF4-FFF2-40B4-BE49-F238E27FC236}">
                <a16:creationId xmlns:a16="http://schemas.microsoft.com/office/drawing/2014/main" id="{B30240CF-FD4A-4006-814B-251499D6D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2" y="620688"/>
            <a:ext cx="7635875" cy="548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7">
            <a:extLst>
              <a:ext uri="{FF2B5EF4-FFF2-40B4-BE49-F238E27FC236}">
                <a16:creationId xmlns:a16="http://schemas.microsoft.com/office/drawing/2014/main" id="{07F9CB8A-BC9B-41C1-897F-EBAF25234435}"/>
              </a:ext>
            </a:extLst>
          </p:cNvPr>
          <p:cNvSpPr txBox="1">
            <a:spLocks noChangeArrowheads="1"/>
          </p:cNvSpPr>
          <p:nvPr/>
        </p:nvSpPr>
        <p:spPr bwMode="auto">
          <a:xfrm>
            <a:off x="8484367" y="5186476"/>
            <a:ext cx="1924050" cy="590550"/>
          </a:xfrm>
          <a:prstGeom prst="rect">
            <a:avLst/>
          </a:prstGeom>
          <a:solidFill>
            <a:schemeClr val="bg1"/>
          </a:solidFill>
          <a:ln w="9525">
            <a:solidFill>
              <a:schemeClr val="accent1"/>
            </a:solidFill>
            <a:miter lim="800000"/>
            <a:headEnd/>
            <a:tailEnd/>
          </a:ln>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600">
                <a:latin typeface="+mn-lt"/>
              </a:rPr>
              <a:t>Plus :</a:t>
            </a:r>
          </a:p>
          <a:p>
            <a:pPr algn="ctr">
              <a:spcBef>
                <a:spcPct val="0"/>
              </a:spcBef>
              <a:spcAft>
                <a:spcPct val="0"/>
              </a:spcAft>
            </a:pPr>
            <a:r>
              <a:rPr lang="en-GB" sz="1600" err="1">
                <a:latin typeface="+mn-lt"/>
              </a:rPr>
              <a:t>multifunctionalité</a:t>
            </a:r>
            <a:endParaRPr lang="en-GB" sz="1600">
              <a:latin typeface="+mn-lt"/>
            </a:endParaRPr>
          </a:p>
        </p:txBody>
      </p:sp>
      <p:grpSp>
        <p:nvGrpSpPr>
          <p:cNvPr id="8" name="Group 30">
            <a:extLst>
              <a:ext uri="{FF2B5EF4-FFF2-40B4-BE49-F238E27FC236}">
                <a16:creationId xmlns:a16="http://schemas.microsoft.com/office/drawing/2014/main" id="{B9E2D30F-6606-48A5-8B9E-106BD298C928}"/>
              </a:ext>
            </a:extLst>
          </p:cNvPr>
          <p:cNvGrpSpPr>
            <a:grpSpLocks/>
          </p:cNvGrpSpPr>
          <p:nvPr/>
        </p:nvGrpSpPr>
        <p:grpSpPr bwMode="auto">
          <a:xfrm rot="-1497674">
            <a:off x="4633092" y="2163876"/>
            <a:ext cx="2919413" cy="1112838"/>
            <a:chOff x="2260" y="1252"/>
            <a:chExt cx="1839" cy="701"/>
          </a:xfrm>
        </p:grpSpPr>
        <p:sp>
          <p:nvSpPr>
            <p:cNvPr id="9" name="Freeform 31">
              <a:extLst>
                <a:ext uri="{FF2B5EF4-FFF2-40B4-BE49-F238E27FC236}">
                  <a16:creationId xmlns:a16="http://schemas.microsoft.com/office/drawing/2014/main" id="{AB27AA87-0BDA-4870-B79A-0B3B9DB0D76A}"/>
                </a:ext>
              </a:extLst>
            </p:cNvPr>
            <p:cNvSpPr>
              <a:spLocks/>
            </p:cNvSpPr>
            <p:nvPr/>
          </p:nvSpPr>
          <p:spPr bwMode="auto">
            <a:xfrm>
              <a:off x="2260" y="1252"/>
              <a:ext cx="1839" cy="701"/>
            </a:xfrm>
            <a:custGeom>
              <a:avLst/>
              <a:gdLst>
                <a:gd name="T0" fmla="*/ 1826 w 1839"/>
                <a:gd name="T1" fmla="*/ 26 h 701"/>
                <a:gd name="T2" fmla="*/ 746 w 1839"/>
                <a:gd name="T3" fmla="*/ 314 h 701"/>
                <a:gd name="T4" fmla="*/ 104 w 1839"/>
                <a:gd name="T5" fmla="*/ 560 h 701"/>
                <a:gd name="T6" fmla="*/ 122 w 1839"/>
                <a:gd name="T7" fmla="*/ 686 h 701"/>
                <a:gd name="T8" fmla="*/ 824 w 1839"/>
                <a:gd name="T9" fmla="*/ 470 h 701"/>
                <a:gd name="T10" fmla="*/ 1826 w 1839"/>
                <a:gd name="T11" fmla="*/ 26 h 701"/>
                <a:gd name="T12" fmla="*/ 0 60000 65536"/>
                <a:gd name="T13" fmla="*/ 0 60000 65536"/>
                <a:gd name="T14" fmla="*/ 0 60000 65536"/>
                <a:gd name="T15" fmla="*/ 0 60000 65536"/>
                <a:gd name="T16" fmla="*/ 0 60000 65536"/>
                <a:gd name="T17" fmla="*/ 0 60000 65536"/>
                <a:gd name="T18" fmla="*/ 0 w 1839"/>
                <a:gd name="T19" fmla="*/ 0 h 701"/>
                <a:gd name="T20" fmla="*/ 1839 w 1839"/>
                <a:gd name="T21" fmla="*/ 701 h 701"/>
              </a:gdLst>
              <a:ahLst/>
              <a:cxnLst>
                <a:cxn ang="T12">
                  <a:pos x="T0" y="T1"/>
                </a:cxn>
                <a:cxn ang="T13">
                  <a:pos x="T2" y="T3"/>
                </a:cxn>
                <a:cxn ang="T14">
                  <a:pos x="T4" y="T5"/>
                </a:cxn>
                <a:cxn ang="T15">
                  <a:pos x="T6" y="T7"/>
                </a:cxn>
                <a:cxn ang="T16">
                  <a:pos x="T8" y="T9"/>
                </a:cxn>
                <a:cxn ang="T17">
                  <a:pos x="T10" y="T11"/>
                </a:cxn>
              </a:cxnLst>
              <a:rect l="T18" t="T19" r="T20" b="T21"/>
              <a:pathLst>
                <a:path w="1839" h="701">
                  <a:moveTo>
                    <a:pt x="1826" y="26"/>
                  </a:moveTo>
                  <a:cubicBezTo>
                    <a:pt x="1813" y="0"/>
                    <a:pt x="1033" y="225"/>
                    <a:pt x="746" y="314"/>
                  </a:cubicBezTo>
                  <a:cubicBezTo>
                    <a:pt x="459" y="403"/>
                    <a:pt x="208" y="498"/>
                    <a:pt x="104" y="560"/>
                  </a:cubicBezTo>
                  <a:cubicBezTo>
                    <a:pt x="0" y="622"/>
                    <a:pt x="2" y="701"/>
                    <a:pt x="122" y="686"/>
                  </a:cubicBezTo>
                  <a:cubicBezTo>
                    <a:pt x="242" y="671"/>
                    <a:pt x="536" y="580"/>
                    <a:pt x="824" y="470"/>
                  </a:cubicBezTo>
                  <a:cubicBezTo>
                    <a:pt x="1112" y="360"/>
                    <a:pt x="1839" y="52"/>
                    <a:pt x="1826" y="26"/>
                  </a:cubicBezTo>
                  <a:close/>
                </a:path>
              </a:pathLst>
            </a:custGeom>
            <a:solidFill>
              <a:srgbClr val="EBFFEB">
                <a:alpha val="50195"/>
              </a:srgbClr>
            </a:solidFill>
            <a:ln w="19050">
              <a:solidFill>
                <a:schemeClr val="accent1"/>
              </a:solidFill>
              <a:round/>
              <a:headEnd/>
              <a:tailEnd/>
            </a:ln>
          </p:spPr>
          <p:txBody>
            <a:bodyPr>
              <a:spAutoFit/>
            </a:bodyPr>
            <a:lstStyle/>
            <a:p>
              <a:endParaRPr lang="en-GB"/>
            </a:p>
          </p:txBody>
        </p:sp>
        <p:sp>
          <p:nvSpPr>
            <p:cNvPr id="10" name="Text Box 32">
              <a:extLst>
                <a:ext uri="{FF2B5EF4-FFF2-40B4-BE49-F238E27FC236}">
                  <a16:creationId xmlns:a16="http://schemas.microsoft.com/office/drawing/2014/main" id="{24F986FA-EEE5-4080-B31B-8DE6CE8F2F17}"/>
                </a:ext>
              </a:extLst>
            </p:cNvPr>
            <p:cNvSpPr txBox="1">
              <a:spLocks noChangeArrowheads="1"/>
            </p:cNvSpPr>
            <p:nvPr/>
          </p:nvSpPr>
          <p:spPr bwMode="auto">
            <a:xfrm rot="20504287">
              <a:off x="2395" y="1645"/>
              <a:ext cx="6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400"/>
                <a:t>Alu foams</a:t>
              </a:r>
            </a:p>
          </p:txBody>
        </p:sp>
      </p:grpSp>
      <p:grpSp>
        <p:nvGrpSpPr>
          <p:cNvPr id="11" name="Group 5">
            <a:extLst>
              <a:ext uri="{FF2B5EF4-FFF2-40B4-BE49-F238E27FC236}">
                <a16:creationId xmlns:a16="http://schemas.microsoft.com/office/drawing/2014/main" id="{8774AF70-EC75-4170-9BF8-0D5AF86B70C5}"/>
              </a:ext>
            </a:extLst>
          </p:cNvPr>
          <p:cNvGrpSpPr>
            <a:grpSpLocks/>
          </p:cNvGrpSpPr>
          <p:nvPr/>
        </p:nvGrpSpPr>
        <p:grpSpPr bwMode="auto">
          <a:xfrm>
            <a:off x="2638321" y="913944"/>
            <a:ext cx="4057650" cy="2746375"/>
            <a:chOff x="1154" y="805"/>
            <a:chExt cx="2359" cy="1730"/>
          </a:xfrm>
        </p:grpSpPr>
        <p:sp>
          <p:nvSpPr>
            <p:cNvPr id="12" name="Freeform 6">
              <a:extLst>
                <a:ext uri="{FF2B5EF4-FFF2-40B4-BE49-F238E27FC236}">
                  <a16:creationId xmlns:a16="http://schemas.microsoft.com/office/drawing/2014/main" id="{7A7EA149-A071-47F2-950A-B3ED7B402012}"/>
                </a:ext>
              </a:extLst>
            </p:cNvPr>
            <p:cNvSpPr>
              <a:spLocks/>
            </p:cNvSpPr>
            <p:nvPr/>
          </p:nvSpPr>
          <p:spPr bwMode="auto">
            <a:xfrm>
              <a:off x="1154" y="805"/>
              <a:ext cx="2359" cy="1730"/>
            </a:xfrm>
            <a:custGeom>
              <a:avLst/>
              <a:gdLst>
                <a:gd name="T0" fmla="*/ 162 w 2371"/>
                <a:gd name="T1" fmla="*/ 164 h 1700"/>
                <a:gd name="T2" fmla="*/ 856 w 2371"/>
                <a:gd name="T3" fmla="*/ 133 h 1700"/>
                <a:gd name="T4" fmla="*/ 2066 w 2371"/>
                <a:gd name="T5" fmla="*/ 155 h 1700"/>
                <a:gd name="T6" fmla="*/ 1968 w 2371"/>
                <a:gd name="T7" fmla="*/ 621 h 1700"/>
                <a:gd name="T8" fmla="*/ 1415 w 2371"/>
                <a:gd name="T9" fmla="*/ 1300 h 1700"/>
                <a:gd name="T10" fmla="*/ 422 w 2371"/>
                <a:gd name="T11" fmla="*/ 1994 h 1700"/>
                <a:gd name="T12" fmla="*/ 58 w 2371"/>
                <a:gd name="T13" fmla="*/ 1493 h 1700"/>
                <a:gd name="T14" fmla="*/ 94 w 2371"/>
                <a:gd name="T15" fmla="*/ 220 h 1700"/>
                <a:gd name="T16" fmla="*/ 162 w 2371"/>
                <a:gd name="T17" fmla="*/ 164 h 1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1"/>
                <a:gd name="T28" fmla="*/ 0 h 1700"/>
                <a:gd name="T29" fmla="*/ 2371 w 2371"/>
                <a:gd name="T30" fmla="*/ 1700 h 1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1" h="1700">
                  <a:moveTo>
                    <a:pt x="172" y="137"/>
                  </a:moveTo>
                  <a:cubicBezTo>
                    <a:pt x="306" y="125"/>
                    <a:pt x="564" y="114"/>
                    <a:pt x="898" y="113"/>
                  </a:cubicBezTo>
                  <a:cubicBezTo>
                    <a:pt x="1232" y="112"/>
                    <a:pt x="1981" y="63"/>
                    <a:pt x="2176" y="131"/>
                  </a:cubicBezTo>
                  <a:cubicBezTo>
                    <a:pt x="2371" y="199"/>
                    <a:pt x="2183" y="361"/>
                    <a:pt x="2068" y="521"/>
                  </a:cubicBezTo>
                  <a:cubicBezTo>
                    <a:pt x="1953" y="681"/>
                    <a:pt x="1757" y="899"/>
                    <a:pt x="1486" y="1091"/>
                  </a:cubicBezTo>
                  <a:cubicBezTo>
                    <a:pt x="1215" y="1283"/>
                    <a:pt x="680" y="1646"/>
                    <a:pt x="442" y="1673"/>
                  </a:cubicBezTo>
                  <a:cubicBezTo>
                    <a:pt x="204" y="1700"/>
                    <a:pt x="116" y="1501"/>
                    <a:pt x="58" y="1253"/>
                  </a:cubicBezTo>
                  <a:cubicBezTo>
                    <a:pt x="0" y="1005"/>
                    <a:pt x="73" y="370"/>
                    <a:pt x="94" y="185"/>
                  </a:cubicBezTo>
                  <a:cubicBezTo>
                    <a:pt x="115" y="0"/>
                    <a:pt x="38" y="149"/>
                    <a:pt x="172" y="137"/>
                  </a:cubicBezTo>
                  <a:close/>
                </a:path>
              </a:pathLst>
            </a:custGeom>
            <a:solidFill>
              <a:srgbClr val="EAEAEA">
                <a:alpha val="50195"/>
              </a:srgbClr>
            </a:solidFill>
            <a:ln w="28575">
              <a:solidFill>
                <a:schemeClr val="tx1"/>
              </a:solidFill>
              <a:prstDash val="dash"/>
              <a:round/>
              <a:headEnd/>
              <a:tailEnd/>
            </a:ln>
          </p:spPr>
          <p:txBody>
            <a:bodyPr anchor="ctr">
              <a:spAutoFit/>
            </a:bodyPr>
            <a:lstStyle/>
            <a:p>
              <a:endParaRPr lang="en-GB"/>
            </a:p>
          </p:txBody>
        </p:sp>
        <p:sp>
          <p:nvSpPr>
            <p:cNvPr id="13" name="Text Box 7">
              <a:extLst>
                <a:ext uri="{FF2B5EF4-FFF2-40B4-BE49-F238E27FC236}">
                  <a16:creationId xmlns:a16="http://schemas.microsoft.com/office/drawing/2014/main" id="{A96C8ACA-5D8D-4BC9-AB0D-F6241C3AAC72}"/>
                </a:ext>
              </a:extLst>
            </p:cNvPr>
            <p:cNvSpPr txBox="1">
              <a:spLocks noChangeArrowheads="1"/>
            </p:cNvSpPr>
            <p:nvPr/>
          </p:nvSpPr>
          <p:spPr bwMode="auto">
            <a:xfrm>
              <a:off x="1402" y="1129"/>
              <a:ext cx="4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US"/>
                <a:t>TROU</a:t>
              </a:r>
            </a:p>
          </p:txBody>
        </p:sp>
      </p:grpSp>
      <p:grpSp>
        <p:nvGrpSpPr>
          <p:cNvPr id="14" name="Group 13">
            <a:extLst>
              <a:ext uri="{FF2B5EF4-FFF2-40B4-BE49-F238E27FC236}">
                <a16:creationId xmlns:a16="http://schemas.microsoft.com/office/drawing/2014/main" id="{2B8340BC-4297-4B3A-8D4D-6B96B60252B3}"/>
              </a:ext>
            </a:extLst>
          </p:cNvPr>
          <p:cNvGrpSpPr/>
          <p:nvPr/>
        </p:nvGrpSpPr>
        <p:grpSpPr>
          <a:xfrm>
            <a:off x="4156842" y="1620951"/>
            <a:ext cx="3090863" cy="1112838"/>
            <a:chOff x="3416300" y="1987550"/>
            <a:chExt cx="3090863" cy="1112838"/>
          </a:xfrm>
        </p:grpSpPr>
        <p:grpSp>
          <p:nvGrpSpPr>
            <p:cNvPr id="15" name="Group 14">
              <a:extLst>
                <a:ext uri="{FF2B5EF4-FFF2-40B4-BE49-F238E27FC236}">
                  <a16:creationId xmlns:a16="http://schemas.microsoft.com/office/drawing/2014/main" id="{94125226-F371-4641-A796-FDB0BB3F89FC}"/>
                </a:ext>
              </a:extLst>
            </p:cNvPr>
            <p:cNvGrpSpPr>
              <a:grpSpLocks/>
            </p:cNvGrpSpPr>
            <p:nvPr/>
          </p:nvGrpSpPr>
          <p:grpSpPr bwMode="auto">
            <a:xfrm>
              <a:off x="3416300" y="1987550"/>
              <a:ext cx="3090863" cy="1112838"/>
              <a:chOff x="2152" y="1252"/>
              <a:chExt cx="1947" cy="701"/>
            </a:xfrm>
          </p:grpSpPr>
          <p:sp>
            <p:nvSpPr>
              <p:cNvPr id="17" name="Freeform 26">
                <a:extLst>
                  <a:ext uri="{FF2B5EF4-FFF2-40B4-BE49-F238E27FC236}">
                    <a16:creationId xmlns:a16="http://schemas.microsoft.com/office/drawing/2014/main" id="{9C67B9B3-878E-47B6-AA68-25B220C30D02}"/>
                  </a:ext>
                </a:extLst>
              </p:cNvPr>
              <p:cNvSpPr>
                <a:spLocks/>
              </p:cNvSpPr>
              <p:nvPr/>
            </p:nvSpPr>
            <p:spPr bwMode="auto">
              <a:xfrm>
                <a:off x="2260" y="1252"/>
                <a:ext cx="1839" cy="701"/>
              </a:xfrm>
              <a:custGeom>
                <a:avLst/>
                <a:gdLst>
                  <a:gd name="T0" fmla="*/ 1826 w 1839"/>
                  <a:gd name="T1" fmla="*/ 26 h 701"/>
                  <a:gd name="T2" fmla="*/ 746 w 1839"/>
                  <a:gd name="T3" fmla="*/ 314 h 701"/>
                  <a:gd name="T4" fmla="*/ 104 w 1839"/>
                  <a:gd name="T5" fmla="*/ 560 h 701"/>
                  <a:gd name="T6" fmla="*/ 122 w 1839"/>
                  <a:gd name="T7" fmla="*/ 686 h 701"/>
                  <a:gd name="T8" fmla="*/ 824 w 1839"/>
                  <a:gd name="T9" fmla="*/ 470 h 701"/>
                  <a:gd name="T10" fmla="*/ 1826 w 1839"/>
                  <a:gd name="T11" fmla="*/ 26 h 701"/>
                  <a:gd name="T12" fmla="*/ 0 60000 65536"/>
                  <a:gd name="T13" fmla="*/ 0 60000 65536"/>
                  <a:gd name="T14" fmla="*/ 0 60000 65536"/>
                  <a:gd name="T15" fmla="*/ 0 60000 65536"/>
                  <a:gd name="T16" fmla="*/ 0 60000 65536"/>
                  <a:gd name="T17" fmla="*/ 0 60000 65536"/>
                  <a:gd name="T18" fmla="*/ 0 w 1839"/>
                  <a:gd name="T19" fmla="*/ 0 h 701"/>
                  <a:gd name="T20" fmla="*/ 1839 w 1839"/>
                  <a:gd name="T21" fmla="*/ 701 h 701"/>
                </a:gdLst>
                <a:ahLst/>
                <a:cxnLst>
                  <a:cxn ang="T12">
                    <a:pos x="T0" y="T1"/>
                  </a:cxn>
                  <a:cxn ang="T13">
                    <a:pos x="T2" y="T3"/>
                  </a:cxn>
                  <a:cxn ang="T14">
                    <a:pos x="T4" y="T5"/>
                  </a:cxn>
                  <a:cxn ang="T15">
                    <a:pos x="T6" y="T7"/>
                  </a:cxn>
                  <a:cxn ang="T16">
                    <a:pos x="T8" y="T9"/>
                  </a:cxn>
                  <a:cxn ang="T17">
                    <a:pos x="T10" y="T11"/>
                  </a:cxn>
                </a:cxnLst>
                <a:rect l="T18" t="T19" r="T20" b="T21"/>
                <a:pathLst>
                  <a:path w="1839" h="701">
                    <a:moveTo>
                      <a:pt x="1826" y="26"/>
                    </a:moveTo>
                    <a:cubicBezTo>
                      <a:pt x="1813" y="0"/>
                      <a:pt x="1033" y="225"/>
                      <a:pt x="746" y="314"/>
                    </a:cubicBezTo>
                    <a:cubicBezTo>
                      <a:pt x="459" y="403"/>
                      <a:pt x="208" y="498"/>
                      <a:pt x="104" y="560"/>
                    </a:cubicBezTo>
                    <a:cubicBezTo>
                      <a:pt x="0" y="622"/>
                      <a:pt x="2" y="701"/>
                      <a:pt x="122" y="686"/>
                    </a:cubicBezTo>
                    <a:cubicBezTo>
                      <a:pt x="242" y="671"/>
                      <a:pt x="536" y="580"/>
                      <a:pt x="824" y="470"/>
                    </a:cubicBezTo>
                    <a:cubicBezTo>
                      <a:pt x="1112" y="360"/>
                      <a:pt x="1839" y="52"/>
                      <a:pt x="1826" y="26"/>
                    </a:cubicBezTo>
                    <a:close/>
                  </a:path>
                </a:pathLst>
              </a:custGeom>
              <a:solidFill>
                <a:srgbClr val="EBFFEB">
                  <a:alpha val="50195"/>
                </a:srgbClr>
              </a:solidFill>
              <a:ln w="19050">
                <a:solidFill>
                  <a:schemeClr val="accent1"/>
                </a:solidFill>
                <a:round/>
                <a:headEnd/>
                <a:tailEnd/>
              </a:ln>
            </p:spPr>
            <p:txBody>
              <a:bodyPr>
                <a:spAutoFit/>
              </a:bodyPr>
              <a:lstStyle/>
              <a:p>
                <a:endParaRPr lang="en-GB"/>
              </a:p>
            </p:txBody>
          </p:sp>
          <p:sp>
            <p:nvSpPr>
              <p:cNvPr id="18" name="Text Box 28">
                <a:extLst>
                  <a:ext uri="{FF2B5EF4-FFF2-40B4-BE49-F238E27FC236}">
                    <a16:creationId xmlns:a16="http://schemas.microsoft.com/office/drawing/2014/main" id="{28D9CB5C-7AC7-4B38-8BA5-AAAE8661B810}"/>
                  </a:ext>
                </a:extLst>
              </p:cNvPr>
              <p:cNvSpPr txBox="1">
                <a:spLocks noChangeArrowheads="1"/>
              </p:cNvSpPr>
              <p:nvPr/>
            </p:nvSpPr>
            <p:spPr bwMode="auto">
              <a:xfrm rot="20649628">
                <a:off x="2152" y="1336"/>
                <a:ext cx="10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400"/>
                  <a:t>Alu micro-lattices</a:t>
                </a:r>
              </a:p>
            </p:txBody>
          </p:sp>
        </p:grpSp>
        <p:cxnSp>
          <p:nvCxnSpPr>
            <p:cNvPr id="16" name="Straight Connector 15">
              <a:extLst>
                <a:ext uri="{FF2B5EF4-FFF2-40B4-BE49-F238E27FC236}">
                  <a16:creationId xmlns:a16="http://schemas.microsoft.com/office/drawing/2014/main" id="{9C6C7C9C-1285-4E23-84E3-DBFA2243F9DF}"/>
                </a:ext>
              </a:extLst>
            </p:cNvPr>
            <p:cNvCxnSpPr>
              <a:stCxn id="18" idx="2"/>
            </p:cNvCxnSpPr>
            <p:nvPr/>
          </p:nvCxnSpPr>
          <p:spPr bwMode="auto">
            <a:xfrm>
              <a:off x="4300517" y="2422589"/>
              <a:ext cx="337523" cy="116178"/>
            </a:xfrm>
            <a:prstGeom prst="line">
              <a:avLst/>
            </a:prstGeom>
            <a:noFill/>
            <a:ln w="28575" cap="flat" cmpd="sng" algn="ctr">
              <a:solidFill>
                <a:srgbClr val="CC0000"/>
              </a:solidFill>
              <a:prstDash val="solid"/>
              <a:round/>
              <a:headEnd type="none" w="med" len="med"/>
              <a:tailEnd type="none" w="med" len="med"/>
            </a:ln>
            <a:effectLst/>
          </p:spPr>
        </p:cxnSp>
      </p:grpSp>
    </p:spTree>
    <p:extLst>
      <p:ext uri="{BB962C8B-B14F-4D97-AF65-F5344CB8AC3E}">
        <p14:creationId xmlns:p14="http://schemas.microsoft.com/office/powerpoint/2010/main" val="424458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1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2/3*#ppt_w"/>
                                          </p:val>
                                        </p:tav>
                                        <p:tav tm="100000">
                                          <p:val>
                                            <p:strVal val="#ppt_w"/>
                                          </p:val>
                                        </p:tav>
                                      </p:tavLst>
                                    </p:anim>
                                    <p:anim calcmode="lin" valueType="num">
                                      <p:cBhvr>
                                        <p:cTn id="18" dur="500" fill="hold"/>
                                        <p:tgtEl>
                                          <p:spTgt spid="11"/>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23</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Configuration : </a:t>
            </a:r>
            <a:r>
              <a:rPr lang="en-US" err="1"/>
              <a:t>contrôler</a:t>
            </a:r>
            <a:r>
              <a:rPr lang="en-US"/>
              <a:t> la dilatation</a:t>
            </a:r>
          </a:p>
        </p:txBody>
      </p:sp>
      <p:pic>
        <p:nvPicPr>
          <p:cNvPr id="4" name="Picture 3">
            <a:extLst>
              <a:ext uri="{FF2B5EF4-FFF2-40B4-BE49-F238E27FC236}">
                <a16:creationId xmlns:a16="http://schemas.microsoft.com/office/drawing/2014/main" id="{CC7FDA46-2FFB-4E77-A68F-B60F23B17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773" y="1046788"/>
            <a:ext cx="26860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4">
            <a:extLst>
              <a:ext uri="{FF2B5EF4-FFF2-40B4-BE49-F238E27FC236}">
                <a16:creationId xmlns:a16="http://schemas.microsoft.com/office/drawing/2014/main" id="{F11B2B63-705B-4B92-BA1A-9F65CE47FC4E}"/>
              </a:ext>
            </a:extLst>
          </p:cNvPr>
          <p:cNvGrpSpPr>
            <a:grpSpLocks/>
          </p:cNvGrpSpPr>
          <p:nvPr/>
        </p:nvGrpSpPr>
        <p:grpSpPr bwMode="auto">
          <a:xfrm>
            <a:off x="5735826" y="1073501"/>
            <a:ext cx="4572000" cy="4806950"/>
            <a:chOff x="3114" y="888"/>
            <a:chExt cx="2880" cy="3028"/>
          </a:xfrm>
        </p:grpSpPr>
        <p:pic>
          <p:nvPicPr>
            <p:cNvPr id="6" name="Picture 4" descr="low CTE fig 11.tif                                             0005CF1CMacintosh HD                   BE7B5AD4:">
              <a:extLst>
                <a:ext uri="{FF2B5EF4-FFF2-40B4-BE49-F238E27FC236}">
                  <a16:creationId xmlns:a16="http://schemas.microsoft.com/office/drawing/2014/main" id="{6FECE808-339D-43C3-97C7-0E07D2C838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 y="1982"/>
              <a:ext cx="2880" cy="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Untitled-1.tif                                                 0005CF1CMacintosh HD                   BE7B5AD4:">
              <a:extLst>
                <a:ext uri="{FF2B5EF4-FFF2-40B4-BE49-F238E27FC236}">
                  <a16:creationId xmlns:a16="http://schemas.microsoft.com/office/drawing/2014/main" id="{D5AC7875-102C-49F1-8EE5-910D078B20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 y="888"/>
              <a:ext cx="993"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6">
            <a:extLst>
              <a:ext uri="{FF2B5EF4-FFF2-40B4-BE49-F238E27FC236}">
                <a16:creationId xmlns:a16="http://schemas.microsoft.com/office/drawing/2014/main" id="{69D25A3A-2E00-4A5D-96EE-6764DCDA48CF}"/>
              </a:ext>
            </a:extLst>
          </p:cNvPr>
          <p:cNvGrpSpPr>
            <a:grpSpLocks noChangeAspect="1"/>
          </p:cNvGrpSpPr>
          <p:nvPr/>
        </p:nvGrpSpPr>
        <p:grpSpPr bwMode="auto">
          <a:xfrm>
            <a:off x="2198042" y="3459083"/>
            <a:ext cx="2309214" cy="2129916"/>
            <a:chOff x="490" y="2179"/>
            <a:chExt cx="1919" cy="1770"/>
          </a:xfrm>
        </p:grpSpPr>
        <p:pic>
          <p:nvPicPr>
            <p:cNvPr id="9" name="Picture 7">
              <a:extLst>
                <a:ext uri="{FF2B5EF4-FFF2-40B4-BE49-F238E27FC236}">
                  <a16:creationId xmlns:a16="http://schemas.microsoft.com/office/drawing/2014/main" id="{20E95527-0E65-4BE9-880D-FC9DE03637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 y="2179"/>
              <a:ext cx="1884" cy="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a:extLst>
                <a:ext uri="{FF2B5EF4-FFF2-40B4-BE49-F238E27FC236}">
                  <a16:creationId xmlns:a16="http://schemas.microsoft.com/office/drawing/2014/main" id="{2A2C0BE5-0BEF-4465-BDB6-343C589C93D1}"/>
                </a:ext>
              </a:extLst>
            </p:cNvPr>
            <p:cNvSpPr>
              <a:spLocks noChangeArrowheads="1"/>
            </p:cNvSpPr>
            <p:nvPr/>
          </p:nvSpPr>
          <p:spPr bwMode="auto">
            <a:xfrm>
              <a:off x="490" y="2915"/>
              <a:ext cx="1919" cy="307"/>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grpSp>
      <p:pic>
        <p:nvPicPr>
          <p:cNvPr id="11" name="Picture 9">
            <a:extLst>
              <a:ext uri="{FF2B5EF4-FFF2-40B4-BE49-F238E27FC236}">
                <a16:creationId xmlns:a16="http://schemas.microsoft.com/office/drawing/2014/main" id="{7679BE07-A590-4DE5-B6D6-4BC803B272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569" y="3429000"/>
            <a:ext cx="229911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a:extLst>
              <a:ext uri="{FF2B5EF4-FFF2-40B4-BE49-F238E27FC236}">
                <a16:creationId xmlns:a16="http://schemas.microsoft.com/office/drawing/2014/main" id="{317DD74C-14F4-4071-AF6A-C57DC2E115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7569" y="3429000"/>
            <a:ext cx="229911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a:extLst>
              <a:ext uri="{FF2B5EF4-FFF2-40B4-BE49-F238E27FC236}">
                <a16:creationId xmlns:a16="http://schemas.microsoft.com/office/drawing/2014/main" id="{434DC7DA-CF9D-4E9D-B8AE-961AAB071C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569" y="3429000"/>
            <a:ext cx="229911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a:extLst>
              <a:ext uri="{FF2B5EF4-FFF2-40B4-BE49-F238E27FC236}">
                <a16:creationId xmlns:a16="http://schemas.microsoft.com/office/drawing/2014/main" id="{D6E2B551-78B8-4F1C-8B3B-C3415B1627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7569" y="3429000"/>
            <a:ext cx="229911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a:extLst>
              <a:ext uri="{FF2B5EF4-FFF2-40B4-BE49-F238E27FC236}">
                <a16:creationId xmlns:a16="http://schemas.microsoft.com/office/drawing/2014/main" id="{B8D628B6-74D2-4F8B-97AA-2AB919F882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568" y="3429000"/>
            <a:ext cx="2299688" cy="216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20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24</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err="1"/>
              <a:t>L’espace</a:t>
            </a:r>
            <a:r>
              <a:rPr lang="en-US"/>
              <a:t> </a:t>
            </a:r>
            <a:r>
              <a:rPr lang="en-US" err="1"/>
              <a:t>matériau-propriété</a:t>
            </a:r>
            <a:r>
              <a:rPr lang="en-US"/>
              <a:t> : </a:t>
            </a:r>
            <a:r>
              <a:rPr lang="en-US">
                <a:latin typeface="Symbol" pitchFamily="18" charset="2"/>
              </a:rPr>
              <a:t>a </a:t>
            </a:r>
            <a:r>
              <a:rPr lang="en-US"/>
              <a:t>et</a:t>
            </a:r>
            <a:r>
              <a:rPr lang="en-US">
                <a:latin typeface="Symbol" pitchFamily="18" charset="2"/>
              </a:rPr>
              <a:t> l</a:t>
            </a:r>
            <a:endParaRPr lang="en-US"/>
          </a:p>
        </p:txBody>
      </p:sp>
      <p:sp>
        <p:nvSpPr>
          <p:cNvPr id="4" name="Rectangle 2">
            <a:extLst>
              <a:ext uri="{FF2B5EF4-FFF2-40B4-BE49-F238E27FC236}">
                <a16:creationId xmlns:a16="http://schemas.microsoft.com/office/drawing/2014/main" id="{2B156F7D-C33A-4770-9ED3-3E14954B4FED}"/>
              </a:ext>
            </a:extLst>
          </p:cNvPr>
          <p:cNvSpPr>
            <a:spLocks noChangeArrowheads="1"/>
          </p:cNvSpPr>
          <p:nvPr/>
        </p:nvSpPr>
        <p:spPr bwMode="auto">
          <a:xfrm>
            <a:off x="7104112" y="2708920"/>
            <a:ext cx="1619450" cy="82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a:extLst>
              <a:ext uri="{FF2B5EF4-FFF2-40B4-BE49-F238E27FC236}">
                <a16:creationId xmlns:a16="http://schemas.microsoft.com/office/drawing/2014/main" id="{EC3C8C03-E8C7-487D-8A22-CDBFA7419D31}"/>
              </a:ext>
            </a:extLst>
          </p:cNvPr>
          <p:cNvSpPr>
            <a:spLocks noChangeArrowheads="1"/>
          </p:cNvSpPr>
          <p:nvPr/>
        </p:nvSpPr>
        <p:spPr bwMode="auto">
          <a:xfrm>
            <a:off x="6627862" y="4974282"/>
            <a:ext cx="1452626" cy="82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6" name="Picture 4">
            <a:extLst>
              <a:ext uri="{FF2B5EF4-FFF2-40B4-BE49-F238E27FC236}">
                <a16:creationId xmlns:a16="http://schemas.microsoft.com/office/drawing/2014/main" id="{5C53AB49-5FA8-46F0-BC5E-1EF394BF0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507" y="602595"/>
            <a:ext cx="7710092" cy="555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a:extLst>
              <a:ext uri="{FF2B5EF4-FFF2-40B4-BE49-F238E27FC236}">
                <a16:creationId xmlns:a16="http://schemas.microsoft.com/office/drawing/2014/main" id="{2D4C38D7-B8D4-4134-BB23-82508C0A9FDD}"/>
              </a:ext>
            </a:extLst>
          </p:cNvPr>
          <p:cNvGrpSpPr>
            <a:grpSpLocks/>
          </p:cNvGrpSpPr>
          <p:nvPr/>
        </p:nvGrpSpPr>
        <p:grpSpPr bwMode="auto">
          <a:xfrm>
            <a:off x="5884912" y="3649683"/>
            <a:ext cx="3580415" cy="2033361"/>
            <a:chOff x="2927" y="2551"/>
            <a:chExt cx="2100" cy="1292"/>
          </a:xfrm>
        </p:grpSpPr>
        <p:sp>
          <p:nvSpPr>
            <p:cNvPr id="8" name="Freeform 6">
              <a:extLst>
                <a:ext uri="{FF2B5EF4-FFF2-40B4-BE49-F238E27FC236}">
                  <a16:creationId xmlns:a16="http://schemas.microsoft.com/office/drawing/2014/main" id="{5446C881-5350-477F-BB10-2DC28D880AE6}"/>
                </a:ext>
              </a:extLst>
            </p:cNvPr>
            <p:cNvSpPr>
              <a:spLocks/>
            </p:cNvSpPr>
            <p:nvPr/>
          </p:nvSpPr>
          <p:spPr bwMode="auto">
            <a:xfrm>
              <a:off x="2927" y="2551"/>
              <a:ext cx="2100" cy="1292"/>
            </a:xfrm>
            <a:custGeom>
              <a:avLst/>
              <a:gdLst>
                <a:gd name="T0" fmla="*/ 85 w 2100"/>
                <a:gd name="T1" fmla="*/ 1187 h 1292"/>
                <a:gd name="T2" fmla="*/ 19 w 2100"/>
                <a:gd name="T3" fmla="*/ 659 h 1292"/>
                <a:gd name="T4" fmla="*/ 121 w 2100"/>
                <a:gd name="T5" fmla="*/ 167 h 1292"/>
                <a:gd name="T6" fmla="*/ 301 w 2100"/>
                <a:gd name="T7" fmla="*/ 11 h 1292"/>
                <a:gd name="T8" fmla="*/ 553 w 2100"/>
                <a:gd name="T9" fmla="*/ 233 h 1292"/>
                <a:gd name="T10" fmla="*/ 847 w 2100"/>
                <a:gd name="T11" fmla="*/ 407 h 1292"/>
                <a:gd name="T12" fmla="*/ 1579 w 2100"/>
                <a:gd name="T13" fmla="*/ 467 h 1292"/>
                <a:gd name="T14" fmla="*/ 1963 w 2100"/>
                <a:gd name="T15" fmla="*/ 707 h 1292"/>
                <a:gd name="T16" fmla="*/ 2005 w 2100"/>
                <a:gd name="T17" fmla="*/ 1169 h 1292"/>
                <a:gd name="T18" fmla="*/ 1393 w 2100"/>
                <a:gd name="T19" fmla="*/ 1265 h 1292"/>
                <a:gd name="T20" fmla="*/ 529 w 2100"/>
                <a:gd name="T21" fmla="*/ 1283 h 1292"/>
                <a:gd name="T22" fmla="*/ 85 w 2100"/>
                <a:gd name="T23" fmla="*/ 1187 h 12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0"/>
                <a:gd name="T37" fmla="*/ 0 h 1292"/>
                <a:gd name="T38" fmla="*/ 2100 w 2100"/>
                <a:gd name="T39" fmla="*/ 1292 h 12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0" h="1292">
                  <a:moveTo>
                    <a:pt x="85" y="1187"/>
                  </a:moveTo>
                  <a:cubicBezTo>
                    <a:pt x="0" y="1083"/>
                    <a:pt x="13" y="829"/>
                    <a:pt x="19" y="659"/>
                  </a:cubicBezTo>
                  <a:cubicBezTo>
                    <a:pt x="25" y="489"/>
                    <a:pt x="74" y="275"/>
                    <a:pt x="121" y="167"/>
                  </a:cubicBezTo>
                  <a:cubicBezTo>
                    <a:pt x="168" y="59"/>
                    <a:pt x="229" y="0"/>
                    <a:pt x="301" y="11"/>
                  </a:cubicBezTo>
                  <a:cubicBezTo>
                    <a:pt x="373" y="22"/>
                    <a:pt x="462" y="167"/>
                    <a:pt x="553" y="233"/>
                  </a:cubicBezTo>
                  <a:cubicBezTo>
                    <a:pt x="644" y="299"/>
                    <a:pt x="676" y="368"/>
                    <a:pt x="847" y="407"/>
                  </a:cubicBezTo>
                  <a:cubicBezTo>
                    <a:pt x="1018" y="446"/>
                    <a:pt x="1393" y="417"/>
                    <a:pt x="1579" y="467"/>
                  </a:cubicBezTo>
                  <a:cubicBezTo>
                    <a:pt x="1765" y="517"/>
                    <a:pt x="1892" y="590"/>
                    <a:pt x="1963" y="707"/>
                  </a:cubicBezTo>
                  <a:cubicBezTo>
                    <a:pt x="2034" y="824"/>
                    <a:pt x="2100" y="1076"/>
                    <a:pt x="2005" y="1169"/>
                  </a:cubicBezTo>
                  <a:cubicBezTo>
                    <a:pt x="1910" y="1262"/>
                    <a:pt x="1639" y="1246"/>
                    <a:pt x="1393" y="1265"/>
                  </a:cubicBezTo>
                  <a:cubicBezTo>
                    <a:pt x="1147" y="1284"/>
                    <a:pt x="747" y="1292"/>
                    <a:pt x="529" y="1283"/>
                  </a:cubicBezTo>
                  <a:cubicBezTo>
                    <a:pt x="311" y="1274"/>
                    <a:pt x="170" y="1291"/>
                    <a:pt x="85" y="1187"/>
                  </a:cubicBezTo>
                  <a:close/>
                </a:path>
              </a:pathLst>
            </a:custGeom>
            <a:solidFill>
              <a:srgbClr val="EAEAEA">
                <a:alpha val="50195"/>
              </a:srgbClr>
            </a:solidFill>
            <a:ln w="28575">
              <a:solidFill>
                <a:schemeClr val="tx1"/>
              </a:solidFill>
              <a:prstDash val="dash"/>
              <a:round/>
              <a:headEnd/>
              <a:tailEnd/>
            </a:ln>
          </p:spPr>
          <p:txBody>
            <a:bodyPr wrap="none" anchor="ctr">
              <a:spAutoFit/>
            </a:bodyPr>
            <a:lstStyle/>
            <a:p>
              <a:endParaRPr lang="en-GB"/>
            </a:p>
          </p:txBody>
        </p:sp>
        <p:sp>
          <p:nvSpPr>
            <p:cNvPr id="9" name="Text Box 7">
              <a:extLst>
                <a:ext uri="{FF2B5EF4-FFF2-40B4-BE49-F238E27FC236}">
                  <a16:creationId xmlns:a16="http://schemas.microsoft.com/office/drawing/2014/main" id="{9DCDAB22-482B-4AEC-B0BD-847DA7D22B95}"/>
                </a:ext>
              </a:extLst>
            </p:cNvPr>
            <p:cNvSpPr txBox="1">
              <a:spLocks noChangeArrowheads="1"/>
            </p:cNvSpPr>
            <p:nvPr/>
          </p:nvSpPr>
          <p:spPr bwMode="auto">
            <a:xfrm>
              <a:off x="4028" y="3392"/>
              <a:ext cx="5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US"/>
                <a:t>HOLE</a:t>
              </a:r>
            </a:p>
          </p:txBody>
        </p:sp>
      </p:grpSp>
      <p:grpSp>
        <p:nvGrpSpPr>
          <p:cNvPr id="10" name="Group 9">
            <a:extLst>
              <a:ext uri="{FF2B5EF4-FFF2-40B4-BE49-F238E27FC236}">
                <a16:creationId xmlns:a16="http://schemas.microsoft.com/office/drawing/2014/main" id="{D3DAD6F1-6881-4A06-ADA2-D85CC7A8900B}"/>
              </a:ext>
            </a:extLst>
          </p:cNvPr>
          <p:cNvGrpSpPr>
            <a:grpSpLocks/>
          </p:cNvGrpSpPr>
          <p:nvPr/>
        </p:nvGrpSpPr>
        <p:grpSpPr bwMode="auto">
          <a:xfrm>
            <a:off x="2184449" y="808725"/>
            <a:ext cx="7266277" cy="5212456"/>
            <a:chOff x="840" y="744"/>
            <a:chExt cx="4617" cy="3312"/>
          </a:xfrm>
        </p:grpSpPr>
        <p:grpSp>
          <p:nvGrpSpPr>
            <p:cNvPr id="11" name="Group 10">
              <a:extLst>
                <a:ext uri="{FF2B5EF4-FFF2-40B4-BE49-F238E27FC236}">
                  <a16:creationId xmlns:a16="http://schemas.microsoft.com/office/drawing/2014/main" id="{F284DD46-7732-444C-9877-872CE6A6D91A}"/>
                </a:ext>
              </a:extLst>
            </p:cNvPr>
            <p:cNvGrpSpPr>
              <a:grpSpLocks/>
            </p:cNvGrpSpPr>
            <p:nvPr/>
          </p:nvGrpSpPr>
          <p:grpSpPr bwMode="auto">
            <a:xfrm>
              <a:off x="1007" y="744"/>
              <a:ext cx="4450" cy="3088"/>
              <a:chOff x="1007" y="744"/>
              <a:chExt cx="4450" cy="3088"/>
            </a:xfrm>
          </p:grpSpPr>
          <p:sp>
            <p:nvSpPr>
              <p:cNvPr id="18" name="Line 11">
                <a:extLst>
                  <a:ext uri="{FF2B5EF4-FFF2-40B4-BE49-F238E27FC236}">
                    <a16:creationId xmlns:a16="http://schemas.microsoft.com/office/drawing/2014/main" id="{967F7605-3841-4715-943E-FCE480E1D54B}"/>
                  </a:ext>
                </a:extLst>
              </p:cNvPr>
              <p:cNvSpPr>
                <a:spLocks noChangeShapeType="1"/>
              </p:cNvSpPr>
              <p:nvPr/>
            </p:nvSpPr>
            <p:spPr bwMode="auto">
              <a:xfrm flipV="1">
                <a:off x="1016" y="982"/>
                <a:ext cx="2649" cy="21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9" name="Line 12">
                <a:extLst>
                  <a:ext uri="{FF2B5EF4-FFF2-40B4-BE49-F238E27FC236}">
                    <a16:creationId xmlns:a16="http://schemas.microsoft.com/office/drawing/2014/main" id="{84C7BD0D-68CE-4272-A52B-334DEFBAF9C3}"/>
                  </a:ext>
                </a:extLst>
              </p:cNvPr>
              <p:cNvSpPr>
                <a:spLocks noChangeShapeType="1"/>
              </p:cNvSpPr>
              <p:nvPr/>
            </p:nvSpPr>
            <p:spPr bwMode="auto">
              <a:xfrm flipV="1">
                <a:off x="3662" y="2408"/>
                <a:ext cx="1756" cy="14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 name="Line 13">
                <a:extLst>
                  <a:ext uri="{FF2B5EF4-FFF2-40B4-BE49-F238E27FC236}">
                    <a16:creationId xmlns:a16="http://schemas.microsoft.com/office/drawing/2014/main" id="{C65C9581-E9ED-4EF0-86D9-F74846325038}"/>
                  </a:ext>
                </a:extLst>
              </p:cNvPr>
              <p:cNvSpPr>
                <a:spLocks noChangeShapeType="1"/>
              </p:cNvSpPr>
              <p:nvPr/>
            </p:nvSpPr>
            <p:spPr bwMode="auto">
              <a:xfrm flipV="1">
                <a:off x="1012" y="976"/>
                <a:ext cx="3532" cy="28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1" name="Line 14">
                <a:extLst>
                  <a:ext uri="{FF2B5EF4-FFF2-40B4-BE49-F238E27FC236}">
                    <a16:creationId xmlns:a16="http://schemas.microsoft.com/office/drawing/2014/main" id="{A388D62A-BDB5-4B18-8375-CA08FFE0B44D}"/>
                  </a:ext>
                </a:extLst>
              </p:cNvPr>
              <p:cNvSpPr>
                <a:spLocks noChangeShapeType="1"/>
              </p:cNvSpPr>
              <p:nvPr/>
            </p:nvSpPr>
            <p:spPr bwMode="auto">
              <a:xfrm flipV="1">
                <a:off x="1909" y="992"/>
                <a:ext cx="3524" cy="28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2" name="Line 15">
                <a:extLst>
                  <a:ext uri="{FF2B5EF4-FFF2-40B4-BE49-F238E27FC236}">
                    <a16:creationId xmlns:a16="http://schemas.microsoft.com/office/drawing/2014/main" id="{94D81DB7-0995-4A5E-8250-137F27FC5E91}"/>
                  </a:ext>
                </a:extLst>
              </p:cNvPr>
              <p:cNvSpPr>
                <a:spLocks noChangeShapeType="1"/>
              </p:cNvSpPr>
              <p:nvPr/>
            </p:nvSpPr>
            <p:spPr bwMode="auto">
              <a:xfrm flipV="1">
                <a:off x="2787" y="1680"/>
                <a:ext cx="2670" cy="21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3" name="Line 16">
                <a:extLst>
                  <a:ext uri="{FF2B5EF4-FFF2-40B4-BE49-F238E27FC236}">
                    <a16:creationId xmlns:a16="http://schemas.microsoft.com/office/drawing/2014/main" id="{C9D8752C-3857-4334-920C-31A9BF1EF4ED}"/>
                  </a:ext>
                </a:extLst>
              </p:cNvPr>
              <p:cNvSpPr>
                <a:spLocks noChangeShapeType="1"/>
              </p:cNvSpPr>
              <p:nvPr/>
            </p:nvSpPr>
            <p:spPr bwMode="auto">
              <a:xfrm flipV="1">
                <a:off x="1007" y="744"/>
                <a:ext cx="2097" cy="165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aphicFrame>
          <p:nvGraphicFramePr>
            <p:cNvPr id="12" name="Object 2">
              <a:extLst>
                <a:ext uri="{FF2B5EF4-FFF2-40B4-BE49-F238E27FC236}">
                  <a16:creationId xmlns:a16="http://schemas.microsoft.com/office/drawing/2014/main" id="{090086F6-E19A-4957-B6C9-E446DE43E211}"/>
                </a:ext>
              </a:extLst>
            </p:cNvPr>
            <p:cNvGraphicFramePr>
              <a:graphicFrameLocks noChangeAspect="1"/>
            </p:cNvGraphicFramePr>
            <p:nvPr/>
          </p:nvGraphicFramePr>
          <p:xfrm>
            <a:off x="4883" y="3237"/>
            <a:ext cx="187" cy="446"/>
          </p:xfrm>
          <a:graphic>
            <a:graphicData uri="http://schemas.openxmlformats.org/presentationml/2006/ole">
              <mc:AlternateContent xmlns:mc="http://schemas.openxmlformats.org/markup-compatibility/2006">
                <mc:Choice xmlns:v="urn:schemas-microsoft-com:vml" Requires="v">
                  <p:oleObj spid="_x0000_s77825" name="Equation" r:id="rId5" imgW="164880" imgH="393480" progId="Equation.3">
                    <p:embed/>
                  </p:oleObj>
                </mc:Choice>
                <mc:Fallback>
                  <p:oleObj name="Equation" r:id="rId5" imgW="164880" imgH="393480" progId="Equation.3">
                    <p:embed/>
                    <p:pic>
                      <p:nvPicPr>
                        <p:cNvPr id="12" name="Object 2">
                          <a:extLst>
                            <a:ext uri="{FF2B5EF4-FFF2-40B4-BE49-F238E27FC236}">
                              <a16:creationId xmlns:a16="http://schemas.microsoft.com/office/drawing/2014/main" id="{090086F6-E19A-4957-B6C9-E446DE43E2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3" y="3237"/>
                          <a:ext cx="187" cy="446"/>
                        </a:xfrm>
                        <a:prstGeom prst="rect">
                          <a:avLst/>
                        </a:prstGeom>
                        <a:solidFill>
                          <a:schemeClr val="bg1"/>
                        </a:solidFill>
                        <a:ln w="9525">
                          <a:solidFill>
                            <a:schemeClr val="accent1"/>
                          </a:solidFill>
                          <a:miter lim="800000"/>
                          <a:headEnd/>
                          <a:tailEnd/>
                        </a:ln>
                        <a:effectLst/>
                      </p:spPr>
                    </p:pic>
                  </p:oleObj>
                </mc:Fallback>
              </mc:AlternateContent>
            </a:graphicData>
          </a:graphic>
        </p:graphicFrame>
        <p:sp>
          <p:nvSpPr>
            <p:cNvPr id="13" name="AutoShape 18">
              <a:extLst>
                <a:ext uri="{FF2B5EF4-FFF2-40B4-BE49-F238E27FC236}">
                  <a16:creationId xmlns:a16="http://schemas.microsoft.com/office/drawing/2014/main" id="{17260049-F9DC-41A3-AF02-C87B24D0A22E}"/>
                </a:ext>
              </a:extLst>
            </p:cNvPr>
            <p:cNvSpPr>
              <a:spLocks noChangeArrowheads="1"/>
            </p:cNvSpPr>
            <p:nvPr/>
          </p:nvSpPr>
          <p:spPr bwMode="auto">
            <a:xfrm rot="13901512">
              <a:off x="3660" y="2743"/>
              <a:ext cx="1377" cy="108"/>
            </a:xfrm>
            <a:prstGeom prst="leftArrow">
              <a:avLst>
                <a:gd name="adj1" fmla="val 50000"/>
                <a:gd name="adj2" fmla="val 234722"/>
              </a:avLst>
            </a:prstGeom>
            <a:solidFill>
              <a:srgbClr val="EAEAEA"/>
            </a:solidFill>
            <a:ln w="19050">
              <a:solidFill>
                <a:schemeClr val="accent1"/>
              </a:solidFill>
              <a:miter lim="800000"/>
              <a:headEnd/>
              <a:tailEnd/>
            </a:ln>
          </p:spPr>
          <p:txBody>
            <a:bodyPr wrap="square" anchor="ctr">
              <a:spAutoFit/>
            </a:bodyPr>
            <a:lstStyle/>
            <a:p>
              <a:endParaRPr lang="en-GB"/>
            </a:p>
          </p:txBody>
        </p:sp>
        <p:grpSp>
          <p:nvGrpSpPr>
            <p:cNvPr id="14" name="Group 19">
              <a:extLst>
                <a:ext uri="{FF2B5EF4-FFF2-40B4-BE49-F238E27FC236}">
                  <a16:creationId xmlns:a16="http://schemas.microsoft.com/office/drawing/2014/main" id="{572BA28B-F6B3-4CCB-A4C6-396968A1706B}"/>
                </a:ext>
              </a:extLst>
            </p:cNvPr>
            <p:cNvGrpSpPr>
              <a:grpSpLocks/>
            </p:cNvGrpSpPr>
            <p:nvPr/>
          </p:nvGrpSpPr>
          <p:grpSpPr bwMode="auto">
            <a:xfrm>
              <a:off x="840" y="3136"/>
              <a:ext cx="920" cy="920"/>
              <a:chOff x="520" y="2840"/>
              <a:chExt cx="920" cy="920"/>
            </a:xfrm>
          </p:grpSpPr>
          <p:sp>
            <p:nvSpPr>
              <p:cNvPr id="15" name="AutoShape 20">
                <a:extLst>
                  <a:ext uri="{FF2B5EF4-FFF2-40B4-BE49-F238E27FC236}">
                    <a16:creationId xmlns:a16="http://schemas.microsoft.com/office/drawing/2014/main" id="{DCD25FDC-1387-4507-B32A-F0ED4BAA9F22}"/>
                  </a:ext>
                </a:extLst>
              </p:cNvPr>
              <p:cNvSpPr>
                <a:spLocks noChangeArrowheads="1"/>
              </p:cNvSpPr>
              <p:nvPr/>
            </p:nvSpPr>
            <p:spPr bwMode="auto">
              <a:xfrm>
                <a:off x="588" y="2840"/>
                <a:ext cx="821" cy="920"/>
              </a:xfrm>
              <a:prstGeom prst="roundRect">
                <a:avLst>
                  <a:gd name="adj" fmla="val 8775"/>
                </a:avLst>
              </a:prstGeom>
              <a:solidFill>
                <a:schemeClr val="bg1"/>
              </a:solidFill>
              <a:ln w="28575">
                <a:solidFill>
                  <a:schemeClr val="accent1"/>
                </a:solidFill>
                <a:round/>
                <a:headEnd/>
                <a:tailEnd/>
              </a:ln>
            </p:spPr>
            <p:txBody>
              <a:bodyPr wrap="square" anchor="ctr">
                <a:spAutoFit/>
              </a:bodyPr>
              <a:lstStyle/>
              <a:p>
                <a:endParaRPr lang="en-GB"/>
              </a:p>
            </p:txBody>
          </p:sp>
          <p:sp>
            <p:nvSpPr>
              <p:cNvPr id="16" name="Text Box 21">
                <a:extLst>
                  <a:ext uri="{FF2B5EF4-FFF2-40B4-BE49-F238E27FC236}">
                    <a16:creationId xmlns:a16="http://schemas.microsoft.com/office/drawing/2014/main" id="{C831FD4A-5FF6-4D49-95E5-95E6BD8C67C5}"/>
                  </a:ext>
                </a:extLst>
              </p:cNvPr>
              <p:cNvSpPr txBox="1">
                <a:spLocks noChangeArrowheads="1"/>
              </p:cNvSpPr>
              <p:nvPr/>
            </p:nvSpPr>
            <p:spPr bwMode="auto">
              <a:xfrm>
                <a:off x="520" y="2856"/>
                <a:ext cx="92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b="0">
                    <a:latin typeface="+mn-lt"/>
                  </a:rPr>
                  <a:t>Contours de </a:t>
                </a:r>
                <a:r>
                  <a:rPr lang="en-GB" b="0" err="1">
                    <a:latin typeface="+mn-lt"/>
                  </a:rPr>
                  <a:t>l’indice</a:t>
                </a:r>
                <a:endParaRPr lang="en-GB" b="0">
                  <a:latin typeface="+mn-lt"/>
                </a:endParaRPr>
              </a:p>
            </p:txBody>
          </p:sp>
          <p:graphicFrame>
            <p:nvGraphicFramePr>
              <p:cNvPr id="17" name="Object 3">
                <a:extLst>
                  <a:ext uri="{FF2B5EF4-FFF2-40B4-BE49-F238E27FC236}">
                    <a16:creationId xmlns:a16="http://schemas.microsoft.com/office/drawing/2014/main" id="{FF3F4907-2511-4E08-9025-F2A836D6DBD9}"/>
                  </a:ext>
                </a:extLst>
              </p:cNvPr>
              <p:cNvGraphicFramePr>
                <a:graphicFrameLocks noChangeAspect="1"/>
              </p:cNvGraphicFramePr>
              <p:nvPr/>
            </p:nvGraphicFramePr>
            <p:xfrm>
              <a:off x="882" y="3225"/>
              <a:ext cx="210" cy="498"/>
            </p:xfrm>
            <a:graphic>
              <a:graphicData uri="http://schemas.openxmlformats.org/presentationml/2006/ole">
                <mc:AlternateContent xmlns:mc="http://schemas.openxmlformats.org/markup-compatibility/2006">
                  <mc:Choice xmlns:v="urn:schemas-microsoft-com:vml" Requires="v">
                    <p:oleObj spid="_x0000_s77826" name="Equation" r:id="rId7" imgW="164880" imgH="393480" progId="Equation.3">
                      <p:embed/>
                    </p:oleObj>
                  </mc:Choice>
                  <mc:Fallback>
                    <p:oleObj name="Equation" r:id="rId7" imgW="164880" imgH="393480" progId="Equation.3">
                      <p:embed/>
                      <p:pic>
                        <p:nvPicPr>
                          <p:cNvPr id="17" name="Object 3">
                            <a:extLst>
                              <a:ext uri="{FF2B5EF4-FFF2-40B4-BE49-F238E27FC236}">
                                <a16:creationId xmlns:a16="http://schemas.microsoft.com/office/drawing/2014/main" id="{FF3F4907-2511-4E08-9025-F2A836D6DB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 y="3225"/>
                            <a:ext cx="210" cy="498"/>
                          </a:xfrm>
                          <a:prstGeom prst="rect">
                            <a:avLst/>
                          </a:prstGeom>
                          <a:noFill/>
                          <a:ln>
                            <a:noFill/>
                          </a:ln>
                          <a:effectLst/>
                        </p:spPr>
                      </p:pic>
                    </p:oleObj>
                  </mc:Fallback>
                </mc:AlternateContent>
              </a:graphicData>
            </a:graphic>
          </p:graphicFrame>
        </p:grpSp>
      </p:grpSp>
      <p:sp>
        <p:nvSpPr>
          <p:cNvPr id="24" name="Oval 23">
            <a:extLst>
              <a:ext uri="{FF2B5EF4-FFF2-40B4-BE49-F238E27FC236}">
                <a16:creationId xmlns:a16="http://schemas.microsoft.com/office/drawing/2014/main" id="{A2937B7A-2B1C-4540-AB99-A2C565211C10}"/>
              </a:ext>
            </a:extLst>
          </p:cNvPr>
          <p:cNvSpPr>
            <a:spLocks noChangeArrowheads="1"/>
          </p:cNvSpPr>
          <p:nvPr/>
        </p:nvSpPr>
        <p:spPr bwMode="auto">
          <a:xfrm>
            <a:off x="7747049" y="3152952"/>
            <a:ext cx="339944" cy="226629"/>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sp>
        <p:nvSpPr>
          <p:cNvPr id="25" name="Oval 24">
            <a:extLst>
              <a:ext uri="{FF2B5EF4-FFF2-40B4-BE49-F238E27FC236}">
                <a16:creationId xmlns:a16="http://schemas.microsoft.com/office/drawing/2014/main" id="{5D2A3EF0-8A14-420C-A912-4735A7B8B9BA}"/>
              </a:ext>
            </a:extLst>
          </p:cNvPr>
          <p:cNvSpPr>
            <a:spLocks noChangeArrowheads="1"/>
          </p:cNvSpPr>
          <p:nvPr/>
        </p:nvSpPr>
        <p:spPr bwMode="auto">
          <a:xfrm>
            <a:off x="8051849" y="2860852"/>
            <a:ext cx="491030" cy="226629"/>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grpSp>
        <p:nvGrpSpPr>
          <p:cNvPr id="26" name="Group 25">
            <a:extLst>
              <a:ext uri="{FF2B5EF4-FFF2-40B4-BE49-F238E27FC236}">
                <a16:creationId xmlns:a16="http://schemas.microsoft.com/office/drawing/2014/main" id="{9CD1F2DE-6327-4B5A-86C8-0E3FEB8589A6}"/>
              </a:ext>
            </a:extLst>
          </p:cNvPr>
          <p:cNvGrpSpPr>
            <a:grpSpLocks/>
          </p:cNvGrpSpPr>
          <p:nvPr/>
        </p:nvGrpSpPr>
        <p:grpSpPr bwMode="auto">
          <a:xfrm>
            <a:off x="7454949" y="3411339"/>
            <a:ext cx="465847" cy="2190742"/>
            <a:chOff x="4160" y="2400"/>
            <a:chExt cx="296" cy="1392"/>
          </a:xfrm>
        </p:grpSpPr>
        <p:sp>
          <p:nvSpPr>
            <p:cNvPr id="27" name="Line 26">
              <a:extLst>
                <a:ext uri="{FF2B5EF4-FFF2-40B4-BE49-F238E27FC236}">
                  <a16:creationId xmlns:a16="http://schemas.microsoft.com/office/drawing/2014/main" id="{690D8D0E-D8AC-4F37-91E6-4FA7BDA1ED94}"/>
                </a:ext>
              </a:extLst>
            </p:cNvPr>
            <p:cNvSpPr>
              <a:spLocks noChangeShapeType="1"/>
            </p:cNvSpPr>
            <p:nvPr/>
          </p:nvSpPr>
          <p:spPr bwMode="auto">
            <a:xfrm flipH="1">
              <a:off x="4248" y="2400"/>
              <a:ext cx="208" cy="1376"/>
            </a:xfrm>
            <a:prstGeom prst="line">
              <a:avLst/>
            </a:prstGeom>
            <a:noFill/>
            <a:ln w="38100">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sp>
          <p:nvSpPr>
            <p:cNvPr id="28" name="Oval 27">
              <a:extLst>
                <a:ext uri="{FF2B5EF4-FFF2-40B4-BE49-F238E27FC236}">
                  <a16:creationId xmlns:a16="http://schemas.microsoft.com/office/drawing/2014/main" id="{63B39D3C-56D2-45B7-820E-1899D3E17144}"/>
                </a:ext>
              </a:extLst>
            </p:cNvPr>
            <p:cNvSpPr>
              <a:spLocks noChangeArrowheads="1"/>
            </p:cNvSpPr>
            <p:nvPr/>
          </p:nvSpPr>
          <p:spPr bwMode="auto">
            <a:xfrm>
              <a:off x="4160" y="3560"/>
              <a:ext cx="216" cy="232"/>
            </a:xfrm>
            <a:prstGeom prst="ellipse">
              <a:avLst/>
            </a:prstGeom>
            <a:solidFill>
              <a:srgbClr val="FFFFFF"/>
            </a:solidFill>
            <a:ln w="38100">
              <a:solidFill>
                <a:schemeClr val="accent1"/>
              </a:solidFill>
              <a:round/>
              <a:headEnd/>
              <a:tailEnd/>
            </a:ln>
          </p:spPr>
          <p:txBody>
            <a:bodyPr anchor="ctr">
              <a:spAutoFit/>
            </a:bodyPr>
            <a:lstStyle/>
            <a:p>
              <a:endParaRPr lang="en-GB"/>
            </a:p>
          </p:txBody>
        </p:sp>
      </p:grpSp>
      <p:pic>
        <p:nvPicPr>
          <p:cNvPr id="29" name="Picture 28">
            <a:extLst>
              <a:ext uri="{FF2B5EF4-FFF2-40B4-BE49-F238E27FC236}">
                <a16:creationId xmlns:a16="http://schemas.microsoft.com/office/drawing/2014/main" id="{AAA22007-8FC0-42CE-9F03-E00FD21390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2874" y="671647"/>
            <a:ext cx="1614728" cy="102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16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latin typeface="+mn-lt"/>
              </a:rPr>
              <a:pPr/>
              <a:t>25</a:t>
            </a:fld>
            <a:endParaRPr lang="en-US">
              <a:latin typeface="+mn-lt"/>
            </a:endParaRPr>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err="1">
                <a:latin typeface="+mn-lt"/>
              </a:rPr>
              <a:t>En</a:t>
            </a:r>
            <a:r>
              <a:rPr lang="en-US">
                <a:latin typeface="+mn-lt"/>
              </a:rPr>
              <a:t> résumé</a:t>
            </a:r>
          </a:p>
        </p:txBody>
      </p:sp>
      <p:grpSp>
        <p:nvGrpSpPr>
          <p:cNvPr id="6" name="Group 15">
            <a:extLst>
              <a:ext uri="{FF2B5EF4-FFF2-40B4-BE49-F238E27FC236}">
                <a16:creationId xmlns:a16="http://schemas.microsoft.com/office/drawing/2014/main" id="{291DB60E-A6D1-46A5-97DB-CE9BF25B2C0A}"/>
              </a:ext>
            </a:extLst>
          </p:cNvPr>
          <p:cNvGrpSpPr>
            <a:grpSpLocks/>
          </p:cNvGrpSpPr>
          <p:nvPr/>
        </p:nvGrpSpPr>
        <p:grpSpPr bwMode="auto">
          <a:xfrm>
            <a:off x="1919536" y="2651767"/>
            <a:ext cx="9053513" cy="1330325"/>
            <a:chOff x="474" y="1724"/>
            <a:chExt cx="5703" cy="838"/>
          </a:xfrm>
        </p:grpSpPr>
        <p:sp>
          <p:nvSpPr>
            <p:cNvPr id="7" name="Text Box 9">
              <a:extLst>
                <a:ext uri="{FF2B5EF4-FFF2-40B4-BE49-F238E27FC236}">
                  <a16:creationId xmlns:a16="http://schemas.microsoft.com/office/drawing/2014/main" id="{A894050C-5030-4114-A51E-8617A3853B1B}"/>
                </a:ext>
              </a:extLst>
            </p:cNvPr>
            <p:cNvSpPr txBox="1">
              <a:spLocks noChangeArrowheads="1"/>
            </p:cNvSpPr>
            <p:nvPr/>
          </p:nvSpPr>
          <p:spPr bwMode="auto">
            <a:xfrm>
              <a:off x="474" y="1724"/>
              <a:ext cx="55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buClr>
                  <a:schemeClr val="tx1"/>
                </a:buClr>
                <a:buSzPct val="120000"/>
                <a:buFont typeface="Wingdings" pitchFamily="2" charset="2"/>
                <a:buChar char="§"/>
              </a:pPr>
              <a:r>
                <a:rPr lang="en-US">
                  <a:latin typeface="+mn-lt"/>
                </a:rPr>
                <a:t> </a:t>
              </a:r>
              <a:r>
                <a:rPr lang="en-US" err="1">
                  <a:latin typeface="+mn-lt"/>
                </a:rPr>
                <a:t>Stratégie</a:t>
              </a:r>
              <a:r>
                <a:rPr lang="en-US">
                  <a:latin typeface="+mn-lt"/>
                </a:rPr>
                <a:t> de </a:t>
              </a:r>
              <a:r>
                <a:rPr lang="en-US" err="1">
                  <a:latin typeface="+mn-lt"/>
                </a:rPr>
                <a:t>développement</a:t>
              </a:r>
              <a:r>
                <a:rPr lang="en-US">
                  <a:latin typeface="+mn-lt"/>
                </a:rPr>
                <a:t> </a:t>
              </a:r>
              <a:r>
                <a:rPr lang="en-US" err="1">
                  <a:latin typeface="+mn-lt"/>
                </a:rPr>
                <a:t>matériau</a:t>
              </a:r>
              <a:endParaRPr lang="en-US">
                <a:latin typeface="+mn-lt"/>
              </a:endParaRPr>
            </a:p>
          </p:txBody>
        </p:sp>
        <p:sp>
          <p:nvSpPr>
            <p:cNvPr id="8" name="Text Box 13">
              <a:extLst>
                <a:ext uri="{FF2B5EF4-FFF2-40B4-BE49-F238E27FC236}">
                  <a16:creationId xmlns:a16="http://schemas.microsoft.com/office/drawing/2014/main" id="{81707851-1300-492B-9459-32325A9654FB}"/>
                </a:ext>
              </a:extLst>
            </p:cNvPr>
            <p:cNvSpPr txBox="1">
              <a:spLocks noChangeArrowheads="1"/>
            </p:cNvSpPr>
            <p:nvPr/>
          </p:nvSpPr>
          <p:spPr bwMode="auto">
            <a:xfrm>
              <a:off x="780" y="1980"/>
              <a:ext cx="5397"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buClr>
                  <a:schemeClr val="accent1"/>
                </a:buClr>
                <a:buSzPct val="110000"/>
                <a:buFontTx/>
                <a:buChar char="•"/>
              </a:pPr>
              <a:r>
                <a:rPr lang="en-US">
                  <a:solidFill>
                    <a:schemeClr val="accent1"/>
                  </a:solidFill>
                  <a:latin typeface="+mn-lt"/>
                </a:rPr>
                <a:t> </a:t>
              </a:r>
              <a:r>
                <a:rPr lang="fr-FR">
                  <a:latin typeface="+mn-lt"/>
                </a:rPr>
                <a:t>Classique </a:t>
              </a:r>
              <a:r>
                <a:rPr lang="fr-FR" b="0">
                  <a:latin typeface="+mn-lt"/>
                </a:rPr>
                <a:t>(développement d'alliages classiques, chimie des polymères….) </a:t>
              </a:r>
            </a:p>
            <a:p>
              <a:pPr>
                <a:spcBef>
                  <a:spcPct val="0"/>
                </a:spcBef>
                <a:buClr>
                  <a:schemeClr val="accent1"/>
                </a:buClr>
                <a:buSzPct val="110000"/>
                <a:buFontTx/>
                <a:buChar char="•"/>
              </a:pPr>
              <a:r>
                <a:rPr lang="en-US">
                  <a:latin typeface="+mn-lt"/>
                </a:rPr>
                <a:t> </a:t>
              </a:r>
              <a:r>
                <a:rPr lang="fr-FR">
                  <a:latin typeface="+mn-lt"/>
                </a:rPr>
                <a:t>Échelle « nano »</a:t>
              </a:r>
              <a:r>
                <a:rPr lang="fr-FR" b="0">
                  <a:latin typeface="+mn-lt"/>
                </a:rPr>
                <a:t> (submicronique) (exploitant la dépendance à l'échelle des propriétés) </a:t>
              </a:r>
              <a:r>
                <a:rPr lang="en-US" b="0">
                  <a:latin typeface="+mn-lt"/>
                </a:rPr>
                <a:t> </a:t>
              </a:r>
            </a:p>
            <a:p>
              <a:pPr>
                <a:spcBef>
                  <a:spcPct val="0"/>
                </a:spcBef>
                <a:buClr>
                  <a:schemeClr val="accent1"/>
                </a:buClr>
                <a:buSzPct val="110000"/>
                <a:buFontTx/>
                <a:buChar char="•"/>
              </a:pPr>
              <a:r>
                <a:rPr lang="en-US" b="0">
                  <a:latin typeface="+mn-lt"/>
                </a:rPr>
                <a:t> </a:t>
              </a:r>
              <a:r>
                <a:rPr lang="fr-FR">
                  <a:latin typeface="+mn-lt"/>
                </a:rPr>
                <a:t>Hybridation </a:t>
              </a:r>
              <a:r>
                <a:rPr lang="fr-FR" b="0">
                  <a:latin typeface="+mn-lt"/>
                </a:rPr>
                <a:t>(exploitation des matériaux, configuration et connectivité) </a:t>
              </a:r>
              <a:endParaRPr lang="en-GB" b="0">
                <a:latin typeface="+mn-lt"/>
              </a:endParaRPr>
            </a:p>
          </p:txBody>
        </p:sp>
      </p:grpSp>
      <p:grpSp>
        <p:nvGrpSpPr>
          <p:cNvPr id="9" name="Group 20">
            <a:extLst>
              <a:ext uri="{FF2B5EF4-FFF2-40B4-BE49-F238E27FC236}">
                <a16:creationId xmlns:a16="http://schemas.microsoft.com/office/drawing/2014/main" id="{C812290B-7B5E-4E87-9C35-C1005D5282F0}"/>
              </a:ext>
            </a:extLst>
          </p:cNvPr>
          <p:cNvGrpSpPr>
            <a:grpSpLocks/>
          </p:cNvGrpSpPr>
          <p:nvPr/>
        </p:nvGrpSpPr>
        <p:grpSpPr bwMode="auto">
          <a:xfrm>
            <a:off x="1919536" y="994419"/>
            <a:ext cx="9282113" cy="1081088"/>
            <a:chOff x="496" y="800"/>
            <a:chExt cx="5847" cy="681"/>
          </a:xfrm>
        </p:grpSpPr>
        <p:sp>
          <p:nvSpPr>
            <p:cNvPr id="10" name="Text Box 5">
              <a:extLst>
                <a:ext uri="{FF2B5EF4-FFF2-40B4-BE49-F238E27FC236}">
                  <a16:creationId xmlns:a16="http://schemas.microsoft.com/office/drawing/2014/main" id="{042AA3E4-263F-47D2-8FCD-E25CA969FEF2}"/>
                </a:ext>
              </a:extLst>
            </p:cNvPr>
            <p:cNvSpPr txBox="1">
              <a:spLocks noChangeArrowheads="1"/>
            </p:cNvSpPr>
            <p:nvPr/>
          </p:nvSpPr>
          <p:spPr bwMode="auto">
            <a:xfrm>
              <a:off x="496" y="800"/>
              <a:ext cx="50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buSzPct val="120000"/>
                <a:buFont typeface="Wingdings" pitchFamily="2" charset="2"/>
                <a:buChar char="§"/>
              </a:pPr>
              <a:r>
                <a:rPr lang="fr-FR">
                  <a:latin typeface="+mn-lt"/>
                </a:rPr>
                <a:t> Espace matériau-propriété multidimensionnel</a:t>
              </a:r>
              <a:endParaRPr lang="en-US">
                <a:latin typeface="+mn-lt"/>
              </a:endParaRPr>
            </a:p>
          </p:txBody>
        </p:sp>
        <p:sp>
          <p:nvSpPr>
            <p:cNvPr id="11" name="Text Box 19">
              <a:extLst>
                <a:ext uri="{FF2B5EF4-FFF2-40B4-BE49-F238E27FC236}">
                  <a16:creationId xmlns:a16="http://schemas.microsoft.com/office/drawing/2014/main" id="{35B9AE68-3761-445E-B79A-F6AF22307FBB}"/>
                </a:ext>
              </a:extLst>
            </p:cNvPr>
            <p:cNvSpPr txBox="1">
              <a:spLocks noChangeArrowheads="1"/>
            </p:cNvSpPr>
            <p:nvPr/>
          </p:nvSpPr>
          <p:spPr bwMode="auto">
            <a:xfrm>
              <a:off x="804" y="1074"/>
              <a:ext cx="5539"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buClr>
                  <a:schemeClr val="accent1"/>
                </a:buClr>
                <a:buSzPct val="110000"/>
                <a:buFontTx/>
                <a:buChar char="•"/>
              </a:pPr>
              <a:r>
                <a:rPr lang="en-US" b="0">
                  <a:solidFill>
                    <a:schemeClr val="accent1"/>
                  </a:solidFill>
                  <a:latin typeface="+mn-lt"/>
                </a:rPr>
                <a:t> </a:t>
              </a:r>
              <a:r>
                <a:rPr lang="fr-FR">
                  <a:latin typeface="+mn-lt"/>
                </a:rPr>
                <a:t>Seulement partiellement rempli </a:t>
              </a:r>
              <a:r>
                <a:rPr lang="fr-FR" b="0">
                  <a:latin typeface="+mn-lt"/>
                </a:rPr>
                <a:t>par des matériaux monolithiques </a:t>
              </a:r>
            </a:p>
            <a:p>
              <a:pPr>
                <a:spcBef>
                  <a:spcPct val="0"/>
                </a:spcBef>
                <a:buClr>
                  <a:schemeClr val="accent1"/>
                </a:buClr>
                <a:buSzPct val="110000"/>
                <a:buFontTx/>
                <a:buChar char="•"/>
              </a:pPr>
              <a:r>
                <a:rPr lang="en-US">
                  <a:latin typeface="+mn-lt"/>
                </a:rPr>
                <a:t> </a:t>
              </a:r>
              <a:r>
                <a:rPr lang="fr-FR" b="0">
                  <a:latin typeface="+mn-lt"/>
                </a:rPr>
                <a:t>Vrai pour les propriétés </a:t>
              </a:r>
              <a:r>
                <a:rPr lang="fr-FR">
                  <a:latin typeface="+mn-lt"/>
                </a:rPr>
                <a:t>mécaniques</a:t>
              </a:r>
              <a:r>
                <a:rPr lang="fr-FR" b="0">
                  <a:latin typeface="+mn-lt"/>
                </a:rPr>
                <a:t>, </a:t>
              </a:r>
              <a:r>
                <a:rPr lang="fr-FR">
                  <a:latin typeface="+mn-lt"/>
                </a:rPr>
                <a:t>thermiques</a:t>
              </a:r>
              <a:r>
                <a:rPr lang="fr-FR" b="0">
                  <a:latin typeface="+mn-lt"/>
                </a:rPr>
                <a:t>, </a:t>
              </a:r>
              <a:r>
                <a:rPr lang="fr-FR">
                  <a:latin typeface="+mn-lt"/>
                </a:rPr>
                <a:t>électriques</a:t>
              </a:r>
              <a:r>
                <a:rPr lang="fr-FR" b="0">
                  <a:latin typeface="+mn-lt"/>
                </a:rPr>
                <a:t>, </a:t>
              </a:r>
              <a:r>
                <a:rPr lang="fr-FR">
                  <a:latin typeface="+mn-lt"/>
                </a:rPr>
                <a:t>magnétiques</a:t>
              </a:r>
              <a:r>
                <a:rPr lang="fr-FR" b="0">
                  <a:latin typeface="+mn-lt"/>
                </a:rPr>
                <a:t> et </a:t>
              </a:r>
              <a:r>
                <a:rPr lang="fr-FR">
                  <a:latin typeface="+mn-lt"/>
                </a:rPr>
                <a:t>optiques</a:t>
              </a:r>
              <a:r>
                <a:rPr lang="fr-FR" b="0">
                  <a:latin typeface="+mn-lt"/>
                </a:rPr>
                <a:t> </a:t>
              </a:r>
              <a:endParaRPr lang="en-GB">
                <a:latin typeface="+mn-lt"/>
              </a:endParaRPr>
            </a:p>
          </p:txBody>
        </p:sp>
      </p:grpSp>
      <p:grpSp>
        <p:nvGrpSpPr>
          <p:cNvPr id="12" name="Group 22">
            <a:extLst>
              <a:ext uri="{FF2B5EF4-FFF2-40B4-BE49-F238E27FC236}">
                <a16:creationId xmlns:a16="http://schemas.microsoft.com/office/drawing/2014/main" id="{46939A47-4C48-4364-B0D4-321A70F4824F}"/>
              </a:ext>
            </a:extLst>
          </p:cNvPr>
          <p:cNvGrpSpPr>
            <a:grpSpLocks/>
          </p:cNvGrpSpPr>
          <p:nvPr/>
        </p:nvGrpSpPr>
        <p:grpSpPr bwMode="auto">
          <a:xfrm>
            <a:off x="1833810" y="4242442"/>
            <a:ext cx="9544051" cy="1566863"/>
            <a:chOff x="444" y="2894"/>
            <a:chExt cx="6012" cy="987"/>
          </a:xfrm>
        </p:grpSpPr>
        <p:sp>
          <p:nvSpPr>
            <p:cNvPr id="13" name="Text Box 18">
              <a:extLst>
                <a:ext uri="{FF2B5EF4-FFF2-40B4-BE49-F238E27FC236}">
                  <a16:creationId xmlns:a16="http://schemas.microsoft.com/office/drawing/2014/main" id="{FAD30C07-CFDE-4D84-9DD1-08E97FB5C95B}"/>
                </a:ext>
              </a:extLst>
            </p:cNvPr>
            <p:cNvSpPr txBox="1">
              <a:spLocks noChangeArrowheads="1"/>
            </p:cNvSpPr>
            <p:nvPr/>
          </p:nvSpPr>
          <p:spPr bwMode="auto">
            <a:xfrm>
              <a:off x="444" y="2894"/>
              <a:ext cx="548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5250">
                <a:defRPr b="1">
                  <a:solidFill>
                    <a:schemeClr val="tx1"/>
                  </a:solidFill>
                  <a:latin typeface="Arial" charset="0"/>
                </a:defRPr>
              </a:lvl1pPr>
              <a:lvl2pPr>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buClr>
                  <a:schemeClr val="tx1"/>
                </a:buClr>
                <a:buSzPct val="120000"/>
                <a:buFont typeface="Wingdings" pitchFamily="2" charset="2"/>
                <a:buChar char="§"/>
              </a:pPr>
              <a:r>
                <a:rPr lang="en-US">
                  <a:latin typeface="+mn-lt"/>
                </a:rPr>
                <a:t>  La </a:t>
              </a:r>
              <a:r>
                <a:rPr lang="en-US" err="1">
                  <a:latin typeface="+mn-lt"/>
                </a:rPr>
                <a:t>stratégie</a:t>
              </a:r>
              <a:r>
                <a:rPr lang="en-US">
                  <a:latin typeface="+mn-lt"/>
                </a:rPr>
                <a:t> :</a:t>
              </a:r>
            </a:p>
            <a:p>
              <a:pPr lvl="1">
                <a:spcBef>
                  <a:spcPct val="0"/>
                </a:spcBef>
                <a:buClr>
                  <a:schemeClr val="tx1"/>
                </a:buClr>
                <a:buSzPct val="55000"/>
              </a:pPr>
              <a:endParaRPr lang="en-US" b="0">
                <a:solidFill>
                  <a:srgbClr val="666633"/>
                </a:solidFill>
                <a:latin typeface="+mn-lt"/>
              </a:endParaRPr>
            </a:p>
          </p:txBody>
        </p:sp>
        <p:sp>
          <p:nvSpPr>
            <p:cNvPr id="14" name="Text Box 21">
              <a:extLst>
                <a:ext uri="{FF2B5EF4-FFF2-40B4-BE49-F238E27FC236}">
                  <a16:creationId xmlns:a16="http://schemas.microsoft.com/office/drawing/2014/main" id="{3FE7A5B6-C29F-415C-9F42-F755AC7C91DE}"/>
                </a:ext>
              </a:extLst>
            </p:cNvPr>
            <p:cNvSpPr txBox="1">
              <a:spLocks noChangeArrowheads="1"/>
            </p:cNvSpPr>
            <p:nvPr/>
          </p:nvSpPr>
          <p:spPr bwMode="auto">
            <a:xfrm>
              <a:off x="496" y="3125"/>
              <a:ext cx="596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lvl="1">
                <a:spcBef>
                  <a:spcPct val="0"/>
                </a:spcBef>
                <a:buClr>
                  <a:schemeClr val="accent1"/>
                </a:buClr>
                <a:buSzPct val="115000"/>
                <a:buFontTx/>
                <a:buChar char="•"/>
              </a:pPr>
              <a:r>
                <a:rPr lang="en-US" b="0">
                  <a:latin typeface="+mn-lt"/>
                </a:rPr>
                <a:t>  </a:t>
              </a:r>
              <a:r>
                <a:rPr lang="en-US" b="0" err="1">
                  <a:latin typeface="+mn-lt"/>
                </a:rPr>
                <a:t>Cartographier</a:t>
              </a:r>
              <a:r>
                <a:rPr lang="en-US" b="0">
                  <a:latin typeface="+mn-lt"/>
                </a:rPr>
                <a:t> les zones </a:t>
              </a:r>
              <a:r>
                <a:rPr lang="en-US" b="0" err="1">
                  <a:latin typeface="+mn-lt"/>
                </a:rPr>
                <a:t>remplies</a:t>
              </a:r>
              <a:endParaRPr lang="en-US" b="0">
                <a:latin typeface="+mn-lt"/>
              </a:endParaRPr>
            </a:p>
            <a:p>
              <a:pPr lvl="1">
                <a:spcBef>
                  <a:spcPct val="0"/>
                </a:spcBef>
                <a:buClr>
                  <a:schemeClr val="accent1"/>
                </a:buClr>
                <a:buSzPct val="115000"/>
                <a:buFontTx/>
                <a:buChar char="•"/>
              </a:pPr>
              <a:r>
                <a:rPr lang="en-US" b="0">
                  <a:latin typeface="+mn-lt"/>
                </a:rPr>
                <a:t>  Explorer les </a:t>
              </a:r>
              <a:r>
                <a:rPr lang="en-US" b="0" err="1">
                  <a:latin typeface="+mn-lt"/>
                </a:rPr>
                <a:t>limites</a:t>
              </a:r>
              <a:r>
                <a:rPr lang="en-US" b="0">
                  <a:latin typeface="+mn-lt"/>
                </a:rPr>
                <a:t> </a:t>
              </a:r>
              <a:r>
                <a:rPr lang="en-US" b="0" err="1">
                  <a:latin typeface="+mn-lt"/>
                </a:rPr>
                <a:t>ultimes</a:t>
              </a:r>
              <a:endParaRPr lang="en-US" b="0">
                <a:latin typeface="+mn-lt"/>
              </a:endParaRPr>
            </a:p>
            <a:p>
              <a:pPr lvl="1">
                <a:spcBef>
                  <a:spcPct val="0"/>
                </a:spcBef>
                <a:buClr>
                  <a:schemeClr val="accent1"/>
                </a:buClr>
                <a:buSzPct val="115000"/>
                <a:buFontTx/>
                <a:buChar char="•"/>
              </a:pPr>
              <a:r>
                <a:rPr lang="en-US" b="0">
                  <a:latin typeface="+mn-lt"/>
                </a:rPr>
                <a:t>  Explorer les </a:t>
              </a:r>
              <a:r>
                <a:rPr lang="en-US" b="0" err="1">
                  <a:latin typeface="+mn-lt"/>
                </a:rPr>
                <a:t>moyens</a:t>
              </a:r>
              <a:r>
                <a:rPr lang="en-US" b="0">
                  <a:latin typeface="+mn-lt"/>
                </a:rPr>
                <a:t> de </a:t>
              </a:r>
              <a:r>
                <a:rPr lang="en-US" b="0" err="1">
                  <a:latin typeface="+mn-lt"/>
                </a:rPr>
                <a:t>remplir</a:t>
              </a:r>
              <a:r>
                <a:rPr lang="en-US" b="0">
                  <a:latin typeface="+mn-lt"/>
                </a:rPr>
                <a:t> </a:t>
              </a:r>
              <a:r>
                <a:rPr lang="en-US" b="0" err="1">
                  <a:latin typeface="+mn-lt"/>
                </a:rPr>
                <a:t>l’espace</a:t>
              </a:r>
              <a:r>
                <a:rPr lang="en-US" b="0">
                  <a:latin typeface="+mn-lt"/>
                </a:rPr>
                <a:t> vide</a:t>
              </a:r>
            </a:p>
            <a:p>
              <a:pPr lvl="1">
                <a:spcBef>
                  <a:spcPct val="0"/>
                </a:spcBef>
                <a:buClr>
                  <a:schemeClr val="accent1"/>
                </a:buClr>
                <a:buSzPct val="115000"/>
                <a:buFontTx/>
                <a:buChar char="•"/>
              </a:pPr>
              <a:r>
                <a:rPr lang="en-US" b="0">
                  <a:latin typeface="+mn-lt"/>
                </a:rPr>
                <a:t>  </a:t>
              </a:r>
              <a:r>
                <a:rPr lang="fr-FR" b="0">
                  <a:latin typeface="+mn-lt"/>
                </a:rPr>
                <a:t>Les hybrides, exploitant le potentiel de nouvelles configurations, ont un potentiel pour cela </a:t>
              </a:r>
              <a:endParaRPr lang="en-US" b="0">
                <a:latin typeface="+mn-lt"/>
              </a:endParaRPr>
            </a:p>
          </p:txBody>
        </p:sp>
      </p:grpSp>
    </p:spTree>
    <p:extLst>
      <p:ext uri="{BB962C8B-B14F-4D97-AF65-F5344CB8AC3E}">
        <p14:creationId xmlns:p14="http://schemas.microsoft.com/office/powerpoint/2010/main" val="220476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26</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Série </a:t>
            </a:r>
            <a:r>
              <a:rPr lang="en-US" err="1"/>
              <a:t>d’Unité</a:t>
            </a:r>
            <a:r>
              <a:rPr lang="en-US"/>
              <a:t> de </a:t>
            </a:r>
            <a:r>
              <a:rPr lang="en-US" err="1"/>
              <a:t>Cours</a:t>
            </a:r>
            <a:endParaRPr lang="en-US"/>
          </a:p>
        </p:txBody>
      </p:sp>
      <p:sp>
        <p:nvSpPr>
          <p:cNvPr id="5" name="TextBox 4">
            <a:extLst>
              <a:ext uri="{FF2B5EF4-FFF2-40B4-BE49-F238E27FC236}">
                <a16:creationId xmlns:a16="http://schemas.microsoft.com/office/drawing/2014/main" id="{686FA503-9976-4E6C-BEDA-E87D9E0937F5}"/>
              </a:ext>
            </a:extLst>
          </p:cNvPr>
          <p:cNvSpPr txBox="1"/>
          <p:nvPr/>
        </p:nvSpPr>
        <p:spPr>
          <a:xfrm>
            <a:off x="617220" y="601979"/>
            <a:ext cx="10972800" cy="646331"/>
          </a:xfrm>
          <a:prstGeom prst="rect">
            <a:avLst/>
          </a:prstGeom>
          <a:noFill/>
        </p:spPr>
        <p:txBody>
          <a:bodyPr wrap="square" rtlCol="0">
            <a:spAutoFit/>
          </a:bodyPr>
          <a:lstStyle/>
          <a:p>
            <a:r>
              <a:rPr lang="fr-FR"/>
              <a:t>Ces unités de cours PowerPoint, ainsi que de nombreux autres types de ressources, se trouvent sur la page web </a:t>
            </a:r>
            <a:r>
              <a:rPr lang="en-US"/>
              <a:t>Ansys Education Resources </a:t>
            </a:r>
            <a:endParaRPr lang="fr-FR"/>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a:hlinkClick r:id="rId3"/>
              </a:rPr>
              <a:t>www.ansys.com/education-resources</a:t>
            </a:r>
            <a:r>
              <a:rPr lang="en-US"/>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a:solidFill>
                            <a:schemeClr val="tx1"/>
                          </a:solidFill>
                          <a:latin typeface="Calibri" panose="020F0502020204030204" pitchFamily="34" charset="0"/>
                          <a:cs typeface="Calibri" panose="020F0502020204030204" pitchFamily="34" charset="0"/>
                        </a:rPr>
                        <a:t>Unit</a:t>
                      </a:r>
                      <a:r>
                        <a:rPr lang="en-GB" sz="1400" b="0" baseline="0">
                          <a:solidFill>
                            <a:schemeClr val="tx1"/>
                          </a:solidFill>
                          <a:latin typeface="Calibri" panose="020F0502020204030204" pitchFamily="34" charset="0"/>
                          <a:cs typeface="Calibri" panose="020F0502020204030204" pitchFamily="34" charset="0"/>
                        </a:rPr>
                        <a:t> 1</a:t>
                      </a:r>
                      <a:endParaRPr lang="en-GB" sz="1400" b="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a:solidFill>
                            <a:schemeClr val="tx1"/>
                          </a:solidFill>
                          <a:latin typeface="Calibri" panose="020F0502020204030204" pitchFamily="34" charset="0"/>
                          <a:cs typeface="Calibri" panose="020F0502020204030204" pitchFamily="34" charset="0"/>
                        </a:rPr>
                        <a:t>The</a:t>
                      </a:r>
                      <a:r>
                        <a:rPr lang="en-GB" sz="1400" b="0" baseline="0">
                          <a:solidFill>
                            <a:schemeClr val="tx1"/>
                          </a:solidFill>
                          <a:latin typeface="Calibri" panose="020F0502020204030204" pitchFamily="34" charset="0"/>
                          <a:cs typeface="Calibri" panose="020F0502020204030204" pitchFamily="34" charset="0"/>
                        </a:rPr>
                        <a:t> materials of engineering</a:t>
                      </a:r>
                      <a:endParaRPr lang="en-GB" sz="1400" b="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a:solidFill>
                            <a:schemeClr val="tx1"/>
                          </a:solidFill>
                          <a:latin typeface="Calibri" panose="020F0502020204030204" pitchFamily="34" charset="0"/>
                          <a:cs typeface="Calibri" panose="020F0502020204030204" pitchFamily="34" charset="0"/>
                        </a:rPr>
                        <a:t>Unit</a:t>
                      </a:r>
                      <a:r>
                        <a:rPr lang="en-GB" sz="1400" b="0" baseline="0">
                          <a:solidFill>
                            <a:schemeClr val="tx1"/>
                          </a:solidFill>
                          <a:latin typeface="Calibri" panose="020F0502020204030204" pitchFamily="34" charset="0"/>
                          <a:cs typeface="Calibri" panose="020F0502020204030204" pitchFamily="34" charset="0"/>
                        </a:rPr>
                        <a:t> 2</a:t>
                      </a:r>
                      <a:endParaRPr lang="en-GB" sz="1400" b="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a:solidFill>
                            <a:schemeClr val="tx1"/>
                          </a:solidFill>
                          <a:latin typeface="Calibri" panose="020F0502020204030204" pitchFamily="34" charset="0"/>
                          <a:cs typeface="Calibri" panose="020F0502020204030204" pitchFamily="34" charset="0"/>
                        </a:rPr>
                        <a:t>Material</a:t>
                      </a:r>
                      <a:r>
                        <a:rPr lang="en-GB" sz="1400" b="0" baseline="0">
                          <a:solidFill>
                            <a:schemeClr val="tx1"/>
                          </a:solidFill>
                          <a:latin typeface="Calibri" panose="020F0502020204030204" pitchFamily="34" charset="0"/>
                          <a:cs typeface="Calibri" panose="020F0502020204030204" pitchFamily="34" charset="0"/>
                        </a:rPr>
                        <a:t> property charts: mapping materials</a:t>
                      </a:r>
                      <a:endParaRPr lang="en-GB" sz="1400" b="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a:solidFill>
                            <a:schemeClr val="tx1"/>
                          </a:solidFill>
                          <a:latin typeface="Calibri" panose="020F0502020204030204" pitchFamily="34" charset="0"/>
                          <a:cs typeface="Calibri" panose="020F0502020204030204" pitchFamily="34" charset="0"/>
                        </a:rPr>
                        <a:t>Manipulating properties:</a:t>
                      </a:r>
                      <a:r>
                        <a:rPr lang="en-GB" sz="1400" b="0" baseline="0">
                          <a:solidFill>
                            <a:schemeClr val="tx1"/>
                          </a:solidFill>
                          <a:latin typeface="Calibri" panose="020F0502020204030204" pitchFamily="34" charset="0"/>
                          <a:cs typeface="Calibri" panose="020F0502020204030204" pitchFamily="34" charset="0"/>
                        </a:rPr>
                        <a:t> composition, microstructure, architecture</a:t>
                      </a:r>
                      <a:endParaRPr lang="en-GB" sz="1400" b="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a:solidFill>
                            <a:schemeClr val="tx1"/>
                          </a:solidFill>
                          <a:latin typeface="Calibri" panose="020F0502020204030204" pitchFamily="34" charset="0"/>
                          <a:cs typeface="Calibri" panose="020F0502020204030204" pitchFamily="34" charset="0"/>
                        </a:rPr>
                        <a:t>Designing new materials:</a:t>
                      </a:r>
                      <a:r>
                        <a:rPr lang="en-GB" sz="1400" b="0" baseline="0">
                          <a:solidFill>
                            <a:schemeClr val="tx1"/>
                          </a:solidFill>
                          <a:latin typeface="Calibri" panose="020F0502020204030204" pitchFamily="34" charset="0"/>
                          <a:cs typeface="Calibri" panose="020F0502020204030204" pitchFamily="34" charset="0"/>
                        </a:rPr>
                        <a:t> filling the materials-property space</a:t>
                      </a:r>
                      <a:endParaRPr lang="en-GB" sz="1400" b="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a:solidFill>
                            <a:schemeClr val="tx1"/>
                          </a:solidFill>
                          <a:latin typeface="Calibri" panose="020F0502020204030204" pitchFamily="34" charset="0"/>
                          <a:cs typeface="Calibri" panose="020F0502020204030204" pitchFamily="34" charset="0"/>
                        </a:rPr>
                        <a:t>Material selection: translation,</a:t>
                      </a:r>
                      <a:r>
                        <a:rPr lang="en-GB" sz="1400" b="0" baseline="0">
                          <a:solidFill>
                            <a:schemeClr val="tx1"/>
                          </a:solidFill>
                          <a:latin typeface="Calibri" panose="020F0502020204030204" pitchFamily="34" charset="0"/>
                          <a:cs typeface="Calibri" panose="020F0502020204030204" pitchFamily="34" charset="0"/>
                        </a:rPr>
                        <a:t> screening, ranking, documentation</a:t>
                      </a:r>
                      <a:endParaRPr lang="en-GB" sz="1400" b="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a:solidFill>
                            <a:schemeClr val="tx1"/>
                          </a:solidFill>
                          <a:latin typeface="Calibri" panose="020F0502020204030204" pitchFamily="34" charset="0"/>
                          <a:cs typeface="Calibri" panose="020F0502020204030204" pitchFamily="34" charset="0"/>
                        </a:rPr>
                        <a:t>Material</a:t>
                      </a:r>
                      <a:r>
                        <a:rPr lang="en-GB" sz="1400" b="0" baseline="0">
                          <a:solidFill>
                            <a:schemeClr val="tx1"/>
                          </a:solidFill>
                          <a:latin typeface="Calibri" panose="020F0502020204030204" pitchFamily="34" charset="0"/>
                          <a:cs typeface="Calibri" panose="020F0502020204030204" pitchFamily="34" charset="0"/>
                        </a:rPr>
                        <a:t> and shape: materials for efficient structures</a:t>
                      </a:r>
                      <a:endParaRPr lang="en-GB" sz="1400" b="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a:solidFill>
                            <a:schemeClr val="tx1"/>
                          </a:solidFill>
                          <a:latin typeface="Calibri" panose="020F0502020204030204" pitchFamily="34" charset="0"/>
                          <a:cs typeface="Calibri" panose="020F0502020204030204" pitchFamily="34" charset="0"/>
                        </a:rPr>
                        <a:t>Manufacturing processes</a:t>
                      </a:r>
                      <a:r>
                        <a:rPr lang="en-GB" sz="1400" b="0" baseline="0">
                          <a:solidFill>
                            <a:schemeClr val="tx1"/>
                          </a:solidFill>
                          <a:latin typeface="Calibri" panose="020F0502020204030204" pitchFamily="34" charset="0"/>
                          <a:cs typeface="Calibri" panose="020F0502020204030204" pitchFamily="34" charset="0"/>
                        </a:rPr>
                        <a:t> and cost </a:t>
                      </a:r>
                      <a:r>
                        <a:rPr lang="en-GB" sz="1400" b="0" baseline="0" err="1">
                          <a:solidFill>
                            <a:schemeClr val="tx1"/>
                          </a:solidFill>
                          <a:latin typeface="Calibri" panose="020F0502020204030204" pitchFamily="34" charset="0"/>
                          <a:cs typeface="Calibri" panose="020F0502020204030204" pitchFamily="34" charset="0"/>
                        </a:rPr>
                        <a:t>modeling</a:t>
                      </a:r>
                      <a:endParaRPr lang="en-GB" sz="1400" b="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a:solidFill>
                            <a:schemeClr val="tx1"/>
                          </a:solidFill>
                          <a:latin typeface="Calibri" panose="020F0502020204030204" pitchFamily="34" charset="0"/>
                          <a:cs typeface="Calibri" panose="020F0502020204030204" pitchFamily="34" charset="0"/>
                        </a:rPr>
                        <a:t>Eco-informed</a:t>
                      </a:r>
                      <a:r>
                        <a:rPr lang="en-GB" sz="1400" b="0" baseline="0">
                          <a:solidFill>
                            <a:schemeClr val="tx1"/>
                          </a:solidFill>
                          <a:latin typeface="Calibri" panose="020F0502020204030204" pitchFamily="34" charset="0"/>
                          <a:cs typeface="Calibri" panose="020F0502020204030204" pitchFamily="34" charset="0"/>
                        </a:rPr>
                        <a:t> material selection</a:t>
                      </a:r>
                      <a:endParaRPr lang="en-GB" sz="1400" b="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a:solidFill>
                            <a:schemeClr val="tx1"/>
                          </a:solidFill>
                          <a:latin typeface="Calibri" panose="020F0502020204030204" pitchFamily="34" charset="0"/>
                          <a:cs typeface="Calibri" panose="020F0502020204030204" pitchFamily="34" charset="0"/>
                        </a:rPr>
                        <a:t>Eco design</a:t>
                      </a:r>
                      <a:r>
                        <a:rPr lang="en-GB" sz="1400" b="0" baseline="0">
                          <a:solidFill>
                            <a:schemeClr val="tx1"/>
                          </a:solidFill>
                          <a:latin typeface="Calibri" panose="020F0502020204030204" pitchFamily="34" charset="0"/>
                          <a:cs typeface="Calibri" panose="020F0502020204030204" pitchFamily="34" charset="0"/>
                        </a:rPr>
                        <a:t> and</a:t>
                      </a:r>
                      <a:r>
                        <a:rPr lang="en-GB" sz="1400" b="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extLst>
              <p:ext uri="{D42A27DB-BD31-4B8C-83A1-F6EECF244321}">
                <p14:modId xmlns:p14="http://schemas.microsoft.com/office/powerpoint/2010/main" val="3843536373"/>
              </p:ext>
            </p:extLst>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a:solidFill>
                            <a:schemeClr val="tx1"/>
                          </a:solidFill>
                          <a:latin typeface="Calibri" panose="020F0502020204030204" pitchFamily="34" charset="0"/>
                          <a:cs typeface="Calibri" panose="020F0502020204030204" pitchFamily="34" charset="0"/>
                        </a:rPr>
                        <a:t>Materials</a:t>
                      </a:r>
                      <a:r>
                        <a:rPr lang="en-GB" sz="1400" b="0" baseline="0">
                          <a:solidFill>
                            <a:schemeClr val="tx1"/>
                          </a:solidFill>
                          <a:latin typeface="Calibri" panose="020F0502020204030204" pitchFamily="34" charset="0"/>
                          <a:cs typeface="Calibri" panose="020F0502020204030204" pitchFamily="34" charset="0"/>
                        </a:rPr>
                        <a:t> for l</a:t>
                      </a:r>
                      <a:r>
                        <a:rPr lang="en-GB" sz="1400" b="0">
                          <a:solidFill>
                            <a:schemeClr val="tx1"/>
                          </a:solidFill>
                          <a:latin typeface="Calibri" panose="020F0502020204030204" pitchFamily="34" charset="0"/>
                          <a:cs typeface="Calibri" panose="020F0502020204030204" pitchFamily="34" charset="0"/>
                        </a:rPr>
                        <a:t>ow</a:t>
                      </a:r>
                      <a:r>
                        <a:rPr lang="en-GB" sz="1400" b="0" baseline="0">
                          <a:solidFill>
                            <a:schemeClr val="tx1"/>
                          </a:solidFill>
                          <a:latin typeface="Calibri" panose="020F0502020204030204" pitchFamily="34" charset="0"/>
                          <a:cs typeface="Calibri" panose="020F0502020204030204" pitchFamily="34" charset="0"/>
                        </a:rPr>
                        <a:t> c</a:t>
                      </a:r>
                      <a:r>
                        <a:rPr lang="en-GB" sz="1400" b="0">
                          <a:solidFill>
                            <a:schemeClr val="tx1"/>
                          </a:solidFill>
                          <a:latin typeface="Calibri" panose="020F0502020204030204" pitchFamily="34" charset="0"/>
                          <a:cs typeface="Calibri" panose="020F0502020204030204" pitchFamily="34" charset="0"/>
                        </a:rPr>
                        <a:t>arbon power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Calibri" panose="020F0502020204030204" pitchFamily="34" charset="0"/>
                          <a:cs typeface="Calibri" panose="020F0502020204030204" pitchFamily="34" charset="0"/>
                        </a:rPr>
                        <a:t>Architecture and the built</a:t>
                      </a:r>
                      <a:r>
                        <a:rPr lang="en-GB" sz="1400" b="0" baseline="0">
                          <a:solidFill>
                            <a:schemeClr val="tx1"/>
                          </a:solidFill>
                          <a:latin typeface="Calibri" panose="020F0502020204030204" pitchFamily="34" charset="0"/>
                          <a:cs typeface="Calibri" panose="020F0502020204030204" pitchFamily="34" charset="0"/>
                        </a:rPr>
                        <a:t> environment: materials for construction</a:t>
                      </a:r>
                      <a:endParaRPr lang="en-GB" sz="1400" b="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Calibri" panose="020F0502020204030204" pitchFamily="34" charset="0"/>
                          <a:cs typeface="Calibri" panose="020F0502020204030204" pitchFamily="34" charset="0"/>
                        </a:rPr>
                        <a:t>Structural</a:t>
                      </a:r>
                      <a:r>
                        <a:rPr lang="en-GB" sz="1400" b="0" baseline="0">
                          <a:solidFill>
                            <a:schemeClr val="tx1"/>
                          </a:solidFill>
                          <a:latin typeface="Calibri" panose="020F0502020204030204" pitchFamily="34" charset="0"/>
                          <a:cs typeface="Calibri" panose="020F0502020204030204" pitchFamily="34" charset="0"/>
                        </a:rPr>
                        <a:t> sections: shape in action</a:t>
                      </a:r>
                      <a:endParaRPr lang="en-GB" sz="1400" b="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Calibri" panose="020F0502020204030204" pitchFamily="34" charset="0"/>
                          <a:cs typeface="Calibri" panose="020F0502020204030204" pitchFamily="34" charset="0"/>
                        </a:rPr>
                        <a:t>Materials</a:t>
                      </a:r>
                      <a:r>
                        <a:rPr lang="en-GB" sz="1400" b="0" baseline="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2615225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27</a:t>
            </a:fld>
            <a:endParaRPr lang="en-US"/>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3</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err="1"/>
              <a:t>Sommaire</a:t>
            </a:r>
            <a:r>
              <a:rPr lang="en-US"/>
              <a:t> de </a:t>
            </a:r>
            <a:r>
              <a:rPr lang="en-US" err="1"/>
              <a:t>cette</a:t>
            </a:r>
            <a:r>
              <a:rPr lang="en-US"/>
              <a:t> </a:t>
            </a:r>
            <a:r>
              <a:rPr lang="en-US" err="1"/>
              <a:t>unité</a:t>
            </a:r>
            <a:r>
              <a:rPr lang="en-US"/>
              <a:t> 5</a:t>
            </a:r>
          </a:p>
        </p:txBody>
      </p:sp>
      <p:pic>
        <p:nvPicPr>
          <p:cNvPr id="5" name="Picture 5">
            <a:extLst>
              <a:ext uri="{FF2B5EF4-FFF2-40B4-BE49-F238E27FC236}">
                <a16:creationId xmlns:a16="http://schemas.microsoft.com/office/drawing/2014/main" id="{340B0523-E937-4BED-8818-C0BBEE032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1844071"/>
            <a:ext cx="4276368" cy="316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a16="http://schemas.microsoft.com/office/drawing/2014/main" id="{B0F579F2-C4E4-4160-B423-F8277B6AEE34}"/>
              </a:ext>
            </a:extLst>
          </p:cNvPr>
          <p:cNvSpPr>
            <a:spLocks noChangeArrowheads="1"/>
          </p:cNvSpPr>
          <p:nvPr/>
        </p:nvSpPr>
        <p:spPr bwMode="auto">
          <a:xfrm>
            <a:off x="5663952" y="2822052"/>
            <a:ext cx="5232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7000"/>
              <a:buFont typeface="Wingdings" pitchFamily="2" charset="2"/>
              <a:buChar char="§"/>
            </a:pPr>
            <a:r>
              <a:rPr lang="en-GB" sz="2000" err="1"/>
              <a:t>Trous</a:t>
            </a:r>
            <a:r>
              <a:rPr lang="en-GB" sz="2000"/>
              <a:t> dans </a:t>
            </a:r>
            <a:r>
              <a:rPr lang="en-GB" sz="2000" err="1"/>
              <a:t>l’espace</a:t>
            </a:r>
            <a:r>
              <a:rPr lang="en-GB" sz="2000"/>
              <a:t> </a:t>
            </a:r>
            <a:r>
              <a:rPr lang="en-GB" sz="2000" err="1"/>
              <a:t>matériau-propriété</a:t>
            </a:r>
            <a:endParaRPr lang="en-US" sz="2000"/>
          </a:p>
        </p:txBody>
      </p:sp>
      <p:sp>
        <p:nvSpPr>
          <p:cNvPr id="9" name="Rectangle 5">
            <a:extLst>
              <a:ext uri="{FF2B5EF4-FFF2-40B4-BE49-F238E27FC236}">
                <a16:creationId xmlns:a16="http://schemas.microsoft.com/office/drawing/2014/main" id="{2B09A1D2-53FD-485E-84A1-09C1306AE26D}"/>
              </a:ext>
            </a:extLst>
          </p:cNvPr>
          <p:cNvSpPr>
            <a:spLocks noChangeArrowheads="1"/>
          </p:cNvSpPr>
          <p:nvPr/>
        </p:nvSpPr>
        <p:spPr bwMode="auto">
          <a:xfrm>
            <a:off x="5663951" y="2230546"/>
            <a:ext cx="4086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7000"/>
              <a:buFont typeface="Wingdings" pitchFamily="2" charset="2"/>
              <a:buChar char="§"/>
            </a:pPr>
            <a:r>
              <a:rPr lang="en-GB" sz="2000" err="1"/>
              <a:t>Histoire</a:t>
            </a:r>
            <a:r>
              <a:rPr lang="en-GB" sz="2000"/>
              <a:t> des </a:t>
            </a:r>
            <a:r>
              <a:rPr lang="en-GB" sz="2000" err="1"/>
              <a:t>matériaux</a:t>
            </a:r>
            <a:r>
              <a:rPr lang="en-GB" sz="2000"/>
              <a:t> </a:t>
            </a:r>
            <a:r>
              <a:rPr lang="en-GB" sz="2000" err="1"/>
              <a:t>structurels</a:t>
            </a:r>
            <a:endParaRPr lang="en-US" sz="2000"/>
          </a:p>
        </p:txBody>
      </p:sp>
      <p:sp>
        <p:nvSpPr>
          <p:cNvPr id="11" name="Rectangle 6">
            <a:extLst>
              <a:ext uri="{FF2B5EF4-FFF2-40B4-BE49-F238E27FC236}">
                <a16:creationId xmlns:a16="http://schemas.microsoft.com/office/drawing/2014/main" id="{CD2493DF-65C1-4956-AF65-2C653AFDFBE7}"/>
              </a:ext>
            </a:extLst>
          </p:cNvPr>
          <p:cNvSpPr>
            <a:spLocks noChangeArrowheads="1"/>
          </p:cNvSpPr>
          <p:nvPr/>
        </p:nvSpPr>
        <p:spPr bwMode="auto">
          <a:xfrm>
            <a:off x="5663952" y="3413558"/>
            <a:ext cx="2876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7000"/>
              <a:buFont typeface="Wingdings" pitchFamily="2" charset="2"/>
              <a:buChar char="§"/>
            </a:pPr>
            <a:r>
              <a:rPr lang="en-GB" sz="2000" err="1"/>
              <a:t>Limites</a:t>
            </a:r>
            <a:r>
              <a:rPr lang="en-GB" sz="2000"/>
              <a:t> </a:t>
            </a:r>
            <a:r>
              <a:rPr lang="en-GB" sz="2000" err="1"/>
              <a:t>fondamentales</a:t>
            </a:r>
            <a:endParaRPr lang="en-GB" sz="2000"/>
          </a:p>
        </p:txBody>
      </p:sp>
      <p:sp>
        <p:nvSpPr>
          <p:cNvPr id="13" name="Rectangle 8">
            <a:extLst>
              <a:ext uri="{FF2B5EF4-FFF2-40B4-BE49-F238E27FC236}">
                <a16:creationId xmlns:a16="http://schemas.microsoft.com/office/drawing/2014/main" id="{7EB38C96-F6E3-4D07-A427-8A406A661D93}"/>
              </a:ext>
            </a:extLst>
          </p:cNvPr>
          <p:cNvSpPr>
            <a:spLocks noChangeArrowheads="1"/>
          </p:cNvSpPr>
          <p:nvPr/>
        </p:nvSpPr>
        <p:spPr bwMode="auto">
          <a:xfrm>
            <a:off x="5663952" y="4005064"/>
            <a:ext cx="5688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7000"/>
              <a:buFont typeface="Wingdings" pitchFamily="2" charset="2"/>
              <a:buChar char="§"/>
            </a:pPr>
            <a:r>
              <a:rPr lang="fr-FR" sz="2000"/>
              <a:t>Les matériaux hybrides comme voie à suivre </a:t>
            </a:r>
            <a:endParaRPr lang="en-GB" sz="2000"/>
          </a:p>
        </p:txBody>
      </p:sp>
    </p:spTree>
    <p:extLst>
      <p:ext uri="{BB962C8B-B14F-4D97-AF65-F5344CB8AC3E}">
        <p14:creationId xmlns:p14="http://schemas.microsoft.com/office/powerpoint/2010/main" val="217270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4</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err="1"/>
              <a:t>L’évolution</a:t>
            </a:r>
            <a:r>
              <a:rPr lang="en-US"/>
              <a:t> des </a:t>
            </a:r>
            <a:r>
              <a:rPr lang="en-US" err="1"/>
              <a:t>matériaux</a:t>
            </a:r>
            <a:r>
              <a:rPr lang="en-US"/>
              <a:t> </a:t>
            </a:r>
            <a:r>
              <a:rPr lang="en-US" err="1"/>
              <a:t>structurels</a:t>
            </a:r>
            <a:endParaRPr lang="en-US"/>
          </a:p>
        </p:txBody>
      </p:sp>
      <p:grpSp>
        <p:nvGrpSpPr>
          <p:cNvPr id="4" name="Group 3">
            <a:extLst>
              <a:ext uri="{FF2B5EF4-FFF2-40B4-BE49-F238E27FC236}">
                <a16:creationId xmlns:a16="http://schemas.microsoft.com/office/drawing/2014/main" id="{650603B9-E934-4EA9-B277-79FEE9B5E8B3}"/>
              </a:ext>
            </a:extLst>
          </p:cNvPr>
          <p:cNvGrpSpPr/>
          <p:nvPr/>
        </p:nvGrpSpPr>
        <p:grpSpPr>
          <a:xfrm>
            <a:off x="1847528" y="864743"/>
            <a:ext cx="6166222" cy="5128513"/>
            <a:chOff x="1847528" y="864743"/>
            <a:chExt cx="6166222" cy="5128513"/>
          </a:xfrm>
        </p:grpSpPr>
        <p:pic>
          <p:nvPicPr>
            <p:cNvPr id="5" name="Picture 7">
              <a:extLst>
                <a:ext uri="{FF2B5EF4-FFF2-40B4-BE49-F238E27FC236}">
                  <a16:creationId xmlns:a16="http://schemas.microsoft.com/office/drawing/2014/main" id="{D8948EF4-2C5B-4B8F-BAD9-33C6041BA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864743"/>
              <a:ext cx="6166222" cy="512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9">
              <a:extLst>
                <a:ext uri="{FF2B5EF4-FFF2-40B4-BE49-F238E27FC236}">
                  <a16:creationId xmlns:a16="http://schemas.microsoft.com/office/drawing/2014/main" id="{52CAAD4C-C026-42E9-B46B-7E577D7CE1D3}"/>
                </a:ext>
              </a:extLst>
            </p:cNvPr>
            <p:cNvSpPr txBox="1">
              <a:spLocks noChangeArrowheads="1"/>
            </p:cNvSpPr>
            <p:nvPr/>
          </p:nvSpPr>
          <p:spPr bwMode="auto">
            <a:xfrm>
              <a:off x="2415360" y="1386440"/>
              <a:ext cx="251527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200" b="0">
                  <a:latin typeface="+mn-lt"/>
                  <a:cs typeface="Arial"/>
                </a:rPr>
                <a:t>Early history 3000 BCE</a:t>
              </a:r>
              <a:endParaRPr lang="en-GB" sz="1200" b="0">
                <a:latin typeface="+mn-lt"/>
              </a:endParaRPr>
            </a:p>
          </p:txBody>
        </p:sp>
      </p:grpSp>
      <p:pic>
        <p:nvPicPr>
          <p:cNvPr id="9" name="Picture 8">
            <a:extLst>
              <a:ext uri="{FF2B5EF4-FFF2-40B4-BE49-F238E27FC236}">
                <a16:creationId xmlns:a16="http://schemas.microsoft.com/office/drawing/2014/main" id="{FD83106F-A690-47CA-8C2D-284F39737FDB}"/>
              </a:ext>
            </a:extLst>
          </p:cNvPr>
          <p:cNvPicPr>
            <a:picLocks noChangeAspect="1"/>
          </p:cNvPicPr>
          <p:nvPr/>
        </p:nvPicPr>
        <p:blipFill rotWithShape="1">
          <a:blip r:embed="rId4">
            <a:extLst>
              <a:ext uri="{28A0092B-C50C-407E-A947-70E740481C1C}">
                <a14:useLocalDpi xmlns:a14="http://schemas.microsoft.com/office/drawing/2010/main" val="0"/>
              </a:ext>
            </a:extLst>
          </a:blip>
          <a:srcRect l="16008" t="9752" r="14276" b="15031"/>
          <a:stretch/>
        </p:blipFill>
        <p:spPr>
          <a:xfrm>
            <a:off x="8189328" y="1386440"/>
            <a:ext cx="2291424" cy="1622499"/>
          </a:xfrm>
          <a:prstGeom prst="rect">
            <a:avLst/>
          </a:prstGeom>
        </p:spPr>
      </p:pic>
      <p:sp>
        <p:nvSpPr>
          <p:cNvPr id="11" name="TextBox 10">
            <a:extLst>
              <a:ext uri="{FF2B5EF4-FFF2-40B4-BE49-F238E27FC236}">
                <a16:creationId xmlns:a16="http://schemas.microsoft.com/office/drawing/2014/main" id="{6751D5F0-2513-4590-9F43-5FCA16E716A8}"/>
              </a:ext>
            </a:extLst>
          </p:cNvPr>
          <p:cNvSpPr txBox="1"/>
          <p:nvPr/>
        </p:nvSpPr>
        <p:spPr>
          <a:xfrm>
            <a:off x="8157285" y="3124505"/>
            <a:ext cx="2355517" cy="369332"/>
          </a:xfrm>
          <a:prstGeom prst="rect">
            <a:avLst/>
          </a:prstGeom>
          <a:noFill/>
        </p:spPr>
        <p:txBody>
          <a:bodyPr wrap="none" rtlCol="0">
            <a:spAutoFit/>
          </a:bodyPr>
          <a:lstStyle/>
          <a:p>
            <a:pPr algn="ctr"/>
            <a:r>
              <a:rPr lang="en-GB" err="1"/>
              <a:t>Pyramides</a:t>
            </a:r>
            <a:r>
              <a:rPr lang="en-GB"/>
              <a:t> </a:t>
            </a:r>
            <a:r>
              <a:rPr lang="en-GB" err="1"/>
              <a:t>égyptiennes</a:t>
            </a:r>
            <a:endParaRPr lang="en-GB"/>
          </a:p>
        </p:txBody>
      </p:sp>
    </p:spTree>
    <p:extLst>
      <p:ext uri="{BB962C8B-B14F-4D97-AF65-F5344CB8AC3E}">
        <p14:creationId xmlns:p14="http://schemas.microsoft.com/office/powerpoint/2010/main" val="328890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5</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err="1"/>
              <a:t>L’évolution</a:t>
            </a:r>
            <a:r>
              <a:rPr lang="en-US"/>
              <a:t> des </a:t>
            </a:r>
            <a:r>
              <a:rPr lang="en-US" err="1"/>
              <a:t>matériaux</a:t>
            </a:r>
            <a:r>
              <a:rPr lang="en-US"/>
              <a:t> </a:t>
            </a:r>
            <a:r>
              <a:rPr lang="en-US" err="1"/>
              <a:t>structurels</a:t>
            </a:r>
            <a:endParaRPr lang="en-US"/>
          </a:p>
        </p:txBody>
      </p:sp>
      <p:pic>
        <p:nvPicPr>
          <p:cNvPr id="7" name="Picture 6">
            <a:extLst>
              <a:ext uri="{FF2B5EF4-FFF2-40B4-BE49-F238E27FC236}">
                <a16:creationId xmlns:a16="http://schemas.microsoft.com/office/drawing/2014/main" id="{4B041434-53F1-430B-9F21-58AE90609CE9}"/>
              </a:ext>
            </a:extLst>
          </p:cNvPr>
          <p:cNvPicPr>
            <a:picLocks noChangeAspect="1"/>
          </p:cNvPicPr>
          <p:nvPr/>
        </p:nvPicPr>
        <p:blipFill rotWithShape="1">
          <a:blip r:embed="rId3">
            <a:extLst>
              <a:ext uri="{28A0092B-C50C-407E-A947-70E740481C1C}">
                <a14:useLocalDpi xmlns:a14="http://schemas.microsoft.com/office/drawing/2010/main" val="0"/>
              </a:ext>
            </a:extLst>
          </a:blip>
          <a:srcRect l="5663" t="761" r="13064" b="27502"/>
          <a:stretch/>
        </p:blipFill>
        <p:spPr>
          <a:xfrm>
            <a:off x="8177608" y="1250441"/>
            <a:ext cx="2423160" cy="1604148"/>
          </a:xfrm>
          <a:prstGeom prst="rect">
            <a:avLst/>
          </a:prstGeom>
        </p:spPr>
      </p:pic>
      <p:sp>
        <p:nvSpPr>
          <p:cNvPr id="9" name="TextBox 8">
            <a:extLst>
              <a:ext uri="{FF2B5EF4-FFF2-40B4-BE49-F238E27FC236}">
                <a16:creationId xmlns:a16="http://schemas.microsoft.com/office/drawing/2014/main" id="{D104B5ED-409B-460F-ACD8-EC63AEBF4C24}"/>
              </a:ext>
            </a:extLst>
          </p:cNvPr>
          <p:cNvSpPr txBox="1"/>
          <p:nvPr/>
        </p:nvSpPr>
        <p:spPr>
          <a:xfrm>
            <a:off x="8475142" y="3205937"/>
            <a:ext cx="1847685" cy="380904"/>
          </a:xfrm>
          <a:prstGeom prst="rect">
            <a:avLst/>
          </a:prstGeom>
          <a:noFill/>
        </p:spPr>
        <p:txBody>
          <a:bodyPr wrap="square" rtlCol="0">
            <a:spAutoFit/>
          </a:bodyPr>
          <a:lstStyle/>
          <a:p>
            <a:r>
              <a:rPr lang="en-GB"/>
              <a:t>Temples </a:t>
            </a:r>
            <a:r>
              <a:rPr lang="en-GB" err="1"/>
              <a:t>romains</a:t>
            </a:r>
            <a:endParaRPr lang="en-GB"/>
          </a:p>
        </p:txBody>
      </p:sp>
      <p:grpSp>
        <p:nvGrpSpPr>
          <p:cNvPr id="6" name="Group 5">
            <a:extLst>
              <a:ext uri="{FF2B5EF4-FFF2-40B4-BE49-F238E27FC236}">
                <a16:creationId xmlns:a16="http://schemas.microsoft.com/office/drawing/2014/main" id="{0D9A42B6-855F-440C-B5E8-D3FD555D1374}"/>
              </a:ext>
            </a:extLst>
          </p:cNvPr>
          <p:cNvGrpSpPr/>
          <p:nvPr/>
        </p:nvGrpSpPr>
        <p:grpSpPr>
          <a:xfrm>
            <a:off x="1847528" y="864743"/>
            <a:ext cx="6166222" cy="5128513"/>
            <a:chOff x="1847528" y="864743"/>
            <a:chExt cx="6166222" cy="5128513"/>
          </a:xfrm>
        </p:grpSpPr>
        <p:pic>
          <p:nvPicPr>
            <p:cNvPr id="5" name="Picture 4">
              <a:extLst>
                <a:ext uri="{FF2B5EF4-FFF2-40B4-BE49-F238E27FC236}">
                  <a16:creationId xmlns:a16="http://schemas.microsoft.com/office/drawing/2014/main" id="{D81A1C5A-3D3E-4E16-A536-D6C05E1DE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8" y="864743"/>
              <a:ext cx="6166222" cy="512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2F4C644-7293-423D-91D8-E3D66991633F}"/>
                </a:ext>
              </a:extLst>
            </p:cNvPr>
            <p:cNvSpPr txBox="1"/>
            <p:nvPr/>
          </p:nvSpPr>
          <p:spPr>
            <a:xfrm>
              <a:off x="2821774" y="1386477"/>
              <a:ext cx="648072"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50 BCE</a:t>
              </a:r>
              <a:endParaRPr lang="en-US" sz="1200"/>
            </a:p>
          </p:txBody>
        </p:sp>
      </p:grpSp>
    </p:spTree>
    <p:extLst>
      <p:ext uri="{BB962C8B-B14F-4D97-AF65-F5344CB8AC3E}">
        <p14:creationId xmlns:p14="http://schemas.microsoft.com/office/powerpoint/2010/main" val="3535708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6</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err="1"/>
              <a:t>L’évolution</a:t>
            </a:r>
            <a:r>
              <a:rPr lang="en-US"/>
              <a:t> des </a:t>
            </a:r>
            <a:r>
              <a:rPr lang="en-US" err="1"/>
              <a:t>matériaux</a:t>
            </a:r>
            <a:r>
              <a:rPr lang="en-US"/>
              <a:t> </a:t>
            </a:r>
            <a:r>
              <a:rPr lang="en-US" err="1"/>
              <a:t>structurels</a:t>
            </a:r>
            <a:endParaRPr lang="en-US"/>
          </a:p>
        </p:txBody>
      </p:sp>
      <p:pic>
        <p:nvPicPr>
          <p:cNvPr id="19" name="Picture 18">
            <a:extLst>
              <a:ext uri="{FF2B5EF4-FFF2-40B4-BE49-F238E27FC236}">
                <a16:creationId xmlns:a16="http://schemas.microsoft.com/office/drawing/2014/main" id="{7701074D-7386-442A-AF46-E8A711D326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539" t="5784" r="25230" b="50000"/>
          <a:stretch/>
        </p:blipFill>
        <p:spPr>
          <a:xfrm>
            <a:off x="8275904" y="1363103"/>
            <a:ext cx="2305408" cy="1441818"/>
          </a:xfrm>
          <a:prstGeom prst="rect">
            <a:avLst/>
          </a:prstGeom>
        </p:spPr>
      </p:pic>
      <p:sp>
        <p:nvSpPr>
          <p:cNvPr id="21" name="TextBox 20">
            <a:extLst>
              <a:ext uri="{FF2B5EF4-FFF2-40B4-BE49-F238E27FC236}">
                <a16:creationId xmlns:a16="http://schemas.microsoft.com/office/drawing/2014/main" id="{6243C0A9-9611-4DB2-8DBB-BF0E58D193AE}"/>
              </a:ext>
            </a:extLst>
          </p:cNvPr>
          <p:cNvSpPr txBox="1"/>
          <p:nvPr/>
        </p:nvSpPr>
        <p:spPr>
          <a:xfrm>
            <a:off x="8470654" y="3226097"/>
            <a:ext cx="2305408" cy="369332"/>
          </a:xfrm>
          <a:prstGeom prst="rect">
            <a:avLst/>
          </a:prstGeom>
          <a:noFill/>
        </p:spPr>
        <p:txBody>
          <a:bodyPr wrap="square" rtlCol="0">
            <a:spAutoFit/>
          </a:bodyPr>
          <a:lstStyle/>
          <a:p>
            <a:r>
              <a:rPr lang="en-GB"/>
              <a:t>Châteaux </a:t>
            </a:r>
            <a:r>
              <a:rPr lang="en-GB" err="1"/>
              <a:t>médievaux</a:t>
            </a:r>
            <a:endParaRPr lang="en-GB"/>
          </a:p>
        </p:txBody>
      </p:sp>
      <p:grpSp>
        <p:nvGrpSpPr>
          <p:cNvPr id="5" name="Group 4">
            <a:extLst>
              <a:ext uri="{FF2B5EF4-FFF2-40B4-BE49-F238E27FC236}">
                <a16:creationId xmlns:a16="http://schemas.microsoft.com/office/drawing/2014/main" id="{BD790B23-DBA5-4B2B-9740-1653A05E5AC6}"/>
              </a:ext>
            </a:extLst>
          </p:cNvPr>
          <p:cNvGrpSpPr/>
          <p:nvPr/>
        </p:nvGrpSpPr>
        <p:grpSpPr>
          <a:xfrm>
            <a:off x="1847528" y="864743"/>
            <a:ext cx="6166222" cy="5128513"/>
            <a:chOff x="1847528" y="864743"/>
            <a:chExt cx="6166222" cy="5128513"/>
          </a:xfrm>
        </p:grpSpPr>
        <p:pic>
          <p:nvPicPr>
            <p:cNvPr id="17" name="Picture 18">
              <a:extLst>
                <a:ext uri="{FF2B5EF4-FFF2-40B4-BE49-F238E27FC236}">
                  <a16:creationId xmlns:a16="http://schemas.microsoft.com/office/drawing/2014/main" id="{81957179-FEC0-4D48-83E4-53C7B4000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8" y="864743"/>
              <a:ext cx="6166222" cy="512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FAAABF6-469B-4EBE-BDBF-98E7086B89A2}"/>
                </a:ext>
              </a:extLst>
            </p:cNvPr>
            <p:cNvSpPr txBox="1"/>
            <p:nvPr/>
          </p:nvSpPr>
          <p:spPr>
            <a:xfrm>
              <a:off x="2742067" y="1400332"/>
              <a:ext cx="825954"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Year 1500</a:t>
              </a:r>
              <a:endParaRPr lang="en-US" sz="1200"/>
            </a:p>
          </p:txBody>
        </p:sp>
      </p:grpSp>
    </p:spTree>
    <p:extLst>
      <p:ext uri="{BB962C8B-B14F-4D97-AF65-F5344CB8AC3E}">
        <p14:creationId xmlns:p14="http://schemas.microsoft.com/office/powerpoint/2010/main" val="772581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7</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err="1"/>
              <a:t>L’évolution</a:t>
            </a:r>
            <a:r>
              <a:rPr lang="en-US"/>
              <a:t> des </a:t>
            </a:r>
            <a:r>
              <a:rPr lang="en-US" err="1"/>
              <a:t>matériaux</a:t>
            </a:r>
            <a:r>
              <a:rPr lang="en-US"/>
              <a:t> </a:t>
            </a:r>
            <a:r>
              <a:rPr lang="en-US" err="1"/>
              <a:t>structurels</a:t>
            </a:r>
            <a:endParaRPr lang="en-US"/>
          </a:p>
        </p:txBody>
      </p:sp>
      <p:pic>
        <p:nvPicPr>
          <p:cNvPr id="7" name="Picture 6">
            <a:extLst>
              <a:ext uri="{FF2B5EF4-FFF2-40B4-BE49-F238E27FC236}">
                <a16:creationId xmlns:a16="http://schemas.microsoft.com/office/drawing/2014/main" id="{808856AD-6A07-4DE0-B965-3642880CC2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740" b="30291"/>
          <a:stretch/>
        </p:blipFill>
        <p:spPr>
          <a:xfrm>
            <a:off x="8260695" y="1293053"/>
            <a:ext cx="2357135" cy="1573680"/>
          </a:xfrm>
          <a:prstGeom prst="rect">
            <a:avLst/>
          </a:prstGeom>
        </p:spPr>
      </p:pic>
      <p:sp>
        <p:nvSpPr>
          <p:cNvPr id="9" name="TextBox 8">
            <a:extLst>
              <a:ext uri="{FF2B5EF4-FFF2-40B4-BE49-F238E27FC236}">
                <a16:creationId xmlns:a16="http://schemas.microsoft.com/office/drawing/2014/main" id="{1A70FFE5-82F4-4A2C-A997-32D00F536440}"/>
              </a:ext>
            </a:extLst>
          </p:cNvPr>
          <p:cNvSpPr txBox="1"/>
          <p:nvPr/>
        </p:nvSpPr>
        <p:spPr>
          <a:xfrm>
            <a:off x="8648019" y="3181087"/>
            <a:ext cx="1582484" cy="369332"/>
          </a:xfrm>
          <a:prstGeom prst="rect">
            <a:avLst/>
          </a:prstGeom>
          <a:noFill/>
        </p:spPr>
        <p:txBody>
          <a:bodyPr wrap="square" rtlCol="0">
            <a:spAutoFit/>
          </a:bodyPr>
          <a:lstStyle/>
          <a:p>
            <a:r>
              <a:rPr lang="en-GB"/>
              <a:t>Art Nouveaux</a:t>
            </a:r>
          </a:p>
        </p:txBody>
      </p:sp>
      <p:grpSp>
        <p:nvGrpSpPr>
          <p:cNvPr id="4" name="Group 3">
            <a:extLst>
              <a:ext uri="{FF2B5EF4-FFF2-40B4-BE49-F238E27FC236}">
                <a16:creationId xmlns:a16="http://schemas.microsoft.com/office/drawing/2014/main" id="{41FA2E5D-1B23-4A3A-993F-B1BBB442DAA1}"/>
              </a:ext>
            </a:extLst>
          </p:cNvPr>
          <p:cNvGrpSpPr/>
          <p:nvPr/>
        </p:nvGrpSpPr>
        <p:grpSpPr>
          <a:xfrm>
            <a:off x="1847528" y="864743"/>
            <a:ext cx="6166222" cy="5128513"/>
            <a:chOff x="1847528" y="864743"/>
            <a:chExt cx="6166222" cy="5128513"/>
          </a:xfrm>
        </p:grpSpPr>
        <p:pic>
          <p:nvPicPr>
            <p:cNvPr id="5" name="Picture 23">
              <a:extLst>
                <a:ext uri="{FF2B5EF4-FFF2-40B4-BE49-F238E27FC236}">
                  <a16:creationId xmlns:a16="http://schemas.microsoft.com/office/drawing/2014/main" id="{D70B8A3B-7A8D-4F35-80D5-E4EBA2271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8" y="864743"/>
              <a:ext cx="6166222" cy="512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0DE81B-578A-4B6E-8DF8-2D78C2191988}"/>
                </a:ext>
              </a:extLst>
            </p:cNvPr>
            <p:cNvSpPr txBox="1"/>
            <p:nvPr/>
          </p:nvSpPr>
          <p:spPr>
            <a:xfrm>
              <a:off x="2711624" y="1396099"/>
              <a:ext cx="825954"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Year 1900</a:t>
              </a:r>
              <a:endParaRPr lang="en-US" sz="1200"/>
            </a:p>
          </p:txBody>
        </p:sp>
      </p:grpSp>
    </p:spTree>
    <p:extLst>
      <p:ext uri="{BB962C8B-B14F-4D97-AF65-F5344CB8AC3E}">
        <p14:creationId xmlns:p14="http://schemas.microsoft.com/office/powerpoint/2010/main" val="915578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8</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err="1"/>
              <a:t>L’évolution</a:t>
            </a:r>
            <a:r>
              <a:rPr lang="en-US"/>
              <a:t> des </a:t>
            </a:r>
            <a:r>
              <a:rPr lang="en-US" err="1"/>
              <a:t>matériaux</a:t>
            </a:r>
            <a:r>
              <a:rPr lang="en-US"/>
              <a:t> </a:t>
            </a:r>
            <a:r>
              <a:rPr lang="en-US" err="1"/>
              <a:t>structurels</a:t>
            </a:r>
            <a:endParaRPr lang="en-US"/>
          </a:p>
        </p:txBody>
      </p:sp>
      <p:pic>
        <p:nvPicPr>
          <p:cNvPr id="5" name="Picture 28">
            <a:extLst>
              <a:ext uri="{FF2B5EF4-FFF2-40B4-BE49-F238E27FC236}">
                <a16:creationId xmlns:a16="http://schemas.microsoft.com/office/drawing/2014/main" id="{8D8DA089-59B0-44F1-9120-95F7C3B2D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701" y="864743"/>
            <a:ext cx="6166222" cy="512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36ED228-D8CF-4BA6-B5BD-208CDB1DE2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999" t="15775" r="9869" b="44669"/>
          <a:stretch/>
        </p:blipFill>
        <p:spPr>
          <a:xfrm>
            <a:off x="8214149" y="1159001"/>
            <a:ext cx="2429839" cy="1676400"/>
          </a:xfrm>
          <a:prstGeom prst="rect">
            <a:avLst/>
          </a:prstGeom>
        </p:spPr>
      </p:pic>
      <p:sp>
        <p:nvSpPr>
          <p:cNvPr id="9" name="TextBox 8">
            <a:extLst>
              <a:ext uri="{FF2B5EF4-FFF2-40B4-BE49-F238E27FC236}">
                <a16:creationId xmlns:a16="http://schemas.microsoft.com/office/drawing/2014/main" id="{47E5F4BF-DCC1-4E24-B504-A53FE0ED4A04}"/>
              </a:ext>
            </a:extLst>
          </p:cNvPr>
          <p:cNvSpPr txBox="1"/>
          <p:nvPr/>
        </p:nvSpPr>
        <p:spPr>
          <a:xfrm>
            <a:off x="8701945" y="3174991"/>
            <a:ext cx="1454244" cy="369332"/>
          </a:xfrm>
          <a:prstGeom prst="rect">
            <a:avLst/>
          </a:prstGeom>
          <a:noFill/>
        </p:spPr>
        <p:txBody>
          <a:bodyPr wrap="square" rtlCol="0">
            <a:spAutoFit/>
          </a:bodyPr>
          <a:lstStyle/>
          <a:p>
            <a:r>
              <a:rPr lang="en-GB" err="1"/>
              <a:t>Gratte-ciel</a:t>
            </a:r>
            <a:endParaRPr lang="en-GB"/>
          </a:p>
        </p:txBody>
      </p:sp>
    </p:spTree>
    <p:extLst>
      <p:ext uri="{BB962C8B-B14F-4D97-AF65-F5344CB8AC3E}">
        <p14:creationId xmlns:p14="http://schemas.microsoft.com/office/powerpoint/2010/main" val="403230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9</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err="1"/>
              <a:t>L’évolution</a:t>
            </a:r>
            <a:r>
              <a:rPr lang="en-US"/>
              <a:t> des </a:t>
            </a:r>
            <a:r>
              <a:rPr lang="en-US" err="1"/>
              <a:t>matériaux</a:t>
            </a:r>
            <a:r>
              <a:rPr lang="en-US"/>
              <a:t> </a:t>
            </a:r>
            <a:r>
              <a:rPr lang="en-US" err="1"/>
              <a:t>structurels</a:t>
            </a:r>
            <a:endParaRPr lang="en-US"/>
          </a:p>
        </p:txBody>
      </p:sp>
      <p:sp>
        <p:nvSpPr>
          <p:cNvPr id="5" name="TextBox 39">
            <a:extLst>
              <a:ext uri="{FF2B5EF4-FFF2-40B4-BE49-F238E27FC236}">
                <a16:creationId xmlns:a16="http://schemas.microsoft.com/office/drawing/2014/main" id="{DABABAB1-9187-416B-B239-ED83950B8B7F}"/>
              </a:ext>
            </a:extLst>
          </p:cNvPr>
          <p:cNvSpPr txBox="1">
            <a:spLocks noChangeArrowheads="1"/>
          </p:cNvSpPr>
          <p:nvPr/>
        </p:nvSpPr>
        <p:spPr bwMode="auto">
          <a:xfrm>
            <a:off x="2396428" y="1386440"/>
            <a:ext cx="251527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200" b="0"/>
              <a:t>Early history 3000 BC</a:t>
            </a:r>
          </a:p>
        </p:txBody>
      </p:sp>
      <p:sp>
        <p:nvSpPr>
          <p:cNvPr id="7" name="Text Box 36">
            <a:extLst>
              <a:ext uri="{FF2B5EF4-FFF2-40B4-BE49-F238E27FC236}">
                <a16:creationId xmlns:a16="http://schemas.microsoft.com/office/drawing/2014/main" id="{8A2A006A-7DBC-4251-B855-AB1FC95A6F46}"/>
              </a:ext>
            </a:extLst>
          </p:cNvPr>
          <p:cNvSpPr txBox="1">
            <a:spLocks noChangeArrowheads="1"/>
          </p:cNvSpPr>
          <p:nvPr/>
        </p:nvSpPr>
        <p:spPr bwMode="auto">
          <a:xfrm>
            <a:off x="8439930" y="4501063"/>
            <a:ext cx="2058266"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b="0">
                <a:latin typeface="+mn-lt"/>
              </a:rPr>
              <a:t>        21</a:t>
            </a:r>
            <a:r>
              <a:rPr lang="en-GB" sz="1600" b="0" baseline="30000">
                <a:latin typeface="+mn-lt"/>
              </a:rPr>
              <a:t>ème</a:t>
            </a:r>
            <a:r>
              <a:rPr lang="en-GB" sz="1600" b="0">
                <a:latin typeface="+mn-lt"/>
              </a:rPr>
              <a:t> siècle</a:t>
            </a:r>
          </a:p>
        </p:txBody>
      </p:sp>
      <p:pic>
        <p:nvPicPr>
          <p:cNvPr id="9" name="Picture 34">
            <a:extLst>
              <a:ext uri="{FF2B5EF4-FFF2-40B4-BE49-F238E27FC236}">
                <a16:creationId xmlns:a16="http://schemas.microsoft.com/office/drawing/2014/main" id="{DE4CA7CE-B064-448D-9E35-553BC77F0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701" y="864743"/>
            <a:ext cx="6166222" cy="512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5632AC93-A09A-4EA9-B57E-FC1C154D9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7974" y="1072101"/>
            <a:ext cx="2220222" cy="3351279"/>
          </a:xfrm>
          <a:prstGeom prst="rect">
            <a:avLst/>
          </a:prstGeom>
        </p:spPr>
      </p:pic>
    </p:spTree>
    <p:extLst>
      <p:ext uri="{BB962C8B-B14F-4D97-AF65-F5344CB8AC3E}">
        <p14:creationId xmlns:p14="http://schemas.microsoft.com/office/powerpoint/2010/main" val="3219615490"/>
      </p:ext>
    </p:extLst>
  </p:cSld>
  <p:clrMapOvr>
    <a:masterClrMapping/>
  </p:clrMapOvr>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R EduPack Template-PPT 2.pptx" id="{30EA596E-1394-42F1-886E-426DC17C88B7}" vid="{6CA73BA7-1A40-4D66-A13A-063D57CEFA55}"/>
    </a:ext>
  </a:extLst>
</a:theme>
</file>

<file path=ppt/theme/theme2.xml><?xml version="1.0" encoding="utf-8"?>
<a:theme xmlns:a="http://schemas.openxmlformats.org/drawingml/2006/main" name="1_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AER EduPack PowerPoint Template.pptx" id="{CE50790F-3CDD-451B-822E-518389F0B2DB}" vid="{0AD10822-98B5-49E1-878D-9FD758BD3E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13" ma:contentTypeDescription="Create a new document." ma:contentTypeScope="" ma:versionID="d7be0bb6f63c056c5c0b22d274fb5218">
  <xsd:schema xmlns:xsd="http://www.w3.org/2001/XMLSchema" xmlns:xs="http://www.w3.org/2001/XMLSchema" xmlns:p="http://schemas.microsoft.com/office/2006/metadata/properties" xmlns:ns1="http://schemas.microsoft.com/sharepoint/v3" xmlns:ns2="4486bbf1-55fc-49d2-af7e-ec287a4789b3" xmlns:ns3="592a2861-848e-4487-9e07-fc12779b72dd" targetNamespace="http://schemas.microsoft.com/office/2006/metadata/properties" ma:root="true" ma:fieldsID="55928435a1502ffca128e6244f75cdd4" ns1:_="" ns2:_="" ns3:_="">
    <xsd:import namespace="http://schemas.microsoft.com/sharepoint/v3"/>
    <xsd:import namespace="4486bbf1-55fc-49d2-af7e-ec287a4789b3"/>
    <xsd:import namespace="592a2861-848e-4487-9e07-fc12779b72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2a2861-848e-4487-9e07-fc12779b72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g xmlns="4486bbf1-55fc-49d2-af7e-ec287a4789b3" xsi:nil="true"/>
  </documentManagement>
</p:properties>
</file>

<file path=customXml/itemProps1.xml><?xml version="1.0" encoding="utf-8"?>
<ds:datastoreItem xmlns:ds="http://schemas.openxmlformats.org/officeDocument/2006/customXml" ds:itemID="{84F20C0C-47C3-4039-9DA9-03E119073D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86bbf1-55fc-49d2-af7e-ec287a4789b3"/>
    <ds:schemaRef ds:uri="592a2861-848e-4487-9e07-fc12779b72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AC54582C-3F01-4F8D-9460-F0A670A527E2}">
  <ds:schemaRefs>
    <ds:schemaRef ds:uri="http://schemas.microsoft.com/sharepoint/v3"/>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592a2861-848e-4487-9e07-fc12779b72dd"/>
    <ds:schemaRef ds:uri="4486bbf1-55fc-49d2-af7e-ec287a4789b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AER EduPack Template-PPT 2</Template>
  <TotalTime>4</TotalTime>
  <Words>3641</Words>
  <Application>Microsoft Office PowerPoint</Application>
  <PresentationFormat>Widescreen</PresentationFormat>
  <Paragraphs>334</Paragraphs>
  <Slides>27</Slides>
  <Notes>26</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Ansys - Slide Master</vt:lpstr>
      <vt:lpstr>1_Ansys - Slide Master</vt:lpstr>
      <vt:lpstr>PowerPoint Presentation</vt:lpstr>
      <vt:lpstr>Objectifs pédagogiques de cette unité de cours</vt:lpstr>
      <vt:lpstr>Sommaire de cette unité 5</vt:lpstr>
      <vt:lpstr>L’évolution des matériaux structurels</vt:lpstr>
      <vt:lpstr>L’évolution des matériaux structurels</vt:lpstr>
      <vt:lpstr>L’évolution des matériaux structurels</vt:lpstr>
      <vt:lpstr>L’évolution des matériaux structurels</vt:lpstr>
      <vt:lpstr>L’évolution des matériaux structurels</vt:lpstr>
      <vt:lpstr>L’évolution des matériaux structurels</vt:lpstr>
      <vt:lpstr>Module et densité</vt:lpstr>
      <vt:lpstr>Limites : module et densité</vt:lpstr>
      <vt:lpstr>Résistance - densité</vt:lpstr>
      <vt:lpstr>Limites : résistance - densité</vt:lpstr>
      <vt:lpstr>Matériaux hybrides</vt:lpstr>
      <vt:lpstr>Le bon et le mauvais sur les hybrides </vt:lpstr>
      <vt:lpstr>Utiliser les Hybrides pour combler les trous</vt:lpstr>
      <vt:lpstr>Architectures familières</vt:lpstr>
      <vt:lpstr>Concevoir des matériaux hybrides</vt:lpstr>
      <vt:lpstr>Structures dominées par la flexion et l'étirement </vt:lpstr>
      <vt:lpstr>Mousses et micro-réseau</vt:lpstr>
      <vt:lpstr>Combiner la technologie textile, la mécanique et les matériaux</vt:lpstr>
      <vt:lpstr>Mousses et structure treillis</vt:lpstr>
      <vt:lpstr>Configuration : contrôler la dilatation</vt:lpstr>
      <vt:lpstr>L’espace matériau-propriété : a et l</vt:lpstr>
      <vt:lpstr>En résumé</vt:lpstr>
      <vt:lpstr>Série d’Unité de Cours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Soma Chakrabarti</cp:lastModifiedBy>
  <cp:revision>2</cp:revision>
  <dcterms:created xsi:type="dcterms:W3CDTF">2021-07-05T14:33:14Z</dcterms:created>
  <dcterms:modified xsi:type="dcterms:W3CDTF">2022-01-24T09:35:48Z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y fmtid="{D5CDD505-2E9C-101B-9397-08002B2CF9AE}" pid="3" name="Order">
    <vt:r8>9700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