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5"/>
  </p:notesMasterIdLst>
  <p:handoutMasterIdLst>
    <p:handoutMasterId r:id="rId16"/>
  </p:handoutMasterIdLst>
  <p:sldIdLst>
    <p:sldId id="272" r:id="rId5"/>
    <p:sldId id="276" r:id="rId6"/>
    <p:sldId id="284" r:id="rId7"/>
    <p:sldId id="261" r:id="rId8"/>
    <p:sldId id="278" r:id="rId9"/>
    <p:sldId id="274" r:id="rId10"/>
    <p:sldId id="286" r:id="rId11"/>
    <p:sldId id="285" r:id="rId12"/>
    <p:sldId id="281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6633"/>
    <a:srgbClr val="808000"/>
    <a:srgbClr val="336600"/>
    <a:srgbClr val="EFB7D4"/>
    <a:srgbClr val="006600"/>
    <a:srgbClr val="7DDDFF"/>
    <a:srgbClr val="C0E399"/>
    <a:srgbClr val="FFE89F"/>
    <a:srgbClr val="9BB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58700-354C-42EB-8823-1B5C0B26F04D}" v="1" dt="2021-12-17T17:26:46.2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7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032" y="108"/>
      </p:cViewPr>
      <p:guideLst>
        <p:guide orient="horz"/>
        <p:guide pos="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24"/>
    </p:cViewPr>
  </p:sorterViewPr>
  <p:notesViewPr>
    <p:cSldViewPr showGuides="1">
      <p:cViewPr varScale="1">
        <p:scale>
          <a:sx n="83" d="100"/>
          <a:sy n="83" d="100"/>
        </p:scale>
        <p:origin x="-381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B8424-2ECA-4376-B365-9F30B1022D5B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9BD76-05B3-41AE-A147-4F285D946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5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A90D9-F63D-4C35-A4F2-673EDDE14BCB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126B4-2C60-4CE3-9E78-DA9D9D334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92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8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32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32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25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89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90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90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70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40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tadesign.com/education/resources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hyperlink" Target="http://www.grantadesign.com/education/resources/" TargetMode="Externa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tadesign.com/education/resources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000C31-16C6-4CCE-B6D2-6324F4EA24E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3B808CC-F74C-B743-BAB4-F4C99E1956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1663" y="914400"/>
            <a:ext cx="5394325" cy="1449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0188" indent="0">
              <a:buNone/>
              <a:defRPr>
                <a:solidFill>
                  <a:schemeClr val="bg1"/>
                </a:solidFill>
              </a:defRPr>
            </a:lvl2pPr>
            <a:lvl3pPr marL="457200" indent="0">
              <a:buNone/>
              <a:defRPr>
                <a:solidFill>
                  <a:schemeClr val="bg1"/>
                </a:solidFill>
              </a:defRPr>
            </a:lvl3pPr>
            <a:lvl4pPr marL="746125" indent="0">
              <a:buNone/>
              <a:defRPr>
                <a:solidFill>
                  <a:schemeClr val="bg1"/>
                </a:solidFill>
              </a:defRPr>
            </a:lvl4pPr>
            <a:lvl5pPr marL="969962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9AFE08CF-AC0B-7143-9A94-E8A35CBC7D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1663" y="2667000"/>
            <a:ext cx="5394325" cy="8483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000" b="0" i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  <a:lvl2pPr marL="230188" indent="0">
              <a:buNone/>
              <a:defRPr>
                <a:solidFill>
                  <a:schemeClr val="bg1"/>
                </a:solidFill>
              </a:defRPr>
            </a:lvl2pPr>
            <a:lvl3pPr marL="457200" indent="0">
              <a:buNone/>
              <a:defRPr>
                <a:solidFill>
                  <a:schemeClr val="bg1"/>
                </a:solidFill>
              </a:defRPr>
            </a:lvl3pPr>
            <a:lvl4pPr marL="746125" indent="0">
              <a:buNone/>
              <a:defRPr>
                <a:solidFill>
                  <a:schemeClr val="bg1"/>
                </a:solidFill>
              </a:defRPr>
            </a:lvl4pPr>
            <a:lvl5pPr marL="969962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191E51-6FFC-4231-97E9-4C436119983B}"/>
              </a:ext>
            </a:extLst>
          </p:cNvPr>
          <p:cNvSpPr txBox="1"/>
          <p:nvPr/>
        </p:nvSpPr>
        <p:spPr>
          <a:xfrm>
            <a:off x="7848600" y="64770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©2021 ANSYS, Inc.</a:t>
            </a:r>
          </a:p>
        </p:txBody>
      </p:sp>
    </p:spTree>
    <p:extLst>
      <p:ext uri="{BB962C8B-B14F-4D97-AF65-F5344CB8AC3E}">
        <p14:creationId xmlns:p14="http://schemas.microsoft.com/office/powerpoint/2010/main" val="416567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4">
          <p15:clr>
            <a:srgbClr val="FBAE40"/>
          </p15:clr>
        </p15:guide>
        <p15:guide id="2" orient="horz" pos="261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1A58-7F99-2943-838C-468BDEFD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76C186EF-8C58-7249-A024-F6C1D0AD12BC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6096001" y="1447799"/>
            <a:ext cx="5486400" cy="459097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31A0CB9-E7C5-BC4C-83B3-6A04784CA5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B673984-7F55-E14A-9088-44C94432D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3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B3363707-8337-D14D-8CD6-076D7F38DE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1143000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AF67D610-3DBA-EB48-B589-E895E66AEF0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" y="3657600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BFD49B6-2BF3-F94C-AD6B-7B77861203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70400" y="1159933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75F3481B-E073-FC4C-8662-89F64D4786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70400" y="3674533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4E9685A2-20AD-6C44-B1B9-DCB2E44370F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28000" y="1151467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498EFFC6-47A8-C248-AF67-33A51B03885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8000" y="3666067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5327F1EC-8CEB-F348-A688-603CC6AF3B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" y="32004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D8D84EB5-FEF7-D145-9924-EDC82C5DD72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470400" y="32004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73B743E4-6516-C94E-BADC-931FCAF3B3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50577" y="32004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ED4C7F5-70CF-2C4D-8AF3-4D76760714C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600" y="57023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6B853D87-F6A1-6443-AB6D-6E9819089E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470400" y="57150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56BC893-7821-9640-98BC-FFCFED83EB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50577" y="57150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2F90602-9DC6-3F4D-B178-EF64100603F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74FC734-09F5-2F40-BB01-29D6BBF7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5284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34EBE792-3674-F042-8191-29D73F7CA4C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4400" y="1371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indent="0">
              <a:buFontTx/>
              <a:buNone/>
              <a:defRPr sz="1100" b="0" i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3ABDDAC-BA7B-4A4A-9D64-71FA88868E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14400" y="2895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BE481E25-6792-6B48-8A87-D3E9D1B223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4400" y="4419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D548604C-E487-1D4F-91AF-D210004A51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59200" y="1371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624EDF6-2365-2545-8099-338237F309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759200" y="2895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0D36446A-2E05-9F4F-83D7-905FD354E02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759200" y="4419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BBC79A31-D13D-4C49-88CC-6B949DE06C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04000" y="1371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CFF59C9F-D752-594A-A821-7BDA91DA374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04000" y="2895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254F3492-5AA9-9249-B742-69BFC01BE9E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604000" y="4419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indent="0">
              <a:buFontTx/>
              <a:buNone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C51E22CD-7582-9D41-A0FC-914A34BF189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245600" y="1371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3D0B9166-BA76-6544-89C3-4C8B4A739F7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245600" y="2895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537026EB-3BFB-0947-A881-5729F13CFA4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45600" y="4419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indent="0">
              <a:buFontTx/>
              <a:buNone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D9580FA-CA76-994A-9775-1D87D5927DB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C81C7F89-740B-3143-8447-70CC02F6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097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yrigh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3357E3-4FE4-4164-A381-204B98DEEA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AEF1B2-1440-4FE5-8C1B-C291F424F993}"/>
              </a:ext>
            </a:extLst>
          </p:cNvPr>
          <p:cNvSpPr txBox="1"/>
          <p:nvPr/>
        </p:nvSpPr>
        <p:spPr>
          <a:xfrm>
            <a:off x="533400" y="609600"/>
            <a:ext cx="10972800" cy="313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© </a:t>
            </a:r>
            <a:r>
              <a:rPr lang="en-US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2021 ANSYS, Inc. All rights reserved.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en-US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2018 Mike Ashby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Use and Reproduction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content used in this resource </a:t>
            </a:r>
            <a:r>
              <a:rPr lang="en-US" sz="1400" dirty="0">
                <a:solidFill>
                  <a:srgbClr val="201F1E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may only be used or reproduced for teaching purposes; and any commercial use is strictly prohibited.</a:t>
            </a:r>
            <a:r>
              <a:rPr lang="en-US" sz="1400" i="1" dirty="0">
                <a:solidFill>
                  <a:srgbClr val="201F1E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Document Information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lecture unit is part of a set of teaching resources to help introduce students to materials, processes and rational selections.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Ansys Education Resources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access more undergraduate education resources, including lecture presentations with notes, exercises with worked solutions, microprojects, real life examples and more, visit www.ansys.com/education-resources.</a:t>
            </a:r>
          </a:p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972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Users\magda.figuerola\Desktop\granta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64"/>
          <a:stretch/>
        </p:blipFill>
        <p:spPr bwMode="auto">
          <a:xfrm>
            <a:off x="623393" y="6499572"/>
            <a:ext cx="1440161" cy="16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9">
            <a:hlinkClick r:id="rId3"/>
          </p:cNvPr>
          <p:cNvSpPr txBox="1">
            <a:spLocks noChangeArrowheads="1"/>
          </p:cNvSpPr>
          <p:nvPr userDrawn="1"/>
        </p:nvSpPr>
        <p:spPr bwMode="auto">
          <a:xfrm>
            <a:off x="5615947" y="6424761"/>
            <a:ext cx="5951893" cy="25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sz="1050" b="1" dirty="0">
                <a:solidFill>
                  <a:schemeClr val="bg1">
                    <a:lumMod val="75000"/>
                  </a:schemeClr>
                </a:solidFill>
                <a:latin typeface="+mn-lt"/>
                <a:cs typeface="Arial" charset="0"/>
              </a:rPr>
              <a:t>www.teachingresources.grantadesign.com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7" y="476672"/>
            <a:ext cx="12192001" cy="62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3" y="567133"/>
            <a:ext cx="618636" cy="44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2063552" y="6459036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50" dirty="0">
                <a:solidFill>
                  <a:schemeClr val="bg1">
                    <a:lumMod val="75000"/>
                  </a:schemeClr>
                </a:solidFill>
                <a:latin typeface="+mn-lt"/>
                <a:cs typeface="Arial" pitchFamily="34" charset="0"/>
              </a:rPr>
              <a:t>© </a:t>
            </a:r>
            <a:r>
              <a:rPr lang="en-GB" sz="1050" dirty="0" err="1">
                <a:solidFill>
                  <a:schemeClr val="bg1">
                    <a:lumMod val="75000"/>
                  </a:schemeClr>
                </a:solidFill>
                <a:latin typeface="+mn-lt"/>
                <a:cs typeface="Arial" pitchFamily="34" charset="0"/>
              </a:rPr>
              <a:t>Granta</a:t>
            </a:r>
            <a:r>
              <a:rPr lang="en-GB" sz="1050" dirty="0">
                <a:solidFill>
                  <a:schemeClr val="bg1">
                    <a:lumMod val="75000"/>
                  </a:schemeClr>
                </a:solidFill>
                <a:latin typeface="+mn-lt"/>
                <a:cs typeface="Arial" pitchFamily="34" charset="0"/>
              </a:rPr>
              <a:t> Design, 2016</a:t>
            </a:r>
            <a:endParaRPr lang="en-GB" sz="1400" dirty="0">
              <a:solidFill>
                <a:schemeClr val="bg1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 userDrawn="1"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336715" y="6266952"/>
            <a:ext cx="12192000" cy="7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809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Users\magda.figuerola\Desktop\granta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64"/>
          <a:stretch/>
        </p:blipFill>
        <p:spPr bwMode="auto">
          <a:xfrm>
            <a:off x="10416480" y="6363890"/>
            <a:ext cx="1440161" cy="16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 userDrawn="1"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77673"/>
            <a:ext cx="12192000" cy="73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19">
            <a:hlinkClick r:id="rId4"/>
          </p:cNvPr>
          <p:cNvSpPr txBox="1">
            <a:spLocks noChangeArrowheads="1"/>
          </p:cNvSpPr>
          <p:nvPr userDrawn="1"/>
        </p:nvSpPr>
        <p:spPr bwMode="auto">
          <a:xfrm>
            <a:off x="4464587" y="6309320"/>
            <a:ext cx="5951893" cy="25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sz="1100" b="1" dirty="0">
                <a:solidFill>
                  <a:schemeClr val="bg1">
                    <a:lumMod val="75000"/>
                  </a:schemeClr>
                </a:solidFill>
                <a:cs typeface="Arial" charset="0"/>
              </a:rPr>
              <a:t>www.teachingresources.grantadesign.com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7" y="476672"/>
            <a:ext cx="12192001" cy="62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3" y="567133"/>
            <a:ext cx="618636" cy="44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928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-12700" y="908720"/>
            <a:ext cx="12192000" cy="5200650"/>
          </a:xfrm>
          <a:custGeom>
            <a:avLst/>
            <a:gdLst>
              <a:gd name="connsiteX0" fmla="*/ 0 w 9144000"/>
              <a:gd name="connsiteY0" fmla="*/ 4210050 h 5200650"/>
              <a:gd name="connsiteX1" fmla="*/ 1314450 w 9144000"/>
              <a:gd name="connsiteY1" fmla="*/ 4210050 h 5200650"/>
              <a:gd name="connsiteX2" fmla="*/ 1314450 w 9144000"/>
              <a:gd name="connsiteY2" fmla="*/ 0 h 5200650"/>
              <a:gd name="connsiteX3" fmla="*/ 7896225 w 9144000"/>
              <a:gd name="connsiteY3" fmla="*/ 0 h 5200650"/>
              <a:gd name="connsiteX4" fmla="*/ 7896225 w 9144000"/>
              <a:gd name="connsiteY4" fmla="*/ 5200650 h 5200650"/>
              <a:gd name="connsiteX5" fmla="*/ 9144000 w 9144000"/>
              <a:gd name="connsiteY5" fmla="*/ 5200650 h 520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5200650">
                <a:moveTo>
                  <a:pt x="0" y="4210050"/>
                </a:moveTo>
                <a:lnTo>
                  <a:pt x="1314450" y="4210050"/>
                </a:lnTo>
                <a:lnTo>
                  <a:pt x="1314450" y="0"/>
                </a:lnTo>
                <a:lnTo>
                  <a:pt x="7896225" y="0"/>
                </a:lnTo>
                <a:lnTo>
                  <a:pt x="7896225" y="5200650"/>
                </a:lnTo>
                <a:lnTo>
                  <a:pt x="9144000" y="5200650"/>
                </a:lnTo>
              </a:path>
            </a:pathLst>
          </a:cu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Freeform 6"/>
          <p:cNvSpPr/>
          <p:nvPr userDrawn="1"/>
        </p:nvSpPr>
        <p:spPr>
          <a:xfrm>
            <a:off x="12700" y="1052736"/>
            <a:ext cx="12192000" cy="5184576"/>
          </a:xfrm>
          <a:custGeom>
            <a:avLst/>
            <a:gdLst>
              <a:gd name="connsiteX0" fmla="*/ 0 w 9144000"/>
              <a:gd name="connsiteY0" fmla="*/ 3771900 h 5143500"/>
              <a:gd name="connsiteX1" fmla="*/ 1076325 w 9144000"/>
              <a:gd name="connsiteY1" fmla="*/ 3771900 h 5143500"/>
              <a:gd name="connsiteX2" fmla="*/ 1076325 w 9144000"/>
              <a:gd name="connsiteY2" fmla="*/ 0 h 5143500"/>
              <a:gd name="connsiteX3" fmla="*/ 8172450 w 9144000"/>
              <a:gd name="connsiteY3" fmla="*/ 0 h 5143500"/>
              <a:gd name="connsiteX4" fmla="*/ 8172450 w 9144000"/>
              <a:gd name="connsiteY4" fmla="*/ 5143500 h 5143500"/>
              <a:gd name="connsiteX5" fmla="*/ 9144000 w 9144000"/>
              <a:gd name="connsiteY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5143500">
                <a:moveTo>
                  <a:pt x="0" y="3771900"/>
                </a:moveTo>
                <a:lnTo>
                  <a:pt x="1076325" y="3771900"/>
                </a:lnTo>
                <a:lnTo>
                  <a:pt x="1076325" y="0"/>
                </a:lnTo>
                <a:lnTo>
                  <a:pt x="8172450" y="0"/>
                </a:lnTo>
                <a:lnTo>
                  <a:pt x="8172450" y="5143500"/>
                </a:lnTo>
                <a:lnTo>
                  <a:pt x="9144000" y="5143500"/>
                </a:ln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934854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-336714" y="892646"/>
            <a:ext cx="12673407" cy="5200650"/>
          </a:xfrm>
          <a:custGeom>
            <a:avLst/>
            <a:gdLst>
              <a:gd name="connsiteX0" fmla="*/ 0 w 9144000"/>
              <a:gd name="connsiteY0" fmla="*/ 4210050 h 5200650"/>
              <a:gd name="connsiteX1" fmla="*/ 1314450 w 9144000"/>
              <a:gd name="connsiteY1" fmla="*/ 4210050 h 5200650"/>
              <a:gd name="connsiteX2" fmla="*/ 1314450 w 9144000"/>
              <a:gd name="connsiteY2" fmla="*/ 0 h 5200650"/>
              <a:gd name="connsiteX3" fmla="*/ 7896225 w 9144000"/>
              <a:gd name="connsiteY3" fmla="*/ 0 h 5200650"/>
              <a:gd name="connsiteX4" fmla="*/ 7896225 w 9144000"/>
              <a:gd name="connsiteY4" fmla="*/ 5200650 h 5200650"/>
              <a:gd name="connsiteX5" fmla="*/ 9144000 w 9144000"/>
              <a:gd name="connsiteY5" fmla="*/ 5200650 h 520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5200650">
                <a:moveTo>
                  <a:pt x="0" y="4210050"/>
                </a:moveTo>
                <a:lnTo>
                  <a:pt x="1314450" y="4210050"/>
                </a:lnTo>
                <a:lnTo>
                  <a:pt x="1314450" y="0"/>
                </a:lnTo>
                <a:lnTo>
                  <a:pt x="7896225" y="0"/>
                </a:lnTo>
                <a:lnTo>
                  <a:pt x="7896225" y="5200650"/>
                </a:lnTo>
                <a:lnTo>
                  <a:pt x="9144000" y="5200650"/>
                </a:lnTo>
              </a:path>
            </a:pathLst>
          </a:cu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Freeform 6"/>
          <p:cNvSpPr/>
          <p:nvPr userDrawn="1"/>
        </p:nvSpPr>
        <p:spPr>
          <a:xfrm>
            <a:off x="-336714" y="1052736"/>
            <a:ext cx="12541415" cy="5184576"/>
          </a:xfrm>
          <a:custGeom>
            <a:avLst/>
            <a:gdLst>
              <a:gd name="connsiteX0" fmla="*/ 0 w 9144000"/>
              <a:gd name="connsiteY0" fmla="*/ 3771900 h 5143500"/>
              <a:gd name="connsiteX1" fmla="*/ 1076325 w 9144000"/>
              <a:gd name="connsiteY1" fmla="*/ 3771900 h 5143500"/>
              <a:gd name="connsiteX2" fmla="*/ 1076325 w 9144000"/>
              <a:gd name="connsiteY2" fmla="*/ 0 h 5143500"/>
              <a:gd name="connsiteX3" fmla="*/ 8172450 w 9144000"/>
              <a:gd name="connsiteY3" fmla="*/ 0 h 5143500"/>
              <a:gd name="connsiteX4" fmla="*/ 8172450 w 9144000"/>
              <a:gd name="connsiteY4" fmla="*/ 5143500 h 5143500"/>
              <a:gd name="connsiteX5" fmla="*/ 9144000 w 9144000"/>
              <a:gd name="connsiteY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5143500">
                <a:moveTo>
                  <a:pt x="0" y="3771900"/>
                </a:moveTo>
                <a:lnTo>
                  <a:pt x="1076325" y="3771900"/>
                </a:lnTo>
                <a:lnTo>
                  <a:pt x="1076325" y="0"/>
                </a:lnTo>
                <a:lnTo>
                  <a:pt x="8172450" y="0"/>
                </a:lnTo>
                <a:lnTo>
                  <a:pt x="8172450" y="5143500"/>
                </a:lnTo>
                <a:lnTo>
                  <a:pt x="9144000" y="5143500"/>
                </a:ln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9" name="Picture 4" descr="C:\Users\magda.figuerola\Desktop\granta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64"/>
          <a:stretch/>
        </p:blipFill>
        <p:spPr bwMode="auto">
          <a:xfrm>
            <a:off x="623393" y="6499572"/>
            <a:ext cx="1440161" cy="16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9">
            <a:hlinkClick r:id="rId3"/>
          </p:cNvPr>
          <p:cNvSpPr txBox="1">
            <a:spLocks noChangeArrowheads="1"/>
          </p:cNvSpPr>
          <p:nvPr userDrawn="1"/>
        </p:nvSpPr>
        <p:spPr bwMode="auto">
          <a:xfrm>
            <a:off x="5615947" y="6424761"/>
            <a:ext cx="5951893" cy="25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9B9B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sz="105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  <a:cs typeface="Arial" charset="0"/>
              </a:rPr>
              <a:t>www.teachingresources.grantadesign.com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063552" y="6459036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5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© </a:t>
            </a:r>
            <a:r>
              <a:rPr lang="en-GB" sz="1050" dirty="0" err="1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Granta</a:t>
            </a:r>
            <a:r>
              <a:rPr lang="en-GB" sz="105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Design 2016</a:t>
            </a:r>
            <a:endParaRPr lang="en-GB" sz="140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302043"/>
            <a:ext cx="12192000" cy="7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230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960"/>
            <a:ext cx="12192000" cy="453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922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35361" y="1556792"/>
            <a:ext cx="12189884" cy="6649428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6710"/>
            <a:ext cx="12192000" cy="342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-39839" y="5589240"/>
            <a:ext cx="12192000" cy="126876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5039883" y="5899920"/>
            <a:ext cx="657605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en-GB" sz="1800" dirty="0">
                <a:latin typeface="+mj-lt"/>
              </a:rPr>
              <a:t>Mike Ashby</a:t>
            </a:r>
          </a:p>
          <a:p>
            <a:pPr algn="r">
              <a:lnSpc>
                <a:spcPct val="100000"/>
              </a:lnSpc>
            </a:pPr>
            <a:r>
              <a:rPr lang="en-GB" sz="1200" i="1" dirty="0">
                <a:latin typeface="+mj-lt"/>
                <a:cs typeface="Arial" pitchFamily="34" charset="0"/>
              </a:rPr>
              <a:t>Department of Engineering, University of Cambridge</a:t>
            </a:r>
          </a:p>
          <a:p>
            <a:pPr algn="r">
              <a:lnSpc>
                <a:spcPct val="100000"/>
              </a:lnSpc>
            </a:pPr>
            <a:r>
              <a:rPr lang="en-GB" sz="1200" i="1" dirty="0">
                <a:latin typeface="+mj-lt"/>
                <a:cs typeface="Arial" pitchFamily="34" charset="0"/>
              </a:rPr>
              <a:t> and Granta Design, Cambridge, 2016</a:t>
            </a:r>
          </a:p>
          <a:p>
            <a:pPr algn="r">
              <a:lnSpc>
                <a:spcPct val="100000"/>
              </a:lnSpc>
            </a:pPr>
            <a:endParaRPr lang="en-GB" sz="1200" dirty="0">
              <a:latin typeface="+mj-lt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255573" y="6223620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dirty="0">
                <a:solidFill>
                  <a:srgbClr val="FFFFFF"/>
                </a:solidFill>
                <a:latin typeface="Arial Narrow" panose="020B0606020202030204" pitchFamily="34" charset="0"/>
                <a:cs typeface="Arial" pitchFamily="34" charset="0"/>
              </a:rPr>
              <a:t>© </a:t>
            </a:r>
            <a:r>
              <a:rPr lang="en-GB" sz="1100" dirty="0" err="1">
                <a:solidFill>
                  <a:srgbClr val="FFFFFF"/>
                </a:solidFill>
                <a:latin typeface="Arial Narrow" panose="020B0606020202030204" pitchFamily="34" charset="0"/>
                <a:cs typeface="Arial" pitchFamily="34" charset="0"/>
              </a:rPr>
              <a:t>Granta</a:t>
            </a:r>
            <a:r>
              <a:rPr lang="en-GB" sz="1100" baseline="0" dirty="0">
                <a:solidFill>
                  <a:srgbClr val="FFFFFF"/>
                </a:solidFill>
                <a:latin typeface="Arial Narrow" panose="020B0606020202030204" pitchFamily="34" charset="0"/>
                <a:cs typeface="Arial" pitchFamily="34" charset="0"/>
              </a:rPr>
              <a:t> Design 2016</a:t>
            </a:r>
            <a:endParaRPr lang="en-GB" sz="1100" dirty="0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3" name="Picture 7" descr="C:\Users\magda.figuerola\Desktop\Grantainspirationflat.tif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57" y="6165305"/>
            <a:ext cx="1893160" cy="3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68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2086AFA-5418-C147-ADBF-A48456081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42CB888-0168-B94E-B176-2E6B61FE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76C04-D572-9D4D-8F10-3E7CBF2FDD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" y="1447800"/>
            <a:ext cx="1097279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50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0649"/>
            <a:ext cx="12240684" cy="58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997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E7604C-BDCE-428F-B486-BE14D622E6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F0F43D05-CB24-4D6B-8E03-BF89A157EA55}"/>
              </a:ext>
            </a:extLst>
          </p:cNvPr>
          <p:cNvSpPr/>
          <p:nvPr userDrawn="1"/>
        </p:nvSpPr>
        <p:spPr>
          <a:xfrm>
            <a:off x="-12700" y="908720"/>
            <a:ext cx="12192000" cy="5200650"/>
          </a:xfrm>
          <a:custGeom>
            <a:avLst/>
            <a:gdLst>
              <a:gd name="connsiteX0" fmla="*/ 0 w 9144000"/>
              <a:gd name="connsiteY0" fmla="*/ 4210050 h 5200650"/>
              <a:gd name="connsiteX1" fmla="*/ 1314450 w 9144000"/>
              <a:gd name="connsiteY1" fmla="*/ 4210050 h 5200650"/>
              <a:gd name="connsiteX2" fmla="*/ 1314450 w 9144000"/>
              <a:gd name="connsiteY2" fmla="*/ 0 h 5200650"/>
              <a:gd name="connsiteX3" fmla="*/ 7896225 w 9144000"/>
              <a:gd name="connsiteY3" fmla="*/ 0 h 5200650"/>
              <a:gd name="connsiteX4" fmla="*/ 7896225 w 9144000"/>
              <a:gd name="connsiteY4" fmla="*/ 5200650 h 5200650"/>
              <a:gd name="connsiteX5" fmla="*/ 9144000 w 9144000"/>
              <a:gd name="connsiteY5" fmla="*/ 5200650 h 520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5200650">
                <a:moveTo>
                  <a:pt x="0" y="4210050"/>
                </a:moveTo>
                <a:lnTo>
                  <a:pt x="1314450" y="4210050"/>
                </a:lnTo>
                <a:lnTo>
                  <a:pt x="1314450" y="0"/>
                </a:lnTo>
                <a:lnTo>
                  <a:pt x="7896225" y="0"/>
                </a:lnTo>
                <a:lnTo>
                  <a:pt x="7896225" y="5200650"/>
                </a:lnTo>
                <a:lnTo>
                  <a:pt x="9144000" y="5200650"/>
                </a:lnTo>
              </a:path>
            </a:pathLst>
          </a:cu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8F24456E-F877-44F0-8ACF-AD203632FC8E}"/>
              </a:ext>
            </a:extLst>
          </p:cNvPr>
          <p:cNvSpPr/>
          <p:nvPr userDrawn="1"/>
        </p:nvSpPr>
        <p:spPr>
          <a:xfrm>
            <a:off x="12700" y="1052736"/>
            <a:ext cx="12192000" cy="5184576"/>
          </a:xfrm>
          <a:custGeom>
            <a:avLst/>
            <a:gdLst>
              <a:gd name="connsiteX0" fmla="*/ 0 w 9144000"/>
              <a:gd name="connsiteY0" fmla="*/ 3771900 h 5143500"/>
              <a:gd name="connsiteX1" fmla="*/ 1076325 w 9144000"/>
              <a:gd name="connsiteY1" fmla="*/ 3771900 h 5143500"/>
              <a:gd name="connsiteX2" fmla="*/ 1076325 w 9144000"/>
              <a:gd name="connsiteY2" fmla="*/ 0 h 5143500"/>
              <a:gd name="connsiteX3" fmla="*/ 8172450 w 9144000"/>
              <a:gd name="connsiteY3" fmla="*/ 0 h 5143500"/>
              <a:gd name="connsiteX4" fmla="*/ 8172450 w 9144000"/>
              <a:gd name="connsiteY4" fmla="*/ 5143500 h 5143500"/>
              <a:gd name="connsiteX5" fmla="*/ 9144000 w 9144000"/>
              <a:gd name="connsiteY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5143500">
                <a:moveTo>
                  <a:pt x="0" y="3771900"/>
                </a:moveTo>
                <a:lnTo>
                  <a:pt x="1076325" y="3771900"/>
                </a:lnTo>
                <a:lnTo>
                  <a:pt x="1076325" y="0"/>
                </a:lnTo>
                <a:lnTo>
                  <a:pt x="8172450" y="0"/>
                </a:lnTo>
                <a:lnTo>
                  <a:pt x="8172450" y="5143500"/>
                </a:lnTo>
                <a:lnTo>
                  <a:pt x="9144000" y="5143500"/>
                </a:ln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12246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2DB04-0C1C-8C49-B65E-A9668E39A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8341DC2-F80D-BD4F-90EE-4B809029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8204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slash/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2DB04-0C1C-8C49-B65E-A9668E39A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277581-3B6E-45DC-A28B-56B0B91539B8}"/>
              </a:ext>
            </a:extLst>
          </p:cNvPr>
          <p:cNvSpPr/>
          <p:nvPr/>
        </p:nvSpPr>
        <p:spPr>
          <a:xfrm>
            <a:off x="152400" y="76200"/>
            <a:ext cx="609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35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2086AFA-5418-C147-ADBF-A48456081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42CB888-0168-B94E-B176-2E6B61FE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8E687-7CF0-0540-A98D-56F74939DB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E3B09F-B45B-354E-B308-DCD243A5A4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1447800"/>
            <a:ext cx="5486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6232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CE20C0D-A7DE-48DF-B095-F557A06629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1447800"/>
            <a:ext cx="5486401" cy="45909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4A5571E-6D46-AF49-B918-ACB2130FFF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6B59188-CA07-ED4C-990F-C94539E4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36E03A1-C74F-0042-A727-58B1205468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3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1A58-7F99-2943-838C-468BDEFD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2261C8B-A96F-5641-9461-4553158F07C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096001" y="1447800"/>
            <a:ext cx="5486400" cy="45909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FD433F9-2D70-7E4E-9171-17DDDD0C1B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EE28EC2-FFB1-CB46-9BE7-371DA4C09A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6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1A58-7F99-2943-838C-468BDEFD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87182008-9414-AB43-BE9E-97630CA1A98F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6096001" y="1447800"/>
            <a:ext cx="5486400" cy="457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594F819-73D6-7A44-B97C-D99C7DAB92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E21A6B3-25CA-5C4B-9371-8E317E850D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0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40BF04F-53BA-40ED-A2D6-74623F7FCA9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3F0A99-5B9C-4CA5-9F50-2F4E34F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48581"/>
            <a:ext cx="10972799" cy="8458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49833-0938-F747-9F14-C1C0453EF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6100" y="6542840"/>
            <a:ext cx="2743200" cy="247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2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227F0-8FC0-9046-A60F-1749263CF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10972800" cy="4743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0CD691-76C0-4AC9-8029-4BF0CEDE749C}"/>
              </a:ext>
            </a:extLst>
          </p:cNvPr>
          <p:cNvSpPr/>
          <p:nvPr/>
        </p:nvSpPr>
        <p:spPr>
          <a:xfrm>
            <a:off x="4876800" y="6542840"/>
            <a:ext cx="1371600" cy="2477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6E622-A13F-4675-A281-8D8CC6175629}"/>
              </a:ext>
            </a:extLst>
          </p:cNvPr>
          <p:cNvSpPr txBox="1"/>
          <p:nvPr/>
        </p:nvSpPr>
        <p:spPr>
          <a:xfrm>
            <a:off x="7835900" y="651356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©2021 ANSYS, Inc.</a:t>
            </a:r>
          </a:p>
        </p:txBody>
      </p:sp>
    </p:spTree>
    <p:extLst>
      <p:ext uri="{BB962C8B-B14F-4D97-AF65-F5344CB8AC3E}">
        <p14:creationId xmlns:p14="http://schemas.microsoft.com/office/powerpoint/2010/main" val="169217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53" r:id="rId15"/>
    <p:sldLayoutId id="2147483651" r:id="rId16"/>
    <p:sldLayoutId id="2147483657" r:id="rId17"/>
    <p:sldLayoutId id="2147483652" r:id="rId18"/>
    <p:sldLayoutId id="2147483654" r:id="rId19"/>
    <p:sldLayoutId id="2147483655" r:id="rId20"/>
    <p:sldLayoutId id="214748365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61963" marR="0" indent="-231775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Calibri" panose="020F0502020204030204" pitchFamily="34" charset="0"/>
        <a:buChar char="‐"/>
        <a:tabLst/>
        <a:defRPr sz="20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46125" marR="0" indent="-288925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69963" marR="0" indent="-223838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4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03325" marR="0" indent="-233363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Courier New" panose="02070309020205020404" pitchFamily="49" charset="0"/>
        <a:buChar char="o"/>
        <a:tabLst/>
        <a:defRPr sz="12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5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1988840"/>
            <a:ext cx="2027835" cy="301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C31FE0-51E0-49A2-9716-8CDF0D07FA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Sustainability Case Study:</a:t>
            </a:r>
          </a:p>
          <a:p>
            <a:r>
              <a:rPr lang="en-US" dirty="0"/>
              <a:t>Plastic Books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CCD5F-5E04-4080-8433-88EB7A4F4E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Mike Ashby</a:t>
            </a:r>
            <a:r>
              <a:rPr lang="en-US" baseline="30000" dirty="0"/>
              <a:t>1 </a:t>
            </a:r>
            <a:r>
              <a:rPr lang="en-US" dirty="0"/>
              <a:t>and the Ansys Education Division</a:t>
            </a:r>
            <a:r>
              <a:rPr lang="en-US" baseline="30000" dirty="0"/>
              <a:t>2</a:t>
            </a:r>
          </a:p>
          <a:p>
            <a:r>
              <a:rPr lang="en-US" baseline="30000" dirty="0"/>
              <a:t>1 </a:t>
            </a:r>
            <a:r>
              <a:rPr lang="en-US" dirty="0"/>
              <a:t>Department of Engineering, University of Cambridge</a:t>
            </a:r>
          </a:p>
          <a:p>
            <a:r>
              <a:rPr lang="en-US" baseline="30000" dirty="0"/>
              <a:t>2 </a:t>
            </a:r>
            <a:r>
              <a:rPr lang="en-US" dirty="0"/>
              <a:t>Ansys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82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96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25100-5B0E-416E-A87A-F11758BE4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Plastic Books: background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785830" y="4082514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988" y="2777616"/>
            <a:ext cx="1693491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629" y="2777616"/>
            <a:ext cx="1702012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2153843" y="1027596"/>
            <a:ext cx="7836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     Cradle to Cradle</a:t>
            </a:r>
            <a:r>
              <a:rPr lang="en-US" dirty="0"/>
              <a:t> by William McDonough and Michael </a:t>
            </a:r>
            <a:r>
              <a:rPr lang="en-US" dirty="0" err="1"/>
              <a:t>Braungart</a:t>
            </a:r>
            <a:r>
              <a:rPr lang="en-US" dirty="0"/>
              <a:t> :</a:t>
            </a:r>
          </a:p>
          <a:p>
            <a:pPr algn="ctr"/>
            <a:r>
              <a:rPr lang="en-US" dirty="0"/>
              <a:t>“This book is not a tree.  It is…a product that can be broken down and circulated infinitely in industrial cycles.  The use of (plastic) expresses our intention to evolve away from the use of wood fibers for paper”.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50795" y="3167339"/>
            <a:ext cx="188134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Plastic edition:</a:t>
            </a:r>
          </a:p>
          <a:p>
            <a:r>
              <a:rPr lang="en-GB" dirty="0"/>
              <a:t>Weight 562 grams</a:t>
            </a:r>
          </a:p>
          <a:p>
            <a:r>
              <a:rPr lang="en-GB" dirty="0"/>
              <a:t>Price $ 27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44238" y="3167339"/>
            <a:ext cx="188134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Paper edition:</a:t>
            </a:r>
          </a:p>
          <a:p>
            <a:r>
              <a:rPr lang="en-GB" dirty="0"/>
              <a:t>Weight 157 grams</a:t>
            </a:r>
          </a:p>
          <a:p>
            <a:r>
              <a:rPr lang="en-GB" dirty="0"/>
              <a:t>Price $ 13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16593" y="5322694"/>
            <a:ext cx="1498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Printed in China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75F30-8548-4229-9A6C-8EAB7ABDDFF8}"/>
              </a:ext>
            </a:extLst>
          </p:cNvPr>
          <p:cNvSpPr txBox="1"/>
          <p:nvPr/>
        </p:nvSpPr>
        <p:spPr>
          <a:xfrm>
            <a:off x="2999656" y="5707408"/>
            <a:ext cx="7470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Reference: https://en.wikipedia.org/wiki/Cradle_to_Cradle:_Remaking_the_Way_We_Make_Things</a:t>
            </a:r>
          </a:p>
        </p:txBody>
      </p:sp>
    </p:spTree>
    <p:extLst>
      <p:ext uri="{BB962C8B-B14F-4D97-AF65-F5344CB8AC3E}">
        <p14:creationId xmlns:p14="http://schemas.microsoft.com/office/powerpoint/2010/main" val="326539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3785830" y="4082514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584" y="157144"/>
            <a:ext cx="594360" cy="5943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014356" y="2466762"/>
            <a:ext cx="8103808" cy="175432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34950" indent="-2349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i="1" dirty="0"/>
              <a:t>Objective:   </a:t>
            </a:r>
            <a:r>
              <a:rPr lang="en-GB" i="1" dirty="0">
                <a:solidFill>
                  <a:schemeClr val="accent1"/>
                </a:solidFill>
              </a:rPr>
              <a:t>Reduce demand for a natural resource by printing books on plastic</a:t>
            </a:r>
          </a:p>
          <a:p>
            <a:pPr marL="234950" indent="-2349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i="1" dirty="0"/>
              <a:t>Size scale:  </a:t>
            </a:r>
            <a:r>
              <a:rPr lang="en-GB" i="1" dirty="0">
                <a:solidFill>
                  <a:schemeClr val="accent1"/>
                </a:solidFill>
              </a:rPr>
              <a:t>2.2 million titles per year, average print run 3000  =   6.6 x 10</a:t>
            </a:r>
            <a:r>
              <a:rPr lang="en-GB" i="1" baseline="30000" dirty="0">
                <a:solidFill>
                  <a:schemeClr val="accent1"/>
                </a:solidFill>
              </a:rPr>
              <a:t>9</a:t>
            </a:r>
            <a:r>
              <a:rPr lang="en-GB" i="1" dirty="0">
                <a:solidFill>
                  <a:schemeClr val="accent1"/>
                </a:solidFill>
              </a:rPr>
              <a:t>  books</a:t>
            </a:r>
          </a:p>
          <a:p>
            <a:pPr marL="234950" indent="-234950">
              <a:lnSpc>
                <a:spcPct val="15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GB" b="1" i="1" dirty="0"/>
              <a:t>Time scale:  </a:t>
            </a:r>
            <a:r>
              <a:rPr lang="en-GB" i="1" dirty="0">
                <a:solidFill>
                  <a:schemeClr val="accent1"/>
                </a:solidFill>
              </a:rPr>
              <a:t>10 years?</a:t>
            </a:r>
          </a:p>
          <a:p>
            <a:pPr marL="234950" indent="-234950">
              <a:lnSpc>
                <a:spcPct val="15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GB" b="1" i="1" dirty="0"/>
              <a:t>Functional unit:</a:t>
            </a:r>
            <a:r>
              <a:rPr lang="en-GB" b="1" i="1" dirty="0">
                <a:solidFill>
                  <a:srgbClr val="666633"/>
                </a:solidFill>
              </a:rPr>
              <a:t>  </a:t>
            </a:r>
            <a:r>
              <a:rPr lang="en-GB" i="1" dirty="0">
                <a:solidFill>
                  <a:schemeClr val="accent1"/>
                </a:solidFill>
              </a:rPr>
              <a:t>per 1000  books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015881" y="1089510"/>
            <a:ext cx="1991429" cy="1280160"/>
            <a:chOff x="3350482" y="1089510"/>
            <a:chExt cx="1437542" cy="924102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0482" y="1089510"/>
              <a:ext cx="614495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0437" y="1099212"/>
              <a:ext cx="617587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1988485" y="4598834"/>
            <a:ext cx="7156092" cy="464871"/>
            <a:chOff x="464485" y="4598833"/>
            <a:chExt cx="7156092" cy="464871"/>
          </a:xfrm>
        </p:grpSpPr>
        <p:sp>
          <p:nvSpPr>
            <p:cNvPr id="5" name="Rectangle 4"/>
            <p:cNvSpPr/>
            <p:nvPr/>
          </p:nvSpPr>
          <p:spPr>
            <a:xfrm>
              <a:off x="752160" y="4725144"/>
              <a:ext cx="1280426" cy="27177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485" y="4598833"/>
              <a:ext cx="7156092" cy="464871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marL="231775" indent="-231775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b="1" i="1" dirty="0"/>
                <a:t>Facts needed </a:t>
              </a:r>
              <a:r>
                <a:rPr lang="en-GB" b="1" dirty="0"/>
                <a:t>: </a:t>
              </a:r>
              <a:r>
                <a:rPr lang="en-GB" i="1" dirty="0"/>
                <a:t>Can plastics be recycled more times than paper?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5722BD2-ED67-4512-872F-1E23BC994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Objective, scale, and functional unit</a:t>
            </a:r>
          </a:p>
        </p:txBody>
      </p:sp>
    </p:spTree>
    <p:extLst>
      <p:ext uri="{BB962C8B-B14F-4D97-AF65-F5344CB8AC3E}">
        <p14:creationId xmlns:p14="http://schemas.microsoft.com/office/powerpoint/2010/main" val="386201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38807" y="2348881"/>
            <a:ext cx="2726322" cy="3239664"/>
            <a:chOff x="938995" y="2821819"/>
            <a:chExt cx="2726322" cy="3239664"/>
          </a:xfrm>
        </p:grpSpPr>
        <p:sp>
          <p:nvSpPr>
            <p:cNvPr id="2" name="Rectangle 1"/>
            <p:cNvSpPr/>
            <p:nvPr/>
          </p:nvSpPr>
          <p:spPr>
            <a:xfrm>
              <a:off x="938995" y="2821819"/>
              <a:ext cx="2150258" cy="24136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91348" y="3609208"/>
              <a:ext cx="1801961" cy="26396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561685" y="4189971"/>
              <a:ext cx="2103632" cy="29636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55009" y="5806866"/>
              <a:ext cx="1558179" cy="2546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380514" y="1412776"/>
            <a:ext cx="335544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Publishers</a:t>
            </a:r>
          </a:p>
          <a:p>
            <a:pPr marL="85725">
              <a:buSzPct val="100000"/>
            </a:pPr>
            <a:r>
              <a:rPr lang="en-US" sz="1400" dirty="0">
                <a:latin typeface="Calibri" pitchFamily="34" charset="0"/>
              </a:rPr>
              <a:t>– </a:t>
            </a:r>
            <a:r>
              <a:rPr lang="en-US" sz="1400" i="1" dirty="0">
                <a:latin typeface="Calibri" pitchFamily="34" charset="0"/>
              </a:rPr>
              <a:t>impact on costs, sales and margins</a:t>
            </a:r>
          </a:p>
          <a:p>
            <a:pPr marL="285750" indent="-200025">
              <a:buSzPct val="100000"/>
              <a:buFont typeface="Wingdings" pitchFamily="2" charset="2"/>
              <a:buChar char="§"/>
            </a:pPr>
            <a:endParaRPr lang="en-US" sz="1100" i="1" dirty="0">
              <a:latin typeface="Calibri" pitchFamily="34" charset="0"/>
            </a:endParaRPr>
          </a:p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Printers</a:t>
            </a:r>
          </a:p>
          <a:p>
            <a:pPr marL="85725">
              <a:buSzPct val="100000"/>
            </a:pPr>
            <a:r>
              <a:rPr lang="en-US" sz="1400" dirty="0">
                <a:latin typeface="Calibri" pitchFamily="34" charset="0"/>
              </a:rPr>
              <a:t>– </a:t>
            </a:r>
            <a:r>
              <a:rPr lang="en-US" sz="1400" i="1" dirty="0">
                <a:highlight>
                  <a:srgbClr val="FFFF00"/>
                </a:highlight>
                <a:latin typeface="Calibri" pitchFamily="34" charset="0"/>
              </a:rPr>
              <a:t>material and  shipping costs</a:t>
            </a:r>
          </a:p>
          <a:p>
            <a:pPr marL="85725">
              <a:buSzPct val="100000"/>
            </a:pPr>
            <a:endParaRPr lang="en-US" sz="1100" i="1" dirty="0">
              <a:latin typeface="Calibri" pitchFamily="34" charset="0"/>
            </a:endParaRPr>
          </a:p>
          <a:p>
            <a:pPr marL="285750" indent="-200025">
              <a:buSzPct val="100000"/>
              <a:buFont typeface="Wingdings" pitchFamily="2" charset="2"/>
              <a:buChar char="§"/>
            </a:pPr>
            <a:endParaRPr lang="en-US" sz="1100" i="1" dirty="0">
              <a:latin typeface="Calibri" pitchFamily="34" charset="0"/>
            </a:endParaRPr>
          </a:p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Recyclers</a:t>
            </a:r>
          </a:p>
          <a:p>
            <a:pPr marL="85725">
              <a:buSzPct val="100000"/>
            </a:pPr>
            <a:r>
              <a:rPr lang="en-US" sz="1400" dirty="0">
                <a:latin typeface="Calibri" pitchFamily="34" charset="0"/>
              </a:rPr>
              <a:t>– </a:t>
            </a:r>
            <a:r>
              <a:rPr lang="en-US" sz="1400" i="1" dirty="0">
                <a:latin typeface="Calibri" pitchFamily="34" charset="0"/>
              </a:rPr>
              <a:t>viability of </a:t>
            </a:r>
            <a:r>
              <a:rPr lang="en-US" sz="1400" i="1" dirty="0">
                <a:highlight>
                  <a:srgbClr val="FFFF00"/>
                </a:highlight>
                <a:latin typeface="Calibri" pitchFamily="34" charset="0"/>
              </a:rPr>
              <a:t>recycling printed plastic</a:t>
            </a:r>
          </a:p>
          <a:p>
            <a:pPr marL="285750" indent="-200025">
              <a:buSzPct val="100000"/>
              <a:buFont typeface="Wingdings" pitchFamily="2" charset="2"/>
              <a:buChar char="§"/>
            </a:pPr>
            <a:endParaRPr lang="en-GB" sz="1100" i="1" dirty="0">
              <a:latin typeface="Calibri" pitchFamily="34" charset="0"/>
            </a:endParaRPr>
          </a:p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Environmentalists</a:t>
            </a:r>
          </a:p>
          <a:p>
            <a:pPr marL="85725">
              <a:buSzPct val="100000"/>
            </a:pPr>
            <a:r>
              <a:rPr lang="en-US" sz="1400" dirty="0">
                <a:latin typeface="Calibri" pitchFamily="34" charset="0"/>
              </a:rPr>
              <a:t>– </a:t>
            </a:r>
            <a:r>
              <a:rPr lang="en-US" sz="1400" i="1" dirty="0">
                <a:latin typeface="Calibri" pitchFamily="34" charset="0"/>
              </a:rPr>
              <a:t>relative </a:t>
            </a:r>
            <a:r>
              <a:rPr lang="en-US" sz="1400" i="1" dirty="0">
                <a:highlight>
                  <a:srgbClr val="FFFF00"/>
                </a:highlight>
                <a:latin typeface="Calibri" pitchFamily="34" charset="0"/>
              </a:rPr>
              <a:t>energy and carbon  footprint </a:t>
            </a:r>
            <a:r>
              <a:rPr lang="en-US" sz="1400" i="1" dirty="0">
                <a:latin typeface="Calibri" pitchFamily="34" charset="0"/>
              </a:rPr>
              <a:t>of plastic and paper</a:t>
            </a:r>
          </a:p>
          <a:p>
            <a:pPr marL="285750" indent="-200025">
              <a:buSzPct val="100000"/>
              <a:buFont typeface="Wingdings" pitchFamily="2" charset="2"/>
              <a:buChar char="§"/>
            </a:pPr>
            <a:endParaRPr lang="en-US" sz="1100" i="1" dirty="0">
              <a:latin typeface="Calibri" pitchFamily="34" charset="0"/>
            </a:endParaRPr>
          </a:p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Authors</a:t>
            </a:r>
          </a:p>
          <a:p>
            <a:pPr marL="85725">
              <a:buSzPct val="100000"/>
            </a:pPr>
            <a:r>
              <a:rPr lang="en-US" sz="1600" dirty="0">
                <a:latin typeface="Calibri" pitchFamily="34" charset="0"/>
              </a:rPr>
              <a:t>– </a:t>
            </a:r>
            <a:r>
              <a:rPr lang="en-US" sz="1600" i="1" dirty="0">
                <a:latin typeface="Calibri" pitchFamily="34" charset="0"/>
              </a:rPr>
              <a:t>reaching a wide readership</a:t>
            </a:r>
          </a:p>
          <a:p>
            <a:pPr marL="85725">
              <a:buSzPct val="100000"/>
            </a:pPr>
            <a:endParaRPr lang="en-GB" sz="1600" i="1" dirty="0">
              <a:latin typeface="Calibri" pitchFamily="34" charset="0"/>
            </a:endParaRPr>
          </a:p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Readers</a:t>
            </a:r>
          </a:p>
          <a:p>
            <a:pPr marL="85725">
              <a:buSzPct val="100000"/>
            </a:pPr>
            <a:r>
              <a:rPr lang="en-US" sz="1600" dirty="0">
                <a:latin typeface="Calibri" pitchFamily="34" charset="0"/>
              </a:rPr>
              <a:t>– </a:t>
            </a:r>
            <a:r>
              <a:rPr lang="en-US" sz="1600" i="1" dirty="0">
                <a:highlight>
                  <a:srgbClr val="FFFF00"/>
                </a:highlight>
                <a:latin typeface="Calibri" pitchFamily="34" charset="0"/>
              </a:rPr>
              <a:t>price, weight, feel </a:t>
            </a:r>
            <a:r>
              <a:rPr lang="en-US" sz="1600" i="1" dirty="0">
                <a:latin typeface="Calibri" pitchFamily="34" charset="0"/>
              </a:rPr>
              <a:t>of book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568" y="259865"/>
            <a:ext cx="594360" cy="59436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TextBox 62"/>
          <p:cNvSpPr txBox="1"/>
          <p:nvPr/>
        </p:nvSpPr>
        <p:spPr>
          <a:xfrm>
            <a:off x="3433245" y="1040434"/>
            <a:ext cx="1283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Stakeholders</a:t>
            </a:r>
          </a:p>
        </p:txBody>
      </p:sp>
      <p:grpSp>
        <p:nvGrpSpPr>
          <p:cNvPr id="64" name="Group 63"/>
          <p:cNvGrpSpPr>
            <a:grpSpLocks noChangeAspect="1"/>
          </p:cNvGrpSpPr>
          <p:nvPr/>
        </p:nvGrpSpPr>
        <p:grpSpPr>
          <a:xfrm>
            <a:off x="6023993" y="1052736"/>
            <a:ext cx="3837017" cy="3600396"/>
            <a:chOff x="4187156" y="1567066"/>
            <a:chExt cx="4796272" cy="4500494"/>
          </a:xfrm>
        </p:grpSpPr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4187156" y="1567066"/>
              <a:ext cx="4796272" cy="4500494"/>
              <a:chOff x="4405828" y="2310202"/>
              <a:chExt cx="4166736" cy="3909775"/>
            </a:xfrm>
          </p:grpSpPr>
          <p:grpSp>
            <p:nvGrpSpPr>
              <p:cNvPr id="68" name="Group 67"/>
              <p:cNvGrpSpPr>
                <a:grpSpLocks noChangeAspect="1"/>
              </p:cNvGrpSpPr>
              <p:nvPr/>
            </p:nvGrpSpPr>
            <p:grpSpPr>
              <a:xfrm>
                <a:off x="4405828" y="2610077"/>
                <a:ext cx="4166736" cy="3609900"/>
                <a:chOff x="4809736" y="2999852"/>
                <a:chExt cx="3347841" cy="2900445"/>
              </a:xfrm>
            </p:grpSpPr>
            <p:sp>
              <p:nvSpPr>
                <p:cNvPr id="70" name="Rectangle 69"/>
                <p:cNvSpPr/>
                <p:nvPr/>
              </p:nvSpPr>
              <p:spPr bwMode="auto">
                <a:xfrm>
                  <a:off x="5193089" y="3107320"/>
                  <a:ext cx="2688115" cy="2458613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E1FFFF"/>
                    </a:gs>
                    <a:gs pos="38000">
                      <a:srgbClr val="C4D6EB"/>
                    </a:gs>
                    <a:gs pos="100000">
                      <a:srgbClr val="EFB7D4"/>
                    </a:gs>
                  </a:gsLst>
                  <a:lin ang="18900000" scaled="1"/>
                  <a:tileRect/>
                </a:gradFill>
                <a:ln w="28575">
                  <a:solidFill>
                    <a:srgbClr val="99CC00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b="1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5123875" y="5578051"/>
                  <a:ext cx="3033702" cy="322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dirty="0"/>
                    <a:t>Little      </a:t>
                  </a:r>
                  <a:r>
                    <a:rPr lang="en-GB" sz="900" dirty="0"/>
                    <a:t>                         </a:t>
                  </a:r>
                  <a:r>
                    <a:rPr lang="en-GB" b="1" dirty="0"/>
                    <a:t> </a:t>
                  </a:r>
                  <a:r>
                    <a:rPr lang="en-GB" sz="1600" b="1" dirty="0"/>
                    <a:t>Interest   </a:t>
                  </a:r>
                  <a:r>
                    <a:rPr lang="en-GB" b="1" dirty="0"/>
                    <a:t>             </a:t>
                  </a:r>
                  <a:r>
                    <a:rPr lang="en-GB" sz="1200" dirty="0"/>
                    <a:t>Great   </a:t>
                  </a:r>
                  <a:r>
                    <a:rPr lang="en-GB" sz="1000" dirty="0"/>
                    <a:t> </a:t>
                  </a:r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4809736" y="2999852"/>
                  <a:ext cx="402808" cy="2649132"/>
                </a:xfrm>
                <a:prstGeom prst="rect">
                  <a:avLst/>
                </a:prstGeom>
                <a:noFill/>
              </p:spPr>
              <p:txBody>
                <a:bodyPr vert="vert270" wrap="none" rtlCol="0">
                  <a:spAutoFit/>
                </a:bodyPr>
                <a:lstStyle/>
                <a:p>
                  <a:r>
                    <a:rPr lang="en-GB" sz="1200" dirty="0"/>
                    <a:t>Little     </a:t>
                  </a:r>
                  <a:r>
                    <a:rPr lang="en-GB" sz="900" dirty="0"/>
                    <a:t>      </a:t>
                  </a:r>
                  <a:r>
                    <a:rPr lang="en-GB" dirty="0"/>
                    <a:t> </a:t>
                  </a:r>
                  <a:r>
                    <a:rPr lang="en-GB" sz="1600" b="1" dirty="0"/>
                    <a:t>Influence / Power       </a:t>
                  </a:r>
                  <a:r>
                    <a:rPr lang="en-GB" sz="1200" dirty="0"/>
                    <a:t>Great</a:t>
                  </a:r>
                  <a:r>
                    <a:rPr lang="en-GB" sz="1000" dirty="0"/>
                    <a:t>  </a:t>
                  </a:r>
                </a:p>
              </p:txBody>
            </p:sp>
          </p:grpSp>
          <p:sp>
            <p:nvSpPr>
              <p:cNvPr id="69" name="TextBox 68"/>
              <p:cNvSpPr txBox="1"/>
              <p:nvPr/>
            </p:nvSpPr>
            <p:spPr>
              <a:xfrm>
                <a:off x="5607488" y="2310202"/>
                <a:ext cx="2114385" cy="367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/>
                  <a:t>Stakeholder diagram</a:t>
                </a:r>
              </a:p>
            </p:txBody>
          </p:sp>
        </p:grpSp>
        <p:cxnSp>
          <p:nvCxnSpPr>
            <p:cNvPr id="66" name="Straight Connector 65"/>
            <p:cNvCxnSpPr>
              <a:endCxn id="70" idx="3"/>
            </p:cNvCxnSpPr>
            <p:nvPr/>
          </p:nvCxnSpPr>
          <p:spPr bwMode="auto">
            <a:xfrm flipV="1">
              <a:off x="4736365" y="3827382"/>
              <a:ext cx="3851118" cy="1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70" idx="0"/>
              <a:endCxn id="70" idx="2"/>
            </p:cNvCxnSpPr>
            <p:nvPr/>
          </p:nvCxnSpPr>
          <p:spPr bwMode="auto">
            <a:xfrm>
              <a:off x="6661924" y="2066219"/>
              <a:ext cx="0" cy="3522325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>
            <a:grpSpLocks noChangeAspect="1"/>
          </p:cNvGrpSpPr>
          <p:nvPr/>
        </p:nvGrpSpPr>
        <p:grpSpPr>
          <a:xfrm>
            <a:off x="6715102" y="1413923"/>
            <a:ext cx="3053307" cy="2995356"/>
            <a:chOff x="5108565" y="1795803"/>
            <a:chExt cx="3816634" cy="3744195"/>
          </a:xfrm>
        </p:grpSpPr>
        <p:grpSp>
          <p:nvGrpSpPr>
            <p:cNvPr id="74" name="Group 73"/>
            <p:cNvGrpSpPr/>
            <p:nvPr/>
          </p:nvGrpSpPr>
          <p:grpSpPr>
            <a:xfrm>
              <a:off x="5108565" y="1893192"/>
              <a:ext cx="3774228" cy="3646806"/>
              <a:chOff x="5108565" y="1893192"/>
              <a:chExt cx="3774228" cy="3646806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6308751" y="1893192"/>
                <a:ext cx="996267" cy="877330"/>
                <a:chOff x="4081386" y="4905632"/>
                <a:chExt cx="996267" cy="877330"/>
              </a:xfrm>
            </p:grpSpPr>
            <p:sp>
              <p:nvSpPr>
                <p:cNvPr id="90" name="Oval 89"/>
                <p:cNvSpPr/>
                <p:nvPr/>
              </p:nvSpPr>
              <p:spPr bwMode="auto">
                <a:xfrm>
                  <a:off x="4151870" y="4905632"/>
                  <a:ext cx="877330" cy="877330"/>
                </a:xfrm>
                <a:prstGeom prst="ellipse">
                  <a:avLst/>
                </a:prstGeom>
                <a:solidFill>
                  <a:srgbClr val="666633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sz="1200" b="1" dirty="0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4081386" y="5180791"/>
                  <a:ext cx="996267" cy="3270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050" dirty="0">
                      <a:solidFill>
                        <a:schemeClr val="bg1"/>
                      </a:solidFill>
                      <a:latin typeface="Arial Black" pitchFamily="34" charset="0"/>
                    </a:rPr>
                    <a:t>Printers</a:t>
                  </a:r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7896545" y="3539643"/>
                <a:ext cx="986248" cy="877330"/>
                <a:chOff x="4103286" y="4905632"/>
                <a:chExt cx="986248" cy="877330"/>
              </a:xfrm>
            </p:grpSpPr>
            <p:sp>
              <p:nvSpPr>
                <p:cNvPr id="88" name="Oval 87"/>
                <p:cNvSpPr/>
                <p:nvPr/>
              </p:nvSpPr>
              <p:spPr bwMode="auto">
                <a:xfrm>
                  <a:off x="4151870" y="4905632"/>
                  <a:ext cx="877330" cy="877330"/>
                </a:xfrm>
                <a:prstGeom prst="ellipse">
                  <a:avLst/>
                </a:prstGeom>
                <a:solidFill>
                  <a:srgbClr val="C0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sz="1200" b="1" dirty="0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4103286" y="5173606"/>
                  <a:ext cx="986248" cy="32701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100" dirty="0">
                      <a:solidFill>
                        <a:schemeClr val="bg1"/>
                      </a:solidFill>
                      <a:latin typeface="Arial Black" pitchFamily="34" charset="0"/>
                    </a:rPr>
                    <a:t>Authors</a:t>
                  </a:r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6540427" y="4662668"/>
                <a:ext cx="1102465" cy="877330"/>
                <a:chOff x="7497529" y="5531149"/>
                <a:chExt cx="1102465" cy="877330"/>
              </a:xfrm>
            </p:grpSpPr>
            <p:sp>
              <p:nvSpPr>
                <p:cNvPr id="86" name="Oval 85"/>
                <p:cNvSpPr/>
                <p:nvPr/>
              </p:nvSpPr>
              <p:spPr bwMode="auto">
                <a:xfrm>
                  <a:off x="7587160" y="5531149"/>
                  <a:ext cx="877330" cy="877330"/>
                </a:xfrm>
                <a:prstGeom prst="ellipse">
                  <a:avLst/>
                </a:prstGeom>
                <a:solidFill>
                  <a:srgbClr val="009999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sz="1200" b="1" dirty="0"/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497529" y="5826288"/>
                  <a:ext cx="1102465" cy="307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000" dirty="0">
                      <a:solidFill>
                        <a:schemeClr val="bg1"/>
                      </a:solidFill>
                      <a:latin typeface="Arial Black" pitchFamily="34" charset="0"/>
                    </a:rPr>
                    <a:t>Recyclers</a:t>
                  </a: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5896383" y="4119073"/>
                <a:ext cx="877330" cy="877330"/>
                <a:chOff x="4151870" y="4905632"/>
                <a:chExt cx="877330" cy="877330"/>
              </a:xfrm>
            </p:grpSpPr>
            <p:sp>
              <p:nvSpPr>
                <p:cNvPr id="84" name="Oval 83"/>
                <p:cNvSpPr/>
                <p:nvPr/>
              </p:nvSpPr>
              <p:spPr bwMode="auto">
                <a:xfrm>
                  <a:off x="4151870" y="4905632"/>
                  <a:ext cx="877330" cy="877330"/>
                </a:xfrm>
                <a:prstGeom prst="ellipse">
                  <a:avLst/>
                </a:prstGeom>
                <a:solidFill>
                  <a:srgbClr val="339933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sz="1200" b="1" dirty="0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4203458" y="5113592"/>
                  <a:ext cx="781865" cy="5193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050" dirty="0">
                      <a:solidFill>
                        <a:schemeClr val="bg1"/>
                      </a:solidFill>
                      <a:latin typeface="Arial Black" pitchFamily="34" charset="0"/>
                    </a:rPr>
                    <a:t>Green</a:t>
                  </a:r>
                </a:p>
                <a:p>
                  <a:pPr algn="ctr"/>
                  <a:r>
                    <a:rPr lang="en-GB" sz="1050" dirty="0">
                      <a:solidFill>
                        <a:schemeClr val="bg1"/>
                      </a:solidFill>
                      <a:latin typeface="Arial Black" pitchFamily="34" charset="0"/>
                    </a:rPr>
                    <a:t>lobby</a:t>
                  </a:r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>
                <a:off x="5108565" y="2835105"/>
                <a:ext cx="1026324" cy="877330"/>
                <a:chOff x="7515446" y="5516159"/>
                <a:chExt cx="1026324" cy="877330"/>
              </a:xfrm>
            </p:grpSpPr>
            <p:sp>
              <p:nvSpPr>
                <p:cNvPr id="82" name="Oval 81"/>
                <p:cNvSpPr/>
                <p:nvPr/>
              </p:nvSpPr>
              <p:spPr bwMode="auto">
                <a:xfrm>
                  <a:off x="7572170" y="5516159"/>
                  <a:ext cx="877330" cy="877330"/>
                </a:xfrm>
                <a:prstGeom prst="ellipse">
                  <a:avLst/>
                </a:prstGeom>
                <a:solidFill>
                  <a:schemeClr val="tx2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sz="1200" b="1" dirty="0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7515446" y="5825574"/>
                  <a:ext cx="1026324" cy="3270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100" dirty="0">
                      <a:solidFill>
                        <a:schemeClr val="bg1"/>
                      </a:solidFill>
                      <a:latin typeface="Arial Black" pitchFamily="34" charset="0"/>
                    </a:rPr>
                    <a:t>Readers</a:t>
                  </a:r>
                </a:p>
              </p:txBody>
            </p:sp>
          </p:grpSp>
        </p:grpSp>
        <p:sp>
          <p:nvSpPr>
            <p:cNvPr id="75" name="Oval 74"/>
            <p:cNvSpPr/>
            <p:nvPr/>
          </p:nvSpPr>
          <p:spPr bwMode="auto">
            <a:xfrm>
              <a:off x="7925279" y="1795803"/>
              <a:ext cx="877330" cy="877330"/>
            </a:xfrm>
            <a:prstGeom prst="ellipse">
              <a:avLst/>
            </a:prstGeom>
            <a:solidFill>
              <a:srgbClr val="993366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sz="1200" b="1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836546" y="2064399"/>
              <a:ext cx="1088653" cy="307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950" dirty="0">
                  <a:solidFill>
                    <a:schemeClr val="bg1"/>
                  </a:solidFill>
                  <a:latin typeface="Arial Black" pitchFamily="34" charset="0"/>
                </a:rPr>
                <a:t>Publisher</a:t>
              </a:r>
            </a:p>
          </p:txBody>
        </p:sp>
      </p:grp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7248129" y="1628801"/>
            <a:ext cx="2210535" cy="2111870"/>
            <a:chOff x="5808758" y="2119733"/>
            <a:chExt cx="2763169" cy="2639837"/>
          </a:xfrm>
        </p:grpSpPr>
        <p:grpSp>
          <p:nvGrpSpPr>
            <p:cNvPr id="93" name="Group 92"/>
            <p:cNvGrpSpPr/>
            <p:nvPr/>
          </p:nvGrpSpPr>
          <p:grpSpPr>
            <a:xfrm>
              <a:off x="5808758" y="2514136"/>
              <a:ext cx="2337840" cy="2245434"/>
              <a:chOff x="5808758" y="2514136"/>
              <a:chExt cx="2337840" cy="2245434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5808758" y="2619880"/>
                <a:ext cx="2337840" cy="2139690"/>
                <a:chOff x="5783629" y="2534436"/>
                <a:chExt cx="2337840" cy="2139690"/>
              </a:xfrm>
            </p:grpSpPr>
            <p:grpSp>
              <p:nvGrpSpPr>
                <p:cNvPr id="98" name="Group 97"/>
                <p:cNvGrpSpPr/>
                <p:nvPr/>
              </p:nvGrpSpPr>
              <p:grpSpPr>
                <a:xfrm>
                  <a:off x="5783629" y="2720975"/>
                  <a:ext cx="2337840" cy="1953151"/>
                  <a:chOff x="5758915" y="2547977"/>
                  <a:chExt cx="2337840" cy="1953151"/>
                </a:xfrm>
              </p:grpSpPr>
              <p:sp>
                <p:nvSpPr>
                  <p:cNvPr id="100" name="Right Arrow 99"/>
                  <p:cNvSpPr/>
                  <p:nvPr/>
                </p:nvSpPr>
                <p:spPr bwMode="auto">
                  <a:xfrm rot="17117782">
                    <a:off x="5920761" y="3039906"/>
                    <a:ext cx="1302509" cy="318652"/>
                  </a:xfrm>
                  <a:prstGeom prst="rightArrow">
                    <a:avLst/>
                  </a:prstGeom>
                  <a:solidFill>
                    <a:srgbClr val="EBFFFF"/>
                  </a:solidFill>
                  <a:ln w="28575">
                    <a:solidFill>
                      <a:srgbClr val="99CC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rtlCol="0" anchor="ctr">
                    <a:noAutofit/>
                  </a:bodyPr>
                  <a:lstStyle/>
                  <a:p>
                    <a:pPr algn="ctr">
                      <a:spcBef>
                        <a:spcPct val="1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GB" sz="1200" b="1" dirty="0"/>
                  </a:p>
                </p:txBody>
              </p:sp>
              <p:sp>
                <p:nvSpPr>
                  <p:cNvPr id="101" name="Right Arrow 100"/>
                  <p:cNvSpPr/>
                  <p:nvPr/>
                </p:nvSpPr>
                <p:spPr bwMode="auto">
                  <a:xfrm rot="19170080">
                    <a:off x="7351081" y="4148657"/>
                    <a:ext cx="745674" cy="352471"/>
                  </a:xfrm>
                  <a:prstGeom prst="rightArrow">
                    <a:avLst/>
                  </a:prstGeom>
                  <a:solidFill>
                    <a:srgbClr val="EBFFFF"/>
                  </a:solidFill>
                  <a:ln w="28575">
                    <a:solidFill>
                      <a:srgbClr val="99CC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rtlCol="0" anchor="ctr">
                    <a:noAutofit/>
                  </a:bodyPr>
                  <a:lstStyle/>
                  <a:p>
                    <a:pPr algn="ctr">
                      <a:spcBef>
                        <a:spcPct val="1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GB" sz="1200" b="1" dirty="0"/>
                  </a:p>
                </p:txBody>
              </p:sp>
              <p:sp>
                <p:nvSpPr>
                  <p:cNvPr id="102" name="Right Arrow 101"/>
                  <p:cNvSpPr/>
                  <p:nvPr/>
                </p:nvSpPr>
                <p:spPr bwMode="auto">
                  <a:xfrm rot="14029558">
                    <a:off x="5681916" y="3493430"/>
                    <a:ext cx="479008" cy="325010"/>
                  </a:xfrm>
                  <a:prstGeom prst="rightArrow">
                    <a:avLst/>
                  </a:prstGeom>
                  <a:solidFill>
                    <a:srgbClr val="EBFFFF"/>
                  </a:solidFill>
                  <a:ln w="28575">
                    <a:solidFill>
                      <a:srgbClr val="99CC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rtlCol="0" anchor="ctr">
                    <a:noAutofit/>
                  </a:bodyPr>
                  <a:lstStyle/>
                  <a:p>
                    <a:pPr algn="ctr">
                      <a:spcBef>
                        <a:spcPct val="1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GB" sz="1200" b="1" dirty="0"/>
                  </a:p>
                </p:txBody>
              </p:sp>
            </p:grpSp>
            <p:sp>
              <p:nvSpPr>
                <p:cNvPr id="99" name="Right Arrow 98"/>
                <p:cNvSpPr/>
                <p:nvPr/>
              </p:nvSpPr>
              <p:spPr bwMode="auto">
                <a:xfrm rot="8534119">
                  <a:off x="5872314" y="2534436"/>
                  <a:ext cx="636119" cy="385837"/>
                </a:xfrm>
                <a:prstGeom prst="rightArrow">
                  <a:avLst/>
                </a:prstGeom>
                <a:solidFill>
                  <a:srgbClr val="EBFFFF"/>
                </a:solidFill>
                <a:ln w="28575">
                  <a:solidFill>
                    <a:srgbClr val="99CC00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sz="1200" b="1" dirty="0"/>
                </a:p>
              </p:txBody>
            </p:sp>
          </p:grpSp>
          <p:sp>
            <p:nvSpPr>
              <p:cNvPr id="97" name="Left-Right Arrow 96"/>
              <p:cNvSpPr/>
              <p:nvPr/>
            </p:nvSpPr>
            <p:spPr bwMode="auto">
              <a:xfrm rot="2859990">
                <a:off x="6987345" y="3002126"/>
                <a:ext cx="1278182" cy="302202"/>
              </a:xfrm>
              <a:prstGeom prst="leftRightArrow">
                <a:avLst/>
              </a:prstGeom>
              <a:solidFill>
                <a:srgbClr val="EBFFFF"/>
              </a:solidFill>
              <a:ln w="28575">
                <a:solidFill>
                  <a:srgbClr val="99CC00"/>
                </a:solidFill>
                <a:miter lim="800000"/>
                <a:headEnd/>
                <a:tailEnd/>
              </a:ln>
              <a:effectLst/>
            </p:spPr>
            <p:txBody>
              <a:bodyPr rtlCol="0" anchor="ctr">
                <a:noAutofit/>
              </a:bodyPr>
              <a:lstStyle/>
              <a:p>
                <a:pPr algn="ctr">
                  <a:spcBef>
                    <a:spcPct val="1000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GB" sz="1200" b="1" dirty="0"/>
              </a:p>
            </p:txBody>
          </p:sp>
        </p:grpSp>
        <p:sp>
          <p:nvSpPr>
            <p:cNvPr id="94" name="Right Arrow 93"/>
            <p:cNvSpPr/>
            <p:nvPr/>
          </p:nvSpPr>
          <p:spPr bwMode="auto">
            <a:xfrm rot="16200000">
              <a:off x="7995965" y="2943270"/>
              <a:ext cx="772917" cy="379006"/>
            </a:xfrm>
            <a:prstGeom prst="rightArrow">
              <a:avLst/>
            </a:prstGeom>
            <a:solidFill>
              <a:srgbClr val="EBFFFF"/>
            </a:solidFill>
            <a:ln w="2857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sz="1200" b="1" dirty="0"/>
            </a:p>
          </p:txBody>
        </p:sp>
        <p:sp>
          <p:nvSpPr>
            <p:cNvPr id="95" name="Right Arrow 94"/>
            <p:cNvSpPr/>
            <p:nvPr/>
          </p:nvSpPr>
          <p:spPr bwMode="auto">
            <a:xfrm>
              <a:off x="7300845" y="2119733"/>
              <a:ext cx="565682" cy="345771"/>
            </a:xfrm>
            <a:prstGeom prst="rightArrow">
              <a:avLst/>
            </a:prstGeom>
            <a:solidFill>
              <a:srgbClr val="EBFFFF"/>
            </a:solidFill>
            <a:ln w="2857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sz="1200" b="1" dirty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B1EBFBB7-293C-410E-BE7E-EBECBCB24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Stakeholders and concerns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5CDF643-3913-4CE0-8B31-60183390B15B}"/>
              </a:ext>
            </a:extLst>
          </p:cNvPr>
          <p:cNvSpPr txBox="1"/>
          <p:nvPr/>
        </p:nvSpPr>
        <p:spPr>
          <a:xfrm>
            <a:off x="3215680" y="5724508"/>
            <a:ext cx="1299523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i="1" dirty="0"/>
              <a:t>Facts needed</a:t>
            </a:r>
          </a:p>
        </p:txBody>
      </p:sp>
    </p:spTree>
    <p:extLst>
      <p:ext uri="{BB962C8B-B14F-4D97-AF65-F5344CB8AC3E}">
        <p14:creationId xmlns:p14="http://schemas.microsoft.com/office/powerpoint/2010/main" val="110640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1569967" y="2762261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649" y="188640"/>
            <a:ext cx="591569" cy="64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ounded Rectangle 21"/>
          <p:cNvSpPr/>
          <p:nvPr/>
        </p:nvSpPr>
        <p:spPr>
          <a:xfrm>
            <a:off x="8616280" y="5349407"/>
            <a:ext cx="2448272" cy="426533"/>
          </a:xfrm>
          <a:prstGeom prst="roundRect">
            <a:avLst/>
          </a:prstGeom>
          <a:solidFill>
            <a:schemeClr val="bg1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Data from the Materials Data-table of the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Granta EduPack Sustainability DB 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9656" y="1082060"/>
            <a:ext cx="712879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Materials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The paper: </a:t>
            </a:r>
            <a:r>
              <a:rPr lang="en-GB" i="1" dirty="0">
                <a:solidFill>
                  <a:schemeClr val="accent1"/>
                </a:solidFill>
              </a:rPr>
              <a:t>wood-</a:t>
            </a:r>
            <a:r>
              <a:rPr lang="en-GB" i="1" dirty="0" err="1">
                <a:solidFill>
                  <a:schemeClr val="accent1"/>
                </a:solidFill>
              </a:rPr>
              <a:t>fiber</a:t>
            </a:r>
            <a:r>
              <a:rPr lang="en-GB" i="1" dirty="0">
                <a:solidFill>
                  <a:schemeClr val="accent1"/>
                </a:solidFill>
              </a:rPr>
              <a:t> paper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The plastic: </a:t>
            </a:r>
            <a:r>
              <a:rPr lang="en-GB" i="1" dirty="0">
                <a:solidFill>
                  <a:schemeClr val="accent1"/>
                </a:solidFill>
              </a:rPr>
              <a:t>proprietary, but probably a CaCO</a:t>
            </a:r>
            <a:r>
              <a:rPr lang="en-GB" i="1" baseline="-25000" dirty="0">
                <a:solidFill>
                  <a:schemeClr val="accent1"/>
                </a:solidFill>
              </a:rPr>
              <a:t>3</a:t>
            </a:r>
            <a:r>
              <a:rPr lang="en-GB" i="1" dirty="0">
                <a:solidFill>
                  <a:schemeClr val="accent1"/>
                </a:solidFill>
              </a:rPr>
              <a:t> filled polypropylene</a:t>
            </a:r>
          </a:p>
        </p:txBody>
      </p:sp>
      <p:sp>
        <p:nvSpPr>
          <p:cNvPr id="4" name="Rectangle 3"/>
          <p:cNvSpPr/>
          <p:nvPr/>
        </p:nvSpPr>
        <p:spPr>
          <a:xfrm>
            <a:off x="2999656" y="25775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Demand per year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79716"/>
              </p:ext>
            </p:extLst>
          </p:nvPr>
        </p:nvGraphicFramePr>
        <p:xfrm>
          <a:off x="2783632" y="3093328"/>
          <a:ext cx="60960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15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book weight, kg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Mass per 1000 books (kg)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Mass per 6x10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books (tonnes)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% of global production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Paper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1.3 x 10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Plastic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4x10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6.7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789163" y="4500028"/>
            <a:ext cx="712879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Recycling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Paper: </a:t>
            </a:r>
            <a:r>
              <a:rPr lang="en-GB" i="1" dirty="0">
                <a:solidFill>
                  <a:schemeClr val="accent1"/>
                </a:solidFill>
              </a:rPr>
              <a:t>globally, 65%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Plastic: </a:t>
            </a:r>
            <a:r>
              <a:rPr lang="en-GB" i="1" dirty="0">
                <a:solidFill>
                  <a:schemeClr val="accent1"/>
                </a:solidFill>
              </a:rPr>
              <a:t>globally, 5%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17DF9C-E596-4118-A724-2CBB167E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Fact-finding– materials and recycling</a:t>
            </a:r>
          </a:p>
        </p:txBody>
      </p:sp>
    </p:spTree>
    <p:extLst>
      <p:ext uri="{BB962C8B-B14F-4D97-AF65-F5344CB8AC3E}">
        <p14:creationId xmlns:p14="http://schemas.microsoft.com/office/powerpoint/2010/main" val="38134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568" y="251459"/>
            <a:ext cx="591569" cy="6400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748714"/>
              </p:ext>
            </p:extLst>
          </p:nvPr>
        </p:nvGraphicFramePr>
        <p:xfrm>
          <a:off x="3143672" y="1131966"/>
          <a:ext cx="6066650" cy="1160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2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42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 books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Material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Weight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kg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Energy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MJ/kg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CO</a:t>
                      </a:r>
                      <a:r>
                        <a:rPr lang="en-GB" sz="1400" baseline="-250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kg/kg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$/kg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3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Paper edition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Paper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93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Plastic edition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CaCO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filled PP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562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5375920" y="3140969"/>
            <a:ext cx="1656184" cy="1729223"/>
            <a:chOff x="752003" y="3714161"/>
            <a:chExt cx="1656184" cy="1729223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 flipV="1">
              <a:off x="752003" y="4297394"/>
              <a:ext cx="248855" cy="1145990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2131629" y="3714161"/>
              <a:ext cx="276558" cy="1420620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2999657" y="2903720"/>
            <a:ext cx="1210225" cy="2242059"/>
            <a:chOff x="210020" y="2739741"/>
            <a:chExt cx="1430300" cy="2649770"/>
          </a:xfrm>
        </p:grpSpPr>
        <p:grpSp>
          <p:nvGrpSpPr>
            <p:cNvPr id="37" name="Group 36"/>
            <p:cNvGrpSpPr/>
            <p:nvPr/>
          </p:nvGrpSpPr>
          <p:grpSpPr>
            <a:xfrm>
              <a:off x="210020" y="2739741"/>
              <a:ext cx="1430300" cy="1295387"/>
              <a:chOff x="-1" y="-1"/>
              <a:chExt cx="1430934" cy="1295807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-1" y="-1"/>
                <a:ext cx="1133061" cy="1073149"/>
                <a:chOff x="-1" y="-1"/>
                <a:chExt cx="1133061" cy="1073149"/>
              </a:xfrm>
            </p:grpSpPr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" y="-1"/>
                  <a:ext cx="725369" cy="1073149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4399" y="91154"/>
                  <a:ext cx="218661" cy="900293"/>
                </a:xfrm>
                <a:prstGeom prst="rect">
                  <a:avLst/>
                </a:prstGeom>
              </p:spPr>
            </p:pic>
          </p:grpSp>
          <p:sp>
            <p:nvSpPr>
              <p:cNvPr id="44" name="Text Box 2"/>
              <p:cNvSpPr txBox="1">
                <a:spLocks noChangeArrowheads="1"/>
              </p:cNvSpPr>
              <p:nvPr/>
            </p:nvSpPr>
            <p:spPr bwMode="auto">
              <a:xfrm>
                <a:off x="150168" y="969998"/>
                <a:ext cx="1280765" cy="3258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600"/>
                  </a:spcBef>
                </a:pPr>
                <a:r>
                  <a:rPr lang="en-US" sz="1100" b="1" dirty="0">
                    <a:latin typeface="Calibri"/>
                    <a:ea typeface="Calibri"/>
                    <a:cs typeface="Times New Roman"/>
                  </a:rPr>
                  <a:t>Paper edition</a:t>
                </a:r>
                <a:endParaRPr lang="en-US" sz="1100" dirty="0"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30567" y="4050158"/>
              <a:ext cx="1409752" cy="1339353"/>
              <a:chOff x="0" y="0"/>
              <a:chExt cx="1409911" cy="133954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0" y="0"/>
                <a:ext cx="1113603" cy="1073427"/>
                <a:chOff x="0" y="0"/>
                <a:chExt cx="1113603" cy="1073427"/>
              </a:xfrm>
            </p:grpSpPr>
            <p:pic>
              <p:nvPicPr>
                <p:cNvPr id="41" name="Picture 40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725557" cy="1073427"/>
                </a:xfrm>
                <a:prstGeom prst="rect">
                  <a:avLst/>
                </a:prstGeom>
              </p:spPr>
            </p:pic>
            <p:pic>
              <p:nvPicPr>
                <p:cNvPr id="42" name="Picture 41"/>
                <p:cNvPicPr>
                  <a:picLocks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4942" y="99392"/>
                  <a:ext cx="218661" cy="904461"/>
                </a:xfrm>
                <a:prstGeom prst="rect">
                  <a:avLst/>
                </a:prstGeom>
              </p:spPr>
            </p:pic>
          </p:grpSp>
          <p:sp>
            <p:nvSpPr>
              <p:cNvPr id="40" name="Text Box 2"/>
              <p:cNvSpPr txBox="1">
                <a:spLocks noChangeArrowheads="1"/>
              </p:cNvSpPr>
              <p:nvPr/>
            </p:nvSpPr>
            <p:spPr bwMode="auto">
              <a:xfrm>
                <a:off x="129208" y="1013792"/>
                <a:ext cx="1280703" cy="325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600"/>
                  </a:spcBef>
                </a:pPr>
                <a:r>
                  <a:rPr lang="en-US" sz="1100" b="1" dirty="0">
                    <a:latin typeface="Calibri"/>
                    <a:ea typeface="Calibri"/>
                    <a:cs typeface="Times New Roman"/>
                  </a:rPr>
                  <a:t>Plastic edition</a:t>
                </a:r>
                <a:endParaRPr lang="en-US" sz="1100" dirty="0"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727849" y="2636911"/>
            <a:ext cx="3964657" cy="2743200"/>
            <a:chOff x="3203848" y="2636911"/>
            <a:chExt cx="3964657" cy="2743200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77" b="19906"/>
            <a:stretch/>
          </p:blipFill>
          <p:spPr>
            <a:xfrm>
              <a:off x="3203848" y="2636911"/>
              <a:ext cx="3964657" cy="2743200"/>
            </a:xfrm>
            <a:prstGeom prst="rect">
              <a:avLst/>
            </a:prstGeom>
          </p:spPr>
        </p:pic>
        <p:cxnSp>
          <p:nvCxnSpPr>
            <p:cNvPr id="47" name="Straight Connector 46"/>
            <p:cNvCxnSpPr/>
            <p:nvPr/>
          </p:nvCxnSpPr>
          <p:spPr>
            <a:xfrm>
              <a:off x="7168505" y="2932386"/>
              <a:ext cx="0" cy="216024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4871864" y="5805264"/>
            <a:ext cx="2448272" cy="426533"/>
          </a:xfrm>
          <a:prstGeom prst="roundRect">
            <a:avLst/>
          </a:prstGeom>
          <a:solidFill>
            <a:schemeClr val="bg1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Data from the Eco-audit tool of the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Granta EduPack Sustainability DB 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4D3DC7-F5E6-4EB8-9341-0C3277F3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Fact-finding– Cost </a:t>
            </a:r>
          </a:p>
        </p:txBody>
      </p:sp>
    </p:spTree>
    <p:extLst>
      <p:ext uri="{BB962C8B-B14F-4D97-AF65-F5344CB8AC3E}">
        <p14:creationId xmlns:p14="http://schemas.microsoft.com/office/powerpoint/2010/main" val="326539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62390" y="2324754"/>
            <a:ext cx="4057742" cy="2743200"/>
            <a:chOff x="238390" y="2324754"/>
            <a:chExt cx="4057742" cy="27432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585" b="22034"/>
            <a:stretch/>
          </p:blipFill>
          <p:spPr>
            <a:xfrm>
              <a:off x="238390" y="2324754"/>
              <a:ext cx="4057742" cy="2743200"/>
            </a:xfrm>
            <a:prstGeom prst="rect">
              <a:avLst/>
            </a:prstGeom>
          </p:spPr>
        </p:pic>
        <p:cxnSp>
          <p:nvCxnSpPr>
            <p:cNvPr id="47" name="Straight Connector 46"/>
            <p:cNvCxnSpPr/>
            <p:nvPr/>
          </p:nvCxnSpPr>
          <p:spPr>
            <a:xfrm>
              <a:off x="4276008" y="2636912"/>
              <a:ext cx="0" cy="2232248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049165" y="2373143"/>
            <a:ext cx="3996825" cy="2743200"/>
            <a:chOff x="4525164" y="2373143"/>
            <a:chExt cx="3996825" cy="274320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415" b="20683"/>
            <a:stretch/>
          </p:blipFill>
          <p:spPr>
            <a:xfrm>
              <a:off x="4525164" y="2373143"/>
              <a:ext cx="3996825" cy="2743200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>
              <a:off x="8521989" y="2708920"/>
              <a:ext cx="0" cy="216024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568" y="251459"/>
            <a:ext cx="591569" cy="64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ounded Rectangle 25"/>
          <p:cNvSpPr/>
          <p:nvPr/>
        </p:nvSpPr>
        <p:spPr>
          <a:xfrm>
            <a:off x="4972244" y="5805264"/>
            <a:ext cx="2448272" cy="426533"/>
          </a:xfrm>
          <a:prstGeom prst="roundRect">
            <a:avLst/>
          </a:prstGeom>
          <a:solidFill>
            <a:schemeClr val="bg1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Data from the Eco-audit tool of the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Granta EduPack Sustainability DB </a:t>
            </a:r>
            <a:endParaRPr lang="en-US" sz="900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670720" y="2942295"/>
            <a:ext cx="1729536" cy="1774391"/>
            <a:chOff x="781187" y="3838368"/>
            <a:chExt cx="1729536" cy="1774391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 flipV="1">
              <a:off x="781187" y="4930247"/>
              <a:ext cx="248855" cy="682512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158043" y="3838368"/>
              <a:ext cx="352680" cy="1350802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2475323" y="2852937"/>
            <a:ext cx="1657102" cy="1638835"/>
            <a:chOff x="781187" y="3872644"/>
            <a:chExt cx="1657102" cy="1638835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flipV="1">
              <a:off x="781187" y="4637403"/>
              <a:ext cx="380317" cy="874076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2241624" y="3872644"/>
              <a:ext cx="196665" cy="1437747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5119090" y="1085500"/>
            <a:ext cx="1210225" cy="1096070"/>
            <a:chOff x="-1" y="-1"/>
            <a:chExt cx="1430934" cy="1295807"/>
          </a:xfrm>
        </p:grpSpPr>
        <p:grpSp>
          <p:nvGrpSpPr>
            <p:cNvPr id="43" name="Group 42"/>
            <p:cNvGrpSpPr/>
            <p:nvPr/>
          </p:nvGrpSpPr>
          <p:grpSpPr>
            <a:xfrm>
              <a:off x="-1" y="-1"/>
              <a:ext cx="1133061" cy="1073149"/>
              <a:chOff x="-1" y="-1"/>
              <a:chExt cx="1133061" cy="1073149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" y="-1"/>
                <a:ext cx="725369" cy="1073149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399" y="91154"/>
                <a:ext cx="218661" cy="900293"/>
              </a:xfrm>
              <a:prstGeom prst="rect">
                <a:avLst/>
              </a:prstGeom>
            </p:spPr>
          </p:pic>
        </p:grp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150168" y="969998"/>
              <a:ext cx="1280765" cy="325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Bef>
                  <a:spcPts val="600"/>
                </a:spcBef>
              </a:pPr>
              <a:r>
                <a:rPr lang="en-US" sz="1100" b="1" dirty="0">
                  <a:latin typeface="Calibri"/>
                  <a:ea typeface="Calibri"/>
                  <a:cs typeface="Times New Roman"/>
                </a:rPr>
                <a:t>Paper edition</a:t>
              </a:r>
              <a:endParaRPr lang="en-US" sz="1100" dirty="0"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478365" y="1089566"/>
            <a:ext cx="1192839" cy="1133272"/>
            <a:chOff x="0" y="0"/>
            <a:chExt cx="1409911" cy="1339540"/>
          </a:xfrm>
        </p:grpSpPr>
        <p:grpSp>
          <p:nvGrpSpPr>
            <p:cNvPr id="39" name="Group 38"/>
            <p:cNvGrpSpPr/>
            <p:nvPr/>
          </p:nvGrpSpPr>
          <p:grpSpPr>
            <a:xfrm>
              <a:off x="0" y="0"/>
              <a:ext cx="1113603" cy="1073427"/>
              <a:chOff x="0" y="0"/>
              <a:chExt cx="1113603" cy="1073427"/>
            </a:xfrm>
          </p:grpSpPr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725557" cy="1073427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4942" y="99392"/>
                <a:ext cx="218661" cy="904461"/>
              </a:xfrm>
              <a:prstGeom prst="rect">
                <a:avLst/>
              </a:prstGeom>
            </p:spPr>
          </p:pic>
        </p:grpSp>
        <p:sp>
          <p:nvSpPr>
            <p:cNvPr id="40" name="Text Box 2"/>
            <p:cNvSpPr txBox="1">
              <a:spLocks noChangeArrowheads="1"/>
            </p:cNvSpPr>
            <p:nvPr/>
          </p:nvSpPr>
          <p:spPr bwMode="auto">
            <a:xfrm>
              <a:off x="129208" y="1013792"/>
              <a:ext cx="1280703" cy="325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Bef>
                  <a:spcPts val="600"/>
                </a:spcBef>
              </a:pPr>
              <a:r>
                <a:rPr lang="en-US" sz="1100" b="1" dirty="0">
                  <a:latin typeface="Calibri"/>
                  <a:ea typeface="Calibri"/>
                  <a:cs typeface="Times New Roman"/>
                </a:rPr>
                <a:t>Plastic edition</a:t>
              </a:r>
              <a:endParaRPr lang="en-US" sz="1100" dirty="0"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B50CBB-9A42-48F5-9F98-370DCBC75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Ste[ 3: Fact-finding– Energy and carbon</a:t>
            </a:r>
          </a:p>
        </p:txBody>
      </p:sp>
    </p:spTree>
    <p:extLst>
      <p:ext uri="{BB962C8B-B14F-4D97-AF65-F5344CB8AC3E}">
        <p14:creationId xmlns:p14="http://schemas.microsoft.com/office/powerpoint/2010/main" val="70799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5" y="1948081"/>
            <a:ext cx="2353491" cy="2148840"/>
          </a:xfrm>
          <a:prstGeom prst="rect">
            <a:avLst/>
          </a:prstGeom>
        </p:spPr>
      </p:pic>
      <p:sp>
        <p:nvSpPr>
          <p:cNvPr id="10" name="Line 52"/>
          <p:cNvSpPr>
            <a:spLocks noChangeShapeType="1"/>
          </p:cNvSpPr>
          <p:nvPr/>
        </p:nvSpPr>
        <p:spPr bwMode="auto">
          <a:xfrm flipV="1">
            <a:off x="4241197" y="1934589"/>
            <a:ext cx="52387" cy="269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552" y="274319"/>
            <a:ext cx="594360" cy="5943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Line Callout 2 8"/>
          <p:cNvSpPr/>
          <p:nvPr/>
        </p:nvSpPr>
        <p:spPr bwMode="auto">
          <a:xfrm flipH="1">
            <a:off x="2048656" y="4135208"/>
            <a:ext cx="3072976" cy="1310017"/>
          </a:xfrm>
          <a:prstGeom prst="borderCallout2">
            <a:avLst>
              <a:gd name="adj1" fmla="val 21361"/>
              <a:gd name="adj2" fmla="val -1516"/>
              <a:gd name="adj3" fmla="val 21361"/>
              <a:gd name="adj4" fmla="val -8374"/>
              <a:gd name="adj5" fmla="val -693"/>
              <a:gd name="adj6" fmla="val -10401"/>
            </a:avLst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pPr algn="ctr" defTabSz="457200" fontAlgn="ctr">
              <a:spcBef>
                <a:spcPts val="60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ＭＳ Ｐゴシック" pitchFamily="34" charset="-128"/>
              </a:rPr>
              <a:t>Manufacture capital</a:t>
            </a:r>
          </a:p>
          <a:p>
            <a:pPr fontAlgn="ctr"/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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</a:rPr>
              <a:t>More expensive, heavier than paper book</a:t>
            </a:r>
          </a:p>
          <a:p>
            <a:pPr fontAlgn="ctr"/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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</a:rPr>
              <a:t>Printing on plastic requires new technology</a:t>
            </a:r>
          </a:p>
        </p:txBody>
      </p:sp>
      <p:sp>
        <p:nvSpPr>
          <p:cNvPr id="11" name="Line Callout 2 10"/>
          <p:cNvSpPr/>
          <p:nvPr/>
        </p:nvSpPr>
        <p:spPr bwMode="auto">
          <a:xfrm flipH="1">
            <a:off x="2108620" y="1214202"/>
            <a:ext cx="3013012" cy="1350703"/>
          </a:xfrm>
          <a:prstGeom prst="borderCallout2">
            <a:avLst>
              <a:gd name="adj1" fmla="val 46195"/>
              <a:gd name="adj2" fmla="val -2824"/>
              <a:gd name="adj3" fmla="val 46195"/>
              <a:gd name="adj4" fmla="val -11336"/>
              <a:gd name="adj5" fmla="val 61065"/>
              <a:gd name="adj6" fmla="val -15368"/>
            </a:avLst>
          </a:prstGeom>
          <a:noFill/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pPr marL="179388" indent="-179388" defTabSz="4572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 fontAlgn="ctr">
              <a:spcBef>
                <a:spcPts val="600"/>
              </a:spcBef>
            </a:pPr>
            <a:r>
              <a:rPr lang="en-US" b="1" dirty="0">
                <a:latin typeface="Calibri" pitchFamily="34" charset="0"/>
                <a:ea typeface="ＭＳ Ｐゴシック" pitchFamily="34" charset="-128"/>
              </a:rPr>
              <a:t>Natural capital</a:t>
            </a:r>
          </a:p>
          <a:p>
            <a:pPr fontAlgn="ctr"/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</a:t>
            </a:r>
            <a:r>
              <a:rPr lang="en-GB" b="1" dirty="0">
                <a:latin typeface="Calibri" panose="020F0502020204030204" pitchFamily="34" charset="0"/>
              </a:rPr>
              <a:t>  </a:t>
            </a:r>
            <a:r>
              <a:rPr lang="en-US" sz="1400" b="1" dirty="0">
                <a:latin typeface="Calibri" panose="020F0502020204030204" pitchFamily="34" charset="0"/>
              </a:rPr>
              <a:t>No energy or carbon saving </a:t>
            </a:r>
          </a:p>
          <a:p>
            <a:pPr fontAlgn="ctr"/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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en-GB" sz="1400" b="1" dirty="0">
                <a:latin typeface="Calibri" panose="020F0502020204030204" pitchFamily="34" charset="0"/>
              </a:rPr>
              <a:t>Based on non-renewable resource</a:t>
            </a:r>
            <a:endParaRPr lang="en-US" sz="1400" b="1" dirty="0">
              <a:latin typeface="Calibri" panose="020F0502020204030204" pitchFamily="34" charset="0"/>
            </a:endParaRPr>
          </a:p>
          <a:p>
            <a:pPr fontAlgn="ctr"/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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en-GB" sz="1400" b="1" dirty="0">
                <a:latin typeface="Calibri" panose="020F0502020204030204" pitchFamily="34" charset="0"/>
              </a:rPr>
              <a:t>No evidence that recycling is improved</a:t>
            </a:r>
            <a:endParaRPr lang="en-US" sz="1400" b="1" dirty="0">
              <a:latin typeface="Calibri" panose="020F0502020204030204" pitchFamily="34" charset="0"/>
            </a:endParaRPr>
          </a:p>
          <a:p>
            <a:pPr marL="179388" indent="-179388" defTabSz="4572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8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Line Callout 2 11"/>
          <p:cNvSpPr/>
          <p:nvPr/>
        </p:nvSpPr>
        <p:spPr bwMode="auto">
          <a:xfrm>
            <a:off x="6983464" y="4112158"/>
            <a:ext cx="3072976" cy="1333067"/>
          </a:xfrm>
          <a:prstGeom prst="borderCallout2">
            <a:avLst>
              <a:gd name="adj1" fmla="val 21361"/>
              <a:gd name="adj2" fmla="val -1516"/>
              <a:gd name="adj3" fmla="val 21361"/>
              <a:gd name="adj4" fmla="val -8374"/>
              <a:gd name="adj5" fmla="val 3906"/>
              <a:gd name="adj6" fmla="val -11521"/>
            </a:avLst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pPr algn="ctr" defTabSz="457200" fontAlgn="ctr">
              <a:spcBef>
                <a:spcPts val="60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ＭＳ Ｐゴシック" pitchFamily="34" charset="-128"/>
              </a:rPr>
              <a:t>Human capital</a:t>
            </a:r>
          </a:p>
          <a:p>
            <a:pPr fontAlgn="ctr"/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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en-US" sz="1400" b="1" dirty="0">
                <a:latin typeface="Calibri" panose="020F0502020204030204" pitchFamily="34" charset="0"/>
              </a:rPr>
              <a:t>Book retailers face higher cost of both book and delivery</a:t>
            </a:r>
          </a:p>
          <a:p>
            <a:pPr fontAlgn="ctr"/>
            <a:r>
              <a:rPr lang="en-US" b="1" dirty="0">
                <a:solidFill>
                  <a:srgbClr val="008000"/>
                </a:solidFill>
                <a:latin typeface="Calibri" panose="020F0502020204030204" pitchFamily="34" charset="0"/>
                <a:sym typeface="Wingdings"/>
              </a:rPr>
              <a:t></a:t>
            </a:r>
            <a:r>
              <a:rPr lang="en-US" sz="1400" b="1" dirty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</a:rPr>
              <a:t> Possible that the reading public might find durability attractive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119699-1FC8-436A-A670-BA01948E9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Impact on the Three Capitals (overview)</a:t>
            </a:r>
          </a:p>
        </p:txBody>
      </p:sp>
    </p:spTree>
    <p:extLst>
      <p:ext uri="{BB962C8B-B14F-4D97-AF65-F5344CB8AC3E}">
        <p14:creationId xmlns:p14="http://schemas.microsoft.com/office/powerpoint/2010/main" val="37751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783632" y="1268762"/>
            <a:ext cx="6336704" cy="767505"/>
            <a:chOff x="1682898" y="1308888"/>
            <a:chExt cx="6336704" cy="872564"/>
          </a:xfrm>
        </p:grpSpPr>
        <p:sp>
          <p:nvSpPr>
            <p:cNvPr id="9" name="TextBox 8"/>
            <p:cNvSpPr txBox="1"/>
            <p:nvPr/>
          </p:nvSpPr>
          <p:spPr>
            <a:xfrm>
              <a:off x="1682898" y="1796555"/>
              <a:ext cx="6336704" cy="384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01613">
                <a:buClr>
                  <a:schemeClr val="accent3"/>
                </a:buClr>
                <a:buSzPct val="110000"/>
                <a:buFont typeface="Wingdings" pitchFamily="2" charset="2"/>
                <a:buChar char="§"/>
              </a:pPr>
              <a:r>
                <a:rPr lang="en-GB" sz="1600" dirty="0"/>
                <a:t>Contribution of plastic books to all three capitals is negative or neutral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3276264" y="1308888"/>
              <a:ext cx="2952328" cy="362208"/>
            </a:xfrm>
            <a:prstGeom prst="roundRect">
              <a:avLst>
                <a:gd name="adj" fmla="val 4159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sz="1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66378" y="1308888"/>
              <a:ext cx="1590179" cy="384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b="1" dirty="0"/>
                <a:t>Cold assessment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76998" y="3902272"/>
            <a:ext cx="4239282" cy="735741"/>
            <a:chOff x="2990022" y="1308888"/>
            <a:chExt cx="4239282" cy="836453"/>
          </a:xfrm>
        </p:grpSpPr>
        <p:sp>
          <p:nvSpPr>
            <p:cNvPr id="13" name="TextBox 12"/>
            <p:cNvSpPr txBox="1"/>
            <p:nvPr/>
          </p:nvSpPr>
          <p:spPr>
            <a:xfrm>
              <a:off x="3182068" y="1760444"/>
              <a:ext cx="4047236" cy="384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01613">
                <a:buClr>
                  <a:schemeClr val="accent3"/>
                </a:buClr>
                <a:buSzPct val="110000"/>
                <a:buFont typeface="Wingdings" pitchFamily="2" charset="2"/>
                <a:buChar char="§"/>
              </a:pPr>
              <a:r>
                <a:rPr lang="en-GB" sz="1600" dirty="0"/>
                <a:t>Best to stick with paper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990022" y="1308888"/>
              <a:ext cx="2952328" cy="362208"/>
            </a:xfrm>
            <a:prstGeom prst="roundRect">
              <a:avLst>
                <a:gd name="adj" fmla="val 4159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sz="1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9809" y="1308888"/>
              <a:ext cx="2093907" cy="384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b="1" dirty="0"/>
                <a:t>Alternative strategies?</a:t>
              </a: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568" y="188640"/>
            <a:ext cx="594360" cy="594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2783632" y="2534120"/>
            <a:ext cx="6336704" cy="1033267"/>
            <a:chOff x="3371092" y="2690023"/>
            <a:chExt cx="6336704" cy="1033267"/>
          </a:xfrm>
        </p:grpSpPr>
        <p:sp>
          <p:nvSpPr>
            <p:cNvPr id="4" name="TextBox 3"/>
            <p:cNvSpPr txBox="1"/>
            <p:nvPr/>
          </p:nvSpPr>
          <p:spPr>
            <a:xfrm>
              <a:off x="3371092" y="3138515"/>
              <a:ext cx="6336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01613">
                <a:buClr>
                  <a:schemeClr val="accent3"/>
                </a:buClr>
                <a:buSzPct val="110000"/>
                <a:buFont typeface="Wingdings" pitchFamily="2" charset="2"/>
                <a:buChar char="§"/>
              </a:pPr>
              <a:r>
                <a:rPr lang="en-GB" sz="1600" dirty="0"/>
                <a:t>McDonough and </a:t>
              </a:r>
              <a:r>
                <a:rPr lang="en-GB" sz="1600" dirty="0" err="1"/>
                <a:t>Braungart</a:t>
              </a:r>
              <a:r>
                <a:rPr lang="en-GB" sz="1600" dirty="0"/>
                <a:t> are making a point: that product redesign can allow materials to be reuse</a:t>
              </a: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964458" y="2690023"/>
              <a:ext cx="2952328" cy="362208"/>
            </a:xfrm>
            <a:prstGeom prst="roundRect">
              <a:avLst>
                <a:gd name="adj" fmla="val 4159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sz="1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7042" y="2701850"/>
              <a:ext cx="25167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b="1" dirty="0"/>
                <a:t>More reflective assessment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3DA3C6-EA77-4FC0-95A0-15259631B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Reflection</a:t>
            </a:r>
          </a:p>
        </p:txBody>
      </p:sp>
    </p:spTree>
    <p:extLst>
      <p:ext uri="{BB962C8B-B14F-4D97-AF65-F5344CB8AC3E}">
        <p14:creationId xmlns:p14="http://schemas.microsoft.com/office/powerpoint/2010/main" val="260169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nsys - Slide Master">
  <a:themeElements>
    <a:clrScheme name="Ansys Color Theme - 2020">
      <a:dk1>
        <a:srgbClr val="000000"/>
      </a:dk1>
      <a:lt1>
        <a:srgbClr val="FFFFFF"/>
      </a:lt1>
      <a:dk2>
        <a:srgbClr val="898A8D"/>
      </a:dk2>
      <a:lt2>
        <a:srgbClr val="FFFFFF"/>
      </a:lt2>
      <a:accent1>
        <a:srgbClr val="FFB71B"/>
      </a:accent1>
      <a:accent2>
        <a:srgbClr val="D9D8D6"/>
      </a:accent2>
      <a:accent3>
        <a:srgbClr val="898A8D"/>
      </a:accent3>
      <a:accent4>
        <a:srgbClr val="444446"/>
      </a:accent4>
      <a:accent5>
        <a:srgbClr val="D29100"/>
      </a:accent5>
      <a:accent6>
        <a:srgbClr val="F9DD42"/>
      </a:accent6>
      <a:hlink>
        <a:srgbClr val="FFB71B"/>
      </a:hlink>
      <a:folHlink>
        <a:srgbClr val="898A8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CA2E55D1-E75E-42A9-B5BE-2EBF54A1B007}" vid="{3CA74CE9-968C-4C38-BCBF-D52F0D1A7B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>1</_ip_UnifiedCompliancePolicyUIAction>
    <_ip_UnifiedCompliancePolicyProperties xmlns="http://schemas.microsoft.com/sharepoint/v3" xsi:nil="true"/>
    <Tag xmlns="4486bbf1-55fc-49d2-af7e-ec287a4789b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1F15CCDA16C44AB1AFF6EA8F76A1A" ma:contentTypeVersion="13" ma:contentTypeDescription="Create a new document." ma:contentTypeScope="" ma:versionID="d7be0bb6f63c056c5c0b22d274fb5218">
  <xsd:schema xmlns:xsd="http://www.w3.org/2001/XMLSchema" xmlns:xs="http://www.w3.org/2001/XMLSchema" xmlns:p="http://schemas.microsoft.com/office/2006/metadata/properties" xmlns:ns1="http://schemas.microsoft.com/sharepoint/v3" xmlns:ns2="4486bbf1-55fc-49d2-af7e-ec287a4789b3" xmlns:ns3="592a2861-848e-4487-9e07-fc12779b72dd" targetNamespace="http://schemas.microsoft.com/office/2006/metadata/properties" ma:root="true" ma:fieldsID="55928435a1502ffca128e6244f75cdd4" ns1:_="" ns2:_="" ns3:_="">
    <xsd:import namespace="http://schemas.microsoft.com/sharepoint/v3"/>
    <xsd:import namespace="4486bbf1-55fc-49d2-af7e-ec287a4789b3"/>
    <xsd:import namespace="592a2861-848e-4487-9e07-fc12779b72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Tag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6bbf1-55fc-49d2-af7e-ec287a4789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Tag" ma:index="16" nillable="true" ma:displayName="Tag" ma:format="Dropdown" ma:internalName="Tag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a2861-848e-4487-9e07-fc12779b72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7E8F0A-8EB5-4BA9-AE9D-439A9C8FE9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233852-4846-46DF-A6F5-29F8CAD1F2D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486bbf1-55fc-49d2-af7e-ec287a4789b3"/>
  </ds:schemaRefs>
</ds:datastoreItem>
</file>

<file path=customXml/itemProps3.xml><?xml version="1.0" encoding="utf-8"?>
<ds:datastoreItem xmlns:ds="http://schemas.openxmlformats.org/officeDocument/2006/customXml" ds:itemID="{3B9C904B-AFCC-4430-BC40-5B29C79C56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486bbf1-55fc-49d2-af7e-ec287a4789b3"/>
    <ds:schemaRef ds:uri="592a2861-848e-4487-9e07-fc12779b72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AER EduPack Template-PPT 4</Template>
  <TotalTime>1676</TotalTime>
  <Words>565</Words>
  <Application>Microsoft Office PowerPoint</Application>
  <PresentationFormat>Widescreen</PresentationFormat>
  <Paragraphs>136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Ansys - Slide Master</vt:lpstr>
      <vt:lpstr>PowerPoint Presentation</vt:lpstr>
      <vt:lpstr>Plastic Books: background</vt:lpstr>
      <vt:lpstr>Step 1: Objective, scale, and functional unit</vt:lpstr>
      <vt:lpstr>Step 2: Stakeholders and concerns</vt:lpstr>
      <vt:lpstr>Step 3: Fact-finding– materials and recycling</vt:lpstr>
      <vt:lpstr>Step 3: Fact-finding– Cost </vt:lpstr>
      <vt:lpstr>Ste[ 3: Fact-finding– Energy and carbon</vt:lpstr>
      <vt:lpstr>Step 4: Impact on the Three Capitals (overview)</vt:lpstr>
      <vt:lpstr>Step 5: Reflection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magda.figuerola</dc:creator>
  <cp:lastModifiedBy>Soma Chakrabarti</cp:lastModifiedBy>
  <cp:revision>104</cp:revision>
  <dcterms:created xsi:type="dcterms:W3CDTF">2014-10-02T10:31:00Z</dcterms:created>
  <dcterms:modified xsi:type="dcterms:W3CDTF">2022-01-14T11:24:57Z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0x0101006F11F15CCDA16C44AB1AFF6EA8F76A1A</vt:lpwstr>
  </property>
</Properties>
</file>