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3"/>
  </p:notesMasterIdLst>
  <p:sldIdLst>
    <p:sldId id="256" r:id="rId5"/>
    <p:sldId id="285" r:id="rId6"/>
    <p:sldId id="286" r:id="rId7"/>
    <p:sldId id="287" r:id="rId8"/>
    <p:sldId id="288" r:id="rId9"/>
    <p:sldId id="289" r:id="rId10"/>
    <p:sldId id="290" r:id="rId11"/>
    <p:sldId id="291" r:id="rId12"/>
    <p:sldId id="292" r:id="rId13"/>
    <p:sldId id="293" r:id="rId14"/>
    <p:sldId id="312" r:id="rId15"/>
    <p:sldId id="311" r:id="rId16"/>
    <p:sldId id="296" r:id="rId17"/>
    <p:sldId id="297" r:id="rId18"/>
    <p:sldId id="298" r:id="rId19"/>
    <p:sldId id="313" r:id="rId20"/>
    <p:sldId id="300" r:id="rId21"/>
    <p:sldId id="301" r:id="rId22"/>
    <p:sldId id="302" r:id="rId23"/>
    <p:sldId id="303" r:id="rId24"/>
    <p:sldId id="304" r:id="rId25"/>
    <p:sldId id="305" r:id="rId26"/>
    <p:sldId id="306" r:id="rId27"/>
    <p:sldId id="307" r:id="rId28"/>
    <p:sldId id="308" r:id="rId29"/>
    <p:sldId id="309" r:id="rId30"/>
    <p:sldId id="310" r:id="rId31"/>
    <p:sldId id="258" r:id="rId32"/>
  </p:sldIdLst>
  <p:sldSz cx="12192000" cy="6858000"/>
  <p:notesSz cx="6858000" cy="9144000"/>
  <p:embeddedFontLst>
    <p:embeddedFont>
      <p:font typeface="Bookshelf Symbol 1" panose="020B0604020202020204" charset="0"/>
      <p:regular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89307" autoAdjust="0"/>
  </p:normalViewPr>
  <p:slideViewPr>
    <p:cSldViewPr showGuides="1">
      <p:cViewPr>
        <p:scale>
          <a:sx n="93" d="100"/>
          <a:sy n="93" d="100"/>
        </p:scale>
        <p:origin x="1206" y="204"/>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2021</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EduPack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Le bouton </a:t>
            </a:r>
            <a:r>
              <a:rPr lang="en-GB" sz="1400" b="1" i="1" dirty="0" err="1">
                <a:latin typeface="Arial" charset="0"/>
                <a:cs typeface="Arial" charset="0"/>
              </a:rPr>
              <a:t>graphique</a:t>
            </a:r>
            <a:r>
              <a:rPr lang="en-GB" sz="1400" b="1" i="1" dirty="0">
                <a:latin typeface="Arial" charset="0"/>
                <a:cs typeface="Arial" charset="0"/>
              </a:rPr>
              <a:t>/</a:t>
            </a:r>
            <a:r>
              <a:rPr lang="en-GB" sz="1400" b="1" i="1" dirty="0" err="1">
                <a:latin typeface="Arial" charset="0"/>
                <a:cs typeface="Arial" charset="0"/>
              </a:rPr>
              <a:t>sélectionner</a:t>
            </a:r>
            <a:endParaRPr lang="en-GB" sz="1400" b="1" i="1" dirty="0">
              <a:latin typeface="Arial" charset="0"/>
              <a:cs typeface="Arial" charset="0"/>
            </a:endParaRPr>
          </a:p>
          <a:p>
            <a:endParaRPr lang="en-GB" sz="1400" dirty="0">
              <a:latin typeface="Arial" charset="0"/>
              <a:cs typeface="Arial" charset="0"/>
            </a:endParaRPr>
          </a:p>
          <a:p>
            <a:pPr marL="0" indent="0">
              <a:buNone/>
            </a:pPr>
            <a:r>
              <a:rPr lang="en-GB" sz="1200" dirty="0" err="1">
                <a:latin typeface="Arial" charset="0"/>
                <a:cs typeface="Arial" charset="0"/>
              </a:rPr>
              <a:t>D’abord</a:t>
            </a:r>
            <a:r>
              <a:rPr lang="en-GB" sz="1200" dirty="0">
                <a:latin typeface="Arial" charset="0"/>
                <a:cs typeface="Arial" charset="0"/>
              </a:rPr>
              <a:t>, </a:t>
            </a:r>
            <a:r>
              <a:rPr lang="en-GB" sz="1200" dirty="0" err="1">
                <a:latin typeface="Arial" charset="0"/>
                <a:cs typeface="Arial" charset="0"/>
              </a:rPr>
              <a:t>choisir</a:t>
            </a:r>
            <a:r>
              <a:rPr lang="en-GB" sz="1200" dirty="0">
                <a:latin typeface="Arial" charset="0"/>
                <a:cs typeface="Arial" charset="0"/>
              </a:rPr>
              <a:t> le sous-ensemble de la table de </a:t>
            </a:r>
            <a:r>
              <a:rPr lang="en-GB" sz="1200" dirty="0" err="1">
                <a:latin typeface="Arial" charset="0"/>
                <a:cs typeface="Arial" charset="0"/>
              </a:rPr>
              <a:t>données</a:t>
            </a:r>
            <a:r>
              <a:rPr lang="en-GB" sz="1200" dirty="0">
                <a:latin typeface="Arial" charset="0"/>
                <a:cs typeface="Arial" charset="0"/>
              </a:rPr>
              <a:t> avec </a:t>
            </a:r>
            <a:r>
              <a:rPr lang="en-GB" sz="1200" dirty="0" err="1">
                <a:latin typeface="Arial" charset="0"/>
                <a:cs typeface="Arial" charset="0"/>
              </a:rPr>
              <a:t>lequel</a:t>
            </a:r>
            <a:r>
              <a:rPr lang="en-GB" sz="1200" dirty="0">
                <a:latin typeface="Arial" charset="0"/>
                <a:cs typeface="Arial" charset="0"/>
              </a:rPr>
              <a:t> </a:t>
            </a:r>
            <a:r>
              <a:rPr lang="en-GB" sz="1200" dirty="0" err="1">
                <a:latin typeface="Arial" charset="0"/>
                <a:cs typeface="Arial" charset="0"/>
              </a:rPr>
              <a:t>vous</a:t>
            </a:r>
            <a:r>
              <a:rPr lang="en-GB" sz="1200" dirty="0">
                <a:latin typeface="Arial" charset="0"/>
                <a:cs typeface="Arial" charset="0"/>
              </a:rPr>
              <a:t> </a:t>
            </a:r>
            <a:r>
              <a:rPr lang="en-GB" sz="1200" dirty="0" err="1">
                <a:latin typeface="Arial" charset="0"/>
                <a:cs typeface="Arial" charset="0"/>
              </a:rPr>
              <a:t>souhaitez</a:t>
            </a:r>
            <a:r>
              <a:rPr lang="en-GB" sz="1200" dirty="0">
                <a:latin typeface="Arial" charset="0"/>
                <a:cs typeface="Arial" charset="0"/>
              </a:rPr>
              <a:t> </a:t>
            </a:r>
            <a:r>
              <a:rPr lang="en-GB" sz="1200" dirty="0" err="1">
                <a:latin typeface="Arial" charset="0"/>
                <a:cs typeface="Arial" charset="0"/>
              </a:rPr>
              <a:t>travailler</a:t>
            </a:r>
            <a:r>
              <a:rPr lang="en-GB" sz="1200" dirty="0">
                <a:latin typeface="Arial" charset="0"/>
                <a:cs typeface="Arial" charset="0"/>
              </a:rPr>
              <a:t>. </a:t>
            </a:r>
            <a:r>
              <a:rPr lang="en-GB" sz="1200" b="1" i="1" dirty="0" err="1">
                <a:latin typeface="Arial" charset="0"/>
                <a:cs typeface="Arial" charset="0"/>
              </a:rPr>
              <a:t>Tous</a:t>
            </a:r>
            <a:r>
              <a:rPr lang="en-GB" sz="1200" b="1" i="1" dirty="0">
                <a:latin typeface="Arial" charset="0"/>
                <a:cs typeface="Arial" charset="0"/>
              </a:rPr>
              <a:t> </a:t>
            </a:r>
            <a:r>
              <a:rPr lang="en-GB" sz="1200" b="1" i="1" dirty="0" err="1">
                <a:latin typeface="Arial" charset="0"/>
                <a:cs typeface="Arial" charset="0"/>
              </a:rPr>
              <a:t>matériaux</a:t>
            </a:r>
            <a:r>
              <a:rPr lang="en-GB" sz="1200" b="1" i="1" dirty="0">
                <a:latin typeface="Arial" charset="0"/>
                <a:cs typeface="Arial" charset="0"/>
              </a:rPr>
              <a:t> </a:t>
            </a:r>
            <a:r>
              <a:rPr lang="en-GB" sz="1200" dirty="0" err="1">
                <a:latin typeface="Arial" charset="0"/>
                <a:cs typeface="Arial" charset="0"/>
              </a:rPr>
              <a:t>est</a:t>
            </a:r>
            <a:r>
              <a:rPr lang="en-GB" sz="1200" dirty="0">
                <a:latin typeface="Arial" charset="0"/>
                <a:cs typeface="Arial" charset="0"/>
              </a:rPr>
              <a:t> un bon point de </a:t>
            </a:r>
            <a:r>
              <a:rPr lang="en-GB" sz="1200" dirty="0" err="1">
                <a:latin typeface="Arial" charset="0"/>
                <a:cs typeface="Arial" charset="0"/>
              </a:rPr>
              <a:t>départ</a:t>
            </a:r>
            <a:r>
              <a:rPr lang="en-GB" sz="1200" dirty="0">
                <a:latin typeface="Arial" charset="0"/>
                <a:cs typeface="Arial" charset="0"/>
              </a:rPr>
              <a:t>. </a:t>
            </a:r>
            <a:r>
              <a:rPr lang="en-GB" sz="1200" dirty="0" err="1">
                <a:latin typeface="Arial" charset="0"/>
                <a:cs typeface="Arial" charset="0"/>
              </a:rPr>
              <a:t>Vous</a:t>
            </a:r>
            <a:r>
              <a:rPr lang="en-GB" sz="1200" dirty="0">
                <a:latin typeface="Arial" charset="0"/>
                <a:cs typeface="Arial" charset="0"/>
              </a:rPr>
              <a:t> </a:t>
            </a:r>
            <a:r>
              <a:rPr lang="en-GB" sz="1200" dirty="0" err="1">
                <a:latin typeface="Arial" charset="0"/>
                <a:cs typeface="Arial" charset="0"/>
              </a:rPr>
              <a:t>pouvez</a:t>
            </a:r>
            <a:r>
              <a:rPr lang="en-GB" sz="1200" dirty="0">
                <a:latin typeface="Arial" charset="0"/>
                <a:cs typeface="Arial" charset="0"/>
              </a:rPr>
              <a:t> </a:t>
            </a:r>
            <a:r>
              <a:rPr lang="en-GB" sz="1200" dirty="0" err="1">
                <a:latin typeface="Arial" charset="0"/>
                <a:cs typeface="Arial" charset="0"/>
              </a:rPr>
              <a:t>ainsi</a:t>
            </a:r>
            <a:r>
              <a:rPr lang="en-GB" sz="1200" dirty="0">
                <a:latin typeface="Arial" charset="0"/>
                <a:cs typeface="Arial" charset="0"/>
              </a:rPr>
              <a:t> faire un </a:t>
            </a:r>
            <a:r>
              <a:rPr lang="en-GB" sz="1200" dirty="0" err="1">
                <a:latin typeface="Arial" charset="0"/>
                <a:cs typeface="Arial" charset="0"/>
              </a:rPr>
              <a:t>graphique</a:t>
            </a:r>
            <a:r>
              <a:rPr lang="en-GB" sz="1200" dirty="0">
                <a:latin typeface="Arial" charset="0"/>
                <a:cs typeface="Arial" charset="0"/>
              </a:rPr>
              <a:t> à barres (</a:t>
            </a:r>
            <a:r>
              <a:rPr lang="en-GB" sz="1200" dirty="0" err="1">
                <a:latin typeface="Arial" charset="0"/>
                <a:cs typeface="Arial" charset="0"/>
              </a:rPr>
              <a:t>une</a:t>
            </a:r>
            <a:r>
              <a:rPr lang="en-GB" sz="1200" dirty="0">
                <a:latin typeface="Arial" charset="0"/>
                <a:cs typeface="Arial" charset="0"/>
              </a:rPr>
              <a:t> </a:t>
            </a:r>
            <a:r>
              <a:rPr lang="en-GB" sz="1200" dirty="0" err="1">
                <a:latin typeface="Arial" charset="0"/>
                <a:cs typeface="Arial" charset="0"/>
              </a:rPr>
              <a:t>propriété</a:t>
            </a:r>
            <a:r>
              <a:rPr lang="en-GB" sz="1200" dirty="0">
                <a:latin typeface="Arial" charset="0"/>
                <a:cs typeface="Arial" charset="0"/>
              </a:rPr>
              <a:t>) </a:t>
            </a:r>
            <a:r>
              <a:rPr lang="en-GB" sz="1200" dirty="0" err="1">
                <a:latin typeface="Arial" charset="0"/>
                <a:cs typeface="Arial" charset="0"/>
              </a:rPr>
              <a:t>ou</a:t>
            </a:r>
            <a:r>
              <a:rPr lang="en-GB" sz="1200" dirty="0">
                <a:latin typeface="Arial" charset="0"/>
                <a:cs typeface="Arial" charset="0"/>
              </a:rPr>
              <a:t> à </a:t>
            </a:r>
            <a:r>
              <a:rPr lang="en-GB" sz="1200" dirty="0" err="1">
                <a:latin typeface="Arial" charset="0"/>
                <a:cs typeface="Arial" charset="0"/>
              </a:rPr>
              <a:t>bulles</a:t>
            </a:r>
            <a:r>
              <a:rPr lang="en-GB" sz="1200" dirty="0">
                <a:latin typeface="Arial" charset="0"/>
                <a:cs typeface="Arial" charset="0"/>
              </a:rPr>
              <a:t> (2 </a:t>
            </a:r>
            <a:r>
              <a:rPr lang="en-GB" sz="1200" dirty="0" err="1">
                <a:latin typeface="Arial" charset="0"/>
                <a:cs typeface="Arial" charset="0"/>
              </a:rPr>
              <a:t>propriétés</a:t>
            </a:r>
            <a:r>
              <a:rPr lang="en-GB" sz="1200" dirty="0">
                <a:latin typeface="Arial" charset="0"/>
                <a:cs typeface="Arial" charset="0"/>
              </a:rPr>
              <a:t>). </a:t>
            </a:r>
            <a:r>
              <a:rPr lang="en-GB" sz="1200" dirty="0" err="1">
                <a:latin typeface="Arial" charset="0"/>
                <a:cs typeface="Arial" charset="0"/>
              </a:rPr>
              <a:t>Sélectioner</a:t>
            </a:r>
            <a:r>
              <a:rPr lang="en-GB" sz="1200" dirty="0">
                <a:latin typeface="Arial" charset="0"/>
                <a:cs typeface="Arial" charset="0"/>
              </a:rPr>
              <a:t> les </a:t>
            </a:r>
            <a:r>
              <a:rPr lang="en-GB" sz="1200" dirty="0" err="1">
                <a:latin typeface="Arial" charset="0"/>
                <a:cs typeface="Arial" charset="0"/>
              </a:rPr>
              <a:t>propriétés</a:t>
            </a:r>
            <a:r>
              <a:rPr lang="en-GB" sz="1200" dirty="0">
                <a:latin typeface="Arial" charset="0"/>
                <a:cs typeface="Arial" charset="0"/>
              </a:rPr>
              <a:t> que </a:t>
            </a:r>
            <a:r>
              <a:rPr lang="en-GB" sz="1200" dirty="0" err="1">
                <a:latin typeface="Arial" charset="0"/>
                <a:cs typeface="Arial" charset="0"/>
              </a:rPr>
              <a:t>vous</a:t>
            </a:r>
            <a:r>
              <a:rPr lang="en-GB" sz="1200" dirty="0">
                <a:latin typeface="Arial" charset="0"/>
                <a:cs typeface="Arial" charset="0"/>
              </a:rPr>
              <a:t> </a:t>
            </a:r>
            <a:r>
              <a:rPr lang="en-GB" sz="1200" dirty="0" err="1">
                <a:latin typeface="Arial" charset="0"/>
                <a:cs typeface="Arial" charset="0"/>
              </a:rPr>
              <a:t>souhaitez</a:t>
            </a:r>
            <a:r>
              <a:rPr lang="en-GB" sz="1200" dirty="0">
                <a:latin typeface="Arial" charset="0"/>
                <a:cs typeface="Arial" charset="0"/>
              </a:rPr>
              <a:t> </a:t>
            </a:r>
            <a:r>
              <a:rPr lang="en-GB" sz="1200" dirty="0" err="1">
                <a:latin typeface="Arial" charset="0"/>
                <a:cs typeface="Arial" charset="0"/>
              </a:rPr>
              <a:t>représenter</a:t>
            </a:r>
            <a:r>
              <a:rPr lang="en-GB" sz="1200" dirty="0">
                <a:latin typeface="Arial" charset="0"/>
                <a:cs typeface="Arial" charset="0"/>
              </a:rPr>
              <a:t> sur </a:t>
            </a:r>
            <a:r>
              <a:rPr lang="en-GB" sz="1200" dirty="0" err="1">
                <a:latin typeface="Arial" charset="0"/>
                <a:cs typeface="Arial" charset="0"/>
              </a:rPr>
              <a:t>l’axe</a:t>
            </a:r>
            <a:r>
              <a:rPr lang="en-GB" sz="1200" dirty="0">
                <a:latin typeface="Arial" charset="0"/>
                <a:cs typeface="Arial" charset="0"/>
              </a:rPr>
              <a:t> des Y </a:t>
            </a:r>
            <a:r>
              <a:rPr lang="en-GB" sz="1200" dirty="0" err="1">
                <a:latin typeface="Arial" charset="0"/>
                <a:cs typeface="Arial" charset="0"/>
              </a:rPr>
              <a:t>ou</a:t>
            </a:r>
            <a:r>
              <a:rPr lang="en-GB" sz="1200" dirty="0">
                <a:latin typeface="Arial" charset="0"/>
                <a:cs typeface="Arial" charset="0"/>
              </a:rPr>
              <a:t> </a:t>
            </a:r>
            <a:r>
              <a:rPr lang="en-GB" sz="1200" dirty="0" err="1">
                <a:latin typeface="Arial" charset="0"/>
                <a:cs typeface="Arial" charset="0"/>
              </a:rPr>
              <a:t>l’axe</a:t>
            </a:r>
            <a:r>
              <a:rPr lang="en-GB" sz="1200" dirty="0">
                <a:latin typeface="Arial" charset="0"/>
                <a:cs typeface="Arial" charset="0"/>
              </a:rPr>
              <a:t> des X. Il </a:t>
            </a:r>
            <a:r>
              <a:rPr lang="en-GB" sz="1200" dirty="0" err="1">
                <a:latin typeface="Arial" charset="0"/>
                <a:cs typeface="Arial" charset="0"/>
              </a:rPr>
              <a:t>est</a:t>
            </a:r>
            <a:r>
              <a:rPr lang="en-GB" sz="1200" dirty="0">
                <a:latin typeface="Arial" charset="0"/>
                <a:cs typeface="Arial" charset="0"/>
              </a:rPr>
              <a:t> </a:t>
            </a:r>
            <a:r>
              <a:rPr lang="en-GB" sz="1200" dirty="0" err="1">
                <a:latin typeface="Arial" charset="0"/>
                <a:cs typeface="Arial" charset="0"/>
              </a:rPr>
              <a:t>aussi</a:t>
            </a:r>
            <a:r>
              <a:rPr lang="en-GB" sz="1200" dirty="0">
                <a:latin typeface="Arial" charset="0"/>
                <a:cs typeface="Arial" charset="0"/>
              </a:rPr>
              <a:t> possible </a:t>
            </a:r>
            <a:r>
              <a:rPr lang="en-GB" sz="1200" dirty="0" err="1">
                <a:latin typeface="Arial" charset="0"/>
                <a:cs typeface="Arial" charset="0"/>
              </a:rPr>
              <a:t>d’ajuster</a:t>
            </a:r>
            <a:r>
              <a:rPr lang="en-GB" sz="1200" dirty="0">
                <a:latin typeface="Arial" charset="0"/>
                <a:cs typeface="Arial" charset="0"/>
              </a:rPr>
              <a:t> </a:t>
            </a:r>
            <a:r>
              <a:rPr lang="en-GB" sz="1200" dirty="0" err="1">
                <a:latin typeface="Arial" charset="0"/>
                <a:cs typeface="Arial" charset="0"/>
              </a:rPr>
              <a:t>l’échelle</a:t>
            </a:r>
            <a:r>
              <a:rPr lang="en-GB" sz="1200" dirty="0">
                <a:latin typeface="Arial" charset="0"/>
                <a:cs typeface="Arial" charset="0"/>
              </a:rPr>
              <a:t> des axes.</a:t>
            </a:r>
          </a:p>
          <a:p>
            <a:pPr marL="0" indent="0">
              <a:buNone/>
            </a:pPr>
            <a:endParaRPr lang="en-GB" sz="1200" dirty="0">
              <a:latin typeface="Arial" charset="0"/>
              <a:cs typeface="Arial" charset="0"/>
            </a:endParaRPr>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755998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latin typeface="Arial" charset="0"/>
                <a:cs typeface="Arial" charset="0"/>
              </a:rPr>
              <a:t>Graphiques</a:t>
            </a:r>
            <a:r>
              <a:rPr lang="en-GB" sz="1400" b="1" i="1" dirty="0">
                <a:latin typeface="Arial" charset="0"/>
                <a:cs typeface="Arial" charset="0"/>
              </a:rPr>
              <a:t> </a:t>
            </a:r>
            <a:r>
              <a:rPr lang="en-GB" sz="1400" b="1" i="1" dirty="0" err="1">
                <a:latin typeface="Arial" charset="0"/>
                <a:cs typeface="Arial" charset="0"/>
              </a:rPr>
              <a:t>avancés</a:t>
            </a:r>
            <a:endParaRPr lang="en-GB" sz="1400" b="1" i="1" dirty="0">
              <a:latin typeface="Arial" charset="0"/>
              <a:cs typeface="Arial" charset="0"/>
            </a:endParaRPr>
          </a:p>
          <a:p>
            <a:endParaRPr lang="en-GB" sz="1400" dirty="0">
              <a:latin typeface="Arial" charset="0"/>
              <a:cs typeface="Arial" charset="0"/>
            </a:endParaRPr>
          </a:p>
          <a:p>
            <a:r>
              <a:rPr lang="fr-FR" dirty="0"/>
              <a:t>Le bouton </a:t>
            </a:r>
            <a:r>
              <a:rPr lang="fr-FR" b="1" dirty="0"/>
              <a:t>Graphique</a:t>
            </a:r>
            <a:r>
              <a:rPr lang="fr-FR" dirty="0"/>
              <a:t> de l'étape de sélection peut également être utilisé pour tracer des combinaisons de propriétés sur les axes Y et / ou X. Pour ce faire, choisissez le bouton Avancé, qui permet de modifier une expression mathématique des propriétés disponibles à l'aide d'un ensemble d'opérateurs. Utilisez des parenthèses pour contrôler les priorités.</a:t>
            </a:r>
          </a:p>
          <a:p>
            <a:endParaRPr lang="fr-FR" dirty="0"/>
          </a:p>
          <a:p>
            <a:r>
              <a:rPr lang="fr-FR" dirty="0"/>
              <a:t>Pour diviser un axe en familles ou classes de matériaux, utilisez l'onglet </a:t>
            </a:r>
            <a:r>
              <a:rPr lang="fr-FR" b="1" i="1" u="none" dirty="0"/>
              <a:t>Arborescence</a:t>
            </a:r>
            <a:r>
              <a:rPr lang="fr-FR" dirty="0"/>
              <a:t> après avoir cliqué sur Avancé.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DDAD7-A41A-4414-8211-C5E2AC7F93E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832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sz="1400" b="1" i="1" dirty="0">
                <a:latin typeface="Arial" charset="0"/>
                <a:cs typeface="Arial" charset="0"/>
              </a:rPr>
              <a:t>Outils de sélection et de personnalisation des graphiques</a:t>
            </a:r>
          </a:p>
          <a:p>
            <a:endParaRPr lang="en-US" sz="1200" dirty="0">
              <a:latin typeface="Arial" charset="0"/>
              <a:cs typeface="Arial" charset="0"/>
            </a:endParaRPr>
          </a:p>
          <a:p>
            <a:r>
              <a:rPr lang="fr-FR" dirty="0"/>
              <a:t>Tous les graphiques présentés dans ces unités ont été réalisés avec le logiciel Granta </a:t>
            </a:r>
            <a:r>
              <a:rPr lang="fr-FR" dirty="0" err="1"/>
              <a:t>EduPack</a:t>
            </a:r>
            <a:r>
              <a:rPr lang="fr-FR" dirty="0"/>
              <a:t>. </a:t>
            </a:r>
            <a:r>
              <a:rPr lang="fr-FR" altLang="fr-FR" sz="1200" dirty="0" err="1"/>
              <a:t>Lorsqu</a:t>
            </a:r>
            <a:r>
              <a:rPr lang="en-GB" altLang="fr-FR" sz="1200" dirty="0"/>
              <a:t>’un </a:t>
            </a:r>
            <a:r>
              <a:rPr lang="en-GB" altLang="fr-FR" sz="1200" dirty="0" err="1"/>
              <a:t>graphique</a:t>
            </a:r>
            <a:r>
              <a:rPr lang="en-GB" altLang="fr-FR" sz="1200" baseline="0" dirty="0"/>
              <a:t> </a:t>
            </a:r>
            <a:r>
              <a:rPr lang="en-GB" altLang="fr-FR" sz="1200" baseline="0" dirty="0" err="1"/>
              <a:t>est</a:t>
            </a:r>
            <a:r>
              <a:rPr lang="en-GB" altLang="fr-FR" sz="1200" baseline="0" dirty="0"/>
              <a:t> </a:t>
            </a:r>
            <a:r>
              <a:rPr lang="en-GB" altLang="fr-FR" sz="1200" baseline="0" dirty="0" err="1"/>
              <a:t>cr</a:t>
            </a:r>
            <a:r>
              <a:rPr lang="fr-FR" altLang="fr-FR" sz="1200" baseline="0" dirty="0" err="1"/>
              <a:t>éé</a:t>
            </a:r>
            <a:r>
              <a:rPr lang="en-GB" altLang="fr-FR" sz="1200" baseline="0" dirty="0"/>
              <a:t>, la </a:t>
            </a:r>
            <a:r>
              <a:rPr lang="fr-FR" altLang="fr-FR" sz="1200" b="1" dirty="0"/>
              <a:t>barre d'outils de gestion de graphique </a:t>
            </a:r>
            <a:r>
              <a:rPr lang="fr-FR" altLang="fr-FR" sz="1200" b="0" dirty="0" err="1"/>
              <a:t>apparaî</a:t>
            </a:r>
            <a:r>
              <a:rPr lang="en-GB" altLang="fr-FR" sz="1200" b="0" dirty="0"/>
              <a:t>t </a:t>
            </a:r>
            <a:r>
              <a:rPr lang="fr-FR" altLang="fr-FR" sz="1200" b="0" dirty="0"/>
              <a:t>à </a:t>
            </a:r>
            <a:r>
              <a:rPr lang="en-GB" altLang="fr-FR" sz="1200" b="0" dirty="0"/>
              <a:t>travers son bord sup</a:t>
            </a:r>
            <a:r>
              <a:rPr lang="fr-FR" altLang="fr-FR" sz="1200" b="0" dirty="0"/>
              <a:t>é</a:t>
            </a:r>
            <a:r>
              <a:rPr lang="en-GB" altLang="fr-FR" sz="1200" b="0" dirty="0" err="1"/>
              <a:t>rieur</a:t>
            </a:r>
            <a:r>
              <a:rPr lang="en-GB" altLang="fr-FR" sz="1200" b="0" dirty="0"/>
              <a:t>.</a:t>
            </a:r>
          </a:p>
          <a:p>
            <a:endParaRPr lang="fr-FR" altLang="fr-FR" sz="1200" b="0" dirty="0"/>
          </a:p>
          <a:p>
            <a:r>
              <a:rPr lang="fr-FR" altLang="fr-FR" sz="1200" dirty="0"/>
              <a:t>La </a:t>
            </a:r>
            <a:r>
              <a:rPr lang="fr-FR" altLang="fr-FR" sz="1200" b="0" dirty="0"/>
              <a:t>barre d'outils de gestion de graphique </a:t>
            </a:r>
            <a:r>
              <a:rPr lang="fr-FR" altLang="fr-FR" sz="1200" dirty="0"/>
              <a:t>fournit des outils pour :</a:t>
            </a:r>
          </a:p>
          <a:p>
            <a:pPr>
              <a:lnSpc>
                <a:spcPct val="150000"/>
              </a:lnSpc>
              <a:spcBef>
                <a:spcPts val="1158"/>
              </a:spcBef>
              <a:buFontTx/>
              <a:buChar char="•"/>
            </a:pPr>
            <a:r>
              <a:rPr lang="fr-FR" altLang="fr-FR" sz="1200" dirty="0"/>
              <a:t>  L’</a:t>
            </a:r>
            <a:r>
              <a:rPr lang="fr-FR" altLang="fr-FR" sz="1200" b="1" dirty="0"/>
              <a:t>exploration</a:t>
            </a:r>
            <a:r>
              <a:rPr lang="fr-FR" altLang="fr-FR" sz="1200" dirty="0"/>
              <a:t> du graphique en agrandissant des zones choisies (fonction zoom).</a:t>
            </a:r>
          </a:p>
          <a:p>
            <a:pPr>
              <a:lnSpc>
                <a:spcPct val="150000"/>
              </a:lnSpc>
              <a:spcBef>
                <a:spcPts val="1158"/>
              </a:spcBef>
              <a:buFontTx/>
              <a:buChar char="•"/>
            </a:pPr>
            <a:r>
              <a:rPr lang="fr-FR" altLang="fr-FR" sz="1200" dirty="0"/>
              <a:t>  La </a:t>
            </a:r>
            <a:r>
              <a:rPr lang="fr-FR" altLang="fr-FR" sz="1200" b="1" dirty="0"/>
              <a:t>sélection</a:t>
            </a:r>
            <a:r>
              <a:rPr lang="fr-FR" altLang="fr-FR" sz="1200" dirty="0"/>
              <a:t> par application d'une boîte ou d’une ligne de sélection, et annulation de celle-ci ensuite si besoin.</a:t>
            </a:r>
          </a:p>
          <a:p>
            <a:pPr>
              <a:lnSpc>
                <a:spcPct val="150000"/>
              </a:lnSpc>
              <a:spcBef>
                <a:spcPts val="1158"/>
              </a:spcBef>
              <a:buFontTx/>
              <a:buChar char="•"/>
            </a:pPr>
            <a:r>
              <a:rPr lang="fr-FR" altLang="fr-FR" sz="1200" dirty="0"/>
              <a:t>  La </a:t>
            </a:r>
            <a:r>
              <a:rPr lang="fr-FR" altLang="fr-FR" sz="1200" b="1" dirty="0"/>
              <a:t>personnalisation</a:t>
            </a:r>
            <a:r>
              <a:rPr lang="fr-FR" altLang="fr-FR" sz="1200" dirty="0"/>
              <a:t> du graphique – en ajoutant des étiquettes de texte, des enveloppes autour des familles de matériaux, des lignes et courbes d’affichage, griser les matériaux qui ont été éliminés par l’ensemble des filtres de sélection, voire les faire disparaitre complètement du graphique.</a:t>
            </a:r>
          </a:p>
          <a:p>
            <a:pPr>
              <a:lnSpc>
                <a:spcPct val="150000"/>
              </a:lnSpc>
              <a:spcBef>
                <a:spcPts val="1158"/>
              </a:spcBef>
              <a:buFontTx/>
              <a:buChar char="•"/>
            </a:pPr>
            <a:r>
              <a:rPr lang="fr-FR" sz="1200" dirty="0"/>
              <a:t> D</a:t>
            </a:r>
            <a:r>
              <a:rPr lang="fr-FR" dirty="0"/>
              <a:t>es annotations de </a:t>
            </a:r>
            <a:r>
              <a:rPr lang="fr-FR" b="1" dirty="0"/>
              <a:t>courbes</a:t>
            </a:r>
            <a:r>
              <a:rPr lang="fr-FR" dirty="0"/>
              <a:t> et de </a:t>
            </a:r>
            <a:r>
              <a:rPr lang="fr-FR" b="1" dirty="0"/>
              <a:t>flèches</a:t>
            </a:r>
            <a:r>
              <a:rPr lang="fr-FR" dirty="0"/>
              <a:t> peuvent être ajoutées pour aider les commentaires sur les graphiques</a:t>
            </a:r>
          </a:p>
          <a:p>
            <a:pPr>
              <a:lnSpc>
                <a:spcPct val="150000"/>
              </a:lnSpc>
              <a:spcBef>
                <a:spcPts val="1158"/>
              </a:spcBef>
              <a:buFontTx/>
              <a:buChar char="•"/>
            </a:pPr>
            <a:endParaRPr lang="en-GB" sz="12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DDAD7-A41A-4414-8211-C5E2AC7F93E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225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sz="1400" b="1" i="1" dirty="0" err="1">
                <a:latin typeface="Arial" charset="0"/>
                <a:cs typeface="Arial" charset="0"/>
              </a:rPr>
              <a:t>Sélection</a:t>
            </a:r>
            <a:r>
              <a:rPr lang="en-GB" sz="1400" b="1" i="1" dirty="0">
                <a:latin typeface="Arial" charset="0"/>
                <a:cs typeface="Arial" charset="0"/>
              </a:rPr>
              <a:t> par application </a:t>
            </a:r>
            <a:r>
              <a:rPr lang="en-GB" sz="1400" b="1" i="1" dirty="0" err="1">
                <a:latin typeface="Arial" charset="0"/>
                <a:cs typeface="Arial" charset="0"/>
              </a:rPr>
              <a:t>d’une</a:t>
            </a:r>
            <a:r>
              <a:rPr lang="en-GB" sz="1400" b="1" i="1" baseline="0" dirty="0">
                <a:latin typeface="Arial" charset="0"/>
                <a:cs typeface="Arial" charset="0"/>
              </a:rPr>
              <a:t> </a:t>
            </a:r>
            <a:r>
              <a:rPr lang="en-GB" sz="1400" b="1" i="1" baseline="0" dirty="0" err="1">
                <a:latin typeface="Arial" charset="0"/>
                <a:cs typeface="Arial" charset="0"/>
              </a:rPr>
              <a:t>bo</a:t>
            </a:r>
            <a:r>
              <a:rPr lang="fr-FR" sz="1400" b="1" i="1" baseline="0" dirty="0">
                <a:latin typeface="Arial" charset="0"/>
                <a:cs typeface="Arial" charset="0"/>
              </a:rPr>
              <a:t>î</a:t>
            </a:r>
            <a:r>
              <a:rPr lang="en-GB" sz="1400" b="1" i="1" baseline="0" dirty="0" err="1">
                <a:latin typeface="Arial" charset="0"/>
                <a:cs typeface="Arial" charset="0"/>
              </a:rPr>
              <a:t>te</a:t>
            </a:r>
            <a:r>
              <a:rPr lang="en-GB" sz="1400" b="1" i="1" baseline="0" dirty="0">
                <a:latin typeface="Arial" charset="0"/>
                <a:cs typeface="Arial" charset="0"/>
              </a:rPr>
              <a:t> </a:t>
            </a:r>
            <a:r>
              <a:rPr lang="en-GB" sz="1400" b="1" i="1" baseline="0" dirty="0" err="1">
                <a:latin typeface="Arial" charset="0"/>
                <a:cs typeface="Arial" charset="0"/>
              </a:rPr>
              <a:t>ou</a:t>
            </a:r>
            <a:r>
              <a:rPr lang="en-GB" sz="1400" b="1" i="1" baseline="0" dirty="0">
                <a:latin typeface="Arial" charset="0"/>
                <a:cs typeface="Arial" charset="0"/>
              </a:rPr>
              <a:t> </a:t>
            </a:r>
            <a:r>
              <a:rPr lang="en-GB" sz="1400" b="1" i="1" baseline="0" dirty="0" err="1">
                <a:latin typeface="Arial" charset="0"/>
                <a:cs typeface="Arial" charset="0"/>
              </a:rPr>
              <a:t>ligne</a:t>
            </a:r>
            <a:r>
              <a:rPr lang="en-GB" sz="1400" b="1" i="1" baseline="0" dirty="0">
                <a:latin typeface="Arial" charset="0"/>
                <a:cs typeface="Arial" charset="0"/>
              </a:rPr>
              <a:t> de crit</a:t>
            </a:r>
            <a:r>
              <a:rPr lang="fr-FR" sz="1400" b="1" i="1" baseline="0" dirty="0">
                <a:latin typeface="Arial" charset="0"/>
                <a:cs typeface="Arial" charset="0"/>
              </a:rPr>
              <a:t>è</a:t>
            </a:r>
            <a:r>
              <a:rPr lang="en-GB" sz="1400" b="1" i="1" baseline="0" dirty="0">
                <a:latin typeface="Arial" charset="0"/>
                <a:cs typeface="Arial" charset="0"/>
              </a:rPr>
              <a:t>res </a:t>
            </a:r>
            <a:r>
              <a:rPr lang="fr-FR" sz="1400" b="1" i="1" baseline="0" dirty="0">
                <a:latin typeface="Arial" charset="0"/>
                <a:cs typeface="Arial" charset="0"/>
              </a:rPr>
              <a:t>à</a:t>
            </a:r>
            <a:r>
              <a:rPr lang="en-GB" sz="1400" b="1" i="1" baseline="0" dirty="0">
                <a:latin typeface="Arial" charset="0"/>
                <a:cs typeface="Arial" charset="0"/>
              </a:rPr>
              <a:t> un </a:t>
            </a:r>
            <a:r>
              <a:rPr lang="en-GB" sz="1400" b="1" i="1" baseline="0" dirty="0" err="1">
                <a:latin typeface="Arial" charset="0"/>
                <a:cs typeface="Arial" charset="0"/>
              </a:rPr>
              <a:t>graphique</a:t>
            </a:r>
            <a:endParaRPr lang="en-GB" sz="1400" b="1" i="1" baseline="0" dirty="0">
              <a:latin typeface="Arial" charset="0"/>
              <a:cs typeface="Arial" charset="0"/>
            </a:endParaRP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fr-FR" altLang="en-US" sz="1400" dirty="0"/>
          </a:p>
          <a:p>
            <a:r>
              <a:rPr lang="fr-FR" altLang="en-US" sz="1400" dirty="0"/>
              <a:t>L'utilisation de l’outil </a:t>
            </a:r>
            <a:r>
              <a:rPr lang="fr-FR" altLang="en-US" sz="1400" b="1" i="1" dirty="0"/>
              <a:t>Graphiques</a:t>
            </a:r>
            <a:r>
              <a:rPr lang="fr-FR" altLang="en-US" sz="1400" dirty="0"/>
              <a:t> pour créer des graphiques a été décrite dans l’unité</a:t>
            </a:r>
            <a:r>
              <a:rPr lang="en-GB" altLang="en-US" sz="1400" baseline="0" dirty="0"/>
              <a:t> de </a:t>
            </a:r>
            <a:r>
              <a:rPr lang="en-GB" altLang="en-US" sz="1400" baseline="0" dirty="0" err="1"/>
              <a:t>cours</a:t>
            </a:r>
            <a:r>
              <a:rPr lang="en-GB" altLang="en-US" sz="1400" baseline="0" dirty="0"/>
              <a:t> </a:t>
            </a:r>
            <a:r>
              <a:rPr lang="fr-FR" altLang="en-US" sz="1400" dirty="0"/>
              <a:t>2. </a:t>
            </a:r>
          </a:p>
          <a:p>
            <a:r>
              <a:rPr lang="fr-FR" altLang="en-US" sz="1400" dirty="0"/>
              <a:t>La barre d'outils qui apparaît au-dessus d'un graphique contient des outils de sélection. Deux d’entre eux sont illustrés ici.</a:t>
            </a:r>
          </a:p>
          <a:p>
            <a:endParaRPr lang="fr-FR" altLang="en-US" sz="1400" dirty="0"/>
          </a:p>
          <a:p>
            <a:r>
              <a:rPr lang="fr-FR" altLang="en-US" sz="1400" dirty="0"/>
              <a:t>Une </a:t>
            </a:r>
            <a:r>
              <a:rPr lang="fr-FR" altLang="en-US" sz="1400" b="1" dirty="0"/>
              <a:t>boîte de sélection </a:t>
            </a:r>
            <a:r>
              <a:rPr lang="fr-FR" altLang="en-US" sz="1400" dirty="0"/>
              <a:t>isole une partie choisie d'un graphique. N'importe quelle barre de matériau ou bulle incluse dans la boîte, ou chevauchant sa bordure, est retenue ; tous les autres sont rejetés. Les matériaux choisis apparaissent dans la </a:t>
            </a:r>
            <a:r>
              <a:rPr lang="fr-FR" altLang="en-US" sz="1400" b="0" dirty="0"/>
              <a:t>fenêtre de </a:t>
            </a:r>
            <a:r>
              <a:rPr lang="fr-FR" altLang="en-US" sz="1400" b="1" dirty="0"/>
              <a:t>Résultats</a:t>
            </a:r>
            <a:r>
              <a:rPr lang="fr-FR" altLang="en-US" sz="1400" dirty="0"/>
              <a:t>, où ils peuvent être classés selon la valeur de chaque propriété.</a:t>
            </a:r>
          </a:p>
          <a:p>
            <a:endParaRPr lang="fr-FR" altLang="en-US" sz="1400" dirty="0"/>
          </a:p>
          <a:p>
            <a:r>
              <a:rPr lang="fr-FR" altLang="en-US" sz="1400" dirty="0"/>
              <a:t>Une </a:t>
            </a:r>
            <a:r>
              <a:rPr lang="fr-FR" altLang="en-US" sz="1400" b="1" dirty="0"/>
              <a:t>ligne de sélection </a:t>
            </a:r>
            <a:r>
              <a:rPr lang="fr-FR" altLang="en-US" sz="1400" dirty="0"/>
              <a:t>divise un graphique à</a:t>
            </a:r>
            <a:r>
              <a:rPr lang="en-GB" altLang="en-US" sz="1400" dirty="0"/>
              <a:t> </a:t>
            </a:r>
            <a:r>
              <a:rPr lang="fr-FR" altLang="en-US" sz="1400" dirty="0"/>
              <a:t>bulles en deux régions. L'utilisateur est libre de choisir la pente de la ligne et le côté sur lequel les matériaux doivent être retenus. Ceci permet la sélection de matériaux avec les valeurs données par des combinaisons de propriétés de matériau </a:t>
            </a:r>
            <a:r>
              <a:rPr lang="fr-FR" altLang="en-US" sz="1400" i="1" dirty="0"/>
              <a:t>(relations mathématiques entre propriétés) </a:t>
            </a:r>
            <a:r>
              <a:rPr lang="fr-FR" altLang="en-US" sz="1400" dirty="0"/>
              <a:t>comme E/</a:t>
            </a:r>
            <a:r>
              <a:rPr lang="el-GR" altLang="en-US" sz="1400" dirty="0">
                <a:solidFill>
                  <a:srgbClr val="FF0000"/>
                </a:solidFill>
              </a:rPr>
              <a:t>ρ</a:t>
            </a:r>
            <a:r>
              <a:rPr lang="fr-FR" altLang="en-US" sz="1400" dirty="0"/>
              <a:t>, où E est le module d'Young et </a:t>
            </a:r>
            <a:r>
              <a:rPr lang="el-GR" altLang="en-US" sz="1400" dirty="0">
                <a:solidFill>
                  <a:srgbClr val="FF0000"/>
                </a:solidFill>
              </a:rPr>
              <a:t>ρ</a:t>
            </a:r>
            <a:r>
              <a:rPr lang="fr-FR" altLang="en-US" sz="1400" dirty="0"/>
              <a:t> est la densité. Ceci est approfondi dans l’unité de cours 5.</a:t>
            </a:r>
          </a:p>
          <a:p>
            <a:r>
              <a:rPr lang="fr-FR" altLang="en-US" sz="1400" dirty="0"/>
              <a:t>Comme auparavant, les matériaux choisis apparaissent dans la fenêtre de Résultats où ils peuvent être classés par propriété ou combinaison.</a:t>
            </a:r>
          </a:p>
          <a:p>
            <a:endParaRPr lang="fr-FR" altLang="en-US" sz="1400" dirty="0"/>
          </a:p>
          <a:p>
            <a:r>
              <a:rPr lang="fr-FR" altLang="en-US" sz="1400" dirty="0"/>
              <a:t>Les étapes Graphique</a:t>
            </a:r>
            <a:r>
              <a:rPr lang="fr-FR" altLang="en-US" sz="1400" baseline="0" dirty="0"/>
              <a:t> </a:t>
            </a:r>
            <a:r>
              <a:rPr lang="fr-FR" altLang="en-US" sz="1400" dirty="0"/>
              <a:t>peuvent être combinés avec des étapes Limites ou/et Arborescence</a:t>
            </a:r>
            <a:r>
              <a:rPr lang="fr-FR" altLang="en-US" sz="1400" baseline="0" dirty="0"/>
              <a:t> (dé</a:t>
            </a:r>
            <a:r>
              <a:rPr lang="en-GB" altLang="en-US" sz="1400" baseline="0" dirty="0" err="1"/>
              <a:t>taill</a:t>
            </a:r>
            <a:r>
              <a:rPr lang="fr-FR" altLang="en-US" sz="1400" baseline="0" dirty="0" err="1"/>
              <a:t>ées</a:t>
            </a:r>
            <a:r>
              <a:rPr lang="fr-FR" altLang="en-US" sz="1400" baseline="0" dirty="0"/>
              <a:t> </a:t>
            </a:r>
            <a:r>
              <a:rPr lang="en-GB" altLang="en-US" sz="1400" baseline="0" dirty="0"/>
              <a:t>ci-</a:t>
            </a:r>
            <a:r>
              <a:rPr lang="fr-FR" altLang="en-US" sz="1400" baseline="0" dirty="0"/>
              <a:t>après) </a:t>
            </a:r>
            <a:r>
              <a:rPr lang="fr-FR" altLang="en-US" sz="1400" dirty="0"/>
              <a:t>dans n'importe quelle combinaison et n'importe quel ordre. La fenêtre de résultats liste les matériaux qui respectent toutes les contraintes, quelle que soit leur</a:t>
            </a:r>
            <a:r>
              <a:rPr lang="fr-FR" altLang="en-US" sz="1400" baseline="0" dirty="0"/>
              <a:t> </a:t>
            </a:r>
            <a:r>
              <a:rPr lang="fr-FR" altLang="en-US" sz="1400" dirty="0" err="1"/>
              <a:t>maniè</a:t>
            </a:r>
            <a:r>
              <a:rPr lang="en-GB" altLang="en-US" sz="1400" dirty="0"/>
              <a:t>re</a:t>
            </a:r>
            <a:r>
              <a:rPr lang="en-GB" altLang="en-US" sz="1400" baseline="0" dirty="0"/>
              <a:t> </a:t>
            </a:r>
            <a:r>
              <a:rPr lang="fr-FR" altLang="en-US" sz="1400" dirty="0"/>
              <a:t>d’application.</a:t>
            </a:r>
            <a:endParaRPr lang="en-GB" altLang="en-US" sz="14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135920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sz="1400" b="1" i="1" dirty="0" err="1">
                <a:latin typeface="Arial" charset="0"/>
                <a:cs typeface="Arial" charset="0"/>
              </a:rPr>
              <a:t>Sélection</a:t>
            </a:r>
            <a:r>
              <a:rPr lang="en-GB" sz="1400" b="1" i="1" dirty="0">
                <a:latin typeface="Arial" charset="0"/>
                <a:cs typeface="Arial" charset="0"/>
              </a:rPr>
              <a:t> par application de </a:t>
            </a:r>
            <a:r>
              <a:rPr lang="en-GB" sz="1400" b="1" i="1" dirty="0" err="1">
                <a:latin typeface="Arial" charset="0"/>
                <a:cs typeface="Arial" charset="0"/>
              </a:rPr>
              <a:t>valeurs</a:t>
            </a:r>
            <a:r>
              <a:rPr lang="en-GB" sz="1400" b="1" i="1" dirty="0">
                <a:latin typeface="Arial" charset="0"/>
                <a:cs typeface="Arial" charset="0"/>
              </a:rPr>
              <a:t> </a:t>
            </a:r>
            <a:r>
              <a:rPr lang="en-GB" sz="1400" b="1" i="1" dirty="0" err="1">
                <a:latin typeface="Arial" charset="0"/>
                <a:cs typeface="Arial" charset="0"/>
              </a:rPr>
              <a:t>limites</a:t>
            </a:r>
            <a:r>
              <a:rPr lang="en-GB" sz="1400" b="1" i="1" dirty="0">
                <a:latin typeface="Arial" charset="0"/>
                <a:cs typeface="Arial" charset="0"/>
              </a:rPr>
              <a:t> aux </a:t>
            </a:r>
            <a:r>
              <a:rPr lang="en-GB" sz="1400" b="1" i="1" dirty="0" err="1">
                <a:latin typeface="Arial" charset="0"/>
                <a:cs typeface="Arial" charset="0"/>
              </a:rPr>
              <a:t>propri</a:t>
            </a:r>
            <a:r>
              <a:rPr lang="fr-FR" sz="1400" b="1" i="1" dirty="0">
                <a:latin typeface="Arial" charset="0"/>
                <a:cs typeface="Arial" charset="0"/>
              </a:rPr>
              <a:t>é</a:t>
            </a:r>
            <a:r>
              <a:rPr lang="en-GB" sz="1400" b="1" i="1" dirty="0">
                <a:latin typeface="Arial" charset="0"/>
                <a:cs typeface="Arial" charset="0"/>
              </a:rPr>
              <a:t>t</a:t>
            </a:r>
            <a:r>
              <a:rPr lang="fr-FR" sz="1400" b="1" i="1" dirty="0">
                <a:latin typeface="Arial" charset="0"/>
                <a:cs typeface="Arial" charset="0"/>
              </a:rPr>
              <a:t>é</a:t>
            </a:r>
            <a:r>
              <a:rPr lang="en-GB" sz="1400" b="1" i="1" dirty="0">
                <a:latin typeface="Arial" charset="0"/>
                <a:cs typeface="Arial" charset="0"/>
              </a:rPr>
              <a:t>s</a:t>
            </a:r>
          </a:p>
          <a:p>
            <a:pPr algn="ctr">
              <a:defRPr/>
            </a:pPr>
            <a:endParaRPr lang="fr-FR" altLang="en-US" sz="1400" dirty="0"/>
          </a:p>
          <a:p>
            <a:r>
              <a:rPr lang="fr-FR" altLang="en-US" sz="1400" dirty="0"/>
              <a:t>Cette diapositive illustre une sélection utilisant une étape</a:t>
            </a:r>
            <a:r>
              <a:rPr lang="fr-FR" altLang="en-US" sz="1400" b="1" i="1" dirty="0"/>
              <a:t> Limites</a:t>
            </a:r>
            <a:r>
              <a:rPr lang="fr-FR" altLang="en-US" sz="1400" dirty="0"/>
              <a:t>. </a:t>
            </a:r>
          </a:p>
          <a:p>
            <a:r>
              <a:rPr lang="fr-FR" altLang="en-US" sz="1400" dirty="0"/>
              <a:t>Une étape </a:t>
            </a:r>
            <a:r>
              <a:rPr lang="fr-FR" altLang="en-US" sz="1400" i="1" dirty="0"/>
              <a:t>Limites </a:t>
            </a:r>
            <a:r>
              <a:rPr lang="fr-FR" altLang="en-US" sz="1400" dirty="0"/>
              <a:t>applique des contraintes numériques ou discrètes, par attribut. </a:t>
            </a:r>
          </a:p>
          <a:p>
            <a:endParaRPr lang="fr-FR" altLang="en-US" sz="1400" dirty="0"/>
          </a:p>
          <a:p>
            <a:r>
              <a:rPr lang="fr-FR" altLang="en-US" sz="1400" dirty="0"/>
              <a:t>Les limites </a:t>
            </a:r>
            <a:r>
              <a:rPr lang="fr-FR" altLang="en-US" sz="1400" dirty="0" err="1"/>
              <a:t>infé</a:t>
            </a:r>
            <a:r>
              <a:rPr lang="en-GB" altLang="en-US" sz="1400" dirty="0" err="1"/>
              <a:t>rieures</a:t>
            </a:r>
            <a:r>
              <a:rPr lang="en-GB" altLang="en-US" sz="1400" dirty="0"/>
              <a:t> et sup</a:t>
            </a:r>
            <a:r>
              <a:rPr lang="fr-FR" altLang="en-US" sz="1400" dirty="0"/>
              <a:t>é</a:t>
            </a:r>
            <a:r>
              <a:rPr lang="en-GB" altLang="en-US" sz="1400" dirty="0" err="1"/>
              <a:t>rieures</a:t>
            </a:r>
            <a:r>
              <a:rPr lang="en-GB" altLang="en-US" sz="1400" dirty="0"/>
              <a:t> </a:t>
            </a:r>
            <a:r>
              <a:rPr lang="fr-FR" altLang="en-US" sz="1400" dirty="0"/>
              <a:t>exigées pour les propriétés du matériau sont entrées dans la fenêtre de l’étape</a:t>
            </a:r>
            <a:r>
              <a:rPr lang="fr-FR" altLang="en-US" sz="1400" i="1" dirty="0"/>
              <a:t> Limites</a:t>
            </a:r>
            <a:r>
              <a:rPr lang="fr-FR" altLang="en-US" sz="1400" dirty="0"/>
              <a:t>. </a:t>
            </a:r>
          </a:p>
          <a:p>
            <a:r>
              <a:rPr lang="fr-FR" altLang="en-US" sz="1400" dirty="0"/>
              <a:t>Si une contrainte est entrée dans la case Minimale, seuls les matériaux avec des valeurs </a:t>
            </a:r>
            <a:r>
              <a:rPr lang="en-GB" altLang="en-US" sz="1400" dirty="0"/>
              <a:t>sup</a:t>
            </a:r>
            <a:r>
              <a:rPr lang="fr-FR" altLang="en-US" sz="1400" dirty="0"/>
              <a:t>é</a:t>
            </a:r>
            <a:r>
              <a:rPr lang="en-GB" altLang="en-US" sz="1400" dirty="0" err="1"/>
              <a:t>rieures</a:t>
            </a:r>
            <a:r>
              <a:rPr lang="en-GB" altLang="en-US" sz="1400" dirty="0"/>
              <a:t> </a:t>
            </a:r>
            <a:r>
              <a:rPr lang="fr-FR" altLang="en-US" sz="1400" dirty="0"/>
              <a:t>sont conservés. </a:t>
            </a:r>
          </a:p>
          <a:p>
            <a:r>
              <a:rPr lang="fr-FR" altLang="en-US" sz="1400" dirty="0"/>
              <a:t>Si elle est entrée dans la case Maximale, seuls les matériaux avec des valeurs </a:t>
            </a:r>
            <a:r>
              <a:rPr lang="fr-FR" altLang="en-US" sz="1400" dirty="0" err="1"/>
              <a:t>infé</a:t>
            </a:r>
            <a:r>
              <a:rPr lang="en-GB" altLang="en-US" sz="1400" dirty="0" err="1"/>
              <a:t>rieures</a:t>
            </a:r>
            <a:r>
              <a:rPr lang="en-GB" altLang="en-US" sz="1400" dirty="0"/>
              <a:t> </a:t>
            </a:r>
            <a:r>
              <a:rPr lang="fr-FR" altLang="en-US" sz="1400" dirty="0"/>
              <a:t>sont conservés. </a:t>
            </a:r>
          </a:p>
          <a:p>
            <a:r>
              <a:rPr lang="fr-FR" altLang="en-US" sz="1400" dirty="0"/>
              <a:t>La fenêtre de </a:t>
            </a:r>
            <a:r>
              <a:rPr lang="fr-FR" altLang="en-US" sz="1400" b="1" dirty="0"/>
              <a:t>Résultats </a:t>
            </a:r>
            <a:r>
              <a:rPr lang="fr-FR" altLang="en-US" sz="1400" i="1" dirty="0"/>
              <a:t>(coin inf. gauche) </a:t>
            </a:r>
            <a:r>
              <a:rPr lang="fr-FR" altLang="en-US" sz="1400" dirty="0"/>
              <a:t>présente alors la sélection conséquente. </a:t>
            </a:r>
          </a:p>
          <a:p>
            <a:r>
              <a:rPr lang="fr-FR" altLang="en-US" sz="1400" dirty="0"/>
              <a:t>La liste peut être classée par la valeur d’une propriété choisie quelconque .</a:t>
            </a:r>
          </a:p>
          <a:p>
            <a:endParaRPr lang="fr-FR" altLang="en-US" sz="1400" dirty="0"/>
          </a:p>
          <a:p>
            <a:r>
              <a:rPr lang="fr-FR" altLang="en-US" sz="1400" dirty="0"/>
              <a:t>Lors du choix des limites </a:t>
            </a:r>
            <a:r>
              <a:rPr lang="fr-FR" altLang="en-US" sz="1400" dirty="0" err="1"/>
              <a:t>infé</a:t>
            </a:r>
            <a:r>
              <a:rPr lang="en-GB" altLang="en-US" sz="1400" dirty="0" err="1"/>
              <a:t>rieures</a:t>
            </a:r>
            <a:r>
              <a:rPr lang="en-GB" altLang="en-US" sz="1400" dirty="0"/>
              <a:t> et sup</a:t>
            </a:r>
            <a:r>
              <a:rPr lang="fr-FR" altLang="en-US" sz="1400" dirty="0"/>
              <a:t>é</a:t>
            </a:r>
            <a:r>
              <a:rPr lang="en-GB" altLang="en-US" sz="1400" dirty="0" err="1"/>
              <a:t>rieures</a:t>
            </a:r>
            <a:r>
              <a:rPr lang="en-GB" altLang="en-US" sz="1400" dirty="0"/>
              <a:t> </a:t>
            </a:r>
            <a:r>
              <a:rPr lang="fr-FR" altLang="en-US" sz="1400" dirty="0"/>
              <a:t>d’une propriété, il est utile de connaître la gamme de valeurs de chaque propriété pour chaque famille de matériaux. Cliquer sur l'icône à gauche de la boîte Min ou Max ouvre un histogramme montrant </a:t>
            </a:r>
            <a:r>
              <a:rPr lang="fr-FR" altLang="en-US" sz="1400" b="1" dirty="0"/>
              <a:t>la gamme de valeurs de la propriété pour différentes sous-familles de matériaux</a:t>
            </a:r>
            <a:r>
              <a:rPr lang="fr-FR" altLang="en-US" sz="1400" dirty="0"/>
              <a:t>.</a:t>
            </a:r>
          </a:p>
          <a:p>
            <a:endParaRPr lang="fr-FR" altLang="en-US" sz="1400" dirty="0"/>
          </a:p>
          <a:p>
            <a:r>
              <a:rPr lang="fr-FR" altLang="en-US" sz="1400" i="1" dirty="0"/>
              <a:t>Il est recommandé de </a:t>
            </a:r>
            <a:r>
              <a:rPr lang="fr-FR" altLang="en-US" sz="1400" b="1" i="1" dirty="0"/>
              <a:t>passer par une étape Limites pour chaque contrainte </a:t>
            </a:r>
            <a:r>
              <a:rPr lang="fr-FR" altLang="en-US" sz="1400" i="1" dirty="0"/>
              <a:t>du cahier des charges. Cela permet de ré</a:t>
            </a:r>
            <a:r>
              <a:rPr lang="en-GB" altLang="en-US" sz="1400" i="1" dirty="0" err="1"/>
              <a:t>aliser</a:t>
            </a:r>
            <a:r>
              <a:rPr lang="en-GB" altLang="en-US" sz="1400" i="1" dirty="0"/>
              <a:t> </a:t>
            </a:r>
            <a:r>
              <a:rPr lang="fr-FR" altLang="en-US" sz="1400" i="1" dirty="0"/>
              <a:t>une analyse détaillée des effets de chaque critère sur les résultats, et par la suite d’effectuer des réglages fins pour ajuster les résultats de la sélection.</a:t>
            </a:r>
            <a:endParaRPr lang="en-GB" altLang="en-US" sz="1400" i="1" dirty="0"/>
          </a:p>
          <a:p>
            <a:endParaRPr lang="en-US" sz="1200" dirty="0">
              <a:latin typeface="Arial"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227230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err="1">
                <a:latin typeface="Arial" charset="0"/>
                <a:cs typeface="Arial" charset="0"/>
              </a:rPr>
              <a:t>Sélection</a:t>
            </a:r>
            <a:r>
              <a:rPr lang="en-GB" sz="1600" b="1" i="1" dirty="0">
                <a:latin typeface="Arial" charset="0"/>
                <a:cs typeface="Arial" charset="0"/>
              </a:rPr>
              <a:t> à </a:t>
            </a:r>
            <a:r>
              <a:rPr lang="en-GB" sz="1600" b="1" i="1" dirty="0" err="1">
                <a:latin typeface="Arial" charset="0"/>
                <a:cs typeface="Arial" charset="0"/>
              </a:rPr>
              <a:t>partir</a:t>
            </a:r>
            <a:r>
              <a:rPr lang="en-GB" sz="1600" b="1" i="1" dirty="0">
                <a:latin typeface="Arial" charset="0"/>
                <a:cs typeface="Arial" charset="0"/>
              </a:rPr>
              <a:t> de liens entre les tables </a:t>
            </a:r>
            <a:r>
              <a:rPr lang="en-GB" sz="1600" b="1" i="1" baseline="0" dirty="0">
                <a:latin typeface="Arial" charset="0"/>
                <a:cs typeface="Arial" charset="0"/>
              </a:rPr>
              <a:t>de </a:t>
            </a:r>
            <a:r>
              <a:rPr lang="en-GB" sz="1600" b="1" i="1" baseline="0" dirty="0" err="1">
                <a:latin typeface="Arial" charset="0"/>
                <a:cs typeface="Arial" charset="0"/>
              </a:rPr>
              <a:t>données</a:t>
            </a:r>
            <a:endParaRPr lang="en-GB" sz="1600" b="1" i="1" dirty="0">
              <a:latin typeface="Arial" charset="0"/>
              <a:cs typeface="Arial" charset="0"/>
            </a:endParaRPr>
          </a:p>
          <a:p>
            <a:endParaRPr lang="fr-FR" altLang="en-US" sz="1400" dirty="0"/>
          </a:p>
          <a:p>
            <a:r>
              <a:rPr lang="fr-FR" altLang="en-US" sz="1400" dirty="0"/>
              <a:t>Une </a:t>
            </a:r>
            <a:r>
              <a:rPr lang="fr-FR" altLang="en-US" sz="1400" b="1" dirty="0"/>
              <a:t>étape Arborescence </a:t>
            </a:r>
            <a:r>
              <a:rPr lang="fr-FR" altLang="en-US" sz="1400" dirty="0"/>
              <a:t>permet à la sélection d'être limitée à :</a:t>
            </a:r>
          </a:p>
          <a:p>
            <a:pPr>
              <a:buFontTx/>
              <a:buChar char="•"/>
            </a:pPr>
            <a:r>
              <a:rPr lang="fr-FR" altLang="en-US" sz="1400" dirty="0"/>
              <a:t> un sous-ensemble spécifique de matériaux </a:t>
            </a:r>
            <a:r>
              <a:rPr lang="fr-FR" altLang="en-US" sz="1400" i="1" dirty="0"/>
              <a:t>(sélectionnés par leur famille, ou leur classe, ou individuellement)</a:t>
            </a:r>
            <a:r>
              <a:rPr lang="fr-FR" altLang="en-US" sz="1400" dirty="0"/>
              <a:t>,</a:t>
            </a:r>
          </a:p>
          <a:p>
            <a:pPr>
              <a:buFontTx/>
              <a:buChar char="•"/>
            </a:pPr>
            <a:r>
              <a:rPr lang="fr-FR" altLang="en-US" sz="1400" dirty="0"/>
              <a:t> ou des matériaux qui peuvent être </a:t>
            </a:r>
            <a:r>
              <a:rPr lang="fr-FR" altLang="en-US" sz="1400" b="1" dirty="0"/>
              <a:t>transformés</a:t>
            </a:r>
            <a:r>
              <a:rPr lang="fr-FR" altLang="en-US" sz="1400" dirty="0"/>
              <a:t> par des procédés donnés.</a:t>
            </a:r>
          </a:p>
          <a:p>
            <a:endParaRPr lang="fr-FR" altLang="en-US" sz="1400" dirty="0"/>
          </a:p>
          <a:p>
            <a:r>
              <a:rPr lang="fr-FR" altLang="en-US" sz="1400" dirty="0"/>
              <a:t>L'ouverture d'une</a:t>
            </a:r>
            <a:r>
              <a:rPr lang="fr-FR" altLang="en-US" sz="1400" baseline="0" dirty="0"/>
              <a:t> étape </a:t>
            </a:r>
            <a:r>
              <a:rPr lang="fr-FR" altLang="en-US" sz="1400" dirty="0"/>
              <a:t>Arborescence donne l'accès à une classification hiérarchique des matériaux ou des procédés, </a:t>
            </a:r>
            <a:r>
              <a:rPr lang="fr-FR" altLang="en-US" sz="1400" i="1" dirty="0"/>
              <a:t>(exactement comme dans la fenêtre Parcourir)</a:t>
            </a:r>
            <a:r>
              <a:rPr lang="fr-FR" altLang="en-US" sz="1400" dirty="0"/>
              <a:t>. </a:t>
            </a:r>
          </a:p>
          <a:p>
            <a:endParaRPr lang="fr-FR" altLang="en-US" sz="1400" dirty="0"/>
          </a:p>
          <a:p>
            <a:r>
              <a:rPr lang="fr-FR" altLang="en-US" sz="1400" dirty="0"/>
              <a:t>Si une partie quelconque de l’arbre est choisie, seuls les matériaux </a:t>
            </a:r>
            <a:r>
              <a:rPr lang="fr-FR" altLang="en-US" sz="1400" i="1" dirty="0"/>
              <a:t>(ou procédés) </a:t>
            </a:r>
            <a:r>
              <a:rPr lang="fr-FR" altLang="en-US" sz="1400" dirty="0"/>
              <a:t>qui lui appartiennent sont conservés.</a:t>
            </a:r>
          </a:p>
          <a:p>
            <a:endParaRPr lang="fr-FR" altLang="en-US" sz="1400" dirty="0"/>
          </a:p>
          <a:p>
            <a:r>
              <a:rPr lang="fr-FR" altLang="en-US" sz="1400" dirty="0"/>
              <a:t>Les étapes Arborescence</a:t>
            </a:r>
            <a:r>
              <a:rPr lang="fr-FR" altLang="en-US" sz="1400" i="1" dirty="0"/>
              <a:t> </a:t>
            </a:r>
            <a:r>
              <a:rPr lang="fr-FR" altLang="en-US" sz="1400" dirty="0"/>
              <a:t>peuvent être combinées avec les étapes </a:t>
            </a:r>
            <a:r>
              <a:rPr lang="fr-FR" altLang="en-US" sz="1400" i="1" dirty="0"/>
              <a:t>Limites </a:t>
            </a:r>
            <a:r>
              <a:rPr lang="fr-FR" altLang="en-US" sz="1400" dirty="0"/>
              <a:t>et </a:t>
            </a:r>
            <a:r>
              <a:rPr lang="fr-FR" altLang="en-US" sz="1400" i="1" dirty="0"/>
              <a:t>Graphique </a:t>
            </a:r>
            <a:r>
              <a:rPr lang="fr-FR" altLang="en-US" sz="1400" dirty="0"/>
              <a:t>dans n'importe quel ordre, (peu importe le nombre). </a:t>
            </a:r>
          </a:p>
          <a:p>
            <a:endParaRPr lang="fr-FR" altLang="en-US" sz="1400" dirty="0"/>
          </a:p>
          <a:p>
            <a:r>
              <a:rPr lang="fr-FR" altLang="en-US" sz="1400" dirty="0"/>
              <a:t>La fenêtre de résultats liste les matériaux qui respectent </a:t>
            </a:r>
            <a:r>
              <a:rPr lang="fr-FR" altLang="en-US" sz="1400" u="sng" dirty="0"/>
              <a:t>toutes les contraintes</a:t>
            </a:r>
            <a:r>
              <a:rPr lang="fr-FR" altLang="en-US" sz="1400" dirty="0"/>
              <a:t>, quelle que soit leur </a:t>
            </a:r>
            <a:r>
              <a:rPr lang="fr-FR" altLang="en-US" sz="1400" dirty="0" err="1"/>
              <a:t>maniè</a:t>
            </a:r>
            <a:r>
              <a:rPr lang="en-GB" altLang="en-US" sz="1400" dirty="0"/>
              <a:t>re </a:t>
            </a:r>
            <a:r>
              <a:rPr lang="fr-FR" altLang="en-US" sz="1400" dirty="0"/>
              <a:t>d’application.</a:t>
            </a:r>
            <a:endParaRPr lang="en-GB" sz="14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372968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Selection par </a:t>
            </a:r>
            <a:r>
              <a:rPr lang="en-GB" sz="1400" b="1" i="1" baseline="0" dirty="0">
                <a:latin typeface="Arial" charset="0"/>
                <a:cs typeface="Arial" charset="0"/>
              </a:rPr>
              <a:t>liens</a:t>
            </a:r>
            <a:endParaRPr lang="en-GB" sz="1400" dirty="0">
              <a:latin typeface="Arial" charset="0"/>
              <a:cs typeface="Arial" charset="0"/>
            </a:endParaRPr>
          </a:p>
          <a:p>
            <a:endParaRPr lang="en-US" sz="1400" dirty="0">
              <a:latin typeface="Arial" charset="0"/>
              <a:cs typeface="Arial" charset="0"/>
            </a:endParaRPr>
          </a:p>
          <a:p>
            <a:r>
              <a:rPr lang="fr-FR" altLang="en-US" sz="1400" dirty="0"/>
              <a:t>Cette diapositive présente la </a:t>
            </a:r>
            <a:r>
              <a:rPr lang="fr-FR" altLang="en-US" sz="1400" b="1" dirty="0"/>
              <a:t>structure</a:t>
            </a:r>
            <a:r>
              <a:rPr lang="fr-FR" altLang="en-US" sz="1400" dirty="0"/>
              <a:t> de table de données de Granta </a:t>
            </a:r>
            <a:r>
              <a:rPr lang="fr-FR" altLang="en-US" sz="1400" dirty="0" err="1"/>
              <a:t>EduPack</a:t>
            </a:r>
            <a:r>
              <a:rPr lang="fr-FR" altLang="en-US" sz="1400" dirty="0"/>
              <a:t>. Nous venons de voir</a:t>
            </a:r>
            <a:r>
              <a:rPr lang="fr-FR" altLang="en-US" sz="1400" baseline="0" dirty="0"/>
              <a:t> comment sélectionner en s’appuyant sur les propriétés de matériaux. L’outil d’arborescence permet la sélection </a:t>
            </a:r>
            <a:r>
              <a:rPr lang="fr-FR" altLang="en-US" sz="1400" dirty="0"/>
              <a:t>par </a:t>
            </a:r>
            <a:r>
              <a:rPr lang="fr-FR" altLang="en-US" sz="1400" baseline="0" dirty="0"/>
              <a:t>liens.</a:t>
            </a:r>
            <a:endParaRPr lang="en-GB" sz="1400" dirty="0">
              <a:latin typeface="Arial" charset="0"/>
              <a:cs typeface="Times New Roman" pitchFamily="18" charset="0"/>
            </a:endParaRPr>
          </a:p>
          <a:p>
            <a:endParaRPr lang="en-GB"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DDAD7-A41A-4414-8211-C5E2AC7F93E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8565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a:t>Les indices de </a:t>
            </a:r>
            <a:r>
              <a:rPr lang="en-GB" sz="1600" b="1" i="1" dirty="0" err="1"/>
              <a:t>matériau</a:t>
            </a:r>
            <a:r>
              <a:rPr lang="en-GB" sz="1600" b="1" i="1" dirty="0"/>
              <a:t>– les </a:t>
            </a:r>
            <a:r>
              <a:rPr lang="en-GB" sz="1600" b="1" i="1" dirty="0" err="1"/>
              <a:t>combinaisons</a:t>
            </a:r>
            <a:r>
              <a:rPr lang="en-GB" sz="1600" b="1" i="1" dirty="0"/>
              <a:t> de </a:t>
            </a:r>
            <a:r>
              <a:rPr lang="en-GB" sz="1600" b="1" i="1" dirty="0" err="1"/>
              <a:t>propriétés</a:t>
            </a:r>
            <a:r>
              <a:rPr lang="en-GB" sz="1600" b="1" i="1" dirty="0"/>
              <a:t> </a:t>
            </a:r>
            <a:r>
              <a:rPr lang="en-GB" sz="1600" b="1" i="1" dirty="0" err="1"/>
              <a:t>clés</a:t>
            </a:r>
            <a:br>
              <a:rPr lang="en-GB" sz="1600" b="1" i="1" dirty="0"/>
            </a:br>
            <a:endParaRPr lang="en-GB" sz="1400" dirty="0"/>
          </a:p>
          <a:p>
            <a:r>
              <a:rPr lang="fr-FR" altLang="fr-FR" sz="1400" dirty="0"/>
              <a:t>Un </a:t>
            </a:r>
            <a:r>
              <a:rPr lang="fr-FR" altLang="fr-FR" sz="1400" b="1" dirty="0"/>
              <a:t>objectif</a:t>
            </a:r>
            <a:r>
              <a:rPr lang="fr-FR" altLang="fr-FR" sz="1400" dirty="0"/>
              <a:t> définit une mesure d'excellence de performance. </a:t>
            </a:r>
          </a:p>
          <a:p>
            <a:r>
              <a:rPr lang="fr-FR" altLang="fr-FR" sz="1400" dirty="0"/>
              <a:t>Si l'objectif est de réduire au minimum la masse, le choix du matériau qui donne le composant le plus léger est le meilleur choix, pourvu qu’il respecte toutes les contraintes de conception. S'il doit réduire au minimum le coût, le choix du matériau qui réduit au minimum le coût en respectant toutes les contraintes est le meilleur choix. Ici la performance est mesurée par la masse ou le coût.</a:t>
            </a:r>
          </a:p>
          <a:p>
            <a:endParaRPr lang="fr-FR" altLang="fr-FR" sz="1400" dirty="0"/>
          </a:p>
          <a:p>
            <a:r>
              <a:rPr lang="fr-FR" altLang="fr-FR" sz="1400" dirty="0"/>
              <a:t>La performance est limitée par une propriété ou une combinaison de propriétés du matériau. </a:t>
            </a:r>
          </a:p>
          <a:p>
            <a:r>
              <a:rPr lang="fr-FR" altLang="fr-FR" sz="1400" dirty="0"/>
              <a:t>Cette propriété ou groupe de propriétés s’appelle </a:t>
            </a:r>
            <a:r>
              <a:rPr lang="fr-FR" altLang="fr-FR" sz="1400" b="1" dirty="0"/>
              <a:t>l'indice de matériau </a:t>
            </a:r>
            <a:r>
              <a:rPr lang="fr-FR" altLang="fr-FR" sz="1400" dirty="0"/>
              <a:t>pour la conception. Les matériaux sont choisis d’abord par application de toutes les contraintes et ensuite par le classement de ceux qui restent selon la valeur de l’indice approprié. Les matériaux ayant les valeurs maximale ou minimale de l’indice (selon comment l'analyse est faite) sont les meilleurs choix.</a:t>
            </a:r>
          </a:p>
          <a:p>
            <a:endParaRPr lang="fr-FR" altLang="fr-FR" sz="1400" dirty="0"/>
          </a:p>
          <a:p>
            <a:r>
              <a:rPr lang="fr-FR" altLang="fr-FR" sz="1400" dirty="0"/>
              <a:t>Cette unité de cours traite de l’exploitation des indices de matériau. Plus d'exemples et d'informations peuvent être trouvés dans les ouvrages cités en début de l’unité, sur le site des</a:t>
            </a:r>
            <a:r>
              <a:rPr lang="fr-FR" altLang="fr-FR" sz="1400" baseline="0" dirty="0"/>
              <a:t> ressources pédagogiques</a:t>
            </a:r>
            <a:r>
              <a:rPr lang="fr-FR" altLang="fr-FR" sz="1400" dirty="0"/>
              <a:t> et dans le menu Aide de Granta </a:t>
            </a:r>
            <a:r>
              <a:rPr lang="fr-FR" altLang="fr-FR" sz="1400" dirty="0" err="1"/>
              <a:t>EduPack</a:t>
            </a:r>
            <a:r>
              <a:rPr lang="fr-FR" altLang="fr-FR" sz="1400" dirty="0"/>
              <a:t>.</a:t>
            </a:r>
          </a:p>
          <a:p>
            <a:endParaRPr lang="fr-FR" altLang="fr-FR" sz="1400" dirty="0"/>
          </a:p>
          <a:p>
            <a:r>
              <a:rPr lang="fr-FR" altLang="fr-FR" sz="1400" dirty="0"/>
              <a:t>Voici quelques exemples d'indices.</a:t>
            </a:r>
            <a:endParaRPr lang="en-GB" altLang="fr-FR" sz="14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403143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Un </a:t>
            </a:r>
            <a:r>
              <a:rPr lang="en-GB" sz="1200" b="1" i="1" dirty="0" err="1"/>
              <a:t>indice</a:t>
            </a:r>
            <a:r>
              <a:rPr lang="en-GB" sz="1200" b="1" i="1" dirty="0"/>
              <a:t> de </a:t>
            </a:r>
            <a:r>
              <a:rPr lang="en-GB" sz="1200" b="1" i="1" dirty="0" err="1"/>
              <a:t>matériau</a:t>
            </a:r>
            <a:r>
              <a:rPr lang="en-GB" sz="1200" b="1" i="1" dirty="0"/>
              <a:t> </a:t>
            </a:r>
            <a:r>
              <a:rPr lang="en-GB" sz="1200" b="1" i="1" dirty="0" err="1"/>
              <a:t>peut</a:t>
            </a:r>
            <a:r>
              <a:rPr lang="en-GB" sz="1200" b="1" i="1" dirty="0"/>
              <a:t> </a:t>
            </a:r>
            <a:r>
              <a:rPr lang="en-GB" sz="1200" b="1" i="1" dirty="0" err="1"/>
              <a:t>être</a:t>
            </a:r>
            <a:r>
              <a:rPr lang="en-GB" sz="1200" b="1" i="1" dirty="0"/>
              <a:t> </a:t>
            </a:r>
            <a:r>
              <a:rPr lang="en-GB" sz="1200" b="1" i="1" dirty="0" err="1"/>
              <a:t>une</a:t>
            </a:r>
            <a:r>
              <a:rPr lang="en-GB" sz="1200" b="1" i="1" dirty="0"/>
              <a:t> </a:t>
            </a:r>
            <a:r>
              <a:rPr lang="en-GB" sz="1200" b="1" i="1" dirty="0" err="1"/>
              <a:t>seule</a:t>
            </a:r>
            <a:r>
              <a:rPr lang="en-GB" sz="1200" b="1" i="1" dirty="0"/>
              <a:t> </a:t>
            </a:r>
            <a:r>
              <a:rPr lang="en-GB" sz="1200" b="1" i="1" dirty="0" err="1"/>
              <a:t>propriété</a:t>
            </a:r>
            <a:br>
              <a:rPr lang="en-GB" sz="1200" b="1" i="1" dirty="0"/>
            </a:br>
            <a:endParaRPr lang="en-GB" sz="1200" dirty="0"/>
          </a:p>
          <a:p>
            <a:r>
              <a:rPr lang="en-GB" sz="1200" dirty="0"/>
              <a:t>Un </a:t>
            </a:r>
            <a:r>
              <a:rPr lang="en-GB" sz="1200" dirty="0" err="1"/>
              <a:t>indice</a:t>
            </a:r>
            <a:r>
              <a:rPr lang="en-GB" sz="1200" dirty="0"/>
              <a:t> de mat</a:t>
            </a:r>
            <a:r>
              <a:rPr lang="fr-FR" sz="1200" dirty="0"/>
              <a:t>é</a:t>
            </a:r>
            <a:r>
              <a:rPr lang="en-GB" sz="1200" dirty="0" err="1"/>
              <a:t>riau</a:t>
            </a:r>
            <a:r>
              <a:rPr lang="en-GB" sz="1200" dirty="0"/>
              <a:t> </a:t>
            </a:r>
            <a:r>
              <a:rPr lang="en-GB" sz="1200" dirty="0" err="1"/>
              <a:t>est</a:t>
            </a:r>
            <a:r>
              <a:rPr lang="en-GB" sz="1200" dirty="0"/>
              <a:t> </a:t>
            </a:r>
            <a:r>
              <a:rPr lang="en-GB" sz="1200" dirty="0" err="1"/>
              <a:t>une</a:t>
            </a:r>
            <a:r>
              <a:rPr lang="en-GB" sz="1200" dirty="0"/>
              <a:t> m</a:t>
            </a:r>
            <a:r>
              <a:rPr lang="fr-FR" sz="1200" dirty="0"/>
              <a:t>é</a:t>
            </a:r>
            <a:r>
              <a:rPr lang="en-GB" sz="1200" dirty="0" err="1"/>
              <a:t>trique</a:t>
            </a:r>
            <a:r>
              <a:rPr lang="en-GB" sz="1200" dirty="0"/>
              <a:t> </a:t>
            </a:r>
            <a:r>
              <a:rPr lang="en-GB" sz="1200" dirty="0" err="1"/>
              <a:t>d’excellence</a:t>
            </a:r>
            <a:r>
              <a:rPr lang="en-GB" sz="1200" dirty="0"/>
              <a:t> du </a:t>
            </a:r>
            <a:r>
              <a:rPr lang="en-GB" sz="1200" dirty="0" err="1"/>
              <a:t>composant</a:t>
            </a:r>
            <a:r>
              <a:rPr lang="en-GB" sz="1200" dirty="0"/>
              <a:t>. </a:t>
            </a:r>
            <a:r>
              <a:rPr lang="en-GB" sz="1200" dirty="0" err="1"/>
              <a:t>Assez</a:t>
            </a:r>
            <a:r>
              <a:rPr lang="en-GB" sz="1200" dirty="0"/>
              <a:t> </a:t>
            </a:r>
            <a:r>
              <a:rPr lang="en-GB" sz="1200" dirty="0" err="1"/>
              <a:t>souvent</a:t>
            </a:r>
            <a:r>
              <a:rPr lang="en-GB" sz="1200" dirty="0"/>
              <a:t> </a:t>
            </a:r>
            <a:r>
              <a:rPr lang="en-GB" sz="1200" dirty="0" err="1"/>
              <a:t>l’indice</a:t>
            </a:r>
            <a:r>
              <a:rPr lang="en-GB" sz="1200" dirty="0"/>
              <a:t> </a:t>
            </a:r>
            <a:r>
              <a:rPr lang="en-GB" sz="1200" dirty="0" err="1"/>
              <a:t>concerne</a:t>
            </a:r>
            <a:r>
              <a:rPr lang="en-GB" sz="1200" dirty="0"/>
              <a:t> </a:t>
            </a:r>
            <a:r>
              <a:rPr lang="en-GB" sz="1200" dirty="0" err="1"/>
              <a:t>une</a:t>
            </a:r>
            <a:r>
              <a:rPr lang="en-GB" sz="1200" dirty="0"/>
              <a:t> </a:t>
            </a:r>
            <a:r>
              <a:rPr lang="en-GB" sz="1200" dirty="0" err="1"/>
              <a:t>seule</a:t>
            </a:r>
            <a:r>
              <a:rPr lang="en-GB" sz="1200" dirty="0"/>
              <a:t> </a:t>
            </a:r>
            <a:r>
              <a:rPr lang="en-GB" sz="1200" dirty="0" err="1"/>
              <a:t>propriété</a:t>
            </a:r>
            <a:r>
              <a:rPr lang="en-GB" sz="1200" dirty="0"/>
              <a:t>. </a:t>
            </a:r>
            <a:r>
              <a:rPr lang="en-GB" sz="1200" dirty="0" err="1"/>
              <a:t>Voici</a:t>
            </a:r>
            <a:r>
              <a:rPr lang="en-GB" sz="1200" dirty="0"/>
              <a:t> deux </a:t>
            </a:r>
            <a:r>
              <a:rPr lang="en-GB" sz="1200" dirty="0" err="1"/>
              <a:t>exemples</a:t>
            </a:r>
            <a:r>
              <a:rPr lang="en-GB" sz="1200" dirty="0"/>
              <a:t>. </a:t>
            </a:r>
            <a:r>
              <a:rPr lang="en-GB" sz="1200" dirty="0" err="1"/>
              <a:t>Parfois</a:t>
            </a:r>
            <a:r>
              <a:rPr lang="en-GB" sz="1200" dirty="0"/>
              <a:t> </a:t>
            </a:r>
            <a:r>
              <a:rPr lang="en-GB" sz="1200" dirty="0" err="1"/>
              <a:t>l’indice</a:t>
            </a:r>
            <a:r>
              <a:rPr lang="en-GB" sz="1200" dirty="0"/>
              <a:t> </a:t>
            </a:r>
            <a:r>
              <a:rPr lang="en-GB" sz="1200" dirty="0" err="1"/>
              <a:t>est</a:t>
            </a:r>
            <a:r>
              <a:rPr lang="en-GB" sz="1200" dirty="0"/>
              <a:t> à minimiser,</a:t>
            </a:r>
            <a:r>
              <a:rPr lang="en-GB" sz="1200" baseline="0" dirty="0"/>
              <a:t> </a:t>
            </a:r>
            <a:r>
              <a:rPr lang="en-GB" sz="1200" baseline="0" dirty="0" err="1"/>
              <a:t>parfois</a:t>
            </a:r>
            <a:r>
              <a:rPr lang="en-GB" sz="1200" baseline="0" dirty="0"/>
              <a:t> à maximiser.</a:t>
            </a:r>
            <a:endParaRPr lang="el-G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dirty="0"/>
          </a:p>
        </p:txBody>
      </p:sp>
    </p:spTree>
    <p:extLst>
      <p:ext uri="{BB962C8B-B14F-4D97-AF65-F5344CB8AC3E}">
        <p14:creationId xmlns:p14="http://schemas.microsoft.com/office/powerpoint/2010/main" val="1279013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Un </a:t>
                </a:r>
                <a:r>
                  <a:rPr lang="en-GB" sz="1200" b="1" i="1" dirty="0" err="1"/>
                  <a:t>indice</a:t>
                </a:r>
                <a:r>
                  <a:rPr lang="en-GB" sz="1200" b="1" i="1" dirty="0"/>
                  <a:t> de </a:t>
                </a:r>
                <a:r>
                  <a:rPr lang="en-GB" sz="1200" b="1" i="1" dirty="0" err="1"/>
                  <a:t>matériau</a:t>
                </a:r>
                <a:r>
                  <a:rPr lang="en-GB" sz="1200" b="1" i="1" dirty="0"/>
                  <a:t> </a:t>
                </a:r>
                <a:r>
                  <a:rPr lang="en-GB" sz="1200" b="1" i="1" dirty="0" err="1"/>
                  <a:t>est</a:t>
                </a:r>
                <a:r>
                  <a:rPr lang="en-GB" sz="1200" b="1" i="1" baseline="0" dirty="0"/>
                  <a:t> </a:t>
                </a:r>
                <a:r>
                  <a:rPr lang="en-GB" sz="1200" b="1" i="1" baseline="0" dirty="0" err="1"/>
                  <a:t>souvent</a:t>
                </a:r>
                <a:r>
                  <a:rPr lang="en-GB" sz="1200" b="1" i="1" baseline="0" dirty="0"/>
                  <a:t> </a:t>
                </a:r>
                <a:r>
                  <a:rPr lang="en-GB" sz="1200" b="1" i="1" baseline="0" dirty="0" err="1"/>
                  <a:t>une</a:t>
                </a:r>
                <a:r>
                  <a:rPr lang="en-GB" sz="1200" b="1" i="1" baseline="0" dirty="0"/>
                  <a:t> </a:t>
                </a:r>
                <a:r>
                  <a:rPr lang="en-GB" sz="1200" b="1" i="1" baseline="0" dirty="0" err="1"/>
                  <a:t>combinaison</a:t>
                </a:r>
                <a:r>
                  <a:rPr lang="en-GB" sz="1200" b="1" i="1" baseline="0" dirty="0"/>
                  <a:t> de </a:t>
                </a:r>
                <a:r>
                  <a:rPr lang="en-GB" sz="1200" b="1" i="1" baseline="0" dirty="0" err="1"/>
                  <a:t>propriétés</a:t>
                </a:r>
                <a:r>
                  <a:rPr lang="en-GB" sz="1200" b="1" i="1" baseline="0" dirty="0"/>
                  <a:t> </a:t>
                </a:r>
                <a:r>
                  <a:rPr lang="en-GB" sz="1200" b="1" i="1" baseline="0" dirty="0" err="1"/>
                  <a:t>spécifiques</a:t>
                </a:r>
                <a:r>
                  <a:rPr lang="en-GB" sz="1200" b="1" i="1" baseline="0" dirty="0"/>
                  <a:t> à </a:t>
                </a:r>
                <a:r>
                  <a:rPr lang="en-GB" sz="1200" b="1" i="1" baseline="0" dirty="0" err="1"/>
                  <a:t>l’application</a:t>
                </a:r>
                <a:endParaRPr lang="en-GB" sz="1200" b="1" i="1" baseline="0" dirty="0"/>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Les </a:t>
                </a:r>
                <a:r>
                  <a:rPr lang="en-GB" sz="1200" dirty="0" err="1"/>
                  <a:t>composants</a:t>
                </a:r>
                <a:r>
                  <a:rPr lang="en-GB" sz="1200" dirty="0"/>
                  <a:t> </a:t>
                </a:r>
                <a:r>
                  <a:rPr lang="en-GB" sz="1200" dirty="0" err="1"/>
                  <a:t>marqu</a:t>
                </a:r>
                <a:r>
                  <a:rPr lang="fr-FR" sz="1200" dirty="0"/>
                  <a:t>é</a:t>
                </a:r>
                <a:r>
                  <a:rPr lang="en-GB" sz="1200" dirty="0"/>
                  <a:t>s de </a:t>
                </a:r>
                <a:r>
                  <a:rPr lang="en-GB" sz="1200" dirty="0" err="1"/>
                  <a:t>cet</a:t>
                </a:r>
                <a:r>
                  <a:rPr lang="en-GB" sz="1200" baseline="0" dirty="0"/>
                  <a:t> avion </a:t>
                </a:r>
                <a:r>
                  <a:rPr lang="en-GB" sz="1200" baseline="0" dirty="0" err="1"/>
                  <a:t>assurent</a:t>
                </a:r>
                <a:r>
                  <a:rPr lang="en-GB" sz="1200" baseline="0" dirty="0"/>
                  <a:t> </a:t>
                </a:r>
                <a:r>
                  <a:rPr lang="en-GB" sz="1200" baseline="0" dirty="0" err="1"/>
                  <a:t>différentes</a:t>
                </a:r>
                <a:r>
                  <a:rPr lang="en-GB" sz="1200" baseline="0" dirty="0"/>
                  <a:t> </a:t>
                </a:r>
                <a:r>
                  <a:rPr lang="en-GB" sz="1200" baseline="0" dirty="0" err="1"/>
                  <a:t>fonctions</a:t>
                </a:r>
                <a:r>
                  <a:rPr lang="en-GB" sz="1200" baseline="0" dirty="0"/>
                  <a:t>. Les </a:t>
                </a:r>
                <a:r>
                  <a:rPr lang="en-GB" sz="1200" baseline="0" dirty="0" err="1"/>
                  <a:t>haubans</a:t>
                </a:r>
                <a:r>
                  <a:rPr lang="en-GB" sz="1200" baseline="0" dirty="0"/>
                  <a:t> </a:t>
                </a:r>
                <a:r>
                  <a:rPr lang="en-GB" sz="1200" baseline="0" dirty="0" err="1"/>
                  <a:t>supportent</a:t>
                </a:r>
                <a:r>
                  <a:rPr lang="en-GB" sz="1200" baseline="0" dirty="0"/>
                  <a:t> des efforts </a:t>
                </a:r>
                <a:r>
                  <a:rPr lang="en-GB" sz="1200" dirty="0"/>
                  <a:t>de traction</a:t>
                </a:r>
                <a:r>
                  <a:rPr lang="en-GB" sz="1200" baseline="0" dirty="0"/>
                  <a:t>, les bras des efforts </a:t>
                </a:r>
                <a:r>
                  <a:rPr lang="en-GB" sz="1200" dirty="0"/>
                  <a:t>de </a:t>
                </a:r>
                <a:r>
                  <a:rPr lang="en-GB" sz="1200" baseline="0" dirty="0"/>
                  <a:t>compression (</a:t>
                </a:r>
                <a:r>
                  <a:rPr lang="en-GB" sz="1200" baseline="0" dirty="0" err="1"/>
                  <a:t>ils</a:t>
                </a:r>
                <a:r>
                  <a:rPr lang="en-GB" sz="1200" baseline="0" dirty="0"/>
                  <a:t> </a:t>
                </a:r>
                <a:r>
                  <a:rPr lang="en-GB" sz="1200" baseline="0" dirty="0" err="1"/>
                  <a:t>agissent</a:t>
                </a:r>
                <a:r>
                  <a:rPr lang="en-GB" sz="1200" baseline="0" dirty="0"/>
                  <a:t> </a:t>
                </a:r>
                <a:r>
                  <a:rPr lang="en-GB" sz="1200" baseline="0" dirty="0" err="1"/>
                  <a:t>comme</a:t>
                </a:r>
                <a:r>
                  <a:rPr lang="en-GB" sz="1200" baseline="0" dirty="0"/>
                  <a:t> des </a:t>
                </a:r>
                <a:r>
                  <a:rPr lang="en-GB" sz="1200" baseline="0" dirty="0" err="1"/>
                  <a:t>colonnes</a:t>
                </a:r>
                <a:r>
                  <a:rPr lang="en-GB" sz="1200" dirty="0"/>
                  <a:t>), et </a:t>
                </a:r>
                <a:r>
                  <a:rPr lang="en-GB" sz="1200" baseline="0" dirty="0"/>
                  <a:t>les longerons </a:t>
                </a:r>
                <a:r>
                  <a:rPr lang="en-GB" sz="1200" dirty="0" err="1"/>
                  <a:t>sont</a:t>
                </a:r>
                <a:r>
                  <a:rPr lang="en-GB" sz="1200" dirty="0"/>
                  <a:t> </a:t>
                </a:r>
                <a:r>
                  <a:rPr lang="en-GB" sz="1200" dirty="0" err="1"/>
                  <a:t>soumis</a:t>
                </a:r>
                <a:r>
                  <a:rPr lang="en-GB" sz="1200" dirty="0"/>
                  <a:t> </a:t>
                </a:r>
                <a:r>
                  <a:rPr lang="fr-FR" sz="1200" dirty="0"/>
                  <a:t>à</a:t>
                </a:r>
                <a:r>
                  <a:rPr lang="en-GB" sz="1200" dirty="0"/>
                  <a:t> </a:t>
                </a:r>
                <a:r>
                  <a:rPr lang="en-GB" sz="1200" baseline="0" dirty="0"/>
                  <a:t>des moments </a:t>
                </a:r>
                <a:r>
                  <a:rPr lang="en-GB" sz="1200" dirty="0"/>
                  <a:t>de flexion - </a:t>
                </a:r>
                <a:r>
                  <a:rPr lang="en-GB" sz="1200" dirty="0" err="1"/>
                  <a:t>ce</a:t>
                </a:r>
                <a:r>
                  <a:rPr lang="en-GB" sz="1200" dirty="0"/>
                  <a:t> </a:t>
                </a:r>
                <a:r>
                  <a:rPr lang="en-GB" sz="1200" baseline="0" dirty="0" err="1"/>
                  <a:t>sont</a:t>
                </a:r>
                <a:r>
                  <a:rPr lang="en-GB" sz="1200" baseline="0" dirty="0"/>
                  <a:t> des </a:t>
                </a:r>
                <a:r>
                  <a:rPr lang="en-GB" sz="1200" baseline="0" dirty="0" err="1"/>
                  <a:t>poutres</a:t>
                </a:r>
                <a:r>
                  <a:rPr lang="en-GB" sz="1200" baseline="0" dirty="0"/>
                  <a:t>. </a:t>
                </a:r>
                <a:r>
                  <a:rPr lang="en-GB" sz="1200" baseline="0" dirty="0" err="1"/>
                  <a:t>Ils</a:t>
                </a:r>
                <a:r>
                  <a:rPr lang="en-GB" sz="1200" baseline="0" dirty="0"/>
                  <a:t> </a:t>
                </a:r>
                <a:r>
                  <a:rPr lang="en-GB" sz="1200" baseline="0" dirty="0" err="1"/>
                  <a:t>sont</a:t>
                </a:r>
                <a:r>
                  <a:rPr lang="en-GB" sz="1200" baseline="0" dirty="0"/>
                  <a:t> </a:t>
                </a:r>
                <a:r>
                  <a:rPr lang="en-GB" sz="1200" baseline="0" dirty="0" err="1"/>
                  <a:t>choisis</a:t>
                </a:r>
                <a:r>
                  <a:rPr lang="en-GB" sz="1200" baseline="0" dirty="0"/>
                  <a:t> de manière à </a:t>
                </a:r>
                <a:r>
                  <a:rPr lang="en-GB" sz="1200" baseline="0" dirty="0" err="1"/>
                  <a:t>être</a:t>
                </a:r>
                <a:r>
                  <a:rPr lang="en-GB" sz="1200" baseline="0" dirty="0"/>
                  <a:t> les plus </a:t>
                </a:r>
                <a:r>
                  <a:rPr lang="en-GB" sz="1200" baseline="0" dirty="0" err="1"/>
                  <a:t>légers</a:t>
                </a:r>
                <a:r>
                  <a:rPr lang="en-GB" sz="1200" baseline="0" dirty="0"/>
                  <a:t> possible</a:t>
                </a:r>
                <a:r>
                  <a:rPr lang="en-GB" sz="1200" dirty="0"/>
                  <a:t> </a:t>
                </a:r>
                <a:r>
                  <a:rPr lang="en-GB" sz="1200" baseline="0" dirty="0"/>
                  <a:t>: de </a:t>
                </a:r>
                <a:r>
                  <a:rPr lang="en-GB" sz="1200" baseline="0" dirty="0" err="1"/>
                  <a:t>ce</a:t>
                </a:r>
                <a:r>
                  <a:rPr lang="en-GB" sz="1200" baseline="0" dirty="0"/>
                  <a:t> fait </a:t>
                </a:r>
                <a:r>
                  <a:rPr lang="en-GB" sz="1200" baseline="0" dirty="0" err="1"/>
                  <a:t>l’objectif</a:t>
                </a:r>
                <a:r>
                  <a:rPr lang="en-GB" sz="1200" baseline="0" dirty="0"/>
                  <a:t> </a:t>
                </a:r>
                <a:r>
                  <a:rPr lang="en-GB" sz="1200" baseline="0" dirty="0" err="1"/>
                  <a:t>est</a:t>
                </a:r>
                <a:r>
                  <a:rPr lang="en-GB" sz="1200" baseline="0" dirty="0"/>
                  <a:t> de minimiser la masse. </a:t>
                </a:r>
              </a:p>
              <a:p>
                <a:pPr>
                  <a:spcBef>
                    <a:spcPct val="30000"/>
                  </a:spcBef>
                  <a:spcAft>
                    <a:spcPct val="0"/>
                  </a:spcAft>
                  <a:buClrTx/>
                  <a:buSzTx/>
                  <a:buFontTx/>
                  <a:buNone/>
                </a:pPr>
                <a:endParaRPr lang="en-GB" sz="1200" baseline="0" dirty="0"/>
              </a:p>
              <a:p>
                <a:pPr>
                  <a:spcBef>
                    <a:spcPct val="30000"/>
                  </a:spcBef>
                  <a:spcAft>
                    <a:spcPct val="0"/>
                  </a:spcAft>
                  <a:buClrTx/>
                  <a:buSzTx/>
                  <a:buFontTx/>
                  <a:buNone/>
                </a:pPr>
                <a:r>
                  <a:rPr lang="en-GB" sz="1200" baseline="0" dirty="0"/>
                  <a:t>La masse d’un </a:t>
                </a:r>
                <a:r>
                  <a:rPr lang="en-GB" sz="1200" baseline="0" dirty="0" err="1"/>
                  <a:t>hauban</a:t>
                </a:r>
                <a:r>
                  <a:rPr lang="en-GB" sz="1200" baseline="0" dirty="0"/>
                  <a:t> de </a:t>
                </a:r>
                <a:r>
                  <a:rPr lang="en-GB" sz="1200" dirty="0"/>
                  <a:t>r</a:t>
                </a:r>
                <a:r>
                  <a:rPr lang="fr-FR" sz="1200" dirty="0"/>
                  <a:t>é</a:t>
                </a:r>
                <a:r>
                  <a:rPr lang="en-GB" sz="1200" dirty="0" err="1"/>
                  <a:t>sistance</a:t>
                </a:r>
                <a:r>
                  <a:rPr lang="en-GB" sz="1200" dirty="0"/>
                  <a:t> </a:t>
                </a:r>
                <a:r>
                  <a:rPr lang="en-GB" sz="1200" baseline="0" dirty="0" err="1"/>
                  <a:t>donnée</a:t>
                </a:r>
                <a:r>
                  <a:rPr lang="en-GB" sz="1200" baseline="0" dirty="0"/>
                  <a:t> </a:t>
                </a:r>
                <a:r>
                  <a:rPr lang="en-GB" sz="1200" baseline="0" dirty="0" err="1"/>
                  <a:t>dépend</a:t>
                </a:r>
                <a:r>
                  <a:rPr lang="en-GB" sz="1200" baseline="0" dirty="0"/>
                  <a:t> de deux </a:t>
                </a:r>
                <a:r>
                  <a:rPr lang="en-GB" sz="1200" baseline="0" dirty="0" err="1"/>
                  <a:t>propriétés</a:t>
                </a:r>
                <a:r>
                  <a:rPr lang="en-GB" sz="1200" baseline="0" dirty="0"/>
                  <a:t> </a:t>
                </a:r>
                <a:r>
                  <a:rPr lang="en-GB" sz="1200" dirty="0" err="1"/>
                  <a:t>matériau</a:t>
                </a:r>
                <a:r>
                  <a:rPr lang="en-GB" sz="1200" dirty="0"/>
                  <a:t> - la </a:t>
                </a:r>
                <a:r>
                  <a:rPr lang="en-GB" sz="1200" baseline="0" dirty="0" err="1"/>
                  <a:t>limite</a:t>
                </a:r>
                <a:r>
                  <a:rPr lang="en-GB" sz="1200" baseline="0" dirty="0"/>
                  <a:t> </a:t>
                </a:r>
                <a:r>
                  <a:rPr lang="en-GB" sz="1200" baseline="0" dirty="0" err="1"/>
                  <a:t>d’élasticité</a:t>
                </a:r>
                <a:r>
                  <a:rPr lang="en-GB" sz="1200" baseline="0" dirty="0"/>
                  <a:t> et la </a:t>
                </a:r>
                <a:r>
                  <a:rPr lang="en-GB" sz="1200" dirty="0" err="1"/>
                  <a:t>densité</a:t>
                </a:r>
                <a:r>
                  <a:rPr lang="en-GB" sz="1200" dirty="0"/>
                  <a:t> – </a:t>
                </a:r>
                <a:r>
                  <a:rPr lang="en-GB" sz="1200" baseline="0" dirty="0"/>
                  <a:t>dans la </a:t>
                </a:r>
                <a:r>
                  <a:rPr lang="en-GB" sz="1200" baseline="0" dirty="0" err="1"/>
                  <a:t>combinaison</a:t>
                </a:r>
                <a:r>
                  <a:rPr lang="en-GB" sz="1200" baseline="0" dirty="0"/>
                  <a:t> </a:t>
                </a:r>
                <a14:m>
                  <m:oMath xmlns:m="http://schemas.openxmlformats.org/officeDocument/2006/math">
                    <m:f>
                      <m:fPr>
                        <m:type m:val="lin"/>
                        <m:ctrlPr>
                          <a:rPr lang="en-GB" sz="1200" i="1">
                            <a:latin typeface="Cambria Math" panose="02040503050406030204" pitchFamily="18" charset="0"/>
                          </a:rPr>
                        </m:ctrlPr>
                      </m:fPr>
                      <m:num>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𝑦</m:t>
                            </m:r>
                          </m:sub>
                        </m:sSub>
                      </m:num>
                      <m:den>
                        <m:r>
                          <a:rPr lang="en-GB" sz="1200" i="1">
                            <a:latin typeface="Cambria Math" panose="02040503050406030204" pitchFamily="18" charset="0"/>
                            <a:ea typeface="Cambria Math" panose="02040503050406030204" pitchFamily="18" charset="0"/>
                          </a:rPr>
                          <m:t>𝜌</m:t>
                        </m:r>
                      </m:den>
                    </m:f>
                  </m:oMath>
                </a14:m>
                <a:r>
                  <a:rPr lang="en-GB" sz="1200" dirty="0"/>
                  <a:t> </a:t>
                </a:r>
                <a:r>
                  <a:rPr lang="en-GB" sz="1200" baseline="0" dirty="0"/>
                  <a:t>; </a:t>
                </a:r>
                <a:r>
                  <a:rPr lang="en-GB" sz="1200" baseline="0" dirty="0" err="1"/>
                  <a:t>c’est</a:t>
                </a:r>
                <a:r>
                  <a:rPr lang="en-GB" sz="1200" baseline="0" dirty="0"/>
                  <a:t> </a:t>
                </a:r>
                <a:r>
                  <a:rPr lang="en-GB" sz="1200" baseline="0" dirty="0" err="1"/>
                  <a:t>l’indice</a:t>
                </a:r>
                <a:r>
                  <a:rPr lang="en-GB" sz="1200" baseline="0" dirty="0"/>
                  <a:t> </a:t>
                </a:r>
                <a:r>
                  <a:rPr lang="en-GB" sz="1200" dirty="0"/>
                  <a:t>de </a:t>
                </a:r>
                <a:r>
                  <a:rPr lang="en-GB" sz="1200" baseline="0" dirty="0" err="1"/>
                  <a:t>matériau</a:t>
                </a:r>
                <a:r>
                  <a:rPr lang="en-GB" sz="1200" baseline="0" dirty="0"/>
                  <a:t> de </a:t>
                </a:r>
                <a:r>
                  <a:rPr lang="en-GB" sz="1200" baseline="0" dirty="0" err="1"/>
                  <a:t>ce</a:t>
                </a:r>
                <a:r>
                  <a:rPr lang="en-GB" sz="1200" baseline="0" dirty="0"/>
                  <a:t> </a:t>
                </a:r>
                <a:r>
                  <a:rPr lang="en-GB" sz="1200" baseline="0" dirty="0" err="1"/>
                  <a:t>composant</a:t>
                </a:r>
                <a:r>
                  <a:rPr lang="en-GB" sz="1200" baseline="0" dirty="0"/>
                  <a:t>.</a:t>
                </a:r>
              </a:p>
              <a:p>
                <a:pPr>
                  <a:spcBef>
                    <a:spcPct val="30000"/>
                  </a:spcBef>
                  <a:spcAft>
                    <a:spcPct val="0"/>
                  </a:spcAft>
                  <a:buClrTx/>
                  <a:buSzTx/>
                  <a:buFontTx/>
                  <a:buNone/>
                </a:pPr>
                <a:endParaRPr lang="en-GB" sz="1200" baseline="0" dirty="0"/>
              </a:p>
              <a:p>
                <a:pPr>
                  <a:spcBef>
                    <a:spcPct val="30000"/>
                  </a:spcBef>
                  <a:spcAft>
                    <a:spcPct val="0"/>
                  </a:spcAft>
                  <a:buClrTx/>
                  <a:buSzTx/>
                  <a:buFontTx/>
                  <a:buNone/>
                </a:pPr>
                <a:r>
                  <a:rPr lang="en-GB" sz="1200" baseline="0" dirty="0"/>
                  <a:t>La masse d’un bras qui doit supporter </a:t>
                </a:r>
                <a:r>
                  <a:rPr lang="en-GB" sz="1200" dirty="0" err="1"/>
                  <a:t>une</a:t>
                </a:r>
                <a:r>
                  <a:rPr lang="en-GB" sz="1200" dirty="0"/>
                  <a:t> charge de </a:t>
                </a:r>
                <a:r>
                  <a:rPr lang="en-GB" sz="1200" baseline="0" dirty="0"/>
                  <a:t>compression</a:t>
                </a:r>
                <a:r>
                  <a:rPr lang="en-GB" sz="1200" dirty="0"/>
                  <a:t>,</a:t>
                </a:r>
                <a:r>
                  <a:rPr lang="en-GB" sz="1200" baseline="0" dirty="0"/>
                  <a:t> sans </a:t>
                </a:r>
                <a:r>
                  <a:rPr lang="en-GB" sz="1200" dirty="0" err="1"/>
                  <a:t>flambement</a:t>
                </a:r>
                <a:r>
                  <a:rPr lang="en-GB" sz="1200" dirty="0"/>
                  <a:t>, </a:t>
                </a:r>
                <a:r>
                  <a:rPr lang="en-GB" sz="1200" baseline="0" dirty="0" err="1"/>
                  <a:t>est</a:t>
                </a:r>
                <a:r>
                  <a:rPr lang="en-GB" sz="1200" baseline="0" dirty="0"/>
                  <a:t> </a:t>
                </a:r>
                <a:r>
                  <a:rPr lang="en-GB" sz="1200" baseline="0" dirty="0" err="1"/>
                  <a:t>proportionnelle</a:t>
                </a:r>
                <a:r>
                  <a:rPr lang="en-GB" sz="1200" baseline="0" dirty="0"/>
                  <a:t> au </a:t>
                </a:r>
                <a:r>
                  <a:rPr lang="en-GB" sz="1200" baseline="0" dirty="0" err="1"/>
                  <a:t>terme</a:t>
                </a:r>
                <a:r>
                  <a:rPr lang="en-GB" sz="1200" baseline="0" dirty="0"/>
                  <a:t>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b="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b="0" i="1">
                                    <a:latin typeface="Cambria Math" panose="02040503050406030204" pitchFamily="18" charset="0"/>
                                  </a:rPr>
                                  <m:t>1</m:t>
                                </m:r>
                              </m:num>
                              <m:den>
                                <m:r>
                                  <a:rPr lang="en-GB" sz="1200" b="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oMath>
                </a14:m>
                <a:r>
                  <a:rPr lang="en-GB" sz="1200" baseline="0" dirty="0"/>
                  <a:t> et </a:t>
                </a:r>
                <a:r>
                  <a:rPr lang="en-GB" sz="1200" baseline="0" dirty="0" err="1"/>
                  <a:t>donc</a:t>
                </a:r>
                <a:r>
                  <a:rPr lang="en-GB" sz="1200" baseline="0" dirty="0"/>
                  <a:t> </a:t>
                </a:r>
                <a:r>
                  <a:rPr lang="en-GB" sz="1200" baseline="0" dirty="0" err="1"/>
                  <a:t>celui</a:t>
                </a:r>
                <a:r>
                  <a:rPr lang="en-GB" sz="1200" baseline="0" dirty="0"/>
                  <a:t>-ci </a:t>
                </a:r>
                <a:r>
                  <a:rPr lang="en-GB" sz="1200" baseline="0" dirty="0" err="1"/>
                  <a:t>devient</a:t>
                </a:r>
                <a:r>
                  <a:rPr lang="en-GB" sz="1200" baseline="0" dirty="0"/>
                  <a:t> </a:t>
                </a:r>
                <a:r>
                  <a:rPr lang="en-GB" sz="1200" baseline="0" dirty="0" err="1"/>
                  <a:t>l’indice</a:t>
                </a:r>
                <a:r>
                  <a:rPr lang="en-GB" sz="1200" baseline="0" dirty="0"/>
                  <a:t> </a:t>
                </a:r>
                <a:r>
                  <a:rPr lang="en-GB" sz="1200" dirty="0"/>
                  <a:t>de </a:t>
                </a:r>
                <a:r>
                  <a:rPr lang="en-GB" sz="1200" baseline="0" dirty="0" err="1"/>
                  <a:t>matériau</a:t>
                </a:r>
                <a:r>
                  <a:rPr lang="en-GB" sz="1200" baseline="0" dirty="0"/>
                  <a:t>.</a:t>
                </a:r>
              </a:p>
              <a:p>
                <a:pPr>
                  <a:spcBef>
                    <a:spcPct val="30000"/>
                  </a:spcBef>
                  <a:spcAft>
                    <a:spcPct val="0"/>
                  </a:spcAft>
                  <a:buClrTx/>
                  <a:buSzTx/>
                  <a:buFontTx/>
                  <a:buNone/>
                </a:pPr>
                <a:endParaRPr lang="en-GB" sz="1200" baseline="0" dirty="0"/>
              </a:p>
              <a:p>
                <a:pPr>
                  <a:spcBef>
                    <a:spcPct val="30000"/>
                  </a:spcBef>
                  <a:spcAft>
                    <a:spcPct val="0"/>
                  </a:spcAft>
                  <a:buClrTx/>
                  <a:buSzTx/>
                  <a:buFontTx/>
                  <a:buNone/>
                </a:pPr>
                <a:r>
                  <a:rPr lang="en-GB" sz="1200" dirty="0"/>
                  <a:t>La masse </a:t>
                </a:r>
                <a:r>
                  <a:rPr lang="en-GB" sz="1200" dirty="0" err="1"/>
                  <a:t>d’une</a:t>
                </a:r>
                <a:r>
                  <a:rPr lang="en-GB" sz="1200" dirty="0"/>
                  <a:t> </a:t>
                </a:r>
                <a:r>
                  <a:rPr lang="en-GB" sz="1200" dirty="0" err="1"/>
                  <a:t>poutre</a:t>
                </a:r>
                <a:r>
                  <a:rPr lang="en-GB" sz="1200" dirty="0"/>
                  <a:t>, </a:t>
                </a:r>
                <a:r>
                  <a:rPr lang="en-GB" sz="1200" dirty="0" err="1"/>
                  <a:t>soumise</a:t>
                </a:r>
                <a:r>
                  <a:rPr lang="en-GB" sz="1200" dirty="0"/>
                  <a:t> </a:t>
                </a:r>
                <a:r>
                  <a:rPr lang="fr-FR" sz="1200" dirty="0"/>
                  <a:t>à</a:t>
                </a:r>
                <a:r>
                  <a:rPr lang="en-GB" sz="1200" dirty="0"/>
                  <a:t> un moment  flexion, qui</a:t>
                </a:r>
                <a:r>
                  <a:rPr lang="en-GB" sz="1200" baseline="0" dirty="0"/>
                  <a:t> doit </a:t>
                </a:r>
                <a:r>
                  <a:rPr lang="en-GB" sz="1200" dirty="0" err="1"/>
                  <a:t>garder</a:t>
                </a:r>
                <a:r>
                  <a:rPr lang="en-GB" sz="1200" dirty="0"/>
                  <a:t> un </a:t>
                </a:r>
                <a:r>
                  <a:rPr lang="en-GB" sz="1200" dirty="0" err="1"/>
                  <a:t>comportement</a:t>
                </a:r>
                <a:r>
                  <a:rPr lang="en-GB" sz="1200" dirty="0"/>
                  <a:t> </a:t>
                </a:r>
                <a:r>
                  <a:rPr lang="fr-FR" sz="1200" dirty="0"/>
                  <a:t>é</a:t>
                </a:r>
                <a:r>
                  <a:rPr lang="en-GB" sz="1200" dirty="0" err="1"/>
                  <a:t>lastique</a:t>
                </a:r>
                <a:r>
                  <a:rPr lang="en-GB" sz="1200" dirty="0"/>
                  <a:t>, </a:t>
                </a:r>
                <a:r>
                  <a:rPr lang="en-GB" sz="1200" baseline="0" dirty="0" err="1"/>
                  <a:t>est</a:t>
                </a:r>
                <a:r>
                  <a:rPr lang="en-GB" sz="1200" baseline="0" dirty="0"/>
                  <a:t> </a:t>
                </a:r>
                <a:r>
                  <a:rPr lang="en-GB" sz="1200" dirty="0" err="1"/>
                  <a:t>aussi</a:t>
                </a:r>
                <a:r>
                  <a:rPr lang="en-GB" sz="1200" dirty="0"/>
                  <a:t> </a:t>
                </a:r>
                <a:r>
                  <a:rPr lang="en-GB" sz="1200" baseline="0" dirty="0" err="1"/>
                  <a:t>proportionnelle</a:t>
                </a:r>
                <a:r>
                  <a:rPr lang="en-GB" sz="1200" baseline="0" dirty="0"/>
                  <a:t> à </a:t>
                </a:r>
                <a14:m>
                  <m:oMath xmlns:m="http://schemas.openxmlformats.org/officeDocument/2006/math">
                    <m:f>
                      <m:fPr>
                        <m:type m:val="lin"/>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GB" sz="1200" b="0" i="1">
                                <a:latin typeface="Cambria Math" panose="02040503050406030204" pitchFamily="18" charset="0"/>
                              </a:rPr>
                              <m:t>𝐸</m:t>
                            </m:r>
                          </m:e>
                          <m:sup>
                            <m:f>
                              <m:fPr>
                                <m:type m:val="skw"/>
                                <m:ctrlPr>
                                  <a:rPr lang="en-GB" sz="1200" i="1">
                                    <a:latin typeface="Cambria Math" panose="02040503050406030204" pitchFamily="18" charset="0"/>
                                  </a:rPr>
                                </m:ctrlPr>
                              </m:fPr>
                              <m:num>
                                <m:r>
                                  <a:rPr lang="en-GB" sz="1200" b="0" i="1">
                                    <a:latin typeface="Cambria Math" panose="02040503050406030204" pitchFamily="18" charset="0"/>
                                  </a:rPr>
                                  <m:t>1</m:t>
                                </m:r>
                              </m:num>
                              <m:den>
                                <m:r>
                                  <a:rPr lang="en-GB" sz="1200" b="0" i="1">
                                    <a:latin typeface="Cambria Math" panose="02040503050406030204" pitchFamily="18" charset="0"/>
                                  </a:rPr>
                                  <m:t>2</m:t>
                                </m:r>
                              </m:den>
                            </m:f>
                          </m:sup>
                        </m:sSup>
                      </m:num>
                      <m:den>
                        <m:r>
                          <a:rPr lang="en-GB" sz="1200" i="1">
                            <a:latin typeface="Cambria Math" panose="02040503050406030204" pitchFamily="18" charset="0"/>
                            <a:ea typeface="Cambria Math" panose="02040503050406030204" pitchFamily="18" charset="0"/>
                          </a:rPr>
                          <m:t>𝜌</m:t>
                        </m:r>
                      </m:den>
                    </m:f>
                    <m:r>
                      <a:rPr lang="en-US" sz="1200" b="0" i="0">
                        <a:latin typeface="Cambria Math" panose="02040503050406030204" pitchFamily="18" charset="0"/>
                        <a:ea typeface="Cambria Math" panose="02040503050406030204" pitchFamily="18" charset="0"/>
                      </a:rPr>
                      <m:t>.</m:t>
                    </m:r>
                  </m:oMath>
                </a14:m>
                <a:endParaRPr lang="en-GB" sz="1200" dirty="0"/>
              </a:p>
              <a:p>
                <a:pPr>
                  <a:spcBef>
                    <a:spcPct val="30000"/>
                  </a:spcBef>
                  <a:spcAft>
                    <a:spcPct val="0"/>
                  </a:spcAft>
                  <a:buClrTx/>
                  <a:buSzTx/>
                  <a:buFontTx/>
                  <a:buNone/>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sz="1200" dirty="0"/>
                  <a:t>Ainsi l'indice dépend du mode de chargement (traction, compression, flexion,…) et de l'exigence sur la rigidité </a:t>
                </a:r>
                <a:r>
                  <a:rPr lang="en-GB" altLang="fr-FR" sz="1200" dirty="0" err="1"/>
                  <a:t>ou</a:t>
                </a:r>
                <a:r>
                  <a:rPr lang="en-GB" altLang="fr-FR" sz="1200" dirty="0"/>
                  <a:t> la r</a:t>
                </a:r>
                <a:r>
                  <a:rPr lang="fr-FR" altLang="fr-FR" sz="1200" dirty="0"/>
                  <a:t>é</a:t>
                </a:r>
                <a:r>
                  <a:rPr lang="en-GB" altLang="fr-FR" sz="1200" dirty="0" err="1"/>
                  <a:t>sistance</a:t>
                </a:r>
                <a:r>
                  <a:rPr lang="en-GB" altLang="fr-FR" sz="1200" dirty="0"/>
                  <a:t>.</a:t>
                </a:r>
              </a:p>
              <a:p>
                <a:endParaRPr lang="en-US" dirty="0"/>
              </a:p>
            </p:txBody>
          </p:sp>
        </mc:Choice>
        <mc:Fallback xmlns="">
          <p:sp>
            <p:nvSpPr>
              <p:cNvPr id="3" name="Notes Placeholder 2"/>
              <p:cNvSpPr>
                <a:spLocks noGrp="1"/>
              </p:cNvSpPr>
              <p:nvPr>
                <p:ph type="body" idx="1"/>
              </p:nvPr>
            </p:nvSpPr>
            <p:spPr/>
            <p:txBody>
              <a:bodyPr/>
              <a:lstStyle/>
              <a:p>
                <a:pPr algn="ctr">
                  <a:spcBef>
                    <a:spcPct val="30000"/>
                  </a:spcBef>
                  <a:spcAft>
                    <a:spcPct val="0"/>
                  </a:spcAft>
                  <a:buClrTx/>
                  <a:buSzTx/>
                </a:pPr>
                <a:r>
                  <a:rPr lang="en-GB" sz="1200" b="1" i="1" dirty="0"/>
                  <a:t>A material index is often a combination of properties specific to the application</a:t>
                </a:r>
              </a:p>
              <a:p>
                <a:pPr algn="ctr">
                  <a:spcBef>
                    <a:spcPct val="30000"/>
                  </a:spcBef>
                  <a:spcAft>
                    <a:spcPct val="0"/>
                  </a:spcAft>
                  <a:buClrTx/>
                  <a:buSzTx/>
                </a:pPr>
                <a:endParaRPr lang="en-GB" sz="1200" dirty="0"/>
              </a:p>
              <a:p>
                <a:pPr>
                  <a:spcBef>
                    <a:spcPct val="30000"/>
                  </a:spcBef>
                  <a:spcAft>
                    <a:spcPct val="0"/>
                  </a:spcAft>
                  <a:buClrTx/>
                  <a:buSzTx/>
                  <a:buFontTx/>
                  <a:buNone/>
                </a:pPr>
                <a:r>
                  <a:rPr lang="en-GB" sz="1200" dirty="0"/>
                  <a:t>The marked components of this plane perform different functions. The ties carry tension, the struts carry compression (they act as columns) and the spars carry bending moments – they are beams. They are chose to be as light as possible: thus the objective is to minimize mass. </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tensile tie</a:t>
                </a:r>
                <a:r>
                  <a:rPr lang="en-GB" sz="1200" dirty="0"/>
                  <a:t> of prescribed strength depends on two material properties – yield strength and density – in the combination </a:t>
                </a:r>
                <a:r>
                  <a:rPr lang="en-GB" sz="1200" i="0">
                    <a:latin typeface="Cambria Math" panose="02040503050406030204" pitchFamily="18" charset="0"/>
                    <a:ea typeface="Cambria Math" panose="02040503050406030204" pitchFamily="18" charset="0"/>
                  </a:rPr>
                  <a:t>𝜎_</a:t>
                </a:r>
                <a:r>
                  <a:rPr lang="en-GB" sz="1200" i="0">
                    <a:latin typeface="Cambria Math" panose="02040503050406030204" pitchFamily="18" charset="0"/>
                  </a:rPr>
                  <a:t>𝑦∕</a:t>
                </a:r>
                <a:r>
                  <a:rPr lang="en-GB" sz="1200" i="0">
                    <a:latin typeface="Cambria Math" panose="02040503050406030204" pitchFamily="18" charset="0"/>
                    <a:ea typeface="Cambria Math" panose="02040503050406030204" pitchFamily="18" charset="0"/>
                  </a:rPr>
                  <a:t>𝜌</a:t>
                </a:r>
                <a:r>
                  <a:rPr lang="en-GB" sz="1200" dirty="0"/>
                  <a:t>; it is the material index for this component.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strut</a:t>
                </a:r>
                <a:r>
                  <a:rPr lang="en-GB" sz="1200" dirty="0"/>
                  <a:t> that must carry a compressive load without buckling elastically is proportional to the material group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this becomes the material index.</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The mass of a </a:t>
                </a:r>
                <a:r>
                  <a:rPr lang="en-GB" sz="1200" dirty="0">
                    <a:solidFill>
                      <a:srgbClr val="CC0000"/>
                    </a:solidFill>
                  </a:rPr>
                  <a:t>beam,</a:t>
                </a:r>
                <a:r>
                  <a:rPr lang="en-GB" sz="1200" dirty="0"/>
                  <a:t> loaded in bending, with restriction on elastic deflection is also proportional to </a:t>
                </a:r>
                <a:r>
                  <a:rPr lang="en-GB" sz="1200" i="0">
                    <a:latin typeface="Cambria Math" panose="02040503050406030204" pitchFamily="18" charset="0"/>
                  </a:rPr>
                  <a:t>𝐸^(1⁄2)∕</a:t>
                </a:r>
                <a:r>
                  <a:rPr lang="en-GB" sz="1200" i="0">
                    <a:latin typeface="Cambria Math" panose="02040503050406030204" pitchFamily="18" charset="0"/>
                    <a:ea typeface="Cambria Math" panose="02040503050406030204" pitchFamily="18" charset="0"/>
                  </a:rPr>
                  <a:t>𝜌</a:t>
                </a:r>
                <a:r>
                  <a:rPr lang="en-GB" sz="1200" dirty="0"/>
                  <a:t> so the index here is the same as that for the strut.</a:t>
                </a:r>
              </a:p>
              <a:p>
                <a:pPr>
                  <a:spcBef>
                    <a:spcPct val="30000"/>
                  </a:spcBef>
                  <a:spcAft>
                    <a:spcPct val="0"/>
                  </a:spcAft>
                  <a:buClrTx/>
                  <a:buSzTx/>
                  <a:buFontTx/>
                  <a:buNone/>
                </a:pPr>
                <a:endParaRPr lang="en-GB" sz="1200" dirty="0"/>
              </a:p>
              <a:p>
                <a:pPr>
                  <a:spcBef>
                    <a:spcPct val="30000"/>
                  </a:spcBef>
                  <a:spcAft>
                    <a:spcPct val="0"/>
                  </a:spcAft>
                  <a:buClrTx/>
                  <a:buSzTx/>
                  <a:buFontTx/>
                  <a:buNone/>
                </a:pPr>
                <a:r>
                  <a:rPr lang="en-GB" sz="1200" dirty="0"/>
                  <a:t>Thus the index depends on the mode of loading (tension, compression, bending) and on the requirement for stiffness or strength.</a:t>
                </a:r>
              </a:p>
              <a:p>
                <a:endParaRPr lang="en-US" dirty="0"/>
              </a:p>
            </p:txBody>
          </p:sp>
        </mc:Fallback>
      </mc:AlternateContent>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148463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Exploiter un </a:t>
            </a:r>
            <a:r>
              <a:rPr lang="en-GB" sz="1200" b="1" i="1" dirty="0" err="1"/>
              <a:t>indice</a:t>
            </a:r>
            <a:r>
              <a:rPr lang="en-GB" sz="1200" b="1" i="1" dirty="0"/>
              <a:t> de </a:t>
            </a:r>
            <a:r>
              <a:rPr lang="en-GB" sz="1200" b="1" i="1" dirty="0" err="1"/>
              <a:t>matériau</a:t>
            </a:r>
            <a:r>
              <a:rPr lang="en-GB" sz="1200" b="1" i="1" dirty="0"/>
              <a:t> pour </a:t>
            </a:r>
            <a:r>
              <a:rPr lang="en-GB" sz="1200" b="1" i="1" dirty="0" err="1"/>
              <a:t>une</a:t>
            </a:r>
            <a:r>
              <a:rPr lang="en-GB" sz="1200" b="1" i="1" dirty="0"/>
              <a:t> barre (</a:t>
            </a:r>
            <a:r>
              <a:rPr lang="en-GB" sz="1200" b="1" i="1" dirty="0" err="1"/>
              <a:t>ou</a:t>
            </a:r>
            <a:r>
              <a:rPr lang="en-GB" sz="1200" b="1" i="1" dirty="0"/>
              <a:t> </a:t>
            </a:r>
            <a:r>
              <a:rPr lang="en-GB" sz="1200" b="1" i="1" dirty="0" err="1"/>
              <a:t>tirant</a:t>
            </a:r>
            <a:r>
              <a:rPr lang="en-GB" sz="1200" b="1" i="1" dirty="0"/>
              <a:t>) </a:t>
            </a:r>
            <a:r>
              <a:rPr lang="en-GB" sz="1200" b="1" i="1" dirty="0" err="1"/>
              <a:t>robuste</a:t>
            </a:r>
            <a:r>
              <a:rPr lang="en-GB" sz="1200" b="1" i="1" dirty="0"/>
              <a:t> et </a:t>
            </a:r>
            <a:r>
              <a:rPr lang="en-GB" sz="1200" b="1" i="1" dirty="0" err="1"/>
              <a:t>légère</a:t>
            </a:r>
            <a:r>
              <a:rPr lang="en-GB" sz="1200" b="1" i="1" dirty="0"/>
              <a:t> </a:t>
            </a:r>
            <a:r>
              <a:rPr lang="en-GB" sz="1200" b="1" i="1" dirty="0" err="1"/>
              <a:t>en</a:t>
            </a:r>
            <a:r>
              <a:rPr lang="en-GB" sz="1200" b="1" i="1" dirty="0"/>
              <a:t> traction</a:t>
            </a:r>
          </a:p>
          <a:p>
            <a:pPr algn="ctr"/>
            <a:endParaRPr lang="en-GB" dirty="0"/>
          </a:p>
          <a:p>
            <a:r>
              <a:rPr lang="fr-FR" altLang="fr-FR" sz="2000" dirty="0"/>
              <a:t>Cette </a:t>
            </a:r>
            <a:r>
              <a:rPr lang="fr-FR" altLang="fr-FR" dirty="0"/>
              <a:t>diapositive </a:t>
            </a:r>
            <a:r>
              <a:rPr lang="fr-FR" altLang="fr-FR" sz="2000" dirty="0"/>
              <a:t>et la suivante </a:t>
            </a:r>
            <a:r>
              <a:rPr lang="fr-FR" altLang="fr-FR" dirty="0"/>
              <a:t>illustrent </a:t>
            </a:r>
            <a:r>
              <a:rPr lang="fr-FR" altLang="fr-FR" sz="2000" dirty="0"/>
              <a:t>comment exploiter des </a:t>
            </a:r>
            <a:r>
              <a:rPr lang="fr-FR" altLang="fr-FR" sz="2000" b="1" dirty="0"/>
              <a:t>indices de matériau </a:t>
            </a:r>
            <a:r>
              <a:rPr lang="fr-FR" altLang="fr-FR" sz="2000" dirty="0"/>
              <a:t>quand il y a une variable libre en plus du choix de matériau ; ce sera approfondi dans les </a:t>
            </a:r>
            <a:r>
              <a:rPr lang="fr-FR" altLang="fr-FR" dirty="0"/>
              <a:t>diapositives </a:t>
            </a:r>
            <a:r>
              <a:rPr lang="fr-FR" altLang="fr-FR" sz="2000" dirty="0"/>
              <a:t>suivantes. </a:t>
            </a:r>
          </a:p>
          <a:p>
            <a:r>
              <a:rPr lang="fr-FR" altLang="fr-FR" sz="2000" dirty="0"/>
              <a:t>Ici nous avons le plus simple de composants – une barre ou un tirant. </a:t>
            </a:r>
          </a:p>
          <a:p>
            <a:r>
              <a:rPr lang="fr-FR" altLang="fr-FR" sz="2000" dirty="0"/>
              <a:t>Sa longueur L est définie. Elle doit supporter une charge de traction de valeur </a:t>
            </a:r>
            <a:r>
              <a:rPr lang="fr-FR" altLang="fr-FR" sz="2000" b="1" dirty="0"/>
              <a:t>F</a:t>
            </a:r>
            <a:r>
              <a:rPr lang="fr-FR" altLang="fr-FR" sz="2000" dirty="0"/>
              <a:t> sans </a:t>
            </a:r>
            <a:r>
              <a:rPr lang="fr-FR" altLang="fr-FR" dirty="0"/>
              <a:t>défaillir </a:t>
            </a:r>
            <a:r>
              <a:rPr lang="fr-FR" altLang="fr-FR" sz="2000" i="1" dirty="0"/>
              <a:t>(c’est une contrainte) </a:t>
            </a:r>
            <a:r>
              <a:rPr lang="fr-FR" altLang="fr-FR" sz="2000" dirty="0"/>
              <a:t>et être en même temps aussi légère que possible </a:t>
            </a:r>
            <a:r>
              <a:rPr lang="fr-FR" altLang="fr-FR" sz="2000" i="1" dirty="0"/>
              <a:t>(c’est un objectif)</a:t>
            </a:r>
            <a:r>
              <a:rPr lang="fr-FR" altLang="fr-FR" sz="2000" dirty="0"/>
              <a:t>. </a:t>
            </a:r>
          </a:p>
          <a:p>
            <a:endParaRPr lang="fr-FR" altLang="fr-FR" sz="2000" dirty="0"/>
          </a:p>
          <a:p>
            <a:r>
              <a:rPr lang="fr-FR" altLang="fr-FR" sz="2000" dirty="0"/>
              <a:t>La </a:t>
            </a:r>
            <a:r>
              <a:rPr lang="fr-FR" altLang="fr-FR" dirty="0"/>
              <a:t>diapositive </a:t>
            </a:r>
            <a:r>
              <a:rPr lang="fr-FR" altLang="fr-FR" sz="2000" dirty="0"/>
              <a:t>montre les étapes à suivre </a:t>
            </a:r>
            <a:r>
              <a:rPr lang="fr-FR" altLang="fr-FR" sz="2000" i="1" dirty="0"/>
              <a:t>(une méthode)</a:t>
            </a:r>
            <a:r>
              <a:rPr lang="fr-FR" altLang="fr-FR" sz="2000" dirty="0"/>
              <a:t>. </a:t>
            </a:r>
          </a:p>
          <a:p>
            <a:endParaRPr lang="fr-FR" altLang="fr-FR" sz="2000" dirty="0"/>
          </a:p>
          <a:p>
            <a:r>
              <a:rPr lang="fr-FR" altLang="fr-FR" sz="2000" dirty="0"/>
              <a:t>Les matériaux qui satisfont simultanément toutes les autres contraintes </a:t>
            </a:r>
            <a:r>
              <a:rPr lang="fr-FR" altLang="fr-FR" sz="2000" i="1" dirty="0"/>
              <a:t>(comme la température d'exploitation, la résistance à la corrosion et ainsi de suite) </a:t>
            </a:r>
            <a:r>
              <a:rPr lang="fr-FR" altLang="fr-FR" sz="2000" dirty="0"/>
              <a:t>et qui ont la plus grande valeur des indices </a:t>
            </a:r>
            <a:r>
              <a:rPr lang="en-GB" altLang="fr-FR" sz="2000" dirty="0">
                <a:sym typeface="Symbol" panose="05050102010706020507" pitchFamily="18" charset="2"/>
              </a:rPr>
              <a:t></a:t>
            </a:r>
            <a:r>
              <a:rPr lang="en-GB" altLang="fr-FR" sz="2000" baseline="-25000" dirty="0">
                <a:sym typeface="Symbol" panose="05050102010706020507" pitchFamily="18" charset="2"/>
              </a:rPr>
              <a:t>y</a:t>
            </a:r>
            <a:r>
              <a:rPr lang="en-GB" altLang="fr-FR" sz="2000" dirty="0">
                <a:sym typeface="Symbol" panose="05050102010706020507" pitchFamily="18" charset="2"/>
              </a:rPr>
              <a:t>/</a:t>
            </a:r>
            <a:r>
              <a:rPr lang="en-GB" altLang="fr-FR" sz="2000" baseline="-25000" dirty="0">
                <a:sym typeface="Symbol" panose="05050102010706020507" pitchFamily="18" charset="2"/>
              </a:rPr>
              <a:t> </a:t>
            </a:r>
            <a:r>
              <a:rPr lang="fr-FR" altLang="fr-FR" sz="2000" i="1" dirty="0"/>
              <a:t>(ou, réciproquement, la plus petite valeur de </a:t>
            </a:r>
            <a:r>
              <a:rPr lang="en-GB" altLang="fr-FR" sz="2000" i="1" dirty="0">
                <a:sym typeface="Symbol" panose="05050102010706020507" pitchFamily="18" charset="2"/>
              </a:rPr>
              <a:t>/</a:t>
            </a:r>
            <a:r>
              <a:rPr lang="en-GB" altLang="fr-FR" sz="2000" i="1" baseline="-25000" dirty="0">
                <a:sym typeface="Symbol" panose="05050102010706020507" pitchFamily="18" charset="2"/>
              </a:rPr>
              <a:t>y </a:t>
            </a:r>
            <a:r>
              <a:rPr lang="fr-FR" altLang="fr-FR" sz="2000" i="1" dirty="0"/>
              <a:t>) </a:t>
            </a:r>
            <a:r>
              <a:rPr lang="fr-FR" altLang="fr-FR" sz="2000" dirty="0"/>
              <a:t>sont les meilleurs choix.  </a:t>
            </a:r>
          </a:p>
          <a:p>
            <a:endParaRPr lang="fr-FR" altLang="fr-FR" sz="2000" dirty="0"/>
          </a:p>
          <a:p>
            <a:r>
              <a:rPr lang="fr-FR" altLang="fr-FR" sz="2000" dirty="0"/>
              <a:t>Si la contrainte porte sur la rigidité plutôt que la </a:t>
            </a:r>
            <a:r>
              <a:rPr lang="fr-FR" altLang="fr-FR" dirty="0" err="1"/>
              <a:t>résist</a:t>
            </a:r>
            <a:r>
              <a:rPr lang="en-GB" altLang="fr-FR" dirty="0" err="1"/>
              <a:t>ance</a:t>
            </a:r>
            <a:r>
              <a:rPr lang="fr-FR" altLang="fr-FR" sz="2000" dirty="0"/>
              <a:t>, l'indice devient </a:t>
            </a:r>
            <a:r>
              <a:rPr lang="en-GB" altLang="fr-FR" sz="2000" dirty="0">
                <a:sym typeface="Symbol" panose="05050102010706020507" pitchFamily="18" charset="2"/>
              </a:rPr>
              <a:t>E/ </a:t>
            </a:r>
            <a:r>
              <a:rPr lang="fr-FR" altLang="fr-FR" dirty="0"/>
              <a:t> </a:t>
            </a:r>
            <a:r>
              <a:rPr lang="fr-FR" altLang="fr-FR" sz="2000" dirty="0"/>
              <a:t>(E est le module d'Young).</a:t>
            </a:r>
            <a:endParaRPr lang="en-GB" altLang="fr-FR" sz="20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97497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Exploiter un </a:t>
            </a:r>
            <a:r>
              <a:rPr lang="en-GB" sz="1200" b="1" i="1" dirty="0" err="1"/>
              <a:t>indice</a:t>
            </a:r>
            <a:r>
              <a:rPr lang="en-GB" sz="1200" b="1" i="1" dirty="0"/>
              <a:t> de </a:t>
            </a:r>
            <a:r>
              <a:rPr lang="en-GB" sz="1200" b="1" i="1" dirty="0" err="1"/>
              <a:t>matériau</a:t>
            </a:r>
            <a:r>
              <a:rPr lang="en-GB" sz="1200" b="1" i="1" dirty="0"/>
              <a:t> pour </a:t>
            </a:r>
            <a:r>
              <a:rPr lang="en-GB" sz="1200" b="1" i="1" dirty="0" err="1"/>
              <a:t>une</a:t>
            </a:r>
            <a:r>
              <a:rPr lang="en-GB" sz="1200" b="1" i="1" dirty="0"/>
              <a:t> </a:t>
            </a:r>
            <a:r>
              <a:rPr lang="en-GB" sz="1200" b="1" i="1" dirty="0" err="1"/>
              <a:t>poutre</a:t>
            </a:r>
            <a:r>
              <a:rPr lang="en-GB" sz="1200" b="1" i="1" dirty="0"/>
              <a:t> </a:t>
            </a:r>
            <a:r>
              <a:rPr lang="en-GB" sz="1200" b="1" i="1" dirty="0" err="1"/>
              <a:t>robuste</a:t>
            </a:r>
            <a:r>
              <a:rPr lang="en-GB" sz="1200" b="1" i="1" dirty="0"/>
              <a:t> et </a:t>
            </a:r>
            <a:r>
              <a:rPr lang="en-GB" sz="1200" b="1" i="1" dirty="0" err="1"/>
              <a:t>légère</a:t>
            </a:r>
            <a:r>
              <a:rPr lang="en-GB" sz="1200" b="1" i="1" dirty="0"/>
              <a:t> </a:t>
            </a:r>
            <a:r>
              <a:rPr lang="en-GB" sz="1200" b="1" i="1" dirty="0" err="1"/>
              <a:t>en</a:t>
            </a:r>
            <a:r>
              <a:rPr lang="en-GB" sz="1200" b="1" i="1" dirty="0"/>
              <a:t> flexion </a:t>
            </a:r>
          </a:p>
          <a:p>
            <a:endParaRPr lang="en-GB" sz="1200" dirty="0"/>
          </a:p>
          <a:p>
            <a:r>
              <a:rPr lang="fr-FR" altLang="fr-FR" sz="1200" dirty="0">
                <a:cs typeface="Times New Roman" panose="02020603050405020304" pitchFamily="18" charset="0"/>
              </a:rPr>
              <a:t>Le mode de chargement des structures d’ingé</a:t>
            </a:r>
            <a:r>
              <a:rPr lang="en-GB" altLang="fr-FR" sz="1200" dirty="0" err="1">
                <a:cs typeface="Times New Roman" panose="02020603050405020304" pitchFamily="18" charset="0"/>
              </a:rPr>
              <a:t>nierie</a:t>
            </a:r>
            <a:r>
              <a:rPr lang="en-GB" altLang="fr-FR" sz="1200" dirty="0">
                <a:cs typeface="Times New Roman" panose="02020603050405020304" pitchFamily="18" charset="0"/>
              </a:rPr>
              <a:t> le plus courant </a:t>
            </a:r>
            <a:r>
              <a:rPr lang="fr-FR" altLang="fr-FR" sz="1200" dirty="0">
                <a:cs typeface="Times New Roman" panose="02020603050405020304" pitchFamily="18" charset="0"/>
              </a:rPr>
              <a:t>est la flexion : les longerons d'aile d'avion, les solives du plafond et du plancher de bâtiments, les manches de club de golf, les avirons, les skis, …  Toutes ces structures supportent des moments de flexion ; ce sont des </a:t>
            </a:r>
            <a:r>
              <a:rPr lang="fr-FR" altLang="fr-FR" sz="1200" b="1" dirty="0">
                <a:cs typeface="Times New Roman" panose="02020603050405020304" pitchFamily="18" charset="0"/>
              </a:rPr>
              <a:t>poutres</a:t>
            </a:r>
            <a:r>
              <a:rPr lang="fr-FR" altLang="fr-FR" sz="1200" dirty="0">
                <a:cs typeface="Times New Roman" panose="02020603050405020304" pitchFamily="18" charset="0"/>
              </a:rPr>
              <a:t>. </a:t>
            </a:r>
          </a:p>
          <a:p>
            <a:endParaRPr lang="fr-FR" altLang="fr-FR" sz="1200" dirty="0">
              <a:cs typeface="Times New Roman" panose="02020603050405020304" pitchFamily="18" charset="0"/>
            </a:endParaRPr>
          </a:p>
          <a:p>
            <a:r>
              <a:rPr lang="fr-FR" altLang="fr-FR" sz="1200" dirty="0">
                <a:cs typeface="Times New Roman" panose="02020603050405020304" pitchFamily="18" charset="0"/>
              </a:rPr>
              <a:t>L'exigence, ici, est d’avoir une poutre de rigidité donnée et de masse minimale. </a:t>
            </a:r>
          </a:p>
          <a:p>
            <a:r>
              <a:rPr lang="fr-FR" altLang="fr-FR" sz="1200" dirty="0"/>
              <a:t>La diapositive montre les étapes à suivre </a:t>
            </a:r>
            <a:r>
              <a:rPr lang="fr-FR" altLang="fr-FR" sz="1200" i="1" dirty="0"/>
              <a:t>(méthode)</a:t>
            </a:r>
            <a:r>
              <a:rPr lang="fr-FR" altLang="fr-FR" sz="1200" dirty="0"/>
              <a:t>, </a:t>
            </a:r>
            <a:r>
              <a:rPr lang="fr-FR" altLang="fr-FR" sz="1200" dirty="0">
                <a:cs typeface="Times New Roman" panose="02020603050405020304" pitchFamily="18" charset="0"/>
              </a:rPr>
              <a:t>menant à l’indice </a:t>
            </a:r>
            <a:r>
              <a:rPr lang="en-US" altLang="fr-FR" sz="1200" b="1" dirty="0">
                <a:cs typeface="Times New Roman" panose="02020603050405020304" pitchFamily="18" charset="0"/>
              </a:rPr>
              <a:t>ρ/E</a:t>
            </a:r>
            <a:r>
              <a:rPr lang="en-US" altLang="fr-FR" sz="1200" b="1" baseline="30000" dirty="0">
                <a:cs typeface="Times New Roman" panose="02020603050405020304" pitchFamily="18" charset="0"/>
              </a:rPr>
              <a:t>1/2</a:t>
            </a:r>
            <a:r>
              <a:rPr lang="en-US" altLang="fr-FR" sz="1200" b="1" dirty="0">
                <a:cs typeface="Times New Roman" panose="02020603050405020304" pitchFamily="18" charset="0"/>
              </a:rPr>
              <a:t> </a:t>
            </a:r>
            <a:r>
              <a:rPr lang="fr-FR" altLang="fr-FR" sz="1200" dirty="0">
                <a:cs typeface="Times New Roman" panose="02020603050405020304" pitchFamily="18" charset="0"/>
              </a:rPr>
              <a:t>; il diffère de l’indice d’une barre ré</a:t>
            </a:r>
            <a:r>
              <a:rPr lang="en-GB" altLang="fr-FR" sz="1200" dirty="0" err="1">
                <a:cs typeface="Times New Roman" panose="02020603050405020304" pitchFamily="18" charset="0"/>
              </a:rPr>
              <a:t>sistante</a:t>
            </a:r>
            <a:r>
              <a:rPr lang="fr-FR" altLang="fr-FR" sz="1200" dirty="0">
                <a:cs typeface="Times New Roman" panose="02020603050405020304" pitchFamily="18" charset="0"/>
              </a:rPr>
              <a:t> et légère parce que le mode de chargement est la flexion, et non la traction.</a:t>
            </a:r>
          </a:p>
          <a:p>
            <a:r>
              <a:rPr lang="fr-FR" altLang="fr-FR" sz="1200" dirty="0">
                <a:cs typeface="Times New Roman" panose="02020603050405020304" pitchFamily="18" charset="0"/>
              </a:rPr>
              <a:t>Les </a:t>
            </a:r>
            <a:r>
              <a:rPr lang="fr-FR" altLang="fr-FR" sz="1200" dirty="0"/>
              <a:t>diapositives </a:t>
            </a:r>
            <a:r>
              <a:rPr lang="fr-FR" altLang="fr-FR" sz="1200" dirty="0">
                <a:cs typeface="Times New Roman" panose="02020603050405020304" pitchFamily="18" charset="0"/>
              </a:rPr>
              <a:t>suivantes montrent comment utiliser ces indices pour classer les matériaux.</a:t>
            </a:r>
          </a:p>
          <a:p>
            <a:endParaRPr lang="fr-FR" altLang="fr-FR" sz="1200" dirty="0">
              <a:cs typeface="Times New Roman" panose="02020603050405020304" pitchFamily="18" charset="0"/>
            </a:endParaRPr>
          </a:p>
          <a:p>
            <a:r>
              <a:rPr lang="fr-FR" altLang="fr-FR" sz="1200" dirty="0">
                <a:cs typeface="Times New Roman" panose="02020603050405020304" pitchFamily="18" charset="0"/>
              </a:rPr>
              <a:t>Un </a:t>
            </a:r>
            <a:r>
              <a:rPr lang="fr-FR" altLang="fr-FR" sz="1200" b="1" dirty="0">
                <a:cs typeface="Times New Roman" panose="02020603050405020304" pitchFamily="18" charset="0"/>
              </a:rPr>
              <a:t>panneau</a:t>
            </a:r>
            <a:r>
              <a:rPr lang="fr-FR" altLang="fr-FR" sz="1200" dirty="0">
                <a:cs typeface="Times New Roman" panose="02020603050405020304" pitchFamily="18" charset="0"/>
              </a:rPr>
              <a:t> est une plaque plane de longueur et largeur données : le dessus d’une table, par exemple. Il diffère d’une poutre par le fait que la largeur de la poutre est une </a:t>
            </a:r>
            <a:r>
              <a:rPr lang="fr-FR" altLang="fr-FR" sz="1200" i="1" dirty="0">
                <a:cs typeface="Times New Roman" panose="02020603050405020304" pitchFamily="18" charset="0"/>
              </a:rPr>
              <a:t>variable libre</a:t>
            </a:r>
            <a:r>
              <a:rPr lang="fr-FR" altLang="fr-FR" sz="1200" dirty="0">
                <a:cs typeface="Times New Roman" panose="02020603050405020304" pitchFamily="18" charset="0"/>
              </a:rPr>
              <a:t>, tandis que la largeur du panneau est spécifiée.</a:t>
            </a:r>
          </a:p>
          <a:p>
            <a:r>
              <a:rPr lang="fr-FR" altLang="fr-FR" sz="1200" dirty="0">
                <a:cs typeface="Times New Roman" panose="02020603050405020304" pitchFamily="18" charset="0"/>
              </a:rPr>
              <a:t>Sinon, la méthode donnée ici est la même. Elle mène à l’indice </a:t>
            </a:r>
            <a:r>
              <a:rPr lang="en-US" altLang="fr-FR" sz="1200" dirty="0"/>
              <a:t>ρ/E</a:t>
            </a:r>
            <a:r>
              <a:rPr lang="en-US" altLang="fr-FR" sz="1200" baseline="30000" dirty="0"/>
              <a:t>1/3</a:t>
            </a:r>
            <a:r>
              <a:rPr lang="fr-FR" altLang="fr-FR" sz="1200" dirty="0">
                <a:cs typeface="Times New Roman" panose="02020603050405020304" pitchFamily="18" charset="0"/>
              </a:rPr>
              <a:t>.</a:t>
            </a:r>
            <a:endParaRPr lang="en-US" altLang="fr-FR"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2500271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t>Tracer des indices sur des </a:t>
            </a:r>
            <a:r>
              <a:rPr lang="en-US" sz="1200" b="1" i="1" dirty="0" err="1"/>
              <a:t>graphiques</a:t>
            </a:r>
            <a:endParaRPr lang="en-GB" sz="1200" dirty="0"/>
          </a:p>
          <a:p>
            <a:endParaRPr lang="en-GB" sz="1200" dirty="0"/>
          </a:p>
          <a:p>
            <a:r>
              <a:rPr lang="fr-FR" altLang="fr-FR" sz="1200" dirty="0">
                <a:cs typeface="Times New Roman" panose="02020603050405020304" pitchFamily="18" charset="0"/>
              </a:rPr>
              <a:t>Nous prenons l'indice</a:t>
            </a:r>
            <a:r>
              <a:rPr lang="fr-FR" altLang="fr-FR" sz="1200" b="1" dirty="0">
                <a:cs typeface="Times New Roman" panose="02020603050405020304" pitchFamily="18" charset="0"/>
              </a:rPr>
              <a:t> </a:t>
            </a:r>
            <a:r>
              <a:rPr lang="en-US" altLang="fr-FR" sz="1200" b="1" dirty="0">
                <a:cs typeface="Times New Roman" panose="02020603050405020304" pitchFamily="18" charset="0"/>
              </a:rPr>
              <a:t>M = E</a:t>
            </a:r>
            <a:r>
              <a:rPr lang="en-US" altLang="fr-FR" sz="1200" b="1" baseline="30000" dirty="0">
                <a:cs typeface="Times New Roman" panose="02020603050405020304" pitchFamily="18" charset="0"/>
              </a:rPr>
              <a:t>1/2</a:t>
            </a:r>
            <a:r>
              <a:rPr lang="en-US" altLang="fr-FR" sz="1200" b="1" dirty="0">
                <a:cs typeface="Times New Roman" panose="02020603050405020304" pitchFamily="18" charset="0"/>
              </a:rPr>
              <a:t>/ρ </a:t>
            </a:r>
            <a:r>
              <a:rPr lang="fr-FR" altLang="fr-FR" sz="1200" dirty="0">
                <a:cs typeface="Times New Roman" panose="02020603050405020304" pitchFamily="18" charset="0"/>
              </a:rPr>
              <a:t>comme exemple (E est le module d’Young et </a:t>
            </a:r>
            <a:r>
              <a:rPr lang="en-US" altLang="fr-FR" sz="1200" dirty="0">
                <a:cs typeface="Times New Roman" panose="02020603050405020304" pitchFamily="18" charset="0"/>
              </a:rPr>
              <a:t>ρ</a:t>
            </a:r>
            <a:r>
              <a:rPr lang="fr-FR" altLang="fr-FR" sz="1200" dirty="0">
                <a:cs typeface="Times New Roman" panose="02020603050405020304" pitchFamily="18" charset="0"/>
              </a:rPr>
              <a:t> est la densité). </a:t>
            </a:r>
          </a:p>
          <a:p>
            <a:r>
              <a:rPr lang="fr-FR" altLang="fr-FR" sz="1200" dirty="0">
                <a:cs typeface="Times New Roman" panose="02020603050405020304" pitchFamily="18" charset="0"/>
              </a:rPr>
              <a:t>Le réarrangement et la conversion en logarithmes donnent : </a:t>
            </a:r>
            <a:r>
              <a:rPr lang="en-US" altLang="fr-FR" sz="1200" dirty="0">
                <a:cs typeface="Times New Roman" panose="02020603050405020304" pitchFamily="18" charset="0"/>
              </a:rPr>
              <a:t>Log(E) = 2Log(ρ)  +  2 Log(M)</a:t>
            </a:r>
          </a:p>
          <a:p>
            <a:endParaRPr lang="fr-FR" altLang="fr-FR" sz="1200" dirty="0">
              <a:cs typeface="Times New Roman" panose="02020603050405020304" pitchFamily="18" charset="0"/>
            </a:endParaRPr>
          </a:p>
          <a:p>
            <a:r>
              <a:rPr lang="fr-FR" altLang="fr-FR" sz="1200" dirty="0">
                <a:cs typeface="Times New Roman" panose="02020603050405020304" pitchFamily="18" charset="0"/>
              </a:rPr>
              <a:t>Le schéma montre le diagramme utilisé dans l’unité</a:t>
            </a:r>
            <a:r>
              <a:rPr lang="en-GB" altLang="fr-FR" sz="1200" dirty="0">
                <a:cs typeface="Times New Roman" panose="02020603050405020304" pitchFamily="18" charset="0"/>
              </a:rPr>
              <a:t> </a:t>
            </a:r>
            <a:r>
              <a:rPr lang="fr-FR" altLang="fr-FR" sz="1200" dirty="0">
                <a:cs typeface="Times New Roman" panose="02020603050405020304" pitchFamily="18" charset="0"/>
              </a:rPr>
              <a:t>2 ; les axes sont </a:t>
            </a:r>
            <a:r>
              <a:rPr lang="en-US" altLang="fr-FR" sz="1200" dirty="0">
                <a:cs typeface="Times New Roman" panose="02020603050405020304" pitchFamily="18" charset="0"/>
              </a:rPr>
              <a:t>Log(E) et Log(ρ). </a:t>
            </a:r>
            <a:r>
              <a:rPr lang="fr-FR" altLang="fr-FR" sz="1200" dirty="0">
                <a:cs typeface="Times New Roman" panose="02020603050405020304" pitchFamily="18" charset="0"/>
              </a:rPr>
              <a:t>L'équation décrit une </a:t>
            </a:r>
            <a:r>
              <a:rPr lang="fr-FR" altLang="fr-FR" sz="1200" b="1" dirty="0">
                <a:cs typeface="Times New Roman" panose="02020603050405020304" pitchFamily="18" charset="0"/>
              </a:rPr>
              <a:t>famille de lignes de pente 2</a:t>
            </a:r>
            <a:r>
              <a:rPr lang="fr-FR" altLang="fr-FR" sz="1200" dirty="0">
                <a:cs typeface="Times New Roman" panose="02020603050405020304" pitchFamily="18" charset="0"/>
              </a:rPr>
              <a:t>, chacune correspond à une valeur de M. Les matériaux au-dessus de la ligne ont des valeurs de M supérieures à ceux en-dessous d’elle ; les plus hauts sont les meilleurs choix. </a:t>
            </a:r>
          </a:p>
          <a:p>
            <a:endParaRPr lang="fr-FR" altLang="fr-FR" sz="1200" dirty="0">
              <a:cs typeface="Times New Roman" panose="02020603050405020304" pitchFamily="18" charset="0"/>
            </a:endParaRPr>
          </a:p>
          <a:p>
            <a:r>
              <a:rPr lang="fr-FR" altLang="fr-FR" sz="1200" dirty="0">
                <a:cs typeface="Times New Roman" panose="02020603050405020304" pitchFamily="18" charset="0"/>
              </a:rPr>
              <a:t>En déplaçant la ligne vers le haut, le nombre de matériaux au-dessus d’elle décroit, réduisant la liste de ceux qui maximisent la performance. Les autres indices impliquant E et </a:t>
            </a:r>
            <a:r>
              <a:rPr lang="en-US" altLang="fr-FR" sz="1200" dirty="0">
                <a:cs typeface="Times New Roman" panose="02020603050405020304" pitchFamily="18" charset="0"/>
              </a:rPr>
              <a:t>ρ</a:t>
            </a:r>
            <a:r>
              <a:rPr lang="fr-FR" altLang="fr-FR" sz="1200" dirty="0">
                <a:cs typeface="Times New Roman" panose="02020603050405020304" pitchFamily="18" charset="0"/>
              </a:rPr>
              <a:t> peuvent être affichés sur le même diagramme. </a:t>
            </a:r>
          </a:p>
          <a:p>
            <a:r>
              <a:rPr lang="fr-FR" altLang="fr-FR" sz="1200" dirty="0">
                <a:cs typeface="Times New Roman" panose="02020603050405020304" pitchFamily="18" charset="0"/>
              </a:rPr>
              <a:t>L’indice </a:t>
            </a:r>
            <a:r>
              <a:rPr lang="en-US" altLang="fr-FR" sz="1200" dirty="0">
                <a:cs typeface="Times New Roman" panose="02020603050405020304" pitchFamily="18" charset="0"/>
              </a:rPr>
              <a:t>M = E/ρ </a:t>
            </a:r>
            <a:r>
              <a:rPr lang="fr-FR" altLang="fr-FR" sz="1200" dirty="0">
                <a:cs typeface="Times New Roman" panose="02020603050405020304" pitchFamily="18" charset="0"/>
              </a:rPr>
              <a:t>apparaît comme une ligne de pente 1 </a:t>
            </a:r>
            <a:r>
              <a:rPr lang="en-US" altLang="fr-FR" sz="1200" dirty="0">
                <a:cs typeface="Times New Roman" panose="02020603050405020304" pitchFamily="18" charset="0"/>
              </a:rPr>
              <a:t>et M = E</a:t>
            </a:r>
            <a:r>
              <a:rPr lang="en-US" altLang="fr-FR" sz="1200" baseline="30000" dirty="0">
                <a:cs typeface="Times New Roman" panose="02020603050405020304" pitchFamily="18" charset="0"/>
              </a:rPr>
              <a:t>1/3</a:t>
            </a:r>
            <a:r>
              <a:rPr lang="en-US" altLang="fr-FR" sz="1200" dirty="0">
                <a:cs typeface="Times New Roman" panose="02020603050405020304" pitchFamily="18" charset="0"/>
              </a:rPr>
              <a:t>/ ρ </a:t>
            </a:r>
            <a:r>
              <a:rPr lang="fr-FR" altLang="fr-FR" sz="1200" dirty="0">
                <a:cs typeface="Times New Roman" panose="02020603050405020304" pitchFamily="18" charset="0"/>
              </a:rPr>
              <a:t> comme une ligne de pente 3. </a:t>
            </a:r>
          </a:p>
          <a:p>
            <a:r>
              <a:rPr lang="fr-FR" altLang="fr-FR" sz="1200" dirty="0">
                <a:cs typeface="Times New Roman" panose="02020603050405020304" pitchFamily="18" charset="0"/>
              </a:rPr>
              <a:t>Ils sont utilisés de la même façon.</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906105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a:t>Tracer les indices sur</a:t>
            </a:r>
            <a:r>
              <a:rPr lang="en-GB" sz="1600" b="1" i="1" baseline="0" dirty="0"/>
              <a:t> des </a:t>
            </a:r>
            <a:r>
              <a:rPr lang="en-GB" sz="1600" b="1" i="1" baseline="0" dirty="0" err="1"/>
              <a:t>graphiques</a:t>
            </a:r>
            <a:endParaRPr lang="en-GB" sz="1600" dirty="0"/>
          </a:p>
          <a:p>
            <a:endParaRPr lang="en-GB" sz="1400" dirty="0"/>
          </a:p>
          <a:p>
            <a:r>
              <a:rPr lang="fr-FR" altLang="fr-FR" sz="1400" dirty="0">
                <a:cs typeface="Times New Roman" panose="02020603050405020304" pitchFamily="18" charset="0"/>
              </a:rPr>
              <a:t>Cette diapositive montre une </a:t>
            </a:r>
            <a:r>
              <a:rPr lang="fr-FR" altLang="fr-FR" sz="1400" b="1" dirty="0">
                <a:cs typeface="Times New Roman" panose="02020603050405020304" pitchFamily="18" charset="0"/>
              </a:rPr>
              <a:t>sélection à base d'indice </a:t>
            </a:r>
            <a:r>
              <a:rPr lang="fr-FR" altLang="fr-FR" sz="1400" dirty="0">
                <a:cs typeface="Times New Roman" panose="02020603050405020304" pitchFamily="18" charset="0"/>
              </a:rPr>
              <a:t>sur un graphique ré</a:t>
            </a:r>
            <a:r>
              <a:rPr lang="en-GB" altLang="fr-FR" sz="1400" dirty="0" err="1">
                <a:cs typeface="Times New Roman" panose="02020603050405020304" pitchFamily="18" charset="0"/>
              </a:rPr>
              <a:t>el</a:t>
            </a:r>
            <a:r>
              <a:rPr lang="fr-FR" altLang="fr-FR" sz="1400" dirty="0">
                <a:cs typeface="Times New Roman" panose="02020603050405020304" pitchFamily="18" charset="0"/>
              </a:rPr>
              <a:t> de propriétés. </a:t>
            </a:r>
          </a:p>
          <a:p>
            <a:r>
              <a:rPr lang="fr-FR" altLang="fr-FR" sz="1400" dirty="0">
                <a:cs typeface="Times New Roman" panose="02020603050405020304" pitchFamily="18" charset="0"/>
              </a:rPr>
              <a:t>La sélection peut être faite en utilisant un graphique imprimé, comme illustré ici. </a:t>
            </a:r>
          </a:p>
          <a:p>
            <a:endParaRPr lang="fr-FR" altLang="fr-FR" sz="1400" dirty="0">
              <a:cs typeface="Times New Roman" panose="02020603050405020304" pitchFamily="18" charset="0"/>
            </a:endParaRPr>
          </a:p>
          <a:p>
            <a:r>
              <a:rPr lang="fr-FR" altLang="fr-FR" sz="1400" dirty="0">
                <a:cs typeface="Times New Roman" panose="02020603050405020304" pitchFamily="18" charset="0"/>
              </a:rPr>
              <a:t>Le logiciel Granta </a:t>
            </a:r>
            <a:r>
              <a:rPr lang="fr-FR" altLang="fr-FR" sz="1400" dirty="0" err="1">
                <a:cs typeface="Times New Roman" panose="02020603050405020304" pitchFamily="18" charset="0"/>
              </a:rPr>
              <a:t>EduPack</a:t>
            </a:r>
            <a:r>
              <a:rPr lang="fr-FR" altLang="fr-FR" sz="1400" dirty="0">
                <a:cs typeface="Times New Roman" panose="02020603050405020304" pitchFamily="18" charset="0"/>
              </a:rPr>
              <a:t> donne une meilleure flexibilité, permettant d’inclure</a:t>
            </a:r>
            <a:r>
              <a:rPr lang="fr-FR" altLang="fr-FR" sz="1400" baseline="0" dirty="0">
                <a:cs typeface="Times New Roman" panose="02020603050405020304" pitchFamily="18" charset="0"/>
              </a:rPr>
              <a:t> des lignes de repères et des </a:t>
            </a:r>
            <a:r>
              <a:rPr lang="fr-FR" altLang="fr-FR" sz="1400" dirty="0">
                <a:cs typeface="Times New Roman" panose="02020603050405020304" pitchFamily="18" charset="0"/>
              </a:rPr>
              <a:t>lignes de sélection qui peuvent être déplacée avec précision et d’appliquer des contraintes supplémentaires. </a:t>
            </a:r>
          </a:p>
          <a:p>
            <a:r>
              <a:rPr lang="fr-FR" altLang="fr-FR" sz="1400" dirty="0">
                <a:cs typeface="Times New Roman" panose="02020603050405020304" pitchFamily="18" charset="0"/>
              </a:rPr>
              <a:t>Le logiciel inscrit, dans la fenêtre de Résultats, les matériaux qui respectent toutes les contraintes et rend leur fiche immédiatement accessible. </a:t>
            </a:r>
          </a:p>
          <a:p>
            <a:r>
              <a:rPr lang="fr-FR" altLang="fr-FR" sz="1400" dirty="0">
                <a:cs typeface="Times New Roman" panose="02020603050405020304" pitchFamily="18" charset="0"/>
              </a:rPr>
              <a:t>La liste peut être classée par la valeur de n'importe quelle propriété utilisée comme contrainte, ou par une valeur d'indice.  </a:t>
            </a:r>
          </a:p>
          <a:p>
            <a:endParaRPr lang="fr-FR" altLang="fr-FR" sz="1400" dirty="0">
              <a:cs typeface="Times New Roman" panose="02020603050405020304" pitchFamily="18" charset="0"/>
            </a:endParaRPr>
          </a:p>
          <a:p>
            <a:r>
              <a:rPr lang="fr-FR" altLang="fr-FR" sz="1400" dirty="0">
                <a:cs typeface="Times New Roman" panose="02020603050405020304" pitchFamily="18" charset="0"/>
              </a:rPr>
              <a:t>Il faut noter ici un point intéressant révélé par cette méthode. Beaucoup de composants d'avion sont limités en rigidité – le longeron d'aile est un exemple - et l'objectif ici est de réduire la masse au minimum. Les ouvrages sur les matériaux affirment souvent que, pour le domaine aérospatiale , un matériau avec un fort module spécifique </a:t>
            </a:r>
            <a:r>
              <a:rPr lang="en-US" altLang="fr-FR" sz="1400" dirty="0">
                <a:cs typeface="Times New Roman" panose="02020603050405020304" pitchFamily="18" charset="0"/>
              </a:rPr>
              <a:t>E/ρ </a:t>
            </a:r>
            <a:r>
              <a:rPr lang="en-US" altLang="fr-FR" sz="1400" dirty="0" err="1">
                <a:cs typeface="Times New Roman" panose="02020603050405020304" pitchFamily="18" charset="0"/>
              </a:rPr>
              <a:t>est</a:t>
            </a:r>
            <a:r>
              <a:rPr lang="en-US" altLang="fr-FR" sz="1400" dirty="0">
                <a:cs typeface="Times New Roman" panose="02020603050405020304" pitchFamily="18" charset="0"/>
              </a:rPr>
              <a:t> </a:t>
            </a:r>
            <a:r>
              <a:rPr lang="fr-FR" altLang="fr-FR" sz="1400" dirty="0">
                <a:cs typeface="Times New Roman" panose="02020603050405020304" pitchFamily="18" charset="0"/>
              </a:rPr>
              <a:t>le meilleur choix, quand la rigidité est importante. </a:t>
            </a:r>
          </a:p>
          <a:p>
            <a:endParaRPr lang="fr-FR" altLang="fr-FR" sz="1400" dirty="0">
              <a:cs typeface="Times New Roman" panose="02020603050405020304" pitchFamily="18" charset="0"/>
            </a:endParaRPr>
          </a:p>
          <a:p>
            <a:r>
              <a:rPr lang="fr-FR" altLang="fr-FR" sz="1400" dirty="0">
                <a:cs typeface="Times New Roman" panose="02020603050405020304" pitchFamily="18" charset="0"/>
              </a:rPr>
              <a:t>Mais l’aluminium et l'acier ont la même valeur de rigidité spécifique et l'acier est beaucoup moins cher que aluminium - ainsi pourquoi les longerons d'aile ne sont pas faites en acier  La réponse est qu’elles sont chargées en flexion et par conséquent</a:t>
            </a:r>
            <a:r>
              <a:rPr lang="en-GB" altLang="fr-FR" sz="1400" dirty="0">
                <a:cs typeface="Times New Roman" panose="02020603050405020304" pitchFamily="18" charset="0"/>
              </a:rPr>
              <a:t> </a:t>
            </a:r>
            <a:r>
              <a:rPr lang="fr-FR" altLang="fr-FR" sz="1400" dirty="0">
                <a:cs typeface="Times New Roman" panose="02020603050405020304" pitchFamily="18" charset="0"/>
              </a:rPr>
              <a:t>le critère correct de choix n'est pas </a:t>
            </a:r>
            <a:r>
              <a:rPr lang="en-US" altLang="fr-FR" sz="1400" b="1" dirty="0">
                <a:cs typeface="Times New Roman" panose="02020603050405020304" pitchFamily="18" charset="0"/>
              </a:rPr>
              <a:t>E/ρ </a:t>
            </a:r>
            <a:r>
              <a:rPr lang="en-US" altLang="fr-FR" sz="1400" dirty="0">
                <a:cs typeface="Times New Roman" panose="02020603050405020304" pitchFamily="18" charset="0"/>
              </a:rPr>
              <a:t>m</a:t>
            </a:r>
            <a:r>
              <a:rPr lang="fr-FR" altLang="fr-FR" sz="1400" dirty="0">
                <a:cs typeface="Times New Roman" panose="02020603050405020304" pitchFamily="18" charset="0"/>
              </a:rPr>
              <a:t>ais </a:t>
            </a:r>
            <a:r>
              <a:rPr lang="en-US" altLang="fr-FR" sz="1400" b="1" dirty="0">
                <a:cs typeface="Times New Roman" panose="02020603050405020304" pitchFamily="18" charset="0"/>
              </a:rPr>
              <a:t>E</a:t>
            </a:r>
            <a:r>
              <a:rPr lang="en-US" altLang="fr-FR" sz="1400" b="1" baseline="30000" dirty="0">
                <a:cs typeface="Times New Roman" panose="02020603050405020304" pitchFamily="18" charset="0"/>
              </a:rPr>
              <a:t>1/2</a:t>
            </a:r>
            <a:r>
              <a:rPr lang="en-US" altLang="fr-FR" sz="1400" b="1" dirty="0">
                <a:cs typeface="Times New Roman" panose="02020603050405020304" pitchFamily="18" charset="0"/>
              </a:rPr>
              <a:t>/ρ</a:t>
            </a:r>
            <a:r>
              <a:rPr lang="en-US" altLang="fr-FR" sz="1400" dirty="0">
                <a:cs typeface="Times New Roman" panose="02020603050405020304" pitchFamily="18" charset="0"/>
              </a:rPr>
              <a:t>. </a:t>
            </a:r>
          </a:p>
          <a:p>
            <a:r>
              <a:rPr lang="fr-FR" altLang="fr-FR" sz="1400" dirty="0">
                <a:cs typeface="Times New Roman" panose="02020603050405020304" pitchFamily="18" charset="0"/>
              </a:rPr>
              <a:t>Pour ce critère, l’aluminium est bien meilleur que l'acier, comme le montre ce graphique.</a:t>
            </a:r>
            <a:endParaRPr lang="en-US" altLang="fr-FR"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528977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a:t>Un </a:t>
            </a:r>
            <a:r>
              <a:rPr lang="en-GB" sz="1600" b="1" i="1" dirty="0" err="1"/>
              <a:t>graphique</a:t>
            </a:r>
            <a:r>
              <a:rPr lang="en-GB" sz="1600" b="1" i="1" dirty="0"/>
              <a:t> à barres </a:t>
            </a:r>
            <a:r>
              <a:rPr lang="en-GB" sz="1600" b="1" i="1" dirty="0" err="1"/>
              <a:t>d’indice</a:t>
            </a:r>
            <a:r>
              <a:rPr lang="en-GB" sz="1600" b="1" i="1" dirty="0"/>
              <a:t> de </a:t>
            </a:r>
            <a:r>
              <a:rPr lang="en-GB" sz="1600" b="1" i="1" dirty="0" err="1"/>
              <a:t>matériau</a:t>
            </a:r>
            <a:br>
              <a:rPr lang="en-GB" sz="1600" b="1" i="1" dirty="0"/>
            </a:br>
            <a:endParaRPr lang="en-GB" sz="1600" dirty="0"/>
          </a:p>
          <a:p>
            <a:r>
              <a:rPr lang="fr-FR" altLang="fr-FR" sz="1400" dirty="0">
                <a:cs typeface="Times New Roman" panose="02020603050405020304" pitchFamily="18" charset="0"/>
              </a:rPr>
              <a:t>Ceci est un tracé de l’indice </a:t>
            </a:r>
            <a:r>
              <a:rPr lang="en-US" altLang="fr-FR" sz="1400" dirty="0">
                <a:cs typeface="Times New Roman" panose="02020603050405020304" pitchFamily="18" charset="0"/>
              </a:rPr>
              <a:t>E</a:t>
            </a:r>
            <a:r>
              <a:rPr lang="en-US" altLang="fr-FR" sz="1400" baseline="30000" dirty="0">
                <a:cs typeface="Times New Roman" panose="02020603050405020304" pitchFamily="18" charset="0"/>
              </a:rPr>
              <a:t>1/2</a:t>
            </a:r>
            <a:r>
              <a:rPr lang="en-US" altLang="fr-FR" sz="1400" dirty="0">
                <a:cs typeface="Times New Roman" panose="02020603050405020304" pitchFamily="18" charset="0"/>
              </a:rPr>
              <a:t>/ρ</a:t>
            </a:r>
            <a:r>
              <a:rPr lang="fr-FR" altLang="fr-FR" sz="1400" dirty="0">
                <a:cs typeface="Times New Roman" panose="02020603050405020304" pitchFamily="18" charset="0"/>
              </a:rPr>
              <a:t>.</a:t>
            </a:r>
            <a:endParaRPr lang="en-US" altLang="fr-FR" sz="1400" dirty="0">
              <a:cs typeface="Times New Roman" panose="02020603050405020304" pitchFamily="18" charset="0"/>
            </a:endParaRPr>
          </a:p>
          <a:p>
            <a:r>
              <a:rPr lang="fr-FR" altLang="fr-FR" sz="1400" dirty="0">
                <a:cs typeface="Times New Roman" panose="02020603050405020304" pitchFamily="18" charset="0"/>
              </a:rPr>
              <a:t>Les matériaux capturés dans la boîte verte ont les valeurs les plus hautes : </a:t>
            </a:r>
            <a:r>
              <a:rPr lang="fr-FR" altLang="fr-FR" sz="1400" i="1" dirty="0">
                <a:cs typeface="Times New Roman" panose="02020603050405020304" pitchFamily="18" charset="0"/>
              </a:rPr>
              <a:t>alliages de magnésium, alliages d'aluminium, CFRP et certains bois </a:t>
            </a:r>
            <a:r>
              <a:rPr lang="fr-FR" altLang="fr-FR" sz="1400" dirty="0">
                <a:cs typeface="Times New Roman" panose="02020603050405020304" pitchFamily="18" charset="0"/>
              </a:rPr>
              <a:t>– soit les matériaux du domaine aérospatial, passés et actuels.</a:t>
            </a:r>
            <a:endParaRPr lang="en-US" altLang="fr-FR"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519420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latin typeface="Arial" charset="0"/>
                <a:cs typeface="Times New Roman" pitchFamily="18" charset="0"/>
              </a:rPr>
              <a:t>Sources of information for the Documentation step</a:t>
            </a:r>
          </a:p>
          <a:p>
            <a:pPr marL="0" indent="0">
              <a:buFont typeface="Arial" pitchFamily="34" charset="0"/>
              <a:buNone/>
            </a:pPr>
            <a:endParaRPr lang="en-US" sz="1200" baseline="0" dirty="0">
              <a:latin typeface="Arial" charset="0"/>
              <a:cs typeface="Arial" charset="0"/>
            </a:endParaRPr>
          </a:p>
          <a:p>
            <a:r>
              <a:rPr lang="fr-FR" altLang="en-US" sz="1200" dirty="0">
                <a:solidFill>
                  <a:srgbClr val="CC0000"/>
                </a:solidFill>
                <a:cs typeface="Times New Roman" panose="02020603050405020304" pitchFamily="18" charset="0"/>
              </a:rPr>
              <a:t>La partie </a:t>
            </a:r>
            <a:r>
              <a:rPr lang="fr-FR" altLang="en-US" sz="1200" b="1" dirty="0">
                <a:solidFill>
                  <a:srgbClr val="CC0000"/>
                </a:solidFill>
                <a:cs typeface="Times New Roman" panose="02020603050405020304" pitchFamily="18" charset="0"/>
              </a:rPr>
              <a:t>documentation</a:t>
            </a:r>
            <a:r>
              <a:rPr lang="fr-FR" altLang="en-US" sz="1200" dirty="0">
                <a:solidFill>
                  <a:srgbClr val="CC0000"/>
                </a:solidFill>
                <a:cs typeface="Times New Roman" panose="02020603050405020304" pitchFamily="18" charset="0"/>
              </a:rPr>
              <a:t> fournit les informations supplémentaires et les connaissances qui ne peuvent pas être incluses dans une fiche pour un matériau, généralement parce qu’elles ne sont pas adaptées aux outils de tri de filtrage et de classement exploités par les bases de données. </a:t>
            </a:r>
          </a:p>
          <a:p>
            <a:endParaRPr lang="fr-FR" altLang="en-US" sz="1200" dirty="0">
              <a:solidFill>
                <a:srgbClr val="CC0000"/>
              </a:solidFill>
              <a:cs typeface="Times New Roman" panose="02020603050405020304" pitchFamily="18" charset="0"/>
            </a:endParaRPr>
          </a:p>
          <a:p>
            <a:r>
              <a:rPr lang="fr-FR" altLang="en-US" sz="1200" dirty="0">
                <a:solidFill>
                  <a:srgbClr val="CC0000"/>
                </a:solidFill>
                <a:cs typeface="Times New Roman" panose="02020603050405020304" pitchFamily="18" charset="0"/>
              </a:rPr>
              <a:t>Les exemples sont : </a:t>
            </a:r>
          </a:p>
          <a:p>
            <a:pPr>
              <a:buFontTx/>
              <a:buChar char="•"/>
            </a:pPr>
            <a:r>
              <a:rPr lang="fr-FR" altLang="en-US" sz="1200" dirty="0">
                <a:solidFill>
                  <a:srgbClr val="CC0000"/>
                </a:solidFill>
                <a:cs typeface="Times New Roman" panose="02020603050405020304" pitchFamily="18" charset="0"/>
              </a:rPr>
              <a:t> données détaillées sur l’usure, la corrosion et l’oxydation ; </a:t>
            </a:r>
          </a:p>
          <a:p>
            <a:pPr>
              <a:buFontTx/>
              <a:buChar char="•"/>
            </a:pPr>
            <a:r>
              <a:rPr lang="fr-FR" altLang="en-US" sz="1200" dirty="0">
                <a:solidFill>
                  <a:srgbClr val="CC0000"/>
                </a:solidFill>
                <a:cs typeface="Times New Roman" panose="02020603050405020304" pitchFamily="18" charset="0"/>
              </a:rPr>
              <a:t> des études de cas </a:t>
            </a:r>
            <a:r>
              <a:rPr lang="fr-FR" altLang="en-US" sz="1200" i="1" dirty="0">
                <a:solidFill>
                  <a:srgbClr val="CC0000"/>
                </a:solidFill>
                <a:cs typeface="Times New Roman" panose="02020603050405020304" pitchFamily="18" charset="0"/>
              </a:rPr>
              <a:t>(comparable à ‘’l’expertise’’ des professionnels)</a:t>
            </a:r>
            <a:r>
              <a:rPr lang="fr-FR" altLang="en-US" sz="1200" dirty="0">
                <a:solidFill>
                  <a:srgbClr val="CC0000"/>
                </a:solidFill>
                <a:cs typeface="Times New Roman" panose="02020603050405020304" pitchFamily="18" charset="0"/>
              </a:rPr>
              <a:t> sur l'utilisation de matériaux ; </a:t>
            </a:r>
          </a:p>
          <a:p>
            <a:pPr>
              <a:buFontTx/>
              <a:buChar char="•"/>
            </a:pPr>
            <a:r>
              <a:rPr lang="fr-FR" altLang="en-US" sz="1200" dirty="0">
                <a:solidFill>
                  <a:srgbClr val="CC0000"/>
                </a:solidFill>
                <a:cs typeface="Times New Roman" panose="02020603050405020304" pitchFamily="18" charset="0"/>
              </a:rPr>
              <a:t> analyse de défaillances ; </a:t>
            </a:r>
          </a:p>
          <a:p>
            <a:pPr>
              <a:buFontTx/>
              <a:buChar char="•"/>
            </a:pPr>
            <a:r>
              <a:rPr lang="fr-FR" altLang="en-US" sz="1200" dirty="0">
                <a:solidFill>
                  <a:srgbClr val="CC0000"/>
                </a:solidFill>
                <a:cs typeface="Times New Roman" panose="02020603050405020304" pitchFamily="18" charset="0"/>
              </a:rPr>
              <a:t> directives </a:t>
            </a:r>
            <a:r>
              <a:rPr lang="fr-FR" altLang="en-US" sz="1200" i="1" dirty="0">
                <a:solidFill>
                  <a:srgbClr val="CC0000"/>
                </a:solidFill>
                <a:cs typeface="Times New Roman" panose="02020603050405020304" pitchFamily="18" charset="0"/>
              </a:rPr>
              <a:t>(conseils) </a:t>
            </a:r>
            <a:r>
              <a:rPr lang="fr-FR" altLang="en-US" sz="1200" dirty="0">
                <a:solidFill>
                  <a:srgbClr val="CC0000"/>
                </a:solidFill>
                <a:cs typeface="Times New Roman" panose="02020603050405020304" pitchFamily="18" charset="0"/>
              </a:rPr>
              <a:t>de conception ;</a:t>
            </a:r>
          </a:p>
          <a:p>
            <a:pPr>
              <a:buFontTx/>
              <a:buChar char="•"/>
            </a:pPr>
            <a:r>
              <a:rPr lang="fr-FR" altLang="en-US" sz="1200" dirty="0">
                <a:solidFill>
                  <a:srgbClr val="CC0000"/>
                </a:solidFill>
                <a:cs typeface="Times New Roman" panose="02020603050405020304" pitchFamily="18" charset="0"/>
              </a:rPr>
              <a:t> et, souvent, des détails sur l’approvisionnement et la disponibilité. </a:t>
            </a:r>
          </a:p>
          <a:p>
            <a:endParaRPr lang="fr-FR" altLang="en-US" sz="1200" dirty="0">
              <a:solidFill>
                <a:srgbClr val="CC0000"/>
              </a:solidFill>
              <a:cs typeface="Times New Roman" panose="02020603050405020304" pitchFamily="18" charset="0"/>
            </a:endParaRPr>
          </a:p>
          <a:p>
            <a:r>
              <a:rPr lang="fr-FR" altLang="en-US" sz="1200" dirty="0">
                <a:solidFill>
                  <a:srgbClr val="CC0000"/>
                </a:solidFill>
                <a:cs typeface="Times New Roman" panose="02020603050405020304" pitchFamily="18" charset="0"/>
              </a:rPr>
              <a:t>Chaque fiche dans la base de données de Granta </a:t>
            </a:r>
            <a:r>
              <a:rPr lang="fr-FR" altLang="en-US" sz="1200" dirty="0" err="1">
                <a:solidFill>
                  <a:srgbClr val="CC0000"/>
                </a:solidFill>
                <a:cs typeface="Times New Roman" panose="02020603050405020304" pitchFamily="18" charset="0"/>
              </a:rPr>
              <a:t>EduPack</a:t>
            </a:r>
            <a:r>
              <a:rPr lang="fr-FR" altLang="en-US" sz="1200" dirty="0">
                <a:solidFill>
                  <a:srgbClr val="CC0000"/>
                </a:solidFill>
                <a:cs typeface="Times New Roman" panose="02020603050405020304" pitchFamily="18" charset="0"/>
              </a:rPr>
              <a:t> contient une quantité limitée de documentation. On peut en trouver davantage en explorant les sources suggérées dans cette diapositive :</a:t>
            </a:r>
          </a:p>
          <a:p>
            <a:pPr marL="171450" indent="-171450">
              <a:buFont typeface="Arial" pitchFamily="34" charset="0"/>
              <a:buChar char="•"/>
            </a:pPr>
            <a:r>
              <a:rPr lang="fr-FR" altLang="en-US" sz="1200" b="0" dirty="0">
                <a:solidFill>
                  <a:srgbClr val="CC0000"/>
                </a:solidFill>
                <a:cs typeface="Times New Roman" panose="02020603050405020304" pitchFamily="18" charset="0"/>
              </a:rPr>
              <a:t>Des manuels tels que</a:t>
            </a:r>
            <a:r>
              <a:rPr lang="fr-FR" altLang="en-US" sz="1200" b="0" baseline="0" dirty="0">
                <a:solidFill>
                  <a:srgbClr val="CC0000"/>
                </a:solidFill>
                <a:cs typeface="Times New Roman" panose="02020603050405020304" pitchFamily="18" charset="0"/>
              </a:rPr>
              <a:t> la série ASM Materials </a:t>
            </a:r>
            <a:r>
              <a:rPr lang="fr-FR" altLang="en-US" sz="1200" dirty="0" err="1">
                <a:solidFill>
                  <a:srgbClr val="CC0000"/>
                </a:solidFill>
                <a:cs typeface="Times New Roman" panose="02020603050405020304" pitchFamily="18" charset="0"/>
              </a:rPr>
              <a:t>Handbook</a:t>
            </a:r>
            <a:r>
              <a:rPr lang="fr-FR" altLang="en-US" sz="1200" dirty="0">
                <a:solidFill>
                  <a:srgbClr val="CC0000"/>
                </a:solidFill>
                <a:cs typeface="Times New Roman" panose="02020603050405020304" pitchFamily="18" charset="0"/>
              </a:rPr>
              <a:t> ; </a:t>
            </a:r>
            <a:endParaRPr lang="fr-FR" altLang="en-US" sz="1200" b="0" baseline="0" dirty="0">
              <a:solidFill>
                <a:srgbClr val="CC0000"/>
              </a:solidFill>
              <a:cs typeface="Times New Roman" panose="02020603050405020304" pitchFamily="18" charset="0"/>
            </a:endParaRPr>
          </a:p>
          <a:p>
            <a:pPr marL="171450" indent="-171450">
              <a:buFont typeface="Arial" pitchFamily="34" charset="0"/>
              <a:buChar char="•"/>
            </a:pPr>
            <a:r>
              <a:rPr lang="fr-FR" altLang="en-US" sz="1200" b="0" baseline="0" dirty="0">
                <a:solidFill>
                  <a:srgbClr val="CC0000"/>
                </a:solidFill>
                <a:cs typeface="Times New Roman" panose="02020603050405020304" pitchFamily="18" charset="0"/>
              </a:rPr>
              <a:t>Des bases de données spécialisées telles que les éditions Aerospace, </a:t>
            </a:r>
            <a:r>
              <a:rPr lang="fr-FR" altLang="en-US" sz="1200" dirty="0">
                <a:solidFill>
                  <a:srgbClr val="CC0000"/>
                </a:solidFill>
                <a:cs typeface="Times New Roman" panose="02020603050405020304" pitchFamily="18" charset="0"/>
              </a:rPr>
              <a:t>Polymères </a:t>
            </a:r>
            <a:r>
              <a:rPr lang="fr-FR" altLang="en-US" sz="1200" b="0" baseline="0" dirty="0">
                <a:solidFill>
                  <a:srgbClr val="CC0000"/>
                </a:solidFill>
                <a:cs typeface="Times New Roman" panose="02020603050405020304" pitchFamily="18" charset="0"/>
              </a:rPr>
              <a:t>et </a:t>
            </a:r>
            <a:r>
              <a:rPr lang="fr-FR" altLang="en-US" sz="1200" dirty="0">
                <a:solidFill>
                  <a:srgbClr val="CC0000"/>
                </a:solidFill>
                <a:cs typeface="Times New Roman" panose="02020603050405020304" pitchFamily="18" charset="0"/>
              </a:rPr>
              <a:t>Bio-ingé</a:t>
            </a:r>
            <a:r>
              <a:rPr lang="en-GB" altLang="en-US" sz="1200" dirty="0" err="1">
                <a:solidFill>
                  <a:srgbClr val="CC0000"/>
                </a:solidFill>
                <a:cs typeface="Times New Roman" panose="02020603050405020304" pitchFamily="18" charset="0"/>
              </a:rPr>
              <a:t>nierie</a:t>
            </a:r>
            <a:r>
              <a:rPr lang="fr-FR" altLang="en-US" sz="1200" dirty="0">
                <a:solidFill>
                  <a:srgbClr val="CC0000"/>
                </a:solidFill>
                <a:cs typeface="Times New Roman" panose="02020603050405020304" pitchFamily="18" charset="0"/>
              </a:rPr>
              <a:t> </a:t>
            </a:r>
            <a:r>
              <a:rPr lang="fr-FR" altLang="en-US" sz="1200" b="0" baseline="0" dirty="0">
                <a:solidFill>
                  <a:srgbClr val="CC0000"/>
                </a:solidFill>
                <a:cs typeface="Times New Roman" panose="02020603050405020304" pitchFamily="18" charset="0"/>
              </a:rPr>
              <a:t>de Granta </a:t>
            </a:r>
            <a:r>
              <a:rPr lang="fr-FR" altLang="en-US" sz="1200" b="0" baseline="0" dirty="0" err="1">
                <a:solidFill>
                  <a:srgbClr val="CC0000"/>
                </a:solidFill>
                <a:cs typeface="Times New Roman" panose="02020603050405020304" pitchFamily="18" charset="0"/>
              </a:rPr>
              <a:t>EduPack</a:t>
            </a:r>
            <a:r>
              <a:rPr lang="fr-FR" altLang="en-US" sz="1200" b="0" baseline="0" dirty="0">
                <a:solidFill>
                  <a:srgbClr val="CC0000"/>
                </a:solidFill>
                <a:cs typeface="Times New Roman" panose="02020603050405020304" pitchFamily="18" charset="0"/>
              </a:rPr>
              <a:t> </a:t>
            </a:r>
            <a:r>
              <a:rPr lang="fr-FR" altLang="en-US" sz="1200" dirty="0">
                <a:solidFill>
                  <a:srgbClr val="CC0000"/>
                </a:solidFill>
                <a:cs typeface="Times New Roman" panose="02020603050405020304" pitchFamily="18" charset="0"/>
              </a:rPr>
              <a:t>; </a:t>
            </a:r>
            <a:endParaRPr lang="fr-FR" altLang="en-US" sz="1200" b="0" baseline="0" dirty="0">
              <a:solidFill>
                <a:srgbClr val="CC0000"/>
              </a:solidFill>
              <a:cs typeface="Times New Roman" panose="02020603050405020304" pitchFamily="18" charset="0"/>
            </a:endParaRPr>
          </a:p>
          <a:p>
            <a:pPr marL="171450" indent="-171450">
              <a:buFont typeface="Arial" pitchFamily="34" charset="0"/>
              <a:buChar char="•"/>
            </a:pPr>
            <a:r>
              <a:rPr lang="fr-FR" altLang="en-US" sz="1200" b="0" baseline="0" dirty="0">
                <a:solidFill>
                  <a:srgbClr val="CC0000"/>
                </a:solidFill>
                <a:cs typeface="Times New Roman" panose="02020603050405020304" pitchFamily="18" charset="0"/>
              </a:rPr>
              <a:t>Des fiches techniques de grades particuliers de fournisseurs </a:t>
            </a:r>
            <a:r>
              <a:rPr lang="fr-FR" altLang="en-US" sz="1200" dirty="0">
                <a:solidFill>
                  <a:srgbClr val="CC0000"/>
                </a:solidFill>
                <a:cs typeface="Times New Roman" panose="02020603050405020304" pitchFamily="18" charset="0"/>
              </a:rPr>
              <a:t>;</a:t>
            </a:r>
            <a:endParaRPr lang="fr-FR" altLang="en-US" sz="1200" b="0" baseline="0" dirty="0">
              <a:solidFill>
                <a:srgbClr val="CC0000"/>
              </a:solidFill>
              <a:cs typeface="Times New Roman" panose="02020603050405020304" pitchFamily="18" charset="0"/>
            </a:endParaRPr>
          </a:p>
          <a:p>
            <a:pPr marL="171450" indent="-171450">
              <a:buFont typeface="Arial" pitchFamily="34" charset="0"/>
              <a:buChar char="•"/>
            </a:pPr>
            <a:r>
              <a:rPr lang="fr-FR" altLang="en-US" sz="1200" b="0" baseline="0" dirty="0">
                <a:solidFill>
                  <a:srgbClr val="CC0000"/>
                </a:solidFill>
                <a:cs typeface="Times New Roman" panose="02020603050405020304" pitchFamily="18" charset="0"/>
              </a:rPr>
              <a:t>Des sites internet peuvent également donner accès à des propriétés et des applications d’un grade spécifique</a:t>
            </a:r>
            <a:r>
              <a:rPr lang="fr-FR" altLang="en-US" sz="1200" dirty="0">
                <a:solidFill>
                  <a:srgbClr val="CC0000"/>
                </a:solidFill>
                <a:cs typeface="Times New Roman" panose="02020603050405020304" pitchFamily="18" charset="0"/>
              </a:rPr>
              <a:t>.</a:t>
            </a:r>
            <a:endParaRPr lang="fr-FR" altLang="en-US" sz="1200" b="0" dirty="0">
              <a:solidFill>
                <a:srgbClr val="CC0000"/>
              </a:solidFill>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dirty="0"/>
          </a:p>
        </p:txBody>
      </p:sp>
    </p:spTree>
    <p:extLst>
      <p:ext uri="{BB962C8B-B14F-4D97-AF65-F5344CB8AC3E}">
        <p14:creationId xmlns:p14="http://schemas.microsoft.com/office/powerpoint/2010/main" val="3846547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a:t>Résumé</a:t>
            </a:r>
          </a:p>
          <a:p>
            <a:endParaRPr lang="en-GB" sz="1400" dirty="0"/>
          </a:p>
          <a:p>
            <a:r>
              <a:rPr lang="en-GB" sz="1400" dirty="0" err="1"/>
              <a:t>Voici</a:t>
            </a:r>
            <a:r>
              <a:rPr lang="en-GB" sz="1400" dirty="0"/>
              <a:t> un </a:t>
            </a:r>
            <a:r>
              <a:rPr lang="en-GB" sz="1400" dirty="0" err="1"/>
              <a:t>récapitulatif</a:t>
            </a:r>
            <a:r>
              <a:rPr lang="en-GB" sz="1400" dirty="0"/>
              <a:t> des </a:t>
            </a:r>
            <a:r>
              <a:rPr lang="en-GB" sz="1400" dirty="0" err="1"/>
              <a:t>principales</a:t>
            </a:r>
            <a:r>
              <a:rPr lang="en-GB" sz="1400" dirty="0"/>
              <a:t> </a:t>
            </a:r>
            <a:r>
              <a:rPr lang="en-GB" sz="1400" dirty="0" err="1"/>
              <a:t>idées</a:t>
            </a:r>
            <a:r>
              <a:rPr lang="en-GB" sz="1400" dirty="0"/>
              <a:t> à </a:t>
            </a:r>
            <a:r>
              <a:rPr lang="en-GB" sz="1400" dirty="0" err="1"/>
              <a:t>retenir</a:t>
            </a:r>
            <a:r>
              <a:rPr lang="en-GB" sz="1400" dirty="0"/>
              <a:t>.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26</a:t>
            </a:fld>
            <a:endParaRPr lang="en-US" dirty="0"/>
          </a:p>
        </p:txBody>
      </p:sp>
    </p:spTree>
    <p:extLst>
      <p:ext uri="{BB962C8B-B14F-4D97-AF65-F5344CB8AC3E}">
        <p14:creationId xmlns:p14="http://schemas.microsoft.com/office/powerpoint/2010/main" val="664440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endParaRPr lang="fr-FR" dirty="0"/>
          </a:p>
          <a:p>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 www.grantadesign.com/education/teachingresources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27</a:t>
            </a:fld>
            <a:endParaRPr lang="en-US" dirty="0"/>
          </a:p>
        </p:txBody>
      </p:sp>
    </p:spTree>
    <p:extLst>
      <p:ext uri="{BB962C8B-B14F-4D97-AF65-F5344CB8AC3E}">
        <p14:creationId xmlns:p14="http://schemas.microsoft.com/office/powerpoint/2010/main" val="157087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Sommaire</a:t>
            </a:r>
            <a:endParaRPr lang="en-GB" sz="1400" b="1" i="1" dirty="0"/>
          </a:p>
          <a:p>
            <a:endParaRPr lang="en-GB" sz="1200" dirty="0"/>
          </a:p>
          <a:p>
            <a:r>
              <a:rPr lang="fr-FR" altLang="fr-FR" sz="1200" dirty="0"/>
              <a:t>C’est la septième leçon d'un cours sur la </a:t>
            </a:r>
            <a:r>
              <a:rPr lang="fr-FR" altLang="fr-FR" sz="1200" b="1" dirty="0"/>
              <a:t>sélection de matériaux et procédés. </a:t>
            </a:r>
            <a:r>
              <a:rPr lang="fr-FR" altLang="fr-FR" sz="1200" dirty="0"/>
              <a:t>Ce cours est étroitement lié</a:t>
            </a:r>
            <a:r>
              <a:rPr lang="en-GB" altLang="fr-FR" sz="1200" dirty="0"/>
              <a:t> </a:t>
            </a:r>
            <a:r>
              <a:rPr lang="fr-FR" altLang="fr-FR" sz="1200" dirty="0"/>
              <a:t>aux 3 premiers </a:t>
            </a:r>
            <a:r>
              <a:rPr lang="fr-FR" altLang="fr-FR" sz="1200" b="1" dirty="0"/>
              <a:t>ouvrages</a:t>
            </a:r>
            <a:r>
              <a:rPr lang="fr-FR" altLang="fr-FR" sz="1200" dirty="0"/>
              <a:t> mentionné</a:t>
            </a:r>
            <a:r>
              <a:rPr lang="en-GB" altLang="fr-FR" sz="1200" dirty="0"/>
              <a:t>s </a:t>
            </a:r>
            <a:r>
              <a:rPr lang="en-GB" altLang="fr-FR" sz="1200" dirty="0" err="1"/>
              <a:t>parmi</a:t>
            </a:r>
            <a:r>
              <a:rPr lang="en-GB" altLang="fr-FR" sz="1200" dirty="0"/>
              <a:t> les r</a:t>
            </a:r>
            <a:r>
              <a:rPr lang="fr-FR" altLang="fr-FR" sz="1200" dirty="0" err="1"/>
              <a:t>éf</a:t>
            </a:r>
            <a:r>
              <a:rPr lang="en-GB" altLang="fr-FR" sz="1200" dirty="0"/>
              <a:t>é</a:t>
            </a:r>
            <a:r>
              <a:rPr lang="fr-FR" altLang="fr-FR" sz="1200" dirty="0" err="1"/>
              <a:t>rences</a:t>
            </a:r>
            <a:r>
              <a:rPr lang="fr-FR" altLang="fr-FR" sz="1200" dirty="0"/>
              <a:t>, mais peut également être utilisé conjointement avec des livres comme </a:t>
            </a:r>
            <a:r>
              <a:rPr lang="fr-FR" altLang="fr-FR" sz="1200" dirty="0" err="1"/>
              <a:t>Callister</a:t>
            </a:r>
            <a:r>
              <a:rPr lang="fr-FR" altLang="fr-FR" sz="1200" dirty="0"/>
              <a:t>, </a:t>
            </a:r>
            <a:r>
              <a:rPr lang="fr-FR" altLang="fr-FR" sz="1200" dirty="0" err="1"/>
              <a:t>Budinski</a:t>
            </a:r>
            <a:r>
              <a:rPr lang="fr-FR" altLang="fr-FR" sz="1200" dirty="0"/>
              <a:t>, </a:t>
            </a:r>
            <a:r>
              <a:rPr lang="fr-FR" altLang="fr-FR" sz="1200" dirty="0" err="1"/>
              <a:t>Askeland</a:t>
            </a:r>
            <a:r>
              <a:rPr lang="fr-FR" altLang="fr-FR" sz="1200" dirty="0"/>
              <a:t> et d'autres.</a:t>
            </a:r>
          </a:p>
          <a:p>
            <a:endParaRPr lang="fr-FR" altLang="fr-FR" sz="1200" dirty="0"/>
          </a:p>
          <a:p>
            <a:r>
              <a:rPr lang="fr-FR" altLang="fr-FR" sz="1200" dirty="0"/>
              <a:t>Les chapitres pertinents des ouvrages sont mentionné</a:t>
            </a:r>
            <a:r>
              <a:rPr lang="en-GB" altLang="fr-FR" sz="1200" dirty="0"/>
              <a:t>s</a:t>
            </a:r>
            <a:r>
              <a:rPr lang="fr-FR" altLang="fr-FR" sz="1200" dirty="0"/>
              <a:t> dans le sommaire de chaque leçon.</a:t>
            </a:r>
          </a:p>
          <a:p>
            <a:r>
              <a:rPr lang="fr-FR" altLang="fr-FR" sz="1200" dirty="0"/>
              <a:t>Les méthodes développées dans ce cours sont mises en œuvre dans le logiciel Granta </a:t>
            </a:r>
            <a:r>
              <a:rPr lang="fr-FR" altLang="fr-FR" sz="1200" dirty="0" err="1"/>
              <a:t>EduPack</a:t>
            </a:r>
            <a:r>
              <a:rPr lang="fr-FR" altLang="fr-FR" sz="1200" dirty="0"/>
              <a:t>, qui est structuré pour évoluer pas à pas avec l’étudiant tout au long d’un programme d'ingénierie de quatre ans. La première leçon de la série présente les matériaux et les procédés, et les diverses façons dont leurs informations peuvent être classifiées, stockées, ré</a:t>
            </a:r>
            <a:r>
              <a:rPr lang="en-GB" altLang="fr-FR" sz="1200" dirty="0"/>
              <a:t>cup</a:t>
            </a:r>
            <a:r>
              <a:rPr lang="fr-FR" altLang="fr-FR" sz="1200" dirty="0" err="1"/>
              <a:t>érées</a:t>
            </a:r>
            <a:r>
              <a:rPr lang="fr-FR" altLang="fr-FR" sz="1200" dirty="0"/>
              <a:t> et explorées.</a:t>
            </a:r>
            <a:endParaRPr lang="en-GB" altLang="fr-F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25737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latin typeface="Arial" charset="0"/>
                <a:cs typeface="Arial" charset="0"/>
              </a:rPr>
              <a:t>Les trois </a:t>
            </a:r>
            <a:r>
              <a:rPr lang="fr-FR" sz="1200" b="1" i="1" dirty="0">
                <a:latin typeface="Arial" charset="0"/>
                <a:cs typeface="Arial" charset="0"/>
              </a:rPr>
              <a:t>é</a:t>
            </a:r>
            <a:r>
              <a:rPr lang="en-GB" sz="1200" b="1" i="1" dirty="0">
                <a:latin typeface="Arial" charset="0"/>
                <a:cs typeface="Arial" charset="0"/>
              </a:rPr>
              <a:t>tapes de conception</a:t>
            </a:r>
            <a:br>
              <a:rPr lang="en-GB" sz="1200" b="1" i="1" dirty="0">
                <a:latin typeface="Arial" charset="0"/>
                <a:cs typeface="Arial" charset="0"/>
              </a:rPr>
            </a:br>
            <a:endParaRPr lang="en-US" sz="1200" b="1" i="1" dirty="0">
              <a:latin typeface="Arial" charset="0"/>
              <a:cs typeface="Arial" charset="0"/>
            </a:endParaRPr>
          </a:p>
          <a:p>
            <a:r>
              <a:rPr lang="fr-FR" altLang="en-US" sz="1200" dirty="0">
                <a:cs typeface="Times New Roman" panose="02020603050405020304" pitchFamily="18" charset="0"/>
              </a:rPr>
              <a:t>La conception commence par l'identification d'un </a:t>
            </a:r>
            <a:r>
              <a:rPr lang="fr-FR" altLang="en-US" sz="1200" b="1" dirty="0">
                <a:cs typeface="Times New Roman" panose="02020603050405020304" pitchFamily="18" charset="0"/>
              </a:rPr>
              <a:t>besoin du marché</a:t>
            </a:r>
            <a:r>
              <a:rPr lang="fr-FR" altLang="en-US" sz="1200" dirty="0">
                <a:cs typeface="Times New Roman" panose="02020603050405020304" pitchFamily="18" charset="0"/>
              </a:rPr>
              <a:t>. </a:t>
            </a:r>
          </a:p>
          <a:p>
            <a:r>
              <a:rPr lang="fr-FR" altLang="en-US" sz="1200" dirty="0">
                <a:cs typeface="Times New Roman" panose="02020603050405020304" pitchFamily="18" charset="0"/>
              </a:rPr>
              <a:t>Les concepts </a:t>
            </a:r>
            <a:r>
              <a:rPr lang="fr-FR" altLang="en-US" sz="1200" i="1" dirty="0">
                <a:cs typeface="Times New Roman" panose="02020603050405020304" pitchFamily="18" charset="0"/>
              </a:rPr>
              <a:t>(les principes fonctionnels généraux) </a:t>
            </a:r>
            <a:r>
              <a:rPr lang="fr-FR" altLang="en-US" sz="1200" dirty="0">
                <a:cs typeface="Times New Roman" panose="02020603050405020304" pitchFamily="18" charset="0"/>
              </a:rPr>
              <a:t>sont identifiés pour satisfaire ce besoin. </a:t>
            </a:r>
          </a:p>
          <a:p>
            <a:r>
              <a:rPr lang="fr-FR" altLang="en-US" sz="1200" dirty="0">
                <a:cs typeface="Times New Roman" panose="02020603050405020304" pitchFamily="18" charset="0"/>
              </a:rPr>
              <a:t>Les plus prometteurs d’entre eux sont développés en croquis ou graphiques indiquant la configuration, la disposition et l'échelle (</a:t>
            </a:r>
            <a:r>
              <a:rPr lang="fr-FR" altLang="en-US" sz="1200" b="1" i="1" dirty="0">
                <a:cs typeface="Times New Roman" panose="02020603050405020304" pitchFamily="18" charset="0"/>
              </a:rPr>
              <a:t>« l’amé</a:t>
            </a:r>
            <a:r>
              <a:rPr lang="en-GB" altLang="en-US" sz="1200" b="1" i="1" dirty="0" err="1">
                <a:cs typeface="Times New Roman" panose="02020603050405020304" pitchFamily="18" charset="0"/>
              </a:rPr>
              <a:t>lioration</a:t>
            </a:r>
            <a:r>
              <a:rPr lang="fr-FR" altLang="en-US" sz="1200" b="1" i="1" dirty="0">
                <a:cs typeface="Times New Roman" panose="02020603050405020304" pitchFamily="18" charset="0"/>
              </a:rPr>
              <a:t> »</a:t>
            </a:r>
            <a:r>
              <a:rPr lang="fr-FR" altLang="en-US" sz="1200" dirty="0">
                <a:cs typeface="Times New Roman" panose="02020603050405020304" pitchFamily="18" charset="0"/>
              </a:rPr>
              <a:t>). Un ou plus d'entre eux est retenu pour le </a:t>
            </a:r>
            <a:r>
              <a:rPr lang="fr-FR" altLang="en-US" sz="1200" b="1" dirty="0">
                <a:cs typeface="Times New Roman" panose="02020603050405020304" pitchFamily="18" charset="0"/>
              </a:rPr>
              <a:t>développement détaillé</a:t>
            </a:r>
            <a:r>
              <a:rPr lang="fr-FR" altLang="en-US" sz="1200" dirty="0">
                <a:cs typeface="Times New Roman" panose="02020603050405020304" pitchFamily="18" charset="0"/>
              </a:rPr>
              <a:t>, analysant la performance, la sécurité et le coût. Le résultat est une conception permettant la construction d'un prototype qui, après test et développement, va être fabriqué. </a:t>
            </a:r>
          </a:p>
          <a:p>
            <a:r>
              <a:rPr lang="fr-FR" altLang="en-US" sz="1200" dirty="0">
                <a:cs typeface="Times New Roman" panose="02020603050405020304" pitchFamily="18" charset="0"/>
              </a:rPr>
              <a:t>Les informations des matériaux interviennent dans toutes les étapes de la conception. </a:t>
            </a:r>
          </a:p>
          <a:p>
            <a:endParaRPr lang="fr-FR" altLang="en-US" sz="1200" dirty="0">
              <a:cs typeface="Times New Roman" panose="02020603050405020304" pitchFamily="18" charset="0"/>
            </a:endParaRPr>
          </a:p>
          <a:p>
            <a:r>
              <a:rPr lang="fr-FR" altLang="en-US" sz="1200" dirty="0">
                <a:cs typeface="Times New Roman" panose="02020603050405020304" pitchFamily="18" charset="0"/>
              </a:rPr>
              <a:t>Ici, le besoin est d’être capable de parcourir l'Univers des Matériaux en entier, mais à une basse « résolution ». Au fur et à mesure que la conception se cristallise et</a:t>
            </a:r>
            <a:r>
              <a:rPr lang="fr-FR" altLang="en-US" sz="1200" baseline="0" dirty="0">
                <a:cs typeface="Times New Roman" panose="02020603050405020304" pitchFamily="18" charset="0"/>
              </a:rPr>
              <a:t> que</a:t>
            </a:r>
            <a:r>
              <a:rPr lang="fr-FR" altLang="en-US" sz="1200" dirty="0">
                <a:cs typeface="Times New Roman" panose="02020603050405020304" pitchFamily="18" charset="0"/>
              </a:rPr>
              <a:t> les fonctions à retenir deviennent plus précises, le besoin d’informations concerne moins de matériaux, mais à un niveau de précision plus important. </a:t>
            </a:r>
          </a:p>
          <a:p>
            <a:endParaRPr lang="fr-FR" altLang="en-US" sz="1200" dirty="0">
              <a:cs typeface="Times New Roman" panose="02020603050405020304" pitchFamily="18" charset="0"/>
            </a:endParaRPr>
          </a:p>
          <a:p>
            <a:r>
              <a:rPr lang="fr-FR" altLang="en-US" sz="1200" dirty="0">
                <a:cs typeface="Times New Roman" panose="02020603050405020304" pitchFamily="18" charset="0"/>
              </a:rPr>
              <a:t>Au cours de l’étape finale</a:t>
            </a:r>
            <a:r>
              <a:rPr lang="fr-FR" altLang="en-US" sz="1200" baseline="0" dirty="0">
                <a:cs typeface="Times New Roman" panose="02020603050405020304" pitchFamily="18" charset="0"/>
              </a:rPr>
              <a:t> détaillée, lorsque les analyses d’optimisation, par éléments finis et autres</a:t>
            </a:r>
            <a:r>
              <a:rPr lang="fr-FR" altLang="en-US" sz="1200" dirty="0">
                <a:cs typeface="Times New Roman" panose="02020603050405020304" pitchFamily="18" charset="0"/>
              </a:rPr>
              <a:t>,</a:t>
            </a:r>
            <a:r>
              <a:rPr lang="fr-FR" altLang="en-US" sz="1200" baseline="0" dirty="0">
                <a:cs typeface="Times New Roman" panose="02020603050405020304" pitchFamily="18" charset="0"/>
              </a:rPr>
              <a:t> sont abordées, </a:t>
            </a:r>
            <a:r>
              <a:rPr lang="fr-FR" altLang="en-US" sz="1200" dirty="0">
                <a:cs typeface="Times New Roman" panose="02020603050405020304" pitchFamily="18" charset="0"/>
              </a:rPr>
              <a:t>le besoin en données concerne juste un ou quelques-uns des matériaux, mais au plus haut niveau de précision</a:t>
            </a:r>
            <a:r>
              <a:rPr lang="fr-FR" altLang="en-US" sz="1200" baseline="0" dirty="0">
                <a:cs typeface="Times New Roman" panose="02020603050405020304" pitchFamily="18" charset="0"/>
              </a:rPr>
              <a:t> possible.</a:t>
            </a:r>
            <a:endParaRPr lang="fr-FR" altLang="en-US" sz="1200" dirty="0">
              <a:cs typeface="Times New Roman" panose="02020603050405020304" pitchFamily="18" charset="0"/>
            </a:endParaRPr>
          </a:p>
          <a:p>
            <a:endParaRPr lang="en-US" altLang="en-US" sz="1200" dirty="0">
              <a:cs typeface="Times New Roman" panose="02020603050405020304" pitchFamily="18" charset="0"/>
            </a:endParaRPr>
          </a:p>
          <a:p>
            <a:r>
              <a:rPr lang="fr-FR" altLang="en-US" sz="1200" dirty="0"/>
              <a:t>Le processus de filtrage réduit l’espace de recherche initialement large contenant tous les matériaux, aboutissant en fin de compte à un seul choix final.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38727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Arial" charset="0"/>
                <a:cs typeface="Arial" charset="0"/>
              </a:rPr>
              <a:t>Concepts et am</a:t>
            </a:r>
            <a:r>
              <a:rPr lang="fr-FR" sz="1400" b="1" i="1" dirty="0">
                <a:latin typeface="Arial" charset="0"/>
                <a:cs typeface="Arial" charset="0"/>
              </a:rPr>
              <a:t>é</a:t>
            </a:r>
            <a:r>
              <a:rPr lang="en-GB" sz="1400" b="1" i="1" dirty="0" err="1">
                <a:latin typeface="Arial" charset="0"/>
                <a:cs typeface="Arial" charset="0"/>
              </a:rPr>
              <a:t>liorations</a:t>
            </a:r>
            <a:r>
              <a:rPr lang="en-GB" sz="1400" b="1" i="1" dirty="0">
                <a:latin typeface="Arial" charset="0"/>
                <a:cs typeface="Arial" charset="0"/>
              </a:rPr>
              <a:t> pour des tire-bouchons</a:t>
            </a:r>
          </a:p>
          <a:p>
            <a:pPr algn="ctr"/>
            <a:endParaRPr lang="fr-FR" altLang="en-US" sz="1400" dirty="0">
              <a:cs typeface="Times New Roman" panose="02020603050405020304" pitchFamily="18" charset="0"/>
            </a:endParaRPr>
          </a:p>
          <a:p>
            <a:pPr marL="0" algn="l" defTabSz="914400" rtl="0" eaLnBrk="1" latinLnBrk="0" hangingPunct="1"/>
            <a:r>
              <a:rPr lang="fr-FR" altLang="en-US" sz="1400" dirty="0">
                <a:cs typeface="Times New Roman" panose="02020603050405020304" pitchFamily="18" charset="0"/>
              </a:rPr>
              <a:t>Voici un exemple du processus de conception </a:t>
            </a:r>
            <a:r>
              <a:rPr lang="fr-FR" altLang="en-US" sz="1400" b="0" i="0" kern="1200" dirty="0">
                <a:solidFill>
                  <a:schemeClr val="tx1"/>
                </a:solidFill>
                <a:latin typeface="Calibri" panose="020F0502020204030204" pitchFamily="34" charset="0"/>
                <a:ea typeface="+mn-ea"/>
                <a:cs typeface="Times New Roman" panose="02020603050405020304" pitchFamily="18" charset="0"/>
              </a:rPr>
              <a:t>à l</a:t>
            </a:r>
            <a:r>
              <a:rPr lang="en-US" sz="1400" b="0" i="0" kern="1200" dirty="0">
                <a:solidFill>
                  <a:schemeClr val="tx1"/>
                </a:solidFill>
                <a:latin typeface="Calibri" panose="020F0502020204030204" pitchFamily="34" charset="0"/>
                <a:ea typeface="+mn-ea"/>
                <a:cs typeface="Times New Roman" panose="02020603050405020304" pitchFamily="18" charset="0"/>
              </a:rPr>
              <a:t>'</a:t>
            </a:r>
            <a:r>
              <a:rPr lang="en-US" sz="1400" b="0" i="0" kern="1200" dirty="0" err="1">
                <a:solidFill>
                  <a:schemeClr val="tx1"/>
                </a:solidFill>
                <a:latin typeface="Calibri" panose="020F0502020204030204" pitchFamily="34" charset="0"/>
                <a:ea typeface="+mn-ea"/>
                <a:cs typeface="Times New Roman" panose="02020603050405020304" pitchFamily="18" charset="0"/>
              </a:rPr>
              <a:t>œuvre</a:t>
            </a:r>
            <a:r>
              <a:rPr lang="fr-FR" altLang="en-US" sz="1400" b="0" i="0" kern="1200" dirty="0">
                <a:solidFill>
                  <a:schemeClr val="tx1"/>
                </a:solidFill>
                <a:latin typeface="Calibri" panose="020F0502020204030204" pitchFamily="34" charset="0"/>
                <a:ea typeface="+mn-ea"/>
                <a:cs typeface="Times New Roman" panose="02020603050405020304" pitchFamily="18" charset="0"/>
              </a:rPr>
              <a:t>. En stockant le vin dans une bouteille bouchonnée, un besoin est créé - celui d'un dispositif capable de retirer le bouchon quand on veut boire le vin.</a:t>
            </a:r>
          </a:p>
          <a:p>
            <a:pPr marL="0" algn="l" defTabSz="914400" rtl="0" eaLnBrk="1" latinLnBrk="0" hangingPunct="1"/>
            <a:r>
              <a:rPr lang="fr-FR" altLang="en-US" sz="1400" b="0" i="0" kern="1200" dirty="0">
                <a:solidFill>
                  <a:schemeClr val="tx1"/>
                </a:solidFill>
                <a:latin typeface="Calibri" panose="020F0502020204030204" pitchFamily="34" charset="0"/>
                <a:ea typeface="+mn-ea"/>
                <a:cs typeface="Times New Roman" panose="02020603050405020304" pitchFamily="18" charset="0"/>
              </a:rPr>
              <a:t> </a:t>
            </a:r>
          </a:p>
          <a:p>
            <a:r>
              <a:rPr lang="fr-FR" altLang="en-US" sz="1400" dirty="0">
                <a:cs typeface="Times New Roman" panose="02020603050405020304" pitchFamily="18" charset="0"/>
              </a:rPr>
              <a:t>On montre trois concepts en première ligne :</a:t>
            </a:r>
          </a:p>
          <a:p>
            <a:r>
              <a:rPr lang="fr-FR" altLang="en-US" sz="1400" dirty="0">
                <a:cs typeface="Times New Roman" panose="02020603050405020304" pitchFamily="18" charset="0"/>
              </a:rPr>
              <a:t>(a) une force de traction est exercée sur le bouchon en utilisant une vis fileté</a:t>
            </a:r>
            <a:r>
              <a:rPr lang="en-GB" altLang="en-US" sz="1400" dirty="0">
                <a:cs typeface="Times New Roman" panose="02020603050405020304" pitchFamily="18" charset="0"/>
              </a:rPr>
              <a:t>e</a:t>
            </a:r>
            <a:r>
              <a:rPr lang="fr-FR" altLang="en-US" sz="1400" dirty="0">
                <a:cs typeface="Times New Roman" panose="02020603050405020304" pitchFamily="18" charset="0"/>
              </a:rPr>
              <a:t>, </a:t>
            </a:r>
          </a:p>
          <a:p>
            <a:r>
              <a:rPr lang="fr-FR" altLang="en-US" sz="1400" dirty="0">
                <a:cs typeface="Times New Roman" panose="02020603050405020304" pitchFamily="18" charset="0"/>
              </a:rPr>
              <a:t>(b) des efforts de traction par cisaillement sont appliqués au bouchon via des lames élastiques minces,</a:t>
            </a:r>
          </a:p>
          <a:p>
            <a:r>
              <a:rPr lang="fr-FR" altLang="en-US" sz="1400" dirty="0">
                <a:cs typeface="Times New Roman" panose="02020603050405020304" pitchFamily="18" charset="0"/>
              </a:rPr>
              <a:t>(c) une pression est appliquée au-dessous du bouchon en insufflant de l'air dans la bouteille.</a:t>
            </a:r>
          </a:p>
          <a:p>
            <a:r>
              <a:rPr lang="fr-FR" altLang="en-US" sz="1400" i="1" dirty="0">
                <a:cs typeface="Times New Roman" panose="02020603050405020304" pitchFamily="18" charset="0"/>
              </a:rPr>
              <a:t>(Les trois concepts ont été développés en produits finis et sont commercialisés.)  </a:t>
            </a:r>
          </a:p>
          <a:p>
            <a:endParaRPr lang="fr-FR" altLang="en-US" sz="1400" dirty="0">
              <a:cs typeface="Times New Roman" panose="02020603050405020304" pitchFamily="18" charset="0"/>
            </a:endParaRPr>
          </a:p>
          <a:p>
            <a:r>
              <a:rPr lang="fr-FR" altLang="en-US" sz="1400" dirty="0">
                <a:cs typeface="Times New Roman" panose="02020603050405020304" pitchFamily="18" charset="0"/>
              </a:rPr>
              <a:t>La ligne inférieure montre quatre amé</a:t>
            </a:r>
            <a:r>
              <a:rPr lang="en-GB" altLang="en-US" sz="1400" dirty="0" err="1">
                <a:cs typeface="Times New Roman" panose="02020603050405020304" pitchFamily="18" charset="0"/>
              </a:rPr>
              <a:t>liorations</a:t>
            </a:r>
            <a:r>
              <a:rPr lang="fr-FR" altLang="en-US" sz="1400" dirty="0">
                <a:cs typeface="Times New Roman" panose="02020603050405020304" pitchFamily="18" charset="0"/>
              </a:rPr>
              <a:t> d’un seul d'entre eux - la traction. </a:t>
            </a:r>
          </a:p>
          <a:p>
            <a:r>
              <a:rPr lang="fr-FR" altLang="en-US" sz="1400" dirty="0">
                <a:cs typeface="Times New Roman" panose="02020603050405020304" pitchFamily="18" charset="0"/>
              </a:rPr>
              <a:t>On trouve en (a) la traction directe, en (b) la traction assistée par un levier, en (c) la traction venant d’un engrenage, et en (d) la traction assistée par un ressort.</a:t>
            </a:r>
            <a:endParaRPr lang="en-US" altLang="en-US"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377307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sz="1400" b="1" i="1" dirty="0">
                <a:latin typeface="Arial" charset="0"/>
                <a:cs typeface="Arial" charset="0"/>
              </a:rPr>
              <a:t>Conception d</a:t>
            </a:r>
            <a:r>
              <a:rPr lang="fr-FR" sz="1400" b="1" i="1" dirty="0">
                <a:latin typeface="Arial" charset="0"/>
                <a:cs typeface="Arial" charset="0"/>
              </a:rPr>
              <a:t>é</a:t>
            </a:r>
            <a:r>
              <a:rPr lang="en-GB" sz="1400" b="1" i="1" dirty="0" err="1">
                <a:latin typeface="Arial" charset="0"/>
                <a:cs typeface="Arial" charset="0"/>
              </a:rPr>
              <a:t>taill</a:t>
            </a:r>
            <a:r>
              <a:rPr lang="fr-FR" sz="1400" b="1" i="1" dirty="0" err="1">
                <a:latin typeface="Arial" charset="0"/>
                <a:cs typeface="Arial" charset="0"/>
              </a:rPr>
              <a:t>ée</a:t>
            </a:r>
            <a:endParaRPr lang="fr-FR" sz="1400" b="1" i="1" dirty="0">
              <a:latin typeface="Arial" charset="0"/>
              <a:cs typeface="Arial" charset="0"/>
            </a:endParaRP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fr-FR" altLang="en-US" sz="1400" dirty="0"/>
          </a:p>
          <a:p>
            <a:r>
              <a:rPr lang="fr-FR" altLang="en-US" sz="1400" dirty="0"/>
              <a:t>Ici nous montrons l'étape de conception détaillée pour le levier et la poignée du tire-bouchon encerclé dans la diapositive précédente.</a:t>
            </a:r>
          </a:p>
          <a:p>
            <a:endParaRPr lang="en-GB" altLang="en-US" sz="1400" dirty="0"/>
          </a:p>
          <a:p>
            <a:r>
              <a:rPr lang="en-GB" sz="1200" dirty="0">
                <a:latin typeface="Arial" charset="0"/>
                <a:cs typeface="Arial" charset="0"/>
              </a:rPr>
              <a:t>Le </a:t>
            </a:r>
            <a:r>
              <a:rPr lang="en-GB" sz="1200" dirty="0" err="1">
                <a:latin typeface="Arial" charset="0"/>
                <a:cs typeface="Arial" charset="0"/>
              </a:rPr>
              <a:t>résultat</a:t>
            </a:r>
            <a:r>
              <a:rPr lang="en-GB" sz="1200" dirty="0">
                <a:latin typeface="Arial" charset="0"/>
                <a:cs typeface="Arial" charset="0"/>
              </a:rPr>
              <a:t> </a:t>
            </a:r>
            <a:r>
              <a:rPr lang="en-GB" sz="1200" dirty="0" err="1">
                <a:latin typeface="Arial" charset="0"/>
                <a:cs typeface="Arial" charset="0"/>
              </a:rPr>
              <a:t>est</a:t>
            </a:r>
            <a:r>
              <a:rPr lang="en-GB" sz="1200" dirty="0">
                <a:latin typeface="Arial" charset="0"/>
                <a:cs typeface="Arial" charset="0"/>
              </a:rPr>
              <a:t> un ensemble de dessins </a:t>
            </a:r>
            <a:r>
              <a:rPr lang="en-GB" sz="1200" dirty="0" err="1">
                <a:latin typeface="Arial" charset="0"/>
                <a:cs typeface="Arial" charset="0"/>
              </a:rPr>
              <a:t>ou</a:t>
            </a:r>
            <a:r>
              <a:rPr lang="en-GB" sz="1200" dirty="0">
                <a:latin typeface="Arial" charset="0"/>
                <a:cs typeface="Arial" charset="0"/>
              </a:rPr>
              <a:t> un </a:t>
            </a:r>
            <a:r>
              <a:rPr lang="en-GB" sz="1200" dirty="0" err="1">
                <a:latin typeface="Arial" charset="0"/>
                <a:cs typeface="Arial" charset="0"/>
              </a:rPr>
              <a:t>fichier</a:t>
            </a:r>
            <a:r>
              <a:rPr lang="en-GB" sz="1200" dirty="0">
                <a:latin typeface="Arial" charset="0"/>
                <a:cs typeface="Arial" charset="0"/>
              </a:rPr>
              <a:t> CAO</a:t>
            </a:r>
            <a:r>
              <a:rPr lang="en-GB" sz="1200" baseline="0" dirty="0">
                <a:latin typeface="Arial" charset="0"/>
                <a:cs typeface="Arial" charset="0"/>
              </a:rPr>
              <a:t> à </a:t>
            </a:r>
            <a:r>
              <a:rPr lang="en-GB" sz="1200" baseline="0" dirty="0" err="1">
                <a:latin typeface="Arial" charset="0"/>
                <a:cs typeface="Arial" charset="0"/>
              </a:rPr>
              <a:t>partir</a:t>
            </a:r>
            <a:r>
              <a:rPr lang="en-GB" sz="1200" baseline="0" dirty="0">
                <a:latin typeface="Arial" charset="0"/>
                <a:cs typeface="Arial" charset="0"/>
              </a:rPr>
              <a:t> </a:t>
            </a:r>
            <a:r>
              <a:rPr lang="en-GB" sz="1200" baseline="0" dirty="0" err="1">
                <a:latin typeface="Arial" charset="0"/>
                <a:cs typeface="Arial" charset="0"/>
              </a:rPr>
              <a:t>duquel</a:t>
            </a:r>
            <a:r>
              <a:rPr lang="en-GB" sz="1200" baseline="0" dirty="0">
                <a:latin typeface="Arial" charset="0"/>
                <a:cs typeface="Arial" charset="0"/>
              </a:rPr>
              <a:t> un prototype </a:t>
            </a:r>
            <a:r>
              <a:rPr lang="en-GB" sz="1200" baseline="0" dirty="0" err="1">
                <a:latin typeface="Arial" charset="0"/>
                <a:cs typeface="Arial" charset="0"/>
              </a:rPr>
              <a:t>peut</a:t>
            </a:r>
            <a:r>
              <a:rPr lang="en-GB" sz="1200" baseline="0" dirty="0">
                <a:latin typeface="Arial" charset="0"/>
                <a:cs typeface="Arial" charset="0"/>
              </a:rPr>
              <a:t> </a:t>
            </a:r>
            <a:r>
              <a:rPr lang="en-GB" sz="1200" baseline="0" dirty="0" err="1">
                <a:latin typeface="Arial" charset="0"/>
                <a:cs typeface="Arial" charset="0"/>
              </a:rPr>
              <a:t>être</a:t>
            </a:r>
            <a:r>
              <a:rPr lang="en-GB" sz="1200" baseline="0" dirty="0">
                <a:latin typeface="Arial" charset="0"/>
                <a:cs typeface="Arial" charset="0"/>
              </a:rPr>
              <a:t> r</a:t>
            </a:r>
            <a:r>
              <a:rPr lang="fr-FR" sz="1200" baseline="0" dirty="0">
                <a:latin typeface="Arial" charset="0"/>
                <a:cs typeface="Arial" charset="0"/>
              </a:rPr>
              <a:t>é</a:t>
            </a:r>
            <a:r>
              <a:rPr lang="en-GB" sz="1200" baseline="0" dirty="0" err="1">
                <a:latin typeface="Arial" charset="0"/>
                <a:cs typeface="Arial" charset="0"/>
              </a:rPr>
              <a:t>alis</a:t>
            </a:r>
            <a:r>
              <a:rPr lang="fr-FR" sz="1200" baseline="0" dirty="0">
                <a:latin typeface="Arial" charset="0"/>
                <a:cs typeface="Arial" charset="0"/>
              </a:rPr>
              <a:t>é</a:t>
            </a:r>
            <a:r>
              <a:rPr lang="en-GB" sz="1200" baseline="0" dirty="0">
                <a:latin typeface="Arial" charset="0"/>
                <a:cs typeface="Arial" charset="0"/>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77263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r>
              <a:rPr lang="en-GB" sz="1400" b="1" i="1" dirty="0">
                <a:latin typeface="Arial" charset="0"/>
                <a:cs typeface="Arial" charset="0"/>
              </a:rPr>
              <a:t>La </a:t>
            </a:r>
            <a:r>
              <a:rPr lang="en-GB" sz="1400" b="1" i="1" dirty="0" err="1">
                <a:latin typeface="Arial" charset="0"/>
                <a:cs typeface="Arial" charset="0"/>
              </a:rPr>
              <a:t>strat</a:t>
            </a:r>
            <a:r>
              <a:rPr lang="fr-FR" sz="1400" b="1" i="1" dirty="0">
                <a:latin typeface="Arial" charset="0"/>
                <a:cs typeface="Arial" charset="0"/>
              </a:rPr>
              <a:t>é</a:t>
            </a:r>
            <a:r>
              <a:rPr lang="en-GB" sz="1400" b="1" i="1" dirty="0" err="1">
                <a:latin typeface="Arial" charset="0"/>
                <a:cs typeface="Arial" charset="0"/>
              </a:rPr>
              <a:t>gie</a:t>
            </a:r>
            <a:r>
              <a:rPr lang="en-GB" sz="1400" b="1" i="1" dirty="0">
                <a:latin typeface="Arial" charset="0"/>
                <a:cs typeface="Arial" charset="0"/>
              </a:rPr>
              <a:t> </a:t>
            </a:r>
            <a:r>
              <a:rPr lang="en-GB" sz="1400" b="1" i="1" dirty="0" err="1">
                <a:latin typeface="Arial" charset="0"/>
                <a:cs typeface="Arial" charset="0"/>
              </a:rPr>
              <a:t>appliqu</a:t>
            </a:r>
            <a:r>
              <a:rPr lang="fr-FR" sz="1400" b="1" i="1" dirty="0" err="1">
                <a:latin typeface="Arial" charset="0"/>
                <a:cs typeface="Arial" charset="0"/>
              </a:rPr>
              <a:t>ée</a:t>
            </a:r>
            <a:r>
              <a:rPr lang="en-GB" sz="1400" b="1" i="1" dirty="0">
                <a:latin typeface="Arial" charset="0"/>
                <a:cs typeface="Arial" charset="0"/>
              </a:rPr>
              <a:t> </a:t>
            </a:r>
            <a:r>
              <a:rPr lang="fr-FR" sz="1400" b="1" i="1" dirty="0">
                <a:latin typeface="Arial" charset="0"/>
                <a:cs typeface="Arial" charset="0"/>
              </a:rPr>
              <a:t>à la sélection d'un matériau</a:t>
            </a:r>
          </a:p>
          <a:p>
            <a:pPr algn="ctr">
              <a:defRPr/>
            </a:pPr>
            <a:endParaRPr lang="fr-FR" altLang="en-US" sz="1400" dirty="0"/>
          </a:p>
          <a:p>
            <a:r>
              <a:rPr lang="fr-FR" altLang="en-US" sz="1400" dirty="0"/>
              <a:t>Cette planche illustre la stratégie de prise de décision appliquée à la sélection d'un matériau.</a:t>
            </a:r>
          </a:p>
          <a:p>
            <a:endParaRPr lang="fr-FR" altLang="en-US" sz="1400" dirty="0"/>
          </a:p>
          <a:p>
            <a:pPr>
              <a:buFontTx/>
              <a:buChar char="•"/>
            </a:pPr>
            <a:r>
              <a:rPr lang="fr-FR" altLang="en-US" sz="1400" dirty="0"/>
              <a:t>  Les </a:t>
            </a:r>
            <a:r>
              <a:rPr lang="fr-FR" altLang="en-US" sz="1400" b="1" dirty="0"/>
              <a:t>Exigences de Conception</a:t>
            </a:r>
            <a:r>
              <a:rPr lang="fr-FR" altLang="en-US" sz="1400" dirty="0"/>
              <a:t> </a:t>
            </a:r>
            <a:r>
              <a:rPr lang="fr-FR" altLang="en-US" sz="1400" i="1" dirty="0"/>
              <a:t>(coin sup. gauche) </a:t>
            </a:r>
            <a:r>
              <a:rPr lang="fr-FR" altLang="en-US" sz="1400" dirty="0"/>
              <a:t>sont exprimées comme des contraintes que le matériau doit respecter et les objectifs, définis ci-après, comme les moyens de mesures de l'excellence du choix effectué.</a:t>
            </a:r>
          </a:p>
          <a:p>
            <a:pPr>
              <a:buFontTx/>
              <a:buChar char="•"/>
            </a:pPr>
            <a:endParaRPr lang="fr-FR" altLang="en-US" sz="1400" dirty="0"/>
          </a:p>
          <a:p>
            <a:pPr>
              <a:buFontTx/>
              <a:buChar char="•"/>
            </a:pPr>
            <a:r>
              <a:rPr lang="fr-FR" altLang="en-US" sz="1400" dirty="0"/>
              <a:t> Les </a:t>
            </a:r>
            <a:r>
              <a:rPr lang="fr-FR" altLang="en-US" sz="1400" b="1" dirty="0"/>
              <a:t>Données</a:t>
            </a:r>
            <a:r>
              <a:rPr lang="fr-FR" altLang="en-US" sz="1400" dirty="0"/>
              <a:t> prennent la forme d'une base de données d’attributs de matériaux et procédés qui sont des candidats possibles pour cette conception.</a:t>
            </a:r>
          </a:p>
          <a:p>
            <a:pPr>
              <a:buFontTx/>
              <a:buChar char="•"/>
            </a:pPr>
            <a:endParaRPr lang="fr-FR" altLang="en-US" sz="1400" dirty="0"/>
          </a:p>
          <a:p>
            <a:pPr>
              <a:buFontTx/>
              <a:buChar char="•"/>
            </a:pPr>
            <a:r>
              <a:rPr lang="fr-FR" altLang="en-US" sz="1400" dirty="0"/>
              <a:t> Le </a:t>
            </a:r>
            <a:r>
              <a:rPr lang="fr-FR" altLang="en-US" sz="1400" b="1" dirty="0"/>
              <a:t>Moteur de Comparaison </a:t>
            </a:r>
            <a:r>
              <a:rPr lang="fr-FR" altLang="en-US" sz="1400" dirty="0"/>
              <a:t>applique les contraintes, éliminant les matériaux qui ne peuvent pas remplir les exigences et classe ensuite les « survivants », utilisant les objectifs, pour créer une courte liste. Le choix final est fait en explorant la documentation des candidats les mieux classés.</a:t>
            </a:r>
            <a:endParaRPr lang="en-GB" altLang="en-US" sz="14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76145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i="1" dirty="0">
                <a:latin typeface="Arial" charset="0"/>
                <a:cs typeface="Times New Roman" pitchFamily="18" charset="0"/>
              </a:rPr>
              <a:t>La</a:t>
            </a:r>
            <a:r>
              <a:rPr lang="en-US" sz="1600" b="1" i="1" baseline="0" dirty="0">
                <a:latin typeface="Arial" charset="0"/>
                <a:cs typeface="Times New Roman" pitchFamily="18" charset="0"/>
              </a:rPr>
              <a:t> </a:t>
            </a:r>
            <a:r>
              <a:rPr lang="en-US" sz="1600" b="1" i="1" baseline="0" dirty="0" err="1">
                <a:latin typeface="Arial" charset="0"/>
                <a:cs typeface="Times New Roman" pitchFamily="18" charset="0"/>
              </a:rPr>
              <a:t>traduction</a:t>
            </a:r>
            <a:r>
              <a:rPr lang="en-US" sz="1600" b="1" i="1" baseline="0" dirty="0">
                <a:latin typeface="Arial" charset="0"/>
                <a:cs typeface="Times New Roman" pitchFamily="18" charset="0"/>
              </a:rPr>
              <a:t> du cahier des charges </a:t>
            </a:r>
            <a:r>
              <a:rPr lang="en-US" sz="1600" b="1" i="1" baseline="0" dirty="0" err="1">
                <a:latin typeface="Arial" charset="0"/>
                <a:cs typeface="Times New Roman" pitchFamily="18" charset="0"/>
              </a:rPr>
              <a:t>en</a:t>
            </a:r>
            <a:r>
              <a:rPr lang="en-US" sz="1600" b="1" i="1" baseline="0" dirty="0">
                <a:latin typeface="Arial" charset="0"/>
                <a:cs typeface="Times New Roman" pitchFamily="18" charset="0"/>
              </a:rPr>
              <a:t> </a:t>
            </a:r>
            <a:r>
              <a:rPr lang="en-US" sz="1600" b="1" i="1" baseline="0" dirty="0" err="1">
                <a:latin typeface="Arial" charset="0"/>
                <a:cs typeface="Times New Roman" pitchFamily="18" charset="0"/>
              </a:rPr>
              <a:t>critères</a:t>
            </a:r>
            <a:r>
              <a:rPr lang="en-US" sz="1600" b="1" i="1" baseline="0" dirty="0">
                <a:latin typeface="Arial" charset="0"/>
                <a:cs typeface="Times New Roman" pitchFamily="18" charset="0"/>
              </a:rPr>
              <a:t> de </a:t>
            </a:r>
            <a:r>
              <a:rPr lang="en-US" sz="1600" b="1" i="1" baseline="0" dirty="0" err="1">
                <a:latin typeface="Arial" charset="0"/>
                <a:cs typeface="Times New Roman" pitchFamily="18" charset="0"/>
              </a:rPr>
              <a:t>sélection</a:t>
            </a:r>
            <a:endParaRPr lang="en-US" sz="1600" b="1" i="1" baseline="0" dirty="0">
              <a:latin typeface="Arial" charset="0"/>
              <a:cs typeface="Times New Roman" pitchFamily="18" charset="0"/>
            </a:endParaRPr>
          </a:p>
          <a:p>
            <a:pPr algn="ctr"/>
            <a:endParaRPr lang="en-US" sz="1600" b="1" i="1" dirty="0">
              <a:latin typeface="Arial" charset="0"/>
              <a:cs typeface="Times New Roman" pitchFamily="18" charset="0"/>
            </a:endParaRPr>
          </a:p>
          <a:p>
            <a:r>
              <a:rPr lang="fr-FR" altLang="en-US" sz="1400" dirty="0">
                <a:cs typeface="Times New Roman" panose="02020603050405020304" pitchFamily="18" charset="0"/>
              </a:rPr>
              <a:t>La première étape est celle de la </a:t>
            </a:r>
            <a:r>
              <a:rPr lang="fr-FR" altLang="en-US" sz="1400" b="1" dirty="0">
                <a:cs typeface="Times New Roman" panose="02020603050405020304" pitchFamily="18" charset="0"/>
              </a:rPr>
              <a:t>traduction</a:t>
            </a:r>
            <a:r>
              <a:rPr lang="fr-FR" altLang="en-US" sz="1400" dirty="0">
                <a:cs typeface="Times New Roman" panose="02020603050405020304" pitchFamily="18" charset="0"/>
              </a:rPr>
              <a:t> des exigences de conception en une caractérisation en vue d’une sélection de matériaux. Cette diapositive décrit comment ceci est fait. Les étapes sont récapitulées ici.</a:t>
            </a:r>
          </a:p>
          <a:p>
            <a:endParaRPr lang="fr-FR" altLang="en-US" sz="1400" dirty="0">
              <a:cs typeface="Times New Roman" panose="02020603050405020304" pitchFamily="18" charset="0"/>
            </a:endParaRPr>
          </a:p>
          <a:p>
            <a:pPr>
              <a:buFontTx/>
              <a:buChar char="•"/>
            </a:pPr>
            <a:r>
              <a:rPr lang="fr-FR" altLang="en-US" sz="1400" dirty="0">
                <a:cs typeface="Times New Roman" panose="02020603050405020304" pitchFamily="18" charset="0"/>
              </a:rPr>
              <a:t> Identifier la </a:t>
            </a:r>
            <a:r>
              <a:rPr lang="fr-FR" altLang="en-US" sz="1400" b="1" dirty="0">
                <a:cs typeface="Times New Roman" panose="02020603050405020304" pitchFamily="18" charset="0"/>
              </a:rPr>
              <a:t>fonction</a:t>
            </a:r>
            <a:r>
              <a:rPr lang="fr-FR" altLang="en-US" sz="1400" dirty="0">
                <a:cs typeface="Times New Roman" panose="02020603050405020304" pitchFamily="18" charset="0"/>
              </a:rPr>
              <a:t> du composant pour lequel le matériau est cherché.</a:t>
            </a:r>
          </a:p>
          <a:p>
            <a:pPr>
              <a:buFontTx/>
              <a:buChar char="•"/>
            </a:pPr>
            <a:endParaRPr lang="fr-FR" altLang="en-US" sz="1400" dirty="0">
              <a:cs typeface="Times New Roman" panose="02020603050405020304" pitchFamily="18" charset="0"/>
            </a:endParaRPr>
          </a:p>
          <a:p>
            <a:pPr>
              <a:buFontTx/>
              <a:buChar char="•"/>
            </a:pPr>
            <a:r>
              <a:rPr lang="fr-FR" altLang="en-US" sz="1400" dirty="0">
                <a:cs typeface="Times New Roman" panose="02020603050405020304" pitchFamily="18" charset="0"/>
              </a:rPr>
              <a:t> Identifier et recenser les </a:t>
            </a:r>
            <a:r>
              <a:rPr lang="fr-FR" altLang="en-US" sz="1400" b="1" dirty="0">
                <a:cs typeface="Times New Roman" panose="02020603050405020304" pitchFamily="18" charset="0"/>
              </a:rPr>
              <a:t>contraintes</a:t>
            </a:r>
            <a:r>
              <a:rPr lang="fr-FR" altLang="en-US" sz="1400" dirty="0">
                <a:cs typeface="Times New Roman" panose="02020603050405020304" pitchFamily="18" charset="0"/>
              </a:rPr>
              <a:t> qu'il doit respecter : </a:t>
            </a:r>
            <a:r>
              <a:rPr lang="fr-FR" altLang="en-US" sz="1400" i="1" dirty="0">
                <a:cs typeface="Times New Roman" panose="02020603050405020304" pitchFamily="18" charset="0"/>
              </a:rPr>
              <a:t>capacité de porter des charges sans risque, satisfaire des limites thermiques ou électriques, et ainsi de suite…</a:t>
            </a:r>
          </a:p>
          <a:p>
            <a:pPr>
              <a:buFontTx/>
              <a:buChar char="•"/>
            </a:pPr>
            <a:endParaRPr lang="fr-FR" altLang="en-US" sz="1400" dirty="0">
              <a:cs typeface="Times New Roman" panose="02020603050405020304" pitchFamily="18" charset="0"/>
            </a:endParaRPr>
          </a:p>
          <a:p>
            <a:pPr>
              <a:buFontTx/>
              <a:buChar char="•"/>
              <a:defRPr/>
            </a:pPr>
            <a:r>
              <a:rPr lang="fr-FR" altLang="en-US" sz="1400" dirty="0">
                <a:cs typeface="Times New Roman" panose="02020603050405020304" pitchFamily="18" charset="0"/>
              </a:rPr>
              <a:t> Identifier les </a:t>
            </a:r>
            <a:r>
              <a:rPr lang="fr-FR" altLang="en-US" sz="1400" b="1" dirty="0">
                <a:cs typeface="Times New Roman" panose="02020603050405020304" pitchFamily="18" charset="0"/>
              </a:rPr>
              <a:t>objectifs</a:t>
            </a:r>
            <a:r>
              <a:rPr lang="pt-PT" sz="1400" dirty="0">
                <a:latin typeface="Arial" charset="0"/>
                <a:cs typeface="Times New Roman" pitchFamily="18" charset="0"/>
              </a:rPr>
              <a:t> </a:t>
            </a:r>
            <a:r>
              <a:rPr lang="en-US" sz="1400" dirty="0">
                <a:latin typeface="Arial" charset="0"/>
                <a:cs typeface="Times New Roman" pitchFamily="18" charset="0"/>
              </a:rPr>
              <a:t>–</a:t>
            </a:r>
            <a:r>
              <a:rPr lang="fr-FR" altLang="en-US" sz="1400" dirty="0">
                <a:cs typeface="Times New Roman" panose="02020603050405020304" pitchFamily="18" charset="0"/>
              </a:rPr>
              <a:t> </a:t>
            </a:r>
            <a:r>
              <a:rPr lang="fr-FR" altLang="en-US" sz="1400" i="1" dirty="0">
                <a:cs typeface="Times New Roman" panose="02020603050405020304" pitchFamily="18" charset="0"/>
              </a:rPr>
              <a:t>quel est le but final de la se</a:t>
            </a:r>
            <a:r>
              <a:rPr lang="en-GB" altLang="en-US" sz="1400" i="1" dirty="0">
                <a:cs typeface="Times New Roman" panose="02020603050405020304" pitchFamily="18" charset="0"/>
              </a:rPr>
              <a:t>lection du </a:t>
            </a:r>
            <a:r>
              <a:rPr lang="en-GB" altLang="en-US" sz="1400" i="1" dirty="0" err="1">
                <a:cs typeface="Times New Roman" panose="02020603050405020304" pitchFamily="18" charset="0"/>
              </a:rPr>
              <a:t>meilleur</a:t>
            </a:r>
            <a:r>
              <a:rPr lang="en-GB" altLang="en-US" sz="1400" i="1" dirty="0">
                <a:cs typeface="Times New Roman" panose="02020603050405020304" pitchFamily="18" charset="0"/>
              </a:rPr>
              <a:t> mat</a:t>
            </a:r>
            <a:r>
              <a:rPr lang="fr-FR" altLang="en-US" sz="1400" i="1" dirty="0">
                <a:cs typeface="Times New Roman" panose="02020603050405020304" pitchFamily="18" charset="0"/>
              </a:rPr>
              <a:t>é</a:t>
            </a:r>
            <a:r>
              <a:rPr lang="en-GB" altLang="en-US" sz="1400" i="1" dirty="0" err="1">
                <a:cs typeface="Times New Roman" panose="02020603050405020304" pitchFamily="18" charset="0"/>
              </a:rPr>
              <a:t>riau</a:t>
            </a:r>
            <a:r>
              <a:rPr lang="fr-FR" altLang="en-US" sz="1400" i="1" dirty="0">
                <a:cs typeface="Times New Roman" panose="02020603050405020304" pitchFamily="18" charset="0"/>
              </a:rPr>
              <a:t> : minimiser la masse ? le prix ? L’impact é</a:t>
            </a:r>
            <a:r>
              <a:rPr lang="en-GB" altLang="en-US" sz="1400" i="1" dirty="0" err="1">
                <a:cs typeface="Times New Roman" panose="02020603050405020304" pitchFamily="18" charset="0"/>
              </a:rPr>
              <a:t>cologique</a:t>
            </a:r>
            <a:r>
              <a:rPr lang="en-GB" altLang="en-US" sz="1400" i="1" dirty="0">
                <a:cs typeface="Times New Roman" panose="02020603050405020304" pitchFamily="18" charset="0"/>
              </a:rPr>
              <a:t> ?</a:t>
            </a:r>
            <a:endParaRPr lang="fr-FR" altLang="en-US" sz="1400" i="1" dirty="0">
              <a:cs typeface="Times New Roman" panose="02020603050405020304" pitchFamily="18" charset="0"/>
            </a:endParaRPr>
          </a:p>
          <a:p>
            <a:pPr>
              <a:buFontTx/>
              <a:buChar char="•"/>
            </a:pPr>
            <a:endParaRPr lang="fr-FR" altLang="en-US" sz="1400" dirty="0">
              <a:cs typeface="Times New Roman" panose="02020603050405020304" pitchFamily="18" charset="0"/>
            </a:endParaRPr>
          </a:p>
          <a:p>
            <a:pPr>
              <a:buFontTx/>
              <a:buChar char="•"/>
            </a:pPr>
            <a:r>
              <a:rPr lang="fr-FR" altLang="en-US" sz="1400" dirty="0">
                <a:cs typeface="Times New Roman" panose="02020603050405020304" pitchFamily="18" charset="0"/>
              </a:rPr>
              <a:t> Finalement, identifier les </a:t>
            </a:r>
            <a:r>
              <a:rPr lang="fr-FR" altLang="en-US" sz="1400" b="1" dirty="0">
                <a:cs typeface="Times New Roman" panose="02020603050405020304" pitchFamily="18" charset="0"/>
              </a:rPr>
              <a:t>variables libres</a:t>
            </a:r>
            <a:r>
              <a:rPr lang="fr-FR" altLang="en-US" sz="1400" dirty="0">
                <a:cs typeface="Times New Roman" panose="02020603050405020304" pitchFamily="18" charset="0"/>
              </a:rPr>
              <a:t> – celles que le concepteur est libre de changer : cela concerne gé</a:t>
            </a:r>
            <a:r>
              <a:rPr lang="en-GB" altLang="en-US" sz="1400" dirty="0">
                <a:cs typeface="Times New Roman" panose="02020603050405020304" pitchFamily="18" charset="0"/>
              </a:rPr>
              <a:t>n</a:t>
            </a:r>
            <a:r>
              <a:rPr lang="fr-FR" altLang="en-US" sz="1400" dirty="0">
                <a:cs typeface="Times New Roman" panose="02020603050405020304" pitchFamily="18" charset="0"/>
              </a:rPr>
              <a:t>é</a:t>
            </a:r>
            <a:r>
              <a:rPr lang="en-GB" altLang="en-US" sz="1400" dirty="0" err="1">
                <a:cs typeface="Times New Roman" panose="02020603050405020304" pitchFamily="18" charset="0"/>
              </a:rPr>
              <a:t>ralement</a:t>
            </a:r>
            <a:r>
              <a:rPr lang="fr-FR" altLang="en-US" sz="1400" dirty="0">
                <a:cs typeface="Times New Roman" panose="02020603050405020304" pitchFamily="18" charset="0"/>
              </a:rPr>
              <a:t> les dimensions ou la forme et, bien sûr, le choix du matériau.</a:t>
            </a:r>
          </a:p>
          <a:p>
            <a:endParaRPr lang="fr-FR" altLang="en-US" sz="1400" dirty="0">
              <a:cs typeface="Times New Roman" panose="02020603050405020304" pitchFamily="18" charset="0"/>
            </a:endParaRPr>
          </a:p>
          <a:p>
            <a:r>
              <a:rPr lang="fr-FR" altLang="en-US" sz="1400" dirty="0">
                <a:cs typeface="Times New Roman" panose="02020603050405020304" pitchFamily="18" charset="0"/>
              </a:rPr>
              <a:t>De cette analyse ressortent les données d’entré</a:t>
            </a:r>
            <a:r>
              <a:rPr lang="en-GB" altLang="en-US" sz="1400" dirty="0">
                <a:cs typeface="Times New Roman" panose="02020603050405020304" pitchFamily="18" charset="0"/>
              </a:rPr>
              <a:t>e </a:t>
            </a:r>
            <a:r>
              <a:rPr lang="fr-FR" altLang="en-US" sz="1400" dirty="0">
                <a:cs typeface="Times New Roman" panose="02020603050405020304" pitchFamily="18" charset="0"/>
              </a:rPr>
              <a:t>des deux prochaines étapes intervenant dans la se</a:t>
            </a:r>
            <a:r>
              <a:rPr lang="en-GB" altLang="en-US" sz="1400" dirty="0">
                <a:cs typeface="Times New Roman" panose="02020603050405020304" pitchFamily="18" charset="0"/>
              </a:rPr>
              <a:t>lection</a:t>
            </a:r>
            <a:r>
              <a:rPr lang="fr-FR" altLang="en-US" sz="1400" dirty="0">
                <a:cs typeface="Times New Roman" panose="02020603050405020304" pitchFamily="18" charset="0"/>
              </a:rPr>
              <a:t>: le </a:t>
            </a:r>
            <a:r>
              <a:rPr lang="fr-FR" altLang="en-US" sz="1400" b="1" dirty="0">
                <a:cs typeface="Times New Roman" panose="02020603050405020304" pitchFamily="18" charset="0"/>
              </a:rPr>
              <a:t>filtrage </a:t>
            </a:r>
            <a:r>
              <a:rPr lang="fr-FR" altLang="en-US" sz="1400" dirty="0">
                <a:cs typeface="Times New Roman" panose="02020603050405020304" pitchFamily="18" charset="0"/>
              </a:rPr>
              <a:t>et le </a:t>
            </a:r>
            <a:r>
              <a:rPr lang="fr-FR" altLang="en-US" sz="1400" b="1" dirty="0">
                <a:cs typeface="Times New Roman" panose="02020603050405020304" pitchFamily="18" charset="0"/>
              </a:rPr>
              <a:t>classement</a:t>
            </a:r>
            <a:r>
              <a:rPr lang="fr-FR" altLang="en-US" sz="1400" dirty="0">
                <a:cs typeface="Times New Roman" panose="02020603050405020304" pitchFamily="18" charset="0"/>
              </a:rPr>
              <a:t>. Des exemples de traduction et de sélection sont pré</a:t>
            </a:r>
            <a:r>
              <a:rPr lang="en-GB" altLang="en-US" sz="1400" dirty="0">
                <a:cs typeface="Times New Roman" panose="02020603050405020304" pitchFamily="18" charset="0"/>
              </a:rPr>
              <a:t>sent</a:t>
            </a:r>
            <a:r>
              <a:rPr lang="fr-FR" altLang="en-US" sz="1400" dirty="0">
                <a:cs typeface="Times New Roman" panose="02020603050405020304" pitchFamily="18" charset="0"/>
              </a:rPr>
              <a:t>é</a:t>
            </a:r>
            <a:r>
              <a:rPr lang="en-GB" altLang="en-US" sz="1400" dirty="0">
                <a:cs typeface="Times New Roman" panose="02020603050405020304" pitchFamily="18" charset="0"/>
              </a:rPr>
              <a:t>s ci-après</a:t>
            </a:r>
            <a:r>
              <a:rPr lang="fr-FR" altLang="en-US" sz="1400" dirty="0">
                <a:cs typeface="Times New Roman" panose="02020603050405020304" pitchFamily="18" charset="0"/>
              </a:rPr>
              <a:t>. </a:t>
            </a:r>
          </a:p>
          <a:p>
            <a:endParaRPr lang="fr-FR" altLang="en-US" sz="1400" dirty="0">
              <a:cs typeface="Times New Roman" panose="02020603050405020304" pitchFamily="18" charset="0"/>
            </a:endParaRPr>
          </a:p>
          <a:p>
            <a:r>
              <a:rPr lang="en-GB" altLang="en-US" sz="1400" dirty="0" err="1">
                <a:cs typeface="Times New Roman" panose="02020603050405020304" pitchFamily="18" charset="0"/>
              </a:rPr>
              <a:t>Voyons</a:t>
            </a:r>
            <a:r>
              <a:rPr lang="en-GB" altLang="en-US" sz="1400" dirty="0">
                <a:cs typeface="Times New Roman" panose="02020603050405020304" pitchFamily="18" charset="0"/>
              </a:rPr>
              <a:t> tout d</a:t>
            </a:r>
            <a:r>
              <a:rPr lang="fr-FR" altLang="en-US" sz="1400" dirty="0">
                <a:cs typeface="Times New Roman" panose="02020603050405020304" pitchFamily="18" charset="0"/>
              </a:rPr>
              <a:t>'abord, la boîte à outils de sélection de Granta </a:t>
            </a:r>
            <a:r>
              <a:rPr lang="fr-FR" altLang="en-US" sz="1400" dirty="0" err="1">
                <a:cs typeface="Times New Roman" panose="02020603050405020304" pitchFamily="18" charset="0"/>
              </a:rPr>
              <a:t>EduPack</a:t>
            </a:r>
            <a:r>
              <a:rPr lang="fr-FR" altLang="en-US" sz="1400" dirty="0">
                <a:cs typeface="Times New Roman" panose="02020603050405020304" pitchFamily="18" charset="0"/>
              </a:rPr>
              <a:t>.</a:t>
            </a:r>
            <a:endParaRPr lang="en-US" altLang="en-US"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87563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600" b="1" i="1" dirty="0">
                <a:latin typeface="Arial" charset="0"/>
                <a:cs typeface="Arial" charset="0"/>
              </a:rPr>
              <a:t>Les </a:t>
            </a:r>
            <a:r>
              <a:rPr lang="en-GB" sz="1600" b="1" i="1" dirty="0" err="1">
                <a:latin typeface="Arial" charset="0"/>
                <a:cs typeface="Arial" charset="0"/>
              </a:rPr>
              <a:t>outils</a:t>
            </a:r>
            <a:r>
              <a:rPr lang="en-GB" sz="1600" b="1" i="1" dirty="0">
                <a:latin typeface="Arial" charset="0"/>
                <a:cs typeface="Arial" charset="0"/>
              </a:rPr>
              <a:t> de </a:t>
            </a:r>
            <a:r>
              <a:rPr lang="en-GB" sz="1600" b="1" i="1" dirty="0" err="1">
                <a:latin typeface="Arial" charset="0"/>
                <a:cs typeface="Arial" charset="0"/>
              </a:rPr>
              <a:t>sélection</a:t>
            </a:r>
            <a:endParaRPr lang="en-GB" sz="1600" b="1" i="1" dirty="0">
              <a:latin typeface="Arial" charset="0"/>
              <a:cs typeface="Arial" charset="0"/>
            </a:endParaRPr>
          </a:p>
          <a:p>
            <a:endParaRPr lang="en-GB" sz="1600" dirty="0">
              <a:latin typeface="Arial" charset="0"/>
              <a:cs typeface="Arial" charset="0"/>
            </a:endParaRPr>
          </a:p>
          <a:p>
            <a:r>
              <a:rPr lang="en-GB" sz="1400" dirty="0">
                <a:latin typeface="Arial" charset="0"/>
                <a:cs typeface="Arial" charset="0"/>
              </a:rPr>
              <a:t>Le 3</a:t>
            </a:r>
            <a:r>
              <a:rPr lang="en-GB" sz="1400" baseline="30000" dirty="0">
                <a:latin typeface="Arial" charset="0"/>
                <a:cs typeface="Arial" charset="0"/>
              </a:rPr>
              <a:t>ème</a:t>
            </a:r>
            <a:r>
              <a:rPr lang="en-GB" sz="1400" baseline="0" dirty="0">
                <a:latin typeface="Arial" charset="0"/>
                <a:cs typeface="Arial" charset="0"/>
              </a:rPr>
              <a:t> bouton de la barre </a:t>
            </a:r>
            <a:r>
              <a:rPr lang="en-GB" sz="1400" dirty="0" err="1">
                <a:latin typeface="Arial" charset="0"/>
                <a:cs typeface="Arial" charset="0"/>
              </a:rPr>
              <a:t>d’outils</a:t>
            </a:r>
            <a:r>
              <a:rPr lang="en-GB" sz="1400" dirty="0">
                <a:latin typeface="Arial" charset="0"/>
                <a:cs typeface="Arial" charset="0"/>
              </a:rPr>
              <a:t> </a:t>
            </a:r>
            <a:r>
              <a:rPr lang="en-GB" sz="1400" baseline="0" dirty="0" err="1">
                <a:latin typeface="Arial" charset="0"/>
                <a:cs typeface="Arial" charset="0"/>
              </a:rPr>
              <a:t>principale</a:t>
            </a:r>
            <a:r>
              <a:rPr lang="en-GB" sz="1400" baseline="0" dirty="0">
                <a:latin typeface="Arial" charset="0"/>
                <a:cs typeface="Arial" charset="0"/>
              </a:rPr>
              <a:t> </a:t>
            </a:r>
            <a:r>
              <a:rPr lang="en-GB" sz="1400" baseline="0" dirty="0" err="1">
                <a:latin typeface="Arial" charset="0"/>
                <a:cs typeface="Arial" charset="0"/>
              </a:rPr>
              <a:t>permet</a:t>
            </a:r>
            <a:r>
              <a:rPr lang="en-GB" sz="1400" baseline="0" dirty="0">
                <a:latin typeface="Arial" charset="0"/>
                <a:cs typeface="Arial" charset="0"/>
              </a:rPr>
              <a:t> </a:t>
            </a:r>
            <a:r>
              <a:rPr lang="en-GB" sz="1400" dirty="0" err="1">
                <a:latin typeface="Arial" charset="0"/>
                <a:cs typeface="Arial" charset="0"/>
              </a:rPr>
              <a:t>d’accéder</a:t>
            </a:r>
            <a:r>
              <a:rPr lang="en-GB" sz="1400" dirty="0">
                <a:latin typeface="Arial" charset="0"/>
                <a:cs typeface="Arial" charset="0"/>
              </a:rPr>
              <a:t> </a:t>
            </a:r>
            <a:r>
              <a:rPr lang="en-GB" sz="1400" baseline="0" dirty="0">
                <a:latin typeface="Arial" charset="0"/>
                <a:cs typeface="Arial" charset="0"/>
              </a:rPr>
              <a:t>à 3 </a:t>
            </a:r>
            <a:r>
              <a:rPr lang="en-GB" sz="1400" baseline="0" dirty="0" err="1">
                <a:latin typeface="Arial" charset="0"/>
                <a:cs typeface="Arial" charset="0"/>
              </a:rPr>
              <a:t>outils</a:t>
            </a:r>
            <a:r>
              <a:rPr lang="en-GB" sz="1400" baseline="0" dirty="0">
                <a:latin typeface="Arial" charset="0"/>
                <a:cs typeface="Arial" charset="0"/>
              </a:rPr>
              <a:t> de </a:t>
            </a:r>
            <a:r>
              <a:rPr lang="en-GB" sz="1400" baseline="0" dirty="0" err="1">
                <a:latin typeface="Arial" charset="0"/>
                <a:cs typeface="Arial" charset="0"/>
              </a:rPr>
              <a:t>sélection</a:t>
            </a:r>
            <a:r>
              <a:rPr lang="en-GB" sz="1400" baseline="0" dirty="0">
                <a:latin typeface="Arial" charset="0"/>
                <a:cs typeface="Arial" charset="0"/>
              </a:rPr>
              <a:t> </a:t>
            </a:r>
            <a:r>
              <a:rPr lang="en-GB" sz="1400" dirty="0">
                <a:latin typeface="Arial" charset="0"/>
                <a:cs typeface="Arial" charset="0"/>
              </a:rPr>
              <a:t>:</a:t>
            </a:r>
            <a:r>
              <a:rPr lang="en-GB" sz="1400" baseline="0" dirty="0">
                <a:latin typeface="Arial" charset="0"/>
                <a:cs typeface="Arial" charset="0"/>
              </a:rPr>
              <a:t>par </a:t>
            </a:r>
            <a:r>
              <a:rPr lang="en-GB" sz="1400" baseline="0" dirty="0" err="1">
                <a:latin typeface="Arial" charset="0"/>
                <a:cs typeface="Arial" charset="0"/>
              </a:rPr>
              <a:t>graphique</a:t>
            </a:r>
            <a:r>
              <a:rPr lang="en-GB" sz="1400" baseline="0" dirty="0">
                <a:latin typeface="Arial" charset="0"/>
                <a:cs typeface="Arial" charset="0"/>
              </a:rPr>
              <a:t>, par </a:t>
            </a:r>
            <a:r>
              <a:rPr lang="en-GB" sz="1400" baseline="0" dirty="0" err="1">
                <a:latin typeface="Arial" charset="0"/>
                <a:cs typeface="Arial" charset="0"/>
              </a:rPr>
              <a:t>limite</a:t>
            </a:r>
            <a:r>
              <a:rPr lang="en-GB" sz="1400" baseline="0" dirty="0">
                <a:latin typeface="Arial" charset="0"/>
                <a:cs typeface="Arial" charset="0"/>
              </a:rPr>
              <a:t> </a:t>
            </a:r>
            <a:r>
              <a:rPr lang="en-GB" sz="1400" baseline="0" dirty="0" err="1">
                <a:latin typeface="Arial" charset="0"/>
                <a:cs typeface="Arial" charset="0"/>
              </a:rPr>
              <a:t>ou</a:t>
            </a:r>
            <a:r>
              <a:rPr lang="en-GB" sz="1400" baseline="0" dirty="0">
                <a:latin typeface="Arial" charset="0"/>
                <a:cs typeface="Arial" charset="0"/>
              </a:rPr>
              <a:t> par arborescence. </a:t>
            </a:r>
            <a:r>
              <a:rPr lang="en-GB" sz="1400" dirty="0" err="1">
                <a:latin typeface="Arial" charset="0"/>
                <a:cs typeface="Arial" charset="0"/>
              </a:rPr>
              <a:t>Leur</a:t>
            </a:r>
            <a:r>
              <a:rPr lang="en-GB" sz="1400" dirty="0">
                <a:latin typeface="Arial" charset="0"/>
                <a:cs typeface="Arial" charset="0"/>
              </a:rPr>
              <a:t> utilisation se fait </a:t>
            </a:r>
            <a:r>
              <a:rPr lang="en-GB" sz="1400" dirty="0" err="1">
                <a:latin typeface="Arial" charset="0"/>
                <a:cs typeface="Arial" charset="0"/>
              </a:rPr>
              <a:t>en</a:t>
            </a:r>
            <a:r>
              <a:rPr lang="en-GB" sz="1400" dirty="0">
                <a:latin typeface="Arial" charset="0"/>
                <a:cs typeface="Arial" charset="0"/>
              </a:rPr>
              <a:t> </a:t>
            </a:r>
            <a:r>
              <a:rPr lang="en-GB" sz="1400" baseline="0" dirty="0">
                <a:latin typeface="Arial" charset="0"/>
                <a:cs typeface="Arial" charset="0"/>
              </a:rPr>
              <a:t>deux étapes</a:t>
            </a:r>
            <a:r>
              <a:rPr lang="en-GB" sz="1400" dirty="0">
                <a:latin typeface="Arial" charset="0"/>
                <a:cs typeface="Arial" charset="0"/>
              </a:rPr>
              <a:t> </a:t>
            </a:r>
            <a:r>
              <a:rPr lang="en-GB" sz="1400" baseline="0" dirty="0">
                <a:latin typeface="Arial" charset="0"/>
                <a:cs typeface="Arial" charset="0"/>
              </a:rPr>
              <a:t>:</a:t>
            </a:r>
          </a:p>
          <a:p>
            <a:endParaRPr lang="en-GB" sz="1400" dirty="0">
              <a:latin typeface="Arial" charset="0"/>
              <a:cs typeface="Arial" charset="0"/>
            </a:endParaRPr>
          </a:p>
          <a:p>
            <a:pPr marL="228600" indent="-228600">
              <a:buAutoNum type="arabicPeriod"/>
            </a:pPr>
            <a:r>
              <a:rPr lang="en-GB" sz="1400" baseline="0" dirty="0" err="1">
                <a:latin typeface="Arial" charset="0"/>
                <a:cs typeface="Arial" charset="0"/>
              </a:rPr>
              <a:t>Choisir</a:t>
            </a:r>
            <a:r>
              <a:rPr lang="en-GB" sz="1400" baseline="0" dirty="0">
                <a:latin typeface="Arial" charset="0"/>
                <a:cs typeface="Arial" charset="0"/>
              </a:rPr>
              <a:t> le </a:t>
            </a:r>
            <a:r>
              <a:rPr lang="en-GB" sz="1400" dirty="0">
                <a:latin typeface="Arial" charset="0"/>
                <a:cs typeface="Arial" charset="0"/>
              </a:rPr>
              <a:t>sous-ensemble de travail ;</a:t>
            </a:r>
            <a:endParaRPr lang="en-GB" sz="1400" baseline="0" dirty="0">
              <a:latin typeface="Arial" charset="0"/>
              <a:cs typeface="Arial" charset="0"/>
            </a:endParaRPr>
          </a:p>
          <a:p>
            <a:pPr marL="228600" indent="-228600">
              <a:buAutoNum type="arabicPeriod"/>
            </a:pPr>
            <a:r>
              <a:rPr lang="en-GB" sz="1400" dirty="0" err="1">
                <a:latin typeface="Arial" charset="0"/>
                <a:cs typeface="Arial" charset="0"/>
              </a:rPr>
              <a:t>Définir</a:t>
            </a:r>
            <a:r>
              <a:rPr lang="en-GB" sz="1400" dirty="0">
                <a:latin typeface="Arial" charset="0"/>
                <a:cs typeface="Arial" charset="0"/>
              </a:rPr>
              <a:t> </a:t>
            </a:r>
            <a:r>
              <a:rPr lang="en-GB" sz="1400" baseline="0" dirty="0" err="1">
                <a:latin typeface="Arial" charset="0"/>
                <a:cs typeface="Arial" charset="0"/>
              </a:rPr>
              <a:t>l’outil</a:t>
            </a:r>
            <a:r>
              <a:rPr lang="en-GB" sz="1400" baseline="0" dirty="0">
                <a:latin typeface="Arial" charset="0"/>
                <a:cs typeface="Arial" charset="0"/>
              </a:rPr>
              <a:t> </a:t>
            </a:r>
            <a:r>
              <a:rPr lang="en-GB" sz="1400" dirty="0">
                <a:latin typeface="Arial" charset="0"/>
                <a:cs typeface="Arial" charset="0"/>
              </a:rPr>
              <a:t>de travail </a:t>
            </a:r>
            <a:r>
              <a:rPr lang="en-GB" sz="1400" baseline="0" dirty="0">
                <a:latin typeface="Arial" charset="0"/>
                <a:cs typeface="Arial" charset="0"/>
              </a:rPr>
              <a:t>.</a:t>
            </a:r>
          </a:p>
          <a:p>
            <a:pPr marL="228600" indent="-228600">
              <a:buAutoNum type="arabicPeriod"/>
            </a:pPr>
            <a:endParaRPr lang="en-GB" sz="1400" baseline="0" dirty="0">
              <a:latin typeface="Arial" charset="0"/>
              <a:cs typeface="Arial" charset="0"/>
            </a:endParaRPr>
          </a:p>
          <a:p>
            <a:pPr marL="0" indent="0">
              <a:buNone/>
            </a:pPr>
            <a:r>
              <a:rPr lang="en-GB" sz="1400" baseline="0" dirty="0">
                <a:latin typeface="Arial" charset="0"/>
                <a:cs typeface="Arial" charset="0"/>
              </a:rPr>
              <a:t>Dans </a:t>
            </a:r>
            <a:r>
              <a:rPr lang="en-GB" sz="1400" dirty="0">
                <a:latin typeface="Arial" charset="0"/>
                <a:cs typeface="Arial" charset="0"/>
              </a:rPr>
              <a:t>le </a:t>
            </a:r>
            <a:r>
              <a:rPr lang="en-GB" sz="1400" baseline="0" dirty="0" err="1">
                <a:latin typeface="Arial" charset="0"/>
                <a:cs typeface="Arial" charset="0"/>
              </a:rPr>
              <a:t>cas</a:t>
            </a:r>
            <a:r>
              <a:rPr lang="en-GB" sz="1400" baseline="0" dirty="0">
                <a:latin typeface="Arial" charset="0"/>
                <a:cs typeface="Arial" charset="0"/>
              </a:rPr>
              <a:t> </a:t>
            </a:r>
            <a:r>
              <a:rPr lang="en-GB" sz="1400" dirty="0">
                <a:latin typeface="Arial" charset="0"/>
                <a:cs typeface="Arial" charset="0"/>
              </a:rPr>
              <a:t>pr</a:t>
            </a:r>
            <a:r>
              <a:rPr lang="fr-FR" sz="1400" dirty="0">
                <a:latin typeface="Arial" charset="0"/>
                <a:cs typeface="Arial" charset="0"/>
              </a:rPr>
              <a:t>é</a:t>
            </a:r>
            <a:r>
              <a:rPr lang="en-GB" sz="1400" dirty="0">
                <a:latin typeface="Arial" charset="0"/>
                <a:cs typeface="Arial" charset="0"/>
              </a:rPr>
              <a:t>sent, on </a:t>
            </a:r>
            <a:r>
              <a:rPr lang="en-GB" sz="1400" dirty="0" err="1">
                <a:latin typeface="Arial" charset="0"/>
                <a:cs typeface="Arial" charset="0"/>
              </a:rPr>
              <a:t>cherche</a:t>
            </a:r>
            <a:r>
              <a:rPr lang="en-GB" sz="1400" dirty="0">
                <a:latin typeface="Arial" charset="0"/>
                <a:cs typeface="Arial" charset="0"/>
              </a:rPr>
              <a:t> </a:t>
            </a:r>
            <a:r>
              <a:rPr lang="en-GB" sz="1400" baseline="0" dirty="0">
                <a:latin typeface="Arial" charset="0"/>
                <a:cs typeface="Arial" charset="0"/>
              </a:rPr>
              <a:t>à </a:t>
            </a:r>
            <a:r>
              <a:rPr lang="en-GB" sz="1400" baseline="0" dirty="0" err="1">
                <a:latin typeface="Arial" charset="0"/>
                <a:cs typeface="Arial" charset="0"/>
              </a:rPr>
              <a:t>réaliser</a:t>
            </a:r>
            <a:r>
              <a:rPr lang="en-GB" sz="1400" baseline="0" dirty="0">
                <a:latin typeface="Arial" charset="0"/>
                <a:cs typeface="Arial" charset="0"/>
              </a:rPr>
              <a:t> un </a:t>
            </a:r>
            <a:r>
              <a:rPr lang="en-GB" sz="1400" baseline="0" dirty="0" err="1">
                <a:latin typeface="Arial" charset="0"/>
                <a:cs typeface="Arial" charset="0"/>
              </a:rPr>
              <a:t>graphique</a:t>
            </a:r>
            <a:r>
              <a:rPr lang="en-GB" sz="1400" baseline="0" dirty="0">
                <a:latin typeface="Arial" charset="0"/>
                <a:cs typeface="Arial" charset="0"/>
              </a:rPr>
              <a:t> de </a:t>
            </a:r>
            <a:r>
              <a:rPr lang="en-GB" sz="1400" baseline="0" dirty="0" err="1">
                <a:latin typeface="Arial" charset="0"/>
                <a:cs typeface="Arial" charset="0"/>
              </a:rPr>
              <a:t>propriétés</a:t>
            </a:r>
            <a:r>
              <a:rPr lang="en-GB" sz="1400" baseline="0" dirty="0">
                <a:latin typeface="Arial" charset="0"/>
                <a:cs typeface="Arial" charset="0"/>
              </a:rPr>
              <a:t>, </a:t>
            </a:r>
            <a:r>
              <a:rPr lang="en-GB" sz="1400" baseline="0" dirty="0" err="1">
                <a:latin typeface="Arial" charset="0"/>
                <a:cs typeface="Arial" charset="0"/>
              </a:rPr>
              <a:t>donc</a:t>
            </a:r>
            <a:r>
              <a:rPr lang="en-GB" sz="1400" baseline="0" dirty="0">
                <a:latin typeface="Arial" charset="0"/>
                <a:cs typeface="Arial" charset="0"/>
              </a:rPr>
              <a:t> </a:t>
            </a:r>
            <a:r>
              <a:rPr lang="en-GB" sz="1400" baseline="0" dirty="0" err="1">
                <a:latin typeface="Arial" charset="0"/>
                <a:cs typeface="Arial" charset="0"/>
              </a:rPr>
              <a:t>l’outil</a:t>
            </a:r>
            <a:r>
              <a:rPr lang="en-GB" sz="1400" baseline="0" dirty="0">
                <a:latin typeface="Arial" charset="0"/>
                <a:cs typeface="Arial" charset="0"/>
              </a:rPr>
              <a:t> </a:t>
            </a:r>
            <a:r>
              <a:rPr lang="en-GB" sz="1400" baseline="0" dirty="0" err="1">
                <a:latin typeface="Arial" charset="0"/>
                <a:cs typeface="Arial" charset="0"/>
              </a:rPr>
              <a:t>graphique</a:t>
            </a:r>
            <a:r>
              <a:rPr lang="en-GB" sz="1400" baseline="0" dirty="0">
                <a:latin typeface="Arial" charset="0"/>
                <a:cs typeface="Arial" charset="0"/>
              </a:rPr>
              <a:t> </a:t>
            </a:r>
            <a:r>
              <a:rPr lang="en-GB" sz="1400" dirty="0" err="1">
                <a:latin typeface="Arial" charset="0"/>
                <a:cs typeface="Arial" charset="0"/>
              </a:rPr>
              <a:t>est</a:t>
            </a:r>
            <a:r>
              <a:rPr lang="en-GB" sz="1400" dirty="0">
                <a:latin typeface="Arial" charset="0"/>
                <a:cs typeface="Arial" charset="0"/>
              </a:rPr>
              <a:t> </a:t>
            </a:r>
            <a:r>
              <a:rPr lang="en-GB" sz="1400" dirty="0" err="1">
                <a:latin typeface="Arial" charset="0"/>
                <a:cs typeface="Arial" charset="0"/>
              </a:rPr>
              <a:t>choisi</a:t>
            </a:r>
            <a:r>
              <a:rPr lang="en-GB" sz="1400" dirty="0">
                <a:latin typeface="Arial" charset="0"/>
                <a:cs typeface="Arial" charset="0"/>
              </a:rPr>
              <a:t> </a:t>
            </a:r>
            <a:r>
              <a:rPr lang="en-GB" sz="1400" baseline="0" dirty="0">
                <a:latin typeface="Arial" charset="0"/>
                <a:cs typeface="Arial" charset="0"/>
              </a:rPr>
              <a:t>. Les sous-ensembles </a:t>
            </a:r>
            <a:r>
              <a:rPr lang="en-GB" sz="1400" baseline="0" dirty="0" err="1">
                <a:latin typeface="Arial" charset="0"/>
                <a:cs typeface="Arial" charset="0"/>
              </a:rPr>
              <a:t>personnalisés</a:t>
            </a:r>
            <a:r>
              <a:rPr lang="en-GB" sz="1400" baseline="0" dirty="0">
                <a:latin typeface="Arial" charset="0"/>
                <a:cs typeface="Arial" charset="0"/>
              </a:rPr>
              <a:t> </a:t>
            </a:r>
            <a:r>
              <a:rPr lang="en-GB" sz="1400" baseline="0" dirty="0" err="1">
                <a:latin typeface="Arial" charset="0"/>
                <a:cs typeface="Arial" charset="0"/>
              </a:rPr>
              <a:t>sont</a:t>
            </a:r>
            <a:r>
              <a:rPr lang="en-GB" sz="1400" baseline="0" dirty="0">
                <a:latin typeface="Arial" charset="0"/>
                <a:cs typeface="Arial" charset="0"/>
              </a:rPr>
              <a:t> </a:t>
            </a:r>
            <a:r>
              <a:rPr lang="en-GB" sz="1400" baseline="0" dirty="0" err="1">
                <a:latin typeface="Arial" charset="0"/>
                <a:cs typeface="Arial" charset="0"/>
              </a:rPr>
              <a:t>introduits</a:t>
            </a:r>
            <a:r>
              <a:rPr lang="en-GB" sz="1400" baseline="0" dirty="0">
                <a:latin typeface="Arial" charset="0"/>
                <a:cs typeface="Arial" charset="0"/>
              </a:rPr>
              <a:t> plus tard</a:t>
            </a:r>
            <a:endParaRPr lang="en-GB" sz="14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171305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1.wmf"/><Relationship Id="rId3" Type="http://schemas.openxmlformats.org/officeDocument/2006/relationships/notesSlide" Target="../notesSlides/notesSlide19.xml"/><Relationship Id="rId7" Type="http://schemas.openxmlformats.org/officeDocument/2006/relationships/oleObject" Target="../embeddings/oleObject2.bin"/><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8.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32.wmf"/><Relationship Id="rId10" Type="http://schemas.openxmlformats.org/officeDocument/2006/relationships/image" Target="../media/image30.wmf"/><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34.wmf"/><Relationship Id="rId4" Type="http://schemas.openxmlformats.org/officeDocument/2006/relationships/oleObject" Target="../embeddings/oleObject7.bin"/><Relationship Id="rId9"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1.xml"/><Relationship Id="rId7"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37.wmf"/><Relationship Id="rId4" Type="http://schemas.openxmlformats.org/officeDocument/2006/relationships/oleObject" Target="../embeddings/oleObject10.bin"/><Relationship Id="rId9" Type="http://schemas.openxmlformats.org/officeDocument/2006/relationships/image" Target="../media/image3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2.xml"/><Relationship Id="rId7" Type="http://schemas.openxmlformats.org/officeDocument/2006/relationships/image" Target="../media/image41.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42.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3.xml"/><Relationship Id="rId7"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17.bin"/><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24.xml"/><Relationship Id="rId7"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47.wmf"/><Relationship Id="rId5" Type="http://schemas.openxmlformats.org/officeDocument/2006/relationships/oleObject" Target="../embeddings/oleObject19.bin"/><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62500" lnSpcReduction="20000"/>
          </a:bodyPr>
          <a:lstStyle/>
          <a:p>
            <a:pPr marL="0" indent="0">
              <a:buNone/>
            </a:pPr>
            <a:r>
              <a:rPr lang="en-US" sz="4400" b="1" dirty="0" err="1">
                <a:latin typeface="Calibri"/>
                <a:cs typeface="Calibri"/>
              </a:rPr>
              <a:t>Unité</a:t>
            </a:r>
            <a:r>
              <a:rPr lang="en-US" sz="4400" b="1" dirty="0">
                <a:latin typeface="Calibri"/>
                <a:cs typeface="Calibri"/>
              </a:rPr>
              <a:t> 7.</a:t>
            </a:r>
          </a:p>
          <a:p>
            <a:pPr marL="0" indent="0">
              <a:buNone/>
            </a:pPr>
            <a:r>
              <a:rPr lang="en-US" sz="4400" b="1" dirty="0" err="1">
                <a:latin typeface="Calibri"/>
                <a:cs typeface="Calibri"/>
              </a:rPr>
              <a:t>Sélection</a:t>
            </a:r>
            <a:r>
              <a:rPr lang="en-US" sz="4400" b="1" dirty="0">
                <a:latin typeface="Calibri"/>
                <a:cs typeface="Calibri"/>
              </a:rPr>
              <a:t> des </a:t>
            </a:r>
            <a:r>
              <a:rPr lang="en-US" sz="4400" b="1" dirty="0" err="1">
                <a:latin typeface="Calibri"/>
                <a:cs typeface="Calibri"/>
              </a:rPr>
              <a:t>Matériaux</a:t>
            </a:r>
            <a:r>
              <a:rPr lang="en-US" sz="4400" b="1" dirty="0">
                <a:latin typeface="Calibri"/>
                <a:cs typeface="Calibri"/>
              </a:rPr>
              <a:t> :</a:t>
            </a:r>
          </a:p>
          <a:p>
            <a:pPr marL="0" indent="0">
              <a:buNone/>
            </a:pPr>
            <a:r>
              <a:rPr lang="en-US" dirty="0" err="1">
                <a:latin typeface="Calibri"/>
                <a:cs typeface="Calibri"/>
              </a:rPr>
              <a:t>Traduction</a:t>
            </a:r>
            <a:r>
              <a:rPr lang="en-US" dirty="0">
                <a:latin typeface="Calibri"/>
                <a:cs typeface="Calibri"/>
              </a:rPr>
              <a:t>, </a:t>
            </a:r>
            <a:r>
              <a:rPr lang="en-US" dirty="0" err="1">
                <a:latin typeface="Calibri"/>
                <a:cs typeface="Calibri"/>
              </a:rPr>
              <a:t>filtrage</a:t>
            </a:r>
            <a:r>
              <a:rPr lang="en-US" dirty="0">
                <a:latin typeface="Calibri"/>
                <a:cs typeface="Calibri"/>
              </a:rPr>
              <a:t>, </a:t>
            </a:r>
            <a:r>
              <a:rPr lang="en-US" dirty="0" err="1">
                <a:latin typeface="Calibri"/>
                <a:cs typeface="Calibri"/>
              </a:rPr>
              <a:t>classement</a:t>
            </a:r>
            <a:r>
              <a:rPr lang="en-US" dirty="0">
                <a:latin typeface="Calibri"/>
                <a:cs typeface="Calibri"/>
              </a:rPr>
              <a:t>, documentation</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55000" lnSpcReduction="20000"/>
          </a:bodyPr>
          <a:lstStyle/>
          <a:p>
            <a:r>
              <a:rPr lang="en-US" sz="2600" dirty="0">
                <a:solidFill>
                  <a:schemeClr val="tx1"/>
                </a:solidFill>
              </a:rPr>
              <a:t>Mike Ashby</a:t>
            </a:r>
          </a:p>
          <a:p>
            <a:r>
              <a:rPr lang="en-GB" sz="2600" dirty="0">
                <a:solidFill>
                  <a:schemeClr val="tx1"/>
                </a:solidFill>
              </a:rPr>
              <a:t>Department of Engineering, </a:t>
            </a:r>
          </a:p>
          <a:p>
            <a:r>
              <a:rPr lang="en-GB" sz="2600" dirty="0">
                <a:solidFill>
                  <a:schemeClr val="tx1"/>
                </a:solidFill>
              </a:rPr>
              <a:t>University of Cambridge</a:t>
            </a:r>
            <a:endParaRPr lang="en-US" sz="2600" dirty="0">
              <a:solidFill>
                <a:schemeClr val="tx1"/>
              </a:solidFill>
            </a:endParaRPr>
          </a:p>
          <a:p>
            <a:endParaRPr lang="en-US" dirty="0">
              <a:solidFill>
                <a:schemeClr val="accent3"/>
              </a:solidFill>
            </a:endParaRPr>
          </a:p>
        </p:txBody>
      </p:sp>
      <p:grpSp>
        <p:nvGrpSpPr>
          <p:cNvPr id="4" name="Group 22">
            <a:extLst>
              <a:ext uri="{FF2B5EF4-FFF2-40B4-BE49-F238E27FC236}">
                <a16:creationId xmlns:a16="http://schemas.microsoft.com/office/drawing/2014/main" id="{7BFBB563-DD9C-482C-BF17-9CBFE30D5F20}"/>
              </a:ext>
            </a:extLst>
          </p:cNvPr>
          <p:cNvGrpSpPr>
            <a:grpSpLocks/>
          </p:cNvGrpSpPr>
          <p:nvPr/>
        </p:nvGrpSpPr>
        <p:grpSpPr bwMode="auto">
          <a:xfrm>
            <a:off x="7010400" y="914400"/>
            <a:ext cx="3314700" cy="3771900"/>
            <a:chOff x="408" y="726"/>
            <a:chExt cx="2088" cy="2376"/>
          </a:xfrm>
        </p:grpSpPr>
        <p:pic>
          <p:nvPicPr>
            <p:cNvPr id="5" name="Picture 95">
              <a:extLst>
                <a:ext uri="{FF2B5EF4-FFF2-40B4-BE49-F238E27FC236}">
                  <a16:creationId xmlns:a16="http://schemas.microsoft.com/office/drawing/2014/main" id="{D9168EF5-5189-4167-96DF-53A41209C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6">
              <a:extLst>
                <a:ext uri="{FF2B5EF4-FFF2-40B4-BE49-F238E27FC236}">
                  <a16:creationId xmlns:a16="http://schemas.microsoft.com/office/drawing/2014/main" id="{0C45A926-C39E-4E1B-853D-CED9B4171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a:extLst>
                <a:ext uri="{FF2B5EF4-FFF2-40B4-BE49-F238E27FC236}">
                  <a16:creationId xmlns:a16="http://schemas.microsoft.com/office/drawing/2014/main" id="{17E4B4AD-C2E5-495C-9A00-65DAF07B6B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8">
              <a:extLst>
                <a:ext uri="{FF2B5EF4-FFF2-40B4-BE49-F238E27FC236}">
                  <a16:creationId xmlns:a16="http://schemas.microsoft.com/office/drawing/2014/main" id="{141193D9-79BD-45E6-B14D-F71660B8A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716CA75D-48E0-4F09-A782-1D9507FCC562}"/>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86DC0C8-6088-44B2-82AE-1718465F8D2E}"/>
              </a:ext>
            </a:extLst>
          </p:cNvPr>
          <p:cNvPicPr>
            <a:picLocks noChangeAspect="1"/>
          </p:cNvPicPr>
          <p:nvPr/>
        </p:nvPicPr>
        <p:blipFill rotWithShape="1">
          <a:blip r:embed="rId3"/>
          <a:srcRect l="1" t="26581" r="67751" b="67378"/>
          <a:stretch/>
        </p:blipFill>
        <p:spPr>
          <a:xfrm>
            <a:off x="1440493" y="1844824"/>
            <a:ext cx="4217824" cy="479333"/>
          </a:xfrm>
          <a:prstGeom prst="rect">
            <a:avLst/>
          </a:prstGeom>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Création</a:t>
            </a:r>
            <a:r>
              <a:rPr lang="en-GB" dirty="0"/>
              <a:t> de </a:t>
            </a:r>
            <a:r>
              <a:rPr lang="en-GB" dirty="0" err="1"/>
              <a:t>graphiques</a:t>
            </a:r>
            <a:r>
              <a:rPr lang="en-GB" dirty="0"/>
              <a:t> pour </a:t>
            </a:r>
            <a:r>
              <a:rPr lang="en-GB" dirty="0" err="1"/>
              <a:t>filtrer</a:t>
            </a:r>
            <a:endParaRPr lang="en-US" dirty="0"/>
          </a:p>
        </p:txBody>
      </p:sp>
      <p:grpSp>
        <p:nvGrpSpPr>
          <p:cNvPr id="74" name="Group 73">
            <a:extLst>
              <a:ext uri="{FF2B5EF4-FFF2-40B4-BE49-F238E27FC236}">
                <a16:creationId xmlns:a16="http://schemas.microsoft.com/office/drawing/2014/main" id="{7EEFB9A7-FBB0-4B42-84DB-0817A074D1BF}"/>
              </a:ext>
            </a:extLst>
          </p:cNvPr>
          <p:cNvGrpSpPr/>
          <p:nvPr/>
        </p:nvGrpSpPr>
        <p:grpSpPr>
          <a:xfrm>
            <a:off x="2073369" y="2898813"/>
            <a:ext cx="1801083" cy="1806863"/>
            <a:chOff x="2831638" y="5257201"/>
            <a:chExt cx="1801083" cy="1806863"/>
          </a:xfrm>
        </p:grpSpPr>
        <p:grpSp>
          <p:nvGrpSpPr>
            <p:cNvPr id="75" name="Group 74">
              <a:extLst>
                <a:ext uri="{FF2B5EF4-FFF2-40B4-BE49-F238E27FC236}">
                  <a16:creationId xmlns:a16="http://schemas.microsoft.com/office/drawing/2014/main" id="{B93ED7FF-C683-4E9C-9B13-1392CFDF49FA}"/>
                </a:ext>
              </a:extLst>
            </p:cNvPr>
            <p:cNvGrpSpPr/>
            <p:nvPr/>
          </p:nvGrpSpPr>
          <p:grpSpPr>
            <a:xfrm>
              <a:off x="2831638" y="5257201"/>
              <a:ext cx="1597938" cy="653183"/>
              <a:chOff x="5787718" y="5531085"/>
              <a:chExt cx="1597938" cy="480689"/>
            </a:xfrm>
          </p:grpSpPr>
          <p:sp>
            <p:nvSpPr>
              <p:cNvPr id="77" name="Rectangle 76">
                <a:extLst>
                  <a:ext uri="{FF2B5EF4-FFF2-40B4-BE49-F238E27FC236}">
                    <a16:creationId xmlns:a16="http://schemas.microsoft.com/office/drawing/2014/main" id="{B15057AF-84F2-4226-ADEA-3750C5EDCD7E}"/>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78" name="TextBox 77">
                <a:extLst>
                  <a:ext uri="{FF2B5EF4-FFF2-40B4-BE49-F238E27FC236}">
                    <a16:creationId xmlns:a16="http://schemas.microsoft.com/office/drawing/2014/main" id="{BD176057-7A1D-4390-9425-B820EED13765}"/>
                  </a:ext>
                </a:extLst>
              </p:cNvPr>
              <p:cNvSpPr txBox="1"/>
              <p:nvPr/>
            </p:nvSpPr>
            <p:spPr>
              <a:xfrm>
                <a:off x="5792794" y="5531085"/>
                <a:ext cx="663823" cy="203849"/>
              </a:xfrm>
              <a:prstGeom prst="rect">
                <a:avLst/>
              </a:prstGeom>
              <a:solidFill>
                <a:schemeClr val="bg2"/>
              </a:solidFill>
              <a:ln>
                <a:solidFill>
                  <a:schemeClr val="tx1"/>
                </a:solidFill>
              </a:ln>
            </p:spPr>
            <p:txBody>
              <a:bodyPr wrap="square" rtlCol="0">
                <a:spAutoFit/>
              </a:bodyPr>
              <a:lstStyle/>
              <a:p>
                <a:r>
                  <a:rPr lang="en-GB" sz="1200" dirty="0"/>
                  <a:t>X-Axis</a:t>
                </a:r>
              </a:p>
            </p:txBody>
          </p:sp>
          <p:sp>
            <p:nvSpPr>
              <p:cNvPr id="79" name="TextBox 78">
                <a:extLst>
                  <a:ext uri="{FF2B5EF4-FFF2-40B4-BE49-F238E27FC236}">
                    <a16:creationId xmlns:a16="http://schemas.microsoft.com/office/drawing/2014/main" id="{56E3FF14-2901-4497-91AF-CA7412BA8745}"/>
                  </a:ext>
                </a:extLst>
              </p:cNvPr>
              <p:cNvSpPr txBox="1"/>
              <p:nvPr/>
            </p:nvSpPr>
            <p:spPr>
              <a:xfrm>
                <a:off x="6450782" y="5531085"/>
                <a:ext cx="648929" cy="203849"/>
              </a:xfrm>
              <a:prstGeom prst="rect">
                <a:avLst/>
              </a:prstGeom>
              <a:noFill/>
              <a:ln>
                <a:solidFill>
                  <a:schemeClr val="tx1"/>
                </a:solidFill>
              </a:ln>
            </p:spPr>
            <p:txBody>
              <a:bodyPr wrap="square" rtlCol="0">
                <a:spAutoFit/>
              </a:bodyPr>
              <a:lstStyle/>
              <a:p>
                <a:r>
                  <a:rPr lang="en-GB" sz="1200" dirty="0"/>
                  <a:t>Y-Axis</a:t>
                </a:r>
              </a:p>
            </p:txBody>
          </p:sp>
        </p:grpSp>
        <p:sp>
          <p:nvSpPr>
            <p:cNvPr id="76" name="Text Box 26">
              <a:extLst>
                <a:ext uri="{FF2B5EF4-FFF2-40B4-BE49-F238E27FC236}">
                  <a16:creationId xmlns:a16="http://schemas.microsoft.com/office/drawing/2014/main" id="{7B58605A-47D0-4D31-9E95-369D1A87EAA7}"/>
                </a:ext>
              </a:extLst>
            </p:cNvPr>
            <p:cNvSpPr txBox="1">
              <a:spLocks noChangeArrowheads="1"/>
            </p:cNvSpPr>
            <p:nvPr/>
          </p:nvSpPr>
          <p:spPr bwMode="auto">
            <a:xfrm>
              <a:off x="2831638" y="5541052"/>
              <a:ext cx="1801083" cy="1523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r>
                <a:rPr lang="en-GB" sz="1300" b="1" dirty="0" err="1"/>
                <a:t>Liste</a:t>
              </a:r>
              <a:r>
                <a:rPr lang="en-GB" sz="1300" b="1" dirty="0"/>
                <a:t> de </a:t>
              </a:r>
              <a:r>
                <a:rPr lang="en-GB" sz="1300" b="1" dirty="0" err="1"/>
                <a:t>propriétés</a:t>
              </a:r>
              <a:endParaRPr lang="en-GB" sz="1300" b="1" dirty="0"/>
            </a:p>
            <a:p>
              <a:pPr>
                <a:spcBef>
                  <a:spcPct val="5000"/>
                </a:spcBef>
                <a:buClr>
                  <a:schemeClr val="accent1"/>
                </a:buClr>
                <a:buSzTx/>
              </a:pPr>
              <a:endParaRPr lang="en-GB" sz="1300" b="1" dirty="0"/>
            </a:p>
            <a:p>
              <a:pPr>
                <a:spcBef>
                  <a:spcPct val="5000"/>
                </a:spcBef>
                <a:buClr>
                  <a:schemeClr val="accent1"/>
                </a:buClr>
                <a:buSzTx/>
                <a:buFont typeface="Wingdings" pitchFamily="2" charset="2"/>
                <a:buChar char="§"/>
              </a:pPr>
              <a:r>
                <a:rPr lang="en-GB" sz="1200" dirty="0">
                  <a:latin typeface="+mn-lt"/>
                </a:rPr>
                <a:t> </a:t>
              </a:r>
              <a:r>
                <a:rPr lang="en-GB" sz="1200" dirty="0" err="1">
                  <a:latin typeface="+mn-lt"/>
                </a:rPr>
                <a:t>Densité</a:t>
              </a:r>
              <a:endParaRPr lang="en-GB" sz="1200" dirty="0">
                <a:latin typeface="+mn-lt"/>
              </a:endParaRPr>
            </a:p>
            <a:p>
              <a:pPr>
                <a:spcBef>
                  <a:spcPct val="5000"/>
                </a:spcBef>
                <a:buClr>
                  <a:schemeClr val="accent1"/>
                </a:buClr>
                <a:buSzTx/>
                <a:buFont typeface="Wingdings" pitchFamily="2" charset="2"/>
                <a:buChar char="§"/>
              </a:pPr>
              <a:r>
                <a:rPr lang="en-GB" sz="1200" dirty="0">
                  <a:latin typeface="+mn-lt"/>
                </a:rPr>
                <a:t> </a:t>
              </a:r>
              <a:r>
                <a:rPr lang="en-GB" sz="1200" dirty="0" err="1">
                  <a:latin typeface="+mn-lt"/>
                </a:rPr>
                <a:t>Limite</a:t>
              </a:r>
              <a:r>
                <a:rPr lang="en-GB" sz="1200" dirty="0">
                  <a:latin typeface="+mn-lt"/>
                </a:rPr>
                <a:t> </a:t>
              </a:r>
              <a:r>
                <a:rPr lang="en-GB" sz="1200" dirty="0" err="1">
                  <a:latin typeface="+mn-lt"/>
                </a:rPr>
                <a:t>d’élasticité</a:t>
              </a:r>
              <a:endParaRPr lang="en-GB" sz="1200" dirty="0">
                <a:latin typeface="+mn-lt"/>
              </a:endParaRPr>
            </a:p>
            <a:p>
              <a:pPr>
                <a:spcBef>
                  <a:spcPct val="5000"/>
                </a:spcBef>
                <a:buClr>
                  <a:schemeClr val="accent1"/>
                </a:buClr>
                <a:buSzTx/>
                <a:buFont typeface="Wingdings" pitchFamily="2" charset="2"/>
                <a:buChar char="§"/>
              </a:pPr>
              <a:r>
                <a:rPr lang="en-GB" sz="1200" dirty="0">
                  <a:latin typeface="+mn-lt"/>
                </a:rPr>
                <a:t> Module de Young</a:t>
              </a:r>
            </a:p>
            <a:p>
              <a:pPr>
                <a:spcBef>
                  <a:spcPct val="5000"/>
                </a:spcBef>
                <a:buClr>
                  <a:schemeClr val="accent1"/>
                </a:buClr>
                <a:buSzTx/>
                <a:buFont typeface="Wingdings" pitchFamily="2" charset="2"/>
                <a:buChar char="§"/>
              </a:pPr>
              <a:r>
                <a:rPr lang="en-GB" sz="1200" dirty="0">
                  <a:latin typeface="+mn-lt"/>
                </a:rPr>
                <a:t> etc.</a:t>
              </a:r>
            </a:p>
          </p:txBody>
        </p:sp>
      </p:grpSp>
      <p:grpSp>
        <p:nvGrpSpPr>
          <p:cNvPr id="96" name="Group 33">
            <a:extLst>
              <a:ext uri="{FF2B5EF4-FFF2-40B4-BE49-F238E27FC236}">
                <a16:creationId xmlns:a16="http://schemas.microsoft.com/office/drawing/2014/main" id="{373270A0-DE16-49B7-B8A0-6BD2C0DBCA94}"/>
              </a:ext>
            </a:extLst>
          </p:cNvPr>
          <p:cNvGrpSpPr>
            <a:grpSpLocks/>
          </p:cNvGrpSpPr>
          <p:nvPr/>
        </p:nvGrpSpPr>
        <p:grpSpPr bwMode="auto">
          <a:xfrm>
            <a:off x="5721958" y="1804000"/>
            <a:ext cx="3600069" cy="1748103"/>
            <a:chOff x="3808" y="1372"/>
            <a:chExt cx="2291" cy="1194"/>
          </a:xfrm>
          <a:solidFill>
            <a:schemeClr val="bg1"/>
          </a:solidFill>
        </p:grpSpPr>
        <p:sp>
          <p:nvSpPr>
            <p:cNvPr id="97" name="Rectangle 34">
              <a:extLst>
                <a:ext uri="{FF2B5EF4-FFF2-40B4-BE49-F238E27FC236}">
                  <a16:creationId xmlns:a16="http://schemas.microsoft.com/office/drawing/2014/main" id="{E35A9B21-FCA4-48DA-8CBC-2205C97E1E0C}"/>
                </a:ext>
              </a:extLst>
            </p:cNvPr>
            <p:cNvSpPr>
              <a:spLocks noChangeArrowheads="1"/>
            </p:cNvSpPr>
            <p:nvPr/>
          </p:nvSpPr>
          <p:spPr bwMode="auto">
            <a:xfrm>
              <a:off x="4071" y="1372"/>
              <a:ext cx="2028" cy="1194"/>
            </a:xfrm>
            <a:prstGeom prst="rect">
              <a:avLst/>
            </a:prstGeom>
            <a:grpFill/>
            <a:ln w="28575">
              <a:solidFill>
                <a:srgbClr val="808080"/>
              </a:solidFill>
              <a:miter lim="800000"/>
              <a:headEnd/>
              <a:tailEnd/>
            </a:ln>
          </p:spPr>
          <p:txBody>
            <a:bodyPr anchor="ctr">
              <a:noAutofit/>
            </a:bodyPr>
            <a:lstStyle/>
            <a:p>
              <a:endParaRPr lang="en-GB" dirty="0"/>
            </a:p>
          </p:txBody>
        </p:sp>
        <p:sp>
          <p:nvSpPr>
            <p:cNvPr id="98" name="Line 35">
              <a:extLst>
                <a:ext uri="{FF2B5EF4-FFF2-40B4-BE49-F238E27FC236}">
                  <a16:creationId xmlns:a16="http://schemas.microsoft.com/office/drawing/2014/main" id="{5E0604CA-7261-49EB-9AD9-CCAAF911A720}"/>
                </a:ext>
              </a:extLst>
            </p:cNvPr>
            <p:cNvSpPr>
              <a:spLocks noChangeShapeType="1"/>
            </p:cNvSpPr>
            <p:nvPr/>
          </p:nvSpPr>
          <p:spPr bwMode="auto">
            <a:xfrm>
              <a:off x="4152" y="1523"/>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99" name="Line 36">
              <a:extLst>
                <a:ext uri="{FF2B5EF4-FFF2-40B4-BE49-F238E27FC236}">
                  <a16:creationId xmlns:a16="http://schemas.microsoft.com/office/drawing/2014/main" id="{96A5F657-3DB0-44EA-AD96-F6675F70FADE}"/>
                </a:ext>
              </a:extLst>
            </p:cNvPr>
            <p:cNvSpPr>
              <a:spLocks noChangeShapeType="1"/>
            </p:cNvSpPr>
            <p:nvPr/>
          </p:nvSpPr>
          <p:spPr bwMode="auto">
            <a:xfrm>
              <a:off x="4307" y="1711"/>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100" name="Line 37">
              <a:extLst>
                <a:ext uri="{FF2B5EF4-FFF2-40B4-BE49-F238E27FC236}">
                  <a16:creationId xmlns:a16="http://schemas.microsoft.com/office/drawing/2014/main" id="{CE53D420-2EFB-47BE-BFDC-7A36567454B3}"/>
                </a:ext>
              </a:extLst>
            </p:cNvPr>
            <p:cNvSpPr>
              <a:spLocks noChangeShapeType="1"/>
            </p:cNvSpPr>
            <p:nvPr/>
          </p:nvSpPr>
          <p:spPr bwMode="auto">
            <a:xfrm>
              <a:off x="4462" y="1674"/>
              <a:ext cx="0" cy="276"/>
            </a:xfrm>
            <a:prstGeom prst="line">
              <a:avLst/>
            </a:prstGeom>
            <a:grpFill/>
            <a:ln w="76200">
              <a:solidFill>
                <a:srgbClr val="CC9900"/>
              </a:solidFill>
              <a:round/>
              <a:headEnd/>
              <a:tailEnd/>
            </a:ln>
          </p:spPr>
          <p:txBody>
            <a:bodyPr anchor="ctr">
              <a:noAutofit/>
            </a:bodyPr>
            <a:lstStyle/>
            <a:p>
              <a:endParaRPr lang="en-GB" dirty="0"/>
            </a:p>
          </p:txBody>
        </p:sp>
        <p:sp>
          <p:nvSpPr>
            <p:cNvPr id="101" name="Line 38">
              <a:extLst>
                <a:ext uri="{FF2B5EF4-FFF2-40B4-BE49-F238E27FC236}">
                  <a16:creationId xmlns:a16="http://schemas.microsoft.com/office/drawing/2014/main" id="{CC165520-F967-452E-B5F3-DC1F899B43CE}"/>
                </a:ext>
              </a:extLst>
            </p:cNvPr>
            <p:cNvSpPr>
              <a:spLocks noChangeShapeType="1"/>
            </p:cNvSpPr>
            <p:nvPr/>
          </p:nvSpPr>
          <p:spPr bwMode="auto">
            <a:xfrm>
              <a:off x="4596" y="1665"/>
              <a:ext cx="0" cy="410"/>
            </a:xfrm>
            <a:prstGeom prst="line">
              <a:avLst/>
            </a:prstGeom>
            <a:grpFill/>
            <a:ln w="76200">
              <a:solidFill>
                <a:schemeClr val="accent1"/>
              </a:solidFill>
              <a:round/>
              <a:headEnd/>
              <a:tailEnd/>
            </a:ln>
          </p:spPr>
          <p:txBody>
            <a:bodyPr anchor="ctr">
              <a:noAutofit/>
            </a:bodyPr>
            <a:lstStyle/>
            <a:p>
              <a:endParaRPr lang="en-GB" dirty="0"/>
            </a:p>
          </p:txBody>
        </p:sp>
        <p:sp>
          <p:nvSpPr>
            <p:cNvPr id="102" name="Line 39">
              <a:extLst>
                <a:ext uri="{FF2B5EF4-FFF2-40B4-BE49-F238E27FC236}">
                  <a16:creationId xmlns:a16="http://schemas.microsoft.com/office/drawing/2014/main" id="{74863AF0-3045-4BE3-A2E4-21D2F654E320}"/>
                </a:ext>
              </a:extLst>
            </p:cNvPr>
            <p:cNvSpPr>
              <a:spLocks noChangeShapeType="1"/>
            </p:cNvSpPr>
            <p:nvPr/>
          </p:nvSpPr>
          <p:spPr bwMode="auto">
            <a:xfrm>
              <a:off x="4772" y="1822"/>
              <a:ext cx="0" cy="132"/>
            </a:xfrm>
            <a:prstGeom prst="line">
              <a:avLst/>
            </a:prstGeom>
            <a:grpFill/>
            <a:ln w="76200">
              <a:solidFill>
                <a:schemeClr val="accent1"/>
              </a:solidFill>
              <a:round/>
              <a:headEnd/>
              <a:tailEnd/>
            </a:ln>
          </p:spPr>
          <p:txBody>
            <a:bodyPr wrap="none" anchor="ctr">
              <a:noAutofit/>
            </a:bodyPr>
            <a:lstStyle/>
            <a:p>
              <a:endParaRPr lang="en-GB" dirty="0"/>
            </a:p>
          </p:txBody>
        </p:sp>
        <p:sp>
          <p:nvSpPr>
            <p:cNvPr id="103" name="Line 40">
              <a:extLst>
                <a:ext uri="{FF2B5EF4-FFF2-40B4-BE49-F238E27FC236}">
                  <a16:creationId xmlns:a16="http://schemas.microsoft.com/office/drawing/2014/main" id="{AD5AF524-0E7E-4E97-937E-0AC097C7A386}"/>
                </a:ext>
              </a:extLst>
            </p:cNvPr>
            <p:cNvSpPr>
              <a:spLocks noChangeShapeType="1"/>
            </p:cNvSpPr>
            <p:nvPr/>
          </p:nvSpPr>
          <p:spPr bwMode="auto">
            <a:xfrm>
              <a:off x="4914" y="1852"/>
              <a:ext cx="0" cy="132"/>
            </a:xfrm>
            <a:prstGeom prst="line">
              <a:avLst/>
            </a:prstGeom>
            <a:grpFill/>
            <a:ln w="76200">
              <a:solidFill>
                <a:srgbClr val="CC9900"/>
              </a:solidFill>
              <a:round/>
              <a:headEnd/>
              <a:tailEnd/>
            </a:ln>
          </p:spPr>
          <p:txBody>
            <a:bodyPr wrap="none" anchor="ctr">
              <a:noAutofit/>
            </a:bodyPr>
            <a:lstStyle/>
            <a:p>
              <a:endParaRPr lang="en-GB" dirty="0"/>
            </a:p>
          </p:txBody>
        </p:sp>
        <p:sp>
          <p:nvSpPr>
            <p:cNvPr id="104" name="Line 41">
              <a:extLst>
                <a:ext uri="{FF2B5EF4-FFF2-40B4-BE49-F238E27FC236}">
                  <a16:creationId xmlns:a16="http://schemas.microsoft.com/office/drawing/2014/main" id="{F2502F3F-0E66-4225-9CB2-E637F5C05340}"/>
                </a:ext>
              </a:extLst>
            </p:cNvPr>
            <p:cNvSpPr>
              <a:spLocks noChangeShapeType="1"/>
            </p:cNvSpPr>
            <p:nvPr/>
          </p:nvSpPr>
          <p:spPr bwMode="auto">
            <a:xfrm>
              <a:off x="5096" y="1843"/>
              <a:ext cx="0" cy="255"/>
            </a:xfrm>
            <a:prstGeom prst="line">
              <a:avLst/>
            </a:prstGeom>
            <a:grpFill/>
            <a:ln w="76200">
              <a:solidFill>
                <a:schemeClr val="accent1"/>
              </a:solidFill>
              <a:round/>
              <a:headEnd/>
              <a:tailEnd/>
            </a:ln>
          </p:spPr>
          <p:txBody>
            <a:bodyPr anchor="ctr">
              <a:noAutofit/>
            </a:bodyPr>
            <a:lstStyle/>
            <a:p>
              <a:endParaRPr lang="en-GB" dirty="0"/>
            </a:p>
          </p:txBody>
        </p:sp>
        <p:sp>
          <p:nvSpPr>
            <p:cNvPr id="105" name="Line 42">
              <a:extLst>
                <a:ext uri="{FF2B5EF4-FFF2-40B4-BE49-F238E27FC236}">
                  <a16:creationId xmlns:a16="http://schemas.microsoft.com/office/drawing/2014/main" id="{85C7DE76-AF6F-4473-980E-CACB783FF4BB}"/>
                </a:ext>
              </a:extLst>
            </p:cNvPr>
            <p:cNvSpPr>
              <a:spLocks noChangeShapeType="1"/>
            </p:cNvSpPr>
            <p:nvPr/>
          </p:nvSpPr>
          <p:spPr bwMode="auto">
            <a:xfrm>
              <a:off x="5251" y="1969"/>
              <a:ext cx="0" cy="204"/>
            </a:xfrm>
            <a:prstGeom prst="line">
              <a:avLst/>
            </a:prstGeom>
            <a:grpFill/>
            <a:ln w="76200">
              <a:solidFill>
                <a:schemeClr val="bg2"/>
              </a:solidFill>
              <a:round/>
              <a:headEnd/>
              <a:tailEnd/>
            </a:ln>
          </p:spPr>
          <p:txBody>
            <a:bodyPr anchor="ctr">
              <a:noAutofit/>
            </a:bodyPr>
            <a:lstStyle/>
            <a:p>
              <a:endParaRPr lang="en-GB" dirty="0"/>
            </a:p>
          </p:txBody>
        </p:sp>
        <p:sp>
          <p:nvSpPr>
            <p:cNvPr id="106" name="Line 43">
              <a:extLst>
                <a:ext uri="{FF2B5EF4-FFF2-40B4-BE49-F238E27FC236}">
                  <a16:creationId xmlns:a16="http://schemas.microsoft.com/office/drawing/2014/main" id="{90CEEBB3-F295-4F08-B030-5E2E48A59A64}"/>
                </a:ext>
              </a:extLst>
            </p:cNvPr>
            <p:cNvSpPr>
              <a:spLocks noChangeShapeType="1"/>
            </p:cNvSpPr>
            <p:nvPr/>
          </p:nvSpPr>
          <p:spPr bwMode="auto">
            <a:xfrm>
              <a:off x="5406" y="2034"/>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107" name="Line 44">
              <a:extLst>
                <a:ext uri="{FF2B5EF4-FFF2-40B4-BE49-F238E27FC236}">
                  <a16:creationId xmlns:a16="http://schemas.microsoft.com/office/drawing/2014/main" id="{2E8726AF-1B3A-4693-8D79-E608ED0EFA32}"/>
                </a:ext>
              </a:extLst>
            </p:cNvPr>
            <p:cNvSpPr>
              <a:spLocks noChangeShapeType="1"/>
            </p:cNvSpPr>
            <p:nvPr/>
          </p:nvSpPr>
          <p:spPr bwMode="auto">
            <a:xfrm>
              <a:off x="5561" y="2109"/>
              <a:ext cx="0" cy="131"/>
            </a:xfrm>
            <a:prstGeom prst="line">
              <a:avLst/>
            </a:prstGeom>
            <a:grpFill/>
            <a:ln w="76200">
              <a:solidFill>
                <a:schemeClr val="bg2"/>
              </a:solidFill>
              <a:round/>
              <a:headEnd/>
              <a:tailEnd/>
            </a:ln>
          </p:spPr>
          <p:txBody>
            <a:bodyPr wrap="none" anchor="ctr">
              <a:noAutofit/>
            </a:bodyPr>
            <a:lstStyle/>
            <a:p>
              <a:endParaRPr lang="en-GB" dirty="0"/>
            </a:p>
          </p:txBody>
        </p:sp>
        <p:sp>
          <p:nvSpPr>
            <p:cNvPr id="108" name="Line 45">
              <a:extLst>
                <a:ext uri="{FF2B5EF4-FFF2-40B4-BE49-F238E27FC236}">
                  <a16:creationId xmlns:a16="http://schemas.microsoft.com/office/drawing/2014/main" id="{3270C9BC-700D-47C8-89C8-DCB86E611FC5}"/>
                </a:ext>
              </a:extLst>
            </p:cNvPr>
            <p:cNvSpPr>
              <a:spLocks noChangeShapeType="1"/>
            </p:cNvSpPr>
            <p:nvPr/>
          </p:nvSpPr>
          <p:spPr bwMode="auto">
            <a:xfrm>
              <a:off x="5716" y="2090"/>
              <a:ext cx="0" cy="307"/>
            </a:xfrm>
            <a:prstGeom prst="line">
              <a:avLst/>
            </a:prstGeom>
            <a:grpFill/>
            <a:ln w="76200">
              <a:solidFill>
                <a:srgbClr val="009900"/>
              </a:solidFill>
              <a:round/>
              <a:headEnd/>
              <a:tailEnd/>
            </a:ln>
          </p:spPr>
          <p:txBody>
            <a:bodyPr anchor="ctr">
              <a:noAutofit/>
            </a:bodyPr>
            <a:lstStyle/>
            <a:p>
              <a:endParaRPr lang="en-GB" dirty="0"/>
            </a:p>
          </p:txBody>
        </p:sp>
        <p:sp>
          <p:nvSpPr>
            <p:cNvPr id="109" name="Line 46">
              <a:extLst>
                <a:ext uri="{FF2B5EF4-FFF2-40B4-BE49-F238E27FC236}">
                  <a16:creationId xmlns:a16="http://schemas.microsoft.com/office/drawing/2014/main" id="{071A0E10-0279-4874-A2BA-F719C7B3FAB3}"/>
                </a:ext>
              </a:extLst>
            </p:cNvPr>
            <p:cNvSpPr>
              <a:spLocks noChangeShapeType="1"/>
            </p:cNvSpPr>
            <p:nvPr/>
          </p:nvSpPr>
          <p:spPr bwMode="auto">
            <a:xfrm>
              <a:off x="5871" y="2341"/>
              <a:ext cx="0" cy="131"/>
            </a:xfrm>
            <a:prstGeom prst="line">
              <a:avLst/>
            </a:prstGeom>
            <a:grpFill/>
            <a:ln w="76200">
              <a:solidFill>
                <a:srgbClr val="009900"/>
              </a:solidFill>
              <a:round/>
              <a:headEnd/>
              <a:tailEnd/>
            </a:ln>
          </p:spPr>
          <p:txBody>
            <a:bodyPr wrap="none" anchor="ctr">
              <a:noAutofit/>
            </a:bodyPr>
            <a:lstStyle/>
            <a:p>
              <a:endParaRPr lang="en-GB" dirty="0"/>
            </a:p>
          </p:txBody>
        </p:sp>
        <p:sp>
          <p:nvSpPr>
            <p:cNvPr id="110" name="Text Box 47">
              <a:extLst>
                <a:ext uri="{FF2B5EF4-FFF2-40B4-BE49-F238E27FC236}">
                  <a16:creationId xmlns:a16="http://schemas.microsoft.com/office/drawing/2014/main" id="{5A01DD83-F856-4B1C-88B6-DC394B502137}"/>
                </a:ext>
              </a:extLst>
            </p:cNvPr>
            <p:cNvSpPr txBox="1">
              <a:spLocks noChangeArrowheads="1"/>
            </p:cNvSpPr>
            <p:nvPr/>
          </p:nvSpPr>
          <p:spPr bwMode="auto">
            <a:xfrm rot="16200000">
              <a:off x="3610" y="1853"/>
              <a:ext cx="642" cy="246"/>
            </a:xfrm>
            <a:prstGeom prst="rect">
              <a:avLst/>
            </a:prstGeom>
            <a:grp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err="1"/>
                <a:t>Propriété</a:t>
              </a:r>
              <a:endParaRPr lang="en-US" sz="1600" b="1" dirty="0"/>
            </a:p>
          </p:txBody>
        </p:sp>
        <p:sp>
          <p:nvSpPr>
            <p:cNvPr id="111" name="Text Box 48">
              <a:extLst>
                <a:ext uri="{FF2B5EF4-FFF2-40B4-BE49-F238E27FC236}">
                  <a16:creationId xmlns:a16="http://schemas.microsoft.com/office/drawing/2014/main" id="{D46F1804-A329-4043-A63A-A276C021DF10}"/>
                </a:ext>
              </a:extLst>
            </p:cNvPr>
            <p:cNvSpPr txBox="1">
              <a:spLocks noChangeArrowheads="1"/>
            </p:cNvSpPr>
            <p:nvPr/>
          </p:nvSpPr>
          <p:spPr bwMode="auto">
            <a:xfrm>
              <a:off x="4871" y="1439"/>
              <a:ext cx="1145" cy="194"/>
            </a:xfrm>
            <a:prstGeom prst="rect">
              <a:avLst/>
            </a:prstGeom>
            <a:grpFill/>
            <a:ln w="9525">
              <a:solidFill>
                <a:srgbClr val="808080"/>
              </a:solidFill>
              <a:miter lim="800000"/>
              <a:headEnd/>
              <a:tailEnd/>
            </a:ln>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err="1">
                  <a:latin typeface="+mn-lt"/>
                </a:rPr>
                <a:t>Graphique</a:t>
              </a:r>
              <a:r>
                <a:rPr lang="en-GB" sz="1600" dirty="0">
                  <a:latin typeface="+mn-lt"/>
                </a:rPr>
                <a:t> à barres</a:t>
              </a:r>
            </a:p>
          </p:txBody>
        </p:sp>
      </p:grpSp>
      <p:grpSp>
        <p:nvGrpSpPr>
          <p:cNvPr id="112" name="Group 111">
            <a:extLst>
              <a:ext uri="{FF2B5EF4-FFF2-40B4-BE49-F238E27FC236}">
                <a16:creationId xmlns:a16="http://schemas.microsoft.com/office/drawing/2014/main" id="{A7C9FBAA-E095-41A5-9D6C-EADA24FD6EED}"/>
              </a:ext>
            </a:extLst>
          </p:cNvPr>
          <p:cNvGrpSpPr/>
          <p:nvPr/>
        </p:nvGrpSpPr>
        <p:grpSpPr>
          <a:xfrm>
            <a:off x="2078446" y="2898822"/>
            <a:ext cx="2486168" cy="2590645"/>
            <a:chOff x="2836714" y="5257210"/>
            <a:chExt cx="2486168" cy="2590645"/>
          </a:xfrm>
        </p:grpSpPr>
        <p:sp>
          <p:nvSpPr>
            <p:cNvPr id="115" name="TextBox 114">
              <a:extLst>
                <a:ext uri="{FF2B5EF4-FFF2-40B4-BE49-F238E27FC236}">
                  <a16:creationId xmlns:a16="http://schemas.microsoft.com/office/drawing/2014/main" id="{51039465-4F1B-4338-A34A-429644A5DC16}"/>
                </a:ext>
              </a:extLst>
            </p:cNvPr>
            <p:cNvSpPr txBox="1"/>
            <p:nvPr/>
          </p:nvSpPr>
          <p:spPr>
            <a:xfrm>
              <a:off x="2836714" y="5257210"/>
              <a:ext cx="663823" cy="277000"/>
            </a:xfrm>
            <a:prstGeom prst="rect">
              <a:avLst/>
            </a:prstGeom>
            <a:solidFill>
              <a:schemeClr val="accent2"/>
            </a:solidFill>
            <a:ln>
              <a:solidFill>
                <a:schemeClr val="tx1"/>
              </a:solidFill>
            </a:ln>
          </p:spPr>
          <p:txBody>
            <a:bodyPr wrap="square" rtlCol="0">
              <a:spAutoFit/>
            </a:bodyPr>
            <a:lstStyle/>
            <a:p>
              <a:r>
                <a:rPr lang="en-GB" sz="1200" dirty="0"/>
                <a:t>X-Axis</a:t>
              </a:r>
            </a:p>
          </p:txBody>
        </p:sp>
        <p:sp>
          <p:nvSpPr>
            <p:cNvPr id="114" name="Text Box 26">
              <a:extLst>
                <a:ext uri="{FF2B5EF4-FFF2-40B4-BE49-F238E27FC236}">
                  <a16:creationId xmlns:a16="http://schemas.microsoft.com/office/drawing/2014/main" id="{0AC1CC9A-2FD0-4854-A25A-A6E88B86C568}"/>
                </a:ext>
              </a:extLst>
            </p:cNvPr>
            <p:cNvSpPr txBox="1">
              <a:spLocks noChangeArrowheads="1"/>
            </p:cNvSpPr>
            <p:nvPr/>
          </p:nvSpPr>
          <p:spPr bwMode="auto">
            <a:xfrm>
              <a:off x="3635937" y="7297955"/>
              <a:ext cx="1686945" cy="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
                </a:spcBef>
                <a:buClr>
                  <a:schemeClr val="accent1"/>
                </a:buClr>
                <a:buSzTx/>
              </a:pPr>
              <a:endParaRPr lang="en-GB" sz="1400" b="1" dirty="0"/>
            </a:p>
          </p:txBody>
        </p:sp>
      </p:grpSp>
      <p:grpSp>
        <p:nvGrpSpPr>
          <p:cNvPr id="118" name="Group 117">
            <a:extLst>
              <a:ext uri="{FF2B5EF4-FFF2-40B4-BE49-F238E27FC236}">
                <a16:creationId xmlns:a16="http://schemas.microsoft.com/office/drawing/2014/main" id="{A4A348AF-6C69-46BC-B64C-BD43343DB58D}"/>
              </a:ext>
            </a:extLst>
          </p:cNvPr>
          <p:cNvGrpSpPr/>
          <p:nvPr/>
        </p:nvGrpSpPr>
        <p:grpSpPr>
          <a:xfrm>
            <a:off x="1413779" y="2043769"/>
            <a:ext cx="2352483" cy="821177"/>
            <a:chOff x="-44608" y="2074847"/>
            <a:chExt cx="3175209" cy="1108365"/>
          </a:xfrm>
        </p:grpSpPr>
        <p:grpSp>
          <p:nvGrpSpPr>
            <p:cNvPr id="119" name="Group 118">
              <a:extLst>
                <a:ext uri="{FF2B5EF4-FFF2-40B4-BE49-F238E27FC236}">
                  <a16:creationId xmlns:a16="http://schemas.microsoft.com/office/drawing/2014/main" id="{0EFCE611-B5B1-4C8D-9DB2-0790649CFD4B}"/>
                </a:ext>
              </a:extLst>
            </p:cNvPr>
            <p:cNvGrpSpPr/>
            <p:nvPr/>
          </p:nvGrpSpPr>
          <p:grpSpPr>
            <a:xfrm>
              <a:off x="1739357" y="2528571"/>
              <a:ext cx="1391244" cy="654641"/>
              <a:chOff x="3584406" y="1950447"/>
              <a:chExt cx="1391244" cy="654641"/>
            </a:xfrm>
          </p:grpSpPr>
          <p:sp>
            <p:nvSpPr>
              <p:cNvPr id="121" name="Text Box 27">
                <a:extLst>
                  <a:ext uri="{FF2B5EF4-FFF2-40B4-BE49-F238E27FC236}">
                    <a16:creationId xmlns:a16="http://schemas.microsoft.com/office/drawing/2014/main" id="{93B1A2FB-FEB7-4CD7-8BB0-AE97E05D5AA4}"/>
                  </a:ext>
                </a:extLst>
              </p:cNvPr>
              <p:cNvSpPr txBox="1">
                <a:spLocks noChangeArrowheads="1"/>
              </p:cNvSpPr>
              <p:nvPr/>
            </p:nvSpPr>
            <p:spPr bwMode="auto">
              <a:xfrm>
                <a:off x="3877099" y="2238375"/>
                <a:ext cx="1098551"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err="1"/>
                  <a:t>Choisir</a:t>
                </a:r>
                <a:r>
                  <a:rPr lang="en-GB" sz="1200" b="1" dirty="0"/>
                  <a:t>:</a:t>
                </a:r>
              </a:p>
            </p:txBody>
          </p:sp>
          <p:sp>
            <p:nvSpPr>
              <p:cNvPr id="122" name="Line 31">
                <a:extLst>
                  <a:ext uri="{FF2B5EF4-FFF2-40B4-BE49-F238E27FC236}">
                    <a16:creationId xmlns:a16="http://schemas.microsoft.com/office/drawing/2014/main" id="{D235362A-3896-4835-8580-7DA4BEF834B7}"/>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endParaRPr lang="en-GB" sz="1200" dirty="0"/>
              </a:p>
            </p:txBody>
          </p:sp>
        </p:grpSp>
        <p:sp>
          <p:nvSpPr>
            <p:cNvPr id="120" name="Oval 119">
              <a:extLst>
                <a:ext uri="{FF2B5EF4-FFF2-40B4-BE49-F238E27FC236}">
                  <a16:creationId xmlns:a16="http://schemas.microsoft.com/office/drawing/2014/main" id="{AF9006E7-294B-41A9-BE37-FB7AD2FDE750}"/>
                </a:ext>
              </a:extLst>
            </p:cNvPr>
            <p:cNvSpPr>
              <a:spLocks noChangeArrowheads="1"/>
            </p:cNvSpPr>
            <p:nvPr/>
          </p:nvSpPr>
          <p:spPr bwMode="auto">
            <a:xfrm>
              <a:off x="-44608" y="2074847"/>
              <a:ext cx="3047044" cy="435303"/>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050" b="1" dirty="0"/>
            </a:p>
          </p:txBody>
        </p:sp>
      </p:grpSp>
      <p:grpSp>
        <p:nvGrpSpPr>
          <p:cNvPr id="126" name="Group 125">
            <a:extLst>
              <a:ext uri="{FF2B5EF4-FFF2-40B4-BE49-F238E27FC236}">
                <a16:creationId xmlns:a16="http://schemas.microsoft.com/office/drawing/2014/main" id="{78F0C107-9137-41E7-8800-5D433A7F9231}"/>
              </a:ext>
            </a:extLst>
          </p:cNvPr>
          <p:cNvGrpSpPr/>
          <p:nvPr/>
        </p:nvGrpSpPr>
        <p:grpSpPr>
          <a:xfrm>
            <a:off x="2736434" y="2898822"/>
            <a:ext cx="6601222" cy="3076777"/>
            <a:chOff x="2736434" y="2898822"/>
            <a:chExt cx="6601222" cy="3076777"/>
          </a:xfrm>
        </p:grpSpPr>
        <p:grpSp>
          <p:nvGrpSpPr>
            <p:cNvPr id="80" name="Group 49">
              <a:extLst>
                <a:ext uri="{FF2B5EF4-FFF2-40B4-BE49-F238E27FC236}">
                  <a16:creationId xmlns:a16="http://schemas.microsoft.com/office/drawing/2014/main" id="{7F0395F1-C295-478C-9E59-2B9230695EE6}"/>
                </a:ext>
              </a:extLst>
            </p:cNvPr>
            <p:cNvGrpSpPr>
              <a:grpSpLocks/>
            </p:cNvGrpSpPr>
            <p:nvPr/>
          </p:nvGrpSpPr>
          <p:grpSpPr bwMode="auto">
            <a:xfrm>
              <a:off x="5721958" y="3736829"/>
              <a:ext cx="3615698" cy="2238770"/>
              <a:chOff x="1228" y="1350"/>
              <a:chExt cx="2296" cy="1452"/>
            </a:xfrm>
          </p:grpSpPr>
          <p:sp>
            <p:nvSpPr>
              <p:cNvPr id="81" name="Text Box 50">
                <a:extLst>
                  <a:ext uri="{FF2B5EF4-FFF2-40B4-BE49-F238E27FC236}">
                    <a16:creationId xmlns:a16="http://schemas.microsoft.com/office/drawing/2014/main" id="{254C190F-21A3-4EB8-AE37-A87C39F0B723}"/>
                  </a:ext>
                </a:extLst>
              </p:cNvPr>
              <p:cNvSpPr txBox="1">
                <a:spLocks noChangeArrowheads="1"/>
              </p:cNvSpPr>
              <p:nvPr/>
            </p:nvSpPr>
            <p:spPr bwMode="auto">
              <a:xfrm rot="16200000">
                <a:off x="981" y="1839"/>
                <a:ext cx="74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err="1"/>
                  <a:t>Propriété</a:t>
                </a:r>
                <a:r>
                  <a:rPr lang="en-US" sz="1600" b="1" dirty="0"/>
                  <a:t> 1</a:t>
                </a:r>
              </a:p>
            </p:txBody>
          </p:sp>
          <p:sp>
            <p:nvSpPr>
              <p:cNvPr id="82" name="Text Box 51">
                <a:extLst>
                  <a:ext uri="{FF2B5EF4-FFF2-40B4-BE49-F238E27FC236}">
                    <a16:creationId xmlns:a16="http://schemas.microsoft.com/office/drawing/2014/main" id="{25DB77FE-B288-45E4-8582-CED6F96A0142}"/>
                  </a:ext>
                </a:extLst>
              </p:cNvPr>
              <p:cNvSpPr txBox="1">
                <a:spLocks noChangeArrowheads="1"/>
              </p:cNvSpPr>
              <p:nvPr/>
            </p:nvSpPr>
            <p:spPr bwMode="auto">
              <a:xfrm>
                <a:off x="2140" y="2590"/>
                <a:ext cx="7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US" sz="1600" b="1" dirty="0" err="1"/>
                  <a:t>Propriété</a:t>
                </a:r>
                <a:r>
                  <a:rPr lang="en-US" sz="1600" b="1" dirty="0"/>
                  <a:t> 2</a:t>
                </a:r>
              </a:p>
            </p:txBody>
          </p:sp>
          <p:sp>
            <p:nvSpPr>
              <p:cNvPr id="83" name="Rectangle 52">
                <a:extLst>
                  <a:ext uri="{FF2B5EF4-FFF2-40B4-BE49-F238E27FC236}">
                    <a16:creationId xmlns:a16="http://schemas.microsoft.com/office/drawing/2014/main" id="{FB94113A-9F9D-4647-9BB5-67E3221AA41E}"/>
                  </a:ext>
                </a:extLst>
              </p:cNvPr>
              <p:cNvSpPr>
                <a:spLocks noChangeArrowheads="1"/>
              </p:cNvSpPr>
              <p:nvPr/>
            </p:nvSpPr>
            <p:spPr bwMode="auto">
              <a:xfrm>
                <a:off x="1496" y="1350"/>
                <a:ext cx="2028" cy="1212"/>
              </a:xfrm>
              <a:prstGeom prst="rect">
                <a:avLst/>
              </a:prstGeom>
              <a:solidFill>
                <a:srgbClr val="FFFFFF"/>
              </a:solidFill>
              <a:ln w="28575">
                <a:solidFill>
                  <a:srgbClr val="808080"/>
                </a:solidFill>
                <a:miter lim="800000"/>
                <a:headEnd/>
                <a:tailEnd/>
              </a:ln>
            </p:spPr>
            <p:txBody>
              <a:bodyPr anchor="ctr">
                <a:noAutofit/>
              </a:bodyPr>
              <a:lstStyle/>
              <a:p>
                <a:endParaRPr lang="en-GB" dirty="0"/>
              </a:p>
            </p:txBody>
          </p:sp>
          <p:sp>
            <p:nvSpPr>
              <p:cNvPr id="84" name="Oval 53">
                <a:extLst>
                  <a:ext uri="{FF2B5EF4-FFF2-40B4-BE49-F238E27FC236}">
                    <a16:creationId xmlns:a16="http://schemas.microsoft.com/office/drawing/2014/main" id="{A2C81E72-42FC-4B06-A1ED-CD45EC2C4289}"/>
                  </a:ext>
                </a:extLst>
              </p:cNvPr>
              <p:cNvSpPr>
                <a:spLocks noChangeArrowheads="1"/>
              </p:cNvSpPr>
              <p:nvPr/>
            </p:nvSpPr>
            <p:spPr bwMode="auto">
              <a:xfrm>
                <a:off x="2024" y="1984"/>
                <a:ext cx="113" cy="221"/>
              </a:xfrm>
              <a:prstGeom prst="ellipse">
                <a:avLst/>
              </a:prstGeom>
              <a:solidFill>
                <a:srgbClr val="CCECFF"/>
              </a:solidFill>
              <a:ln w="19050">
                <a:solidFill>
                  <a:schemeClr val="tx1"/>
                </a:solidFill>
                <a:round/>
                <a:headEnd/>
                <a:tailEnd/>
              </a:ln>
            </p:spPr>
            <p:txBody>
              <a:bodyPr anchor="ctr">
                <a:noAutofit/>
              </a:bodyPr>
              <a:lstStyle/>
              <a:p>
                <a:endParaRPr lang="en-GB" dirty="0"/>
              </a:p>
            </p:txBody>
          </p:sp>
          <p:sp>
            <p:nvSpPr>
              <p:cNvPr id="85" name="Oval 54">
                <a:extLst>
                  <a:ext uri="{FF2B5EF4-FFF2-40B4-BE49-F238E27FC236}">
                    <a16:creationId xmlns:a16="http://schemas.microsoft.com/office/drawing/2014/main" id="{A097CB24-5265-490A-B90C-E5FAFD87065D}"/>
                  </a:ext>
                </a:extLst>
              </p:cNvPr>
              <p:cNvSpPr>
                <a:spLocks noChangeArrowheads="1"/>
              </p:cNvSpPr>
              <p:nvPr/>
            </p:nvSpPr>
            <p:spPr bwMode="auto">
              <a:xfrm>
                <a:off x="2120" y="2287"/>
                <a:ext cx="286" cy="115"/>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86" name="Oval 55">
                <a:extLst>
                  <a:ext uri="{FF2B5EF4-FFF2-40B4-BE49-F238E27FC236}">
                    <a16:creationId xmlns:a16="http://schemas.microsoft.com/office/drawing/2014/main" id="{F1E8CC17-DEDC-4CE2-93F3-BB7280B30F90}"/>
                  </a:ext>
                </a:extLst>
              </p:cNvPr>
              <p:cNvSpPr>
                <a:spLocks noChangeArrowheads="1"/>
              </p:cNvSpPr>
              <p:nvPr/>
            </p:nvSpPr>
            <p:spPr bwMode="auto">
              <a:xfrm>
                <a:off x="2386" y="2013"/>
                <a:ext cx="185" cy="315"/>
              </a:xfrm>
              <a:prstGeom prst="ellipse">
                <a:avLst/>
              </a:prstGeom>
              <a:solidFill>
                <a:srgbClr val="CCECFF"/>
              </a:solidFill>
              <a:ln w="19050">
                <a:solidFill>
                  <a:schemeClr val="tx1"/>
                </a:solidFill>
                <a:round/>
                <a:headEnd/>
                <a:tailEnd/>
              </a:ln>
            </p:spPr>
            <p:txBody>
              <a:bodyPr anchor="ctr">
                <a:noAutofit/>
              </a:bodyPr>
              <a:lstStyle/>
              <a:p>
                <a:pPr algn="ctr"/>
                <a:endParaRPr lang="en-GB" b="1" dirty="0"/>
              </a:p>
            </p:txBody>
          </p:sp>
          <p:sp>
            <p:nvSpPr>
              <p:cNvPr id="87" name="Oval 56">
                <a:extLst>
                  <a:ext uri="{FF2B5EF4-FFF2-40B4-BE49-F238E27FC236}">
                    <a16:creationId xmlns:a16="http://schemas.microsoft.com/office/drawing/2014/main" id="{384A6456-217A-4F9E-8325-900540E2DDBE}"/>
                  </a:ext>
                </a:extLst>
              </p:cNvPr>
              <p:cNvSpPr>
                <a:spLocks noChangeArrowheads="1"/>
              </p:cNvSpPr>
              <p:nvPr/>
            </p:nvSpPr>
            <p:spPr bwMode="auto">
              <a:xfrm>
                <a:off x="2813" y="2049"/>
                <a:ext cx="373" cy="177"/>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88" name="Oval 57">
                <a:extLst>
                  <a:ext uri="{FF2B5EF4-FFF2-40B4-BE49-F238E27FC236}">
                    <a16:creationId xmlns:a16="http://schemas.microsoft.com/office/drawing/2014/main" id="{C0F38571-F758-49CE-87C7-96B9DB132568}"/>
                  </a:ext>
                </a:extLst>
              </p:cNvPr>
              <p:cNvSpPr>
                <a:spLocks noChangeArrowheads="1"/>
              </p:cNvSpPr>
              <p:nvPr/>
            </p:nvSpPr>
            <p:spPr bwMode="auto">
              <a:xfrm>
                <a:off x="2699" y="1522"/>
                <a:ext cx="191" cy="399"/>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89" name="Oval 58">
                <a:extLst>
                  <a:ext uri="{FF2B5EF4-FFF2-40B4-BE49-F238E27FC236}">
                    <a16:creationId xmlns:a16="http://schemas.microsoft.com/office/drawing/2014/main" id="{E008C306-5D6B-4E8D-9AAA-4DA0E8A32F3C}"/>
                  </a:ext>
                </a:extLst>
              </p:cNvPr>
              <p:cNvSpPr>
                <a:spLocks noChangeArrowheads="1"/>
              </p:cNvSpPr>
              <p:nvPr/>
            </p:nvSpPr>
            <p:spPr bwMode="auto">
              <a:xfrm>
                <a:off x="2933" y="1848"/>
                <a:ext cx="191" cy="151"/>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90" name="Oval 59">
                <a:extLst>
                  <a:ext uri="{FF2B5EF4-FFF2-40B4-BE49-F238E27FC236}">
                    <a16:creationId xmlns:a16="http://schemas.microsoft.com/office/drawing/2014/main" id="{CD0EF2E9-E6A5-408E-84DE-A46B85D127FC}"/>
                  </a:ext>
                </a:extLst>
              </p:cNvPr>
              <p:cNvSpPr>
                <a:spLocks noChangeArrowheads="1"/>
              </p:cNvSpPr>
              <p:nvPr/>
            </p:nvSpPr>
            <p:spPr bwMode="auto">
              <a:xfrm>
                <a:off x="2570" y="2090"/>
                <a:ext cx="191" cy="150"/>
              </a:xfrm>
              <a:prstGeom prst="ellipse">
                <a:avLst/>
              </a:prstGeom>
              <a:solidFill>
                <a:schemeClr val="accent2"/>
              </a:solidFill>
              <a:ln w="19050">
                <a:solidFill>
                  <a:schemeClr val="tx1"/>
                </a:solidFill>
                <a:round/>
                <a:headEnd/>
                <a:tailEnd/>
              </a:ln>
            </p:spPr>
            <p:txBody>
              <a:bodyPr anchor="ctr">
                <a:noAutofit/>
              </a:bodyPr>
              <a:lstStyle/>
              <a:p>
                <a:endParaRPr lang="en-GB" dirty="0"/>
              </a:p>
            </p:txBody>
          </p:sp>
          <p:sp>
            <p:nvSpPr>
              <p:cNvPr id="91" name="Oval 60">
                <a:extLst>
                  <a:ext uri="{FF2B5EF4-FFF2-40B4-BE49-F238E27FC236}">
                    <a16:creationId xmlns:a16="http://schemas.microsoft.com/office/drawing/2014/main" id="{72CE7789-F2E8-488F-9ED7-325D6F879D2F}"/>
                  </a:ext>
                </a:extLst>
              </p:cNvPr>
              <p:cNvSpPr>
                <a:spLocks noChangeArrowheads="1"/>
              </p:cNvSpPr>
              <p:nvPr/>
            </p:nvSpPr>
            <p:spPr bwMode="auto">
              <a:xfrm>
                <a:off x="1842" y="2209"/>
                <a:ext cx="191" cy="151"/>
              </a:xfrm>
              <a:prstGeom prst="ellipse">
                <a:avLst/>
              </a:prstGeom>
              <a:solidFill>
                <a:srgbClr val="009900"/>
              </a:solidFill>
              <a:ln w="19050">
                <a:solidFill>
                  <a:schemeClr val="tx1"/>
                </a:solidFill>
                <a:round/>
                <a:headEnd/>
                <a:tailEnd/>
              </a:ln>
            </p:spPr>
            <p:txBody>
              <a:bodyPr anchor="ctr">
                <a:noAutofit/>
              </a:bodyPr>
              <a:lstStyle/>
              <a:p>
                <a:endParaRPr lang="en-GB" dirty="0"/>
              </a:p>
            </p:txBody>
          </p:sp>
          <p:sp>
            <p:nvSpPr>
              <p:cNvPr id="92" name="Oval 61">
                <a:extLst>
                  <a:ext uri="{FF2B5EF4-FFF2-40B4-BE49-F238E27FC236}">
                    <a16:creationId xmlns:a16="http://schemas.microsoft.com/office/drawing/2014/main" id="{6F65B380-400A-4D51-970D-ED108823682A}"/>
                  </a:ext>
                </a:extLst>
              </p:cNvPr>
              <p:cNvSpPr>
                <a:spLocks noChangeArrowheads="1"/>
              </p:cNvSpPr>
              <p:nvPr/>
            </p:nvSpPr>
            <p:spPr bwMode="auto">
              <a:xfrm>
                <a:off x="1589" y="2174"/>
                <a:ext cx="185" cy="315"/>
              </a:xfrm>
              <a:prstGeom prst="ellipse">
                <a:avLst/>
              </a:prstGeom>
              <a:solidFill>
                <a:srgbClr val="009900"/>
              </a:solidFill>
              <a:ln w="19050">
                <a:solidFill>
                  <a:schemeClr val="tx1"/>
                </a:solidFill>
                <a:round/>
                <a:headEnd/>
                <a:tailEnd/>
              </a:ln>
            </p:spPr>
            <p:txBody>
              <a:bodyPr anchor="ctr">
                <a:noAutofit/>
              </a:bodyPr>
              <a:lstStyle/>
              <a:p>
                <a:pPr algn="ctr"/>
                <a:endParaRPr lang="en-GB" b="1" dirty="0"/>
              </a:p>
            </p:txBody>
          </p:sp>
          <p:sp>
            <p:nvSpPr>
              <p:cNvPr id="93" name="Oval 62">
                <a:extLst>
                  <a:ext uri="{FF2B5EF4-FFF2-40B4-BE49-F238E27FC236}">
                    <a16:creationId xmlns:a16="http://schemas.microsoft.com/office/drawing/2014/main" id="{078104C4-A647-4610-88BD-E04AF2A7CF41}"/>
                  </a:ext>
                </a:extLst>
              </p:cNvPr>
              <p:cNvSpPr>
                <a:spLocks noChangeArrowheads="1"/>
              </p:cNvSpPr>
              <p:nvPr/>
            </p:nvSpPr>
            <p:spPr bwMode="auto">
              <a:xfrm>
                <a:off x="2970" y="1425"/>
                <a:ext cx="372" cy="177"/>
              </a:xfrm>
              <a:prstGeom prst="ellipse">
                <a:avLst/>
              </a:prstGeom>
              <a:solidFill>
                <a:srgbClr val="FF3300"/>
              </a:solidFill>
              <a:ln w="19050">
                <a:solidFill>
                  <a:schemeClr val="tx1"/>
                </a:solidFill>
                <a:round/>
                <a:headEnd/>
                <a:tailEnd/>
              </a:ln>
            </p:spPr>
            <p:txBody>
              <a:bodyPr anchor="ctr">
                <a:noAutofit/>
              </a:bodyPr>
              <a:lstStyle/>
              <a:p>
                <a:endParaRPr lang="en-GB" dirty="0"/>
              </a:p>
            </p:txBody>
          </p:sp>
          <p:sp>
            <p:nvSpPr>
              <p:cNvPr id="94" name="Oval 63">
                <a:extLst>
                  <a:ext uri="{FF2B5EF4-FFF2-40B4-BE49-F238E27FC236}">
                    <a16:creationId xmlns:a16="http://schemas.microsoft.com/office/drawing/2014/main" id="{1606E1F3-E50A-4F4F-8223-6FFFA4726045}"/>
                  </a:ext>
                </a:extLst>
              </p:cNvPr>
              <p:cNvSpPr>
                <a:spLocks noChangeArrowheads="1"/>
              </p:cNvSpPr>
              <p:nvPr/>
            </p:nvSpPr>
            <p:spPr bwMode="auto">
              <a:xfrm>
                <a:off x="3047" y="1900"/>
                <a:ext cx="286" cy="116"/>
              </a:xfrm>
              <a:prstGeom prst="ellipse">
                <a:avLst/>
              </a:prstGeom>
              <a:solidFill>
                <a:srgbClr val="990000"/>
              </a:solidFill>
              <a:ln w="19050">
                <a:solidFill>
                  <a:schemeClr val="tx1"/>
                </a:solidFill>
                <a:round/>
                <a:headEnd/>
                <a:tailEnd/>
              </a:ln>
            </p:spPr>
            <p:txBody>
              <a:bodyPr anchor="ctr">
                <a:noAutofit/>
              </a:bodyPr>
              <a:lstStyle/>
              <a:p>
                <a:endParaRPr lang="en-GB" dirty="0"/>
              </a:p>
            </p:txBody>
          </p:sp>
          <p:sp>
            <p:nvSpPr>
              <p:cNvPr id="95" name="Text Box 64">
                <a:extLst>
                  <a:ext uri="{FF2B5EF4-FFF2-40B4-BE49-F238E27FC236}">
                    <a16:creationId xmlns:a16="http://schemas.microsoft.com/office/drawing/2014/main" id="{3C2AC5A2-393C-45D3-903D-C7DD03271B04}"/>
                  </a:ext>
                </a:extLst>
              </p:cNvPr>
              <p:cNvSpPr txBox="1">
                <a:spLocks noChangeArrowheads="1"/>
              </p:cNvSpPr>
              <p:nvPr/>
            </p:nvSpPr>
            <p:spPr bwMode="auto">
              <a:xfrm>
                <a:off x="1564" y="1400"/>
                <a:ext cx="1092" cy="2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err="1">
                    <a:latin typeface="+mn-lt"/>
                  </a:rPr>
                  <a:t>Graphique</a:t>
                </a:r>
                <a:r>
                  <a:rPr lang="en-GB" sz="1600" dirty="0">
                    <a:latin typeface="+mn-lt"/>
                  </a:rPr>
                  <a:t> à </a:t>
                </a:r>
                <a:r>
                  <a:rPr lang="en-GB" sz="1600" dirty="0" err="1">
                    <a:latin typeface="+mn-lt"/>
                  </a:rPr>
                  <a:t>bulles</a:t>
                </a:r>
                <a:endParaRPr lang="en-GB" sz="1600" dirty="0">
                  <a:latin typeface="+mn-lt"/>
                </a:endParaRPr>
              </a:p>
            </p:txBody>
          </p:sp>
        </p:grpSp>
        <p:sp>
          <p:nvSpPr>
            <p:cNvPr id="125" name="TextBox 124">
              <a:extLst>
                <a:ext uri="{FF2B5EF4-FFF2-40B4-BE49-F238E27FC236}">
                  <a16:creationId xmlns:a16="http://schemas.microsoft.com/office/drawing/2014/main" id="{2DAC35DA-51D2-48CB-8309-97594A7655C9}"/>
                </a:ext>
              </a:extLst>
            </p:cNvPr>
            <p:cNvSpPr txBox="1"/>
            <p:nvPr/>
          </p:nvSpPr>
          <p:spPr>
            <a:xfrm>
              <a:off x="2736434" y="2898822"/>
              <a:ext cx="648929" cy="277000"/>
            </a:xfrm>
            <a:prstGeom prst="rect">
              <a:avLst/>
            </a:prstGeom>
            <a:solidFill>
              <a:schemeClr val="accent2"/>
            </a:solidFill>
            <a:ln>
              <a:solidFill>
                <a:schemeClr val="tx1"/>
              </a:solidFill>
            </a:ln>
          </p:spPr>
          <p:txBody>
            <a:bodyPr wrap="square" rtlCol="0">
              <a:spAutoFit/>
            </a:bodyPr>
            <a:lstStyle/>
            <a:p>
              <a:r>
                <a:rPr lang="en-GB" sz="1200" dirty="0"/>
                <a:t>Y-Axis</a:t>
              </a:r>
            </a:p>
          </p:txBody>
        </p:sp>
      </p:grpSp>
      <p:pic>
        <p:nvPicPr>
          <p:cNvPr id="54" name="Picture 53">
            <a:extLst>
              <a:ext uri="{FF2B5EF4-FFF2-40B4-BE49-F238E27FC236}">
                <a16:creationId xmlns:a16="http://schemas.microsoft.com/office/drawing/2014/main" id="{1D8CA7F9-8166-4B70-BA3E-2DA35E77813E}"/>
              </a:ext>
            </a:extLst>
          </p:cNvPr>
          <p:cNvPicPr>
            <a:picLocks noChangeAspect="1"/>
          </p:cNvPicPr>
          <p:nvPr/>
        </p:nvPicPr>
        <p:blipFill rotWithShape="1">
          <a:blip r:embed="rId3"/>
          <a:srcRect t="3917" b="87666"/>
          <a:stretch/>
        </p:blipFill>
        <p:spPr>
          <a:xfrm>
            <a:off x="1159716" y="1085710"/>
            <a:ext cx="9951038" cy="508141"/>
          </a:xfrm>
          <a:prstGeom prst="rect">
            <a:avLst/>
          </a:prstGeom>
        </p:spPr>
      </p:pic>
    </p:spTree>
    <p:extLst>
      <p:ext uri="{BB962C8B-B14F-4D97-AF65-F5344CB8AC3E}">
        <p14:creationId xmlns:p14="http://schemas.microsoft.com/office/powerpoint/2010/main" val="15323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up)">
                                      <p:cBhvr>
                                        <p:cTn id="7" dur="500"/>
                                        <p:tgtEl>
                                          <p:spTgt spid="1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up)">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E7162181-3C7B-41C2-9BFB-DE7B711EB6ED}"/>
              </a:ext>
            </a:extLst>
          </p:cNvPr>
          <p:cNvPicPr>
            <a:picLocks noChangeAspect="1"/>
          </p:cNvPicPr>
          <p:nvPr/>
        </p:nvPicPr>
        <p:blipFill rotWithShape="1">
          <a:blip r:embed="rId3"/>
          <a:srcRect l="1" t="26581" r="67751" b="67378"/>
          <a:stretch/>
        </p:blipFill>
        <p:spPr>
          <a:xfrm>
            <a:off x="1541988" y="1872008"/>
            <a:ext cx="4217824" cy="479333"/>
          </a:xfrm>
          <a:prstGeom prst="rect">
            <a:avLst/>
          </a:prstGeom>
        </p:spPr>
      </p:pic>
      <p:sp>
        <p:nvSpPr>
          <p:cNvPr id="2" name="Slide Number Placeholder 1">
            <a:extLst>
              <a:ext uri="{FF2B5EF4-FFF2-40B4-BE49-F238E27FC236}">
                <a16:creationId xmlns:a16="http://schemas.microsoft.com/office/drawing/2014/main" id="{6AB107EC-9F0B-47C7-887B-84CEB808FB0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lumMod val="65000"/>
                </a:srgbClr>
              </a:solidFill>
              <a:effectLst/>
              <a:uLnTx/>
              <a:uFillTx/>
              <a:latin typeface="Calibri" panose="020F0502020204030204"/>
              <a:ea typeface="+mn-ea"/>
              <a:cs typeface="Calibri" panose="020F0502020204030204" pitchFamily="34" charset="0"/>
            </a:endParaRPr>
          </a:p>
        </p:txBody>
      </p:sp>
      <p:sp>
        <p:nvSpPr>
          <p:cNvPr id="3" name="Title 2">
            <a:extLst>
              <a:ext uri="{FF2B5EF4-FFF2-40B4-BE49-F238E27FC236}">
                <a16:creationId xmlns:a16="http://schemas.microsoft.com/office/drawing/2014/main" id="{2E025CF9-97A6-4C84-9A9A-171ECE304DD0}"/>
              </a:ext>
            </a:extLst>
          </p:cNvPr>
          <p:cNvSpPr>
            <a:spLocks noGrp="1"/>
          </p:cNvSpPr>
          <p:nvPr>
            <p:ph type="title"/>
          </p:nvPr>
        </p:nvSpPr>
        <p:spPr/>
        <p:txBody>
          <a:bodyPr/>
          <a:lstStyle/>
          <a:p>
            <a:r>
              <a:rPr lang="en-GB" dirty="0" err="1"/>
              <a:t>Création</a:t>
            </a:r>
            <a:r>
              <a:rPr lang="en-GB" dirty="0"/>
              <a:t> de </a:t>
            </a:r>
            <a:r>
              <a:rPr lang="en-GB" dirty="0" err="1"/>
              <a:t>graphiques</a:t>
            </a:r>
            <a:r>
              <a:rPr lang="en-GB" dirty="0"/>
              <a:t> </a:t>
            </a:r>
            <a:r>
              <a:rPr lang="en-GB" dirty="0" err="1"/>
              <a:t>avancés</a:t>
            </a:r>
            <a:r>
              <a:rPr lang="en-GB" dirty="0"/>
              <a:t> pour </a:t>
            </a:r>
            <a:r>
              <a:rPr lang="en-GB" dirty="0" err="1"/>
              <a:t>filtrer</a:t>
            </a:r>
            <a:endParaRPr lang="en-US" dirty="0">
              <a:latin typeface="+mn-lt"/>
            </a:endParaRPr>
          </a:p>
        </p:txBody>
      </p:sp>
      <p:grpSp>
        <p:nvGrpSpPr>
          <p:cNvPr id="88" name="Group 87">
            <a:extLst>
              <a:ext uri="{FF2B5EF4-FFF2-40B4-BE49-F238E27FC236}">
                <a16:creationId xmlns:a16="http://schemas.microsoft.com/office/drawing/2014/main" id="{1BE695ED-5AA7-4F89-ACFB-8AA5840DCE37}"/>
              </a:ext>
            </a:extLst>
          </p:cNvPr>
          <p:cNvGrpSpPr/>
          <p:nvPr/>
        </p:nvGrpSpPr>
        <p:grpSpPr>
          <a:xfrm>
            <a:off x="6235399" y="2882403"/>
            <a:ext cx="2776459" cy="3083921"/>
            <a:chOff x="4839720" y="3001129"/>
            <a:chExt cx="2776459" cy="3083921"/>
          </a:xfrm>
        </p:grpSpPr>
        <p:sp>
          <p:nvSpPr>
            <p:cNvPr id="11" name="Rectangle 10">
              <a:extLst>
                <a:ext uri="{FF2B5EF4-FFF2-40B4-BE49-F238E27FC236}">
                  <a16:creationId xmlns:a16="http://schemas.microsoft.com/office/drawing/2014/main" id="{F2E9774F-EE9E-47DC-BBCF-AE3A7E7040A2}"/>
                </a:ext>
              </a:extLst>
            </p:cNvPr>
            <p:cNvSpPr/>
            <p:nvPr/>
          </p:nvSpPr>
          <p:spPr bwMode="auto">
            <a:xfrm>
              <a:off x="4839720" y="3001129"/>
              <a:ext cx="2776459" cy="3083921"/>
            </a:xfrm>
            <a:prstGeom prst="rect">
              <a:avLst/>
            </a:prstGeom>
            <a:solidFill>
              <a:schemeClr val="bg1"/>
            </a:solidFill>
            <a:ln w="19050" cap="flat" cmpd="sng" algn="ctr">
              <a:solidFill>
                <a:schemeClr val="tx1"/>
              </a:solidFill>
              <a:prstDash val="solid"/>
              <a:round/>
              <a:headEnd type="none" w="med" len="med"/>
              <a:tailEnd type="none" w="med" len="med"/>
            </a:ln>
            <a:effectLst>
              <a:outerShdw blurRad="50800" dist="50800" dir="27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4" name="Group 29">
              <a:extLst>
                <a:ext uri="{FF2B5EF4-FFF2-40B4-BE49-F238E27FC236}">
                  <a16:creationId xmlns:a16="http://schemas.microsoft.com/office/drawing/2014/main" id="{4F445C1F-A42D-4F7B-9FDA-0DABBCBA3632}"/>
                </a:ext>
              </a:extLst>
            </p:cNvPr>
            <p:cNvGrpSpPr>
              <a:grpSpLocks/>
            </p:cNvGrpSpPr>
            <p:nvPr/>
          </p:nvGrpSpPr>
          <p:grpSpPr bwMode="auto">
            <a:xfrm>
              <a:off x="5064348" y="3128199"/>
              <a:ext cx="2324107" cy="2851151"/>
              <a:chOff x="4420" y="1910"/>
              <a:chExt cx="1464" cy="1796"/>
            </a:xfrm>
          </p:grpSpPr>
          <p:sp>
            <p:nvSpPr>
              <p:cNvPr id="15" name="Text Box 31">
                <a:extLst>
                  <a:ext uri="{FF2B5EF4-FFF2-40B4-BE49-F238E27FC236}">
                    <a16:creationId xmlns:a16="http://schemas.microsoft.com/office/drawing/2014/main" id="{1CECDDB0-9E00-43BC-80AB-8D06430C32D0}"/>
                  </a:ext>
                </a:extLst>
              </p:cNvPr>
              <p:cNvSpPr txBox="1">
                <a:spLocks noChangeArrowheads="1"/>
              </p:cNvSpPr>
              <p:nvPr/>
            </p:nvSpPr>
            <p:spPr bwMode="auto">
              <a:xfrm>
                <a:off x="4529" y="2722"/>
                <a:ext cx="1326"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ct val="5000"/>
                  </a:spcBef>
                  <a:spcAft>
                    <a:spcPts val="0"/>
                  </a:spcAft>
                  <a:buClr>
                    <a:srgbClr val="FFB71B"/>
                  </a:buClr>
                  <a:buSzTx/>
                  <a:buFontTx/>
                  <a:buNone/>
                  <a:tabLst/>
                  <a:defRPr/>
                </a:pP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mn-cs"/>
                  </a:rPr>
                  <a:t>Liste</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 des </a:t>
                </a:r>
                <a:r>
                  <a:rPr kumimoji="0" lang="en-GB" sz="1800" b="1" i="0" u="none" strike="noStrike" kern="1200" cap="none" spc="0" normalizeH="0" baseline="0" noProof="0" dirty="0" err="1">
                    <a:ln>
                      <a:noFill/>
                    </a:ln>
                    <a:solidFill>
                      <a:srgbClr val="000000"/>
                    </a:solidFill>
                    <a:effectLst/>
                    <a:uLnTx/>
                    <a:uFillTx/>
                    <a:latin typeface="Calibri" panose="020F0502020204030204"/>
                    <a:ea typeface="+mn-ea"/>
                    <a:cs typeface="+mn-cs"/>
                  </a:rPr>
                  <a:t>propriétés</a:t>
                </a: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rgbClr val="000000"/>
                    </a:solidFill>
                    <a:effectLst/>
                    <a:uLnTx/>
                    <a:uFillTx/>
                    <a:latin typeface="Calibri" panose="020F0502020204030204"/>
                    <a:ea typeface="+mn-ea"/>
                    <a:cs typeface="+mn-cs"/>
                  </a:rPr>
                  <a:t>Densité</a:t>
                </a:r>
                <a:endPar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err="1">
                    <a:ln>
                      <a:noFill/>
                    </a:ln>
                    <a:solidFill>
                      <a:srgbClr val="000000"/>
                    </a:solidFill>
                    <a:effectLst/>
                    <a:uLnTx/>
                    <a:uFillTx/>
                    <a:latin typeface="Calibri" panose="020F0502020204030204"/>
                    <a:ea typeface="+mn-ea"/>
                    <a:cs typeface="+mn-cs"/>
                  </a:rPr>
                  <a:t>Limite</a:t>
                </a: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0000"/>
                    </a:solidFill>
                    <a:effectLst/>
                    <a:uLnTx/>
                    <a:uFillTx/>
                    <a:latin typeface="Calibri" panose="020F0502020204030204"/>
                    <a:ea typeface="+mn-ea"/>
                    <a:cs typeface="+mn-cs"/>
                  </a:rPr>
                  <a:t>d’élasticité</a:t>
                </a:r>
                <a:endPar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rPr>
                  <a:t>Module </a:t>
                </a:r>
                <a:r>
                  <a:rPr kumimoji="0" lang="en-GB" sz="1600" b="1" i="0" u="none" strike="noStrike" kern="1200" cap="none" spc="0" normalizeH="0" baseline="0" noProof="0" dirty="0" err="1">
                    <a:ln>
                      <a:noFill/>
                    </a:ln>
                    <a:solidFill>
                      <a:srgbClr val="000000"/>
                    </a:solidFill>
                    <a:effectLst/>
                    <a:uLnTx/>
                    <a:uFillTx/>
                    <a:latin typeface="Calibri" panose="020F0502020204030204"/>
                    <a:ea typeface="+mn-ea"/>
                    <a:cs typeface="+mn-cs"/>
                  </a:rPr>
                  <a:t>d’Young</a:t>
                </a:r>
                <a:endPar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0000"/>
                    </a:solidFill>
                    <a:effectLst/>
                    <a:uLnTx/>
                    <a:uFillTx/>
                    <a:latin typeface="Calibri" panose="020F0502020204030204"/>
                    <a:ea typeface="+mn-ea"/>
                    <a:cs typeface="+mn-cs"/>
                  </a:rPr>
                  <a:t>etc.</a:t>
                </a:r>
                <a:endParaRPr kumimoji="0" lang="en-GB" sz="1600" b="1" i="0" u="none" strike="noStrike" kern="1200" cap="none" spc="0" normalizeH="0" baseline="0" noProof="0" dirty="0">
                  <a:ln>
                    <a:noFill/>
                  </a:ln>
                  <a:solidFill>
                    <a:srgbClr val="666633"/>
                  </a:solidFill>
                  <a:effectLst/>
                  <a:uLnTx/>
                  <a:uFillTx/>
                  <a:latin typeface="Calibri" panose="020F0502020204030204"/>
                  <a:ea typeface="+mn-ea"/>
                  <a:cs typeface="+mn-cs"/>
                </a:endParaRPr>
              </a:p>
            </p:txBody>
          </p:sp>
          <p:grpSp>
            <p:nvGrpSpPr>
              <p:cNvPr id="16" name="Group 32">
                <a:extLst>
                  <a:ext uri="{FF2B5EF4-FFF2-40B4-BE49-F238E27FC236}">
                    <a16:creationId xmlns:a16="http://schemas.microsoft.com/office/drawing/2014/main" id="{EBB254B3-3514-4C7A-AEDC-A0D74BEF3CB1}"/>
                  </a:ext>
                </a:extLst>
              </p:cNvPr>
              <p:cNvGrpSpPr>
                <a:grpSpLocks/>
              </p:cNvGrpSpPr>
              <p:nvPr/>
            </p:nvGrpSpPr>
            <p:grpSpPr bwMode="auto">
              <a:xfrm>
                <a:off x="4498" y="2400"/>
                <a:ext cx="1386" cy="236"/>
                <a:chOff x="4428" y="2400"/>
                <a:chExt cx="1386" cy="236"/>
              </a:xfrm>
            </p:grpSpPr>
            <p:sp>
              <p:nvSpPr>
                <p:cNvPr id="18" name="AutoShape 33">
                  <a:extLst>
                    <a:ext uri="{FF2B5EF4-FFF2-40B4-BE49-F238E27FC236}">
                      <a16:creationId xmlns:a16="http://schemas.microsoft.com/office/drawing/2014/main" id="{A05FD9A2-B2F9-4738-B6BD-509AC7007577}"/>
                    </a:ext>
                  </a:extLst>
                </p:cNvPr>
                <p:cNvSpPr>
                  <a:spLocks noChangeArrowheads="1"/>
                </p:cNvSpPr>
                <p:nvPr/>
              </p:nvSpPr>
              <p:spPr bwMode="auto">
                <a:xfrm>
                  <a:off x="5262"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AutoShape 34">
                  <a:extLst>
                    <a:ext uri="{FF2B5EF4-FFF2-40B4-BE49-F238E27FC236}">
                      <a16:creationId xmlns:a16="http://schemas.microsoft.com/office/drawing/2014/main" id="{75A2087C-504B-4C50-AD3B-E3E19B844C9C}"/>
                    </a:ext>
                  </a:extLst>
                </p:cNvPr>
                <p:cNvSpPr>
                  <a:spLocks noChangeArrowheads="1"/>
                </p:cNvSpPr>
                <p:nvPr/>
              </p:nvSpPr>
              <p:spPr bwMode="auto">
                <a:xfrm>
                  <a:off x="5052"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AutoShape 35">
                  <a:extLst>
                    <a:ext uri="{FF2B5EF4-FFF2-40B4-BE49-F238E27FC236}">
                      <a16:creationId xmlns:a16="http://schemas.microsoft.com/office/drawing/2014/main" id="{CE2D97B5-602C-4783-8A39-7B6A084A7563}"/>
                    </a:ext>
                  </a:extLst>
                </p:cNvPr>
                <p:cNvSpPr>
                  <a:spLocks noChangeArrowheads="1"/>
                </p:cNvSpPr>
                <p:nvPr/>
              </p:nvSpPr>
              <p:spPr bwMode="auto">
                <a:xfrm>
                  <a:off x="4446"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AutoShape 36">
                  <a:extLst>
                    <a:ext uri="{FF2B5EF4-FFF2-40B4-BE49-F238E27FC236}">
                      <a16:creationId xmlns:a16="http://schemas.microsoft.com/office/drawing/2014/main" id="{FED5F9EF-D97F-4BEA-A4AC-A0602E46E859}"/>
                    </a:ext>
                  </a:extLst>
                </p:cNvPr>
                <p:cNvSpPr>
                  <a:spLocks noChangeArrowheads="1"/>
                </p:cNvSpPr>
                <p:nvPr/>
              </p:nvSpPr>
              <p:spPr bwMode="auto">
                <a:xfrm>
                  <a:off x="4650"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AutoShape 37">
                  <a:extLst>
                    <a:ext uri="{FF2B5EF4-FFF2-40B4-BE49-F238E27FC236}">
                      <a16:creationId xmlns:a16="http://schemas.microsoft.com/office/drawing/2014/main" id="{C6B3F700-F94D-4DFA-BD51-C7C44F51C7DD}"/>
                    </a:ext>
                  </a:extLst>
                </p:cNvPr>
                <p:cNvSpPr>
                  <a:spLocks noChangeArrowheads="1"/>
                </p:cNvSpPr>
                <p:nvPr/>
              </p:nvSpPr>
              <p:spPr bwMode="auto">
                <a:xfrm>
                  <a:off x="4860"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AutoShape 38">
                  <a:extLst>
                    <a:ext uri="{FF2B5EF4-FFF2-40B4-BE49-F238E27FC236}">
                      <a16:creationId xmlns:a16="http://schemas.microsoft.com/office/drawing/2014/main" id="{A8825794-AA3F-47B6-9D15-C54140B9766B}"/>
                    </a:ext>
                  </a:extLst>
                </p:cNvPr>
                <p:cNvSpPr>
                  <a:spLocks noChangeArrowheads="1"/>
                </p:cNvSpPr>
                <p:nvPr/>
              </p:nvSpPr>
              <p:spPr bwMode="auto">
                <a:xfrm>
                  <a:off x="5658"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AutoShape 39">
                  <a:extLst>
                    <a:ext uri="{FF2B5EF4-FFF2-40B4-BE49-F238E27FC236}">
                      <a16:creationId xmlns:a16="http://schemas.microsoft.com/office/drawing/2014/main" id="{FE66EC6E-5227-4F62-B955-B12CA80EDF25}"/>
                    </a:ext>
                  </a:extLst>
                </p:cNvPr>
                <p:cNvSpPr>
                  <a:spLocks noChangeArrowheads="1"/>
                </p:cNvSpPr>
                <p:nvPr/>
              </p:nvSpPr>
              <p:spPr bwMode="auto">
                <a:xfrm>
                  <a:off x="5454" y="2426"/>
                  <a:ext cx="156" cy="186"/>
                </a:xfrm>
                <a:prstGeom prst="roundRect">
                  <a:avLst>
                    <a:gd name="adj" fmla="val 16667"/>
                  </a:avLst>
                </a:prstGeom>
                <a:solidFill>
                  <a:srgbClr val="EAEAEA"/>
                </a:solidFill>
                <a:ln w="9525">
                  <a:solidFill>
                    <a:srgbClr val="5F5F5F"/>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40">
                  <a:extLst>
                    <a:ext uri="{FF2B5EF4-FFF2-40B4-BE49-F238E27FC236}">
                      <a16:creationId xmlns:a16="http://schemas.microsoft.com/office/drawing/2014/main" id="{AE1779D1-0195-45BB-8DDB-6962BC02B2C6}"/>
                    </a:ext>
                  </a:extLst>
                </p:cNvPr>
                <p:cNvSpPr>
                  <a:spLocks noChangeArrowheads="1"/>
                </p:cNvSpPr>
                <p:nvPr/>
              </p:nvSpPr>
              <p:spPr bwMode="auto">
                <a:xfrm>
                  <a:off x="4428" y="2403"/>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26" name="Rectangle 41">
                  <a:extLst>
                    <a:ext uri="{FF2B5EF4-FFF2-40B4-BE49-F238E27FC236}">
                      <a16:creationId xmlns:a16="http://schemas.microsoft.com/office/drawing/2014/main" id="{643E6231-F478-4B62-9CA4-568816B7D045}"/>
                    </a:ext>
                  </a:extLst>
                </p:cNvPr>
                <p:cNvSpPr>
                  <a:spLocks noChangeArrowheads="1"/>
                </p:cNvSpPr>
                <p:nvPr/>
              </p:nvSpPr>
              <p:spPr bwMode="auto">
                <a:xfrm>
                  <a:off x="4650"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27" name="Rectangle 42">
                  <a:extLst>
                    <a:ext uri="{FF2B5EF4-FFF2-40B4-BE49-F238E27FC236}">
                      <a16:creationId xmlns:a16="http://schemas.microsoft.com/office/drawing/2014/main" id="{E30DCEFA-42C1-4AEA-B7AD-E5C5CF37A958}"/>
                    </a:ext>
                  </a:extLst>
                </p:cNvPr>
                <p:cNvSpPr>
                  <a:spLocks noChangeArrowheads="1"/>
                </p:cNvSpPr>
                <p:nvPr/>
              </p:nvSpPr>
              <p:spPr bwMode="auto">
                <a:xfrm>
                  <a:off x="5046" y="2424"/>
                  <a:ext cx="16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28" name="Rectangle 43">
                  <a:extLst>
                    <a:ext uri="{FF2B5EF4-FFF2-40B4-BE49-F238E27FC236}">
                      <a16:creationId xmlns:a16="http://schemas.microsoft.com/office/drawing/2014/main" id="{6730156C-9180-441F-A8C4-BAB105AAEACC}"/>
                    </a:ext>
                  </a:extLst>
                </p:cNvPr>
                <p:cNvSpPr>
                  <a:spLocks noChangeArrowheads="1"/>
                </p:cNvSpPr>
                <p:nvPr/>
              </p:nvSpPr>
              <p:spPr bwMode="auto">
                <a:xfrm>
                  <a:off x="4854" y="2400"/>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29" name="Rectangle 44">
                  <a:extLst>
                    <a:ext uri="{FF2B5EF4-FFF2-40B4-BE49-F238E27FC236}">
                      <a16:creationId xmlns:a16="http://schemas.microsoft.com/office/drawing/2014/main" id="{7FAA889D-DB3D-4055-A4AA-F1C195A0DB0D}"/>
                    </a:ext>
                  </a:extLst>
                </p:cNvPr>
                <p:cNvSpPr>
                  <a:spLocks noChangeArrowheads="1"/>
                </p:cNvSpPr>
                <p:nvPr/>
              </p:nvSpPr>
              <p:spPr bwMode="auto">
                <a:xfrm>
                  <a:off x="5244" y="2400"/>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30" name="Rectangle 45">
                  <a:extLst>
                    <a:ext uri="{FF2B5EF4-FFF2-40B4-BE49-F238E27FC236}">
                      <a16:creationId xmlns:a16="http://schemas.microsoft.com/office/drawing/2014/main" id="{ED8AD834-C2C9-4FF6-B0D0-ED70599CD52A}"/>
                    </a:ext>
                  </a:extLst>
                </p:cNvPr>
                <p:cNvSpPr>
                  <a:spLocks noChangeArrowheads="1"/>
                </p:cNvSpPr>
                <p:nvPr/>
              </p:nvSpPr>
              <p:spPr bwMode="auto">
                <a:xfrm>
                  <a:off x="5448"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31" name="Rectangle 46">
                  <a:extLst>
                    <a:ext uri="{FF2B5EF4-FFF2-40B4-BE49-F238E27FC236}">
                      <a16:creationId xmlns:a16="http://schemas.microsoft.com/office/drawing/2014/main" id="{09E5BF2D-D79E-4223-9D9B-1ABED2FF242E}"/>
                    </a:ext>
                  </a:extLst>
                </p:cNvPr>
                <p:cNvSpPr>
                  <a:spLocks noChangeArrowheads="1"/>
                </p:cNvSpPr>
                <p:nvPr/>
              </p:nvSpPr>
              <p:spPr bwMode="auto">
                <a:xfrm>
                  <a:off x="5652" y="240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mn-cs"/>
                    </a:rPr>
                    <a:t>)</a:t>
                  </a:r>
                </a:p>
              </p:txBody>
            </p:sp>
          </p:grpSp>
          <p:sp>
            <p:nvSpPr>
              <p:cNvPr id="17" name="Rectangle 47">
                <a:extLst>
                  <a:ext uri="{FF2B5EF4-FFF2-40B4-BE49-F238E27FC236}">
                    <a16:creationId xmlns:a16="http://schemas.microsoft.com/office/drawing/2014/main" id="{B2A0867D-71B7-476C-AC9E-BB4C6A7223B7}"/>
                  </a:ext>
                </a:extLst>
              </p:cNvPr>
              <p:cNvSpPr>
                <a:spLocks noChangeArrowheads="1"/>
              </p:cNvSpPr>
              <p:nvPr/>
            </p:nvSpPr>
            <p:spPr bwMode="auto">
              <a:xfrm>
                <a:off x="4420" y="1910"/>
                <a:ext cx="1452" cy="4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4" name="Group 3">
            <a:extLst>
              <a:ext uri="{FF2B5EF4-FFF2-40B4-BE49-F238E27FC236}">
                <a16:creationId xmlns:a16="http://schemas.microsoft.com/office/drawing/2014/main" id="{D74F4EBE-6B7B-4519-BD4A-C880D2786D11}"/>
              </a:ext>
            </a:extLst>
          </p:cNvPr>
          <p:cNvGrpSpPr/>
          <p:nvPr/>
        </p:nvGrpSpPr>
        <p:grpSpPr>
          <a:xfrm>
            <a:off x="2237602" y="3032639"/>
            <a:ext cx="1686945" cy="1840528"/>
            <a:chOff x="2831637" y="5258372"/>
            <a:chExt cx="1686945" cy="1840528"/>
          </a:xfrm>
        </p:grpSpPr>
        <p:grpSp>
          <p:nvGrpSpPr>
            <p:cNvPr id="5" name="Group 4">
              <a:extLst>
                <a:ext uri="{FF2B5EF4-FFF2-40B4-BE49-F238E27FC236}">
                  <a16:creationId xmlns:a16="http://schemas.microsoft.com/office/drawing/2014/main" id="{269822AA-E4E5-437C-A979-A398209943BA}"/>
                </a:ext>
              </a:extLst>
            </p:cNvPr>
            <p:cNvGrpSpPr/>
            <p:nvPr/>
          </p:nvGrpSpPr>
          <p:grpSpPr>
            <a:xfrm>
              <a:off x="2831637" y="5258372"/>
              <a:ext cx="1597939" cy="652016"/>
              <a:chOff x="5787717" y="5531944"/>
              <a:chExt cx="1597939" cy="479830"/>
            </a:xfrm>
          </p:grpSpPr>
          <p:sp>
            <p:nvSpPr>
              <p:cNvPr id="7" name="Rectangle 6">
                <a:extLst>
                  <a:ext uri="{FF2B5EF4-FFF2-40B4-BE49-F238E27FC236}">
                    <a16:creationId xmlns:a16="http://schemas.microsoft.com/office/drawing/2014/main" id="{6E7016B3-2B2C-40B1-A2BC-8B6340B7FA4B}"/>
                  </a:ext>
                </a:extLst>
              </p:cNvPr>
              <p:cNvSpPr/>
              <p:nvPr/>
            </p:nvSpPr>
            <p:spPr bwMode="auto">
              <a:xfrm>
                <a:off x="5787718" y="5739976"/>
                <a:ext cx="1597938" cy="2717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1F7850F-C21F-4A3F-910A-64E0C486C673}"/>
                  </a:ext>
                </a:extLst>
              </p:cNvPr>
              <p:cNvSpPr txBox="1"/>
              <p:nvPr/>
            </p:nvSpPr>
            <p:spPr>
              <a:xfrm>
                <a:off x="5787717" y="5531944"/>
                <a:ext cx="663823" cy="203849"/>
              </a:xfrm>
              <a:prstGeom prst="rect">
                <a:avLst/>
              </a:prstGeom>
              <a:solidFill>
                <a:schemeClr val="tx2">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Axe X</a:t>
                </a:r>
              </a:p>
            </p:txBody>
          </p:sp>
          <p:sp>
            <p:nvSpPr>
              <p:cNvPr id="9" name="TextBox 8">
                <a:extLst>
                  <a:ext uri="{FF2B5EF4-FFF2-40B4-BE49-F238E27FC236}">
                    <a16:creationId xmlns:a16="http://schemas.microsoft.com/office/drawing/2014/main" id="{392EA1C6-B4A2-4288-ADFC-37D0A71674AF}"/>
                  </a:ext>
                </a:extLst>
              </p:cNvPr>
              <p:cNvSpPr txBox="1"/>
              <p:nvPr/>
            </p:nvSpPr>
            <p:spPr>
              <a:xfrm>
                <a:off x="6457231" y="5531946"/>
                <a:ext cx="648929" cy="20384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Axe Y</a:t>
                </a:r>
              </a:p>
            </p:txBody>
          </p:sp>
        </p:grpSp>
        <p:sp>
          <p:nvSpPr>
            <p:cNvPr id="6" name="Text Box 26">
              <a:extLst>
                <a:ext uri="{FF2B5EF4-FFF2-40B4-BE49-F238E27FC236}">
                  <a16:creationId xmlns:a16="http://schemas.microsoft.com/office/drawing/2014/main" id="{CC9C27FB-18C1-446E-AF9A-0B5D87F3DE0C}"/>
                </a:ext>
              </a:extLst>
            </p:cNvPr>
            <p:cNvSpPr txBox="1">
              <a:spLocks noChangeArrowheads="1"/>
            </p:cNvSpPr>
            <p:nvPr/>
          </p:nvSpPr>
          <p:spPr bwMode="auto">
            <a:xfrm>
              <a:off x="2831637" y="5577444"/>
              <a:ext cx="1686945" cy="15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ct val="5000"/>
                </a:spcBef>
                <a:spcAft>
                  <a:spcPts val="0"/>
                </a:spcAft>
                <a:buClr>
                  <a:srgbClr val="FFB71B"/>
                </a:buClr>
                <a:buSzTx/>
                <a:buFontTx/>
                <a:buNone/>
                <a:tabLst/>
                <a:defRPr/>
              </a:pPr>
              <a:r>
                <a:rPr kumimoji="0" lang="en-GB" sz="1400" b="1" i="0" u="none" strike="noStrike" kern="1200" cap="none" spc="0" normalizeH="0" baseline="0" noProof="0" dirty="0" err="1">
                  <a:ln>
                    <a:noFill/>
                  </a:ln>
                  <a:solidFill>
                    <a:srgbClr val="000000"/>
                  </a:solidFill>
                  <a:effectLst/>
                  <a:uLnTx/>
                  <a:uFillTx/>
                  <a:latin typeface="Calibri" panose="020F0502020204030204"/>
                  <a:ea typeface="+mn-ea"/>
                  <a:cs typeface="+mn-cs"/>
                </a:rPr>
                <a:t>Liste</a:t>
              </a: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 des </a:t>
              </a:r>
              <a:r>
                <a:rPr kumimoji="0" lang="en-GB" sz="1400" b="1" i="0" u="none" strike="noStrike" kern="1200" cap="none" spc="0" normalizeH="0" baseline="0" noProof="0" dirty="0" err="1">
                  <a:ln>
                    <a:noFill/>
                  </a:ln>
                  <a:solidFill>
                    <a:srgbClr val="000000"/>
                  </a:solidFill>
                  <a:effectLst/>
                  <a:uLnTx/>
                  <a:uFillTx/>
                  <a:latin typeface="Calibri" panose="020F0502020204030204"/>
                  <a:ea typeface="+mn-ea"/>
                  <a:cs typeface="+mn-cs"/>
                </a:rPr>
                <a:t>propriétés</a:t>
              </a:r>
              <a:endPar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5000"/>
                </a:spcBef>
                <a:spcAft>
                  <a:spcPts val="0"/>
                </a:spcAft>
                <a:buClr>
                  <a:srgbClr val="FFB71B"/>
                </a:buClr>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ct val="5000"/>
                </a:spcBef>
                <a:spcAft>
                  <a:spcPts val="0"/>
                </a:spcAft>
                <a:buClr>
                  <a:srgbClr val="FFB71B"/>
                </a:buClr>
                <a:buSzTx/>
                <a:buFontTx/>
                <a:buNone/>
                <a:tabLst/>
                <a:defRPr/>
              </a:pP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Avancées</a:t>
              </a:r>
              <a:endPar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Densité</a:t>
              </a: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Limite</a:t>
              </a: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d’élasticité</a:t>
              </a: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Module </a:t>
              </a: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d’Young</a:t>
              </a: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ct val="500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etc.</a:t>
              </a:r>
            </a:p>
          </p:txBody>
        </p:sp>
      </p:grpSp>
      <p:grpSp>
        <p:nvGrpSpPr>
          <p:cNvPr id="13" name="Group 26">
            <a:extLst>
              <a:ext uri="{FF2B5EF4-FFF2-40B4-BE49-F238E27FC236}">
                <a16:creationId xmlns:a16="http://schemas.microsoft.com/office/drawing/2014/main" id="{A7A8D6FC-492E-48A3-88E5-FFF117EE20B1}"/>
              </a:ext>
            </a:extLst>
          </p:cNvPr>
          <p:cNvGrpSpPr>
            <a:grpSpLocks/>
          </p:cNvGrpSpPr>
          <p:nvPr/>
        </p:nvGrpSpPr>
        <p:grpSpPr bwMode="auto">
          <a:xfrm>
            <a:off x="2283215" y="3819416"/>
            <a:ext cx="3831653" cy="249238"/>
            <a:chOff x="2853" y="2221"/>
            <a:chExt cx="3381" cy="157"/>
          </a:xfrm>
        </p:grpSpPr>
        <p:sp>
          <p:nvSpPr>
            <p:cNvPr id="32" name="Line 27">
              <a:extLst>
                <a:ext uri="{FF2B5EF4-FFF2-40B4-BE49-F238E27FC236}">
                  <a16:creationId xmlns:a16="http://schemas.microsoft.com/office/drawing/2014/main" id="{904C0350-8DB0-4213-A319-841A70357592}"/>
                </a:ext>
              </a:extLst>
            </p:cNvPr>
            <p:cNvSpPr>
              <a:spLocks noChangeShapeType="1"/>
            </p:cNvSpPr>
            <p:nvPr/>
          </p:nvSpPr>
          <p:spPr bwMode="auto">
            <a:xfrm>
              <a:off x="3499" y="2300"/>
              <a:ext cx="2735"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3" name="AutoShape 28">
              <a:extLst>
                <a:ext uri="{FF2B5EF4-FFF2-40B4-BE49-F238E27FC236}">
                  <a16:creationId xmlns:a16="http://schemas.microsoft.com/office/drawing/2014/main" id="{EB3BEF15-4E4E-4396-97AB-99805798CCF4}"/>
                </a:ext>
              </a:extLst>
            </p:cNvPr>
            <p:cNvSpPr>
              <a:spLocks noChangeArrowheads="1"/>
            </p:cNvSpPr>
            <p:nvPr/>
          </p:nvSpPr>
          <p:spPr bwMode="auto">
            <a:xfrm>
              <a:off x="2853" y="2221"/>
              <a:ext cx="646" cy="15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464FC399-C510-4CF5-BF7F-658280D2655B}"/>
              </a:ext>
            </a:extLst>
          </p:cNvPr>
          <p:cNvGrpSpPr/>
          <p:nvPr/>
        </p:nvGrpSpPr>
        <p:grpSpPr>
          <a:xfrm>
            <a:off x="6403706" y="1593299"/>
            <a:ext cx="4008711" cy="4416055"/>
            <a:chOff x="5436606" y="1706820"/>
            <a:chExt cx="4025766" cy="4782439"/>
          </a:xfrm>
        </p:grpSpPr>
        <p:sp>
          <p:nvSpPr>
            <p:cNvPr id="35" name="Rectangle 99">
              <a:extLst>
                <a:ext uri="{FF2B5EF4-FFF2-40B4-BE49-F238E27FC236}">
                  <a16:creationId xmlns:a16="http://schemas.microsoft.com/office/drawing/2014/main" id="{6EAE54D5-E9D9-440A-B65F-571B45EFE862}"/>
                </a:ext>
              </a:extLst>
            </p:cNvPr>
            <p:cNvSpPr>
              <a:spLocks noChangeArrowheads="1"/>
            </p:cNvSpPr>
            <p:nvPr/>
          </p:nvSpPr>
          <p:spPr bwMode="auto">
            <a:xfrm>
              <a:off x="5436606" y="1706820"/>
              <a:ext cx="4025766" cy="406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6" name="Group 100">
              <a:extLst>
                <a:ext uri="{FF2B5EF4-FFF2-40B4-BE49-F238E27FC236}">
                  <a16:creationId xmlns:a16="http://schemas.microsoft.com/office/drawing/2014/main" id="{903C5A0E-5EBC-4851-87EF-2C1FC15E5CA5}"/>
                </a:ext>
              </a:extLst>
            </p:cNvPr>
            <p:cNvGrpSpPr>
              <a:grpSpLocks/>
            </p:cNvGrpSpPr>
            <p:nvPr/>
          </p:nvGrpSpPr>
          <p:grpSpPr bwMode="auto">
            <a:xfrm>
              <a:off x="5599548" y="1958855"/>
              <a:ext cx="3712712" cy="4530404"/>
              <a:chOff x="1272" y="1017"/>
              <a:chExt cx="2348" cy="2915"/>
            </a:xfrm>
          </p:grpSpPr>
          <p:sp>
            <p:nvSpPr>
              <p:cNvPr id="37" name="Rectangle 101">
                <a:extLst>
                  <a:ext uri="{FF2B5EF4-FFF2-40B4-BE49-F238E27FC236}">
                    <a16:creationId xmlns:a16="http://schemas.microsoft.com/office/drawing/2014/main" id="{3FFF2D8B-0266-4A7D-86FD-5F1B337AF4A5}"/>
                  </a:ext>
                </a:extLst>
              </p:cNvPr>
              <p:cNvSpPr>
                <a:spLocks noChangeArrowheads="1"/>
              </p:cNvSpPr>
              <p:nvPr/>
            </p:nvSpPr>
            <p:spPr bwMode="auto">
              <a:xfrm>
                <a:off x="1512" y="1032"/>
                <a:ext cx="2108" cy="1272"/>
              </a:xfrm>
              <a:prstGeom prst="rect">
                <a:avLst/>
              </a:prstGeom>
              <a:solidFill>
                <a:schemeClr val="bg1"/>
              </a:solidFill>
              <a:ln w="28575">
                <a:solidFill>
                  <a:schemeClr val="tx1"/>
                </a:solidFill>
                <a:miter lim="800000"/>
                <a:headEnd/>
                <a:tailEnd/>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8" name="Rectangle 102">
                <a:extLst>
                  <a:ext uri="{FF2B5EF4-FFF2-40B4-BE49-F238E27FC236}">
                    <a16:creationId xmlns:a16="http://schemas.microsoft.com/office/drawing/2014/main" id="{FD520C7C-7495-4654-A658-71B28A760169}"/>
                  </a:ext>
                </a:extLst>
              </p:cNvPr>
              <p:cNvSpPr>
                <a:spLocks noChangeArrowheads="1"/>
              </p:cNvSpPr>
              <p:nvPr/>
            </p:nvSpPr>
            <p:spPr bwMode="auto">
              <a:xfrm>
                <a:off x="1512" y="2416"/>
                <a:ext cx="2108" cy="1279"/>
              </a:xfrm>
              <a:prstGeom prst="rect">
                <a:avLst/>
              </a:prstGeom>
              <a:solidFill>
                <a:schemeClr val="bg1"/>
              </a:solidFill>
              <a:ln w="28575">
                <a:solidFill>
                  <a:schemeClr val="tx1"/>
                </a:solidFill>
                <a:miter lim="800000"/>
                <a:headEnd/>
                <a:tailEnd/>
              </a:ln>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Line 68">
                <a:extLst>
                  <a:ext uri="{FF2B5EF4-FFF2-40B4-BE49-F238E27FC236}">
                    <a16:creationId xmlns:a16="http://schemas.microsoft.com/office/drawing/2014/main" id="{B5D86E31-FBB7-497A-97F4-44292D16C2AE}"/>
                  </a:ext>
                </a:extLst>
              </p:cNvPr>
              <p:cNvSpPr>
                <a:spLocks noChangeShapeType="1"/>
              </p:cNvSpPr>
              <p:nvPr/>
            </p:nvSpPr>
            <p:spPr bwMode="auto">
              <a:xfrm>
                <a:off x="1648" y="118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Line 69">
                <a:extLst>
                  <a:ext uri="{FF2B5EF4-FFF2-40B4-BE49-F238E27FC236}">
                    <a16:creationId xmlns:a16="http://schemas.microsoft.com/office/drawing/2014/main" id="{D8140B20-0E05-4835-A3FF-650651CD6316}"/>
                  </a:ext>
                </a:extLst>
              </p:cNvPr>
              <p:cNvSpPr>
                <a:spLocks noChangeShapeType="1"/>
              </p:cNvSpPr>
              <p:nvPr/>
            </p:nvSpPr>
            <p:spPr bwMode="auto">
              <a:xfrm>
                <a:off x="1803" y="1370"/>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Line 70">
                <a:extLst>
                  <a:ext uri="{FF2B5EF4-FFF2-40B4-BE49-F238E27FC236}">
                    <a16:creationId xmlns:a16="http://schemas.microsoft.com/office/drawing/2014/main" id="{F72CC97B-FD74-4617-971E-FEB9A5559FEA}"/>
                  </a:ext>
                </a:extLst>
              </p:cNvPr>
              <p:cNvSpPr>
                <a:spLocks noChangeShapeType="1"/>
              </p:cNvSpPr>
              <p:nvPr/>
            </p:nvSpPr>
            <p:spPr bwMode="auto">
              <a:xfrm>
                <a:off x="1958" y="1333"/>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2" name="Line 71">
                <a:extLst>
                  <a:ext uri="{FF2B5EF4-FFF2-40B4-BE49-F238E27FC236}">
                    <a16:creationId xmlns:a16="http://schemas.microsoft.com/office/drawing/2014/main" id="{1549E287-166C-4146-B9A6-C5B876BF6A2E}"/>
                  </a:ext>
                </a:extLst>
              </p:cNvPr>
              <p:cNvSpPr>
                <a:spLocks noChangeShapeType="1"/>
              </p:cNvSpPr>
              <p:nvPr/>
            </p:nvSpPr>
            <p:spPr bwMode="auto">
              <a:xfrm>
                <a:off x="2092" y="1324"/>
                <a:ext cx="0" cy="410"/>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Line 72">
                <a:extLst>
                  <a:ext uri="{FF2B5EF4-FFF2-40B4-BE49-F238E27FC236}">
                    <a16:creationId xmlns:a16="http://schemas.microsoft.com/office/drawing/2014/main" id="{F6C821B3-0AA9-404C-A4B7-2F44AC6DE6DF}"/>
                  </a:ext>
                </a:extLst>
              </p:cNvPr>
              <p:cNvSpPr>
                <a:spLocks noChangeShapeType="1"/>
              </p:cNvSpPr>
              <p:nvPr/>
            </p:nvSpPr>
            <p:spPr bwMode="auto">
              <a:xfrm>
                <a:off x="2268" y="1481"/>
                <a:ext cx="0" cy="132"/>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Line 73">
                <a:extLst>
                  <a:ext uri="{FF2B5EF4-FFF2-40B4-BE49-F238E27FC236}">
                    <a16:creationId xmlns:a16="http://schemas.microsoft.com/office/drawing/2014/main" id="{23503EBA-D32A-4DC1-9D6A-75E5968C1F4C}"/>
                  </a:ext>
                </a:extLst>
              </p:cNvPr>
              <p:cNvSpPr>
                <a:spLocks noChangeShapeType="1"/>
              </p:cNvSpPr>
              <p:nvPr/>
            </p:nvSpPr>
            <p:spPr bwMode="auto">
              <a:xfrm>
                <a:off x="2410" y="15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Line 74">
                <a:extLst>
                  <a:ext uri="{FF2B5EF4-FFF2-40B4-BE49-F238E27FC236}">
                    <a16:creationId xmlns:a16="http://schemas.microsoft.com/office/drawing/2014/main" id="{A5D56540-34CE-4628-875E-2D7D71994439}"/>
                  </a:ext>
                </a:extLst>
              </p:cNvPr>
              <p:cNvSpPr>
                <a:spLocks noChangeShapeType="1"/>
              </p:cNvSpPr>
              <p:nvPr/>
            </p:nvSpPr>
            <p:spPr bwMode="auto">
              <a:xfrm>
                <a:off x="2592" y="1502"/>
                <a:ext cx="0" cy="255"/>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 name="Line 75">
                <a:extLst>
                  <a:ext uri="{FF2B5EF4-FFF2-40B4-BE49-F238E27FC236}">
                    <a16:creationId xmlns:a16="http://schemas.microsoft.com/office/drawing/2014/main" id="{D3B8BA99-D816-4111-92EC-F9258C83BDDB}"/>
                  </a:ext>
                </a:extLst>
              </p:cNvPr>
              <p:cNvSpPr>
                <a:spLocks noChangeShapeType="1"/>
              </p:cNvSpPr>
              <p:nvPr/>
            </p:nvSpPr>
            <p:spPr bwMode="auto">
              <a:xfrm>
                <a:off x="2747" y="1628"/>
                <a:ext cx="0" cy="204"/>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Line 76">
                <a:extLst>
                  <a:ext uri="{FF2B5EF4-FFF2-40B4-BE49-F238E27FC236}">
                    <a16:creationId xmlns:a16="http://schemas.microsoft.com/office/drawing/2014/main" id="{FDA414A6-3514-48D7-BE70-FFF1B8A29772}"/>
                  </a:ext>
                </a:extLst>
              </p:cNvPr>
              <p:cNvSpPr>
                <a:spLocks noChangeShapeType="1"/>
              </p:cNvSpPr>
              <p:nvPr/>
            </p:nvSpPr>
            <p:spPr bwMode="auto">
              <a:xfrm>
                <a:off x="2902" y="1693"/>
                <a:ext cx="0" cy="131"/>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8" name="Line 77">
                <a:extLst>
                  <a:ext uri="{FF2B5EF4-FFF2-40B4-BE49-F238E27FC236}">
                    <a16:creationId xmlns:a16="http://schemas.microsoft.com/office/drawing/2014/main" id="{C93B070F-5577-46AC-BF80-61B8AF03CD87}"/>
                  </a:ext>
                </a:extLst>
              </p:cNvPr>
              <p:cNvSpPr>
                <a:spLocks noChangeShapeType="1"/>
              </p:cNvSpPr>
              <p:nvPr/>
            </p:nvSpPr>
            <p:spPr bwMode="auto">
              <a:xfrm>
                <a:off x="3057" y="1768"/>
                <a:ext cx="0" cy="131"/>
              </a:xfrm>
              <a:prstGeom prst="line">
                <a:avLst/>
              </a:prstGeom>
              <a:noFill/>
              <a:ln w="76200">
                <a:solidFill>
                  <a:schemeClr val="accent4"/>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Line 78">
                <a:extLst>
                  <a:ext uri="{FF2B5EF4-FFF2-40B4-BE49-F238E27FC236}">
                    <a16:creationId xmlns:a16="http://schemas.microsoft.com/office/drawing/2014/main" id="{60A91BAF-6F10-49D7-8D3B-62C5E1C9AEA5}"/>
                  </a:ext>
                </a:extLst>
              </p:cNvPr>
              <p:cNvSpPr>
                <a:spLocks noChangeShapeType="1"/>
              </p:cNvSpPr>
              <p:nvPr/>
            </p:nvSpPr>
            <p:spPr bwMode="auto">
              <a:xfrm>
                <a:off x="3212" y="1749"/>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Line 79">
                <a:extLst>
                  <a:ext uri="{FF2B5EF4-FFF2-40B4-BE49-F238E27FC236}">
                    <a16:creationId xmlns:a16="http://schemas.microsoft.com/office/drawing/2014/main" id="{FA038013-84ED-46B5-8766-D36261C66C31}"/>
                  </a:ext>
                </a:extLst>
              </p:cNvPr>
              <p:cNvSpPr>
                <a:spLocks noChangeShapeType="1"/>
              </p:cNvSpPr>
              <p:nvPr/>
            </p:nvSpPr>
            <p:spPr bwMode="auto">
              <a:xfrm>
                <a:off x="3367" y="2000"/>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Text Box 80">
                <a:extLst>
                  <a:ext uri="{FF2B5EF4-FFF2-40B4-BE49-F238E27FC236}">
                    <a16:creationId xmlns:a16="http://schemas.microsoft.com/office/drawing/2014/main" id="{25B4E7E2-CA2C-4008-A005-0B9B097396AA}"/>
                  </a:ext>
                </a:extLst>
              </p:cNvPr>
              <p:cNvSpPr txBox="1">
                <a:spLocks noChangeArrowheads="1"/>
              </p:cNvSpPr>
              <p:nvPr/>
            </p:nvSpPr>
            <p:spPr bwMode="auto">
              <a:xfrm rot="16200000">
                <a:off x="772" y="1517"/>
                <a:ext cx="1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Modulus / </a:t>
                </a:r>
                <a:r>
                  <a:rPr kumimoji="0" lang="en-US" sz="1600" b="1" i="0" u="none" strike="noStrike" kern="1200" cap="none" spc="0" normalizeH="0" baseline="0" noProof="0" dirty="0" err="1">
                    <a:ln>
                      <a:noFill/>
                    </a:ln>
                    <a:solidFill>
                      <a:srgbClr val="000000"/>
                    </a:solidFill>
                    <a:effectLst/>
                    <a:uLnTx/>
                    <a:uFillTx/>
                    <a:latin typeface="Calibri" panose="020F0502020204030204"/>
                    <a:ea typeface="+mn-ea"/>
                    <a:cs typeface="+mn-cs"/>
                  </a:rPr>
                  <a:t>Densité</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2" name="Text Box 81">
                <a:extLst>
                  <a:ext uri="{FF2B5EF4-FFF2-40B4-BE49-F238E27FC236}">
                    <a16:creationId xmlns:a16="http://schemas.microsoft.com/office/drawing/2014/main" id="{36561834-E848-4ACF-A320-51AB3F7067F4}"/>
                  </a:ext>
                </a:extLst>
              </p:cNvPr>
              <p:cNvSpPr txBox="1">
                <a:spLocks noChangeArrowheads="1"/>
              </p:cNvSpPr>
              <p:nvPr/>
            </p:nvSpPr>
            <p:spPr bwMode="auto">
              <a:xfrm>
                <a:off x="2363" y="1098"/>
                <a:ext cx="908" cy="3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Graphique</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à barres</a:t>
                </a:r>
              </a:p>
            </p:txBody>
          </p:sp>
          <p:sp>
            <p:nvSpPr>
              <p:cNvPr id="53" name="Text Box 83">
                <a:extLst>
                  <a:ext uri="{FF2B5EF4-FFF2-40B4-BE49-F238E27FC236}">
                    <a16:creationId xmlns:a16="http://schemas.microsoft.com/office/drawing/2014/main" id="{9EA54C38-CE54-4125-986E-383AE53A4BDE}"/>
                  </a:ext>
                </a:extLst>
              </p:cNvPr>
              <p:cNvSpPr txBox="1">
                <a:spLocks noChangeArrowheads="1"/>
              </p:cNvSpPr>
              <p:nvPr/>
            </p:nvSpPr>
            <p:spPr bwMode="auto">
              <a:xfrm rot="16200000">
                <a:off x="785" y="2946"/>
                <a:ext cx="119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Modulus / </a:t>
                </a:r>
                <a:r>
                  <a:rPr kumimoji="0" lang="en-US" sz="1600" b="1" i="0" u="none" strike="noStrike" kern="1200" cap="none" spc="0" normalizeH="0" baseline="0" noProof="0" dirty="0" err="1">
                    <a:ln>
                      <a:noFill/>
                    </a:ln>
                    <a:solidFill>
                      <a:srgbClr val="000000"/>
                    </a:solidFill>
                    <a:effectLst/>
                    <a:uLnTx/>
                    <a:uFillTx/>
                    <a:latin typeface="Calibri" panose="020F0502020204030204"/>
                    <a:ea typeface="+mn-ea"/>
                    <a:cs typeface="+mn-cs"/>
                  </a:rPr>
                  <a:t>Densité</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Text Box 84">
                <a:extLst>
                  <a:ext uri="{FF2B5EF4-FFF2-40B4-BE49-F238E27FC236}">
                    <a16:creationId xmlns:a16="http://schemas.microsoft.com/office/drawing/2014/main" id="{CC3B918D-D563-47DC-B708-06E3162D1F83}"/>
                  </a:ext>
                </a:extLst>
              </p:cNvPr>
              <p:cNvSpPr txBox="1">
                <a:spLocks noChangeArrowheads="1"/>
              </p:cNvSpPr>
              <p:nvPr/>
            </p:nvSpPr>
            <p:spPr bwMode="auto">
              <a:xfrm>
                <a:off x="1553" y="3704"/>
                <a:ext cx="1853" cy="228"/>
              </a:xfrm>
              <a:prstGeom prst="rect">
                <a:avLst/>
              </a:prstGeom>
              <a:solidFill>
                <a:srgbClr val="FF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anose="020F0502020204030204"/>
                    <a:ea typeface="+mn-ea"/>
                    <a:cs typeface="+mn-cs"/>
                  </a:rPr>
                  <a:t>Limite</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0000"/>
                    </a:solidFill>
                    <a:effectLst/>
                    <a:uLnTx/>
                    <a:uFillTx/>
                    <a:latin typeface="Calibri" panose="020F0502020204030204"/>
                    <a:ea typeface="+mn-ea"/>
                    <a:cs typeface="+mn-cs"/>
                  </a:rPr>
                  <a:t>d’élasticité</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1600" b="1" i="0" u="none" strike="noStrike" kern="1200" cap="none" spc="0" normalizeH="0" baseline="0" noProof="0" dirty="0" err="1">
                    <a:ln>
                      <a:noFill/>
                    </a:ln>
                    <a:solidFill>
                      <a:srgbClr val="000000"/>
                    </a:solidFill>
                    <a:effectLst/>
                    <a:uLnTx/>
                    <a:uFillTx/>
                    <a:latin typeface="Calibri" panose="020F0502020204030204"/>
                    <a:ea typeface="+mn-ea"/>
                    <a:cs typeface="+mn-cs"/>
                  </a:rPr>
                  <a:t>Densité</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5" name="Oval 86">
                <a:extLst>
                  <a:ext uri="{FF2B5EF4-FFF2-40B4-BE49-F238E27FC236}">
                    <a16:creationId xmlns:a16="http://schemas.microsoft.com/office/drawing/2014/main" id="{A8F0E562-FE64-4A78-A333-E6A2EB722926}"/>
                  </a:ext>
                </a:extLst>
              </p:cNvPr>
              <p:cNvSpPr>
                <a:spLocks noChangeArrowheads="1"/>
              </p:cNvSpPr>
              <p:nvPr/>
            </p:nvSpPr>
            <p:spPr bwMode="auto">
              <a:xfrm>
                <a:off x="2072" y="3042"/>
                <a:ext cx="128" cy="315"/>
              </a:xfrm>
              <a:prstGeom prst="ellipse">
                <a:avLst/>
              </a:prstGeom>
              <a:solidFill>
                <a:srgbClr val="CCECFF"/>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6" name="Oval 87">
                <a:extLst>
                  <a:ext uri="{FF2B5EF4-FFF2-40B4-BE49-F238E27FC236}">
                    <a16:creationId xmlns:a16="http://schemas.microsoft.com/office/drawing/2014/main" id="{695A22FF-4A66-4CEC-BE88-81AE686D554F}"/>
                  </a:ext>
                </a:extLst>
              </p:cNvPr>
              <p:cNvSpPr>
                <a:spLocks noChangeArrowheads="1"/>
              </p:cNvSpPr>
              <p:nvPr/>
            </p:nvSpPr>
            <p:spPr bwMode="auto">
              <a:xfrm>
                <a:off x="2176" y="3293"/>
                <a:ext cx="286" cy="315"/>
              </a:xfrm>
              <a:prstGeom prst="ellipse">
                <a:avLst/>
              </a:prstGeom>
              <a:solidFill>
                <a:schemeClr val="accent2"/>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Oval 88">
                <a:extLst>
                  <a:ext uri="{FF2B5EF4-FFF2-40B4-BE49-F238E27FC236}">
                    <a16:creationId xmlns:a16="http://schemas.microsoft.com/office/drawing/2014/main" id="{12A5DCB9-A7EB-46A0-8F9F-4800EC379473}"/>
                  </a:ext>
                </a:extLst>
              </p:cNvPr>
              <p:cNvSpPr>
                <a:spLocks noChangeArrowheads="1"/>
              </p:cNvSpPr>
              <p:nvPr/>
            </p:nvSpPr>
            <p:spPr bwMode="auto">
              <a:xfrm>
                <a:off x="2471" y="3118"/>
                <a:ext cx="128" cy="315"/>
              </a:xfrm>
              <a:prstGeom prst="ellipse">
                <a:avLst/>
              </a:prstGeom>
              <a:solidFill>
                <a:srgbClr val="CCECFF"/>
              </a:solidFill>
              <a:ln w="19050">
                <a:solidFill>
                  <a:schemeClr val="tx1"/>
                </a:solidFill>
                <a:round/>
                <a:headEnd/>
                <a:tailEnd/>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Oval 89">
                <a:extLst>
                  <a:ext uri="{FF2B5EF4-FFF2-40B4-BE49-F238E27FC236}">
                    <a16:creationId xmlns:a16="http://schemas.microsoft.com/office/drawing/2014/main" id="{D0903C9D-A0EE-4470-84AA-27B9A0B586D3}"/>
                  </a:ext>
                </a:extLst>
              </p:cNvPr>
              <p:cNvSpPr>
                <a:spLocks noChangeArrowheads="1"/>
              </p:cNvSpPr>
              <p:nvPr/>
            </p:nvSpPr>
            <p:spPr bwMode="auto">
              <a:xfrm>
                <a:off x="2869" y="3086"/>
                <a:ext cx="373" cy="315"/>
              </a:xfrm>
              <a:prstGeom prst="ellipse">
                <a:avLst/>
              </a:prstGeom>
              <a:solidFill>
                <a:schemeClr val="accent2"/>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Oval 90">
                <a:extLst>
                  <a:ext uri="{FF2B5EF4-FFF2-40B4-BE49-F238E27FC236}">
                    <a16:creationId xmlns:a16="http://schemas.microsoft.com/office/drawing/2014/main" id="{849A976E-0299-430D-9A5C-5A50DEAC00ED}"/>
                  </a:ext>
                </a:extLst>
              </p:cNvPr>
              <p:cNvSpPr>
                <a:spLocks noChangeArrowheads="1"/>
              </p:cNvSpPr>
              <p:nvPr/>
            </p:nvSpPr>
            <p:spPr bwMode="auto">
              <a:xfrm>
                <a:off x="2754" y="2669"/>
                <a:ext cx="192" cy="315"/>
              </a:xfrm>
              <a:prstGeom prst="ellipse">
                <a:avLst/>
              </a:prstGeom>
              <a:solidFill>
                <a:srgbClr val="990000"/>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Oval 91">
                <a:extLst>
                  <a:ext uri="{FF2B5EF4-FFF2-40B4-BE49-F238E27FC236}">
                    <a16:creationId xmlns:a16="http://schemas.microsoft.com/office/drawing/2014/main" id="{DDA40DB9-EA0D-426F-8CD6-2F4054628623}"/>
                  </a:ext>
                </a:extLst>
              </p:cNvPr>
              <p:cNvSpPr>
                <a:spLocks noChangeArrowheads="1"/>
              </p:cNvSpPr>
              <p:nvPr/>
            </p:nvSpPr>
            <p:spPr bwMode="auto">
              <a:xfrm>
                <a:off x="2988" y="2871"/>
                <a:ext cx="192" cy="315"/>
              </a:xfrm>
              <a:prstGeom prst="ellipse">
                <a:avLst/>
              </a:prstGeom>
              <a:solidFill>
                <a:srgbClr val="FF3300"/>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 name="Oval 92">
                <a:extLst>
                  <a:ext uri="{FF2B5EF4-FFF2-40B4-BE49-F238E27FC236}">
                    <a16:creationId xmlns:a16="http://schemas.microsoft.com/office/drawing/2014/main" id="{DA2A8E9D-54A1-498F-ABF3-287469A83C75}"/>
                  </a:ext>
                </a:extLst>
              </p:cNvPr>
              <p:cNvSpPr>
                <a:spLocks noChangeArrowheads="1"/>
              </p:cNvSpPr>
              <p:nvPr/>
            </p:nvSpPr>
            <p:spPr bwMode="auto">
              <a:xfrm>
                <a:off x="2625" y="3113"/>
                <a:ext cx="192" cy="315"/>
              </a:xfrm>
              <a:prstGeom prst="ellipse">
                <a:avLst/>
              </a:prstGeom>
              <a:solidFill>
                <a:schemeClr val="accent2"/>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Oval 93">
                <a:extLst>
                  <a:ext uri="{FF2B5EF4-FFF2-40B4-BE49-F238E27FC236}">
                    <a16:creationId xmlns:a16="http://schemas.microsoft.com/office/drawing/2014/main" id="{2ECE9EBE-419A-4613-B749-5595B575AB24}"/>
                  </a:ext>
                </a:extLst>
              </p:cNvPr>
              <p:cNvSpPr>
                <a:spLocks noChangeArrowheads="1"/>
              </p:cNvSpPr>
              <p:nvPr/>
            </p:nvSpPr>
            <p:spPr bwMode="auto">
              <a:xfrm>
                <a:off x="1897" y="3232"/>
                <a:ext cx="192" cy="315"/>
              </a:xfrm>
              <a:prstGeom prst="ellipse">
                <a:avLst/>
              </a:prstGeom>
              <a:solidFill>
                <a:srgbClr val="009900"/>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Oval 94">
                <a:extLst>
                  <a:ext uri="{FF2B5EF4-FFF2-40B4-BE49-F238E27FC236}">
                    <a16:creationId xmlns:a16="http://schemas.microsoft.com/office/drawing/2014/main" id="{1AEA81B5-8804-4344-AE53-F29E87B1EA39}"/>
                  </a:ext>
                </a:extLst>
              </p:cNvPr>
              <p:cNvSpPr>
                <a:spLocks noChangeArrowheads="1"/>
              </p:cNvSpPr>
              <p:nvPr/>
            </p:nvSpPr>
            <p:spPr bwMode="auto">
              <a:xfrm>
                <a:off x="1674" y="3279"/>
                <a:ext cx="128" cy="315"/>
              </a:xfrm>
              <a:prstGeom prst="ellipse">
                <a:avLst/>
              </a:prstGeom>
              <a:solidFill>
                <a:srgbClr val="009900"/>
              </a:solidFill>
              <a:ln w="19050">
                <a:solidFill>
                  <a:schemeClr val="tx1"/>
                </a:solidFill>
                <a:round/>
                <a:headEnd/>
                <a:tailEnd/>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4" name="Oval 95">
                <a:extLst>
                  <a:ext uri="{FF2B5EF4-FFF2-40B4-BE49-F238E27FC236}">
                    <a16:creationId xmlns:a16="http://schemas.microsoft.com/office/drawing/2014/main" id="{8D0B72F5-38A7-434A-AF8C-759635AC0281}"/>
                  </a:ext>
                </a:extLst>
              </p:cNvPr>
              <p:cNvSpPr>
                <a:spLocks noChangeArrowheads="1"/>
              </p:cNvSpPr>
              <p:nvPr/>
            </p:nvSpPr>
            <p:spPr bwMode="auto">
              <a:xfrm>
                <a:off x="3026" y="2462"/>
                <a:ext cx="373" cy="315"/>
              </a:xfrm>
              <a:prstGeom prst="ellipse">
                <a:avLst/>
              </a:prstGeom>
              <a:solidFill>
                <a:srgbClr val="FF3300"/>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Oval 96">
                <a:extLst>
                  <a:ext uri="{FF2B5EF4-FFF2-40B4-BE49-F238E27FC236}">
                    <a16:creationId xmlns:a16="http://schemas.microsoft.com/office/drawing/2014/main" id="{CF9CDFB0-87C5-4CD4-A2C4-BD7C24A5459D}"/>
                  </a:ext>
                </a:extLst>
              </p:cNvPr>
              <p:cNvSpPr>
                <a:spLocks noChangeArrowheads="1"/>
              </p:cNvSpPr>
              <p:nvPr/>
            </p:nvSpPr>
            <p:spPr bwMode="auto">
              <a:xfrm>
                <a:off x="3103" y="2906"/>
                <a:ext cx="286" cy="315"/>
              </a:xfrm>
              <a:prstGeom prst="ellipse">
                <a:avLst/>
              </a:prstGeom>
              <a:solidFill>
                <a:srgbClr val="990000"/>
              </a:solidFill>
              <a:ln w="19050">
                <a:solidFill>
                  <a:schemeClr val="tx1"/>
                </a:solidFill>
                <a:round/>
                <a:headEnd/>
                <a:tailEnd/>
              </a:ln>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6" name="Text Box 97">
                <a:extLst>
                  <a:ext uri="{FF2B5EF4-FFF2-40B4-BE49-F238E27FC236}">
                    <a16:creationId xmlns:a16="http://schemas.microsoft.com/office/drawing/2014/main" id="{88EB139B-6950-453B-82F6-0BCBDCC5CF50}"/>
                  </a:ext>
                </a:extLst>
              </p:cNvPr>
              <p:cNvSpPr txBox="1">
                <a:spLocks noChangeArrowheads="1"/>
              </p:cNvSpPr>
              <p:nvPr/>
            </p:nvSpPr>
            <p:spPr bwMode="auto">
              <a:xfrm>
                <a:off x="1566" y="2478"/>
                <a:ext cx="934" cy="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Graphique</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à </a:t>
                </a:r>
                <a:r>
                  <a:rPr kumimoji="0" lang="en-GB" sz="1800" b="0" i="0" u="none" strike="noStrike" kern="1200" cap="none" spc="0" normalizeH="0" baseline="0" noProof="0" dirty="0" err="1">
                    <a:ln>
                      <a:noFill/>
                    </a:ln>
                    <a:solidFill>
                      <a:srgbClr val="000000"/>
                    </a:solidFill>
                    <a:effectLst/>
                    <a:uLnTx/>
                    <a:uFillTx/>
                    <a:latin typeface="Calibri" panose="020F0502020204030204"/>
                    <a:ea typeface="+mn-ea"/>
                    <a:cs typeface="+mn-cs"/>
                  </a:rPr>
                  <a:t>bulles</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grpSp>
        <p:nvGrpSpPr>
          <p:cNvPr id="68" name="Group 67">
            <a:extLst>
              <a:ext uri="{FF2B5EF4-FFF2-40B4-BE49-F238E27FC236}">
                <a16:creationId xmlns:a16="http://schemas.microsoft.com/office/drawing/2014/main" id="{097BB8CB-D752-427A-8768-2829FF6E7476}"/>
              </a:ext>
            </a:extLst>
          </p:cNvPr>
          <p:cNvGrpSpPr/>
          <p:nvPr/>
        </p:nvGrpSpPr>
        <p:grpSpPr>
          <a:xfrm>
            <a:off x="1798611" y="2041065"/>
            <a:ext cx="1890520" cy="821177"/>
            <a:chOff x="760227" y="2074847"/>
            <a:chExt cx="2551685" cy="1108365"/>
          </a:xfrm>
        </p:grpSpPr>
        <p:grpSp>
          <p:nvGrpSpPr>
            <p:cNvPr id="69" name="Group 68">
              <a:extLst>
                <a:ext uri="{FF2B5EF4-FFF2-40B4-BE49-F238E27FC236}">
                  <a16:creationId xmlns:a16="http://schemas.microsoft.com/office/drawing/2014/main" id="{2AB0971E-F6BB-494A-8C32-EB529F42920E}"/>
                </a:ext>
              </a:extLst>
            </p:cNvPr>
            <p:cNvGrpSpPr/>
            <p:nvPr/>
          </p:nvGrpSpPr>
          <p:grpSpPr>
            <a:xfrm>
              <a:off x="1739357" y="2528571"/>
              <a:ext cx="1391244" cy="654641"/>
              <a:chOff x="3584406" y="1950447"/>
              <a:chExt cx="1391244" cy="654641"/>
            </a:xfrm>
          </p:grpSpPr>
          <p:sp>
            <p:nvSpPr>
              <p:cNvPr id="71" name="Text Box 27">
                <a:extLst>
                  <a:ext uri="{FF2B5EF4-FFF2-40B4-BE49-F238E27FC236}">
                    <a16:creationId xmlns:a16="http://schemas.microsoft.com/office/drawing/2014/main" id="{DAEFF925-AB8A-45E7-839E-85BC29AA3681}"/>
                  </a:ext>
                </a:extLst>
              </p:cNvPr>
              <p:cNvSpPr txBox="1">
                <a:spLocks noChangeArrowheads="1"/>
              </p:cNvSpPr>
              <p:nvPr/>
            </p:nvSpPr>
            <p:spPr bwMode="auto">
              <a:xfrm>
                <a:off x="3877099" y="2238375"/>
                <a:ext cx="1098551"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Choisir</a:t>
                </a: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72" name="Line 31">
                <a:extLst>
                  <a:ext uri="{FF2B5EF4-FFF2-40B4-BE49-F238E27FC236}">
                    <a16:creationId xmlns:a16="http://schemas.microsoft.com/office/drawing/2014/main" id="{B6FDFD36-04AE-4DA7-8CCC-81A146E4B619}"/>
                  </a:ext>
                </a:extLst>
              </p:cNvPr>
              <p:cNvSpPr>
                <a:spLocks noChangeShapeType="1"/>
              </p:cNvSpPr>
              <p:nvPr/>
            </p:nvSpPr>
            <p:spPr bwMode="auto">
              <a:xfrm>
                <a:off x="3584406" y="1950447"/>
                <a:ext cx="0" cy="64697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0" name="Oval 69">
              <a:extLst>
                <a:ext uri="{FF2B5EF4-FFF2-40B4-BE49-F238E27FC236}">
                  <a16:creationId xmlns:a16="http://schemas.microsoft.com/office/drawing/2014/main" id="{30AC44C9-28AA-4E72-9865-4CD8B9488F7B}"/>
                </a:ext>
              </a:extLst>
            </p:cNvPr>
            <p:cNvSpPr>
              <a:spLocks noChangeArrowheads="1"/>
            </p:cNvSpPr>
            <p:nvPr/>
          </p:nvSpPr>
          <p:spPr bwMode="auto">
            <a:xfrm>
              <a:off x="760227" y="2074847"/>
              <a:ext cx="2551685" cy="475574"/>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74" name="Picture 73">
            <a:extLst>
              <a:ext uri="{FF2B5EF4-FFF2-40B4-BE49-F238E27FC236}">
                <a16:creationId xmlns:a16="http://schemas.microsoft.com/office/drawing/2014/main" id="{DA60C996-ECBA-4BD6-9590-D5E24AD9BEC0}"/>
              </a:ext>
            </a:extLst>
          </p:cNvPr>
          <p:cNvPicPr>
            <a:picLocks noChangeAspect="1"/>
          </p:cNvPicPr>
          <p:nvPr/>
        </p:nvPicPr>
        <p:blipFill rotWithShape="1">
          <a:blip r:embed="rId3"/>
          <a:srcRect t="3917" b="87666"/>
          <a:stretch/>
        </p:blipFill>
        <p:spPr>
          <a:xfrm>
            <a:off x="1009581" y="1085130"/>
            <a:ext cx="9951038" cy="508141"/>
          </a:xfrm>
          <a:prstGeom prst="rect">
            <a:avLst/>
          </a:prstGeom>
        </p:spPr>
      </p:pic>
    </p:spTree>
    <p:extLst>
      <p:ext uri="{BB962C8B-B14F-4D97-AF65-F5344CB8AC3E}">
        <p14:creationId xmlns:p14="http://schemas.microsoft.com/office/powerpoint/2010/main" val="4050062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9E035C-C69E-483B-B95D-2A813995080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lumMod val="65000"/>
                </a:srgbClr>
              </a:solidFill>
              <a:effectLst/>
              <a:uLnTx/>
              <a:uFillTx/>
              <a:latin typeface="Calibri" panose="020F0502020204030204"/>
              <a:ea typeface="+mn-ea"/>
              <a:cs typeface="Calibri" panose="020F0502020204030204" pitchFamily="34" charset="0"/>
            </a:endParaRPr>
          </a:p>
        </p:txBody>
      </p:sp>
      <p:sp>
        <p:nvSpPr>
          <p:cNvPr id="3" name="Title 2">
            <a:extLst>
              <a:ext uri="{FF2B5EF4-FFF2-40B4-BE49-F238E27FC236}">
                <a16:creationId xmlns:a16="http://schemas.microsoft.com/office/drawing/2014/main" id="{46FC663D-BDD6-4141-97EE-562C02614B3B}"/>
              </a:ext>
            </a:extLst>
          </p:cNvPr>
          <p:cNvSpPr>
            <a:spLocks noGrp="1"/>
          </p:cNvSpPr>
          <p:nvPr>
            <p:ph type="title"/>
          </p:nvPr>
        </p:nvSpPr>
        <p:spPr/>
        <p:txBody>
          <a:bodyPr/>
          <a:lstStyle/>
          <a:p>
            <a:r>
              <a:rPr lang="fr-FR" dirty="0">
                <a:latin typeface="+mn-lt"/>
              </a:rPr>
              <a:t>La barre d’outils pour gérer les graphiques</a:t>
            </a:r>
            <a:endParaRPr lang="en-US" dirty="0">
              <a:latin typeface="+mn-lt"/>
            </a:endParaRPr>
          </a:p>
        </p:txBody>
      </p:sp>
      <p:pic>
        <p:nvPicPr>
          <p:cNvPr id="5" name="Picture 4">
            <a:extLst>
              <a:ext uri="{FF2B5EF4-FFF2-40B4-BE49-F238E27FC236}">
                <a16:creationId xmlns:a16="http://schemas.microsoft.com/office/drawing/2014/main" id="{279B0FC7-90EE-49EB-844B-D3D74F7047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6" b="71487"/>
          <a:stretch/>
        </p:blipFill>
        <p:spPr bwMode="auto">
          <a:xfrm>
            <a:off x="1796716" y="3987360"/>
            <a:ext cx="8768609" cy="205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835FB19B-74B0-42E2-BBD3-A72E0C757245}"/>
              </a:ext>
            </a:extLst>
          </p:cNvPr>
          <p:cNvPicPr>
            <a:picLocks noChangeAspect="1"/>
          </p:cNvPicPr>
          <p:nvPr/>
        </p:nvPicPr>
        <p:blipFill>
          <a:blip r:embed="rId4"/>
          <a:stretch>
            <a:fillRect/>
          </a:stretch>
        </p:blipFill>
        <p:spPr>
          <a:xfrm>
            <a:off x="1828800" y="3505200"/>
            <a:ext cx="8768609" cy="455860"/>
          </a:xfrm>
          <a:prstGeom prst="rect">
            <a:avLst/>
          </a:prstGeom>
        </p:spPr>
      </p:pic>
      <p:grpSp>
        <p:nvGrpSpPr>
          <p:cNvPr id="20" name="Group 10">
            <a:extLst>
              <a:ext uri="{FF2B5EF4-FFF2-40B4-BE49-F238E27FC236}">
                <a16:creationId xmlns:a16="http://schemas.microsoft.com/office/drawing/2014/main" id="{6BDE18D4-BBC3-4E4C-8ED8-D29F69225AD9}"/>
              </a:ext>
            </a:extLst>
          </p:cNvPr>
          <p:cNvGrpSpPr>
            <a:grpSpLocks/>
          </p:cNvGrpSpPr>
          <p:nvPr/>
        </p:nvGrpSpPr>
        <p:grpSpPr bwMode="auto">
          <a:xfrm>
            <a:off x="1467100" y="2291502"/>
            <a:ext cx="2033588" cy="1208087"/>
            <a:chOff x="430" y="1463"/>
            <a:chExt cx="1281" cy="761"/>
          </a:xfrm>
        </p:grpSpPr>
        <p:sp>
          <p:nvSpPr>
            <p:cNvPr id="21" name="Text Box 11">
              <a:extLst>
                <a:ext uri="{FF2B5EF4-FFF2-40B4-BE49-F238E27FC236}">
                  <a16:creationId xmlns:a16="http://schemas.microsoft.com/office/drawing/2014/main" id="{A198ED18-1E88-4A1F-BD4C-B05609BDB413}"/>
                </a:ext>
              </a:extLst>
            </p:cNvPr>
            <p:cNvSpPr txBox="1">
              <a:spLocks noChangeArrowheads="1"/>
            </p:cNvSpPr>
            <p:nvPr/>
          </p:nvSpPr>
          <p:spPr bwMode="auto">
            <a:xfrm>
              <a:off x="430" y="1463"/>
              <a:ext cx="10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Outil</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sélection</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par zone</a:t>
              </a:r>
            </a:p>
          </p:txBody>
        </p:sp>
        <p:grpSp>
          <p:nvGrpSpPr>
            <p:cNvPr id="22" name="Group 12">
              <a:extLst>
                <a:ext uri="{FF2B5EF4-FFF2-40B4-BE49-F238E27FC236}">
                  <a16:creationId xmlns:a16="http://schemas.microsoft.com/office/drawing/2014/main" id="{40FAEFC2-7D61-4D2C-9F79-4C73689296F9}"/>
                </a:ext>
              </a:extLst>
            </p:cNvPr>
            <p:cNvGrpSpPr>
              <a:grpSpLocks/>
            </p:cNvGrpSpPr>
            <p:nvPr/>
          </p:nvGrpSpPr>
          <p:grpSpPr bwMode="auto">
            <a:xfrm>
              <a:off x="1424" y="1592"/>
              <a:ext cx="287" cy="632"/>
              <a:chOff x="1716" y="1600"/>
              <a:chExt cx="247" cy="632"/>
            </a:xfrm>
          </p:grpSpPr>
          <p:sp>
            <p:nvSpPr>
              <p:cNvPr id="23" name="Line 13">
                <a:extLst>
                  <a:ext uri="{FF2B5EF4-FFF2-40B4-BE49-F238E27FC236}">
                    <a16:creationId xmlns:a16="http://schemas.microsoft.com/office/drawing/2014/main" id="{3C958E21-1F16-4AC2-BD81-89AAA0CFED25}"/>
                  </a:ext>
                </a:extLst>
              </p:cNvPr>
              <p:cNvSpPr>
                <a:spLocks noChangeShapeType="1"/>
              </p:cNvSpPr>
              <p:nvPr/>
            </p:nvSpPr>
            <p:spPr bwMode="auto">
              <a:xfrm>
                <a:off x="1960" y="1602"/>
                <a:ext cx="0" cy="63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Line 14">
                <a:extLst>
                  <a:ext uri="{FF2B5EF4-FFF2-40B4-BE49-F238E27FC236}">
                    <a16:creationId xmlns:a16="http://schemas.microsoft.com/office/drawing/2014/main" id="{222AFE89-ABB8-4954-8CEC-CDA794C7DD56}"/>
                  </a:ext>
                </a:extLst>
              </p:cNvPr>
              <p:cNvSpPr>
                <a:spLocks noChangeShapeType="1"/>
              </p:cNvSpPr>
              <p:nvPr/>
            </p:nvSpPr>
            <p:spPr bwMode="auto">
              <a:xfrm flipH="1">
                <a:off x="1716" y="1600"/>
                <a:ext cx="247"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25" name="Group 15">
            <a:extLst>
              <a:ext uri="{FF2B5EF4-FFF2-40B4-BE49-F238E27FC236}">
                <a16:creationId xmlns:a16="http://schemas.microsoft.com/office/drawing/2014/main" id="{32CCC2AF-7F50-43E6-B0CF-A928F98DC5D8}"/>
              </a:ext>
            </a:extLst>
          </p:cNvPr>
          <p:cNvGrpSpPr>
            <a:grpSpLocks/>
          </p:cNvGrpSpPr>
          <p:nvPr/>
        </p:nvGrpSpPr>
        <p:grpSpPr bwMode="auto">
          <a:xfrm>
            <a:off x="1930167" y="1758102"/>
            <a:ext cx="2025650" cy="1741487"/>
            <a:chOff x="1062" y="1119"/>
            <a:chExt cx="1276" cy="1097"/>
          </a:xfrm>
        </p:grpSpPr>
        <p:sp>
          <p:nvSpPr>
            <p:cNvPr id="26" name="Text Box 16">
              <a:extLst>
                <a:ext uri="{FF2B5EF4-FFF2-40B4-BE49-F238E27FC236}">
                  <a16:creationId xmlns:a16="http://schemas.microsoft.com/office/drawing/2014/main" id="{1DF8F7B4-F1B9-403A-9AEF-764FEAC0FCE9}"/>
                </a:ext>
              </a:extLst>
            </p:cNvPr>
            <p:cNvSpPr txBox="1">
              <a:spLocks noChangeArrowheads="1"/>
            </p:cNvSpPr>
            <p:nvPr/>
          </p:nvSpPr>
          <p:spPr bwMode="auto">
            <a:xfrm>
              <a:off x="1062" y="1119"/>
              <a:ext cx="94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Annuler</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la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sélection</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7" name="Group 17">
              <a:extLst>
                <a:ext uri="{FF2B5EF4-FFF2-40B4-BE49-F238E27FC236}">
                  <a16:creationId xmlns:a16="http://schemas.microsoft.com/office/drawing/2014/main" id="{E4DEB617-C014-4CF4-824B-F0D21272178A}"/>
                </a:ext>
              </a:extLst>
            </p:cNvPr>
            <p:cNvGrpSpPr>
              <a:grpSpLocks/>
            </p:cNvGrpSpPr>
            <p:nvPr/>
          </p:nvGrpSpPr>
          <p:grpSpPr bwMode="auto">
            <a:xfrm>
              <a:off x="1850" y="1272"/>
              <a:ext cx="488" cy="944"/>
              <a:chOff x="1672" y="1600"/>
              <a:chExt cx="363" cy="632"/>
            </a:xfrm>
          </p:grpSpPr>
          <p:sp>
            <p:nvSpPr>
              <p:cNvPr id="28" name="Line 18">
                <a:extLst>
                  <a:ext uri="{FF2B5EF4-FFF2-40B4-BE49-F238E27FC236}">
                    <a16:creationId xmlns:a16="http://schemas.microsoft.com/office/drawing/2014/main" id="{FB839F83-0221-4AAC-AD81-4E5AF4B4EECA}"/>
                  </a:ext>
                </a:extLst>
              </p:cNvPr>
              <p:cNvSpPr>
                <a:spLocks noChangeShapeType="1"/>
              </p:cNvSpPr>
              <p:nvPr/>
            </p:nvSpPr>
            <p:spPr bwMode="auto">
              <a:xfrm>
                <a:off x="2035" y="1602"/>
                <a:ext cx="0" cy="630"/>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Line 19">
                <a:extLst>
                  <a:ext uri="{FF2B5EF4-FFF2-40B4-BE49-F238E27FC236}">
                    <a16:creationId xmlns:a16="http://schemas.microsoft.com/office/drawing/2014/main" id="{FB8B0047-074B-4959-B357-EDC136420CE3}"/>
                  </a:ext>
                </a:extLst>
              </p:cNvPr>
              <p:cNvSpPr>
                <a:spLocks noChangeShapeType="1"/>
              </p:cNvSpPr>
              <p:nvPr/>
            </p:nvSpPr>
            <p:spPr bwMode="auto">
              <a:xfrm flipH="1">
                <a:off x="1672" y="1600"/>
                <a:ext cx="36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86447511-DA4C-4117-8267-8FE4555BAC1E}"/>
              </a:ext>
            </a:extLst>
          </p:cNvPr>
          <p:cNvGrpSpPr/>
          <p:nvPr/>
        </p:nvGrpSpPr>
        <p:grpSpPr>
          <a:xfrm>
            <a:off x="1198558" y="2708074"/>
            <a:ext cx="1843466" cy="762239"/>
            <a:chOff x="-549503" y="2871407"/>
            <a:chExt cx="2383367" cy="659193"/>
          </a:xfrm>
        </p:grpSpPr>
        <p:grpSp>
          <p:nvGrpSpPr>
            <p:cNvPr id="31" name="Group 7">
              <a:extLst>
                <a:ext uri="{FF2B5EF4-FFF2-40B4-BE49-F238E27FC236}">
                  <a16:creationId xmlns:a16="http://schemas.microsoft.com/office/drawing/2014/main" id="{D166E1CF-8DB0-40A6-B684-39DC2FCB3C46}"/>
                </a:ext>
              </a:extLst>
            </p:cNvPr>
            <p:cNvGrpSpPr>
              <a:grpSpLocks/>
            </p:cNvGrpSpPr>
            <p:nvPr/>
          </p:nvGrpSpPr>
          <p:grpSpPr bwMode="auto">
            <a:xfrm>
              <a:off x="779764" y="3124200"/>
              <a:ext cx="1054100" cy="406400"/>
              <a:chOff x="842" y="1968"/>
              <a:chExt cx="665" cy="256"/>
            </a:xfrm>
          </p:grpSpPr>
          <p:sp>
            <p:nvSpPr>
              <p:cNvPr id="33" name="Line 8">
                <a:extLst>
                  <a:ext uri="{FF2B5EF4-FFF2-40B4-BE49-F238E27FC236}">
                    <a16:creationId xmlns:a16="http://schemas.microsoft.com/office/drawing/2014/main" id="{3B75C1D9-188D-46E1-8449-3D3E0D8DD182}"/>
                  </a:ext>
                </a:extLst>
              </p:cNvPr>
              <p:cNvSpPr>
                <a:spLocks noChangeShapeType="1"/>
              </p:cNvSpPr>
              <p:nvPr/>
            </p:nvSpPr>
            <p:spPr bwMode="auto">
              <a:xfrm>
                <a:off x="1507" y="1972"/>
                <a:ext cx="0" cy="252"/>
              </a:xfrm>
              <a:prstGeom prst="line">
                <a:avLst/>
              </a:prstGeom>
              <a:ln w="28575">
                <a:headEnd/>
                <a:tailEnd type="triangle" w="med" len="lg"/>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Line 9">
                <a:extLst>
                  <a:ext uri="{FF2B5EF4-FFF2-40B4-BE49-F238E27FC236}">
                    <a16:creationId xmlns:a16="http://schemas.microsoft.com/office/drawing/2014/main" id="{798AC3C7-AA45-41EF-893C-69DDA8A6ECE5}"/>
                  </a:ext>
                </a:extLst>
              </p:cNvPr>
              <p:cNvSpPr>
                <a:spLocks noChangeShapeType="1"/>
              </p:cNvSpPr>
              <p:nvPr/>
            </p:nvSpPr>
            <p:spPr bwMode="auto">
              <a:xfrm flipH="1">
                <a:off x="842" y="1968"/>
                <a:ext cx="665" cy="0"/>
              </a:xfrm>
              <a:prstGeom prst="line">
                <a:avLst/>
              </a:prstGeom>
              <a:ln w="28575">
                <a:headEnd/>
                <a:tailEnd/>
              </a:ln>
              <a:extLst>
                <a:ext uri="{909E8E84-426E-40DD-AFC4-6F175D3DCCD1}">
                  <a14:hiddenFill xmlns:a14="http://schemas.microsoft.com/office/drawing/2010/main">
                    <a:noFill/>
                  </a14:hiddenFill>
                </a:ext>
              </a:extLst>
            </p:spPr>
            <p:style>
              <a:lnRef idx="1">
                <a:schemeClr val="accent4"/>
              </a:lnRef>
              <a:fillRef idx="0">
                <a:schemeClr val="accent4"/>
              </a:fillRef>
              <a:effectRef idx="0">
                <a:schemeClr val="accent4"/>
              </a:effectRef>
              <a:fontRef idx="minor">
                <a:schemeClr val="tx1"/>
              </a:fontRef>
            </p:style>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2" name="Rectangle 57">
              <a:extLst>
                <a:ext uri="{FF2B5EF4-FFF2-40B4-BE49-F238E27FC236}">
                  <a16:creationId xmlns:a16="http://schemas.microsoft.com/office/drawing/2014/main" id="{192084A2-793C-4B25-BF57-98A149D7026E}"/>
                </a:ext>
              </a:extLst>
            </p:cNvPr>
            <p:cNvSpPr>
              <a:spLocks noChangeArrowheads="1"/>
            </p:cNvSpPr>
            <p:nvPr/>
          </p:nvSpPr>
          <p:spPr bwMode="auto">
            <a:xfrm>
              <a:off x="-549503" y="2871407"/>
              <a:ext cx="804044" cy="523875"/>
            </a:xfrm>
            <a:prstGeom prst="rect">
              <a:avLst/>
            </a:prstGeom>
            <a:solidFill>
              <a:schemeClr val="bg1"/>
            </a:solidFill>
            <a:ln w="28575">
              <a:noFill/>
              <a:miter lim="800000"/>
              <a:headEnd/>
              <a:tailEnd/>
            </a:ln>
          </p:spPr>
          <p:txBody>
            <a:bodyPr wrap="none" anchor="ctr">
              <a:norm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Lignes</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repères</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et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d’affichage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35" name="Group 20">
            <a:extLst>
              <a:ext uri="{FF2B5EF4-FFF2-40B4-BE49-F238E27FC236}">
                <a16:creationId xmlns:a16="http://schemas.microsoft.com/office/drawing/2014/main" id="{6521770B-2A2D-42F5-9BEF-D49F6E228C32}"/>
              </a:ext>
            </a:extLst>
          </p:cNvPr>
          <p:cNvGrpSpPr>
            <a:grpSpLocks/>
          </p:cNvGrpSpPr>
          <p:nvPr/>
        </p:nvGrpSpPr>
        <p:grpSpPr bwMode="auto">
          <a:xfrm>
            <a:off x="3027699" y="862752"/>
            <a:ext cx="1800226" cy="2636836"/>
            <a:chOff x="1597" y="803"/>
            <a:chExt cx="1134" cy="1661"/>
          </a:xfrm>
        </p:grpSpPr>
        <p:grpSp>
          <p:nvGrpSpPr>
            <p:cNvPr id="36" name="Group 21">
              <a:extLst>
                <a:ext uri="{FF2B5EF4-FFF2-40B4-BE49-F238E27FC236}">
                  <a16:creationId xmlns:a16="http://schemas.microsoft.com/office/drawing/2014/main" id="{20724BCF-22FA-45F2-AC4C-81571E5FF213}"/>
                </a:ext>
              </a:extLst>
            </p:cNvPr>
            <p:cNvGrpSpPr>
              <a:grpSpLocks/>
            </p:cNvGrpSpPr>
            <p:nvPr/>
          </p:nvGrpSpPr>
          <p:grpSpPr bwMode="auto">
            <a:xfrm>
              <a:off x="2384" y="920"/>
              <a:ext cx="347" cy="1544"/>
              <a:chOff x="1672" y="1600"/>
              <a:chExt cx="367" cy="753"/>
            </a:xfrm>
          </p:grpSpPr>
          <p:sp>
            <p:nvSpPr>
              <p:cNvPr id="38" name="Line 22">
                <a:extLst>
                  <a:ext uri="{FF2B5EF4-FFF2-40B4-BE49-F238E27FC236}">
                    <a16:creationId xmlns:a16="http://schemas.microsoft.com/office/drawing/2014/main" id="{575EC6CC-F880-4C6D-B460-92CBC63B4961}"/>
                  </a:ext>
                </a:extLst>
              </p:cNvPr>
              <p:cNvSpPr>
                <a:spLocks noChangeShapeType="1"/>
              </p:cNvSpPr>
              <p:nvPr/>
            </p:nvSpPr>
            <p:spPr bwMode="auto">
              <a:xfrm>
                <a:off x="2032" y="1602"/>
                <a:ext cx="7" cy="751"/>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Line 23">
                <a:extLst>
                  <a:ext uri="{FF2B5EF4-FFF2-40B4-BE49-F238E27FC236}">
                    <a16:creationId xmlns:a16="http://schemas.microsoft.com/office/drawing/2014/main" id="{127DFD57-92CB-4BE8-B4CF-1837BFBB9813}"/>
                  </a:ext>
                </a:extLst>
              </p:cNvPr>
              <p:cNvSpPr>
                <a:spLocks noChangeShapeType="1"/>
              </p:cNvSpPr>
              <p:nvPr/>
            </p:nvSpPr>
            <p:spPr bwMode="auto">
              <a:xfrm flipH="1">
                <a:off x="1672" y="1600"/>
                <a:ext cx="3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7" name="Text Box 24">
              <a:extLst>
                <a:ext uri="{FF2B5EF4-FFF2-40B4-BE49-F238E27FC236}">
                  <a16:creationId xmlns:a16="http://schemas.microsoft.com/office/drawing/2014/main" id="{A7D3FB92-C91D-4136-BA6B-533D21961D1A}"/>
                </a:ext>
              </a:extLst>
            </p:cNvPr>
            <p:cNvSpPr txBox="1">
              <a:spLocks noChangeArrowheads="1"/>
            </p:cNvSpPr>
            <p:nvPr/>
          </p:nvSpPr>
          <p:spPr bwMode="auto">
            <a:xfrm>
              <a:off x="1597" y="803"/>
              <a:ext cx="9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Zoom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arrière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00C007BA-B6AE-4344-A896-3C83CB20D65F}"/>
              </a:ext>
            </a:extLst>
          </p:cNvPr>
          <p:cNvGrpSpPr/>
          <p:nvPr/>
        </p:nvGrpSpPr>
        <p:grpSpPr>
          <a:xfrm>
            <a:off x="5715000" y="913529"/>
            <a:ext cx="3989058" cy="2586043"/>
            <a:chOff x="4922874" y="1100405"/>
            <a:chExt cx="3989058" cy="2586043"/>
          </a:xfrm>
        </p:grpSpPr>
        <p:grpSp>
          <p:nvGrpSpPr>
            <p:cNvPr id="41" name="Group 40">
              <a:extLst>
                <a:ext uri="{FF2B5EF4-FFF2-40B4-BE49-F238E27FC236}">
                  <a16:creationId xmlns:a16="http://schemas.microsoft.com/office/drawing/2014/main" id="{970CAED4-A0DC-471B-9048-86DF90C65A8E}"/>
                </a:ext>
              </a:extLst>
            </p:cNvPr>
            <p:cNvGrpSpPr/>
            <p:nvPr/>
          </p:nvGrpSpPr>
          <p:grpSpPr>
            <a:xfrm>
              <a:off x="4922874" y="1100405"/>
              <a:ext cx="2190270" cy="2586043"/>
              <a:chOff x="4922874" y="1100405"/>
              <a:chExt cx="2190270" cy="2586043"/>
            </a:xfrm>
          </p:grpSpPr>
          <p:grpSp>
            <p:nvGrpSpPr>
              <p:cNvPr id="44" name="Group 46">
                <a:extLst>
                  <a:ext uri="{FF2B5EF4-FFF2-40B4-BE49-F238E27FC236}">
                    <a16:creationId xmlns:a16="http://schemas.microsoft.com/office/drawing/2014/main" id="{E3533122-B492-446B-AD62-998B9EC5C004}"/>
                  </a:ext>
                </a:extLst>
              </p:cNvPr>
              <p:cNvGrpSpPr>
                <a:grpSpLocks/>
              </p:cNvGrpSpPr>
              <p:nvPr/>
            </p:nvGrpSpPr>
            <p:grpSpPr bwMode="auto">
              <a:xfrm>
                <a:off x="5805041" y="2071975"/>
                <a:ext cx="1308103" cy="1614473"/>
                <a:chOff x="4303" y="1199"/>
                <a:chExt cx="824" cy="1017"/>
              </a:xfrm>
            </p:grpSpPr>
            <p:sp>
              <p:nvSpPr>
                <p:cNvPr id="55" name="Text Box 47">
                  <a:extLst>
                    <a:ext uri="{FF2B5EF4-FFF2-40B4-BE49-F238E27FC236}">
                      <a16:creationId xmlns:a16="http://schemas.microsoft.com/office/drawing/2014/main" id="{38C40DCC-2493-4DF3-A038-561DE7572A78}"/>
                    </a:ext>
                  </a:extLst>
                </p:cNvPr>
                <p:cNvSpPr txBox="1">
                  <a:spLocks noChangeArrowheads="1"/>
                </p:cNvSpPr>
                <p:nvPr/>
              </p:nvSpPr>
              <p:spPr bwMode="auto">
                <a:xfrm>
                  <a:off x="4396" y="1199"/>
                  <a:ext cx="73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Courbe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56" name="Group 48">
                  <a:extLst>
                    <a:ext uri="{FF2B5EF4-FFF2-40B4-BE49-F238E27FC236}">
                      <a16:creationId xmlns:a16="http://schemas.microsoft.com/office/drawing/2014/main" id="{D77DC06D-C122-4D74-B9F1-ED9F85ECF998}"/>
                    </a:ext>
                  </a:extLst>
                </p:cNvPr>
                <p:cNvGrpSpPr>
                  <a:grpSpLocks/>
                </p:cNvGrpSpPr>
                <p:nvPr/>
              </p:nvGrpSpPr>
              <p:grpSpPr bwMode="auto">
                <a:xfrm flipH="1">
                  <a:off x="4303" y="1300"/>
                  <a:ext cx="213" cy="916"/>
                  <a:chOff x="1950" y="1316"/>
                  <a:chExt cx="169" cy="916"/>
                </a:xfrm>
              </p:grpSpPr>
              <p:sp>
                <p:nvSpPr>
                  <p:cNvPr id="57" name="Line 49">
                    <a:extLst>
                      <a:ext uri="{FF2B5EF4-FFF2-40B4-BE49-F238E27FC236}">
                        <a16:creationId xmlns:a16="http://schemas.microsoft.com/office/drawing/2014/main" id="{826DE1F8-DB7E-4DB1-B74B-0B88BC97ED22}"/>
                      </a:ext>
                    </a:extLst>
                  </p:cNvPr>
                  <p:cNvSpPr>
                    <a:spLocks noChangeShapeType="1"/>
                  </p:cNvSpPr>
                  <p:nvPr/>
                </p:nvSpPr>
                <p:spPr bwMode="auto">
                  <a:xfrm>
                    <a:off x="2119" y="1316"/>
                    <a:ext cx="0" cy="916"/>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Line 50">
                    <a:extLst>
                      <a:ext uri="{FF2B5EF4-FFF2-40B4-BE49-F238E27FC236}">
                        <a16:creationId xmlns:a16="http://schemas.microsoft.com/office/drawing/2014/main" id="{51C41E35-389E-489B-8C8E-43150E2FDAE1}"/>
                      </a:ext>
                    </a:extLst>
                  </p:cNvPr>
                  <p:cNvSpPr>
                    <a:spLocks noChangeShapeType="1"/>
                  </p:cNvSpPr>
                  <p:nvPr/>
                </p:nvSpPr>
                <p:spPr bwMode="auto">
                  <a:xfrm flipH="1" flipV="1">
                    <a:off x="1950" y="1316"/>
                    <a:ext cx="167"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45" name="Group 28">
                <a:extLst>
                  <a:ext uri="{FF2B5EF4-FFF2-40B4-BE49-F238E27FC236}">
                    <a16:creationId xmlns:a16="http://schemas.microsoft.com/office/drawing/2014/main" id="{B2B124D0-D76D-4793-904E-4FA8FF6428AB}"/>
                  </a:ext>
                </a:extLst>
              </p:cNvPr>
              <p:cNvGrpSpPr>
                <a:grpSpLocks/>
              </p:cNvGrpSpPr>
              <p:nvPr/>
            </p:nvGrpSpPr>
            <p:grpSpPr bwMode="auto">
              <a:xfrm>
                <a:off x="4922874" y="1100405"/>
                <a:ext cx="1485900" cy="2586038"/>
                <a:chOff x="3787" y="798"/>
                <a:chExt cx="936" cy="1629"/>
              </a:xfrm>
            </p:grpSpPr>
            <p:grpSp>
              <p:nvGrpSpPr>
                <p:cNvPr id="51" name="Group 29">
                  <a:extLst>
                    <a:ext uri="{FF2B5EF4-FFF2-40B4-BE49-F238E27FC236}">
                      <a16:creationId xmlns:a16="http://schemas.microsoft.com/office/drawing/2014/main" id="{7F087018-2156-4D1A-B4DF-C0765B5BA3C6}"/>
                    </a:ext>
                  </a:extLst>
                </p:cNvPr>
                <p:cNvGrpSpPr>
                  <a:grpSpLocks/>
                </p:cNvGrpSpPr>
                <p:nvPr/>
              </p:nvGrpSpPr>
              <p:grpSpPr bwMode="auto">
                <a:xfrm flipH="1">
                  <a:off x="3787" y="912"/>
                  <a:ext cx="181" cy="1515"/>
                  <a:chOff x="1672" y="1600"/>
                  <a:chExt cx="443" cy="739"/>
                </a:xfrm>
              </p:grpSpPr>
              <p:sp>
                <p:nvSpPr>
                  <p:cNvPr id="53" name="Line 30">
                    <a:extLst>
                      <a:ext uri="{FF2B5EF4-FFF2-40B4-BE49-F238E27FC236}">
                        <a16:creationId xmlns:a16="http://schemas.microsoft.com/office/drawing/2014/main" id="{AAF2D95D-9AB4-4158-B8FD-66200CD1CAEC}"/>
                      </a:ext>
                    </a:extLst>
                  </p:cNvPr>
                  <p:cNvSpPr>
                    <a:spLocks noChangeShapeType="1"/>
                  </p:cNvSpPr>
                  <p:nvPr/>
                </p:nvSpPr>
                <p:spPr bwMode="auto">
                  <a:xfrm flipH="1">
                    <a:off x="2086" y="1602"/>
                    <a:ext cx="26" cy="737"/>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Line 31">
                    <a:extLst>
                      <a:ext uri="{FF2B5EF4-FFF2-40B4-BE49-F238E27FC236}">
                        <a16:creationId xmlns:a16="http://schemas.microsoft.com/office/drawing/2014/main" id="{2A30F933-0DE3-4679-AF8A-A096E2D8C1FC}"/>
                      </a:ext>
                    </a:extLst>
                  </p:cNvPr>
                  <p:cNvSpPr>
                    <a:spLocks noChangeShapeType="1"/>
                  </p:cNvSpPr>
                  <p:nvPr/>
                </p:nvSpPr>
                <p:spPr bwMode="auto">
                  <a:xfrm flipH="1">
                    <a:off x="1672" y="1600"/>
                    <a:ext cx="44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52" name="Text Box 32">
                  <a:extLst>
                    <a:ext uri="{FF2B5EF4-FFF2-40B4-BE49-F238E27FC236}">
                      <a16:creationId xmlns:a16="http://schemas.microsoft.com/office/drawing/2014/main" id="{9B2EA140-A35B-4F67-81C4-6925C2770935}"/>
                    </a:ext>
                  </a:extLst>
                </p:cNvPr>
                <p:cNvSpPr txBox="1">
                  <a:spLocks noChangeArrowheads="1"/>
                </p:cNvSpPr>
                <p:nvPr/>
              </p:nvSpPr>
              <p:spPr bwMode="auto">
                <a:xfrm>
                  <a:off x="3919" y="798"/>
                  <a:ext cx="80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Ajout</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texte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46" name="Group 28">
                <a:extLst>
                  <a:ext uri="{FF2B5EF4-FFF2-40B4-BE49-F238E27FC236}">
                    <a16:creationId xmlns:a16="http://schemas.microsoft.com/office/drawing/2014/main" id="{2C9CF578-2464-47D9-9D3B-7C53722D1373}"/>
                  </a:ext>
                </a:extLst>
              </p:cNvPr>
              <p:cNvGrpSpPr>
                <a:grpSpLocks/>
              </p:cNvGrpSpPr>
              <p:nvPr/>
            </p:nvGrpSpPr>
            <p:grpSpPr bwMode="auto">
              <a:xfrm>
                <a:off x="5365413" y="1540144"/>
                <a:ext cx="1419226" cy="2146301"/>
                <a:chOff x="3787" y="856"/>
                <a:chExt cx="894" cy="1352"/>
              </a:xfrm>
            </p:grpSpPr>
            <p:grpSp>
              <p:nvGrpSpPr>
                <p:cNvPr id="47" name="Group 29">
                  <a:extLst>
                    <a:ext uri="{FF2B5EF4-FFF2-40B4-BE49-F238E27FC236}">
                      <a16:creationId xmlns:a16="http://schemas.microsoft.com/office/drawing/2014/main" id="{8B9A0C8E-08EB-4311-9ED5-F60BD5DC1110}"/>
                    </a:ext>
                  </a:extLst>
                </p:cNvPr>
                <p:cNvGrpSpPr>
                  <a:grpSpLocks/>
                </p:cNvGrpSpPr>
                <p:nvPr/>
              </p:nvGrpSpPr>
              <p:grpSpPr bwMode="auto">
                <a:xfrm flipH="1">
                  <a:off x="3787" y="961"/>
                  <a:ext cx="181" cy="1247"/>
                  <a:chOff x="1672" y="1624"/>
                  <a:chExt cx="443" cy="608"/>
                </a:xfrm>
              </p:grpSpPr>
              <p:sp>
                <p:nvSpPr>
                  <p:cNvPr id="49" name="Line 30">
                    <a:extLst>
                      <a:ext uri="{FF2B5EF4-FFF2-40B4-BE49-F238E27FC236}">
                        <a16:creationId xmlns:a16="http://schemas.microsoft.com/office/drawing/2014/main" id="{2B6854A7-74C1-4669-A7A0-6600B6A278A0}"/>
                      </a:ext>
                    </a:extLst>
                  </p:cNvPr>
                  <p:cNvSpPr>
                    <a:spLocks noChangeShapeType="1"/>
                  </p:cNvSpPr>
                  <p:nvPr/>
                </p:nvSpPr>
                <p:spPr bwMode="auto">
                  <a:xfrm>
                    <a:off x="2112" y="1624"/>
                    <a:ext cx="0" cy="60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Line 31">
                    <a:extLst>
                      <a:ext uri="{FF2B5EF4-FFF2-40B4-BE49-F238E27FC236}">
                        <a16:creationId xmlns:a16="http://schemas.microsoft.com/office/drawing/2014/main" id="{16F76632-34B0-4D8B-9A81-B06B71073DAC}"/>
                      </a:ext>
                    </a:extLst>
                  </p:cNvPr>
                  <p:cNvSpPr>
                    <a:spLocks noChangeShapeType="1"/>
                  </p:cNvSpPr>
                  <p:nvPr/>
                </p:nvSpPr>
                <p:spPr bwMode="auto">
                  <a:xfrm flipH="1">
                    <a:off x="1672" y="1624"/>
                    <a:ext cx="44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48" name="Text Box 32">
                  <a:extLst>
                    <a:ext uri="{FF2B5EF4-FFF2-40B4-BE49-F238E27FC236}">
                      <a16:creationId xmlns:a16="http://schemas.microsoft.com/office/drawing/2014/main" id="{D2C029FE-C2CE-4497-9498-A56E004206DE}"/>
                    </a:ext>
                  </a:extLst>
                </p:cNvPr>
                <p:cNvSpPr txBox="1">
                  <a:spLocks noChangeArrowheads="1"/>
                </p:cNvSpPr>
                <p:nvPr/>
              </p:nvSpPr>
              <p:spPr bwMode="auto">
                <a:xfrm>
                  <a:off x="3877" y="856"/>
                  <a:ext cx="80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Ajout</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de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flèche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sp>
          <p:nvSpPr>
            <p:cNvPr id="42" name="Right Brace 41">
              <a:extLst>
                <a:ext uri="{FF2B5EF4-FFF2-40B4-BE49-F238E27FC236}">
                  <a16:creationId xmlns:a16="http://schemas.microsoft.com/office/drawing/2014/main" id="{4094D232-DF57-4F3E-BACD-E5D43976FCDF}"/>
                </a:ext>
              </a:extLst>
            </p:cNvPr>
            <p:cNvSpPr/>
            <p:nvPr/>
          </p:nvSpPr>
          <p:spPr bwMode="auto">
            <a:xfrm rot="18642029">
              <a:off x="6824331" y="782839"/>
              <a:ext cx="98599" cy="1596602"/>
            </a:xfrm>
            <a:prstGeom prst="rightBrace">
              <a:avLst>
                <a:gd name="adj1" fmla="val 27527"/>
                <a:gd name="adj2" fmla="val 50000"/>
              </a:avLst>
            </a:prstGeom>
            <a:ln w="28575">
              <a:solidFill>
                <a:schemeClr val="accent4"/>
              </a:solidFill>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Text Box 47">
              <a:extLst>
                <a:ext uri="{FF2B5EF4-FFF2-40B4-BE49-F238E27FC236}">
                  <a16:creationId xmlns:a16="http://schemas.microsoft.com/office/drawing/2014/main" id="{CC90A970-6BE4-4853-A6CF-9724EAE5C875}"/>
                </a:ext>
              </a:extLst>
            </p:cNvPr>
            <p:cNvSpPr txBox="1">
              <a:spLocks noChangeArrowheads="1"/>
            </p:cNvSpPr>
            <p:nvPr/>
          </p:nvSpPr>
          <p:spPr bwMode="auto">
            <a:xfrm>
              <a:off x="6835476" y="1187671"/>
              <a:ext cx="2076456" cy="5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Outils</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des annotations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graphiques</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59" name="Group 51">
            <a:extLst>
              <a:ext uri="{FF2B5EF4-FFF2-40B4-BE49-F238E27FC236}">
                <a16:creationId xmlns:a16="http://schemas.microsoft.com/office/drawing/2014/main" id="{DDF72EE6-8227-4A53-91AF-52EB5B7F4335}"/>
              </a:ext>
            </a:extLst>
          </p:cNvPr>
          <p:cNvGrpSpPr>
            <a:grpSpLocks/>
          </p:cNvGrpSpPr>
          <p:nvPr/>
        </p:nvGrpSpPr>
        <p:grpSpPr bwMode="auto">
          <a:xfrm>
            <a:off x="7493364" y="2649743"/>
            <a:ext cx="4330702" cy="853819"/>
            <a:chOff x="4894" y="1899"/>
            <a:chExt cx="2728" cy="317"/>
          </a:xfrm>
        </p:grpSpPr>
        <p:sp>
          <p:nvSpPr>
            <p:cNvPr id="60" name="Text Box 52">
              <a:extLst>
                <a:ext uri="{FF2B5EF4-FFF2-40B4-BE49-F238E27FC236}">
                  <a16:creationId xmlns:a16="http://schemas.microsoft.com/office/drawing/2014/main" id="{716F7E1E-1885-4ABE-A879-1F67DD2A1AA8}"/>
                </a:ext>
              </a:extLst>
            </p:cNvPr>
            <p:cNvSpPr txBox="1">
              <a:spLocks noChangeArrowheads="1"/>
            </p:cNvSpPr>
            <p:nvPr/>
          </p:nvSpPr>
          <p:spPr bwMode="auto">
            <a:xfrm>
              <a:off x="5184" y="1899"/>
              <a:ext cx="2438"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fr-FR" sz="1400" b="1" i="1" u="none" strike="noStrike" kern="1200" cap="none" spc="0" normalizeH="0" baseline="0" noProof="0" dirty="0">
                  <a:ln>
                    <a:noFill/>
                  </a:ln>
                  <a:solidFill>
                    <a:srgbClr val="000000"/>
                  </a:solidFill>
                  <a:effectLst/>
                  <a:uLnTx/>
                  <a:uFillTx/>
                  <a:latin typeface="Calibri" panose="020F0502020204030204"/>
                  <a:ea typeface="+mn-ea"/>
                  <a:cs typeface="+mn-cs"/>
                </a:rPr>
                <a:t>Griser les matériaux ne passant pas les étapes</a:t>
              </a:r>
            </a:p>
          </p:txBody>
        </p:sp>
        <p:grpSp>
          <p:nvGrpSpPr>
            <p:cNvPr id="61" name="Group 53">
              <a:extLst>
                <a:ext uri="{FF2B5EF4-FFF2-40B4-BE49-F238E27FC236}">
                  <a16:creationId xmlns:a16="http://schemas.microsoft.com/office/drawing/2014/main" id="{48C9B013-15A5-4425-84FC-539552E50FEB}"/>
                </a:ext>
              </a:extLst>
            </p:cNvPr>
            <p:cNvGrpSpPr>
              <a:grpSpLocks/>
            </p:cNvGrpSpPr>
            <p:nvPr/>
          </p:nvGrpSpPr>
          <p:grpSpPr bwMode="auto">
            <a:xfrm flipH="1">
              <a:off x="4894" y="1970"/>
              <a:ext cx="292" cy="246"/>
              <a:chOff x="1382" y="1732"/>
              <a:chExt cx="242" cy="492"/>
            </a:xfrm>
          </p:grpSpPr>
          <p:sp>
            <p:nvSpPr>
              <p:cNvPr id="62" name="Line 54">
                <a:extLst>
                  <a:ext uri="{FF2B5EF4-FFF2-40B4-BE49-F238E27FC236}">
                    <a16:creationId xmlns:a16="http://schemas.microsoft.com/office/drawing/2014/main" id="{6A8D4814-3D73-429A-999D-3B30D621257B}"/>
                  </a:ext>
                </a:extLst>
              </p:cNvPr>
              <p:cNvSpPr>
                <a:spLocks noChangeShapeType="1"/>
              </p:cNvSpPr>
              <p:nvPr/>
            </p:nvSpPr>
            <p:spPr bwMode="auto">
              <a:xfrm>
                <a:off x="1624" y="1736"/>
                <a:ext cx="0" cy="48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3" name="Line 55">
                <a:extLst>
                  <a:ext uri="{FF2B5EF4-FFF2-40B4-BE49-F238E27FC236}">
                    <a16:creationId xmlns:a16="http://schemas.microsoft.com/office/drawing/2014/main" id="{3889CDAD-2F94-4228-988B-5C20B9432C08}"/>
                  </a:ext>
                </a:extLst>
              </p:cNvPr>
              <p:cNvSpPr>
                <a:spLocks noChangeShapeType="1"/>
              </p:cNvSpPr>
              <p:nvPr/>
            </p:nvSpPr>
            <p:spPr bwMode="auto">
              <a:xfrm flipH="1">
                <a:off x="1382" y="1732"/>
                <a:ext cx="242"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127" name="Group 126">
            <a:extLst>
              <a:ext uri="{FF2B5EF4-FFF2-40B4-BE49-F238E27FC236}">
                <a16:creationId xmlns:a16="http://schemas.microsoft.com/office/drawing/2014/main" id="{9590C47D-2974-49E9-B10A-57CCEBD03843}"/>
              </a:ext>
            </a:extLst>
          </p:cNvPr>
          <p:cNvGrpSpPr/>
          <p:nvPr/>
        </p:nvGrpSpPr>
        <p:grpSpPr>
          <a:xfrm>
            <a:off x="7924800" y="3023573"/>
            <a:ext cx="2943227" cy="460662"/>
            <a:chOff x="7924800" y="3023573"/>
            <a:chExt cx="2943227" cy="460662"/>
          </a:xfrm>
        </p:grpSpPr>
        <p:sp>
          <p:nvSpPr>
            <p:cNvPr id="109" name="Text Box 52">
              <a:extLst>
                <a:ext uri="{FF2B5EF4-FFF2-40B4-BE49-F238E27FC236}">
                  <a16:creationId xmlns:a16="http://schemas.microsoft.com/office/drawing/2014/main" id="{986880E7-0A9B-465B-8BA0-56DEB181310E}"/>
                </a:ext>
              </a:extLst>
            </p:cNvPr>
            <p:cNvSpPr txBox="1">
              <a:spLocks noChangeArrowheads="1"/>
            </p:cNvSpPr>
            <p:nvPr/>
          </p:nvSpPr>
          <p:spPr bwMode="auto">
            <a:xfrm>
              <a:off x="8612188" y="3023573"/>
              <a:ext cx="2255839" cy="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fr-FR" sz="1400" b="1" i="1" u="none" strike="noStrike" kern="1200" cap="none" spc="0" normalizeH="0" baseline="0" noProof="0" dirty="0">
                  <a:ln>
                    <a:noFill/>
                  </a:ln>
                  <a:solidFill>
                    <a:srgbClr val="000000"/>
                  </a:solidFill>
                  <a:effectLst/>
                  <a:uLnTx/>
                  <a:uFillTx/>
                  <a:latin typeface="Calibri" panose="020F0502020204030204"/>
                  <a:ea typeface="+mn-ea"/>
                  <a:cs typeface="+mn-cs"/>
                </a:rPr>
                <a:t>Masquer les fiches non validées</a:t>
              </a:r>
            </a:p>
          </p:txBody>
        </p:sp>
        <p:sp>
          <p:nvSpPr>
            <p:cNvPr id="111" name="Line 55">
              <a:extLst>
                <a:ext uri="{FF2B5EF4-FFF2-40B4-BE49-F238E27FC236}">
                  <a16:creationId xmlns:a16="http://schemas.microsoft.com/office/drawing/2014/main" id="{62D5683B-B94E-4277-AFC9-574223886A94}"/>
                </a:ext>
              </a:extLst>
            </p:cNvPr>
            <p:cNvSpPr>
              <a:spLocks noChangeShapeType="1"/>
            </p:cNvSpPr>
            <p:nvPr/>
          </p:nvSpPr>
          <p:spPr bwMode="auto">
            <a:xfrm>
              <a:off x="7924800" y="3164003"/>
              <a:ext cx="815976"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Line 54">
              <a:extLst>
                <a:ext uri="{FF2B5EF4-FFF2-40B4-BE49-F238E27FC236}">
                  <a16:creationId xmlns:a16="http://schemas.microsoft.com/office/drawing/2014/main" id="{287920A5-4604-4E44-A0AD-2D53732F5D3E}"/>
                </a:ext>
              </a:extLst>
            </p:cNvPr>
            <p:cNvSpPr>
              <a:spLocks noChangeShapeType="1"/>
            </p:cNvSpPr>
            <p:nvPr/>
          </p:nvSpPr>
          <p:spPr bwMode="auto">
            <a:xfrm flipH="1">
              <a:off x="7924800" y="3164003"/>
              <a:ext cx="0" cy="320232"/>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4" name="Group 41">
            <a:extLst>
              <a:ext uri="{FF2B5EF4-FFF2-40B4-BE49-F238E27FC236}">
                <a16:creationId xmlns:a16="http://schemas.microsoft.com/office/drawing/2014/main" id="{2C4AD6A1-05D5-4E2A-9973-72F461381A98}"/>
              </a:ext>
            </a:extLst>
          </p:cNvPr>
          <p:cNvGrpSpPr>
            <a:grpSpLocks/>
          </p:cNvGrpSpPr>
          <p:nvPr/>
        </p:nvGrpSpPr>
        <p:grpSpPr bwMode="auto">
          <a:xfrm>
            <a:off x="7022843" y="2222640"/>
            <a:ext cx="2632084" cy="1240779"/>
            <a:chOff x="4626" y="1496"/>
            <a:chExt cx="1658" cy="711"/>
          </a:xfrm>
        </p:grpSpPr>
        <p:sp>
          <p:nvSpPr>
            <p:cNvPr id="115" name="Text Box 42">
              <a:extLst>
                <a:ext uri="{FF2B5EF4-FFF2-40B4-BE49-F238E27FC236}">
                  <a16:creationId xmlns:a16="http://schemas.microsoft.com/office/drawing/2014/main" id="{B0563A4F-9786-4145-AE4F-0C247FB903E2}"/>
                </a:ext>
              </a:extLst>
            </p:cNvPr>
            <p:cNvSpPr txBox="1">
              <a:spLocks noChangeArrowheads="1"/>
            </p:cNvSpPr>
            <p:nvPr/>
          </p:nvSpPr>
          <p:spPr bwMode="auto">
            <a:xfrm>
              <a:off x="4910" y="1496"/>
              <a:ext cx="13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Afficher</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les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enveloppes</a:t>
              </a: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grpSp>
          <p:nvGrpSpPr>
            <p:cNvPr id="116" name="Group 43">
              <a:extLst>
                <a:ext uri="{FF2B5EF4-FFF2-40B4-BE49-F238E27FC236}">
                  <a16:creationId xmlns:a16="http://schemas.microsoft.com/office/drawing/2014/main" id="{3F441886-6A1B-4216-B182-C1FC39096168}"/>
                </a:ext>
              </a:extLst>
            </p:cNvPr>
            <p:cNvGrpSpPr>
              <a:grpSpLocks/>
            </p:cNvGrpSpPr>
            <p:nvPr/>
          </p:nvGrpSpPr>
          <p:grpSpPr bwMode="auto">
            <a:xfrm flipH="1">
              <a:off x="4626" y="1600"/>
              <a:ext cx="349" cy="607"/>
              <a:chOff x="1240" y="1750"/>
              <a:chExt cx="393" cy="473"/>
            </a:xfrm>
          </p:grpSpPr>
          <p:sp>
            <p:nvSpPr>
              <p:cNvPr id="117" name="Line 44">
                <a:extLst>
                  <a:ext uri="{FF2B5EF4-FFF2-40B4-BE49-F238E27FC236}">
                    <a16:creationId xmlns:a16="http://schemas.microsoft.com/office/drawing/2014/main" id="{832823FB-25B5-4E3B-92F6-322019928E7E}"/>
                  </a:ext>
                </a:extLst>
              </p:cNvPr>
              <p:cNvSpPr>
                <a:spLocks noChangeShapeType="1"/>
              </p:cNvSpPr>
              <p:nvPr/>
            </p:nvSpPr>
            <p:spPr bwMode="auto">
              <a:xfrm>
                <a:off x="1624" y="1750"/>
                <a:ext cx="0" cy="473"/>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Line 45">
                <a:extLst>
                  <a:ext uri="{FF2B5EF4-FFF2-40B4-BE49-F238E27FC236}">
                    <a16:creationId xmlns:a16="http://schemas.microsoft.com/office/drawing/2014/main" id="{4C172072-C2D8-42FA-9B53-65CCA3907F09}"/>
                  </a:ext>
                </a:extLst>
              </p:cNvPr>
              <p:cNvSpPr>
                <a:spLocks noChangeShapeType="1"/>
              </p:cNvSpPr>
              <p:nvPr/>
            </p:nvSpPr>
            <p:spPr bwMode="auto">
              <a:xfrm flipH="1">
                <a:off x="1240" y="1754"/>
                <a:ext cx="393"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grpSp>
        <p:nvGrpSpPr>
          <p:cNvPr id="119" name="Group 25">
            <a:extLst>
              <a:ext uri="{FF2B5EF4-FFF2-40B4-BE49-F238E27FC236}">
                <a16:creationId xmlns:a16="http://schemas.microsoft.com/office/drawing/2014/main" id="{CB3B2AC5-C36D-4E6F-B89A-6894C8350625}"/>
              </a:ext>
            </a:extLst>
          </p:cNvPr>
          <p:cNvGrpSpPr>
            <a:grpSpLocks/>
          </p:cNvGrpSpPr>
          <p:nvPr/>
        </p:nvGrpSpPr>
        <p:grpSpPr bwMode="auto">
          <a:xfrm>
            <a:off x="4251326" y="671495"/>
            <a:ext cx="1984376" cy="2827327"/>
            <a:chOff x="2474" y="416"/>
            <a:chExt cx="1250" cy="1781"/>
          </a:xfrm>
        </p:grpSpPr>
        <p:sp>
          <p:nvSpPr>
            <p:cNvPr id="120" name="Line 26">
              <a:extLst>
                <a:ext uri="{FF2B5EF4-FFF2-40B4-BE49-F238E27FC236}">
                  <a16:creationId xmlns:a16="http://schemas.microsoft.com/office/drawing/2014/main" id="{9800CE06-58B3-4372-94F7-B0DE81FD8712}"/>
                </a:ext>
              </a:extLst>
            </p:cNvPr>
            <p:cNvSpPr>
              <a:spLocks noChangeShapeType="1"/>
            </p:cNvSpPr>
            <p:nvPr/>
          </p:nvSpPr>
          <p:spPr bwMode="auto">
            <a:xfrm flipH="1">
              <a:off x="3093" y="593"/>
              <a:ext cx="0" cy="1604"/>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1" name="Text Box 27">
              <a:extLst>
                <a:ext uri="{FF2B5EF4-FFF2-40B4-BE49-F238E27FC236}">
                  <a16:creationId xmlns:a16="http://schemas.microsoft.com/office/drawing/2014/main" id="{ED6F2611-9D87-487F-A726-CFB0BDCA4A3B}"/>
                </a:ext>
              </a:extLst>
            </p:cNvPr>
            <p:cNvSpPr txBox="1">
              <a:spLocks noChangeArrowheads="1"/>
            </p:cNvSpPr>
            <p:nvPr/>
          </p:nvSpPr>
          <p:spPr bwMode="auto">
            <a:xfrm>
              <a:off x="2474" y="416"/>
              <a:ext cx="1250" cy="203"/>
            </a:xfrm>
            <a:prstGeom prst="rect">
              <a:avLst/>
            </a:prstGeom>
            <a:solidFill>
              <a:srgbClr val="FFFFFF"/>
            </a:solidFill>
            <a:ln w="28575">
              <a:noFill/>
              <a:miter lim="800000"/>
              <a:headEnd/>
              <a:tailEnd/>
            </a:ln>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Echelle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automatique</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22" name="Group 20">
            <a:extLst>
              <a:ext uri="{FF2B5EF4-FFF2-40B4-BE49-F238E27FC236}">
                <a16:creationId xmlns:a16="http://schemas.microsoft.com/office/drawing/2014/main" id="{4270D248-CFAF-423F-AFB7-ECF663D0704D}"/>
              </a:ext>
            </a:extLst>
          </p:cNvPr>
          <p:cNvGrpSpPr>
            <a:grpSpLocks/>
          </p:cNvGrpSpPr>
          <p:nvPr/>
        </p:nvGrpSpPr>
        <p:grpSpPr bwMode="auto">
          <a:xfrm>
            <a:off x="2533899" y="1338235"/>
            <a:ext cx="1830389" cy="2160588"/>
            <a:chOff x="1591" y="811"/>
            <a:chExt cx="1153" cy="1361"/>
          </a:xfrm>
        </p:grpSpPr>
        <p:grpSp>
          <p:nvGrpSpPr>
            <p:cNvPr id="123" name="Group 21">
              <a:extLst>
                <a:ext uri="{FF2B5EF4-FFF2-40B4-BE49-F238E27FC236}">
                  <a16:creationId xmlns:a16="http://schemas.microsoft.com/office/drawing/2014/main" id="{444FA65B-86AC-4557-BD92-34BCD5189C06}"/>
                </a:ext>
              </a:extLst>
            </p:cNvPr>
            <p:cNvGrpSpPr>
              <a:grpSpLocks/>
            </p:cNvGrpSpPr>
            <p:nvPr/>
          </p:nvGrpSpPr>
          <p:grpSpPr bwMode="auto">
            <a:xfrm>
              <a:off x="2383" y="921"/>
              <a:ext cx="361" cy="1251"/>
              <a:chOff x="1672" y="1600"/>
              <a:chExt cx="382" cy="610"/>
            </a:xfrm>
          </p:grpSpPr>
          <p:sp>
            <p:nvSpPr>
              <p:cNvPr id="125" name="Line 22">
                <a:extLst>
                  <a:ext uri="{FF2B5EF4-FFF2-40B4-BE49-F238E27FC236}">
                    <a16:creationId xmlns:a16="http://schemas.microsoft.com/office/drawing/2014/main" id="{4DB017E0-394F-4FA6-A883-C97F0F00CDC2}"/>
                  </a:ext>
                </a:extLst>
              </p:cNvPr>
              <p:cNvSpPr>
                <a:spLocks noChangeShapeType="1"/>
              </p:cNvSpPr>
              <p:nvPr/>
            </p:nvSpPr>
            <p:spPr bwMode="auto">
              <a:xfrm>
                <a:off x="2032" y="1602"/>
                <a:ext cx="22" cy="608"/>
              </a:xfrm>
              <a:prstGeom prst="line">
                <a:avLst/>
              </a:prstGeom>
              <a:noFill/>
              <a:ln w="28575">
                <a:solidFill>
                  <a:schemeClr val="accent4"/>
                </a:solidFill>
                <a:round/>
                <a:headEnd/>
                <a:tailEnd type="triangle" w="med" len="lg"/>
              </a:ln>
              <a:extLst>
                <a:ext uri="{909E8E84-426E-40DD-AFC4-6F175D3DCCD1}">
                  <a14:hiddenFill xmlns:a14="http://schemas.microsoft.com/office/drawing/2010/main">
                    <a:noFill/>
                  </a14:hiddenFill>
                </a:ext>
              </a:ex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6" name="Line 23">
                <a:extLst>
                  <a:ext uri="{FF2B5EF4-FFF2-40B4-BE49-F238E27FC236}">
                    <a16:creationId xmlns:a16="http://schemas.microsoft.com/office/drawing/2014/main" id="{D24C4D35-D68B-4DA7-B9F5-7465FCC98B5A}"/>
                  </a:ext>
                </a:extLst>
              </p:cNvPr>
              <p:cNvSpPr>
                <a:spLocks noChangeShapeType="1"/>
              </p:cNvSpPr>
              <p:nvPr/>
            </p:nvSpPr>
            <p:spPr bwMode="auto">
              <a:xfrm flipH="1">
                <a:off x="1672" y="1600"/>
                <a:ext cx="360" cy="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4" name="Text Box 24">
              <a:extLst>
                <a:ext uri="{FF2B5EF4-FFF2-40B4-BE49-F238E27FC236}">
                  <a16:creationId xmlns:a16="http://schemas.microsoft.com/office/drawing/2014/main" id="{174F326A-E6BD-415B-896D-B64D4C4ECD23}"/>
                </a:ext>
              </a:extLst>
            </p:cNvPr>
            <p:cNvSpPr txBox="1">
              <a:spLocks noChangeArrowheads="1"/>
            </p:cNvSpPr>
            <p:nvPr/>
          </p:nvSpPr>
          <p:spPr bwMode="auto">
            <a:xfrm>
              <a:off x="1591" y="811"/>
              <a:ext cx="9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rPr>
                <a:t>Zoom </a:t>
              </a:r>
              <a:r>
                <a:rPr kumimoji="0" lang="en-GB" sz="1400" b="1" i="1" u="none" strike="noStrike" kern="1200" cap="none" spc="0" normalizeH="0" baseline="0" noProof="0" dirty="0" err="1">
                  <a:ln>
                    <a:noFill/>
                  </a:ln>
                  <a:solidFill>
                    <a:srgbClr val="000000"/>
                  </a:solidFill>
                  <a:effectLst/>
                  <a:uLnTx/>
                  <a:uFillTx/>
                  <a:latin typeface="Calibri" panose="020F0502020204030204"/>
                  <a:ea typeface="+mn-ea"/>
                  <a:cs typeface="+mn-cs"/>
                </a:rPr>
                <a:t>avant</a:t>
              </a:r>
              <a:endParaRPr kumimoji="0" lang="en-GB" sz="1400" b="1"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4991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up)">
                                      <p:cBhvr>
                                        <p:cTn id="22" dur="500"/>
                                        <p:tgtEl>
                                          <p:spTgt spid="1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up)">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wipe(right)">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righ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wipe(right)">
                                      <p:cBhvr>
                                        <p:cTn id="5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AE036570-9928-45E9-B186-F016CBAD1698}"/>
              </a:ext>
            </a:extLst>
          </p:cNvPr>
          <p:cNvPicPr>
            <a:picLocks noChangeAspect="1"/>
          </p:cNvPicPr>
          <p:nvPr/>
        </p:nvPicPr>
        <p:blipFill>
          <a:blip r:embed="rId3"/>
          <a:stretch>
            <a:fillRect/>
          </a:stretch>
        </p:blipFill>
        <p:spPr>
          <a:xfrm>
            <a:off x="1346013" y="891245"/>
            <a:ext cx="4218798" cy="475529"/>
          </a:xfrm>
          <a:prstGeom prst="rect">
            <a:avLst/>
          </a:prstGeom>
          <a:ln>
            <a:solidFill>
              <a:schemeClr val="accent1"/>
            </a:solidFill>
          </a:ln>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Filtrer</a:t>
            </a:r>
            <a:r>
              <a:rPr lang="en-GB" dirty="0"/>
              <a:t> avec </a:t>
            </a:r>
            <a:r>
              <a:rPr lang="en-GB" dirty="0" err="1"/>
              <a:t>une</a:t>
            </a:r>
            <a:r>
              <a:rPr lang="en-GB" dirty="0"/>
              <a:t> ETAPE GRAPHIQUE</a:t>
            </a:r>
            <a:endParaRPr lang="en-US" dirty="0"/>
          </a:p>
        </p:txBody>
      </p:sp>
      <p:grpSp>
        <p:nvGrpSpPr>
          <p:cNvPr id="5" name="Group 4">
            <a:extLst>
              <a:ext uri="{FF2B5EF4-FFF2-40B4-BE49-F238E27FC236}">
                <a16:creationId xmlns:a16="http://schemas.microsoft.com/office/drawing/2014/main" id="{72796637-0ED7-4453-83C8-28F5C0CF23B2}"/>
              </a:ext>
            </a:extLst>
          </p:cNvPr>
          <p:cNvGrpSpPr/>
          <p:nvPr/>
        </p:nvGrpSpPr>
        <p:grpSpPr>
          <a:xfrm>
            <a:off x="6007912" y="3356437"/>
            <a:ext cx="4355459" cy="2822778"/>
            <a:chOff x="5967100" y="3652816"/>
            <a:chExt cx="4355459" cy="2822778"/>
          </a:xfrm>
        </p:grpSpPr>
        <p:grpSp>
          <p:nvGrpSpPr>
            <p:cNvPr id="6" name="Group 26">
              <a:extLst>
                <a:ext uri="{FF2B5EF4-FFF2-40B4-BE49-F238E27FC236}">
                  <a16:creationId xmlns:a16="http://schemas.microsoft.com/office/drawing/2014/main" id="{83BD66CB-F2AB-4DEF-B8E0-D42AD6FDB2CA}"/>
                </a:ext>
              </a:extLst>
            </p:cNvPr>
            <p:cNvGrpSpPr>
              <a:grpSpLocks/>
            </p:cNvGrpSpPr>
            <p:nvPr/>
          </p:nvGrpSpPr>
          <p:grpSpPr bwMode="auto">
            <a:xfrm>
              <a:off x="5967100" y="3880421"/>
              <a:ext cx="4317242" cy="2595173"/>
              <a:chOff x="3066" y="2728"/>
              <a:chExt cx="2084" cy="1358"/>
            </a:xfrm>
          </p:grpSpPr>
          <p:sp>
            <p:nvSpPr>
              <p:cNvPr id="8" name="Text Box 27">
                <a:extLst>
                  <a:ext uri="{FF2B5EF4-FFF2-40B4-BE49-F238E27FC236}">
                    <a16:creationId xmlns:a16="http://schemas.microsoft.com/office/drawing/2014/main" id="{385F8289-347F-4FEA-B1EC-CDE032420FE5}"/>
                  </a:ext>
                </a:extLst>
              </p:cNvPr>
              <p:cNvSpPr txBox="1">
                <a:spLocks noChangeArrowheads="1"/>
              </p:cNvSpPr>
              <p:nvPr/>
            </p:nvSpPr>
            <p:spPr bwMode="auto">
              <a:xfrm rot="16200000">
                <a:off x="2843" y="3291"/>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err="1">
                    <a:latin typeface="+mn-lt"/>
                  </a:rPr>
                  <a:t>Propriété</a:t>
                </a:r>
                <a:r>
                  <a:rPr lang="en-US" b="1" dirty="0">
                    <a:latin typeface="+mn-lt"/>
                  </a:rPr>
                  <a:t> 2</a:t>
                </a:r>
              </a:p>
            </p:txBody>
          </p:sp>
          <p:sp>
            <p:nvSpPr>
              <p:cNvPr id="9" name="Text Box 28">
                <a:extLst>
                  <a:ext uri="{FF2B5EF4-FFF2-40B4-BE49-F238E27FC236}">
                    <a16:creationId xmlns:a16="http://schemas.microsoft.com/office/drawing/2014/main" id="{2AE6B8D6-8256-4662-A9C0-4F631D662501}"/>
                  </a:ext>
                </a:extLst>
              </p:cNvPr>
              <p:cNvSpPr txBox="1">
                <a:spLocks noChangeArrowheads="1"/>
              </p:cNvSpPr>
              <p:nvPr/>
            </p:nvSpPr>
            <p:spPr bwMode="auto">
              <a:xfrm>
                <a:off x="3892" y="3910"/>
                <a:ext cx="62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err="1">
                    <a:latin typeface="+mn-lt"/>
                  </a:rPr>
                  <a:t>Propriété</a:t>
                </a:r>
                <a:r>
                  <a:rPr lang="en-US" b="1" dirty="0">
                    <a:latin typeface="+mn-lt"/>
                  </a:rPr>
                  <a:t> 1</a:t>
                </a:r>
              </a:p>
            </p:txBody>
          </p:sp>
          <p:sp>
            <p:nvSpPr>
              <p:cNvPr id="10" name="Rectangle 29">
                <a:extLst>
                  <a:ext uri="{FF2B5EF4-FFF2-40B4-BE49-F238E27FC236}">
                    <a16:creationId xmlns:a16="http://schemas.microsoft.com/office/drawing/2014/main" id="{A236927D-7D88-4DF3-9B2E-BEF94C543051}"/>
                  </a:ext>
                </a:extLst>
              </p:cNvPr>
              <p:cNvSpPr>
                <a:spLocks noChangeArrowheads="1"/>
              </p:cNvSpPr>
              <p:nvPr/>
            </p:nvSpPr>
            <p:spPr bwMode="auto">
              <a:xfrm>
                <a:off x="3278" y="2728"/>
                <a:ext cx="1872" cy="1212"/>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Oval 30">
                <a:extLst>
                  <a:ext uri="{FF2B5EF4-FFF2-40B4-BE49-F238E27FC236}">
                    <a16:creationId xmlns:a16="http://schemas.microsoft.com/office/drawing/2014/main" id="{8DD6C4EB-41A4-4BDE-BB91-244FBB601C40}"/>
                  </a:ext>
                </a:extLst>
              </p:cNvPr>
              <p:cNvSpPr>
                <a:spLocks noChangeArrowheads="1"/>
              </p:cNvSpPr>
              <p:nvPr/>
            </p:nvSpPr>
            <p:spPr bwMode="auto">
              <a:xfrm>
                <a:off x="3773" y="3364"/>
                <a:ext cx="104" cy="221"/>
              </a:xfrm>
              <a:prstGeom prst="ellipse">
                <a:avLst/>
              </a:prstGeom>
              <a:solidFill>
                <a:srgbClr val="CCECFF"/>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2" name="Oval 31">
                <a:extLst>
                  <a:ext uri="{FF2B5EF4-FFF2-40B4-BE49-F238E27FC236}">
                    <a16:creationId xmlns:a16="http://schemas.microsoft.com/office/drawing/2014/main" id="{8E642C25-F38B-4A72-9163-A70F5016B97B}"/>
                  </a:ext>
                </a:extLst>
              </p:cNvPr>
              <p:cNvSpPr>
                <a:spLocks noChangeArrowheads="1"/>
              </p:cNvSpPr>
              <p:nvPr/>
            </p:nvSpPr>
            <p:spPr bwMode="auto">
              <a:xfrm>
                <a:off x="3861" y="3667"/>
                <a:ext cx="264" cy="115"/>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3" name="Oval 32">
                <a:extLst>
                  <a:ext uri="{FF2B5EF4-FFF2-40B4-BE49-F238E27FC236}">
                    <a16:creationId xmlns:a16="http://schemas.microsoft.com/office/drawing/2014/main" id="{EBBBE514-A404-4E68-AF22-476D760C538E}"/>
                  </a:ext>
                </a:extLst>
              </p:cNvPr>
              <p:cNvSpPr>
                <a:spLocks noChangeArrowheads="1"/>
              </p:cNvSpPr>
              <p:nvPr/>
            </p:nvSpPr>
            <p:spPr bwMode="auto">
              <a:xfrm>
                <a:off x="4122" y="3420"/>
                <a:ext cx="142" cy="261"/>
              </a:xfrm>
              <a:prstGeom prst="ellipse">
                <a:avLst/>
              </a:prstGeom>
              <a:solidFill>
                <a:srgbClr val="CCECFF"/>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14" name="Oval 33">
                <a:extLst>
                  <a:ext uri="{FF2B5EF4-FFF2-40B4-BE49-F238E27FC236}">
                    <a16:creationId xmlns:a16="http://schemas.microsoft.com/office/drawing/2014/main" id="{BA2A9BD9-44B7-4DFB-94C6-1C7DD7CBDC21}"/>
                  </a:ext>
                </a:extLst>
              </p:cNvPr>
              <p:cNvSpPr>
                <a:spLocks noChangeArrowheads="1"/>
              </p:cNvSpPr>
              <p:nvPr/>
            </p:nvSpPr>
            <p:spPr bwMode="auto">
              <a:xfrm>
                <a:off x="4501" y="3429"/>
                <a:ext cx="344" cy="177"/>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5" name="Oval 34">
                <a:extLst>
                  <a:ext uri="{FF2B5EF4-FFF2-40B4-BE49-F238E27FC236}">
                    <a16:creationId xmlns:a16="http://schemas.microsoft.com/office/drawing/2014/main" id="{23F27010-0083-4A3B-97AF-BEFE3DA08954}"/>
                  </a:ext>
                </a:extLst>
              </p:cNvPr>
              <p:cNvSpPr>
                <a:spLocks noChangeArrowheads="1"/>
              </p:cNvSpPr>
              <p:nvPr/>
            </p:nvSpPr>
            <p:spPr bwMode="auto">
              <a:xfrm>
                <a:off x="4396" y="2902"/>
                <a:ext cx="176" cy="399"/>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6" name="Oval 35">
                <a:extLst>
                  <a:ext uri="{FF2B5EF4-FFF2-40B4-BE49-F238E27FC236}">
                    <a16:creationId xmlns:a16="http://schemas.microsoft.com/office/drawing/2014/main" id="{A76EB4A5-A1B7-4462-8F4B-DDDF4454550E}"/>
                  </a:ext>
                </a:extLst>
              </p:cNvPr>
              <p:cNvSpPr>
                <a:spLocks noChangeArrowheads="1"/>
              </p:cNvSpPr>
              <p:nvPr/>
            </p:nvSpPr>
            <p:spPr bwMode="auto">
              <a:xfrm>
                <a:off x="4612" y="3228"/>
                <a:ext cx="176" cy="151"/>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7" name="Oval 36">
                <a:extLst>
                  <a:ext uri="{FF2B5EF4-FFF2-40B4-BE49-F238E27FC236}">
                    <a16:creationId xmlns:a16="http://schemas.microsoft.com/office/drawing/2014/main" id="{CB562AF6-134B-409C-849B-A76C55057DEA}"/>
                  </a:ext>
                </a:extLst>
              </p:cNvPr>
              <p:cNvSpPr>
                <a:spLocks noChangeArrowheads="1"/>
              </p:cNvSpPr>
              <p:nvPr/>
            </p:nvSpPr>
            <p:spPr bwMode="auto">
              <a:xfrm>
                <a:off x="4277" y="3470"/>
                <a:ext cx="176" cy="150"/>
              </a:xfrm>
              <a:prstGeom prst="ellipse">
                <a:avLst/>
              </a:prstGeom>
              <a:solidFill>
                <a:schemeClr val="accent2"/>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8" name="Oval 37">
                <a:extLst>
                  <a:ext uri="{FF2B5EF4-FFF2-40B4-BE49-F238E27FC236}">
                    <a16:creationId xmlns:a16="http://schemas.microsoft.com/office/drawing/2014/main" id="{B6E94206-98C4-4377-90D2-50C6FD9B411C}"/>
                  </a:ext>
                </a:extLst>
              </p:cNvPr>
              <p:cNvSpPr>
                <a:spLocks noChangeArrowheads="1"/>
              </p:cNvSpPr>
              <p:nvPr/>
            </p:nvSpPr>
            <p:spPr bwMode="auto">
              <a:xfrm>
                <a:off x="3605" y="3589"/>
                <a:ext cx="176" cy="151"/>
              </a:xfrm>
              <a:prstGeom prst="ellipse">
                <a:avLst/>
              </a:prstGeom>
              <a:solidFill>
                <a:srgbClr val="0099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9" name="Oval 38">
                <a:extLst>
                  <a:ext uri="{FF2B5EF4-FFF2-40B4-BE49-F238E27FC236}">
                    <a16:creationId xmlns:a16="http://schemas.microsoft.com/office/drawing/2014/main" id="{5C3DDCA4-514B-4DC8-BF54-A35AEABF4FD7}"/>
                  </a:ext>
                </a:extLst>
              </p:cNvPr>
              <p:cNvSpPr>
                <a:spLocks noChangeArrowheads="1"/>
              </p:cNvSpPr>
              <p:nvPr/>
            </p:nvSpPr>
            <p:spPr bwMode="auto">
              <a:xfrm>
                <a:off x="3386" y="3581"/>
                <a:ext cx="141" cy="262"/>
              </a:xfrm>
              <a:prstGeom prst="ellipse">
                <a:avLst/>
              </a:prstGeom>
              <a:solidFill>
                <a:srgbClr val="009900"/>
              </a:solidFill>
              <a:ln w="19050">
                <a:solidFill>
                  <a:schemeClr val="tx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endParaRPr lang="en-GB" b="1" dirty="0"/>
              </a:p>
            </p:txBody>
          </p:sp>
          <p:sp>
            <p:nvSpPr>
              <p:cNvPr id="20" name="Oval 39">
                <a:extLst>
                  <a:ext uri="{FF2B5EF4-FFF2-40B4-BE49-F238E27FC236}">
                    <a16:creationId xmlns:a16="http://schemas.microsoft.com/office/drawing/2014/main" id="{A7F3E1FB-26C4-4536-AF84-CCBA7231EAC3}"/>
                  </a:ext>
                </a:extLst>
              </p:cNvPr>
              <p:cNvSpPr>
                <a:spLocks noChangeArrowheads="1"/>
              </p:cNvSpPr>
              <p:nvPr/>
            </p:nvSpPr>
            <p:spPr bwMode="auto">
              <a:xfrm>
                <a:off x="4646" y="2805"/>
                <a:ext cx="343" cy="177"/>
              </a:xfrm>
              <a:prstGeom prst="ellipse">
                <a:avLst/>
              </a:prstGeom>
              <a:solidFill>
                <a:srgbClr val="FF33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40">
                <a:extLst>
                  <a:ext uri="{FF2B5EF4-FFF2-40B4-BE49-F238E27FC236}">
                    <a16:creationId xmlns:a16="http://schemas.microsoft.com/office/drawing/2014/main" id="{F9F5B86D-552C-45E8-B5D1-C8CF2F5D9A25}"/>
                  </a:ext>
                </a:extLst>
              </p:cNvPr>
              <p:cNvSpPr>
                <a:spLocks noChangeArrowheads="1"/>
              </p:cNvSpPr>
              <p:nvPr/>
            </p:nvSpPr>
            <p:spPr bwMode="auto">
              <a:xfrm>
                <a:off x="4717" y="3280"/>
                <a:ext cx="264" cy="116"/>
              </a:xfrm>
              <a:prstGeom prst="ellipse">
                <a:avLst/>
              </a:prstGeom>
              <a:solidFill>
                <a:srgbClr val="990000"/>
              </a:solidFill>
              <a:ln w="19050">
                <a:solidFill>
                  <a:schemeClr val="tx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2" name="Text Box 41">
                <a:extLst>
                  <a:ext uri="{FF2B5EF4-FFF2-40B4-BE49-F238E27FC236}">
                    <a16:creationId xmlns:a16="http://schemas.microsoft.com/office/drawing/2014/main" id="{046DFE3F-EB49-405A-AC7F-630E4A1168B4}"/>
                  </a:ext>
                </a:extLst>
              </p:cNvPr>
              <p:cNvSpPr txBox="1">
                <a:spLocks noChangeArrowheads="1"/>
              </p:cNvSpPr>
              <p:nvPr/>
            </p:nvSpPr>
            <p:spPr bwMode="auto">
              <a:xfrm>
                <a:off x="3298" y="2766"/>
                <a:ext cx="900" cy="181"/>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err="1">
                    <a:latin typeface="+mn-lt"/>
                  </a:rPr>
                  <a:t>Graphique</a:t>
                </a:r>
                <a:r>
                  <a:rPr lang="en-GB" dirty="0">
                    <a:latin typeface="+mn-lt"/>
                  </a:rPr>
                  <a:t> à </a:t>
                </a:r>
                <a:r>
                  <a:rPr lang="en-GB" dirty="0" err="1">
                    <a:latin typeface="+mn-lt"/>
                  </a:rPr>
                  <a:t>bulles</a:t>
                </a:r>
                <a:endParaRPr lang="en-GB" dirty="0">
                  <a:latin typeface="+mn-lt"/>
                </a:endParaRPr>
              </a:p>
            </p:txBody>
          </p:sp>
        </p:grpSp>
        <p:pic>
          <p:nvPicPr>
            <p:cNvPr id="7" name="Picture 6">
              <a:extLst>
                <a:ext uri="{FF2B5EF4-FFF2-40B4-BE49-F238E27FC236}">
                  <a16:creationId xmlns:a16="http://schemas.microsoft.com/office/drawing/2014/main" id="{69132193-20E6-4DE4-8232-28373486B3E2}"/>
                </a:ext>
              </a:extLst>
            </p:cNvPr>
            <p:cNvPicPr>
              <a:picLocks noChangeAspect="1"/>
            </p:cNvPicPr>
            <p:nvPr/>
          </p:nvPicPr>
          <p:blipFill>
            <a:blip r:embed="rId4"/>
            <a:stretch>
              <a:fillRect/>
            </a:stretch>
          </p:blipFill>
          <p:spPr>
            <a:xfrm>
              <a:off x="6386908" y="3652816"/>
              <a:ext cx="3935651" cy="204605"/>
            </a:xfrm>
            <a:prstGeom prst="rect">
              <a:avLst/>
            </a:prstGeom>
            <a:ln>
              <a:solidFill>
                <a:srgbClr val="0070C0"/>
              </a:solidFill>
            </a:ln>
          </p:spPr>
        </p:pic>
      </p:grpSp>
      <p:sp>
        <p:nvSpPr>
          <p:cNvPr id="23" name="Oval 22">
            <a:extLst>
              <a:ext uri="{FF2B5EF4-FFF2-40B4-BE49-F238E27FC236}">
                <a16:creationId xmlns:a16="http://schemas.microsoft.com/office/drawing/2014/main" id="{5D015FB6-4A22-4356-9358-E73A2D83EB90}"/>
              </a:ext>
            </a:extLst>
          </p:cNvPr>
          <p:cNvSpPr>
            <a:spLocks noChangeArrowheads="1"/>
          </p:cNvSpPr>
          <p:nvPr/>
        </p:nvSpPr>
        <p:spPr bwMode="auto">
          <a:xfrm>
            <a:off x="1345993" y="1057378"/>
            <a:ext cx="2071320" cy="370321"/>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400" b="1" dirty="0"/>
          </a:p>
        </p:txBody>
      </p:sp>
      <p:grpSp>
        <p:nvGrpSpPr>
          <p:cNvPr id="24" name="Group 23">
            <a:extLst>
              <a:ext uri="{FF2B5EF4-FFF2-40B4-BE49-F238E27FC236}">
                <a16:creationId xmlns:a16="http://schemas.microsoft.com/office/drawing/2014/main" id="{F7570E14-9D76-432D-8C81-B018BFEDE080}"/>
              </a:ext>
            </a:extLst>
          </p:cNvPr>
          <p:cNvGrpSpPr/>
          <p:nvPr/>
        </p:nvGrpSpPr>
        <p:grpSpPr>
          <a:xfrm>
            <a:off x="1935804" y="3313812"/>
            <a:ext cx="8405546" cy="2575209"/>
            <a:chOff x="754063" y="3660494"/>
            <a:chExt cx="8405546" cy="2575209"/>
          </a:xfrm>
        </p:grpSpPr>
        <p:grpSp>
          <p:nvGrpSpPr>
            <p:cNvPr id="25" name="Group 43">
              <a:extLst>
                <a:ext uri="{FF2B5EF4-FFF2-40B4-BE49-F238E27FC236}">
                  <a16:creationId xmlns:a16="http://schemas.microsoft.com/office/drawing/2014/main" id="{20896566-3743-48DB-9944-A055B96E041E}"/>
                </a:ext>
              </a:extLst>
            </p:cNvPr>
            <p:cNvGrpSpPr>
              <a:grpSpLocks/>
            </p:cNvGrpSpPr>
            <p:nvPr/>
          </p:nvGrpSpPr>
          <p:grpSpPr bwMode="auto">
            <a:xfrm>
              <a:off x="5262562" y="3984627"/>
              <a:ext cx="3897047" cy="2251076"/>
              <a:chOff x="3060" y="2598"/>
              <a:chExt cx="2266" cy="1418"/>
            </a:xfrm>
          </p:grpSpPr>
          <p:grpSp>
            <p:nvGrpSpPr>
              <p:cNvPr id="35" name="Group 44">
                <a:extLst>
                  <a:ext uri="{FF2B5EF4-FFF2-40B4-BE49-F238E27FC236}">
                    <a16:creationId xmlns:a16="http://schemas.microsoft.com/office/drawing/2014/main" id="{9DCFAB22-F7F8-4131-BDE2-F07949B71336}"/>
                  </a:ext>
                </a:extLst>
              </p:cNvPr>
              <p:cNvGrpSpPr>
                <a:grpSpLocks/>
              </p:cNvGrpSpPr>
              <p:nvPr/>
            </p:nvGrpSpPr>
            <p:grpSpPr bwMode="auto">
              <a:xfrm>
                <a:off x="3060" y="2598"/>
                <a:ext cx="2266" cy="1418"/>
                <a:chOff x="3072" y="2598"/>
                <a:chExt cx="2266" cy="1418"/>
              </a:xfrm>
            </p:grpSpPr>
            <p:sp>
              <p:nvSpPr>
                <p:cNvPr id="38" name="Freeform 45">
                  <a:extLst>
                    <a:ext uri="{FF2B5EF4-FFF2-40B4-BE49-F238E27FC236}">
                      <a16:creationId xmlns:a16="http://schemas.microsoft.com/office/drawing/2014/main" id="{897E3243-33EA-439C-B3E7-32A8B54BBB47}"/>
                    </a:ext>
                  </a:extLst>
                </p:cNvPr>
                <p:cNvSpPr>
                  <a:spLocks/>
                </p:cNvSpPr>
                <p:nvPr/>
              </p:nvSpPr>
              <p:spPr bwMode="auto">
                <a:xfrm>
                  <a:off x="3072" y="2612"/>
                  <a:ext cx="2266" cy="1404"/>
                </a:xfrm>
                <a:custGeom>
                  <a:avLst/>
                  <a:gdLst>
                    <a:gd name="T0" fmla="*/ 0 w 2244"/>
                    <a:gd name="T1" fmla="*/ 1404 h 1404"/>
                    <a:gd name="T2" fmla="*/ 0 w 2244"/>
                    <a:gd name="T3" fmla="*/ 1188 h 1404"/>
                    <a:gd name="T4" fmla="*/ 2244 w 2244"/>
                    <a:gd name="T5" fmla="*/ 0 h 1404"/>
                    <a:gd name="T6" fmla="*/ 2244 w 2244"/>
                    <a:gd name="T7" fmla="*/ 1392 h 1404"/>
                    <a:gd name="T8" fmla="*/ 0 w 2244"/>
                    <a:gd name="T9" fmla="*/ 1404 h 1404"/>
                    <a:gd name="T10" fmla="*/ 0 60000 65536"/>
                    <a:gd name="T11" fmla="*/ 0 60000 65536"/>
                    <a:gd name="T12" fmla="*/ 0 60000 65536"/>
                    <a:gd name="T13" fmla="*/ 0 60000 65536"/>
                    <a:gd name="T14" fmla="*/ 0 60000 65536"/>
                    <a:gd name="T15" fmla="*/ 0 w 2244"/>
                    <a:gd name="T16" fmla="*/ 0 h 1404"/>
                    <a:gd name="T17" fmla="*/ 2244 w 2244"/>
                    <a:gd name="T18" fmla="*/ 1404 h 1404"/>
                  </a:gdLst>
                  <a:ahLst/>
                  <a:cxnLst>
                    <a:cxn ang="T10">
                      <a:pos x="T0" y="T1"/>
                    </a:cxn>
                    <a:cxn ang="T11">
                      <a:pos x="T2" y="T3"/>
                    </a:cxn>
                    <a:cxn ang="T12">
                      <a:pos x="T4" y="T5"/>
                    </a:cxn>
                    <a:cxn ang="T13">
                      <a:pos x="T6" y="T7"/>
                    </a:cxn>
                    <a:cxn ang="T14">
                      <a:pos x="T8" y="T9"/>
                    </a:cxn>
                  </a:cxnLst>
                  <a:rect l="T15" t="T16" r="T17" b="T18"/>
                  <a:pathLst>
                    <a:path w="2244" h="1404">
                      <a:moveTo>
                        <a:pt x="0" y="1404"/>
                      </a:moveTo>
                      <a:lnTo>
                        <a:pt x="0" y="1188"/>
                      </a:lnTo>
                      <a:lnTo>
                        <a:pt x="2244" y="0"/>
                      </a:lnTo>
                      <a:lnTo>
                        <a:pt x="2244" y="1392"/>
                      </a:lnTo>
                      <a:lnTo>
                        <a:pt x="0" y="1404"/>
                      </a:lnTo>
                      <a:close/>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Line 46">
                  <a:extLst>
                    <a:ext uri="{FF2B5EF4-FFF2-40B4-BE49-F238E27FC236}">
                      <a16:creationId xmlns:a16="http://schemas.microsoft.com/office/drawing/2014/main" id="{710205DB-00AF-4710-914F-8A76CB20B830}"/>
                    </a:ext>
                  </a:extLst>
                </p:cNvPr>
                <p:cNvSpPr>
                  <a:spLocks noChangeShapeType="1"/>
                </p:cNvSpPr>
                <p:nvPr/>
              </p:nvSpPr>
              <p:spPr bwMode="auto">
                <a:xfrm flipV="1">
                  <a:off x="3084" y="2598"/>
                  <a:ext cx="2226" cy="119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36" name="AutoShape 47">
                <a:extLst>
                  <a:ext uri="{FF2B5EF4-FFF2-40B4-BE49-F238E27FC236}">
                    <a16:creationId xmlns:a16="http://schemas.microsoft.com/office/drawing/2014/main" id="{5FA14919-2545-453B-BC68-09BDF2F545F3}"/>
                  </a:ext>
                </a:extLst>
              </p:cNvPr>
              <p:cNvSpPr>
                <a:spLocks noChangeArrowheads="1"/>
              </p:cNvSpPr>
              <p:nvPr/>
            </p:nvSpPr>
            <p:spPr bwMode="auto">
              <a:xfrm flipH="1">
                <a:off x="3990" y="3168"/>
                <a:ext cx="294" cy="162"/>
              </a:xfrm>
              <a:prstGeom prst="rtTriangle">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7" name="Text Box 48">
                <a:extLst>
                  <a:ext uri="{FF2B5EF4-FFF2-40B4-BE49-F238E27FC236}">
                    <a16:creationId xmlns:a16="http://schemas.microsoft.com/office/drawing/2014/main" id="{706FCEF2-1114-46B0-9476-4156A8372BA7}"/>
                  </a:ext>
                </a:extLst>
              </p:cNvPr>
              <p:cNvSpPr txBox="1">
                <a:spLocks noChangeArrowheads="1"/>
              </p:cNvSpPr>
              <p:nvPr/>
            </p:nvSpPr>
            <p:spPr bwMode="auto">
              <a:xfrm>
                <a:off x="4263" y="3157"/>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t>1</a:t>
                </a:r>
              </a:p>
            </p:txBody>
          </p:sp>
        </p:grpSp>
        <p:grpSp>
          <p:nvGrpSpPr>
            <p:cNvPr id="26" name="Group 98">
              <a:extLst>
                <a:ext uri="{FF2B5EF4-FFF2-40B4-BE49-F238E27FC236}">
                  <a16:creationId xmlns:a16="http://schemas.microsoft.com/office/drawing/2014/main" id="{5C6EF466-84CE-4863-B39F-41AA60F6E758}"/>
                </a:ext>
              </a:extLst>
            </p:cNvPr>
            <p:cNvGrpSpPr>
              <a:grpSpLocks/>
            </p:cNvGrpSpPr>
            <p:nvPr/>
          </p:nvGrpSpPr>
          <p:grpSpPr bwMode="auto">
            <a:xfrm>
              <a:off x="754063" y="3660494"/>
              <a:ext cx="5160963" cy="592138"/>
              <a:chOff x="475" y="1667"/>
              <a:chExt cx="3251" cy="373"/>
            </a:xfrm>
          </p:grpSpPr>
          <p:grpSp>
            <p:nvGrpSpPr>
              <p:cNvPr id="27" name="Group 68">
                <a:extLst>
                  <a:ext uri="{FF2B5EF4-FFF2-40B4-BE49-F238E27FC236}">
                    <a16:creationId xmlns:a16="http://schemas.microsoft.com/office/drawing/2014/main" id="{01C870D6-58FD-4A9F-9F8B-F6FE2E9E4FEA}"/>
                  </a:ext>
                </a:extLst>
              </p:cNvPr>
              <p:cNvGrpSpPr>
                <a:grpSpLocks/>
              </p:cNvGrpSpPr>
              <p:nvPr/>
            </p:nvGrpSpPr>
            <p:grpSpPr bwMode="auto">
              <a:xfrm>
                <a:off x="475" y="1767"/>
                <a:ext cx="2268" cy="273"/>
                <a:chOff x="450" y="1915"/>
                <a:chExt cx="2095" cy="273"/>
              </a:xfrm>
            </p:grpSpPr>
            <p:grpSp>
              <p:nvGrpSpPr>
                <p:cNvPr id="30" name="Group 69">
                  <a:extLst>
                    <a:ext uri="{FF2B5EF4-FFF2-40B4-BE49-F238E27FC236}">
                      <a16:creationId xmlns:a16="http://schemas.microsoft.com/office/drawing/2014/main" id="{54196AE5-95F1-49FF-8125-D6019D94CF48}"/>
                    </a:ext>
                  </a:extLst>
                </p:cNvPr>
                <p:cNvGrpSpPr>
                  <a:grpSpLocks/>
                </p:cNvGrpSpPr>
                <p:nvPr/>
              </p:nvGrpSpPr>
              <p:grpSpPr bwMode="auto">
                <a:xfrm>
                  <a:off x="450" y="1938"/>
                  <a:ext cx="234" cy="250"/>
                  <a:chOff x="588" y="1884"/>
                  <a:chExt cx="234" cy="250"/>
                </a:xfrm>
              </p:grpSpPr>
              <p:sp>
                <p:nvSpPr>
                  <p:cNvPr id="32" name="Line 70">
                    <a:extLst>
                      <a:ext uri="{FF2B5EF4-FFF2-40B4-BE49-F238E27FC236}">
                        <a16:creationId xmlns:a16="http://schemas.microsoft.com/office/drawing/2014/main" id="{A5E5B347-7216-4A3F-AD5C-549937DD42EC}"/>
                      </a:ext>
                    </a:extLst>
                  </p:cNvPr>
                  <p:cNvSpPr>
                    <a:spLocks noChangeShapeType="1"/>
                  </p:cNvSpPr>
                  <p:nvPr/>
                </p:nvSpPr>
                <p:spPr bwMode="auto">
                  <a:xfrm flipV="1">
                    <a:off x="588" y="1884"/>
                    <a:ext cx="234" cy="2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3" name="AutoShape 71">
                    <a:extLst>
                      <a:ext uri="{FF2B5EF4-FFF2-40B4-BE49-F238E27FC236}">
                        <a16:creationId xmlns:a16="http://schemas.microsoft.com/office/drawing/2014/main" id="{2C35C1E2-5FA6-4310-8BA1-745FE1AC9276}"/>
                      </a:ext>
                    </a:extLst>
                  </p:cNvPr>
                  <p:cNvSpPr>
                    <a:spLocks noChangeArrowheads="1"/>
                  </p:cNvSpPr>
                  <p:nvPr/>
                </p:nvSpPr>
                <p:spPr bwMode="auto">
                  <a:xfrm flipH="1">
                    <a:off x="660" y="1941"/>
                    <a:ext cx="138" cy="135"/>
                  </a:xfrm>
                  <a:prstGeom prst="rtTriangle">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4" name="Line 72">
                    <a:extLst>
                      <a:ext uri="{FF2B5EF4-FFF2-40B4-BE49-F238E27FC236}">
                        <a16:creationId xmlns:a16="http://schemas.microsoft.com/office/drawing/2014/main" id="{DC60533A-1CE8-41D3-91A1-131A3512DAB7}"/>
                      </a:ext>
                    </a:extLst>
                  </p:cNvPr>
                  <p:cNvSpPr>
                    <a:spLocks noChangeShapeType="1"/>
                  </p:cNvSpPr>
                  <p:nvPr/>
                </p:nvSpPr>
                <p:spPr bwMode="auto">
                  <a:xfrm flipH="1" flipV="1">
                    <a:off x="688" y="2014"/>
                    <a:ext cx="42" cy="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31" name="Text Box 73">
                  <a:extLst>
                    <a:ext uri="{FF2B5EF4-FFF2-40B4-BE49-F238E27FC236}">
                      <a16:creationId xmlns:a16="http://schemas.microsoft.com/office/drawing/2014/main" id="{B37D5958-A5BE-4A53-A054-AE620FE87C2D}"/>
                    </a:ext>
                  </a:extLst>
                </p:cNvPr>
                <p:cNvSpPr txBox="1">
                  <a:spLocks noChangeArrowheads="1"/>
                </p:cNvSpPr>
                <p:nvPr/>
              </p:nvSpPr>
              <p:spPr bwMode="auto">
                <a:xfrm>
                  <a:off x="762" y="1915"/>
                  <a:ext cx="17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err="1"/>
                    <a:t>Outil</a:t>
                  </a:r>
                  <a:r>
                    <a:rPr lang="en-GB" b="1" dirty="0"/>
                    <a:t> de </a:t>
                  </a:r>
                  <a:r>
                    <a:rPr lang="en-GB" b="1" dirty="0" err="1"/>
                    <a:t>sélection</a:t>
                  </a:r>
                  <a:r>
                    <a:rPr lang="en-GB" b="1" dirty="0"/>
                    <a:t> </a:t>
                  </a:r>
                  <a:r>
                    <a:rPr lang="en-GB" b="1" dirty="0" err="1"/>
                    <a:t>ligne</a:t>
                  </a:r>
                  <a:r>
                    <a:rPr lang="en-GB" b="1" dirty="0"/>
                    <a:t>/gradient</a:t>
                  </a:r>
                  <a:endParaRPr lang="en-GB" sz="1400" dirty="0"/>
                </a:p>
              </p:txBody>
            </p:sp>
          </p:grpSp>
          <p:sp>
            <p:nvSpPr>
              <p:cNvPr id="28" name="Rectangle 91">
                <a:extLst>
                  <a:ext uri="{FF2B5EF4-FFF2-40B4-BE49-F238E27FC236}">
                    <a16:creationId xmlns:a16="http://schemas.microsoft.com/office/drawing/2014/main" id="{FBC840A5-82E8-4A4C-87DF-06151832DBF7}"/>
                  </a:ext>
                </a:extLst>
              </p:cNvPr>
              <p:cNvSpPr>
                <a:spLocks noChangeArrowheads="1"/>
              </p:cNvSpPr>
              <p:nvPr/>
            </p:nvSpPr>
            <p:spPr bwMode="auto">
              <a:xfrm>
                <a:off x="3558" y="1667"/>
                <a:ext cx="168" cy="17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r>
                  <a:rPr lang="en-GB" dirty="0"/>
                  <a:t> </a:t>
                </a:r>
              </a:p>
            </p:txBody>
          </p:sp>
          <p:sp>
            <p:nvSpPr>
              <p:cNvPr id="29" name="Line 92">
                <a:extLst>
                  <a:ext uri="{FF2B5EF4-FFF2-40B4-BE49-F238E27FC236}">
                    <a16:creationId xmlns:a16="http://schemas.microsoft.com/office/drawing/2014/main" id="{B7A155EE-DE27-480F-BA92-3630AA400FCF}"/>
                  </a:ext>
                </a:extLst>
              </p:cNvPr>
              <p:cNvSpPr>
                <a:spLocks noChangeShapeType="1"/>
              </p:cNvSpPr>
              <p:nvPr/>
            </p:nvSpPr>
            <p:spPr bwMode="auto">
              <a:xfrm flipH="1">
                <a:off x="3096" y="1837"/>
                <a:ext cx="447" cy="5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grpSp>
        <p:nvGrpSpPr>
          <p:cNvPr id="40" name="Group 102">
            <a:extLst>
              <a:ext uri="{FF2B5EF4-FFF2-40B4-BE49-F238E27FC236}">
                <a16:creationId xmlns:a16="http://schemas.microsoft.com/office/drawing/2014/main" id="{68058A9A-1D0B-4B3B-B192-70C76870761A}"/>
              </a:ext>
            </a:extLst>
          </p:cNvPr>
          <p:cNvGrpSpPr>
            <a:grpSpLocks/>
          </p:cNvGrpSpPr>
          <p:nvPr/>
        </p:nvGrpSpPr>
        <p:grpSpPr bwMode="auto">
          <a:xfrm>
            <a:off x="2002850" y="4097021"/>
            <a:ext cx="3921125" cy="1625600"/>
            <a:chOff x="783" y="2962"/>
            <a:chExt cx="2470" cy="1024"/>
          </a:xfrm>
        </p:grpSpPr>
        <p:grpSp>
          <p:nvGrpSpPr>
            <p:cNvPr id="41" name="Group 101">
              <a:extLst>
                <a:ext uri="{FF2B5EF4-FFF2-40B4-BE49-F238E27FC236}">
                  <a16:creationId xmlns:a16="http://schemas.microsoft.com/office/drawing/2014/main" id="{C0C79C57-28F2-4B0B-9689-A4D380E7BEA1}"/>
                </a:ext>
              </a:extLst>
            </p:cNvPr>
            <p:cNvGrpSpPr>
              <a:grpSpLocks/>
            </p:cNvGrpSpPr>
            <p:nvPr/>
          </p:nvGrpSpPr>
          <p:grpSpPr bwMode="auto">
            <a:xfrm>
              <a:off x="783" y="2962"/>
              <a:ext cx="1787" cy="1024"/>
              <a:chOff x="783" y="2962"/>
              <a:chExt cx="1787" cy="1024"/>
            </a:xfrm>
          </p:grpSpPr>
          <p:sp>
            <p:nvSpPr>
              <p:cNvPr id="43" name="AutoShape 4">
                <a:extLst>
                  <a:ext uri="{FF2B5EF4-FFF2-40B4-BE49-F238E27FC236}">
                    <a16:creationId xmlns:a16="http://schemas.microsoft.com/office/drawing/2014/main" id="{2F33DDE1-EEEE-4EAB-877C-EB4DA6B9D325}"/>
                  </a:ext>
                </a:extLst>
              </p:cNvPr>
              <p:cNvSpPr>
                <a:spLocks noChangeArrowheads="1"/>
              </p:cNvSpPr>
              <p:nvPr/>
            </p:nvSpPr>
            <p:spPr bwMode="auto">
              <a:xfrm>
                <a:off x="783" y="2962"/>
                <a:ext cx="1787" cy="1024"/>
              </a:xfrm>
              <a:prstGeom prst="roundRect">
                <a:avLst>
                  <a:gd name="adj" fmla="val 2292"/>
                </a:avLst>
              </a:prstGeom>
              <a:solidFill>
                <a:schemeClr val="accent2"/>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4" name="Text Box 5">
                <a:extLst>
                  <a:ext uri="{FF2B5EF4-FFF2-40B4-BE49-F238E27FC236}">
                    <a16:creationId xmlns:a16="http://schemas.microsoft.com/office/drawing/2014/main" id="{3682A949-997F-4EAA-A059-053F158DA2D9}"/>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err="1">
                    <a:latin typeface="+mj-lt"/>
                  </a:rPr>
                  <a:t>Résultats</a:t>
                </a:r>
                <a:r>
                  <a:rPr lang="en-GB" b="1" i="1" dirty="0">
                    <a:latin typeface="+mj-lt"/>
                  </a:rPr>
                  <a:t>   </a:t>
                </a:r>
              </a:p>
              <a:p>
                <a:pPr algn="ctr">
                  <a:buClr>
                    <a:srgbClr val="009B9B"/>
                  </a:buClr>
                  <a:buSzPct val="80000"/>
                  <a:buFont typeface="Wingdings" pitchFamily="2" charset="2"/>
                  <a:buNone/>
                </a:pPr>
                <a:r>
                  <a:rPr lang="en-GB" sz="1200" b="1" i="1" dirty="0">
                    <a:latin typeface="+mj-lt"/>
                  </a:rPr>
                  <a:t>X </a:t>
                </a:r>
                <a:r>
                  <a:rPr lang="en-GB" sz="1200" b="1" i="1" dirty="0" err="1">
                    <a:latin typeface="+mj-lt"/>
                  </a:rPr>
                  <a:t>validés</a:t>
                </a:r>
                <a:r>
                  <a:rPr lang="en-GB" sz="1200" b="1" i="1" dirty="0">
                    <a:latin typeface="+mj-lt"/>
                  </a:rPr>
                  <a:t> sur 100</a:t>
                </a:r>
              </a:p>
            </p:txBody>
          </p:sp>
          <p:sp>
            <p:nvSpPr>
              <p:cNvPr id="45" name="Text Box 6">
                <a:extLst>
                  <a:ext uri="{FF2B5EF4-FFF2-40B4-BE49-F238E27FC236}">
                    <a16:creationId xmlns:a16="http://schemas.microsoft.com/office/drawing/2014/main" id="{F9A12838-83A0-4278-ABF6-1F9567A7A18A}"/>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dirty="0" err="1">
                    <a:latin typeface="+mj-lt"/>
                  </a:rPr>
                  <a:t>Matériau</a:t>
                </a:r>
                <a:r>
                  <a:rPr lang="en-GB" sz="1200" dirty="0">
                    <a:latin typeface="+mj-lt"/>
                  </a:rPr>
                  <a:t> 1             2230        113</a:t>
                </a:r>
              </a:p>
              <a:p>
                <a:pPr>
                  <a:spcBef>
                    <a:spcPct val="10000"/>
                  </a:spcBef>
                  <a:spcAft>
                    <a:spcPct val="20000"/>
                  </a:spcAft>
                  <a:buClr>
                    <a:srgbClr val="009B9B"/>
                  </a:buClr>
                  <a:buSzPct val="80000"/>
                  <a:buFont typeface="Wingdings" pitchFamily="2" charset="2"/>
                  <a:buNone/>
                </a:pPr>
                <a:r>
                  <a:rPr lang="en-GB" sz="1200" dirty="0" err="1">
                    <a:latin typeface="+mj-lt"/>
                  </a:rPr>
                  <a:t>Matériau</a:t>
                </a:r>
                <a:r>
                  <a:rPr lang="en-GB" sz="1200" dirty="0">
                    <a:latin typeface="+mj-lt"/>
                  </a:rPr>
                  <a:t> 2             2100        300</a:t>
                </a:r>
              </a:p>
              <a:p>
                <a:pPr>
                  <a:spcBef>
                    <a:spcPct val="10000"/>
                  </a:spcBef>
                  <a:spcAft>
                    <a:spcPct val="20000"/>
                  </a:spcAft>
                  <a:buClr>
                    <a:srgbClr val="009B9B"/>
                  </a:buClr>
                  <a:buSzPct val="80000"/>
                  <a:buFont typeface="Wingdings" pitchFamily="2" charset="2"/>
                  <a:buNone/>
                </a:pPr>
                <a:r>
                  <a:rPr lang="en-GB" sz="1200" dirty="0" err="1">
                    <a:latin typeface="+mj-lt"/>
                  </a:rPr>
                  <a:t>Matériau</a:t>
                </a:r>
                <a:r>
                  <a:rPr lang="en-GB" sz="1200" dirty="0">
                    <a:latin typeface="+mj-lt"/>
                  </a:rPr>
                  <a:t> 3             1950        5.6</a:t>
                </a:r>
              </a:p>
              <a:p>
                <a:pPr>
                  <a:spcBef>
                    <a:spcPct val="10000"/>
                  </a:spcBef>
                  <a:spcAft>
                    <a:spcPct val="20000"/>
                  </a:spcAft>
                  <a:buClr>
                    <a:srgbClr val="009B9B"/>
                  </a:buClr>
                  <a:buSzPct val="80000"/>
                  <a:buFont typeface="Wingdings" pitchFamily="2" charset="2"/>
                  <a:buNone/>
                </a:pPr>
                <a:r>
                  <a:rPr lang="en-GB" sz="1200" dirty="0">
                    <a:latin typeface="+mj-lt"/>
                  </a:rPr>
                  <a:t>etc...</a:t>
                </a:r>
              </a:p>
            </p:txBody>
          </p:sp>
          <p:sp>
            <p:nvSpPr>
              <p:cNvPr id="46" name="Text Box 7">
                <a:extLst>
                  <a:ext uri="{FF2B5EF4-FFF2-40B4-BE49-F238E27FC236}">
                    <a16:creationId xmlns:a16="http://schemas.microsoft.com/office/drawing/2014/main" id="{B6CDA29C-846E-44AD-9DE8-73E394AAD207}"/>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err="1">
                    <a:latin typeface="+mj-lt"/>
                  </a:rPr>
                  <a:t>Classement</a:t>
                </a:r>
                <a:r>
                  <a:rPr lang="en-GB" b="1" i="1" dirty="0">
                    <a:latin typeface="+mj-lt"/>
                  </a:rPr>
                  <a:t>  </a:t>
                </a:r>
              </a:p>
              <a:p>
                <a:pPr algn="ctr">
                  <a:buClr>
                    <a:srgbClr val="009B9B"/>
                  </a:buClr>
                  <a:buSzPct val="80000"/>
                  <a:buFont typeface="Wingdings" pitchFamily="2" charset="2"/>
                  <a:buNone/>
                </a:pPr>
                <a:r>
                  <a:rPr lang="en-GB" sz="1200" b="1" i="1" dirty="0">
                    <a:latin typeface="+mj-lt"/>
                  </a:rPr>
                  <a:t>Prop 1   Prop 2</a:t>
                </a:r>
              </a:p>
            </p:txBody>
          </p:sp>
        </p:grpSp>
        <p:sp>
          <p:nvSpPr>
            <p:cNvPr id="42" name="Line 119">
              <a:extLst>
                <a:ext uri="{FF2B5EF4-FFF2-40B4-BE49-F238E27FC236}">
                  <a16:creationId xmlns:a16="http://schemas.microsoft.com/office/drawing/2014/main" id="{6C0181FE-6C53-4F22-93CF-5B36CC0F9EBA}"/>
                </a:ext>
              </a:extLst>
            </p:cNvPr>
            <p:cNvSpPr>
              <a:spLocks noChangeShapeType="1"/>
            </p:cNvSpPr>
            <p:nvPr/>
          </p:nvSpPr>
          <p:spPr bwMode="auto">
            <a:xfrm flipH="1" flipV="1">
              <a:off x="2616" y="3466"/>
              <a:ext cx="637"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47" name="Group 46">
            <a:extLst>
              <a:ext uri="{FF2B5EF4-FFF2-40B4-BE49-F238E27FC236}">
                <a16:creationId xmlns:a16="http://schemas.microsoft.com/office/drawing/2014/main" id="{F351E3ED-DB9B-481D-88CC-7C9DF2E3DA4B}"/>
              </a:ext>
            </a:extLst>
          </p:cNvPr>
          <p:cNvGrpSpPr/>
          <p:nvPr/>
        </p:nvGrpSpPr>
        <p:grpSpPr>
          <a:xfrm>
            <a:off x="3483988" y="678603"/>
            <a:ext cx="6873377" cy="2532852"/>
            <a:chOff x="3704591" y="1383786"/>
            <a:chExt cx="6873377" cy="2532852"/>
          </a:xfrm>
        </p:grpSpPr>
        <p:grpSp>
          <p:nvGrpSpPr>
            <p:cNvPr id="48" name="Group 10">
              <a:extLst>
                <a:ext uri="{FF2B5EF4-FFF2-40B4-BE49-F238E27FC236}">
                  <a16:creationId xmlns:a16="http://schemas.microsoft.com/office/drawing/2014/main" id="{5E893D73-7559-4923-9197-0F531AA80B6E}"/>
                </a:ext>
              </a:extLst>
            </p:cNvPr>
            <p:cNvGrpSpPr>
              <a:grpSpLocks/>
            </p:cNvGrpSpPr>
            <p:nvPr/>
          </p:nvGrpSpPr>
          <p:grpSpPr bwMode="auto">
            <a:xfrm>
              <a:off x="6135066" y="1603443"/>
              <a:ext cx="4406525" cy="2313195"/>
              <a:chOff x="2924" y="1390"/>
              <a:chExt cx="2097" cy="1194"/>
            </a:xfrm>
          </p:grpSpPr>
          <p:sp>
            <p:nvSpPr>
              <p:cNvPr id="51" name="Rectangle 11">
                <a:extLst>
                  <a:ext uri="{FF2B5EF4-FFF2-40B4-BE49-F238E27FC236}">
                    <a16:creationId xmlns:a16="http://schemas.microsoft.com/office/drawing/2014/main" id="{C5787200-9EC2-45FD-9D7B-0D18B65F7C25}"/>
                  </a:ext>
                </a:extLst>
              </p:cNvPr>
              <p:cNvSpPr>
                <a:spLocks noChangeArrowheads="1"/>
              </p:cNvSpPr>
              <p:nvPr/>
            </p:nvSpPr>
            <p:spPr bwMode="auto">
              <a:xfrm>
                <a:off x="3174" y="1390"/>
                <a:ext cx="1847" cy="1194"/>
              </a:xfrm>
              <a:prstGeom prst="rect">
                <a:avLst/>
              </a:prstGeom>
              <a:noFill/>
              <a:ln w="285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2" name="Line 12">
                <a:extLst>
                  <a:ext uri="{FF2B5EF4-FFF2-40B4-BE49-F238E27FC236}">
                    <a16:creationId xmlns:a16="http://schemas.microsoft.com/office/drawing/2014/main" id="{4B440135-5F3B-495C-9F27-F4F3270ED276}"/>
                  </a:ext>
                </a:extLst>
              </p:cNvPr>
              <p:cNvSpPr>
                <a:spLocks noChangeShapeType="1"/>
              </p:cNvSpPr>
              <p:nvPr/>
            </p:nvSpPr>
            <p:spPr bwMode="auto">
              <a:xfrm>
                <a:off x="3241" y="1523"/>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3" name="Line 13">
                <a:extLst>
                  <a:ext uri="{FF2B5EF4-FFF2-40B4-BE49-F238E27FC236}">
                    <a16:creationId xmlns:a16="http://schemas.microsoft.com/office/drawing/2014/main" id="{E3C6CCA0-1F01-412E-9A7E-3791724C4609}"/>
                  </a:ext>
                </a:extLst>
              </p:cNvPr>
              <p:cNvSpPr>
                <a:spLocks noChangeShapeType="1"/>
              </p:cNvSpPr>
              <p:nvPr/>
            </p:nvSpPr>
            <p:spPr bwMode="auto">
              <a:xfrm>
                <a:off x="3385" y="1711"/>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4" name="Line 14">
                <a:extLst>
                  <a:ext uri="{FF2B5EF4-FFF2-40B4-BE49-F238E27FC236}">
                    <a16:creationId xmlns:a16="http://schemas.microsoft.com/office/drawing/2014/main" id="{8CA0AE29-2546-4638-9340-0D51647D1AF6}"/>
                  </a:ext>
                </a:extLst>
              </p:cNvPr>
              <p:cNvSpPr>
                <a:spLocks noChangeShapeType="1"/>
              </p:cNvSpPr>
              <p:nvPr/>
            </p:nvSpPr>
            <p:spPr bwMode="auto">
              <a:xfrm>
                <a:off x="3528" y="1674"/>
                <a:ext cx="0" cy="276"/>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5" name="Line 15">
                <a:extLst>
                  <a:ext uri="{FF2B5EF4-FFF2-40B4-BE49-F238E27FC236}">
                    <a16:creationId xmlns:a16="http://schemas.microsoft.com/office/drawing/2014/main" id="{C38AFD2A-9B7D-42CF-B82E-D3DCBC912A93}"/>
                  </a:ext>
                </a:extLst>
              </p:cNvPr>
              <p:cNvSpPr>
                <a:spLocks noChangeShapeType="1"/>
              </p:cNvSpPr>
              <p:nvPr/>
            </p:nvSpPr>
            <p:spPr bwMode="auto">
              <a:xfrm>
                <a:off x="3651" y="1665"/>
                <a:ext cx="0" cy="41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6" name="Line 16">
                <a:extLst>
                  <a:ext uri="{FF2B5EF4-FFF2-40B4-BE49-F238E27FC236}">
                    <a16:creationId xmlns:a16="http://schemas.microsoft.com/office/drawing/2014/main" id="{0CA30AC6-5190-465F-BA37-C99EC629C2C6}"/>
                  </a:ext>
                </a:extLst>
              </p:cNvPr>
              <p:cNvSpPr>
                <a:spLocks noChangeShapeType="1"/>
              </p:cNvSpPr>
              <p:nvPr/>
            </p:nvSpPr>
            <p:spPr bwMode="auto">
              <a:xfrm>
                <a:off x="3814" y="1822"/>
                <a:ext cx="0" cy="132"/>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7" name="Line 17">
                <a:extLst>
                  <a:ext uri="{FF2B5EF4-FFF2-40B4-BE49-F238E27FC236}">
                    <a16:creationId xmlns:a16="http://schemas.microsoft.com/office/drawing/2014/main" id="{656E224C-870B-4CF2-A6D3-66F17A48670D}"/>
                  </a:ext>
                </a:extLst>
              </p:cNvPr>
              <p:cNvSpPr>
                <a:spLocks noChangeShapeType="1"/>
              </p:cNvSpPr>
              <p:nvPr/>
            </p:nvSpPr>
            <p:spPr bwMode="auto">
              <a:xfrm>
                <a:off x="3945" y="1852"/>
                <a:ext cx="0" cy="132"/>
              </a:xfrm>
              <a:prstGeom prst="line">
                <a:avLst/>
              </a:prstGeom>
              <a:noFill/>
              <a:ln w="76200">
                <a:solidFill>
                  <a:srgbClr val="CC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58" name="Line 18">
                <a:extLst>
                  <a:ext uri="{FF2B5EF4-FFF2-40B4-BE49-F238E27FC236}">
                    <a16:creationId xmlns:a16="http://schemas.microsoft.com/office/drawing/2014/main" id="{60E0B64A-B6B3-4839-9974-11A95C86A9B2}"/>
                  </a:ext>
                </a:extLst>
              </p:cNvPr>
              <p:cNvSpPr>
                <a:spLocks noChangeShapeType="1"/>
              </p:cNvSpPr>
              <p:nvPr/>
            </p:nvSpPr>
            <p:spPr bwMode="auto">
              <a:xfrm>
                <a:off x="4113" y="1843"/>
                <a:ext cx="0" cy="255"/>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59" name="Line 19">
                <a:extLst>
                  <a:ext uri="{FF2B5EF4-FFF2-40B4-BE49-F238E27FC236}">
                    <a16:creationId xmlns:a16="http://schemas.microsoft.com/office/drawing/2014/main" id="{0043DBFA-8E38-4A21-9389-05842726318A}"/>
                  </a:ext>
                </a:extLst>
              </p:cNvPr>
              <p:cNvSpPr>
                <a:spLocks noChangeShapeType="1"/>
              </p:cNvSpPr>
              <p:nvPr/>
            </p:nvSpPr>
            <p:spPr bwMode="auto">
              <a:xfrm>
                <a:off x="4256" y="1969"/>
                <a:ext cx="0" cy="204"/>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0" name="Line 20">
                <a:extLst>
                  <a:ext uri="{FF2B5EF4-FFF2-40B4-BE49-F238E27FC236}">
                    <a16:creationId xmlns:a16="http://schemas.microsoft.com/office/drawing/2014/main" id="{152FB9DF-1E8B-4866-817C-065300150F07}"/>
                  </a:ext>
                </a:extLst>
              </p:cNvPr>
              <p:cNvSpPr>
                <a:spLocks noChangeShapeType="1"/>
              </p:cNvSpPr>
              <p:nvPr/>
            </p:nvSpPr>
            <p:spPr bwMode="auto">
              <a:xfrm>
                <a:off x="4399" y="2034"/>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1" name="Line 21">
                <a:extLst>
                  <a:ext uri="{FF2B5EF4-FFF2-40B4-BE49-F238E27FC236}">
                    <a16:creationId xmlns:a16="http://schemas.microsoft.com/office/drawing/2014/main" id="{1BB86C83-0256-4C77-BD70-FF62E81D6490}"/>
                  </a:ext>
                </a:extLst>
              </p:cNvPr>
              <p:cNvSpPr>
                <a:spLocks noChangeShapeType="1"/>
              </p:cNvSpPr>
              <p:nvPr/>
            </p:nvSpPr>
            <p:spPr bwMode="auto">
              <a:xfrm>
                <a:off x="4543" y="2109"/>
                <a:ext cx="0" cy="131"/>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2" name="Line 22">
                <a:extLst>
                  <a:ext uri="{FF2B5EF4-FFF2-40B4-BE49-F238E27FC236}">
                    <a16:creationId xmlns:a16="http://schemas.microsoft.com/office/drawing/2014/main" id="{ACD326CB-6D1F-4987-87C2-EA6678F99602}"/>
                  </a:ext>
                </a:extLst>
              </p:cNvPr>
              <p:cNvSpPr>
                <a:spLocks noChangeShapeType="1"/>
              </p:cNvSpPr>
              <p:nvPr/>
            </p:nvSpPr>
            <p:spPr bwMode="auto">
              <a:xfrm>
                <a:off x="4686" y="2090"/>
                <a:ext cx="0" cy="307"/>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anchor="ctr"/>
              <a:lstStyle/>
              <a:p>
                <a:endParaRPr lang="en-GB" dirty="0"/>
              </a:p>
            </p:txBody>
          </p:sp>
          <p:sp>
            <p:nvSpPr>
              <p:cNvPr id="63" name="Line 23">
                <a:extLst>
                  <a:ext uri="{FF2B5EF4-FFF2-40B4-BE49-F238E27FC236}">
                    <a16:creationId xmlns:a16="http://schemas.microsoft.com/office/drawing/2014/main" id="{2D76201B-DC17-4FD7-BAE4-7F1F6CEFA8EC}"/>
                  </a:ext>
                </a:extLst>
              </p:cNvPr>
              <p:cNvSpPr>
                <a:spLocks noChangeShapeType="1"/>
              </p:cNvSpPr>
              <p:nvPr/>
            </p:nvSpPr>
            <p:spPr bwMode="auto">
              <a:xfrm>
                <a:off x="4829" y="2341"/>
                <a:ext cx="0" cy="131"/>
              </a:xfrm>
              <a:prstGeom prst="line">
                <a:avLst/>
              </a:prstGeom>
              <a:noFill/>
              <a:ln w="762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64" name="Text Box 24">
                <a:extLst>
                  <a:ext uri="{FF2B5EF4-FFF2-40B4-BE49-F238E27FC236}">
                    <a16:creationId xmlns:a16="http://schemas.microsoft.com/office/drawing/2014/main" id="{707AFC2D-DA24-4945-B22E-1412E619A71B}"/>
                  </a:ext>
                </a:extLst>
              </p:cNvPr>
              <p:cNvSpPr txBox="1">
                <a:spLocks noChangeArrowheads="1"/>
              </p:cNvSpPr>
              <p:nvPr/>
            </p:nvSpPr>
            <p:spPr bwMode="auto">
              <a:xfrm rot="-5400000">
                <a:off x="2748" y="1947"/>
                <a:ext cx="5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US" b="1" dirty="0" err="1">
                    <a:latin typeface="+mn-lt"/>
                  </a:rPr>
                  <a:t>Propriété</a:t>
                </a:r>
                <a:endParaRPr lang="en-US" b="1" dirty="0">
                  <a:latin typeface="+mn-lt"/>
                </a:endParaRPr>
              </a:p>
            </p:txBody>
          </p:sp>
          <p:sp>
            <p:nvSpPr>
              <p:cNvPr id="65" name="Text Box 25">
                <a:extLst>
                  <a:ext uri="{FF2B5EF4-FFF2-40B4-BE49-F238E27FC236}">
                    <a16:creationId xmlns:a16="http://schemas.microsoft.com/office/drawing/2014/main" id="{78FB1A9A-4042-4CF4-A59E-BFCDC4C6EF9F}"/>
                  </a:ext>
                </a:extLst>
              </p:cNvPr>
              <p:cNvSpPr txBox="1">
                <a:spLocks noChangeArrowheads="1"/>
              </p:cNvSpPr>
              <p:nvPr/>
            </p:nvSpPr>
            <p:spPr bwMode="auto">
              <a:xfrm>
                <a:off x="3945" y="1451"/>
                <a:ext cx="913" cy="17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dirty="0" err="1">
                    <a:latin typeface="+mn-lt"/>
                  </a:rPr>
                  <a:t>Graphique</a:t>
                </a:r>
                <a:r>
                  <a:rPr lang="en-GB" dirty="0">
                    <a:latin typeface="+mn-lt"/>
                  </a:rPr>
                  <a:t> à barres</a:t>
                </a:r>
              </a:p>
            </p:txBody>
          </p:sp>
        </p:grpSp>
        <p:sp>
          <p:nvSpPr>
            <p:cNvPr id="49" name="Line 93">
              <a:extLst>
                <a:ext uri="{FF2B5EF4-FFF2-40B4-BE49-F238E27FC236}">
                  <a16:creationId xmlns:a16="http://schemas.microsoft.com/office/drawing/2014/main" id="{9ADB1AEB-326B-429A-B949-B32A35E76E0C}"/>
                </a:ext>
              </a:extLst>
            </p:cNvPr>
            <p:cNvSpPr>
              <a:spLocks noChangeShapeType="1"/>
            </p:cNvSpPr>
            <p:nvPr/>
          </p:nvSpPr>
          <p:spPr bwMode="auto">
            <a:xfrm>
              <a:off x="3704591" y="1916072"/>
              <a:ext cx="2497817" cy="37711"/>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pic>
          <p:nvPicPr>
            <p:cNvPr id="50" name="Picture 49">
              <a:extLst>
                <a:ext uri="{FF2B5EF4-FFF2-40B4-BE49-F238E27FC236}">
                  <a16:creationId xmlns:a16="http://schemas.microsoft.com/office/drawing/2014/main" id="{DE81865B-F0FC-4B35-A9F0-C4727DDBB8BD}"/>
                </a:ext>
              </a:extLst>
            </p:cNvPr>
            <p:cNvPicPr>
              <a:picLocks noChangeAspect="1"/>
            </p:cNvPicPr>
            <p:nvPr/>
          </p:nvPicPr>
          <p:blipFill>
            <a:blip r:embed="rId4"/>
            <a:stretch>
              <a:fillRect/>
            </a:stretch>
          </p:blipFill>
          <p:spPr>
            <a:xfrm>
              <a:off x="6624025" y="1383786"/>
              <a:ext cx="3953943" cy="205557"/>
            </a:xfrm>
            <a:prstGeom prst="rect">
              <a:avLst/>
            </a:prstGeom>
            <a:ln>
              <a:solidFill>
                <a:srgbClr val="0070C0"/>
              </a:solidFill>
            </a:ln>
          </p:spPr>
        </p:pic>
      </p:grpSp>
      <p:grpSp>
        <p:nvGrpSpPr>
          <p:cNvPr id="66" name="Group 65">
            <a:extLst>
              <a:ext uri="{FF2B5EF4-FFF2-40B4-BE49-F238E27FC236}">
                <a16:creationId xmlns:a16="http://schemas.microsoft.com/office/drawing/2014/main" id="{87A64D46-8BCF-441A-8614-655C823C791C}"/>
              </a:ext>
            </a:extLst>
          </p:cNvPr>
          <p:cNvGrpSpPr/>
          <p:nvPr/>
        </p:nvGrpSpPr>
        <p:grpSpPr>
          <a:xfrm>
            <a:off x="1910414" y="620688"/>
            <a:ext cx="8410594" cy="2575364"/>
            <a:chOff x="704787" y="951604"/>
            <a:chExt cx="8410594" cy="2575364"/>
          </a:xfrm>
        </p:grpSpPr>
        <p:grpSp>
          <p:nvGrpSpPr>
            <p:cNvPr id="67" name="Group 55">
              <a:extLst>
                <a:ext uri="{FF2B5EF4-FFF2-40B4-BE49-F238E27FC236}">
                  <a16:creationId xmlns:a16="http://schemas.microsoft.com/office/drawing/2014/main" id="{5149F303-76DF-417A-AA31-13FA85E8C035}"/>
                </a:ext>
              </a:extLst>
            </p:cNvPr>
            <p:cNvGrpSpPr>
              <a:grpSpLocks/>
            </p:cNvGrpSpPr>
            <p:nvPr/>
          </p:nvGrpSpPr>
          <p:grpSpPr bwMode="auto">
            <a:xfrm>
              <a:off x="704787" y="1260017"/>
              <a:ext cx="8410594" cy="2266951"/>
              <a:chOff x="474" y="865"/>
              <a:chExt cx="4890" cy="1428"/>
            </a:xfrm>
          </p:grpSpPr>
          <p:grpSp>
            <p:nvGrpSpPr>
              <p:cNvPr id="70" name="Group 56">
                <a:extLst>
                  <a:ext uri="{FF2B5EF4-FFF2-40B4-BE49-F238E27FC236}">
                    <a16:creationId xmlns:a16="http://schemas.microsoft.com/office/drawing/2014/main" id="{35507F4D-F89E-45B5-BC30-74C486E79A5A}"/>
                  </a:ext>
                </a:extLst>
              </p:cNvPr>
              <p:cNvGrpSpPr>
                <a:grpSpLocks/>
              </p:cNvGrpSpPr>
              <p:nvPr/>
            </p:nvGrpSpPr>
            <p:grpSpPr bwMode="auto">
              <a:xfrm>
                <a:off x="474" y="1476"/>
                <a:ext cx="1534" cy="282"/>
                <a:chOff x="474" y="1476"/>
                <a:chExt cx="1534" cy="282"/>
              </a:xfrm>
            </p:grpSpPr>
            <p:grpSp>
              <p:nvGrpSpPr>
                <p:cNvPr id="74" name="Group 57">
                  <a:extLst>
                    <a:ext uri="{FF2B5EF4-FFF2-40B4-BE49-F238E27FC236}">
                      <a16:creationId xmlns:a16="http://schemas.microsoft.com/office/drawing/2014/main" id="{B6B8D455-8544-4089-80C5-C92966AB0C45}"/>
                    </a:ext>
                  </a:extLst>
                </p:cNvPr>
                <p:cNvGrpSpPr>
                  <a:grpSpLocks/>
                </p:cNvGrpSpPr>
                <p:nvPr/>
              </p:nvGrpSpPr>
              <p:grpSpPr bwMode="auto">
                <a:xfrm>
                  <a:off x="474" y="1476"/>
                  <a:ext cx="234" cy="282"/>
                  <a:chOff x="612" y="1374"/>
                  <a:chExt cx="234" cy="282"/>
                </a:xfrm>
              </p:grpSpPr>
              <p:sp>
                <p:nvSpPr>
                  <p:cNvPr id="76" name="Rectangle 58">
                    <a:extLst>
                      <a:ext uri="{FF2B5EF4-FFF2-40B4-BE49-F238E27FC236}">
                        <a16:creationId xmlns:a16="http://schemas.microsoft.com/office/drawing/2014/main" id="{4436554F-8748-4927-8040-E24EAFCE741D}"/>
                      </a:ext>
                    </a:extLst>
                  </p:cNvPr>
                  <p:cNvSpPr>
                    <a:spLocks noChangeArrowheads="1"/>
                  </p:cNvSpPr>
                  <p:nvPr/>
                </p:nvSpPr>
                <p:spPr bwMode="auto">
                  <a:xfrm>
                    <a:off x="612" y="1374"/>
                    <a:ext cx="234" cy="23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77" name="Line 59">
                    <a:extLst>
                      <a:ext uri="{FF2B5EF4-FFF2-40B4-BE49-F238E27FC236}">
                        <a16:creationId xmlns:a16="http://schemas.microsoft.com/office/drawing/2014/main" id="{A1CB616A-4FBC-4BA1-B15F-E05642F1DA96}"/>
                      </a:ext>
                    </a:extLst>
                  </p:cNvPr>
                  <p:cNvSpPr>
                    <a:spLocks noChangeShapeType="1"/>
                  </p:cNvSpPr>
                  <p:nvPr/>
                </p:nvSpPr>
                <p:spPr bwMode="auto">
                  <a:xfrm flipH="1" flipV="1">
                    <a:off x="804" y="1536"/>
                    <a:ext cx="42" cy="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75" name="Text Box 60">
                  <a:extLst>
                    <a:ext uri="{FF2B5EF4-FFF2-40B4-BE49-F238E27FC236}">
                      <a16:creationId xmlns:a16="http://schemas.microsoft.com/office/drawing/2014/main" id="{98492E76-842F-4EA5-B3C8-BE092F6BA33C}"/>
                    </a:ext>
                  </a:extLst>
                </p:cNvPr>
                <p:cNvSpPr txBox="1">
                  <a:spLocks noChangeArrowheads="1"/>
                </p:cNvSpPr>
                <p:nvPr/>
              </p:nvSpPr>
              <p:spPr bwMode="auto">
                <a:xfrm>
                  <a:off x="789" y="1514"/>
                  <a:ext cx="12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err="1"/>
                    <a:t>Outil</a:t>
                  </a:r>
                  <a:r>
                    <a:rPr lang="en-GB" b="1" dirty="0"/>
                    <a:t> de </a:t>
                  </a:r>
                  <a:r>
                    <a:rPr lang="en-GB" b="1" dirty="0" err="1"/>
                    <a:t>boîte</a:t>
                  </a:r>
                  <a:r>
                    <a:rPr lang="en-GB" b="1" dirty="0"/>
                    <a:t> de </a:t>
                  </a:r>
                  <a:r>
                    <a:rPr lang="en-GB" b="1" dirty="0" err="1"/>
                    <a:t>sélection</a:t>
                  </a:r>
                  <a:endParaRPr lang="en-GB" b="1" dirty="0"/>
                </a:p>
              </p:txBody>
            </p:sp>
          </p:grpSp>
          <p:grpSp>
            <p:nvGrpSpPr>
              <p:cNvPr id="71" name="Group 61">
                <a:extLst>
                  <a:ext uri="{FF2B5EF4-FFF2-40B4-BE49-F238E27FC236}">
                    <a16:creationId xmlns:a16="http://schemas.microsoft.com/office/drawing/2014/main" id="{037581F1-1579-4EA1-A640-52719E02EF3A}"/>
                  </a:ext>
                </a:extLst>
              </p:cNvPr>
              <p:cNvGrpSpPr>
                <a:grpSpLocks/>
              </p:cNvGrpSpPr>
              <p:nvPr/>
            </p:nvGrpSpPr>
            <p:grpSpPr bwMode="auto">
              <a:xfrm>
                <a:off x="3107" y="865"/>
                <a:ext cx="2257" cy="1428"/>
                <a:chOff x="3107" y="865"/>
                <a:chExt cx="2257" cy="1428"/>
              </a:xfrm>
            </p:grpSpPr>
            <p:sp>
              <p:nvSpPr>
                <p:cNvPr id="72" name="Rectangle 62">
                  <a:extLst>
                    <a:ext uri="{FF2B5EF4-FFF2-40B4-BE49-F238E27FC236}">
                      <a16:creationId xmlns:a16="http://schemas.microsoft.com/office/drawing/2014/main" id="{329E74CD-7061-4825-9998-1C9D72FC1C1B}"/>
                    </a:ext>
                  </a:extLst>
                </p:cNvPr>
                <p:cNvSpPr>
                  <a:spLocks noChangeArrowheads="1"/>
                </p:cNvSpPr>
                <p:nvPr/>
              </p:nvSpPr>
              <p:spPr bwMode="auto">
                <a:xfrm>
                  <a:off x="3107" y="865"/>
                  <a:ext cx="2237" cy="63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73" name="Freeform 63">
                  <a:extLst>
                    <a:ext uri="{FF2B5EF4-FFF2-40B4-BE49-F238E27FC236}">
                      <a16:creationId xmlns:a16="http://schemas.microsoft.com/office/drawing/2014/main" id="{AFA4CC14-184A-4B2D-9875-95062419E8A9}"/>
                    </a:ext>
                  </a:extLst>
                </p:cNvPr>
                <p:cNvSpPr>
                  <a:spLocks/>
                </p:cNvSpPr>
                <p:nvPr/>
              </p:nvSpPr>
              <p:spPr bwMode="auto">
                <a:xfrm>
                  <a:off x="3118" y="1487"/>
                  <a:ext cx="2246" cy="806"/>
                </a:xfrm>
                <a:custGeom>
                  <a:avLst/>
                  <a:gdLst>
                    <a:gd name="T0" fmla="*/ 1123 w 2274"/>
                    <a:gd name="T1" fmla="*/ 0 h 1464"/>
                    <a:gd name="T2" fmla="*/ 3546 w 2274"/>
                    <a:gd name="T3" fmla="*/ 0 h 1464"/>
                    <a:gd name="T4" fmla="*/ 3546 w 2274"/>
                    <a:gd name="T5" fmla="*/ 1464 h 1464"/>
                    <a:gd name="T6" fmla="*/ 0 w 2274"/>
                    <a:gd name="T7" fmla="*/ 1464 h 1464"/>
                    <a:gd name="T8" fmla="*/ 0 w 2274"/>
                    <a:gd name="T9" fmla="*/ 636 h 1464"/>
                    <a:gd name="T10" fmla="*/ 1123 w 2274"/>
                    <a:gd name="T11" fmla="*/ 636 h 1464"/>
                    <a:gd name="T12" fmla="*/ 1123 w 2274"/>
                    <a:gd name="T13" fmla="*/ 0 h 1464"/>
                    <a:gd name="T14" fmla="*/ 0 60000 65536"/>
                    <a:gd name="T15" fmla="*/ 0 60000 65536"/>
                    <a:gd name="T16" fmla="*/ 0 60000 65536"/>
                    <a:gd name="T17" fmla="*/ 0 60000 65536"/>
                    <a:gd name="T18" fmla="*/ 0 60000 65536"/>
                    <a:gd name="T19" fmla="*/ 0 60000 65536"/>
                    <a:gd name="T20" fmla="*/ 0 60000 65536"/>
                    <a:gd name="T21" fmla="*/ 0 w 2274"/>
                    <a:gd name="T22" fmla="*/ 0 h 1464"/>
                    <a:gd name="T23" fmla="*/ 2274 w 2274"/>
                    <a:gd name="T24" fmla="*/ 1464 h 1464"/>
                    <a:gd name="connsiteX0" fmla="*/ 3166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344 h 10000"/>
                    <a:gd name="connsiteX5" fmla="*/ 3166 w 10000"/>
                    <a:gd name="connsiteY5" fmla="*/ 0 h 10000"/>
                    <a:gd name="connsiteX0" fmla="*/ 3166 w 10000"/>
                    <a:gd name="connsiteY0" fmla="*/ 27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 name="connsiteX5" fmla="*/ 3166 w 10000"/>
                    <a:gd name="connsiteY5" fmla="*/ 27 h 10027"/>
                    <a:gd name="connsiteX0" fmla="*/ 0 w 10000"/>
                    <a:gd name="connsiteY0" fmla="*/ 0 h 10027"/>
                    <a:gd name="connsiteX1" fmla="*/ 10000 w 10000"/>
                    <a:gd name="connsiteY1" fmla="*/ 27 h 10027"/>
                    <a:gd name="connsiteX2" fmla="*/ 10000 w 10000"/>
                    <a:gd name="connsiteY2" fmla="*/ 10027 h 10027"/>
                    <a:gd name="connsiteX3" fmla="*/ 0 w 10000"/>
                    <a:gd name="connsiteY3" fmla="*/ 10027 h 10027"/>
                    <a:gd name="connsiteX4" fmla="*/ 0 w 10000"/>
                    <a:gd name="connsiteY4" fmla="*/ 0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27">
                      <a:moveTo>
                        <a:pt x="0" y="0"/>
                      </a:moveTo>
                      <a:lnTo>
                        <a:pt x="10000" y="27"/>
                      </a:lnTo>
                      <a:lnTo>
                        <a:pt x="10000" y="10027"/>
                      </a:lnTo>
                      <a:lnTo>
                        <a:pt x="0" y="10027"/>
                      </a:lnTo>
                      <a:lnTo>
                        <a:pt x="0" y="0"/>
                      </a:lnTo>
                      <a:close/>
                    </a:path>
                  </a:pathLst>
                </a:custGeom>
                <a:solidFill>
                  <a:srgbClr val="DDDDDD">
                    <a:alpha val="4705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grpSp>
        <p:sp>
          <p:nvSpPr>
            <p:cNvPr id="68" name="Rectangle 64">
              <a:extLst>
                <a:ext uri="{FF2B5EF4-FFF2-40B4-BE49-F238E27FC236}">
                  <a16:creationId xmlns:a16="http://schemas.microsoft.com/office/drawing/2014/main" id="{9C13AE57-AA13-4A47-B0FE-E724970EFB93}"/>
                </a:ext>
              </a:extLst>
            </p:cNvPr>
            <p:cNvSpPr>
              <a:spLocks noChangeArrowheads="1"/>
            </p:cNvSpPr>
            <p:nvPr/>
          </p:nvSpPr>
          <p:spPr bwMode="auto">
            <a:xfrm>
              <a:off x="5799809" y="951604"/>
              <a:ext cx="268288" cy="27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69" name="Line 65">
              <a:extLst>
                <a:ext uri="{FF2B5EF4-FFF2-40B4-BE49-F238E27FC236}">
                  <a16:creationId xmlns:a16="http://schemas.microsoft.com/office/drawing/2014/main" id="{EC5189DB-8118-42AA-8ACA-2F42888957C1}"/>
                </a:ext>
              </a:extLst>
            </p:cNvPr>
            <p:cNvSpPr>
              <a:spLocks noChangeShapeType="1"/>
            </p:cNvSpPr>
            <p:nvPr/>
          </p:nvSpPr>
          <p:spPr bwMode="auto">
            <a:xfrm flipH="1">
              <a:off x="3358594" y="1231686"/>
              <a:ext cx="2421344" cy="105841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Tree>
    <p:extLst>
      <p:ext uri="{BB962C8B-B14F-4D97-AF65-F5344CB8AC3E}">
        <p14:creationId xmlns:p14="http://schemas.microsoft.com/office/powerpoint/2010/main" val="186924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125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FA700517-5F14-4830-85ED-950863417788}"/>
              </a:ext>
            </a:extLst>
          </p:cNvPr>
          <p:cNvPicPr>
            <a:picLocks noChangeAspect="1"/>
          </p:cNvPicPr>
          <p:nvPr/>
        </p:nvPicPr>
        <p:blipFill>
          <a:blip r:embed="rId3"/>
          <a:stretch>
            <a:fillRect/>
          </a:stretch>
        </p:blipFill>
        <p:spPr>
          <a:xfrm>
            <a:off x="1346013" y="891245"/>
            <a:ext cx="4218798" cy="475529"/>
          </a:xfrm>
          <a:prstGeom prst="rect">
            <a:avLst/>
          </a:prstGeom>
          <a:ln>
            <a:solidFill>
              <a:schemeClr val="accent1"/>
            </a:solidFill>
          </a:ln>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Filtrer</a:t>
            </a:r>
            <a:r>
              <a:rPr lang="en-GB" dirty="0"/>
              <a:t> avec </a:t>
            </a:r>
            <a:r>
              <a:rPr lang="en-GB" dirty="0" err="1"/>
              <a:t>une</a:t>
            </a:r>
            <a:r>
              <a:rPr lang="en-GB" dirty="0"/>
              <a:t> ETAPE LIMITE</a:t>
            </a:r>
            <a:endParaRPr lang="en-US" dirty="0"/>
          </a:p>
        </p:txBody>
      </p:sp>
      <p:sp>
        <p:nvSpPr>
          <p:cNvPr id="5" name="Rectangle 14">
            <a:extLst>
              <a:ext uri="{FF2B5EF4-FFF2-40B4-BE49-F238E27FC236}">
                <a16:creationId xmlns:a16="http://schemas.microsoft.com/office/drawing/2014/main" id="{4397A211-9A56-4AC2-BBF7-54C3812C0CAA}"/>
              </a:ext>
            </a:extLst>
          </p:cNvPr>
          <p:cNvSpPr>
            <a:spLocks noChangeArrowheads="1"/>
          </p:cNvSpPr>
          <p:nvPr/>
        </p:nvSpPr>
        <p:spPr bwMode="auto">
          <a:xfrm>
            <a:off x="10429714" y="1247815"/>
            <a:ext cx="29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6" name="Group 5">
            <a:extLst>
              <a:ext uri="{FF2B5EF4-FFF2-40B4-BE49-F238E27FC236}">
                <a16:creationId xmlns:a16="http://schemas.microsoft.com/office/drawing/2014/main" id="{91E2E3B4-45AC-4EFA-8A12-0FE9FC87FBD9}"/>
              </a:ext>
            </a:extLst>
          </p:cNvPr>
          <p:cNvGrpSpPr/>
          <p:nvPr/>
        </p:nvGrpSpPr>
        <p:grpSpPr>
          <a:xfrm>
            <a:off x="4333716" y="863640"/>
            <a:ext cx="6415089" cy="5130800"/>
            <a:chOff x="3171826" y="1130300"/>
            <a:chExt cx="6415089" cy="5130800"/>
          </a:xfrm>
        </p:grpSpPr>
        <p:grpSp>
          <p:nvGrpSpPr>
            <p:cNvPr id="7" name="Group 100">
              <a:extLst>
                <a:ext uri="{FF2B5EF4-FFF2-40B4-BE49-F238E27FC236}">
                  <a16:creationId xmlns:a16="http://schemas.microsoft.com/office/drawing/2014/main" id="{B8D93D9B-9334-428F-BA5A-55B3FEBCD844}"/>
                </a:ext>
              </a:extLst>
            </p:cNvPr>
            <p:cNvGrpSpPr>
              <a:grpSpLocks/>
            </p:cNvGrpSpPr>
            <p:nvPr/>
          </p:nvGrpSpPr>
          <p:grpSpPr bwMode="auto">
            <a:xfrm>
              <a:off x="3171826" y="1130300"/>
              <a:ext cx="6415089" cy="5130800"/>
              <a:chOff x="1998" y="712"/>
              <a:chExt cx="4041" cy="3232"/>
            </a:xfrm>
          </p:grpSpPr>
          <p:grpSp>
            <p:nvGrpSpPr>
              <p:cNvPr id="17" name="Group 124">
                <a:extLst>
                  <a:ext uri="{FF2B5EF4-FFF2-40B4-BE49-F238E27FC236}">
                    <a16:creationId xmlns:a16="http://schemas.microsoft.com/office/drawing/2014/main" id="{9E76349A-D339-4083-84A4-EE7F4F4033ED}"/>
                  </a:ext>
                </a:extLst>
              </p:cNvPr>
              <p:cNvGrpSpPr>
                <a:grpSpLocks/>
              </p:cNvGrpSpPr>
              <p:nvPr/>
            </p:nvGrpSpPr>
            <p:grpSpPr bwMode="auto">
              <a:xfrm>
                <a:off x="3336" y="712"/>
                <a:ext cx="2703" cy="3232"/>
                <a:chOff x="3079" y="712"/>
                <a:chExt cx="2495" cy="3232"/>
              </a:xfrm>
            </p:grpSpPr>
            <p:sp>
              <p:nvSpPr>
                <p:cNvPr id="19" name="Rectangle 68">
                  <a:extLst>
                    <a:ext uri="{FF2B5EF4-FFF2-40B4-BE49-F238E27FC236}">
                      <a16:creationId xmlns:a16="http://schemas.microsoft.com/office/drawing/2014/main" id="{70C7FCC8-EA92-4BD6-BBB0-34ABD0CB7CE6}"/>
                    </a:ext>
                  </a:extLst>
                </p:cNvPr>
                <p:cNvSpPr>
                  <a:spLocks noChangeArrowheads="1"/>
                </p:cNvSpPr>
                <p:nvPr/>
              </p:nvSpPr>
              <p:spPr bwMode="auto">
                <a:xfrm>
                  <a:off x="3079" y="712"/>
                  <a:ext cx="2370" cy="3232"/>
                </a:xfrm>
                <a:prstGeom prst="rect">
                  <a:avLst/>
                </a:prstGeom>
                <a:solidFill>
                  <a:srgbClr val="F8F8F8"/>
                </a:solidFill>
                <a:ln w="28575">
                  <a:solidFill>
                    <a:srgbClr val="969696"/>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0" name="Text Box 17">
                  <a:extLst>
                    <a:ext uri="{FF2B5EF4-FFF2-40B4-BE49-F238E27FC236}">
                      <a16:creationId xmlns:a16="http://schemas.microsoft.com/office/drawing/2014/main" id="{52760BBB-FEDD-435A-B491-C27669FA0F60}"/>
                    </a:ext>
                  </a:extLst>
                </p:cNvPr>
                <p:cNvSpPr txBox="1">
                  <a:spLocks noChangeArrowheads="1"/>
                </p:cNvSpPr>
                <p:nvPr/>
              </p:nvSpPr>
              <p:spPr bwMode="auto">
                <a:xfrm>
                  <a:off x="3221" y="1360"/>
                  <a:ext cx="2353"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5000"/>
                    </a:spcBef>
                    <a:spcAft>
                      <a:spcPct val="20000"/>
                    </a:spcAft>
                    <a:buClr>
                      <a:srgbClr val="009B9B"/>
                    </a:buClr>
                    <a:buSzPct val="80000"/>
                    <a:buFont typeface="Wingdings" pitchFamily="2" charset="2"/>
                    <a:buNone/>
                  </a:pPr>
                  <a:r>
                    <a:rPr lang="en-GB" sz="1200" dirty="0"/>
                    <a:t>Module de Young                                         </a:t>
                  </a:r>
                  <a:r>
                    <a:rPr lang="en-GB" sz="1200" dirty="0" err="1"/>
                    <a:t>GPa</a:t>
                  </a:r>
                  <a:endParaRPr lang="en-GB" sz="1200" dirty="0"/>
                </a:p>
                <a:p>
                  <a:pPr>
                    <a:spcBef>
                      <a:spcPct val="55000"/>
                    </a:spcBef>
                    <a:spcAft>
                      <a:spcPct val="20000"/>
                    </a:spcAft>
                    <a:buClr>
                      <a:srgbClr val="009B9B"/>
                    </a:buClr>
                    <a:buSzPct val="80000"/>
                    <a:buFont typeface="Wingdings" pitchFamily="2" charset="2"/>
                    <a:buNone/>
                  </a:pPr>
                  <a:r>
                    <a:rPr lang="en-GB" sz="1200" dirty="0" err="1"/>
                    <a:t>Limite</a:t>
                  </a:r>
                  <a:r>
                    <a:rPr lang="en-GB" sz="1200" dirty="0"/>
                    <a:t> </a:t>
                  </a:r>
                  <a:r>
                    <a:rPr lang="en-GB" sz="1200" dirty="0" err="1"/>
                    <a:t>élastique</a:t>
                  </a:r>
                  <a:r>
                    <a:rPr lang="en-GB" sz="1200" dirty="0"/>
                    <a:t>                                            MPa</a:t>
                  </a:r>
                </a:p>
                <a:p>
                  <a:pPr>
                    <a:spcBef>
                      <a:spcPct val="55000"/>
                    </a:spcBef>
                    <a:spcAft>
                      <a:spcPct val="20000"/>
                    </a:spcAft>
                    <a:buClr>
                      <a:srgbClr val="009B9B"/>
                    </a:buClr>
                    <a:buSzPct val="80000"/>
                    <a:buFont typeface="Wingdings" pitchFamily="2" charset="2"/>
                    <a:buNone/>
                  </a:pPr>
                  <a:r>
                    <a:rPr lang="en-GB" sz="1200" dirty="0" err="1"/>
                    <a:t>Dureté</a:t>
                  </a:r>
                  <a:r>
                    <a:rPr lang="en-GB" sz="1200" dirty="0"/>
                    <a:t>                                                          Vickers</a:t>
                  </a:r>
                </a:p>
                <a:p>
                  <a:pPr>
                    <a:spcBef>
                      <a:spcPct val="55000"/>
                    </a:spcBef>
                    <a:spcAft>
                      <a:spcPct val="20000"/>
                    </a:spcAft>
                    <a:buClr>
                      <a:srgbClr val="009B9B"/>
                    </a:buClr>
                    <a:buSzPct val="80000"/>
                    <a:buFont typeface="Wingdings" pitchFamily="2" charset="2"/>
                    <a:buNone/>
                  </a:pPr>
                  <a:r>
                    <a:rPr lang="en-GB" sz="1200" dirty="0" err="1"/>
                    <a:t>Ténacité</a:t>
                  </a:r>
                  <a:r>
                    <a:rPr lang="en-GB" sz="1200" dirty="0"/>
                    <a:t>	                                               MPa.m</a:t>
                  </a:r>
                  <a:r>
                    <a:rPr lang="en-GB" sz="1200" baseline="30000" dirty="0"/>
                    <a:t>1/2</a:t>
                  </a:r>
                  <a:endParaRPr lang="en-GB" sz="1200" dirty="0"/>
                </a:p>
              </p:txBody>
            </p:sp>
            <p:sp>
              <p:nvSpPr>
                <p:cNvPr id="21" name="Line 18">
                  <a:extLst>
                    <a:ext uri="{FF2B5EF4-FFF2-40B4-BE49-F238E27FC236}">
                      <a16:creationId xmlns:a16="http://schemas.microsoft.com/office/drawing/2014/main" id="{A8878C0A-4432-41BE-9DBF-559098DD6103}"/>
                    </a:ext>
                  </a:extLst>
                </p:cNvPr>
                <p:cNvSpPr>
                  <a:spLocks noChangeShapeType="1"/>
                </p:cNvSpPr>
                <p:nvPr/>
              </p:nvSpPr>
              <p:spPr bwMode="auto">
                <a:xfrm flipH="1">
                  <a:off x="4755" y="2528"/>
                  <a:ext cx="36" cy="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en-GB" dirty="0"/>
                </a:p>
              </p:txBody>
            </p:sp>
            <p:grpSp>
              <p:nvGrpSpPr>
                <p:cNvPr id="22" name="Group 123">
                  <a:extLst>
                    <a:ext uri="{FF2B5EF4-FFF2-40B4-BE49-F238E27FC236}">
                      <a16:creationId xmlns:a16="http://schemas.microsoft.com/office/drawing/2014/main" id="{9363F835-1ADA-4F79-849C-EEDF8AAB3649}"/>
                    </a:ext>
                  </a:extLst>
                </p:cNvPr>
                <p:cNvGrpSpPr>
                  <a:grpSpLocks/>
                </p:cNvGrpSpPr>
                <p:nvPr/>
              </p:nvGrpSpPr>
              <p:grpSpPr bwMode="auto">
                <a:xfrm>
                  <a:off x="3145" y="1073"/>
                  <a:ext cx="2248" cy="215"/>
                  <a:chOff x="3145" y="1073"/>
                  <a:chExt cx="2248" cy="215"/>
                </a:xfrm>
              </p:grpSpPr>
              <p:sp>
                <p:nvSpPr>
                  <p:cNvPr id="60" name="AutoShape 20">
                    <a:extLst>
                      <a:ext uri="{FF2B5EF4-FFF2-40B4-BE49-F238E27FC236}">
                        <a16:creationId xmlns:a16="http://schemas.microsoft.com/office/drawing/2014/main" id="{47BDA335-BADB-4707-AB05-47A0EFE1B419}"/>
                      </a:ext>
                    </a:extLst>
                  </p:cNvPr>
                  <p:cNvSpPr>
                    <a:spLocks noChangeArrowheads="1"/>
                  </p:cNvSpPr>
                  <p:nvPr/>
                </p:nvSpPr>
                <p:spPr bwMode="auto">
                  <a:xfrm>
                    <a:off x="3145" y="1073"/>
                    <a:ext cx="2248" cy="215"/>
                  </a:xfrm>
                  <a:prstGeom prst="roundRect">
                    <a:avLst>
                      <a:gd name="adj" fmla="val 6426"/>
                    </a:avLst>
                  </a:prstGeom>
                  <a:solidFill>
                    <a:schemeClr val="bg1"/>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r>
                      <a:rPr lang="en-GB" sz="1200" b="1" dirty="0" err="1"/>
                      <a:t>Propriétés</a:t>
                    </a:r>
                    <a:r>
                      <a:rPr lang="en-GB" sz="1200" b="1" dirty="0"/>
                      <a:t> </a:t>
                    </a:r>
                    <a:r>
                      <a:rPr lang="en-GB" sz="1200" b="1" dirty="0" err="1"/>
                      <a:t>Mécaniques</a:t>
                    </a:r>
                    <a:r>
                      <a:rPr lang="en-GB" sz="1200" b="1" dirty="0"/>
                      <a:t>        </a:t>
                    </a:r>
                    <a:r>
                      <a:rPr lang="en-GB" sz="1200" i="1" dirty="0"/>
                      <a:t>Min.         Max.</a:t>
                    </a:r>
                    <a:endParaRPr lang="en-US" sz="1200" i="1" dirty="0"/>
                  </a:p>
                </p:txBody>
              </p:sp>
              <p:sp>
                <p:nvSpPr>
                  <p:cNvPr id="61" name="AutoShape 21">
                    <a:extLst>
                      <a:ext uri="{FF2B5EF4-FFF2-40B4-BE49-F238E27FC236}">
                        <a16:creationId xmlns:a16="http://schemas.microsoft.com/office/drawing/2014/main" id="{CA25C7CB-9D1F-4CD0-ABAF-A3174D4EF6A3}"/>
                      </a:ext>
                    </a:extLst>
                  </p:cNvPr>
                  <p:cNvSpPr>
                    <a:spLocks noChangeArrowheads="1"/>
                  </p:cNvSpPr>
                  <p:nvPr/>
                </p:nvSpPr>
                <p:spPr bwMode="auto">
                  <a:xfrm flipV="1">
                    <a:off x="3194" y="1148"/>
                    <a:ext cx="89" cy="58"/>
                  </a:xfrm>
                  <a:prstGeom prst="triangle">
                    <a:avLst>
                      <a:gd name="adj" fmla="val 50000"/>
                    </a:avLst>
                  </a:prstGeom>
                  <a:solidFill>
                    <a:schemeClr val="tx1"/>
                  </a:solidFill>
                  <a:ln w="9525">
                    <a:noFill/>
                    <a:miter lim="800000"/>
                    <a:headEnd/>
                    <a:tailEnd/>
                  </a:ln>
                </p:spPr>
                <p:txBody>
                  <a:bodyPr rot="10800000"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23" name="AutoShape 22">
                  <a:extLst>
                    <a:ext uri="{FF2B5EF4-FFF2-40B4-BE49-F238E27FC236}">
                      <a16:creationId xmlns:a16="http://schemas.microsoft.com/office/drawing/2014/main" id="{4BDA292A-3B32-4700-B373-E4C89F5D0AE6}"/>
                    </a:ext>
                  </a:extLst>
                </p:cNvPr>
                <p:cNvSpPr>
                  <a:spLocks noChangeArrowheads="1"/>
                </p:cNvSpPr>
                <p:nvPr/>
              </p:nvSpPr>
              <p:spPr bwMode="auto">
                <a:xfrm>
                  <a:off x="3154" y="794"/>
                  <a:ext cx="2237" cy="196"/>
                </a:xfrm>
                <a:prstGeom prst="roundRect">
                  <a:avLst>
                    <a:gd name="adj" fmla="val 6426"/>
                  </a:avLst>
                </a:prstGeom>
                <a:solidFill>
                  <a:schemeClr val="bg1"/>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200" dirty="0"/>
                    <a:t>    </a:t>
                  </a:r>
                  <a:r>
                    <a:rPr lang="en-GB" sz="1200" b="1" dirty="0" err="1"/>
                    <a:t>Propriétés</a:t>
                  </a:r>
                  <a:r>
                    <a:rPr lang="en-GB" sz="1200" b="1" dirty="0"/>
                    <a:t> </a:t>
                  </a:r>
                  <a:r>
                    <a:rPr lang="en-GB" sz="1200" b="1" dirty="0" err="1"/>
                    <a:t>générales</a:t>
                  </a:r>
                  <a:endParaRPr lang="en-US" sz="1200" b="1" dirty="0"/>
                </a:p>
              </p:txBody>
            </p:sp>
            <p:sp>
              <p:nvSpPr>
                <p:cNvPr id="24" name="AutoShape 23">
                  <a:extLst>
                    <a:ext uri="{FF2B5EF4-FFF2-40B4-BE49-F238E27FC236}">
                      <a16:creationId xmlns:a16="http://schemas.microsoft.com/office/drawing/2014/main" id="{DC50E248-0361-4F31-86D4-E2B415995B6B}"/>
                    </a:ext>
                  </a:extLst>
                </p:cNvPr>
                <p:cNvSpPr>
                  <a:spLocks noChangeArrowheads="1"/>
                </p:cNvSpPr>
                <p:nvPr/>
              </p:nvSpPr>
              <p:spPr bwMode="auto">
                <a:xfrm rot="16200000" flipV="1">
                  <a:off x="3186" y="855"/>
                  <a:ext cx="87" cy="67"/>
                </a:xfrm>
                <a:prstGeom prst="triangle">
                  <a:avLst>
                    <a:gd name="adj" fmla="val 50000"/>
                  </a:avLst>
                </a:prstGeom>
                <a:solidFill>
                  <a:schemeClr val="tx1"/>
                </a:solidFill>
                <a:ln w="9525">
                  <a:noFill/>
                  <a:miter lim="800000"/>
                  <a:headEnd/>
                  <a:tailEnd/>
                </a:ln>
              </p:spPr>
              <p:txBody>
                <a:bodyPr rot="10800000" vert="eaVert"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5" name="Group 122">
                  <a:extLst>
                    <a:ext uri="{FF2B5EF4-FFF2-40B4-BE49-F238E27FC236}">
                      <a16:creationId xmlns:a16="http://schemas.microsoft.com/office/drawing/2014/main" id="{B3E8405D-D947-449A-9282-78FA9F82A593}"/>
                    </a:ext>
                  </a:extLst>
                </p:cNvPr>
                <p:cNvGrpSpPr>
                  <a:grpSpLocks/>
                </p:cNvGrpSpPr>
                <p:nvPr/>
              </p:nvGrpSpPr>
              <p:grpSpPr bwMode="auto">
                <a:xfrm>
                  <a:off x="3145" y="2225"/>
                  <a:ext cx="2248" cy="215"/>
                  <a:chOff x="3145" y="2225"/>
                  <a:chExt cx="2248" cy="215"/>
                </a:xfrm>
              </p:grpSpPr>
              <p:sp>
                <p:nvSpPr>
                  <p:cNvPr id="58" name="AutoShape 25">
                    <a:extLst>
                      <a:ext uri="{FF2B5EF4-FFF2-40B4-BE49-F238E27FC236}">
                        <a16:creationId xmlns:a16="http://schemas.microsoft.com/office/drawing/2014/main" id="{4AF9295C-A5E9-43E5-8E19-32F968D1315A}"/>
                      </a:ext>
                    </a:extLst>
                  </p:cNvPr>
                  <p:cNvSpPr>
                    <a:spLocks noChangeArrowheads="1"/>
                  </p:cNvSpPr>
                  <p:nvPr/>
                </p:nvSpPr>
                <p:spPr bwMode="auto">
                  <a:xfrm>
                    <a:off x="3145" y="2225"/>
                    <a:ext cx="2248" cy="215"/>
                  </a:xfrm>
                  <a:prstGeom prst="roundRect">
                    <a:avLst>
                      <a:gd name="adj" fmla="val 6426"/>
                    </a:avLst>
                  </a:prstGeom>
                  <a:solidFill>
                    <a:schemeClr val="bg1"/>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r>
                      <a:rPr lang="en-GB" sz="1200" b="1" dirty="0" err="1"/>
                      <a:t>Propriétés</a:t>
                    </a:r>
                    <a:r>
                      <a:rPr lang="en-GB" sz="1200" b="1" dirty="0"/>
                      <a:t> </a:t>
                    </a:r>
                    <a:r>
                      <a:rPr lang="en-GB" sz="1200" b="1" dirty="0" err="1"/>
                      <a:t>thermiques</a:t>
                    </a:r>
                    <a:r>
                      <a:rPr lang="en-GB" sz="1200" b="1" dirty="0"/>
                      <a:t>         </a:t>
                    </a:r>
                    <a:r>
                      <a:rPr lang="en-GB" sz="1200" i="1" dirty="0"/>
                      <a:t>Min.          Max.</a:t>
                    </a:r>
                    <a:endParaRPr lang="en-US" sz="1200" i="1" dirty="0"/>
                  </a:p>
                </p:txBody>
              </p:sp>
              <p:sp>
                <p:nvSpPr>
                  <p:cNvPr id="59" name="AutoShape 26">
                    <a:extLst>
                      <a:ext uri="{FF2B5EF4-FFF2-40B4-BE49-F238E27FC236}">
                        <a16:creationId xmlns:a16="http://schemas.microsoft.com/office/drawing/2014/main" id="{9F756942-84A2-40EB-829C-61BA711D177B}"/>
                      </a:ext>
                    </a:extLst>
                  </p:cNvPr>
                  <p:cNvSpPr>
                    <a:spLocks noChangeArrowheads="1"/>
                  </p:cNvSpPr>
                  <p:nvPr/>
                </p:nvSpPr>
                <p:spPr bwMode="auto">
                  <a:xfrm flipV="1">
                    <a:off x="3194" y="2300"/>
                    <a:ext cx="89" cy="58"/>
                  </a:xfrm>
                  <a:prstGeom prst="triangle">
                    <a:avLst>
                      <a:gd name="adj" fmla="val 50000"/>
                    </a:avLst>
                  </a:prstGeom>
                  <a:solidFill>
                    <a:schemeClr val="tx1"/>
                  </a:solidFill>
                  <a:ln w="9525">
                    <a:noFill/>
                    <a:miter lim="800000"/>
                    <a:headEnd/>
                    <a:tailEnd/>
                  </a:ln>
                </p:spPr>
                <p:txBody>
                  <a:bodyPr rot="10800000"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26" name="Text Box 27">
                  <a:extLst>
                    <a:ext uri="{FF2B5EF4-FFF2-40B4-BE49-F238E27FC236}">
                      <a16:creationId xmlns:a16="http://schemas.microsoft.com/office/drawing/2014/main" id="{574D6262-1598-4162-99E0-D5F1E0B049C5}"/>
                    </a:ext>
                  </a:extLst>
                </p:cNvPr>
                <p:cNvSpPr txBox="1">
                  <a:spLocks noChangeArrowheads="1"/>
                </p:cNvSpPr>
                <p:nvPr/>
              </p:nvSpPr>
              <p:spPr bwMode="auto">
                <a:xfrm>
                  <a:off x="3138" y="2536"/>
                  <a:ext cx="2344"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spcAft>
                      <a:spcPct val="20000"/>
                    </a:spcAft>
                    <a:buClr>
                      <a:srgbClr val="009B9B"/>
                    </a:buClr>
                    <a:buSzPct val="80000"/>
                    <a:buFont typeface="Wingdings" pitchFamily="2" charset="2"/>
                    <a:buNone/>
                  </a:pPr>
                  <a:r>
                    <a:rPr lang="en-GB" sz="1200" dirty="0"/>
                    <a:t>Temp de service Max.                                      C</a:t>
                  </a:r>
                </a:p>
                <a:p>
                  <a:pPr>
                    <a:spcBef>
                      <a:spcPct val="50000"/>
                    </a:spcBef>
                    <a:spcAft>
                      <a:spcPct val="20000"/>
                    </a:spcAft>
                    <a:buClr>
                      <a:srgbClr val="009B9B"/>
                    </a:buClr>
                    <a:buSzPct val="80000"/>
                    <a:buFont typeface="Wingdings" pitchFamily="2" charset="2"/>
                    <a:buNone/>
                  </a:pPr>
                  <a:r>
                    <a:rPr lang="en-GB" sz="1200" dirty="0"/>
                    <a:t>T-</a:t>
                  </a:r>
                  <a:r>
                    <a:rPr lang="en-GB" sz="1200" dirty="0" err="1"/>
                    <a:t>conductivité</a:t>
                  </a:r>
                  <a:r>
                    <a:rPr lang="en-GB" sz="1200" dirty="0"/>
                    <a:t>                                                   W/m.K</a:t>
                  </a:r>
                </a:p>
                <a:p>
                  <a:pPr>
                    <a:spcBef>
                      <a:spcPct val="50000"/>
                    </a:spcBef>
                    <a:spcAft>
                      <a:spcPct val="20000"/>
                    </a:spcAft>
                    <a:buClr>
                      <a:srgbClr val="009B9B"/>
                    </a:buClr>
                    <a:buSzPct val="80000"/>
                    <a:buFont typeface="Wingdings" pitchFamily="2" charset="2"/>
                    <a:buNone/>
                  </a:pPr>
                  <a:r>
                    <a:rPr lang="en-GB" sz="1200" dirty="0"/>
                    <a:t>T-expansion                                                     10</a:t>
                  </a:r>
                  <a:r>
                    <a:rPr lang="en-GB" sz="1200" baseline="30000" dirty="0"/>
                    <a:t>-6</a:t>
                  </a:r>
                  <a:r>
                    <a:rPr lang="en-GB" sz="1200" dirty="0"/>
                    <a:t>/C</a:t>
                  </a:r>
                </a:p>
                <a:p>
                  <a:pPr>
                    <a:spcBef>
                      <a:spcPct val="50000"/>
                    </a:spcBef>
                    <a:spcAft>
                      <a:spcPct val="20000"/>
                    </a:spcAft>
                    <a:buClr>
                      <a:srgbClr val="009B9B"/>
                    </a:buClr>
                    <a:buSzPct val="80000"/>
                    <a:buFont typeface="Wingdings" pitchFamily="2" charset="2"/>
                    <a:buNone/>
                  </a:pPr>
                  <a:r>
                    <a:rPr lang="en-GB" sz="1200" dirty="0"/>
                    <a:t>Chaleur </a:t>
                  </a:r>
                  <a:r>
                    <a:rPr lang="en-GB" sz="1200" dirty="0" err="1"/>
                    <a:t>spécifique</a:t>
                  </a:r>
                  <a:r>
                    <a:rPr lang="en-GB" sz="1200" dirty="0"/>
                    <a:t>                                           J/kg.K</a:t>
                  </a:r>
                </a:p>
              </p:txBody>
            </p:sp>
            <p:grpSp>
              <p:nvGrpSpPr>
                <p:cNvPr id="27" name="Group 32">
                  <a:extLst>
                    <a:ext uri="{FF2B5EF4-FFF2-40B4-BE49-F238E27FC236}">
                      <a16:creationId xmlns:a16="http://schemas.microsoft.com/office/drawing/2014/main" id="{DA758884-8307-4528-AA36-86F04C178123}"/>
                    </a:ext>
                  </a:extLst>
                </p:cNvPr>
                <p:cNvGrpSpPr>
                  <a:grpSpLocks/>
                </p:cNvGrpSpPr>
                <p:nvPr/>
              </p:nvGrpSpPr>
              <p:grpSpPr bwMode="auto">
                <a:xfrm>
                  <a:off x="4249" y="1352"/>
                  <a:ext cx="699" cy="784"/>
                  <a:chOff x="4280" y="2152"/>
                  <a:chExt cx="699" cy="784"/>
                </a:xfrm>
              </p:grpSpPr>
              <p:grpSp>
                <p:nvGrpSpPr>
                  <p:cNvPr id="46" name="Group 33">
                    <a:extLst>
                      <a:ext uri="{FF2B5EF4-FFF2-40B4-BE49-F238E27FC236}">
                        <a16:creationId xmlns:a16="http://schemas.microsoft.com/office/drawing/2014/main" id="{6297B6D7-8318-4B0F-8BA7-E05C4B0A1CE3}"/>
                      </a:ext>
                    </a:extLst>
                  </p:cNvPr>
                  <p:cNvGrpSpPr>
                    <a:grpSpLocks/>
                  </p:cNvGrpSpPr>
                  <p:nvPr/>
                </p:nvGrpSpPr>
                <p:grpSpPr bwMode="auto">
                  <a:xfrm>
                    <a:off x="4280" y="2152"/>
                    <a:ext cx="699" cy="152"/>
                    <a:chOff x="4280" y="2152"/>
                    <a:chExt cx="699" cy="152"/>
                  </a:xfrm>
                </p:grpSpPr>
                <p:sp>
                  <p:nvSpPr>
                    <p:cNvPr id="56" name="Rectangle 34">
                      <a:extLst>
                        <a:ext uri="{FF2B5EF4-FFF2-40B4-BE49-F238E27FC236}">
                          <a16:creationId xmlns:a16="http://schemas.microsoft.com/office/drawing/2014/main" id="{F24658D8-353C-4454-B102-B63274DFF25B}"/>
                        </a:ext>
                      </a:extLst>
                    </p:cNvPr>
                    <p:cNvSpPr>
                      <a:spLocks noChangeArrowheads="1"/>
                    </p:cNvSpPr>
                    <p:nvPr/>
                  </p:nvSpPr>
                  <p:spPr bwMode="auto">
                    <a:xfrm>
                      <a:off x="4280"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7" name="Rectangle 35">
                      <a:extLst>
                        <a:ext uri="{FF2B5EF4-FFF2-40B4-BE49-F238E27FC236}">
                          <a16:creationId xmlns:a16="http://schemas.microsoft.com/office/drawing/2014/main" id="{B0093A92-EA26-47EE-A275-61EBBE1F1B57}"/>
                        </a:ext>
                      </a:extLst>
                    </p:cNvPr>
                    <p:cNvSpPr>
                      <a:spLocks noChangeArrowheads="1"/>
                    </p:cNvSpPr>
                    <p:nvPr/>
                  </p:nvSpPr>
                  <p:spPr bwMode="auto">
                    <a:xfrm>
                      <a:off x="4664"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47" name="Group 36">
                    <a:extLst>
                      <a:ext uri="{FF2B5EF4-FFF2-40B4-BE49-F238E27FC236}">
                        <a16:creationId xmlns:a16="http://schemas.microsoft.com/office/drawing/2014/main" id="{E1F90B3C-58F7-419C-B43B-AE1B9356543B}"/>
                      </a:ext>
                    </a:extLst>
                  </p:cNvPr>
                  <p:cNvGrpSpPr>
                    <a:grpSpLocks/>
                  </p:cNvGrpSpPr>
                  <p:nvPr/>
                </p:nvGrpSpPr>
                <p:grpSpPr bwMode="auto">
                  <a:xfrm>
                    <a:off x="4280" y="2368"/>
                    <a:ext cx="699" cy="152"/>
                    <a:chOff x="4280" y="2152"/>
                    <a:chExt cx="699" cy="152"/>
                  </a:xfrm>
                </p:grpSpPr>
                <p:sp>
                  <p:nvSpPr>
                    <p:cNvPr id="54" name="Rectangle 37">
                      <a:extLst>
                        <a:ext uri="{FF2B5EF4-FFF2-40B4-BE49-F238E27FC236}">
                          <a16:creationId xmlns:a16="http://schemas.microsoft.com/office/drawing/2014/main" id="{053C1761-79CC-44C8-A07E-46686C649AB9}"/>
                        </a:ext>
                      </a:extLst>
                    </p:cNvPr>
                    <p:cNvSpPr>
                      <a:spLocks noChangeArrowheads="1"/>
                    </p:cNvSpPr>
                    <p:nvPr/>
                  </p:nvSpPr>
                  <p:spPr bwMode="auto">
                    <a:xfrm>
                      <a:off x="4280"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5" name="Rectangle 38">
                      <a:extLst>
                        <a:ext uri="{FF2B5EF4-FFF2-40B4-BE49-F238E27FC236}">
                          <a16:creationId xmlns:a16="http://schemas.microsoft.com/office/drawing/2014/main" id="{A1583181-7C2B-490D-A3BC-752DB9AA5760}"/>
                        </a:ext>
                      </a:extLst>
                    </p:cNvPr>
                    <p:cNvSpPr>
                      <a:spLocks noChangeArrowheads="1"/>
                    </p:cNvSpPr>
                    <p:nvPr/>
                  </p:nvSpPr>
                  <p:spPr bwMode="auto">
                    <a:xfrm>
                      <a:off x="4664"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48" name="Group 39">
                    <a:extLst>
                      <a:ext uri="{FF2B5EF4-FFF2-40B4-BE49-F238E27FC236}">
                        <a16:creationId xmlns:a16="http://schemas.microsoft.com/office/drawing/2014/main" id="{9D947716-6E8C-4B4A-9800-4000A200962E}"/>
                      </a:ext>
                    </a:extLst>
                  </p:cNvPr>
                  <p:cNvGrpSpPr>
                    <a:grpSpLocks/>
                  </p:cNvGrpSpPr>
                  <p:nvPr/>
                </p:nvGrpSpPr>
                <p:grpSpPr bwMode="auto">
                  <a:xfrm>
                    <a:off x="4280" y="2576"/>
                    <a:ext cx="699" cy="152"/>
                    <a:chOff x="4280" y="2152"/>
                    <a:chExt cx="699" cy="152"/>
                  </a:xfrm>
                </p:grpSpPr>
                <p:sp>
                  <p:nvSpPr>
                    <p:cNvPr id="52" name="Rectangle 40">
                      <a:extLst>
                        <a:ext uri="{FF2B5EF4-FFF2-40B4-BE49-F238E27FC236}">
                          <a16:creationId xmlns:a16="http://schemas.microsoft.com/office/drawing/2014/main" id="{B2F6C144-2C9B-44CD-82A0-1ACA9B37C8EA}"/>
                        </a:ext>
                      </a:extLst>
                    </p:cNvPr>
                    <p:cNvSpPr>
                      <a:spLocks noChangeArrowheads="1"/>
                    </p:cNvSpPr>
                    <p:nvPr/>
                  </p:nvSpPr>
                  <p:spPr bwMode="auto">
                    <a:xfrm>
                      <a:off x="4280"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3" name="Rectangle 41">
                      <a:extLst>
                        <a:ext uri="{FF2B5EF4-FFF2-40B4-BE49-F238E27FC236}">
                          <a16:creationId xmlns:a16="http://schemas.microsoft.com/office/drawing/2014/main" id="{EA6C49AD-9112-4F29-A96C-AC15C9110863}"/>
                        </a:ext>
                      </a:extLst>
                    </p:cNvPr>
                    <p:cNvSpPr>
                      <a:spLocks noChangeArrowheads="1"/>
                    </p:cNvSpPr>
                    <p:nvPr/>
                  </p:nvSpPr>
                  <p:spPr bwMode="auto">
                    <a:xfrm>
                      <a:off x="4664"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49" name="Group 42">
                    <a:extLst>
                      <a:ext uri="{FF2B5EF4-FFF2-40B4-BE49-F238E27FC236}">
                        <a16:creationId xmlns:a16="http://schemas.microsoft.com/office/drawing/2014/main" id="{C571B9E9-722C-4FC6-AD52-B6AAD73615CC}"/>
                      </a:ext>
                    </a:extLst>
                  </p:cNvPr>
                  <p:cNvGrpSpPr>
                    <a:grpSpLocks/>
                  </p:cNvGrpSpPr>
                  <p:nvPr/>
                </p:nvGrpSpPr>
                <p:grpSpPr bwMode="auto">
                  <a:xfrm>
                    <a:off x="4280" y="2784"/>
                    <a:ext cx="699" cy="152"/>
                    <a:chOff x="4280" y="2152"/>
                    <a:chExt cx="699" cy="152"/>
                  </a:xfrm>
                </p:grpSpPr>
                <p:sp>
                  <p:nvSpPr>
                    <p:cNvPr id="50" name="Rectangle 43">
                      <a:extLst>
                        <a:ext uri="{FF2B5EF4-FFF2-40B4-BE49-F238E27FC236}">
                          <a16:creationId xmlns:a16="http://schemas.microsoft.com/office/drawing/2014/main" id="{848A9889-FDC7-4D7A-8ADF-35763D87E9BC}"/>
                        </a:ext>
                      </a:extLst>
                    </p:cNvPr>
                    <p:cNvSpPr>
                      <a:spLocks noChangeArrowheads="1"/>
                    </p:cNvSpPr>
                    <p:nvPr/>
                  </p:nvSpPr>
                  <p:spPr bwMode="auto">
                    <a:xfrm>
                      <a:off x="4280"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1" name="Rectangle 44">
                      <a:extLst>
                        <a:ext uri="{FF2B5EF4-FFF2-40B4-BE49-F238E27FC236}">
                          <a16:creationId xmlns:a16="http://schemas.microsoft.com/office/drawing/2014/main" id="{20D4281D-5CEB-4C4E-B536-7B349C7A15F6}"/>
                        </a:ext>
                      </a:extLst>
                    </p:cNvPr>
                    <p:cNvSpPr>
                      <a:spLocks noChangeArrowheads="1"/>
                    </p:cNvSpPr>
                    <p:nvPr/>
                  </p:nvSpPr>
                  <p:spPr bwMode="auto">
                    <a:xfrm>
                      <a:off x="4664" y="2152"/>
                      <a:ext cx="315" cy="152"/>
                    </a:xfrm>
                    <a:prstGeom prst="rect">
                      <a:avLst/>
                    </a:prstGeom>
                    <a:solidFill>
                      <a:schemeClr val="bg1"/>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grpSp>
              <p:nvGrpSpPr>
                <p:cNvPr id="28" name="Group 50">
                  <a:extLst>
                    <a:ext uri="{FF2B5EF4-FFF2-40B4-BE49-F238E27FC236}">
                      <a16:creationId xmlns:a16="http://schemas.microsoft.com/office/drawing/2014/main" id="{4D237112-8620-4281-B9E3-29B47815EC13}"/>
                    </a:ext>
                  </a:extLst>
                </p:cNvPr>
                <p:cNvGrpSpPr>
                  <a:grpSpLocks/>
                </p:cNvGrpSpPr>
                <p:nvPr/>
              </p:nvGrpSpPr>
              <p:grpSpPr bwMode="auto">
                <a:xfrm>
                  <a:off x="4252" y="2512"/>
                  <a:ext cx="699" cy="784"/>
                  <a:chOff x="4280" y="2152"/>
                  <a:chExt cx="699" cy="784"/>
                </a:xfrm>
              </p:grpSpPr>
              <p:grpSp>
                <p:nvGrpSpPr>
                  <p:cNvPr id="34" name="Group 51">
                    <a:extLst>
                      <a:ext uri="{FF2B5EF4-FFF2-40B4-BE49-F238E27FC236}">
                        <a16:creationId xmlns:a16="http://schemas.microsoft.com/office/drawing/2014/main" id="{F39F1E65-9B76-45C1-9281-E796DFF65637}"/>
                      </a:ext>
                    </a:extLst>
                  </p:cNvPr>
                  <p:cNvGrpSpPr>
                    <a:grpSpLocks/>
                  </p:cNvGrpSpPr>
                  <p:nvPr/>
                </p:nvGrpSpPr>
                <p:grpSpPr bwMode="auto">
                  <a:xfrm>
                    <a:off x="4280" y="2152"/>
                    <a:ext cx="699" cy="152"/>
                    <a:chOff x="4280" y="2152"/>
                    <a:chExt cx="699" cy="152"/>
                  </a:xfrm>
                </p:grpSpPr>
                <p:sp>
                  <p:nvSpPr>
                    <p:cNvPr id="44" name="Rectangle 52">
                      <a:extLst>
                        <a:ext uri="{FF2B5EF4-FFF2-40B4-BE49-F238E27FC236}">
                          <a16:creationId xmlns:a16="http://schemas.microsoft.com/office/drawing/2014/main" id="{985ABEA6-419B-4EC9-A373-6EB669A1A83B}"/>
                        </a:ext>
                      </a:extLst>
                    </p:cNvPr>
                    <p:cNvSpPr>
                      <a:spLocks noChangeArrowheads="1"/>
                    </p:cNvSpPr>
                    <p:nvPr/>
                  </p:nvSpPr>
                  <p:spPr bwMode="auto">
                    <a:xfrm>
                      <a:off x="4280"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5" name="Rectangle 53">
                      <a:extLst>
                        <a:ext uri="{FF2B5EF4-FFF2-40B4-BE49-F238E27FC236}">
                          <a16:creationId xmlns:a16="http://schemas.microsoft.com/office/drawing/2014/main" id="{A7FA8DC0-7672-4865-A9B7-635CAC012734}"/>
                        </a:ext>
                      </a:extLst>
                    </p:cNvPr>
                    <p:cNvSpPr>
                      <a:spLocks noChangeArrowheads="1"/>
                    </p:cNvSpPr>
                    <p:nvPr/>
                  </p:nvSpPr>
                  <p:spPr bwMode="auto">
                    <a:xfrm>
                      <a:off x="4664"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35" name="Group 54">
                    <a:extLst>
                      <a:ext uri="{FF2B5EF4-FFF2-40B4-BE49-F238E27FC236}">
                        <a16:creationId xmlns:a16="http://schemas.microsoft.com/office/drawing/2014/main" id="{C35588BE-BA62-4E8D-9936-264BF315E2A9}"/>
                      </a:ext>
                    </a:extLst>
                  </p:cNvPr>
                  <p:cNvGrpSpPr>
                    <a:grpSpLocks/>
                  </p:cNvGrpSpPr>
                  <p:nvPr/>
                </p:nvGrpSpPr>
                <p:grpSpPr bwMode="auto">
                  <a:xfrm>
                    <a:off x="4280" y="2368"/>
                    <a:ext cx="699" cy="152"/>
                    <a:chOff x="4280" y="2152"/>
                    <a:chExt cx="699" cy="152"/>
                  </a:xfrm>
                </p:grpSpPr>
                <p:sp>
                  <p:nvSpPr>
                    <p:cNvPr id="42" name="Rectangle 55">
                      <a:extLst>
                        <a:ext uri="{FF2B5EF4-FFF2-40B4-BE49-F238E27FC236}">
                          <a16:creationId xmlns:a16="http://schemas.microsoft.com/office/drawing/2014/main" id="{3AB84AB8-2382-401B-929B-091DBC072420}"/>
                        </a:ext>
                      </a:extLst>
                    </p:cNvPr>
                    <p:cNvSpPr>
                      <a:spLocks noChangeArrowheads="1"/>
                    </p:cNvSpPr>
                    <p:nvPr/>
                  </p:nvSpPr>
                  <p:spPr bwMode="auto">
                    <a:xfrm>
                      <a:off x="4280"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Rectangle 56">
                      <a:extLst>
                        <a:ext uri="{FF2B5EF4-FFF2-40B4-BE49-F238E27FC236}">
                          <a16:creationId xmlns:a16="http://schemas.microsoft.com/office/drawing/2014/main" id="{52BD1D11-0C8D-434B-A4E6-CACF64D024ED}"/>
                        </a:ext>
                      </a:extLst>
                    </p:cNvPr>
                    <p:cNvSpPr>
                      <a:spLocks noChangeArrowheads="1"/>
                    </p:cNvSpPr>
                    <p:nvPr/>
                  </p:nvSpPr>
                  <p:spPr bwMode="auto">
                    <a:xfrm>
                      <a:off x="4664"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36" name="Group 57">
                    <a:extLst>
                      <a:ext uri="{FF2B5EF4-FFF2-40B4-BE49-F238E27FC236}">
                        <a16:creationId xmlns:a16="http://schemas.microsoft.com/office/drawing/2014/main" id="{F39DB3F7-CD51-4139-A423-89A948C4F43A}"/>
                      </a:ext>
                    </a:extLst>
                  </p:cNvPr>
                  <p:cNvGrpSpPr>
                    <a:grpSpLocks/>
                  </p:cNvGrpSpPr>
                  <p:nvPr/>
                </p:nvGrpSpPr>
                <p:grpSpPr bwMode="auto">
                  <a:xfrm>
                    <a:off x="4280" y="2576"/>
                    <a:ext cx="699" cy="152"/>
                    <a:chOff x="4280" y="2152"/>
                    <a:chExt cx="699" cy="152"/>
                  </a:xfrm>
                </p:grpSpPr>
                <p:sp>
                  <p:nvSpPr>
                    <p:cNvPr id="40" name="Rectangle 58">
                      <a:extLst>
                        <a:ext uri="{FF2B5EF4-FFF2-40B4-BE49-F238E27FC236}">
                          <a16:creationId xmlns:a16="http://schemas.microsoft.com/office/drawing/2014/main" id="{92B46DBB-4D75-4370-A1DB-70FD796DF321}"/>
                        </a:ext>
                      </a:extLst>
                    </p:cNvPr>
                    <p:cNvSpPr>
                      <a:spLocks noChangeArrowheads="1"/>
                    </p:cNvSpPr>
                    <p:nvPr/>
                  </p:nvSpPr>
                  <p:spPr bwMode="auto">
                    <a:xfrm>
                      <a:off x="4280"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1" name="Rectangle 59">
                      <a:extLst>
                        <a:ext uri="{FF2B5EF4-FFF2-40B4-BE49-F238E27FC236}">
                          <a16:creationId xmlns:a16="http://schemas.microsoft.com/office/drawing/2014/main" id="{7241AFE7-D3FC-4A07-B72D-3C2486C10D2E}"/>
                        </a:ext>
                      </a:extLst>
                    </p:cNvPr>
                    <p:cNvSpPr>
                      <a:spLocks noChangeArrowheads="1"/>
                    </p:cNvSpPr>
                    <p:nvPr/>
                  </p:nvSpPr>
                  <p:spPr bwMode="auto">
                    <a:xfrm>
                      <a:off x="4664"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37" name="Group 60">
                    <a:extLst>
                      <a:ext uri="{FF2B5EF4-FFF2-40B4-BE49-F238E27FC236}">
                        <a16:creationId xmlns:a16="http://schemas.microsoft.com/office/drawing/2014/main" id="{52328D09-648D-4DD3-A708-116E97E010A1}"/>
                      </a:ext>
                    </a:extLst>
                  </p:cNvPr>
                  <p:cNvGrpSpPr>
                    <a:grpSpLocks/>
                  </p:cNvGrpSpPr>
                  <p:nvPr/>
                </p:nvGrpSpPr>
                <p:grpSpPr bwMode="auto">
                  <a:xfrm>
                    <a:off x="4280" y="2784"/>
                    <a:ext cx="699" cy="152"/>
                    <a:chOff x="4280" y="2152"/>
                    <a:chExt cx="699" cy="152"/>
                  </a:xfrm>
                </p:grpSpPr>
                <p:sp>
                  <p:nvSpPr>
                    <p:cNvPr id="38" name="Rectangle 61">
                      <a:extLst>
                        <a:ext uri="{FF2B5EF4-FFF2-40B4-BE49-F238E27FC236}">
                          <a16:creationId xmlns:a16="http://schemas.microsoft.com/office/drawing/2014/main" id="{7595C0B6-FC87-43CD-BCF8-326EB4274B41}"/>
                        </a:ext>
                      </a:extLst>
                    </p:cNvPr>
                    <p:cNvSpPr>
                      <a:spLocks noChangeArrowheads="1"/>
                    </p:cNvSpPr>
                    <p:nvPr/>
                  </p:nvSpPr>
                  <p:spPr bwMode="auto">
                    <a:xfrm>
                      <a:off x="4280"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9" name="Rectangle 62">
                      <a:extLst>
                        <a:ext uri="{FF2B5EF4-FFF2-40B4-BE49-F238E27FC236}">
                          <a16:creationId xmlns:a16="http://schemas.microsoft.com/office/drawing/2014/main" id="{DCD44071-9A1B-47DE-9297-55090986036B}"/>
                        </a:ext>
                      </a:extLst>
                    </p:cNvPr>
                    <p:cNvSpPr>
                      <a:spLocks noChangeArrowheads="1"/>
                    </p:cNvSpPr>
                    <p:nvPr/>
                  </p:nvSpPr>
                  <p:spPr bwMode="auto">
                    <a:xfrm>
                      <a:off x="4664" y="2152"/>
                      <a:ext cx="315" cy="152"/>
                    </a:xfrm>
                    <a:prstGeom prst="rect">
                      <a:avLst/>
                    </a:prstGeom>
                    <a:solidFill>
                      <a:srgbClr val="FFFFFF"/>
                    </a:solidFill>
                    <a:ln w="9525">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sp>
              <p:nvSpPr>
                <p:cNvPr id="29" name="AutoShape 64">
                  <a:extLst>
                    <a:ext uri="{FF2B5EF4-FFF2-40B4-BE49-F238E27FC236}">
                      <a16:creationId xmlns:a16="http://schemas.microsoft.com/office/drawing/2014/main" id="{87F79A1C-857C-4328-9E19-CEDAF3DDC53D}"/>
                    </a:ext>
                  </a:extLst>
                </p:cNvPr>
                <p:cNvSpPr>
                  <a:spLocks noChangeArrowheads="1"/>
                </p:cNvSpPr>
                <p:nvPr/>
              </p:nvSpPr>
              <p:spPr bwMode="auto">
                <a:xfrm>
                  <a:off x="3145" y="3369"/>
                  <a:ext cx="2224" cy="215"/>
                </a:xfrm>
                <a:prstGeom prst="roundRect">
                  <a:avLst>
                    <a:gd name="adj" fmla="val 6426"/>
                  </a:avLst>
                </a:prstGeom>
                <a:solidFill>
                  <a:schemeClr val="bg1"/>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r>
                    <a:rPr lang="en-GB" sz="1200" b="1" dirty="0" err="1"/>
                    <a:t>Propriétés</a:t>
                  </a:r>
                  <a:r>
                    <a:rPr lang="en-GB" sz="1200" b="1" dirty="0"/>
                    <a:t> </a:t>
                  </a:r>
                  <a:r>
                    <a:rPr lang="en-GB" sz="1200" b="1" dirty="0" err="1"/>
                    <a:t>électriques</a:t>
                  </a:r>
                  <a:endParaRPr lang="en-US" sz="1200" b="1" dirty="0"/>
                </a:p>
              </p:txBody>
            </p:sp>
            <p:sp>
              <p:nvSpPr>
                <p:cNvPr id="30" name="AutoShape 65">
                  <a:extLst>
                    <a:ext uri="{FF2B5EF4-FFF2-40B4-BE49-F238E27FC236}">
                      <a16:creationId xmlns:a16="http://schemas.microsoft.com/office/drawing/2014/main" id="{F7D72A11-527B-4108-9294-C7EAC6F3816B}"/>
                    </a:ext>
                  </a:extLst>
                </p:cNvPr>
                <p:cNvSpPr>
                  <a:spLocks noChangeArrowheads="1"/>
                </p:cNvSpPr>
                <p:nvPr/>
              </p:nvSpPr>
              <p:spPr bwMode="auto">
                <a:xfrm rot="16200000" flipV="1">
                  <a:off x="3198" y="3447"/>
                  <a:ext cx="87" cy="67"/>
                </a:xfrm>
                <a:prstGeom prst="triangle">
                  <a:avLst>
                    <a:gd name="adj" fmla="val 50000"/>
                  </a:avLst>
                </a:prstGeom>
                <a:solidFill>
                  <a:schemeClr val="tx1"/>
                </a:solidFill>
                <a:ln w="9525">
                  <a:noFill/>
                  <a:miter lim="800000"/>
                  <a:headEnd/>
                  <a:tailEnd/>
                </a:ln>
              </p:spPr>
              <p:txBody>
                <a:bodyPr rot="10800000" vert="eaVert"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1" name="AutoShape 66">
                  <a:extLst>
                    <a:ext uri="{FF2B5EF4-FFF2-40B4-BE49-F238E27FC236}">
                      <a16:creationId xmlns:a16="http://schemas.microsoft.com/office/drawing/2014/main" id="{04DCE333-2ECA-44AA-8124-B2BF3E172984}"/>
                    </a:ext>
                  </a:extLst>
                </p:cNvPr>
                <p:cNvSpPr>
                  <a:spLocks noChangeArrowheads="1"/>
                </p:cNvSpPr>
                <p:nvPr/>
              </p:nvSpPr>
              <p:spPr bwMode="auto">
                <a:xfrm>
                  <a:off x="3145" y="3673"/>
                  <a:ext cx="2218" cy="215"/>
                </a:xfrm>
                <a:prstGeom prst="roundRect">
                  <a:avLst>
                    <a:gd name="adj" fmla="val 6426"/>
                  </a:avLst>
                </a:prstGeom>
                <a:solidFill>
                  <a:schemeClr val="bg1"/>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r>
                    <a:rPr lang="en-GB" sz="1200" b="1" dirty="0" err="1"/>
                    <a:t>Propriétés</a:t>
                  </a:r>
                  <a:r>
                    <a:rPr lang="en-GB" sz="1200" b="1" dirty="0"/>
                    <a:t> </a:t>
                  </a:r>
                  <a:r>
                    <a:rPr lang="en-GB" sz="1200" b="1" dirty="0" err="1"/>
                    <a:t>environnementales</a:t>
                  </a:r>
                  <a:endParaRPr lang="en-US" sz="1200" b="1" dirty="0"/>
                </a:p>
              </p:txBody>
            </p:sp>
            <p:sp>
              <p:nvSpPr>
                <p:cNvPr id="32" name="AutoShape 67">
                  <a:extLst>
                    <a:ext uri="{FF2B5EF4-FFF2-40B4-BE49-F238E27FC236}">
                      <a16:creationId xmlns:a16="http://schemas.microsoft.com/office/drawing/2014/main" id="{F460E538-567B-401A-AC5C-A4F9B5B0FFBD}"/>
                    </a:ext>
                  </a:extLst>
                </p:cNvPr>
                <p:cNvSpPr>
                  <a:spLocks noChangeArrowheads="1"/>
                </p:cNvSpPr>
                <p:nvPr/>
              </p:nvSpPr>
              <p:spPr bwMode="auto">
                <a:xfrm rot="16200000" flipV="1">
                  <a:off x="3198" y="3743"/>
                  <a:ext cx="87" cy="67"/>
                </a:xfrm>
                <a:prstGeom prst="triangle">
                  <a:avLst>
                    <a:gd name="adj" fmla="val 50000"/>
                  </a:avLst>
                </a:prstGeom>
                <a:solidFill>
                  <a:schemeClr val="tx1"/>
                </a:solidFill>
                <a:ln w="9525">
                  <a:noFill/>
                  <a:miter lim="800000"/>
                  <a:headEnd/>
                  <a:tailEnd/>
                </a:ln>
              </p:spPr>
              <p:txBody>
                <a:bodyPr rot="10800000" vert="eaVert"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3" name="Text Box 69">
                  <a:extLst>
                    <a:ext uri="{FF2B5EF4-FFF2-40B4-BE49-F238E27FC236}">
                      <a16:creationId xmlns:a16="http://schemas.microsoft.com/office/drawing/2014/main" id="{FF587CF9-5CB1-4818-B473-77D8F30FBA6D}"/>
                    </a:ext>
                  </a:extLst>
                </p:cNvPr>
                <p:cNvSpPr txBox="1">
                  <a:spLocks noChangeArrowheads="1"/>
                </p:cNvSpPr>
                <p:nvPr/>
              </p:nvSpPr>
              <p:spPr bwMode="auto">
                <a:xfrm>
                  <a:off x="4259" y="1314"/>
                  <a:ext cx="10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spcAft>
                      <a:spcPct val="20000"/>
                    </a:spcAft>
                    <a:buClr>
                      <a:srgbClr val="009B9B"/>
                    </a:buClr>
                    <a:buSzPct val="80000"/>
                    <a:buFont typeface="Wingdings" pitchFamily="2" charset="2"/>
                    <a:buNone/>
                  </a:pPr>
                  <a:endParaRPr lang="en-GB" b="1" dirty="0">
                    <a:latin typeface="Bookshelf Symbol 1" charset="0"/>
                  </a:endParaRPr>
                </a:p>
              </p:txBody>
            </p:sp>
          </p:grpSp>
          <p:sp>
            <p:nvSpPr>
              <p:cNvPr id="18" name="Line 70">
                <a:extLst>
                  <a:ext uri="{FF2B5EF4-FFF2-40B4-BE49-F238E27FC236}">
                    <a16:creationId xmlns:a16="http://schemas.microsoft.com/office/drawing/2014/main" id="{8D61C8B2-6E6C-4854-8DC3-213AB2A48D32}"/>
                  </a:ext>
                </a:extLst>
              </p:cNvPr>
              <p:cNvSpPr>
                <a:spLocks noChangeShapeType="1"/>
              </p:cNvSpPr>
              <p:nvPr/>
            </p:nvSpPr>
            <p:spPr bwMode="auto">
              <a:xfrm flipV="1">
                <a:off x="1998" y="944"/>
                <a:ext cx="1100" cy="1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8" name="Group 7">
              <a:extLst>
                <a:ext uri="{FF2B5EF4-FFF2-40B4-BE49-F238E27FC236}">
                  <a16:creationId xmlns:a16="http://schemas.microsoft.com/office/drawing/2014/main" id="{3B087E8F-F77A-4FAD-9932-F7173126ED2A}"/>
                </a:ext>
              </a:extLst>
            </p:cNvPr>
            <p:cNvGrpSpPr/>
            <p:nvPr/>
          </p:nvGrpSpPr>
          <p:grpSpPr>
            <a:xfrm>
              <a:off x="7019191" y="2153875"/>
              <a:ext cx="246344" cy="3079514"/>
              <a:chOff x="7019191" y="2153875"/>
              <a:chExt cx="246344" cy="3079514"/>
            </a:xfrm>
          </p:grpSpPr>
          <p:pic>
            <p:nvPicPr>
              <p:cNvPr id="9" name="Picture 8">
                <a:extLst>
                  <a:ext uri="{FF2B5EF4-FFF2-40B4-BE49-F238E27FC236}">
                    <a16:creationId xmlns:a16="http://schemas.microsoft.com/office/drawing/2014/main" id="{6DCCACEE-26E5-41B3-A7B8-83E9A3674C5D}"/>
                  </a:ext>
                </a:extLst>
              </p:cNvPr>
              <p:cNvPicPr>
                <a:picLocks noChangeAspect="1"/>
              </p:cNvPicPr>
              <p:nvPr/>
            </p:nvPicPr>
            <p:blipFill rotWithShape="1">
              <a:blip r:embed="rId4"/>
              <a:srcRect l="14284" t="16322" r="17409" b="16955"/>
              <a:stretch/>
            </p:blipFill>
            <p:spPr>
              <a:xfrm>
                <a:off x="7025487" y="2153875"/>
                <a:ext cx="220133" cy="222713"/>
              </a:xfrm>
              <a:prstGeom prst="rect">
                <a:avLst/>
              </a:prstGeom>
            </p:spPr>
          </p:pic>
          <p:pic>
            <p:nvPicPr>
              <p:cNvPr id="10" name="Picture 9">
                <a:extLst>
                  <a:ext uri="{FF2B5EF4-FFF2-40B4-BE49-F238E27FC236}">
                    <a16:creationId xmlns:a16="http://schemas.microsoft.com/office/drawing/2014/main" id="{8F29B721-7B0C-421A-9463-9CC1EF00989A}"/>
                  </a:ext>
                </a:extLst>
              </p:cNvPr>
              <p:cNvPicPr>
                <a:picLocks noChangeAspect="1"/>
              </p:cNvPicPr>
              <p:nvPr/>
            </p:nvPicPr>
            <p:blipFill rotWithShape="1">
              <a:blip r:embed="rId4"/>
              <a:srcRect l="14284" t="16322" r="17409" b="16955"/>
              <a:stretch/>
            </p:blipFill>
            <p:spPr>
              <a:xfrm>
                <a:off x="7019191" y="2497162"/>
                <a:ext cx="220133" cy="222713"/>
              </a:xfrm>
              <a:prstGeom prst="rect">
                <a:avLst/>
              </a:prstGeom>
            </p:spPr>
          </p:pic>
          <p:pic>
            <p:nvPicPr>
              <p:cNvPr id="11" name="Picture 10">
                <a:extLst>
                  <a:ext uri="{FF2B5EF4-FFF2-40B4-BE49-F238E27FC236}">
                    <a16:creationId xmlns:a16="http://schemas.microsoft.com/office/drawing/2014/main" id="{92F51255-A74A-4E45-BEC7-8571C1492778}"/>
                  </a:ext>
                </a:extLst>
              </p:cNvPr>
              <p:cNvPicPr>
                <a:picLocks noChangeAspect="1"/>
              </p:cNvPicPr>
              <p:nvPr/>
            </p:nvPicPr>
            <p:blipFill rotWithShape="1">
              <a:blip r:embed="rId4"/>
              <a:srcRect l="14284" t="16322" r="17409" b="16955"/>
              <a:stretch/>
            </p:blipFill>
            <p:spPr>
              <a:xfrm>
                <a:off x="7031231" y="2826301"/>
                <a:ext cx="220133" cy="222713"/>
              </a:xfrm>
              <a:prstGeom prst="rect">
                <a:avLst/>
              </a:prstGeom>
            </p:spPr>
          </p:pic>
          <p:pic>
            <p:nvPicPr>
              <p:cNvPr id="12" name="Picture 11">
                <a:extLst>
                  <a:ext uri="{FF2B5EF4-FFF2-40B4-BE49-F238E27FC236}">
                    <a16:creationId xmlns:a16="http://schemas.microsoft.com/office/drawing/2014/main" id="{EF025634-6290-46C6-8E99-346641153183}"/>
                  </a:ext>
                </a:extLst>
              </p:cNvPr>
              <p:cNvPicPr>
                <a:picLocks noChangeAspect="1"/>
              </p:cNvPicPr>
              <p:nvPr/>
            </p:nvPicPr>
            <p:blipFill rotWithShape="1">
              <a:blip r:embed="rId4"/>
              <a:srcRect l="14284" t="16322" r="17409" b="16955"/>
              <a:stretch/>
            </p:blipFill>
            <p:spPr>
              <a:xfrm>
                <a:off x="7029824" y="3157058"/>
                <a:ext cx="220133" cy="222713"/>
              </a:xfrm>
              <a:prstGeom prst="rect">
                <a:avLst/>
              </a:prstGeom>
            </p:spPr>
          </p:pic>
          <p:pic>
            <p:nvPicPr>
              <p:cNvPr id="13" name="Picture 12">
                <a:extLst>
                  <a:ext uri="{FF2B5EF4-FFF2-40B4-BE49-F238E27FC236}">
                    <a16:creationId xmlns:a16="http://schemas.microsoft.com/office/drawing/2014/main" id="{BC5EF368-94D0-4E69-847B-37C62D35E56F}"/>
                  </a:ext>
                </a:extLst>
              </p:cNvPr>
              <p:cNvPicPr>
                <a:picLocks noChangeAspect="1"/>
              </p:cNvPicPr>
              <p:nvPr/>
            </p:nvPicPr>
            <p:blipFill rotWithShape="1">
              <a:blip r:embed="rId4"/>
              <a:srcRect l="14284" t="16322" r="17409" b="16955"/>
              <a:stretch/>
            </p:blipFill>
            <p:spPr>
              <a:xfrm>
                <a:off x="7039658" y="4007493"/>
                <a:ext cx="220133" cy="222713"/>
              </a:xfrm>
              <a:prstGeom prst="rect">
                <a:avLst/>
              </a:prstGeom>
            </p:spPr>
          </p:pic>
          <p:pic>
            <p:nvPicPr>
              <p:cNvPr id="14" name="Picture 13">
                <a:extLst>
                  <a:ext uri="{FF2B5EF4-FFF2-40B4-BE49-F238E27FC236}">
                    <a16:creationId xmlns:a16="http://schemas.microsoft.com/office/drawing/2014/main" id="{61249AA0-AF43-4739-9033-673445CCF6F9}"/>
                  </a:ext>
                </a:extLst>
              </p:cNvPr>
              <p:cNvPicPr>
                <a:picLocks noChangeAspect="1"/>
              </p:cNvPicPr>
              <p:nvPr/>
            </p:nvPicPr>
            <p:blipFill rotWithShape="1">
              <a:blip r:embed="rId4"/>
              <a:srcRect l="14284" t="16322" r="17409" b="16955"/>
              <a:stretch/>
            </p:blipFill>
            <p:spPr>
              <a:xfrm>
                <a:off x="7033362" y="4350780"/>
                <a:ext cx="220133" cy="222713"/>
              </a:xfrm>
              <a:prstGeom prst="rect">
                <a:avLst/>
              </a:prstGeom>
            </p:spPr>
          </p:pic>
          <p:pic>
            <p:nvPicPr>
              <p:cNvPr id="15" name="Picture 14">
                <a:extLst>
                  <a:ext uri="{FF2B5EF4-FFF2-40B4-BE49-F238E27FC236}">
                    <a16:creationId xmlns:a16="http://schemas.microsoft.com/office/drawing/2014/main" id="{37BE1631-B68A-4E44-B31E-9FDC7B4C8707}"/>
                  </a:ext>
                </a:extLst>
              </p:cNvPr>
              <p:cNvPicPr>
                <a:picLocks noChangeAspect="1"/>
              </p:cNvPicPr>
              <p:nvPr/>
            </p:nvPicPr>
            <p:blipFill rotWithShape="1">
              <a:blip r:embed="rId4"/>
              <a:srcRect l="14284" t="16322" r="17409" b="16955"/>
              <a:stretch/>
            </p:blipFill>
            <p:spPr>
              <a:xfrm>
                <a:off x="7045402" y="4679919"/>
                <a:ext cx="220133" cy="222713"/>
              </a:xfrm>
              <a:prstGeom prst="rect">
                <a:avLst/>
              </a:prstGeom>
            </p:spPr>
          </p:pic>
          <p:pic>
            <p:nvPicPr>
              <p:cNvPr id="16" name="Picture 15">
                <a:extLst>
                  <a:ext uri="{FF2B5EF4-FFF2-40B4-BE49-F238E27FC236}">
                    <a16:creationId xmlns:a16="http://schemas.microsoft.com/office/drawing/2014/main" id="{D70DA589-BA70-4A03-8F49-70529D28F5D3}"/>
                  </a:ext>
                </a:extLst>
              </p:cNvPr>
              <p:cNvPicPr>
                <a:picLocks noChangeAspect="1"/>
              </p:cNvPicPr>
              <p:nvPr/>
            </p:nvPicPr>
            <p:blipFill rotWithShape="1">
              <a:blip r:embed="rId4"/>
              <a:srcRect l="14284" t="16322" r="17409" b="16955"/>
              <a:stretch/>
            </p:blipFill>
            <p:spPr>
              <a:xfrm>
                <a:off x="7043995" y="5010676"/>
                <a:ext cx="220133" cy="222713"/>
              </a:xfrm>
              <a:prstGeom prst="rect">
                <a:avLst/>
              </a:prstGeom>
            </p:spPr>
          </p:pic>
        </p:grpSp>
      </p:grpSp>
      <p:grpSp>
        <p:nvGrpSpPr>
          <p:cNvPr id="62" name="Group 71">
            <a:extLst>
              <a:ext uri="{FF2B5EF4-FFF2-40B4-BE49-F238E27FC236}">
                <a16:creationId xmlns:a16="http://schemas.microsoft.com/office/drawing/2014/main" id="{D36ED43A-DA0A-4A66-9722-E94154AC6851}"/>
              </a:ext>
            </a:extLst>
          </p:cNvPr>
          <p:cNvGrpSpPr>
            <a:grpSpLocks/>
          </p:cNvGrpSpPr>
          <p:nvPr/>
        </p:nvGrpSpPr>
        <p:grpSpPr bwMode="auto">
          <a:xfrm>
            <a:off x="8482112" y="1880300"/>
            <a:ext cx="1295400" cy="3108325"/>
            <a:chOff x="4150" y="1244"/>
            <a:chExt cx="752" cy="1958"/>
          </a:xfrm>
        </p:grpSpPr>
        <p:sp>
          <p:nvSpPr>
            <p:cNvPr id="63" name="Text Box 72">
              <a:extLst>
                <a:ext uri="{FF2B5EF4-FFF2-40B4-BE49-F238E27FC236}">
                  <a16:creationId xmlns:a16="http://schemas.microsoft.com/office/drawing/2014/main" id="{AA203DCD-46C1-4113-8F40-5F03E7F15CE5}"/>
                </a:ext>
              </a:extLst>
            </p:cNvPr>
            <p:cNvSpPr txBox="1">
              <a:spLocks noChangeArrowheads="1"/>
            </p:cNvSpPr>
            <p:nvPr/>
          </p:nvSpPr>
          <p:spPr bwMode="auto">
            <a:xfrm>
              <a:off x="4174" y="2408"/>
              <a:ext cx="728"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60000"/>
                </a:spcBef>
                <a:spcAft>
                  <a:spcPct val="20000"/>
                </a:spcAft>
                <a:buClr>
                  <a:srgbClr val="009B9B"/>
                </a:buClr>
                <a:buSzPct val="80000"/>
                <a:buFont typeface="Wingdings" pitchFamily="2" charset="2"/>
                <a:buNone/>
              </a:pPr>
              <a:r>
                <a:rPr lang="en-GB" sz="1200" b="1" dirty="0"/>
                <a:t>200</a:t>
              </a:r>
            </a:p>
            <a:p>
              <a:pPr>
                <a:spcBef>
                  <a:spcPct val="60000"/>
                </a:spcBef>
                <a:spcAft>
                  <a:spcPct val="20000"/>
                </a:spcAft>
                <a:buClr>
                  <a:srgbClr val="009B9B"/>
                </a:buClr>
                <a:buSzPct val="80000"/>
                <a:buFont typeface="Wingdings" pitchFamily="2" charset="2"/>
                <a:buNone/>
              </a:pPr>
              <a:r>
                <a:rPr lang="en-GB" sz="1200" b="1" dirty="0"/>
                <a:t>               1</a:t>
              </a:r>
            </a:p>
            <a:p>
              <a:pPr>
                <a:spcBef>
                  <a:spcPct val="60000"/>
                </a:spcBef>
                <a:spcAft>
                  <a:spcPct val="20000"/>
                </a:spcAft>
                <a:buClr>
                  <a:srgbClr val="009B9B"/>
                </a:buClr>
                <a:buSzPct val="80000"/>
                <a:buFont typeface="Wingdings" pitchFamily="2" charset="2"/>
                <a:buNone/>
              </a:pPr>
              <a:r>
                <a:rPr lang="en-GB" sz="1200" b="1" dirty="0"/>
                <a:t>               10</a:t>
              </a:r>
            </a:p>
            <a:p>
              <a:pPr>
                <a:spcBef>
                  <a:spcPct val="60000"/>
                </a:spcBef>
                <a:spcAft>
                  <a:spcPct val="20000"/>
                </a:spcAft>
                <a:buClr>
                  <a:srgbClr val="009B9B"/>
                </a:buClr>
                <a:buSzPct val="80000"/>
                <a:buFont typeface="Wingdings" pitchFamily="2" charset="2"/>
                <a:buNone/>
              </a:pPr>
              <a:r>
                <a:rPr lang="en-GB" sz="1200" b="1" dirty="0"/>
                <a:t>1600</a:t>
              </a:r>
            </a:p>
          </p:txBody>
        </p:sp>
        <p:sp>
          <p:nvSpPr>
            <p:cNvPr id="64" name="Text Box 73">
              <a:extLst>
                <a:ext uri="{FF2B5EF4-FFF2-40B4-BE49-F238E27FC236}">
                  <a16:creationId xmlns:a16="http://schemas.microsoft.com/office/drawing/2014/main" id="{191571D8-57FE-431A-9D05-C1C1C0F4921A}"/>
                </a:ext>
              </a:extLst>
            </p:cNvPr>
            <p:cNvSpPr txBox="1">
              <a:spLocks noChangeArrowheads="1"/>
            </p:cNvSpPr>
            <p:nvPr/>
          </p:nvSpPr>
          <p:spPr bwMode="auto">
            <a:xfrm>
              <a:off x="4150" y="1244"/>
              <a:ext cx="308"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60000"/>
                </a:spcBef>
                <a:spcAft>
                  <a:spcPct val="20000"/>
                </a:spcAft>
                <a:buClr>
                  <a:srgbClr val="009B9B"/>
                </a:buClr>
                <a:buSzPct val="80000"/>
                <a:buFont typeface="Wingdings" pitchFamily="2" charset="2"/>
                <a:buNone/>
              </a:pPr>
              <a:r>
                <a:rPr lang="en-GB" sz="1200" b="1" dirty="0"/>
                <a:t>100</a:t>
              </a:r>
            </a:p>
            <a:p>
              <a:pPr>
                <a:spcBef>
                  <a:spcPct val="60000"/>
                </a:spcBef>
                <a:spcAft>
                  <a:spcPct val="20000"/>
                </a:spcAft>
                <a:buClr>
                  <a:srgbClr val="009B9B"/>
                </a:buClr>
                <a:buSzPct val="80000"/>
                <a:buFont typeface="Wingdings" pitchFamily="2" charset="2"/>
                <a:buNone/>
              </a:pPr>
              <a:r>
                <a:rPr lang="en-GB" sz="1200" b="1" dirty="0"/>
                <a:t>50</a:t>
              </a:r>
            </a:p>
            <a:p>
              <a:pPr>
                <a:spcBef>
                  <a:spcPct val="60000"/>
                </a:spcBef>
                <a:spcAft>
                  <a:spcPct val="20000"/>
                </a:spcAft>
                <a:buClr>
                  <a:srgbClr val="009B9B"/>
                </a:buClr>
                <a:buSzPct val="80000"/>
                <a:buFont typeface="Wingdings" pitchFamily="2" charset="2"/>
                <a:buNone/>
              </a:pPr>
              <a:r>
                <a:rPr lang="en-GB" sz="1200" b="1" dirty="0"/>
                <a:t>70</a:t>
              </a:r>
            </a:p>
            <a:p>
              <a:pPr>
                <a:spcBef>
                  <a:spcPct val="60000"/>
                </a:spcBef>
                <a:spcAft>
                  <a:spcPct val="20000"/>
                </a:spcAft>
                <a:buClr>
                  <a:srgbClr val="009B9B"/>
                </a:buClr>
                <a:buSzPct val="80000"/>
                <a:buFont typeface="Wingdings" pitchFamily="2" charset="2"/>
                <a:buNone/>
              </a:pPr>
              <a:r>
                <a:rPr lang="en-GB" sz="1200" b="1" dirty="0"/>
                <a:t>16</a:t>
              </a:r>
            </a:p>
          </p:txBody>
        </p:sp>
      </p:grpSp>
      <p:grpSp>
        <p:nvGrpSpPr>
          <p:cNvPr id="65" name="Group 102">
            <a:extLst>
              <a:ext uri="{FF2B5EF4-FFF2-40B4-BE49-F238E27FC236}">
                <a16:creationId xmlns:a16="http://schemas.microsoft.com/office/drawing/2014/main" id="{2D256C20-24A8-4A92-AEAA-A93C85F6353B}"/>
              </a:ext>
            </a:extLst>
          </p:cNvPr>
          <p:cNvGrpSpPr>
            <a:grpSpLocks/>
          </p:cNvGrpSpPr>
          <p:nvPr/>
        </p:nvGrpSpPr>
        <p:grpSpPr bwMode="auto">
          <a:xfrm>
            <a:off x="2404903" y="4435515"/>
            <a:ext cx="3921125" cy="1625600"/>
            <a:chOff x="783" y="2962"/>
            <a:chExt cx="2470" cy="1024"/>
          </a:xfrm>
        </p:grpSpPr>
        <p:grpSp>
          <p:nvGrpSpPr>
            <p:cNvPr id="66" name="Group 101">
              <a:extLst>
                <a:ext uri="{FF2B5EF4-FFF2-40B4-BE49-F238E27FC236}">
                  <a16:creationId xmlns:a16="http://schemas.microsoft.com/office/drawing/2014/main" id="{B01449B3-36FF-4BC0-BA8E-3E3E9B2A64F0}"/>
                </a:ext>
              </a:extLst>
            </p:cNvPr>
            <p:cNvGrpSpPr>
              <a:grpSpLocks/>
            </p:cNvGrpSpPr>
            <p:nvPr/>
          </p:nvGrpSpPr>
          <p:grpSpPr bwMode="auto">
            <a:xfrm>
              <a:off x="783" y="2962"/>
              <a:ext cx="1787" cy="1024"/>
              <a:chOff x="783" y="2962"/>
              <a:chExt cx="1787" cy="1024"/>
            </a:xfrm>
          </p:grpSpPr>
          <p:sp>
            <p:nvSpPr>
              <p:cNvPr id="68" name="AutoShape 4">
                <a:extLst>
                  <a:ext uri="{FF2B5EF4-FFF2-40B4-BE49-F238E27FC236}">
                    <a16:creationId xmlns:a16="http://schemas.microsoft.com/office/drawing/2014/main" id="{B7F3EF1A-191E-4912-BDE4-E942C6831C67}"/>
                  </a:ext>
                </a:extLst>
              </p:cNvPr>
              <p:cNvSpPr>
                <a:spLocks noChangeArrowheads="1"/>
              </p:cNvSpPr>
              <p:nvPr/>
            </p:nvSpPr>
            <p:spPr bwMode="auto">
              <a:xfrm>
                <a:off x="783" y="2962"/>
                <a:ext cx="1787" cy="1024"/>
              </a:xfrm>
              <a:prstGeom prst="roundRect">
                <a:avLst>
                  <a:gd name="adj" fmla="val 2292"/>
                </a:avLst>
              </a:prstGeom>
              <a:solidFill>
                <a:schemeClr val="accent2"/>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69" name="Text Box 5">
                <a:extLst>
                  <a:ext uri="{FF2B5EF4-FFF2-40B4-BE49-F238E27FC236}">
                    <a16:creationId xmlns:a16="http://schemas.microsoft.com/office/drawing/2014/main" id="{C20AB07C-5F9C-4DD5-9F21-1F647712C271}"/>
                  </a:ext>
                </a:extLst>
              </p:cNvPr>
              <p:cNvSpPr txBox="1">
                <a:spLocks noChangeArrowheads="1"/>
              </p:cNvSpPr>
              <p:nvPr/>
            </p:nvSpPr>
            <p:spPr bwMode="auto">
              <a:xfrm>
                <a:off x="792" y="2963"/>
                <a:ext cx="9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err="1">
                    <a:latin typeface="+mn-lt"/>
                  </a:rPr>
                  <a:t>Résultats</a:t>
                </a:r>
                <a:r>
                  <a:rPr lang="en-GB" b="1" i="1" dirty="0">
                    <a:latin typeface="+mn-lt"/>
                  </a:rPr>
                  <a:t>   </a:t>
                </a:r>
              </a:p>
              <a:p>
                <a:pPr algn="ctr">
                  <a:buClr>
                    <a:srgbClr val="009B9B"/>
                  </a:buClr>
                  <a:buSzPct val="80000"/>
                  <a:buFont typeface="Wingdings" pitchFamily="2" charset="2"/>
                  <a:buNone/>
                </a:pPr>
                <a:r>
                  <a:rPr lang="en-GB" sz="1200" b="1" i="1" dirty="0">
                    <a:latin typeface="+mj-lt"/>
                  </a:rPr>
                  <a:t>X </a:t>
                </a:r>
                <a:r>
                  <a:rPr lang="en-GB" sz="1200" b="1" i="1" dirty="0" err="1">
                    <a:latin typeface="+mj-lt"/>
                  </a:rPr>
                  <a:t>validés</a:t>
                </a:r>
                <a:r>
                  <a:rPr lang="en-GB" sz="1200" b="1" i="1" dirty="0">
                    <a:latin typeface="+mj-lt"/>
                  </a:rPr>
                  <a:t> sur 100</a:t>
                </a:r>
              </a:p>
            </p:txBody>
          </p:sp>
          <p:sp>
            <p:nvSpPr>
              <p:cNvPr id="70" name="Text Box 6">
                <a:extLst>
                  <a:ext uri="{FF2B5EF4-FFF2-40B4-BE49-F238E27FC236}">
                    <a16:creationId xmlns:a16="http://schemas.microsoft.com/office/drawing/2014/main" id="{6B4949B7-4D82-4906-BDC2-854A43BAAE9B}"/>
                  </a:ext>
                </a:extLst>
              </p:cNvPr>
              <p:cNvSpPr txBox="1">
                <a:spLocks noChangeArrowheads="1"/>
              </p:cNvSpPr>
              <p:nvPr/>
            </p:nvSpPr>
            <p:spPr bwMode="auto">
              <a:xfrm>
                <a:off x="859" y="3347"/>
                <a:ext cx="167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200" dirty="0">
                    <a:latin typeface="+mn-lt"/>
                  </a:rPr>
                  <a:t>Material 1             2230        113</a:t>
                </a:r>
              </a:p>
              <a:p>
                <a:pPr>
                  <a:spcBef>
                    <a:spcPct val="10000"/>
                  </a:spcBef>
                  <a:spcAft>
                    <a:spcPct val="20000"/>
                  </a:spcAft>
                  <a:buClr>
                    <a:srgbClr val="009B9B"/>
                  </a:buClr>
                  <a:buSzPct val="80000"/>
                  <a:buFont typeface="Wingdings" pitchFamily="2" charset="2"/>
                  <a:buNone/>
                </a:pPr>
                <a:r>
                  <a:rPr lang="en-GB" sz="1200" dirty="0">
                    <a:latin typeface="+mn-lt"/>
                  </a:rPr>
                  <a:t>Material 2             2100        300</a:t>
                </a:r>
              </a:p>
              <a:p>
                <a:pPr>
                  <a:spcBef>
                    <a:spcPct val="10000"/>
                  </a:spcBef>
                  <a:spcAft>
                    <a:spcPct val="20000"/>
                  </a:spcAft>
                  <a:buClr>
                    <a:srgbClr val="009B9B"/>
                  </a:buClr>
                  <a:buSzPct val="80000"/>
                  <a:buFont typeface="Wingdings" pitchFamily="2" charset="2"/>
                  <a:buNone/>
                </a:pPr>
                <a:r>
                  <a:rPr lang="en-GB" sz="1200" dirty="0">
                    <a:latin typeface="+mn-lt"/>
                  </a:rPr>
                  <a:t>Material 3             1950        5.6</a:t>
                </a:r>
              </a:p>
              <a:p>
                <a:pPr>
                  <a:spcBef>
                    <a:spcPct val="10000"/>
                  </a:spcBef>
                  <a:spcAft>
                    <a:spcPct val="20000"/>
                  </a:spcAft>
                  <a:buClr>
                    <a:srgbClr val="009B9B"/>
                  </a:buClr>
                  <a:buSzPct val="80000"/>
                  <a:buFont typeface="Wingdings" pitchFamily="2" charset="2"/>
                  <a:buNone/>
                </a:pPr>
                <a:r>
                  <a:rPr lang="en-GB" sz="1200" dirty="0">
                    <a:latin typeface="+mn-lt"/>
                  </a:rPr>
                  <a:t>etc...</a:t>
                </a:r>
              </a:p>
            </p:txBody>
          </p:sp>
          <p:sp>
            <p:nvSpPr>
              <p:cNvPr id="71" name="Text Box 7">
                <a:extLst>
                  <a:ext uri="{FF2B5EF4-FFF2-40B4-BE49-F238E27FC236}">
                    <a16:creationId xmlns:a16="http://schemas.microsoft.com/office/drawing/2014/main" id="{ABD1EB05-797E-42A3-847E-B8A7F4D3AB7A}"/>
                  </a:ext>
                </a:extLst>
              </p:cNvPr>
              <p:cNvSpPr txBox="1">
                <a:spLocks noChangeArrowheads="1"/>
              </p:cNvSpPr>
              <p:nvPr/>
            </p:nvSpPr>
            <p:spPr bwMode="auto">
              <a:xfrm>
                <a:off x="1674" y="2969"/>
                <a:ext cx="8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err="1">
                    <a:latin typeface="+mn-lt"/>
                  </a:rPr>
                  <a:t>Classement</a:t>
                </a:r>
                <a:r>
                  <a:rPr lang="en-GB" b="1" i="1" dirty="0">
                    <a:latin typeface="+mn-lt"/>
                  </a:rPr>
                  <a:t>  </a:t>
                </a:r>
              </a:p>
              <a:p>
                <a:pPr algn="ctr">
                  <a:buClr>
                    <a:srgbClr val="009B9B"/>
                  </a:buClr>
                  <a:buSzPct val="80000"/>
                  <a:buFont typeface="Wingdings" pitchFamily="2" charset="2"/>
                  <a:buNone/>
                </a:pPr>
                <a:r>
                  <a:rPr lang="en-GB" sz="1200" b="1" i="1" dirty="0">
                    <a:latin typeface="+mn-lt"/>
                  </a:rPr>
                  <a:t>Prop 1   Prop 2</a:t>
                </a:r>
              </a:p>
            </p:txBody>
          </p:sp>
        </p:grpSp>
        <p:sp>
          <p:nvSpPr>
            <p:cNvPr id="67" name="Line 119">
              <a:extLst>
                <a:ext uri="{FF2B5EF4-FFF2-40B4-BE49-F238E27FC236}">
                  <a16:creationId xmlns:a16="http://schemas.microsoft.com/office/drawing/2014/main" id="{5DB4377D-D342-4D38-AD78-3039674A2545}"/>
                </a:ext>
              </a:extLst>
            </p:cNvPr>
            <p:cNvSpPr>
              <a:spLocks noChangeShapeType="1"/>
            </p:cNvSpPr>
            <p:nvPr/>
          </p:nvSpPr>
          <p:spPr bwMode="auto">
            <a:xfrm flipH="1" flipV="1">
              <a:off x="2616" y="3466"/>
              <a:ext cx="637"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72" name="Oval 71">
            <a:extLst>
              <a:ext uri="{FF2B5EF4-FFF2-40B4-BE49-F238E27FC236}">
                <a16:creationId xmlns:a16="http://schemas.microsoft.com/office/drawing/2014/main" id="{3F952C03-C640-4298-B3F7-4939D86A8917}"/>
              </a:ext>
            </a:extLst>
          </p:cNvPr>
          <p:cNvSpPr>
            <a:spLocks noChangeArrowheads="1"/>
          </p:cNvSpPr>
          <p:nvPr/>
        </p:nvSpPr>
        <p:spPr bwMode="auto">
          <a:xfrm>
            <a:off x="3438468" y="1068196"/>
            <a:ext cx="895146" cy="398075"/>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400" b="1" dirty="0"/>
          </a:p>
        </p:txBody>
      </p:sp>
      <p:grpSp>
        <p:nvGrpSpPr>
          <p:cNvPr id="73" name="Group 118">
            <a:extLst>
              <a:ext uri="{FF2B5EF4-FFF2-40B4-BE49-F238E27FC236}">
                <a16:creationId xmlns:a16="http://schemas.microsoft.com/office/drawing/2014/main" id="{A2D40986-DDA5-4F24-B47C-115EDFE2F9C5}"/>
              </a:ext>
            </a:extLst>
          </p:cNvPr>
          <p:cNvGrpSpPr>
            <a:grpSpLocks/>
          </p:cNvGrpSpPr>
          <p:nvPr/>
        </p:nvGrpSpPr>
        <p:grpSpPr bwMode="auto">
          <a:xfrm>
            <a:off x="1107959" y="2030433"/>
            <a:ext cx="7251700" cy="2222500"/>
            <a:chOff x="0" y="1438"/>
            <a:chExt cx="4217" cy="1400"/>
          </a:xfrm>
        </p:grpSpPr>
        <p:grpSp>
          <p:nvGrpSpPr>
            <p:cNvPr id="74" name="Group 74">
              <a:extLst>
                <a:ext uri="{FF2B5EF4-FFF2-40B4-BE49-F238E27FC236}">
                  <a16:creationId xmlns:a16="http://schemas.microsoft.com/office/drawing/2014/main" id="{AA754903-07E3-4C46-BFFC-2E495B9E5557}"/>
                </a:ext>
              </a:extLst>
            </p:cNvPr>
            <p:cNvGrpSpPr>
              <a:grpSpLocks/>
            </p:cNvGrpSpPr>
            <p:nvPr/>
          </p:nvGrpSpPr>
          <p:grpSpPr bwMode="auto">
            <a:xfrm>
              <a:off x="269" y="1438"/>
              <a:ext cx="3948" cy="1400"/>
              <a:chOff x="291" y="1438"/>
              <a:chExt cx="4277" cy="1400"/>
            </a:xfrm>
          </p:grpSpPr>
          <p:grpSp>
            <p:nvGrpSpPr>
              <p:cNvPr id="76" name="Group 75">
                <a:extLst>
                  <a:ext uri="{FF2B5EF4-FFF2-40B4-BE49-F238E27FC236}">
                    <a16:creationId xmlns:a16="http://schemas.microsoft.com/office/drawing/2014/main" id="{A42BDCB9-EE55-400C-8EE3-FC4C0C230261}"/>
                  </a:ext>
                </a:extLst>
              </p:cNvPr>
              <p:cNvGrpSpPr>
                <a:grpSpLocks/>
              </p:cNvGrpSpPr>
              <p:nvPr/>
            </p:nvGrpSpPr>
            <p:grpSpPr bwMode="auto">
              <a:xfrm>
                <a:off x="2904" y="2534"/>
                <a:ext cx="1664" cy="304"/>
                <a:chOff x="2904" y="2534"/>
                <a:chExt cx="1664" cy="304"/>
              </a:xfrm>
            </p:grpSpPr>
            <p:sp>
              <p:nvSpPr>
                <p:cNvPr id="94" name="Rectangle 76">
                  <a:extLst>
                    <a:ext uri="{FF2B5EF4-FFF2-40B4-BE49-F238E27FC236}">
                      <a16:creationId xmlns:a16="http://schemas.microsoft.com/office/drawing/2014/main" id="{C252C737-F0E4-40F8-9E4B-00A71E0BD121}"/>
                    </a:ext>
                  </a:extLst>
                </p:cNvPr>
                <p:cNvSpPr>
                  <a:spLocks noChangeArrowheads="1"/>
                </p:cNvSpPr>
                <p:nvPr/>
              </p:nvSpPr>
              <p:spPr bwMode="auto">
                <a:xfrm>
                  <a:off x="4489" y="2760"/>
                  <a:ext cx="79" cy="78"/>
                </a:xfrm>
                <a:prstGeom prst="rect">
                  <a:avLst/>
                </a:prstGeom>
                <a:solidFill>
                  <a:schemeClr val="accent1"/>
                </a:solidFill>
                <a:ln w="9525">
                  <a:solidFill>
                    <a:schemeClr val="accent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5" name="Line 77">
                  <a:extLst>
                    <a:ext uri="{FF2B5EF4-FFF2-40B4-BE49-F238E27FC236}">
                      <a16:creationId xmlns:a16="http://schemas.microsoft.com/office/drawing/2014/main" id="{81C3552F-03E0-4AC4-A159-34004EB3EE14}"/>
                    </a:ext>
                  </a:extLst>
                </p:cNvPr>
                <p:cNvSpPr>
                  <a:spLocks noChangeShapeType="1"/>
                </p:cNvSpPr>
                <p:nvPr/>
              </p:nvSpPr>
              <p:spPr bwMode="auto">
                <a:xfrm flipH="1" flipV="1">
                  <a:off x="2904" y="2534"/>
                  <a:ext cx="1581" cy="264"/>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77" name="Group 78">
                <a:extLst>
                  <a:ext uri="{FF2B5EF4-FFF2-40B4-BE49-F238E27FC236}">
                    <a16:creationId xmlns:a16="http://schemas.microsoft.com/office/drawing/2014/main" id="{75F03F69-D1DA-487F-85A7-E51150A6CE8D}"/>
                  </a:ext>
                </a:extLst>
              </p:cNvPr>
              <p:cNvGrpSpPr>
                <a:grpSpLocks/>
              </p:cNvGrpSpPr>
              <p:nvPr/>
            </p:nvGrpSpPr>
            <p:grpSpPr bwMode="auto">
              <a:xfrm>
                <a:off x="291" y="1438"/>
                <a:ext cx="2623" cy="1258"/>
                <a:chOff x="2763" y="1216"/>
                <a:chExt cx="2623" cy="1258"/>
              </a:xfrm>
            </p:grpSpPr>
            <p:sp>
              <p:nvSpPr>
                <p:cNvPr id="78" name="Rectangle 79">
                  <a:extLst>
                    <a:ext uri="{FF2B5EF4-FFF2-40B4-BE49-F238E27FC236}">
                      <a16:creationId xmlns:a16="http://schemas.microsoft.com/office/drawing/2014/main" id="{57422CC2-650B-41EA-AD3B-127AFCA84DD1}"/>
                    </a:ext>
                  </a:extLst>
                </p:cNvPr>
                <p:cNvSpPr>
                  <a:spLocks noChangeArrowheads="1"/>
                </p:cNvSpPr>
                <p:nvPr/>
              </p:nvSpPr>
              <p:spPr bwMode="auto">
                <a:xfrm>
                  <a:off x="2763" y="1232"/>
                  <a:ext cx="2623" cy="1088"/>
                </a:xfrm>
                <a:prstGeom prst="rect">
                  <a:avLst/>
                </a:prstGeom>
                <a:solidFill>
                  <a:srgbClr val="F8F8F8"/>
                </a:solidFill>
                <a:ln w="19050">
                  <a:solidFill>
                    <a:schemeClr val="tx1"/>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79" name="Line 80">
                  <a:extLst>
                    <a:ext uri="{FF2B5EF4-FFF2-40B4-BE49-F238E27FC236}">
                      <a16:creationId xmlns:a16="http://schemas.microsoft.com/office/drawing/2014/main" id="{0104D917-797B-445E-B53B-A82C62DF74C5}"/>
                    </a:ext>
                  </a:extLst>
                </p:cNvPr>
                <p:cNvSpPr>
                  <a:spLocks noChangeShapeType="1"/>
                </p:cNvSpPr>
                <p:nvPr/>
              </p:nvSpPr>
              <p:spPr bwMode="auto">
                <a:xfrm flipV="1">
                  <a:off x="3240" y="1224"/>
                  <a:ext cx="0" cy="1088"/>
                </a:xfrm>
                <a:prstGeom prst="line">
                  <a:avLst/>
                </a:prstGeom>
                <a:noFill/>
                <a:ln w="9525">
                  <a:solidFill>
                    <a:srgbClr val="92D05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0" name="Line 81">
                  <a:extLst>
                    <a:ext uri="{FF2B5EF4-FFF2-40B4-BE49-F238E27FC236}">
                      <a16:creationId xmlns:a16="http://schemas.microsoft.com/office/drawing/2014/main" id="{877F61B9-608B-4D20-9C8E-010F05940322}"/>
                    </a:ext>
                  </a:extLst>
                </p:cNvPr>
                <p:cNvSpPr>
                  <a:spLocks noChangeShapeType="1"/>
                </p:cNvSpPr>
                <p:nvPr/>
              </p:nvSpPr>
              <p:spPr bwMode="auto">
                <a:xfrm flipV="1">
                  <a:off x="3770" y="1216"/>
                  <a:ext cx="0" cy="1088"/>
                </a:xfrm>
                <a:prstGeom prst="line">
                  <a:avLst/>
                </a:prstGeom>
                <a:noFill/>
                <a:ln w="9525">
                  <a:solidFill>
                    <a:srgbClr val="92D05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1" name="Line 82">
                  <a:extLst>
                    <a:ext uri="{FF2B5EF4-FFF2-40B4-BE49-F238E27FC236}">
                      <a16:creationId xmlns:a16="http://schemas.microsoft.com/office/drawing/2014/main" id="{43F874DF-2A46-409F-A78F-64AD1A024651}"/>
                    </a:ext>
                  </a:extLst>
                </p:cNvPr>
                <p:cNvSpPr>
                  <a:spLocks noChangeShapeType="1"/>
                </p:cNvSpPr>
                <p:nvPr/>
              </p:nvSpPr>
              <p:spPr bwMode="auto">
                <a:xfrm flipV="1">
                  <a:off x="4360" y="1222"/>
                  <a:ext cx="0" cy="1082"/>
                </a:xfrm>
                <a:prstGeom prst="line">
                  <a:avLst/>
                </a:prstGeom>
                <a:noFill/>
                <a:ln w="9525">
                  <a:solidFill>
                    <a:srgbClr val="92D05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2" name="Line 83">
                  <a:extLst>
                    <a:ext uri="{FF2B5EF4-FFF2-40B4-BE49-F238E27FC236}">
                      <a16:creationId xmlns:a16="http://schemas.microsoft.com/office/drawing/2014/main" id="{75B228C4-DCB5-4D34-816F-652E1AB7E96D}"/>
                    </a:ext>
                  </a:extLst>
                </p:cNvPr>
                <p:cNvSpPr>
                  <a:spLocks noChangeShapeType="1"/>
                </p:cNvSpPr>
                <p:nvPr/>
              </p:nvSpPr>
              <p:spPr bwMode="auto">
                <a:xfrm flipV="1">
                  <a:off x="4873" y="1256"/>
                  <a:ext cx="0" cy="1040"/>
                </a:xfrm>
                <a:prstGeom prst="line">
                  <a:avLst/>
                </a:prstGeom>
                <a:noFill/>
                <a:ln w="9525">
                  <a:solidFill>
                    <a:srgbClr val="92D050"/>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3" name="Line 84">
                  <a:extLst>
                    <a:ext uri="{FF2B5EF4-FFF2-40B4-BE49-F238E27FC236}">
                      <a16:creationId xmlns:a16="http://schemas.microsoft.com/office/drawing/2014/main" id="{C571662D-4BD9-40C6-BD4F-478671610E68}"/>
                    </a:ext>
                  </a:extLst>
                </p:cNvPr>
                <p:cNvSpPr>
                  <a:spLocks noChangeShapeType="1"/>
                </p:cNvSpPr>
                <p:nvPr/>
              </p:nvSpPr>
              <p:spPr bwMode="auto">
                <a:xfrm>
                  <a:off x="3540" y="1402"/>
                  <a:ext cx="586" cy="0"/>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4" name="Line 85">
                  <a:extLst>
                    <a:ext uri="{FF2B5EF4-FFF2-40B4-BE49-F238E27FC236}">
                      <a16:creationId xmlns:a16="http://schemas.microsoft.com/office/drawing/2014/main" id="{FE435106-DD69-4F76-8B29-40FB5A566682}"/>
                    </a:ext>
                  </a:extLst>
                </p:cNvPr>
                <p:cNvSpPr>
                  <a:spLocks noChangeShapeType="1"/>
                </p:cNvSpPr>
                <p:nvPr/>
              </p:nvSpPr>
              <p:spPr bwMode="auto">
                <a:xfrm>
                  <a:off x="4083" y="1820"/>
                  <a:ext cx="1193"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5" name="Line 86">
                  <a:extLst>
                    <a:ext uri="{FF2B5EF4-FFF2-40B4-BE49-F238E27FC236}">
                      <a16:creationId xmlns:a16="http://schemas.microsoft.com/office/drawing/2014/main" id="{6046DD5A-45EF-481B-8565-D8C94B1A43AE}"/>
                    </a:ext>
                  </a:extLst>
                </p:cNvPr>
                <p:cNvSpPr>
                  <a:spLocks noChangeShapeType="1"/>
                </p:cNvSpPr>
                <p:nvPr/>
              </p:nvSpPr>
              <p:spPr bwMode="auto">
                <a:xfrm>
                  <a:off x="3641" y="1610"/>
                  <a:ext cx="1283" cy="0"/>
                </a:xfrm>
                <a:prstGeom prst="line">
                  <a:avLst/>
                </a:prstGeom>
                <a:noFill/>
                <a:ln w="76200">
                  <a:solidFill>
                    <a:srgbClr val="CCCC00"/>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6" name="Line 87">
                  <a:extLst>
                    <a:ext uri="{FF2B5EF4-FFF2-40B4-BE49-F238E27FC236}">
                      <a16:creationId xmlns:a16="http://schemas.microsoft.com/office/drawing/2014/main" id="{66F670C7-B997-4D1F-A6A3-068316DCACF0}"/>
                    </a:ext>
                  </a:extLst>
                </p:cNvPr>
                <p:cNvSpPr>
                  <a:spLocks noChangeShapeType="1"/>
                </p:cNvSpPr>
                <p:nvPr/>
              </p:nvSpPr>
              <p:spPr bwMode="auto">
                <a:xfrm>
                  <a:off x="2835" y="1994"/>
                  <a:ext cx="1283" cy="0"/>
                </a:xfrm>
                <a:prstGeom prst="line">
                  <a:avLst/>
                </a:prstGeom>
                <a:noFill/>
                <a:ln w="76200">
                  <a:solidFill>
                    <a:srgbClr val="66FF66"/>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7" name="Line 88">
                  <a:extLst>
                    <a:ext uri="{FF2B5EF4-FFF2-40B4-BE49-F238E27FC236}">
                      <a16:creationId xmlns:a16="http://schemas.microsoft.com/office/drawing/2014/main" id="{3928428B-157C-4F89-8B0B-F48C3E7C84A0}"/>
                    </a:ext>
                  </a:extLst>
                </p:cNvPr>
                <p:cNvSpPr>
                  <a:spLocks noChangeShapeType="1"/>
                </p:cNvSpPr>
                <p:nvPr/>
              </p:nvSpPr>
              <p:spPr bwMode="auto">
                <a:xfrm flipV="1">
                  <a:off x="3442" y="2188"/>
                  <a:ext cx="884" cy="8"/>
                </a:xfrm>
                <a:prstGeom prst="line">
                  <a:avLst/>
                </a:prstGeom>
                <a:noFill/>
                <a:ln w="76200">
                  <a:solidFill>
                    <a:srgbClr val="33CCFF"/>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88" name="Text Box 89">
                  <a:extLst>
                    <a:ext uri="{FF2B5EF4-FFF2-40B4-BE49-F238E27FC236}">
                      <a16:creationId xmlns:a16="http://schemas.microsoft.com/office/drawing/2014/main" id="{FF5548B3-B72B-4321-A3D6-A3A87BB14BB9}"/>
                    </a:ext>
                  </a:extLst>
                </p:cNvPr>
                <p:cNvSpPr txBox="1">
                  <a:spLocks noChangeArrowheads="1"/>
                </p:cNvSpPr>
                <p:nvPr/>
              </p:nvSpPr>
              <p:spPr bwMode="auto">
                <a:xfrm>
                  <a:off x="3940" y="1439"/>
                  <a:ext cx="6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err="1"/>
                    <a:t>Céramiques</a:t>
                  </a:r>
                  <a:endParaRPr lang="en-GB" sz="1200" b="1" dirty="0"/>
                </a:p>
              </p:txBody>
            </p:sp>
            <p:sp>
              <p:nvSpPr>
                <p:cNvPr id="89" name="Text Box 90">
                  <a:extLst>
                    <a:ext uri="{FF2B5EF4-FFF2-40B4-BE49-F238E27FC236}">
                      <a16:creationId xmlns:a16="http://schemas.microsoft.com/office/drawing/2014/main" id="{B6B8E940-B25D-4451-BFAC-7869B00ACF3D}"/>
                    </a:ext>
                  </a:extLst>
                </p:cNvPr>
                <p:cNvSpPr txBox="1">
                  <a:spLocks noChangeArrowheads="1"/>
                </p:cNvSpPr>
                <p:nvPr/>
              </p:nvSpPr>
              <p:spPr bwMode="auto">
                <a:xfrm>
                  <a:off x="4411" y="1655"/>
                  <a:ext cx="4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err="1"/>
                    <a:t>Métaux</a:t>
                  </a:r>
                  <a:endParaRPr lang="en-GB" sz="1200" b="1" dirty="0"/>
                </a:p>
              </p:txBody>
            </p:sp>
            <p:sp>
              <p:nvSpPr>
                <p:cNvPr id="90" name="Text Box 91">
                  <a:extLst>
                    <a:ext uri="{FF2B5EF4-FFF2-40B4-BE49-F238E27FC236}">
                      <a16:creationId xmlns:a16="http://schemas.microsoft.com/office/drawing/2014/main" id="{28F2F5A4-5342-443F-B81C-52CA4FB80390}"/>
                    </a:ext>
                  </a:extLst>
                </p:cNvPr>
                <p:cNvSpPr txBox="1">
                  <a:spLocks noChangeArrowheads="1"/>
                </p:cNvSpPr>
                <p:nvPr/>
              </p:nvSpPr>
              <p:spPr bwMode="auto">
                <a:xfrm>
                  <a:off x="3134" y="1815"/>
                  <a:ext cx="5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a:t>Mousses</a:t>
                  </a:r>
                </a:p>
              </p:txBody>
            </p:sp>
            <p:sp>
              <p:nvSpPr>
                <p:cNvPr id="91" name="Text Box 92">
                  <a:extLst>
                    <a:ext uri="{FF2B5EF4-FFF2-40B4-BE49-F238E27FC236}">
                      <a16:creationId xmlns:a16="http://schemas.microsoft.com/office/drawing/2014/main" id="{608B8448-C5D5-4B8B-9FCD-6096FA33D85F}"/>
                    </a:ext>
                  </a:extLst>
                </p:cNvPr>
                <p:cNvSpPr txBox="1">
                  <a:spLocks noChangeArrowheads="1"/>
                </p:cNvSpPr>
                <p:nvPr/>
              </p:nvSpPr>
              <p:spPr bwMode="auto">
                <a:xfrm>
                  <a:off x="3556" y="2025"/>
                  <a:ext cx="60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err="1"/>
                    <a:t>Polymères</a:t>
                  </a:r>
                  <a:endParaRPr lang="en-GB" sz="1200" b="1" dirty="0"/>
                </a:p>
              </p:txBody>
            </p:sp>
            <p:sp>
              <p:nvSpPr>
                <p:cNvPr id="92" name="Text Box 93">
                  <a:extLst>
                    <a:ext uri="{FF2B5EF4-FFF2-40B4-BE49-F238E27FC236}">
                      <a16:creationId xmlns:a16="http://schemas.microsoft.com/office/drawing/2014/main" id="{E27A08C9-61E4-48DA-A6F3-1D7263674383}"/>
                    </a:ext>
                  </a:extLst>
                </p:cNvPr>
                <p:cNvSpPr txBox="1">
                  <a:spLocks noChangeArrowheads="1"/>
                </p:cNvSpPr>
                <p:nvPr/>
              </p:nvSpPr>
              <p:spPr bwMode="auto">
                <a:xfrm>
                  <a:off x="3602" y="1233"/>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a:t>Verres</a:t>
                  </a:r>
                </a:p>
              </p:txBody>
            </p:sp>
            <p:sp>
              <p:nvSpPr>
                <p:cNvPr id="93" name="Text Box 94">
                  <a:extLst>
                    <a:ext uri="{FF2B5EF4-FFF2-40B4-BE49-F238E27FC236}">
                      <a16:creationId xmlns:a16="http://schemas.microsoft.com/office/drawing/2014/main" id="{97A3210F-40F2-4B73-A87C-9BF73DD0C6A0}"/>
                    </a:ext>
                  </a:extLst>
                </p:cNvPr>
                <p:cNvSpPr txBox="1">
                  <a:spLocks noChangeArrowheads="1"/>
                </p:cNvSpPr>
                <p:nvPr/>
              </p:nvSpPr>
              <p:spPr bwMode="auto">
                <a:xfrm>
                  <a:off x="3125" y="2301"/>
                  <a:ext cx="18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dirty="0"/>
                    <a:t>0.1                1                   10              100</a:t>
                  </a:r>
                </a:p>
              </p:txBody>
            </p:sp>
          </p:grpSp>
        </p:grpSp>
        <p:sp>
          <p:nvSpPr>
            <p:cNvPr id="75" name="Text Box 117">
              <a:extLst>
                <a:ext uri="{FF2B5EF4-FFF2-40B4-BE49-F238E27FC236}">
                  <a16:creationId xmlns:a16="http://schemas.microsoft.com/office/drawing/2014/main" id="{844A37E3-D6BF-49BB-B365-4F90C6C3D10B}"/>
                </a:ext>
              </a:extLst>
            </p:cNvPr>
            <p:cNvSpPr txBox="1">
              <a:spLocks noChangeArrowheads="1"/>
            </p:cNvSpPr>
            <p:nvPr/>
          </p:nvSpPr>
          <p:spPr bwMode="auto">
            <a:xfrm>
              <a:off x="0" y="2623"/>
              <a:ext cx="30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200" b="1" i="1" dirty="0"/>
                <a:t>     </a:t>
              </a:r>
              <a:r>
                <a:rPr lang="en-GB" sz="1200" b="1" i="1" dirty="0" err="1"/>
                <a:t>Isolant</a:t>
              </a:r>
              <a:r>
                <a:rPr lang="en-GB" sz="1200" b="1" i="1" dirty="0"/>
                <a:t>      </a:t>
              </a:r>
              <a:r>
                <a:rPr lang="en-GB" sz="1400" b="1" dirty="0" err="1"/>
                <a:t>Conductivité</a:t>
              </a:r>
              <a:r>
                <a:rPr lang="en-GB" sz="1400" b="1" dirty="0"/>
                <a:t> </a:t>
              </a:r>
              <a:r>
                <a:rPr lang="en-GB" sz="1400" b="1" dirty="0" err="1"/>
                <a:t>thermique</a:t>
              </a:r>
              <a:r>
                <a:rPr lang="en-GB" sz="1400" b="1" dirty="0"/>
                <a:t> (W/m.K)       </a:t>
              </a:r>
              <a:r>
                <a:rPr lang="en-GB" sz="1200" b="1" i="1" dirty="0" err="1"/>
                <a:t>Conducteur</a:t>
              </a:r>
              <a:endParaRPr lang="en-GB" sz="1200" b="1" i="1" dirty="0"/>
            </a:p>
          </p:txBody>
        </p:sp>
      </p:grpSp>
    </p:spTree>
    <p:extLst>
      <p:ext uri="{BB962C8B-B14F-4D97-AF65-F5344CB8AC3E}">
        <p14:creationId xmlns:p14="http://schemas.microsoft.com/office/powerpoint/2010/main" val="34875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up)">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right)">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Filtrer</a:t>
            </a:r>
            <a:r>
              <a:rPr lang="en-GB" dirty="0"/>
              <a:t> avec </a:t>
            </a:r>
            <a:r>
              <a:rPr lang="en-GB" dirty="0" err="1"/>
              <a:t>une</a:t>
            </a:r>
            <a:r>
              <a:rPr lang="en-GB" dirty="0"/>
              <a:t> ETAPE D’ARBORESCENCE</a:t>
            </a:r>
            <a:endParaRPr lang="en-US" dirty="0"/>
          </a:p>
        </p:txBody>
      </p:sp>
      <p:pic>
        <p:nvPicPr>
          <p:cNvPr id="4" name="Picture 3">
            <a:extLst>
              <a:ext uri="{FF2B5EF4-FFF2-40B4-BE49-F238E27FC236}">
                <a16:creationId xmlns:a16="http://schemas.microsoft.com/office/drawing/2014/main" id="{8C837351-7253-4804-AF71-AE16FB426066}"/>
              </a:ext>
            </a:extLst>
          </p:cNvPr>
          <p:cNvPicPr>
            <a:picLocks noChangeAspect="1"/>
          </p:cNvPicPr>
          <p:nvPr/>
        </p:nvPicPr>
        <p:blipFill rotWithShape="1">
          <a:blip r:embed="rId3"/>
          <a:srcRect l="1276" t="58682" r="965" b="14263"/>
          <a:stretch/>
        </p:blipFill>
        <p:spPr>
          <a:xfrm>
            <a:off x="1914203" y="1025250"/>
            <a:ext cx="3148751" cy="540078"/>
          </a:xfrm>
          <a:prstGeom prst="rect">
            <a:avLst/>
          </a:prstGeom>
          <a:ln>
            <a:solidFill>
              <a:srgbClr val="FFB71B"/>
            </a:solidFill>
          </a:ln>
        </p:spPr>
      </p:pic>
      <p:sp>
        <p:nvSpPr>
          <p:cNvPr id="52" name="Oval 51">
            <a:extLst>
              <a:ext uri="{FF2B5EF4-FFF2-40B4-BE49-F238E27FC236}">
                <a16:creationId xmlns:a16="http://schemas.microsoft.com/office/drawing/2014/main" id="{04EBD5F0-A281-44FA-8ABC-4A68E1E51CF0}"/>
              </a:ext>
            </a:extLst>
          </p:cNvPr>
          <p:cNvSpPr>
            <a:spLocks noChangeArrowheads="1"/>
          </p:cNvSpPr>
          <p:nvPr/>
        </p:nvSpPr>
        <p:spPr bwMode="auto">
          <a:xfrm>
            <a:off x="3760750" y="1183926"/>
            <a:ext cx="933066" cy="406798"/>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oAutofit/>
          </a:bodyPr>
          <a:lstStyle/>
          <a:p>
            <a:endParaRPr lang="en-GB" sz="1400" b="1" dirty="0"/>
          </a:p>
        </p:txBody>
      </p:sp>
      <p:grpSp>
        <p:nvGrpSpPr>
          <p:cNvPr id="53" name="Group 52">
            <a:extLst>
              <a:ext uri="{FF2B5EF4-FFF2-40B4-BE49-F238E27FC236}">
                <a16:creationId xmlns:a16="http://schemas.microsoft.com/office/drawing/2014/main" id="{43BF6A19-DB07-4C56-B014-D58BB425A483}"/>
              </a:ext>
            </a:extLst>
          </p:cNvPr>
          <p:cNvGrpSpPr/>
          <p:nvPr/>
        </p:nvGrpSpPr>
        <p:grpSpPr>
          <a:xfrm>
            <a:off x="6114030" y="1362587"/>
            <a:ext cx="3343275" cy="2666481"/>
            <a:chOff x="4812862" y="1557935"/>
            <a:chExt cx="3343275" cy="2666481"/>
          </a:xfrm>
        </p:grpSpPr>
        <p:grpSp>
          <p:nvGrpSpPr>
            <p:cNvPr id="54" name="Group 75">
              <a:extLst>
                <a:ext uri="{FF2B5EF4-FFF2-40B4-BE49-F238E27FC236}">
                  <a16:creationId xmlns:a16="http://schemas.microsoft.com/office/drawing/2014/main" id="{3C0208FB-CFBE-418E-B52F-D47486524CBC}"/>
                </a:ext>
              </a:extLst>
            </p:cNvPr>
            <p:cNvGrpSpPr>
              <a:grpSpLocks/>
            </p:cNvGrpSpPr>
            <p:nvPr/>
          </p:nvGrpSpPr>
          <p:grpSpPr bwMode="auto">
            <a:xfrm>
              <a:off x="4812862" y="1557935"/>
              <a:ext cx="3343275" cy="2666481"/>
              <a:chOff x="696" y="1710"/>
              <a:chExt cx="1944" cy="1626"/>
            </a:xfrm>
          </p:grpSpPr>
          <p:sp>
            <p:nvSpPr>
              <p:cNvPr id="64" name="Rectangle 76">
                <a:extLst>
                  <a:ext uri="{FF2B5EF4-FFF2-40B4-BE49-F238E27FC236}">
                    <a16:creationId xmlns:a16="http://schemas.microsoft.com/office/drawing/2014/main" id="{F0E66B6D-287D-4183-8CA8-AFFD7C771C78}"/>
                  </a:ext>
                </a:extLst>
              </p:cNvPr>
              <p:cNvSpPr>
                <a:spLocks noChangeArrowheads="1"/>
              </p:cNvSpPr>
              <p:nvPr/>
            </p:nvSpPr>
            <p:spPr bwMode="auto">
              <a:xfrm>
                <a:off x="696" y="1710"/>
                <a:ext cx="1944" cy="16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65" name="Group 77">
                <a:extLst>
                  <a:ext uri="{FF2B5EF4-FFF2-40B4-BE49-F238E27FC236}">
                    <a16:creationId xmlns:a16="http://schemas.microsoft.com/office/drawing/2014/main" id="{2240E813-A7CD-4CD7-BBC1-73A82FE35F8C}"/>
                  </a:ext>
                </a:extLst>
              </p:cNvPr>
              <p:cNvGrpSpPr>
                <a:grpSpLocks/>
              </p:cNvGrpSpPr>
              <p:nvPr/>
            </p:nvGrpSpPr>
            <p:grpSpPr bwMode="auto">
              <a:xfrm>
                <a:off x="741" y="2019"/>
                <a:ext cx="1859" cy="1219"/>
                <a:chOff x="777" y="2319"/>
                <a:chExt cx="1816" cy="1219"/>
              </a:xfrm>
            </p:grpSpPr>
            <p:sp>
              <p:nvSpPr>
                <p:cNvPr id="69" name="Rectangle 111">
                  <a:extLst>
                    <a:ext uri="{FF2B5EF4-FFF2-40B4-BE49-F238E27FC236}">
                      <a16:creationId xmlns:a16="http://schemas.microsoft.com/office/drawing/2014/main" id="{499B3E2E-2CA7-4E8A-A73E-F33CD4BD0935}"/>
                    </a:ext>
                  </a:extLst>
                </p:cNvPr>
                <p:cNvSpPr>
                  <a:spLocks noChangeArrowheads="1"/>
                </p:cNvSpPr>
                <p:nvPr/>
              </p:nvSpPr>
              <p:spPr bwMode="auto">
                <a:xfrm>
                  <a:off x="777" y="2319"/>
                  <a:ext cx="1816" cy="1219"/>
                </a:xfrm>
                <a:prstGeom prst="rect">
                  <a:avLst/>
                </a:prstGeom>
                <a:solidFill>
                  <a:srgbClr val="FFFFFF"/>
                </a:solidFill>
                <a:ln w="28575">
                  <a:solidFill>
                    <a:schemeClr val="folHlink"/>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70" name="Group 79">
                  <a:extLst>
                    <a:ext uri="{FF2B5EF4-FFF2-40B4-BE49-F238E27FC236}">
                      <a16:creationId xmlns:a16="http://schemas.microsoft.com/office/drawing/2014/main" id="{8F5A3BB1-98B5-46B4-9ED9-BCE7360DF0B9}"/>
                    </a:ext>
                  </a:extLst>
                </p:cNvPr>
                <p:cNvGrpSpPr>
                  <a:grpSpLocks/>
                </p:cNvGrpSpPr>
                <p:nvPr/>
              </p:nvGrpSpPr>
              <p:grpSpPr bwMode="auto">
                <a:xfrm>
                  <a:off x="854" y="2412"/>
                  <a:ext cx="202" cy="171"/>
                  <a:chOff x="1272" y="3428"/>
                  <a:chExt cx="338" cy="266"/>
                </a:xfrm>
              </p:grpSpPr>
              <p:sp>
                <p:nvSpPr>
                  <p:cNvPr id="84" name="Rectangle 80">
                    <a:extLst>
                      <a:ext uri="{FF2B5EF4-FFF2-40B4-BE49-F238E27FC236}">
                        <a16:creationId xmlns:a16="http://schemas.microsoft.com/office/drawing/2014/main" id="{39266A4D-4AB8-4D21-997B-C627CFF3E88E}"/>
                      </a:ext>
                    </a:extLst>
                  </p:cNvPr>
                  <p:cNvSpPr>
                    <a:spLocks noChangeArrowheads="1"/>
                  </p:cNvSpPr>
                  <p:nvPr/>
                </p:nvSpPr>
                <p:spPr bwMode="auto">
                  <a:xfrm>
                    <a:off x="1272" y="3456"/>
                    <a:ext cx="338" cy="238"/>
                  </a:xfrm>
                  <a:prstGeom prst="rect">
                    <a:avLst/>
                  </a:prstGeom>
                  <a:solidFill>
                    <a:srgbClr val="FF0000"/>
                  </a:solidFill>
                  <a:ln w="9525">
                    <a:solidFill>
                      <a:schemeClr val="bg1"/>
                    </a:solidFill>
                    <a:miter lim="800000"/>
                    <a:headEnd/>
                    <a:tailEnd/>
                  </a:ln>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85" name="AutoShape 81">
                    <a:extLst>
                      <a:ext uri="{FF2B5EF4-FFF2-40B4-BE49-F238E27FC236}">
                        <a16:creationId xmlns:a16="http://schemas.microsoft.com/office/drawing/2014/main" id="{82465526-895F-404E-835E-6088CBFB5B8E}"/>
                      </a:ext>
                    </a:extLst>
                  </p:cNvPr>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71" name="Group 84">
                  <a:extLst>
                    <a:ext uri="{FF2B5EF4-FFF2-40B4-BE49-F238E27FC236}">
                      <a16:creationId xmlns:a16="http://schemas.microsoft.com/office/drawing/2014/main" id="{88D100AD-9969-46BF-81A5-535AD4B64B1A}"/>
                    </a:ext>
                  </a:extLst>
                </p:cNvPr>
                <p:cNvGrpSpPr>
                  <a:grpSpLocks/>
                </p:cNvGrpSpPr>
                <p:nvPr/>
              </p:nvGrpSpPr>
              <p:grpSpPr bwMode="auto">
                <a:xfrm>
                  <a:off x="1021" y="2868"/>
                  <a:ext cx="202" cy="171"/>
                  <a:chOff x="1273" y="3428"/>
                  <a:chExt cx="338" cy="266"/>
                </a:xfrm>
              </p:grpSpPr>
              <p:sp>
                <p:nvSpPr>
                  <p:cNvPr id="82" name="Rectangle 85">
                    <a:extLst>
                      <a:ext uri="{FF2B5EF4-FFF2-40B4-BE49-F238E27FC236}">
                        <a16:creationId xmlns:a16="http://schemas.microsoft.com/office/drawing/2014/main" id="{3380594A-7EE8-41F1-AECC-C3D4C2245DD2}"/>
                      </a:ext>
                    </a:extLst>
                  </p:cNvPr>
                  <p:cNvSpPr>
                    <a:spLocks noChangeArrowheads="1"/>
                  </p:cNvSpPr>
                  <p:nvPr/>
                </p:nvSpPr>
                <p:spPr bwMode="auto">
                  <a:xfrm>
                    <a:off x="1273" y="3456"/>
                    <a:ext cx="338" cy="238"/>
                  </a:xfrm>
                  <a:prstGeom prst="rect">
                    <a:avLst/>
                  </a:prstGeom>
                  <a:solidFill>
                    <a:srgbClr val="FF0000"/>
                  </a:solidFill>
                  <a:ln w="9525">
                    <a:solidFill>
                      <a:schemeClr val="bg1"/>
                    </a:solidFill>
                    <a:miter lim="800000"/>
                    <a:headEnd/>
                    <a:tailEnd/>
                  </a:ln>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83" name="AutoShape 86">
                    <a:extLst>
                      <a:ext uri="{FF2B5EF4-FFF2-40B4-BE49-F238E27FC236}">
                        <a16:creationId xmlns:a16="http://schemas.microsoft.com/office/drawing/2014/main" id="{74C7C837-3ECC-439C-805C-201D6710218F}"/>
                      </a:ext>
                    </a:extLst>
                  </p:cNvPr>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72" name="Group 89">
                  <a:extLst>
                    <a:ext uri="{FF2B5EF4-FFF2-40B4-BE49-F238E27FC236}">
                      <a16:creationId xmlns:a16="http://schemas.microsoft.com/office/drawing/2014/main" id="{3E31CB38-4844-4748-8E3A-0D299C06D469}"/>
                    </a:ext>
                  </a:extLst>
                </p:cNvPr>
                <p:cNvGrpSpPr>
                  <a:grpSpLocks/>
                </p:cNvGrpSpPr>
                <p:nvPr/>
              </p:nvGrpSpPr>
              <p:grpSpPr bwMode="auto">
                <a:xfrm>
                  <a:off x="1021" y="2652"/>
                  <a:ext cx="202" cy="171"/>
                  <a:chOff x="1273" y="3428"/>
                  <a:chExt cx="338" cy="266"/>
                </a:xfrm>
              </p:grpSpPr>
              <p:sp>
                <p:nvSpPr>
                  <p:cNvPr id="80" name="Rectangle 90">
                    <a:extLst>
                      <a:ext uri="{FF2B5EF4-FFF2-40B4-BE49-F238E27FC236}">
                        <a16:creationId xmlns:a16="http://schemas.microsoft.com/office/drawing/2014/main" id="{0CA80C5C-7032-40C4-9CAD-669D91BD5101}"/>
                      </a:ext>
                    </a:extLst>
                  </p:cNvPr>
                  <p:cNvSpPr>
                    <a:spLocks noChangeArrowheads="1"/>
                  </p:cNvSpPr>
                  <p:nvPr/>
                </p:nvSpPr>
                <p:spPr bwMode="auto">
                  <a:xfrm>
                    <a:off x="1273" y="3456"/>
                    <a:ext cx="338" cy="238"/>
                  </a:xfrm>
                  <a:prstGeom prst="rect">
                    <a:avLst/>
                  </a:prstGeom>
                  <a:solidFill>
                    <a:srgbClr val="23FD66"/>
                  </a:solidFill>
                  <a:ln w="9525">
                    <a:solidFill>
                      <a:schemeClr val="bg1"/>
                    </a:solidFill>
                    <a:miter lim="800000"/>
                    <a:headEnd/>
                    <a:tailEnd/>
                  </a:ln>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81" name="AutoShape 91">
                    <a:extLst>
                      <a:ext uri="{FF2B5EF4-FFF2-40B4-BE49-F238E27FC236}">
                        <a16:creationId xmlns:a16="http://schemas.microsoft.com/office/drawing/2014/main" id="{288A9791-AE39-4478-BD17-8AF7D8040480}"/>
                      </a:ext>
                    </a:extLst>
                  </p:cNvPr>
                  <p:cNvSpPr>
                    <a:spLocks noChangeArrowheads="1"/>
                  </p:cNvSpPr>
                  <p:nvPr/>
                </p:nvSpPr>
                <p:spPr bwMode="auto">
                  <a:xfrm>
                    <a:off x="1296" y="3428"/>
                    <a:ext cx="136" cy="60"/>
                  </a:xfrm>
                  <a:prstGeom prst="roundRect">
                    <a:avLst>
                      <a:gd name="adj" fmla="val 11667"/>
                    </a:avLst>
                  </a:prstGeom>
                  <a:solidFill>
                    <a:srgbClr val="23FD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73" name="Group 94">
                  <a:extLst>
                    <a:ext uri="{FF2B5EF4-FFF2-40B4-BE49-F238E27FC236}">
                      <a16:creationId xmlns:a16="http://schemas.microsoft.com/office/drawing/2014/main" id="{723A5DAA-DC66-4D9B-8085-64DD617F4FDC}"/>
                    </a:ext>
                  </a:extLst>
                </p:cNvPr>
                <p:cNvGrpSpPr>
                  <a:grpSpLocks/>
                </p:cNvGrpSpPr>
                <p:nvPr/>
              </p:nvGrpSpPr>
              <p:grpSpPr bwMode="auto">
                <a:xfrm>
                  <a:off x="1021" y="3108"/>
                  <a:ext cx="202" cy="171"/>
                  <a:chOff x="1273" y="3428"/>
                  <a:chExt cx="338" cy="266"/>
                </a:xfrm>
              </p:grpSpPr>
              <p:sp>
                <p:nvSpPr>
                  <p:cNvPr id="78" name="Rectangle 95">
                    <a:extLst>
                      <a:ext uri="{FF2B5EF4-FFF2-40B4-BE49-F238E27FC236}">
                        <a16:creationId xmlns:a16="http://schemas.microsoft.com/office/drawing/2014/main" id="{EB38F44E-34BF-46BB-8694-F167E8BC9BE0}"/>
                      </a:ext>
                    </a:extLst>
                  </p:cNvPr>
                  <p:cNvSpPr>
                    <a:spLocks noChangeArrowheads="1"/>
                  </p:cNvSpPr>
                  <p:nvPr/>
                </p:nvSpPr>
                <p:spPr bwMode="auto">
                  <a:xfrm>
                    <a:off x="1273" y="3456"/>
                    <a:ext cx="338" cy="238"/>
                  </a:xfrm>
                  <a:prstGeom prst="rect">
                    <a:avLst/>
                  </a:prstGeom>
                  <a:solidFill>
                    <a:srgbClr val="2D7A8F"/>
                  </a:solidFill>
                  <a:ln w="9525">
                    <a:solidFill>
                      <a:schemeClr val="bg1"/>
                    </a:solidFill>
                    <a:miter lim="800000"/>
                    <a:headEnd/>
                    <a:tailEnd/>
                  </a:ln>
                  <a:effectLst/>
                </p:spPr>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79" name="AutoShape 96">
                    <a:extLst>
                      <a:ext uri="{FF2B5EF4-FFF2-40B4-BE49-F238E27FC236}">
                        <a16:creationId xmlns:a16="http://schemas.microsoft.com/office/drawing/2014/main" id="{D3AFA1C2-4D96-4419-8BC8-A72CA5320675}"/>
                      </a:ext>
                    </a:extLst>
                  </p:cNvPr>
                  <p:cNvSpPr>
                    <a:spLocks noChangeArrowheads="1"/>
                  </p:cNvSpPr>
                  <p:nvPr/>
                </p:nvSpPr>
                <p:spPr bwMode="auto">
                  <a:xfrm>
                    <a:off x="1296" y="3428"/>
                    <a:ext cx="136" cy="60"/>
                  </a:xfrm>
                  <a:prstGeom prst="roundRect">
                    <a:avLst>
                      <a:gd name="adj" fmla="val 11667"/>
                    </a:avLst>
                  </a:prstGeom>
                  <a:solidFill>
                    <a:srgbClr val="2D7A8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74" name="Text Box 98">
                  <a:extLst>
                    <a:ext uri="{FF2B5EF4-FFF2-40B4-BE49-F238E27FC236}">
                      <a16:creationId xmlns:a16="http://schemas.microsoft.com/office/drawing/2014/main" id="{8DB0E3C7-D1F6-4D1C-9928-496AF7EA4840}"/>
                    </a:ext>
                  </a:extLst>
                </p:cNvPr>
                <p:cNvSpPr txBox="1">
                  <a:spLocks noChangeArrowheads="1"/>
                </p:cNvSpPr>
                <p:nvPr/>
              </p:nvSpPr>
              <p:spPr bwMode="auto">
                <a:xfrm>
                  <a:off x="1228" y="2663"/>
                  <a:ext cx="5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600" dirty="0">
                      <a:latin typeface="+mn-lt"/>
                    </a:rPr>
                    <a:t>Assemblage</a:t>
                  </a:r>
                </a:p>
              </p:txBody>
            </p:sp>
            <p:sp>
              <p:nvSpPr>
                <p:cNvPr id="75" name="Text Box 99">
                  <a:extLst>
                    <a:ext uri="{FF2B5EF4-FFF2-40B4-BE49-F238E27FC236}">
                      <a16:creationId xmlns:a16="http://schemas.microsoft.com/office/drawing/2014/main" id="{C9051D8B-4F55-4F6B-9889-69A309D6F089}"/>
                    </a:ext>
                  </a:extLst>
                </p:cNvPr>
                <p:cNvSpPr txBox="1">
                  <a:spLocks noChangeArrowheads="1"/>
                </p:cNvSpPr>
                <p:nvPr/>
              </p:nvSpPr>
              <p:spPr bwMode="auto">
                <a:xfrm>
                  <a:off x="1228" y="2871"/>
                  <a:ext cx="5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600" dirty="0">
                      <a:latin typeface="+mn-lt"/>
                    </a:rPr>
                    <a:t>Mise </a:t>
                  </a:r>
                  <a:r>
                    <a:rPr lang="en-GB" sz="1600" dirty="0" err="1">
                      <a:latin typeface="+mn-lt"/>
                    </a:rPr>
                    <a:t>en</a:t>
                  </a:r>
                  <a:r>
                    <a:rPr lang="en-GB" sz="1600" dirty="0">
                      <a:latin typeface="+mn-lt"/>
                    </a:rPr>
                    <a:t> </a:t>
                  </a:r>
                  <a:r>
                    <a:rPr lang="en-GB" sz="1600" dirty="0" err="1">
                      <a:latin typeface="+mn-lt"/>
                    </a:rPr>
                    <a:t>forme</a:t>
                  </a:r>
                  <a:endParaRPr lang="en-GB" sz="1600" dirty="0">
                    <a:latin typeface="+mn-lt"/>
                  </a:endParaRPr>
                </a:p>
              </p:txBody>
            </p:sp>
            <p:sp>
              <p:nvSpPr>
                <p:cNvPr id="76" name="Text Box 100">
                  <a:extLst>
                    <a:ext uri="{FF2B5EF4-FFF2-40B4-BE49-F238E27FC236}">
                      <a16:creationId xmlns:a16="http://schemas.microsoft.com/office/drawing/2014/main" id="{53C53F86-D4A3-4203-A6D8-01B18E4989C5}"/>
                    </a:ext>
                  </a:extLst>
                </p:cNvPr>
                <p:cNvSpPr txBox="1">
                  <a:spLocks noChangeArrowheads="1"/>
                </p:cNvSpPr>
                <p:nvPr/>
              </p:nvSpPr>
              <p:spPr bwMode="auto">
                <a:xfrm>
                  <a:off x="1228" y="3111"/>
                  <a:ext cx="11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600" dirty="0" err="1">
                      <a:latin typeface="+mn-lt"/>
                    </a:rPr>
                    <a:t>Traitement</a:t>
                  </a:r>
                  <a:r>
                    <a:rPr lang="en-GB" sz="1600" dirty="0">
                      <a:latin typeface="+mn-lt"/>
                    </a:rPr>
                    <a:t> de surface</a:t>
                  </a:r>
                </a:p>
              </p:txBody>
            </p:sp>
            <p:sp>
              <p:nvSpPr>
                <p:cNvPr id="77" name="Text Box 101">
                  <a:extLst>
                    <a:ext uri="{FF2B5EF4-FFF2-40B4-BE49-F238E27FC236}">
                      <a16:creationId xmlns:a16="http://schemas.microsoft.com/office/drawing/2014/main" id="{EA52CF38-C1F5-430F-B0B9-1E41CAFE2C9B}"/>
                    </a:ext>
                  </a:extLst>
                </p:cNvPr>
                <p:cNvSpPr txBox="1">
                  <a:spLocks noChangeArrowheads="1"/>
                </p:cNvSpPr>
                <p:nvPr/>
              </p:nvSpPr>
              <p:spPr bwMode="auto">
                <a:xfrm>
                  <a:off x="1079" y="2386"/>
                  <a:ext cx="11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600" dirty="0" err="1">
                      <a:latin typeface="+mn-lt"/>
                    </a:rPr>
                    <a:t>Univers</a:t>
                  </a:r>
                  <a:r>
                    <a:rPr lang="en-GB" sz="1600" dirty="0">
                      <a:latin typeface="+mn-lt"/>
                    </a:rPr>
                    <a:t> des </a:t>
                  </a:r>
                  <a:r>
                    <a:rPr lang="en-GB" sz="1600" dirty="0" err="1">
                      <a:latin typeface="+mn-lt"/>
                    </a:rPr>
                    <a:t>procédés</a:t>
                  </a:r>
                  <a:endParaRPr lang="en-GB" sz="1600" dirty="0">
                    <a:latin typeface="+mn-lt"/>
                  </a:endParaRPr>
                </a:p>
              </p:txBody>
            </p:sp>
          </p:grpSp>
          <p:grpSp>
            <p:nvGrpSpPr>
              <p:cNvPr id="66" name="Group 112">
                <a:extLst>
                  <a:ext uri="{FF2B5EF4-FFF2-40B4-BE49-F238E27FC236}">
                    <a16:creationId xmlns:a16="http://schemas.microsoft.com/office/drawing/2014/main" id="{504528A1-6EF3-46A1-8B4A-3054FE58D002}"/>
                  </a:ext>
                </a:extLst>
              </p:cNvPr>
              <p:cNvGrpSpPr>
                <a:grpSpLocks/>
              </p:cNvGrpSpPr>
              <p:nvPr/>
            </p:nvGrpSpPr>
            <p:grpSpPr bwMode="auto">
              <a:xfrm>
                <a:off x="738" y="1779"/>
                <a:ext cx="1860" cy="215"/>
                <a:chOff x="2858" y="1781"/>
                <a:chExt cx="1860" cy="215"/>
              </a:xfrm>
            </p:grpSpPr>
            <p:sp>
              <p:nvSpPr>
                <p:cNvPr id="67" name="AutoShape 113">
                  <a:extLst>
                    <a:ext uri="{FF2B5EF4-FFF2-40B4-BE49-F238E27FC236}">
                      <a16:creationId xmlns:a16="http://schemas.microsoft.com/office/drawing/2014/main" id="{2C329821-655C-45DE-8DC1-47FD9EAD623A}"/>
                    </a:ext>
                  </a:extLst>
                </p:cNvPr>
                <p:cNvSpPr>
                  <a:spLocks noChangeArrowheads="1"/>
                </p:cNvSpPr>
                <p:nvPr/>
              </p:nvSpPr>
              <p:spPr bwMode="auto">
                <a:xfrm>
                  <a:off x="2858" y="1781"/>
                  <a:ext cx="1860" cy="215"/>
                </a:xfrm>
                <a:prstGeom prst="roundRect">
                  <a:avLst>
                    <a:gd name="adj" fmla="val 6426"/>
                  </a:avLst>
                </a:prstGeom>
                <a:solidFill>
                  <a:srgbClr val="F8F8F8"/>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b="1" dirty="0" err="1"/>
                    <a:t>Univers</a:t>
                  </a:r>
                  <a:r>
                    <a:rPr lang="en-GB" sz="1400" b="1" dirty="0"/>
                    <a:t> des </a:t>
                  </a:r>
                  <a:r>
                    <a:rPr lang="en-GB" sz="1400" b="1" dirty="0" err="1"/>
                    <a:t>procédés</a:t>
                  </a:r>
                  <a:endParaRPr lang="en-US" b="1" i="1" dirty="0"/>
                </a:p>
              </p:txBody>
            </p:sp>
            <p:sp>
              <p:nvSpPr>
                <p:cNvPr id="68" name="AutoShape 114">
                  <a:extLst>
                    <a:ext uri="{FF2B5EF4-FFF2-40B4-BE49-F238E27FC236}">
                      <a16:creationId xmlns:a16="http://schemas.microsoft.com/office/drawing/2014/main" id="{F0BD0533-52BD-40E0-9C76-FD5F0C1D041B}"/>
                    </a:ext>
                  </a:extLst>
                </p:cNvPr>
                <p:cNvSpPr>
                  <a:spLocks noChangeArrowheads="1"/>
                </p:cNvSpPr>
                <p:nvPr/>
              </p:nvSpPr>
              <p:spPr bwMode="auto">
                <a:xfrm flipV="1">
                  <a:off x="4515" y="1854"/>
                  <a:ext cx="99" cy="58"/>
                </a:xfrm>
                <a:prstGeom prst="triangle">
                  <a:avLst>
                    <a:gd name="adj" fmla="val 50000"/>
                  </a:avLst>
                </a:prstGeom>
                <a:solidFill>
                  <a:schemeClr val="tx1"/>
                </a:solidFill>
                <a:ln w="9525">
                  <a:noFill/>
                  <a:miter lim="800000"/>
                  <a:headEnd/>
                  <a:tailEnd/>
                </a:ln>
              </p:spPr>
              <p:txBody>
                <a:bodyPr rot="10800000"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grpSp>
        <p:grpSp>
          <p:nvGrpSpPr>
            <p:cNvPr id="55" name="Group 54">
              <a:extLst>
                <a:ext uri="{FF2B5EF4-FFF2-40B4-BE49-F238E27FC236}">
                  <a16:creationId xmlns:a16="http://schemas.microsoft.com/office/drawing/2014/main" id="{0BD5DD34-2694-4B05-BEA9-F1718E701E8F}"/>
                </a:ext>
              </a:extLst>
            </p:cNvPr>
            <p:cNvGrpSpPr/>
            <p:nvPr/>
          </p:nvGrpSpPr>
          <p:grpSpPr>
            <a:xfrm>
              <a:off x="5155318" y="2725035"/>
              <a:ext cx="65350" cy="118194"/>
              <a:chOff x="5155318" y="2725035"/>
              <a:chExt cx="65350" cy="118194"/>
            </a:xfrm>
          </p:grpSpPr>
          <p:cxnSp>
            <p:nvCxnSpPr>
              <p:cNvPr id="62" name="Straight Connector 61">
                <a:extLst>
                  <a:ext uri="{FF2B5EF4-FFF2-40B4-BE49-F238E27FC236}">
                    <a16:creationId xmlns:a16="http://schemas.microsoft.com/office/drawing/2014/main" id="{C665372E-8E8E-44E8-BD6F-8611BFDB3C43}"/>
                  </a:ext>
                </a:extLst>
              </p:cNvPr>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E20994A5-48D9-4689-9397-2C3F960F1D1F}"/>
                  </a:ext>
                </a:extLst>
              </p:cNvPr>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79BC8EA9-5DD1-4725-A3EB-0F67D263B69E}"/>
                </a:ext>
              </a:extLst>
            </p:cNvPr>
            <p:cNvGrpSpPr/>
            <p:nvPr/>
          </p:nvGrpSpPr>
          <p:grpSpPr>
            <a:xfrm>
              <a:off x="5169261" y="3058254"/>
              <a:ext cx="65350" cy="118194"/>
              <a:chOff x="5155318" y="2725035"/>
              <a:chExt cx="65350" cy="118194"/>
            </a:xfrm>
          </p:grpSpPr>
          <p:cxnSp>
            <p:nvCxnSpPr>
              <p:cNvPr id="60" name="Straight Connector 59">
                <a:extLst>
                  <a:ext uri="{FF2B5EF4-FFF2-40B4-BE49-F238E27FC236}">
                    <a16:creationId xmlns:a16="http://schemas.microsoft.com/office/drawing/2014/main" id="{ED7753C3-3453-44A1-B3CB-3CF287F6B32C}"/>
                  </a:ext>
                </a:extLst>
              </p:cNvPr>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43299106-11A8-4A8F-A1D8-926FA792F565}"/>
                  </a:ext>
                </a:extLst>
              </p:cNvPr>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57" name="Group 56">
              <a:extLst>
                <a:ext uri="{FF2B5EF4-FFF2-40B4-BE49-F238E27FC236}">
                  <a16:creationId xmlns:a16="http://schemas.microsoft.com/office/drawing/2014/main" id="{001AC190-9F54-41F9-986F-668D45E0FBA6}"/>
                </a:ext>
              </a:extLst>
            </p:cNvPr>
            <p:cNvGrpSpPr/>
            <p:nvPr/>
          </p:nvGrpSpPr>
          <p:grpSpPr>
            <a:xfrm>
              <a:off x="5180679" y="3452581"/>
              <a:ext cx="65350" cy="118194"/>
              <a:chOff x="5155318" y="2725035"/>
              <a:chExt cx="65350" cy="118194"/>
            </a:xfrm>
          </p:grpSpPr>
          <p:cxnSp>
            <p:nvCxnSpPr>
              <p:cNvPr id="58" name="Straight Connector 57">
                <a:extLst>
                  <a:ext uri="{FF2B5EF4-FFF2-40B4-BE49-F238E27FC236}">
                    <a16:creationId xmlns:a16="http://schemas.microsoft.com/office/drawing/2014/main" id="{2571FA53-7B50-4396-97EB-310170DDDC40}"/>
                  </a:ext>
                </a:extLst>
              </p:cNvPr>
              <p:cNvCxnSpPr>
                <a:cxnSpLocks/>
              </p:cNvCxnSpPr>
              <p:nvPr/>
            </p:nvCxnSpPr>
            <p:spPr bwMode="auto">
              <a:xfrm>
                <a:off x="5160344" y="2725035"/>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31EF8365-B256-46CF-A840-75DAE29FCA98}"/>
                  </a:ext>
                </a:extLst>
              </p:cNvPr>
              <p:cNvCxnSpPr>
                <a:cxnSpLocks/>
              </p:cNvCxnSpPr>
              <p:nvPr/>
            </p:nvCxnSpPr>
            <p:spPr bwMode="auto">
              <a:xfrm flipH="1">
                <a:off x="5155318" y="2779282"/>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sp>
        <p:nvSpPr>
          <p:cNvPr id="86" name="Rectangle 117">
            <a:extLst>
              <a:ext uri="{FF2B5EF4-FFF2-40B4-BE49-F238E27FC236}">
                <a16:creationId xmlns:a16="http://schemas.microsoft.com/office/drawing/2014/main" id="{E6C80E26-1D63-4158-A025-2DFA18FB730B}"/>
              </a:ext>
            </a:extLst>
          </p:cNvPr>
          <p:cNvSpPr>
            <a:spLocks noChangeArrowheads="1"/>
          </p:cNvSpPr>
          <p:nvPr/>
        </p:nvSpPr>
        <p:spPr bwMode="auto">
          <a:xfrm>
            <a:off x="6136159" y="2728255"/>
            <a:ext cx="4480096" cy="236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eaLnBrk="0" hangingPunct="0">
              <a:spcBef>
                <a:spcPct val="20000"/>
              </a:spcBef>
              <a:spcAft>
                <a:spcPct val="20000"/>
              </a:spcAft>
              <a:buClr>
                <a:srgbClr val="009B9B"/>
              </a:buClr>
              <a:buSzPct val="80000"/>
              <a:buFont typeface="Wingdings" pitchFamily="2" charset="2"/>
              <a:buNone/>
            </a:pPr>
            <a:r>
              <a:rPr lang="en-GB" b="1" dirty="0">
                <a:solidFill>
                  <a:srgbClr val="666633"/>
                </a:solidFill>
              </a:rPr>
              <a:t>                      	     </a:t>
            </a:r>
            <a:r>
              <a:rPr lang="en-GB" sz="1400" b="1" dirty="0"/>
              <a:t>- </a:t>
            </a:r>
            <a:r>
              <a:rPr lang="en-GB" sz="1400" b="1" dirty="0" err="1"/>
              <a:t>Fonderie</a:t>
            </a:r>
            <a:endParaRPr lang="en-GB" sz="1400" dirty="0"/>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endParaRPr lang="en-GB" sz="800" b="1" dirty="0"/>
          </a:p>
          <a:p>
            <a:pPr eaLnBrk="0" hangingPunct="0">
              <a:spcBef>
                <a:spcPct val="20000"/>
              </a:spcBef>
              <a:spcAft>
                <a:spcPct val="20000"/>
              </a:spcAft>
              <a:buClr>
                <a:srgbClr val="009B9B"/>
              </a:buClr>
              <a:buSzPct val="80000"/>
              <a:buFont typeface="Wingdings" pitchFamily="2" charset="2"/>
              <a:buNone/>
            </a:pPr>
            <a:r>
              <a:rPr lang="en-GB" b="1" dirty="0"/>
              <a:t>Mise </a:t>
            </a:r>
            <a:r>
              <a:rPr lang="en-GB" b="1" dirty="0" err="1"/>
              <a:t>en</a:t>
            </a:r>
            <a:r>
              <a:rPr lang="en-GB" b="1" dirty="0"/>
              <a:t> </a:t>
            </a:r>
            <a:r>
              <a:rPr lang="en-GB" b="1" dirty="0" err="1"/>
              <a:t>forme</a:t>
            </a:r>
            <a:r>
              <a:rPr lang="en-GB" b="1" dirty="0"/>
              <a:t> – </a:t>
            </a:r>
            <a:r>
              <a:rPr lang="en-GB" b="1" dirty="0" err="1"/>
              <a:t>Fonderie</a:t>
            </a:r>
            <a:endParaRPr lang="en-GB" b="1" dirty="0"/>
          </a:p>
          <a:p>
            <a:pPr eaLnBrk="0" hangingPunct="0">
              <a:spcBef>
                <a:spcPct val="20000"/>
              </a:spcBef>
              <a:spcAft>
                <a:spcPct val="20000"/>
              </a:spcAft>
              <a:buClr>
                <a:srgbClr val="009B9B"/>
              </a:buClr>
              <a:buSzPct val="80000"/>
              <a:buFont typeface="Wingdings" pitchFamily="2" charset="2"/>
              <a:buNone/>
            </a:pPr>
            <a:endParaRPr lang="en-GB" sz="1400" dirty="0"/>
          </a:p>
        </p:txBody>
      </p:sp>
      <p:grpSp>
        <p:nvGrpSpPr>
          <p:cNvPr id="87" name="Group 86">
            <a:extLst>
              <a:ext uri="{FF2B5EF4-FFF2-40B4-BE49-F238E27FC236}">
                <a16:creationId xmlns:a16="http://schemas.microsoft.com/office/drawing/2014/main" id="{BDA85066-DB54-4819-80C5-B8CC8E3BDA99}"/>
              </a:ext>
            </a:extLst>
          </p:cNvPr>
          <p:cNvGrpSpPr/>
          <p:nvPr/>
        </p:nvGrpSpPr>
        <p:grpSpPr>
          <a:xfrm>
            <a:off x="1952203" y="2836203"/>
            <a:ext cx="4081463" cy="2811461"/>
            <a:chOff x="661067" y="2984232"/>
            <a:chExt cx="4081463" cy="2811461"/>
          </a:xfrm>
        </p:grpSpPr>
        <p:grpSp>
          <p:nvGrpSpPr>
            <p:cNvPr id="88" name="Group 118">
              <a:extLst>
                <a:ext uri="{FF2B5EF4-FFF2-40B4-BE49-F238E27FC236}">
                  <a16:creationId xmlns:a16="http://schemas.microsoft.com/office/drawing/2014/main" id="{B672C05A-168E-4EA3-8F3A-CFA69441147A}"/>
                </a:ext>
              </a:extLst>
            </p:cNvPr>
            <p:cNvGrpSpPr>
              <a:grpSpLocks/>
            </p:cNvGrpSpPr>
            <p:nvPr/>
          </p:nvGrpSpPr>
          <p:grpSpPr bwMode="auto">
            <a:xfrm>
              <a:off x="661067" y="2984232"/>
              <a:ext cx="2097088" cy="800100"/>
              <a:chOff x="598" y="1879"/>
              <a:chExt cx="1321" cy="504"/>
            </a:xfrm>
          </p:grpSpPr>
          <p:sp>
            <p:nvSpPr>
              <p:cNvPr id="93" name="Line 124">
                <a:extLst>
                  <a:ext uri="{FF2B5EF4-FFF2-40B4-BE49-F238E27FC236}">
                    <a16:creationId xmlns:a16="http://schemas.microsoft.com/office/drawing/2014/main" id="{F65F3465-7C4A-4357-B5AB-16393815FD91}"/>
                  </a:ext>
                </a:extLst>
              </p:cNvPr>
              <p:cNvSpPr>
                <a:spLocks noChangeShapeType="1"/>
              </p:cNvSpPr>
              <p:nvPr/>
            </p:nvSpPr>
            <p:spPr bwMode="auto">
              <a:xfrm>
                <a:off x="1120" y="2191"/>
                <a:ext cx="130" cy="192"/>
              </a:xfrm>
              <a:prstGeom prst="line">
                <a:avLst/>
              </a:prstGeom>
              <a:noFill/>
              <a:ln w="28575">
                <a:solidFill>
                  <a:srgbClr val="666633"/>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94" name="Text Box 125">
                <a:extLst>
                  <a:ext uri="{FF2B5EF4-FFF2-40B4-BE49-F238E27FC236}">
                    <a16:creationId xmlns:a16="http://schemas.microsoft.com/office/drawing/2014/main" id="{B8B5B722-B545-4C7E-8800-2BF5B7E74DD8}"/>
                  </a:ext>
                </a:extLst>
              </p:cNvPr>
              <p:cNvSpPr txBox="1">
                <a:spLocks noChangeArrowheads="1"/>
              </p:cNvSpPr>
              <p:nvPr/>
            </p:nvSpPr>
            <p:spPr bwMode="auto">
              <a:xfrm>
                <a:off x="598" y="1879"/>
                <a:ext cx="1321" cy="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0"/>
                  </a:spcBef>
                  <a:spcAft>
                    <a:spcPts val="0"/>
                  </a:spcAft>
                </a:pPr>
                <a:r>
                  <a:rPr lang="en-GB" sz="1400" b="1" i="1" dirty="0" err="1"/>
                  <a:t>Matériaux</a:t>
                </a:r>
                <a:r>
                  <a:rPr lang="en-GB" sz="1400" b="1" i="1" dirty="0"/>
                  <a:t> qui </a:t>
                </a:r>
                <a:r>
                  <a:rPr lang="en-GB" sz="1400" b="1" i="1" dirty="0" err="1"/>
                  <a:t>peuvent</a:t>
                </a:r>
                <a:endParaRPr lang="en-GB" sz="1400" b="1" i="1" dirty="0"/>
              </a:p>
              <a:p>
                <a:pPr algn="ctr">
                  <a:spcBef>
                    <a:spcPts val="0"/>
                  </a:spcBef>
                  <a:spcAft>
                    <a:spcPts val="0"/>
                  </a:spcAft>
                </a:pPr>
                <a:r>
                  <a:rPr lang="en-GB" sz="1400" b="1" i="1" dirty="0"/>
                  <a:t> </a:t>
                </a:r>
                <a:r>
                  <a:rPr lang="en-GB" sz="1400" b="1" i="1" dirty="0" err="1"/>
                  <a:t>être</a:t>
                </a:r>
                <a:r>
                  <a:rPr lang="en-GB" sz="1400" b="1" i="1" dirty="0"/>
                  <a:t> </a:t>
                </a:r>
                <a:r>
                  <a:rPr lang="en-GB" sz="1400" b="1" i="1" dirty="0" err="1"/>
                  <a:t>moulé</a:t>
                </a:r>
                <a:r>
                  <a:rPr lang="en-GB" sz="1400" b="1" i="1" dirty="0"/>
                  <a:t> par </a:t>
                </a:r>
                <a:r>
                  <a:rPr lang="en-GB" sz="1400" b="1" i="1" dirty="0" err="1"/>
                  <a:t>coulée</a:t>
                </a:r>
                <a:endParaRPr lang="en-GB" sz="1400" b="1" i="1" dirty="0"/>
              </a:p>
            </p:txBody>
          </p:sp>
        </p:grpSp>
        <p:sp>
          <p:nvSpPr>
            <p:cNvPr id="89" name="AutoShape 66">
              <a:extLst>
                <a:ext uri="{FF2B5EF4-FFF2-40B4-BE49-F238E27FC236}">
                  <a16:creationId xmlns:a16="http://schemas.microsoft.com/office/drawing/2014/main" id="{64D8CF91-0DC6-4BD2-914C-6AA5616710FF}"/>
                </a:ext>
              </a:extLst>
            </p:cNvPr>
            <p:cNvSpPr>
              <a:spLocks noChangeArrowheads="1"/>
            </p:cNvSpPr>
            <p:nvPr/>
          </p:nvSpPr>
          <p:spPr bwMode="auto">
            <a:xfrm>
              <a:off x="1699292" y="3912918"/>
              <a:ext cx="1703388" cy="1882775"/>
            </a:xfrm>
            <a:prstGeom prst="roundRect">
              <a:avLst>
                <a:gd name="adj" fmla="val 2292"/>
              </a:avLst>
            </a:prstGeom>
            <a:solidFill>
              <a:schemeClr val="bg1">
                <a:lumMod val="95000"/>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0" name="Text Box 67">
              <a:extLst>
                <a:ext uri="{FF2B5EF4-FFF2-40B4-BE49-F238E27FC236}">
                  <a16:creationId xmlns:a16="http://schemas.microsoft.com/office/drawing/2014/main" id="{0BBA7D2A-9E17-497A-8A86-D890396FD89E}"/>
                </a:ext>
              </a:extLst>
            </p:cNvPr>
            <p:cNvSpPr txBox="1">
              <a:spLocks noChangeArrowheads="1"/>
            </p:cNvSpPr>
            <p:nvPr/>
          </p:nvSpPr>
          <p:spPr bwMode="auto">
            <a:xfrm>
              <a:off x="1824705" y="3962131"/>
              <a:ext cx="14684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i="1" dirty="0" err="1"/>
                <a:t>Resultats</a:t>
              </a:r>
              <a:r>
                <a:rPr lang="en-GB" b="1" i="1" dirty="0"/>
                <a:t>   </a:t>
              </a:r>
            </a:p>
            <a:p>
              <a:pPr algn="ctr">
                <a:buClr>
                  <a:srgbClr val="009B9B"/>
                </a:buClr>
                <a:buSzPct val="80000"/>
                <a:buFont typeface="Wingdings" pitchFamily="2" charset="2"/>
                <a:buNone/>
              </a:pPr>
              <a:r>
                <a:rPr lang="en-GB" sz="1200" b="1" i="1" dirty="0"/>
                <a:t>X </a:t>
              </a:r>
              <a:r>
                <a:rPr lang="en-GB" sz="1200" b="1" i="1" dirty="0" err="1"/>
                <a:t>validés</a:t>
              </a:r>
              <a:r>
                <a:rPr lang="en-GB" sz="1200" b="1" i="1" dirty="0"/>
                <a:t> sur 100</a:t>
              </a:r>
            </a:p>
          </p:txBody>
        </p:sp>
        <p:sp>
          <p:nvSpPr>
            <p:cNvPr id="91" name="Text Box 68">
              <a:extLst>
                <a:ext uri="{FF2B5EF4-FFF2-40B4-BE49-F238E27FC236}">
                  <a16:creationId xmlns:a16="http://schemas.microsoft.com/office/drawing/2014/main" id="{9EB7CCF5-3504-4A41-AC75-2B6A6148FFF1}"/>
                </a:ext>
              </a:extLst>
            </p:cNvPr>
            <p:cNvSpPr txBox="1">
              <a:spLocks noChangeArrowheads="1"/>
            </p:cNvSpPr>
            <p:nvPr/>
          </p:nvSpPr>
          <p:spPr bwMode="auto">
            <a:xfrm>
              <a:off x="1888205" y="4647931"/>
              <a:ext cx="1406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10000"/>
                </a:spcBef>
                <a:spcAft>
                  <a:spcPct val="20000"/>
                </a:spcAft>
                <a:buClr>
                  <a:srgbClr val="009B9B"/>
                </a:buClr>
                <a:buSzPct val="80000"/>
                <a:buFont typeface="Wingdings" pitchFamily="2" charset="2"/>
                <a:buNone/>
              </a:pPr>
              <a:r>
                <a:rPr lang="en-GB" sz="1400" dirty="0" err="1"/>
                <a:t>Matériau</a:t>
              </a:r>
              <a:r>
                <a:rPr lang="en-GB" sz="1400" dirty="0"/>
                <a:t> 1</a:t>
              </a:r>
            </a:p>
            <a:p>
              <a:pPr>
                <a:spcBef>
                  <a:spcPct val="10000"/>
                </a:spcBef>
                <a:spcAft>
                  <a:spcPct val="20000"/>
                </a:spcAft>
                <a:buClr>
                  <a:srgbClr val="009B9B"/>
                </a:buClr>
                <a:buSzPct val="80000"/>
                <a:buFont typeface="Wingdings" pitchFamily="2" charset="2"/>
                <a:buNone/>
              </a:pPr>
              <a:r>
                <a:rPr lang="en-GB" sz="1400" dirty="0" err="1"/>
                <a:t>Matériau</a:t>
              </a:r>
              <a:r>
                <a:rPr lang="en-GB" sz="1400" dirty="0"/>
                <a:t> 2          </a:t>
              </a:r>
            </a:p>
            <a:p>
              <a:pPr>
                <a:spcBef>
                  <a:spcPct val="10000"/>
                </a:spcBef>
                <a:spcAft>
                  <a:spcPct val="20000"/>
                </a:spcAft>
                <a:buClr>
                  <a:srgbClr val="009B9B"/>
                </a:buClr>
                <a:buSzPct val="80000"/>
                <a:buFont typeface="Wingdings" pitchFamily="2" charset="2"/>
                <a:buNone/>
              </a:pPr>
              <a:r>
                <a:rPr lang="en-GB" sz="1400" dirty="0" err="1"/>
                <a:t>Matériau</a:t>
              </a:r>
              <a:r>
                <a:rPr lang="en-GB" sz="1400" dirty="0"/>
                <a:t> 3</a:t>
              </a:r>
            </a:p>
            <a:p>
              <a:pPr>
                <a:spcBef>
                  <a:spcPct val="10000"/>
                </a:spcBef>
                <a:spcAft>
                  <a:spcPct val="20000"/>
                </a:spcAft>
                <a:buClr>
                  <a:srgbClr val="009B9B"/>
                </a:buClr>
                <a:buSzPct val="80000"/>
                <a:buFont typeface="Wingdings" pitchFamily="2" charset="2"/>
                <a:buNone/>
              </a:pPr>
              <a:r>
                <a:rPr lang="en-GB" sz="1400" dirty="0"/>
                <a:t>etc...</a:t>
              </a:r>
            </a:p>
          </p:txBody>
        </p:sp>
        <p:sp>
          <p:nvSpPr>
            <p:cNvPr id="92" name="Line 130">
              <a:extLst>
                <a:ext uri="{FF2B5EF4-FFF2-40B4-BE49-F238E27FC236}">
                  <a16:creationId xmlns:a16="http://schemas.microsoft.com/office/drawing/2014/main" id="{726402ED-B3D7-4033-9252-E1EBE3D10A2F}"/>
                </a:ext>
              </a:extLst>
            </p:cNvPr>
            <p:cNvSpPr>
              <a:spLocks noChangeShapeType="1"/>
            </p:cNvSpPr>
            <p:nvPr/>
          </p:nvSpPr>
          <p:spPr bwMode="auto">
            <a:xfrm flipH="1">
              <a:off x="3524917" y="4805093"/>
              <a:ext cx="1217613"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5" name="Group 4">
            <a:extLst>
              <a:ext uri="{FF2B5EF4-FFF2-40B4-BE49-F238E27FC236}">
                <a16:creationId xmlns:a16="http://schemas.microsoft.com/office/drawing/2014/main" id="{EE416A17-9DA5-49B7-9B98-3473E3EB67E9}"/>
              </a:ext>
            </a:extLst>
          </p:cNvPr>
          <p:cNvGrpSpPr/>
          <p:nvPr/>
        </p:nvGrpSpPr>
        <p:grpSpPr>
          <a:xfrm>
            <a:off x="4727848" y="1073049"/>
            <a:ext cx="4878051" cy="4779820"/>
            <a:chOff x="4283505" y="796141"/>
            <a:chExt cx="4878051" cy="4779820"/>
          </a:xfrm>
        </p:grpSpPr>
        <p:grpSp>
          <p:nvGrpSpPr>
            <p:cNvPr id="6" name="Group 5">
              <a:extLst>
                <a:ext uri="{FF2B5EF4-FFF2-40B4-BE49-F238E27FC236}">
                  <a16:creationId xmlns:a16="http://schemas.microsoft.com/office/drawing/2014/main" id="{6ACAFDA2-A618-467B-AEEE-A41D81D580FD}"/>
                </a:ext>
              </a:extLst>
            </p:cNvPr>
            <p:cNvGrpSpPr/>
            <p:nvPr/>
          </p:nvGrpSpPr>
          <p:grpSpPr>
            <a:xfrm>
              <a:off x="4283505" y="796141"/>
              <a:ext cx="4878051" cy="4779820"/>
              <a:chOff x="3423794" y="1225421"/>
              <a:chExt cx="4878051" cy="4779820"/>
            </a:xfrm>
          </p:grpSpPr>
          <p:sp>
            <p:nvSpPr>
              <p:cNvPr id="40" name="Line 127">
                <a:extLst>
                  <a:ext uri="{FF2B5EF4-FFF2-40B4-BE49-F238E27FC236}">
                    <a16:creationId xmlns:a16="http://schemas.microsoft.com/office/drawing/2014/main" id="{8FE2AFC2-431C-423B-9A54-D18B7148047F}"/>
                  </a:ext>
                </a:extLst>
              </p:cNvPr>
              <p:cNvSpPr>
                <a:spLocks noChangeShapeType="1"/>
              </p:cNvSpPr>
              <p:nvPr/>
            </p:nvSpPr>
            <p:spPr bwMode="auto">
              <a:xfrm>
                <a:off x="3423794" y="1542779"/>
                <a:ext cx="1302305" cy="0"/>
              </a:xfrm>
              <a:prstGeom prst="line">
                <a:avLst/>
              </a:prstGeom>
              <a:noFill/>
              <a:ln w="38100">
                <a:solidFill>
                  <a:schemeClr val="accent1"/>
                </a:solidFill>
                <a:prstDash val="sysDot"/>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nvGrpSpPr>
              <p:cNvPr id="41" name="Group 40">
                <a:extLst>
                  <a:ext uri="{FF2B5EF4-FFF2-40B4-BE49-F238E27FC236}">
                    <a16:creationId xmlns:a16="http://schemas.microsoft.com/office/drawing/2014/main" id="{4C796B78-1637-4AEB-8C8A-6CF4F4A1032B}"/>
                  </a:ext>
                </a:extLst>
              </p:cNvPr>
              <p:cNvGrpSpPr/>
              <p:nvPr/>
            </p:nvGrpSpPr>
            <p:grpSpPr>
              <a:xfrm>
                <a:off x="4720445" y="1225421"/>
                <a:ext cx="3581400" cy="4779820"/>
                <a:chOff x="4720445" y="1225421"/>
                <a:chExt cx="3581400" cy="4779820"/>
              </a:xfrm>
            </p:grpSpPr>
            <p:sp>
              <p:nvSpPr>
                <p:cNvPr id="42" name="Rectangle 111">
                  <a:extLst>
                    <a:ext uri="{FF2B5EF4-FFF2-40B4-BE49-F238E27FC236}">
                      <a16:creationId xmlns:a16="http://schemas.microsoft.com/office/drawing/2014/main" id="{D7657964-7087-41BA-9F65-4B78E2DCF979}"/>
                    </a:ext>
                  </a:extLst>
                </p:cNvPr>
                <p:cNvSpPr>
                  <a:spLocks noChangeArrowheads="1"/>
                </p:cNvSpPr>
                <p:nvPr/>
              </p:nvSpPr>
              <p:spPr bwMode="auto">
                <a:xfrm>
                  <a:off x="4874922" y="2033529"/>
                  <a:ext cx="3221170" cy="2151063"/>
                </a:xfrm>
                <a:prstGeom prst="rect">
                  <a:avLst/>
                </a:prstGeom>
                <a:solidFill>
                  <a:srgbClr val="FFFFFF"/>
                </a:solidFill>
                <a:ln w="28575">
                  <a:solidFill>
                    <a:schemeClr val="folHlink"/>
                  </a:solidFill>
                  <a:miter lim="800000"/>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Line 10">
                  <a:extLst>
                    <a:ext uri="{FF2B5EF4-FFF2-40B4-BE49-F238E27FC236}">
                      <a16:creationId xmlns:a16="http://schemas.microsoft.com/office/drawing/2014/main" id="{B1E3C7AD-5CE1-41B0-B7DE-D14FB920398F}"/>
                    </a:ext>
                  </a:extLst>
                </p:cNvPr>
                <p:cNvSpPr>
                  <a:spLocks noChangeShapeType="1"/>
                </p:cNvSpPr>
                <p:nvPr/>
              </p:nvSpPr>
              <p:spPr bwMode="auto">
                <a:xfrm flipH="1">
                  <a:off x="7469281" y="3976416"/>
                  <a:ext cx="61926" cy="114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nchor="ctr"/>
                <a:lstStyle/>
                <a:p>
                  <a:endParaRPr lang="en-GB" dirty="0"/>
                </a:p>
              </p:txBody>
            </p:sp>
            <p:grpSp>
              <p:nvGrpSpPr>
                <p:cNvPr id="44" name="Group 13">
                  <a:extLst>
                    <a:ext uri="{FF2B5EF4-FFF2-40B4-BE49-F238E27FC236}">
                      <a16:creationId xmlns:a16="http://schemas.microsoft.com/office/drawing/2014/main" id="{E29D9141-849C-4936-843A-9433E90E2FEF}"/>
                    </a:ext>
                  </a:extLst>
                </p:cNvPr>
                <p:cNvGrpSpPr>
                  <a:grpSpLocks/>
                </p:cNvGrpSpPr>
                <p:nvPr/>
              </p:nvGrpSpPr>
              <p:grpSpPr bwMode="auto">
                <a:xfrm>
                  <a:off x="4871820" y="1631679"/>
                  <a:ext cx="3199522" cy="341313"/>
                  <a:chOff x="2858" y="1751"/>
                  <a:chExt cx="1860" cy="215"/>
                </a:xfrm>
              </p:grpSpPr>
              <p:sp>
                <p:nvSpPr>
                  <p:cNvPr id="50" name="AutoShape 14">
                    <a:extLst>
                      <a:ext uri="{FF2B5EF4-FFF2-40B4-BE49-F238E27FC236}">
                        <a16:creationId xmlns:a16="http://schemas.microsoft.com/office/drawing/2014/main" id="{7E0D2760-F3A4-4AEF-BF46-C673A760ECB6}"/>
                      </a:ext>
                    </a:extLst>
                  </p:cNvPr>
                  <p:cNvSpPr>
                    <a:spLocks noChangeArrowheads="1"/>
                  </p:cNvSpPr>
                  <p:nvPr/>
                </p:nvSpPr>
                <p:spPr bwMode="auto">
                  <a:xfrm>
                    <a:off x="2858" y="1751"/>
                    <a:ext cx="1860" cy="215"/>
                  </a:xfrm>
                  <a:prstGeom prst="roundRect">
                    <a:avLst>
                      <a:gd name="adj" fmla="val 6426"/>
                    </a:avLst>
                  </a:prstGeom>
                  <a:solidFill>
                    <a:srgbClr val="F8F8F8"/>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r>
                      <a:rPr lang="en-GB" b="1" dirty="0" err="1"/>
                      <a:t>Univers</a:t>
                    </a:r>
                    <a:r>
                      <a:rPr lang="en-GB" b="1" dirty="0"/>
                      <a:t> </a:t>
                    </a:r>
                    <a:r>
                      <a:rPr lang="en-GB" b="1" dirty="0" err="1"/>
                      <a:t>Matériaux</a:t>
                    </a:r>
                    <a:endParaRPr lang="en-US" i="1" dirty="0"/>
                  </a:p>
                </p:txBody>
              </p:sp>
              <p:sp>
                <p:nvSpPr>
                  <p:cNvPr id="51" name="AutoShape 15">
                    <a:extLst>
                      <a:ext uri="{FF2B5EF4-FFF2-40B4-BE49-F238E27FC236}">
                        <a16:creationId xmlns:a16="http://schemas.microsoft.com/office/drawing/2014/main" id="{301DAA84-08C9-4F76-B9F8-E48992B7F251}"/>
                      </a:ext>
                    </a:extLst>
                  </p:cNvPr>
                  <p:cNvSpPr>
                    <a:spLocks noChangeArrowheads="1"/>
                  </p:cNvSpPr>
                  <p:nvPr/>
                </p:nvSpPr>
                <p:spPr bwMode="auto">
                  <a:xfrm flipV="1">
                    <a:off x="4515" y="1844"/>
                    <a:ext cx="99" cy="58"/>
                  </a:xfrm>
                  <a:prstGeom prst="triangle">
                    <a:avLst>
                      <a:gd name="adj" fmla="val 50000"/>
                    </a:avLst>
                  </a:prstGeom>
                  <a:solidFill>
                    <a:schemeClr val="tx1"/>
                  </a:solidFill>
                  <a:ln w="9525">
                    <a:solidFill>
                      <a:schemeClr val="accent1"/>
                    </a:solidFill>
                    <a:miter lim="800000"/>
                    <a:headEnd/>
                    <a:tailEnd/>
                  </a:ln>
                </p:spPr>
                <p:txBody>
                  <a:bodyPr rot="10800000"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45" name="AutoShape 61">
                  <a:extLst>
                    <a:ext uri="{FF2B5EF4-FFF2-40B4-BE49-F238E27FC236}">
                      <a16:creationId xmlns:a16="http://schemas.microsoft.com/office/drawing/2014/main" id="{7E89E60A-B9C8-42DB-9A26-2E00F84B7FB8}"/>
                    </a:ext>
                  </a:extLst>
                </p:cNvPr>
                <p:cNvSpPr>
                  <a:spLocks noChangeArrowheads="1"/>
                </p:cNvSpPr>
                <p:nvPr/>
              </p:nvSpPr>
              <p:spPr bwMode="auto">
                <a:xfrm>
                  <a:off x="4863219" y="4571729"/>
                  <a:ext cx="3220164" cy="1271588"/>
                </a:xfrm>
                <a:prstGeom prst="roundRect">
                  <a:avLst>
                    <a:gd name="adj" fmla="val 6426"/>
                  </a:avLst>
                </a:prstGeom>
                <a:solidFill>
                  <a:srgbClr val="F8F8F8"/>
                </a:solidFill>
                <a:ln w="28575">
                  <a:solidFill>
                    <a:srgbClr val="808080"/>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r>
                    <a:rPr lang="en-GB" sz="1400" dirty="0"/>
                    <a:t> </a:t>
                  </a:r>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endParaRPr lang="en-GB" sz="1400" dirty="0"/>
                </a:p>
                <a:p>
                  <a:pPr eaLnBrk="0" hangingPunct="0">
                    <a:spcBef>
                      <a:spcPct val="20000"/>
                    </a:spcBef>
                    <a:spcAft>
                      <a:spcPct val="20000"/>
                    </a:spcAft>
                    <a:buClr>
                      <a:srgbClr val="009B9B"/>
                    </a:buClr>
                    <a:buSzPct val="80000"/>
                    <a:buFont typeface="Wingdings" pitchFamily="2" charset="2"/>
                    <a:buNone/>
                  </a:pPr>
                  <a:r>
                    <a:rPr lang="en-GB" sz="1400" dirty="0"/>
                    <a:t>   </a:t>
                  </a:r>
                  <a:endParaRPr lang="en-US" sz="1400" b="1" dirty="0">
                    <a:solidFill>
                      <a:srgbClr val="A50021"/>
                    </a:solidFill>
                  </a:endParaRPr>
                </a:p>
              </p:txBody>
            </p:sp>
            <p:sp>
              <p:nvSpPr>
                <p:cNvPr id="46" name="Rectangle 62">
                  <a:extLst>
                    <a:ext uri="{FF2B5EF4-FFF2-40B4-BE49-F238E27FC236}">
                      <a16:creationId xmlns:a16="http://schemas.microsoft.com/office/drawing/2014/main" id="{BF1CEDD0-0E84-489F-BB09-A8C0E267DA55}"/>
                    </a:ext>
                  </a:extLst>
                </p:cNvPr>
                <p:cNvSpPr>
                  <a:spLocks noChangeArrowheads="1"/>
                </p:cNvSpPr>
                <p:nvPr/>
              </p:nvSpPr>
              <p:spPr bwMode="auto">
                <a:xfrm>
                  <a:off x="4720445" y="1230041"/>
                  <a:ext cx="3581400" cy="4775200"/>
                </a:xfrm>
                <a:prstGeom prst="rect">
                  <a:avLst/>
                </a:prstGeom>
                <a:noFill/>
                <a:ln w="2857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7" name="Text Box 63">
                  <a:extLst>
                    <a:ext uri="{FF2B5EF4-FFF2-40B4-BE49-F238E27FC236}">
                      <a16:creationId xmlns:a16="http://schemas.microsoft.com/office/drawing/2014/main" id="{0B6E528F-6E93-4580-8E83-F1C52500246E}"/>
                    </a:ext>
                  </a:extLst>
                </p:cNvPr>
                <p:cNvSpPr txBox="1">
                  <a:spLocks noChangeArrowheads="1"/>
                </p:cNvSpPr>
                <p:nvPr/>
              </p:nvSpPr>
              <p:spPr bwMode="auto">
                <a:xfrm>
                  <a:off x="4845043" y="1225421"/>
                  <a:ext cx="86008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err="1"/>
                    <a:t>Arborescences</a:t>
                  </a:r>
                  <a:endParaRPr lang="en-GB" b="1" dirty="0"/>
                </a:p>
              </p:txBody>
            </p:sp>
            <p:sp>
              <p:nvSpPr>
                <p:cNvPr id="48" name="Text Box 64">
                  <a:extLst>
                    <a:ext uri="{FF2B5EF4-FFF2-40B4-BE49-F238E27FC236}">
                      <a16:creationId xmlns:a16="http://schemas.microsoft.com/office/drawing/2014/main" id="{FB60E7D2-CE0B-4CB3-8657-FB85F40603E8}"/>
                    </a:ext>
                  </a:extLst>
                </p:cNvPr>
                <p:cNvSpPr txBox="1">
                  <a:spLocks noChangeArrowheads="1"/>
                </p:cNvSpPr>
                <p:nvPr/>
              </p:nvSpPr>
              <p:spPr bwMode="auto">
                <a:xfrm>
                  <a:off x="5093723" y="1430066"/>
                  <a:ext cx="19954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endParaRPr lang="en-GB" sz="1400" dirty="0"/>
                </a:p>
              </p:txBody>
            </p:sp>
            <p:sp>
              <p:nvSpPr>
                <p:cNvPr id="49" name="Text Box 132">
                  <a:extLst>
                    <a:ext uri="{FF2B5EF4-FFF2-40B4-BE49-F238E27FC236}">
                      <a16:creationId xmlns:a16="http://schemas.microsoft.com/office/drawing/2014/main" id="{32DE436E-B3E3-497D-8505-F70360216F74}"/>
                    </a:ext>
                  </a:extLst>
                </p:cNvPr>
                <p:cNvSpPr txBox="1">
                  <a:spLocks noChangeArrowheads="1"/>
                </p:cNvSpPr>
                <p:nvPr/>
              </p:nvSpPr>
              <p:spPr bwMode="auto">
                <a:xfrm>
                  <a:off x="4871820" y="4184379"/>
                  <a:ext cx="174769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t>Fiches </a:t>
                  </a:r>
                  <a:r>
                    <a:rPr lang="en-GB" sz="1400" b="1" dirty="0" err="1"/>
                    <a:t>sélectionnées</a:t>
                  </a:r>
                  <a:endParaRPr lang="en-GB" sz="1400" b="1" dirty="0"/>
                </a:p>
              </p:txBody>
            </p:sp>
          </p:grpSp>
        </p:grpSp>
        <p:grpSp>
          <p:nvGrpSpPr>
            <p:cNvPr id="7" name="Group 6">
              <a:extLst>
                <a:ext uri="{FF2B5EF4-FFF2-40B4-BE49-F238E27FC236}">
                  <a16:creationId xmlns:a16="http://schemas.microsoft.com/office/drawing/2014/main" id="{809A1B42-071D-47EF-A27E-78B3A2A83DDF}"/>
                </a:ext>
              </a:extLst>
            </p:cNvPr>
            <p:cNvGrpSpPr/>
            <p:nvPr/>
          </p:nvGrpSpPr>
          <p:grpSpPr>
            <a:xfrm>
              <a:off x="5914001" y="1696428"/>
              <a:ext cx="2938736" cy="1841501"/>
              <a:chOff x="574402" y="3173897"/>
              <a:chExt cx="2938736" cy="1841501"/>
            </a:xfrm>
          </p:grpSpPr>
          <p:grpSp>
            <p:nvGrpSpPr>
              <p:cNvPr id="8" name="Group 11">
                <a:extLst>
                  <a:ext uri="{FF2B5EF4-FFF2-40B4-BE49-F238E27FC236}">
                    <a16:creationId xmlns:a16="http://schemas.microsoft.com/office/drawing/2014/main" id="{CCC1A7E1-3194-48C7-9E93-AF0CD838AC45}"/>
                  </a:ext>
                </a:extLst>
              </p:cNvPr>
              <p:cNvGrpSpPr>
                <a:grpSpLocks/>
              </p:cNvGrpSpPr>
              <p:nvPr/>
            </p:nvGrpSpPr>
            <p:grpSpPr bwMode="auto">
              <a:xfrm>
                <a:off x="823913" y="3613635"/>
                <a:ext cx="346075" cy="271463"/>
                <a:chOff x="1273" y="3428"/>
                <a:chExt cx="338" cy="266"/>
              </a:xfrm>
              <a:solidFill>
                <a:srgbClr val="FFFF00"/>
              </a:solidFill>
            </p:grpSpPr>
            <p:sp>
              <p:nvSpPr>
                <p:cNvPr id="38" name="Rectangle 12">
                  <a:extLst>
                    <a:ext uri="{FF2B5EF4-FFF2-40B4-BE49-F238E27FC236}">
                      <a16:creationId xmlns:a16="http://schemas.microsoft.com/office/drawing/2014/main" id="{84C9D4FC-2B99-4B82-8970-CA741E4C1092}"/>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9" name="AutoShape 13">
                  <a:extLst>
                    <a:ext uri="{FF2B5EF4-FFF2-40B4-BE49-F238E27FC236}">
                      <a16:creationId xmlns:a16="http://schemas.microsoft.com/office/drawing/2014/main" id="{5F4CAFAA-5813-4174-8CE3-BB9B6807BB6B}"/>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9" name="Group 16">
                <a:extLst>
                  <a:ext uri="{FF2B5EF4-FFF2-40B4-BE49-F238E27FC236}">
                    <a16:creationId xmlns:a16="http://schemas.microsoft.com/office/drawing/2014/main" id="{DEA1CD70-4C4A-480C-BED5-23FB1EC928BB}"/>
                  </a:ext>
                </a:extLst>
              </p:cNvPr>
              <p:cNvGrpSpPr>
                <a:grpSpLocks/>
              </p:cNvGrpSpPr>
              <p:nvPr/>
            </p:nvGrpSpPr>
            <p:grpSpPr bwMode="auto">
              <a:xfrm>
                <a:off x="837575" y="4357202"/>
                <a:ext cx="346075" cy="271463"/>
                <a:chOff x="1273" y="3428"/>
                <a:chExt cx="338" cy="266"/>
              </a:xfrm>
            </p:grpSpPr>
            <p:sp>
              <p:nvSpPr>
                <p:cNvPr id="36" name="Rectangle 17">
                  <a:extLst>
                    <a:ext uri="{FF2B5EF4-FFF2-40B4-BE49-F238E27FC236}">
                      <a16:creationId xmlns:a16="http://schemas.microsoft.com/office/drawing/2014/main" id="{39C2BDEA-124F-464C-B162-33F499B6E80C}"/>
                    </a:ext>
                  </a:extLst>
                </p:cNvPr>
                <p:cNvSpPr>
                  <a:spLocks noChangeArrowheads="1"/>
                </p:cNvSpPr>
                <p:nvPr/>
              </p:nvSpPr>
              <p:spPr bwMode="auto">
                <a:xfrm>
                  <a:off x="1273" y="3456"/>
                  <a:ext cx="338" cy="23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7" name="AutoShape 18">
                  <a:extLst>
                    <a:ext uri="{FF2B5EF4-FFF2-40B4-BE49-F238E27FC236}">
                      <a16:creationId xmlns:a16="http://schemas.microsoft.com/office/drawing/2014/main" id="{4E30D02F-2E02-4C72-8287-4B583CE8AE2E}"/>
                    </a:ext>
                  </a:extLst>
                </p:cNvPr>
                <p:cNvSpPr>
                  <a:spLocks noChangeArrowheads="1"/>
                </p:cNvSpPr>
                <p:nvPr/>
              </p:nvSpPr>
              <p:spPr bwMode="auto">
                <a:xfrm>
                  <a:off x="1296" y="3428"/>
                  <a:ext cx="136" cy="60"/>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nvGrpSpPr>
              <p:cNvPr id="10" name="Group 21">
                <a:extLst>
                  <a:ext uri="{FF2B5EF4-FFF2-40B4-BE49-F238E27FC236}">
                    <a16:creationId xmlns:a16="http://schemas.microsoft.com/office/drawing/2014/main" id="{E685B9E7-7A90-47A3-B5B1-7408A370AB75}"/>
                  </a:ext>
                </a:extLst>
              </p:cNvPr>
              <p:cNvGrpSpPr>
                <a:grpSpLocks/>
              </p:cNvGrpSpPr>
              <p:nvPr/>
            </p:nvGrpSpPr>
            <p:grpSpPr bwMode="auto">
              <a:xfrm>
                <a:off x="823913" y="3981935"/>
                <a:ext cx="346075" cy="271463"/>
                <a:chOff x="1273" y="3428"/>
                <a:chExt cx="338" cy="266"/>
              </a:xfrm>
              <a:solidFill>
                <a:srgbClr val="006600"/>
              </a:solidFill>
            </p:grpSpPr>
            <p:sp>
              <p:nvSpPr>
                <p:cNvPr id="34" name="Rectangle 22">
                  <a:extLst>
                    <a:ext uri="{FF2B5EF4-FFF2-40B4-BE49-F238E27FC236}">
                      <a16:creationId xmlns:a16="http://schemas.microsoft.com/office/drawing/2014/main" id="{8F1FAE38-6B96-4950-A945-266EE9C356EC}"/>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5" name="AutoShape 23">
                  <a:extLst>
                    <a:ext uri="{FF2B5EF4-FFF2-40B4-BE49-F238E27FC236}">
                      <a16:creationId xmlns:a16="http://schemas.microsoft.com/office/drawing/2014/main" id="{3A20397F-54EA-4AD2-8583-1F2475306E68}"/>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11" name="Text Box 30">
                <a:extLst>
                  <a:ext uri="{FF2B5EF4-FFF2-40B4-BE49-F238E27FC236}">
                    <a16:creationId xmlns:a16="http://schemas.microsoft.com/office/drawing/2014/main" id="{8ED20F68-E39A-4C9F-9FC0-7FA97067CD26}"/>
                  </a:ext>
                </a:extLst>
              </p:cNvPr>
              <p:cNvSpPr txBox="1">
                <a:spLocks noChangeArrowheads="1"/>
              </p:cNvSpPr>
              <p:nvPr/>
            </p:nvSpPr>
            <p:spPr bwMode="auto">
              <a:xfrm>
                <a:off x="1179513" y="3631097"/>
                <a:ext cx="2046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err="1"/>
                  <a:t>Céramiques</a:t>
                </a:r>
                <a:r>
                  <a:rPr lang="en-GB" sz="1400" dirty="0"/>
                  <a:t> et </a:t>
                </a:r>
                <a:r>
                  <a:rPr lang="en-GB" sz="1400" dirty="0" err="1"/>
                  <a:t>verres</a:t>
                </a:r>
                <a:endParaRPr lang="en-GB" sz="1400" dirty="0"/>
              </a:p>
            </p:txBody>
          </p:sp>
          <p:sp>
            <p:nvSpPr>
              <p:cNvPr id="12" name="Text Box 31">
                <a:extLst>
                  <a:ext uri="{FF2B5EF4-FFF2-40B4-BE49-F238E27FC236}">
                    <a16:creationId xmlns:a16="http://schemas.microsoft.com/office/drawing/2014/main" id="{D84A8D15-0B86-42B2-BA3C-542B95C9447C}"/>
                  </a:ext>
                </a:extLst>
              </p:cNvPr>
              <p:cNvSpPr txBox="1">
                <a:spLocks noChangeArrowheads="1"/>
              </p:cNvSpPr>
              <p:nvPr/>
            </p:nvSpPr>
            <p:spPr bwMode="auto">
              <a:xfrm>
                <a:off x="1179513" y="3999398"/>
                <a:ext cx="224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err="1"/>
                  <a:t>Hybrides</a:t>
                </a:r>
                <a:r>
                  <a:rPr lang="en-GB" sz="1400" dirty="0"/>
                  <a:t>: composites etc</a:t>
                </a:r>
              </a:p>
            </p:txBody>
          </p:sp>
          <p:sp>
            <p:nvSpPr>
              <p:cNvPr id="13" name="Text Box 32">
                <a:extLst>
                  <a:ext uri="{FF2B5EF4-FFF2-40B4-BE49-F238E27FC236}">
                    <a16:creationId xmlns:a16="http://schemas.microsoft.com/office/drawing/2014/main" id="{EC75B3A0-F190-48C8-A025-2D8DD58F5B45}"/>
                  </a:ext>
                </a:extLst>
              </p:cNvPr>
              <p:cNvSpPr txBox="1">
                <a:spLocks noChangeArrowheads="1"/>
              </p:cNvSpPr>
              <p:nvPr/>
            </p:nvSpPr>
            <p:spPr bwMode="auto">
              <a:xfrm>
                <a:off x="1204395" y="4361965"/>
                <a:ext cx="1649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err="1"/>
                  <a:t>Métaux</a:t>
                </a:r>
                <a:r>
                  <a:rPr lang="en-GB" sz="1400" dirty="0"/>
                  <a:t> et </a:t>
                </a:r>
                <a:r>
                  <a:rPr lang="en-GB" sz="1400" dirty="0" err="1"/>
                  <a:t>alliages</a:t>
                </a:r>
                <a:endParaRPr lang="en-GB" sz="1400" dirty="0"/>
              </a:p>
            </p:txBody>
          </p:sp>
          <p:sp>
            <p:nvSpPr>
              <p:cNvPr id="14" name="Text Box 33">
                <a:extLst>
                  <a:ext uri="{FF2B5EF4-FFF2-40B4-BE49-F238E27FC236}">
                    <a16:creationId xmlns:a16="http://schemas.microsoft.com/office/drawing/2014/main" id="{39D12F0A-06E3-4696-8AD0-15D391915FF0}"/>
                  </a:ext>
                </a:extLst>
              </p:cNvPr>
              <p:cNvSpPr txBox="1">
                <a:spLocks noChangeArrowheads="1"/>
              </p:cNvSpPr>
              <p:nvPr/>
            </p:nvSpPr>
            <p:spPr bwMode="auto">
              <a:xfrm>
                <a:off x="1179513" y="4710598"/>
                <a:ext cx="233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err="1"/>
                  <a:t>Polymères</a:t>
                </a:r>
                <a:r>
                  <a:rPr lang="en-GB" sz="1400" dirty="0"/>
                  <a:t> et </a:t>
                </a:r>
                <a:r>
                  <a:rPr lang="en-GB" sz="1400" dirty="0" err="1"/>
                  <a:t>élastomères</a:t>
                </a:r>
                <a:endParaRPr lang="en-GB" sz="1400" dirty="0"/>
              </a:p>
            </p:txBody>
          </p:sp>
          <p:sp>
            <p:nvSpPr>
              <p:cNvPr id="15" name="Text Box 34">
                <a:extLst>
                  <a:ext uri="{FF2B5EF4-FFF2-40B4-BE49-F238E27FC236}">
                    <a16:creationId xmlns:a16="http://schemas.microsoft.com/office/drawing/2014/main" id="{A5D289CF-182A-46F4-9750-B66DD48C6E8D}"/>
                  </a:ext>
                </a:extLst>
              </p:cNvPr>
              <p:cNvSpPr txBox="1">
                <a:spLocks noChangeArrowheads="1"/>
              </p:cNvSpPr>
              <p:nvPr/>
            </p:nvSpPr>
            <p:spPr bwMode="auto">
              <a:xfrm>
                <a:off x="965200" y="3173897"/>
                <a:ext cx="181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err="1"/>
                  <a:t>Univers</a:t>
                </a:r>
                <a:r>
                  <a:rPr lang="en-GB" sz="1600" dirty="0"/>
                  <a:t> </a:t>
                </a:r>
                <a:r>
                  <a:rPr lang="en-GB" sz="1600" dirty="0" err="1"/>
                  <a:t>Matériaux</a:t>
                </a:r>
                <a:endParaRPr lang="en-GB" sz="1600" dirty="0"/>
              </a:p>
            </p:txBody>
          </p:sp>
          <p:grpSp>
            <p:nvGrpSpPr>
              <p:cNvPr id="16" name="Group 21">
                <a:extLst>
                  <a:ext uri="{FF2B5EF4-FFF2-40B4-BE49-F238E27FC236}">
                    <a16:creationId xmlns:a16="http://schemas.microsoft.com/office/drawing/2014/main" id="{E4979E2B-71F2-4CC4-A040-2A358DF9F284}"/>
                  </a:ext>
                </a:extLst>
              </p:cNvPr>
              <p:cNvGrpSpPr>
                <a:grpSpLocks/>
              </p:cNvGrpSpPr>
              <p:nvPr/>
            </p:nvGrpSpPr>
            <p:grpSpPr bwMode="auto">
              <a:xfrm>
                <a:off x="832644" y="4723253"/>
                <a:ext cx="346075" cy="271463"/>
                <a:chOff x="1273" y="3428"/>
                <a:chExt cx="338" cy="266"/>
              </a:xfrm>
              <a:solidFill>
                <a:srgbClr val="0000CC"/>
              </a:solidFill>
            </p:grpSpPr>
            <p:sp>
              <p:nvSpPr>
                <p:cNvPr id="32" name="Rectangle 22">
                  <a:extLst>
                    <a:ext uri="{FF2B5EF4-FFF2-40B4-BE49-F238E27FC236}">
                      <a16:creationId xmlns:a16="http://schemas.microsoft.com/office/drawing/2014/main" id="{D5540ECA-C24B-4168-BE15-93749D8A0795}"/>
                    </a:ext>
                  </a:extLst>
                </p:cNvPr>
                <p:cNvSpPr>
                  <a:spLocks noChangeArrowheads="1"/>
                </p:cNvSpPr>
                <p:nvPr/>
              </p:nvSpPr>
              <p:spPr bwMode="auto">
                <a:xfrm>
                  <a:off x="1273" y="3456"/>
                  <a:ext cx="338" cy="238"/>
                </a:xfrm>
                <a:prstGeom prst="rect">
                  <a:avLst/>
                </a:prstGeom>
                <a:grp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3" name="AutoShape 23">
                  <a:extLst>
                    <a:ext uri="{FF2B5EF4-FFF2-40B4-BE49-F238E27FC236}">
                      <a16:creationId xmlns:a16="http://schemas.microsoft.com/office/drawing/2014/main" id="{E1DB942D-755A-4ADC-9CD5-B68661CDF38A}"/>
                    </a:ext>
                  </a:extLst>
                </p:cNvPr>
                <p:cNvSpPr>
                  <a:spLocks noChangeArrowheads="1"/>
                </p:cNvSpPr>
                <p:nvPr/>
              </p:nvSpPr>
              <p:spPr bwMode="auto">
                <a:xfrm>
                  <a:off x="1296" y="3428"/>
                  <a:ext cx="136" cy="60"/>
                </a:xfrm>
                <a:prstGeom prst="roundRect">
                  <a:avLst>
                    <a:gd name="adj" fmla="val 11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17" name="Rectangle 17">
                <a:extLst>
                  <a:ext uri="{FF2B5EF4-FFF2-40B4-BE49-F238E27FC236}">
                    <a16:creationId xmlns:a16="http://schemas.microsoft.com/office/drawing/2014/main" id="{A2CB875D-12EB-4329-892A-82FC51C48F98}"/>
                  </a:ext>
                </a:extLst>
              </p:cNvPr>
              <p:cNvSpPr>
                <a:spLocks noChangeArrowheads="1"/>
              </p:cNvSpPr>
              <p:nvPr/>
            </p:nvSpPr>
            <p:spPr bwMode="auto">
              <a:xfrm>
                <a:off x="574402" y="3252820"/>
                <a:ext cx="346075" cy="242888"/>
              </a:xfrm>
              <a:prstGeom prst="rect">
                <a:avLst/>
              </a:prstGeom>
              <a:solidFill>
                <a:srgbClr val="FF0000"/>
              </a:solidFill>
              <a:ln w="9525">
                <a:solidFill>
                  <a:schemeClr val="bg1"/>
                </a:solidFill>
                <a:miter lim="800000"/>
                <a:headEnd/>
                <a:tailEnd/>
              </a:ln>
              <a:effec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8" name="AutoShape 18">
                <a:extLst>
                  <a:ext uri="{FF2B5EF4-FFF2-40B4-BE49-F238E27FC236}">
                    <a16:creationId xmlns:a16="http://schemas.microsoft.com/office/drawing/2014/main" id="{371D24FF-264F-4D5B-A7AF-B68D17345C90}"/>
                  </a:ext>
                </a:extLst>
              </p:cNvPr>
              <p:cNvSpPr>
                <a:spLocks noChangeArrowheads="1"/>
              </p:cNvSpPr>
              <p:nvPr/>
            </p:nvSpPr>
            <p:spPr bwMode="auto">
              <a:xfrm>
                <a:off x="597951" y="3224245"/>
                <a:ext cx="139249" cy="61232"/>
              </a:xfrm>
              <a:prstGeom prst="roundRect">
                <a:avLst>
                  <a:gd name="adj" fmla="val 11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19" name="Group 18">
                <a:extLst>
                  <a:ext uri="{FF2B5EF4-FFF2-40B4-BE49-F238E27FC236}">
                    <a16:creationId xmlns:a16="http://schemas.microsoft.com/office/drawing/2014/main" id="{7BF28697-FB1C-4314-B85D-A2821A043987}"/>
                  </a:ext>
                </a:extLst>
              </p:cNvPr>
              <p:cNvGrpSpPr/>
              <p:nvPr/>
            </p:nvGrpSpPr>
            <p:grpSpPr>
              <a:xfrm>
                <a:off x="680239" y="3720863"/>
                <a:ext cx="65350" cy="118194"/>
                <a:chOff x="688948" y="3720863"/>
                <a:chExt cx="65350" cy="118194"/>
              </a:xfrm>
            </p:grpSpPr>
            <p:cxnSp>
              <p:nvCxnSpPr>
                <p:cNvPr id="30" name="Straight Connector 29">
                  <a:extLst>
                    <a:ext uri="{FF2B5EF4-FFF2-40B4-BE49-F238E27FC236}">
                      <a16:creationId xmlns:a16="http://schemas.microsoft.com/office/drawing/2014/main" id="{E673DA96-F270-47DD-B605-C3404EAFAFA2}"/>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A6FC3F5-B845-4BA4-A7E7-D86542B19FCB}"/>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20" name="Group 19">
                <a:extLst>
                  <a:ext uri="{FF2B5EF4-FFF2-40B4-BE49-F238E27FC236}">
                    <a16:creationId xmlns:a16="http://schemas.microsoft.com/office/drawing/2014/main" id="{D7AD48BA-6656-4082-B65E-65CCCC712587}"/>
                  </a:ext>
                </a:extLst>
              </p:cNvPr>
              <p:cNvGrpSpPr/>
              <p:nvPr/>
            </p:nvGrpSpPr>
            <p:grpSpPr>
              <a:xfrm>
                <a:off x="692104" y="4086656"/>
                <a:ext cx="65350" cy="118194"/>
                <a:chOff x="688948" y="3720863"/>
                <a:chExt cx="65350" cy="118194"/>
              </a:xfrm>
            </p:grpSpPr>
            <p:cxnSp>
              <p:nvCxnSpPr>
                <p:cNvPr id="28" name="Straight Connector 27">
                  <a:extLst>
                    <a:ext uri="{FF2B5EF4-FFF2-40B4-BE49-F238E27FC236}">
                      <a16:creationId xmlns:a16="http://schemas.microsoft.com/office/drawing/2014/main" id="{7C9D6243-AD16-4F72-B29B-D209711D2779}"/>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81DF437-27EC-46EE-A35D-4824AEFA828D}"/>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21" name="Group 20">
                <a:extLst>
                  <a:ext uri="{FF2B5EF4-FFF2-40B4-BE49-F238E27FC236}">
                    <a16:creationId xmlns:a16="http://schemas.microsoft.com/office/drawing/2014/main" id="{C81DB8CC-CFB8-446E-BED2-85AB0A61566C}"/>
                  </a:ext>
                </a:extLst>
              </p:cNvPr>
              <p:cNvGrpSpPr/>
              <p:nvPr/>
            </p:nvGrpSpPr>
            <p:grpSpPr>
              <a:xfrm>
                <a:off x="697872" y="4461149"/>
                <a:ext cx="65350" cy="118194"/>
                <a:chOff x="688948" y="3720863"/>
                <a:chExt cx="65350" cy="118194"/>
              </a:xfrm>
            </p:grpSpPr>
            <p:cxnSp>
              <p:nvCxnSpPr>
                <p:cNvPr id="26" name="Straight Connector 25">
                  <a:extLst>
                    <a:ext uri="{FF2B5EF4-FFF2-40B4-BE49-F238E27FC236}">
                      <a16:creationId xmlns:a16="http://schemas.microsoft.com/office/drawing/2014/main" id="{9F20F874-CA69-4D3C-B7DE-5FB988A1C0D3}"/>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DE83B32-720D-49C6-ABD8-DCFDF2BD9DDD}"/>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6C92348A-3D71-402C-B51D-95827E5F1C6A}"/>
                  </a:ext>
                </a:extLst>
              </p:cNvPr>
              <p:cNvGrpSpPr/>
              <p:nvPr/>
            </p:nvGrpSpPr>
            <p:grpSpPr>
              <a:xfrm>
                <a:off x="697361" y="4828440"/>
                <a:ext cx="65350" cy="118194"/>
                <a:chOff x="688948" y="3720863"/>
                <a:chExt cx="65350" cy="118194"/>
              </a:xfrm>
            </p:grpSpPr>
            <p:cxnSp>
              <p:nvCxnSpPr>
                <p:cNvPr id="24" name="Straight Connector 23">
                  <a:extLst>
                    <a:ext uri="{FF2B5EF4-FFF2-40B4-BE49-F238E27FC236}">
                      <a16:creationId xmlns:a16="http://schemas.microsoft.com/office/drawing/2014/main" id="{690C02E8-29FD-45E5-9BD9-9AEFC59D1109}"/>
                    </a:ext>
                  </a:extLst>
                </p:cNvPr>
                <p:cNvCxnSpPr>
                  <a:cxnSpLocks/>
                </p:cNvCxnSpPr>
                <p:nvPr/>
              </p:nvCxnSpPr>
              <p:spPr bwMode="auto">
                <a:xfrm>
                  <a:off x="693974" y="3720863"/>
                  <a:ext cx="60324" cy="64573"/>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0EB502D-7D20-4509-B8F2-49EDB1F255CD}"/>
                    </a:ext>
                  </a:extLst>
                </p:cNvPr>
                <p:cNvCxnSpPr>
                  <a:cxnSpLocks/>
                </p:cNvCxnSpPr>
                <p:nvPr/>
              </p:nvCxnSpPr>
              <p:spPr bwMode="auto">
                <a:xfrm flipH="1">
                  <a:off x="688948" y="3775110"/>
                  <a:ext cx="64462" cy="63947"/>
                </a:xfrm>
                <a:prstGeom prst="line">
                  <a:avLst/>
                </a:prstGeom>
                <a:noFill/>
                <a:ln w="19050" cap="flat" cmpd="sng" algn="ctr">
                  <a:solidFill>
                    <a:schemeClr val="bg1">
                      <a:lumMod val="75000"/>
                    </a:schemeClr>
                  </a:solidFill>
                  <a:prstDash val="solid"/>
                  <a:round/>
                  <a:headEnd type="none" w="med" len="med"/>
                  <a:tailEnd type="none" w="med" len="med"/>
                </a:ln>
                <a:effectLst/>
              </p:spPr>
            </p:cxnSp>
          </p:grpSp>
          <p:pic>
            <p:nvPicPr>
              <p:cNvPr id="23" name="Picture 22">
                <a:extLst>
                  <a:ext uri="{FF2B5EF4-FFF2-40B4-BE49-F238E27FC236}">
                    <a16:creationId xmlns:a16="http://schemas.microsoft.com/office/drawing/2014/main" id="{8C8B5977-8996-4C7D-BC69-D961E013F48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33480" t="27813" r="36492" b="43354"/>
              <a:stretch/>
            </p:blipFill>
            <p:spPr>
              <a:xfrm>
                <a:off x="1051994" y="4350909"/>
                <a:ext cx="175915" cy="173971"/>
              </a:xfrm>
              <a:prstGeom prst="rect">
                <a:avLst/>
              </a:prstGeom>
            </p:spPr>
          </p:pic>
        </p:grpSp>
      </p:grpSp>
    </p:spTree>
    <p:extLst>
      <p:ext uri="{BB962C8B-B14F-4D97-AF65-F5344CB8AC3E}">
        <p14:creationId xmlns:p14="http://schemas.microsoft.com/office/powerpoint/2010/main" val="20919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up)">
                                      <p:cBhvr>
                                        <p:cTn id="16" dur="5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1000"/>
                                        <p:tgtEl>
                                          <p:spTgt spid="8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23093-2AB0-F74C-B865-1A12A15B650E}" type="slidenum">
              <a:rPr kumimoji="0" lang="en-US" sz="1200" b="0" i="0" u="none" strike="noStrike" kern="1200" cap="none" spc="0" normalizeH="0" baseline="0" noProof="0" smtClean="0">
                <a:ln>
                  <a:noFill/>
                </a:ln>
                <a:solidFill>
                  <a:srgbClr val="FFFFFF">
                    <a:lumMod val="65000"/>
                  </a:srgbClr>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lumMod val="65000"/>
                </a:srgbClr>
              </a:solidFill>
              <a:effectLst/>
              <a:uLnTx/>
              <a:uFillTx/>
              <a:latin typeface="Calibri" panose="020F0502020204030204" pitchFamily="34" charset="0"/>
              <a:ea typeface="+mn-ea"/>
              <a:cs typeface="Calibri" panose="020F0502020204030204" pitchFamily="34" charset="0"/>
            </a:endParaRPr>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US" dirty="0" err="1"/>
              <a:t>Sélection</a:t>
            </a:r>
            <a:r>
              <a:rPr lang="en-US" dirty="0"/>
              <a:t> sur les liens</a:t>
            </a: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3933825" y="1409700"/>
            <a:ext cx="4597400" cy="4089400"/>
            <a:chOff x="1742" y="880"/>
            <a:chExt cx="2896" cy="2576"/>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ormAutofit fontScale="85000" lnSpcReduction="10000"/>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ct val="0"/>
                </a:spcAft>
                <a:buClr>
                  <a:srgbClr val="009B9B"/>
                </a:buClr>
                <a:buSzPct val="80000"/>
                <a:buFont typeface="Wingdings" panose="05000000000000000000" pitchFamily="2" charset="2"/>
                <a:buNone/>
                <a:tabLst/>
                <a:defRPr/>
              </a:pPr>
              <a:r>
                <a:rPr kumimoji="0" lang="en-GB" sz="1800" b="1" i="1" u="none" strike="noStrike" kern="1200" cap="none" spc="0" normalizeH="0" baseline="0" noProof="0" dirty="0">
                  <a:ln>
                    <a:noFill/>
                  </a:ln>
                  <a:solidFill>
                    <a:srgbClr val="FFB71B"/>
                  </a:solidFill>
                  <a:effectLst/>
                  <a:uLnTx/>
                  <a:uFillTx/>
                  <a:latin typeface="Arial" panose="020B0604020202020204" pitchFamily="34" charset="0"/>
                  <a:ea typeface="+mn-ea"/>
                  <a:cs typeface="+mn-cs"/>
                </a:rPr>
                <a:t>La base de </a:t>
              </a:r>
              <a:r>
                <a:rPr kumimoji="0" lang="en-GB" sz="1800" b="1" i="1" u="none" strike="noStrike" kern="1200" cap="none" spc="0" normalizeH="0" baseline="0" noProof="0" dirty="0" err="1">
                  <a:ln>
                    <a:noFill/>
                  </a:ln>
                  <a:solidFill>
                    <a:srgbClr val="FFB71B"/>
                  </a:solidFill>
                  <a:effectLst/>
                  <a:uLnTx/>
                  <a:uFillTx/>
                  <a:latin typeface="Arial" panose="020B0604020202020204" pitchFamily="34" charset="0"/>
                  <a:ea typeface="+mn-ea"/>
                  <a:cs typeface="+mn-cs"/>
                </a:rPr>
                <a:t>données</a:t>
              </a:r>
              <a:endParaRPr kumimoji="0" lang="en-GB" sz="1800" b="1" i="1" u="none" strike="noStrike" kern="1200" cap="none" spc="0" normalizeH="0" baseline="0" noProof="0" dirty="0">
                <a:ln>
                  <a:noFill/>
                </a:ln>
                <a:solidFill>
                  <a:srgbClr val="FFB71B"/>
                </a:solidFill>
                <a:effectLst/>
                <a:uLnTx/>
                <a:uFillTx/>
                <a:latin typeface="Arial" panose="020B0604020202020204" pitchFamily="34" charset="0"/>
                <a:ea typeface="+mn-ea"/>
                <a:cs typeface="+mn-cs"/>
              </a:endParaRP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635626" y="3038478"/>
            <a:ext cx="1168400" cy="390526"/>
            <a:chOff x="2830" y="1914"/>
            <a:chExt cx="744" cy="246"/>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830" y="2160"/>
              <a:ext cx="744"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96" y="1914"/>
              <a:ext cx="501" cy="2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r>
                <a:rPr kumimoji="0" lang="en-GB" sz="1800" b="1"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Liens</a:t>
              </a:r>
            </a:p>
          </p:txBody>
        </p:sp>
      </p:grpSp>
      <p:grpSp>
        <p:nvGrpSpPr>
          <p:cNvPr id="10" name="Group 71">
            <a:extLst>
              <a:ext uri="{FF2B5EF4-FFF2-40B4-BE49-F238E27FC236}">
                <a16:creationId xmlns:a16="http://schemas.microsoft.com/office/drawing/2014/main" id="{38BCBC6F-AC7F-4004-8737-3A348541FF2D}"/>
              </a:ext>
            </a:extLst>
          </p:cNvPr>
          <p:cNvGrpSpPr>
            <a:grpSpLocks/>
          </p:cNvGrpSpPr>
          <p:nvPr/>
        </p:nvGrpSpPr>
        <p:grpSpPr bwMode="auto">
          <a:xfrm>
            <a:off x="5438775" y="1576388"/>
            <a:ext cx="1485900" cy="3721100"/>
            <a:chOff x="2706" y="993"/>
            <a:chExt cx="936" cy="2344"/>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2706" y="2758"/>
              <a:ext cx="936" cy="3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Fournisseurs</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auto" latinLnBrk="0" hangingPunct="0">
                <a:lnSpc>
                  <a:spcPct val="100000"/>
                </a:lnSpc>
                <a:spcBef>
                  <a:spcPct val="0"/>
                </a:spcBef>
                <a:spcAft>
                  <a:spcPct val="0"/>
                </a:spcAft>
                <a:buClrTx/>
                <a:buSzTx/>
                <a:buFont typeface="Wingdings" panose="05000000000000000000" pitchFamily="2" charset="2"/>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Table de </a:t>
              </a:r>
              <a:r>
                <a:rPr kumimoji="0" lang="en-GB"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données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2706" y="1115"/>
              <a:ext cx="936" cy="3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Références</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Table de </a:t>
              </a:r>
              <a:r>
                <a:rPr kumimoji="0" lang="en-GB" sz="1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données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6" name="Group 69">
            <a:extLst>
              <a:ext uri="{FF2B5EF4-FFF2-40B4-BE49-F238E27FC236}">
                <a16:creationId xmlns:a16="http://schemas.microsoft.com/office/drawing/2014/main" id="{71CB33BE-AB80-4E39-8D66-F64F61A9FC0E}"/>
              </a:ext>
            </a:extLst>
          </p:cNvPr>
          <p:cNvGrpSpPr>
            <a:grpSpLocks/>
          </p:cNvGrpSpPr>
          <p:nvPr/>
        </p:nvGrpSpPr>
        <p:grpSpPr bwMode="auto">
          <a:xfrm>
            <a:off x="773109" y="2538415"/>
            <a:ext cx="4914463" cy="1900237"/>
            <a:chOff x="223" y="1599"/>
            <a:chExt cx="2635" cy="1197"/>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2016" y="1708"/>
              <a:ext cx="811" cy="904"/>
            </a:xfrm>
            <a:prstGeom prst="ellipse">
              <a:avLst/>
            </a:prstGeom>
            <a:solidFill>
              <a:schemeClr val="bg1">
                <a:alpha val="50195"/>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1963" y="1855"/>
              <a:ext cx="8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Matériaux</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auto" latinLnBrk="0" hangingPunct="0">
                <a:lnSpc>
                  <a:spcPct val="100000"/>
                </a:lnSpc>
                <a:spcBef>
                  <a:spcPct val="0"/>
                </a:spcBef>
                <a:spcAft>
                  <a:spcPct val="0"/>
                </a:spcAft>
                <a:buClrTx/>
                <a:buSzTx/>
                <a:buFont typeface="Wingdings" panose="05000000000000000000" pitchFamily="2" charset="2"/>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Table de </a:t>
              </a:r>
              <a:r>
                <a:rPr kumimoji="0" lang="en-GB"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données</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auto"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24">
              <a:extLst>
                <a:ext uri="{FF2B5EF4-FFF2-40B4-BE49-F238E27FC236}">
                  <a16:creationId xmlns:a16="http://schemas.microsoft.com/office/drawing/2014/main" id="{1C522151-4D19-49BE-AB1D-3CB08EBE73A6}"/>
                </a:ext>
              </a:extLst>
            </p:cNvPr>
            <p:cNvSpPr>
              <a:spLocks noChangeArrowheads="1"/>
            </p:cNvSpPr>
            <p:nvPr/>
          </p:nvSpPr>
          <p:spPr bwMode="auto">
            <a:xfrm>
              <a:off x="223" y="1599"/>
              <a:ext cx="1351" cy="1197"/>
            </a:xfrm>
            <a:prstGeom prst="rect">
              <a:avLst/>
            </a:prstGeom>
            <a:solidFill>
              <a:schemeClr val="bg1"/>
            </a:solidFill>
            <a:ln w="38100">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30000"/>
                </a:spcBef>
                <a:spcAft>
                  <a:spcPct val="0"/>
                </a:spcAft>
                <a:buClr>
                  <a:srgbClr val="FFB71B"/>
                </a:buClr>
                <a:buSzPct val="110000"/>
                <a:buFont typeface="Wingdings" panose="05000000000000000000" pitchFamily="2" charset="2"/>
                <a:buNone/>
                <a:tabLst/>
                <a:defRPr/>
              </a:pPr>
              <a:r>
                <a:rPr kumimoji="0" lang="en-GB"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DONNEES POUR</a:t>
              </a: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Métaux</a:t>
              </a: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&amp;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Alliages</a:t>
              </a:r>
              <a:endPar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Polymères</a:t>
              </a: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Céramiques</a:t>
              </a: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&amp;          Verres</a:t>
              </a: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Hybrides</a:t>
              </a:r>
              <a:endParaRPr kumimoji="0" 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 name="Line 46">
              <a:extLst>
                <a:ext uri="{FF2B5EF4-FFF2-40B4-BE49-F238E27FC236}">
                  <a16:creationId xmlns:a16="http://schemas.microsoft.com/office/drawing/2014/main" id="{E5422398-75FD-4965-A618-606A9E29B39D}"/>
                </a:ext>
              </a:extLst>
            </p:cNvPr>
            <p:cNvSpPr>
              <a:spLocks noChangeShapeType="1"/>
            </p:cNvSpPr>
            <p:nvPr/>
          </p:nvSpPr>
          <p:spPr bwMode="auto">
            <a:xfrm rot="5400000">
              <a:off x="1749" y="2003"/>
              <a:ext cx="0" cy="273"/>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1" name="Group 72">
            <a:extLst>
              <a:ext uri="{FF2B5EF4-FFF2-40B4-BE49-F238E27FC236}">
                <a16:creationId xmlns:a16="http://schemas.microsoft.com/office/drawing/2014/main" id="{6F30A47D-CEDC-4D6F-91B0-5FAC33BB50CE}"/>
              </a:ext>
            </a:extLst>
          </p:cNvPr>
          <p:cNvGrpSpPr>
            <a:grpSpLocks/>
          </p:cNvGrpSpPr>
          <p:nvPr/>
        </p:nvGrpSpPr>
        <p:grpSpPr bwMode="auto">
          <a:xfrm>
            <a:off x="5346700" y="2527301"/>
            <a:ext cx="1676400" cy="1803400"/>
            <a:chOff x="2648" y="1592"/>
            <a:chExt cx="1056" cy="1136"/>
          </a:xfrm>
        </p:grpSpPr>
        <p:sp>
          <p:nvSpPr>
            <p:cNvPr id="22" name="Line 64">
              <a:extLst>
                <a:ext uri="{FF2B5EF4-FFF2-40B4-BE49-F238E27FC236}">
                  <a16:creationId xmlns:a16="http://schemas.microsoft.com/office/drawing/2014/main" id="{C0C5B7F3-827A-4311-B3FF-C5FC17CB71A7}"/>
                </a:ext>
              </a:extLst>
            </p:cNvPr>
            <p:cNvSpPr>
              <a:spLocks noChangeShapeType="1"/>
            </p:cNvSpPr>
            <p:nvPr/>
          </p:nvSpPr>
          <p:spPr bwMode="auto">
            <a:xfrm flipV="1">
              <a:off x="3464" y="2488"/>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Line 65">
              <a:extLst>
                <a:ext uri="{FF2B5EF4-FFF2-40B4-BE49-F238E27FC236}">
                  <a16:creationId xmlns:a16="http://schemas.microsoft.com/office/drawing/2014/main" id="{A09B1D59-76DC-4494-B0FD-F5655AA711CA}"/>
                </a:ext>
              </a:extLst>
            </p:cNvPr>
            <p:cNvSpPr>
              <a:spLocks noChangeShapeType="1"/>
            </p:cNvSpPr>
            <p:nvPr/>
          </p:nvSpPr>
          <p:spPr bwMode="auto">
            <a:xfrm flipV="1">
              <a:off x="2656" y="1592"/>
              <a:ext cx="216" cy="22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Line 66">
              <a:extLst>
                <a:ext uri="{FF2B5EF4-FFF2-40B4-BE49-F238E27FC236}">
                  <a16:creationId xmlns:a16="http://schemas.microsoft.com/office/drawing/2014/main" id="{7F41439A-DFF8-4F44-8128-D18CF69E8F12}"/>
                </a:ext>
              </a:extLst>
            </p:cNvPr>
            <p:cNvSpPr>
              <a:spLocks noChangeShapeType="1"/>
            </p:cNvSpPr>
            <p:nvPr/>
          </p:nvSpPr>
          <p:spPr bwMode="auto">
            <a:xfrm rot="16200000" flipV="1">
              <a:off x="3448" y="1592"/>
              <a:ext cx="240" cy="2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Line 68">
              <a:extLst>
                <a:ext uri="{FF2B5EF4-FFF2-40B4-BE49-F238E27FC236}">
                  <a16:creationId xmlns:a16="http://schemas.microsoft.com/office/drawing/2014/main" id="{C42A1AF5-60C9-4EED-B965-AD1A29C5FFF3}"/>
                </a:ext>
              </a:extLst>
            </p:cNvPr>
            <p:cNvSpPr>
              <a:spLocks noChangeShapeType="1"/>
            </p:cNvSpPr>
            <p:nvPr/>
          </p:nvSpPr>
          <p:spPr bwMode="auto">
            <a:xfrm rot="16200000" flipV="1">
              <a:off x="2656" y="2496"/>
              <a:ext cx="216" cy="23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7" name="Group 32">
            <a:extLst>
              <a:ext uri="{FF2B5EF4-FFF2-40B4-BE49-F238E27FC236}">
                <a16:creationId xmlns:a16="http://schemas.microsoft.com/office/drawing/2014/main" id="{6FDBCAC8-C9F3-4FC9-9216-1AABF274DCC3}"/>
              </a:ext>
            </a:extLst>
          </p:cNvPr>
          <p:cNvGrpSpPr>
            <a:grpSpLocks/>
          </p:cNvGrpSpPr>
          <p:nvPr/>
        </p:nvGrpSpPr>
        <p:grpSpPr bwMode="auto">
          <a:xfrm>
            <a:off x="6791328" y="2613025"/>
            <a:ext cx="5228219" cy="1582738"/>
            <a:chOff x="3558" y="1646"/>
            <a:chExt cx="3493" cy="997"/>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accent1"/>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3574" y="1844"/>
              <a:ext cx="936" cy="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Procédés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auto" latinLnBrk="0" hangingPunct="0">
                <a:lnSpc>
                  <a:spcPct val="100000"/>
                </a:lnSpc>
                <a:spcBef>
                  <a:spcPct val="0"/>
                </a:spcBef>
                <a:spcAft>
                  <a:spcPct val="0"/>
                </a:spcAft>
                <a:buClrTx/>
                <a:buSzTx/>
                <a:buFont typeface="Wingdings" panose="05000000000000000000" pitchFamily="2" charset="2"/>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Table de </a:t>
              </a:r>
              <a:r>
                <a:rPr kumimoji="0" lang="en-GB"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données</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 name="Rectangle 35">
              <a:extLst>
                <a:ext uri="{FF2B5EF4-FFF2-40B4-BE49-F238E27FC236}">
                  <a16:creationId xmlns:a16="http://schemas.microsoft.com/office/drawing/2014/main" id="{46EDFE07-B26E-4539-970E-E1B6A543F41C}"/>
                </a:ext>
              </a:extLst>
            </p:cNvPr>
            <p:cNvSpPr>
              <a:spLocks noChangeArrowheads="1"/>
            </p:cNvSpPr>
            <p:nvPr/>
          </p:nvSpPr>
          <p:spPr bwMode="auto">
            <a:xfrm>
              <a:off x="4867" y="1646"/>
              <a:ext cx="2184" cy="997"/>
            </a:xfrm>
            <a:prstGeom prst="rect">
              <a:avLst/>
            </a:prstGeom>
            <a:solidFill>
              <a:schemeClr val="bg1"/>
            </a:solidFill>
            <a:ln w="38100">
              <a:solidFill>
                <a:schemeClr val="accent1"/>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30000"/>
                </a:spcBef>
                <a:spcAft>
                  <a:spcPct val="0"/>
                </a:spcAft>
                <a:buClr>
                  <a:srgbClr val="FFB71B"/>
                </a:buClr>
                <a:buSzPct val="110000"/>
                <a:buFont typeface="Wingdings" panose="05000000000000000000" pitchFamily="2" charset="2"/>
                <a:buNone/>
                <a:tabLst/>
                <a:defRPr/>
              </a:pPr>
              <a:r>
                <a:rPr kumimoji="0" lang="en-GB" sz="18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DONNEES POUR</a:t>
              </a: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L’assemblage</a:t>
              </a:r>
              <a:endPar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mise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en</a:t>
              </a: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forme</a:t>
              </a:r>
              <a:endPar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auto" latinLnBrk="0" hangingPunct="0">
                <a:lnSpc>
                  <a:spcPct val="100000"/>
                </a:lnSpc>
                <a:spcBef>
                  <a:spcPct val="30000"/>
                </a:spcBef>
                <a:spcAft>
                  <a:spcPct val="0"/>
                </a:spcAft>
                <a:buClr>
                  <a:srgbClr val="666633"/>
                </a:buClr>
                <a:buSzPct val="110000"/>
                <a:buFont typeface="Wingdings" panose="05000000000000000000" pitchFamily="2" charset="2"/>
                <a:buChar char="§"/>
                <a:tabLst/>
                <a:defRPr/>
              </a:pP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Les </a:t>
              </a:r>
              <a:r>
                <a:rPr kumimoji="0" lang="en-GB" sz="1600" b="1" i="1"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traitements</a:t>
              </a:r>
              <a:r>
                <a:rPr kumimoji="0" lang="en-GB"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 surface</a:t>
              </a:r>
            </a:p>
          </p:txBody>
        </p:sp>
        <p:sp>
          <p:nvSpPr>
            <p:cNvPr id="31" name="Line 46">
              <a:extLst>
                <a:ext uri="{FF2B5EF4-FFF2-40B4-BE49-F238E27FC236}">
                  <a16:creationId xmlns:a16="http://schemas.microsoft.com/office/drawing/2014/main" id="{827BEDDD-5F0E-4DA3-AF8C-9EDD22E3AE30}"/>
                </a:ext>
              </a:extLst>
            </p:cNvPr>
            <p:cNvSpPr>
              <a:spLocks noChangeShapeType="1"/>
            </p:cNvSpPr>
            <p:nvPr/>
          </p:nvSpPr>
          <p:spPr bwMode="auto">
            <a:xfrm rot="16200000" flipH="1">
              <a:off x="4660" y="2011"/>
              <a:ext cx="0" cy="273"/>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C1377E92-C9D9-4C15-9728-F419E417F37F}"/>
              </a:ext>
            </a:extLst>
          </p:cNvPr>
          <p:cNvGrpSpPr>
            <a:grpSpLocks/>
          </p:cNvGrpSpPr>
          <p:nvPr/>
        </p:nvGrpSpPr>
        <p:grpSpPr bwMode="auto">
          <a:xfrm>
            <a:off x="1708150" y="3338513"/>
            <a:ext cx="4699000" cy="2627312"/>
            <a:chOff x="564681" y="3339128"/>
            <a:chExt cx="4699897" cy="2626559"/>
          </a:xfrm>
        </p:grpSpPr>
        <p:sp>
          <p:nvSpPr>
            <p:cNvPr id="33" name="Line Callout 2 44">
              <a:extLst>
                <a:ext uri="{FF2B5EF4-FFF2-40B4-BE49-F238E27FC236}">
                  <a16:creationId xmlns:a16="http://schemas.microsoft.com/office/drawing/2014/main" id="{7A33C1E6-CE92-4F60-8D7B-07377933EF0E}"/>
                </a:ext>
              </a:extLst>
            </p:cNvPr>
            <p:cNvSpPr>
              <a:spLocks/>
            </p:cNvSpPr>
            <p:nvPr/>
          </p:nvSpPr>
          <p:spPr bwMode="auto">
            <a:xfrm flipH="1">
              <a:off x="564681" y="5319356"/>
              <a:ext cx="1627821" cy="646331"/>
            </a:xfrm>
            <a:prstGeom prst="borderCallout2">
              <a:avLst>
                <a:gd name="adj1" fmla="val 51759"/>
                <a:gd name="adj2" fmla="val -3255"/>
                <a:gd name="adj3" fmla="val 51759"/>
                <a:gd name="adj4" fmla="val -41426"/>
                <a:gd name="adj5" fmla="val -292356"/>
                <a:gd name="adj6" fmla="val -18636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Sélection</a:t>
              </a:r>
              <a:r>
                <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 des liens</a:t>
              </a:r>
            </a:p>
          </p:txBody>
        </p:sp>
        <p:sp>
          <p:nvSpPr>
            <p:cNvPr id="34" name="Oval 4">
              <a:extLst>
                <a:ext uri="{FF2B5EF4-FFF2-40B4-BE49-F238E27FC236}">
                  <a16:creationId xmlns:a16="http://schemas.microsoft.com/office/drawing/2014/main" id="{D87778D7-8513-4634-B10D-641AB557AFD8}"/>
                </a:ext>
              </a:extLst>
            </p:cNvPr>
            <p:cNvSpPr>
              <a:spLocks noChangeArrowheads="1"/>
            </p:cNvSpPr>
            <p:nvPr/>
          </p:nvSpPr>
          <p:spPr bwMode="auto">
            <a:xfrm>
              <a:off x="5089525" y="333912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5" name="Group 34">
            <a:extLst>
              <a:ext uri="{FF2B5EF4-FFF2-40B4-BE49-F238E27FC236}">
                <a16:creationId xmlns:a16="http://schemas.microsoft.com/office/drawing/2014/main" id="{BFFCD237-58EB-4C29-99DF-BEE45C40B0F7}"/>
              </a:ext>
            </a:extLst>
          </p:cNvPr>
          <p:cNvGrpSpPr>
            <a:grpSpLocks/>
          </p:cNvGrpSpPr>
          <p:nvPr/>
        </p:nvGrpSpPr>
        <p:grpSpPr bwMode="auto">
          <a:xfrm>
            <a:off x="768340" y="1243375"/>
            <a:ext cx="2452698" cy="1543838"/>
            <a:chOff x="-1421" y="1299466"/>
            <a:chExt cx="2451745" cy="1543446"/>
          </a:xfrm>
        </p:grpSpPr>
        <p:sp>
          <p:nvSpPr>
            <p:cNvPr id="36" name="Line Callout 2 43">
              <a:extLst>
                <a:ext uri="{FF2B5EF4-FFF2-40B4-BE49-F238E27FC236}">
                  <a16:creationId xmlns:a16="http://schemas.microsoft.com/office/drawing/2014/main" id="{AE70BE8A-A520-4FAE-A854-5C8AEA03D058}"/>
                </a:ext>
              </a:extLst>
            </p:cNvPr>
            <p:cNvSpPr>
              <a:spLocks/>
            </p:cNvSpPr>
            <p:nvPr/>
          </p:nvSpPr>
          <p:spPr bwMode="auto">
            <a:xfrm flipH="1">
              <a:off x="-1421" y="1299466"/>
              <a:ext cx="1878890" cy="923330"/>
            </a:xfrm>
            <a:prstGeom prst="borderCallout2">
              <a:avLst>
                <a:gd name="adj1" fmla="val 50506"/>
                <a:gd name="adj2" fmla="val -792"/>
                <a:gd name="adj3" fmla="val 51759"/>
                <a:gd name="adj4" fmla="val -15653"/>
                <a:gd name="adj5" fmla="val 148292"/>
                <a:gd name="adj6" fmla="val -23309"/>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r>
                <a:rPr kumimoji="0" lang="fr-FR"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Sélection</a:t>
              </a:r>
              <a:r>
                <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 des </a:t>
              </a: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propriétés</a:t>
              </a:r>
              <a:r>
                <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 </a:t>
              </a: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matériaux</a:t>
              </a:r>
              <a:endPar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endParaRPr>
            </a:p>
          </p:txBody>
        </p:sp>
        <p:sp>
          <p:nvSpPr>
            <p:cNvPr id="37" name="Oval 34">
              <a:extLst>
                <a:ext uri="{FF2B5EF4-FFF2-40B4-BE49-F238E27FC236}">
                  <a16:creationId xmlns:a16="http://schemas.microsoft.com/office/drawing/2014/main" id="{47EACA0B-4836-4A31-8C09-FC3A49AB0C15}"/>
                </a:ext>
              </a:extLst>
            </p:cNvPr>
            <p:cNvSpPr>
              <a:spLocks noChangeArrowheads="1"/>
            </p:cNvSpPr>
            <p:nvPr/>
          </p:nvSpPr>
          <p:spPr bwMode="auto">
            <a:xfrm>
              <a:off x="2275271" y="266316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38" name="Group 37">
            <a:extLst>
              <a:ext uri="{FF2B5EF4-FFF2-40B4-BE49-F238E27FC236}">
                <a16:creationId xmlns:a16="http://schemas.microsoft.com/office/drawing/2014/main" id="{4B8E494F-37D3-4FBC-8D05-37A892CF2E81}"/>
              </a:ext>
            </a:extLst>
          </p:cNvPr>
          <p:cNvGrpSpPr>
            <a:grpSpLocks/>
          </p:cNvGrpSpPr>
          <p:nvPr/>
        </p:nvGrpSpPr>
        <p:grpSpPr bwMode="auto">
          <a:xfrm>
            <a:off x="8817680" y="1488009"/>
            <a:ext cx="2475964" cy="1389062"/>
            <a:chOff x="7626801" y="1478352"/>
            <a:chExt cx="2476734" cy="1389274"/>
          </a:xfrm>
        </p:grpSpPr>
        <p:sp>
          <p:nvSpPr>
            <p:cNvPr id="39" name="Line Callout 2 10">
              <a:extLst>
                <a:ext uri="{FF2B5EF4-FFF2-40B4-BE49-F238E27FC236}">
                  <a16:creationId xmlns:a16="http://schemas.microsoft.com/office/drawing/2014/main" id="{AB3D2ACE-B303-4830-A883-16DFEA346499}"/>
                </a:ext>
              </a:extLst>
            </p:cNvPr>
            <p:cNvSpPr>
              <a:spLocks/>
            </p:cNvSpPr>
            <p:nvPr/>
          </p:nvSpPr>
          <p:spPr bwMode="auto">
            <a:xfrm>
              <a:off x="8231658" y="1478352"/>
              <a:ext cx="1871877" cy="923330"/>
            </a:xfrm>
            <a:prstGeom prst="borderCallout2">
              <a:avLst>
                <a:gd name="adj1" fmla="val 49083"/>
                <a:gd name="adj2" fmla="val -368"/>
                <a:gd name="adj3" fmla="val 49083"/>
                <a:gd name="adj4" fmla="val -15653"/>
                <a:gd name="adj5" fmla="val 131892"/>
                <a:gd name="adj6" fmla="val -26180"/>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Sélection</a:t>
              </a:r>
              <a:r>
                <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 des </a:t>
              </a: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propriétés</a:t>
              </a:r>
              <a:r>
                <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rPr>
                <a:t> des </a:t>
              </a:r>
              <a:r>
                <a:rPr kumimoji="0" lang="en-GB" sz="1800" b="1" i="1" u="none" strike="noStrike" kern="1200" cap="none" spc="0" normalizeH="0" baseline="0" noProof="0" dirty="0" err="1">
                  <a:ln>
                    <a:noFill/>
                  </a:ln>
                  <a:solidFill>
                    <a:srgbClr val="010000"/>
                  </a:solidFill>
                  <a:effectLst/>
                  <a:uLnTx/>
                  <a:uFillTx/>
                  <a:latin typeface="Arial" panose="020B0604020202020204" pitchFamily="34" charset="0"/>
                  <a:ea typeface="+mn-ea"/>
                  <a:cs typeface="+mn-cs"/>
                </a:rPr>
                <a:t>procédés</a:t>
              </a:r>
              <a:endParaRPr kumimoji="0" lang="en-GB" sz="1800" b="1" i="1" u="none" strike="noStrike" kern="1200" cap="none" spc="0" normalizeH="0" baseline="0" noProof="0" dirty="0">
                <a:ln>
                  <a:noFill/>
                </a:ln>
                <a:solidFill>
                  <a:srgbClr val="010000"/>
                </a:solidFill>
                <a:effectLst/>
                <a:uLnTx/>
                <a:uFillTx/>
                <a:latin typeface="Arial" panose="020B0604020202020204" pitchFamily="34" charset="0"/>
                <a:ea typeface="+mn-ea"/>
                <a:cs typeface="+mn-cs"/>
              </a:endParaRPr>
            </a:p>
          </p:txBody>
        </p:sp>
        <p:sp>
          <p:nvSpPr>
            <p:cNvPr id="40" name="Oval 35">
              <a:extLst>
                <a:ext uri="{FF2B5EF4-FFF2-40B4-BE49-F238E27FC236}">
                  <a16:creationId xmlns:a16="http://schemas.microsoft.com/office/drawing/2014/main" id="{34849DF0-60CA-4D60-8770-65DF080B6D2C}"/>
                </a:ext>
              </a:extLst>
            </p:cNvPr>
            <p:cNvSpPr>
              <a:spLocks noChangeArrowheads="1"/>
            </p:cNvSpPr>
            <p:nvPr/>
          </p:nvSpPr>
          <p:spPr bwMode="auto">
            <a:xfrm>
              <a:off x="7626801" y="2687882"/>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ct val="20000"/>
                </a:spcBef>
                <a:spcAft>
                  <a:spcPct val="20000"/>
                </a:spcAft>
                <a:buClr>
                  <a:srgbClr val="009B9B"/>
                </a:buClr>
                <a:buSzPct val="80000"/>
                <a:buFont typeface="Wingdings" panose="05000000000000000000" pitchFamily="2" charset="2"/>
                <a:buNone/>
                <a:tabLst/>
                <a:defRPr/>
              </a:pPr>
              <a:endParaRPr kumimoji="0" lang="en-GB"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40713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237FC5-7F71-46D7-991B-D9B51FCAF67C}"/>
              </a:ext>
            </a:extLst>
          </p:cNvPr>
          <p:cNvPicPr>
            <a:picLocks noChangeAspect="1"/>
          </p:cNvPicPr>
          <p:nvPr/>
        </p:nvPicPr>
        <p:blipFill>
          <a:blip r:embed="rId3"/>
          <a:stretch>
            <a:fillRect/>
          </a:stretch>
        </p:blipFill>
        <p:spPr>
          <a:xfrm>
            <a:off x="1050737" y="2856288"/>
            <a:ext cx="7908554" cy="429361"/>
          </a:xfrm>
          <a:prstGeom prst="rect">
            <a:avLst/>
          </a:prstGeom>
        </p:spPr>
      </p:pic>
      <p:grpSp>
        <p:nvGrpSpPr>
          <p:cNvPr id="7" name="Group 35">
            <a:extLst>
              <a:ext uri="{FF2B5EF4-FFF2-40B4-BE49-F238E27FC236}">
                <a16:creationId xmlns:a16="http://schemas.microsoft.com/office/drawing/2014/main" id="{0F0E4935-7ECC-4DB0-AC85-70A5C1FF3937}"/>
              </a:ext>
            </a:extLst>
          </p:cNvPr>
          <p:cNvGrpSpPr>
            <a:grpSpLocks/>
          </p:cNvGrpSpPr>
          <p:nvPr/>
        </p:nvGrpSpPr>
        <p:grpSpPr bwMode="auto">
          <a:xfrm>
            <a:off x="6948030" y="1399539"/>
            <a:ext cx="3432399" cy="993774"/>
            <a:chOff x="3719" y="834"/>
            <a:chExt cx="1996" cy="626"/>
          </a:xfrm>
        </p:grpSpPr>
        <p:sp>
          <p:nvSpPr>
            <p:cNvPr id="8" name="Line 10">
              <a:extLst>
                <a:ext uri="{FF2B5EF4-FFF2-40B4-BE49-F238E27FC236}">
                  <a16:creationId xmlns:a16="http://schemas.microsoft.com/office/drawing/2014/main" id="{F565222D-DA1F-4C10-8851-96615022A2FD}"/>
                </a:ext>
              </a:extLst>
            </p:cNvPr>
            <p:cNvSpPr>
              <a:spLocks noChangeShapeType="1"/>
            </p:cNvSpPr>
            <p:nvPr/>
          </p:nvSpPr>
          <p:spPr bwMode="auto">
            <a:xfrm flipV="1">
              <a:off x="4107" y="1107"/>
              <a:ext cx="297" cy="15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sp>
          <p:nvSpPr>
            <p:cNvPr id="9" name="Text Box 6">
              <a:extLst>
                <a:ext uri="{FF2B5EF4-FFF2-40B4-BE49-F238E27FC236}">
                  <a16:creationId xmlns:a16="http://schemas.microsoft.com/office/drawing/2014/main" id="{62712A26-0565-4633-A158-BAFBB2F3CB46}"/>
                </a:ext>
              </a:extLst>
            </p:cNvPr>
            <p:cNvSpPr txBox="1">
              <a:spLocks noChangeArrowheads="1"/>
            </p:cNvSpPr>
            <p:nvPr/>
          </p:nvSpPr>
          <p:spPr bwMode="auto">
            <a:xfrm>
              <a:off x="4351" y="883"/>
              <a:ext cx="136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i="1" dirty="0" err="1">
                  <a:latin typeface="+mn-lt"/>
                </a:rPr>
                <a:t>L’</a:t>
              </a:r>
              <a:r>
                <a:rPr lang="en-GB" b="1" i="1" dirty="0" err="1">
                  <a:latin typeface="+mn-lt"/>
                </a:rPr>
                <a:t>indice</a:t>
              </a:r>
              <a:r>
                <a:rPr lang="en-GB" b="1" i="1" dirty="0">
                  <a:latin typeface="+mn-lt"/>
                </a:rPr>
                <a:t> de </a:t>
              </a:r>
              <a:r>
                <a:rPr lang="en-GB" b="1" i="1" dirty="0" err="1">
                  <a:latin typeface="+mn-lt"/>
                </a:rPr>
                <a:t>matériau</a:t>
              </a:r>
              <a:endParaRPr lang="en-GB" i="1" dirty="0">
                <a:latin typeface="+mn-lt"/>
              </a:endParaRPr>
            </a:p>
            <a:p>
              <a:pPr algn="ctr">
                <a:spcBef>
                  <a:spcPct val="0"/>
                </a:spcBef>
                <a:spcAft>
                  <a:spcPct val="0"/>
                </a:spcAft>
              </a:pPr>
              <a:r>
                <a:rPr lang="en-GB" i="1" dirty="0">
                  <a:latin typeface="+mn-lt"/>
                </a:rPr>
                <a:t>pour la conception</a:t>
              </a:r>
            </a:p>
          </p:txBody>
        </p:sp>
        <p:sp>
          <p:nvSpPr>
            <p:cNvPr id="10" name="AutoShape 7">
              <a:extLst>
                <a:ext uri="{FF2B5EF4-FFF2-40B4-BE49-F238E27FC236}">
                  <a16:creationId xmlns:a16="http://schemas.microsoft.com/office/drawing/2014/main" id="{69098ACF-827E-42C1-AFC0-8B351BF03AEE}"/>
                </a:ext>
              </a:extLst>
            </p:cNvPr>
            <p:cNvSpPr>
              <a:spLocks noChangeArrowheads="1"/>
            </p:cNvSpPr>
            <p:nvPr/>
          </p:nvSpPr>
          <p:spPr bwMode="auto">
            <a:xfrm>
              <a:off x="3726" y="834"/>
              <a:ext cx="294" cy="198"/>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1" name="AutoShape 8">
              <a:extLst>
                <a:ext uri="{FF2B5EF4-FFF2-40B4-BE49-F238E27FC236}">
                  <a16:creationId xmlns:a16="http://schemas.microsoft.com/office/drawing/2014/main" id="{C22F162B-AF50-4AB1-96E1-A925BCBE0D53}"/>
                </a:ext>
              </a:extLst>
            </p:cNvPr>
            <p:cNvSpPr>
              <a:spLocks noChangeArrowheads="1"/>
            </p:cNvSpPr>
            <p:nvPr/>
          </p:nvSpPr>
          <p:spPr bwMode="auto">
            <a:xfrm>
              <a:off x="3719" y="1164"/>
              <a:ext cx="379" cy="268"/>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endParaRPr lang="en-GB" dirty="0"/>
            </a:p>
          </p:txBody>
        </p:sp>
        <p:sp>
          <p:nvSpPr>
            <p:cNvPr id="12" name="Line 9">
              <a:extLst>
                <a:ext uri="{FF2B5EF4-FFF2-40B4-BE49-F238E27FC236}">
                  <a16:creationId xmlns:a16="http://schemas.microsoft.com/office/drawing/2014/main" id="{9CE1EB24-F0D1-43AD-A21F-E201F49A2C84}"/>
                </a:ext>
              </a:extLst>
            </p:cNvPr>
            <p:cNvSpPr>
              <a:spLocks noChangeShapeType="1"/>
            </p:cNvSpPr>
            <p:nvPr/>
          </p:nvSpPr>
          <p:spPr bwMode="auto">
            <a:xfrm>
              <a:off x="4024" y="935"/>
              <a:ext cx="373" cy="17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fr-FR" dirty="0"/>
              <a:t>Qu’est-ce qu’un “indice de matériau” ?</a:t>
            </a:r>
            <a:endParaRPr lang="en-US" dirty="0"/>
          </a:p>
        </p:txBody>
      </p:sp>
      <p:sp>
        <p:nvSpPr>
          <p:cNvPr id="4" name="Text Box 17">
            <a:extLst>
              <a:ext uri="{FF2B5EF4-FFF2-40B4-BE49-F238E27FC236}">
                <a16:creationId xmlns:a16="http://schemas.microsoft.com/office/drawing/2014/main" id="{1CF866C9-475A-4DCF-8549-09856A7E15E9}"/>
              </a:ext>
            </a:extLst>
          </p:cNvPr>
          <p:cNvSpPr txBox="1">
            <a:spLocks noChangeArrowheads="1"/>
          </p:cNvSpPr>
          <p:nvPr/>
        </p:nvSpPr>
        <p:spPr bwMode="auto">
          <a:xfrm>
            <a:off x="1647267" y="1912546"/>
            <a:ext cx="697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latin typeface="+mn-lt"/>
              </a:rPr>
              <a:t>  Une </a:t>
            </a:r>
            <a:r>
              <a:rPr lang="en-GB" dirty="0" err="1">
                <a:latin typeface="+mn-lt"/>
              </a:rPr>
              <a:t>combinaison</a:t>
            </a:r>
            <a:r>
              <a:rPr lang="en-GB" dirty="0">
                <a:latin typeface="+mn-lt"/>
              </a:rPr>
              <a:t> de </a:t>
            </a:r>
            <a:r>
              <a:rPr lang="en-GB" dirty="0" err="1">
                <a:latin typeface="+mn-lt"/>
              </a:rPr>
              <a:t>propriétés</a:t>
            </a:r>
            <a:r>
              <a:rPr lang="en-GB" dirty="0">
                <a:latin typeface="+mn-lt"/>
              </a:rPr>
              <a:t>, </a:t>
            </a:r>
            <a:r>
              <a:rPr lang="en-GB" sz="1600" b="1" dirty="0">
                <a:latin typeface="+mn-lt"/>
              </a:rPr>
              <a:t>e.g. module / </a:t>
            </a:r>
            <a:r>
              <a:rPr lang="en-GB" sz="1600" b="1" dirty="0" err="1">
                <a:latin typeface="+mn-lt"/>
              </a:rPr>
              <a:t>densité</a:t>
            </a:r>
            <a:r>
              <a:rPr lang="en-GB" sz="1600" dirty="0">
                <a:latin typeface="+mn-lt"/>
              </a:rPr>
              <a:t>,</a:t>
            </a:r>
            <a:r>
              <a:rPr lang="en-GB" dirty="0">
                <a:latin typeface="+mn-lt"/>
              </a:rPr>
              <a:t>     </a:t>
            </a:r>
            <a:r>
              <a:rPr lang="en-GB" b="1" dirty="0">
                <a:latin typeface="+mn-lt"/>
              </a:rPr>
              <a:t>E / </a:t>
            </a:r>
            <a:r>
              <a:rPr lang="en-GB" b="1" dirty="0">
                <a:latin typeface="+mn-lt"/>
                <a:sym typeface="Symbol" pitchFamily="18" charset="2"/>
              </a:rPr>
              <a:t></a:t>
            </a:r>
            <a:endParaRPr lang="en-GB" b="1" dirty="0">
              <a:latin typeface="+mn-lt"/>
            </a:endParaRPr>
          </a:p>
        </p:txBody>
      </p:sp>
      <p:sp>
        <p:nvSpPr>
          <p:cNvPr id="5" name="Text Box 3">
            <a:extLst>
              <a:ext uri="{FF2B5EF4-FFF2-40B4-BE49-F238E27FC236}">
                <a16:creationId xmlns:a16="http://schemas.microsoft.com/office/drawing/2014/main" id="{6A170093-5D23-4051-8BF5-FBACE37B69BC}"/>
              </a:ext>
            </a:extLst>
          </p:cNvPr>
          <p:cNvSpPr txBox="1">
            <a:spLocks noChangeArrowheads="1"/>
          </p:cNvSpPr>
          <p:nvPr/>
        </p:nvSpPr>
        <p:spPr bwMode="auto">
          <a:xfrm>
            <a:off x="1605991" y="999734"/>
            <a:ext cx="73533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fr-FR" dirty="0">
                <a:latin typeface="+mn-lt"/>
              </a:rPr>
              <a:t>La performance d’un composant est limitée par </a:t>
            </a:r>
            <a:r>
              <a:rPr lang="en-GB" dirty="0">
                <a:latin typeface="+mn-lt"/>
              </a:rPr>
              <a:t>:</a:t>
            </a:r>
          </a:p>
          <a:p>
            <a:pPr>
              <a:buClr>
                <a:srgbClr val="CC0000"/>
              </a:buClr>
              <a:buSzTx/>
            </a:pPr>
            <a:endParaRPr lang="en-GB" dirty="0">
              <a:solidFill>
                <a:srgbClr val="CC0000"/>
              </a:solidFill>
              <a:latin typeface="+mn-lt"/>
            </a:endParaRPr>
          </a:p>
        </p:txBody>
      </p:sp>
      <p:sp>
        <p:nvSpPr>
          <p:cNvPr id="6" name="Text Box 5">
            <a:extLst>
              <a:ext uri="{FF2B5EF4-FFF2-40B4-BE49-F238E27FC236}">
                <a16:creationId xmlns:a16="http://schemas.microsoft.com/office/drawing/2014/main" id="{8A931016-D0D0-4E61-A2CC-FDF4CA8B60A8}"/>
              </a:ext>
            </a:extLst>
          </p:cNvPr>
          <p:cNvSpPr txBox="1">
            <a:spLocks noChangeArrowheads="1"/>
          </p:cNvSpPr>
          <p:nvPr/>
        </p:nvSpPr>
        <p:spPr bwMode="auto">
          <a:xfrm>
            <a:off x="9092556" y="3179459"/>
            <a:ext cx="2980108" cy="221924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marL="95250" indent="-952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dirty="0">
                <a:latin typeface="+mn-lt"/>
              </a:rPr>
              <a:t>Pour maximiser la performance: </a:t>
            </a:r>
          </a:p>
          <a:p>
            <a:pPr>
              <a:buClr>
                <a:schemeClr val="accent1"/>
              </a:buClr>
              <a:buSzPct val="110000"/>
              <a:buFont typeface="Wingdings" pitchFamily="2" charset="2"/>
              <a:buChar char="§"/>
            </a:pPr>
            <a:r>
              <a:rPr lang="en-GB" sz="1600" dirty="0">
                <a:latin typeface="+mn-lt"/>
              </a:rPr>
              <a:t>  Appliquer </a:t>
            </a:r>
            <a:r>
              <a:rPr lang="en-GB" sz="1600" dirty="0" err="1">
                <a:latin typeface="+mn-lt"/>
              </a:rPr>
              <a:t>d’abord</a:t>
            </a:r>
            <a:r>
              <a:rPr lang="en-GB" sz="1600" dirty="0">
                <a:latin typeface="+mn-lt"/>
              </a:rPr>
              <a:t> </a:t>
            </a:r>
            <a:r>
              <a:rPr lang="en-GB" sz="1600" dirty="0" err="1">
                <a:latin typeface="+mn-lt"/>
              </a:rPr>
              <a:t>toutes</a:t>
            </a:r>
            <a:r>
              <a:rPr lang="en-GB" sz="1600" dirty="0">
                <a:latin typeface="+mn-lt"/>
              </a:rPr>
              <a:t> les </a:t>
            </a:r>
            <a:r>
              <a:rPr lang="en-GB" sz="1600" b="1" dirty="0" err="1">
                <a:latin typeface="+mn-lt"/>
              </a:rPr>
              <a:t>contraintes</a:t>
            </a:r>
            <a:endParaRPr lang="en-GB" sz="1600" b="1" dirty="0">
              <a:latin typeface="+mn-lt"/>
            </a:endParaRPr>
          </a:p>
          <a:p>
            <a:pPr>
              <a:buClr>
                <a:schemeClr val="accent1"/>
              </a:buClr>
              <a:buSzPct val="110000"/>
              <a:buFont typeface="Wingdings" pitchFamily="2" charset="2"/>
              <a:buChar char="§"/>
            </a:pPr>
            <a:endParaRPr lang="en-GB" sz="1600" b="1" dirty="0">
              <a:latin typeface="+mn-lt"/>
            </a:endParaRPr>
          </a:p>
          <a:p>
            <a:pPr>
              <a:buClr>
                <a:schemeClr val="accent1"/>
              </a:buClr>
              <a:buSzPct val="110000"/>
              <a:buFont typeface="Wingdings" pitchFamily="2" charset="2"/>
              <a:buChar char="§"/>
            </a:pPr>
            <a:r>
              <a:rPr lang="en-GB" sz="1600" dirty="0">
                <a:latin typeface="+mn-lt"/>
              </a:rPr>
              <a:t>  </a:t>
            </a:r>
            <a:r>
              <a:rPr lang="en-GB" sz="1600" dirty="0" err="1">
                <a:latin typeface="+mn-lt"/>
              </a:rPr>
              <a:t>Puis</a:t>
            </a:r>
            <a:r>
              <a:rPr lang="en-GB" sz="1600" dirty="0">
                <a:latin typeface="+mn-lt"/>
              </a:rPr>
              <a:t> </a:t>
            </a:r>
            <a:r>
              <a:rPr lang="en-GB" sz="1600" dirty="0" err="1">
                <a:latin typeface="+mn-lt"/>
              </a:rPr>
              <a:t>sélectionner</a:t>
            </a:r>
            <a:r>
              <a:rPr lang="en-GB" sz="1600" dirty="0">
                <a:latin typeface="+mn-lt"/>
              </a:rPr>
              <a:t> les </a:t>
            </a:r>
            <a:r>
              <a:rPr lang="en-GB" sz="1600" dirty="0" err="1">
                <a:latin typeface="+mn-lt"/>
              </a:rPr>
              <a:t>matériaux</a:t>
            </a:r>
            <a:r>
              <a:rPr lang="en-GB" sz="1600" dirty="0">
                <a:latin typeface="+mn-lt"/>
              </a:rPr>
              <a:t> avec </a:t>
            </a:r>
            <a:r>
              <a:rPr lang="en-GB" sz="1600" b="1" dirty="0">
                <a:latin typeface="+mn-lt"/>
              </a:rPr>
              <a:t>le plus grand </a:t>
            </a:r>
            <a:r>
              <a:rPr lang="en-GB" sz="1600" b="1" dirty="0" err="1">
                <a:latin typeface="+mn-lt"/>
              </a:rPr>
              <a:t>ou</a:t>
            </a:r>
            <a:r>
              <a:rPr lang="en-GB" sz="1600" b="1" dirty="0">
                <a:latin typeface="+mn-lt"/>
              </a:rPr>
              <a:t> le plus petit </a:t>
            </a:r>
            <a:r>
              <a:rPr lang="en-GB" sz="1600" b="1" dirty="0" err="1">
                <a:latin typeface="+mn-lt"/>
              </a:rPr>
              <a:t>indice</a:t>
            </a:r>
            <a:endParaRPr lang="en-GB" sz="1600" b="1" dirty="0">
              <a:latin typeface="+mn-lt"/>
            </a:endParaRPr>
          </a:p>
        </p:txBody>
      </p:sp>
      <p:sp>
        <p:nvSpPr>
          <p:cNvPr id="13" name="Text Box 16">
            <a:extLst>
              <a:ext uri="{FF2B5EF4-FFF2-40B4-BE49-F238E27FC236}">
                <a16:creationId xmlns:a16="http://schemas.microsoft.com/office/drawing/2014/main" id="{4C95E93B-15B6-45D1-948B-9820E4160164}"/>
              </a:ext>
            </a:extLst>
          </p:cNvPr>
          <p:cNvSpPr txBox="1">
            <a:spLocks noChangeArrowheads="1"/>
          </p:cNvSpPr>
          <p:nvPr/>
        </p:nvSpPr>
        <p:spPr bwMode="auto">
          <a:xfrm>
            <a:off x="1642117" y="1333101"/>
            <a:ext cx="67199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buClr>
                <a:schemeClr val="accent1"/>
              </a:buClr>
              <a:buSzTx/>
              <a:buFont typeface="Wingdings" pitchFamily="2" charset="2"/>
              <a:buChar char="§"/>
            </a:pPr>
            <a:r>
              <a:rPr lang="en-GB" dirty="0"/>
              <a:t>  </a:t>
            </a:r>
            <a:r>
              <a:rPr lang="en-GB" dirty="0">
                <a:latin typeface="+mj-lt"/>
              </a:rPr>
              <a:t>Une simple </a:t>
            </a:r>
            <a:r>
              <a:rPr lang="en-GB" dirty="0" err="1">
                <a:latin typeface="+mj-lt"/>
              </a:rPr>
              <a:t>propriété</a:t>
            </a:r>
            <a:r>
              <a:rPr lang="en-GB" dirty="0">
                <a:latin typeface="+mj-lt"/>
              </a:rPr>
              <a:t>        </a:t>
            </a:r>
            <a:r>
              <a:rPr lang="en-GB" sz="1600" b="1" dirty="0"/>
              <a:t>e.g. la </a:t>
            </a:r>
            <a:r>
              <a:rPr lang="en-GB" sz="1600" b="1" dirty="0" err="1"/>
              <a:t>limite</a:t>
            </a:r>
            <a:r>
              <a:rPr lang="en-GB" sz="1600" b="1" dirty="0"/>
              <a:t> </a:t>
            </a:r>
            <a:r>
              <a:rPr lang="en-GB" sz="1600" b="1" dirty="0" err="1"/>
              <a:t>d’élasticité</a:t>
            </a:r>
            <a:r>
              <a:rPr lang="en-GB" sz="1600" b="1" dirty="0"/>
              <a:t>,</a:t>
            </a:r>
            <a:r>
              <a:rPr lang="en-GB" dirty="0"/>
              <a:t>      </a:t>
            </a:r>
            <a:r>
              <a:rPr lang="el-GR" b="1" dirty="0">
                <a:sym typeface="Symbol" pitchFamily="18" charset="2"/>
              </a:rPr>
              <a:t>σ</a:t>
            </a:r>
            <a:r>
              <a:rPr lang="en-GB" b="1" baseline="-25000" dirty="0">
                <a:sym typeface="Symbol" pitchFamily="18" charset="2"/>
              </a:rPr>
              <a:t>y</a:t>
            </a:r>
            <a:endParaRPr lang="en-GB" b="1" dirty="0">
              <a:sym typeface="Symbol" pitchFamily="18" charset="2"/>
            </a:endParaRPr>
          </a:p>
        </p:txBody>
      </p:sp>
      <p:pic>
        <p:nvPicPr>
          <p:cNvPr id="14" name="Picture 13">
            <a:extLst>
              <a:ext uri="{FF2B5EF4-FFF2-40B4-BE49-F238E27FC236}">
                <a16:creationId xmlns:a16="http://schemas.microsoft.com/office/drawing/2014/main" id="{6A7CCB76-5CE1-4CA4-AE3E-919F8AD3163C}"/>
              </a:ext>
            </a:extLst>
          </p:cNvPr>
          <p:cNvPicPr>
            <a:picLocks noChangeAspect="1"/>
          </p:cNvPicPr>
          <p:nvPr/>
        </p:nvPicPr>
        <p:blipFill rotWithShape="1">
          <a:blip r:embed="rId4"/>
          <a:srcRect l="11058" t="13538" r="19967" b="13242"/>
          <a:stretch/>
        </p:blipFill>
        <p:spPr>
          <a:xfrm>
            <a:off x="1050737" y="3465072"/>
            <a:ext cx="3662244" cy="2219241"/>
          </a:xfrm>
          <a:prstGeom prst="rect">
            <a:avLst/>
          </a:prstGeom>
        </p:spPr>
      </p:pic>
      <p:pic>
        <p:nvPicPr>
          <p:cNvPr id="15" name="Picture 14">
            <a:extLst>
              <a:ext uri="{FF2B5EF4-FFF2-40B4-BE49-F238E27FC236}">
                <a16:creationId xmlns:a16="http://schemas.microsoft.com/office/drawing/2014/main" id="{218DBCC7-8D7F-4F32-9887-95F8E4D3507F}"/>
              </a:ext>
            </a:extLst>
          </p:cNvPr>
          <p:cNvPicPr>
            <a:picLocks noChangeAspect="1"/>
          </p:cNvPicPr>
          <p:nvPr/>
        </p:nvPicPr>
        <p:blipFill rotWithShape="1">
          <a:blip r:embed="rId5"/>
          <a:srcRect l="10892" t="22597" r="19762" b="12038"/>
          <a:stretch/>
        </p:blipFill>
        <p:spPr>
          <a:xfrm>
            <a:off x="1050738" y="3726267"/>
            <a:ext cx="3662244" cy="1958046"/>
          </a:xfrm>
          <a:prstGeom prst="rect">
            <a:avLst/>
          </a:prstGeom>
        </p:spPr>
      </p:pic>
      <p:pic>
        <p:nvPicPr>
          <p:cNvPr id="16" name="Picture 15">
            <a:extLst>
              <a:ext uri="{FF2B5EF4-FFF2-40B4-BE49-F238E27FC236}">
                <a16:creationId xmlns:a16="http://schemas.microsoft.com/office/drawing/2014/main" id="{3F8CB597-2A58-4F1D-8631-31DCB4EF4C51}"/>
              </a:ext>
            </a:extLst>
          </p:cNvPr>
          <p:cNvPicPr>
            <a:picLocks noChangeAspect="1"/>
          </p:cNvPicPr>
          <p:nvPr/>
        </p:nvPicPr>
        <p:blipFill rotWithShape="1">
          <a:blip r:embed="rId6"/>
          <a:srcRect l="29342" t="30360" r="11644" b="8136"/>
          <a:stretch/>
        </p:blipFill>
        <p:spPr>
          <a:xfrm>
            <a:off x="4854982" y="3636729"/>
            <a:ext cx="3507043" cy="2050937"/>
          </a:xfrm>
          <a:prstGeom prst="rect">
            <a:avLst/>
          </a:prstGeom>
          <a:ln>
            <a:solidFill>
              <a:schemeClr val="accent2"/>
            </a:solidFill>
          </a:ln>
        </p:spPr>
      </p:pic>
      <p:pic>
        <p:nvPicPr>
          <p:cNvPr id="17" name="Picture 16">
            <a:extLst>
              <a:ext uri="{FF2B5EF4-FFF2-40B4-BE49-F238E27FC236}">
                <a16:creationId xmlns:a16="http://schemas.microsoft.com/office/drawing/2014/main" id="{C03AB3CD-0A78-4196-B051-408547163624}"/>
              </a:ext>
            </a:extLst>
          </p:cNvPr>
          <p:cNvPicPr>
            <a:picLocks noChangeAspect="1"/>
          </p:cNvPicPr>
          <p:nvPr/>
        </p:nvPicPr>
        <p:blipFill rotWithShape="1">
          <a:blip r:embed="rId7"/>
          <a:srcRect l="28506" t="28001" r="12550" b="10724"/>
          <a:stretch/>
        </p:blipFill>
        <p:spPr>
          <a:xfrm>
            <a:off x="4854982" y="3641697"/>
            <a:ext cx="3507043" cy="2045758"/>
          </a:xfrm>
          <a:prstGeom prst="rect">
            <a:avLst/>
          </a:prstGeom>
          <a:ln>
            <a:solidFill>
              <a:schemeClr val="accent2"/>
            </a:solidFill>
          </a:ln>
        </p:spPr>
      </p:pic>
      <p:sp>
        <p:nvSpPr>
          <p:cNvPr id="22" name="Rectangle 21">
            <a:extLst>
              <a:ext uri="{FF2B5EF4-FFF2-40B4-BE49-F238E27FC236}">
                <a16:creationId xmlns:a16="http://schemas.microsoft.com/office/drawing/2014/main" id="{477C5099-7115-4853-89CC-5D73B8F00DC6}"/>
              </a:ext>
            </a:extLst>
          </p:cNvPr>
          <p:cNvSpPr/>
          <p:nvPr/>
        </p:nvSpPr>
        <p:spPr>
          <a:xfrm>
            <a:off x="6312024" y="2967412"/>
            <a:ext cx="648043" cy="2886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79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3"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fr-FR" dirty="0"/>
              <a:t>Indices simples à une seule propriété</a:t>
            </a:r>
            <a:endParaRPr lang="en-US" dirty="0"/>
          </a:p>
        </p:txBody>
      </p:sp>
      <p:grpSp>
        <p:nvGrpSpPr>
          <p:cNvPr id="4" name="Group 64">
            <a:extLst>
              <a:ext uri="{FF2B5EF4-FFF2-40B4-BE49-F238E27FC236}">
                <a16:creationId xmlns:a16="http://schemas.microsoft.com/office/drawing/2014/main" id="{13416502-9A50-4E16-9B1B-67EA531BA634}"/>
              </a:ext>
            </a:extLst>
          </p:cNvPr>
          <p:cNvGrpSpPr>
            <a:grpSpLocks/>
          </p:cNvGrpSpPr>
          <p:nvPr/>
        </p:nvGrpSpPr>
        <p:grpSpPr bwMode="auto">
          <a:xfrm>
            <a:off x="3200400" y="512962"/>
            <a:ext cx="6405564" cy="1762127"/>
            <a:chOff x="1549" y="266"/>
            <a:chExt cx="4035" cy="1110"/>
          </a:xfrm>
        </p:grpSpPr>
        <p:sp>
          <p:nvSpPr>
            <p:cNvPr id="5" name="Line 8">
              <a:extLst>
                <a:ext uri="{FF2B5EF4-FFF2-40B4-BE49-F238E27FC236}">
                  <a16:creationId xmlns:a16="http://schemas.microsoft.com/office/drawing/2014/main" id="{F3338ADD-BBE6-4F95-B5BA-E3E918B07C9E}"/>
                </a:ext>
              </a:extLst>
            </p:cNvPr>
            <p:cNvSpPr>
              <a:spLocks noChangeShapeType="1"/>
            </p:cNvSpPr>
            <p:nvPr/>
          </p:nvSpPr>
          <p:spPr bwMode="auto">
            <a:xfrm flipH="1">
              <a:off x="1549" y="1149"/>
              <a:ext cx="260"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nvGrpSpPr>
            <p:cNvPr id="6" name="Group 61">
              <a:extLst>
                <a:ext uri="{FF2B5EF4-FFF2-40B4-BE49-F238E27FC236}">
                  <a16:creationId xmlns:a16="http://schemas.microsoft.com/office/drawing/2014/main" id="{98BBDA6E-91C7-4E30-A425-4CCA64685FB2}"/>
                </a:ext>
              </a:extLst>
            </p:cNvPr>
            <p:cNvGrpSpPr>
              <a:grpSpLocks/>
            </p:cNvGrpSpPr>
            <p:nvPr/>
          </p:nvGrpSpPr>
          <p:grpSpPr bwMode="auto">
            <a:xfrm>
              <a:off x="1870" y="266"/>
              <a:ext cx="3714" cy="1110"/>
              <a:chOff x="1870" y="466"/>
              <a:chExt cx="3714" cy="1110"/>
            </a:xfrm>
          </p:grpSpPr>
          <p:sp>
            <p:nvSpPr>
              <p:cNvPr id="7" name="AutoShape 112">
                <a:extLst>
                  <a:ext uri="{FF2B5EF4-FFF2-40B4-BE49-F238E27FC236}">
                    <a16:creationId xmlns:a16="http://schemas.microsoft.com/office/drawing/2014/main" id="{E50F7554-FC00-451A-ADF1-4822BBE249AD}"/>
                  </a:ext>
                </a:extLst>
              </p:cNvPr>
              <p:cNvSpPr>
                <a:spLocks noChangeArrowheads="1"/>
              </p:cNvSpPr>
              <p:nvPr/>
            </p:nvSpPr>
            <p:spPr bwMode="auto">
              <a:xfrm>
                <a:off x="1880" y="1128"/>
                <a:ext cx="1493" cy="448"/>
              </a:xfrm>
              <a:prstGeom prst="roundRect">
                <a:avLst>
                  <a:gd name="adj" fmla="val 8333"/>
                </a:avLst>
              </a:prstGeom>
              <a:solidFill>
                <a:schemeClr val="accent1"/>
              </a:solidFill>
              <a:ln w="19050">
                <a:noFill/>
                <a:round/>
                <a:headEnd/>
                <a:tailEnd/>
              </a:ln>
            </p:spPr>
            <p:txBody>
              <a:bodyPr anchor="ctr"/>
              <a:lstStyle/>
              <a:p>
                <a:endParaRPr lang="en-GB" dirty="0"/>
              </a:p>
            </p:txBody>
          </p:sp>
          <p:sp>
            <p:nvSpPr>
              <p:cNvPr id="8" name="Text Box 5">
                <a:extLst>
                  <a:ext uri="{FF2B5EF4-FFF2-40B4-BE49-F238E27FC236}">
                    <a16:creationId xmlns:a16="http://schemas.microsoft.com/office/drawing/2014/main" id="{CAE9E635-35D6-4DE2-BD56-DEF7B97A1F9E}"/>
                  </a:ext>
                </a:extLst>
              </p:cNvPr>
              <p:cNvSpPr txBox="1">
                <a:spLocks noChangeArrowheads="1"/>
              </p:cNvSpPr>
              <p:nvPr/>
            </p:nvSpPr>
            <p:spPr bwMode="auto">
              <a:xfrm>
                <a:off x="1870" y="1150"/>
                <a:ext cx="150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000" b="1" dirty="0" err="1">
                    <a:solidFill>
                      <a:schemeClr val="bg1"/>
                    </a:solidFill>
                    <a:latin typeface="+mn-lt"/>
                  </a:rPr>
                  <a:t>Visère</a:t>
                </a:r>
                <a:r>
                  <a:rPr lang="en-GB" sz="2000" b="1" dirty="0">
                    <a:solidFill>
                      <a:schemeClr val="bg1"/>
                    </a:solidFill>
                    <a:latin typeface="+mn-lt"/>
                  </a:rPr>
                  <a:t> de protection pour </a:t>
                </a:r>
                <a:r>
                  <a:rPr lang="en-GB" sz="2000" b="1" dirty="0" err="1">
                    <a:solidFill>
                      <a:schemeClr val="bg1"/>
                    </a:solidFill>
                    <a:latin typeface="+mn-lt"/>
                  </a:rPr>
                  <a:t>motocyclisetes</a:t>
                </a:r>
                <a:endParaRPr lang="en-GB" sz="2000" b="1" dirty="0">
                  <a:solidFill>
                    <a:schemeClr val="bg1"/>
                  </a:solidFill>
                  <a:latin typeface="+mn-lt"/>
                </a:endParaRPr>
              </a:p>
            </p:txBody>
          </p:sp>
          <p:sp>
            <p:nvSpPr>
              <p:cNvPr id="9" name="Text Box 114">
                <a:extLst>
                  <a:ext uri="{FF2B5EF4-FFF2-40B4-BE49-F238E27FC236}">
                    <a16:creationId xmlns:a16="http://schemas.microsoft.com/office/drawing/2014/main" id="{A0100633-CB35-459A-99FE-D9BD28AC9CFF}"/>
                  </a:ext>
                </a:extLst>
              </p:cNvPr>
              <p:cNvSpPr txBox="1">
                <a:spLocks noChangeArrowheads="1"/>
              </p:cNvSpPr>
              <p:nvPr/>
            </p:nvSpPr>
            <p:spPr bwMode="auto">
              <a:xfrm>
                <a:off x="3861" y="466"/>
                <a:ext cx="172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r>
                  <a:rPr lang="en-GB" sz="2400" b="1" dirty="0">
                    <a:latin typeface="+mn-lt"/>
                  </a:rPr>
                  <a:t>Exigences de conception</a:t>
                </a:r>
              </a:p>
            </p:txBody>
          </p:sp>
        </p:grpSp>
      </p:grpSp>
      <p:grpSp>
        <p:nvGrpSpPr>
          <p:cNvPr id="10" name="Group 67">
            <a:extLst>
              <a:ext uri="{FF2B5EF4-FFF2-40B4-BE49-F238E27FC236}">
                <a16:creationId xmlns:a16="http://schemas.microsoft.com/office/drawing/2014/main" id="{9D935C86-14F1-4BC3-AF28-EA0275BA96FC}"/>
              </a:ext>
            </a:extLst>
          </p:cNvPr>
          <p:cNvGrpSpPr>
            <a:grpSpLocks/>
          </p:cNvGrpSpPr>
          <p:nvPr/>
        </p:nvGrpSpPr>
        <p:grpSpPr bwMode="auto">
          <a:xfrm>
            <a:off x="6390367" y="1038770"/>
            <a:ext cx="3963987" cy="1150938"/>
            <a:chOff x="3501" y="872"/>
            <a:chExt cx="2497" cy="725"/>
          </a:xfrm>
        </p:grpSpPr>
        <p:sp>
          <p:nvSpPr>
            <p:cNvPr id="11" name="AutoShape 121">
              <a:extLst>
                <a:ext uri="{FF2B5EF4-FFF2-40B4-BE49-F238E27FC236}">
                  <a16:creationId xmlns:a16="http://schemas.microsoft.com/office/drawing/2014/main" id="{0B8E76F8-EAFF-4B62-BB95-933764136A6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2" name="Text Box 3">
              <a:extLst>
                <a:ext uri="{FF2B5EF4-FFF2-40B4-BE49-F238E27FC236}">
                  <a16:creationId xmlns:a16="http://schemas.microsoft.com/office/drawing/2014/main" id="{C1A2BE1D-4634-428F-A0F7-5F9BC362164E}"/>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err="1">
                  <a:latin typeface="+mn-lt"/>
                </a:rPr>
                <a:t>Contraintes</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Transparent – de </a:t>
              </a:r>
              <a:r>
                <a:rPr lang="en-GB" dirty="0" err="1">
                  <a:latin typeface="+mn-lt"/>
                </a:rPr>
                <a:t>qualité</a:t>
              </a:r>
              <a:r>
                <a:rPr lang="en-GB" dirty="0">
                  <a:latin typeface="+mn-lt"/>
                </a:rPr>
                <a:t> </a:t>
              </a:r>
              <a:r>
                <a:rPr lang="en-GB" dirty="0" err="1">
                  <a:latin typeface="+mn-lt"/>
                </a:rPr>
                <a:t>optique</a:t>
              </a:r>
              <a:endParaRPr lang="en-GB" dirty="0">
                <a:latin typeface="+mn-lt"/>
              </a:endParaRPr>
            </a:p>
            <a:p>
              <a:pPr>
                <a:spcBef>
                  <a:spcPct val="10000"/>
                </a:spcBef>
                <a:buClr>
                  <a:schemeClr val="accent1"/>
                </a:buClr>
                <a:buSzPct val="105000"/>
                <a:buFont typeface="Wingdings" pitchFamily="2" charset="2"/>
                <a:buChar char="§"/>
              </a:pPr>
              <a:r>
                <a:rPr lang="en-GB" dirty="0">
                  <a:latin typeface="+mn-lt"/>
                </a:rPr>
                <a:t> </a:t>
              </a:r>
              <a:r>
                <a:rPr lang="en-GB" dirty="0" err="1">
                  <a:latin typeface="+mn-lt"/>
                </a:rPr>
                <a:t>Capacité</a:t>
              </a:r>
              <a:r>
                <a:rPr lang="en-GB" dirty="0">
                  <a:latin typeface="+mn-lt"/>
                </a:rPr>
                <a:t> à </a:t>
              </a:r>
              <a:r>
                <a:rPr lang="en-GB" dirty="0" err="1">
                  <a:latin typeface="+mn-lt"/>
                </a:rPr>
                <a:t>être</a:t>
              </a:r>
              <a:r>
                <a:rPr lang="en-GB" dirty="0">
                  <a:latin typeface="+mn-lt"/>
                </a:rPr>
                <a:t> </a:t>
              </a:r>
              <a:r>
                <a:rPr lang="en-GB" dirty="0" err="1">
                  <a:latin typeface="+mn-lt"/>
                </a:rPr>
                <a:t>moulé</a:t>
              </a:r>
              <a:endParaRPr lang="en-GB" dirty="0">
                <a:latin typeface="+mn-lt"/>
              </a:endParaRPr>
            </a:p>
          </p:txBody>
        </p:sp>
      </p:grpSp>
      <p:sp>
        <p:nvSpPr>
          <p:cNvPr id="13" name="TextBox 6">
            <a:extLst>
              <a:ext uri="{FF2B5EF4-FFF2-40B4-BE49-F238E27FC236}">
                <a16:creationId xmlns:a16="http://schemas.microsoft.com/office/drawing/2014/main" id="{3593255A-1E12-438F-B420-CF1C4E355874}"/>
              </a:ext>
            </a:extLst>
          </p:cNvPr>
          <p:cNvSpPr txBox="1">
            <a:spLocks noChangeArrowheads="1"/>
          </p:cNvSpPr>
          <p:nvPr/>
        </p:nvSpPr>
        <p:spPr bwMode="auto">
          <a:xfrm>
            <a:off x="2783570" y="3645024"/>
            <a:ext cx="7570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err="1">
                <a:latin typeface="+mn-lt"/>
              </a:rPr>
              <a:t>L’indice</a:t>
            </a:r>
            <a:r>
              <a:rPr lang="en-GB" sz="2000" b="1" dirty="0">
                <a:latin typeface="+mn-lt"/>
              </a:rPr>
              <a:t> de </a:t>
            </a:r>
            <a:r>
              <a:rPr lang="en-GB" sz="2000" b="1" dirty="0" err="1">
                <a:latin typeface="+mn-lt"/>
              </a:rPr>
              <a:t>matériau</a:t>
            </a:r>
            <a:r>
              <a:rPr lang="en-GB" sz="2000" b="1" dirty="0">
                <a:latin typeface="+mn-lt"/>
              </a:rPr>
              <a:t>:  </a:t>
            </a:r>
            <a:r>
              <a:rPr lang="en-GB" sz="2000" b="1" dirty="0" err="1">
                <a:latin typeface="+mn-lt"/>
              </a:rPr>
              <a:t>choisir</a:t>
            </a:r>
            <a:r>
              <a:rPr lang="en-GB" sz="2000" b="1" dirty="0">
                <a:latin typeface="+mn-lt"/>
              </a:rPr>
              <a:t> le </a:t>
            </a:r>
            <a:r>
              <a:rPr lang="en-GB" sz="2000" b="1" dirty="0" err="1">
                <a:latin typeface="+mn-lt"/>
              </a:rPr>
              <a:t>matériau</a:t>
            </a:r>
            <a:r>
              <a:rPr lang="en-GB" sz="2000" b="1" dirty="0">
                <a:latin typeface="+mn-lt"/>
              </a:rPr>
              <a:t> avec le plus grand K</a:t>
            </a:r>
            <a:r>
              <a:rPr lang="en-GB" sz="2000" b="1" baseline="-25000" dirty="0">
                <a:latin typeface="+mn-lt"/>
              </a:rPr>
              <a:t>1c</a:t>
            </a:r>
            <a:endParaRPr lang="el-GR" sz="2000" b="1" dirty="0">
              <a:latin typeface="+mn-lt"/>
            </a:endParaRPr>
          </a:p>
        </p:txBody>
      </p:sp>
      <p:grpSp>
        <p:nvGrpSpPr>
          <p:cNvPr id="14" name="Group 67">
            <a:extLst>
              <a:ext uri="{FF2B5EF4-FFF2-40B4-BE49-F238E27FC236}">
                <a16:creationId xmlns:a16="http://schemas.microsoft.com/office/drawing/2014/main" id="{9C635A0F-11C5-4E70-AEA0-B2809D3C0A49}"/>
              </a:ext>
            </a:extLst>
          </p:cNvPr>
          <p:cNvGrpSpPr>
            <a:grpSpLocks/>
          </p:cNvGrpSpPr>
          <p:nvPr/>
        </p:nvGrpSpPr>
        <p:grpSpPr bwMode="auto">
          <a:xfrm>
            <a:off x="6390367" y="2289764"/>
            <a:ext cx="3963987" cy="1150937"/>
            <a:chOff x="3501" y="872"/>
            <a:chExt cx="2497" cy="725"/>
          </a:xfrm>
        </p:grpSpPr>
        <p:sp>
          <p:nvSpPr>
            <p:cNvPr id="15" name="AutoShape 121">
              <a:extLst>
                <a:ext uri="{FF2B5EF4-FFF2-40B4-BE49-F238E27FC236}">
                  <a16:creationId xmlns:a16="http://schemas.microsoft.com/office/drawing/2014/main" id="{4DE2C192-41B1-4DBE-8C7F-CC676FD34157}"/>
                </a:ext>
              </a:extLst>
            </p:cNvPr>
            <p:cNvSpPr>
              <a:spLocks noChangeArrowheads="1"/>
            </p:cNvSpPr>
            <p:nvPr/>
          </p:nvSpPr>
          <p:spPr bwMode="auto">
            <a:xfrm>
              <a:off x="3501" y="872"/>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6" name="Text Box 3">
              <a:extLst>
                <a:ext uri="{FF2B5EF4-FFF2-40B4-BE49-F238E27FC236}">
                  <a16:creationId xmlns:a16="http://schemas.microsoft.com/office/drawing/2014/main" id="{08EA21F8-BF1C-4352-B513-579328EA2B96}"/>
                </a:ext>
              </a:extLst>
            </p:cNvPr>
            <p:cNvSpPr txBox="1">
              <a:spLocks noChangeArrowheads="1"/>
            </p:cNvSpPr>
            <p:nvPr/>
          </p:nvSpPr>
          <p:spPr bwMode="auto">
            <a:xfrm>
              <a:off x="3562" y="878"/>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US" b="1" dirty="0"/>
                <a:t>               </a:t>
              </a:r>
              <a:r>
                <a:rPr lang="en-US" sz="2000" b="1" dirty="0">
                  <a:latin typeface="+mn-lt"/>
                </a:rPr>
                <a:t>Objectif </a:t>
              </a:r>
              <a:endParaRPr lang="en-GB" sz="2000" b="1" dirty="0">
                <a:latin typeface="+mn-lt"/>
              </a:endParaRPr>
            </a:p>
            <a:p>
              <a:pPr>
                <a:spcBef>
                  <a:spcPct val="10000"/>
                </a:spcBef>
                <a:buClr>
                  <a:schemeClr val="accent1"/>
                </a:buClr>
                <a:buSzPct val="105000"/>
                <a:buFont typeface="Wingdings" pitchFamily="2" charset="2"/>
                <a:buChar char="§"/>
              </a:pPr>
              <a:r>
                <a:rPr lang="en-GB" dirty="0">
                  <a:latin typeface="+mn-lt"/>
                </a:rPr>
                <a:t>  </a:t>
              </a:r>
              <a:r>
                <a:rPr lang="en-GB" dirty="0" err="1">
                  <a:latin typeface="+mn-lt"/>
                </a:rPr>
                <a:t>Aussi</a:t>
              </a:r>
              <a:r>
                <a:rPr lang="en-GB" dirty="0">
                  <a:latin typeface="+mn-lt"/>
                </a:rPr>
                <a:t> tenace que possible – </a:t>
              </a:r>
            </a:p>
            <a:p>
              <a:pPr>
                <a:spcBef>
                  <a:spcPct val="10000"/>
                </a:spcBef>
                <a:buClr>
                  <a:srgbClr val="666633"/>
                </a:buClr>
                <a:buSzPct val="105000"/>
              </a:pPr>
              <a:r>
                <a:rPr lang="en-GB" dirty="0">
                  <a:latin typeface="+mn-lt"/>
                </a:rPr>
                <a:t> maximiser la </a:t>
              </a:r>
              <a:r>
                <a:rPr lang="en-GB" dirty="0" err="1">
                  <a:latin typeface="+mn-lt"/>
                </a:rPr>
                <a:t>tenacité</a:t>
              </a:r>
              <a:r>
                <a:rPr lang="en-GB" dirty="0">
                  <a:latin typeface="+mn-lt"/>
                </a:rPr>
                <a:t> K</a:t>
              </a:r>
              <a:r>
                <a:rPr lang="en-GB" baseline="-25000" dirty="0">
                  <a:latin typeface="+mn-lt"/>
                </a:rPr>
                <a:t>1c</a:t>
              </a:r>
            </a:p>
          </p:txBody>
        </p:sp>
      </p:grpSp>
      <p:grpSp>
        <p:nvGrpSpPr>
          <p:cNvPr id="17" name="Group 67">
            <a:extLst>
              <a:ext uri="{FF2B5EF4-FFF2-40B4-BE49-F238E27FC236}">
                <a16:creationId xmlns:a16="http://schemas.microsoft.com/office/drawing/2014/main" id="{CFE6A6A8-5271-45F3-8795-D510EB7DB4F8}"/>
              </a:ext>
            </a:extLst>
          </p:cNvPr>
          <p:cNvGrpSpPr>
            <a:grpSpLocks/>
          </p:cNvGrpSpPr>
          <p:nvPr/>
        </p:nvGrpSpPr>
        <p:grpSpPr bwMode="auto">
          <a:xfrm>
            <a:off x="6390367" y="4179605"/>
            <a:ext cx="3963987" cy="1208090"/>
            <a:chOff x="3501" y="917"/>
            <a:chExt cx="2497" cy="761"/>
          </a:xfrm>
        </p:grpSpPr>
        <p:sp>
          <p:nvSpPr>
            <p:cNvPr id="18" name="AutoShape 121">
              <a:extLst>
                <a:ext uri="{FF2B5EF4-FFF2-40B4-BE49-F238E27FC236}">
                  <a16:creationId xmlns:a16="http://schemas.microsoft.com/office/drawing/2014/main" id="{4A0AA92B-0DD5-4CEA-BF48-2241CB4E77FC}"/>
                </a:ext>
              </a:extLst>
            </p:cNvPr>
            <p:cNvSpPr>
              <a:spLocks noChangeArrowheads="1"/>
            </p:cNvSpPr>
            <p:nvPr/>
          </p:nvSpPr>
          <p:spPr bwMode="auto">
            <a:xfrm>
              <a:off x="3501" y="917"/>
              <a:ext cx="2329" cy="708"/>
            </a:xfrm>
            <a:prstGeom prst="roundRect">
              <a:avLst>
                <a:gd name="adj" fmla="val 4977"/>
              </a:avLst>
            </a:prstGeom>
            <a:solidFill>
              <a:schemeClr val="bg1"/>
            </a:solidFill>
            <a:ln w="28575">
              <a:solidFill>
                <a:schemeClr val="accent1"/>
              </a:solidFill>
              <a:round/>
              <a:headEnd/>
              <a:tailEnd/>
            </a:ln>
          </p:spPr>
          <p:txBody>
            <a:bodyPr anchor="ctr"/>
            <a:lstStyle/>
            <a:p>
              <a:endParaRPr lang="en-GB" dirty="0"/>
            </a:p>
          </p:txBody>
        </p:sp>
        <p:sp>
          <p:nvSpPr>
            <p:cNvPr id="19" name="Text Box 3">
              <a:extLst>
                <a:ext uri="{FF2B5EF4-FFF2-40B4-BE49-F238E27FC236}">
                  <a16:creationId xmlns:a16="http://schemas.microsoft.com/office/drawing/2014/main" id="{2D5A502F-245F-45E7-8FA0-F4748DB48108}"/>
                </a:ext>
              </a:extLst>
            </p:cNvPr>
            <p:cNvSpPr txBox="1">
              <a:spLocks noChangeArrowheads="1"/>
            </p:cNvSpPr>
            <p:nvPr/>
          </p:nvSpPr>
          <p:spPr bwMode="auto">
            <a:xfrm>
              <a:off x="3562" y="959"/>
              <a:ext cx="243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fr-FR" sz="2000" b="1" dirty="0">
                  <a:latin typeface="+mn-lt"/>
                </a:rPr>
                <a:t>	Objectif alternatif</a:t>
              </a:r>
              <a:endParaRPr lang="en-GB" sz="2000" b="1" dirty="0">
                <a:latin typeface="+mn-lt"/>
              </a:endParaRPr>
            </a:p>
            <a:p>
              <a:pPr>
                <a:spcBef>
                  <a:spcPct val="10000"/>
                </a:spcBef>
                <a:buClr>
                  <a:schemeClr val="accent1"/>
                </a:buClr>
                <a:buSzPct val="105000"/>
                <a:buFont typeface="Wingdings" pitchFamily="2" charset="2"/>
                <a:buChar char="§"/>
              </a:pPr>
              <a:r>
                <a:rPr lang="en-GB" b="1" dirty="0">
                  <a:solidFill>
                    <a:srgbClr val="666633"/>
                  </a:solidFill>
                  <a:latin typeface="+mn-lt"/>
                </a:rPr>
                <a:t>  </a:t>
              </a:r>
              <a:r>
                <a:rPr lang="en-GB" dirty="0">
                  <a:latin typeface="+mn-lt"/>
                </a:rPr>
                <a:t>Le </a:t>
              </a:r>
              <a:r>
                <a:rPr lang="en-GB" dirty="0" err="1">
                  <a:latin typeface="+mn-lt"/>
                </a:rPr>
                <a:t>moins</a:t>
              </a:r>
              <a:r>
                <a:rPr lang="en-GB" dirty="0">
                  <a:latin typeface="+mn-lt"/>
                </a:rPr>
                <a:t> </a:t>
              </a:r>
              <a:r>
                <a:rPr lang="en-GB" dirty="0" err="1">
                  <a:latin typeface="+mn-lt"/>
                </a:rPr>
                <a:t>cher</a:t>
              </a:r>
              <a:r>
                <a:rPr lang="en-GB" dirty="0">
                  <a:latin typeface="+mn-lt"/>
                </a:rPr>
                <a:t> possible– </a:t>
              </a:r>
            </a:p>
            <a:p>
              <a:pPr>
                <a:spcBef>
                  <a:spcPct val="10000"/>
                </a:spcBef>
                <a:buClr>
                  <a:srgbClr val="666633"/>
                </a:buClr>
                <a:buSzPct val="105000"/>
              </a:pPr>
              <a:r>
                <a:rPr lang="en-GB" dirty="0">
                  <a:latin typeface="+mn-lt"/>
                </a:rPr>
                <a:t> minimiser le </a:t>
              </a:r>
              <a:r>
                <a:rPr lang="en-GB" dirty="0" err="1">
                  <a:latin typeface="+mn-lt"/>
                </a:rPr>
                <a:t>coût</a:t>
              </a:r>
              <a:r>
                <a:rPr lang="en-GB" dirty="0">
                  <a:latin typeface="+mn-lt"/>
                </a:rPr>
                <a:t> </a:t>
              </a:r>
              <a:r>
                <a:rPr lang="en-GB" dirty="0" err="1">
                  <a:latin typeface="+mn-lt"/>
                </a:rPr>
                <a:t>matériau</a:t>
              </a:r>
              <a:r>
                <a:rPr lang="en-GB" dirty="0">
                  <a:latin typeface="+mn-lt"/>
                </a:rPr>
                <a:t> C</a:t>
              </a:r>
              <a:r>
                <a:rPr lang="en-GB" baseline="-25000" dirty="0">
                  <a:latin typeface="+mn-lt"/>
                </a:rPr>
                <a:t>m</a:t>
              </a:r>
            </a:p>
          </p:txBody>
        </p:sp>
      </p:grpSp>
      <p:sp>
        <p:nvSpPr>
          <p:cNvPr id="20" name="TextBox 6">
            <a:extLst>
              <a:ext uri="{FF2B5EF4-FFF2-40B4-BE49-F238E27FC236}">
                <a16:creationId xmlns:a16="http://schemas.microsoft.com/office/drawing/2014/main" id="{5E83B6D4-84CE-4477-936B-354D803F6136}"/>
              </a:ext>
            </a:extLst>
          </p:cNvPr>
          <p:cNvSpPr txBox="1">
            <a:spLocks noChangeArrowheads="1"/>
          </p:cNvSpPr>
          <p:nvPr/>
        </p:nvSpPr>
        <p:spPr bwMode="auto">
          <a:xfrm>
            <a:off x="2681967" y="5547270"/>
            <a:ext cx="75707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Aft>
                <a:spcPct val="0"/>
              </a:spcAft>
            </a:pPr>
            <a:r>
              <a:rPr lang="en-GB" sz="2000" b="1" dirty="0" err="1">
                <a:latin typeface="+mn-lt"/>
              </a:rPr>
              <a:t>L’indice</a:t>
            </a:r>
            <a:r>
              <a:rPr lang="en-GB" sz="2000" b="1" dirty="0">
                <a:latin typeface="+mn-lt"/>
              </a:rPr>
              <a:t> de </a:t>
            </a:r>
            <a:r>
              <a:rPr lang="en-GB" sz="2000" b="1" dirty="0" err="1">
                <a:latin typeface="+mn-lt"/>
              </a:rPr>
              <a:t>matériau</a:t>
            </a:r>
            <a:r>
              <a:rPr lang="en-GB" sz="2000" b="1" dirty="0">
                <a:latin typeface="+mn-lt"/>
              </a:rPr>
              <a:t> : </a:t>
            </a:r>
            <a:r>
              <a:rPr lang="en-GB" sz="2000" b="1" dirty="0" err="1">
                <a:latin typeface="+mn-lt"/>
              </a:rPr>
              <a:t>choisir</a:t>
            </a:r>
            <a:r>
              <a:rPr lang="en-GB" sz="2000" b="1" dirty="0">
                <a:latin typeface="+mn-lt"/>
              </a:rPr>
              <a:t> le </a:t>
            </a:r>
            <a:r>
              <a:rPr lang="en-GB" sz="2000" b="1" dirty="0" err="1">
                <a:latin typeface="+mn-lt"/>
              </a:rPr>
              <a:t>matériau</a:t>
            </a:r>
            <a:r>
              <a:rPr lang="en-GB" sz="2000" b="1" dirty="0">
                <a:latin typeface="+mn-lt"/>
              </a:rPr>
              <a:t> avec le plus petit C</a:t>
            </a:r>
            <a:r>
              <a:rPr lang="en-GB" sz="2000" b="1" baseline="-25000" dirty="0">
                <a:latin typeface="+mn-lt"/>
              </a:rPr>
              <a:t>m</a:t>
            </a:r>
            <a:endParaRPr lang="el-GR" sz="2000" b="1" dirty="0">
              <a:latin typeface="+mn-lt"/>
            </a:endParaRPr>
          </a:p>
        </p:txBody>
      </p:sp>
      <p:pic>
        <p:nvPicPr>
          <p:cNvPr id="21" name="Picture 20" descr="C:\Users\claes.fredriksson\Desktop\images.jpg">
            <a:extLst>
              <a:ext uri="{FF2B5EF4-FFF2-40B4-BE49-F238E27FC236}">
                <a16:creationId xmlns:a16="http://schemas.microsoft.com/office/drawing/2014/main" id="{FC9F7B20-F130-4D2F-9B4F-02E1C5A4F06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0283" y="1115532"/>
            <a:ext cx="1737404" cy="1737404"/>
          </a:xfrm>
          <a:prstGeom prst="rect">
            <a:avLst/>
          </a:prstGeom>
          <a:noFill/>
          <a:ln>
            <a:noFill/>
          </a:ln>
        </p:spPr>
      </p:pic>
    </p:spTree>
    <p:extLst>
      <p:ext uri="{BB962C8B-B14F-4D97-AF65-F5344CB8AC3E}">
        <p14:creationId xmlns:p14="http://schemas.microsoft.com/office/powerpoint/2010/main" val="94490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fr-FR" dirty="0"/>
              <a:t>Concevoir pour minimiser le poids - les indices</a:t>
            </a:r>
            <a:endParaRPr lang="en-US" dirty="0"/>
          </a:p>
        </p:txBody>
      </p:sp>
      <p:pic>
        <p:nvPicPr>
          <p:cNvPr id="4" name="Picture 4">
            <a:extLst>
              <a:ext uri="{FF2B5EF4-FFF2-40B4-BE49-F238E27FC236}">
                <a16:creationId xmlns:a16="http://schemas.microsoft.com/office/drawing/2014/main" id="{84C48CE3-C926-4D7F-8C71-73604614B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1772816"/>
            <a:ext cx="69230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8">
            <a:extLst>
              <a:ext uri="{FF2B5EF4-FFF2-40B4-BE49-F238E27FC236}">
                <a16:creationId xmlns:a16="http://schemas.microsoft.com/office/drawing/2014/main" id="{84483AA0-3210-4D17-A8CB-77B3D818567D}"/>
              </a:ext>
            </a:extLst>
          </p:cNvPr>
          <p:cNvGrpSpPr>
            <a:grpSpLocks/>
          </p:cNvGrpSpPr>
          <p:nvPr/>
        </p:nvGrpSpPr>
        <p:grpSpPr bwMode="auto">
          <a:xfrm>
            <a:off x="1209598" y="2841205"/>
            <a:ext cx="2890071" cy="1158875"/>
            <a:chOff x="-54" y="1831"/>
            <a:chExt cx="1680" cy="730"/>
          </a:xfrm>
        </p:grpSpPr>
        <p:graphicFrame>
          <p:nvGraphicFramePr>
            <p:cNvPr id="6" name="Object 7">
              <a:extLst>
                <a:ext uri="{FF2B5EF4-FFF2-40B4-BE49-F238E27FC236}">
                  <a16:creationId xmlns:a16="http://schemas.microsoft.com/office/drawing/2014/main" id="{5E7DE964-33E8-46CC-A7B0-54B74CC2C699}"/>
                </a:ext>
              </a:extLst>
            </p:cNvPr>
            <p:cNvGraphicFramePr>
              <a:graphicFrameLocks noChangeAspect="1"/>
            </p:cNvGraphicFramePr>
            <p:nvPr/>
          </p:nvGraphicFramePr>
          <p:xfrm>
            <a:off x="156" y="2185"/>
            <a:ext cx="428" cy="376"/>
          </p:xfrm>
          <a:graphic>
            <a:graphicData uri="http://schemas.openxmlformats.org/presentationml/2006/ole">
              <mc:AlternateContent xmlns:mc="http://schemas.openxmlformats.org/markup-compatibility/2006">
                <mc:Choice xmlns:v="urn:schemas-microsoft-com:vml" Requires="v">
                  <p:oleObj spid="_x0000_s1026" name="Equation" r:id="rId5" imgW="596880" imgH="596880" progId="Equation.3">
                    <p:embed/>
                  </p:oleObj>
                </mc:Choice>
                <mc:Fallback>
                  <p:oleObj name="Equation" r:id="rId5" imgW="596880" imgH="596880" progId="Equation.3">
                    <p:embed/>
                    <p:pic>
                      <p:nvPicPr>
                        <p:cNvPr id="6" name="Object 7">
                          <a:extLst>
                            <a:ext uri="{FF2B5EF4-FFF2-40B4-BE49-F238E27FC236}">
                              <a16:creationId xmlns:a16="http://schemas.microsoft.com/office/drawing/2014/main" id="{5E7DE964-33E8-46CC-A7B0-54B74CC2C6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 y="2185"/>
                          <a:ext cx="428"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A334D792-06CF-42E8-8FDA-B0E327122BCA}"/>
                </a:ext>
              </a:extLst>
            </p:cNvPr>
            <p:cNvSpPr txBox="1">
              <a:spLocks noChangeArrowheads="1"/>
            </p:cNvSpPr>
            <p:nvPr/>
          </p:nvSpPr>
          <p:spPr bwMode="auto">
            <a:xfrm>
              <a:off x="-54" y="1831"/>
              <a:ext cx="8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b="1" dirty="0">
                  <a:latin typeface="+mn-lt"/>
                </a:rPr>
                <a:t>Bras </a:t>
              </a:r>
              <a:r>
                <a:rPr lang="en-GB" b="1" dirty="0" err="1">
                  <a:latin typeface="+mn-lt"/>
                </a:rPr>
                <a:t>en</a:t>
              </a:r>
              <a:r>
                <a:rPr lang="en-GB" b="1" dirty="0">
                  <a:latin typeface="+mn-lt"/>
                </a:rPr>
                <a:t> </a:t>
              </a:r>
            </a:p>
            <a:p>
              <a:pPr algn="ctr">
                <a:spcBef>
                  <a:spcPct val="0"/>
                </a:spcBef>
                <a:spcAft>
                  <a:spcPct val="0"/>
                </a:spcAft>
              </a:pPr>
              <a:r>
                <a:rPr lang="en-GB" b="1" dirty="0">
                  <a:latin typeface="+mn-lt"/>
                </a:rPr>
                <a:t>compression</a:t>
              </a:r>
            </a:p>
          </p:txBody>
        </p:sp>
        <p:sp>
          <p:nvSpPr>
            <p:cNvPr id="8" name="Line 16">
              <a:extLst>
                <a:ext uri="{FF2B5EF4-FFF2-40B4-BE49-F238E27FC236}">
                  <a16:creationId xmlns:a16="http://schemas.microsoft.com/office/drawing/2014/main" id="{9EDCE6D8-9D92-49F8-A410-AA1E28AC9A28}"/>
                </a:ext>
              </a:extLst>
            </p:cNvPr>
            <p:cNvSpPr>
              <a:spLocks noChangeShapeType="1"/>
            </p:cNvSpPr>
            <p:nvPr/>
          </p:nvSpPr>
          <p:spPr bwMode="auto">
            <a:xfrm>
              <a:off x="714" y="2082"/>
              <a:ext cx="912"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9" name="Group 31">
            <a:extLst>
              <a:ext uri="{FF2B5EF4-FFF2-40B4-BE49-F238E27FC236}">
                <a16:creationId xmlns:a16="http://schemas.microsoft.com/office/drawing/2014/main" id="{E226A863-40F6-4AED-B3C4-28E5F15A466A}"/>
              </a:ext>
            </a:extLst>
          </p:cNvPr>
          <p:cNvGrpSpPr>
            <a:grpSpLocks/>
          </p:cNvGrpSpPr>
          <p:nvPr/>
        </p:nvGrpSpPr>
        <p:grpSpPr bwMode="auto">
          <a:xfrm>
            <a:off x="4815163" y="3734966"/>
            <a:ext cx="2881947" cy="2446338"/>
            <a:chOff x="2042" y="2394"/>
            <a:chExt cx="1676" cy="1541"/>
          </a:xfrm>
        </p:grpSpPr>
        <p:graphicFrame>
          <p:nvGraphicFramePr>
            <p:cNvPr id="10" name="Object 6">
              <a:extLst>
                <a:ext uri="{FF2B5EF4-FFF2-40B4-BE49-F238E27FC236}">
                  <a16:creationId xmlns:a16="http://schemas.microsoft.com/office/drawing/2014/main" id="{5F0D7507-456A-493F-A89F-AF0B343DB921}"/>
                </a:ext>
              </a:extLst>
            </p:cNvPr>
            <p:cNvGraphicFramePr>
              <a:graphicFrameLocks noChangeAspect="1"/>
            </p:cNvGraphicFramePr>
            <p:nvPr/>
          </p:nvGraphicFramePr>
          <p:xfrm>
            <a:off x="2600" y="3467"/>
            <a:ext cx="498" cy="468"/>
          </p:xfrm>
          <a:graphic>
            <a:graphicData uri="http://schemas.openxmlformats.org/presentationml/2006/ole">
              <mc:AlternateContent xmlns:mc="http://schemas.openxmlformats.org/markup-compatibility/2006">
                <mc:Choice xmlns:v="urn:schemas-microsoft-com:vml" Requires="v">
                  <p:oleObj spid="_x0000_s1027" name="Equation" r:id="rId7" imgW="723600" imgH="774360" progId="Equation.3">
                    <p:embed/>
                  </p:oleObj>
                </mc:Choice>
                <mc:Fallback>
                  <p:oleObj name="Equation" r:id="rId7" imgW="723600" imgH="774360" progId="Equation.3">
                    <p:embed/>
                    <p:pic>
                      <p:nvPicPr>
                        <p:cNvPr id="10" name="Object 6">
                          <a:extLst>
                            <a:ext uri="{FF2B5EF4-FFF2-40B4-BE49-F238E27FC236}">
                              <a16:creationId xmlns:a16="http://schemas.microsoft.com/office/drawing/2014/main" id="{5F0D7507-456A-493F-A89F-AF0B343DB9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0" y="3467"/>
                          <a:ext cx="498" cy="468"/>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4">
              <a:extLst>
                <a:ext uri="{FF2B5EF4-FFF2-40B4-BE49-F238E27FC236}">
                  <a16:creationId xmlns:a16="http://schemas.microsoft.com/office/drawing/2014/main" id="{3F161BA9-812F-4D0B-8FF6-47DE8C0CFA40}"/>
                </a:ext>
              </a:extLst>
            </p:cNvPr>
            <p:cNvSpPr txBox="1">
              <a:spLocks noChangeArrowheads="1"/>
            </p:cNvSpPr>
            <p:nvPr/>
          </p:nvSpPr>
          <p:spPr bwMode="auto">
            <a:xfrm>
              <a:off x="2042" y="3120"/>
              <a:ext cx="1676" cy="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fr-FR" b="1" dirty="0">
                  <a:latin typeface="+mn-lt"/>
                </a:rPr>
                <a:t>Train d'atterrissage – en compression et flexion</a:t>
              </a:r>
            </a:p>
            <a:p>
              <a:pPr>
                <a:spcBef>
                  <a:spcPct val="50000"/>
                </a:spcBef>
              </a:pPr>
              <a:endParaRPr lang="en-GB" b="1" dirty="0">
                <a:latin typeface="+mn-lt"/>
              </a:endParaRPr>
            </a:p>
          </p:txBody>
        </p:sp>
        <p:sp>
          <p:nvSpPr>
            <p:cNvPr id="12" name="Line 17">
              <a:extLst>
                <a:ext uri="{FF2B5EF4-FFF2-40B4-BE49-F238E27FC236}">
                  <a16:creationId xmlns:a16="http://schemas.microsoft.com/office/drawing/2014/main" id="{AB31F479-B194-4BE9-BB08-29C380745ED2}"/>
                </a:ext>
              </a:extLst>
            </p:cNvPr>
            <p:cNvSpPr>
              <a:spLocks noChangeShapeType="1"/>
            </p:cNvSpPr>
            <p:nvPr/>
          </p:nvSpPr>
          <p:spPr bwMode="auto">
            <a:xfrm flipH="1" flipV="1">
              <a:off x="2538" y="2394"/>
              <a:ext cx="312" cy="75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3" name="Group 27">
            <a:extLst>
              <a:ext uri="{FF2B5EF4-FFF2-40B4-BE49-F238E27FC236}">
                <a16:creationId xmlns:a16="http://schemas.microsoft.com/office/drawing/2014/main" id="{2DB3B535-D7BA-4475-850F-DF3BE7EAFE7F}"/>
              </a:ext>
            </a:extLst>
          </p:cNvPr>
          <p:cNvGrpSpPr>
            <a:grpSpLocks/>
          </p:cNvGrpSpPr>
          <p:nvPr/>
        </p:nvGrpSpPr>
        <p:grpSpPr bwMode="auto">
          <a:xfrm>
            <a:off x="5480478" y="786662"/>
            <a:ext cx="2217008" cy="2066925"/>
            <a:chOff x="2358" y="588"/>
            <a:chExt cx="1290" cy="1302"/>
          </a:xfrm>
        </p:grpSpPr>
        <p:sp>
          <p:nvSpPr>
            <p:cNvPr id="14" name="Text Box 12">
              <a:extLst>
                <a:ext uri="{FF2B5EF4-FFF2-40B4-BE49-F238E27FC236}">
                  <a16:creationId xmlns:a16="http://schemas.microsoft.com/office/drawing/2014/main" id="{3ADEF3CE-6F8F-4BE2-B94C-1FF652986EBF}"/>
                </a:ext>
              </a:extLst>
            </p:cNvPr>
            <p:cNvSpPr txBox="1">
              <a:spLocks noChangeArrowheads="1"/>
            </p:cNvSpPr>
            <p:nvPr/>
          </p:nvSpPr>
          <p:spPr bwMode="auto">
            <a:xfrm>
              <a:off x="2358" y="588"/>
              <a:ext cx="1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altLang="fr-FR" sz="1800" b="1" dirty="0" err="1">
                  <a:latin typeface="+mj-lt"/>
                </a:rPr>
                <a:t>Haubans</a:t>
              </a:r>
              <a:r>
                <a:rPr lang="en-GB" altLang="fr-FR" sz="1800" b="1" dirty="0">
                  <a:latin typeface="+mj-lt"/>
                </a:rPr>
                <a:t> </a:t>
              </a:r>
              <a:r>
                <a:rPr lang="en-GB" altLang="fr-FR" sz="1800" b="1" dirty="0" err="1">
                  <a:latin typeface="+mj-lt"/>
                </a:rPr>
                <a:t>en</a:t>
              </a:r>
              <a:r>
                <a:rPr lang="en-GB" altLang="fr-FR" sz="1800" b="1" dirty="0">
                  <a:latin typeface="+mj-lt"/>
                </a:rPr>
                <a:t> traction</a:t>
              </a:r>
            </a:p>
          </p:txBody>
        </p:sp>
        <p:graphicFrame>
          <p:nvGraphicFramePr>
            <p:cNvPr id="15" name="Object 5">
              <a:extLst>
                <a:ext uri="{FF2B5EF4-FFF2-40B4-BE49-F238E27FC236}">
                  <a16:creationId xmlns:a16="http://schemas.microsoft.com/office/drawing/2014/main" id="{F79F106A-0107-4F31-900E-0A2D465F9FA4}"/>
                </a:ext>
              </a:extLst>
            </p:cNvPr>
            <p:cNvGraphicFramePr>
              <a:graphicFrameLocks noChangeAspect="1"/>
            </p:cNvGraphicFramePr>
            <p:nvPr/>
          </p:nvGraphicFramePr>
          <p:xfrm>
            <a:off x="2530" y="788"/>
            <a:ext cx="348" cy="365"/>
          </p:xfrm>
          <a:graphic>
            <a:graphicData uri="http://schemas.openxmlformats.org/presentationml/2006/ole">
              <mc:AlternateContent xmlns:mc="http://schemas.openxmlformats.org/markup-compatibility/2006">
                <mc:Choice xmlns:v="urn:schemas-microsoft-com:vml" Requires="v">
                  <p:oleObj spid="_x0000_s1028" name="Equation" r:id="rId9" imgW="520560" imgH="622080" progId="Equation.3">
                    <p:embed/>
                  </p:oleObj>
                </mc:Choice>
                <mc:Fallback>
                  <p:oleObj name="Equation" r:id="rId9" imgW="520560" imgH="622080" progId="Equation.3">
                    <p:embed/>
                    <p:pic>
                      <p:nvPicPr>
                        <p:cNvPr id="15" name="Object 5">
                          <a:extLst>
                            <a:ext uri="{FF2B5EF4-FFF2-40B4-BE49-F238E27FC236}">
                              <a16:creationId xmlns:a16="http://schemas.microsoft.com/office/drawing/2014/main" id="{F79F106A-0107-4F31-900E-0A2D465F9F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0" y="788"/>
                          <a:ext cx="348" cy="365"/>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8">
              <a:extLst>
                <a:ext uri="{FF2B5EF4-FFF2-40B4-BE49-F238E27FC236}">
                  <a16:creationId xmlns:a16="http://schemas.microsoft.com/office/drawing/2014/main" id="{79D34B6E-9A38-401D-9BBE-3EAF75301593}"/>
                </a:ext>
              </a:extLst>
            </p:cNvPr>
            <p:cNvSpPr>
              <a:spLocks noChangeShapeType="1"/>
            </p:cNvSpPr>
            <p:nvPr/>
          </p:nvSpPr>
          <p:spPr bwMode="auto">
            <a:xfrm>
              <a:off x="2916" y="954"/>
              <a:ext cx="264" cy="936"/>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grpSp>
        <p:nvGrpSpPr>
          <p:cNvPr id="17" name="Group 29">
            <a:extLst>
              <a:ext uri="{FF2B5EF4-FFF2-40B4-BE49-F238E27FC236}">
                <a16:creationId xmlns:a16="http://schemas.microsoft.com/office/drawing/2014/main" id="{4A9E0BF2-7697-4FE7-B43B-B9F52860BC1C}"/>
              </a:ext>
            </a:extLst>
          </p:cNvPr>
          <p:cNvGrpSpPr>
            <a:grpSpLocks/>
          </p:cNvGrpSpPr>
          <p:nvPr/>
        </p:nvGrpSpPr>
        <p:grpSpPr bwMode="auto">
          <a:xfrm>
            <a:off x="7638207" y="2671342"/>
            <a:ext cx="3224741" cy="1216025"/>
            <a:chOff x="3684" y="1724"/>
            <a:chExt cx="1875" cy="766"/>
          </a:xfrm>
        </p:grpSpPr>
        <p:sp>
          <p:nvSpPr>
            <p:cNvPr id="18" name="Text Box 10">
              <a:extLst>
                <a:ext uri="{FF2B5EF4-FFF2-40B4-BE49-F238E27FC236}">
                  <a16:creationId xmlns:a16="http://schemas.microsoft.com/office/drawing/2014/main" id="{93B15453-6CC5-471C-8D57-5F6B5C7E4372}"/>
                </a:ext>
              </a:extLst>
            </p:cNvPr>
            <p:cNvSpPr txBox="1">
              <a:spLocks noChangeArrowheads="1"/>
            </p:cNvSpPr>
            <p:nvPr/>
          </p:nvSpPr>
          <p:spPr bwMode="auto">
            <a:xfrm>
              <a:off x="4902" y="1724"/>
              <a:ext cx="657"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b="1" dirty="0">
                  <a:latin typeface="+mn-lt"/>
                </a:rPr>
                <a:t>Longeron </a:t>
              </a:r>
            </a:p>
            <a:p>
              <a:pPr>
                <a:spcBef>
                  <a:spcPct val="0"/>
                </a:spcBef>
                <a:spcAft>
                  <a:spcPct val="0"/>
                </a:spcAft>
              </a:pPr>
              <a:r>
                <a:rPr lang="en-GB" b="1" dirty="0">
                  <a:latin typeface="+mn-lt"/>
                </a:rPr>
                <a:t>principal</a:t>
              </a:r>
              <a:r>
                <a:rPr lang="en-GB" sz="2000" b="1" dirty="0">
                  <a:latin typeface="+mn-lt"/>
                </a:rPr>
                <a:t> </a:t>
              </a:r>
            </a:p>
          </p:txBody>
        </p:sp>
        <p:sp>
          <p:nvSpPr>
            <p:cNvPr id="19" name="Freeform 19">
              <a:extLst>
                <a:ext uri="{FF2B5EF4-FFF2-40B4-BE49-F238E27FC236}">
                  <a16:creationId xmlns:a16="http://schemas.microsoft.com/office/drawing/2014/main" id="{BFF7AA6C-8855-418B-AEB4-A98D0AD43649}"/>
                </a:ext>
              </a:extLst>
            </p:cNvPr>
            <p:cNvSpPr>
              <a:spLocks/>
            </p:cNvSpPr>
            <p:nvPr/>
          </p:nvSpPr>
          <p:spPr bwMode="auto">
            <a:xfrm>
              <a:off x="3684" y="1824"/>
              <a:ext cx="1206" cy="233"/>
            </a:xfrm>
            <a:custGeom>
              <a:avLst/>
              <a:gdLst>
                <a:gd name="T0" fmla="*/ 1206 w 1206"/>
                <a:gd name="T1" fmla="*/ 0 h 222"/>
                <a:gd name="T2" fmla="*/ 0 w 1206"/>
                <a:gd name="T3" fmla="*/ 0 h 222"/>
                <a:gd name="T4" fmla="*/ 0 w 1206"/>
                <a:gd name="T5" fmla="*/ 460 h 222"/>
                <a:gd name="T6" fmla="*/ 0 60000 65536"/>
                <a:gd name="T7" fmla="*/ 0 60000 65536"/>
                <a:gd name="T8" fmla="*/ 0 60000 65536"/>
                <a:gd name="T9" fmla="*/ 0 w 1206"/>
                <a:gd name="T10" fmla="*/ 0 h 222"/>
                <a:gd name="T11" fmla="*/ 1206 w 1206"/>
                <a:gd name="T12" fmla="*/ 222 h 222"/>
              </a:gdLst>
              <a:ahLst/>
              <a:cxnLst>
                <a:cxn ang="T6">
                  <a:pos x="T0" y="T1"/>
                </a:cxn>
                <a:cxn ang="T7">
                  <a:pos x="T2" y="T3"/>
                </a:cxn>
                <a:cxn ang="T8">
                  <a:pos x="T4" y="T5"/>
                </a:cxn>
              </a:cxnLst>
              <a:rect l="T9" t="T10" r="T11" b="T12"/>
              <a:pathLst>
                <a:path w="1206" h="222">
                  <a:moveTo>
                    <a:pt x="1206" y="0"/>
                  </a:moveTo>
                  <a:lnTo>
                    <a:pt x="0" y="0"/>
                  </a:lnTo>
                  <a:lnTo>
                    <a:pt x="0" y="222"/>
                  </a:lnTo>
                </a:path>
              </a:pathLst>
            </a:custGeom>
            <a:noFill/>
            <a:ln w="28575">
              <a:solidFill>
                <a:schemeClr val="tx1"/>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aphicFrame>
          <p:nvGraphicFramePr>
            <p:cNvPr id="20" name="Object 4">
              <a:extLst>
                <a:ext uri="{FF2B5EF4-FFF2-40B4-BE49-F238E27FC236}">
                  <a16:creationId xmlns:a16="http://schemas.microsoft.com/office/drawing/2014/main" id="{1B98BAE2-A364-499C-881B-6D3DB0D54CFF}"/>
                </a:ext>
              </a:extLst>
            </p:cNvPr>
            <p:cNvGraphicFramePr>
              <a:graphicFrameLocks noChangeAspect="1"/>
            </p:cNvGraphicFramePr>
            <p:nvPr/>
          </p:nvGraphicFramePr>
          <p:xfrm>
            <a:off x="5013" y="2114"/>
            <a:ext cx="427" cy="376"/>
          </p:xfrm>
          <a:graphic>
            <a:graphicData uri="http://schemas.openxmlformats.org/presentationml/2006/ole">
              <mc:AlternateContent xmlns:mc="http://schemas.openxmlformats.org/markup-compatibility/2006">
                <mc:Choice xmlns:v="urn:schemas-microsoft-com:vml" Requires="v">
                  <p:oleObj spid="_x0000_s1029" name="Equation" r:id="rId11" imgW="596880" imgH="596880" progId="Equation.3">
                    <p:embed/>
                  </p:oleObj>
                </mc:Choice>
                <mc:Fallback>
                  <p:oleObj name="Equation" r:id="rId11" imgW="596880" imgH="596880" progId="Equation.3">
                    <p:embed/>
                    <p:pic>
                      <p:nvPicPr>
                        <p:cNvPr id="20" name="Object 4">
                          <a:extLst>
                            <a:ext uri="{FF2B5EF4-FFF2-40B4-BE49-F238E27FC236}">
                              <a16:creationId xmlns:a16="http://schemas.microsoft.com/office/drawing/2014/main" id="{1B98BAE2-A364-499C-881B-6D3DB0D54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 y="2114"/>
                          <a:ext cx="427" cy="376"/>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Rectangle 34">
            <a:extLst>
              <a:ext uri="{FF2B5EF4-FFF2-40B4-BE49-F238E27FC236}">
                <a16:creationId xmlns:a16="http://schemas.microsoft.com/office/drawing/2014/main" id="{82E7F833-1D11-4F65-A56B-1D3AE5330580}"/>
              </a:ext>
            </a:extLst>
          </p:cNvPr>
          <p:cNvSpPr>
            <a:spLocks noChangeArrowheads="1"/>
          </p:cNvSpPr>
          <p:nvPr/>
        </p:nvSpPr>
        <p:spPr bwMode="auto">
          <a:xfrm>
            <a:off x="1627187" y="4871932"/>
            <a:ext cx="2312890" cy="1172708"/>
          </a:xfrm>
          <a:prstGeom prst="rect">
            <a:avLst/>
          </a:prstGeom>
          <a:solidFill>
            <a:schemeClr val="bg1"/>
          </a:solidFill>
          <a:ln w="28575">
            <a:solidFill>
              <a:schemeClr val="accent1"/>
            </a:solidFill>
            <a:miter lim="800000"/>
            <a:headEnd/>
            <a:tailEnd/>
          </a:ln>
        </p:spPr>
        <p:txBody>
          <a:bodyPr wrap="none" anchor="ctr"/>
          <a:lstStyle/>
          <a:p>
            <a:endParaRPr lang="en-GB" dirty="0"/>
          </a:p>
        </p:txBody>
      </p:sp>
      <p:grpSp>
        <p:nvGrpSpPr>
          <p:cNvPr id="22" name="Group 35">
            <a:extLst>
              <a:ext uri="{FF2B5EF4-FFF2-40B4-BE49-F238E27FC236}">
                <a16:creationId xmlns:a16="http://schemas.microsoft.com/office/drawing/2014/main" id="{C224C723-1241-4661-8D60-4507846F5088}"/>
              </a:ext>
            </a:extLst>
          </p:cNvPr>
          <p:cNvGrpSpPr>
            <a:grpSpLocks/>
          </p:cNvGrpSpPr>
          <p:nvPr/>
        </p:nvGrpSpPr>
        <p:grpSpPr bwMode="auto">
          <a:xfrm>
            <a:off x="1780087" y="5031906"/>
            <a:ext cx="2061890" cy="890588"/>
            <a:chOff x="189" y="3707"/>
            <a:chExt cx="1177" cy="561"/>
          </a:xfrm>
        </p:grpSpPr>
        <p:sp>
          <p:nvSpPr>
            <p:cNvPr id="23" name="Text Box 36">
              <a:extLst>
                <a:ext uri="{FF2B5EF4-FFF2-40B4-BE49-F238E27FC236}">
                  <a16:creationId xmlns:a16="http://schemas.microsoft.com/office/drawing/2014/main" id="{FC21CE31-45B3-4E49-AF09-ACC1D8336602}"/>
                </a:ext>
              </a:extLst>
            </p:cNvPr>
            <p:cNvSpPr txBox="1">
              <a:spLocks noChangeArrowheads="1"/>
            </p:cNvSpPr>
            <p:nvPr/>
          </p:nvSpPr>
          <p:spPr bwMode="auto">
            <a:xfrm>
              <a:off x="198" y="3707"/>
              <a:ext cx="104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E = </a:t>
              </a:r>
              <a:r>
                <a:rPr lang="en-GB" sz="1600" dirty="0">
                  <a:latin typeface="+mn-lt"/>
                </a:rPr>
                <a:t>Module </a:t>
              </a:r>
              <a:r>
                <a:rPr lang="en-GB" sz="1600" dirty="0" err="1">
                  <a:latin typeface="+mn-lt"/>
                </a:rPr>
                <a:t>d’Young</a:t>
              </a:r>
              <a:endParaRPr lang="en-GB" sz="1600" dirty="0">
                <a:latin typeface="+mn-lt"/>
              </a:endParaRPr>
            </a:p>
          </p:txBody>
        </p:sp>
        <p:grpSp>
          <p:nvGrpSpPr>
            <p:cNvPr id="24" name="Group 37">
              <a:extLst>
                <a:ext uri="{FF2B5EF4-FFF2-40B4-BE49-F238E27FC236}">
                  <a16:creationId xmlns:a16="http://schemas.microsoft.com/office/drawing/2014/main" id="{F58204C8-D38B-4125-A9B7-3F38E2C90337}"/>
                </a:ext>
              </a:extLst>
            </p:cNvPr>
            <p:cNvGrpSpPr>
              <a:grpSpLocks/>
            </p:cNvGrpSpPr>
            <p:nvPr/>
          </p:nvGrpSpPr>
          <p:grpSpPr bwMode="auto">
            <a:xfrm>
              <a:off x="224" y="3883"/>
              <a:ext cx="648" cy="213"/>
              <a:chOff x="224" y="3883"/>
              <a:chExt cx="648" cy="213"/>
            </a:xfrm>
          </p:grpSpPr>
          <p:graphicFrame>
            <p:nvGraphicFramePr>
              <p:cNvPr id="27" name="Object 3">
                <a:extLst>
                  <a:ext uri="{FF2B5EF4-FFF2-40B4-BE49-F238E27FC236}">
                    <a16:creationId xmlns:a16="http://schemas.microsoft.com/office/drawing/2014/main" id="{F8E485B7-40E8-419E-8E70-61D3EA0641C3}"/>
                  </a:ext>
                </a:extLst>
              </p:cNvPr>
              <p:cNvGraphicFramePr>
                <a:graphicFrameLocks noChangeAspect="1"/>
              </p:cNvGraphicFramePr>
              <p:nvPr/>
            </p:nvGraphicFramePr>
            <p:xfrm>
              <a:off x="224" y="3930"/>
              <a:ext cx="94" cy="126"/>
            </p:xfrm>
            <a:graphic>
              <a:graphicData uri="http://schemas.openxmlformats.org/presentationml/2006/ole">
                <mc:AlternateContent xmlns:mc="http://schemas.openxmlformats.org/markup-compatibility/2006">
                  <mc:Choice xmlns:v="urn:schemas-microsoft-com:vml" Requires="v">
                    <p:oleObj spid="_x0000_s1030" name="Equation" r:id="rId12" imgW="152280" imgH="203040" progId="Equation.3">
                      <p:embed/>
                    </p:oleObj>
                  </mc:Choice>
                  <mc:Fallback>
                    <p:oleObj name="Equation" r:id="rId12" imgW="152280" imgH="203040" progId="Equation.3">
                      <p:embed/>
                      <p:pic>
                        <p:nvPicPr>
                          <p:cNvPr id="27" name="Object 3">
                            <a:extLst>
                              <a:ext uri="{FF2B5EF4-FFF2-40B4-BE49-F238E27FC236}">
                                <a16:creationId xmlns:a16="http://schemas.microsoft.com/office/drawing/2014/main" id="{F8E485B7-40E8-419E-8E70-61D3EA064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 y="3930"/>
                            <a:ext cx="94" cy="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39">
                <a:extLst>
                  <a:ext uri="{FF2B5EF4-FFF2-40B4-BE49-F238E27FC236}">
                    <a16:creationId xmlns:a16="http://schemas.microsoft.com/office/drawing/2014/main" id="{4E3B467E-AAD9-4335-8FFA-50149791F8E0}"/>
                  </a:ext>
                </a:extLst>
              </p:cNvPr>
              <p:cNvSpPr txBox="1">
                <a:spLocks noChangeArrowheads="1"/>
              </p:cNvSpPr>
              <p:nvPr/>
            </p:nvSpPr>
            <p:spPr bwMode="auto">
              <a:xfrm>
                <a:off x="320" y="3883"/>
                <a:ext cx="55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err="1">
                    <a:latin typeface="+mn-lt"/>
                  </a:rPr>
                  <a:t>Densité</a:t>
                </a:r>
                <a:endParaRPr lang="en-GB" sz="1600" dirty="0">
                  <a:latin typeface="+mn-lt"/>
                </a:endParaRPr>
              </a:p>
            </p:txBody>
          </p:sp>
        </p:grpSp>
        <p:graphicFrame>
          <p:nvGraphicFramePr>
            <p:cNvPr id="25" name="Object 2">
              <a:extLst>
                <a:ext uri="{FF2B5EF4-FFF2-40B4-BE49-F238E27FC236}">
                  <a16:creationId xmlns:a16="http://schemas.microsoft.com/office/drawing/2014/main" id="{FB742D0B-F475-4F3A-97E5-12FEF7F3C139}"/>
                </a:ext>
              </a:extLst>
            </p:cNvPr>
            <p:cNvGraphicFramePr>
              <a:graphicFrameLocks noChangeAspect="1"/>
            </p:cNvGraphicFramePr>
            <p:nvPr/>
          </p:nvGraphicFramePr>
          <p:xfrm>
            <a:off x="189" y="4049"/>
            <a:ext cx="174" cy="198"/>
          </p:xfrm>
          <a:graphic>
            <a:graphicData uri="http://schemas.openxmlformats.org/presentationml/2006/ole">
              <mc:AlternateContent xmlns:mc="http://schemas.openxmlformats.org/markup-compatibility/2006">
                <mc:Choice xmlns:v="urn:schemas-microsoft-com:vml" Requires="v">
                  <p:oleObj spid="_x0000_s1031" name="Equation" r:id="rId14" imgW="279360" imgH="317160" progId="Equation.3">
                    <p:embed/>
                  </p:oleObj>
                </mc:Choice>
                <mc:Fallback>
                  <p:oleObj name="Equation" r:id="rId14" imgW="279360" imgH="317160" progId="Equation.3">
                    <p:embed/>
                    <p:pic>
                      <p:nvPicPr>
                        <p:cNvPr id="25" name="Object 2">
                          <a:extLst>
                            <a:ext uri="{FF2B5EF4-FFF2-40B4-BE49-F238E27FC236}">
                              <a16:creationId xmlns:a16="http://schemas.microsoft.com/office/drawing/2014/main" id="{FB742D0B-F475-4F3A-97E5-12FEF7F3C13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 y="4049"/>
                          <a:ext cx="174"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41">
              <a:extLst>
                <a:ext uri="{FF2B5EF4-FFF2-40B4-BE49-F238E27FC236}">
                  <a16:creationId xmlns:a16="http://schemas.microsoft.com/office/drawing/2014/main" id="{3024F33A-8E32-4DA0-97FE-30FE98080C80}"/>
                </a:ext>
              </a:extLst>
            </p:cNvPr>
            <p:cNvSpPr txBox="1">
              <a:spLocks noChangeArrowheads="1"/>
            </p:cNvSpPr>
            <p:nvPr/>
          </p:nvSpPr>
          <p:spPr bwMode="auto">
            <a:xfrm>
              <a:off x="324" y="4055"/>
              <a:ext cx="104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latin typeface="+mn-lt"/>
                </a:rPr>
                <a:t>= </a:t>
              </a:r>
              <a:r>
                <a:rPr lang="en-GB" sz="1600" dirty="0" err="1">
                  <a:latin typeface="+mn-lt"/>
                </a:rPr>
                <a:t>Limite</a:t>
              </a:r>
              <a:r>
                <a:rPr lang="en-GB" sz="1600" dirty="0">
                  <a:latin typeface="+mn-lt"/>
                </a:rPr>
                <a:t> </a:t>
              </a:r>
              <a:r>
                <a:rPr lang="en-GB" sz="1600" dirty="0" err="1">
                  <a:latin typeface="+mn-lt"/>
                </a:rPr>
                <a:t>d’élasticité</a:t>
              </a:r>
              <a:r>
                <a:rPr lang="en-GB" sz="1600" dirty="0">
                  <a:latin typeface="+mn-lt"/>
                </a:rPr>
                <a:t> </a:t>
              </a:r>
            </a:p>
          </p:txBody>
        </p:sp>
      </p:grpSp>
    </p:spTree>
    <p:extLst>
      <p:ext uri="{BB962C8B-B14F-4D97-AF65-F5344CB8AC3E}">
        <p14:creationId xmlns:p14="http://schemas.microsoft.com/office/powerpoint/2010/main" val="22626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t>Learning objectives for this lecture unit</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err="1">
                          <a:solidFill>
                            <a:sysClr val="windowText" lastClr="000000"/>
                          </a:solidFill>
                        </a:rPr>
                        <a:t>Connaître</a:t>
                      </a:r>
                      <a:r>
                        <a:rPr lang="en-GB" sz="1400" b="1">
                          <a:solidFill>
                            <a:sysClr val="windowText" lastClr="000000"/>
                          </a:solidFill>
                        </a:rPr>
                        <a:t> et </a:t>
                      </a:r>
                      <a:r>
                        <a:rPr lang="en-GB" sz="1400" b="1" err="1">
                          <a:solidFill>
                            <a:sysClr val="windowText" lastClr="000000"/>
                          </a:solidFill>
                        </a:rPr>
                        <a:t>comprendre</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Connaissance et compréhension du processus de conception à l'aide des indices de matériaux</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Possibilité d'utiliser Granta </a:t>
                      </a:r>
                      <a:r>
                        <a:rPr lang="fr-FR" sz="1400" kern="1200" dirty="0" err="1">
                          <a:solidFill>
                            <a:schemeClr val="dk1"/>
                          </a:solidFill>
                          <a:effectLst/>
                          <a:latin typeface="+mn-lt"/>
                          <a:ea typeface="+mn-ea"/>
                          <a:cs typeface="+mn-cs"/>
                        </a:rPr>
                        <a:t>EduPack</a:t>
                      </a:r>
                      <a:r>
                        <a:rPr lang="fr-FR" sz="1400" kern="1200" dirty="0">
                          <a:solidFill>
                            <a:schemeClr val="dk1"/>
                          </a:solidFill>
                          <a:effectLst/>
                          <a:latin typeface="+mn-lt"/>
                          <a:ea typeface="+mn-ea"/>
                          <a:cs typeface="+mn-cs"/>
                        </a:rPr>
                        <a:t> pour appliquer le filtrage et le classement aux propriétés des matériaux</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Appréciation de la prise de décision axée sur la conception à l'aide des outils Granta </a:t>
                      </a:r>
                      <a:r>
                        <a:rPr lang="fr-FR" sz="1400" kern="1200" dirty="0" err="1">
                          <a:solidFill>
                            <a:schemeClr val="dk1"/>
                          </a:solidFill>
                          <a:effectLst/>
                          <a:latin typeface="+mn-lt"/>
                          <a:ea typeface="+mn-ea"/>
                          <a:cs typeface="+mn-cs"/>
                        </a:rPr>
                        <a:t>EduPack</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501950"/>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Livre :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 3, 5 and 7.</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lang="en-US" sz="1400" kern="0" dirty="0">
                <a:solidFill>
                  <a:prstClr val="black"/>
                </a:solidFill>
              </a:rPr>
              <a:t>Livre </a:t>
            </a:r>
            <a:r>
              <a:rPr kumimoji="0" lang="en-US" sz="140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4-5</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307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altLang="fr-FR" sz="3200" dirty="0" err="1"/>
              <a:t>Indice</a:t>
            </a:r>
            <a:r>
              <a:rPr lang="en-GB" altLang="fr-FR" sz="3200" dirty="0"/>
              <a:t> pour </a:t>
            </a:r>
            <a:r>
              <a:rPr lang="en-GB" altLang="fr-FR" sz="3200" dirty="0" err="1"/>
              <a:t>une</a:t>
            </a:r>
            <a:r>
              <a:rPr lang="en-GB" altLang="fr-FR" sz="3200" dirty="0"/>
              <a:t> </a:t>
            </a:r>
            <a:r>
              <a:rPr lang="fr-FR" altLang="fr-FR" sz="3200" dirty="0"/>
              <a:t>barre légère et résistante</a:t>
            </a:r>
            <a:endParaRPr lang="en-US" dirty="0"/>
          </a:p>
        </p:txBody>
      </p:sp>
      <p:grpSp>
        <p:nvGrpSpPr>
          <p:cNvPr id="4" name="Group 55">
            <a:extLst>
              <a:ext uri="{FF2B5EF4-FFF2-40B4-BE49-F238E27FC236}">
                <a16:creationId xmlns:a16="http://schemas.microsoft.com/office/drawing/2014/main" id="{8EC4ED6E-32D5-4023-8309-D21E108BA6DB}"/>
              </a:ext>
            </a:extLst>
          </p:cNvPr>
          <p:cNvGrpSpPr>
            <a:grpSpLocks/>
          </p:cNvGrpSpPr>
          <p:nvPr/>
        </p:nvGrpSpPr>
        <p:grpSpPr bwMode="auto">
          <a:xfrm>
            <a:off x="1415480" y="3645024"/>
            <a:ext cx="4433887" cy="625475"/>
            <a:chOff x="195" y="2358"/>
            <a:chExt cx="2793" cy="394"/>
          </a:xfrm>
        </p:grpSpPr>
        <p:sp>
          <p:nvSpPr>
            <p:cNvPr id="5" name="Text Box 4">
              <a:extLst>
                <a:ext uri="{FF2B5EF4-FFF2-40B4-BE49-F238E27FC236}">
                  <a16:creationId xmlns:a16="http://schemas.microsoft.com/office/drawing/2014/main" id="{B73917FC-588E-49DB-8C1F-4354FA7DD636}"/>
                </a:ext>
              </a:extLst>
            </p:cNvPr>
            <p:cNvSpPr txBox="1">
              <a:spLocks noChangeArrowheads="1"/>
            </p:cNvSpPr>
            <p:nvPr/>
          </p:nvSpPr>
          <p:spPr bwMode="auto">
            <a:xfrm>
              <a:off x="1457" y="2367"/>
              <a:ext cx="153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b="1" i="1" dirty="0">
                  <a:latin typeface="+mn-lt"/>
                </a:rPr>
                <a:t>   Minimiser la masse m :</a:t>
              </a:r>
              <a:endParaRPr lang="en-GB" b="1" dirty="0">
                <a:latin typeface="+mn-lt"/>
                <a:sym typeface="Symbol" pitchFamily="18" charset="2"/>
              </a:endParaRPr>
            </a:p>
            <a:p>
              <a:pPr>
                <a:spcBef>
                  <a:spcPct val="0"/>
                </a:spcBef>
                <a:spcAft>
                  <a:spcPct val="0"/>
                </a:spcAft>
                <a:buClrTx/>
                <a:buSzTx/>
                <a:buFontTx/>
                <a:buNone/>
              </a:pPr>
              <a:r>
                <a:rPr lang="en-GB" sz="2000" dirty="0">
                  <a:latin typeface="+mn-lt"/>
                </a:rPr>
                <a:t>               m  =  A L </a:t>
              </a:r>
              <a:r>
                <a:rPr lang="en-GB" sz="2000" dirty="0">
                  <a:latin typeface="+mn-lt"/>
                  <a:sym typeface="Symbol" pitchFamily="18" charset="2"/>
                </a:rPr>
                <a:t></a:t>
              </a:r>
              <a:endParaRPr lang="en-GB" dirty="0">
                <a:latin typeface="+mn-lt"/>
                <a:sym typeface="Symbol" pitchFamily="18" charset="2"/>
              </a:endParaRPr>
            </a:p>
          </p:txBody>
        </p:sp>
        <p:sp>
          <p:nvSpPr>
            <p:cNvPr id="6" name="AutoShape 5">
              <a:extLst>
                <a:ext uri="{FF2B5EF4-FFF2-40B4-BE49-F238E27FC236}">
                  <a16:creationId xmlns:a16="http://schemas.microsoft.com/office/drawing/2014/main" id="{5B5900A9-F6BE-4FA7-B854-8E67AAD5F53F}"/>
                </a:ext>
              </a:extLst>
            </p:cNvPr>
            <p:cNvSpPr>
              <a:spLocks noChangeArrowheads="1"/>
            </p:cNvSpPr>
            <p:nvPr/>
          </p:nvSpPr>
          <p:spPr bwMode="auto">
            <a:xfrm>
              <a:off x="195" y="2358"/>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Objectif </a:t>
              </a:r>
            </a:p>
          </p:txBody>
        </p:sp>
      </p:grpSp>
      <p:grpSp>
        <p:nvGrpSpPr>
          <p:cNvPr id="7" name="Group 53">
            <a:extLst>
              <a:ext uri="{FF2B5EF4-FFF2-40B4-BE49-F238E27FC236}">
                <a16:creationId xmlns:a16="http://schemas.microsoft.com/office/drawing/2014/main" id="{0B041CB5-382A-4A74-BE53-4AC70293B7B7}"/>
              </a:ext>
            </a:extLst>
          </p:cNvPr>
          <p:cNvGrpSpPr>
            <a:grpSpLocks/>
          </p:cNvGrpSpPr>
          <p:nvPr/>
        </p:nvGrpSpPr>
        <p:grpSpPr bwMode="auto">
          <a:xfrm>
            <a:off x="1415479" y="2170236"/>
            <a:ext cx="5649912" cy="596900"/>
            <a:chOff x="195" y="1429"/>
            <a:chExt cx="3559" cy="376"/>
          </a:xfrm>
        </p:grpSpPr>
        <p:sp>
          <p:nvSpPr>
            <p:cNvPr id="8" name="Text Box 7">
              <a:extLst>
                <a:ext uri="{FF2B5EF4-FFF2-40B4-BE49-F238E27FC236}">
                  <a16:creationId xmlns:a16="http://schemas.microsoft.com/office/drawing/2014/main" id="{F1FAD809-C9B6-4A39-8C66-BF48654E1B81}"/>
                </a:ext>
              </a:extLst>
            </p:cNvPr>
            <p:cNvSpPr txBox="1">
              <a:spLocks noChangeArrowheads="1"/>
            </p:cNvSpPr>
            <p:nvPr/>
          </p:nvSpPr>
          <p:spPr bwMode="auto">
            <a:xfrm>
              <a:off x="1450" y="1439"/>
              <a:ext cx="230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 typeface="Wingdings" pitchFamily="2" charset="2"/>
                <a:buChar char="§"/>
              </a:pPr>
              <a:r>
                <a:rPr lang="en-GB" sz="1600" b="1" i="1" dirty="0">
                  <a:latin typeface="+mn-lt"/>
                </a:rPr>
                <a:t>  La longueur L </a:t>
              </a:r>
              <a:r>
                <a:rPr lang="en-GB" sz="1600" b="1" i="1" dirty="0" err="1">
                  <a:latin typeface="+mn-lt"/>
                </a:rPr>
                <a:t>est</a:t>
              </a:r>
              <a:r>
                <a:rPr lang="en-GB" sz="1600" b="1" i="1" dirty="0">
                  <a:latin typeface="+mn-lt"/>
                </a:rPr>
                <a:t> </a:t>
              </a:r>
              <a:r>
                <a:rPr lang="en-GB" sz="1600" b="1" i="1" dirty="0" err="1">
                  <a:latin typeface="+mn-lt"/>
                </a:rPr>
                <a:t>spécifiée</a:t>
              </a:r>
              <a:endParaRPr lang="en-GB" sz="1600" b="1" i="1" dirty="0">
                <a:latin typeface="+mn-lt"/>
              </a:endParaRPr>
            </a:p>
            <a:p>
              <a:pPr>
                <a:spcBef>
                  <a:spcPct val="0"/>
                </a:spcBef>
                <a:spcAft>
                  <a:spcPct val="0"/>
                </a:spcAft>
                <a:buClr>
                  <a:schemeClr val="accent1"/>
                </a:buClr>
                <a:buSzTx/>
                <a:buFont typeface="Wingdings" pitchFamily="2" charset="2"/>
                <a:buChar char="§"/>
              </a:pPr>
              <a:r>
                <a:rPr lang="en-GB" sz="1600" b="1" i="1" dirty="0">
                  <a:latin typeface="+mn-lt"/>
                </a:rPr>
                <a:t>  Pas de </a:t>
              </a:r>
              <a:r>
                <a:rPr lang="en-GB" sz="1600" b="1" i="1" dirty="0" err="1">
                  <a:latin typeface="+mn-lt"/>
                </a:rPr>
                <a:t>défaillance</a:t>
              </a:r>
              <a:r>
                <a:rPr lang="en-GB" sz="1600" b="1" i="1" dirty="0">
                  <a:latin typeface="+mn-lt"/>
                </a:rPr>
                <a:t> sous </a:t>
              </a:r>
              <a:r>
                <a:rPr lang="en-GB" sz="1600" b="1" i="1" dirty="0" err="1">
                  <a:latin typeface="+mn-lt"/>
                </a:rPr>
                <a:t>une</a:t>
              </a:r>
              <a:r>
                <a:rPr lang="en-GB" sz="1600" b="1" i="1" dirty="0">
                  <a:latin typeface="+mn-lt"/>
                </a:rPr>
                <a:t> charge F</a:t>
              </a:r>
              <a:endParaRPr lang="en-GB" sz="1600" b="1" dirty="0">
                <a:latin typeface="+mn-lt"/>
              </a:endParaRPr>
            </a:p>
          </p:txBody>
        </p:sp>
        <p:sp>
          <p:nvSpPr>
            <p:cNvPr id="9" name="AutoShape 8">
              <a:extLst>
                <a:ext uri="{FF2B5EF4-FFF2-40B4-BE49-F238E27FC236}">
                  <a16:creationId xmlns:a16="http://schemas.microsoft.com/office/drawing/2014/main" id="{992C12D5-BE95-432F-99D6-F0F22C50B994}"/>
                </a:ext>
              </a:extLst>
            </p:cNvPr>
            <p:cNvSpPr>
              <a:spLocks noChangeArrowheads="1"/>
            </p:cNvSpPr>
            <p:nvPr/>
          </p:nvSpPr>
          <p:spPr bwMode="auto">
            <a:xfrm>
              <a:off x="195" y="1429"/>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a:t>
              </a:r>
              <a:r>
                <a:rPr lang="en-US" sz="2400" dirty="0" err="1">
                  <a:solidFill>
                    <a:sysClr val="windowText" lastClr="000000"/>
                  </a:solidFill>
                </a:rPr>
                <a:t>Contraintes</a:t>
              </a:r>
              <a:endParaRPr lang="en-US" sz="2400" dirty="0">
                <a:solidFill>
                  <a:sysClr val="windowText" lastClr="000000"/>
                </a:solidFill>
              </a:endParaRPr>
            </a:p>
          </p:txBody>
        </p:sp>
      </p:grpSp>
      <p:sp>
        <p:nvSpPr>
          <p:cNvPr id="10" name="Text Box 12">
            <a:extLst>
              <a:ext uri="{FF2B5EF4-FFF2-40B4-BE49-F238E27FC236}">
                <a16:creationId xmlns:a16="http://schemas.microsoft.com/office/drawing/2014/main" id="{7E57A0E5-6048-4B37-8F0C-068466D8E7D0}"/>
              </a:ext>
            </a:extLst>
          </p:cNvPr>
          <p:cNvSpPr txBox="1">
            <a:spLocks noChangeArrowheads="1"/>
          </p:cNvSpPr>
          <p:nvPr/>
        </p:nvSpPr>
        <p:spPr bwMode="auto">
          <a:xfrm>
            <a:off x="3552254" y="2930649"/>
            <a:ext cx="363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0000"/>
              </a:spcBef>
              <a:spcAft>
                <a:spcPct val="0"/>
              </a:spcAft>
            </a:pPr>
            <a:r>
              <a:rPr lang="en-GB" b="1" i="1" dirty="0">
                <a:latin typeface="+mn-lt"/>
                <a:sym typeface="Symbol" pitchFamily="18" charset="2"/>
              </a:rPr>
              <a:t>Equation pour la </a:t>
            </a:r>
            <a:r>
              <a:rPr lang="en-GB" b="1" i="1" dirty="0" err="1">
                <a:latin typeface="+mn-lt"/>
                <a:sym typeface="Symbol" pitchFamily="18" charset="2"/>
              </a:rPr>
              <a:t>contrainte</a:t>
            </a:r>
            <a:r>
              <a:rPr lang="en-GB" b="1" i="1" dirty="0">
                <a:latin typeface="+mn-lt"/>
                <a:sym typeface="Symbol" pitchFamily="18" charset="2"/>
              </a:rPr>
              <a:t> </a:t>
            </a:r>
            <a:r>
              <a:rPr lang="en-GB" b="1" i="1" dirty="0" err="1">
                <a:latin typeface="+mn-lt"/>
                <a:sym typeface="Symbol" pitchFamily="18" charset="2"/>
              </a:rPr>
              <a:t>en</a:t>
            </a:r>
            <a:r>
              <a:rPr lang="en-GB" b="1" i="1" dirty="0">
                <a:latin typeface="+mn-lt"/>
                <a:sym typeface="Symbol" pitchFamily="18" charset="2"/>
              </a:rPr>
              <a:t> A </a:t>
            </a:r>
            <a:r>
              <a:rPr lang="en-GB" b="1" dirty="0">
                <a:latin typeface="+mn-lt"/>
                <a:sym typeface="Symbol" pitchFamily="18" charset="2"/>
              </a:rPr>
              <a:t>: </a:t>
            </a:r>
          </a:p>
          <a:p>
            <a:pPr>
              <a:spcBef>
                <a:spcPct val="10000"/>
              </a:spcBef>
              <a:spcAft>
                <a:spcPct val="0"/>
              </a:spcAft>
            </a:pPr>
            <a:r>
              <a:rPr lang="en-GB" sz="2000" dirty="0">
                <a:latin typeface="+mn-lt"/>
                <a:sym typeface="Symbol" pitchFamily="18" charset="2"/>
              </a:rPr>
              <a:t>              F/A  &lt;  </a:t>
            </a:r>
            <a:r>
              <a:rPr lang="en-GB" sz="2000" baseline="-25000" dirty="0">
                <a:latin typeface="+mn-lt"/>
                <a:sym typeface="Symbol" pitchFamily="18" charset="2"/>
              </a:rPr>
              <a:t>y</a:t>
            </a:r>
            <a:r>
              <a:rPr lang="en-GB" sz="2000" dirty="0">
                <a:latin typeface="+mn-lt"/>
                <a:sym typeface="Symbol" pitchFamily="18" charset="2"/>
              </a:rPr>
              <a:t>                       </a:t>
            </a:r>
            <a:endParaRPr lang="en-US" dirty="0">
              <a:latin typeface="+mn-lt"/>
              <a:sym typeface="Symbol" pitchFamily="18" charset="2"/>
            </a:endParaRPr>
          </a:p>
        </p:txBody>
      </p:sp>
      <p:grpSp>
        <p:nvGrpSpPr>
          <p:cNvPr id="11" name="Group 52">
            <a:extLst>
              <a:ext uri="{FF2B5EF4-FFF2-40B4-BE49-F238E27FC236}">
                <a16:creationId xmlns:a16="http://schemas.microsoft.com/office/drawing/2014/main" id="{0E038CE0-CDC1-4BC8-BBA2-5C67F2861337}"/>
              </a:ext>
            </a:extLst>
          </p:cNvPr>
          <p:cNvGrpSpPr>
            <a:grpSpLocks/>
          </p:cNvGrpSpPr>
          <p:nvPr/>
        </p:nvGrpSpPr>
        <p:grpSpPr bwMode="auto">
          <a:xfrm>
            <a:off x="1405954" y="839911"/>
            <a:ext cx="9461500" cy="1384300"/>
            <a:chOff x="189" y="591"/>
            <a:chExt cx="5960" cy="872"/>
          </a:xfrm>
        </p:grpSpPr>
        <p:grpSp>
          <p:nvGrpSpPr>
            <p:cNvPr id="12" name="Group 14">
              <a:extLst>
                <a:ext uri="{FF2B5EF4-FFF2-40B4-BE49-F238E27FC236}">
                  <a16:creationId xmlns:a16="http://schemas.microsoft.com/office/drawing/2014/main" id="{A47DD146-4497-4138-91FB-BF132FAC3288}"/>
                </a:ext>
              </a:extLst>
            </p:cNvPr>
            <p:cNvGrpSpPr>
              <a:grpSpLocks/>
            </p:cNvGrpSpPr>
            <p:nvPr/>
          </p:nvGrpSpPr>
          <p:grpSpPr bwMode="auto">
            <a:xfrm>
              <a:off x="2496" y="591"/>
              <a:ext cx="3653" cy="872"/>
              <a:chOff x="2304" y="591"/>
              <a:chExt cx="3372" cy="872"/>
            </a:xfrm>
          </p:grpSpPr>
          <p:grpSp>
            <p:nvGrpSpPr>
              <p:cNvPr id="16" name="Group 15">
                <a:extLst>
                  <a:ext uri="{FF2B5EF4-FFF2-40B4-BE49-F238E27FC236}">
                    <a16:creationId xmlns:a16="http://schemas.microsoft.com/office/drawing/2014/main" id="{CF3995FF-19F8-43D8-8F7A-592DB34CAA94}"/>
                  </a:ext>
                </a:extLst>
              </p:cNvPr>
              <p:cNvGrpSpPr>
                <a:grpSpLocks/>
              </p:cNvGrpSpPr>
              <p:nvPr/>
            </p:nvGrpSpPr>
            <p:grpSpPr bwMode="auto">
              <a:xfrm>
                <a:off x="2304" y="591"/>
                <a:ext cx="3372" cy="872"/>
                <a:chOff x="2304" y="591"/>
                <a:chExt cx="3372" cy="872"/>
              </a:xfrm>
            </p:grpSpPr>
            <p:sp>
              <p:nvSpPr>
                <p:cNvPr id="18" name="Oval 16">
                  <a:extLst>
                    <a:ext uri="{FF2B5EF4-FFF2-40B4-BE49-F238E27FC236}">
                      <a16:creationId xmlns:a16="http://schemas.microsoft.com/office/drawing/2014/main" id="{9814509F-7F97-4EDE-B839-255EFB649223}"/>
                    </a:ext>
                  </a:extLst>
                </p:cNvPr>
                <p:cNvSpPr>
                  <a:spLocks noChangeArrowheads="1"/>
                </p:cNvSpPr>
                <p:nvPr/>
              </p:nvSpPr>
              <p:spPr bwMode="auto">
                <a:xfrm>
                  <a:off x="5134" y="884"/>
                  <a:ext cx="104" cy="318"/>
                </a:xfrm>
                <a:prstGeom prst="ellipse">
                  <a:avLst/>
                </a:prstGeom>
                <a:gradFill rotWithShape="1">
                  <a:gsLst>
                    <a:gs pos="0">
                      <a:srgbClr val="7FC4BC"/>
                    </a:gs>
                    <a:gs pos="50000">
                      <a:srgbClr val="CCFFFF"/>
                    </a:gs>
                    <a:gs pos="100000">
                      <a:srgbClr val="7FC4BC"/>
                    </a:gs>
                  </a:gsLst>
                  <a:lin ang="5400000" scaled="1"/>
                </a:gradFill>
                <a:ln w="9525">
                  <a:solidFill>
                    <a:schemeClr val="tx1"/>
                  </a:solidFill>
                  <a:round/>
                  <a:headEnd/>
                  <a:tailEnd/>
                </a:ln>
              </p:spPr>
              <p:txBody>
                <a:bodyPr wrap="none" anchor="ctr"/>
                <a:lstStyle/>
                <a:p>
                  <a:endParaRPr lang="en-GB" dirty="0"/>
                </a:p>
              </p:txBody>
            </p:sp>
            <p:sp>
              <p:nvSpPr>
                <p:cNvPr id="19" name="Rectangle 17">
                  <a:extLst>
                    <a:ext uri="{FF2B5EF4-FFF2-40B4-BE49-F238E27FC236}">
                      <a16:creationId xmlns:a16="http://schemas.microsoft.com/office/drawing/2014/main" id="{C98B30E6-2D20-4FE3-9784-444EA6DA250A}"/>
                    </a:ext>
                  </a:extLst>
                </p:cNvPr>
                <p:cNvSpPr>
                  <a:spLocks noChangeArrowheads="1"/>
                </p:cNvSpPr>
                <p:nvPr/>
              </p:nvSpPr>
              <p:spPr bwMode="auto">
                <a:xfrm>
                  <a:off x="3150" y="884"/>
                  <a:ext cx="2040" cy="324"/>
                </a:xfrm>
                <a:prstGeom prst="rect">
                  <a:avLst/>
                </a:prstGeom>
                <a:gradFill rotWithShape="1">
                  <a:gsLst>
                    <a:gs pos="0">
                      <a:srgbClr val="7FC4BC"/>
                    </a:gs>
                    <a:gs pos="50000">
                      <a:srgbClr val="CCFFFF">
                        <a:alpha val="50000"/>
                      </a:srgbClr>
                    </a:gs>
                    <a:gs pos="100000">
                      <a:srgbClr val="7FC4BC"/>
                    </a:gs>
                  </a:gsLst>
                  <a:lin ang="5400000" scaled="1"/>
                </a:gradFill>
                <a:ln w="9525">
                  <a:noFill/>
                  <a:miter lim="800000"/>
                  <a:headEnd/>
                  <a:tailEnd/>
                </a:ln>
                <a:effectLst/>
              </p:spPr>
              <p:txBody>
                <a:bodyPr wrap="none" anchor="ctr"/>
                <a:lstStyle/>
                <a:p>
                  <a:pPr>
                    <a:defRPr/>
                  </a:pPr>
                  <a:endParaRPr lang="en-GB" dirty="0"/>
                </a:p>
              </p:txBody>
            </p:sp>
            <p:sp>
              <p:nvSpPr>
                <p:cNvPr id="20" name="Oval 18">
                  <a:extLst>
                    <a:ext uri="{FF2B5EF4-FFF2-40B4-BE49-F238E27FC236}">
                      <a16:creationId xmlns:a16="http://schemas.microsoft.com/office/drawing/2014/main" id="{DB65D62D-F3A0-4F3C-8E59-A0DECE12511A}"/>
                    </a:ext>
                  </a:extLst>
                </p:cNvPr>
                <p:cNvSpPr>
                  <a:spLocks noChangeArrowheads="1"/>
                </p:cNvSpPr>
                <p:nvPr/>
              </p:nvSpPr>
              <p:spPr bwMode="auto">
                <a:xfrm>
                  <a:off x="3098" y="888"/>
                  <a:ext cx="96" cy="314"/>
                </a:xfrm>
                <a:prstGeom prst="ellipse">
                  <a:avLst/>
                </a:prstGeom>
                <a:solidFill>
                  <a:srgbClr val="7FC4BC"/>
                </a:solidFill>
                <a:ln w="9525">
                  <a:solidFill>
                    <a:schemeClr val="tx1"/>
                  </a:solidFill>
                  <a:round/>
                  <a:headEnd/>
                  <a:tailEnd/>
                </a:ln>
              </p:spPr>
              <p:txBody>
                <a:bodyPr wrap="none" anchor="ctr"/>
                <a:lstStyle/>
                <a:p>
                  <a:pPr algn="ctr">
                    <a:spcBef>
                      <a:spcPct val="0"/>
                    </a:spcBef>
                    <a:spcAft>
                      <a:spcPct val="0"/>
                    </a:spcAft>
                    <a:buClrTx/>
                    <a:buSzTx/>
                    <a:buFontTx/>
                    <a:buNone/>
                  </a:pPr>
                  <a:endParaRPr lang="en-GB" dirty="0">
                    <a:solidFill>
                      <a:schemeClr val="folHlink"/>
                    </a:solidFill>
                  </a:endParaRPr>
                </a:p>
              </p:txBody>
            </p:sp>
            <p:sp>
              <p:nvSpPr>
                <p:cNvPr id="21" name="AutoShape 19">
                  <a:extLst>
                    <a:ext uri="{FF2B5EF4-FFF2-40B4-BE49-F238E27FC236}">
                      <a16:creationId xmlns:a16="http://schemas.microsoft.com/office/drawing/2014/main" id="{E94FDD6F-CA38-4C69-B188-B20AD02D59ED}"/>
                    </a:ext>
                  </a:extLst>
                </p:cNvPr>
                <p:cNvSpPr>
                  <a:spLocks noChangeArrowheads="1"/>
                </p:cNvSpPr>
                <p:nvPr/>
              </p:nvSpPr>
              <p:spPr bwMode="auto">
                <a:xfrm>
                  <a:off x="5240" y="996"/>
                  <a:ext cx="229" cy="108"/>
                </a:xfrm>
                <a:prstGeom prst="rightArrow">
                  <a:avLst>
                    <a:gd name="adj1" fmla="val 50000"/>
                    <a:gd name="adj2" fmla="val 53009"/>
                  </a:avLst>
                </a:prstGeom>
                <a:solidFill>
                  <a:schemeClr val="tx1"/>
                </a:solidFill>
                <a:ln w="9525">
                  <a:solidFill>
                    <a:schemeClr val="tx1"/>
                  </a:solidFill>
                  <a:miter lim="800000"/>
                  <a:headEnd/>
                  <a:tailEnd/>
                </a:ln>
              </p:spPr>
              <p:txBody>
                <a:bodyPr wrap="none" anchor="ctr"/>
                <a:lstStyle/>
                <a:p>
                  <a:endParaRPr lang="en-GB" dirty="0"/>
                </a:p>
              </p:txBody>
            </p:sp>
            <p:sp>
              <p:nvSpPr>
                <p:cNvPr id="22" name="AutoShape 20">
                  <a:extLst>
                    <a:ext uri="{FF2B5EF4-FFF2-40B4-BE49-F238E27FC236}">
                      <a16:creationId xmlns:a16="http://schemas.microsoft.com/office/drawing/2014/main" id="{9CC9A114-6FC6-4AA7-B4F0-10BA3AFDE3FB}"/>
                    </a:ext>
                  </a:extLst>
                </p:cNvPr>
                <p:cNvSpPr>
                  <a:spLocks noChangeArrowheads="1"/>
                </p:cNvSpPr>
                <p:nvPr/>
              </p:nvSpPr>
              <p:spPr bwMode="auto">
                <a:xfrm rot="-10786035">
                  <a:off x="2851" y="982"/>
                  <a:ext cx="291" cy="119"/>
                </a:xfrm>
                <a:prstGeom prst="rightArrow">
                  <a:avLst>
                    <a:gd name="adj1" fmla="val 50000"/>
                    <a:gd name="adj2" fmla="val 60931"/>
                  </a:avLst>
                </a:prstGeom>
                <a:solidFill>
                  <a:schemeClr val="tx1"/>
                </a:solidFill>
                <a:ln w="9525">
                  <a:solidFill>
                    <a:schemeClr val="tx1"/>
                  </a:solidFill>
                  <a:miter lim="800000"/>
                  <a:headEnd/>
                  <a:tailEnd/>
                </a:ln>
              </p:spPr>
              <p:txBody>
                <a:bodyPr rot="10800000" wrap="none" anchor="ctr"/>
                <a:lstStyle/>
                <a:p>
                  <a:endParaRPr lang="en-GB" dirty="0"/>
                </a:p>
              </p:txBody>
            </p:sp>
            <p:sp>
              <p:nvSpPr>
                <p:cNvPr id="23" name="Rectangle 21">
                  <a:extLst>
                    <a:ext uri="{FF2B5EF4-FFF2-40B4-BE49-F238E27FC236}">
                      <a16:creationId xmlns:a16="http://schemas.microsoft.com/office/drawing/2014/main" id="{39C37590-6CF2-4E21-ADD1-B65CC23CCF3B}"/>
                    </a:ext>
                  </a:extLst>
                </p:cNvPr>
                <p:cNvSpPr>
                  <a:spLocks noChangeArrowheads="1"/>
                </p:cNvSpPr>
                <p:nvPr/>
              </p:nvSpPr>
              <p:spPr bwMode="auto">
                <a:xfrm>
                  <a:off x="2658" y="591"/>
                  <a:ext cx="24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600" b="1" dirty="0"/>
                    <a:t>Barre de longueur L et de masse </a:t>
                  </a:r>
                  <a:r>
                    <a:rPr lang="en-GB" sz="1600" b="1" dirty="0" err="1"/>
                    <a:t>minimale</a:t>
                  </a:r>
                  <a:endParaRPr lang="en-GB" sz="1600" b="1" dirty="0"/>
                </a:p>
              </p:txBody>
            </p:sp>
            <p:sp>
              <p:nvSpPr>
                <p:cNvPr id="24" name="Line 22">
                  <a:extLst>
                    <a:ext uri="{FF2B5EF4-FFF2-40B4-BE49-F238E27FC236}">
                      <a16:creationId xmlns:a16="http://schemas.microsoft.com/office/drawing/2014/main" id="{F931F509-DED5-4B05-832A-63A92FCEC0D2}"/>
                    </a:ext>
                  </a:extLst>
                </p:cNvPr>
                <p:cNvSpPr>
                  <a:spLocks noChangeShapeType="1"/>
                </p:cNvSpPr>
                <p:nvPr/>
              </p:nvSpPr>
              <p:spPr bwMode="auto">
                <a:xfrm>
                  <a:off x="3114" y="1272"/>
                  <a:ext cx="2040" cy="0"/>
                </a:xfrm>
                <a:prstGeom prst="line">
                  <a:avLst/>
                </a:prstGeom>
                <a:ln>
                  <a:headEnd type="triangle" w="med" len="med"/>
                  <a:tailEnd type="triangle" w="med" len="lg"/>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lstStyle/>
                <a:p>
                  <a:endParaRPr lang="en-GB" dirty="0"/>
                </a:p>
              </p:txBody>
            </p:sp>
            <p:sp>
              <p:nvSpPr>
                <p:cNvPr id="25" name="Text Box 23">
                  <a:extLst>
                    <a:ext uri="{FF2B5EF4-FFF2-40B4-BE49-F238E27FC236}">
                      <a16:creationId xmlns:a16="http://schemas.microsoft.com/office/drawing/2014/main" id="{EE1F8A34-7486-44F0-92BA-7A9CD64EBFBB}"/>
                    </a:ext>
                  </a:extLst>
                </p:cNvPr>
                <p:cNvSpPr txBox="1">
                  <a:spLocks noChangeArrowheads="1"/>
                </p:cNvSpPr>
                <p:nvPr/>
              </p:nvSpPr>
              <p:spPr bwMode="auto">
                <a:xfrm>
                  <a:off x="4030" y="1232"/>
                  <a:ext cx="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t>L</a:t>
                  </a:r>
                </a:p>
              </p:txBody>
            </p:sp>
            <p:sp>
              <p:nvSpPr>
                <p:cNvPr id="26" name="Text Box 24">
                  <a:extLst>
                    <a:ext uri="{FF2B5EF4-FFF2-40B4-BE49-F238E27FC236}">
                      <a16:creationId xmlns:a16="http://schemas.microsoft.com/office/drawing/2014/main" id="{24E48E7E-608D-469F-8FB5-7BF8A9FF6144}"/>
                    </a:ext>
                  </a:extLst>
                </p:cNvPr>
                <p:cNvSpPr txBox="1">
                  <a:spLocks noChangeArrowheads="1"/>
                </p:cNvSpPr>
                <p:nvPr/>
              </p:nvSpPr>
              <p:spPr bwMode="auto">
                <a:xfrm>
                  <a:off x="5472" y="96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t>F</a:t>
                  </a:r>
                </a:p>
              </p:txBody>
            </p:sp>
            <p:sp>
              <p:nvSpPr>
                <p:cNvPr id="27" name="Text Box 25">
                  <a:extLst>
                    <a:ext uri="{FF2B5EF4-FFF2-40B4-BE49-F238E27FC236}">
                      <a16:creationId xmlns:a16="http://schemas.microsoft.com/office/drawing/2014/main" id="{77905351-3FC0-4DD6-A1AC-E830E5C38037}"/>
                    </a:ext>
                  </a:extLst>
                </p:cNvPr>
                <p:cNvSpPr txBox="1">
                  <a:spLocks noChangeArrowheads="1"/>
                </p:cNvSpPr>
                <p:nvPr/>
              </p:nvSpPr>
              <p:spPr bwMode="auto">
                <a:xfrm>
                  <a:off x="2640" y="9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t>F</a:t>
                  </a:r>
                </a:p>
              </p:txBody>
            </p:sp>
            <p:sp>
              <p:nvSpPr>
                <p:cNvPr id="28" name="Text Box 26">
                  <a:extLst>
                    <a:ext uri="{FF2B5EF4-FFF2-40B4-BE49-F238E27FC236}">
                      <a16:creationId xmlns:a16="http://schemas.microsoft.com/office/drawing/2014/main" id="{773DC5F4-93AE-4ACF-BDA7-F5A958E0308D}"/>
                    </a:ext>
                  </a:extLst>
                </p:cNvPr>
                <p:cNvSpPr txBox="1">
                  <a:spLocks noChangeArrowheads="1"/>
                </p:cNvSpPr>
                <p:nvPr/>
              </p:nvSpPr>
              <p:spPr bwMode="auto">
                <a:xfrm>
                  <a:off x="2304" y="1222"/>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t>Aire A</a:t>
                  </a:r>
                </a:p>
              </p:txBody>
            </p:sp>
          </p:grpSp>
          <p:sp>
            <p:nvSpPr>
              <p:cNvPr id="17" name="Line 27">
                <a:extLst>
                  <a:ext uri="{FF2B5EF4-FFF2-40B4-BE49-F238E27FC236}">
                    <a16:creationId xmlns:a16="http://schemas.microsoft.com/office/drawing/2014/main" id="{E2FCFFE7-D820-480B-A762-D748A176A57B}"/>
                  </a:ext>
                </a:extLst>
              </p:cNvPr>
              <p:cNvSpPr>
                <a:spLocks noChangeShapeType="1"/>
              </p:cNvSpPr>
              <p:nvPr/>
            </p:nvSpPr>
            <p:spPr bwMode="auto">
              <a:xfrm flipV="1">
                <a:off x="2832" y="1104"/>
                <a:ext cx="30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3" name="Group 51">
              <a:extLst>
                <a:ext uri="{FF2B5EF4-FFF2-40B4-BE49-F238E27FC236}">
                  <a16:creationId xmlns:a16="http://schemas.microsoft.com/office/drawing/2014/main" id="{6645D1B1-7139-4AB9-8C8A-5E777C8A494F}"/>
                </a:ext>
              </a:extLst>
            </p:cNvPr>
            <p:cNvGrpSpPr>
              <a:grpSpLocks/>
            </p:cNvGrpSpPr>
            <p:nvPr/>
          </p:nvGrpSpPr>
          <p:grpSpPr bwMode="auto">
            <a:xfrm>
              <a:off x="189" y="846"/>
              <a:ext cx="1837" cy="263"/>
              <a:chOff x="189" y="846"/>
              <a:chExt cx="1837" cy="263"/>
            </a:xfrm>
          </p:grpSpPr>
          <p:sp>
            <p:nvSpPr>
              <p:cNvPr id="14" name="Text Box 29">
                <a:extLst>
                  <a:ext uri="{FF2B5EF4-FFF2-40B4-BE49-F238E27FC236}">
                    <a16:creationId xmlns:a16="http://schemas.microsoft.com/office/drawing/2014/main" id="{B6CB3993-B2E4-452C-AC31-5CFCBFA3DC1D}"/>
                  </a:ext>
                </a:extLst>
              </p:cNvPr>
              <p:cNvSpPr txBox="1">
                <a:spLocks noChangeArrowheads="1"/>
              </p:cNvSpPr>
              <p:nvPr/>
            </p:nvSpPr>
            <p:spPr bwMode="auto">
              <a:xfrm>
                <a:off x="1464" y="855"/>
                <a:ext cx="5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sz="1600" b="1" i="1" dirty="0">
                    <a:latin typeface="+mn-lt"/>
                  </a:rPr>
                  <a:t>Barre</a:t>
                </a:r>
              </a:p>
            </p:txBody>
          </p:sp>
          <p:sp>
            <p:nvSpPr>
              <p:cNvPr id="15" name="AutoShape 30">
                <a:extLst>
                  <a:ext uri="{FF2B5EF4-FFF2-40B4-BE49-F238E27FC236}">
                    <a16:creationId xmlns:a16="http://schemas.microsoft.com/office/drawing/2014/main" id="{CE0CA1EB-3441-4080-AFF6-6DB6622E76B7}"/>
                  </a:ext>
                </a:extLst>
              </p:cNvPr>
              <p:cNvSpPr>
                <a:spLocks noChangeArrowheads="1"/>
              </p:cNvSpPr>
              <p:nvPr/>
            </p:nvSpPr>
            <p:spPr bwMode="auto">
              <a:xfrm>
                <a:off x="189" y="84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a:t>
                </a:r>
                <a:r>
                  <a:rPr lang="en-US" sz="2400" dirty="0" err="1">
                    <a:solidFill>
                      <a:sysClr val="windowText" lastClr="000000"/>
                    </a:solidFill>
                  </a:rPr>
                  <a:t>Fonction</a:t>
                </a:r>
                <a:r>
                  <a:rPr lang="en-US" sz="2400" dirty="0">
                    <a:solidFill>
                      <a:sysClr val="windowText" lastClr="000000"/>
                    </a:solidFill>
                  </a:rPr>
                  <a:t>  </a:t>
                </a:r>
              </a:p>
            </p:txBody>
          </p:sp>
        </p:grpSp>
      </p:grpSp>
      <p:grpSp>
        <p:nvGrpSpPr>
          <p:cNvPr id="29" name="Group 58">
            <a:extLst>
              <a:ext uri="{FF2B5EF4-FFF2-40B4-BE49-F238E27FC236}">
                <a16:creationId xmlns:a16="http://schemas.microsoft.com/office/drawing/2014/main" id="{89447130-311A-4321-A07F-A23733DBED91}"/>
              </a:ext>
            </a:extLst>
          </p:cNvPr>
          <p:cNvGrpSpPr>
            <a:grpSpLocks/>
          </p:cNvGrpSpPr>
          <p:nvPr/>
        </p:nvGrpSpPr>
        <p:grpSpPr bwMode="auto">
          <a:xfrm>
            <a:off x="8278241" y="2471862"/>
            <a:ext cx="2238375" cy="1493837"/>
            <a:chOff x="4518" y="1619"/>
            <a:chExt cx="1410" cy="941"/>
          </a:xfrm>
          <a:solidFill>
            <a:schemeClr val="bg1"/>
          </a:solidFill>
        </p:grpSpPr>
        <p:grpSp>
          <p:nvGrpSpPr>
            <p:cNvPr id="30" name="Group 54">
              <a:extLst>
                <a:ext uri="{FF2B5EF4-FFF2-40B4-BE49-F238E27FC236}">
                  <a16:creationId xmlns:a16="http://schemas.microsoft.com/office/drawing/2014/main" id="{F6C52ADF-036B-46F9-AA8E-86DA200C089D}"/>
                </a:ext>
              </a:extLst>
            </p:cNvPr>
            <p:cNvGrpSpPr>
              <a:grpSpLocks/>
            </p:cNvGrpSpPr>
            <p:nvPr/>
          </p:nvGrpSpPr>
          <p:grpSpPr bwMode="auto">
            <a:xfrm>
              <a:off x="4518" y="1619"/>
              <a:ext cx="1410" cy="941"/>
              <a:chOff x="4518" y="1619"/>
              <a:chExt cx="1410" cy="941"/>
            </a:xfrm>
            <a:grpFill/>
          </p:grpSpPr>
          <p:sp>
            <p:nvSpPr>
              <p:cNvPr id="32" name="AutoShape 33">
                <a:extLst>
                  <a:ext uri="{FF2B5EF4-FFF2-40B4-BE49-F238E27FC236}">
                    <a16:creationId xmlns:a16="http://schemas.microsoft.com/office/drawing/2014/main" id="{58A49C88-1487-4BA3-ABA8-E3D954957A1E}"/>
                  </a:ext>
                </a:extLst>
              </p:cNvPr>
              <p:cNvSpPr>
                <a:spLocks noChangeArrowheads="1"/>
              </p:cNvSpPr>
              <p:nvPr/>
            </p:nvSpPr>
            <p:spPr bwMode="auto">
              <a:xfrm>
                <a:off x="4518" y="1619"/>
                <a:ext cx="1410" cy="941"/>
              </a:xfrm>
              <a:prstGeom prst="roundRect">
                <a:avLst>
                  <a:gd name="adj" fmla="val 4037"/>
                </a:avLst>
              </a:prstGeom>
              <a:grpFill/>
              <a:ln w="28575">
                <a:solidFill>
                  <a:schemeClr val="accent1"/>
                </a:solidFill>
                <a:round/>
                <a:headEnd/>
                <a:tailEnd/>
              </a:ln>
            </p:spPr>
            <p:txBody>
              <a:bodyPr anchor="ctr"/>
              <a:lstStyle/>
              <a:p>
                <a:endParaRPr lang="en-GB" dirty="0"/>
              </a:p>
            </p:txBody>
          </p:sp>
          <p:sp>
            <p:nvSpPr>
              <p:cNvPr id="33" name="Text Box 34">
                <a:extLst>
                  <a:ext uri="{FF2B5EF4-FFF2-40B4-BE49-F238E27FC236}">
                    <a16:creationId xmlns:a16="http://schemas.microsoft.com/office/drawing/2014/main" id="{FDC6F1CC-8560-49AD-9E84-00050A1D253C}"/>
                  </a:ext>
                </a:extLst>
              </p:cNvPr>
              <p:cNvSpPr txBox="1">
                <a:spLocks noChangeArrowheads="1"/>
              </p:cNvSpPr>
              <p:nvPr/>
            </p:nvSpPr>
            <p:spPr bwMode="auto">
              <a:xfrm>
                <a:off x="4631" y="1657"/>
                <a:ext cx="1258" cy="856"/>
              </a:xfrm>
              <a:prstGeom prst="rect">
                <a:avLst/>
              </a:prstGeom>
              <a:grpFill/>
              <a:ln w="9525">
                <a:noFill/>
                <a:miter lim="800000"/>
                <a:headEnd/>
                <a:tailEnd/>
              </a:ln>
            </p:spPr>
            <p:txBody>
              <a:bodyPr lIns="50697" tIns="25348" rIns="50697" bIns="25348"/>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t>m = </a:t>
                </a:r>
                <a:r>
                  <a:rPr lang="en-GB" sz="1600" dirty="0"/>
                  <a:t>masse</a:t>
                </a:r>
              </a:p>
              <a:p>
                <a:pPr>
                  <a:spcBef>
                    <a:spcPct val="0"/>
                  </a:spcBef>
                  <a:spcAft>
                    <a:spcPct val="0"/>
                  </a:spcAft>
                  <a:buClrTx/>
                  <a:buSzTx/>
                  <a:buFontTx/>
                  <a:buNone/>
                </a:pPr>
                <a:r>
                  <a:rPr lang="en-GB" sz="1600" b="1" dirty="0"/>
                  <a:t>A = </a:t>
                </a:r>
                <a:r>
                  <a:rPr lang="en-GB" sz="1600" dirty="0" err="1"/>
                  <a:t>aire</a:t>
                </a:r>
                <a:endParaRPr lang="en-GB" sz="1600" dirty="0"/>
              </a:p>
              <a:p>
                <a:pPr>
                  <a:spcBef>
                    <a:spcPct val="0"/>
                  </a:spcBef>
                  <a:spcAft>
                    <a:spcPct val="0"/>
                  </a:spcAft>
                  <a:buClrTx/>
                  <a:buSzTx/>
                  <a:buFontTx/>
                  <a:buNone/>
                </a:pPr>
                <a:r>
                  <a:rPr lang="en-GB" sz="1600" b="1" dirty="0"/>
                  <a:t>L = </a:t>
                </a:r>
                <a:r>
                  <a:rPr lang="en-GB" sz="1600" dirty="0"/>
                  <a:t>longueur</a:t>
                </a:r>
              </a:p>
              <a:p>
                <a:pPr>
                  <a:spcBef>
                    <a:spcPct val="0"/>
                  </a:spcBef>
                  <a:spcAft>
                    <a:spcPct val="0"/>
                  </a:spcAft>
                  <a:buClrTx/>
                  <a:buSzTx/>
                  <a:buFontTx/>
                  <a:buNone/>
                </a:pPr>
                <a:r>
                  <a:rPr lang="en-GB" sz="1600" b="1" dirty="0">
                    <a:sym typeface="Symbol" pitchFamily="18" charset="2"/>
                  </a:rPr>
                  <a:t></a:t>
                </a:r>
                <a:r>
                  <a:rPr lang="en-GB" sz="1600" b="1" dirty="0"/>
                  <a:t> = </a:t>
                </a:r>
                <a:r>
                  <a:rPr lang="en-GB" sz="1600" dirty="0" err="1"/>
                  <a:t>densité</a:t>
                </a:r>
                <a:endParaRPr lang="en-GB" sz="1600" dirty="0"/>
              </a:p>
              <a:p>
                <a:pPr>
                  <a:spcBef>
                    <a:spcPct val="0"/>
                  </a:spcBef>
                  <a:spcAft>
                    <a:spcPct val="0"/>
                  </a:spcAft>
                  <a:buClrTx/>
                  <a:buSzTx/>
                  <a:buFontTx/>
                  <a:buNone/>
                </a:pPr>
                <a:r>
                  <a:rPr lang="en-GB" sz="1600" b="1" dirty="0"/>
                  <a:t>   = </a:t>
                </a:r>
                <a:r>
                  <a:rPr lang="en-GB" sz="1600" b="1" dirty="0" err="1"/>
                  <a:t>l</a:t>
                </a:r>
                <a:r>
                  <a:rPr lang="en-GB" sz="1600" dirty="0" err="1"/>
                  <a:t>imite</a:t>
                </a:r>
                <a:r>
                  <a:rPr lang="en-GB" sz="1600" dirty="0"/>
                  <a:t> </a:t>
                </a:r>
                <a:r>
                  <a:rPr lang="en-GB" sz="1600" dirty="0" err="1"/>
                  <a:t>d’élasticité</a:t>
                </a:r>
                <a:endParaRPr lang="en-GB" sz="1600" dirty="0"/>
              </a:p>
              <a:p>
                <a:pPr>
                  <a:spcBef>
                    <a:spcPct val="0"/>
                  </a:spcBef>
                  <a:spcAft>
                    <a:spcPct val="0"/>
                  </a:spcAft>
                  <a:buClrTx/>
                  <a:buSzTx/>
                  <a:buFontTx/>
                  <a:buNone/>
                </a:pPr>
                <a:endParaRPr lang="en-GB" sz="1600" b="1" dirty="0"/>
              </a:p>
            </p:txBody>
          </p:sp>
        </p:grpSp>
        <p:graphicFrame>
          <p:nvGraphicFramePr>
            <p:cNvPr id="31" name="Object 4">
              <a:extLst>
                <a:ext uri="{FF2B5EF4-FFF2-40B4-BE49-F238E27FC236}">
                  <a16:creationId xmlns:a16="http://schemas.microsoft.com/office/drawing/2014/main" id="{ECF762A8-E47A-4F20-9DFD-1C19DFFDDC56}"/>
                </a:ext>
              </a:extLst>
            </p:cNvPr>
            <p:cNvGraphicFramePr>
              <a:graphicFrameLocks noChangeAspect="1"/>
            </p:cNvGraphicFramePr>
            <p:nvPr/>
          </p:nvGraphicFramePr>
          <p:xfrm>
            <a:off x="4555" y="2290"/>
            <a:ext cx="256" cy="177"/>
          </p:xfrm>
          <a:graphic>
            <a:graphicData uri="http://schemas.openxmlformats.org/presentationml/2006/ole">
              <mc:AlternateContent xmlns:mc="http://schemas.openxmlformats.org/markup-compatibility/2006">
                <mc:Choice xmlns:v="urn:schemas-microsoft-com:vml" Requires="v">
                  <p:oleObj spid="_x0000_s2050" name="Equation" r:id="rId4" imgW="304560" imgH="228600" progId="Equation.3">
                    <p:embed/>
                  </p:oleObj>
                </mc:Choice>
                <mc:Fallback>
                  <p:oleObj name="Equation" r:id="rId4" imgW="304560" imgH="228600" progId="Equation.3">
                    <p:embed/>
                    <p:pic>
                      <p:nvPicPr>
                        <p:cNvPr id="31" name="Object 4">
                          <a:extLst>
                            <a:ext uri="{FF2B5EF4-FFF2-40B4-BE49-F238E27FC236}">
                              <a16:creationId xmlns:a16="http://schemas.microsoft.com/office/drawing/2014/main" id="{ECF762A8-E47A-4F20-9DFD-1C19DFFDD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 y="2290"/>
                          <a:ext cx="256" cy="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4" name="Group 60">
            <a:extLst>
              <a:ext uri="{FF2B5EF4-FFF2-40B4-BE49-F238E27FC236}">
                <a16:creationId xmlns:a16="http://schemas.microsoft.com/office/drawing/2014/main" id="{3B417B82-AC8F-4962-AD0B-B907277FE5CD}"/>
              </a:ext>
            </a:extLst>
          </p:cNvPr>
          <p:cNvGrpSpPr>
            <a:grpSpLocks/>
          </p:cNvGrpSpPr>
          <p:nvPr/>
        </p:nvGrpSpPr>
        <p:grpSpPr bwMode="auto">
          <a:xfrm>
            <a:off x="4223769" y="3241798"/>
            <a:ext cx="2205039" cy="1066800"/>
            <a:chOff x="1964" y="2104"/>
            <a:chExt cx="1389" cy="672"/>
          </a:xfrm>
        </p:grpSpPr>
        <p:sp>
          <p:nvSpPr>
            <p:cNvPr id="35" name="AutoShape 46">
              <a:extLst>
                <a:ext uri="{FF2B5EF4-FFF2-40B4-BE49-F238E27FC236}">
                  <a16:creationId xmlns:a16="http://schemas.microsoft.com/office/drawing/2014/main" id="{3697EC0C-71B4-4FAA-B47A-FC63C0A7FEBD}"/>
                </a:ext>
              </a:extLst>
            </p:cNvPr>
            <p:cNvSpPr>
              <a:spLocks noChangeArrowheads="1"/>
            </p:cNvSpPr>
            <p:nvPr/>
          </p:nvSpPr>
          <p:spPr bwMode="auto">
            <a:xfrm rot="4942465">
              <a:off x="2889" y="2182"/>
              <a:ext cx="443" cy="4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2 h 21600"/>
                <a:gd name="T20" fmla="*/ 18431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sp>
          <p:nvSpPr>
            <p:cNvPr id="36" name="Rectangle 47">
              <a:extLst>
                <a:ext uri="{FF2B5EF4-FFF2-40B4-BE49-F238E27FC236}">
                  <a16:creationId xmlns:a16="http://schemas.microsoft.com/office/drawing/2014/main" id="{67ED70B3-09AA-4B18-A88C-3C0BEA70ED84}"/>
                </a:ext>
              </a:extLst>
            </p:cNvPr>
            <p:cNvSpPr>
              <a:spLocks noChangeArrowheads="1"/>
            </p:cNvSpPr>
            <p:nvPr/>
          </p:nvSpPr>
          <p:spPr bwMode="auto">
            <a:xfrm>
              <a:off x="2007" y="2104"/>
              <a:ext cx="902" cy="2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37" name="Rectangle 48">
              <a:extLst>
                <a:ext uri="{FF2B5EF4-FFF2-40B4-BE49-F238E27FC236}">
                  <a16:creationId xmlns:a16="http://schemas.microsoft.com/office/drawing/2014/main" id="{20A4C7F2-5668-4F2F-A0A7-0159071070A9}"/>
                </a:ext>
              </a:extLst>
            </p:cNvPr>
            <p:cNvSpPr>
              <a:spLocks noChangeArrowheads="1"/>
            </p:cNvSpPr>
            <p:nvPr/>
          </p:nvSpPr>
          <p:spPr bwMode="auto">
            <a:xfrm>
              <a:off x="1964" y="2560"/>
              <a:ext cx="901" cy="2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38" name="Group 59">
            <a:extLst>
              <a:ext uri="{FF2B5EF4-FFF2-40B4-BE49-F238E27FC236}">
                <a16:creationId xmlns:a16="http://schemas.microsoft.com/office/drawing/2014/main" id="{6D8AADE9-9B71-45B1-BE70-206CDF0E3B68}"/>
              </a:ext>
            </a:extLst>
          </p:cNvPr>
          <p:cNvGrpSpPr>
            <a:grpSpLocks/>
          </p:cNvGrpSpPr>
          <p:nvPr/>
        </p:nvGrpSpPr>
        <p:grpSpPr bwMode="auto">
          <a:xfrm>
            <a:off x="1456754" y="4460999"/>
            <a:ext cx="3941762" cy="1357313"/>
            <a:chOff x="221" y="2872"/>
            <a:chExt cx="2483" cy="855"/>
          </a:xfrm>
        </p:grpSpPr>
        <p:grpSp>
          <p:nvGrpSpPr>
            <p:cNvPr id="39" name="Group 56">
              <a:extLst>
                <a:ext uri="{FF2B5EF4-FFF2-40B4-BE49-F238E27FC236}">
                  <a16:creationId xmlns:a16="http://schemas.microsoft.com/office/drawing/2014/main" id="{42675437-3654-423E-B1FB-7BD8DD9E1FC5}"/>
                </a:ext>
              </a:extLst>
            </p:cNvPr>
            <p:cNvGrpSpPr>
              <a:grpSpLocks/>
            </p:cNvGrpSpPr>
            <p:nvPr/>
          </p:nvGrpSpPr>
          <p:grpSpPr bwMode="auto">
            <a:xfrm>
              <a:off x="221" y="3183"/>
              <a:ext cx="2483" cy="544"/>
              <a:chOff x="221" y="3183"/>
              <a:chExt cx="2483" cy="544"/>
            </a:xfrm>
          </p:grpSpPr>
          <p:graphicFrame>
            <p:nvGraphicFramePr>
              <p:cNvPr id="41" name="Object 3">
                <a:extLst>
                  <a:ext uri="{FF2B5EF4-FFF2-40B4-BE49-F238E27FC236}">
                    <a16:creationId xmlns:a16="http://schemas.microsoft.com/office/drawing/2014/main" id="{62B4A51F-2227-4EEA-ACA1-E0974939DB96}"/>
                  </a:ext>
                </a:extLst>
              </p:cNvPr>
              <p:cNvGraphicFramePr>
                <a:graphicFrameLocks noChangeAspect="1"/>
              </p:cNvGraphicFramePr>
              <p:nvPr/>
            </p:nvGraphicFramePr>
            <p:xfrm>
              <a:off x="1621" y="3183"/>
              <a:ext cx="1083" cy="544"/>
            </p:xfrm>
            <a:graphic>
              <a:graphicData uri="http://schemas.openxmlformats.org/presentationml/2006/ole">
                <mc:AlternateContent xmlns:mc="http://schemas.openxmlformats.org/markup-compatibility/2006">
                  <mc:Choice xmlns:v="urn:schemas-microsoft-com:vml" Requires="v">
                    <p:oleObj spid="_x0000_s2051" name="Equation" r:id="rId6" imgW="863225" imgH="469696" progId="Equation.3">
                      <p:embed/>
                    </p:oleObj>
                  </mc:Choice>
                  <mc:Fallback>
                    <p:oleObj name="Equation" r:id="rId6" imgW="863225" imgH="469696" progId="Equation.3">
                      <p:embed/>
                      <p:pic>
                        <p:nvPicPr>
                          <p:cNvPr id="41" name="Object 3">
                            <a:extLst>
                              <a:ext uri="{FF2B5EF4-FFF2-40B4-BE49-F238E27FC236}">
                                <a16:creationId xmlns:a16="http://schemas.microsoft.com/office/drawing/2014/main" id="{62B4A51F-2227-4EEA-ACA1-E0974939DB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 y="3183"/>
                            <a:ext cx="1083"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AutoShape 52">
                <a:extLst>
                  <a:ext uri="{FF2B5EF4-FFF2-40B4-BE49-F238E27FC236}">
                    <a16:creationId xmlns:a16="http://schemas.microsoft.com/office/drawing/2014/main" id="{6A16A3ED-547B-4F5B-A1EF-984E244C42DE}"/>
                  </a:ext>
                </a:extLst>
              </p:cNvPr>
              <p:cNvSpPr>
                <a:spLocks noChangeArrowheads="1"/>
              </p:cNvSpPr>
              <p:nvPr/>
            </p:nvSpPr>
            <p:spPr bwMode="auto">
              <a:xfrm>
                <a:off x="221" y="3225"/>
                <a:ext cx="1211" cy="454"/>
              </a:xfrm>
              <a:prstGeom prst="roundRect">
                <a:avLst>
                  <a:gd name="adj" fmla="val 10134"/>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err="1">
                    <a:solidFill>
                      <a:sysClr val="windowText" lastClr="000000"/>
                    </a:solidFill>
                  </a:rPr>
                  <a:t>Mesure</a:t>
                </a:r>
                <a:r>
                  <a:rPr lang="en-US" sz="2400" dirty="0">
                    <a:solidFill>
                      <a:sysClr val="windowText" lastClr="000000"/>
                    </a:solidFill>
                  </a:rPr>
                  <a:t> de la performance  </a:t>
                </a:r>
              </a:p>
            </p:txBody>
          </p:sp>
        </p:grpSp>
        <p:sp>
          <p:nvSpPr>
            <p:cNvPr id="40" name="AutoShape 58">
              <a:extLst>
                <a:ext uri="{FF2B5EF4-FFF2-40B4-BE49-F238E27FC236}">
                  <a16:creationId xmlns:a16="http://schemas.microsoft.com/office/drawing/2014/main" id="{8C658CDA-D68F-43D8-8668-442DFDAF5C2D}"/>
                </a:ext>
              </a:extLst>
            </p:cNvPr>
            <p:cNvSpPr>
              <a:spLocks noChangeArrowheads="1"/>
            </p:cNvSpPr>
            <p:nvPr/>
          </p:nvSpPr>
          <p:spPr bwMode="auto">
            <a:xfrm>
              <a:off x="2418" y="2872"/>
              <a:ext cx="130" cy="256"/>
            </a:xfrm>
            <a:prstGeom prst="downArrow">
              <a:avLst>
                <a:gd name="adj1" fmla="val 50000"/>
                <a:gd name="adj2" fmla="val 49231"/>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43" name="Group 61">
            <a:extLst>
              <a:ext uri="{FF2B5EF4-FFF2-40B4-BE49-F238E27FC236}">
                <a16:creationId xmlns:a16="http://schemas.microsoft.com/office/drawing/2014/main" id="{5C9418CF-BE06-4BB9-B8C4-7473176CE9D9}"/>
              </a:ext>
            </a:extLst>
          </p:cNvPr>
          <p:cNvGrpSpPr>
            <a:grpSpLocks/>
          </p:cNvGrpSpPr>
          <p:nvPr/>
        </p:nvGrpSpPr>
        <p:grpSpPr bwMode="auto">
          <a:xfrm>
            <a:off x="5487415" y="5029323"/>
            <a:ext cx="4031819" cy="838200"/>
            <a:chOff x="2548" y="3230"/>
            <a:chExt cx="2344" cy="528"/>
          </a:xfrm>
        </p:grpSpPr>
        <p:sp>
          <p:nvSpPr>
            <p:cNvPr id="44" name="Rectangle 38">
              <a:extLst>
                <a:ext uri="{FF2B5EF4-FFF2-40B4-BE49-F238E27FC236}">
                  <a16:creationId xmlns:a16="http://schemas.microsoft.com/office/drawing/2014/main" id="{AF707D48-3960-43F8-958C-F6DD82B93DC9}"/>
                </a:ext>
              </a:extLst>
            </p:cNvPr>
            <p:cNvSpPr>
              <a:spLocks noChangeArrowheads="1"/>
            </p:cNvSpPr>
            <p:nvPr/>
          </p:nvSpPr>
          <p:spPr bwMode="auto">
            <a:xfrm>
              <a:off x="2852" y="3230"/>
              <a:ext cx="2040" cy="528"/>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5" name="Text Box 39">
              <a:extLst>
                <a:ext uri="{FF2B5EF4-FFF2-40B4-BE49-F238E27FC236}">
                  <a16:creationId xmlns:a16="http://schemas.microsoft.com/office/drawing/2014/main" id="{96BBE3A7-6B13-464C-BAA5-ED2A18E955E3}"/>
                </a:ext>
              </a:extLst>
            </p:cNvPr>
            <p:cNvSpPr txBox="1">
              <a:spLocks noChangeArrowheads="1"/>
            </p:cNvSpPr>
            <p:nvPr/>
          </p:nvSpPr>
          <p:spPr bwMode="auto">
            <a:xfrm>
              <a:off x="2916" y="3326"/>
              <a:ext cx="155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sz="1600" b="1" dirty="0" err="1"/>
                <a:t>Choisir</a:t>
              </a:r>
              <a:r>
                <a:rPr lang="en-US" sz="1600" b="1" dirty="0"/>
                <a:t> les </a:t>
              </a:r>
              <a:r>
                <a:rPr lang="en-US" sz="1600" b="1" dirty="0" err="1"/>
                <a:t>matériaux</a:t>
              </a:r>
              <a:r>
                <a:rPr lang="en-US" sz="1600" b="1" dirty="0"/>
                <a:t> </a:t>
              </a:r>
            </a:p>
            <a:p>
              <a:pPr>
                <a:spcBef>
                  <a:spcPct val="0"/>
                </a:spcBef>
                <a:spcAft>
                  <a:spcPct val="0"/>
                </a:spcAft>
              </a:pPr>
              <a:r>
                <a:rPr lang="en-US" sz="1600" b="1" dirty="0"/>
                <a:t>avec le plus grand</a:t>
              </a:r>
            </a:p>
          </p:txBody>
        </p:sp>
        <p:graphicFrame>
          <p:nvGraphicFramePr>
            <p:cNvPr id="46" name="Object 2">
              <a:extLst>
                <a:ext uri="{FF2B5EF4-FFF2-40B4-BE49-F238E27FC236}">
                  <a16:creationId xmlns:a16="http://schemas.microsoft.com/office/drawing/2014/main" id="{14C2C2A3-38B1-45B2-A19E-A77A7FA705C8}"/>
                </a:ext>
              </a:extLst>
            </p:cNvPr>
            <p:cNvGraphicFramePr>
              <a:graphicFrameLocks noChangeAspect="1"/>
            </p:cNvGraphicFramePr>
            <p:nvPr/>
          </p:nvGraphicFramePr>
          <p:xfrm>
            <a:off x="4241" y="3329"/>
            <a:ext cx="637" cy="359"/>
          </p:xfrm>
          <a:graphic>
            <a:graphicData uri="http://schemas.openxmlformats.org/presentationml/2006/ole">
              <mc:AlternateContent xmlns:mc="http://schemas.openxmlformats.org/markup-compatibility/2006">
                <mc:Choice xmlns:v="urn:schemas-microsoft-com:vml" Requires="v">
                  <p:oleObj spid="_x0000_s2052" name="Equation" r:id="rId8" imgW="901440" imgH="583920" progId="Equation.3">
                    <p:embed/>
                  </p:oleObj>
                </mc:Choice>
                <mc:Fallback>
                  <p:oleObj name="Equation" r:id="rId8" imgW="901440" imgH="583920" progId="Equation.3">
                    <p:embed/>
                    <p:pic>
                      <p:nvPicPr>
                        <p:cNvPr id="46" name="Object 2">
                          <a:extLst>
                            <a:ext uri="{FF2B5EF4-FFF2-40B4-BE49-F238E27FC236}">
                              <a16:creationId xmlns:a16="http://schemas.microsoft.com/office/drawing/2014/main" id="{14C2C2A3-38B1-45B2-A19E-A77A7FA705C8}"/>
                            </a:ext>
                          </a:extLst>
                        </p:cNvPr>
                        <p:cNvPicPr>
                          <a:picLocks noChangeAspect="1" noChangeArrowheads="1"/>
                        </p:cNvPicPr>
                        <p:nvPr/>
                      </p:nvPicPr>
                      <p:blipFill>
                        <a:blip r:embed="rId9"/>
                        <a:srcRect/>
                        <a:stretch>
                          <a:fillRect/>
                        </a:stretch>
                      </p:blipFill>
                      <p:spPr bwMode="auto">
                        <a:xfrm>
                          <a:off x="4241" y="3329"/>
                          <a:ext cx="637" cy="359"/>
                        </a:xfrm>
                        <a:prstGeom prst="rect">
                          <a:avLst/>
                        </a:prstGeom>
                        <a:noFill/>
                        <a:ln>
                          <a:noFill/>
                        </a:ln>
                        <a:effectLst/>
                      </p:spPr>
                    </p:pic>
                  </p:oleObj>
                </mc:Fallback>
              </mc:AlternateContent>
            </a:graphicData>
          </a:graphic>
        </p:graphicFrame>
        <p:sp>
          <p:nvSpPr>
            <p:cNvPr id="47" name="AutoShape 59">
              <a:extLst>
                <a:ext uri="{FF2B5EF4-FFF2-40B4-BE49-F238E27FC236}">
                  <a16:creationId xmlns:a16="http://schemas.microsoft.com/office/drawing/2014/main" id="{95E719A8-3170-47AA-8B10-562C8BA86923}"/>
                </a:ext>
              </a:extLst>
            </p:cNvPr>
            <p:cNvSpPr>
              <a:spLocks noChangeArrowheads="1"/>
            </p:cNvSpPr>
            <p:nvPr/>
          </p:nvSpPr>
          <p:spPr bwMode="auto">
            <a:xfrm rot="16200000">
              <a:off x="2569" y="3350"/>
              <a:ext cx="214" cy="256"/>
            </a:xfrm>
            <a:prstGeom prst="downArrow">
              <a:avLst>
                <a:gd name="adj1" fmla="val 50000"/>
                <a:gd name="adj2" fmla="val 53333"/>
              </a:avLst>
            </a:prstGeom>
            <a:solidFill>
              <a:schemeClr val="bg1"/>
            </a:solidFill>
            <a:ln w="28575">
              <a:solidFill>
                <a:schemeClr val="accent1"/>
              </a:solidFill>
              <a:miter lim="800000"/>
              <a:headEnd/>
              <a:tailEnd/>
            </a:ln>
          </p:spPr>
          <p:txBody>
            <a:bodyPr wrap="none" anchor="ctr"/>
            <a:lstStyle/>
            <a:p>
              <a:endParaRPr lang="en-GB" dirty="0"/>
            </a:p>
          </p:txBody>
        </p:sp>
      </p:grpSp>
    </p:spTree>
    <p:extLst>
      <p:ext uri="{BB962C8B-B14F-4D97-AF65-F5344CB8AC3E}">
        <p14:creationId xmlns:p14="http://schemas.microsoft.com/office/powerpoint/2010/main" val="10043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sz="3200" dirty="0" err="1"/>
              <a:t>Indice</a:t>
            </a:r>
            <a:r>
              <a:rPr lang="en-GB" sz="3200" dirty="0"/>
              <a:t> pour </a:t>
            </a:r>
            <a:r>
              <a:rPr lang="en-GB" sz="3200" dirty="0" err="1"/>
              <a:t>une</a:t>
            </a:r>
            <a:r>
              <a:rPr lang="en-GB" sz="3200" dirty="0"/>
              <a:t> </a:t>
            </a:r>
            <a:r>
              <a:rPr lang="en-GB" sz="3200" dirty="0" err="1"/>
              <a:t>poutre</a:t>
            </a:r>
            <a:r>
              <a:rPr lang="en-GB" sz="3200" dirty="0"/>
              <a:t> </a:t>
            </a:r>
            <a:r>
              <a:rPr lang="en-GB" sz="3200" dirty="0" err="1"/>
              <a:t>rigide</a:t>
            </a:r>
            <a:r>
              <a:rPr lang="en-GB" sz="3200" dirty="0"/>
              <a:t> et </a:t>
            </a:r>
            <a:r>
              <a:rPr lang="en-GB" sz="3200" dirty="0" err="1"/>
              <a:t>légère</a:t>
            </a:r>
            <a:endParaRPr lang="en-US" dirty="0"/>
          </a:p>
        </p:txBody>
      </p:sp>
      <p:grpSp>
        <p:nvGrpSpPr>
          <p:cNvPr id="4" name="Group 66">
            <a:extLst>
              <a:ext uri="{FF2B5EF4-FFF2-40B4-BE49-F238E27FC236}">
                <a16:creationId xmlns:a16="http://schemas.microsoft.com/office/drawing/2014/main" id="{B39ECA7B-3254-47EA-820A-984E1E65B00E}"/>
              </a:ext>
            </a:extLst>
          </p:cNvPr>
          <p:cNvGrpSpPr>
            <a:grpSpLocks/>
          </p:cNvGrpSpPr>
          <p:nvPr/>
        </p:nvGrpSpPr>
        <p:grpSpPr bwMode="auto">
          <a:xfrm>
            <a:off x="1415480" y="844454"/>
            <a:ext cx="2892425" cy="417513"/>
            <a:chOff x="202" y="690"/>
            <a:chExt cx="1822" cy="263"/>
          </a:xfrm>
        </p:grpSpPr>
        <p:sp>
          <p:nvSpPr>
            <p:cNvPr id="5" name="Text Box 4">
              <a:extLst>
                <a:ext uri="{FF2B5EF4-FFF2-40B4-BE49-F238E27FC236}">
                  <a16:creationId xmlns:a16="http://schemas.microsoft.com/office/drawing/2014/main" id="{4FACDA90-832A-41F0-BDFD-50933FE24671}"/>
                </a:ext>
              </a:extLst>
            </p:cNvPr>
            <p:cNvSpPr txBox="1">
              <a:spLocks noChangeArrowheads="1"/>
            </p:cNvSpPr>
            <p:nvPr/>
          </p:nvSpPr>
          <p:spPr bwMode="auto">
            <a:xfrm>
              <a:off x="1493" y="690"/>
              <a:ext cx="5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0"/>
                </a:spcBef>
                <a:spcAft>
                  <a:spcPct val="0"/>
                </a:spcAft>
                <a:buClrTx/>
                <a:buSzTx/>
                <a:buFontTx/>
                <a:buNone/>
              </a:pPr>
              <a:r>
                <a:rPr lang="en-GB" b="1" i="1" dirty="0" err="1">
                  <a:latin typeface="+mn-lt"/>
                </a:rPr>
                <a:t>Poutre</a:t>
              </a:r>
              <a:endParaRPr lang="en-GB" b="1" i="1" dirty="0">
                <a:latin typeface="+mn-lt"/>
              </a:endParaRPr>
            </a:p>
          </p:txBody>
        </p:sp>
        <p:sp>
          <p:nvSpPr>
            <p:cNvPr id="6" name="AutoShape 5">
              <a:extLst>
                <a:ext uri="{FF2B5EF4-FFF2-40B4-BE49-F238E27FC236}">
                  <a16:creationId xmlns:a16="http://schemas.microsoft.com/office/drawing/2014/main" id="{D85F2E9E-AFCE-477E-9A6C-6F926D210B9F}"/>
                </a:ext>
              </a:extLst>
            </p:cNvPr>
            <p:cNvSpPr>
              <a:spLocks noChangeArrowheads="1"/>
            </p:cNvSpPr>
            <p:nvPr/>
          </p:nvSpPr>
          <p:spPr bwMode="auto">
            <a:xfrm>
              <a:off x="202" y="69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a:t>
              </a:r>
              <a:r>
                <a:rPr lang="en-US" sz="2400" dirty="0" err="1">
                  <a:solidFill>
                    <a:sysClr val="windowText" lastClr="000000"/>
                  </a:solidFill>
                </a:rPr>
                <a:t>Fonction</a:t>
              </a:r>
              <a:r>
                <a:rPr lang="en-US" sz="2400" dirty="0">
                  <a:solidFill>
                    <a:sysClr val="windowText" lastClr="000000"/>
                  </a:solidFill>
                </a:rPr>
                <a:t>  </a:t>
              </a:r>
            </a:p>
          </p:txBody>
        </p:sp>
      </p:grpSp>
      <p:grpSp>
        <p:nvGrpSpPr>
          <p:cNvPr id="7" name="Group 67">
            <a:extLst>
              <a:ext uri="{FF2B5EF4-FFF2-40B4-BE49-F238E27FC236}">
                <a16:creationId xmlns:a16="http://schemas.microsoft.com/office/drawing/2014/main" id="{5DC9AEFB-4ACD-4B94-88F1-8E8ADA5223A3}"/>
              </a:ext>
            </a:extLst>
          </p:cNvPr>
          <p:cNvGrpSpPr>
            <a:grpSpLocks/>
          </p:cNvGrpSpPr>
          <p:nvPr/>
        </p:nvGrpSpPr>
        <p:grpSpPr bwMode="auto">
          <a:xfrm>
            <a:off x="1394842" y="2133504"/>
            <a:ext cx="6030912" cy="581025"/>
            <a:chOff x="189" y="1502"/>
            <a:chExt cx="3799" cy="366"/>
          </a:xfrm>
        </p:grpSpPr>
        <p:sp>
          <p:nvSpPr>
            <p:cNvPr id="8" name="Text Box 10">
              <a:extLst>
                <a:ext uri="{FF2B5EF4-FFF2-40B4-BE49-F238E27FC236}">
                  <a16:creationId xmlns:a16="http://schemas.microsoft.com/office/drawing/2014/main" id="{85FEF80B-2F6A-40BF-84F0-9B1E7A17C8B6}"/>
                </a:ext>
              </a:extLst>
            </p:cNvPr>
            <p:cNvSpPr txBox="1">
              <a:spLocks noChangeArrowheads="1"/>
            </p:cNvSpPr>
            <p:nvPr/>
          </p:nvSpPr>
          <p:spPr bwMode="auto">
            <a:xfrm>
              <a:off x="1437" y="1502"/>
              <a:ext cx="25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
                  <a:schemeClr val="accent1"/>
                </a:buClr>
                <a:buSzTx/>
                <a:buFontTx/>
                <a:buChar char="•"/>
              </a:pPr>
              <a:r>
                <a:rPr lang="en-GB" sz="1600" i="1" dirty="0">
                  <a:latin typeface="+mn-lt"/>
                </a:rPr>
                <a:t>  </a:t>
              </a:r>
              <a:r>
                <a:rPr lang="en-GB" sz="1600" b="1" i="1" dirty="0">
                  <a:latin typeface="+mn-lt"/>
                </a:rPr>
                <a:t>La longueur L </a:t>
              </a:r>
              <a:r>
                <a:rPr lang="en-GB" sz="1600" b="1" i="1" dirty="0" err="1">
                  <a:latin typeface="+mn-lt"/>
                </a:rPr>
                <a:t>est</a:t>
              </a:r>
              <a:r>
                <a:rPr lang="en-GB" sz="1600" b="1" i="1" dirty="0">
                  <a:latin typeface="+mn-lt"/>
                </a:rPr>
                <a:t> fixe</a:t>
              </a:r>
            </a:p>
            <a:p>
              <a:pPr>
                <a:spcBef>
                  <a:spcPct val="0"/>
                </a:spcBef>
                <a:spcAft>
                  <a:spcPct val="0"/>
                </a:spcAft>
                <a:buClr>
                  <a:schemeClr val="accent1"/>
                </a:buClr>
                <a:buSzTx/>
                <a:buFontTx/>
                <a:buChar char="•"/>
              </a:pPr>
              <a:r>
                <a:rPr lang="en-GB" sz="1600" b="1" i="1" dirty="0">
                  <a:latin typeface="+mn-lt"/>
                </a:rPr>
                <a:t>  Doit </a:t>
              </a:r>
              <a:r>
                <a:rPr lang="en-GB" sz="1600" b="1" i="1" dirty="0" err="1">
                  <a:latin typeface="+mn-lt"/>
                </a:rPr>
                <a:t>avoir</a:t>
              </a:r>
              <a:r>
                <a:rPr lang="en-GB" sz="1600" b="1" i="1" dirty="0">
                  <a:latin typeface="+mn-lt"/>
                </a:rPr>
                <a:t> </a:t>
              </a:r>
              <a:r>
                <a:rPr lang="en-GB" sz="1600" b="1" i="1" dirty="0" err="1">
                  <a:latin typeface="+mn-lt"/>
                </a:rPr>
                <a:t>une</a:t>
              </a:r>
              <a:r>
                <a:rPr lang="en-GB" sz="1600" b="1" i="1" dirty="0">
                  <a:latin typeface="+mn-lt"/>
                </a:rPr>
                <a:t> </a:t>
              </a:r>
              <a:r>
                <a:rPr lang="en-GB" sz="1600" b="1" i="1" dirty="0" err="1">
                  <a:latin typeface="+mn-lt"/>
                </a:rPr>
                <a:t>rigidité</a:t>
              </a:r>
              <a:r>
                <a:rPr lang="en-GB" sz="1600" b="1" i="1" dirty="0">
                  <a:latin typeface="+mn-lt"/>
                </a:rPr>
                <a:t> </a:t>
              </a:r>
              <a:r>
                <a:rPr lang="en-GB" sz="1600" b="1" i="1" dirty="0" err="1">
                  <a:latin typeface="+mn-lt"/>
                </a:rPr>
                <a:t>en</a:t>
              </a:r>
              <a:r>
                <a:rPr lang="en-GB" sz="1600" b="1" i="1" dirty="0">
                  <a:latin typeface="+mn-lt"/>
                </a:rPr>
                <a:t> flexion &gt; S*</a:t>
              </a:r>
              <a:endParaRPr lang="en-GB" sz="1600" b="1" dirty="0">
                <a:latin typeface="+mn-lt"/>
              </a:endParaRPr>
            </a:p>
          </p:txBody>
        </p:sp>
        <p:sp>
          <p:nvSpPr>
            <p:cNvPr id="9" name="AutoShape 11">
              <a:extLst>
                <a:ext uri="{FF2B5EF4-FFF2-40B4-BE49-F238E27FC236}">
                  <a16:creationId xmlns:a16="http://schemas.microsoft.com/office/drawing/2014/main" id="{FA9C5CDB-DE80-4DD4-91C5-CA805B58D76C}"/>
                </a:ext>
              </a:extLst>
            </p:cNvPr>
            <p:cNvSpPr>
              <a:spLocks noChangeArrowheads="1"/>
            </p:cNvSpPr>
            <p:nvPr/>
          </p:nvSpPr>
          <p:spPr bwMode="auto">
            <a:xfrm>
              <a:off x="189" y="1540"/>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a:t>
              </a:r>
              <a:r>
                <a:rPr lang="en-US" sz="2400" dirty="0" err="1">
                  <a:solidFill>
                    <a:sysClr val="windowText" lastClr="000000"/>
                  </a:solidFill>
                </a:rPr>
                <a:t>Contraintes</a:t>
              </a:r>
              <a:endParaRPr lang="en-US" sz="2400" dirty="0">
                <a:solidFill>
                  <a:sysClr val="windowText" lastClr="000000"/>
                </a:solidFill>
              </a:endParaRPr>
            </a:p>
          </p:txBody>
        </p:sp>
      </p:grpSp>
      <p:sp>
        <p:nvSpPr>
          <p:cNvPr id="10" name="Text Box 21">
            <a:extLst>
              <a:ext uri="{FF2B5EF4-FFF2-40B4-BE49-F238E27FC236}">
                <a16:creationId xmlns:a16="http://schemas.microsoft.com/office/drawing/2014/main" id="{440C41C6-4498-40CE-9810-4C1AD34890F0}"/>
              </a:ext>
            </a:extLst>
          </p:cNvPr>
          <p:cNvSpPr txBox="1">
            <a:spLocks noChangeArrowheads="1"/>
          </p:cNvSpPr>
          <p:nvPr/>
        </p:nvSpPr>
        <p:spPr bwMode="auto">
          <a:xfrm>
            <a:off x="7984554" y="2628462"/>
            <a:ext cx="2559050" cy="2205627"/>
          </a:xfrm>
          <a:prstGeom prst="rect">
            <a:avLst/>
          </a:prstGeom>
          <a:solidFill>
            <a:schemeClr val="bg1"/>
          </a:solidFill>
          <a:ln w="28575">
            <a:solidFill>
              <a:schemeClr val="accent1"/>
            </a:solidFill>
            <a:miter lim="800000"/>
            <a:headEnd/>
            <a:tailEnd/>
          </a:ln>
        </p:spPr>
        <p:txBody>
          <a:bodyPr lIns="50697" tIns="25348" rIns="50697" bIns="25348">
            <a:spAutoFit/>
          </a:bodyPr>
          <a:lstStyle>
            <a:lvl1pPr defTabSz="681038">
              <a:defRPr>
                <a:solidFill>
                  <a:schemeClr val="tx1"/>
                </a:solidFill>
                <a:latin typeface="Arial" pitchFamily="34" charset="0"/>
              </a:defRPr>
            </a:lvl1pPr>
            <a:lvl2pPr marL="742950" indent="-285750" defTabSz="681038">
              <a:defRPr>
                <a:solidFill>
                  <a:schemeClr val="tx1"/>
                </a:solidFill>
                <a:latin typeface="Arial" pitchFamily="34" charset="0"/>
              </a:defRPr>
            </a:lvl2pPr>
            <a:lvl3pPr marL="1143000" indent="-228600" defTabSz="681038">
              <a:defRPr>
                <a:solidFill>
                  <a:schemeClr val="tx1"/>
                </a:solidFill>
                <a:latin typeface="Arial" pitchFamily="34" charset="0"/>
              </a:defRPr>
            </a:lvl3pPr>
            <a:lvl4pPr marL="1600200" indent="-228600" defTabSz="681038">
              <a:defRPr>
                <a:solidFill>
                  <a:schemeClr val="tx1"/>
                </a:solidFill>
                <a:latin typeface="Arial" pitchFamily="34" charset="0"/>
              </a:defRPr>
            </a:lvl4pPr>
            <a:lvl5pPr marL="2057400" indent="-228600" defTabSz="681038">
              <a:defRPr>
                <a:solidFill>
                  <a:schemeClr val="tx1"/>
                </a:solidFill>
                <a:latin typeface="Arial" pitchFamily="34" charset="0"/>
              </a:defRPr>
            </a:lvl5pPr>
            <a:lvl6pPr marL="25146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defTabSz="681038"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latin typeface="+mn-lt"/>
              </a:rPr>
              <a:t>   m = masse</a:t>
            </a:r>
          </a:p>
          <a:p>
            <a:pPr>
              <a:spcBef>
                <a:spcPct val="0"/>
              </a:spcBef>
              <a:spcAft>
                <a:spcPct val="0"/>
              </a:spcAft>
              <a:buClrTx/>
              <a:buSzTx/>
              <a:buFontTx/>
              <a:buNone/>
            </a:pPr>
            <a:r>
              <a:rPr lang="en-GB" sz="1400" dirty="0">
                <a:latin typeface="+mn-lt"/>
              </a:rPr>
              <a:t>   A = </a:t>
            </a:r>
            <a:r>
              <a:rPr lang="en-GB" sz="1400" dirty="0" err="1">
                <a:latin typeface="+mn-lt"/>
              </a:rPr>
              <a:t>aire</a:t>
            </a:r>
            <a:endParaRPr lang="en-GB" sz="1400" dirty="0">
              <a:latin typeface="+mn-lt"/>
            </a:endParaRPr>
          </a:p>
          <a:p>
            <a:pPr>
              <a:spcBef>
                <a:spcPct val="0"/>
              </a:spcBef>
              <a:spcAft>
                <a:spcPct val="0"/>
              </a:spcAft>
              <a:buClrTx/>
              <a:buSzTx/>
              <a:buFontTx/>
              <a:buNone/>
            </a:pPr>
            <a:r>
              <a:rPr lang="en-GB" sz="1400" dirty="0">
                <a:latin typeface="+mn-lt"/>
              </a:rPr>
              <a:t>   L = longueur</a:t>
            </a:r>
          </a:p>
          <a:p>
            <a:pPr>
              <a:spcBef>
                <a:spcPct val="0"/>
              </a:spcBef>
              <a:spcAft>
                <a:spcPct val="0"/>
              </a:spcAft>
              <a:buClrTx/>
              <a:buSzTx/>
              <a:buFontTx/>
              <a:buNone/>
            </a:pPr>
            <a:r>
              <a:rPr lang="en-GB" sz="1400" dirty="0">
                <a:latin typeface="+mn-lt"/>
                <a:sym typeface="Symbol" pitchFamily="18" charset="2"/>
              </a:rPr>
              <a:t>   </a:t>
            </a:r>
            <a:r>
              <a:rPr lang="en-GB" sz="1400" dirty="0">
                <a:latin typeface="+mn-lt"/>
              </a:rPr>
              <a:t> = </a:t>
            </a:r>
            <a:r>
              <a:rPr lang="en-GB" sz="1400" dirty="0" err="1">
                <a:latin typeface="+mn-lt"/>
              </a:rPr>
              <a:t>densité</a:t>
            </a:r>
            <a:endParaRPr lang="en-GB" sz="1400" dirty="0">
              <a:latin typeface="+mn-lt"/>
            </a:endParaRPr>
          </a:p>
          <a:p>
            <a:pPr>
              <a:spcBef>
                <a:spcPct val="0"/>
              </a:spcBef>
              <a:spcAft>
                <a:spcPct val="0"/>
              </a:spcAft>
              <a:buClrTx/>
              <a:buSzTx/>
              <a:buFontTx/>
              <a:buNone/>
            </a:pPr>
            <a:r>
              <a:rPr lang="en-GB" sz="1400" dirty="0">
                <a:latin typeface="+mn-lt"/>
              </a:rPr>
              <a:t>   S  = </a:t>
            </a:r>
            <a:r>
              <a:rPr lang="en-GB" sz="1400" dirty="0" err="1">
                <a:latin typeface="+mn-lt"/>
              </a:rPr>
              <a:t>rigidité</a:t>
            </a:r>
            <a:r>
              <a:rPr lang="en-GB" sz="1400" dirty="0">
                <a:latin typeface="+mn-lt"/>
              </a:rPr>
              <a:t> (F/</a:t>
            </a:r>
            <a:r>
              <a:rPr lang="el-GR" sz="1400" dirty="0">
                <a:latin typeface="+mn-lt"/>
              </a:rPr>
              <a:t>δ</a:t>
            </a:r>
            <a:r>
              <a:rPr lang="en-GB" sz="1400" dirty="0">
                <a:latin typeface="+mn-lt"/>
              </a:rPr>
              <a:t>)</a:t>
            </a:r>
            <a:endParaRPr lang="en-GB" sz="1600" dirty="0">
              <a:latin typeface="+mn-lt"/>
            </a:endParaRPr>
          </a:p>
          <a:p>
            <a:pPr>
              <a:spcBef>
                <a:spcPct val="0"/>
              </a:spcBef>
              <a:spcAft>
                <a:spcPct val="0"/>
              </a:spcAft>
              <a:buClrTx/>
              <a:buSzTx/>
              <a:buFontTx/>
              <a:buNone/>
            </a:pPr>
            <a:r>
              <a:rPr lang="en-GB" sz="1400" dirty="0">
                <a:latin typeface="+mn-lt"/>
              </a:rPr>
              <a:t>   </a:t>
            </a:r>
            <a:r>
              <a:rPr lang="en-GB" sz="1400" dirty="0" err="1">
                <a:latin typeface="+mn-lt"/>
              </a:rPr>
              <a:t>Cette</a:t>
            </a:r>
            <a:r>
              <a:rPr lang="en-GB" sz="1400" dirty="0">
                <a:latin typeface="+mn-lt"/>
              </a:rPr>
              <a:t> pouter : </a:t>
            </a:r>
            <a:r>
              <a:rPr lang="el-GR" sz="1400" dirty="0">
                <a:latin typeface="+mn-lt"/>
              </a:rPr>
              <a:t>δ</a:t>
            </a:r>
            <a:r>
              <a:rPr lang="en-GB" sz="1400" dirty="0">
                <a:latin typeface="+mn-lt"/>
              </a:rPr>
              <a:t> = FL</a:t>
            </a:r>
            <a:r>
              <a:rPr lang="en-GB" sz="1400" baseline="30000" dirty="0">
                <a:latin typeface="+mn-lt"/>
              </a:rPr>
              <a:t>3</a:t>
            </a:r>
            <a:r>
              <a:rPr lang="en-GB" sz="1400" dirty="0">
                <a:latin typeface="+mn-lt"/>
              </a:rPr>
              <a:t>/CEI</a:t>
            </a:r>
          </a:p>
          <a:p>
            <a:pPr>
              <a:spcBef>
                <a:spcPct val="0"/>
              </a:spcBef>
              <a:spcAft>
                <a:spcPct val="0"/>
              </a:spcAft>
              <a:buClrTx/>
              <a:buSzTx/>
            </a:pPr>
            <a:r>
              <a:rPr lang="en-GB" sz="1400" dirty="0">
                <a:latin typeface="+mn-lt"/>
              </a:rPr>
              <a:t>   C = </a:t>
            </a:r>
            <a:r>
              <a:rPr lang="en-GB" sz="1400" dirty="0" err="1">
                <a:latin typeface="+mn-lt"/>
              </a:rPr>
              <a:t>constante</a:t>
            </a:r>
            <a:r>
              <a:rPr lang="en-GB" sz="1400" dirty="0">
                <a:latin typeface="+mn-lt"/>
              </a:rPr>
              <a:t> (</a:t>
            </a:r>
            <a:r>
              <a:rPr lang="en-GB" sz="1400" dirty="0" err="1">
                <a:latin typeface="+mn-lt"/>
              </a:rPr>
              <a:t>ici</a:t>
            </a:r>
            <a:r>
              <a:rPr lang="en-GB" sz="1400" dirty="0">
                <a:latin typeface="+mn-lt"/>
              </a:rPr>
              <a:t>, 48)</a:t>
            </a:r>
          </a:p>
          <a:p>
            <a:pPr>
              <a:spcBef>
                <a:spcPct val="0"/>
              </a:spcBef>
              <a:spcAft>
                <a:spcPct val="0"/>
              </a:spcAft>
              <a:buClrTx/>
              <a:buSzTx/>
              <a:buFontTx/>
              <a:buNone/>
            </a:pPr>
            <a:r>
              <a:rPr lang="en-GB" sz="1400" dirty="0">
                <a:latin typeface="+mn-lt"/>
              </a:rPr>
              <a:t>   E = module de Young</a:t>
            </a:r>
          </a:p>
          <a:p>
            <a:pPr>
              <a:spcBef>
                <a:spcPct val="0"/>
              </a:spcBef>
              <a:spcAft>
                <a:spcPct val="0"/>
              </a:spcAft>
              <a:buClrTx/>
              <a:buSzTx/>
              <a:buFontTx/>
              <a:buNone/>
            </a:pPr>
            <a:r>
              <a:rPr lang="en-GB" sz="1400" dirty="0">
                <a:latin typeface="+mn-lt"/>
              </a:rPr>
              <a:t>   I = moment </a:t>
            </a:r>
            <a:r>
              <a:rPr lang="en-GB" sz="1400" dirty="0" err="1">
                <a:latin typeface="+mn-lt"/>
              </a:rPr>
              <a:t>quadratique</a:t>
            </a:r>
            <a:endParaRPr lang="en-GB" sz="1400" dirty="0">
              <a:latin typeface="+mn-lt"/>
            </a:endParaRPr>
          </a:p>
          <a:p>
            <a:pPr>
              <a:spcBef>
                <a:spcPct val="0"/>
              </a:spcBef>
              <a:spcAft>
                <a:spcPct val="0"/>
              </a:spcAft>
              <a:buClrTx/>
              <a:buSzTx/>
              <a:buFontTx/>
              <a:buNone/>
            </a:pPr>
            <a:r>
              <a:rPr lang="en-GB" sz="1400" dirty="0">
                <a:latin typeface="+mn-lt"/>
              </a:rPr>
              <a:t>   (I  =  b</a:t>
            </a:r>
            <a:r>
              <a:rPr lang="en-GB" sz="1400" baseline="30000" dirty="0">
                <a:latin typeface="+mn-lt"/>
              </a:rPr>
              <a:t>4</a:t>
            </a:r>
            <a:r>
              <a:rPr lang="en-GB" sz="1400" dirty="0">
                <a:latin typeface="+mn-lt"/>
              </a:rPr>
              <a:t>/12  =  A</a:t>
            </a:r>
            <a:r>
              <a:rPr lang="en-GB" sz="1400" baseline="30000" dirty="0">
                <a:latin typeface="+mn-lt"/>
              </a:rPr>
              <a:t>2</a:t>
            </a:r>
            <a:r>
              <a:rPr lang="en-GB" sz="1400" dirty="0">
                <a:latin typeface="+mn-lt"/>
              </a:rPr>
              <a:t>/12)</a:t>
            </a:r>
          </a:p>
        </p:txBody>
      </p:sp>
      <p:sp>
        <p:nvSpPr>
          <p:cNvPr id="11" name="AutoShape 53">
            <a:extLst>
              <a:ext uri="{FF2B5EF4-FFF2-40B4-BE49-F238E27FC236}">
                <a16:creationId xmlns:a16="http://schemas.microsoft.com/office/drawing/2014/main" id="{0D891359-DF0D-4705-A946-85654F9EAC59}"/>
              </a:ext>
            </a:extLst>
          </p:cNvPr>
          <p:cNvSpPr>
            <a:spLocks noChangeArrowheads="1"/>
          </p:cNvSpPr>
          <p:nvPr/>
        </p:nvSpPr>
        <p:spPr bwMode="auto">
          <a:xfrm rot="4942465">
            <a:off x="6017642" y="3432079"/>
            <a:ext cx="847725" cy="876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0 h 21600"/>
              <a:gd name="T20" fmla="*/ 18439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grpSp>
        <p:nvGrpSpPr>
          <p:cNvPr id="12" name="Group 66">
            <a:extLst>
              <a:ext uri="{FF2B5EF4-FFF2-40B4-BE49-F238E27FC236}">
                <a16:creationId xmlns:a16="http://schemas.microsoft.com/office/drawing/2014/main" id="{D0399CF2-40FF-45A6-9839-7B52F20F7AD3}"/>
              </a:ext>
            </a:extLst>
          </p:cNvPr>
          <p:cNvGrpSpPr>
            <a:grpSpLocks/>
          </p:cNvGrpSpPr>
          <p:nvPr/>
        </p:nvGrpSpPr>
        <p:grpSpPr bwMode="auto">
          <a:xfrm>
            <a:off x="3488754" y="2730403"/>
            <a:ext cx="3831382" cy="1174750"/>
            <a:chOff x="2393950" y="2981325"/>
            <a:chExt cx="3831382" cy="1175406"/>
          </a:xfrm>
        </p:grpSpPr>
        <p:graphicFrame>
          <p:nvGraphicFramePr>
            <p:cNvPr id="13" name="Object 4">
              <a:extLst>
                <a:ext uri="{FF2B5EF4-FFF2-40B4-BE49-F238E27FC236}">
                  <a16:creationId xmlns:a16="http://schemas.microsoft.com/office/drawing/2014/main" id="{21554474-54DC-41D4-87F4-DB8688568063}"/>
                </a:ext>
              </a:extLst>
            </p:cNvPr>
            <p:cNvGraphicFramePr>
              <a:graphicFrameLocks noChangeAspect="1"/>
            </p:cNvGraphicFramePr>
            <p:nvPr/>
          </p:nvGraphicFramePr>
          <p:xfrm>
            <a:off x="2490924" y="3344092"/>
            <a:ext cx="2564403" cy="812639"/>
          </p:xfrm>
          <a:graphic>
            <a:graphicData uri="http://schemas.openxmlformats.org/presentationml/2006/ole">
              <mc:AlternateContent xmlns:mc="http://schemas.openxmlformats.org/markup-compatibility/2006">
                <mc:Choice xmlns:v="urn:schemas-microsoft-com:vml" Requires="v">
                  <p:oleObj spid="_x0000_s3074" name="Equation" r:id="rId4" imgW="1295280" imgH="444240" progId="Equation.3">
                    <p:embed/>
                  </p:oleObj>
                </mc:Choice>
                <mc:Fallback>
                  <p:oleObj name="Equation" r:id="rId4" imgW="1295280" imgH="444240" progId="Equation.3">
                    <p:embed/>
                    <p:pic>
                      <p:nvPicPr>
                        <p:cNvPr id="13" name="Object 4">
                          <a:extLst>
                            <a:ext uri="{FF2B5EF4-FFF2-40B4-BE49-F238E27FC236}">
                              <a16:creationId xmlns:a16="http://schemas.microsoft.com/office/drawing/2014/main" id="{21554474-54DC-41D4-87F4-DB8688568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924" y="3344092"/>
                          <a:ext cx="2564403" cy="812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6">
              <a:extLst>
                <a:ext uri="{FF2B5EF4-FFF2-40B4-BE49-F238E27FC236}">
                  <a16:creationId xmlns:a16="http://schemas.microsoft.com/office/drawing/2014/main" id="{E24F27DC-2997-460A-8829-9C9605A70ACA}"/>
                </a:ext>
              </a:extLst>
            </p:cNvPr>
            <p:cNvSpPr txBox="1">
              <a:spLocks noChangeArrowheads="1"/>
            </p:cNvSpPr>
            <p:nvPr/>
          </p:nvSpPr>
          <p:spPr bwMode="auto">
            <a:xfrm>
              <a:off x="2393950" y="2981325"/>
              <a:ext cx="383138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a:latin typeface="+mn-lt"/>
                  <a:sym typeface="Symbol" pitchFamily="18" charset="2"/>
                </a:rPr>
                <a:t>Equation pour la </a:t>
              </a:r>
              <a:r>
                <a:rPr lang="en-GB" sz="1600" b="1" i="1" dirty="0" err="1">
                  <a:latin typeface="+mn-lt"/>
                  <a:sym typeface="Symbol" pitchFamily="18" charset="2"/>
                </a:rPr>
                <a:t>contrainte</a:t>
              </a:r>
              <a:r>
                <a:rPr lang="en-GB" sz="1600" b="1" i="1" dirty="0">
                  <a:latin typeface="+mn-lt"/>
                  <a:sym typeface="Symbol" pitchFamily="18" charset="2"/>
                </a:rPr>
                <a:t> </a:t>
              </a:r>
              <a:r>
                <a:rPr lang="en-GB" sz="1600" b="1" i="1" dirty="0" err="1">
                  <a:latin typeface="+mn-lt"/>
                  <a:sym typeface="Symbol" pitchFamily="18" charset="2"/>
                </a:rPr>
                <a:t>en</a:t>
              </a:r>
              <a:r>
                <a:rPr lang="en-GB" sz="1600" b="1" i="1" dirty="0">
                  <a:latin typeface="+mn-lt"/>
                  <a:sym typeface="Symbol" pitchFamily="18" charset="2"/>
                </a:rPr>
                <a:t> </a:t>
              </a:r>
              <a:r>
                <a:rPr lang="en-GB" sz="1600" b="1" i="1" dirty="0" err="1">
                  <a:latin typeface="+mn-lt"/>
                  <a:sym typeface="Symbol" pitchFamily="18" charset="2"/>
                </a:rPr>
                <a:t>rigidité</a:t>
              </a:r>
              <a:r>
                <a:rPr lang="en-GB" sz="1600" b="1" i="1" dirty="0">
                  <a:latin typeface="+mn-lt"/>
                  <a:sym typeface="Symbol" pitchFamily="18" charset="2"/>
                </a:rPr>
                <a:t> A : </a:t>
              </a:r>
            </a:p>
            <a:p>
              <a:pPr>
                <a:spcBef>
                  <a:spcPct val="0"/>
                </a:spcBef>
                <a:spcAft>
                  <a:spcPct val="0"/>
                </a:spcAft>
              </a:pPr>
              <a:r>
                <a:rPr lang="en-GB" dirty="0">
                  <a:sym typeface="Symbol" pitchFamily="18" charset="2"/>
                </a:rPr>
                <a:t>                                            </a:t>
              </a:r>
            </a:p>
            <a:p>
              <a:pPr>
                <a:spcBef>
                  <a:spcPct val="0"/>
                </a:spcBef>
                <a:spcAft>
                  <a:spcPct val="0"/>
                </a:spcAft>
              </a:pPr>
              <a:r>
                <a:rPr lang="en-GB" dirty="0">
                  <a:latin typeface="+mn-lt"/>
                  <a:sym typeface="Symbol" pitchFamily="18" charset="2"/>
                </a:rPr>
                <a:t>                                             </a:t>
              </a:r>
              <a:endParaRPr lang="en-US" sz="1600" dirty="0">
                <a:latin typeface="+mn-lt"/>
                <a:sym typeface="Symbol" pitchFamily="18" charset="2"/>
              </a:endParaRPr>
            </a:p>
          </p:txBody>
        </p:sp>
        <p:sp>
          <p:nvSpPr>
            <p:cNvPr id="15" name="Rectangle 54">
              <a:extLst>
                <a:ext uri="{FF2B5EF4-FFF2-40B4-BE49-F238E27FC236}">
                  <a16:creationId xmlns:a16="http://schemas.microsoft.com/office/drawing/2014/main" id="{1E647069-F391-4DFA-9910-BB3D1EC5FB1D}"/>
                </a:ext>
              </a:extLst>
            </p:cNvPr>
            <p:cNvSpPr>
              <a:spLocks noChangeArrowheads="1"/>
            </p:cNvSpPr>
            <p:nvPr/>
          </p:nvSpPr>
          <p:spPr bwMode="auto">
            <a:xfrm>
              <a:off x="2429691" y="3371850"/>
              <a:ext cx="2647134" cy="736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16" name="Group 67">
            <a:extLst>
              <a:ext uri="{FF2B5EF4-FFF2-40B4-BE49-F238E27FC236}">
                <a16:creationId xmlns:a16="http://schemas.microsoft.com/office/drawing/2014/main" id="{A233F77C-6025-4BD0-B8DA-3223D596B033}"/>
              </a:ext>
            </a:extLst>
          </p:cNvPr>
          <p:cNvGrpSpPr>
            <a:grpSpLocks/>
          </p:cNvGrpSpPr>
          <p:nvPr/>
        </p:nvGrpSpPr>
        <p:grpSpPr bwMode="auto">
          <a:xfrm>
            <a:off x="1394843" y="3863878"/>
            <a:ext cx="4706937" cy="692150"/>
            <a:chOff x="300038" y="4114800"/>
            <a:chExt cx="4706937" cy="692150"/>
          </a:xfrm>
        </p:grpSpPr>
        <p:grpSp>
          <p:nvGrpSpPr>
            <p:cNvPr id="17" name="Group 68">
              <a:extLst>
                <a:ext uri="{FF2B5EF4-FFF2-40B4-BE49-F238E27FC236}">
                  <a16:creationId xmlns:a16="http://schemas.microsoft.com/office/drawing/2014/main" id="{D52C4EE7-44B1-4346-933C-837756B8919E}"/>
                </a:ext>
              </a:extLst>
            </p:cNvPr>
            <p:cNvGrpSpPr>
              <a:grpSpLocks/>
            </p:cNvGrpSpPr>
            <p:nvPr/>
          </p:nvGrpSpPr>
          <p:grpSpPr bwMode="auto">
            <a:xfrm>
              <a:off x="300038" y="4114800"/>
              <a:ext cx="4410075" cy="652463"/>
              <a:chOff x="189" y="2592"/>
              <a:chExt cx="2778" cy="411"/>
            </a:xfrm>
          </p:grpSpPr>
          <p:sp>
            <p:nvSpPr>
              <p:cNvPr id="19" name="Text Box 7">
                <a:extLst>
                  <a:ext uri="{FF2B5EF4-FFF2-40B4-BE49-F238E27FC236}">
                    <a16:creationId xmlns:a16="http://schemas.microsoft.com/office/drawing/2014/main" id="{59E097DE-6864-408C-B663-E32C251D61BD}"/>
                  </a:ext>
                </a:extLst>
              </p:cNvPr>
              <p:cNvSpPr txBox="1">
                <a:spLocks noChangeArrowheads="1"/>
              </p:cNvSpPr>
              <p:nvPr/>
            </p:nvSpPr>
            <p:spPr bwMode="auto">
              <a:xfrm>
                <a:off x="1437" y="2592"/>
                <a:ext cx="153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15000"/>
                  </a:spcBef>
                  <a:spcAft>
                    <a:spcPct val="0"/>
                  </a:spcAft>
                  <a:buClrTx/>
                  <a:buSzTx/>
                  <a:buFontTx/>
                  <a:buNone/>
                </a:pPr>
                <a:r>
                  <a:rPr lang="en-GB" sz="1600" b="1" i="1" dirty="0">
                    <a:latin typeface="+mn-lt"/>
                  </a:rPr>
                  <a:t>Minimiser la masse m:</a:t>
                </a:r>
                <a:endParaRPr lang="en-GB" sz="1600" b="1" dirty="0">
                  <a:latin typeface="+mn-lt"/>
                  <a:sym typeface="Symbol" pitchFamily="18" charset="2"/>
                </a:endParaRPr>
              </a:p>
              <a:p>
                <a:pPr>
                  <a:spcBef>
                    <a:spcPct val="15000"/>
                  </a:spcBef>
                  <a:spcAft>
                    <a:spcPct val="0"/>
                  </a:spcAft>
                  <a:buClrTx/>
                  <a:buSzTx/>
                  <a:buFontTx/>
                  <a:buNone/>
                </a:pPr>
                <a:r>
                  <a:rPr lang="en-GB" dirty="0"/>
                  <a:t>               m  =  A L </a:t>
                </a:r>
                <a:r>
                  <a:rPr lang="en-GB" dirty="0">
                    <a:sym typeface="Symbol" pitchFamily="18" charset="2"/>
                  </a:rPr>
                  <a:t></a:t>
                </a:r>
                <a:endParaRPr lang="en-GB" sz="1600" dirty="0">
                  <a:sym typeface="Symbol" pitchFamily="18" charset="2"/>
                </a:endParaRPr>
              </a:p>
            </p:txBody>
          </p:sp>
          <p:sp>
            <p:nvSpPr>
              <p:cNvPr id="20" name="AutoShape 8">
                <a:extLst>
                  <a:ext uri="{FF2B5EF4-FFF2-40B4-BE49-F238E27FC236}">
                    <a16:creationId xmlns:a16="http://schemas.microsoft.com/office/drawing/2014/main" id="{D86CB551-A32F-46D0-ACE7-C9DF3A8436DE}"/>
                  </a:ext>
                </a:extLst>
              </p:cNvPr>
              <p:cNvSpPr>
                <a:spLocks noChangeArrowheads="1"/>
              </p:cNvSpPr>
              <p:nvPr/>
            </p:nvSpPr>
            <p:spPr bwMode="auto">
              <a:xfrm>
                <a:off x="189" y="2596"/>
                <a:ext cx="1196" cy="263"/>
              </a:xfrm>
              <a:prstGeom prst="roundRect">
                <a:avLst>
                  <a:gd name="adj" fmla="val 16667"/>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a:solidFill>
                      <a:sysClr val="windowText" lastClr="000000"/>
                    </a:solidFill>
                  </a:rPr>
                  <a:t> Objectif </a:t>
                </a:r>
              </a:p>
            </p:txBody>
          </p:sp>
        </p:grpSp>
        <p:sp>
          <p:nvSpPr>
            <p:cNvPr id="18" name="Rectangle 55">
              <a:extLst>
                <a:ext uri="{FF2B5EF4-FFF2-40B4-BE49-F238E27FC236}">
                  <a16:creationId xmlns:a16="http://schemas.microsoft.com/office/drawing/2014/main" id="{155E8342-F4DB-4929-872F-5D06535A8DED}"/>
                </a:ext>
              </a:extLst>
            </p:cNvPr>
            <p:cNvSpPr>
              <a:spLocks noChangeArrowheads="1"/>
            </p:cNvSpPr>
            <p:nvPr/>
          </p:nvSpPr>
          <p:spPr bwMode="auto">
            <a:xfrm>
              <a:off x="2984500" y="4464050"/>
              <a:ext cx="2022475" cy="342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grpSp>
      <p:grpSp>
        <p:nvGrpSpPr>
          <p:cNvPr id="21" name="Group 61">
            <a:extLst>
              <a:ext uri="{FF2B5EF4-FFF2-40B4-BE49-F238E27FC236}">
                <a16:creationId xmlns:a16="http://schemas.microsoft.com/office/drawing/2014/main" id="{289015D9-D172-4488-8326-1BB388B33722}"/>
              </a:ext>
            </a:extLst>
          </p:cNvPr>
          <p:cNvGrpSpPr>
            <a:grpSpLocks/>
          </p:cNvGrpSpPr>
          <p:nvPr/>
        </p:nvGrpSpPr>
        <p:grpSpPr bwMode="auto">
          <a:xfrm>
            <a:off x="4041205" y="1063529"/>
            <a:ext cx="1503363" cy="722313"/>
            <a:chOff x="1689" y="3374"/>
            <a:chExt cx="874" cy="455"/>
          </a:xfrm>
        </p:grpSpPr>
        <p:sp>
          <p:nvSpPr>
            <p:cNvPr id="22" name="Freeform 62">
              <a:extLst>
                <a:ext uri="{FF2B5EF4-FFF2-40B4-BE49-F238E27FC236}">
                  <a16:creationId xmlns:a16="http://schemas.microsoft.com/office/drawing/2014/main" id="{53467F5E-9348-4339-AE1F-BA0F9F8B2731}"/>
                </a:ext>
              </a:extLst>
            </p:cNvPr>
            <p:cNvSpPr>
              <a:spLocks/>
            </p:cNvSpPr>
            <p:nvPr/>
          </p:nvSpPr>
          <p:spPr bwMode="auto">
            <a:xfrm>
              <a:off x="1916" y="3457"/>
              <a:ext cx="490" cy="338"/>
            </a:xfrm>
            <a:custGeom>
              <a:avLst/>
              <a:gdLst>
                <a:gd name="T0" fmla="*/ 3 w 568"/>
                <a:gd name="T1" fmla="*/ 3 h 478"/>
                <a:gd name="T2" fmla="*/ 3 w 568"/>
                <a:gd name="T3" fmla="*/ 3 h 478"/>
                <a:gd name="T4" fmla="*/ 62 w 568"/>
                <a:gd name="T5" fmla="*/ 1 h 478"/>
                <a:gd name="T6" fmla="*/ 62 w 568"/>
                <a:gd name="T7" fmla="*/ 0 h 478"/>
                <a:gd name="T8" fmla="*/ 23 w 568"/>
                <a:gd name="T9" fmla="*/ 1 h 478"/>
                <a:gd name="T10" fmla="*/ 0 w 568"/>
                <a:gd name="T11" fmla="*/ 1 h 478"/>
                <a:gd name="T12" fmla="*/ 3 w 568"/>
                <a:gd name="T13" fmla="*/ 3 h 478"/>
                <a:gd name="T14" fmla="*/ 0 60000 65536"/>
                <a:gd name="T15" fmla="*/ 0 60000 65536"/>
                <a:gd name="T16" fmla="*/ 0 60000 65536"/>
                <a:gd name="T17" fmla="*/ 0 60000 65536"/>
                <a:gd name="T18" fmla="*/ 0 60000 65536"/>
                <a:gd name="T19" fmla="*/ 0 60000 65536"/>
                <a:gd name="T20" fmla="*/ 0 60000 65536"/>
                <a:gd name="T21" fmla="*/ 0 w 568"/>
                <a:gd name="T22" fmla="*/ 0 h 478"/>
                <a:gd name="T23" fmla="*/ 568 w 568"/>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8" h="478">
                  <a:moveTo>
                    <a:pt x="4" y="478"/>
                  </a:moveTo>
                  <a:cubicBezTo>
                    <a:pt x="23" y="476"/>
                    <a:pt x="15" y="476"/>
                    <a:pt x="30" y="476"/>
                  </a:cubicBezTo>
                  <a:cubicBezTo>
                    <a:pt x="209" y="411"/>
                    <a:pt x="568" y="282"/>
                    <a:pt x="568" y="282"/>
                  </a:cubicBezTo>
                  <a:lnTo>
                    <a:pt x="568" y="0"/>
                  </a:lnTo>
                  <a:lnTo>
                    <a:pt x="214" y="116"/>
                  </a:lnTo>
                  <a:lnTo>
                    <a:pt x="0" y="116"/>
                  </a:lnTo>
                  <a:lnTo>
                    <a:pt x="4" y="478"/>
                  </a:lnTo>
                  <a:close/>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12700">
              <a:solidFill>
                <a:schemeClr val="tx1"/>
              </a:solidFill>
              <a:round/>
              <a:headEnd/>
              <a:tailEnd/>
            </a:ln>
          </p:spPr>
          <p:txBody>
            <a:bodyPr anchor="ctr"/>
            <a:lstStyle/>
            <a:p>
              <a:endParaRPr lang="en-GB" dirty="0"/>
            </a:p>
          </p:txBody>
        </p:sp>
        <p:sp>
          <p:nvSpPr>
            <p:cNvPr id="23" name="Freeform 63">
              <a:extLst>
                <a:ext uri="{FF2B5EF4-FFF2-40B4-BE49-F238E27FC236}">
                  <a16:creationId xmlns:a16="http://schemas.microsoft.com/office/drawing/2014/main" id="{65352977-AE59-4EE1-8A8F-7C5F86B8D59F}"/>
                </a:ext>
              </a:extLst>
            </p:cNvPr>
            <p:cNvSpPr>
              <a:spLocks/>
            </p:cNvSpPr>
            <p:nvPr/>
          </p:nvSpPr>
          <p:spPr bwMode="auto">
            <a:xfrm>
              <a:off x="2097" y="3654"/>
              <a:ext cx="447" cy="174"/>
            </a:xfrm>
            <a:custGeom>
              <a:avLst/>
              <a:gdLst>
                <a:gd name="T0" fmla="*/ 2 w 518"/>
                <a:gd name="T1" fmla="*/ 1 h 240"/>
                <a:gd name="T2" fmla="*/ 57 w 518"/>
                <a:gd name="T3" fmla="*/ 0 h 240"/>
                <a:gd name="T4" fmla="*/ 57 w 518"/>
                <a:gd name="T5" fmla="*/ 1 h 240"/>
                <a:gd name="T6" fmla="*/ 0 w 518"/>
                <a:gd name="T7" fmla="*/ 2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wrap="none" anchor="ctr"/>
            <a:lstStyle/>
            <a:p>
              <a:endParaRPr lang="en-GB" dirty="0"/>
            </a:p>
          </p:txBody>
        </p:sp>
        <p:sp>
          <p:nvSpPr>
            <p:cNvPr id="24" name="Freeform 64">
              <a:extLst>
                <a:ext uri="{FF2B5EF4-FFF2-40B4-BE49-F238E27FC236}">
                  <a16:creationId xmlns:a16="http://schemas.microsoft.com/office/drawing/2014/main" id="{68533758-2B8B-4890-95C6-2B39AB8D5382}"/>
                </a:ext>
              </a:extLst>
            </p:cNvPr>
            <p:cNvSpPr>
              <a:spLocks/>
            </p:cNvSpPr>
            <p:nvPr/>
          </p:nvSpPr>
          <p:spPr bwMode="auto">
            <a:xfrm>
              <a:off x="1689" y="3747"/>
              <a:ext cx="194" cy="51"/>
            </a:xfrm>
            <a:custGeom>
              <a:avLst/>
              <a:gdLst>
                <a:gd name="T0" fmla="*/ 0 w 224"/>
                <a:gd name="T1" fmla="*/ 1 h 70"/>
                <a:gd name="T2" fmla="*/ 26 w 224"/>
                <a:gd name="T3" fmla="*/ 0 h 70"/>
                <a:gd name="T4" fmla="*/ 26 w 224"/>
                <a:gd name="T5" fmla="*/ 1 h 70"/>
                <a:gd name="T6" fmla="*/ 0 w 224"/>
                <a:gd name="T7" fmla="*/ 1 h 70"/>
                <a:gd name="T8" fmla="*/ 0 60000 65536"/>
                <a:gd name="T9" fmla="*/ 0 60000 65536"/>
                <a:gd name="T10" fmla="*/ 0 60000 65536"/>
                <a:gd name="T11" fmla="*/ 0 60000 65536"/>
                <a:gd name="T12" fmla="*/ 0 w 224"/>
                <a:gd name="T13" fmla="*/ 0 h 70"/>
                <a:gd name="T14" fmla="*/ 224 w 224"/>
                <a:gd name="T15" fmla="*/ 70 h 70"/>
              </a:gdLst>
              <a:ahLst/>
              <a:cxnLst>
                <a:cxn ang="T8">
                  <a:pos x="T0" y="T1"/>
                </a:cxn>
                <a:cxn ang="T9">
                  <a:pos x="T2" y="T3"/>
                </a:cxn>
                <a:cxn ang="T10">
                  <a:pos x="T4" y="T5"/>
                </a:cxn>
                <a:cxn ang="T11">
                  <a:pos x="T6" y="T7"/>
                </a:cxn>
              </a:cxnLst>
              <a:rect l="T12" t="T13" r="T14" b="T15"/>
              <a:pathLst>
                <a:path w="224" h="70">
                  <a:moveTo>
                    <a:pt x="0" y="66"/>
                  </a:moveTo>
                  <a:lnTo>
                    <a:pt x="224" y="0"/>
                  </a:lnTo>
                  <a:lnTo>
                    <a:pt x="224" y="70"/>
                  </a:lnTo>
                  <a:lnTo>
                    <a:pt x="0" y="66"/>
                  </a:lnTo>
                  <a:close/>
                </a:path>
              </a:pathLst>
            </a:custGeom>
            <a:solidFill>
              <a:srgbClr val="EAEAEA"/>
            </a:solidFill>
            <a:ln w="12700">
              <a:solidFill>
                <a:schemeClr val="tx1"/>
              </a:solidFill>
              <a:round/>
              <a:headEnd/>
              <a:tailEnd/>
            </a:ln>
          </p:spPr>
          <p:txBody>
            <a:bodyPr wrap="none" anchor="ctr"/>
            <a:lstStyle/>
            <a:p>
              <a:endParaRPr lang="en-GB" dirty="0"/>
            </a:p>
          </p:txBody>
        </p:sp>
        <p:sp>
          <p:nvSpPr>
            <p:cNvPr id="25" name="Freeform 65">
              <a:extLst>
                <a:ext uri="{FF2B5EF4-FFF2-40B4-BE49-F238E27FC236}">
                  <a16:creationId xmlns:a16="http://schemas.microsoft.com/office/drawing/2014/main" id="{8785B09A-AA95-4A37-B3C4-A5D6B8B154A5}"/>
                </a:ext>
              </a:extLst>
            </p:cNvPr>
            <p:cNvSpPr>
              <a:spLocks/>
            </p:cNvSpPr>
            <p:nvPr/>
          </p:nvSpPr>
          <p:spPr bwMode="auto">
            <a:xfrm>
              <a:off x="1689" y="3397"/>
              <a:ext cx="874" cy="107"/>
            </a:xfrm>
            <a:custGeom>
              <a:avLst/>
              <a:gdLst>
                <a:gd name="T0" fmla="*/ 0 w 1012"/>
                <a:gd name="T1" fmla="*/ 2 h 140"/>
                <a:gd name="T2" fmla="*/ 79 w 1012"/>
                <a:gd name="T3" fmla="*/ 0 h 140"/>
                <a:gd name="T4" fmla="*/ 112 w 1012"/>
                <a:gd name="T5" fmla="*/ 0 h 140"/>
                <a:gd name="T6" fmla="*/ 52 w 1012"/>
                <a:gd name="T7" fmla="*/ 2 h 140"/>
                <a:gd name="T8" fmla="*/ 0 w 1012"/>
                <a:gd name="T9" fmla="*/ 2 h 140"/>
                <a:gd name="T10" fmla="*/ 0 60000 65536"/>
                <a:gd name="T11" fmla="*/ 0 60000 65536"/>
                <a:gd name="T12" fmla="*/ 0 60000 65536"/>
                <a:gd name="T13" fmla="*/ 0 60000 65536"/>
                <a:gd name="T14" fmla="*/ 0 60000 65536"/>
                <a:gd name="T15" fmla="*/ 0 w 1012"/>
                <a:gd name="T16" fmla="*/ 0 h 140"/>
                <a:gd name="T17" fmla="*/ 1012 w 1012"/>
                <a:gd name="T18" fmla="*/ 140 h 140"/>
              </a:gdLst>
              <a:ahLst/>
              <a:cxnLst>
                <a:cxn ang="T10">
                  <a:pos x="T0" y="T1"/>
                </a:cxn>
                <a:cxn ang="T11">
                  <a:pos x="T2" y="T3"/>
                </a:cxn>
                <a:cxn ang="T12">
                  <a:pos x="T4" y="T5"/>
                </a:cxn>
                <a:cxn ang="T13">
                  <a:pos x="T6" y="T7"/>
                </a:cxn>
                <a:cxn ang="T14">
                  <a:pos x="T8" y="T9"/>
                </a:cxn>
              </a:cxnLst>
              <a:rect l="T15" t="T16" r="T17" b="T18"/>
              <a:pathLst>
                <a:path w="1012" h="140">
                  <a:moveTo>
                    <a:pt x="0" y="140"/>
                  </a:moveTo>
                  <a:lnTo>
                    <a:pt x="712" y="0"/>
                  </a:lnTo>
                  <a:lnTo>
                    <a:pt x="1012" y="0"/>
                  </a:lnTo>
                  <a:lnTo>
                    <a:pt x="472" y="136"/>
                  </a:lnTo>
                  <a:lnTo>
                    <a:pt x="0" y="140"/>
                  </a:lnTo>
                  <a:close/>
                </a:path>
              </a:pathLst>
            </a:custGeom>
            <a:solidFill>
              <a:srgbClr val="CCFFFF">
                <a:alpha val="39999"/>
              </a:srgbClr>
            </a:solidFill>
            <a:ln w="12700">
              <a:solidFill>
                <a:schemeClr val="tx1"/>
              </a:solidFill>
              <a:round/>
              <a:headEnd/>
              <a:tailEnd/>
            </a:ln>
          </p:spPr>
          <p:txBody>
            <a:bodyPr anchor="ctr"/>
            <a:lstStyle/>
            <a:p>
              <a:endParaRPr lang="en-GB" dirty="0"/>
            </a:p>
          </p:txBody>
        </p:sp>
        <p:sp>
          <p:nvSpPr>
            <p:cNvPr id="26" name="Freeform 66">
              <a:extLst>
                <a:ext uri="{FF2B5EF4-FFF2-40B4-BE49-F238E27FC236}">
                  <a16:creationId xmlns:a16="http://schemas.microsoft.com/office/drawing/2014/main" id="{A80873EC-7A72-48B2-BBD3-AE914784E32E}"/>
                </a:ext>
              </a:extLst>
            </p:cNvPr>
            <p:cNvSpPr>
              <a:spLocks/>
            </p:cNvSpPr>
            <p:nvPr/>
          </p:nvSpPr>
          <p:spPr bwMode="auto">
            <a:xfrm rot="325161">
              <a:off x="2105" y="3374"/>
              <a:ext cx="448" cy="182"/>
            </a:xfrm>
            <a:custGeom>
              <a:avLst/>
              <a:gdLst>
                <a:gd name="T0" fmla="*/ 2 w 518"/>
                <a:gd name="T1" fmla="*/ 3 h 240"/>
                <a:gd name="T2" fmla="*/ 59 w 518"/>
                <a:gd name="T3" fmla="*/ 0 h 240"/>
                <a:gd name="T4" fmla="*/ 60 w 518"/>
                <a:gd name="T5" fmla="*/ 2 h 240"/>
                <a:gd name="T6" fmla="*/ 0 w 518"/>
                <a:gd name="T7" fmla="*/ 4 h 240"/>
                <a:gd name="T8" fmla="*/ 0 60000 65536"/>
                <a:gd name="T9" fmla="*/ 0 60000 65536"/>
                <a:gd name="T10" fmla="*/ 0 60000 65536"/>
                <a:gd name="T11" fmla="*/ 0 60000 65536"/>
                <a:gd name="T12" fmla="*/ 0 w 518"/>
                <a:gd name="T13" fmla="*/ 0 h 240"/>
                <a:gd name="T14" fmla="*/ 518 w 518"/>
                <a:gd name="T15" fmla="*/ 240 h 240"/>
              </a:gdLst>
              <a:ahLst/>
              <a:cxnLst>
                <a:cxn ang="T8">
                  <a:pos x="T0" y="T1"/>
                </a:cxn>
                <a:cxn ang="T9">
                  <a:pos x="T2" y="T3"/>
                </a:cxn>
                <a:cxn ang="T10">
                  <a:pos x="T4" y="T5"/>
                </a:cxn>
                <a:cxn ang="T11">
                  <a:pos x="T6" y="T7"/>
                </a:cxn>
              </a:cxnLst>
              <a:rect l="T12" t="T13" r="T14" b="T15"/>
              <a:pathLst>
                <a:path w="518" h="240">
                  <a:moveTo>
                    <a:pt x="2" y="196"/>
                  </a:moveTo>
                  <a:lnTo>
                    <a:pt x="516" y="0"/>
                  </a:lnTo>
                  <a:lnTo>
                    <a:pt x="518" y="24"/>
                  </a:lnTo>
                  <a:lnTo>
                    <a:pt x="0" y="240"/>
                  </a:lnTo>
                </a:path>
              </a:pathLst>
            </a:custGeom>
            <a:gradFill rotWithShape="1">
              <a:gsLst>
                <a:gs pos="0">
                  <a:srgbClr val="CCFFFF">
                    <a:alpha val="39998"/>
                  </a:srgbClr>
                </a:gs>
                <a:gs pos="50000">
                  <a:srgbClr val="5E7676">
                    <a:alpha val="39998"/>
                  </a:srgbClr>
                </a:gs>
                <a:gs pos="100000">
                  <a:srgbClr val="CCFFFF">
                    <a:alpha val="39998"/>
                  </a:srgbClr>
                </a:gs>
              </a:gsLst>
              <a:lin ang="18900000" scaled="1"/>
            </a:gradFill>
            <a:ln w="9525">
              <a:solidFill>
                <a:schemeClr val="tx1"/>
              </a:solidFill>
              <a:round/>
              <a:headEnd/>
              <a:tailEnd/>
            </a:ln>
          </p:spPr>
          <p:txBody>
            <a:bodyPr anchor="ctr"/>
            <a:lstStyle/>
            <a:p>
              <a:endParaRPr lang="en-GB" dirty="0"/>
            </a:p>
          </p:txBody>
        </p:sp>
        <p:sp>
          <p:nvSpPr>
            <p:cNvPr id="27" name="Freeform 67">
              <a:extLst>
                <a:ext uri="{FF2B5EF4-FFF2-40B4-BE49-F238E27FC236}">
                  <a16:creationId xmlns:a16="http://schemas.microsoft.com/office/drawing/2014/main" id="{A2C8534B-6C35-43F3-A302-72413C73D8E5}"/>
                </a:ext>
              </a:extLst>
            </p:cNvPr>
            <p:cNvSpPr>
              <a:spLocks/>
            </p:cNvSpPr>
            <p:nvPr/>
          </p:nvSpPr>
          <p:spPr bwMode="auto">
            <a:xfrm>
              <a:off x="1917" y="3653"/>
              <a:ext cx="627" cy="142"/>
            </a:xfrm>
            <a:custGeom>
              <a:avLst/>
              <a:gdLst>
                <a:gd name="T0" fmla="*/ 0 w 726"/>
                <a:gd name="T1" fmla="*/ 1 h 196"/>
                <a:gd name="T2" fmla="*/ 63 w 726"/>
                <a:gd name="T3" fmla="*/ 1 h 196"/>
                <a:gd name="T4" fmla="*/ 80 w 726"/>
                <a:gd name="T5" fmla="*/ 0 h 196"/>
                <a:gd name="T6" fmla="*/ 24 w 726"/>
                <a:gd name="T7" fmla="*/ 1 h 196"/>
                <a:gd name="T8" fmla="*/ 0 w 726"/>
                <a:gd name="T9" fmla="*/ 1 h 196"/>
                <a:gd name="T10" fmla="*/ 0 60000 65536"/>
                <a:gd name="T11" fmla="*/ 0 60000 65536"/>
                <a:gd name="T12" fmla="*/ 0 60000 65536"/>
                <a:gd name="T13" fmla="*/ 0 60000 65536"/>
                <a:gd name="T14" fmla="*/ 0 60000 65536"/>
                <a:gd name="T15" fmla="*/ 0 w 726"/>
                <a:gd name="T16" fmla="*/ 0 h 196"/>
                <a:gd name="T17" fmla="*/ 726 w 726"/>
                <a:gd name="T18" fmla="*/ 196 h 196"/>
              </a:gdLst>
              <a:ahLst/>
              <a:cxnLst>
                <a:cxn ang="T10">
                  <a:pos x="T0" y="T1"/>
                </a:cxn>
                <a:cxn ang="T11">
                  <a:pos x="T2" y="T3"/>
                </a:cxn>
                <a:cxn ang="T12">
                  <a:pos x="T4" y="T5"/>
                </a:cxn>
                <a:cxn ang="T13">
                  <a:pos x="T6" y="T7"/>
                </a:cxn>
                <a:cxn ang="T14">
                  <a:pos x="T8" y="T9"/>
                </a:cxn>
              </a:cxnLst>
              <a:rect l="T15" t="T16" r="T17" b="T18"/>
              <a:pathLst>
                <a:path w="726" h="196">
                  <a:moveTo>
                    <a:pt x="0" y="196"/>
                  </a:moveTo>
                  <a:lnTo>
                    <a:pt x="564" y="2"/>
                  </a:lnTo>
                  <a:lnTo>
                    <a:pt x="726" y="0"/>
                  </a:lnTo>
                  <a:lnTo>
                    <a:pt x="214" y="196"/>
                  </a:lnTo>
                  <a:lnTo>
                    <a:pt x="0" y="196"/>
                  </a:lnTo>
                  <a:close/>
                </a:path>
              </a:pathLst>
            </a:custGeom>
            <a:gradFill rotWithShape="1">
              <a:gsLst>
                <a:gs pos="0">
                  <a:srgbClr val="CCFFFF">
                    <a:alpha val="39998"/>
                  </a:srgbClr>
                </a:gs>
                <a:gs pos="100000">
                  <a:srgbClr val="5E7676">
                    <a:alpha val="39998"/>
                  </a:srgbClr>
                </a:gs>
              </a:gsLst>
              <a:lin ang="5400000" scaled="1"/>
            </a:gradFill>
            <a:ln w="12700">
              <a:solidFill>
                <a:schemeClr val="tx1"/>
              </a:solidFill>
              <a:round/>
              <a:headEnd/>
              <a:tailEnd/>
            </a:ln>
          </p:spPr>
          <p:txBody>
            <a:bodyPr wrap="none" anchor="ctr"/>
            <a:lstStyle/>
            <a:p>
              <a:endParaRPr lang="en-GB" dirty="0"/>
            </a:p>
          </p:txBody>
        </p:sp>
        <p:sp>
          <p:nvSpPr>
            <p:cNvPr id="28" name="Rectangle 68">
              <a:extLst>
                <a:ext uri="{FF2B5EF4-FFF2-40B4-BE49-F238E27FC236}">
                  <a16:creationId xmlns:a16="http://schemas.microsoft.com/office/drawing/2014/main" id="{313A5731-0A80-4A18-8964-AC5809007A0C}"/>
                </a:ext>
              </a:extLst>
            </p:cNvPr>
            <p:cNvSpPr>
              <a:spLocks noChangeArrowheads="1"/>
            </p:cNvSpPr>
            <p:nvPr/>
          </p:nvSpPr>
          <p:spPr bwMode="auto">
            <a:xfrm>
              <a:off x="1876" y="3515"/>
              <a:ext cx="42" cy="296"/>
            </a:xfrm>
            <a:prstGeom prst="rect">
              <a:avLst/>
            </a:prstGeom>
            <a:solidFill>
              <a:srgbClr val="CCFFFF"/>
            </a:solidFill>
            <a:ln w="9525">
              <a:solidFill>
                <a:schemeClr val="tx1"/>
              </a:solidFill>
              <a:miter lim="800000"/>
              <a:headEnd/>
              <a:tailEnd/>
            </a:ln>
          </p:spPr>
          <p:txBody>
            <a:bodyPr/>
            <a:lstStyle/>
            <a:p>
              <a:endParaRPr lang="en-GB" dirty="0"/>
            </a:p>
          </p:txBody>
        </p:sp>
        <p:sp>
          <p:nvSpPr>
            <p:cNvPr id="29" name="Rectangle 69">
              <a:extLst>
                <a:ext uri="{FF2B5EF4-FFF2-40B4-BE49-F238E27FC236}">
                  <a16:creationId xmlns:a16="http://schemas.microsoft.com/office/drawing/2014/main" id="{F37E0EE1-E399-4C6B-920A-1224A9598B03}"/>
                </a:ext>
              </a:extLst>
            </p:cNvPr>
            <p:cNvSpPr>
              <a:spLocks noChangeArrowheads="1"/>
            </p:cNvSpPr>
            <p:nvPr/>
          </p:nvSpPr>
          <p:spPr bwMode="auto">
            <a:xfrm>
              <a:off x="1689" y="3794"/>
              <a:ext cx="414" cy="35"/>
            </a:xfrm>
            <a:prstGeom prst="rect">
              <a:avLst/>
            </a:prstGeom>
            <a:solidFill>
              <a:srgbClr val="CCFFFF"/>
            </a:solidFill>
            <a:ln w="9525">
              <a:solidFill>
                <a:schemeClr val="tx1"/>
              </a:solidFill>
              <a:miter lim="800000"/>
              <a:headEnd/>
              <a:tailEnd/>
            </a:ln>
          </p:spPr>
          <p:txBody>
            <a:bodyPr/>
            <a:lstStyle/>
            <a:p>
              <a:endParaRPr lang="en-GB" dirty="0"/>
            </a:p>
          </p:txBody>
        </p:sp>
        <p:sp>
          <p:nvSpPr>
            <p:cNvPr id="30" name="Rectangle 70">
              <a:extLst>
                <a:ext uri="{FF2B5EF4-FFF2-40B4-BE49-F238E27FC236}">
                  <a16:creationId xmlns:a16="http://schemas.microsoft.com/office/drawing/2014/main" id="{C7CEDAEC-C8C2-4A00-9503-4C9D49A251C1}"/>
                </a:ext>
              </a:extLst>
            </p:cNvPr>
            <p:cNvSpPr>
              <a:spLocks noChangeArrowheads="1"/>
            </p:cNvSpPr>
            <p:nvPr/>
          </p:nvSpPr>
          <p:spPr bwMode="auto">
            <a:xfrm>
              <a:off x="1689" y="3498"/>
              <a:ext cx="414" cy="35"/>
            </a:xfrm>
            <a:prstGeom prst="rect">
              <a:avLst/>
            </a:prstGeom>
            <a:solidFill>
              <a:srgbClr val="CCFFFF"/>
            </a:solidFill>
            <a:ln w="9525">
              <a:solidFill>
                <a:schemeClr val="tx1"/>
              </a:solidFill>
              <a:miter lim="800000"/>
              <a:headEnd/>
              <a:tailEnd/>
            </a:ln>
          </p:spPr>
          <p:txBody>
            <a:bodyPr/>
            <a:lstStyle/>
            <a:p>
              <a:endParaRPr lang="en-GB" dirty="0"/>
            </a:p>
          </p:txBody>
        </p:sp>
      </p:grpSp>
      <p:grpSp>
        <p:nvGrpSpPr>
          <p:cNvPr id="31" name="Group 71">
            <a:extLst>
              <a:ext uri="{FF2B5EF4-FFF2-40B4-BE49-F238E27FC236}">
                <a16:creationId xmlns:a16="http://schemas.microsoft.com/office/drawing/2014/main" id="{C3E38CD6-8551-4604-B1EB-7B33239341BD}"/>
              </a:ext>
            </a:extLst>
          </p:cNvPr>
          <p:cNvGrpSpPr>
            <a:grpSpLocks/>
          </p:cNvGrpSpPr>
          <p:nvPr/>
        </p:nvGrpSpPr>
        <p:grpSpPr bwMode="auto">
          <a:xfrm>
            <a:off x="1428180" y="4658391"/>
            <a:ext cx="4799013" cy="1338263"/>
            <a:chOff x="210" y="3104"/>
            <a:chExt cx="3023" cy="843"/>
          </a:xfrm>
        </p:grpSpPr>
        <p:grpSp>
          <p:nvGrpSpPr>
            <p:cNvPr id="32" name="Group 70">
              <a:extLst>
                <a:ext uri="{FF2B5EF4-FFF2-40B4-BE49-F238E27FC236}">
                  <a16:creationId xmlns:a16="http://schemas.microsoft.com/office/drawing/2014/main" id="{232DBF30-DBA4-4F79-B8B5-327BC81002A9}"/>
                </a:ext>
              </a:extLst>
            </p:cNvPr>
            <p:cNvGrpSpPr>
              <a:grpSpLocks/>
            </p:cNvGrpSpPr>
            <p:nvPr/>
          </p:nvGrpSpPr>
          <p:grpSpPr bwMode="auto">
            <a:xfrm>
              <a:off x="210" y="3436"/>
              <a:ext cx="3023" cy="511"/>
              <a:chOff x="210" y="3436"/>
              <a:chExt cx="3023" cy="511"/>
            </a:xfrm>
          </p:grpSpPr>
          <p:graphicFrame>
            <p:nvGraphicFramePr>
              <p:cNvPr id="34" name="Object 3">
                <a:extLst>
                  <a:ext uri="{FF2B5EF4-FFF2-40B4-BE49-F238E27FC236}">
                    <a16:creationId xmlns:a16="http://schemas.microsoft.com/office/drawing/2014/main" id="{FD5F8E63-0739-4E2B-B5D7-B2505CA2355F}"/>
                  </a:ext>
                </a:extLst>
              </p:cNvPr>
              <p:cNvGraphicFramePr>
                <a:graphicFrameLocks noChangeAspect="1"/>
              </p:cNvGraphicFramePr>
              <p:nvPr/>
            </p:nvGraphicFramePr>
            <p:xfrm>
              <a:off x="1473" y="3436"/>
              <a:ext cx="1760" cy="511"/>
            </p:xfrm>
            <a:graphic>
              <a:graphicData uri="http://schemas.openxmlformats.org/presentationml/2006/ole">
                <mc:AlternateContent xmlns:mc="http://schemas.openxmlformats.org/markup-compatibility/2006">
                  <mc:Choice xmlns:v="urn:schemas-microsoft-com:vml" Requires="v">
                    <p:oleObj spid="_x0000_s3075" name="Equation" r:id="rId6" imgW="2577960" imgH="812520" progId="Equation.3">
                      <p:embed/>
                    </p:oleObj>
                  </mc:Choice>
                  <mc:Fallback>
                    <p:oleObj name="Equation" r:id="rId6" imgW="2577960" imgH="812520" progId="Equation.3">
                      <p:embed/>
                      <p:pic>
                        <p:nvPicPr>
                          <p:cNvPr id="34" name="Object 3">
                            <a:extLst>
                              <a:ext uri="{FF2B5EF4-FFF2-40B4-BE49-F238E27FC236}">
                                <a16:creationId xmlns:a16="http://schemas.microsoft.com/office/drawing/2014/main" id="{FD5F8E63-0739-4E2B-B5D7-B2505CA235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3" y="3436"/>
                            <a:ext cx="1760"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AutoShape 59">
                <a:extLst>
                  <a:ext uri="{FF2B5EF4-FFF2-40B4-BE49-F238E27FC236}">
                    <a16:creationId xmlns:a16="http://schemas.microsoft.com/office/drawing/2014/main" id="{48FBCA33-9AC4-4879-9548-CD496B7C91BF}"/>
                  </a:ext>
                </a:extLst>
              </p:cNvPr>
              <p:cNvSpPr>
                <a:spLocks noChangeArrowheads="1"/>
              </p:cNvSpPr>
              <p:nvPr/>
            </p:nvSpPr>
            <p:spPr bwMode="auto">
              <a:xfrm>
                <a:off x="210" y="3471"/>
                <a:ext cx="1196" cy="454"/>
              </a:xfrm>
              <a:prstGeom prst="roundRect">
                <a:avLst>
                  <a:gd name="adj" fmla="val 6829"/>
                </a:avLst>
              </a:prstGeom>
              <a:solidFill>
                <a:schemeClr val="accent2"/>
              </a:solidFill>
              <a:ln w="19050">
                <a:solidFill>
                  <a:schemeClr val="accent4"/>
                </a:solidFill>
                <a:round/>
                <a:headEnd/>
                <a:tailEnd/>
              </a:ln>
            </p:spPr>
            <p:txBody>
              <a:bodyPr anchor="ctr"/>
              <a:lstStyle/>
              <a:p>
                <a:pPr algn="ctr">
                  <a:spcBef>
                    <a:spcPct val="0"/>
                  </a:spcBef>
                  <a:spcAft>
                    <a:spcPct val="0"/>
                  </a:spcAft>
                  <a:buClrTx/>
                  <a:buSzTx/>
                  <a:buFontTx/>
                  <a:buNone/>
                </a:pPr>
                <a:r>
                  <a:rPr lang="en-US" sz="2400" dirty="0" err="1">
                    <a:solidFill>
                      <a:sysClr val="windowText" lastClr="000000"/>
                    </a:solidFill>
                  </a:rPr>
                  <a:t>Mesure</a:t>
                </a:r>
                <a:r>
                  <a:rPr lang="en-US" sz="2400" dirty="0">
                    <a:solidFill>
                      <a:sysClr val="windowText" lastClr="000000"/>
                    </a:solidFill>
                  </a:rPr>
                  <a:t> de la performance  </a:t>
                </a:r>
              </a:p>
            </p:txBody>
          </p:sp>
        </p:grpSp>
        <p:sp>
          <p:nvSpPr>
            <p:cNvPr id="33" name="AutoShape 75">
              <a:extLst>
                <a:ext uri="{FF2B5EF4-FFF2-40B4-BE49-F238E27FC236}">
                  <a16:creationId xmlns:a16="http://schemas.microsoft.com/office/drawing/2014/main" id="{3F79C699-C42B-4F51-9090-B77E831F188E}"/>
                </a:ext>
              </a:extLst>
            </p:cNvPr>
            <p:cNvSpPr>
              <a:spLocks noChangeArrowheads="1"/>
            </p:cNvSpPr>
            <p:nvPr/>
          </p:nvSpPr>
          <p:spPr bwMode="auto">
            <a:xfrm>
              <a:off x="2418" y="3104"/>
              <a:ext cx="139" cy="256"/>
            </a:xfrm>
            <a:prstGeom prst="downArrow">
              <a:avLst>
                <a:gd name="adj1" fmla="val 50000"/>
                <a:gd name="adj2" fmla="val 46043"/>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grpSp>
        <p:nvGrpSpPr>
          <p:cNvPr id="36" name="Group 79">
            <a:extLst>
              <a:ext uri="{FF2B5EF4-FFF2-40B4-BE49-F238E27FC236}">
                <a16:creationId xmlns:a16="http://schemas.microsoft.com/office/drawing/2014/main" id="{01C3B367-FF20-457F-8DD5-D2886C0A298D}"/>
              </a:ext>
            </a:extLst>
          </p:cNvPr>
          <p:cNvGrpSpPr>
            <a:grpSpLocks/>
          </p:cNvGrpSpPr>
          <p:nvPr/>
        </p:nvGrpSpPr>
        <p:grpSpPr bwMode="auto">
          <a:xfrm>
            <a:off x="6378005" y="5213253"/>
            <a:ext cx="4470848" cy="857250"/>
            <a:chOff x="3072" y="3442"/>
            <a:chExt cx="2600" cy="540"/>
          </a:xfrm>
        </p:grpSpPr>
        <p:grpSp>
          <p:nvGrpSpPr>
            <p:cNvPr id="37" name="Group 73">
              <a:extLst>
                <a:ext uri="{FF2B5EF4-FFF2-40B4-BE49-F238E27FC236}">
                  <a16:creationId xmlns:a16="http://schemas.microsoft.com/office/drawing/2014/main" id="{5654B6C2-5FEE-43B8-B565-24BFDD677A67}"/>
                </a:ext>
              </a:extLst>
            </p:cNvPr>
            <p:cNvGrpSpPr>
              <a:grpSpLocks/>
            </p:cNvGrpSpPr>
            <p:nvPr/>
          </p:nvGrpSpPr>
          <p:grpSpPr bwMode="auto">
            <a:xfrm>
              <a:off x="3382" y="3442"/>
              <a:ext cx="2290" cy="540"/>
              <a:chOff x="3382" y="3618"/>
              <a:chExt cx="2290" cy="540"/>
            </a:xfrm>
          </p:grpSpPr>
          <p:sp>
            <p:nvSpPr>
              <p:cNvPr id="39" name="Rectangle 45">
                <a:extLst>
                  <a:ext uri="{FF2B5EF4-FFF2-40B4-BE49-F238E27FC236}">
                    <a16:creationId xmlns:a16="http://schemas.microsoft.com/office/drawing/2014/main" id="{829579CD-F082-4B7E-B07E-F56A76D3F970}"/>
                  </a:ext>
                </a:extLst>
              </p:cNvPr>
              <p:cNvSpPr>
                <a:spLocks noChangeArrowheads="1"/>
              </p:cNvSpPr>
              <p:nvPr/>
            </p:nvSpPr>
            <p:spPr bwMode="auto">
              <a:xfrm>
                <a:off x="3382" y="3618"/>
                <a:ext cx="2290" cy="540"/>
              </a:xfrm>
              <a:prstGeom prst="rect">
                <a:avLst/>
              </a:prstGeom>
              <a:solidFill>
                <a:schemeClr val="bg1">
                  <a:lumMod val="95000"/>
                  <a:alpha val="39999"/>
                </a:schemeClr>
              </a:solidFill>
              <a:ln w="28575">
                <a:solidFill>
                  <a:schemeClr val="accent1"/>
                </a:solidFill>
                <a:miter lim="800000"/>
                <a:headEnd/>
                <a:tailEnd/>
              </a:ln>
            </p:spPr>
            <p:txBody>
              <a:bodyPr anchor="ctr"/>
              <a:lstStyle/>
              <a:p>
                <a:endParaRPr lang="en-GB" dirty="0"/>
              </a:p>
            </p:txBody>
          </p:sp>
          <p:sp>
            <p:nvSpPr>
              <p:cNvPr id="40" name="Text Box 46">
                <a:extLst>
                  <a:ext uri="{FF2B5EF4-FFF2-40B4-BE49-F238E27FC236}">
                    <a16:creationId xmlns:a16="http://schemas.microsoft.com/office/drawing/2014/main" id="{67252D01-0497-4BDF-ACBC-E75FCD9BDDF2}"/>
                  </a:ext>
                </a:extLst>
              </p:cNvPr>
              <p:cNvSpPr txBox="1">
                <a:spLocks noChangeArrowheads="1"/>
              </p:cNvSpPr>
              <p:nvPr/>
            </p:nvSpPr>
            <p:spPr bwMode="auto">
              <a:xfrm>
                <a:off x="3382" y="3708"/>
                <a:ext cx="153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US" b="1" dirty="0" err="1">
                    <a:latin typeface="+mn-lt"/>
                  </a:rPr>
                  <a:t>Choisir</a:t>
                </a:r>
                <a:r>
                  <a:rPr lang="en-US" b="1" dirty="0">
                    <a:latin typeface="+mn-lt"/>
                  </a:rPr>
                  <a:t> le </a:t>
                </a:r>
                <a:r>
                  <a:rPr lang="en-US" b="1" dirty="0" err="1">
                    <a:latin typeface="+mn-lt"/>
                  </a:rPr>
                  <a:t>matériau</a:t>
                </a:r>
                <a:r>
                  <a:rPr lang="en-US" b="1" dirty="0">
                    <a:latin typeface="+mn-lt"/>
                  </a:rPr>
                  <a:t> avec le plus grand rapport </a:t>
                </a:r>
                <a:endParaRPr lang="en-US" sz="2000" b="1" dirty="0">
                  <a:latin typeface="+mn-lt"/>
                </a:endParaRPr>
              </a:p>
            </p:txBody>
          </p:sp>
          <p:graphicFrame>
            <p:nvGraphicFramePr>
              <p:cNvPr id="41" name="Object 2">
                <a:extLst>
                  <a:ext uri="{FF2B5EF4-FFF2-40B4-BE49-F238E27FC236}">
                    <a16:creationId xmlns:a16="http://schemas.microsoft.com/office/drawing/2014/main" id="{A9D3EC03-4B6F-4560-9BA0-C949D7FF8E10}"/>
                  </a:ext>
                </a:extLst>
              </p:cNvPr>
              <p:cNvGraphicFramePr>
                <a:graphicFrameLocks noChangeAspect="1"/>
              </p:cNvGraphicFramePr>
              <p:nvPr/>
            </p:nvGraphicFramePr>
            <p:xfrm>
              <a:off x="4796" y="3664"/>
              <a:ext cx="834" cy="463"/>
            </p:xfrm>
            <a:graphic>
              <a:graphicData uri="http://schemas.openxmlformats.org/presentationml/2006/ole">
                <mc:AlternateContent xmlns:mc="http://schemas.openxmlformats.org/markup-compatibility/2006">
                  <mc:Choice xmlns:v="urn:schemas-microsoft-com:vml" Requires="v">
                    <p:oleObj spid="_x0000_s3076" name="Equation" r:id="rId8" imgW="1002960" imgH="634680" progId="Equation.3">
                      <p:embed/>
                    </p:oleObj>
                  </mc:Choice>
                  <mc:Fallback>
                    <p:oleObj name="Equation" r:id="rId8" imgW="1002960" imgH="634680" progId="Equation.3">
                      <p:embed/>
                      <p:pic>
                        <p:nvPicPr>
                          <p:cNvPr id="41" name="Object 2">
                            <a:extLst>
                              <a:ext uri="{FF2B5EF4-FFF2-40B4-BE49-F238E27FC236}">
                                <a16:creationId xmlns:a16="http://schemas.microsoft.com/office/drawing/2014/main" id="{A9D3EC03-4B6F-4560-9BA0-C949D7FF8E10}"/>
                              </a:ext>
                            </a:extLst>
                          </p:cNvPr>
                          <p:cNvPicPr>
                            <a:picLocks noChangeAspect="1" noChangeArrowheads="1"/>
                          </p:cNvPicPr>
                          <p:nvPr/>
                        </p:nvPicPr>
                        <p:blipFill>
                          <a:blip r:embed="rId9"/>
                          <a:srcRect/>
                          <a:stretch>
                            <a:fillRect/>
                          </a:stretch>
                        </p:blipFill>
                        <p:spPr bwMode="auto">
                          <a:xfrm>
                            <a:off x="4796" y="3664"/>
                            <a:ext cx="834" cy="463"/>
                          </a:xfrm>
                          <a:prstGeom prst="rect">
                            <a:avLst/>
                          </a:prstGeom>
                          <a:noFill/>
                          <a:ln>
                            <a:noFill/>
                          </a:ln>
                          <a:effectLst/>
                          <a:extLst>
                            <a:ext uri="{909E8E84-426E-40DD-AFC4-6F175D3DCCD1}">
                              <a14:hiddenFill xmlns:a14="http://schemas.microsoft.com/office/drawing/2010/main">
                                <a:solidFill>
                                  <a:srgbClr val="EAEAEA">
                                    <a:alpha val="50000"/>
                                  </a:srgbClr>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8" name="AutoShape 76">
              <a:extLst>
                <a:ext uri="{FF2B5EF4-FFF2-40B4-BE49-F238E27FC236}">
                  <a16:creationId xmlns:a16="http://schemas.microsoft.com/office/drawing/2014/main" id="{A7049B2C-237C-4774-848A-F43EBD03ED54}"/>
                </a:ext>
              </a:extLst>
            </p:cNvPr>
            <p:cNvSpPr>
              <a:spLocks noChangeArrowheads="1"/>
            </p:cNvSpPr>
            <p:nvPr/>
          </p:nvSpPr>
          <p:spPr bwMode="auto">
            <a:xfrm rot="16200000">
              <a:off x="3082" y="3576"/>
              <a:ext cx="236" cy="256"/>
            </a:xfrm>
            <a:prstGeom prst="downArrow">
              <a:avLst>
                <a:gd name="adj1" fmla="val 50000"/>
                <a:gd name="adj2" fmla="val 50000"/>
              </a:avLst>
            </a:prstGeom>
            <a:noFill/>
            <a:ln w="28575">
              <a:solidFill>
                <a:schemeClr val="accent1"/>
              </a:solidFill>
              <a:miter lim="800000"/>
              <a:headEnd/>
              <a:tailEnd/>
            </a:ln>
          </p:spPr>
          <p:txBody>
            <a:bodyPr wrap="none" anchor="ctr"/>
            <a:lstStyle/>
            <a:p>
              <a:endParaRPr lang="en-GB" dirty="0"/>
            </a:p>
          </p:txBody>
        </p:sp>
      </p:grpSp>
      <p:grpSp>
        <p:nvGrpSpPr>
          <p:cNvPr id="42" name="Group 69">
            <a:extLst>
              <a:ext uri="{FF2B5EF4-FFF2-40B4-BE49-F238E27FC236}">
                <a16:creationId xmlns:a16="http://schemas.microsoft.com/office/drawing/2014/main" id="{BB46DE82-2EE2-4B80-9AD0-2E5F160D9FF2}"/>
              </a:ext>
            </a:extLst>
          </p:cNvPr>
          <p:cNvGrpSpPr>
            <a:grpSpLocks/>
          </p:cNvGrpSpPr>
          <p:nvPr/>
        </p:nvGrpSpPr>
        <p:grpSpPr bwMode="auto">
          <a:xfrm>
            <a:off x="5685538" y="639667"/>
            <a:ext cx="5813969" cy="1920875"/>
            <a:chOff x="4590741" y="890588"/>
            <a:chExt cx="5813426" cy="1921498"/>
          </a:xfrm>
        </p:grpSpPr>
        <p:sp>
          <p:nvSpPr>
            <p:cNvPr id="43" name="Rectangle 23">
              <a:extLst>
                <a:ext uri="{FF2B5EF4-FFF2-40B4-BE49-F238E27FC236}">
                  <a16:creationId xmlns:a16="http://schemas.microsoft.com/office/drawing/2014/main" id="{B54C4E1F-1CE8-4589-A20E-68D5B194FA2C}"/>
                </a:ext>
              </a:extLst>
            </p:cNvPr>
            <p:cNvSpPr>
              <a:spLocks noChangeArrowheads="1"/>
            </p:cNvSpPr>
            <p:nvPr/>
          </p:nvSpPr>
          <p:spPr bwMode="auto">
            <a:xfrm>
              <a:off x="4590741" y="890588"/>
              <a:ext cx="4393100" cy="3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spcAft>
                  <a:spcPct val="0"/>
                </a:spcAft>
                <a:buClrTx/>
                <a:buSzTx/>
                <a:buFontTx/>
                <a:buNone/>
              </a:pPr>
              <a:r>
                <a:rPr lang="en-GB" sz="1600" b="1" dirty="0" err="1"/>
                <a:t>Poutre</a:t>
              </a:r>
              <a:r>
                <a:rPr lang="en-GB" sz="1600" b="1" dirty="0"/>
                <a:t> </a:t>
              </a:r>
              <a:r>
                <a:rPr lang="en-GB" sz="1600" b="1" dirty="0" err="1"/>
                <a:t>rigide</a:t>
              </a:r>
              <a:r>
                <a:rPr lang="en-GB" sz="1600" b="1" dirty="0"/>
                <a:t> de longueur L et de masse </a:t>
              </a:r>
              <a:r>
                <a:rPr lang="en-GB" sz="1600" b="1" dirty="0" err="1"/>
                <a:t>minimale</a:t>
              </a:r>
              <a:endParaRPr lang="en-GB" sz="1600" b="1" dirty="0"/>
            </a:p>
          </p:txBody>
        </p:sp>
        <p:sp>
          <p:nvSpPr>
            <p:cNvPr id="44" name="Line 24">
              <a:extLst>
                <a:ext uri="{FF2B5EF4-FFF2-40B4-BE49-F238E27FC236}">
                  <a16:creationId xmlns:a16="http://schemas.microsoft.com/office/drawing/2014/main" id="{63DDA8DE-389D-453F-B7C8-98E0528EB2A3}"/>
                </a:ext>
              </a:extLst>
            </p:cNvPr>
            <p:cNvSpPr>
              <a:spLocks noChangeShapeType="1"/>
            </p:cNvSpPr>
            <p:nvPr/>
          </p:nvSpPr>
          <p:spPr bwMode="auto">
            <a:xfrm>
              <a:off x="5249603" y="2365376"/>
              <a:ext cx="3506796" cy="0"/>
            </a:xfrm>
            <a:prstGeom prst="line">
              <a:avLst/>
            </a:prstGeom>
            <a:noFill/>
            <a:ln w="9525">
              <a:solidFill>
                <a:schemeClr val="tx1"/>
              </a:solidFill>
              <a:round/>
              <a:headEnd type="triangle" w="med" len="me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sp>
          <p:nvSpPr>
            <p:cNvPr id="45" name="Text Box 25">
              <a:extLst>
                <a:ext uri="{FF2B5EF4-FFF2-40B4-BE49-F238E27FC236}">
                  <a16:creationId xmlns:a16="http://schemas.microsoft.com/office/drawing/2014/main" id="{2620DE3F-60EB-41DD-99F3-93EFF935F07F}"/>
                </a:ext>
              </a:extLst>
            </p:cNvPr>
            <p:cNvSpPr txBox="1">
              <a:spLocks noChangeArrowheads="1"/>
            </p:cNvSpPr>
            <p:nvPr/>
          </p:nvSpPr>
          <p:spPr bwMode="auto">
            <a:xfrm>
              <a:off x="6294827" y="2136776"/>
              <a:ext cx="426316"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GB" dirty="0"/>
                <a:t>L</a:t>
              </a:r>
            </a:p>
          </p:txBody>
        </p:sp>
        <p:sp>
          <p:nvSpPr>
            <p:cNvPr id="46" name="Text Box 26">
              <a:extLst>
                <a:ext uri="{FF2B5EF4-FFF2-40B4-BE49-F238E27FC236}">
                  <a16:creationId xmlns:a16="http://schemas.microsoft.com/office/drawing/2014/main" id="{F57E1C74-EBA2-48CB-A4CC-0EE31986E956}"/>
                </a:ext>
              </a:extLst>
            </p:cNvPr>
            <p:cNvSpPr txBox="1">
              <a:spLocks noChangeArrowheads="1"/>
            </p:cNvSpPr>
            <p:nvPr/>
          </p:nvSpPr>
          <p:spPr bwMode="auto">
            <a:xfrm>
              <a:off x="8952367" y="1433513"/>
              <a:ext cx="1451800" cy="86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600" b="1" dirty="0">
                  <a:latin typeface="+mn-lt"/>
                </a:rPr>
                <a:t>Aire de section</a:t>
              </a:r>
            </a:p>
            <a:p>
              <a:pPr>
                <a:spcBef>
                  <a:spcPct val="0"/>
                </a:spcBef>
                <a:spcAft>
                  <a:spcPct val="0"/>
                </a:spcAft>
                <a:buClrTx/>
                <a:buSzTx/>
                <a:buFontTx/>
                <a:buNone/>
              </a:pPr>
              <a:r>
                <a:rPr lang="en-GB" sz="1600" b="1" dirty="0">
                  <a:latin typeface="+mn-lt"/>
                </a:rPr>
                <a:t>A = b</a:t>
              </a:r>
              <a:r>
                <a:rPr lang="en-GB" sz="1600" b="1" baseline="30000" dirty="0">
                  <a:latin typeface="+mn-lt"/>
                </a:rPr>
                <a:t>2</a:t>
              </a:r>
            </a:p>
            <a:p>
              <a:pPr>
                <a:spcBef>
                  <a:spcPct val="0"/>
                </a:spcBef>
                <a:spcAft>
                  <a:spcPct val="0"/>
                </a:spcAft>
                <a:buClrTx/>
                <a:buSzTx/>
                <a:buFontTx/>
                <a:buNone/>
              </a:pPr>
              <a:endParaRPr lang="en-GB" b="1" dirty="0">
                <a:latin typeface="+mn-lt"/>
              </a:endParaRPr>
            </a:p>
          </p:txBody>
        </p:sp>
        <p:grpSp>
          <p:nvGrpSpPr>
            <p:cNvPr id="47" name="Group 27">
              <a:extLst>
                <a:ext uri="{FF2B5EF4-FFF2-40B4-BE49-F238E27FC236}">
                  <a16:creationId xmlns:a16="http://schemas.microsoft.com/office/drawing/2014/main" id="{D1E9FD26-9594-47D6-97AE-1B29E2ED4C41}"/>
                </a:ext>
              </a:extLst>
            </p:cNvPr>
            <p:cNvGrpSpPr>
              <a:grpSpLocks/>
            </p:cNvGrpSpPr>
            <p:nvPr/>
          </p:nvGrpSpPr>
          <p:grpSpPr bwMode="auto">
            <a:xfrm>
              <a:off x="5012379" y="1322388"/>
              <a:ext cx="3867790" cy="915988"/>
              <a:chOff x="2920" y="833"/>
              <a:chExt cx="2250" cy="577"/>
            </a:xfrm>
          </p:grpSpPr>
          <p:grpSp>
            <p:nvGrpSpPr>
              <p:cNvPr id="54" name="Group 28">
                <a:extLst>
                  <a:ext uri="{FF2B5EF4-FFF2-40B4-BE49-F238E27FC236}">
                    <a16:creationId xmlns:a16="http://schemas.microsoft.com/office/drawing/2014/main" id="{3DC8783A-6E53-4239-9E5A-5BA5C8F22805}"/>
                  </a:ext>
                </a:extLst>
              </p:cNvPr>
              <p:cNvGrpSpPr>
                <a:grpSpLocks/>
              </p:cNvGrpSpPr>
              <p:nvPr/>
            </p:nvGrpSpPr>
            <p:grpSpPr bwMode="auto">
              <a:xfrm>
                <a:off x="4936" y="1266"/>
                <a:ext cx="234" cy="144"/>
                <a:chOff x="4936" y="1266"/>
                <a:chExt cx="234" cy="144"/>
              </a:xfrm>
            </p:grpSpPr>
            <p:grpSp>
              <p:nvGrpSpPr>
                <p:cNvPr id="62" name="Group 29">
                  <a:extLst>
                    <a:ext uri="{FF2B5EF4-FFF2-40B4-BE49-F238E27FC236}">
                      <a16:creationId xmlns:a16="http://schemas.microsoft.com/office/drawing/2014/main" id="{1278A7E0-BA44-491D-991A-701BEC439271}"/>
                    </a:ext>
                  </a:extLst>
                </p:cNvPr>
                <p:cNvGrpSpPr>
                  <a:grpSpLocks/>
                </p:cNvGrpSpPr>
                <p:nvPr/>
              </p:nvGrpSpPr>
              <p:grpSpPr bwMode="auto">
                <a:xfrm>
                  <a:off x="4936" y="1314"/>
                  <a:ext cx="234" cy="96"/>
                  <a:chOff x="4936" y="1314"/>
                  <a:chExt cx="234" cy="96"/>
                </a:xfrm>
              </p:grpSpPr>
              <p:sp>
                <p:nvSpPr>
                  <p:cNvPr id="64" name="AutoShape 30">
                    <a:extLst>
                      <a:ext uri="{FF2B5EF4-FFF2-40B4-BE49-F238E27FC236}">
                        <a16:creationId xmlns:a16="http://schemas.microsoft.com/office/drawing/2014/main" id="{81F85E7D-88B0-4855-B25A-B6D313FB6A7B}"/>
                      </a:ext>
                    </a:extLst>
                  </p:cNvPr>
                  <p:cNvSpPr>
                    <a:spLocks noChangeArrowheads="1"/>
                  </p:cNvSpPr>
                  <p:nvPr/>
                </p:nvSpPr>
                <p:spPr bwMode="auto">
                  <a:xfrm>
                    <a:off x="5032"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5" name="Line 31">
                    <a:extLst>
                      <a:ext uri="{FF2B5EF4-FFF2-40B4-BE49-F238E27FC236}">
                        <a16:creationId xmlns:a16="http://schemas.microsoft.com/office/drawing/2014/main" id="{70693C60-9C69-42FB-8DAF-E6A74220AE9A}"/>
                      </a:ext>
                    </a:extLst>
                  </p:cNvPr>
                  <p:cNvSpPr>
                    <a:spLocks noChangeShapeType="1"/>
                  </p:cNvSpPr>
                  <p:nvPr/>
                </p:nvSpPr>
                <p:spPr bwMode="auto">
                  <a:xfrm>
                    <a:off x="4936"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63" name="Line 32">
                  <a:extLst>
                    <a:ext uri="{FF2B5EF4-FFF2-40B4-BE49-F238E27FC236}">
                      <a16:creationId xmlns:a16="http://schemas.microsoft.com/office/drawing/2014/main" id="{CC5E08F2-4AFE-4AFB-AFB1-CDF09B6485AE}"/>
                    </a:ext>
                  </a:extLst>
                </p:cNvPr>
                <p:cNvSpPr>
                  <a:spLocks noChangeShapeType="1"/>
                </p:cNvSpPr>
                <p:nvPr/>
              </p:nvSpPr>
              <p:spPr bwMode="auto">
                <a:xfrm flipV="1">
                  <a:off x="4936"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5" name="AutoShape 33">
                <a:extLst>
                  <a:ext uri="{FF2B5EF4-FFF2-40B4-BE49-F238E27FC236}">
                    <a16:creationId xmlns:a16="http://schemas.microsoft.com/office/drawing/2014/main" id="{91990567-984C-4615-A013-577D7F6BEF45}"/>
                  </a:ext>
                </a:extLst>
              </p:cNvPr>
              <p:cNvSpPr>
                <a:spLocks noChangeArrowheads="1"/>
              </p:cNvSpPr>
              <p:nvPr/>
            </p:nvSpPr>
            <p:spPr bwMode="auto">
              <a:xfrm flipH="1">
                <a:off x="2968" y="978"/>
                <a:ext cx="2160" cy="336"/>
              </a:xfrm>
              <a:prstGeom prst="cube">
                <a:avLst>
                  <a:gd name="adj" fmla="val 25000"/>
                </a:avLst>
              </a:prstGeom>
              <a:gradFill rotWithShape="1">
                <a:gsLst>
                  <a:gs pos="0">
                    <a:srgbClr val="CCFFFF">
                      <a:alpha val="50000"/>
                    </a:srgbClr>
                  </a:gs>
                  <a:gs pos="100000">
                    <a:srgbClr val="ADD8D8"/>
                  </a:gs>
                </a:gsLst>
                <a:lin ang="5400000" scaled="1"/>
              </a:gradFill>
              <a:ln w="9525">
                <a:solidFill>
                  <a:schemeClr val="tx1"/>
                </a:solidFill>
                <a:miter lim="800000"/>
                <a:headEnd/>
                <a:tailEnd/>
              </a:ln>
            </p:spPr>
            <p:txBody>
              <a:bodyPr wrap="none" anchor="ctr"/>
              <a:lstStyle/>
              <a:p>
                <a:endParaRPr lang="en-GB" dirty="0"/>
              </a:p>
            </p:txBody>
          </p:sp>
          <p:sp>
            <p:nvSpPr>
              <p:cNvPr id="56" name="AutoShape 34">
                <a:extLst>
                  <a:ext uri="{FF2B5EF4-FFF2-40B4-BE49-F238E27FC236}">
                    <a16:creationId xmlns:a16="http://schemas.microsoft.com/office/drawing/2014/main" id="{86E82E4F-779D-4140-BD31-7F4F3E02E0E0}"/>
                  </a:ext>
                </a:extLst>
              </p:cNvPr>
              <p:cNvSpPr>
                <a:spLocks noChangeArrowheads="1"/>
              </p:cNvSpPr>
              <p:nvPr/>
            </p:nvSpPr>
            <p:spPr bwMode="auto">
              <a:xfrm rot="5413964">
                <a:off x="3937" y="871"/>
                <a:ext cx="195" cy="119"/>
              </a:xfrm>
              <a:prstGeom prst="rightArrow">
                <a:avLst>
                  <a:gd name="adj1" fmla="val 50000"/>
                  <a:gd name="adj2" fmla="val 40830"/>
                </a:avLst>
              </a:prstGeom>
              <a:solidFill>
                <a:schemeClr val="tx1"/>
              </a:solidFill>
              <a:ln w="9525">
                <a:solidFill>
                  <a:schemeClr val="tx1"/>
                </a:solidFill>
                <a:miter lim="800000"/>
                <a:headEnd/>
                <a:tailEnd/>
              </a:ln>
            </p:spPr>
            <p:txBody>
              <a:bodyPr rot="10800000" vert="eaVert" wrap="none" anchor="ctr"/>
              <a:lstStyle/>
              <a:p>
                <a:endParaRPr lang="en-GB" dirty="0"/>
              </a:p>
            </p:txBody>
          </p:sp>
          <p:grpSp>
            <p:nvGrpSpPr>
              <p:cNvPr id="57" name="Group 35">
                <a:extLst>
                  <a:ext uri="{FF2B5EF4-FFF2-40B4-BE49-F238E27FC236}">
                    <a16:creationId xmlns:a16="http://schemas.microsoft.com/office/drawing/2014/main" id="{C4EF5C51-50DD-48F8-B854-E2E7DDB35BD4}"/>
                  </a:ext>
                </a:extLst>
              </p:cNvPr>
              <p:cNvGrpSpPr>
                <a:grpSpLocks/>
              </p:cNvGrpSpPr>
              <p:nvPr/>
            </p:nvGrpSpPr>
            <p:grpSpPr bwMode="auto">
              <a:xfrm>
                <a:off x="2920" y="1266"/>
                <a:ext cx="234" cy="144"/>
                <a:chOff x="2920" y="1266"/>
                <a:chExt cx="234" cy="144"/>
              </a:xfrm>
            </p:grpSpPr>
            <p:grpSp>
              <p:nvGrpSpPr>
                <p:cNvPr id="58" name="Group 36">
                  <a:extLst>
                    <a:ext uri="{FF2B5EF4-FFF2-40B4-BE49-F238E27FC236}">
                      <a16:creationId xmlns:a16="http://schemas.microsoft.com/office/drawing/2014/main" id="{A16F7530-C83A-444B-A4C1-5C0B10585662}"/>
                    </a:ext>
                  </a:extLst>
                </p:cNvPr>
                <p:cNvGrpSpPr>
                  <a:grpSpLocks/>
                </p:cNvGrpSpPr>
                <p:nvPr/>
              </p:nvGrpSpPr>
              <p:grpSpPr bwMode="auto">
                <a:xfrm>
                  <a:off x="2920" y="1314"/>
                  <a:ext cx="234" cy="96"/>
                  <a:chOff x="2920" y="1314"/>
                  <a:chExt cx="234" cy="96"/>
                </a:xfrm>
              </p:grpSpPr>
              <p:sp>
                <p:nvSpPr>
                  <p:cNvPr id="60" name="AutoShape 37">
                    <a:extLst>
                      <a:ext uri="{FF2B5EF4-FFF2-40B4-BE49-F238E27FC236}">
                        <a16:creationId xmlns:a16="http://schemas.microsoft.com/office/drawing/2014/main" id="{0EA0B634-F6EF-4B6A-A973-C8A56E7DB5EC}"/>
                      </a:ext>
                    </a:extLst>
                  </p:cNvPr>
                  <p:cNvSpPr>
                    <a:spLocks noChangeArrowheads="1"/>
                  </p:cNvSpPr>
                  <p:nvPr/>
                </p:nvSpPr>
                <p:spPr bwMode="auto">
                  <a:xfrm>
                    <a:off x="3016" y="1314"/>
                    <a:ext cx="138" cy="96"/>
                  </a:xfrm>
                  <a:prstGeom prst="triangle">
                    <a:avLst>
                      <a:gd name="adj" fmla="val 50000"/>
                    </a:avLst>
                  </a:prstGeom>
                  <a:solidFill>
                    <a:srgbClr val="66CCFF"/>
                  </a:solidFill>
                  <a:ln w="19050">
                    <a:solidFill>
                      <a:schemeClr val="tx1"/>
                    </a:solidFill>
                    <a:miter lim="800000"/>
                    <a:headEnd/>
                    <a:tailEnd/>
                  </a:ln>
                </p:spPr>
                <p:txBody>
                  <a:bodyPr wrap="none" anchor="ctr"/>
                  <a:lstStyle/>
                  <a:p>
                    <a:endParaRPr lang="en-GB" dirty="0"/>
                  </a:p>
                </p:txBody>
              </p:sp>
              <p:sp>
                <p:nvSpPr>
                  <p:cNvPr id="61" name="Line 38">
                    <a:extLst>
                      <a:ext uri="{FF2B5EF4-FFF2-40B4-BE49-F238E27FC236}">
                        <a16:creationId xmlns:a16="http://schemas.microsoft.com/office/drawing/2014/main" id="{92598C64-D251-4204-818C-FF752FB6AE82}"/>
                      </a:ext>
                    </a:extLst>
                  </p:cNvPr>
                  <p:cNvSpPr>
                    <a:spLocks noChangeShapeType="1"/>
                  </p:cNvSpPr>
                  <p:nvPr/>
                </p:nvSpPr>
                <p:spPr bwMode="auto">
                  <a:xfrm>
                    <a:off x="2920" y="1314"/>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59" name="Line 39">
                  <a:extLst>
                    <a:ext uri="{FF2B5EF4-FFF2-40B4-BE49-F238E27FC236}">
                      <a16:creationId xmlns:a16="http://schemas.microsoft.com/office/drawing/2014/main" id="{29C485E7-508A-47E8-AAA2-43A12B963E86}"/>
                    </a:ext>
                  </a:extLst>
                </p:cNvPr>
                <p:cNvSpPr>
                  <a:spLocks noChangeShapeType="1"/>
                </p:cNvSpPr>
                <p:nvPr/>
              </p:nvSpPr>
              <p:spPr bwMode="auto">
                <a:xfrm flipV="1">
                  <a:off x="2920" y="1266"/>
                  <a:ext cx="48"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sp>
          <p:nvSpPr>
            <p:cNvPr id="48" name="Text Box 40">
              <a:extLst>
                <a:ext uri="{FF2B5EF4-FFF2-40B4-BE49-F238E27FC236}">
                  <a16:creationId xmlns:a16="http://schemas.microsoft.com/office/drawing/2014/main" id="{0B12FEE5-9256-4A4E-A73D-615EFD690172}"/>
                </a:ext>
              </a:extLst>
            </p:cNvPr>
            <p:cNvSpPr txBox="1">
              <a:spLocks noChangeArrowheads="1"/>
            </p:cNvSpPr>
            <p:nvPr/>
          </p:nvSpPr>
          <p:spPr bwMode="auto">
            <a:xfrm>
              <a:off x="4839926" y="1588571"/>
              <a:ext cx="577590" cy="3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49" name="Line 41">
              <a:extLst>
                <a:ext uri="{FF2B5EF4-FFF2-40B4-BE49-F238E27FC236}">
                  <a16:creationId xmlns:a16="http://schemas.microsoft.com/office/drawing/2014/main" id="{683F1ACD-04FF-48DB-8702-7FB0A15D59B4}"/>
                </a:ext>
              </a:extLst>
            </p:cNvPr>
            <p:cNvSpPr>
              <a:spLocks noChangeShapeType="1"/>
            </p:cNvSpPr>
            <p:nvPr/>
          </p:nvSpPr>
          <p:spPr bwMode="auto">
            <a:xfrm>
              <a:off x="4979834" y="13239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0" name="Line 42">
              <a:extLst>
                <a:ext uri="{FF2B5EF4-FFF2-40B4-BE49-F238E27FC236}">
                  <a16:creationId xmlns:a16="http://schemas.microsoft.com/office/drawing/2014/main" id="{A68A480E-BF3B-45BF-B396-E410A73CF245}"/>
                </a:ext>
              </a:extLst>
            </p:cNvPr>
            <p:cNvSpPr>
              <a:spLocks noChangeShapeType="1"/>
            </p:cNvSpPr>
            <p:nvPr/>
          </p:nvSpPr>
          <p:spPr bwMode="auto">
            <a:xfrm flipV="1">
              <a:off x="4984858" y="193357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1" name="TextBox 61">
              <a:extLst>
                <a:ext uri="{FF2B5EF4-FFF2-40B4-BE49-F238E27FC236}">
                  <a16:creationId xmlns:a16="http://schemas.microsoft.com/office/drawing/2014/main" id="{34576623-6F96-4FA3-A0E4-DE16D8A11950}"/>
                </a:ext>
              </a:extLst>
            </p:cNvPr>
            <p:cNvSpPr txBox="1">
              <a:spLocks noChangeArrowheads="1"/>
            </p:cNvSpPr>
            <p:nvPr/>
          </p:nvSpPr>
          <p:spPr bwMode="auto">
            <a:xfrm>
              <a:off x="7014754" y="1214845"/>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dirty="0"/>
                <a:t>F</a:t>
              </a:r>
            </a:p>
          </p:txBody>
        </p:sp>
        <p:sp>
          <p:nvSpPr>
            <p:cNvPr id="52" name="TextBox 66">
              <a:extLst>
                <a:ext uri="{FF2B5EF4-FFF2-40B4-BE49-F238E27FC236}">
                  <a16:creationId xmlns:a16="http://schemas.microsoft.com/office/drawing/2014/main" id="{77C4A036-7F4E-4277-AC93-CC280A24E328}"/>
                </a:ext>
              </a:extLst>
            </p:cNvPr>
            <p:cNvSpPr txBox="1">
              <a:spLocks noChangeArrowheads="1"/>
            </p:cNvSpPr>
            <p:nvPr/>
          </p:nvSpPr>
          <p:spPr bwMode="auto">
            <a:xfrm>
              <a:off x="6779620" y="2442754"/>
              <a:ext cx="365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l-GR">
                  <a:cs typeface="Arial" pitchFamily="34" charset="0"/>
                </a:rPr>
                <a:t>δ</a:t>
              </a:r>
              <a:endParaRPr lang="en-GB" dirty="0"/>
            </a:p>
          </p:txBody>
        </p:sp>
        <p:cxnSp>
          <p:nvCxnSpPr>
            <p:cNvPr id="53" name="Straight Arrow Connector 52">
              <a:extLst>
                <a:ext uri="{FF2B5EF4-FFF2-40B4-BE49-F238E27FC236}">
                  <a16:creationId xmlns:a16="http://schemas.microsoft.com/office/drawing/2014/main" id="{13FCF0DE-3E8F-45F6-B4F9-CB39A70AFC7B}"/>
                </a:ext>
              </a:extLst>
            </p:cNvPr>
            <p:cNvCxnSpPr/>
            <p:nvPr/>
          </p:nvCxnSpPr>
          <p:spPr bwMode="auto">
            <a:xfrm rot="5400000">
              <a:off x="6747402" y="2319007"/>
              <a:ext cx="352539" cy="15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sp>
        <p:nvSpPr>
          <p:cNvPr id="66" name="Text Box 40">
            <a:extLst>
              <a:ext uri="{FF2B5EF4-FFF2-40B4-BE49-F238E27FC236}">
                <a16:creationId xmlns:a16="http://schemas.microsoft.com/office/drawing/2014/main" id="{D87292BB-1560-4251-B297-064D8DA3D72B}"/>
              </a:ext>
            </a:extLst>
          </p:cNvPr>
          <p:cNvSpPr txBox="1">
            <a:spLocks noChangeArrowheads="1"/>
          </p:cNvSpPr>
          <p:nvPr/>
        </p:nvSpPr>
        <p:spPr bwMode="auto">
          <a:xfrm>
            <a:off x="6201792" y="1120678"/>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spcAft>
                <a:spcPct val="0"/>
              </a:spcAft>
              <a:buClrTx/>
              <a:buSzTx/>
              <a:buFontTx/>
              <a:buNone/>
            </a:pPr>
            <a:r>
              <a:rPr lang="en-US" sz="1400" b="1" dirty="0"/>
              <a:t>b</a:t>
            </a:r>
            <a:endParaRPr lang="en-US" sz="2400" b="1" dirty="0">
              <a:latin typeface="Times New Roman" pitchFamily="18" charset="0"/>
            </a:endParaRPr>
          </a:p>
        </p:txBody>
      </p:sp>
      <p:sp>
        <p:nvSpPr>
          <p:cNvPr id="67" name="Line 41">
            <a:extLst>
              <a:ext uri="{FF2B5EF4-FFF2-40B4-BE49-F238E27FC236}">
                <a16:creationId xmlns:a16="http://schemas.microsoft.com/office/drawing/2014/main" id="{89A21BFB-04DB-4BEA-8AA8-E707E04FE0FE}"/>
              </a:ext>
            </a:extLst>
          </p:cNvPr>
          <p:cNvSpPr>
            <a:spLocks noChangeShapeType="1"/>
          </p:cNvSpPr>
          <p:nvPr/>
        </p:nvSpPr>
        <p:spPr bwMode="auto">
          <a:xfrm>
            <a:off x="6093842" y="1190529"/>
            <a:ext cx="101600" cy="106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68" name="Line 41">
            <a:extLst>
              <a:ext uri="{FF2B5EF4-FFF2-40B4-BE49-F238E27FC236}">
                <a16:creationId xmlns:a16="http://schemas.microsoft.com/office/drawing/2014/main" id="{58F72A6C-21AF-4DFD-8BEC-DA888428A7A9}"/>
              </a:ext>
            </a:extLst>
          </p:cNvPr>
          <p:cNvSpPr>
            <a:spLocks noChangeShapeType="1"/>
          </p:cNvSpPr>
          <p:nvPr/>
        </p:nvSpPr>
        <p:spPr bwMode="auto">
          <a:xfrm flipH="1" flipV="1">
            <a:off x="6338317" y="1439767"/>
            <a:ext cx="107950" cy="128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Tree>
    <p:extLst>
      <p:ext uri="{BB962C8B-B14F-4D97-AF65-F5344CB8AC3E}">
        <p14:creationId xmlns:p14="http://schemas.microsoft.com/office/powerpoint/2010/main" val="29233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4">
            <a:extLst>
              <a:ext uri="{FF2B5EF4-FFF2-40B4-BE49-F238E27FC236}">
                <a16:creationId xmlns:a16="http://schemas.microsoft.com/office/drawing/2014/main" id="{BCAA629B-25A7-415E-BA63-6F7158E6AA9F}"/>
              </a:ext>
            </a:extLst>
          </p:cNvPr>
          <p:cNvGrpSpPr>
            <a:grpSpLocks/>
          </p:cNvGrpSpPr>
          <p:nvPr/>
        </p:nvGrpSpPr>
        <p:grpSpPr bwMode="auto">
          <a:xfrm>
            <a:off x="1510167" y="2817830"/>
            <a:ext cx="3032125" cy="796929"/>
            <a:chOff x="152" y="1876"/>
            <a:chExt cx="1763" cy="502"/>
          </a:xfrm>
        </p:grpSpPr>
        <p:sp>
          <p:nvSpPr>
            <p:cNvPr id="6" name="Text Box 96">
              <a:extLst>
                <a:ext uri="{FF2B5EF4-FFF2-40B4-BE49-F238E27FC236}">
                  <a16:creationId xmlns:a16="http://schemas.microsoft.com/office/drawing/2014/main" id="{043BAFA1-2F99-438C-B575-1CE80EF2EA80}"/>
                </a:ext>
              </a:extLst>
            </p:cNvPr>
            <p:cNvSpPr txBox="1">
              <a:spLocks noChangeArrowheads="1"/>
            </p:cNvSpPr>
            <p:nvPr/>
          </p:nvSpPr>
          <p:spPr bwMode="auto">
            <a:xfrm>
              <a:off x="152" y="2147"/>
              <a:ext cx="17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Log E =  2 log </a:t>
              </a:r>
              <a:r>
                <a:rPr lang="en-GB" sz="2000" dirty="0">
                  <a:latin typeface="+mn-lt"/>
                  <a:sym typeface="Symbol" pitchFamily="18" charset="2"/>
                </a:rPr>
                <a:t> + 2 log M</a:t>
              </a:r>
              <a:endParaRPr lang="en-GB" sz="2000" dirty="0">
                <a:latin typeface="+mn-lt"/>
              </a:endParaRPr>
            </a:p>
          </p:txBody>
        </p:sp>
        <p:sp>
          <p:nvSpPr>
            <p:cNvPr id="7" name="Text Box 94">
              <a:extLst>
                <a:ext uri="{FF2B5EF4-FFF2-40B4-BE49-F238E27FC236}">
                  <a16:creationId xmlns:a16="http://schemas.microsoft.com/office/drawing/2014/main" id="{B7B5ECE6-C438-4814-B1A9-A63BCCEC4986}"/>
                </a:ext>
              </a:extLst>
            </p:cNvPr>
            <p:cNvSpPr txBox="1">
              <a:spLocks noChangeArrowheads="1"/>
            </p:cNvSpPr>
            <p:nvPr/>
          </p:nvSpPr>
          <p:spPr bwMode="auto">
            <a:xfrm>
              <a:off x="166" y="1876"/>
              <a:ext cx="7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a:latin typeface="+mn-lt"/>
                </a:rPr>
                <a:t>Application du log : </a:t>
              </a:r>
            </a:p>
          </p:txBody>
        </p:sp>
      </p:grpSp>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sz="3200" dirty="0" err="1"/>
              <a:t>Classement</a:t>
            </a:r>
            <a:r>
              <a:rPr lang="en-GB" sz="3200" dirty="0"/>
              <a:t> à </a:t>
            </a:r>
            <a:r>
              <a:rPr lang="en-GB" sz="3200" dirty="0" err="1"/>
              <a:t>l’aide</a:t>
            </a:r>
            <a:r>
              <a:rPr lang="en-GB" sz="3200" dirty="0"/>
              <a:t> de </a:t>
            </a:r>
            <a:r>
              <a:rPr lang="en-GB" sz="3200" dirty="0" err="1"/>
              <a:t>graphiques</a:t>
            </a:r>
            <a:endParaRPr lang="en-US" dirty="0"/>
          </a:p>
        </p:txBody>
      </p:sp>
      <p:sp>
        <p:nvSpPr>
          <p:cNvPr id="4" name="Oval 107">
            <a:extLst>
              <a:ext uri="{FF2B5EF4-FFF2-40B4-BE49-F238E27FC236}">
                <a16:creationId xmlns:a16="http://schemas.microsoft.com/office/drawing/2014/main" id="{24BD93D0-08E3-4A76-81B4-9D53BA92C03E}"/>
              </a:ext>
            </a:extLst>
          </p:cNvPr>
          <p:cNvSpPr>
            <a:spLocks noChangeArrowheads="1"/>
          </p:cNvSpPr>
          <p:nvPr/>
        </p:nvSpPr>
        <p:spPr bwMode="auto">
          <a:xfrm>
            <a:off x="2345457" y="3325628"/>
            <a:ext cx="298450" cy="276225"/>
          </a:xfrm>
          <a:prstGeom prst="ellipse">
            <a:avLst/>
          </a:prstGeom>
          <a:noFill/>
          <a:ln w="38100">
            <a:solidFill>
              <a:schemeClr val="accent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nvGrpSpPr>
          <p:cNvPr id="8" name="Group 147">
            <a:extLst>
              <a:ext uri="{FF2B5EF4-FFF2-40B4-BE49-F238E27FC236}">
                <a16:creationId xmlns:a16="http://schemas.microsoft.com/office/drawing/2014/main" id="{1CB6B899-FC92-4CD9-801B-A95B5E7D1089}"/>
              </a:ext>
            </a:extLst>
          </p:cNvPr>
          <p:cNvGrpSpPr>
            <a:grpSpLocks/>
          </p:cNvGrpSpPr>
          <p:nvPr/>
        </p:nvGrpSpPr>
        <p:grpSpPr bwMode="auto">
          <a:xfrm>
            <a:off x="4698133" y="998536"/>
            <a:ext cx="6376987" cy="4846638"/>
            <a:chOff x="1911" y="650"/>
            <a:chExt cx="3708" cy="3053"/>
          </a:xfrm>
        </p:grpSpPr>
        <p:grpSp>
          <p:nvGrpSpPr>
            <p:cNvPr id="9" name="Group 118">
              <a:extLst>
                <a:ext uri="{FF2B5EF4-FFF2-40B4-BE49-F238E27FC236}">
                  <a16:creationId xmlns:a16="http://schemas.microsoft.com/office/drawing/2014/main" id="{00520AD1-5621-44AE-92A4-7DD2BC72CD54}"/>
                </a:ext>
              </a:extLst>
            </p:cNvPr>
            <p:cNvGrpSpPr>
              <a:grpSpLocks/>
            </p:cNvGrpSpPr>
            <p:nvPr/>
          </p:nvGrpSpPr>
          <p:grpSpPr bwMode="auto">
            <a:xfrm>
              <a:off x="1911" y="650"/>
              <a:ext cx="3708" cy="3053"/>
              <a:chOff x="1983" y="722"/>
              <a:chExt cx="3708" cy="3053"/>
            </a:xfrm>
          </p:grpSpPr>
          <p:sp>
            <p:nvSpPr>
              <p:cNvPr id="14" name="Rectangle 3">
                <a:extLst>
                  <a:ext uri="{FF2B5EF4-FFF2-40B4-BE49-F238E27FC236}">
                    <a16:creationId xmlns:a16="http://schemas.microsoft.com/office/drawing/2014/main" id="{7A45CC97-4389-48F4-BA45-9744B7FBBF3B}"/>
                  </a:ext>
                </a:extLst>
              </p:cNvPr>
              <p:cNvSpPr>
                <a:spLocks noChangeArrowheads="1"/>
              </p:cNvSpPr>
              <p:nvPr/>
            </p:nvSpPr>
            <p:spPr bwMode="auto">
              <a:xfrm>
                <a:off x="2167" y="2791"/>
                <a:ext cx="2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0.1</a:t>
                </a:r>
                <a:endParaRPr lang="en-GB" sz="1400" baseline="30000" dirty="0"/>
              </a:p>
            </p:txBody>
          </p:sp>
          <p:sp>
            <p:nvSpPr>
              <p:cNvPr id="15" name="Rectangle 4">
                <a:extLst>
                  <a:ext uri="{FF2B5EF4-FFF2-40B4-BE49-F238E27FC236}">
                    <a16:creationId xmlns:a16="http://schemas.microsoft.com/office/drawing/2014/main" id="{79359F3D-9061-4906-8140-8EAB5462DE89}"/>
                  </a:ext>
                </a:extLst>
              </p:cNvPr>
              <p:cNvSpPr>
                <a:spLocks noChangeArrowheads="1"/>
              </p:cNvSpPr>
              <p:nvPr/>
            </p:nvSpPr>
            <p:spPr bwMode="auto">
              <a:xfrm>
                <a:off x="2196" y="178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a:t>
                </a:r>
                <a:endParaRPr lang="en-GB" sz="1400" baseline="30000" dirty="0"/>
              </a:p>
            </p:txBody>
          </p:sp>
          <p:sp>
            <p:nvSpPr>
              <p:cNvPr id="16" name="Rectangle 5">
                <a:extLst>
                  <a:ext uri="{FF2B5EF4-FFF2-40B4-BE49-F238E27FC236}">
                    <a16:creationId xmlns:a16="http://schemas.microsoft.com/office/drawing/2014/main" id="{0E1479F5-ADD4-46F7-A513-98E6A796BBDD}"/>
                  </a:ext>
                </a:extLst>
              </p:cNvPr>
              <p:cNvSpPr>
                <a:spLocks noChangeArrowheads="1"/>
              </p:cNvSpPr>
              <p:nvPr/>
            </p:nvSpPr>
            <p:spPr bwMode="auto">
              <a:xfrm>
                <a:off x="2247" y="2304"/>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a:t>
                </a:r>
                <a:endParaRPr lang="en-GB" sz="1400" baseline="30000" dirty="0"/>
              </a:p>
            </p:txBody>
          </p:sp>
          <p:sp>
            <p:nvSpPr>
              <p:cNvPr id="17" name="Rectangle 6">
                <a:extLst>
                  <a:ext uri="{FF2B5EF4-FFF2-40B4-BE49-F238E27FC236}">
                    <a16:creationId xmlns:a16="http://schemas.microsoft.com/office/drawing/2014/main" id="{1AA9351E-DAAA-4102-B2A5-C227D8836E34}"/>
                  </a:ext>
                </a:extLst>
              </p:cNvPr>
              <p:cNvSpPr>
                <a:spLocks noChangeArrowheads="1"/>
              </p:cNvSpPr>
              <p:nvPr/>
            </p:nvSpPr>
            <p:spPr bwMode="auto">
              <a:xfrm>
                <a:off x="2138" y="126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spcBef>
                    <a:spcPct val="0"/>
                  </a:spcBef>
                  <a:spcAft>
                    <a:spcPct val="0"/>
                  </a:spcAft>
                  <a:buClrTx/>
                  <a:buSzTx/>
                  <a:buFontTx/>
                  <a:buNone/>
                </a:pPr>
                <a:r>
                  <a:rPr lang="en-GB" sz="1400" dirty="0"/>
                  <a:t>100</a:t>
                </a:r>
                <a:endParaRPr lang="en-GB" sz="1400" baseline="30000" dirty="0"/>
              </a:p>
            </p:txBody>
          </p:sp>
          <p:grpSp>
            <p:nvGrpSpPr>
              <p:cNvPr id="18" name="Group 117">
                <a:extLst>
                  <a:ext uri="{FF2B5EF4-FFF2-40B4-BE49-F238E27FC236}">
                    <a16:creationId xmlns:a16="http://schemas.microsoft.com/office/drawing/2014/main" id="{DD2DF2F6-5FCB-4B8D-B5E4-9DF5777AF7BD}"/>
                  </a:ext>
                </a:extLst>
              </p:cNvPr>
              <p:cNvGrpSpPr>
                <a:grpSpLocks/>
              </p:cNvGrpSpPr>
              <p:nvPr/>
            </p:nvGrpSpPr>
            <p:grpSpPr bwMode="auto">
              <a:xfrm>
                <a:off x="1983" y="722"/>
                <a:ext cx="3708" cy="3053"/>
                <a:chOff x="1983" y="722"/>
                <a:chExt cx="3708" cy="3053"/>
              </a:xfrm>
            </p:grpSpPr>
            <p:sp>
              <p:nvSpPr>
                <p:cNvPr id="19" name="Line 8">
                  <a:extLst>
                    <a:ext uri="{FF2B5EF4-FFF2-40B4-BE49-F238E27FC236}">
                      <a16:creationId xmlns:a16="http://schemas.microsoft.com/office/drawing/2014/main" id="{B94A61F5-DD61-4087-8D3B-CA4D3C29EB12}"/>
                    </a:ext>
                  </a:extLst>
                </p:cNvPr>
                <p:cNvSpPr>
                  <a:spLocks noChangeShapeType="1"/>
                </p:cNvSpPr>
                <p:nvPr/>
              </p:nvSpPr>
              <p:spPr bwMode="auto">
                <a:xfrm flipV="1">
                  <a:off x="4504" y="796"/>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0" name="Line 9">
                  <a:extLst>
                    <a:ext uri="{FF2B5EF4-FFF2-40B4-BE49-F238E27FC236}">
                      <a16:creationId xmlns:a16="http://schemas.microsoft.com/office/drawing/2014/main" id="{822E0857-2913-4AFD-B001-573CFB6B16EC}"/>
                    </a:ext>
                  </a:extLst>
                </p:cNvPr>
                <p:cNvSpPr>
                  <a:spLocks noChangeShapeType="1"/>
                </p:cNvSpPr>
                <p:nvPr/>
              </p:nvSpPr>
              <p:spPr bwMode="auto">
                <a:xfrm>
                  <a:off x="2445" y="1331"/>
                  <a:ext cx="2991"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1" name="Oval 10">
                  <a:extLst>
                    <a:ext uri="{FF2B5EF4-FFF2-40B4-BE49-F238E27FC236}">
                      <a16:creationId xmlns:a16="http://schemas.microsoft.com/office/drawing/2014/main" id="{5F4F5ED2-F05C-4D09-9E22-A0AD8F388FFC}"/>
                    </a:ext>
                  </a:extLst>
                </p:cNvPr>
                <p:cNvSpPr>
                  <a:spLocks noChangeArrowheads="1"/>
                </p:cNvSpPr>
                <p:nvPr/>
              </p:nvSpPr>
              <p:spPr bwMode="auto">
                <a:xfrm rot="1321979">
                  <a:off x="3559" y="2771"/>
                  <a:ext cx="284" cy="554"/>
                </a:xfrm>
                <a:prstGeom prst="ellipse">
                  <a:avLst/>
                </a:prstGeom>
                <a:solidFill>
                  <a:schemeClr val="accent1"/>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2" name="Oval 11">
                  <a:extLst>
                    <a:ext uri="{FF2B5EF4-FFF2-40B4-BE49-F238E27FC236}">
                      <a16:creationId xmlns:a16="http://schemas.microsoft.com/office/drawing/2014/main" id="{286AD9ED-53BD-494F-A759-E21DFCA9C8B9}"/>
                    </a:ext>
                  </a:extLst>
                </p:cNvPr>
                <p:cNvSpPr>
                  <a:spLocks noChangeArrowheads="1"/>
                </p:cNvSpPr>
                <p:nvPr/>
              </p:nvSpPr>
              <p:spPr bwMode="auto">
                <a:xfrm rot="1244318">
                  <a:off x="3566" y="1278"/>
                  <a:ext cx="517" cy="954"/>
                </a:xfrm>
                <a:prstGeom prst="ellipse">
                  <a:avLst/>
                </a:prstGeom>
                <a:solidFill>
                  <a:srgbClr val="FCB2F5">
                    <a:alpha val="50195"/>
                  </a:srgbClr>
                </a:solidFill>
                <a:ln w="9525">
                  <a:solidFill>
                    <a:srgbClr val="A50021"/>
                  </a:solidFill>
                  <a:round/>
                  <a:headEnd/>
                  <a:tailEnd/>
                </a:ln>
              </p:spPr>
              <p:txBody>
                <a:bodyPr wrap="none" anchor="ctr"/>
                <a:lstStyle/>
                <a:p>
                  <a:endParaRPr lang="en-GB" dirty="0"/>
                </a:p>
              </p:txBody>
            </p:sp>
            <p:sp>
              <p:nvSpPr>
                <p:cNvPr id="23" name="Rectangle 12">
                  <a:extLst>
                    <a:ext uri="{FF2B5EF4-FFF2-40B4-BE49-F238E27FC236}">
                      <a16:creationId xmlns:a16="http://schemas.microsoft.com/office/drawing/2014/main" id="{85DCEAC5-D8B4-42E7-AE97-F70E0592CE92}"/>
                    </a:ext>
                  </a:extLst>
                </p:cNvPr>
                <p:cNvSpPr>
                  <a:spLocks noChangeArrowheads="1"/>
                </p:cNvSpPr>
                <p:nvPr/>
              </p:nvSpPr>
              <p:spPr bwMode="auto">
                <a:xfrm>
                  <a:off x="2428" y="788"/>
                  <a:ext cx="3026" cy="262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24" name="Oval 13">
                  <a:extLst>
                    <a:ext uri="{FF2B5EF4-FFF2-40B4-BE49-F238E27FC236}">
                      <a16:creationId xmlns:a16="http://schemas.microsoft.com/office/drawing/2014/main" id="{301EEEFE-A86D-4D69-BF36-03168486F84F}"/>
                    </a:ext>
                  </a:extLst>
                </p:cNvPr>
                <p:cNvSpPr>
                  <a:spLocks noChangeArrowheads="1"/>
                </p:cNvSpPr>
                <p:nvPr/>
              </p:nvSpPr>
              <p:spPr bwMode="auto">
                <a:xfrm rot="720883">
                  <a:off x="3532" y="1983"/>
                  <a:ext cx="332" cy="1172"/>
                </a:xfrm>
                <a:prstGeom prst="ellipse">
                  <a:avLst/>
                </a:prstGeom>
                <a:solidFill>
                  <a:srgbClr val="CCCC00"/>
                </a:solidFill>
                <a:ln w="9525">
                  <a:solidFill>
                    <a:srgbClr val="A50021"/>
                  </a:solidFill>
                  <a:round/>
                  <a:headEnd/>
                  <a:tailEnd/>
                </a:ln>
              </p:spPr>
              <p:txBody>
                <a:bodyPr wrap="none" anchor="ctr"/>
                <a:lstStyle/>
                <a:p>
                  <a:endParaRPr lang="en-GB" dirty="0"/>
                </a:p>
              </p:txBody>
            </p:sp>
            <p:sp>
              <p:nvSpPr>
                <p:cNvPr id="25" name="Oval 14">
                  <a:extLst>
                    <a:ext uri="{FF2B5EF4-FFF2-40B4-BE49-F238E27FC236}">
                      <a16:creationId xmlns:a16="http://schemas.microsoft.com/office/drawing/2014/main" id="{335F5DD1-D313-4ACC-93C9-5FD9F505CBF8}"/>
                    </a:ext>
                  </a:extLst>
                </p:cNvPr>
                <p:cNvSpPr>
                  <a:spLocks noChangeArrowheads="1"/>
                </p:cNvSpPr>
                <p:nvPr/>
              </p:nvSpPr>
              <p:spPr bwMode="auto">
                <a:xfrm rot="2322648">
                  <a:off x="2534" y="2561"/>
                  <a:ext cx="604" cy="920"/>
                </a:xfrm>
                <a:prstGeom prst="ellipse">
                  <a:avLst/>
                </a:prstGeom>
                <a:solidFill>
                  <a:srgbClr val="99CCFF">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6" name="Oval 15">
                  <a:extLst>
                    <a:ext uri="{FF2B5EF4-FFF2-40B4-BE49-F238E27FC236}">
                      <a16:creationId xmlns:a16="http://schemas.microsoft.com/office/drawing/2014/main" id="{265F19EE-F475-46A5-A332-AD4C82871C18}"/>
                    </a:ext>
                  </a:extLst>
                </p:cNvPr>
                <p:cNvSpPr>
                  <a:spLocks noChangeArrowheads="1"/>
                </p:cNvSpPr>
                <p:nvPr/>
              </p:nvSpPr>
              <p:spPr bwMode="auto">
                <a:xfrm rot="1114787">
                  <a:off x="3996" y="864"/>
                  <a:ext cx="466" cy="534"/>
                </a:xfrm>
                <a:prstGeom prst="ellipse">
                  <a:avLst/>
                </a:prstGeom>
                <a:solidFill>
                  <a:srgbClr val="FFFF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7" name="Oval 16">
                  <a:extLst>
                    <a:ext uri="{FF2B5EF4-FFF2-40B4-BE49-F238E27FC236}">
                      <a16:creationId xmlns:a16="http://schemas.microsoft.com/office/drawing/2014/main" id="{1B2793A2-CF1B-4AA8-BAE4-78E4BD7F4874}"/>
                    </a:ext>
                  </a:extLst>
                </p:cNvPr>
                <p:cNvSpPr>
                  <a:spLocks noChangeArrowheads="1"/>
                </p:cNvSpPr>
                <p:nvPr/>
              </p:nvSpPr>
              <p:spPr bwMode="auto">
                <a:xfrm rot="-1878138">
                  <a:off x="3984" y="1120"/>
                  <a:ext cx="1362" cy="921"/>
                </a:xfrm>
                <a:prstGeom prst="ellipse">
                  <a:avLst/>
                </a:prstGeom>
                <a:solidFill>
                  <a:srgbClr val="FF0000">
                    <a:alpha val="50195"/>
                  </a:srgbClr>
                </a:solidFill>
                <a:ln w="9525">
                  <a:solidFill>
                    <a:srgbClr val="A50021"/>
                  </a:solidFill>
                  <a:round/>
                  <a:headEnd/>
                  <a:tailEnd/>
                </a:ln>
              </p:spPr>
              <p:txBody>
                <a:bodyPr wrap="none" anchor="ctr"/>
                <a:lstStyle/>
                <a:p>
                  <a:pPr algn="ctr">
                    <a:spcBef>
                      <a:spcPct val="0"/>
                    </a:spcBef>
                    <a:spcAft>
                      <a:spcPct val="0"/>
                    </a:spcAft>
                    <a:buClrTx/>
                    <a:buSzTx/>
                    <a:buFontTx/>
                    <a:buNone/>
                  </a:pPr>
                  <a:endParaRPr lang="en-GB" dirty="0"/>
                </a:p>
              </p:txBody>
            </p:sp>
            <p:sp>
              <p:nvSpPr>
                <p:cNvPr id="28" name="Oval 17">
                  <a:extLst>
                    <a:ext uri="{FF2B5EF4-FFF2-40B4-BE49-F238E27FC236}">
                      <a16:creationId xmlns:a16="http://schemas.microsoft.com/office/drawing/2014/main" id="{39F4209D-3623-4536-BEFB-BB0BA21DCE4A}"/>
                    </a:ext>
                  </a:extLst>
                </p:cNvPr>
                <p:cNvSpPr>
                  <a:spLocks noChangeArrowheads="1"/>
                </p:cNvSpPr>
                <p:nvPr/>
              </p:nvSpPr>
              <p:spPr bwMode="auto">
                <a:xfrm rot="-1220849">
                  <a:off x="2656" y="1885"/>
                  <a:ext cx="816" cy="154"/>
                </a:xfrm>
                <a:prstGeom prst="ellipse">
                  <a:avLst/>
                </a:prstGeom>
                <a:solidFill>
                  <a:srgbClr val="66FF66">
                    <a:alpha val="50195"/>
                  </a:srgbClr>
                </a:solidFill>
                <a:ln w="9525">
                  <a:solidFill>
                    <a:srgbClr val="A50021"/>
                  </a:solidFill>
                  <a:round/>
                  <a:headEnd/>
                  <a:tailEnd/>
                </a:ln>
              </p:spPr>
              <p:txBody>
                <a:bodyPr wrap="none" anchor="ctr"/>
                <a:lstStyle/>
                <a:p>
                  <a:endParaRPr lang="en-GB" dirty="0"/>
                </a:p>
              </p:txBody>
            </p:sp>
            <p:sp>
              <p:nvSpPr>
                <p:cNvPr id="29" name="Text Box 18">
                  <a:extLst>
                    <a:ext uri="{FF2B5EF4-FFF2-40B4-BE49-F238E27FC236}">
                      <a16:creationId xmlns:a16="http://schemas.microsoft.com/office/drawing/2014/main" id="{678D6510-5164-4BB0-B2C0-32EF64A806B7}"/>
                    </a:ext>
                  </a:extLst>
                </p:cNvPr>
                <p:cNvSpPr txBox="1">
                  <a:spLocks noChangeArrowheads="1"/>
                </p:cNvSpPr>
                <p:nvPr/>
              </p:nvSpPr>
              <p:spPr bwMode="auto">
                <a:xfrm>
                  <a:off x="4803" y="1973"/>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Métaux</a:t>
                  </a:r>
                  <a:endParaRPr lang="en-GB" dirty="0"/>
                </a:p>
              </p:txBody>
            </p:sp>
            <p:sp>
              <p:nvSpPr>
                <p:cNvPr id="30" name="Text Box 19">
                  <a:extLst>
                    <a:ext uri="{FF2B5EF4-FFF2-40B4-BE49-F238E27FC236}">
                      <a16:creationId xmlns:a16="http://schemas.microsoft.com/office/drawing/2014/main" id="{106CA5E4-7AAC-44FD-B1D9-E16D593E5650}"/>
                    </a:ext>
                  </a:extLst>
                </p:cNvPr>
                <p:cNvSpPr txBox="1">
                  <a:spLocks noChangeArrowheads="1"/>
                </p:cNvSpPr>
                <p:nvPr/>
              </p:nvSpPr>
              <p:spPr bwMode="auto">
                <a:xfrm>
                  <a:off x="4400" y="2570"/>
                  <a:ext cx="71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Polymères</a:t>
                  </a:r>
                  <a:endParaRPr lang="en-GB" dirty="0"/>
                </a:p>
              </p:txBody>
            </p:sp>
            <p:sp>
              <p:nvSpPr>
                <p:cNvPr id="31" name="Text Box 20">
                  <a:extLst>
                    <a:ext uri="{FF2B5EF4-FFF2-40B4-BE49-F238E27FC236}">
                      <a16:creationId xmlns:a16="http://schemas.microsoft.com/office/drawing/2014/main" id="{1A295A65-A64E-42BF-9B06-1975767FA5F5}"/>
                    </a:ext>
                  </a:extLst>
                </p:cNvPr>
                <p:cNvSpPr txBox="1">
                  <a:spLocks noChangeArrowheads="1"/>
                </p:cNvSpPr>
                <p:nvPr/>
              </p:nvSpPr>
              <p:spPr bwMode="auto">
                <a:xfrm>
                  <a:off x="3856" y="3145"/>
                  <a:ext cx="83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Elastomères</a:t>
                  </a:r>
                  <a:endParaRPr lang="en-GB" dirty="0"/>
                </a:p>
              </p:txBody>
            </p:sp>
            <p:sp>
              <p:nvSpPr>
                <p:cNvPr id="32" name="Text Box 21">
                  <a:extLst>
                    <a:ext uri="{FF2B5EF4-FFF2-40B4-BE49-F238E27FC236}">
                      <a16:creationId xmlns:a16="http://schemas.microsoft.com/office/drawing/2014/main" id="{F6A6F428-16EE-4C8A-AC6B-F30FABA1BFAA}"/>
                    </a:ext>
                  </a:extLst>
                </p:cNvPr>
                <p:cNvSpPr txBox="1">
                  <a:spLocks noChangeArrowheads="1"/>
                </p:cNvSpPr>
                <p:nvPr/>
              </p:nvSpPr>
              <p:spPr bwMode="auto">
                <a:xfrm>
                  <a:off x="2561" y="1615"/>
                  <a:ext cx="56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Bois</a:t>
                  </a:r>
                  <a:endParaRPr lang="en-GB" dirty="0"/>
                </a:p>
              </p:txBody>
            </p:sp>
            <p:sp>
              <p:nvSpPr>
                <p:cNvPr id="33" name="Text Box 22">
                  <a:extLst>
                    <a:ext uri="{FF2B5EF4-FFF2-40B4-BE49-F238E27FC236}">
                      <a16:creationId xmlns:a16="http://schemas.microsoft.com/office/drawing/2014/main" id="{0484E81B-2760-48B7-B492-C58629C0A44D}"/>
                    </a:ext>
                  </a:extLst>
                </p:cNvPr>
                <p:cNvSpPr txBox="1">
                  <a:spLocks noChangeArrowheads="1"/>
                </p:cNvSpPr>
                <p:nvPr/>
              </p:nvSpPr>
              <p:spPr bwMode="auto">
                <a:xfrm>
                  <a:off x="2749" y="1238"/>
                  <a:ext cx="87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t>Composites</a:t>
                  </a:r>
                </a:p>
              </p:txBody>
            </p:sp>
            <p:sp>
              <p:nvSpPr>
                <p:cNvPr id="34" name="Text Box 23">
                  <a:extLst>
                    <a:ext uri="{FF2B5EF4-FFF2-40B4-BE49-F238E27FC236}">
                      <a16:creationId xmlns:a16="http://schemas.microsoft.com/office/drawing/2014/main" id="{738CEDAD-9E24-4575-9894-C063CFDC72C4}"/>
                    </a:ext>
                  </a:extLst>
                </p:cNvPr>
                <p:cNvSpPr txBox="1">
                  <a:spLocks noChangeArrowheads="1"/>
                </p:cNvSpPr>
                <p:nvPr/>
              </p:nvSpPr>
              <p:spPr bwMode="auto">
                <a:xfrm>
                  <a:off x="3018" y="3207"/>
                  <a:ext cx="5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t>Mousses</a:t>
                  </a:r>
                </a:p>
              </p:txBody>
            </p:sp>
            <p:sp>
              <p:nvSpPr>
                <p:cNvPr id="35" name="Text Box 24">
                  <a:extLst>
                    <a:ext uri="{FF2B5EF4-FFF2-40B4-BE49-F238E27FC236}">
                      <a16:creationId xmlns:a16="http://schemas.microsoft.com/office/drawing/2014/main" id="{C955890F-9BE3-44D4-8A65-6DF8C7A9745F}"/>
                    </a:ext>
                  </a:extLst>
                </p:cNvPr>
                <p:cNvSpPr txBox="1">
                  <a:spLocks noChangeArrowheads="1"/>
                </p:cNvSpPr>
                <p:nvPr/>
              </p:nvSpPr>
              <p:spPr bwMode="auto">
                <a:xfrm>
                  <a:off x="2100" y="3302"/>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0.01</a:t>
                  </a:r>
                </a:p>
              </p:txBody>
            </p:sp>
            <p:sp>
              <p:nvSpPr>
                <p:cNvPr id="36" name="Text Box 25">
                  <a:extLst>
                    <a:ext uri="{FF2B5EF4-FFF2-40B4-BE49-F238E27FC236}">
                      <a16:creationId xmlns:a16="http://schemas.microsoft.com/office/drawing/2014/main" id="{0818A799-D403-45C7-B54F-BD5C06405B29}"/>
                    </a:ext>
                  </a:extLst>
                </p:cNvPr>
                <p:cNvSpPr txBox="1">
                  <a:spLocks noChangeArrowheads="1"/>
                </p:cNvSpPr>
                <p:nvPr/>
              </p:nvSpPr>
              <p:spPr bwMode="auto">
                <a:xfrm>
                  <a:off x="2074" y="722"/>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1000</a:t>
                  </a:r>
                </a:p>
              </p:txBody>
            </p:sp>
            <p:sp>
              <p:nvSpPr>
                <p:cNvPr id="37" name="Text Box 26">
                  <a:extLst>
                    <a:ext uri="{FF2B5EF4-FFF2-40B4-BE49-F238E27FC236}">
                      <a16:creationId xmlns:a16="http://schemas.microsoft.com/office/drawing/2014/main" id="{F4C24884-B7DE-46A2-B51E-3E7478659801}"/>
                    </a:ext>
                  </a:extLst>
                </p:cNvPr>
                <p:cNvSpPr txBox="1">
                  <a:spLocks noChangeArrowheads="1"/>
                </p:cNvSpPr>
                <p:nvPr/>
              </p:nvSpPr>
              <p:spPr bwMode="auto">
                <a:xfrm>
                  <a:off x="5172" y="3420"/>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100,000</a:t>
                  </a:r>
                </a:p>
              </p:txBody>
            </p:sp>
            <p:sp>
              <p:nvSpPr>
                <p:cNvPr id="38" name="Text Box 27">
                  <a:extLst>
                    <a:ext uri="{FF2B5EF4-FFF2-40B4-BE49-F238E27FC236}">
                      <a16:creationId xmlns:a16="http://schemas.microsoft.com/office/drawing/2014/main" id="{FEA94B4A-6FAE-4A7A-B1DD-7B062C429833}"/>
                    </a:ext>
                  </a:extLst>
                </p:cNvPr>
                <p:cNvSpPr txBox="1">
                  <a:spLocks noChangeArrowheads="1"/>
                </p:cNvSpPr>
                <p:nvPr/>
              </p:nvSpPr>
              <p:spPr bwMode="auto">
                <a:xfrm>
                  <a:off x="2302" y="3429"/>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100</a:t>
                  </a:r>
                </a:p>
              </p:txBody>
            </p:sp>
            <p:sp>
              <p:nvSpPr>
                <p:cNvPr id="39" name="Text Box 28">
                  <a:extLst>
                    <a:ext uri="{FF2B5EF4-FFF2-40B4-BE49-F238E27FC236}">
                      <a16:creationId xmlns:a16="http://schemas.microsoft.com/office/drawing/2014/main" id="{93954389-4646-4FCB-9DF1-D64F812CF479}"/>
                    </a:ext>
                  </a:extLst>
                </p:cNvPr>
                <p:cNvSpPr txBox="1">
                  <a:spLocks noChangeArrowheads="1"/>
                </p:cNvSpPr>
                <p:nvPr/>
              </p:nvSpPr>
              <p:spPr bwMode="auto">
                <a:xfrm>
                  <a:off x="3330" y="3423"/>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1000</a:t>
                  </a:r>
                </a:p>
              </p:txBody>
            </p:sp>
            <p:sp>
              <p:nvSpPr>
                <p:cNvPr id="40" name="Text Box 29">
                  <a:extLst>
                    <a:ext uri="{FF2B5EF4-FFF2-40B4-BE49-F238E27FC236}">
                      <a16:creationId xmlns:a16="http://schemas.microsoft.com/office/drawing/2014/main" id="{8A5CC2BE-0FC3-4CCA-82FE-30BDE6CF7FEA}"/>
                    </a:ext>
                  </a:extLst>
                </p:cNvPr>
                <p:cNvSpPr txBox="1">
                  <a:spLocks noChangeArrowheads="1"/>
                </p:cNvSpPr>
                <p:nvPr/>
              </p:nvSpPr>
              <p:spPr bwMode="auto">
                <a:xfrm>
                  <a:off x="4279" y="3412"/>
                  <a:ext cx="4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sz="1400" dirty="0"/>
                    <a:t>10,000</a:t>
                  </a:r>
                </a:p>
              </p:txBody>
            </p:sp>
            <p:sp>
              <p:nvSpPr>
                <p:cNvPr id="41" name="Text Box 30">
                  <a:extLst>
                    <a:ext uri="{FF2B5EF4-FFF2-40B4-BE49-F238E27FC236}">
                      <a16:creationId xmlns:a16="http://schemas.microsoft.com/office/drawing/2014/main" id="{D49A9BFA-8C83-42B7-AF50-038403338360}"/>
                    </a:ext>
                  </a:extLst>
                </p:cNvPr>
                <p:cNvSpPr txBox="1">
                  <a:spLocks noChangeArrowheads="1"/>
                </p:cNvSpPr>
                <p:nvPr/>
              </p:nvSpPr>
              <p:spPr bwMode="auto">
                <a:xfrm>
                  <a:off x="3418" y="3544"/>
                  <a:ext cx="11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Densité</a:t>
                  </a:r>
                  <a:r>
                    <a:rPr lang="en-GB" dirty="0"/>
                    <a:t>  </a:t>
                  </a:r>
                  <a:r>
                    <a:rPr lang="el-GR" dirty="0">
                      <a:cs typeface="Arial" pitchFamily="34" charset="0"/>
                    </a:rPr>
                    <a:t>ρ</a:t>
                  </a:r>
                  <a:r>
                    <a:rPr lang="en-GB" dirty="0">
                      <a:cs typeface="Arial" pitchFamily="34" charset="0"/>
                    </a:rPr>
                    <a:t>  </a:t>
                  </a:r>
                  <a:r>
                    <a:rPr lang="en-GB" dirty="0"/>
                    <a:t>(kg/m</a:t>
                  </a:r>
                  <a:r>
                    <a:rPr lang="en-GB" baseline="30000" dirty="0"/>
                    <a:t>3</a:t>
                  </a:r>
                  <a:r>
                    <a:rPr lang="en-GB" dirty="0"/>
                    <a:t>)</a:t>
                  </a:r>
                </a:p>
              </p:txBody>
            </p:sp>
            <p:sp>
              <p:nvSpPr>
                <p:cNvPr id="42" name="Text Box 31">
                  <a:extLst>
                    <a:ext uri="{FF2B5EF4-FFF2-40B4-BE49-F238E27FC236}">
                      <a16:creationId xmlns:a16="http://schemas.microsoft.com/office/drawing/2014/main" id="{54A78DC3-F083-45F8-8F72-36D0FFE0E576}"/>
                    </a:ext>
                  </a:extLst>
                </p:cNvPr>
                <p:cNvSpPr txBox="1">
                  <a:spLocks noChangeArrowheads="1"/>
                </p:cNvSpPr>
                <p:nvPr/>
              </p:nvSpPr>
              <p:spPr bwMode="auto">
                <a:xfrm rot="-5400000">
                  <a:off x="1146" y="1913"/>
                  <a:ext cx="19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a:t>Module de Young E, (GPa)</a:t>
                  </a:r>
                </a:p>
              </p:txBody>
            </p:sp>
            <p:sp>
              <p:nvSpPr>
                <p:cNvPr id="43" name="Text Box 32">
                  <a:extLst>
                    <a:ext uri="{FF2B5EF4-FFF2-40B4-BE49-F238E27FC236}">
                      <a16:creationId xmlns:a16="http://schemas.microsoft.com/office/drawing/2014/main" id="{9FD3FB7F-FAA1-495F-8F83-480EC3725502}"/>
                    </a:ext>
                  </a:extLst>
                </p:cNvPr>
                <p:cNvSpPr txBox="1">
                  <a:spLocks noChangeArrowheads="1"/>
                </p:cNvSpPr>
                <p:nvPr/>
              </p:nvSpPr>
              <p:spPr bwMode="auto">
                <a:xfrm>
                  <a:off x="3280" y="832"/>
                  <a:ext cx="72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buClrTx/>
                    <a:buSzTx/>
                    <a:buFontTx/>
                    <a:buNone/>
                  </a:pPr>
                  <a:r>
                    <a:rPr lang="en-GB" dirty="0" err="1"/>
                    <a:t>Céramiques</a:t>
                  </a:r>
                  <a:endParaRPr lang="en-GB" dirty="0"/>
                </a:p>
              </p:txBody>
            </p:sp>
          </p:grpSp>
        </p:grpSp>
        <p:sp>
          <p:nvSpPr>
            <p:cNvPr id="10" name="Line 33">
              <a:extLst>
                <a:ext uri="{FF2B5EF4-FFF2-40B4-BE49-F238E27FC236}">
                  <a16:creationId xmlns:a16="http://schemas.microsoft.com/office/drawing/2014/main" id="{4C7AA450-D56E-4FCC-949E-8962F67E73B6}"/>
                </a:ext>
              </a:extLst>
            </p:cNvPr>
            <p:cNvSpPr>
              <a:spLocks noChangeShapeType="1"/>
            </p:cNvSpPr>
            <p:nvPr/>
          </p:nvSpPr>
          <p:spPr bwMode="auto">
            <a:xfrm flipV="1">
              <a:off x="3504" y="685"/>
              <a:ext cx="4" cy="2607"/>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Line 34">
              <a:extLst>
                <a:ext uri="{FF2B5EF4-FFF2-40B4-BE49-F238E27FC236}">
                  <a16:creationId xmlns:a16="http://schemas.microsoft.com/office/drawing/2014/main" id="{61B9181D-E417-4875-88F7-D35C8F3297C8}"/>
                </a:ext>
              </a:extLst>
            </p:cNvPr>
            <p:cNvSpPr>
              <a:spLocks noChangeShapeType="1"/>
            </p:cNvSpPr>
            <p:nvPr/>
          </p:nvSpPr>
          <p:spPr bwMode="auto">
            <a:xfrm>
              <a:off x="2354" y="182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2" name="Line 35">
              <a:extLst>
                <a:ext uri="{FF2B5EF4-FFF2-40B4-BE49-F238E27FC236}">
                  <a16:creationId xmlns:a16="http://schemas.microsoft.com/office/drawing/2014/main" id="{E5B1F634-92A6-4E42-B63F-7D60A48771ED}"/>
                </a:ext>
              </a:extLst>
            </p:cNvPr>
            <p:cNvSpPr>
              <a:spLocks noChangeShapeType="1"/>
            </p:cNvSpPr>
            <p:nvPr/>
          </p:nvSpPr>
          <p:spPr bwMode="auto">
            <a:xfrm>
              <a:off x="2335" y="2335"/>
              <a:ext cx="2992" cy="0"/>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3" name="Line 36">
              <a:extLst>
                <a:ext uri="{FF2B5EF4-FFF2-40B4-BE49-F238E27FC236}">
                  <a16:creationId xmlns:a16="http://schemas.microsoft.com/office/drawing/2014/main" id="{FE326564-985E-418F-BA33-4C4CAC38861E}"/>
                </a:ext>
              </a:extLst>
            </p:cNvPr>
            <p:cNvSpPr>
              <a:spLocks noChangeShapeType="1"/>
            </p:cNvSpPr>
            <p:nvPr/>
          </p:nvSpPr>
          <p:spPr bwMode="auto">
            <a:xfrm>
              <a:off x="2375" y="2857"/>
              <a:ext cx="3003" cy="5"/>
            </a:xfrm>
            <a:prstGeom prst="line">
              <a:avLst/>
            </a:prstGeom>
            <a:noFill/>
            <a:ln w="9525">
              <a:solidFill>
                <a:srgbClr val="96969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44" name="Group 115">
            <a:extLst>
              <a:ext uri="{FF2B5EF4-FFF2-40B4-BE49-F238E27FC236}">
                <a16:creationId xmlns:a16="http://schemas.microsoft.com/office/drawing/2014/main" id="{B0F3DF67-87AE-4202-B078-2906A150EB87}"/>
              </a:ext>
            </a:extLst>
          </p:cNvPr>
          <p:cNvGrpSpPr>
            <a:grpSpLocks/>
          </p:cNvGrpSpPr>
          <p:nvPr/>
        </p:nvGrpSpPr>
        <p:grpSpPr bwMode="auto">
          <a:xfrm>
            <a:off x="1419944" y="1401761"/>
            <a:ext cx="2146300" cy="508000"/>
            <a:chOff x="166" y="984"/>
            <a:chExt cx="1248" cy="320"/>
          </a:xfrm>
        </p:grpSpPr>
        <p:sp>
          <p:nvSpPr>
            <p:cNvPr id="45" name="Text Box 45">
              <a:extLst>
                <a:ext uri="{FF2B5EF4-FFF2-40B4-BE49-F238E27FC236}">
                  <a16:creationId xmlns:a16="http://schemas.microsoft.com/office/drawing/2014/main" id="{B1C3CCA1-DFDB-48E2-A465-B340A4474988}"/>
                </a:ext>
              </a:extLst>
            </p:cNvPr>
            <p:cNvSpPr txBox="1">
              <a:spLocks noChangeArrowheads="1"/>
            </p:cNvSpPr>
            <p:nvPr/>
          </p:nvSpPr>
          <p:spPr bwMode="auto">
            <a:xfrm>
              <a:off x="166" y="990"/>
              <a:ext cx="4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b="1" i="1" dirty="0" err="1">
                  <a:latin typeface="+mn-lt"/>
                </a:rPr>
                <a:t>Indice</a:t>
              </a:r>
              <a:r>
                <a:rPr lang="en-GB" sz="2400" b="1" dirty="0">
                  <a:latin typeface="+mn-lt"/>
                </a:rPr>
                <a:t> </a:t>
              </a:r>
            </a:p>
          </p:txBody>
        </p:sp>
        <p:graphicFrame>
          <p:nvGraphicFramePr>
            <p:cNvPr id="46" name="Object 6">
              <a:extLst>
                <a:ext uri="{FF2B5EF4-FFF2-40B4-BE49-F238E27FC236}">
                  <a16:creationId xmlns:a16="http://schemas.microsoft.com/office/drawing/2014/main" id="{3361D1F9-37F0-4492-87F1-E15D7EB73C62}"/>
                </a:ext>
              </a:extLst>
            </p:cNvPr>
            <p:cNvGraphicFramePr>
              <a:graphicFrameLocks noChangeAspect="1"/>
            </p:cNvGraphicFramePr>
            <p:nvPr/>
          </p:nvGraphicFramePr>
          <p:xfrm>
            <a:off x="809" y="984"/>
            <a:ext cx="605" cy="320"/>
          </p:xfrm>
          <a:graphic>
            <a:graphicData uri="http://schemas.openxmlformats.org/presentationml/2006/ole">
              <mc:AlternateContent xmlns:mc="http://schemas.openxmlformats.org/markup-compatibility/2006">
                <mc:Choice xmlns:v="urn:schemas-microsoft-com:vml" Requires="v">
                  <p:oleObj spid="_x0000_s4098" name="Equation" r:id="rId4" imgW="888840" imgH="469800" progId="Equation.3">
                    <p:embed/>
                  </p:oleObj>
                </mc:Choice>
                <mc:Fallback>
                  <p:oleObj name="Equation" r:id="rId4" imgW="888840" imgH="469800" progId="Equation.3">
                    <p:embed/>
                    <p:pic>
                      <p:nvPicPr>
                        <p:cNvPr id="46" name="Object 6">
                          <a:extLst>
                            <a:ext uri="{FF2B5EF4-FFF2-40B4-BE49-F238E27FC236}">
                              <a16:creationId xmlns:a16="http://schemas.microsoft.com/office/drawing/2014/main" id="{3361D1F9-37F0-4492-87F1-E15D7EB73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 y="984"/>
                          <a:ext cx="605"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7" name="Text Box 93">
            <a:extLst>
              <a:ext uri="{FF2B5EF4-FFF2-40B4-BE49-F238E27FC236}">
                <a16:creationId xmlns:a16="http://schemas.microsoft.com/office/drawing/2014/main" id="{1F4AD2E2-20DF-498F-AF3A-BDCC358F7721}"/>
              </a:ext>
            </a:extLst>
          </p:cNvPr>
          <p:cNvSpPr txBox="1">
            <a:spLocks noChangeArrowheads="1"/>
          </p:cNvSpPr>
          <p:nvPr/>
        </p:nvSpPr>
        <p:spPr bwMode="auto">
          <a:xfrm>
            <a:off x="1723157" y="879474"/>
            <a:ext cx="2125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b="1" dirty="0" err="1">
                <a:latin typeface="+mn-lt"/>
              </a:rPr>
              <a:t>Poutre</a:t>
            </a:r>
            <a:r>
              <a:rPr lang="en-GB" sz="2000" b="1" dirty="0">
                <a:latin typeface="+mn-lt"/>
              </a:rPr>
              <a:t> </a:t>
            </a:r>
            <a:r>
              <a:rPr lang="en-GB" sz="2000" b="1" dirty="0" err="1">
                <a:latin typeface="+mn-lt"/>
              </a:rPr>
              <a:t>légère</a:t>
            </a:r>
            <a:r>
              <a:rPr lang="en-GB" sz="2000" b="1" dirty="0">
                <a:latin typeface="+mn-lt"/>
              </a:rPr>
              <a:t> </a:t>
            </a:r>
            <a:r>
              <a:rPr lang="en-GB" sz="2000" b="1" dirty="0" err="1">
                <a:latin typeface="+mn-lt"/>
              </a:rPr>
              <a:t>rigide</a:t>
            </a:r>
            <a:r>
              <a:rPr lang="en-GB" sz="2000" b="1" dirty="0">
                <a:latin typeface="+mn-lt"/>
              </a:rPr>
              <a:t> :</a:t>
            </a:r>
          </a:p>
        </p:txBody>
      </p:sp>
      <p:grpSp>
        <p:nvGrpSpPr>
          <p:cNvPr id="48" name="Group 145">
            <a:extLst>
              <a:ext uri="{FF2B5EF4-FFF2-40B4-BE49-F238E27FC236}">
                <a16:creationId xmlns:a16="http://schemas.microsoft.com/office/drawing/2014/main" id="{2130651F-E9EA-437A-A5DB-7E180B3B8158}"/>
              </a:ext>
            </a:extLst>
          </p:cNvPr>
          <p:cNvGrpSpPr>
            <a:grpSpLocks/>
          </p:cNvGrpSpPr>
          <p:nvPr/>
        </p:nvGrpSpPr>
        <p:grpSpPr bwMode="auto">
          <a:xfrm>
            <a:off x="5520458" y="1147761"/>
            <a:ext cx="5087937" cy="4152900"/>
            <a:chOff x="2456" y="768"/>
            <a:chExt cx="2835" cy="2616"/>
          </a:xfrm>
        </p:grpSpPr>
        <p:grpSp>
          <p:nvGrpSpPr>
            <p:cNvPr id="49" name="Group 144">
              <a:extLst>
                <a:ext uri="{FF2B5EF4-FFF2-40B4-BE49-F238E27FC236}">
                  <a16:creationId xmlns:a16="http://schemas.microsoft.com/office/drawing/2014/main" id="{877D18BE-5F05-4507-9051-8CA9619045A8}"/>
                </a:ext>
              </a:extLst>
            </p:cNvPr>
            <p:cNvGrpSpPr>
              <a:grpSpLocks/>
            </p:cNvGrpSpPr>
            <p:nvPr/>
          </p:nvGrpSpPr>
          <p:grpSpPr bwMode="auto">
            <a:xfrm>
              <a:off x="2456" y="768"/>
              <a:ext cx="2835" cy="2616"/>
              <a:chOff x="2456" y="768"/>
              <a:chExt cx="2835" cy="2616"/>
            </a:xfrm>
          </p:grpSpPr>
          <p:sp>
            <p:nvSpPr>
              <p:cNvPr id="52" name="Line 84">
                <a:extLst>
                  <a:ext uri="{FF2B5EF4-FFF2-40B4-BE49-F238E27FC236}">
                    <a16:creationId xmlns:a16="http://schemas.microsoft.com/office/drawing/2014/main" id="{4FBFE07C-C81C-4B9A-B1E5-A31BAA13B3E5}"/>
                  </a:ext>
                </a:extLst>
              </p:cNvPr>
              <p:cNvSpPr>
                <a:spLocks noChangeShapeType="1"/>
              </p:cNvSpPr>
              <p:nvPr/>
            </p:nvSpPr>
            <p:spPr bwMode="auto">
              <a:xfrm flipV="1">
                <a:off x="2456" y="784"/>
                <a:ext cx="1563" cy="156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3" name="Line 85">
                <a:extLst>
                  <a:ext uri="{FF2B5EF4-FFF2-40B4-BE49-F238E27FC236}">
                    <a16:creationId xmlns:a16="http://schemas.microsoft.com/office/drawing/2014/main" id="{1F917AEC-FF44-4E2B-B30C-4077BBE7D1D5}"/>
                  </a:ext>
                </a:extLst>
              </p:cNvPr>
              <p:cNvSpPr>
                <a:spLocks noChangeShapeType="1"/>
              </p:cNvSpPr>
              <p:nvPr/>
            </p:nvSpPr>
            <p:spPr bwMode="auto">
              <a:xfrm flipV="1">
                <a:off x="2464" y="800"/>
                <a:ext cx="2043" cy="204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4" name="Line 86">
                <a:extLst>
                  <a:ext uri="{FF2B5EF4-FFF2-40B4-BE49-F238E27FC236}">
                    <a16:creationId xmlns:a16="http://schemas.microsoft.com/office/drawing/2014/main" id="{C522057B-DC13-4CEC-9654-6DEE51BB69BB}"/>
                  </a:ext>
                </a:extLst>
              </p:cNvPr>
              <p:cNvSpPr>
                <a:spLocks noChangeShapeType="1"/>
              </p:cNvSpPr>
              <p:nvPr/>
            </p:nvSpPr>
            <p:spPr bwMode="auto">
              <a:xfrm flipV="1">
                <a:off x="2479" y="768"/>
                <a:ext cx="2580" cy="2576"/>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5" name="Line 87">
                <a:extLst>
                  <a:ext uri="{FF2B5EF4-FFF2-40B4-BE49-F238E27FC236}">
                    <a16:creationId xmlns:a16="http://schemas.microsoft.com/office/drawing/2014/main" id="{982EAB4A-140D-4068-B6AF-C7651C1E2AFC}"/>
                  </a:ext>
                </a:extLst>
              </p:cNvPr>
              <p:cNvSpPr>
                <a:spLocks noChangeShapeType="1"/>
              </p:cNvSpPr>
              <p:nvPr/>
            </p:nvSpPr>
            <p:spPr bwMode="auto">
              <a:xfrm flipV="1">
                <a:off x="2967" y="1056"/>
                <a:ext cx="2324" cy="232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6" name="Line 88">
                <a:extLst>
                  <a:ext uri="{FF2B5EF4-FFF2-40B4-BE49-F238E27FC236}">
                    <a16:creationId xmlns:a16="http://schemas.microsoft.com/office/drawing/2014/main" id="{EB588733-07C0-4CCF-ABA0-9F2B2118268E}"/>
                  </a:ext>
                </a:extLst>
              </p:cNvPr>
              <p:cNvSpPr>
                <a:spLocks noChangeShapeType="1"/>
              </p:cNvSpPr>
              <p:nvPr/>
            </p:nvSpPr>
            <p:spPr bwMode="auto">
              <a:xfrm flipV="1">
                <a:off x="3448" y="1584"/>
                <a:ext cx="1803" cy="1800"/>
              </a:xfrm>
              <a:prstGeom prst="line">
                <a:avLst/>
              </a:prstGeom>
              <a:noFill/>
              <a:ln w="19050">
                <a:solidFill>
                  <a:schemeClr val="tx2"/>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57" name="AutoShape 89">
                <a:extLst>
                  <a:ext uri="{FF2B5EF4-FFF2-40B4-BE49-F238E27FC236}">
                    <a16:creationId xmlns:a16="http://schemas.microsoft.com/office/drawing/2014/main" id="{A098CFD0-FDE5-4EDE-8585-365BFA8F23F1}"/>
                  </a:ext>
                </a:extLst>
              </p:cNvPr>
              <p:cNvSpPr>
                <a:spLocks noChangeArrowheads="1"/>
              </p:cNvSpPr>
              <p:nvPr/>
            </p:nvSpPr>
            <p:spPr bwMode="auto">
              <a:xfrm rot="-7823135">
                <a:off x="2861" y="2105"/>
                <a:ext cx="1837"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896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8F8F8"/>
              </a:solidFill>
              <a:ln w="19050">
                <a:solidFill>
                  <a:schemeClr val="tx1"/>
                </a:solidFill>
                <a:miter lim="800000"/>
                <a:headEnd/>
                <a:tailEnd/>
              </a:ln>
            </p:spPr>
            <p:txBody>
              <a:bodyPr vert="eaVert" anchor="ctr"/>
              <a:lstStyle/>
              <a:p>
                <a:endParaRPr lang="en-GB" dirty="0"/>
              </a:p>
            </p:txBody>
          </p:sp>
          <p:sp>
            <p:nvSpPr>
              <p:cNvPr id="58" name="Text Box 90">
                <a:extLst>
                  <a:ext uri="{FF2B5EF4-FFF2-40B4-BE49-F238E27FC236}">
                    <a16:creationId xmlns:a16="http://schemas.microsoft.com/office/drawing/2014/main" id="{69D5FF0F-B135-4D89-B922-96B5D7184A6C}"/>
                  </a:ext>
                </a:extLst>
              </p:cNvPr>
              <p:cNvSpPr txBox="1">
                <a:spLocks noChangeArrowheads="1"/>
              </p:cNvSpPr>
              <p:nvPr/>
            </p:nvSpPr>
            <p:spPr bwMode="auto">
              <a:xfrm>
                <a:off x="2591" y="1219"/>
                <a:ext cx="886" cy="186"/>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50000"/>
                  </a:spcBef>
                </a:pPr>
                <a:r>
                  <a:rPr lang="en-GB" sz="1600" b="1" i="1" dirty="0"/>
                  <a:t>M croissant</a:t>
                </a:r>
              </a:p>
            </p:txBody>
          </p:sp>
        </p:grpSp>
        <p:sp>
          <p:nvSpPr>
            <p:cNvPr id="50" name="AutoShape 104">
              <a:extLst>
                <a:ext uri="{FF2B5EF4-FFF2-40B4-BE49-F238E27FC236}">
                  <a16:creationId xmlns:a16="http://schemas.microsoft.com/office/drawing/2014/main" id="{3E119473-704D-4E84-BB02-FB32B12EC5B4}"/>
                </a:ext>
              </a:extLst>
            </p:cNvPr>
            <p:cNvSpPr>
              <a:spLocks noChangeArrowheads="1"/>
            </p:cNvSpPr>
            <p:nvPr/>
          </p:nvSpPr>
          <p:spPr bwMode="auto">
            <a:xfrm flipH="1">
              <a:off x="4368" y="2140"/>
              <a:ext cx="360" cy="364"/>
            </a:xfrm>
            <a:prstGeom prst="rtTriangle">
              <a:avLst/>
            </a:prstGeom>
            <a:solidFill>
              <a:schemeClr val="bg1"/>
            </a:solidFill>
            <a:ln w="28575">
              <a:solidFill>
                <a:schemeClr val="accent1"/>
              </a:solidFill>
              <a:miter lim="800000"/>
              <a:headEnd/>
              <a:tailEnd/>
            </a:ln>
          </p:spPr>
          <p:txBody>
            <a:bodyPr anchor="ctr"/>
            <a:lstStyle/>
            <a:p>
              <a:endParaRPr lang="en-GB" dirty="0"/>
            </a:p>
          </p:txBody>
        </p:sp>
        <p:sp>
          <p:nvSpPr>
            <p:cNvPr id="51" name="Text Box 105">
              <a:extLst>
                <a:ext uri="{FF2B5EF4-FFF2-40B4-BE49-F238E27FC236}">
                  <a16:creationId xmlns:a16="http://schemas.microsoft.com/office/drawing/2014/main" id="{84E079FB-0773-40EA-A308-9B0BCD404E2F}"/>
                </a:ext>
              </a:extLst>
            </p:cNvPr>
            <p:cNvSpPr txBox="1">
              <a:spLocks noChangeArrowheads="1"/>
            </p:cNvSpPr>
            <p:nvPr/>
          </p:nvSpPr>
          <p:spPr bwMode="auto">
            <a:xfrm>
              <a:off x="4526" y="229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1600" b="1" dirty="0"/>
                <a:t>2</a:t>
              </a:r>
            </a:p>
          </p:txBody>
        </p:sp>
      </p:grpSp>
      <p:grpSp>
        <p:nvGrpSpPr>
          <p:cNvPr id="59" name="Group 143">
            <a:extLst>
              <a:ext uri="{FF2B5EF4-FFF2-40B4-BE49-F238E27FC236}">
                <a16:creationId xmlns:a16="http://schemas.microsoft.com/office/drawing/2014/main" id="{49406C74-C6D2-4FA5-A20E-EE9EF94AD09C}"/>
              </a:ext>
            </a:extLst>
          </p:cNvPr>
          <p:cNvGrpSpPr>
            <a:grpSpLocks/>
          </p:cNvGrpSpPr>
          <p:nvPr/>
        </p:nvGrpSpPr>
        <p:grpSpPr bwMode="auto">
          <a:xfrm>
            <a:off x="1553294" y="4244977"/>
            <a:ext cx="2940050" cy="1762126"/>
            <a:chOff x="166" y="2886"/>
            <a:chExt cx="1710" cy="1110"/>
          </a:xfrm>
        </p:grpSpPr>
        <p:sp>
          <p:nvSpPr>
            <p:cNvPr id="60" name="Text Box 139">
              <a:extLst>
                <a:ext uri="{FF2B5EF4-FFF2-40B4-BE49-F238E27FC236}">
                  <a16:creationId xmlns:a16="http://schemas.microsoft.com/office/drawing/2014/main" id="{279CA6E7-9545-4528-801C-1271DA66EF8C}"/>
                </a:ext>
              </a:extLst>
            </p:cNvPr>
            <p:cNvSpPr txBox="1">
              <a:spLocks noChangeArrowheads="1"/>
            </p:cNvSpPr>
            <p:nvPr/>
          </p:nvSpPr>
          <p:spPr bwMode="auto">
            <a:xfrm>
              <a:off x="166" y="2886"/>
              <a:ext cx="1710" cy="1101"/>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35000"/>
                </a:spcBef>
                <a:spcAft>
                  <a:spcPct val="30000"/>
                </a:spcAft>
              </a:pPr>
              <a:r>
                <a:rPr lang="en-GB" b="1" i="1" dirty="0" err="1">
                  <a:latin typeface="+mn-lt"/>
                </a:rPr>
                <a:t>Fonction</a:t>
              </a:r>
              <a:r>
                <a:rPr lang="en-GB" b="1" i="1" dirty="0">
                  <a:latin typeface="+mn-lt"/>
                </a:rPr>
                <a:t>      </a:t>
              </a:r>
              <a:r>
                <a:rPr lang="en-GB" b="1" i="1" dirty="0" err="1">
                  <a:latin typeface="+mn-lt"/>
                </a:rPr>
                <a:t>Indice</a:t>
              </a:r>
              <a:r>
                <a:rPr lang="en-GB" b="1" i="1" dirty="0">
                  <a:latin typeface="+mn-lt"/>
                </a:rPr>
                <a:t>         </a:t>
              </a:r>
              <a:r>
                <a:rPr lang="en-GB" b="1" i="1" dirty="0" err="1">
                  <a:latin typeface="+mn-lt"/>
                </a:rPr>
                <a:t>Pente</a:t>
              </a:r>
              <a:endParaRPr lang="en-GB" b="1" i="1" dirty="0">
                <a:latin typeface="+mn-lt"/>
              </a:endParaRPr>
            </a:p>
            <a:p>
              <a:pPr>
                <a:spcBef>
                  <a:spcPct val="35000"/>
                </a:spcBef>
                <a:spcAft>
                  <a:spcPct val="30000"/>
                </a:spcAft>
              </a:pPr>
              <a:r>
                <a:rPr lang="en-GB" b="1" i="1" dirty="0">
                  <a:latin typeface="+mn-lt"/>
                </a:rPr>
                <a:t>    Barre                               1</a:t>
              </a:r>
            </a:p>
            <a:p>
              <a:pPr>
                <a:spcBef>
                  <a:spcPct val="35000"/>
                </a:spcBef>
                <a:spcAft>
                  <a:spcPct val="30000"/>
                </a:spcAft>
              </a:pPr>
              <a:r>
                <a:rPr lang="en-GB" b="1" i="1" dirty="0">
                  <a:latin typeface="+mn-lt"/>
                </a:rPr>
                <a:t>    </a:t>
              </a:r>
              <a:r>
                <a:rPr lang="en-GB" b="1" i="1" dirty="0" err="1">
                  <a:latin typeface="+mn-lt"/>
                </a:rPr>
                <a:t>Poutre</a:t>
              </a:r>
              <a:r>
                <a:rPr lang="en-GB" b="1" i="1" dirty="0">
                  <a:latin typeface="+mn-lt"/>
                </a:rPr>
                <a:t>                             2</a:t>
              </a:r>
            </a:p>
            <a:p>
              <a:pPr>
                <a:spcBef>
                  <a:spcPct val="35000"/>
                </a:spcBef>
                <a:spcAft>
                  <a:spcPct val="30000"/>
                </a:spcAft>
              </a:pPr>
              <a:r>
                <a:rPr lang="en-GB" b="1" i="1" dirty="0">
                  <a:latin typeface="+mn-lt"/>
                </a:rPr>
                <a:t>  </a:t>
              </a:r>
              <a:r>
                <a:rPr lang="en-GB" b="1" i="1" dirty="0" err="1">
                  <a:latin typeface="+mn-lt"/>
                </a:rPr>
                <a:t>Panneau</a:t>
              </a:r>
              <a:r>
                <a:rPr lang="en-GB" b="1" i="1" dirty="0">
                  <a:latin typeface="+mn-lt"/>
                </a:rPr>
                <a:t>                           3</a:t>
              </a:r>
            </a:p>
          </p:txBody>
        </p:sp>
        <p:graphicFrame>
          <p:nvGraphicFramePr>
            <p:cNvPr id="61" name="Object 2">
              <a:extLst>
                <a:ext uri="{FF2B5EF4-FFF2-40B4-BE49-F238E27FC236}">
                  <a16:creationId xmlns:a16="http://schemas.microsoft.com/office/drawing/2014/main" id="{D7B2B4F7-C1B1-4C43-9D34-66CBFA6B097A}"/>
                </a:ext>
              </a:extLst>
            </p:cNvPr>
            <p:cNvGraphicFramePr>
              <a:graphicFrameLocks noChangeAspect="1"/>
            </p:cNvGraphicFramePr>
            <p:nvPr/>
          </p:nvGraphicFramePr>
          <p:xfrm>
            <a:off x="934" y="3227"/>
            <a:ext cx="217" cy="160"/>
          </p:xfrm>
          <a:graphic>
            <a:graphicData uri="http://schemas.openxmlformats.org/presentationml/2006/ole">
              <mc:AlternateContent xmlns:mc="http://schemas.openxmlformats.org/markup-compatibility/2006">
                <mc:Choice xmlns:v="urn:schemas-microsoft-com:vml" Requires="v">
                  <p:oleObj spid="_x0000_s4099" name="Equation" r:id="rId6" imgW="355320" imgH="253800" progId="Equation.3">
                    <p:embed/>
                  </p:oleObj>
                </mc:Choice>
                <mc:Fallback>
                  <p:oleObj name="Equation" r:id="rId6" imgW="355320" imgH="253800" progId="Equation.3">
                    <p:embed/>
                    <p:pic>
                      <p:nvPicPr>
                        <p:cNvPr id="61" name="Object 2">
                          <a:extLst>
                            <a:ext uri="{FF2B5EF4-FFF2-40B4-BE49-F238E27FC236}">
                              <a16:creationId xmlns:a16="http://schemas.microsoft.com/office/drawing/2014/main" id="{D7B2B4F7-C1B1-4C43-9D34-66CBFA6B09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 y="3227"/>
                          <a:ext cx="217"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3">
              <a:extLst>
                <a:ext uri="{FF2B5EF4-FFF2-40B4-BE49-F238E27FC236}">
                  <a16:creationId xmlns:a16="http://schemas.microsoft.com/office/drawing/2014/main" id="{846DC980-E278-44ED-805D-9D8868B7044C}"/>
                </a:ext>
              </a:extLst>
            </p:cNvPr>
            <p:cNvGraphicFramePr>
              <a:graphicFrameLocks noChangeAspect="1"/>
            </p:cNvGraphicFramePr>
            <p:nvPr/>
          </p:nvGraphicFramePr>
          <p:xfrm>
            <a:off x="924" y="3462"/>
            <a:ext cx="364" cy="184"/>
          </p:xfrm>
          <a:graphic>
            <a:graphicData uri="http://schemas.openxmlformats.org/presentationml/2006/ole">
              <mc:AlternateContent xmlns:mc="http://schemas.openxmlformats.org/markup-compatibility/2006">
                <mc:Choice xmlns:v="urn:schemas-microsoft-com:vml" Requires="v">
                  <p:oleObj spid="_x0000_s4100" name="Equation" r:id="rId8" imgW="596880" imgH="291960" progId="Equation.3">
                    <p:embed/>
                  </p:oleObj>
                </mc:Choice>
                <mc:Fallback>
                  <p:oleObj name="Equation" r:id="rId8" imgW="596880" imgH="291960" progId="Equation.3">
                    <p:embed/>
                    <p:pic>
                      <p:nvPicPr>
                        <p:cNvPr id="62" name="Object 3">
                          <a:extLst>
                            <a:ext uri="{FF2B5EF4-FFF2-40B4-BE49-F238E27FC236}">
                              <a16:creationId xmlns:a16="http://schemas.microsoft.com/office/drawing/2014/main" id="{846DC980-E278-44ED-805D-9D8868B70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 y="3462"/>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4">
              <a:extLst>
                <a:ext uri="{FF2B5EF4-FFF2-40B4-BE49-F238E27FC236}">
                  <a16:creationId xmlns:a16="http://schemas.microsoft.com/office/drawing/2014/main" id="{39B389E6-7022-4E6C-991E-8A3F71D59D90}"/>
                </a:ext>
              </a:extLst>
            </p:cNvPr>
            <p:cNvGraphicFramePr>
              <a:graphicFrameLocks noChangeAspect="1"/>
            </p:cNvGraphicFramePr>
            <p:nvPr/>
          </p:nvGraphicFramePr>
          <p:xfrm>
            <a:off x="920" y="3768"/>
            <a:ext cx="364" cy="184"/>
          </p:xfrm>
          <a:graphic>
            <a:graphicData uri="http://schemas.openxmlformats.org/presentationml/2006/ole">
              <mc:AlternateContent xmlns:mc="http://schemas.openxmlformats.org/markup-compatibility/2006">
                <mc:Choice xmlns:v="urn:schemas-microsoft-com:vml" Requires="v">
                  <p:oleObj spid="_x0000_s4101" name="Equation" r:id="rId10" imgW="596880" imgH="291960" progId="Equation.3">
                    <p:embed/>
                  </p:oleObj>
                </mc:Choice>
                <mc:Fallback>
                  <p:oleObj name="Equation" r:id="rId10" imgW="596880" imgH="291960" progId="Equation.3">
                    <p:embed/>
                    <p:pic>
                      <p:nvPicPr>
                        <p:cNvPr id="63" name="Object 4">
                          <a:extLst>
                            <a:ext uri="{FF2B5EF4-FFF2-40B4-BE49-F238E27FC236}">
                              <a16:creationId xmlns:a16="http://schemas.microsoft.com/office/drawing/2014/main" id="{39B389E6-7022-4E6C-991E-8A3F71D59D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 y="3768"/>
                          <a:ext cx="36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Line 140">
              <a:extLst>
                <a:ext uri="{FF2B5EF4-FFF2-40B4-BE49-F238E27FC236}">
                  <a16:creationId xmlns:a16="http://schemas.microsoft.com/office/drawing/2014/main" id="{6853B408-C58C-4DFE-849C-278BA3255624}"/>
                </a:ext>
              </a:extLst>
            </p:cNvPr>
            <p:cNvSpPr>
              <a:spLocks noChangeShapeType="1"/>
            </p:cNvSpPr>
            <p:nvPr/>
          </p:nvSpPr>
          <p:spPr bwMode="auto">
            <a:xfrm flipV="1">
              <a:off x="832" y="2888"/>
              <a:ext cx="0" cy="109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5" name="Line 141">
              <a:extLst>
                <a:ext uri="{FF2B5EF4-FFF2-40B4-BE49-F238E27FC236}">
                  <a16:creationId xmlns:a16="http://schemas.microsoft.com/office/drawing/2014/main" id="{4C2F5C2A-2243-4F6F-8A33-085E27235449}"/>
                </a:ext>
              </a:extLst>
            </p:cNvPr>
            <p:cNvSpPr>
              <a:spLocks noChangeShapeType="1"/>
            </p:cNvSpPr>
            <p:nvPr/>
          </p:nvSpPr>
          <p:spPr bwMode="auto">
            <a:xfrm flipV="1">
              <a:off x="1432" y="2888"/>
              <a:ext cx="0" cy="1108"/>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6" name="Line 142">
              <a:extLst>
                <a:ext uri="{FF2B5EF4-FFF2-40B4-BE49-F238E27FC236}">
                  <a16:creationId xmlns:a16="http://schemas.microsoft.com/office/drawing/2014/main" id="{45C82582-A831-4FC3-807E-33413DF0A1E2}"/>
                </a:ext>
              </a:extLst>
            </p:cNvPr>
            <p:cNvSpPr>
              <a:spLocks noChangeShapeType="1"/>
            </p:cNvSpPr>
            <p:nvPr/>
          </p:nvSpPr>
          <p:spPr bwMode="auto">
            <a:xfrm>
              <a:off x="166" y="3120"/>
              <a:ext cx="1706"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GB" dirty="0"/>
            </a:p>
          </p:txBody>
        </p:sp>
      </p:grpSp>
      <p:grpSp>
        <p:nvGrpSpPr>
          <p:cNvPr id="67" name="Group 71">
            <a:extLst>
              <a:ext uri="{FF2B5EF4-FFF2-40B4-BE49-F238E27FC236}">
                <a16:creationId xmlns:a16="http://schemas.microsoft.com/office/drawing/2014/main" id="{3A5E46DB-8D43-4D1B-8185-96F3C3A62549}"/>
              </a:ext>
            </a:extLst>
          </p:cNvPr>
          <p:cNvGrpSpPr>
            <a:grpSpLocks/>
          </p:cNvGrpSpPr>
          <p:nvPr/>
        </p:nvGrpSpPr>
        <p:grpSpPr bwMode="auto">
          <a:xfrm>
            <a:off x="1419944" y="2020887"/>
            <a:ext cx="2324100" cy="708026"/>
            <a:chOff x="180" y="1374"/>
            <a:chExt cx="1464" cy="446"/>
          </a:xfrm>
        </p:grpSpPr>
        <p:sp>
          <p:nvSpPr>
            <p:cNvPr id="68" name="Text Box 95">
              <a:extLst>
                <a:ext uri="{FF2B5EF4-FFF2-40B4-BE49-F238E27FC236}">
                  <a16:creationId xmlns:a16="http://schemas.microsoft.com/office/drawing/2014/main" id="{4F5360E2-2289-44F5-8A4C-56CF825F9453}"/>
                </a:ext>
              </a:extLst>
            </p:cNvPr>
            <p:cNvSpPr txBox="1">
              <a:spLocks noChangeArrowheads="1"/>
            </p:cNvSpPr>
            <p:nvPr/>
          </p:nvSpPr>
          <p:spPr bwMode="auto">
            <a:xfrm>
              <a:off x="180" y="1374"/>
              <a:ext cx="8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b="1" i="1" dirty="0" err="1">
                  <a:latin typeface="+mn-lt"/>
                </a:rPr>
                <a:t>Réarrangement</a:t>
              </a:r>
              <a:r>
                <a:rPr lang="en-GB" b="1" i="1" dirty="0">
                  <a:latin typeface="+mn-lt"/>
                </a:rPr>
                <a:t> :</a:t>
              </a:r>
            </a:p>
          </p:txBody>
        </p:sp>
        <p:sp>
          <p:nvSpPr>
            <p:cNvPr id="69" name="Text Box 70">
              <a:extLst>
                <a:ext uri="{FF2B5EF4-FFF2-40B4-BE49-F238E27FC236}">
                  <a16:creationId xmlns:a16="http://schemas.microsoft.com/office/drawing/2014/main" id="{EC0DFEB0-22E7-4C89-9DBF-A7D55F7873A0}"/>
                </a:ext>
              </a:extLst>
            </p:cNvPr>
            <p:cNvSpPr txBox="1">
              <a:spLocks noChangeArrowheads="1"/>
            </p:cNvSpPr>
            <p:nvPr/>
          </p:nvSpPr>
          <p:spPr bwMode="auto">
            <a:xfrm>
              <a:off x="857" y="1568"/>
              <a:ext cx="7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r>
                <a:rPr lang="en-GB" sz="2000" dirty="0">
                  <a:latin typeface="+mn-lt"/>
                </a:rPr>
                <a:t>E  =  </a:t>
              </a:r>
              <a:r>
                <a:rPr lang="el-GR" sz="2000">
                  <a:latin typeface="+mn-lt"/>
                  <a:cs typeface="Arial" pitchFamily="34" charset="0"/>
                </a:rPr>
                <a:t>ρ</a:t>
              </a:r>
              <a:r>
                <a:rPr lang="en-GB" sz="2000" b="1" baseline="30000" dirty="0">
                  <a:latin typeface="+mn-lt"/>
                  <a:cs typeface="Arial" pitchFamily="34" charset="0"/>
                </a:rPr>
                <a:t>2</a:t>
              </a:r>
              <a:r>
                <a:rPr lang="en-GB" sz="2000" dirty="0">
                  <a:latin typeface="+mn-lt"/>
                  <a:cs typeface="Arial" pitchFamily="34" charset="0"/>
                </a:rPr>
                <a:t> M</a:t>
              </a:r>
              <a:r>
                <a:rPr lang="en-GB" sz="2000" b="1" baseline="30000" dirty="0">
                  <a:latin typeface="+mn-lt"/>
                  <a:cs typeface="Arial" pitchFamily="34" charset="0"/>
                </a:rPr>
                <a:t>2</a:t>
              </a:r>
              <a:endParaRPr lang="el-GR" sz="2000" b="1">
                <a:latin typeface="+mn-lt"/>
                <a:cs typeface="Arial" pitchFamily="34" charset="0"/>
              </a:endParaRPr>
            </a:p>
          </p:txBody>
        </p:sp>
      </p:grpSp>
      <p:grpSp>
        <p:nvGrpSpPr>
          <p:cNvPr id="70" name="Group 75">
            <a:extLst>
              <a:ext uri="{FF2B5EF4-FFF2-40B4-BE49-F238E27FC236}">
                <a16:creationId xmlns:a16="http://schemas.microsoft.com/office/drawing/2014/main" id="{7A5246F3-CDC2-4C43-BF48-7666ABC07BB8}"/>
              </a:ext>
            </a:extLst>
          </p:cNvPr>
          <p:cNvGrpSpPr>
            <a:grpSpLocks/>
          </p:cNvGrpSpPr>
          <p:nvPr/>
        </p:nvGrpSpPr>
        <p:grpSpPr bwMode="auto">
          <a:xfrm>
            <a:off x="2682009" y="4586289"/>
            <a:ext cx="2622551" cy="962026"/>
            <a:chOff x="975" y="2990"/>
            <a:chExt cx="1652" cy="606"/>
          </a:xfrm>
        </p:grpSpPr>
        <p:sp>
          <p:nvSpPr>
            <p:cNvPr id="71" name="Oval 72">
              <a:extLst>
                <a:ext uri="{FF2B5EF4-FFF2-40B4-BE49-F238E27FC236}">
                  <a16:creationId xmlns:a16="http://schemas.microsoft.com/office/drawing/2014/main" id="{EDB8E3C9-404F-4659-AB6F-65300FF2EB80}"/>
                </a:ext>
              </a:extLst>
            </p:cNvPr>
            <p:cNvSpPr>
              <a:spLocks noChangeArrowheads="1"/>
            </p:cNvSpPr>
            <p:nvPr/>
          </p:nvSpPr>
          <p:spPr bwMode="auto">
            <a:xfrm>
              <a:off x="975" y="3269"/>
              <a:ext cx="1109"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GB" dirty="0"/>
            </a:p>
          </p:txBody>
        </p:sp>
        <p:sp>
          <p:nvSpPr>
            <p:cNvPr id="72" name="Line 73">
              <a:extLst>
                <a:ext uri="{FF2B5EF4-FFF2-40B4-BE49-F238E27FC236}">
                  <a16:creationId xmlns:a16="http://schemas.microsoft.com/office/drawing/2014/main" id="{DC884E7B-9C47-441D-BE6D-83207C6DE784}"/>
                </a:ext>
              </a:extLst>
            </p:cNvPr>
            <p:cNvSpPr>
              <a:spLocks noChangeShapeType="1"/>
            </p:cNvSpPr>
            <p:nvPr/>
          </p:nvSpPr>
          <p:spPr bwMode="auto">
            <a:xfrm flipV="1">
              <a:off x="2112" y="2990"/>
              <a:ext cx="515" cy="394"/>
            </a:xfrm>
            <a:prstGeom prst="line">
              <a:avLst/>
            </a:prstGeom>
            <a:noFill/>
            <a:ln w="31750">
              <a:solidFill>
                <a:schemeClr val="accent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5316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125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Sélection</a:t>
            </a:r>
            <a:r>
              <a:rPr lang="en-GB" dirty="0"/>
              <a:t> </a:t>
            </a:r>
            <a:r>
              <a:rPr lang="en-GB" dirty="0" err="1"/>
              <a:t>utilisant</a:t>
            </a:r>
            <a:r>
              <a:rPr lang="en-GB" dirty="0"/>
              <a:t> </a:t>
            </a:r>
            <a:r>
              <a:rPr lang="en-GB" dirty="0" err="1"/>
              <a:t>l’indice</a:t>
            </a:r>
            <a:r>
              <a:rPr lang="en-GB" dirty="0"/>
              <a:t> dans un </a:t>
            </a:r>
            <a:r>
              <a:rPr lang="en-GB" dirty="0" err="1"/>
              <a:t>graphique</a:t>
            </a:r>
            <a:r>
              <a:rPr lang="en-GB" dirty="0"/>
              <a:t> à </a:t>
            </a:r>
            <a:r>
              <a:rPr lang="en-GB" dirty="0" err="1"/>
              <a:t>bulle</a:t>
            </a:r>
            <a:r>
              <a:rPr lang="en-GB" dirty="0"/>
              <a:t> </a:t>
            </a:r>
            <a:endParaRPr lang="en-US" dirty="0"/>
          </a:p>
        </p:txBody>
      </p:sp>
      <p:pic>
        <p:nvPicPr>
          <p:cNvPr id="4" name="Picture 32">
            <a:extLst>
              <a:ext uri="{FF2B5EF4-FFF2-40B4-BE49-F238E27FC236}">
                <a16:creationId xmlns:a16="http://schemas.microsoft.com/office/drawing/2014/main" id="{1B02DD70-1D56-4258-8C27-B8ABD9E46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227" y="1018968"/>
            <a:ext cx="6726079" cy="514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1">
            <a:extLst>
              <a:ext uri="{FF2B5EF4-FFF2-40B4-BE49-F238E27FC236}">
                <a16:creationId xmlns:a16="http://schemas.microsoft.com/office/drawing/2014/main" id="{1578655A-42E1-4286-9646-60E8A2299CE0}"/>
              </a:ext>
            </a:extLst>
          </p:cNvPr>
          <p:cNvGrpSpPr>
            <a:grpSpLocks/>
          </p:cNvGrpSpPr>
          <p:nvPr/>
        </p:nvGrpSpPr>
        <p:grpSpPr bwMode="auto">
          <a:xfrm>
            <a:off x="1392919" y="5055163"/>
            <a:ext cx="1375544" cy="499036"/>
            <a:chOff x="193" y="3272"/>
            <a:chExt cx="922" cy="334"/>
          </a:xfrm>
        </p:grpSpPr>
        <p:sp>
          <p:nvSpPr>
            <p:cNvPr id="6" name="Rectangle 16">
              <a:extLst>
                <a:ext uri="{FF2B5EF4-FFF2-40B4-BE49-F238E27FC236}">
                  <a16:creationId xmlns:a16="http://schemas.microsoft.com/office/drawing/2014/main" id="{5CB8A1C2-69B2-4A87-B60F-9EF16999F4B4}"/>
                </a:ext>
              </a:extLst>
            </p:cNvPr>
            <p:cNvSpPr>
              <a:spLocks noChangeArrowheads="1"/>
            </p:cNvSpPr>
            <p:nvPr/>
          </p:nvSpPr>
          <p:spPr bwMode="auto">
            <a:xfrm>
              <a:off x="193" y="3272"/>
              <a:ext cx="620" cy="334"/>
            </a:xfrm>
            <a:prstGeom prst="rect">
              <a:avLst/>
            </a:prstGeom>
            <a:solidFill>
              <a:schemeClr val="bg1">
                <a:alpha val="99000"/>
              </a:schemeClr>
            </a:solidFill>
            <a:ln w="28575">
              <a:solidFill>
                <a:schemeClr val="accent1"/>
              </a:solidFill>
              <a:miter lim="800000"/>
              <a:headEnd/>
              <a:tailEnd/>
            </a:ln>
          </p:spPr>
          <p:txBody>
            <a:bodyPr wrap="none" anchor="ctr"/>
            <a:lstStyle/>
            <a:p>
              <a:endParaRPr lang="en-GB" dirty="0"/>
            </a:p>
          </p:txBody>
        </p:sp>
        <p:graphicFrame>
          <p:nvGraphicFramePr>
            <p:cNvPr id="7" name="Object 5">
              <a:extLst>
                <a:ext uri="{FF2B5EF4-FFF2-40B4-BE49-F238E27FC236}">
                  <a16:creationId xmlns:a16="http://schemas.microsoft.com/office/drawing/2014/main" id="{DB75958A-FB1E-4C2E-A9E9-CC0EDBC7AD88}"/>
                </a:ext>
              </a:extLst>
            </p:cNvPr>
            <p:cNvGraphicFramePr>
              <a:graphicFrameLocks noChangeAspect="1"/>
            </p:cNvGraphicFramePr>
            <p:nvPr/>
          </p:nvGraphicFramePr>
          <p:xfrm>
            <a:off x="261" y="3310"/>
            <a:ext cx="465" cy="296"/>
          </p:xfrm>
          <a:graphic>
            <a:graphicData uri="http://schemas.openxmlformats.org/presentationml/2006/ole">
              <mc:AlternateContent xmlns:mc="http://schemas.openxmlformats.org/markup-compatibility/2006">
                <mc:Choice xmlns:v="urn:schemas-microsoft-com:vml" Requires="v">
                  <p:oleObj spid="_x0000_s5122" name="Equation" r:id="rId5" imgW="787320" imgH="469800" progId="Equation.3">
                    <p:embed/>
                  </p:oleObj>
                </mc:Choice>
                <mc:Fallback>
                  <p:oleObj name="Equation" r:id="rId5" imgW="787320" imgH="469800" progId="Equation.3">
                    <p:embed/>
                    <p:pic>
                      <p:nvPicPr>
                        <p:cNvPr id="7" name="Object 5">
                          <a:extLst>
                            <a:ext uri="{FF2B5EF4-FFF2-40B4-BE49-F238E27FC236}">
                              <a16:creationId xmlns:a16="http://schemas.microsoft.com/office/drawing/2014/main" id="{DB75958A-FB1E-4C2E-A9E9-CC0EDBC7AD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 y="3310"/>
                          <a:ext cx="465" cy="296"/>
                        </a:xfrm>
                        <a:prstGeom prst="rect">
                          <a:avLst/>
                        </a:prstGeom>
                        <a:noFill/>
                        <a:ln>
                          <a:noFill/>
                        </a:ln>
                        <a:effectLst/>
                        <a:extLst>
                          <a:ext uri="{909E8E84-426E-40DD-AFC4-6F175D3DCCD1}">
                            <a14:hiddenFill xmlns:a14="http://schemas.microsoft.com/office/drawing/2010/main">
                              <a:solidFill>
                                <a:schemeClr val="accent1">
                                  <a:alpha val="36000"/>
                                </a:schemeClr>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8">
              <a:extLst>
                <a:ext uri="{FF2B5EF4-FFF2-40B4-BE49-F238E27FC236}">
                  <a16:creationId xmlns:a16="http://schemas.microsoft.com/office/drawing/2014/main" id="{CA107D69-4B16-4B88-83D0-C7F8CD263E4C}"/>
                </a:ext>
              </a:extLst>
            </p:cNvPr>
            <p:cNvSpPr>
              <a:spLocks noChangeShapeType="1"/>
            </p:cNvSpPr>
            <p:nvPr/>
          </p:nvSpPr>
          <p:spPr bwMode="auto">
            <a:xfrm flipV="1">
              <a:off x="818" y="3325"/>
              <a:ext cx="297" cy="1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9" name="Freeform 20">
            <a:extLst>
              <a:ext uri="{FF2B5EF4-FFF2-40B4-BE49-F238E27FC236}">
                <a16:creationId xmlns:a16="http://schemas.microsoft.com/office/drawing/2014/main" id="{CACDF6D3-ED35-4D09-8DCB-8051D781D889}"/>
              </a:ext>
            </a:extLst>
          </p:cNvPr>
          <p:cNvSpPr>
            <a:spLocks/>
          </p:cNvSpPr>
          <p:nvPr/>
        </p:nvSpPr>
        <p:spPr bwMode="auto">
          <a:xfrm>
            <a:off x="3013615" y="994418"/>
            <a:ext cx="6164770" cy="4661041"/>
          </a:xfrm>
          <a:custGeom>
            <a:avLst/>
            <a:gdLst>
              <a:gd name="T0" fmla="*/ 0 w 4242"/>
              <a:gd name="T1" fmla="*/ 4430 h 2994"/>
              <a:gd name="T2" fmla="*/ 2086 w 4242"/>
              <a:gd name="T3" fmla="*/ 0 h 2994"/>
              <a:gd name="T4" fmla="*/ 2383 w 4242"/>
              <a:gd name="T5" fmla="*/ 0 h 2994"/>
              <a:gd name="T6" fmla="*/ 2383 w 4242"/>
              <a:gd name="T7" fmla="*/ 5093 h 2994"/>
              <a:gd name="T8" fmla="*/ 0 w 4242"/>
              <a:gd name="T9" fmla="*/ 5093 h 2994"/>
              <a:gd name="T10" fmla="*/ 0 w 4242"/>
              <a:gd name="T11" fmla="*/ 3340 h 2994"/>
              <a:gd name="T12" fmla="*/ 0 60000 65536"/>
              <a:gd name="T13" fmla="*/ 0 60000 65536"/>
              <a:gd name="T14" fmla="*/ 0 60000 65536"/>
              <a:gd name="T15" fmla="*/ 0 60000 65536"/>
              <a:gd name="T16" fmla="*/ 0 60000 65536"/>
              <a:gd name="T17" fmla="*/ 0 60000 65536"/>
              <a:gd name="T18" fmla="*/ 0 w 4242"/>
              <a:gd name="T19" fmla="*/ 0 h 2994"/>
              <a:gd name="T20" fmla="*/ 4242 w 4242"/>
              <a:gd name="T21" fmla="*/ 2994 h 2994"/>
            </a:gdLst>
            <a:ahLst/>
            <a:cxnLst>
              <a:cxn ang="T12">
                <a:pos x="T0" y="T1"/>
              </a:cxn>
              <a:cxn ang="T13">
                <a:pos x="T2" y="T3"/>
              </a:cxn>
              <a:cxn ang="T14">
                <a:pos x="T4" y="T5"/>
              </a:cxn>
              <a:cxn ang="T15">
                <a:pos x="T6" y="T7"/>
              </a:cxn>
              <a:cxn ang="T16">
                <a:pos x="T8" y="T9"/>
              </a:cxn>
              <a:cxn ang="T17">
                <a:pos x="T10" y="T11"/>
              </a:cxn>
            </a:cxnLst>
            <a:rect l="T18" t="T19" r="T20" b="T21"/>
            <a:pathLst>
              <a:path w="4242" h="2994">
                <a:moveTo>
                  <a:pt x="0" y="2604"/>
                </a:moveTo>
                <a:lnTo>
                  <a:pt x="3714" y="0"/>
                </a:lnTo>
                <a:lnTo>
                  <a:pt x="4242" y="0"/>
                </a:lnTo>
                <a:lnTo>
                  <a:pt x="4242" y="2994"/>
                </a:lnTo>
                <a:lnTo>
                  <a:pt x="0" y="2994"/>
                </a:lnTo>
                <a:lnTo>
                  <a:pt x="0" y="1962"/>
                </a:lnTo>
              </a:path>
            </a:pathLst>
          </a:custGeom>
          <a:solidFill>
            <a:schemeClr val="bg1">
              <a:lumMod val="65000"/>
              <a:alpha val="36078"/>
            </a:schemeClr>
          </a:solidFill>
          <a:ln>
            <a:noFill/>
          </a:ln>
        </p:spPr>
        <p:txBody>
          <a:bodyPr wrap="none" anchor="ctr"/>
          <a:lstStyle/>
          <a:p>
            <a:endParaRPr lang="en-GB" dirty="0"/>
          </a:p>
        </p:txBody>
      </p:sp>
      <p:sp>
        <p:nvSpPr>
          <p:cNvPr id="10" name="Text Box 72">
            <a:extLst>
              <a:ext uri="{FF2B5EF4-FFF2-40B4-BE49-F238E27FC236}">
                <a16:creationId xmlns:a16="http://schemas.microsoft.com/office/drawing/2014/main" id="{A186EE62-6744-4385-8C3B-5B8842C9D873}"/>
              </a:ext>
            </a:extLst>
          </p:cNvPr>
          <p:cNvSpPr txBox="1">
            <a:spLocks noChangeArrowheads="1"/>
          </p:cNvSpPr>
          <p:nvPr/>
        </p:nvSpPr>
        <p:spPr bwMode="auto">
          <a:xfrm>
            <a:off x="3434857" y="1602604"/>
            <a:ext cx="1025083" cy="655638"/>
          </a:xfrm>
          <a:prstGeom prst="rect">
            <a:avLst/>
          </a:prstGeom>
          <a:solidFill>
            <a:schemeClr val="bg1">
              <a:lumMod val="95000"/>
            </a:schemeClr>
          </a:solidFill>
          <a:ln w="28575">
            <a:solidFill>
              <a:schemeClr val="accent1"/>
            </a:solidFill>
          </a:ln>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5000"/>
              </a:spcBef>
              <a:spcAft>
                <a:spcPct val="0"/>
              </a:spcAft>
            </a:pPr>
            <a:r>
              <a:rPr lang="en-GB" b="1" dirty="0">
                <a:latin typeface="+mn-lt"/>
              </a:rPr>
              <a:t>Zone de</a:t>
            </a:r>
          </a:p>
          <a:p>
            <a:pPr algn="ctr">
              <a:spcBef>
                <a:spcPct val="5000"/>
              </a:spcBef>
              <a:spcAft>
                <a:spcPct val="0"/>
              </a:spcAft>
            </a:pPr>
            <a:r>
              <a:rPr lang="en-GB" b="1" dirty="0">
                <a:latin typeface="+mn-lt"/>
              </a:rPr>
              <a:t> recherche</a:t>
            </a:r>
          </a:p>
        </p:txBody>
      </p:sp>
      <p:sp>
        <p:nvSpPr>
          <p:cNvPr id="11" name="Line 19">
            <a:extLst>
              <a:ext uri="{FF2B5EF4-FFF2-40B4-BE49-F238E27FC236}">
                <a16:creationId xmlns:a16="http://schemas.microsoft.com/office/drawing/2014/main" id="{C6A6C669-88A5-43CB-97E0-FA45AB918DC9}"/>
              </a:ext>
            </a:extLst>
          </p:cNvPr>
          <p:cNvSpPr>
            <a:spLocks noChangeShapeType="1"/>
          </p:cNvSpPr>
          <p:nvPr/>
        </p:nvSpPr>
        <p:spPr bwMode="auto">
          <a:xfrm flipV="1">
            <a:off x="4058296" y="1707436"/>
            <a:ext cx="5145209" cy="3888359"/>
          </a:xfrm>
          <a:prstGeom prst="line">
            <a:avLst/>
          </a:prstGeom>
          <a:noFill/>
          <a:ln w="28575">
            <a:solidFill>
              <a:schemeClr val="accent1"/>
            </a:solidFill>
            <a:prstDash val="solid"/>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12" name="Group 11">
            <a:extLst>
              <a:ext uri="{FF2B5EF4-FFF2-40B4-BE49-F238E27FC236}">
                <a16:creationId xmlns:a16="http://schemas.microsoft.com/office/drawing/2014/main" id="{4F55D4A7-2F2F-48A7-A841-E03506BE009A}"/>
              </a:ext>
            </a:extLst>
          </p:cNvPr>
          <p:cNvGrpSpPr/>
          <p:nvPr/>
        </p:nvGrpSpPr>
        <p:grpSpPr>
          <a:xfrm>
            <a:off x="6372190" y="3520291"/>
            <a:ext cx="2831314" cy="2150240"/>
            <a:chOff x="6207911" y="3471705"/>
            <a:chExt cx="2831314" cy="2150240"/>
          </a:xfrm>
        </p:grpSpPr>
        <p:grpSp>
          <p:nvGrpSpPr>
            <p:cNvPr id="13" name="Group 12">
              <a:extLst>
                <a:ext uri="{FF2B5EF4-FFF2-40B4-BE49-F238E27FC236}">
                  <a16:creationId xmlns:a16="http://schemas.microsoft.com/office/drawing/2014/main" id="{D7A041EF-C54E-4230-B071-1370A5D6BC95}"/>
                </a:ext>
              </a:extLst>
            </p:cNvPr>
            <p:cNvGrpSpPr/>
            <p:nvPr/>
          </p:nvGrpSpPr>
          <p:grpSpPr>
            <a:xfrm>
              <a:off x="6972585" y="4751731"/>
              <a:ext cx="560960" cy="305030"/>
              <a:chOff x="3789183" y="4067182"/>
              <a:chExt cx="560960" cy="305030"/>
            </a:xfrm>
          </p:grpSpPr>
          <p:sp>
            <p:nvSpPr>
              <p:cNvPr id="15" name="Text Box 56">
                <a:extLst>
                  <a:ext uri="{FF2B5EF4-FFF2-40B4-BE49-F238E27FC236}">
                    <a16:creationId xmlns:a16="http://schemas.microsoft.com/office/drawing/2014/main" id="{7146B3FF-EE28-4AE6-ADDA-8ABF4BAED413}"/>
                  </a:ext>
                </a:extLst>
              </p:cNvPr>
              <p:cNvSpPr txBox="1">
                <a:spLocks noChangeArrowheads="1"/>
              </p:cNvSpPr>
              <p:nvPr/>
            </p:nvSpPr>
            <p:spPr bwMode="auto">
              <a:xfrm>
                <a:off x="4087566" y="4067182"/>
                <a:ext cx="262577" cy="28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400" dirty="0"/>
                  <a:t>2</a:t>
                </a:r>
                <a:endParaRPr lang="en-GB" sz="2000" dirty="0"/>
              </a:p>
            </p:txBody>
          </p:sp>
          <p:sp>
            <p:nvSpPr>
              <p:cNvPr id="16" name="Line 54">
                <a:extLst>
                  <a:ext uri="{FF2B5EF4-FFF2-40B4-BE49-F238E27FC236}">
                    <a16:creationId xmlns:a16="http://schemas.microsoft.com/office/drawing/2014/main" id="{5F656348-BD6F-4B70-8D6A-DCA84ABF6735}"/>
                  </a:ext>
                </a:extLst>
              </p:cNvPr>
              <p:cNvSpPr>
                <a:spLocks noChangeShapeType="1"/>
              </p:cNvSpPr>
              <p:nvPr/>
            </p:nvSpPr>
            <p:spPr bwMode="auto">
              <a:xfrm>
                <a:off x="3789183" y="4352559"/>
                <a:ext cx="32751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sp>
            <p:nvSpPr>
              <p:cNvPr id="17" name="Line 55">
                <a:extLst>
                  <a:ext uri="{FF2B5EF4-FFF2-40B4-BE49-F238E27FC236}">
                    <a16:creationId xmlns:a16="http://schemas.microsoft.com/office/drawing/2014/main" id="{B181832B-D3E9-4F27-8E8F-081FD4C9159B}"/>
                  </a:ext>
                </a:extLst>
              </p:cNvPr>
              <p:cNvSpPr>
                <a:spLocks noChangeShapeType="1"/>
              </p:cNvSpPr>
              <p:nvPr/>
            </p:nvSpPr>
            <p:spPr bwMode="auto">
              <a:xfrm flipV="1">
                <a:off x="4116694" y="4109247"/>
                <a:ext cx="0" cy="26296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GB" dirty="0"/>
              </a:p>
            </p:txBody>
          </p:sp>
        </p:grpSp>
        <p:sp>
          <p:nvSpPr>
            <p:cNvPr id="14" name="Line 19">
              <a:extLst>
                <a:ext uri="{FF2B5EF4-FFF2-40B4-BE49-F238E27FC236}">
                  <a16:creationId xmlns:a16="http://schemas.microsoft.com/office/drawing/2014/main" id="{DA94A34E-70F2-4154-BD97-40832B5D4075}"/>
                </a:ext>
              </a:extLst>
            </p:cNvPr>
            <p:cNvSpPr>
              <a:spLocks noChangeShapeType="1"/>
            </p:cNvSpPr>
            <p:nvPr/>
          </p:nvSpPr>
          <p:spPr bwMode="auto">
            <a:xfrm flipV="1">
              <a:off x="6207911" y="3471705"/>
              <a:ext cx="2831314" cy="2150240"/>
            </a:xfrm>
            <a:prstGeom prst="line">
              <a:avLst/>
            </a:prstGeom>
            <a:noFill/>
            <a:ln w="28575">
              <a:solidFill>
                <a:srgbClr val="FFB71B"/>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8" name="Oval 17">
            <a:extLst>
              <a:ext uri="{FF2B5EF4-FFF2-40B4-BE49-F238E27FC236}">
                <a16:creationId xmlns:a16="http://schemas.microsoft.com/office/drawing/2014/main" id="{62754209-3E6C-41DF-A1F8-378A35E477E2}"/>
              </a:ext>
            </a:extLst>
          </p:cNvPr>
          <p:cNvSpPr/>
          <p:nvPr/>
        </p:nvSpPr>
        <p:spPr bwMode="auto">
          <a:xfrm>
            <a:off x="8662834" y="3570271"/>
            <a:ext cx="447152" cy="519351"/>
          </a:xfrm>
          <a:prstGeom prst="ellipse">
            <a:avLst/>
          </a:prstGeom>
          <a:noFill/>
          <a:ln>
            <a:solidFill>
              <a:srgbClr val="FFB71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en-GB" b="1" dirty="0">
              <a:solidFill>
                <a:schemeClr val="tx1"/>
              </a:solidFill>
              <a:latin typeface="Arial" charset="0"/>
            </a:endParaRPr>
          </a:p>
        </p:txBody>
      </p:sp>
      <p:grpSp>
        <p:nvGrpSpPr>
          <p:cNvPr id="19" name="Group 53">
            <a:extLst>
              <a:ext uri="{FF2B5EF4-FFF2-40B4-BE49-F238E27FC236}">
                <a16:creationId xmlns:a16="http://schemas.microsoft.com/office/drawing/2014/main" id="{DB790631-0C8C-4A4F-A4BD-4E0E8267DFE1}"/>
              </a:ext>
            </a:extLst>
          </p:cNvPr>
          <p:cNvGrpSpPr>
            <a:grpSpLocks/>
          </p:cNvGrpSpPr>
          <p:nvPr/>
        </p:nvGrpSpPr>
        <p:grpSpPr bwMode="auto">
          <a:xfrm>
            <a:off x="6816761" y="4149080"/>
            <a:ext cx="2386498" cy="1425201"/>
            <a:chOff x="336" y="2886"/>
            <a:chExt cx="1751" cy="1034"/>
          </a:xfrm>
        </p:grpSpPr>
        <p:sp>
          <p:nvSpPr>
            <p:cNvPr id="20" name="AutoShape 107">
              <a:extLst>
                <a:ext uri="{FF2B5EF4-FFF2-40B4-BE49-F238E27FC236}">
                  <a16:creationId xmlns:a16="http://schemas.microsoft.com/office/drawing/2014/main" id="{4A534766-7362-4F84-B740-93534462D1A2}"/>
                </a:ext>
              </a:extLst>
            </p:cNvPr>
            <p:cNvSpPr>
              <a:spLocks noChangeArrowheads="1"/>
            </p:cNvSpPr>
            <p:nvPr/>
          </p:nvSpPr>
          <p:spPr bwMode="auto">
            <a:xfrm>
              <a:off x="336" y="2916"/>
              <a:ext cx="1751"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21" name="Text Box 108">
              <a:extLst>
                <a:ext uri="{FF2B5EF4-FFF2-40B4-BE49-F238E27FC236}">
                  <a16:creationId xmlns:a16="http://schemas.microsoft.com/office/drawing/2014/main" id="{74AB84B8-8B5B-4DAE-BA4C-4893E29C22CB}"/>
                </a:ext>
              </a:extLst>
            </p:cNvPr>
            <p:cNvSpPr txBox="1">
              <a:spLocks noChangeArrowheads="1"/>
            </p:cNvSpPr>
            <p:nvPr/>
          </p:nvSpPr>
          <p:spPr bwMode="auto">
            <a:xfrm>
              <a:off x="388" y="2914"/>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err="1">
                  <a:latin typeface="+mn-lt"/>
                </a:rPr>
                <a:t>Résultats</a:t>
              </a:r>
              <a:endParaRPr lang="en-GB" sz="1600" b="1" i="1" dirty="0">
                <a:latin typeface="+mn-lt"/>
              </a:endParaRPr>
            </a:p>
            <a:p>
              <a:pPr algn="ctr">
                <a:spcBef>
                  <a:spcPct val="0"/>
                </a:spcBef>
                <a:spcAft>
                  <a:spcPct val="0"/>
                </a:spcAft>
              </a:pPr>
              <a:r>
                <a:rPr lang="en-GB" sz="1400" b="1" i="1" dirty="0">
                  <a:latin typeface="+mn-lt"/>
                </a:rPr>
                <a:t>22 </a:t>
              </a:r>
              <a:r>
                <a:rPr lang="en-GB" sz="1400" b="1" i="1" dirty="0" err="1">
                  <a:latin typeface="+mn-lt"/>
                </a:rPr>
                <a:t>validés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22" name="Text Box 109">
              <a:extLst>
                <a:ext uri="{FF2B5EF4-FFF2-40B4-BE49-F238E27FC236}">
                  <a16:creationId xmlns:a16="http://schemas.microsoft.com/office/drawing/2014/main" id="{A6CE78FA-99F0-47BC-B270-8EEBDADFFE79}"/>
                </a:ext>
              </a:extLst>
            </p:cNvPr>
            <p:cNvSpPr txBox="1">
              <a:spLocks noChangeArrowheads="1"/>
            </p:cNvSpPr>
            <p:nvPr/>
          </p:nvSpPr>
          <p:spPr bwMode="auto">
            <a:xfrm>
              <a:off x="427" y="3270"/>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spcAft>
                  <a:spcPts val="0"/>
                </a:spcAft>
              </a:pPr>
              <a:r>
                <a:rPr lang="en-GB" sz="1200" dirty="0" err="1">
                  <a:latin typeface="+mn-lt"/>
                </a:rPr>
                <a:t>Matériau</a:t>
              </a:r>
              <a:r>
                <a:rPr lang="en-GB" sz="1200" dirty="0">
                  <a:latin typeface="+mn-lt"/>
                </a:rPr>
                <a:t> 1          2230</a:t>
              </a:r>
            </a:p>
            <a:p>
              <a:pPr>
                <a:spcBef>
                  <a:spcPct val="10000"/>
                </a:spcBef>
                <a:spcAft>
                  <a:spcPts val="0"/>
                </a:spcAft>
              </a:pPr>
              <a:r>
                <a:rPr lang="en-GB" sz="1200" dirty="0" err="1">
                  <a:latin typeface="+mn-lt"/>
                </a:rPr>
                <a:t>Matériau</a:t>
              </a:r>
              <a:r>
                <a:rPr lang="en-GB" sz="1200" dirty="0">
                  <a:latin typeface="+mn-lt"/>
                </a:rPr>
                <a:t> 2          2100</a:t>
              </a:r>
            </a:p>
            <a:p>
              <a:pPr>
                <a:spcBef>
                  <a:spcPct val="10000"/>
                </a:spcBef>
                <a:spcAft>
                  <a:spcPts val="0"/>
                </a:spcAft>
              </a:pPr>
              <a:r>
                <a:rPr lang="en-GB" sz="1200" dirty="0" err="1">
                  <a:latin typeface="+mn-lt"/>
                </a:rPr>
                <a:t>Matériau</a:t>
              </a:r>
              <a:r>
                <a:rPr lang="en-GB" sz="1200" dirty="0">
                  <a:latin typeface="+mn-lt"/>
                </a:rPr>
                <a:t> 3          1950</a:t>
              </a:r>
            </a:p>
            <a:p>
              <a:pPr>
                <a:spcBef>
                  <a:spcPct val="10000"/>
                </a:spcBef>
                <a:spcAft>
                  <a:spcPts val="0"/>
                </a:spcAft>
              </a:pPr>
              <a:r>
                <a:rPr lang="en-GB" sz="1200" dirty="0">
                  <a:latin typeface="+mn-lt"/>
                </a:rPr>
                <a:t>etc...</a:t>
              </a:r>
            </a:p>
          </p:txBody>
        </p:sp>
        <p:sp>
          <p:nvSpPr>
            <p:cNvPr id="23" name="Text Box 110">
              <a:extLst>
                <a:ext uri="{FF2B5EF4-FFF2-40B4-BE49-F238E27FC236}">
                  <a16:creationId xmlns:a16="http://schemas.microsoft.com/office/drawing/2014/main" id="{7B7EE7DA-7E22-48E9-81DB-EA019C8028AC}"/>
                </a:ext>
              </a:extLst>
            </p:cNvPr>
            <p:cNvSpPr txBox="1">
              <a:spLocks noChangeArrowheads="1"/>
            </p:cNvSpPr>
            <p:nvPr/>
          </p:nvSpPr>
          <p:spPr bwMode="auto">
            <a:xfrm>
              <a:off x="1035" y="2886"/>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err="1">
                  <a:latin typeface="+mn-lt"/>
                </a:rPr>
                <a:t>Classement</a:t>
              </a:r>
              <a:r>
                <a:rPr lang="en-GB" sz="2000" b="1" i="1" dirty="0">
                  <a:latin typeface="+mn-lt"/>
                </a:rPr>
                <a:t> </a:t>
              </a:r>
            </a:p>
            <a:p>
              <a:pPr>
                <a:spcBef>
                  <a:spcPct val="0"/>
                </a:spcBef>
                <a:spcAft>
                  <a:spcPct val="0"/>
                </a:spcAft>
              </a:pPr>
              <a:r>
                <a:rPr lang="en-GB" sz="1400" b="1" i="1" dirty="0">
                  <a:latin typeface="+mn-lt"/>
                </a:rPr>
                <a:t>par </a:t>
              </a:r>
              <a:r>
                <a:rPr lang="en-GB" sz="1400" b="1" i="1" dirty="0" err="1">
                  <a:latin typeface="+mn-lt"/>
                </a:rPr>
                <a:t>l’indice</a:t>
              </a:r>
              <a:r>
                <a:rPr lang="en-GB" sz="1400" b="1" i="1" dirty="0">
                  <a:latin typeface="+mn-lt"/>
                </a:rPr>
                <a:t> </a:t>
              </a:r>
            </a:p>
          </p:txBody>
        </p:sp>
        <p:graphicFrame>
          <p:nvGraphicFramePr>
            <p:cNvPr id="24" name="Object 2">
              <a:extLst>
                <a:ext uri="{FF2B5EF4-FFF2-40B4-BE49-F238E27FC236}">
                  <a16:creationId xmlns:a16="http://schemas.microsoft.com/office/drawing/2014/main" id="{78DE3835-D70E-425A-B926-704D883FFC24}"/>
                </a:ext>
              </a:extLst>
            </p:cNvPr>
            <p:cNvGraphicFramePr>
              <a:graphicFrameLocks noChangeAspect="1"/>
            </p:cNvGraphicFramePr>
            <p:nvPr/>
          </p:nvGraphicFramePr>
          <p:xfrm>
            <a:off x="1753" y="3166"/>
            <a:ext cx="306" cy="132"/>
          </p:xfrm>
          <a:graphic>
            <a:graphicData uri="http://schemas.openxmlformats.org/presentationml/2006/ole">
              <mc:AlternateContent xmlns:mc="http://schemas.openxmlformats.org/markup-compatibility/2006">
                <mc:Choice xmlns:v="urn:schemas-microsoft-com:vml" Requires="v">
                  <p:oleObj spid="_x0000_s5123" name="Equation" r:id="rId7" imgW="622080" imgH="291960" progId="Equation.3">
                    <p:embed/>
                  </p:oleObj>
                </mc:Choice>
                <mc:Fallback>
                  <p:oleObj name="Equation" r:id="rId7" imgW="622080" imgH="291960" progId="Equation.3">
                    <p:embed/>
                    <p:pic>
                      <p:nvPicPr>
                        <p:cNvPr id="24" name="Object 2">
                          <a:extLst>
                            <a:ext uri="{FF2B5EF4-FFF2-40B4-BE49-F238E27FC236}">
                              <a16:creationId xmlns:a16="http://schemas.microsoft.com/office/drawing/2014/main" id="{78DE3835-D70E-425A-B926-704D883FFC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 y="3166"/>
                          <a:ext cx="306"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5128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grpId="0" nodeType="clickEffect">
                                  <p:stCondLst>
                                    <p:cond delay="0"/>
                                  </p:stCondLst>
                                  <p:childTnLst>
                                    <p:animMotion origin="layout" path="M 1.11022E-16 -0.00209 L -0.07617 -0.09699 " pathEditMode="relative" rAng="0" ptsTypes="AA">
                                      <p:cBhvr>
                                        <p:cTn id="21" dur="2000" fill="hold"/>
                                        <p:tgtEl>
                                          <p:spTgt spid="11"/>
                                        </p:tgtEl>
                                        <p:attrNameLst>
                                          <p:attrName>ppt_x</p:attrName>
                                          <p:attrName>ppt_y</p:attrName>
                                        </p:attrNameLst>
                                      </p:cBhvr>
                                      <p:rCtr x="-3815" y="-4745"/>
                                    </p:animMotion>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1"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D2CA056-1C0B-4A5A-B04A-C6F82DF11330}"/>
              </a:ext>
            </a:extLst>
          </p:cNvPr>
          <p:cNvPicPr>
            <a:picLocks noChangeAspect="1"/>
          </p:cNvPicPr>
          <p:nvPr/>
        </p:nvPicPr>
        <p:blipFill>
          <a:blip r:embed="rId4"/>
          <a:stretch>
            <a:fillRect/>
          </a:stretch>
        </p:blipFill>
        <p:spPr>
          <a:xfrm>
            <a:off x="1689770" y="768061"/>
            <a:ext cx="8558391" cy="5342471"/>
          </a:xfrm>
          <a:prstGeom prst="rect">
            <a:avLst/>
          </a:prstGeom>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fr-FR" dirty="0"/>
              <a:t>Tracer des indices en tant que fonctions</a:t>
            </a:r>
            <a:endParaRPr lang="en-US" dirty="0"/>
          </a:p>
        </p:txBody>
      </p:sp>
      <p:grpSp>
        <p:nvGrpSpPr>
          <p:cNvPr id="5" name="Group 8">
            <a:extLst>
              <a:ext uri="{FF2B5EF4-FFF2-40B4-BE49-F238E27FC236}">
                <a16:creationId xmlns:a16="http://schemas.microsoft.com/office/drawing/2014/main" id="{A61C9553-7047-4003-95BA-F5C543A503EC}"/>
              </a:ext>
            </a:extLst>
          </p:cNvPr>
          <p:cNvGrpSpPr>
            <a:grpSpLocks/>
          </p:cNvGrpSpPr>
          <p:nvPr/>
        </p:nvGrpSpPr>
        <p:grpSpPr bwMode="auto">
          <a:xfrm>
            <a:off x="2544441" y="893766"/>
            <a:ext cx="2060575" cy="377826"/>
            <a:chOff x="2370" y="890"/>
            <a:chExt cx="1198" cy="238"/>
          </a:xfrm>
        </p:grpSpPr>
        <p:sp>
          <p:nvSpPr>
            <p:cNvPr id="6" name="AutoShape 7">
              <a:extLst>
                <a:ext uri="{FF2B5EF4-FFF2-40B4-BE49-F238E27FC236}">
                  <a16:creationId xmlns:a16="http://schemas.microsoft.com/office/drawing/2014/main" id="{08547211-534F-4382-AFD9-15CF05B977A1}"/>
                </a:ext>
              </a:extLst>
            </p:cNvPr>
            <p:cNvSpPr>
              <a:spLocks noChangeArrowheads="1"/>
            </p:cNvSpPr>
            <p:nvPr/>
          </p:nvSpPr>
          <p:spPr bwMode="auto">
            <a:xfrm>
              <a:off x="2370" y="890"/>
              <a:ext cx="1198" cy="238"/>
            </a:xfrm>
            <a:prstGeom prst="roundRect">
              <a:avLst>
                <a:gd name="adj" fmla="val 10870"/>
              </a:avLst>
            </a:prstGeom>
            <a:solidFill>
              <a:srgbClr val="EAEAEA"/>
            </a:solidFill>
            <a:ln w="19050">
              <a:solidFill>
                <a:schemeClr val="accent1"/>
              </a:solidFill>
              <a:round/>
              <a:headEnd/>
              <a:tailEnd/>
            </a:ln>
          </p:spPr>
          <p:txBody>
            <a:bodyPr anchor="ctr"/>
            <a:lstStyle/>
            <a:p>
              <a:endParaRPr lang="en-GB" dirty="0"/>
            </a:p>
          </p:txBody>
        </p:sp>
        <p:sp>
          <p:nvSpPr>
            <p:cNvPr id="7" name="Text Box 5">
              <a:extLst>
                <a:ext uri="{FF2B5EF4-FFF2-40B4-BE49-F238E27FC236}">
                  <a16:creationId xmlns:a16="http://schemas.microsoft.com/office/drawing/2014/main" id="{A133B646-671C-4636-829E-C68E9A271F10}"/>
                </a:ext>
              </a:extLst>
            </p:cNvPr>
            <p:cNvSpPr txBox="1">
              <a:spLocks noChangeArrowheads="1"/>
            </p:cNvSpPr>
            <p:nvPr/>
          </p:nvSpPr>
          <p:spPr bwMode="auto">
            <a:xfrm>
              <a:off x="2466" y="896"/>
              <a:ext cx="4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buClrTx/>
                <a:buSzTx/>
                <a:buFontTx/>
                <a:buNone/>
              </a:pPr>
              <a:r>
                <a:rPr lang="en-GB" sz="1600" b="1" dirty="0" err="1">
                  <a:solidFill>
                    <a:srgbClr val="040000"/>
                  </a:solidFill>
                </a:rPr>
                <a:t>Indice</a:t>
              </a:r>
              <a:endParaRPr lang="en-GB" sz="1600" b="1" dirty="0"/>
            </a:p>
          </p:txBody>
        </p:sp>
        <p:graphicFrame>
          <p:nvGraphicFramePr>
            <p:cNvPr id="8" name="Object 3">
              <a:extLst>
                <a:ext uri="{FF2B5EF4-FFF2-40B4-BE49-F238E27FC236}">
                  <a16:creationId xmlns:a16="http://schemas.microsoft.com/office/drawing/2014/main" id="{DCAD67ED-86B4-4AFF-BE95-35FAA0940344}"/>
                </a:ext>
              </a:extLst>
            </p:cNvPr>
            <p:cNvGraphicFramePr>
              <a:graphicFrameLocks noChangeAspect="1"/>
            </p:cNvGraphicFramePr>
            <p:nvPr/>
          </p:nvGraphicFramePr>
          <p:xfrm>
            <a:off x="2947" y="911"/>
            <a:ext cx="367" cy="180"/>
          </p:xfrm>
          <a:graphic>
            <a:graphicData uri="http://schemas.openxmlformats.org/presentationml/2006/ole">
              <mc:AlternateContent xmlns:mc="http://schemas.openxmlformats.org/markup-compatibility/2006">
                <mc:Choice xmlns:v="urn:schemas-microsoft-com:vml" Requires="v">
                  <p:oleObj spid="_x0000_s6146" name="Equation" r:id="rId5" imgW="672808" imgH="330057" progId="Equation.3">
                    <p:embed/>
                  </p:oleObj>
                </mc:Choice>
                <mc:Fallback>
                  <p:oleObj name="Equation" r:id="rId5" imgW="672808" imgH="330057" progId="Equation.3">
                    <p:embed/>
                    <p:pic>
                      <p:nvPicPr>
                        <p:cNvPr id="8" name="Object 3">
                          <a:extLst>
                            <a:ext uri="{FF2B5EF4-FFF2-40B4-BE49-F238E27FC236}">
                              <a16:creationId xmlns:a16="http://schemas.microsoft.com/office/drawing/2014/main" id="{DCAD67ED-86B4-4AFF-BE95-35FAA0940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 y="911"/>
                          <a:ext cx="367" cy="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11">
            <a:extLst>
              <a:ext uri="{FF2B5EF4-FFF2-40B4-BE49-F238E27FC236}">
                <a16:creationId xmlns:a16="http://schemas.microsoft.com/office/drawing/2014/main" id="{86BC2AB2-2D18-40B9-8BD0-A610B6B4B39A}"/>
              </a:ext>
            </a:extLst>
          </p:cNvPr>
          <p:cNvGrpSpPr>
            <a:grpSpLocks/>
          </p:cNvGrpSpPr>
          <p:nvPr/>
        </p:nvGrpSpPr>
        <p:grpSpPr bwMode="auto">
          <a:xfrm>
            <a:off x="2352339" y="881063"/>
            <a:ext cx="7895732" cy="4965590"/>
            <a:chOff x="801" y="810"/>
            <a:chExt cx="4827" cy="3268"/>
          </a:xfrm>
        </p:grpSpPr>
        <p:sp>
          <p:nvSpPr>
            <p:cNvPr id="10" name="Rectangle 9">
              <a:extLst>
                <a:ext uri="{FF2B5EF4-FFF2-40B4-BE49-F238E27FC236}">
                  <a16:creationId xmlns:a16="http://schemas.microsoft.com/office/drawing/2014/main" id="{741A5E83-5378-4A68-B7D7-CECB10287597}"/>
                </a:ext>
              </a:extLst>
            </p:cNvPr>
            <p:cNvSpPr>
              <a:spLocks noChangeArrowheads="1"/>
            </p:cNvSpPr>
            <p:nvPr/>
          </p:nvSpPr>
          <p:spPr bwMode="auto">
            <a:xfrm>
              <a:off x="801" y="810"/>
              <a:ext cx="4754" cy="768"/>
            </a:xfrm>
            <a:prstGeom prst="rect">
              <a:avLst/>
            </a:prstGeom>
            <a:noFill/>
            <a:ln w="38100">
              <a:solidFill>
                <a:schemeClr val="accent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GB" dirty="0"/>
            </a:p>
          </p:txBody>
        </p:sp>
        <p:sp>
          <p:nvSpPr>
            <p:cNvPr id="11" name="Rectangle 10">
              <a:extLst>
                <a:ext uri="{FF2B5EF4-FFF2-40B4-BE49-F238E27FC236}">
                  <a16:creationId xmlns:a16="http://schemas.microsoft.com/office/drawing/2014/main" id="{71E081CA-4649-4E94-BFAC-70089E476ADD}"/>
                </a:ext>
              </a:extLst>
            </p:cNvPr>
            <p:cNvSpPr>
              <a:spLocks noChangeArrowheads="1"/>
            </p:cNvSpPr>
            <p:nvPr/>
          </p:nvSpPr>
          <p:spPr bwMode="auto">
            <a:xfrm>
              <a:off x="801" y="1578"/>
              <a:ext cx="4827" cy="250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grpSp>
      <p:grpSp>
        <p:nvGrpSpPr>
          <p:cNvPr id="19" name="Group 53">
            <a:extLst>
              <a:ext uri="{FF2B5EF4-FFF2-40B4-BE49-F238E27FC236}">
                <a16:creationId xmlns:a16="http://schemas.microsoft.com/office/drawing/2014/main" id="{701949CE-C75E-4B60-A3C6-D3AE4EAA84B3}"/>
              </a:ext>
            </a:extLst>
          </p:cNvPr>
          <p:cNvGrpSpPr>
            <a:grpSpLocks/>
          </p:cNvGrpSpPr>
          <p:nvPr/>
        </p:nvGrpSpPr>
        <p:grpSpPr bwMode="auto">
          <a:xfrm>
            <a:off x="2381479" y="4360938"/>
            <a:ext cx="2386498" cy="1425201"/>
            <a:chOff x="336" y="2886"/>
            <a:chExt cx="1751" cy="1034"/>
          </a:xfrm>
        </p:grpSpPr>
        <p:sp>
          <p:nvSpPr>
            <p:cNvPr id="20" name="AutoShape 107">
              <a:extLst>
                <a:ext uri="{FF2B5EF4-FFF2-40B4-BE49-F238E27FC236}">
                  <a16:creationId xmlns:a16="http://schemas.microsoft.com/office/drawing/2014/main" id="{FC3A0D53-9822-41B2-900A-37789E4825D8}"/>
                </a:ext>
              </a:extLst>
            </p:cNvPr>
            <p:cNvSpPr>
              <a:spLocks noChangeArrowheads="1"/>
            </p:cNvSpPr>
            <p:nvPr/>
          </p:nvSpPr>
          <p:spPr bwMode="auto">
            <a:xfrm>
              <a:off x="336" y="2916"/>
              <a:ext cx="1751" cy="1004"/>
            </a:xfrm>
            <a:prstGeom prst="roundRect">
              <a:avLst>
                <a:gd name="adj" fmla="val 2292"/>
              </a:avLst>
            </a:prstGeom>
            <a:solidFill>
              <a:schemeClr val="bg1"/>
            </a:solidFill>
            <a:ln w="28575">
              <a:solidFill>
                <a:schemeClr val="accent1"/>
              </a:solidFill>
              <a:round/>
              <a:headEnd/>
              <a:tailEnd/>
            </a:ln>
          </p:spPr>
          <p:txBody>
            <a:bodyPr anchor="ctr"/>
            <a:lstStyle/>
            <a:p>
              <a:endParaRPr lang="en-GB" dirty="0"/>
            </a:p>
          </p:txBody>
        </p:sp>
        <p:sp>
          <p:nvSpPr>
            <p:cNvPr id="21" name="Text Box 108">
              <a:extLst>
                <a:ext uri="{FF2B5EF4-FFF2-40B4-BE49-F238E27FC236}">
                  <a16:creationId xmlns:a16="http://schemas.microsoft.com/office/drawing/2014/main" id="{3380C712-1509-4722-AC68-16FCFA68DE00}"/>
                </a:ext>
              </a:extLst>
            </p:cNvPr>
            <p:cNvSpPr txBox="1">
              <a:spLocks noChangeArrowheads="1"/>
            </p:cNvSpPr>
            <p:nvPr/>
          </p:nvSpPr>
          <p:spPr bwMode="auto">
            <a:xfrm>
              <a:off x="388" y="2914"/>
              <a:ext cx="56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lgn="ctr">
                <a:spcBef>
                  <a:spcPct val="0"/>
                </a:spcBef>
                <a:spcAft>
                  <a:spcPct val="0"/>
                </a:spcAft>
              </a:pPr>
              <a:r>
                <a:rPr lang="en-GB" sz="1600" b="1" i="1" dirty="0" err="1">
                  <a:latin typeface="+mn-lt"/>
                </a:rPr>
                <a:t>Résultats</a:t>
              </a:r>
              <a:endParaRPr lang="en-GB" sz="1600" b="1" i="1" dirty="0">
                <a:latin typeface="+mn-lt"/>
              </a:endParaRPr>
            </a:p>
            <a:p>
              <a:pPr algn="ctr">
                <a:spcBef>
                  <a:spcPct val="0"/>
                </a:spcBef>
                <a:spcAft>
                  <a:spcPct val="0"/>
                </a:spcAft>
              </a:pPr>
              <a:r>
                <a:rPr lang="en-GB" sz="1400" b="1" i="1" dirty="0">
                  <a:latin typeface="+mn-lt"/>
                </a:rPr>
                <a:t>22 </a:t>
              </a:r>
              <a:r>
                <a:rPr lang="en-GB" sz="1400" b="1" i="1" dirty="0" err="1">
                  <a:latin typeface="+mn-lt"/>
                </a:rPr>
                <a:t>validés</a:t>
              </a:r>
              <a:r>
                <a:rPr lang="en-GB" sz="1600" b="1" i="1" dirty="0">
                  <a:latin typeface="+mn-lt"/>
                </a:rPr>
                <a:t> </a:t>
              </a:r>
            </a:p>
            <a:p>
              <a:pPr algn="ctr">
                <a:spcBef>
                  <a:spcPct val="0"/>
                </a:spcBef>
                <a:spcAft>
                  <a:spcPct val="0"/>
                </a:spcAft>
              </a:pPr>
              <a:r>
                <a:rPr lang="en-GB" sz="2000" b="1" i="1" dirty="0">
                  <a:solidFill>
                    <a:schemeClr val="accent1"/>
                  </a:solidFill>
                  <a:latin typeface="+mn-lt"/>
                </a:rPr>
                <a:t> </a:t>
              </a:r>
              <a:r>
                <a:rPr lang="en-GB" sz="2000" b="1" i="1" dirty="0">
                  <a:latin typeface="+mn-lt"/>
                </a:rPr>
                <a:t> </a:t>
              </a:r>
            </a:p>
          </p:txBody>
        </p:sp>
        <p:sp>
          <p:nvSpPr>
            <p:cNvPr id="22" name="Text Box 109">
              <a:extLst>
                <a:ext uri="{FF2B5EF4-FFF2-40B4-BE49-F238E27FC236}">
                  <a16:creationId xmlns:a16="http://schemas.microsoft.com/office/drawing/2014/main" id="{AC4BCB85-7852-4000-83CB-F25D746B6AE4}"/>
                </a:ext>
              </a:extLst>
            </p:cNvPr>
            <p:cNvSpPr txBox="1">
              <a:spLocks noChangeArrowheads="1"/>
            </p:cNvSpPr>
            <p:nvPr/>
          </p:nvSpPr>
          <p:spPr bwMode="auto">
            <a:xfrm>
              <a:off x="427" y="3270"/>
              <a:ext cx="112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tabLst>
                  <a:tab pos="1435100" algn="l"/>
                </a:tabLst>
                <a:defRPr>
                  <a:solidFill>
                    <a:schemeClr val="tx1"/>
                  </a:solidFill>
                  <a:latin typeface="Arial" pitchFamily="34" charset="0"/>
                </a:defRPr>
              </a:lvl1pPr>
              <a:lvl2pPr marL="742950" indent="-285750">
                <a:tabLst>
                  <a:tab pos="1435100" algn="l"/>
                </a:tabLst>
                <a:defRPr>
                  <a:solidFill>
                    <a:schemeClr val="tx1"/>
                  </a:solidFill>
                  <a:latin typeface="Arial" pitchFamily="34" charset="0"/>
                </a:defRPr>
              </a:lvl2pPr>
              <a:lvl3pPr marL="1143000" indent="-228600">
                <a:tabLst>
                  <a:tab pos="1435100" algn="l"/>
                </a:tabLst>
                <a:defRPr>
                  <a:solidFill>
                    <a:schemeClr val="tx1"/>
                  </a:solidFill>
                  <a:latin typeface="Arial" pitchFamily="34" charset="0"/>
                </a:defRPr>
              </a:lvl3pPr>
              <a:lvl4pPr marL="1600200" indent="-228600">
                <a:tabLst>
                  <a:tab pos="1435100" algn="l"/>
                </a:tabLst>
                <a:defRPr>
                  <a:solidFill>
                    <a:schemeClr val="tx1"/>
                  </a:solidFill>
                  <a:latin typeface="Arial" pitchFamily="34" charset="0"/>
                </a:defRPr>
              </a:lvl4pPr>
              <a:lvl5pPr marL="2057400" indent="-228600">
                <a:tabLst>
                  <a:tab pos="1435100" algn="l"/>
                </a:tabLst>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tabLst>
                  <a:tab pos="1435100" algn="l"/>
                </a:tabLst>
                <a:defRPr>
                  <a:solidFill>
                    <a:schemeClr val="tx1"/>
                  </a:solidFill>
                  <a:latin typeface="Arial" pitchFamily="34" charset="0"/>
                </a:defRPr>
              </a:lvl9pPr>
            </a:lstStyle>
            <a:p>
              <a:pPr>
                <a:spcBef>
                  <a:spcPct val="10000"/>
                </a:spcBef>
                <a:spcAft>
                  <a:spcPts val="0"/>
                </a:spcAft>
              </a:pPr>
              <a:r>
                <a:rPr lang="en-GB" sz="1200" dirty="0" err="1">
                  <a:latin typeface="+mn-lt"/>
                </a:rPr>
                <a:t>Matériau</a:t>
              </a:r>
              <a:r>
                <a:rPr lang="en-GB" sz="1200" dirty="0">
                  <a:latin typeface="+mn-lt"/>
                </a:rPr>
                <a:t> 1          2230</a:t>
              </a:r>
            </a:p>
            <a:p>
              <a:pPr>
                <a:spcBef>
                  <a:spcPct val="10000"/>
                </a:spcBef>
                <a:spcAft>
                  <a:spcPts val="0"/>
                </a:spcAft>
              </a:pPr>
              <a:r>
                <a:rPr lang="en-GB" sz="1200" dirty="0" err="1">
                  <a:latin typeface="+mn-lt"/>
                </a:rPr>
                <a:t>Matériau</a:t>
              </a:r>
              <a:r>
                <a:rPr lang="en-GB" sz="1200" dirty="0">
                  <a:latin typeface="+mn-lt"/>
                </a:rPr>
                <a:t> 2          2100</a:t>
              </a:r>
            </a:p>
            <a:p>
              <a:pPr>
                <a:spcBef>
                  <a:spcPct val="10000"/>
                </a:spcBef>
                <a:spcAft>
                  <a:spcPts val="0"/>
                </a:spcAft>
              </a:pPr>
              <a:r>
                <a:rPr lang="en-GB" sz="1200" dirty="0" err="1">
                  <a:latin typeface="+mn-lt"/>
                </a:rPr>
                <a:t>Matériau</a:t>
              </a:r>
              <a:r>
                <a:rPr lang="en-GB" sz="1200" dirty="0">
                  <a:latin typeface="+mn-lt"/>
                </a:rPr>
                <a:t> 3          1950</a:t>
              </a:r>
            </a:p>
            <a:p>
              <a:pPr>
                <a:spcBef>
                  <a:spcPct val="10000"/>
                </a:spcBef>
                <a:spcAft>
                  <a:spcPts val="0"/>
                </a:spcAft>
              </a:pPr>
              <a:r>
                <a:rPr lang="en-GB" sz="1200" dirty="0">
                  <a:latin typeface="+mn-lt"/>
                </a:rPr>
                <a:t>etc...</a:t>
              </a:r>
            </a:p>
          </p:txBody>
        </p:sp>
        <p:sp>
          <p:nvSpPr>
            <p:cNvPr id="23" name="Text Box 110">
              <a:extLst>
                <a:ext uri="{FF2B5EF4-FFF2-40B4-BE49-F238E27FC236}">
                  <a16:creationId xmlns:a16="http://schemas.microsoft.com/office/drawing/2014/main" id="{9AB927EF-5C20-4A3D-9774-F1F50770ACEC}"/>
                </a:ext>
              </a:extLst>
            </p:cNvPr>
            <p:cNvSpPr txBox="1">
              <a:spLocks noChangeArrowheads="1"/>
            </p:cNvSpPr>
            <p:nvPr/>
          </p:nvSpPr>
          <p:spPr bwMode="auto">
            <a:xfrm>
              <a:off x="1035" y="2886"/>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a:spcBef>
                  <a:spcPct val="0"/>
                </a:spcBef>
                <a:spcAft>
                  <a:spcPct val="0"/>
                </a:spcAft>
              </a:pPr>
              <a:r>
                <a:rPr lang="en-GB" sz="1600" b="1" i="1" dirty="0" err="1">
                  <a:latin typeface="+mn-lt"/>
                </a:rPr>
                <a:t>Classement</a:t>
              </a:r>
              <a:r>
                <a:rPr lang="en-GB" sz="2000" b="1" i="1" dirty="0">
                  <a:latin typeface="+mn-lt"/>
                </a:rPr>
                <a:t> </a:t>
              </a:r>
            </a:p>
            <a:p>
              <a:pPr>
                <a:spcBef>
                  <a:spcPct val="0"/>
                </a:spcBef>
                <a:spcAft>
                  <a:spcPct val="0"/>
                </a:spcAft>
              </a:pPr>
              <a:r>
                <a:rPr lang="en-GB" sz="1400" b="1" i="1" dirty="0">
                  <a:latin typeface="+mn-lt"/>
                </a:rPr>
                <a:t>par </a:t>
              </a:r>
              <a:r>
                <a:rPr lang="en-GB" sz="1400" b="1" i="1" dirty="0" err="1">
                  <a:latin typeface="+mn-lt"/>
                </a:rPr>
                <a:t>l’indice</a:t>
              </a:r>
              <a:r>
                <a:rPr lang="en-GB" sz="1400" b="1" i="1" dirty="0">
                  <a:latin typeface="+mn-lt"/>
                </a:rPr>
                <a:t> </a:t>
              </a:r>
            </a:p>
          </p:txBody>
        </p:sp>
        <p:graphicFrame>
          <p:nvGraphicFramePr>
            <p:cNvPr id="24" name="Object 2">
              <a:extLst>
                <a:ext uri="{FF2B5EF4-FFF2-40B4-BE49-F238E27FC236}">
                  <a16:creationId xmlns:a16="http://schemas.microsoft.com/office/drawing/2014/main" id="{3F4FEF80-220B-4525-AF50-38BE9EF7D69F}"/>
                </a:ext>
              </a:extLst>
            </p:cNvPr>
            <p:cNvGraphicFramePr>
              <a:graphicFrameLocks noChangeAspect="1"/>
            </p:cNvGraphicFramePr>
            <p:nvPr/>
          </p:nvGraphicFramePr>
          <p:xfrm>
            <a:off x="1753" y="3166"/>
            <a:ext cx="306" cy="132"/>
          </p:xfrm>
          <a:graphic>
            <a:graphicData uri="http://schemas.openxmlformats.org/presentationml/2006/ole">
              <mc:AlternateContent xmlns:mc="http://schemas.openxmlformats.org/markup-compatibility/2006">
                <mc:Choice xmlns:v="urn:schemas-microsoft-com:vml" Requires="v">
                  <p:oleObj spid="_x0000_s6147" name="Equation" r:id="rId7" imgW="622080" imgH="291960" progId="Equation.3">
                    <p:embed/>
                  </p:oleObj>
                </mc:Choice>
                <mc:Fallback>
                  <p:oleObj name="Equation" r:id="rId7" imgW="622080" imgH="291960" progId="Equation.3">
                    <p:embed/>
                    <p:pic>
                      <p:nvPicPr>
                        <p:cNvPr id="24" name="Object 2">
                          <a:extLst>
                            <a:ext uri="{FF2B5EF4-FFF2-40B4-BE49-F238E27FC236}">
                              <a16:creationId xmlns:a16="http://schemas.microsoft.com/office/drawing/2014/main" id="{3F4FEF80-220B-4525-AF50-38BE9EF7D6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3" y="3166"/>
                          <a:ext cx="306"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2491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Documentation : le pedigree</a:t>
            </a:r>
          </a:p>
        </p:txBody>
      </p:sp>
      <p:grpSp>
        <p:nvGrpSpPr>
          <p:cNvPr id="4" name="Group 3">
            <a:extLst>
              <a:ext uri="{FF2B5EF4-FFF2-40B4-BE49-F238E27FC236}">
                <a16:creationId xmlns:a16="http://schemas.microsoft.com/office/drawing/2014/main" id="{E8822F12-6C34-4A09-BB14-DEE637146DAA}"/>
              </a:ext>
            </a:extLst>
          </p:cNvPr>
          <p:cNvGrpSpPr/>
          <p:nvPr/>
        </p:nvGrpSpPr>
        <p:grpSpPr>
          <a:xfrm>
            <a:off x="5018000" y="1479947"/>
            <a:ext cx="1894518" cy="1999621"/>
            <a:chOff x="3724621" y="1640353"/>
            <a:chExt cx="1894518" cy="1999621"/>
          </a:xfrm>
        </p:grpSpPr>
        <p:pic>
          <p:nvPicPr>
            <p:cNvPr id="5" name="Picture 9">
              <a:extLst>
                <a:ext uri="{FF2B5EF4-FFF2-40B4-BE49-F238E27FC236}">
                  <a16:creationId xmlns:a16="http://schemas.microsoft.com/office/drawing/2014/main" id="{77878FB8-0A16-438F-8267-C3E5DA9E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621" y="1965927"/>
              <a:ext cx="1894518" cy="167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2">
              <a:extLst>
                <a:ext uri="{FF2B5EF4-FFF2-40B4-BE49-F238E27FC236}">
                  <a16:creationId xmlns:a16="http://schemas.microsoft.com/office/drawing/2014/main" id="{A46EB91D-6A94-4B9A-8EF4-8617B7F91843}"/>
                </a:ext>
              </a:extLst>
            </p:cNvPr>
            <p:cNvSpPr txBox="1">
              <a:spLocks noChangeArrowheads="1"/>
            </p:cNvSpPr>
            <p:nvPr/>
          </p:nvSpPr>
          <p:spPr bwMode="auto">
            <a:xfrm>
              <a:off x="3943739" y="1640353"/>
              <a:ext cx="139496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err="1">
                  <a:latin typeface="+mn-lt"/>
                </a:rPr>
                <a:t>Manuels</a:t>
              </a:r>
              <a:endParaRPr lang="en-US" sz="2000" b="1" i="1" dirty="0">
                <a:latin typeface="+mn-lt"/>
              </a:endParaRPr>
            </a:p>
          </p:txBody>
        </p:sp>
      </p:grpSp>
      <p:grpSp>
        <p:nvGrpSpPr>
          <p:cNvPr id="7" name="Group 6">
            <a:extLst>
              <a:ext uri="{FF2B5EF4-FFF2-40B4-BE49-F238E27FC236}">
                <a16:creationId xmlns:a16="http://schemas.microsoft.com/office/drawing/2014/main" id="{1C559E2C-0D8E-4114-896B-C8C0F9AD8516}"/>
              </a:ext>
            </a:extLst>
          </p:cNvPr>
          <p:cNvGrpSpPr/>
          <p:nvPr/>
        </p:nvGrpSpPr>
        <p:grpSpPr>
          <a:xfrm>
            <a:off x="7101181" y="2851717"/>
            <a:ext cx="3476384" cy="1841452"/>
            <a:chOff x="5881930" y="2989433"/>
            <a:chExt cx="3476384" cy="1841452"/>
          </a:xfrm>
        </p:grpSpPr>
        <p:pic>
          <p:nvPicPr>
            <p:cNvPr id="8" name="Picture 10">
              <a:extLst>
                <a:ext uri="{FF2B5EF4-FFF2-40B4-BE49-F238E27FC236}">
                  <a16:creationId xmlns:a16="http://schemas.microsoft.com/office/drawing/2014/main" id="{4F141F6E-AD84-4800-9A8F-1FB839729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930" y="2989433"/>
              <a:ext cx="1549566" cy="184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
              <a:extLst>
                <a:ext uri="{FF2B5EF4-FFF2-40B4-BE49-F238E27FC236}">
                  <a16:creationId xmlns:a16="http://schemas.microsoft.com/office/drawing/2014/main" id="{AD14D855-5D46-4E5B-AB3A-CFA03B2A8D2A}"/>
                </a:ext>
              </a:extLst>
            </p:cNvPr>
            <p:cNvSpPr txBox="1">
              <a:spLocks noChangeArrowheads="1"/>
            </p:cNvSpPr>
            <p:nvPr/>
          </p:nvSpPr>
          <p:spPr bwMode="auto">
            <a:xfrm>
              <a:off x="7157175" y="3426288"/>
              <a:ext cx="220113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Fiches techniques de </a:t>
              </a:r>
              <a:r>
                <a:rPr lang="en-US" sz="2000" b="1" i="1" dirty="0" err="1">
                  <a:latin typeface="+mn-lt"/>
                </a:rPr>
                <a:t>fournisseurs</a:t>
              </a:r>
              <a:endParaRPr lang="en-GB" sz="2000" b="1" i="1" dirty="0">
                <a:latin typeface="+mn-lt"/>
              </a:endParaRPr>
            </a:p>
          </p:txBody>
        </p:sp>
      </p:grpSp>
      <p:grpSp>
        <p:nvGrpSpPr>
          <p:cNvPr id="10" name="Group 9">
            <a:extLst>
              <a:ext uri="{FF2B5EF4-FFF2-40B4-BE49-F238E27FC236}">
                <a16:creationId xmlns:a16="http://schemas.microsoft.com/office/drawing/2014/main" id="{5FBAA39E-CAC8-46A8-811D-801ADBF7D443}"/>
              </a:ext>
            </a:extLst>
          </p:cNvPr>
          <p:cNvGrpSpPr/>
          <p:nvPr/>
        </p:nvGrpSpPr>
        <p:grpSpPr>
          <a:xfrm>
            <a:off x="1343472" y="2935420"/>
            <a:ext cx="3816911" cy="1674047"/>
            <a:chOff x="124221" y="3073135"/>
            <a:chExt cx="3816911" cy="1674047"/>
          </a:xfrm>
        </p:grpSpPr>
        <p:pic>
          <p:nvPicPr>
            <p:cNvPr id="11" name="Picture 5" descr="analytics, database, firewall, server, storage icon">
              <a:extLst>
                <a:ext uri="{FF2B5EF4-FFF2-40B4-BE49-F238E27FC236}">
                  <a16:creationId xmlns:a16="http://schemas.microsoft.com/office/drawing/2014/main" id="{1BA1524D-B78B-4451-A1B8-AFFA3B745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133" y="3073135"/>
              <a:ext cx="1799999" cy="16740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a:extLst>
                <a:ext uri="{FF2B5EF4-FFF2-40B4-BE49-F238E27FC236}">
                  <a16:creationId xmlns:a16="http://schemas.microsoft.com/office/drawing/2014/main" id="{42B226B3-8A64-43F8-AB5A-17667934519A}"/>
                </a:ext>
              </a:extLst>
            </p:cNvPr>
            <p:cNvSpPr txBox="1">
              <a:spLocks noChangeArrowheads="1"/>
            </p:cNvSpPr>
            <p:nvPr/>
          </p:nvSpPr>
          <p:spPr bwMode="auto">
            <a:xfrm>
              <a:off x="124221" y="3426287"/>
              <a:ext cx="223792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Bases de </a:t>
              </a:r>
              <a:r>
                <a:rPr lang="en-US" sz="2000" b="1" i="1" dirty="0" err="1">
                  <a:latin typeface="+mn-lt"/>
                </a:rPr>
                <a:t>données</a:t>
              </a:r>
              <a:r>
                <a:rPr lang="en-US" sz="2000" b="1" i="1" dirty="0">
                  <a:latin typeface="+mn-lt"/>
                </a:rPr>
                <a:t> </a:t>
              </a:r>
              <a:r>
                <a:rPr lang="en-US" sz="2000" b="1" i="1" dirty="0" err="1">
                  <a:latin typeface="+mn-lt"/>
                </a:rPr>
                <a:t>spécialisées</a:t>
              </a:r>
              <a:endParaRPr lang="en-US" sz="2000" b="1" i="1" dirty="0">
                <a:latin typeface="+mn-lt"/>
              </a:endParaRPr>
            </a:p>
            <a:p>
              <a:pPr algn="ctr">
                <a:buClr>
                  <a:srgbClr val="009B9B"/>
                </a:buClr>
                <a:buSzPct val="80000"/>
                <a:buFont typeface="Wingdings" pitchFamily="2" charset="2"/>
                <a:buNone/>
              </a:pPr>
              <a:endParaRPr lang="en-GB" sz="2000" b="1" i="1" dirty="0">
                <a:latin typeface="+mn-lt"/>
              </a:endParaRPr>
            </a:p>
          </p:txBody>
        </p:sp>
      </p:grpSp>
      <p:grpSp>
        <p:nvGrpSpPr>
          <p:cNvPr id="13" name="Group 12">
            <a:extLst>
              <a:ext uri="{FF2B5EF4-FFF2-40B4-BE49-F238E27FC236}">
                <a16:creationId xmlns:a16="http://schemas.microsoft.com/office/drawing/2014/main" id="{C8CD6D48-C805-4453-BBA9-E4995EF82076}"/>
              </a:ext>
            </a:extLst>
          </p:cNvPr>
          <p:cNvGrpSpPr/>
          <p:nvPr/>
        </p:nvGrpSpPr>
        <p:grpSpPr>
          <a:xfrm>
            <a:off x="5104379" y="3869597"/>
            <a:ext cx="2052806" cy="2359511"/>
            <a:chOff x="3724621" y="4477956"/>
            <a:chExt cx="2052806" cy="2359511"/>
          </a:xfrm>
        </p:grpSpPr>
        <p:pic>
          <p:nvPicPr>
            <p:cNvPr id="14" name="Picture 3">
              <a:extLst>
                <a:ext uri="{FF2B5EF4-FFF2-40B4-BE49-F238E27FC236}">
                  <a16:creationId xmlns:a16="http://schemas.microsoft.com/office/drawing/2014/main" id="{CF8C5CE0-ED50-4668-A7F1-CD97586625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4621" y="4477956"/>
              <a:ext cx="2052806" cy="180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a:extLst>
                <a:ext uri="{FF2B5EF4-FFF2-40B4-BE49-F238E27FC236}">
                  <a16:creationId xmlns:a16="http://schemas.microsoft.com/office/drawing/2014/main" id="{2016CB0A-ACF0-4063-86B7-C08E6AA01D02}"/>
                </a:ext>
              </a:extLst>
            </p:cNvPr>
            <p:cNvSpPr txBox="1">
              <a:spLocks noChangeArrowheads="1"/>
            </p:cNvSpPr>
            <p:nvPr/>
          </p:nvSpPr>
          <p:spPr bwMode="auto">
            <a:xfrm>
              <a:off x="3835957" y="6256442"/>
              <a:ext cx="183013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US" sz="2000" b="1" i="1" dirty="0">
                  <a:latin typeface="+mn-lt"/>
                </a:rPr>
                <a:t>Internet</a:t>
              </a:r>
              <a:endParaRPr lang="en-GB" sz="2000" b="1" i="1" dirty="0">
                <a:latin typeface="+mn-lt"/>
              </a:endParaRPr>
            </a:p>
          </p:txBody>
        </p:sp>
      </p:grpSp>
      <p:sp>
        <p:nvSpPr>
          <p:cNvPr id="16" name="Text Box 6">
            <a:extLst>
              <a:ext uri="{FF2B5EF4-FFF2-40B4-BE49-F238E27FC236}">
                <a16:creationId xmlns:a16="http://schemas.microsoft.com/office/drawing/2014/main" id="{8361128B-93C0-435F-8B57-D3B9E1BE9550}"/>
              </a:ext>
            </a:extLst>
          </p:cNvPr>
          <p:cNvSpPr txBox="1">
            <a:spLocks noChangeArrowheads="1"/>
          </p:cNvSpPr>
          <p:nvPr/>
        </p:nvSpPr>
        <p:spPr bwMode="auto">
          <a:xfrm>
            <a:off x="1779640" y="838597"/>
            <a:ext cx="879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Documentation:</a:t>
            </a:r>
            <a:r>
              <a:rPr lang="en-GB" sz="2000" b="1" dirty="0">
                <a:latin typeface="+mn-lt"/>
              </a:rPr>
              <a:t> </a:t>
            </a:r>
            <a:r>
              <a:rPr lang="fr-FR" sz="2000" i="1" dirty="0">
                <a:latin typeface="+mn-lt"/>
              </a:rPr>
              <a:t>Maintenant que le nombre de candidats est réduit, explorons leurs 		caractéristiques en profondeur</a:t>
            </a:r>
            <a:r>
              <a:rPr lang="en-GB" sz="2000" i="1" dirty="0">
                <a:latin typeface="+mn-lt"/>
              </a:rPr>
              <a:t> </a:t>
            </a:r>
          </a:p>
        </p:txBody>
      </p:sp>
    </p:spTree>
    <p:extLst>
      <p:ext uri="{BB962C8B-B14F-4D97-AF65-F5344CB8AC3E}">
        <p14:creationId xmlns:p14="http://schemas.microsoft.com/office/powerpoint/2010/main" val="18790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Résumé</a:t>
            </a:r>
          </a:p>
        </p:txBody>
      </p:sp>
      <p:sp>
        <p:nvSpPr>
          <p:cNvPr id="4" name="Text Box 3">
            <a:extLst>
              <a:ext uri="{FF2B5EF4-FFF2-40B4-BE49-F238E27FC236}">
                <a16:creationId xmlns:a16="http://schemas.microsoft.com/office/drawing/2014/main" id="{BB512433-1D8C-4873-8378-65F68C7308C0}"/>
              </a:ext>
            </a:extLst>
          </p:cNvPr>
          <p:cNvSpPr txBox="1">
            <a:spLocks noChangeArrowheads="1"/>
          </p:cNvSpPr>
          <p:nvPr/>
        </p:nvSpPr>
        <p:spPr bwMode="auto">
          <a:xfrm>
            <a:off x="1832399" y="1418854"/>
            <a:ext cx="8142287" cy="125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1000" algn="l"/>
              </a:tabLst>
              <a:defRPr>
                <a:solidFill>
                  <a:schemeClr val="tx1"/>
                </a:solidFill>
                <a:latin typeface="Arial" charset="0"/>
                <a:cs typeface="Arial" charset="0"/>
              </a:defRPr>
            </a:lvl1pPr>
            <a:lvl2pPr marL="742950" indent="-285750" eaLnBrk="0" hangingPunct="0">
              <a:tabLst>
                <a:tab pos="381000" algn="l"/>
              </a:tabLst>
              <a:defRPr>
                <a:solidFill>
                  <a:schemeClr val="tx1"/>
                </a:solidFill>
                <a:latin typeface="Arial" charset="0"/>
                <a:cs typeface="Arial" charset="0"/>
              </a:defRPr>
            </a:lvl2pPr>
            <a:lvl3pPr marL="1143000" indent="-228600" eaLnBrk="0" hangingPunct="0">
              <a:tabLst>
                <a:tab pos="381000" algn="l"/>
              </a:tabLst>
              <a:defRPr>
                <a:solidFill>
                  <a:schemeClr val="tx1"/>
                </a:solidFill>
                <a:latin typeface="Arial" charset="0"/>
                <a:cs typeface="Arial" charset="0"/>
              </a:defRPr>
            </a:lvl3pPr>
            <a:lvl4pPr marL="1600200" indent="-228600" eaLnBrk="0" hangingPunct="0">
              <a:tabLst>
                <a:tab pos="381000" algn="l"/>
              </a:tabLst>
              <a:defRPr>
                <a:solidFill>
                  <a:schemeClr val="tx1"/>
                </a:solidFill>
                <a:latin typeface="Arial" charset="0"/>
                <a:cs typeface="Arial" charset="0"/>
              </a:defRPr>
            </a:lvl4pPr>
            <a:lvl5pPr marL="2057400" indent="-228600" eaLnBrk="0" hangingPunct="0">
              <a:tabLst>
                <a:tab pos="3810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3810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3810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3810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381000" algn="l"/>
              </a:tabLst>
              <a:defRPr>
                <a:solidFill>
                  <a:schemeClr val="tx1"/>
                </a:solidFill>
                <a:latin typeface="Arial" charset="0"/>
                <a:cs typeface="Arial" charset="0"/>
              </a:defRPr>
            </a:lvl9pPr>
          </a:lstStyle>
          <a:p>
            <a:pPr>
              <a:lnSpc>
                <a:spcPct val="120000"/>
              </a:lnSpc>
              <a:spcBef>
                <a:spcPct val="15000"/>
              </a:spcBef>
              <a:spcAft>
                <a:spcPct val="20000"/>
              </a:spcAft>
              <a:buClr>
                <a:schemeClr val="accent1"/>
              </a:buClr>
              <a:buSzPct val="110000"/>
              <a:buFont typeface="Wingdings" pitchFamily="2" charset="2"/>
              <a:buChar char="§"/>
            </a:pPr>
            <a:r>
              <a:rPr lang="en-GB" sz="2000" dirty="0">
                <a:latin typeface="+mn-lt"/>
              </a:rPr>
              <a:t>   </a:t>
            </a:r>
            <a:r>
              <a:rPr lang="en-GB" sz="2000" b="1" dirty="0">
                <a:latin typeface="+mn-lt"/>
              </a:rPr>
              <a:t>La </a:t>
            </a:r>
            <a:r>
              <a:rPr lang="en-GB" sz="2000" b="1" dirty="0" err="1">
                <a:latin typeface="+mn-lt"/>
              </a:rPr>
              <a:t>stratégie</a:t>
            </a:r>
            <a:r>
              <a:rPr lang="en-GB" sz="2000" b="1" dirty="0">
                <a:latin typeface="+mn-lt"/>
              </a:rPr>
              <a:t> de selection :</a:t>
            </a:r>
          </a:p>
          <a:p>
            <a:pPr>
              <a:spcBef>
                <a:spcPct val="15000"/>
              </a:spcBef>
              <a:spcAft>
                <a:spcPct val="20000"/>
              </a:spcAft>
            </a:pPr>
            <a:r>
              <a:rPr lang="en-GB" sz="2000" dirty="0" err="1">
                <a:latin typeface="+mn-lt"/>
              </a:rPr>
              <a:t>Tranduction</a:t>
            </a:r>
            <a:r>
              <a:rPr lang="en-GB" sz="2000" dirty="0">
                <a:latin typeface="+mn-lt"/>
              </a:rPr>
              <a:t>  -   </a:t>
            </a:r>
            <a:r>
              <a:rPr lang="en-GB" sz="2000" dirty="0" err="1">
                <a:latin typeface="+mn-lt"/>
              </a:rPr>
              <a:t>Filtrage</a:t>
            </a:r>
            <a:r>
              <a:rPr lang="en-GB" sz="2000" dirty="0">
                <a:latin typeface="+mn-lt"/>
              </a:rPr>
              <a:t>  -   </a:t>
            </a:r>
            <a:r>
              <a:rPr lang="en-GB" sz="2000" dirty="0" err="1">
                <a:latin typeface="+mn-lt"/>
              </a:rPr>
              <a:t>Classement</a:t>
            </a:r>
            <a:r>
              <a:rPr lang="en-GB" sz="2000" dirty="0">
                <a:latin typeface="+mn-lt"/>
              </a:rPr>
              <a:t>  -  Documentation</a:t>
            </a:r>
          </a:p>
          <a:p>
            <a:pPr>
              <a:spcBef>
                <a:spcPct val="15000"/>
              </a:spcBef>
              <a:spcAft>
                <a:spcPct val="20000"/>
              </a:spcAft>
            </a:pPr>
            <a:r>
              <a:rPr lang="en-GB" dirty="0"/>
              <a:t>	</a:t>
            </a:r>
          </a:p>
        </p:txBody>
      </p:sp>
      <p:sp>
        <p:nvSpPr>
          <p:cNvPr id="5" name="Text Box 4">
            <a:extLst>
              <a:ext uri="{FF2B5EF4-FFF2-40B4-BE49-F238E27FC236}">
                <a16:creationId xmlns:a16="http://schemas.microsoft.com/office/drawing/2014/main" id="{B3BBF396-3F10-4488-B7D6-D1B85D366D08}"/>
              </a:ext>
            </a:extLst>
          </p:cNvPr>
          <p:cNvSpPr txBox="1">
            <a:spLocks noChangeArrowheads="1"/>
          </p:cNvSpPr>
          <p:nvPr/>
        </p:nvSpPr>
        <p:spPr bwMode="auto">
          <a:xfrm>
            <a:off x="1832399" y="2780928"/>
            <a:ext cx="8213725" cy="113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85750" algn="l"/>
              </a:tabLst>
              <a:defRPr>
                <a:solidFill>
                  <a:schemeClr val="tx1"/>
                </a:solidFill>
                <a:latin typeface="Arial" charset="0"/>
                <a:cs typeface="Arial" charset="0"/>
              </a:defRPr>
            </a:lvl1pPr>
            <a:lvl2pPr marL="742950" indent="-285750" eaLnBrk="0" hangingPunct="0">
              <a:tabLst>
                <a:tab pos="285750" algn="l"/>
              </a:tabLst>
              <a:defRPr>
                <a:solidFill>
                  <a:schemeClr val="tx1"/>
                </a:solidFill>
                <a:latin typeface="Arial" charset="0"/>
                <a:cs typeface="Arial" charset="0"/>
              </a:defRPr>
            </a:lvl2pPr>
            <a:lvl3pPr marL="1143000" indent="-228600" eaLnBrk="0" hangingPunct="0">
              <a:tabLst>
                <a:tab pos="285750" algn="l"/>
              </a:tabLst>
              <a:defRPr>
                <a:solidFill>
                  <a:schemeClr val="tx1"/>
                </a:solidFill>
                <a:latin typeface="Arial" charset="0"/>
                <a:cs typeface="Arial" charset="0"/>
              </a:defRPr>
            </a:lvl3pPr>
            <a:lvl4pPr marL="1600200" indent="-228600" eaLnBrk="0" hangingPunct="0">
              <a:tabLst>
                <a:tab pos="285750" algn="l"/>
              </a:tabLst>
              <a:defRPr>
                <a:solidFill>
                  <a:schemeClr val="tx1"/>
                </a:solidFill>
                <a:latin typeface="Arial" charset="0"/>
                <a:cs typeface="Arial" charset="0"/>
              </a:defRPr>
            </a:lvl4pPr>
            <a:lvl5pPr marL="2057400" indent="-228600" eaLnBrk="0" hangingPunct="0">
              <a:tabLst>
                <a:tab pos="2857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857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857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857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85750" algn="l"/>
              </a:tabLst>
              <a:defRPr>
                <a:solidFill>
                  <a:schemeClr val="tx1"/>
                </a:solidFill>
                <a:latin typeface="Arial" charset="0"/>
                <a:cs typeface="Arial" charset="0"/>
              </a:defRPr>
            </a:lvl9pPr>
          </a:lstStyle>
          <a:p>
            <a:pPr>
              <a:lnSpc>
                <a:spcPct val="120000"/>
              </a:lnSpc>
              <a:buClr>
                <a:schemeClr val="accent1"/>
              </a:buClr>
              <a:buSzPct val="110000"/>
              <a:buFont typeface="Wingdings" pitchFamily="2" charset="2"/>
              <a:buChar char="§"/>
            </a:pPr>
            <a:r>
              <a:rPr lang="en-GB" sz="2000" dirty="0">
                <a:latin typeface="+mn-lt"/>
              </a:rPr>
              <a:t>  </a:t>
            </a:r>
            <a:r>
              <a:rPr lang="en-GB" sz="2000" dirty="0" err="1">
                <a:latin typeface="+mn-lt"/>
              </a:rPr>
              <a:t>EduPack</a:t>
            </a:r>
            <a:r>
              <a:rPr lang="en-GB" sz="2000" dirty="0">
                <a:latin typeface="+mn-lt"/>
              </a:rPr>
              <a:t> </a:t>
            </a:r>
            <a:r>
              <a:rPr lang="en-GB" sz="2000" dirty="0" err="1">
                <a:latin typeface="+mn-lt"/>
              </a:rPr>
              <a:t>permet</a:t>
            </a:r>
            <a:r>
              <a:rPr lang="en-GB" sz="2000" dirty="0">
                <a:latin typeface="+mn-lt"/>
              </a:rPr>
              <a:t> le </a:t>
            </a:r>
            <a:r>
              <a:rPr lang="en-GB" sz="2000" dirty="0" err="1">
                <a:latin typeface="+mn-lt"/>
              </a:rPr>
              <a:t>filtrage</a:t>
            </a:r>
            <a:r>
              <a:rPr lang="en-GB" sz="2000" dirty="0">
                <a:latin typeface="+mn-lt"/>
              </a:rPr>
              <a:t> </a:t>
            </a:r>
            <a:r>
              <a:rPr lang="en-GB" sz="2000" dirty="0" err="1">
                <a:latin typeface="+mn-lt"/>
              </a:rPr>
              <a:t>en</a:t>
            </a:r>
            <a:r>
              <a:rPr lang="en-GB" sz="2000" dirty="0">
                <a:latin typeface="+mn-lt"/>
              </a:rPr>
              <a:t> </a:t>
            </a:r>
            <a:r>
              <a:rPr lang="en-GB" sz="2000" dirty="0" err="1">
                <a:latin typeface="+mn-lt"/>
              </a:rPr>
              <a:t>utilisant</a:t>
            </a:r>
            <a:r>
              <a:rPr lang="en-GB" sz="2000" dirty="0">
                <a:latin typeface="+mn-lt"/>
              </a:rPr>
              <a:t> </a:t>
            </a:r>
            <a:r>
              <a:rPr lang="en-GB" sz="2000" b="1" dirty="0">
                <a:latin typeface="+mn-lt"/>
              </a:rPr>
              <a:t>‘les étapes </a:t>
            </a:r>
            <a:r>
              <a:rPr lang="en-GB" sz="2000" b="1" dirty="0" err="1">
                <a:latin typeface="+mn-lt"/>
              </a:rPr>
              <a:t>Limites</a:t>
            </a:r>
            <a:r>
              <a:rPr lang="en-GB" sz="2000" b="1" dirty="0">
                <a:latin typeface="+mn-lt"/>
              </a:rPr>
              <a:t> – </a:t>
            </a:r>
            <a:r>
              <a:rPr lang="en-GB" sz="2000" b="1" dirty="0" err="1">
                <a:latin typeface="+mn-lt"/>
              </a:rPr>
              <a:t>Graphique</a:t>
            </a:r>
            <a:r>
              <a:rPr lang="en-GB" sz="2000" b="1" dirty="0">
                <a:latin typeface="+mn-lt"/>
              </a:rPr>
              <a:t> – Arborescence’ </a:t>
            </a:r>
            <a:r>
              <a:rPr lang="en-GB" sz="2000" dirty="0">
                <a:latin typeface="+mn-lt"/>
              </a:rPr>
              <a:t>dans </a:t>
            </a:r>
            <a:r>
              <a:rPr lang="en-GB" sz="2000" dirty="0" err="1">
                <a:latin typeface="+mn-lt"/>
              </a:rPr>
              <a:t>l’ordre</a:t>
            </a:r>
            <a:r>
              <a:rPr lang="en-GB" sz="2000" dirty="0">
                <a:latin typeface="+mn-lt"/>
              </a:rPr>
              <a:t> </a:t>
            </a:r>
            <a:r>
              <a:rPr lang="en-GB" sz="2000" dirty="0" err="1">
                <a:latin typeface="+mn-lt"/>
              </a:rPr>
              <a:t>souhaitée</a:t>
            </a:r>
            <a:r>
              <a:rPr lang="en-GB" sz="2000" dirty="0">
                <a:latin typeface="+mn-lt"/>
              </a:rPr>
              <a:t> et </a:t>
            </a:r>
            <a:r>
              <a:rPr lang="en-GB" sz="2000" dirty="0" err="1">
                <a:latin typeface="+mn-lt"/>
              </a:rPr>
              <a:t>en</a:t>
            </a:r>
            <a:r>
              <a:rPr lang="en-GB" sz="2000" dirty="0">
                <a:latin typeface="+mn-lt"/>
              </a:rPr>
              <a:t> </a:t>
            </a:r>
            <a:r>
              <a:rPr lang="en-GB" sz="2000" dirty="0" err="1">
                <a:latin typeface="+mn-lt"/>
              </a:rPr>
              <a:t>nombre</a:t>
            </a:r>
            <a:r>
              <a:rPr lang="en-GB" sz="2000" dirty="0">
                <a:latin typeface="+mn-lt"/>
              </a:rPr>
              <a:t> </a:t>
            </a:r>
            <a:r>
              <a:rPr lang="en-GB" sz="2000" dirty="0" err="1">
                <a:latin typeface="+mn-lt"/>
              </a:rPr>
              <a:t>illimité</a:t>
            </a:r>
            <a:r>
              <a:rPr lang="en-GB" sz="2000" dirty="0">
                <a:latin typeface="+mn-lt"/>
              </a:rPr>
              <a:t>.</a:t>
            </a:r>
          </a:p>
          <a:p>
            <a:pPr>
              <a:lnSpc>
                <a:spcPct val="120000"/>
              </a:lnSpc>
            </a:pPr>
            <a:r>
              <a:rPr lang="en-GB" dirty="0"/>
              <a:t>	</a:t>
            </a:r>
          </a:p>
        </p:txBody>
      </p:sp>
      <p:sp>
        <p:nvSpPr>
          <p:cNvPr id="6" name="Text Box 21">
            <a:extLst>
              <a:ext uri="{FF2B5EF4-FFF2-40B4-BE49-F238E27FC236}">
                <a16:creationId xmlns:a16="http://schemas.microsoft.com/office/drawing/2014/main" id="{62B32298-2A6D-4360-9944-FA80B97E3C6B}"/>
              </a:ext>
            </a:extLst>
          </p:cNvPr>
          <p:cNvSpPr txBox="1">
            <a:spLocks noChangeArrowheads="1"/>
          </p:cNvSpPr>
          <p:nvPr/>
        </p:nvSpPr>
        <p:spPr bwMode="auto">
          <a:xfrm>
            <a:off x="1882097" y="4093792"/>
            <a:ext cx="2123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chemeClr val="accent1"/>
              </a:buClr>
              <a:buSzPct val="110000"/>
              <a:buFont typeface="Wingdings" pitchFamily="2" charset="2"/>
              <a:buChar char="§"/>
            </a:pPr>
            <a:r>
              <a:rPr lang="en-GB" sz="2000" dirty="0">
                <a:latin typeface="+mn-lt"/>
              </a:rPr>
              <a:t>  La progression : </a:t>
            </a:r>
          </a:p>
        </p:txBody>
      </p:sp>
      <p:sp>
        <p:nvSpPr>
          <p:cNvPr id="8" name="AutoShape 22">
            <a:extLst>
              <a:ext uri="{FF2B5EF4-FFF2-40B4-BE49-F238E27FC236}">
                <a16:creationId xmlns:a16="http://schemas.microsoft.com/office/drawing/2014/main" id="{8AD4AAD9-92DA-44F0-8D5B-8799E381473D}"/>
              </a:ext>
            </a:extLst>
          </p:cNvPr>
          <p:cNvSpPr>
            <a:spLocks noChangeArrowheads="1"/>
          </p:cNvSpPr>
          <p:nvPr/>
        </p:nvSpPr>
        <p:spPr bwMode="auto">
          <a:xfrm>
            <a:off x="4035046"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sp>
        <p:nvSpPr>
          <p:cNvPr id="9" name="Text Box 23">
            <a:extLst>
              <a:ext uri="{FF2B5EF4-FFF2-40B4-BE49-F238E27FC236}">
                <a16:creationId xmlns:a16="http://schemas.microsoft.com/office/drawing/2014/main" id="{0F142949-6B24-4500-A979-F22F03815F2D}"/>
              </a:ext>
            </a:extLst>
          </p:cNvPr>
          <p:cNvSpPr txBox="1">
            <a:spLocks noChangeArrowheads="1"/>
          </p:cNvSpPr>
          <p:nvPr/>
        </p:nvSpPr>
        <p:spPr bwMode="auto">
          <a:xfrm>
            <a:off x="4713689" y="4708536"/>
            <a:ext cx="27319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
                <a:srgbClr val="009B9B"/>
              </a:buClr>
              <a:buSzPct val="80000"/>
              <a:buFont typeface="Wingdings" pitchFamily="2" charset="2"/>
              <a:buNone/>
            </a:pPr>
            <a:r>
              <a:rPr lang="en-GB" b="1" dirty="0">
                <a:latin typeface="+mn-lt"/>
              </a:rPr>
              <a:t>Visualization</a:t>
            </a:r>
          </a:p>
          <a:p>
            <a:pPr algn="ctr">
              <a:buClr>
                <a:srgbClr val="009B9B"/>
              </a:buClr>
              <a:buSzPct val="80000"/>
              <a:buFont typeface="Wingdings" pitchFamily="2" charset="2"/>
              <a:buNone/>
            </a:pPr>
            <a:r>
              <a:rPr lang="en-GB" b="1" dirty="0">
                <a:latin typeface="+mn-lt"/>
              </a:rPr>
              <a:t>(</a:t>
            </a:r>
            <a:r>
              <a:rPr lang="en-GB" b="1" dirty="0" err="1">
                <a:latin typeface="+mn-lt"/>
              </a:rPr>
              <a:t>comprendre</a:t>
            </a:r>
            <a:r>
              <a:rPr lang="en-GB" b="1" dirty="0">
                <a:latin typeface="+mn-lt"/>
              </a:rPr>
              <a:t> les </a:t>
            </a:r>
            <a:r>
              <a:rPr lang="en-GB" b="1" dirty="0" err="1">
                <a:latin typeface="+mn-lt"/>
              </a:rPr>
              <a:t>données</a:t>
            </a:r>
            <a:r>
              <a:rPr lang="en-GB" b="1" dirty="0">
                <a:latin typeface="+mn-lt"/>
              </a:rPr>
              <a:t>)</a:t>
            </a:r>
            <a:r>
              <a:rPr lang="en-GB" dirty="0">
                <a:latin typeface="+mn-lt"/>
              </a:rPr>
              <a:t> </a:t>
            </a:r>
          </a:p>
        </p:txBody>
      </p:sp>
      <p:sp>
        <p:nvSpPr>
          <p:cNvPr id="11" name="Text Box 26">
            <a:extLst>
              <a:ext uri="{FF2B5EF4-FFF2-40B4-BE49-F238E27FC236}">
                <a16:creationId xmlns:a16="http://schemas.microsoft.com/office/drawing/2014/main" id="{AF449827-AADD-45B3-A972-F22872AA6D1C}"/>
              </a:ext>
            </a:extLst>
          </p:cNvPr>
          <p:cNvSpPr txBox="1">
            <a:spLocks noChangeArrowheads="1"/>
          </p:cNvSpPr>
          <p:nvPr/>
        </p:nvSpPr>
        <p:spPr bwMode="auto">
          <a:xfrm>
            <a:off x="8300509" y="4653136"/>
            <a:ext cx="217399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b="1" dirty="0" err="1">
                <a:latin typeface="+mn-lt"/>
              </a:rPr>
              <a:t>Sélection</a:t>
            </a:r>
            <a:endParaRPr lang="en-GB" b="1" dirty="0">
              <a:latin typeface="+mn-lt"/>
            </a:endParaRPr>
          </a:p>
          <a:p>
            <a:pPr>
              <a:spcBef>
                <a:spcPct val="20000"/>
              </a:spcBef>
              <a:spcAft>
                <a:spcPct val="20000"/>
              </a:spcAft>
              <a:buClr>
                <a:srgbClr val="009B9B"/>
              </a:buClr>
              <a:buSzPct val="80000"/>
              <a:buFont typeface="Wingdings" pitchFamily="2" charset="2"/>
              <a:buNone/>
            </a:pPr>
            <a:r>
              <a:rPr lang="en-GB" b="1" dirty="0">
                <a:latin typeface="+mn-lt"/>
              </a:rPr>
              <a:t>(utiliser les </a:t>
            </a:r>
            <a:r>
              <a:rPr lang="en-GB" b="1" dirty="0" err="1">
                <a:latin typeface="+mn-lt"/>
              </a:rPr>
              <a:t>données</a:t>
            </a:r>
            <a:r>
              <a:rPr lang="en-GB" b="1" dirty="0">
                <a:latin typeface="+mn-lt"/>
              </a:rPr>
              <a:t>)</a:t>
            </a:r>
            <a:endParaRPr lang="en-GB" dirty="0">
              <a:latin typeface="+mn-lt"/>
            </a:endParaRPr>
          </a:p>
        </p:txBody>
      </p:sp>
      <p:sp>
        <p:nvSpPr>
          <p:cNvPr id="12" name="AutoShape 22">
            <a:extLst>
              <a:ext uri="{FF2B5EF4-FFF2-40B4-BE49-F238E27FC236}">
                <a16:creationId xmlns:a16="http://schemas.microsoft.com/office/drawing/2014/main" id="{6AA914D8-CA8A-40AB-AB2A-C5E58F6BEF48}"/>
              </a:ext>
            </a:extLst>
          </p:cNvPr>
          <p:cNvSpPr>
            <a:spLocks noChangeArrowheads="1"/>
          </p:cNvSpPr>
          <p:nvPr/>
        </p:nvSpPr>
        <p:spPr bwMode="auto">
          <a:xfrm>
            <a:off x="7633758" y="4817388"/>
            <a:ext cx="490538" cy="428625"/>
          </a:xfrm>
          <a:prstGeom prst="rightArrow">
            <a:avLst>
              <a:gd name="adj1" fmla="val 50000"/>
              <a:gd name="adj2" fmla="val 53969"/>
            </a:avLst>
          </a:prstGeom>
          <a:solidFill>
            <a:schemeClr val="bg1"/>
          </a:solidFill>
          <a:ln w="28575">
            <a:solidFill>
              <a:schemeClr val="accent1"/>
            </a:solidFill>
            <a:miter lim="800000"/>
            <a:headEnd/>
            <a:tailEnd/>
          </a:ln>
        </p:spPr>
        <p:txBody>
          <a:bodyPr anchor="ctr">
            <a:spAutoFit/>
          </a:bodyPr>
          <a:lstStyle/>
          <a:p>
            <a:pPr eaLnBrk="0" hangingPunct="0">
              <a:spcBef>
                <a:spcPct val="20000"/>
              </a:spcBef>
              <a:spcAft>
                <a:spcPct val="20000"/>
              </a:spcAft>
              <a:buClr>
                <a:srgbClr val="009B9B"/>
              </a:buClr>
              <a:buSzPct val="80000"/>
              <a:buFont typeface="Wingdings" pitchFamily="2" charset="2"/>
              <a:buNone/>
            </a:pPr>
            <a:endParaRPr lang="en-GB" sz="800" dirty="0"/>
          </a:p>
        </p:txBody>
      </p:sp>
      <p:sp>
        <p:nvSpPr>
          <p:cNvPr id="14" name="TextBox 13">
            <a:extLst>
              <a:ext uri="{FF2B5EF4-FFF2-40B4-BE49-F238E27FC236}">
                <a16:creationId xmlns:a16="http://schemas.microsoft.com/office/drawing/2014/main" id="{CF7C88E5-E55E-42C9-A6AC-492DE3073231}"/>
              </a:ext>
            </a:extLst>
          </p:cNvPr>
          <p:cNvSpPr txBox="1"/>
          <p:nvPr/>
        </p:nvSpPr>
        <p:spPr>
          <a:xfrm>
            <a:off x="1910951" y="4653136"/>
            <a:ext cx="1947882" cy="757130"/>
          </a:xfrm>
          <a:prstGeom prst="rect">
            <a:avLst/>
          </a:prstGeom>
          <a:noFill/>
        </p:spPr>
        <p:txBody>
          <a:bodyPr wrap="square">
            <a:spAutoFit/>
          </a:bodyPr>
          <a:lstStyle/>
          <a:p>
            <a:pPr algn="ctr">
              <a:spcBef>
                <a:spcPct val="20000"/>
              </a:spcBef>
              <a:spcAft>
                <a:spcPct val="20000"/>
              </a:spcAft>
              <a:buClr>
                <a:schemeClr val="tx1"/>
              </a:buClr>
            </a:pPr>
            <a:r>
              <a:rPr lang="en-GB" b="1" dirty="0" err="1"/>
              <a:t>Données</a:t>
            </a:r>
            <a:endParaRPr lang="en-GB" b="1" dirty="0"/>
          </a:p>
          <a:p>
            <a:pPr algn="ctr">
              <a:spcBef>
                <a:spcPct val="20000"/>
              </a:spcBef>
              <a:spcAft>
                <a:spcPct val="20000"/>
              </a:spcAft>
              <a:buClr>
                <a:schemeClr val="tx1"/>
              </a:buClr>
            </a:pPr>
            <a:r>
              <a:rPr lang="en-GB" b="1" dirty="0"/>
              <a:t>(</a:t>
            </a:r>
            <a:r>
              <a:rPr lang="en-GB" b="1" dirty="0" err="1"/>
              <a:t>Nombres</a:t>
            </a:r>
            <a:r>
              <a:rPr lang="en-GB" b="1" dirty="0"/>
              <a:t>, </a:t>
            </a:r>
            <a:r>
              <a:rPr lang="en-GB" b="1" dirty="0" err="1"/>
              <a:t>textes</a:t>
            </a:r>
            <a:r>
              <a:rPr lang="en-GB" b="1" dirty="0"/>
              <a:t>)</a:t>
            </a:r>
            <a:r>
              <a:rPr lang="en-GB" dirty="0"/>
              <a:t>  </a:t>
            </a:r>
          </a:p>
        </p:txBody>
      </p:sp>
    </p:spTree>
    <p:extLst>
      <p:ext uri="{BB962C8B-B14F-4D97-AF65-F5344CB8AC3E}">
        <p14:creationId xmlns:p14="http://schemas.microsoft.com/office/powerpoint/2010/main" val="12423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27</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Lecture unit series</a:t>
            </a:r>
          </a:p>
        </p:txBody>
      </p:sp>
      <p:sp>
        <p:nvSpPr>
          <p:cNvPr id="5" name="TextBox 4">
            <a:extLst>
              <a:ext uri="{FF2B5EF4-FFF2-40B4-BE49-F238E27FC236}">
                <a16:creationId xmlns:a16="http://schemas.microsoft.com/office/drawing/2014/main" id="{0F02F36B-CA1C-4193-BBAF-7E5CDCB1A4BB}"/>
              </a:ext>
            </a:extLst>
          </p:cNvPr>
          <p:cNvSpPr txBox="1"/>
          <p:nvPr/>
        </p:nvSpPr>
        <p:spPr>
          <a:xfrm>
            <a:off x="609601" y="1196752"/>
            <a:ext cx="10972800" cy="369332"/>
          </a:xfrm>
          <a:prstGeom prst="rect">
            <a:avLst/>
          </a:prstGeom>
          <a:noFill/>
        </p:spPr>
        <p:txBody>
          <a:bodyPr wrap="square" rtlCol="0">
            <a:spAutoFit/>
          </a:bodyPr>
          <a:lstStyle/>
          <a:p>
            <a:r>
              <a:rPr lang="en-US" dirty="0"/>
              <a:t>These PowerPoint lecture units, as well as many other types of resources, can be found in the </a:t>
            </a:r>
            <a:r>
              <a:rPr lang="en-US" dirty="0" err="1"/>
              <a:t>EduHub</a:t>
            </a:r>
            <a:r>
              <a:rPr lang="en-US" dirty="0"/>
              <a:t>.</a:t>
            </a:r>
          </a:p>
        </p:txBody>
      </p:sp>
      <p:pic>
        <p:nvPicPr>
          <p:cNvPr id="8" name="Picture 7">
            <a:extLst>
              <a:ext uri="{FF2B5EF4-FFF2-40B4-BE49-F238E27FC236}">
                <a16:creationId xmlns:a16="http://schemas.microsoft.com/office/drawing/2014/main" id="{BBB50B56-8712-4F2B-A101-52FB1F0D64A1}"/>
              </a:ext>
            </a:extLst>
          </p:cNvPr>
          <p:cNvPicPr>
            <a:picLocks noChangeAspect="1"/>
          </p:cNvPicPr>
          <p:nvPr/>
        </p:nvPicPr>
        <p:blipFill>
          <a:blip r:embed="rId3"/>
          <a:stretch>
            <a:fillRect/>
          </a:stretch>
        </p:blipFill>
        <p:spPr>
          <a:xfrm>
            <a:off x="962473" y="2042965"/>
            <a:ext cx="4901755" cy="3129634"/>
          </a:xfrm>
          <a:prstGeom prst="rect">
            <a:avLst/>
          </a:prstGeom>
        </p:spPr>
      </p:pic>
      <p:pic>
        <p:nvPicPr>
          <p:cNvPr id="10" name="Picture 9">
            <a:extLst>
              <a:ext uri="{FF2B5EF4-FFF2-40B4-BE49-F238E27FC236}">
                <a16:creationId xmlns:a16="http://schemas.microsoft.com/office/drawing/2014/main" id="{1845BBC6-3BC0-40BE-B25A-20D579B848FC}"/>
              </a:ext>
            </a:extLst>
          </p:cNvPr>
          <p:cNvPicPr>
            <a:picLocks noChangeAspect="1"/>
          </p:cNvPicPr>
          <p:nvPr/>
        </p:nvPicPr>
        <p:blipFill>
          <a:blip r:embed="rId4"/>
          <a:stretch>
            <a:fillRect/>
          </a:stretch>
        </p:blipFill>
        <p:spPr>
          <a:xfrm>
            <a:off x="6327774" y="2042965"/>
            <a:ext cx="4901756" cy="3330251"/>
          </a:xfrm>
          <a:prstGeom prst="rect">
            <a:avLst/>
          </a:prstGeom>
        </p:spPr>
      </p:pic>
    </p:spTree>
    <p:extLst>
      <p:ext uri="{BB962C8B-B14F-4D97-AF65-F5344CB8AC3E}">
        <p14:creationId xmlns:p14="http://schemas.microsoft.com/office/powerpoint/2010/main" val="294406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28</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Sommaire</a:t>
            </a:r>
            <a:r>
              <a:rPr lang="en-GB" dirty="0"/>
              <a:t> de </a:t>
            </a:r>
            <a:r>
              <a:rPr lang="en-GB" dirty="0" err="1"/>
              <a:t>l’unité</a:t>
            </a:r>
            <a:r>
              <a:rPr lang="en-GB" dirty="0"/>
              <a:t> de </a:t>
            </a:r>
            <a:r>
              <a:rPr lang="en-GB" dirty="0" err="1"/>
              <a:t>cours</a:t>
            </a:r>
            <a:r>
              <a:rPr lang="en-GB" dirty="0"/>
              <a:t> 7 </a:t>
            </a:r>
            <a:endParaRPr lang="en-US" dirty="0"/>
          </a:p>
        </p:txBody>
      </p:sp>
      <p:grpSp>
        <p:nvGrpSpPr>
          <p:cNvPr id="4" name="Group 22">
            <a:extLst>
              <a:ext uri="{FF2B5EF4-FFF2-40B4-BE49-F238E27FC236}">
                <a16:creationId xmlns:a16="http://schemas.microsoft.com/office/drawing/2014/main" id="{03CCFBB1-5DB3-475C-A754-9FC19859B6BA}"/>
              </a:ext>
            </a:extLst>
          </p:cNvPr>
          <p:cNvGrpSpPr>
            <a:grpSpLocks/>
          </p:cNvGrpSpPr>
          <p:nvPr/>
        </p:nvGrpSpPr>
        <p:grpSpPr bwMode="auto">
          <a:xfrm>
            <a:off x="1263675" y="1544485"/>
            <a:ext cx="3314700" cy="3771900"/>
            <a:chOff x="408" y="726"/>
            <a:chExt cx="2088" cy="2376"/>
          </a:xfrm>
        </p:grpSpPr>
        <p:pic>
          <p:nvPicPr>
            <p:cNvPr id="5" name="Picture 95">
              <a:extLst>
                <a:ext uri="{FF2B5EF4-FFF2-40B4-BE49-F238E27FC236}">
                  <a16:creationId xmlns:a16="http://schemas.microsoft.com/office/drawing/2014/main" id="{79EA2D9F-BE99-4CCC-8F6D-65D0B8977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 y="902"/>
              <a:ext cx="819" cy="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6">
              <a:extLst>
                <a:ext uri="{FF2B5EF4-FFF2-40B4-BE49-F238E27FC236}">
                  <a16:creationId xmlns:a16="http://schemas.microsoft.com/office/drawing/2014/main" id="{85E11D85-E556-4D50-8450-BF7868505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 y="2016"/>
              <a:ext cx="61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7">
              <a:extLst>
                <a:ext uri="{FF2B5EF4-FFF2-40B4-BE49-F238E27FC236}">
                  <a16:creationId xmlns:a16="http://schemas.microsoft.com/office/drawing/2014/main" id="{46707CE8-ECFC-4B9F-8F13-8CB2DAE98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 y="1024"/>
              <a:ext cx="53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8">
              <a:extLst>
                <a:ext uri="{FF2B5EF4-FFF2-40B4-BE49-F238E27FC236}">
                  <a16:creationId xmlns:a16="http://schemas.microsoft.com/office/drawing/2014/main" id="{661C9917-F78E-48BB-82E5-FF3ED3DAC4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00000">
              <a:off x="1722" y="1948"/>
              <a:ext cx="47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a:extLst>
                <a:ext uri="{FF2B5EF4-FFF2-40B4-BE49-F238E27FC236}">
                  <a16:creationId xmlns:a16="http://schemas.microsoft.com/office/drawing/2014/main" id="{3A13A935-AC74-4C57-992A-527B2B7E9523}"/>
                </a:ext>
              </a:extLst>
            </p:cNvPr>
            <p:cNvSpPr>
              <a:spLocks noChangeArrowheads="1"/>
            </p:cNvSpPr>
            <p:nvPr/>
          </p:nvSpPr>
          <p:spPr bwMode="auto">
            <a:xfrm>
              <a:off x="408" y="726"/>
              <a:ext cx="2088" cy="237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grpSp>
      <p:grpSp>
        <p:nvGrpSpPr>
          <p:cNvPr id="10" name="Group 9">
            <a:extLst>
              <a:ext uri="{FF2B5EF4-FFF2-40B4-BE49-F238E27FC236}">
                <a16:creationId xmlns:a16="http://schemas.microsoft.com/office/drawing/2014/main" id="{7895D59B-F4E0-4B82-9BA0-2EAAED5BFA9C}"/>
              </a:ext>
            </a:extLst>
          </p:cNvPr>
          <p:cNvGrpSpPr/>
          <p:nvPr/>
        </p:nvGrpSpPr>
        <p:grpSpPr>
          <a:xfrm>
            <a:off x="4798013" y="1700803"/>
            <a:ext cx="6626439" cy="3456394"/>
            <a:chOff x="3993679" y="1373455"/>
            <a:chExt cx="6626439" cy="3456394"/>
          </a:xfrm>
        </p:grpSpPr>
        <p:grpSp>
          <p:nvGrpSpPr>
            <p:cNvPr id="11" name="Group 37">
              <a:extLst>
                <a:ext uri="{FF2B5EF4-FFF2-40B4-BE49-F238E27FC236}">
                  <a16:creationId xmlns:a16="http://schemas.microsoft.com/office/drawing/2014/main" id="{55239906-B727-49BB-AE81-94BA250D36AF}"/>
                </a:ext>
              </a:extLst>
            </p:cNvPr>
            <p:cNvGrpSpPr>
              <a:grpSpLocks/>
            </p:cNvGrpSpPr>
            <p:nvPr/>
          </p:nvGrpSpPr>
          <p:grpSpPr bwMode="auto">
            <a:xfrm>
              <a:off x="3993679" y="1884003"/>
              <a:ext cx="5821576" cy="749300"/>
              <a:chOff x="954" y="922"/>
              <a:chExt cx="3744" cy="472"/>
            </a:xfrm>
          </p:grpSpPr>
          <p:sp>
            <p:nvSpPr>
              <p:cNvPr id="17" name="Text Box 6">
                <a:extLst>
                  <a:ext uri="{FF2B5EF4-FFF2-40B4-BE49-F238E27FC236}">
                    <a16:creationId xmlns:a16="http://schemas.microsoft.com/office/drawing/2014/main" id="{A5487263-18DD-4281-A2AB-3DBE75E37463}"/>
                  </a:ext>
                </a:extLst>
              </p:cNvPr>
              <p:cNvSpPr txBox="1">
                <a:spLocks noChangeArrowheads="1"/>
              </p:cNvSpPr>
              <p:nvPr/>
            </p:nvSpPr>
            <p:spPr bwMode="auto">
              <a:xfrm>
                <a:off x="1090" y="1181"/>
                <a:ext cx="360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rgbClr val="CC0000"/>
                  </a:buClr>
                  <a:buSzPct val="115000"/>
                  <a:buFont typeface="Wingdings" pitchFamily="2" charset="2"/>
                  <a:buNone/>
                </a:pPr>
                <a:r>
                  <a:rPr lang="en-US" sz="1600" b="1" i="1" dirty="0" err="1"/>
                  <a:t>Traduction</a:t>
                </a:r>
                <a:r>
                  <a:rPr lang="en-US" sz="1600" b="1" i="1" dirty="0"/>
                  <a:t> – </a:t>
                </a:r>
                <a:r>
                  <a:rPr lang="en-US" sz="1600" b="1" i="1" dirty="0" err="1"/>
                  <a:t>Filtrage</a:t>
                </a:r>
                <a:r>
                  <a:rPr lang="en-US" sz="1600" b="1" i="1" dirty="0"/>
                  <a:t> – </a:t>
                </a:r>
                <a:r>
                  <a:rPr lang="en-US" sz="1600" b="1" i="1" dirty="0" err="1"/>
                  <a:t>Classement</a:t>
                </a:r>
                <a:r>
                  <a:rPr lang="en-US" sz="1600" b="1" i="1" dirty="0"/>
                  <a:t> – Documentation</a:t>
                </a:r>
              </a:p>
            </p:txBody>
          </p:sp>
          <p:sp>
            <p:nvSpPr>
              <p:cNvPr id="18" name="Text Box 8">
                <a:extLst>
                  <a:ext uri="{FF2B5EF4-FFF2-40B4-BE49-F238E27FC236}">
                    <a16:creationId xmlns:a16="http://schemas.microsoft.com/office/drawing/2014/main" id="{3E51EEFD-E64A-471A-8352-2232EBD2ACA3}"/>
                  </a:ext>
                </a:extLst>
              </p:cNvPr>
              <p:cNvSpPr txBox="1">
                <a:spLocks noChangeArrowheads="1"/>
              </p:cNvSpPr>
              <p:nvPr/>
            </p:nvSpPr>
            <p:spPr bwMode="auto">
              <a:xfrm>
                <a:off x="954" y="922"/>
                <a:ext cx="28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La </a:t>
                </a:r>
                <a:r>
                  <a:rPr lang="en-GB" dirty="0" err="1"/>
                  <a:t>stratégie</a:t>
                </a:r>
                <a:r>
                  <a:rPr lang="en-GB" dirty="0"/>
                  <a:t> de selection </a:t>
                </a:r>
                <a:r>
                  <a:rPr lang="en-GB" b="1" dirty="0"/>
                  <a:t>:</a:t>
                </a:r>
                <a:endParaRPr lang="en-US" b="1" dirty="0"/>
              </a:p>
            </p:txBody>
          </p:sp>
        </p:grpSp>
        <p:sp>
          <p:nvSpPr>
            <p:cNvPr id="12" name="Text Box 23">
              <a:extLst>
                <a:ext uri="{FF2B5EF4-FFF2-40B4-BE49-F238E27FC236}">
                  <a16:creationId xmlns:a16="http://schemas.microsoft.com/office/drawing/2014/main" id="{AADBC291-ED3C-44D9-8563-4DEF624949D1}"/>
                </a:ext>
              </a:extLst>
            </p:cNvPr>
            <p:cNvSpPr txBox="1">
              <a:spLocks noChangeArrowheads="1"/>
            </p:cNvSpPr>
            <p:nvPr/>
          </p:nvSpPr>
          <p:spPr bwMode="auto">
            <a:xfrm>
              <a:off x="3993679" y="1373455"/>
              <a:ext cx="626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Connecter les </a:t>
              </a:r>
              <a:r>
                <a:rPr lang="en-GB" b="1" dirty="0" err="1"/>
                <a:t>matériaux</a:t>
              </a:r>
              <a:r>
                <a:rPr lang="en-GB" dirty="0"/>
                <a:t> à la </a:t>
              </a:r>
              <a:r>
                <a:rPr lang="en-GB" b="1" dirty="0"/>
                <a:t>conception</a:t>
              </a:r>
              <a:endParaRPr lang="en-US" b="1" dirty="0"/>
            </a:p>
          </p:txBody>
        </p:sp>
        <p:grpSp>
          <p:nvGrpSpPr>
            <p:cNvPr id="13" name="Group 33">
              <a:extLst>
                <a:ext uri="{FF2B5EF4-FFF2-40B4-BE49-F238E27FC236}">
                  <a16:creationId xmlns:a16="http://schemas.microsoft.com/office/drawing/2014/main" id="{C0D8E579-7BB3-4FA6-9E56-00AA8914EBC5}"/>
                </a:ext>
              </a:extLst>
            </p:cNvPr>
            <p:cNvGrpSpPr>
              <a:grpSpLocks/>
            </p:cNvGrpSpPr>
            <p:nvPr/>
          </p:nvGrpSpPr>
          <p:grpSpPr bwMode="auto">
            <a:xfrm>
              <a:off x="4008647" y="2787292"/>
              <a:ext cx="6611471" cy="1478506"/>
              <a:chOff x="450" y="922"/>
              <a:chExt cx="4594" cy="885"/>
            </a:xfrm>
          </p:grpSpPr>
          <p:sp>
            <p:nvSpPr>
              <p:cNvPr id="15" name="Text Box 34">
                <a:extLst>
                  <a:ext uri="{FF2B5EF4-FFF2-40B4-BE49-F238E27FC236}">
                    <a16:creationId xmlns:a16="http://schemas.microsoft.com/office/drawing/2014/main" id="{432A4C47-C368-48CE-B532-E5A5F54025BB}"/>
                  </a:ext>
                </a:extLst>
              </p:cNvPr>
              <p:cNvSpPr txBox="1">
                <a:spLocks noChangeArrowheads="1"/>
              </p:cNvSpPr>
              <p:nvPr/>
            </p:nvSpPr>
            <p:spPr bwMode="auto">
              <a:xfrm>
                <a:off x="613" y="1155"/>
                <a:ext cx="1879"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0000"/>
                  </a:spcBef>
                  <a:buClr>
                    <a:schemeClr val="accent1"/>
                  </a:buClr>
                  <a:buSzPct val="115000"/>
                  <a:buFontTx/>
                  <a:buChar char="•"/>
                </a:pPr>
                <a:r>
                  <a:rPr lang="en-US" dirty="0"/>
                  <a:t>  </a:t>
                </a:r>
                <a:r>
                  <a:rPr lang="en-US" b="1" i="1" dirty="0" err="1"/>
                  <a:t>Etapes</a:t>
                </a:r>
                <a:r>
                  <a:rPr lang="en-US" b="1" i="1" dirty="0"/>
                  <a:t> </a:t>
                </a:r>
                <a:r>
                  <a:rPr lang="en-US" b="1" i="1" dirty="0" err="1"/>
                  <a:t>limites</a:t>
                </a:r>
                <a:endParaRPr lang="en-US" b="1" i="1" dirty="0"/>
              </a:p>
              <a:p>
                <a:pPr>
                  <a:spcBef>
                    <a:spcPct val="30000"/>
                  </a:spcBef>
                  <a:buClr>
                    <a:schemeClr val="accent1"/>
                  </a:buClr>
                  <a:buSzPct val="115000"/>
                  <a:buFontTx/>
                  <a:buChar char="•"/>
                </a:pPr>
                <a:r>
                  <a:rPr lang="en-US" b="1" i="1" dirty="0"/>
                  <a:t>  </a:t>
                </a:r>
                <a:r>
                  <a:rPr lang="en-US" b="1" i="1" dirty="0" err="1"/>
                  <a:t>Etapes</a:t>
                </a:r>
                <a:r>
                  <a:rPr lang="en-US" b="1" i="1" dirty="0"/>
                  <a:t> </a:t>
                </a:r>
                <a:r>
                  <a:rPr lang="en-US" b="1" i="1" dirty="0" err="1"/>
                  <a:t>graphiques</a:t>
                </a:r>
                <a:endParaRPr lang="en-US" b="1" i="1" dirty="0"/>
              </a:p>
              <a:p>
                <a:pPr>
                  <a:spcBef>
                    <a:spcPct val="30000"/>
                  </a:spcBef>
                  <a:buClr>
                    <a:schemeClr val="accent1"/>
                  </a:buClr>
                  <a:buSzPct val="115000"/>
                  <a:buFontTx/>
                  <a:buChar char="•"/>
                </a:pPr>
                <a:r>
                  <a:rPr lang="en-US" b="1" i="1" dirty="0"/>
                  <a:t>  </a:t>
                </a:r>
                <a:r>
                  <a:rPr lang="en-US" b="1" i="1" dirty="0" err="1"/>
                  <a:t>Etapes</a:t>
                </a:r>
                <a:r>
                  <a:rPr lang="en-US" b="1" i="1" dirty="0"/>
                  <a:t> arborescence</a:t>
                </a:r>
              </a:p>
            </p:txBody>
          </p:sp>
          <p:sp>
            <p:nvSpPr>
              <p:cNvPr id="16" name="Text Box 35">
                <a:extLst>
                  <a:ext uri="{FF2B5EF4-FFF2-40B4-BE49-F238E27FC236}">
                    <a16:creationId xmlns:a16="http://schemas.microsoft.com/office/drawing/2014/main" id="{727BF419-5650-4F72-98B9-4D731F5716F2}"/>
                  </a:ext>
                </a:extLst>
              </p:cNvPr>
              <p:cNvSpPr txBox="1">
                <a:spLocks noChangeArrowheads="1"/>
              </p:cNvSpPr>
              <p:nvPr/>
            </p:nvSpPr>
            <p:spPr bwMode="auto">
              <a:xfrm>
                <a:off x="450" y="922"/>
                <a:ext cx="4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spcBef>
                    <a:spcPct val="50000"/>
                  </a:spcBef>
                  <a:spcAft>
                    <a:spcPct val="20000"/>
                  </a:spcAft>
                  <a:buClr>
                    <a:schemeClr val="accent1"/>
                  </a:buClr>
                  <a:buSzPct val="100000"/>
                  <a:buFont typeface="Wingdings" panose="05000000000000000000" pitchFamily="2" charset="2"/>
                  <a:buChar char="§"/>
                </a:pPr>
                <a:r>
                  <a:rPr lang="en-GB" dirty="0"/>
                  <a:t>La </a:t>
                </a:r>
                <a:r>
                  <a:rPr lang="en-GB" dirty="0" err="1"/>
                  <a:t>boîte</a:t>
                </a:r>
                <a:r>
                  <a:rPr lang="en-GB" dirty="0"/>
                  <a:t> </a:t>
                </a:r>
                <a:r>
                  <a:rPr lang="en-GB" dirty="0" err="1"/>
                  <a:t>d’outils</a:t>
                </a:r>
                <a:r>
                  <a:rPr lang="en-GB" dirty="0"/>
                  <a:t> de </a:t>
                </a:r>
                <a:r>
                  <a:rPr lang="en-GB" dirty="0" err="1"/>
                  <a:t>sélection</a:t>
                </a:r>
                <a:r>
                  <a:rPr lang="en-GB" dirty="0"/>
                  <a:t> de </a:t>
                </a:r>
                <a:r>
                  <a:rPr lang="en-GB" b="1" dirty="0"/>
                  <a:t>Ansys Granta </a:t>
                </a:r>
                <a:r>
                  <a:rPr lang="en-GB" b="1" dirty="0" err="1"/>
                  <a:t>EduPack</a:t>
                </a:r>
                <a:endParaRPr lang="en-US" dirty="0"/>
              </a:p>
            </p:txBody>
          </p:sp>
        </p:grpSp>
        <p:sp>
          <p:nvSpPr>
            <p:cNvPr id="14" name="Text Box 36">
              <a:extLst>
                <a:ext uri="{FF2B5EF4-FFF2-40B4-BE49-F238E27FC236}">
                  <a16:creationId xmlns:a16="http://schemas.microsoft.com/office/drawing/2014/main" id="{5BDBABD0-D8A9-454E-AD81-D81F286C9FBB}"/>
                </a:ext>
              </a:extLst>
            </p:cNvPr>
            <p:cNvSpPr txBox="1">
              <a:spLocks noChangeArrowheads="1"/>
            </p:cNvSpPr>
            <p:nvPr/>
          </p:nvSpPr>
          <p:spPr bwMode="auto">
            <a:xfrm>
              <a:off x="4035530" y="4460517"/>
              <a:ext cx="55766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pitchFamily="34" charset="0"/>
                </a:defRPr>
              </a:lvl9pPr>
            </a:lstStyle>
            <a:p>
              <a:pPr marL="285750" indent="-285750">
                <a:buClr>
                  <a:schemeClr val="accent1"/>
                </a:buClr>
                <a:buSzPct val="100000"/>
                <a:buFont typeface="Wingdings" panose="05000000000000000000" pitchFamily="2" charset="2"/>
                <a:buChar char="§"/>
              </a:pPr>
              <a:r>
                <a:rPr lang="en-US" b="1" dirty="0"/>
                <a:t>Les indices </a:t>
              </a:r>
              <a:r>
                <a:rPr lang="en-US" b="1" dirty="0" err="1"/>
                <a:t>matériaux</a:t>
              </a:r>
              <a:r>
                <a:rPr lang="en-US" b="1" dirty="0"/>
                <a:t> </a:t>
              </a:r>
              <a:r>
                <a:rPr lang="en-US" dirty="0"/>
                <a:t>font le travail</a:t>
              </a:r>
            </a:p>
          </p:txBody>
        </p:sp>
      </p:grpSp>
    </p:spTree>
    <p:extLst>
      <p:ext uri="{BB962C8B-B14F-4D97-AF65-F5344CB8AC3E}">
        <p14:creationId xmlns:p14="http://schemas.microsoft.com/office/powerpoint/2010/main" val="25334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Le </a:t>
            </a:r>
            <a:r>
              <a:rPr lang="en-GB" dirty="0" err="1"/>
              <a:t>processus</a:t>
            </a:r>
            <a:r>
              <a:rPr lang="en-GB" dirty="0"/>
              <a:t> de conception</a:t>
            </a:r>
            <a:endParaRPr lang="en-US" dirty="0"/>
          </a:p>
        </p:txBody>
      </p:sp>
      <p:grpSp>
        <p:nvGrpSpPr>
          <p:cNvPr id="25" name="Group 24">
            <a:extLst>
              <a:ext uri="{FF2B5EF4-FFF2-40B4-BE49-F238E27FC236}">
                <a16:creationId xmlns:a16="http://schemas.microsoft.com/office/drawing/2014/main" id="{75541C7C-BB6B-4A9A-B08C-379DEF5C9B64}"/>
              </a:ext>
            </a:extLst>
          </p:cNvPr>
          <p:cNvGrpSpPr>
            <a:grpSpLocks/>
          </p:cNvGrpSpPr>
          <p:nvPr/>
        </p:nvGrpSpPr>
        <p:grpSpPr bwMode="auto">
          <a:xfrm>
            <a:off x="6270625" y="2382839"/>
            <a:ext cx="2508250" cy="3265487"/>
            <a:chOff x="3094" y="1605"/>
            <a:chExt cx="1580" cy="2057"/>
          </a:xfrm>
        </p:grpSpPr>
        <p:sp>
          <p:nvSpPr>
            <p:cNvPr id="26" name="AutoShape 5">
              <a:extLst>
                <a:ext uri="{FF2B5EF4-FFF2-40B4-BE49-F238E27FC236}">
                  <a16:creationId xmlns:a16="http://schemas.microsoft.com/office/drawing/2014/main" id="{A061E2E9-D9D7-436B-B1F5-DA6764BEAE86}"/>
                </a:ext>
              </a:extLst>
            </p:cNvPr>
            <p:cNvSpPr>
              <a:spLocks noChangeArrowheads="1"/>
            </p:cNvSpPr>
            <p:nvPr/>
          </p:nvSpPr>
          <p:spPr bwMode="auto">
            <a:xfrm>
              <a:off x="3215" y="1792"/>
              <a:ext cx="1335" cy="1416"/>
            </a:xfrm>
            <a:prstGeom prst="roundRect">
              <a:avLst>
                <a:gd name="adj" fmla="val 1574"/>
              </a:avLst>
            </a:prstGeom>
            <a:solidFill>
              <a:schemeClr val="accent2">
                <a:alpha val="50195"/>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7" name="Group 49">
              <a:extLst>
                <a:ext uri="{FF2B5EF4-FFF2-40B4-BE49-F238E27FC236}">
                  <a16:creationId xmlns:a16="http://schemas.microsoft.com/office/drawing/2014/main" id="{5826AC3D-9045-44F0-8318-DCEF869A89AC}"/>
                </a:ext>
              </a:extLst>
            </p:cNvPr>
            <p:cNvGrpSpPr>
              <a:grpSpLocks/>
            </p:cNvGrpSpPr>
            <p:nvPr/>
          </p:nvGrpSpPr>
          <p:grpSpPr bwMode="auto">
            <a:xfrm>
              <a:off x="3094" y="1605"/>
              <a:ext cx="1580" cy="2057"/>
              <a:chOff x="2152" y="1469"/>
              <a:chExt cx="1458" cy="2057"/>
            </a:xfrm>
          </p:grpSpPr>
          <p:sp>
            <p:nvSpPr>
              <p:cNvPr id="31" name="AutoShape 6">
                <a:extLst>
                  <a:ext uri="{FF2B5EF4-FFF2-40B4-BE49-F238E27FC236}">
                    <a16:creationId xmlns:a16="http://schemas.microsoft.com/office/drawing/2014/main" id="{2FEC8877-DA58-4A0C-BF9C-92640AB5190C}"/>
                  </a:ext>
                </a:extLst>
              </p:cNvPr>
              <p:cNvSpPr>
                <a:spLocks noChangeArrowheads="1"/>
              </p:cNvSpPr>
              <p:nvPr/>
            </p:nvSpPr>
            <p:spPr bwMode="auto">
              <a:xfrm>
                <a:off x="2152" y="3270"/>
                <a:ext cx="1458" cy="25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err="1"/>
                  <a:t>Spécification</a:t>
                </a:r>
                <a:r>
                  <a:rPr lang="en-GB" dirty="0"/>
                  <a:t> du </a:t>
                </a:r>
                <a:r>
                  <a:rPr lang="en-GB" dirty="0" err="1"/>
                  <a:t>produit</a:t>
                </a:r>
                <a:endParaRPr lang="en-GB" sz="2000" dirty="0"/>
              </a:p>
            </p:txBody>
          </p:sp>
          <p:sp>
            <p:nvSpPr>
              <p:cNvPr id="32" name="Line 7">
                <a:extLst>
                  <a:ext uri="{FF2B5EF4-FFF2-40B4-BE49-F238E27FC236}">
                    <a16:creationId xmlns:a16="http://schemas.microsoft.com/office/drawing/2014/main" id="{F33F03EE-E1BA-4BC0-8691-D0380DBEF077}"/>
                  </a:ext>
                </a:extLst>
              </p:cNvPr>
              <p:cNvSpPr>
                <a:spLocks noChangeShapeType="1"/>
              </p:cNvSpPr>
              <p:nvPr/>
            </p:nvSpPr>
            <p:spPr bwMode="auto">
              <a:xfrm>
                <a:off x="2879" y="1469"/>
                <a:ext cx="1" cy="18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28" name="AutoShape 8">
              <a:extLst>
                <a:ext uri="{FF2B5EF4-FFF2-40B4-BE49-F238E27FC236}">
                  <a16:creationId xmlns:a16="http://schemas.microsoft.com/office/drawing/2014/main" id="{C551A038-A16A-4262-B046-E60D23331FE3}"/>
                </a:ext>
              </a:extLst>
            </p:cNvPr>
            <p:cNvSpPr>
              <a:spLocks noChangeArrowheads="1"/>
            </p:cNvSpPr>
            <p:nvPr/>
          </p:nvSpPr>
          <p:spPr bwMode="auto">
            <a:xfrm>
              <a:off x="3337" y="188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a:t>Concept</a:t>
              </a:r>
              <a:endParaRPr lang="en-GB" sz="1600" b="1" dirty="0">
                <a:effectLst>
                  <a:outerShdw blurRad="38100" dist="38100" dir="2700000" algn="tl">
                    <a:srgbClr val="C0C0C0"/>
                  </a:outerShdw>
                </a:effectLst>
              </a:endParaRPr>
            </a:p>
          </p:txBody>
        </p:sp>
        <p:sp>
          <p:nvSpPr>
            <p:cNvPr id="29" name="AutoShape 9">
              <a:extLst>
                <a:ext uri="{FF2B5EF4-FFF2-40B4-BE49-F238E27FC236}">
                  <a16:creationId xmlns:a16="http://schemas.microsoft.com/office/drawing/2014/main" id="{A36885B4-1609-449E-A6E3-0D8A3AC1DD2D}"/>
                </a:ext>
              </a:extLst>
            </p:cNvPr>
            <p:cNvSpPr>
              <a:spLocks noChangeArrowheads="1"/>
            </p:cNvSpPr>
            <p:nvPr/>
          </p:nvSpPr>
          <p:spPr bwMode="auto">
            <a:xfrm>
              <a:off x="3337" y="236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err="1"/>
                <a:t>Amélioration</a:t>
              </a:r>
              <a:endParaRPr lang="en-GB" sz="1600" b="1" dirty="0">
                <a:effectLst>
                  <a:outerShdw blurRad="38100" dist="38100" dir="2700000" algn="tl">
                    <a:srgbClr val="C0C0C0"/>
                  </a:outerShdw>
                </a:effectLst>
              </a:endParaRPr>
            </a:p>
          </p:txBody>
        </p:sp>
        <p:sp>
          <p:nvSpPr>
            <p:cNvPr id="30" name="AutoShape 10">
              <a:extLst>
                <a:ext uri="{FF2B5EF4-FFF2-40B4-BE49-F238E27FC236}">
                  <a16:creationId xmlns:a16="http://schemas.microsoft.com/office/drawing/2014/main" id="{0D6B57D3-E709-4DBD-A21B-56C7A57673BA}"/>
                </a:ext>
              </a:extLst>
            </p:cNvPr>
            <p:cNvSpPr>
              <a:spLocks noChangeArrowheads="1"/>
            </p:cNvSpPr>
            <p:nvPr/>
          </p:nvSpPr>
          <p:spPr bwMode="auto">
            <a:xfrm>
              <a:off x="3337" y="2848"/>
              <a:ext cx="1092" cy="225"/>
            </a:xfrm>
            <a:prstGeom prst="roundRect">
              <a:avLst>
                <a:gd name="adj" fmla="val 16667"/>
              </a:avLst>
            </a:prstGeom>
            <a:solidFill>
              <a:schemeClr val="bg1"/>
            </a:solidFill>
            <a:ln w="19050">
              <a:solidFill>
                <a:schemeClr val="tx1"/>
              </a:solidFill>
              <a:round/>
              <a:headEnd/>
              <a:tailEnd/>
            </a:ln>
            <a:effectLst/>
          </p:spPr>
          <p:txBody>
            <a:bodyPr wrap="none" lIns="90000" tIns="46800" rIns="90000" bIns="46800" anchor="ctr"/>
            <a:lstStyle/>
            <a:p>
              <a:pPr algn="ctr" eaLnBrk="0" hangingPunct="0">
                <a:defRPr/>
              </a:pPr>
              <a:r>
                <a:rPr lang="en-GB" sz="1600" b="1" dirty="0" err="1"/>
                <a:t>Détail</a:t>
              </a:r>
              <a:endParaRPr lang="en-GB" sz="1600" b="1" dirty="0">
                <a:effectLst>
                  <a:outerShdw blurRad="38100" dist="38100" dir="2700000" algn="tl">
                    <a:srgbClr val="C0C0C0"/>
                  </a:outerShdw>
                </a:effectLst>
              </a:endParaRPr>
            </a:p>
          </p:txBody>
        </p:sp>
      </p:grpSp>
      <p:grpSp>
        <p:nvGrpSpPr>
          <p:cNvPr id="33" name="Group 35">
            <a:extLst>
              <a:ext uri="{FF2B5EF4-FFF2-40B4-BE49-F238E27FC236}">
                <a16:creationId xmlns:a16="http://schemas.microsoft.com/office/drawing/2014/main" id="{92158127-DC70-40C9-BC44-26994A00A496}"/>
              </a:ext>
            </a:extLst>
          </p:cNvPr>
          <p:cNvGrpSpPr>
            <a:grpSpLocks/>
          </p:cNvGrpSpPr>
          <p:nvPr/>
        </p:nvGrpSpPr>
        <p:grpSpPr bwMode="auto">
          <a:xfrm>
            <a:off x="6270625" y="1308100"/>
            <a:ext cx="2508250" cy="1066800"/>
            <a:chOff x="424" y="3336"/>
            <a:chExt cx="1458" cy="672"/>
          </a:xfrm>
        </p:grpSpPr>
        <p:sp>
          <p:nvSpPr>
            <p:cNvPr id="34" name="Line 34">
              <a:extLst>
                <a:ext uri="{FF2B5EF4-FFF2-40B4-BE49-F238E27FC236}">
                  <a16:creationId xmlns:a16="http://schemas.microsoft.com/office/drawing/2014/main" id="{A6100172-E626-40DF-807C-53099ED181E5}"/>
                </a:ext>
              </a:extLst>
            </p:cNvPr>
            <p:cNvSpPr>
              <a:spLocks noChangeShapeType="1"/>
            </p:cNvSpPr>
            <p:nvPr/>
          </p:nvSpPr>
          <p:spPr bwMode="auto">
            <a:xfrm>
              <a:off x="1152" y="3540"/>
              <a:ext cx="0" cy="264"/>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AutoShape 4">
              <a:extLst>
                <a:ext uri="{FF2B5EF4-FFF2-40B4-BE49-F238E27FC236}">
                  <a16:creationId xmlns:a16="http://schemas.microsoft.com/office/drawing/2014/main" id="{DAF61191-A1BF-40DC-99B0-D067F9C0AF88}"/>
                </a:ext>
              </a:extLst>
            </p:cNvPr>
            <p:cNvSpPr>
              <a:spLocks noChangeArrowheads="1"/>
            </p:cNvSpPr>
            <p:nvPr/>
          </p:nvSpPr>
          <p:spPr bwMode="auto">
            <a:xfrm>
              <a:off x="644" y="3336"/>
              <a:ext cx="1020" cy="216"/>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err="1"/>
                <a:t>Besoin</a:t>
              </a:r>
              <a:r>
                <a:rPr lang="en-GB" dirty="0"/>
                <a:t> du </a:t>
              </a:r>
              <a:r>
                <a:rPr lang="en-GB" dirty="0" err="1"/>
                <a:t>marché</a:t>
              </a:r>
              <a:endParaRPr lang="en-GB" sz="2000" dirty="0"/>
            </a:p>
          </p:txBody>
        </p:sp>
        <p:sp>
          <p:nvSpPr>
            <p:cNvPr id="36" name="AutoShape 11">
              <a:extLst>
                <a:ext uri="{FF2B5EF4-FFF2-40B4-BE49-F238E27FC236}">
                  <a16:creationId xmlns:a16="http://schemas.microsoft.com/office/drawing/2014/main" id="{54DDFA84-F187-41CE-BB5D-9C38FB65C339}"/>
                </a:ext>
              </a:extLst>
            </p:cNvPr>
            <p:cNvSpPr>
              <a:spLocks noChangeArrowheads="1"/>
            </p:cNvSpPr>
            <p:nvPr/>
          </p:nvSpPr>
          <p:spPr bwMode="auto">
            <a:xfrm>
              <a:off x="424" y="3768"/>
              <a:ext cx="1458" cy="240"/>
            </a:xfrm>
            <a:prstGeom prst="roundRect">
              <a:avLst>
                <a:gd name="adj" fmla="val 16667"/>
              </a:avLst>
            </a:prstGeom>
            <a:solidFill>
              <a:schemeClr val="bg1"/>
            </a:solidFill>
            <a:ln w="19050">
              <a:solidFill>
                <a:schemeClr val="tx1"/>
              </a:solidFill>
              <a:round/>
              <a:headEnd/>
              <a:tailEnd/>
            </a:ln>
          </p:spPr>
          <p:txBody>
            <a:bodyPr wrap="none" lIns="90000" tIns="46800" rIns="90000" bIns="46800" anchor="ctr"/>
            <a:lstStyle/>
            <a:p>
              <a:pPr algn="ctr" eaLnBrk="0" hangingPunct="0"/>
              <a:r>
                <a:rPr lang="en-GB" dirty="0" err="1"/>
                <a:t>Définition</a:t>
              </a:r>
              <a:r>
                <a:rPr lang="en-GB" dirty="0"/>
                <a:t> du </a:t>
              </a:r>
              <a:r>
                <a:rPr lang="en-GB" dirty="0" err="1"/>
                <a:t>problème</a:t>
              </a:r>
              <a:endParaRPr lang="en-GB" sz="2000" dirty="0"/>
            </a:p>
          </p:txBody>
        </p:sp>
      </p:grpSp>
      <p:grpSp>
        <p:nvGrpSpPr>
          <p:cNvPr id="37" name="Group 26">
            <a:extLst>
              <a:ext uri="{FF2B5EF4-FFF2-40B4-BE49-F238E27FC236}">
                <a16:creationId xmlns:a16="http://schemas.microsoft.com/office/drawing/2014/main" id="{802972BD-1217-4664-B0AA-96DA610F9C44}"/>
              </a:ext>
            </a:extLst>
          </p:cNvPr>
          <p:cNvGrpSpPr>
            <a:grpSpLocks/>
          </p:cNvGrpSpPr>
          <p:nvPr/>
        </p:nvGrpSpPr>
        <p:grpSpPr bwMode="auto">
          <a:xfrm>
            <a:off x="1686351" y="1974851"/>
            <a:ext cx="4763664" cy="3143249"/>
            <a:chOff x="1004" y="1244"/>
            <a:chExt cx="2339" cy="1980"/>
          </a:xfrm>
        </p:grpSpPr>
        <p:grpSp>
          <p:nvGrpSpPr>
            <p:cNvPr id="38" name="Group 25">
              <a:extLst>
                <a:ext uri="{FF2B5EF4-FFF2-40B4-BE49-F238E27FC236}">
                  <a16:creationId xmlns:a16="http://schemas.microsoft.com/office/drawing/2014/main" id="{0FEE97C3-1F20-4941-A8EC-31C6CAE4F221}"/>
                </a:ext>
              </a:extLst>
            </p:cNvPr>
            <p:cNvGrpSpPr>
              <a:grpSpLocks/>
            </p:cNvGrpSpPr>
            <p:nvPr/>
          </p:nvGrpSpPr>
          <p:grpSpPr bwMode="auto">
            <a:xfrm>
              <a:off x="1004" y="1244"/>
              <a:ext cx="1940" cy="1980"/>
              <a:chOff x="868" y="1348"/>
              <a:chExt cx="1940" cy="1980"/>
            </a:xfrm>
          </p:grpSpPr>
          <p:sp>
            <p:nvSpPr>
              <p:cNvPr id="42" name="AutoShape 29">
                <a:extLst>
                  <a:ext uri="{FF2B5EF4-FFF2-40B4-BE49-F238E27FC236}">
                    <a16:creationId xmlns:a16="http://schemas.microsoft.com/office/drawing/2014/main" id="{2F370606-B052-410C-AF56-49CA9E51AE83}"/>
                  </a:ext>
                </a:extLst>
              </p:cNvPr>
              <p:cNvSpPr>
                <a:spLocks noChangeArrowheads="1"/>
              </p:cNvSpPr>
              <p:nvPr/>
            </p:nvSpPr>
            <p:spPr bwMode="auto">
              <a:xfrm>
                <a:off x="868" y="1672"/>
                <a:ext cx="1940" cy="1656"/>
              </a:xfrm>
              <a:prstGeom prst="roundRect">
                <a:avLst>
                  <a:gd name="adj" fmla="val 3972"/>
                </a:avLst>
              </a:prstGeom>
              <a:solidFill>
                <a:schemeClr val="accent2">
                  <a:alpha val="39999"/>
                </a:schemeClr>
              </a:solidFill>
              <a:ln w="28575">
                <a:solidFill>
                  <a:schemeClr val="accent1"/>
                </a:solidFill>
                <a:round/>
                <a:headEnd/>
                <a:tailEnd/>
              </a:ln>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Text Box 28">
                <a:extLst>
                  <a:ext uri="{FF2B5EF4-FFF2-40B4-BE49-F238E27FC236}">
                    <a16:creationId xmlns:a16="http://schemas.microsoft.com/office/drawing/2014/main" id="{6380139F-6FC5-40B2-8184-6C90743411BE}"/>
                  </a:ext>
                </a:extLst>
              </p:cNvPr>
              <p:cNvSpPr txBox="1">
                <a:spLocks noChangeArrowheads="1"/>
              </p:cNvSpPr>
              <p:nvPr/>
            </p:nvSpPr>
            <p:spPr bwMode="auto">
              <a:xfrm>
                <a:off x="941" y="1348"/>
                <a:ext cx="1751" cy="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b="1" i="1" dirty="0">
                    <a:latin typeface="+mn-lt"/>
                  </a:rPr>
                  <a:t>Les </a:t>
                </a:r>
                <a:r>
                  <a:rPr lang="en-GB" b="1" i="1" dirty="0" err="1">
                    <a:latin typeface="+mn-lt"/>
                  </a:rPr>
                  <a:t>besoins</a:t>
                </a:r>
                <a:r>
                  <a:rPr lang="en-GB" b="1" i="1" dirty="0">
                    <a:latin typeface="+mn-lt"/>
                  </a:rPr>
                  <a:t> </a:t>
                </a:r>
                <a:r>
                  <a:rPr lang="en-GB" b="1" i="1" dirty="0" err="1">
                    <a:latin typeface="+mn-lt"/>
                  </a:rPr>
                  <a:t>en</a:t>
                </a:r>
                <a:r>
                  <a:rPr lang="en-GB" b="1" i="1" dirty="0">
                    <a:latin typeface="+mn-lt"/>
                  </a:rPr>
                  <a:t> </a:t>
                </a:r>
                <a:r>
                  <a:rPr lang="en-GB" b="1" i="1" dirty="0" err="1">
                    <a:latin typeface="+mn-lt"/>
                  </a:rPr>
                  <a:t>données</a:t>
                </a:r>
                <a:r>
                  <a:rPr lang="en-GB" b="1" i="1" dirty="0">
                    <a:latin typeface="+mn-lt"/>
                  </a:rPr>
                  <a:t> </a:t>
                </a:r>
                <a:r>
                  <a:rPr lang="en-GB" b="1" i="1" dirty="0" err="1">
                    <a:latin typeface="+mn-lt"/>
                  </a:rPr>
                  <a:t>matériaux</a:t>
                </a:r>
                <a:endParaRPr lang="en-GB" b="1" i="1" dirty="0">
                  <a:latin typeface="+mn-lt"/>
                </a:endParaRPr>
              </a:p>
              <a:p>
                <a:pPr algn="ctr">
                  <a:spcBef>
                    <a:spcPct val="10000"/>
                  </a:spcBef>
                </a:pPr>
                <a:endParaRPr lang="en-GB" i="1" dirty="0">
                  <a:latin typeface="+mn-lt"/>
                </a:endParaRPr>
              </a:p>
              <a:p>
                <a:pPr algn="ctr">
                  <a:spcBef>
                    <a:spcPct val="10000"/>
                  </a:spcBef>
                </a:pPr>
                <a:r>
                  <a:rPr lang="en-GB" i="1" dirty="0" err="1">
                    <a:latin typeface="+mn-lt"/>
                  </a:rPr>
                  <a:t>Données</a:t>
                </a:r>
                <a:r>
                  <a:rPr lang="en-GB" i="1" dirty="0">
                    <a:latin typeface="+mn-lt"/>
                  </a:rPr>
                  <a:t> pour </a:t>
                </a:r>
                <a:r>
                  <a:rPr lang="en-GB" b="1" i="1" dirty="0">
                    <a:latin typeface="+mn-lt"/>
                  </a:rPr>
                  <a:t>la </a:t>
                </a:r>
                <a:r>
                  <a:rPr lang="en-GB" b="1" i="1" dirty="0" err="1">
                    <a:latin typeface="+mn-lt"/>
                  </a:rPr>
                  <a:t>famille</a:t>
                </a:r>
                <a:r>
                  <a:rPr lang="en-GB" b="1" i="1" dirty="0">
                    <a:latin typeface="+mn-lt"/>
                  </a:rPr>
                  <a:t> </a:t>
                </a:r>
                <a:r>
                  <a:rPr lang="en-GB" b="1" i="1" dirty="0" err="1">
                    <a:latin typeface="+mn-lt"/>
                  </a:rPr>
                  <a:t>matériaux</a:t>
                </a:r>
                <a:endParaRPr lang="en-GB" b="1" i="1" dirty="0">
                  <a:latin typeface="+mn-lt"/>
                </a:endParaRPr>
              </a:p>
              <a:p>
                <a:pPr algn="ctr">
                  <a:spcBef>
                    <a:spcPct val="10000"/>
                  </a:spcBef>
                </a:pPr>
                <a:r>
                  <a:rPr lang="en-GB" sz="1400" i="1" dirty="0">
                    <a:latin typeface="+mn-lt"/>
                  </a:rPr>
                  <a:t>(</a:t>
                </a:r>
                <a:r>
                  <a:rPr lang="en-GB" sz="1400" i="1" dirty="0" err="1">
                    <a:latin typeface="+mn-lt"/>
                  </a:rPr>
                  <a:t>métaux</a:t>
                </a:r>
                <a:r>
                  <a:rPr lang="en-GB" sz="1400" i="1" dirty="0">
                    <a:latin typeface="+mn-lt"/>
                  </a:rPr>
                  <a:t>, </a:t>
                </a:r>
                <a:r>
                  <a:rPr lang="en-GB" sz="1400" i="1" dirty="0" err="1">
                    <a:latin typeface="+mn-lt"/>
                  </a:rPr>
                  <a:t>céramiques</a:t>
                </a:r>
                <a:r>
                  <a:rPr lang="en-GB" sz="1400" i="1" dirty="0">
                    <a:latin typeface="+mn-lt"/>
                  </a:rPr>
                  <a:t>, </a:t>
                </a:r>
                <a:r>
                  <a:rPr lang="en-GB" sz="1400" i="1" dirty="0" err="1">
                    <a:latin typeface="+mn-lt"/>
                  </a:rPr>
                  <a:t>polymères</a:t>
                </a:r>
                <a:r>
                  <a:rPr lang="en-GB" sz="1400" i="1" dirty="0">
                    <a:latin typeface="+mn-lt"/>
                  </a:rPr>
                  <a:t>..)</a:t>
                </a:r>
                <a:endParaRPr lang="en-GB" dirty="0">
                  <a:latin typeface="+mn-lt"/>
                </a:endParaRPr>
              </a:p>
              <a:p>
                <a:pPr algn="ctr">
                  <a:spcBef>
                    <a:spcPct val="10000"/>
                  </a:spcBef>
                </a:pPr>
                <a:endParaRPr lang="en-GB" dirty="0">
                  <a:latin typeface="+mn-lt"/>
                </a:endParaRPr>
              </a:p>
              <a:p>
                <a:pPr algn="ctr">
                  <a:spcBef>
                    <a:spcPct val="10000"/>
                  </a:spcBef>
                </a:pPr>
                <a:r>
                  <a:rPr lang="en-GB" i="1" dirty="0" err="1">
                    <a:latin typeface="+mn-lt"/>
                  </a:rPr>
                  <a:t>Données</a:t>
                </a:r>
                <a:r>
                  <a:rPr lang="en-GB" i="1" dirty="0">
                    <a:latin typeface="+mn-lt"/>
                  </a:rPr>
                  <a:t> pour </a:t>
                </a:r>
                <a:r>
                  <a:rPr lang="en-GB" b="1" i="1" dirty="0">
                    <a:latin typeface="+mn-lt"/>
                  </a:rPr>
                  <a:t>la </a:t>
                </a:r>
                <a:r>
                  <a:rPr lang="en-GB" b="1" i="1" dirty="0" err="1">
                    <a:latin typeface="+mn-lt"/>
                  </a:rPr>
                  <a:t>classe</a:t>
                </a:r>
                <a:r>
                  <a:rPr lang="en-GB" b="1" i="1" dirty="0">
                    <a:latin typeface="+mn-lt"/>
                  </a:rPr>
                  <a:t> </a:t>
                </a:r>
                <a:r>
                  <a:rPr lang="en-GB" b="1" i="1" dirty="0" err="1">
                    <a:latin typeface="+mn-lt"/>
                  </a:rPr>
                  <a:t>matériaux</a:t>
                </a:r>
                <a:endParaRPr lang="en-GB" b="1" i="1" dirty="0">
                  <a:latin typeface="+mn-lt"/>
                </a:endParaRPr>
              </a:p>
              <a:p>
                <a:pPr algn="ctr">
                  <a:spcBef>
                    <a:spcPct val="10000"/>
                  </a:spcBef>
                </a:pPr>
                <a:r>
                  <a:rPr lang="en-GB" sz="1400" i="1" dirty="0">
                    <a:latin typeface="+mn-lt"/>
                  </a:rPr>
                  <a:t>(</a:t>
                </a:r>
                <a:r>
                  <a:rPr lang="en-GB" sz="1400" i="1" dirty="0" err="1">
                    <a:latin typeface="+mn-lt"/>
                  </a:rPr>
                  <a:t>Acier</a:t>
                </a:r>
                <a:r>
                  <a:rPr lang="en-GB" sz="1400" i="1" dirty="0">
                    <a:latin typeface="+mn-lt"/>
                  </a:rPr>
                  <a:t>, </a:t>
                </a:r>
                <a:r>
                  <a:rPr lang="en-GB" sz="1400" i="1" dirty="0" err="1">
                    <a:latin typeface="+mn-lt"/>
                  </a:rPr>
                  <a:t>alliage</a:t>
                </a:r>
                <a:r>
                  <a:rPr lang="en-GB" sz="1400" i="1" dirty="0">
                    <a:latin typeface="+mn-lt"/>
                  </a:rPr>
                  <a:t> Al, </a:t>
                </a:r>
                <a:r>
                  <a:rPr lang="en-GB" sz="1400" i="1" dirty="0" err="1">
                    <a:latin typeface="+mn-lt"/>
                  </a:rPr>
                  <a:t>Alliage</a:t>
                </a:r>
                <a:r>
                  <a:rPr lang="en-GB" sz="1400" i="1" dirty="0">
                    <a:latin typeface="+mn-lt"/>
                  </a:rPr>
                  <a:t> Ni...)</a:t>
                </a:r>
                <a:endParaRPr lang="en-GB" dirty="0">
                  <a:latin typeface="+mn-lt"/>
                </a:endParaRPr>
              </a:p>
              <a:p>
                <a:pPr algn="ctr">
                  <a:spcBef>
                    <a:spcPct val="10000"/>
                  </a:spcBef>
                </a:pPr>
                <a:endParaRPr lang="en-GB" i="1" dirty="0">
                  <a:latin typeface="+mn-lt"/>
                </a:endParaRPr>
              </a:p>
              <a:p>
                <a:pPr algn="ctr">
                  <a:spcBef>
                    <a:spcPct val="10000"/>
                  </a:spcBef>
                </a:pPr>
                <a:r>
                  <a:rPr lang="en-GB" i="1" dirty="0" err="1">
                    <a:latin typeface="+mn-lt"/>
                  </a:rPr>
                  <a:t>Données</a:t>
                </a:r>
                <a:r>
                  <a:rPr lang="en-GB" i="1" dirty="0">
                    <a:latin typeface="+mn-lt"/>
                  </a:rPr>
                  <a:t> pour un</a:t>
                </a:r>
                <a:r>
                  <a:rPr lang="en-GB" b="1" i="1" dirty="0">
                    <a:latin typeface="+mn-lt"/>
                  </a:rPr>
                  <a:t> </a:t>
                </a:r>
                <a:r>
                  <a:rPr lang="en-GB" b="1" i="1" dirty="0" err="1">
                    <a:latin typeface="+mn-lt"/>
                  </a:rPr>
                  <a:t>matériau</a:t>
                </a:r>
                <a:r>
                  <a:rPr lang="en-GB" b="1" i="1" dirty="0">
                    <a:latin typeface="+mn-lt"/>
                  </a:rPr>
                  <a:t> unique </a:t>
                </a:r>
              </a:p>
              <a:p>
                <a:pPr algn="ctr">
                  <a:spcBef>
                    <a:spcPct val="10000"/>
                  </a:spcBef>
                </a:pPr>
                <a:r>
                  <a:rPr lang="en-GB" sz="1400" i="1" dirty="0">
                    <a:latin typeface="+mn-lt"/>
                  </a:rPr>
                  <a:t>(Al-2040, Al-6061, Al-7075…..)</a:t>
                </a:r>
              </a:p>
            </p:txBody>
          </p:sp>
        </p:grpSp>
        <p:sp>
          <p:nvSpPr>
            <p:cNvPr id="39" name="Line 24">
              <a:extLst>
                <a:ext uri="{FF2B5EF4-FFF2-40B4-BE49-F238E27FC236}">
                  <a16:creationId xmlns:a16="http://schemas.microsoft.com/office/drawing/2014/main" id="{36FB6345-7ABD-4E94-A8D4-2F9B2AF2FF9C}"/>
                </a:ext>
              </a:extLst>
            </p:cNvPr>
            <p:cNvSpPr>
              <a:spLocks noChangeShapeType="1"/>
            </p:cNvSpPr>
            <p:nvPr/>
          </p:nvSpPr>
          <p:spPr bwMode="auto">
            <a:xfrm>
              <a:off x="2888" y="1888"/>
              <a:ext cx="455"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0" name="Line 25">
              <a:extLst>
                <a:ext uri="{FF2B5EF4-FFF2-40B4-BE49-F238E27FC236}">
                  <a16:creationId xmlns:a16="http://schemas.microsoft.com/office/drawing/2014/main" id="{9A5E043F-0A91-46A6-A42D-B5B4033E99AD}"/>
                </a:ext>
              </a:extLst>
            </p:cNvPr>
            <p:cNvSpPr>
              <a:spLocks noChangeShapeType="1"/>
            </p:cNvSpPr>
            <p:nvPr/>
          </p:nvSpPr>
          <p:spPr bwMode="auto">
            <a:xfrm>
              <a:off x="2888" y="2840"/>
              <a:ext cx="44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 name="Line 26">
              <a:extLst>
                <a:ext uri="{FF2B5EF4-FFF2-40B4-BE49-F238E27FC236}">
                  <a16:creationId xmlns:a16="http://schemas.microsoft.com/office/drawing/2014/main" id="{839AB216-A444-4702-9A5F-79B8A6FFCDA6}"/>
                </a:ext>
              </a:extLst>
            </p:cNvPr>
            <p:cNvSpPr>
              <a:spLocks noChangeShapeType="1"/>
            </p:cNvSpPr>
            <p:nvPr/>
          </p:nvSpPr>
          <p:spPr bwMode="auto">
            <a:xfrm>
              <a:off x="2888" y="2360"/>
              <a:ext cx="436" cy="1"/>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Tree>
    <p:extLst>
      <p:ext uri="{BB962C8B-B14F-4D97-AF65-F5344CB8AC3E}">
        <p14:creationId xmlns:p14="http://schemas.microsoft.com/office/powerpoint/2010/main" val="117238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Besoin</a:t>
            </a:r>
            <a:r>
              <a:rPr lang="en-GB" dirty="0"/>
              <a:t> – Concept – </a:t>
            </a:r>
            <a:r>
              <a:rPr lang="en-GB" dirty="0" err="1"/>
              <a:t>Amélioration</a:t>
            </a:r>
            <a:endParaRPr lang="en-US" dirty="0"/>
          </a:p>
        </p:txBody>
      </p:sp>
      <p:grpSp>
        <p:nvGrpSpPr>
          <p:cNvPr id="4" name="Group 3">
            <a:extLst>
              <a:ext uri="{FF2B5EF4-FFF2-40B4-BE49-F238E27FC236}">
                <a16:creationId xmlns:a16="http://schemas.microsoft.com/office/drawing/2014/main" id="{F94ACB3C-F39F-406F-A716-7875C1AD5EEC}"/>
              </a:ext>
            </a:extLst>
          </p:cNvPr>
          <p:cNvGrpSpPr>
            <a:grpSpLocks/>
          </p:cNvGrpSpPr>
          <p:nvPr/>
        </p:nvGrpSpPr>
        <p:grpSpPr bwMode="auto">
          <a:xfrm>
            <a:off x="5375811" y="690200"/>
            <a:ext cx="4326936" cy="1984697"/>
            <a:chOff x="2214" y="647"/>
            <a:chExt cx="2681" cy="1477"/>
          </a:xfrm>
        </p:grpSpPr>
        <p:pic>
          <p:nvPicPr>
            <p:cNvPr id="5" name="Picture 4">
              <a:extLst>
                <a:ext uri="{FF2B5EF4-FFF2-40B4-BE49-F238E27FC236}">
                  <a16:creationId xmlns:a16="http://schemas.microsoft.com/office/drawing/2014/main" id="{39674095-33B2-443C-B981-81144A4BF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 y="883"/>
              <a:ext cx="2504"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10963346-B3CA-4898-BE74-F1D7CEABB081}"/>
                </a:ext>
              </a:extLst>
            </p:cNvPr>
            <p:cNvSpPr txBox="1">
              <a:spLocks noChangeArrowheads="1"/>
            </p:cNvSpPr>
            <p:nvPr/>
          </p:nvSpPr>
          <p:spPr bwMode="auto">
            <a:xfrm>
              <a:off x="2214" y="647"/>
              <a:ext cx="7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a:latin typeface="+mn-lt"/>
                </a:rPr>
                <a:t>Concepts</a:t>
              </a:r>
            </a:p>
          </p:txBody>
        </p:sp>
      </p:grpSp>
      <p:grpSp>
        <p:nvGrpSpPr>
          <p:cNvPr id="7" name="Group 6">
            <a:extLst>
              <a:ext uri="{FF2B5EF4-FFF2-40B4-BE49-F238E27FC236}">
                <a16:creationId xmlns:a16="http://schemas.microsoft.com/office/drawing/2014/main" id="{D02BCFA7-22D9-4141-B536-8C1D62E695EA}"/>
              </a:ext>
            </a:extLst>
          </p:cNvPr>
          <p:cNvGrpSpPr>
            <a:grpSpLocks/>
          </p:cNvGrpSpPr>
          <p:nvPr/>
        </p:nvGrpSpPr>
        <p:grpSpPr bwMode="auto">
          <a:xfrm>
            <a:off x="1742070" y="705094"/>
            <a:ext cx="2461436" cy="1996791"/>
            <a:chOff x="242" y="647"/>
            <a:chExt cx="1525" cy="1486"/>
          </a:xfrm>
        </p:grpSpPr>
        <p:sp>
          <p:nvSpPr>
            <p:cNvPr id="8" name="Text Box 7">
              <a:extLst>
                <a:ext uri="{FF2B5EF4-FFF2-40B4-BE49-F238E27FC236}">
                  <a16:creationId xmlns:a16="http://schemas.microsoft.com/office/drawing/2014/main" id="{37DDE861-1FCD-443C-8686-5F515592D088}"/>
                </a:ext>
              </a:extLst>
            </p:cNvPr>
            <p:cNvSpPr txBox="1">
              <a:spLocks noChangeArrowheads="1"/>
            </p:cNvSpPr>
            <p:nvPr/>
          </p:nvSpPr>
          <p:spPr bwMode="auto">
            <a:xfrm>
              <a:off x="242" y="647"/>
              <a:ext cx="55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err="1">
                  <a:latin typeface="+mn-lt"/>
                </a:rPr>
                <a:t>Besoin</a:t>
              </a:r>
              <a:endParaRPr lang="en-GB" sz="2000" b="1" dirty="0">
                <a:latin typeface="+mn-lt"/>
              </a:endParaRPr>
            </a:p>
          </p:txBody>
        </p:sp>
        <p:pic>
          <p:nvPicPr>
            <p:cNvPr id="9" name="Picture 8">
              <a:extLst>
                <a:ext uri="{FF2B5EF4-FFF2-40B4-BE49-F238E27FC236}">
                  <a16:creationId xmlns:a16="http://schemas.microsoft.com/office/drawing/2014/main" id="{9E739EFC-A315-4824-8B60-57CDB7644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 y="813"/>
              <a:ext cx="942"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24">
            <a:extLst>
              <a:ext uri="{FF2B5EF4-FFF2-40B4-BE49-F238E27FC236}">
                <a16:creationId xmlns:a16="http://schemas.microsoft.com/office/drawing/2014/main" id="{5F4B8F72-3599-4271-888A-784257798BC7}"/>
              </a:ext>
            </a:extLst>
          </p:cNvPr>
          <p:cNvGrpSpPr>
            <a:grpSpLocks/>
          </p:cNvGrpSpPr>
          <p:nvPr/>
        </p:nvGrpSpPr>
        <p:grpSpPr bwMode="auto">
          <a:xfrm>
            <a:off x="1469979" y="3509698"/>
            <a:ext cx="4866002" cy="2495317"/>
            <a:chOff x="86" y="2367"/>
            <a:chExt cx="3015" cy="1857"/>
          </a:xfrm>
        </p:grpSpPr>
        <p:sp>
          <p:nvSpPr>
            <p:cNvPr id="11" name="Text Box 13">
              <a:extLst>
                <a:ext uri="{FF2B5EF4-FFF2-40B4-BE49-F238E27FC236}">
                  <a16:creationId xmlns:a16="http://schemas.microsoft.com/office/drawing/2014/main" id="{10690C1A-B467-431D-B17B-60D866774FE5}"/>
                </a:ext>
              </a:extLst>
            </p:cNvPr>
            <p:cNvSpPr txBox="1">
              <a:spLocks noChangeArrowheads="1"/>
            </p:cNvSpPr>
            <p:nvPr/>
          </p:nvSpPr>
          <p:spPr bwMode="auto">
            <a:xfrm>
              <a:off x="86" y="2367"/>
              <a:ext cx="10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spcAft>
                  <a:spcPct val="20000"/>
                </a:spcAft>
                <a:buClr>
                  <a:srgbClr val="009B9B"/>
                </a:buClr>
                <a:buSzPct val="80000"/>
                <a:buFont typeface="Wingdings" pitchFamily="2" charset="2"/>
                <a:buNone/>
              </a:pPr>
              <a:r>
                <a:rPr lang="en-GB" sz="2000" b="1" dirty="0" err="1">
                  <a:latin typeface="+mn-lt"/>
                </a:rPr>
                <a:t>Améliorations</a:t>
              </a:r>
              <a:endParaRPr lang="en-GB" sz="2000" b="1" dirty="0">
                <a:latin typeface="+mn-lt"/>
              </a:endParaRPr>
            </a:p>
          </p:txBody>
        </p:sp>
        <p:grpSp>
          <p:nvGrpSpPr>
            <p:cNvPr id="12" name="Group 23">
              <a:extLst>
                <a:ext uri="{FF2B5EF4-FFF2-40B4-BE49-F238E27FC236}">
                  <a16:creationId xmlns:a16="http://schemas.microsoft.com/office/drawing/2014/main" id="{458675AD-CA3C-43EF-A6B4-7A3E2C62E692}"/>
                </a:ext>
              </a:extLst>
            </p:cNvPr>
            <p:cNvGrpSpPr>
              <a:grpSpLocks/>
            </p:cNvGrpSpPr>
            <p:nvPr/>
          </p:nvGrpSpPr>
          <p:grpSpPr bwMode="auto">
            <a:xfrm>
              <a:off x="883" y="2715"/>
              <a:ext cx="2218" cy="1509"/>
              <a:chOff x="883" y="2715"/>
              <a:chExt cx="2218" cy="1509"/>
            </a:xfrm>
          </p:grpSpPr>
          <p:pic>
            <p:nvPicPr>
              <p:cNvPr id="13" name="Picture 11">
                <a:extLst>
                  <a:ext uri="{FF2B5EF4-FFF2-40B4-BE49-F238E27FC236}">
                    <a16:creationId xmlns:a16="http://schemas.microsoft.com/office/drawing/2014/main" id="{2101C2DB-014D-4B23-AC3E-8A771DE996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 y="2715"/>
                <a:ext cx="2218"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6">
                <a:extLst>
                  <a:ext uri="{FF2B5EF4-FFF2-40B4-BE49-F238E27FC236}">
                    <a16:creationId xmlns:a16="http://schemas.microsoft.com/office/drawing/2014/main" id="{5BBFB26B-68E8-43D4-839F-9F93B122DFDF}"/>
                  </a:ext>
                </a:extLst>
              </p:cNvPr>
              <p:cNvSpPr txBox="1">
                <a:spLocks noChangeArrowheads="1"/>
              </p:cNvSpPr>
              <p:nvPr/>
            </p:nvSpPr>
            <p:spPr bwMode="auto">
              <a:xfrm>
                <a:off x="959" y="3926"/>
                <a:ext cx="58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err="1">
                    <a:latin typeface="+mn-lt"/>
                  </a:rPr>
                  <a:t>Directe</a:t>
                </a:r>
                <a:endParaRPr lang="en-GB" sz="2000" b="1" i="1" dirty="0">
                  <a:latin typeface="+mn-lt"/>
                </a:endParaRPr>
              </a:p>
            </p:txBody>
          </p:sp>
          <p:sp>
            <p:nvSpPr>
              <p:cNvPr id="15" name="Text Box 18">
                <a:extLst>
                  <a:ext uri="{FF2B5EF4-FFF2-40B4-BE49-F238E27FC236}">
                    <a16:creationId xmlns:a16="http://schemas.microsoft.com/office/drawing/2014/main" id="{760623BB-61DD-478A-892F-DF2093EE6481}"/>
                  </a:ext>
                </a:extLst>
              </p:cNvPr>
              <p:cNvSpPr txBox="1">
                <a:spLocks noChangeArrowheads="1"/>
              </p:cNvSpPr>
              <p:nvPr/>
            </p:nvSpPr>
            <p:spPr bwMode="auto">
              <a:xfrm>
                <a:off x="1967" y="3916"/>
                <a:ext cx="82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latin typeface="+mn-lt"/>
                  </a:rPr>
                  <a:t>Avec levier</a:t>
                </a:r>
              </a:p>
            </p:txBody>
          </p:sp>
        </p:grpSp>
      </p:grpSp>
      <p:grpSp>
        <p:nvGrpSpPr>
          <p:cNvPr id="16" name="Group 25">
            <a:extLst>
              <a:ext uri="{FF2B5EF4-FFF2-40B4-BE49-F238E27FC236}">
                <a16:creationId xmlns:a16="http://schemas.microsoft.com/office/drawing/2014/main" id="{4D14D1FC-BF9E-474C-91F3-0069BBCA77DD}"/>
              </a:ext>
            </a:extLst>
          </p:cNvPr>
          <p:cNvGrpSpPr>
            <a:grpSpLocks/>
          </p:cNvGrpSpPr>
          <p:nvPr/>
        </p:nvGrpSpPr>
        <p:grpSpPr bwMode="auto">
          <a:xfrm>
            <a:off x="6791965" y="3704051"/>
            <a:ext cx="3540767" cy="2297788"/>
            <a:chOff x="3182" y="2512"/>
            <a:chExt cx="2193" cy="1710"/>
          </a:xfrm>
        </p:grpSpPr>
        <p:pic>
          <p:nvPicPr>
            <p:cNvPr id="17" name="Picture 12">
              <a:extLst>
                <a:ext uri="{FF2B5EF4-FFF2-40B4-BE49-F238E27FC236}">
                  <a16:creationId xmlns:a16="http://schemas.microsoft.com/office/drawing/2014/main" id="{22DB7AEA-3D91-48FF-A4B8-65B2E881D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 y="2512"/>
              <a:ext cx="1812" cy="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28338253-A39C-464B-AE36-4031F19B9380}"/>
                </a:ext>
              </a:extLst>
            </p:cNvPr>
            <p:cNvSpPr txBox="1">
              <a:spLocks noChangeArrowheads="1"/>
            </p:cNvSpPr>
            <p:nvPr/>
          </p:nvSpPr>
          <p:spPr bwMode="auto">
            <a:xfrm>
              <a:off x="4062" y="3916"/>
              <a:ext cx="131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err="1">
                  <a:latin typeface="+mn-lt"/>
                </a:rPr>
                <a:t>Assisté</a:t>
              </a:r>
              <a:r>
                <a:rPr lang="en-GB" sz="2000" b="1" i="1" dirty="0">
                  <a:latin typeface="+mn-lt"/>
                </a:rPr>
                <a:t> par </a:t>
              </a:r>
              <a:r>
                <a:rPr lang="en-GB" sz="2000" b="1" i="1" dirty="0" err="1">
                  <a:latin typeface="+mn-lt"/>
                </a:rPr>
                <a:t>ressort</a:t>
              </a:r>
              <a:endParaRPr lang="en-GB" sz="2000" b="1" i="1" dirty="0">
                <a:latin typeface="+mn-lt"/>
              </a:endParaRPr>
            </a:p>
          </p:txBody>
        </p:sp>
        <p:sp>
          <p:nvSpPr>
            <p:cNvPr id="19" name="Text Box 19">
              <a:extLst>
                <a:ext uri="{FF2B5EF4-FFF2-40B4-BE49-F238E27FC236}">
                  <a16:creationId xmlns:a16="http://schemas.microsoft.com/office/drawing/2014/main" id="{729D65A8-9942-44C8-8F73-963137B386D4}"/>
                </a:ext>
              </a:extLst>
            </p:cNvPr>
            <p:cNvSpPr txBox="1">
              <a:spLocks noChangeArrowheads="1"/>
            </p:cNvSpPr>
            <p:nvPr/>
          </p:nvSpPr>
          <p:spPr bwMode="auto">
            <a:xfrm>
              <a:off x="3182" y="3924"/>
              <a:ext cx="8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err="1">
                  <a:latin typeface="+mn-lt"/>
                </a:rPr>
                <a:t>Engrenage</a:t>
              </a:r>
              <a:endParaRPr lang="en-GB" sz="2000" b="1" i="1" dirty="0">
                <a:latin typeface="+mn-lt"/>
              </a:endParaRPr>
            </a:p>
          </p:txBody>
        </p:sp>
      </p:grpSp>
      <p:sp>
        <p:nvSpPr>
          <p:cNvPr id="20" name="Oval 22">
            <a:extLst>
              <a:ext uri="{FF2B5EF4-FFF2-40B4-BE49-F238E27FC236}">
                <a16:creationId xmlns:a16="http://schemas.microsoft.com/office/drawing/2014/main" id="{87DA83A8-917F-40BE-A1B8-C3C607D39C00}"/>
              </a:ext>
            </a:extLst>
          </p:cNvPr>
          <p:cNvSpPr>
            <a:spLocks noChangeArrowheads="1"/>
          </p:cNvSpPr>
          <p:nvPr/>
        </p:nvSpPr>
        <p:spPr bwMode="auto">
          <a:xfrm>
            <a:off x="5519936" y="1076466"/>
            <a:ext cx="1418309" cy="193497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1" name="Oval 26">
            <a:extLst>
              <a:ext uri="{FF2B5EF4-FFF2-40B4-BE49-F238E27FC236}">
                <a16:creationId xmlns:a16="http://schemas.microsoft.com/office/drawing/2014/main" id="{7CAAAD64-4F32-4773-BD4C-BE165E3E5859}"/>
              </a:ext>
            </a:extLst>
          </p:cNvPr>
          <p:cNvSpPr>
            <a:spLocks noChangeArrowheads="1"/>
          </p:cNvSpPr>
          <p:nvPr/>
        </p:nvSpPr>
        <p:spPr bwMode="auto">
          <a:xfrm>
            <a:off x="4077721" y="3892882"/>
            <a:ext cx="2324800" cy="2200414"/>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Tree>
    <p:extLst>
      <p:ext uri="{BB962C8B-B14F-4D97-AF65-F5344CB8AC3E}">
        <p14:creationId xmlns:p14="http://schemas.microsoft.com/office/powerpoint/2010/main" val="20105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CC16057F-8575-47A8-9ED0-D454C0C8C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468" y="1070334"/>
            <a:ext cx="5049991" cy="404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Amélioration</a:t>
            </a:r>
            <a:r>
              <a:rPr lang="en-GB" dirty="0"/>
              <a:t> – </a:t>
            </a:r>
            <a:r>
              <a:rPr lang="en-GB" dirty="0" err="1"/>
              <a:t>détail</a:t>
            </a:r>
            <a:endParaRPr lang="en-US" dirty="0"/>
          </a:p>
        </p:txBody>
      </p:sp>
      <p:pic>
        <p:nvPicPr>
          <p:cNvPr id="7" name="Picture 3">
            <a:extLst>
              <a:ext uri="{FF2B5EF4-FFF2-40B4-BE49-F238E27FC236}">
                <a16:creationId xmlns:a16="http://schemas.microsoft.com/office/drawing/2014/main" id="{7CC20D3C-C2D9-4D51-80D6-33FC1B2A2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743" y="1628279"/>
            <a:ext cx="22193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6">
            <a:extLst>
              <a:ext uri="{FF2B5EF4-FFF2-40B4-BE49-F238E27FC236}">
                <a16:creationId xmlns:a16="http://schemas.microsoft.com/office/drawing/2014/main" id="{02FB5ACA-34DC-4F7A-86F9-1B7A3BA431D9}"/>
              </a:ext>
            </a:extLst>
          </p:cNvPr>
          <p:cNvSpPr>
            <a:spLocks noChangeArrowheads="1"/>
          </p:cNvSpPr>
          <p:nvPr/>
        </p:nvSpPr>
        <p:spPr bwMode="auto">
          <a:xfrm>
            <a:off x="1655093" y="1528147"/>
            <a:ext cx="3395663"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9" name="Oval 12">
            <a:extLst>
              <a:ext uri="{FF2B5EF4-FFF2-40B4-BE49-F238E27FC236}">
                <a16:creationId xmlns:a16="http://schemas.microsoft.com/office/drawing/2014/main" id="{7D20885C-D4EC-401C-9C2A-6515BBD0B994}"/>
              </a:ext>
            </a:extLst>
          </p:cNvPr>
          <p:cNvSpPr>
            <a:spLocks noChangeArrowheads="1"/>
          </p:cNvSpPr>
          <p:nvPr/>
        </p:nvSpPr>
        <p:spPr bwMode="auto">
          <a:xfrm>
            <a:off x="7049416" y="2348885"/>
            <a:ext cx="3295055"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0" name="Oval 13">
            <a:extLst>
              <a:ext uri="{FF2B5EF4-FFF2-40B4-BE49-F238E27FC236}">
                <a16:creationId xmlns:a16="http://schemas.microsoft.com/office/drawing/2014/main" id="{EA26610D-3612-4F32-A72D-5254C448A372}"/>
              </a:ext>
            </a:extLst>
          </p:cNvPr>
          <p:cNvSpPr>
            <a:spLocks noChangeArrowheads="1"/>
          </p:cNvSpPr>
          <p:nvPr/>
        </p:nvSpPr>
        <p:spPr bwMode="auto">
          <a:xfrm>
            <a:off x="7962103" y="4674452"/>
            <a:ext cx="2657277" cy="51935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1" name="Rectangle 14">
            <a:extLst>
              <a:ext uri="{FF2B5EF4-FFF2-40B4-BE49-F238E27FC236}">
                <a16:creationId xmlns:a16="http://schemas.microsoft.com/office/drawing/2014/main" id="{F3FF541D-2BCC-423D-8E81-077446E4B6B9}"/>
              </a:ext>
            </a:extLst>
          </p:cNvPr>
          <p:cNvSpPr>
            <a:spLocks noChangeArrowheads="1"/>
          </p:cNvSpPr>
          <p:nvPr/>
        </p:nvSpPr>
        <p:spPr bwMode="auto">
          <a:xfrm>
            <a:off x="1680492" y="828179"/>
            <a:ext cx="148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20000"/>
              </a:spcBef>
              <a:spcAft>
                <a:spcPct val="20000"/>
              </a:spcAft>
              <a:buClr>
                <a:srgbClr val="009B9B"/>
              </a:buClr>
              <a:buSzPct val="80000"/>
              <a:buFont typeface="Wingdings" pitchFamily="2" charset="2"/>
              <a:buNone/>
            </a:pPr>
            <a:r>
              <a:rPr lang="en-GB" b="1" dirty="0" err="1"/>
              <a:t>Amélioration</a:t>
            </a:r>
            <a:r>
              <a:rPr lang="en-GB" b="1" dirty="0"/>
              <a:t> </a:t>
            </a:r>
          </a:p>
        </p:txBody>
      </p:sp>
      <p:grpSp>
        <p:nvGrpSpPr>
          <p:cNvPr id="12" name="Group 16">
            <a:extLst>
              <a:ext uri="{FF2B5EF4-FFF2-40B4-BE49-F238E27FC236}">
                <a16:creationId xmlns:a16="http://schemas.microsoft.com/office/drawing/2014/main" id="{34EC65CE-E580-4B9E-8F84-B5A82663F6E7}"/>
              </a:ext>
            </a:extLst>
          </p:cNvPr>
          <p:cNvGrpSpPr>
            <a:grpSpLocks/>
          </p:cNvGrpSpPr>
          <p:nvPr/>
        </p:nvGrpSpPr>
        <p:grpSpPr bwMode="auto">
          <a:xfrm>
            <a:off x="4007768" y="2564904"/>
            <a:ext cx="4081465" cy="3484563"/>
            <a:chOff x="1740" y="1840"/>
            <a:chExt cx="2571" cy="2195"/>
          </a:xfrm>
        </p:grpSpPr>
        <p:sp>
          <p:nvSpPr>
            <p:cNvPr id="13" name="Text Box 17">
              <a:extLst>
                <a:ext uri="{FF2B5EF4-FFF2-40B4-BE49-F238E27FC236}">
                  <a16:creationId xmlns:a16="http://schemas.microsoft.com/office/drawing/2014/main" id="{B1C90B3A-119A-401E-B6A6-0BFA107B1520}"/>
                </a:ext>
              </a:extLst>
            </p:cNvPr>
            <p:cNvSpPr txBox="1">
              <a:spLocks noChangeArrowheads="1"/>
            </p:cNvSpPr>
            <p:nvPr/>
          </p:nvSpPr>
          <p:spPr bwMode="auto">
            <a:xfrm>
              <a:off x="1740" y="3783"/>
              <a:ext cx="25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a:solidFill>
                    <a:sysClr val="windowText" lastClr="000000"/>
                  </a:solidFill>
                  <a:latin typeface="+mn-lt"/>
                </a:rPr>
                <a:t>Comment </a:t>
              </a:r>
              <a:r>
                <a:rPr lang="en-GB" sz="2000" b="1" i="1" dirty="0" err="1">
                  <a:solidFill>
                    <a:sysClr val="windowText" lastClr="000000"/>
                  </a:solidFill>
                  <a:latin typeface="+mn-lt"/>
                </a:rPr>
                <a:t>ces</a:t>
              </a:r>
              <a:r>
                <a:rPr lang="en-GB" sz="2000" b="1" i="1" dirty="0">
                  <a:solidFill>
                    <a:sysClr val="windowText" lastClr="000000"/>
                  </a:solidFill>
                  <a:latin typeface="+mn-lt"/>
                </a:rPr>
                <a:t> </a:t>
              </a:r>
              <a:r>
                <a:rPr lang="en-GB" sz="2000" b="1" i="1" dirty="0" err="1">
                  <a:solidFill>
                    <a:sysClr val="windowText" lastClr="000000"/>
                  </a:solidFill>
                  <a:latin typeface="+mn-lt"/>
                </a:rPr>
                <a:t>choix</a:t>
              </a:r>
              <a:r>
                <a:rPr lang="en-GB" sz="2000" b="1" i="1" dirty="0">
                  <a:solidFill>
                    <a:sysClr val="windowText" lastClr="000000"/>
                  </a:solidFill>
                  <a:latin typeface="+mn-lt"/>
                </a:rPr>
                <a:t> </a:t>
              </a:r>
              <a:r>
                <a:rPr lang="en-GB" sz="2000" b="1" i="1" dirty="0" err="1">
                  <a:solidFill>
                    <a:sysClr val="windowText" lastClr="000000"/>
                  </a:solidFill>
                  <a:latin typeface="+mn-lt"/>
                </a:rPr>
                <a:t>sont</a:t>
              </a:r>
              <a:r>
                <a:rPr lang="en-GB" sz="2000" b="1" i="1" dirty="0">
                  <a:solidFill>
                    <a:sysClr val="windowText" lastClr="000000"/>
                  </a:solidFill>
                  <a:latin typeface="+mn-lt"/>
                </a:rPr>
                <a:t>-il </a:t>
              </a:r>
              <a:r>
                <a:rPr lang="en-GB" sz="2000" b="1" i="1" dirty="0" err="1">
                  <a:solidFill>
                    <a:sysClr val="windowText" lastClr="000000"/>
                  </a:solidFill>
                  <a:latin typeface="+mn-lt"/>
                </a:rPr>
                <a:t>effectués</a:t>
              </a:r>
              <a:r>
                <a:rPr lang="en-GB" sz="2000" b="1" i="1" dirty="0">
                  <a:solidFill>
                    <a:sysClr val="windowText" lastClr="000000"/>
                  </a:solidFill>
                  <a:latin typeface="+mn-lt"/>
                </a:rPr>
                <a:t>?</a:t>
              </a:r>
            </a:p>
          </p:txBody>
        </p:sp>
        <p:sp>
          <p:nvSpPr>
            <p:cNvPr id="14" name="Line 18">
              <a:extLst>
                <a:ext uri="{FF2B5EF4-FFF2-40B4-BE49-F238E27FC236}">
                  <a16:creationId xmlns:a16="http://schemas.microsoft.com/office/drawing/2014/main" id="{E2ADE12D-0BE7-4FC9-B0DD-33ADC2C6C242}"/>
                </a:ext>
              </a:extLst>
            </p:cNvPr>
            <p:cNvSpPr>
              <a:spLocks noChangeShapeType="1"/>
            </p:cNvSpPr>
            <p:nvPr/>
          </p:nvSpPr>
          <p:spPr bwMode="auto">
            <a:xfrm flipV="1">
              <a:off x="2990" y="3496"/>
              <a:ext cx="945" cy="312"/>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15" name="Freeform 20">
              <a:extLst>
                <a:ext uri="{FF2B5EF4-FFF2-40B4-BE49-F238E27FC236}">
                  <a16:creationId xmlns:a16="http://schemas.microsoft.com/office/drawing/2014/main" id="{E86E0632-D1EF-4C17-943B-A5B4EB11396D}"/>
                </a:ext>
              </a:extLst>
            </p:cNvPr>
            <p:cNvSpPr>
              <a:spLocks/>
            </p:cNvSpPr>
            <p:nvPr/>
          </p:nvSpPr>
          <p:spPr bwMode="auto">
            <a:xfrm>
              <a:off x="2210" y="1840"/>
              <a:ext cx="1395" cy="1960"/>
            </a:xfrm>
            <a:custGeom>
              <a:avLst/>
              <a:gdLst>
                <a:gd name="T0" fmla="*/ 116 w 1712"/>
                <a:gd name="T1" fmla="*/ 1896 h 1968"/>
                <a:gd name="T2" fmla="*/ 3 w 1712"/>
                <a:gd name="T3" fmla="*/ 848 h 1968"/>
                <a:gd name="T4" fmla="*/ 96 w 1712"/>
                <a:gd name="T5" fmla="*/ 127 h 1968"/>
                <a:gd name="T6" fmla="*/ 231 w 1712"/>
                <a:gd name="T7" fmla="*/ 64 h 1968"/>
                <a:gd name="T8" fmla="*/ 0 60000 65536"/>
                <a:gd name="T9" fmla="*/ 0 60000 65536"/>
                <a:gd name="T10" fmla="*/ 0 60000 65536"/>
                <a:gd name="T11" fmla="*/ 0 60000 65536"/>
                <a:gd name="T12" fmla="*/ 0 w 1712"/>
                <a:gd name="T13" fmla="*/ 0 h 1968"/>
                <a:gd name="T14" fmla="*/ 1712 w 1712"/>
                <a:gd name="T15" fmla="*/ 1968 h 1968"/>
              </a:gdLst>
              <a:ahLst/>
              <a:cxnLst>
                <a:cxn ang="T8">
                  <a:pos x="T0" y="T1"/>
                </a:cxn>
                <a:cxn ang="T9">
                  <a:pos x="T2" y="T3"/>
                </a:cxn>
                <a:cxn ang="T10">
                  <a:pos x="T4" y="T5"/>
                </a:cxn>
                <a:cxn ang="T11">
                  <a:pos x="T6" y="T7"/>
                </a:cxn>
              </a:cxnLst>
              <a:rect l="T12" t="T13" r="T14" b="T15"/>
              <a:pathLst>
                <a:path w="1712" h="1968">
                  <a:moveTo>
                    <a:pt x="856" y="1968"/>
                  </a:moveTo>
                  <a:cubicBezTo>
                    <a:pt x="452" y="1576"/>
                    <a:pt x="48" y="1185"/>
                    <a:pt x="24" y="880"/>
                  </a:cubicBezTo>
                  <a:cubicBezTo>
                    <a:pt x="0" y="575"/>
                    <a:pt x="431" y="272"/>
                    <a:pt x="712" y="136"/>
                  </a:cubicBezTo>
                  <a:cubicBezTo>
                    <a:pt x="993" y="0"/>
                    <a:pt x="1545" y="73"/>
                    <a:pt x="1712" y="64"/>
                  </a:cubicBez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19039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US" dirty="0"/>
              <a:t>La </a:t>
            </a:r>
            <a:r>
              <a:rPr lang="en-US" dirty="0" err="1"/>
              <a:t>stratégie</a:t>
            </a:r>
            <a:r>
              <a:rPr lang="en-US" dirty="0"/>
              <a:t> de </a:t>
            </a:r>
            <a:r>
              <a:rPr lang="en-US" dirty="0" err="1"/>
              <a:t>sélection</a:t>
            </a:r>
            <a:r>
              <a:rPr lang="en-US" dirty="0"/>
              <a:t>: les </a:t>
            </a:r>
            <a:r>
              <a:rPr lang="en-US" dirty="0" err="1"/>
              <a:t>matériaux</a:t>
            </a:r>
            <a:endParaRPr lang="en-US" dirty="0"/>
          </a:p>
        </p:txBody>
      </p:sp>
      <p:pic>
        <p:nvPicPr>
          <p:cNvPr id="4" name="Picture 2">
            <a:extLst>
              <a:ext uri="{FF2B5EF4-FFF2-40B4-BE49-F238E27FC236}">
                <a16:creationId xmlns:a16="http://schemas.microsoft.com/office/drawing/2014/main" id="{31710ED2-434C-44DC-AC23-B4CA8B07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extLst>
              <a:ext uri="{FF2B5EF4-FFF2-40B4-BE49-F238E27FC236}">
                <a16:creationId xmlns:a16="http://schemas.microsoft.com/office/drawing/2014/main" id="{8AC7FFFF-1A2D-4F22-9DD9-6F19112E24F3}"/>
              </a:ext>
            </a:extLst>
          </p:cNvPr>
          <p:cNvSpPr>
            <a:spLocks noChangeArrowheads="1"/>
          </p:cNvSpPr>
          <p:nvPr/>
        </p:nvSpPr>
        <p:spPr bwMode="auto">
          <a:xfrm>
            <a:off x="1495425" y="168600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Exigences de conception: </a:t>
            </a:r>
          </a:p>
          <a:p>
            <a:pPr algn="ctr" eaLnBrk="0" hangingPunct="0">
              <a:spcAft>
                <a:spcPct val="20000"/>
              </a:spcAft>
              <a:buClr>
                <a:srgbClr val="009B9B"/>
              </a:buClr>
              <a:buSzPct val="80000"/>
              <a:buFont typeface="Wingdings" pitchFamily="2" charset="2"/>
              <a:buNone/>
            </a:pPr>
            <a:r>
              <a:rPr lang="en-GB" i="1" dirty="0" err="1"/>
              <a:t>exprimées</a:t>
            </a:r>
            <a:r>
              <a:rPr lang="en-GB" i="1" dirty="0"/>
              <a:t> </a:t>
            </a:r>
            <a:r>
              <a:rPr lang="en-GB" i="1" dirty="0" err="1"/>
              <a:t>en</a:t>
            </a:r>
            <a:r>
              <a:rPr lang="en-GB" i="1" dirty="0"/>
              <a:t> tant que</a:t>
            </a:r>
            <a:r>
              <a:rPr lang="en-GB" dirty="0"/>
              <a:t> </a:t>
            </a:r>
          </a:p>
          <a:p>
            <a:pPr algn="ctr" eaLnBrk="0" hangingPunct="0">
              <a:spcAft>
                <a:spcPct val="20000"/>
              </a:spcAft>
              <a:buClr>
                <a:srgbClr val="009B9B"/>
              </a:buClr>
              <a:buSzPct val="80000"/>
              <a:buFont typeface="Wingdings" pitchFamily="2" charset="2"/>
              <a:buNone/>
            </a:pPr>
            <a:r>
              <a:rPr lang="en-GB" b="1" dirty="0" err="1"/>
              <a:t>Contraintes</a:t>
            </a:r>
            <a:r>
              <a:rPr lang="en-GB" dirty="0"/>
              <a:t>     </a:t>
            </a:r>
            <a:r>
              <a:rPr lang="en-GB" i="1" dirty="0"/>
              <a:t>et </a:t>
            </a:r>
          </a:p>
          <a:p>
            <a:pPr algn="ctr" eaLnBrk="0" hangingPunct="0">
              <a:spcAft>
                <a:spcPct val="20000"/>
              </a:spcAft>
              <a:buClr>
                <a:srgbClr val="009B9B"/>
              </a:buClr>
              <a:buSzPct val="80000"/>
              <a:buFont typeface="Wingdings" pitchFamily="2" charset="2"/>
              <a:buNone/>
            </a:pPr>
            <a:r>
              <a:rPr lang="en-GB" b="1" dirty="0"/>
              <a:t>         </a:t>
            </a:r>
            <a:r>
              <a:rPr lang="en-GB" b="1" dirty="0" err="1"/>
              <a:t>Objectifs</a:t>
            </a:r>
            <a:endParaRPr lang="en-GB" b="1" dirty="0"/>
          </a:p>
        </p:txBody>
      </p:sp>
      <p:sp>
        <p:nvSpPr>
          <p:cNvPr id="6" name="AutoShape 8">
            <a:extLst>
              <a:ext uri="{FF2B5EF4-FFF2-40B4-BE49-F238E27FC236}">
                <a16:creationId xmlns:a16="http://schemas.microsoft.com/office/drawing/2014/main" id="{BB137986-931D-4F43-B468-78610FDAC34E}"/>
              </a:ext>
            </a:extLst>
          </p:cNvPr>
          <p:cNvSpPr>
            <a:spLocks noChangeArrowheads="1"/>
          </p:cNvSpPr>
          <p:nvPr/>
        </p:nvSpPr>
        <p:spPr bwMode="auto">
          <a:xfrm>
            <a:off x="7683500" y="166695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err="1"/>
              <a:t>Données</a:t>
            </a:r>
            <a:r>
              <a:rPr lang="en-GB" b="1" dirty="0"/>
              <a:t>:</a:t>
            </a:r>
          </a:p>
          <a:p>
            <a:pPr algn="ctr" eaLnBrk="0" hangingPunct="0">
              <a:spcAft>
                <a:spcPct val="20000"/>
              </a:spcAft>
              <a:buClr>
                <a:srgbClr val="009B9B"/>
              </a:buClr>
              <a:buSzPct val="80000"/>
              <a:buFont typeface="Wingdings" pitchFamily="2" charset="2"/>
              <a:buNone/>
            </a:pPr>
            <a:r>
              <a:rPr lang="en-GB" b="1" dirty="0" err="1"/>
              <a:t>Propriétés</a:t>
            </a:r>
            <a:r>
              <a:rPr lang="en-GB" b="1" dirty="0"/>
              <a:t> du </a:t>
            </a:r>
            <a:r>
              <a:rPr lang="en-GB" b="1" dirty="0" err="1"/>
              <a:t>matériau</a:t>
            </a:r>
            <a:endParaRPr lang="en-GB" b="1" dirty="0"/>
          </a:p>
          <a:p>
            <a:pPr algn="ctr" eaLnBrk="0" hangingPunct="0">
              <a:spcAft>
                <a:spcPct val="20000"/>
              </a:spcAft>
              <a:buClr>
                <a:srgbClr val="009B9B"/>
              </a:buClr>
              <a:buSzPct val="80000"/>
              <a:buFont typeface="Wingdings" pitchFamily="2" charset="2"/>
              <a:buNone/>
            </a:pPr>
            <a:r>
              <a:rPr lang="en-GB" b="1" dirty="0" err="1"/>
              <a:t>Propriétés</a:t>
            </a:r>
            <a:r>
              <a:rPr lang="en-GB" b="1" dirty="0"/>
              <a:t> du </a:t>
            </a:r>
            <a:r>
              <a:rPr lang="en-GB" b="1" dirty="0" err="1"/>
              <a:t>procédé</a:t>
            </a:r>
            <a:endParaRPr lang="en-GB" b="1" dirty="0"/>
          </a:p>
          <a:p>
            <a:pPr algn="ctr" eaLnBrk="0" hangingPunct="0">
              <a:spcAft>
                <a:spcPct val="20000"/>
              </a:spcAft>
              <a:buClr>
                <a:srgbClr val="009B9B"/>
              </a:buClr>
              <a:buSzPct val="80000"/>
              <a:buFont typeface="Wingdings" pitchFamily="2" charset="2"/>
              <a:buNone/>
            </a:pPr>
            <a:r>
              <a:rPr lang="en-GB" b="1" dirty="0"/>
              <a:t>Documentation</a:t>
            </a:r>
          </a:p>
        </p:txBody>
      </p:sp>
      <p:grpSp>
        <p:nvGrpSpPr>
          <p:cNvPr id="7" name="Group 65">
            <a:extLst>
              <a:ext uri="{FF2B5EF4-FFF2-40B4-BE49-F238E27FC236}">
                <a16:creationId xmlns:a16="http://schemas.microsoft.com/office/drawing/2014/main" id="{75088679-F49E-476A-A095-51C4BB6D32DF}"/>
              </a:ext>
            </a:extLst>
          </p:cNvPr>
          <p:cNvGrpSpPr>
            <a:grpSpLocks/>
          </p:cNvGrpSpPr>
          <p:nvPr/>
        </p:nvGrpSpPr>
        <p:grpSpPr bwMode="auto">
          <a:xfrm>
            <a:off x="4792663" y="5089601"/>
            <a:ext cx="2627312" cy="900113"/>
            <a:chOff x="2299" y="3330"/>
            <a:chExt cx="1655" cy="567"/>
          </a:xfrm>
        </p:grpSpPr>
        <p:sp>
          <p:nvSpPr>
            <p:cNvPr id="8" name="AutoShape 11">
              <a:extLst>
                <a:ext uri="{FF2B5EF4-FFF2-40B4-BE49-F238E27FC236}">
                  <a16:creationId xmlns:a16="http://schemas.microsoft.com/office/drawing/2014/main" id="{EBD4212D-81EE-4EC9-A746-8163B1E83C37}"/>
                </a:ext>
              </a:extLst>
            </p:cNvPr>
            <p:cNvSpPr>
              <a:spLocks noChangeArrowheads="1"/>
            </p:cNvSpPr>
            <p:nvPr/>
          </p:nvSpPr>
          <p:spPr bwMode="auto">
            <a:xfrm>
              <a:off x="2299" y="3658"/>
              <a:ext cx="1655" cy="239"/>
            </a:xfrm>
            <a:prstGeom prst="roundRect">
              <a:avLst>
                <a:gd name="adj" fmla="val 6324"/>
              </a:avLst>
            </a:prstGeom>
            <a:solidFill>
              <a:schemeClr val="accent1"/>
            </a:solidFill>
            <a:ln w="28575">
              <a:solidFill>
                <a:schemeClr val="accent1"/>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sz="2000" b="1" dirty="0" err="1">
                  <a:solidFill>
                    <a:schemeClr val="bg1"/>
                  </a:solidFill>
                </a:rPr>
                <a:t>Sélection</a:t>
              </a:r>
              <a:r>
                <a:rPr lang="en-GB" sz="2000" b="1" dirty="0">
                  <a:solidFill>
                    <a:schemeClr val="bg1"/>
                  </a:solidFill>
                </a:rPr>
                <a:t> finale</a:t>
              </a:r>
            </a:p>
          </p:txBody>
        </p:sp>
        <p:sp>
          <p:nvSpPr>
            <p:cNvPr id="9" name="Line 12">
              <a:extLst>
                <a:ext uri="{FF2B5EF4-FFF2-40B4-BE49-F238E27FC236}">
                  <a16:creationId xmlns:a16="http://schemas.microsoft.com/office/drawing/2014/main" id="{A705F84A-2762-4AB4-9D17-BE7D9C705798}"/>
                </a:ext>
              </a:extLst>
            </p:cNvPr>
            <p:cNvSpPr>
              <a:spLocks noChangeShapeType="1"/>
            </p:cNvSpPr>
            <p:nvPr/>
          </p:nvSpPr>
          <p:spPr bwMode="auto">
            <a:xfrm>
              <a:off x="3101" y="3330"/>
              <a:ext cx="0" cy="2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grpSp>
        <p:nvGrpSpPr>
          <p:cNvPr id="10" name="Group 64">
            <a:extLst>
              <a:ext uri="{FF2B5EF4-FFF2-40B4-BE49-F238E27FC236}">
                <a16:creationId xmlns:a16="http://schemas.microsoft.com/office/drawing/2014/main" id="{A4DCDF48-6FEB-470C-8480-C98135B193BE}"/>
              </a:ext>
            </a:extLst>
          </p:cNvPr>
          <p:cNvGrpSpPr>
            <a:grpSpLocks/>
          </p:cNvGrpSpPr>
          <p:nvPr/>
        </p:nvGrpSpPr>
        <p:grpSpPr bwMode="auto">
          <a:xfrm>
            <a:off x="4227513" y="3160788"/>
            <a:ext cx="3695700" cy="1885950"/>
            <a:chOff x="1943" y="2115"/>
            <a:chExt cx="2328" cy="1188"/>
          </a:xfrm>
        </p:grpSpPr>
        <p:sp>
          <p:nvSpPr>
            <p:cNvPr id="11" name="AutoShape 14">
              <a:extLst>
                <a:ext uri="{FF2B5EF4-FFF2-40B4-BE49-F238E27FC236}">
                  <a16:creationId xmlns:a16="http://schemas.microsoft.com/office/drawing/2014/main" id="{0A8EC910-36E8-4673-A486-16C10A34B3EC}"/>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err="1"/>
                <a:t>Moteur</a:t>
              </a:r>
              <a:r>
                <a:rPr lang="en-GB" b="1" dirty="0"/>
                <a:t> de </a:t>
              </a:r>
              <a:r>
                <a:rPr lang="en-GB" b="1" dirty="0" err="1"/>
                <a:t>comparaison</a:t>
              </a:r>
              <a:endParaRPr lang="en-GB" b="1" dirty="0"/>
            </a:p>
            <a:p>
              <a:pPr eaLnBrk="0" hangingPunct="0">
                <a:spcBef>
                  <a:spcPct val="20000"/>
                </a:spcBef>
                <a:spcAft>
                  <a:spcPct val="20000"/>
                </a:spcAft>
                <a:buClr>
                  <a:srgbClr val="666633"/>
                </a:buClr>
                <a:buSzPct val="105000"/>
                <a:buFont typeface="Wingdings" pitchFamily="2" charset="2"/>
                <a:buChar char="§"/>
              </a:pPr>
              <a:r>
                <a:rPr lang="en-GB" b="1" dirty="0"/>
                <a:t>  </a:t>
              </a:r>
              <a:r>
                <a:rPr lang="en-GB" b="1" dirty="0" err="1"/>
                <a:t>Filtrer</a:t>
              </a:r>
              <a:endParaRPr lang="en-GB" b="1" dirty="0"/>
            </a:p>
            <a:p>
              <a:pPr eaLnBrk="0" hangingPunct="0">
                <a:spcBef>
                  <a:spcPct val="20000"/>
                </a:spcBef>
                <a:spcAft>
                  <a:spcPct val="20000"/>
                </a:spcAft>
                <a:buClr>
                  <a:srgbClr val="666633"/>
                </a:buClr>
                <a:buSzPct val="105000"/>
                <a:buFont typeface="Wingdings" pitchFamily="2" charset="2"/>
                <a:buChar char="§"/>
              </a:pPr>
              <a:r>
                <a:rPr lang="en-GB" b="1" dirty="0"/>
                <a:t>  Classer</a:t>
              </a:r>
            </a:p>
            <a:p>
              <a:pPr eaLnBrk="0" hangingPunct="0">
                <a:spcBef>
                  <a:spcPct val="20000"/>
                </a:spcBef>
                <a:spcAft>
                  <a:spcPct val="20000"/>
                </a:spcAft>
                <a:buClr>
                  <a:srgbClr val="666633"/>
                </a:buClr>
                <a:buSzPct val="105000"/>
                <a:buFont typeface="Wingdings" pitchFamily="2" charset="2"/>
                <a:buChar char="§"/>
              </a:pPr>
              <a:r>
                <a:rPr lang="en-GB" b="1" dirty="0"/>
                <a:t>  Documentation</a:t>
              </a:r>
            </a:p>
          </p:txBody>
        </p:sp>
        <p:sp>
          <p:nvSpPr>
            <p:cNvPr id="12" name="Line 16">
              <a:extLst>
                <a:ext uri="{FF2B5EF4-FFF2-40B4-BE49-F238E27FC236}">
                  <a16:creationId xmlns:a16="http://schemas.microsoft.com/office/drawing/2014/main" id="{35C484D4-7DC8-4C18-AE58-CCD83C016987}"/>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13" name="Line 17">
              <a:extLst>
                <a:ext uri="{FF2B5EF4-FFF2-40B4-BE49-F238E27FC236}">
                  <a16:creationId xmlns:a16="http://schemas.microsoft.com/office/drawing/2014/main" id="{34BF4986-248C-4AC6-AE49-640DEE8A747D}"/>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4" name="Group 63">
            <a:extLst>
              <a:ext uri="{FF2B5EF4-FFF2-40B4-BE49-F238E27FC236}">
                <a16:creationId xmlns:a16="http://schemas.microsoft.com/office/drawing/2014/main" id="{8F0AFE08-7E08-48C2-8403-177AEDD05A02}"/>
              </a:ext>
            </a:extLst>
          </p:cNvPr>
          <p:cNvGrpSpPr>
            <a:grpSpLocks/>
          </p:cNvGrpSpPr>
          <p:nvPr/>
        </p:nvGrpSpPr>
        <p:grpSpPr bwMode="auto">
          <a:xfrm>
            <a:off x="7978775" y="3116339"/>
            <a:ext cx="2406650" cy="2706687"/>
            <a:chOff x="4306" y="2087"/>
            <a:chExt cx="1516" cy="1705"/>
          </a:xfrm>
        </p:grpSpPr>
        <p:grpSp>
          <p:nvGrpSpPr>
            <p:cNvPr id="15" name="Group 62">
              <a:extLst>
                <a:ext uri="{FF2B5EF4-FFF2-40B4-BE49-F238E27FC236}">
                  <a16:creationId xmlns:a16="http://schemas.microsoft.com/office/drawing/2014/main" id="{00B470AD-681A-4F3B-A3CC-80209B262C28}"/>
                </a:ext>
              </a:extLst>
            </p:cNvPr>
            <p:cNvGrpSpPr>
              <a:grpSpLocks/>
            </p:cNvGrpSpPr>
            <p:nvPr/>
          </p:nvGrpSpPr>
          <p:grpSpPr bwMode="auto">
            <a:xfrm>
              <a:off x="4306" y="2398"/>
              <a:ext cx="1516" cy="1394"/>
              <a:chOff x="4306" y="2398"/>
              <a:chExt cx="1516" cy="1394"/>
            </a:xfrm>
          </p:grpSpPr>
          <p:sp>
            <p:nvSpPr>
              <p:cNvPr id="17" name="AutoShape 20">
                <a:extLst>
                  <a:ext uri="{FF2B5EF4-FFF2-40B4-BE49-F238E27FC236}">
                    <a16:creationId xmlns:a16="http://schemas.microsoft.com/office/drawing/2014/main" id="{0D240DC1-5E92-4020-B0C7-1DE435E36765}"/>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18" name="Text Box 21">
                <a:extLst>
                  <a:ext uri="{FF2B5EF4-FFF2-40B4-BE49-F238E27FC236}">
                    <a16:creationId xmlns:a16="http://schemas.microsoft.com/office/drawing/2014/main" id="{08564609-07D7-482C-8150-9BD7DB627EFB}"/>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err="1"/>
                  <a:t>Densité</a:t>
                </a:r>
                <a:r>
                  <a:rPr lang="en-GB" sz="1400" b="1" dirty="0"/>
                  <a:t> </a:t>
                </a:r>
              </a:p>
              <a:p>
                <a:pPr>
                  <a:spcBef>
                    <a:spcPct val="20000"/>
                  </a:spcBef>
                  <a:spcAft>
                    <a:spcPct val="20000"/>
                  </a:spcAft>
                  <a:buClr>
                    <a:srgbClr val="009B9B"/>
                  </a:buClr>
                  <a:buSzPct val="80000"/>
                  <a:buFont typeface="Wingdings" pitchFamily="2" charset="2"/>
                  <a:buNone/>
                </a:pPr>
                <a:r>
                  <a:rPr lang="en-GB" sz="1400" b="1" dirty="0"/>
                  <a:t>Prix</a:t>
                </a:r>
              </a:p>
              <a:p>
                <a:pPr>
                  <a:spcBef>
                    <a:spcPct val="20000"/>
                  </a:spcBef>
                  <a:spcAft>
                    <a:spcPct val="20000"/>
                  </a:spcAft>
                  <a:buClr>
                    <a:srgbClr val="009B9B"/>
                  </a:buClr>
                  <a:buSzPct val="80000"/>
                  <a:buFont typeface="Wingdings" pitchFamily="2" charset="2"/>
                  <a:buNone/>
                </a:pPr>
                <a:r>
                  <a:rPr lang="en-GB" sz="1400" b="1" dirty="0"/>
                  <a:t>Module de Young</a:t>
                </a:r>
              </a:p>
              <a:p>
                <a:pPr>
                  <a:spcBef>
                    <a:spcPct val="20000"/>
                  </a:spcBef>
                  <a:spcAft>
                    <a:spcPct val="20000"/>
                  </a:spcAft>
                  <a:buClr>
                    <a:srgbClr val="009B9B"/>
                  </a:buClr>
                  <a:buSzPct val="80000"/>
                  <a:buFont typeface="Wingdings" pitchFamily="2" charset="2"/>
                  <a:buNone/>
                </a:pPr>
                <a:r>
                  <a:rPr lang="en-GB" sz="1400" b="1" dirty="0" err="1"/>
                  <a:t>Robustesse</a:t>
                </a:r>
                <a:endParaRPr lang="en-GB" sz="1400" b="1" dirty="0"/>
              </a:p>
              <a:p>
                <a:pPr>
                  <a:spcBef>
                    <a:spcPct val="20000"/>
                  </a:spcBef>
                  <a:spcAft>
                    <a:spcPct val="20000"/>
                  </a:spcAft>
                  <a:buClr>
                    <a:srgbClr val="009B9B"/>
                  </a:buClr>
                  <a:buSzPct val="80000"/>
                  <a:buFont typeface="Wingdings" pitchFamily="2" charset="2"/>
                  <a:buNone/>
                </a:pPr>
                <a:r>
                  <a:rPr lang="en-GB" sz="1400" b="1" dirty="0" err="1"/>
                  <a:t>Durabilité</a:t>
                </a:r>
                <a:endParaRPr lang="en-GB" sz="1400" b="1" dirty="0"/>
              </a:p>
              <a:p>
                <a:pPr>
                  <a:spcBef>
                    <a:spcPct val="20000"/>
                  </a:spcBef>
                  <a:spcAft>
                    <a:spcPct val="20000"/>
                  </a:spcAft>
                  <a:buClr>
                    <a:srgbClr val="009B9B"/>
                  </a:buClr>
                  <a:buSzPct val="80000"/>
                  <a:buFont typeface="Wingdings" pitchFamily="2" charset="2"/>
                  <a:buNone/>
                </a:pPr>
                <a:r>
                  <a:rPr lang="en-GB" sz="1400" b="1" dirty="0" err="1"/>
                  <a:t>Compatibilité</a:t>
                </a:r>
                <a:r>
                  <a:rPr lang="en-GB" sz="1400" b="1" dirty="0"/>
                  <a:t> de </a:t>
                </a:r>
                <a:r>
                  <a:rPr lang="en-GB" sz="1400" b="1" dirty="0" err="1"/>
                  <a:t>procédé</a:t>
                </a:r>
                <a:endParaRPr lang="en-GB" sz="1400" b="1" dirty="0"/>
              </a:p>
              <a:p>
                <a:pPr>
                  <a:spcBef>
                    <a:spcPct val="20000"/>
                  </a:spcBef>
                  <a:spcAft>
                    <a:spcPct val="20000"/>
                  </a:spcAft>
                  <a:buClr>
                    <a:srgbClr val="009B9B"/>
                  </a:buClr>
                  <a:buSzPct val="80000"/>
                  <a:buFont typeface="Wingdings" pitchFamily="2" charset="2"/>
                  <a:buNone/>
                </a:pPr>
                <a:r>
                  <a:rPr lang="en-GB" sz="1400" b="1" dirty="0"/>
                  <a:t>…….</a:t>
                </a:r>
              </a:p>
            </p:txBody>
          </p:sp>
        </p:grpSp>
        <p:sp>
          <p:nvSpPr>
            <p:cNvPr id="16" name="Line 22">
              <a:extLst>
                <a:ext uri="{FF2B5EF4-FFF2-40B4-BE49-F238E27FC236}">
                  <a16:creationId xmlns:a16="http://schemas.microsoft.com/office/drawing/2014/main" id="{29C512F5-43EA-4DC0-8752-A8B790972777}"/>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9" name="Group 66">
            <a:extLst>
              <a:ext uri="{FF2B5EF4-FFF2-40B4-BE49-F238E27FC236}">
                <a16:creationId xmlns:a16="http://schemas.microsoft.com/office/drawing/2014/main" id="{5191505F-61F0-42AB-9260-BA4D01B74577}"/>
              </a:ext>
            </a:extLst>
          </p:cNvPr>
          <p:cNvGrpSpPr>
            <a:grpSpLocks/>
          </p:cNvGrpSpPr>
          <p:nvPr/>
        </p:nvGrpSpPr>
        <p:grpSpPr bwMode="auto">
          <a:xfrm>
            <a:off x="1576389" y="3186188"/>
            <a:ext cx="2562225" cy="2368550"/>
            <a:chOff x="273" y="2131"/>
            <a:chExt cx="1614" cy="1492"/>
          </a:xfrm>
        </p:grpSpPr>
        <p:grpSp>
          <p:nvGrpSpPr>
            <p:cNvPr id="20" name="Group 60">
              <a:extLst>
                <a:ext uri="{FF2B5EF4-FFF2-40B4-BE49-F238E27FC236}">
                  <a16:creationId xmlns:a16="http://schemas.microsoft.com/office/drawing/2014/main" id="{828A2B2F-9CDD-463E-937C-560B50B41BFA}"/>
                </a:ext>
              </a:extLst>
            </p:cNvPr>
            <p:cNvGrpSpPr>
              <a:grpSpLocks/>
            </p:cNvGrpSpPr>
            <p:nvPr/>
          </p:nvGrpSpPr>
          <p:grpSpPr bwMode="auto">
            <a:xfrm>
              <a:off x="273" y="2378"/>
              <a:ext cx="1614" cy="1245"/>
              <a:chOff x="273" y="2378"/>
              <a:chExt cx="1614" cy="1245"/>
            </a:xfrm>
          </p:grpSpPr>
          <p:sp>
            <p:nvSpPr>
              <p:cNvPr id="22" name="AutoShape 25">
                <a:extLst>
                  <a:ext uri="{FF2B5EF4-FFF2-40B4-BE49-F238E27FC236}">
                    <a16:creationId xmlns:a16="http://schemas.microsoft.com/office/drawing/2014/main" id="{1AA33913-3924-486F-A39E-D7A47CA5AAD0}"/>
                  </a:ext>
                </a:extLst>
              </p:cNvPr>
              <p:cNvSpPr>
                <a:spLocks noChangeArrowheads="1"/>
              </p:cNvSpPr>
              <p:nvPr/>
            </p:nvSpPr>
            <p:spPr bwMode="auto">
              <a:xfrm>
                <a:off x="273" y="2378"/>
                <a:ext cx="161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latin typeface="Arial" pitchFamily="34" charset="0"/>
                  <a:cs typeface="+mn-cs"/>
                </a:endParaRPr>
              </a:p>
            </p:txBody>
          </p:sp>
          <p:sp>
            <p:nvSpPr>
              <p:cNvPr id="23" name="Text Box 26">
                <a:extLst>
                  <a:ext uri="{FF2B5EF4-FFF2-40B4-BE49-F238E27FC236}">
                    <a16:creationId xmlns:a16="http://schemas.microsoft.com/office/drawing/2014/main" id="{BDCB75BA-6BB8-4FA8-B946-59F0356C2FF6}"/>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t>Capable d’être </a:t>
                </a:r>
                <a:r>
                  <a:rPr lang="en-GB" sz="1400" b="1" dirty="0" err="1"/>
                  <a:t>moulé</a:t>
                </a:r>
                <a:endParaRPr lang="en-GB" sz="1400" b="1" dirty="0"/>
              </a:p>
              <a:p>
                <a:pPr>
                  <a:spcBef>
                    <a:spcPct val="20000"/>
                  </a:spcBef>
                  <a:spcAft>
                    <a:spcPct val="20000"/>
                  </a:spcAft>
                  <a:buClr>
                    <a:srgbClr val="009B9B"/>
                  </a:buClr>
                  <a:buSzPct val="80000"/>
                  <a:buFont typeface="Wingdings" pitchFamily="2" charset="2"/>
                  <a:buNone/>
                </a:pPr>
                <a:r>
                  <a:rPr lang="en-GB" sz="1400" b="1" dirty="0" err="1"/>
                  <a:t>Résistant</a:t>
                </a:r>
                <a:r>
                  <a:rPr lang="en-GB" sz="1400" b="1" dirty="0"/>
                  <a:t> à </a:t>
                </a:r>
                <a:r>
                  <a:rPr lang="en-GB" sz="1400" b="1" dirty="0" err="1"/>
                  <a:t>l’eau</a:t>
                </a:r>
                <a:r>
                  <a:rPr lang="en-GB" sz="1400" b="1" dirty="0"/>
                  <a:t>/aux UV</a:t>
                </a:r>
              </a:p>
              <a:p>
                <a:pPr>
                  <a:spcBef>
                    <a:spcPct val="20000"/>
                  </a:spcBef>
                  <a:spcAft>
                    <a:spcPct val="20000"/>
                  </a:spcAft>
                  <a:buClr>
                    <a:srgbClr val="009B9B"/>
                  </a:buClr>
                  <a:buSzPct val="80000"/>
                  <a:buFont typeface="Wingdings" pitchFamily="2" charset="2"/>
                  <a:buNone/>
                </a:pPr>
                <a:r>
                  <a:rPr lang="en-GB" sz="1400" b="1" dirty="0" err="1"/>
                  <a:t>Suffisamment</a:t>
                </a:r>
                <a:r>
                  <a:rPr lang="en-GB" sz="1400" b="1" dirty="0"/>
                  <a:t> </a:t>
                </a:r>
                <a:r>
                  <a:rPr lang="en-GB" sz="1400" b="1" dirty="0" err="1"/>
                  <a:t>rigide</a:t>
                </a:r>
                <a:endParaRPr lang="en-GB" sz="1400" b="1" dirty="0"/>
              </a:p>
              <a:p>
                <a:pPr>
                  <a:spcBef>
                    <a:spcPct val="20000"/>
                  </a:spcBef>
                  <a:spcAft>
                    <a:spcPct val="20000"/>
                  </a:spcAft>
                  <a:buClr>
                    <a:srgbClr val="009B9B"/>
                  </a:buClr>
                  <a:buSzPct val="80000"/>
                  <a:buFont typeface="Wingdings" pitchFamily="2" charset="2"/>
                  <a:buNone/>
                </a:pPr>
                <a:r>
                  <a:rPr lang="en-GB" sz="1400" b="1" dirty="0" err="1"/>
                  <a:t>Suffisamment</a:t>
                </a:r>
                <a:r>
                  <a:rPr lang="en-GB" sz="1400" b="1" dirty="0"/>
                  <a:t> </a:t>
                </a:r>
                <a:r>
                  <a:rPr lang="en-GB" sz="1400" b="1" dirty="0" err="1"/>
                  <a:t>robuste</a:t>
                </a:r>
                <a:endParaRPr lang="en-GB" sz="1400" b="1" dirty="0"/>
              </a:p>
              <a:p>
                <a:pPr>
                  <a:spcBef>
                    <a:spcPct val="20000"/>
                  </a:spcBef>
                  <a:spcAft>
                    <a:spcPct val="20000"/>
                  </a:spcAft>
                  <a:buClr>
                    <a:srgbClr val="009B9B"/>
                  </a:buClr>
                  <a:buSzPct val="80000"/>
                  <a:buFont typeface="Wingdings" pitchFamily="2" charset="2"/>
                  <a:buNone/>
                </a:pPr>
                <a:r>
                  <a:rPr lang="en-GB" sz="1400" b="1" i="1" dirty="0"/>
                  <a:t>Le </a:t>
                </a:r>
                <a:r>
                  <a:rPr lang="en-GB" sz="1400" b="1" i="1" dirty="0" err="1"/>
                  <a:t>moins</a:t>
                </a:r>
                <a:r>
                  <a:rPr lang="en-GB" sz="1400" b="1" i="1" dirty="0"/>
                  <a:t> </a:t>
                </a:r>
                <a:r>
                  <a:rPr lang="en-GB" sz="1400" b="1" i="1" dirty="0" err="1"/>
                  <a:t>chère</a:t>
                </a:r>
                <a:r>
                  <a:rPr lang="en-GB" sz="1400" b="1" i="1" dirty="0"/>
                  <a:t> possible</a:t>
                </a:r>
              </a:p>
              <a:p>
                <a:pPr>
                  <a:spcBef>
                    <a:spcPct val="20000"/>
                  </a:spcBef>
                  <a:spcAft>
                    <a:spcPct val="20000"/>
                  </a:spcAft>
                  <a:buClr>
                    <a:srgbClr val="009B9B"/>
                  </a:buClr>
                  <a:buSzPct val="80000"/>
                  <a:buFont typeface="Wingdings" pitchFamily="2" charset="2"/>
                  <a:buNone/>
                </a:pPr>
                <a:r>
                  <a:rPr lang="en-GB" sz="1400" b="1" i="1" dirty="0"/>
                  <a:t>(Le plus </a:t>
                </a:r>
                <a:r>
                  <a:rPr lang="en-GB" sz="1400" b="1" i="1" dirty="0" err="1"/>
                  <a:t>léger</a:t>
                </a:r>
                <a:r>
                  <a:rPr lang="en-GB" sz="1400" b="1" i="1" dirty="0"/>
                  <a:t> possible)</a:t>
                </a:r>
              </a:p>
            </p:txBody>
          </p:sp>
        </p:grpSp>
        <p:sp>
          <p:nvSpPr>
            <p:cNvPr id="21" name="Line 27">
              <a:extLst>
                <a:ext uri="{FF2B5EF4-FFF2-40B4-BE49-F238E27FC236}">
                  <a16:creationId xmlns:a16="http://schemas.microsoft.com/office/drawing/2014/main" id="{47BD6D4A-592B-4DFF-9D43-12A2E4F257B9}"/>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24" name="AutoShape 45">
            <a:extLst>
              <a:ext uri="{FF2B5EF4-FFF2-40B4-BE49-F238E27FC236}">
                <a16:creationId xmlns:a16="http://schemas.microsoft.com/office/drawing/2014/main" id="{FB4F6700-C4AB-4655-9AD2-083D96F85E4E}"/>
              </a:ext>
            </a:extLst>
          </p:cNvPr>
          <p:cNvSpPr>
            <a:spLocks noChangeArrowheads="1"/>
          </p:cNvSpPr>
          <p:nvPr/>
        </p:nvSpPr>
        <p:spPr bwMode="auto">
          <a:xfrm>
            <a:off x="4781550" y="4668913"/>
            <a:ext cx="2178926" cy="327025"/>
          </a:xfrm>
          <a:prstGeom prst="roundRect">
            <a:avLst>
              <a:gd name="adj" fmla="val 16667"/>
            </a:avLst>
          </a:prstGeom>
          <a:noFill/>
          <a:ln w="28575">
            <a:solidFill>
              <a:srgbClr val="666633"/>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nvGrpSpPr>
          <p:cNvPr id="25" name="Group 52">
            <a:extLst>
              <a:ext uri="{FF2B5EF4-FFF2-40B4-BE49-F238E27FC236}">
                <a16:creationId xmlns:a16="http://schemas.microsoft.com/office/drawing/2014/main" id="{B488B97A-9B37-45FF-9FD7-32880F912B79}"/>
              </a:ext>
            </a:extLst>
          </p:cNvPr>
          <p:cNvGrpSpPr>
            <a:grpSpLocks/>
          </p:cNvGrpSpPr>
          <p:nvPr/>
        </p:nvGrpSpPr>
        <p:grpSpPr bwMode="auto">
          <a:xfrm>
            <a:off x="1631658" y="2465246"/>
            <a:ext cx="2346727" cy="2411413"/>
            <a:chOff x="293" y="1657"/>
            <a:chExt cx="1365" cy="1519"/>
          </a:xfrm>
        </p:grpSpPr>
        <p:sp>
          <p:nvSpPr>
            <p:cNvPr id="26" name="AutoShape 49">
              <a:extLst>
                <a:ext uri="{FF2B5EF4-FFF2-40B4-BE49-F238E27FC236}">
                  <a16:creationId xmlns:a16="http://schemas.microsoft.com/office/drawing/2014/main" id="{2EE24120-8F08-46D8-A7F6-751E1DA76EEE}"/>
                </a:ext>
              </a:extLst>
            </p:cNvPr>
            <p:cNvSpPr>
              <a:spLocks noChangeArrowheads="1"/>
            </p:cNvSpPr>
            <p:nvPr/>
          </p:nvSpPr>
          <p:spPr bwMode="auto">
            <a:xfrm>
              <a:off x="468" y="1657"/>
              <a:ext cx="882" cy="186"/>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7" name="AutoShape 50">
              <a:extLst>
                <a:ext uri="{FF2B5EF4-FFF2-40B4-BE49-F238E27FC236}">
                  <a16:creationId xmlns:a16="http://schemas.microsoft.com/office/drawing/2014/main" id="{2B541091-0AFA-4A3B-835B-E1808F8EA09D}"/>
                </a:ext>
              </a:extLst>
            </p:cNvPr>
            <p:cNvSpPr>
              <a:spLocks noChangeArrowheads="1"/>
            </p:cNvSpPr>
            <p:nvPr/>
          </p:nvSpPr>
          <p:spPr bwMode="auto">
            <a:xfrm>
              <a:off x="293" y="2426"/>
              <a:ext cx="1365"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28" name="Line 51">
              <a:extLst>
                <a:ext uri="{FF2B5EF4-FFF2-40B4-BE49-F238E27FC236}">
                  <a16:creationId xmlns:a16="http://schemas.microsoft.com/office/drawing/2014/main" id="{1A084560-4141-4AF2-A6C5-E76FF86AC0B7}"/>
                </a:ext>
              </a:extLst>
            </p:cNvPr>
            <p:cNvSpPr>
              <a:spLocks noChangeShapeType="1"/>
            </p:cNvSpPr>
            <p:nvPr/>
          </p:nvSpPr>
          <p:spPr bwMode="auto">
            <a:xfrm>
              <a:off x="563" y="1856"/>
              <a:ext cx="1" cy="544"/>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29" name="Group 89">
            <a:extLst>
              <a:ext uri="{FF2B5EF4-FFF2-40B4-BE49-F238E27FC236}">
                <a16:creationId xmlns:a16="http://schemas.microsoft.com/office/drawing/2014/main" id="{B5D25521-16BD-4CAA-9C4D-8865F6984431}"/>
              </a:ext>
            </a:extLst>
          </p:cNvPr>
          <p:cNvGrpSpPr>
            <a:grpSpLocks/>
          </p:cNvGrpSpPr>
          <p:nvPr/>
        </p:nvGrpSpPr>
        <p:grpSpPr bwMode="auto">
          <a:xfrm>
            <a:off x="1682751" y="2781376"/>
            <a:ext cx="2460386" cy="2725738"/>
            <a:chOff x="314" y="1876"/>
            <a:chExt cx="1430" cy="1717"/>
          </a:xfrm>
        </p:grpSpPr>
        <p:sp>
          <p:nvSpPr>
            <p:cNvPr id="30" name="AutoShape 54">
              <a:extLst>
                <a:ext uri="{FF2B5EF4-FFF2-40B4-BE49-F238E27FC236}">
                  <a16:creationId xmlns:a16="http://schemas.microsoft.com/office/drawing/2014/main" id="{B85AB2DE-A5DB-4116-BE86-56DDA8E8C42D}"/>
                </a:ext>
              </a:extLst>
            </p:cNvPr>
            <p:cNvSpPr>
              <a:spLocks noChangeArrowheads="1"/>
            </p:cNvSpPr>
            <p:nvPr/>
          </p:nvSpPr>
          <p:spPr bwMode="auto">
            <a:xfrm>
              <a:off x="786" y="1876"/>
              <a:ext cx="958" cy="167"/>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1" name="AutoShape 55">
              <a:extLst>
                <a:ext uri="{FF2B5EF4-FFF2-40B4-BE49-F238E27FC236}">
                  <a16:creationId xmlns:a16="http://schemas.microsoft.com/office/drawing/2014/main" id="{D50647A7-E5AA-49BD-BC46-DAD3053C8B57}"/>
                </a:ext>
              </a:extLst>
            </p:cNvPr>
            <p:cNvSpPr>
              <a:spLocks noChangeArrowheads="1"/>
            </p:cNvSpPr>
            <p:nvPr/>
          </p:nvSpPr>
          <p:spPr bwMode="auto">
            <a:xfrm>
              <a:off x="314" y="3202"/>
              <a:ext cx="1386" cy="391"/>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2" name="Line 56">
              <a:extLst>
                <a:ext uri="{FF2B5EF4-FFF2-40B4-BE49-F238E27FC236}">
                  <a16:creationId xmlns:a16="http://schemas.microsoft.com/office/drawing/2014/main" id="{30B0A04E-7695-4479-81E9-56D8C21C9EBA}"/>
                </a:ext>
              </a:extLst>
            </p:cNvPr>
            <p:cNvSpPr>
              <a:spLocks noChangeShapeType="1"/>
            </p:cNvSpPr>
            <p:nvPr/>
          </p:nvSpPr>
          <p:spPr bwMode="auto">
            <a:xfrm>
              <a:off x="1690" y="2094"/>
              <a:ext cx="0" cy="1101"/>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3" name="Group 75">
            <a:extLst>
              <a:ext uri="{FF2B5EF4-FFF2-40B4-BE49-F238E27FC236}">
                <a16:creationId xmlns:a16="http://schemas.microsoft.com/office/drawing/2014/main" id="{C9270877-9AFC-4706-8B71-31EF06281223}"/>
              </a:ext>
            </a:extLst>
          </p:cNvPr>
          <p:cNvGrpSpPr>
            <a:grpSpLocks/>
          </p:cNvGrpSpPr>
          <p:nvPr/>
        </p:nvGrpSpPr>
        <p:grpSpPr bwMode="auto">
          <a:xfrm>
            <a:off x="1631950" y="2465463"/>
            <a:ext cx="8753473" cy="3335338"/>
            <a:chOff x="284" y="1677"/>
            <a:chExt cx="5090" cy="2101"/>
          </a:xfrm>
        </p:grpSpPr>
        <p:grpSp>
          <p:nvGrpSpPr>
            <p:cNvPr id="34" name="Group 46">
              <a:extLst>
                <a:ext uri="{FF2B5EF4-FFF2-40B4-BE49-F238E27FC236}">
                  <a16:creationId xmlns:a16="http://schemas.microsoft.com/office/drawing/2014/main" id="{DC6B741A-C22E-4AB0-B724-EF23D93E0055}"/>
                </a:ext>
              </a:extLst>
            </p:cNvPr>
            <p:cNvGrpSpPr>
              <a:grpSpLocks/>
            </p:cNvGrpSpPr>
            <p:nvPr/>
          </p:nvGrpSpPr>
          <p:grpSpPr bwMode="auto">
            <a:xfrm>
              <a:off x="284" y="1677"/>
              <a:ext cx="2914" cy="1517"/>
              <a:chOff x="284" y="1677"/>
              <a:chExt cx="2914" cy="1517"/>
            </a:xfrm>
          </p:grpSpPr>
          <p:grpSp>
            <p:nvGrpSpPr>
              <p:cNvPr id="37" name="Group 28">
                <a:extLst>
                  <a:ext uri="{FF2B5EF4-FFF2-40B4-BE49-F238E27FC236}">
                    <a16:creationId xmlns:a16="http://schemas.microsoft.com/office/drawing/2014/main" id="{B4531997-DE88-499F-9123-BE8CE88831C7}"/>
                  </a:ext>
                </a:extLst>
              </p:cNvPr>
              <p:cNvGrpSpPr>
                <a:grpSpLocks/>
              </p:cNvGrpSpPr>
              <p:nvPr/>
            </p:nvGrpSpPr>
            <p:grpSpPr bwMode="auto">
              <a:xfrm>
                <a:off x="284" y="1677"/>
                <a:ext cx="1842" cy="1517"/>
                <a:chOff x="284" y="1677"/>
                <a:chExt cx="1842" cy="1517"/>
              </a:xfrm>
            </p:grpSpPr>
            <p:grpSp>
              <p:nvGrpSpPr>
                <p:cNvPr id="39" name="Group 29">
                  <a:extLst>
                    <a:ext uri="{FF2B5EF4-FFF2-40B4-BE49-F238E27FC236}">
                      <a16:creationId xmlns:a16="http://schemas.microsoft.com/office/drawing/2014/main" id="{25AD547C-7B61-4ABF-9438-EC78F4CFB0E3}"/>
                    </a:ext>
                  </a:extLst>
                </p:cNvPr>
                <p:cNvGrpSpPr>
                  <a:grpSpLocks/>
                </p:cNvGrpSpPr>
                <p:nvPr/>
              </p:nvGrpSpPr>
              <p:grpSpPr bwMode="auto">
                <a:xfrm>
                  <a:off x="284" y="1677"/>
                  <a:ext cx="1364" cy="1517"/>
                  <a:chOff x="284" y="1677"/>
                  <a:chExt cx="1364" cy="1517"/>
                </a:xfrm>
              </p:grpSpPr>
              <p:sp>
                <p:nvSpPr>
                  <p:cNvPr id="41" name="AutoShape 30">
                    <a:extLst>
                      <a:ext uri="{FF2B5EF4-FFF2-40B4-BE49-F238E27FC236}">
                        <a16:creationId xmlns:a16="http://schemas.microsoft.com/office/drawing/2014/main" id="{8169AC40-32D1-4651-868B-2885643539C3}"/>
                      </a:ext>
                    </a:extLst>
                  </p:cNvPr>
                  <p:cNvSpPr>
                    <a:spLocks noChangeArrowheads="1"/>
                  </p:cNvSpPr>
                  <p:nvPr/>
                </p:nvSpPr>
                <p:spPr bwMode="auto">
                  <a:xfrm>
                    <a:off x="451" y="1677"/>
                    <a:ext cx="882" cy="182"/>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2" name="AutoShape 31">
                    <a:extLst>
                      <a:ext uri="{FF2B5EF4-FFF2-40B4-BE49-F238E27FC236}">
                        <a16:creationId xmlns:a16="http://schemas.microsoft.com/office/drawing/2014/main" id="{718E5814-6BD9-4DE7-A4D9-C29BA7863E7D}"/>
                      </a:ext>
                    </a:extLst>
                  </p:cNvPr>
                  <p:cNvSpPr>
                    <a:spLocks noChangeArrowheads="1"/>
                  </p:cNvSpPr>
                  <p:nvPr/>
                </p:nvSpPr>
                <p:spPr bwMode="auto">
                  <a:xfrm>
                    <a:off x="284" y="2444"/>
                    <a:ext cx="1364" cy="750"/>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3" name="Line 32">
                    <a:extLst>
                      <a:ext uri="{FF2B5EF4-FFF2-40B4-BE49-F238E27FC236}">
                        <a16:creationId xmlns:a16="http://schemas.microsoft.com/office/drawing/2014/main" id="{1E080016-6DBE-4091-A86A-8DE2A147327F}"/>
                      </a:ext>
                    </a:extLst>
                  </p:cNvPr>
                  <p:cNvSpPr>
                    <a:spLocks noChangeShapeType="1"/>
                  </p:cNvSpPr>
                  <p:nvPr/>
                </p:nvSpPr>
                <p:spPr bwMode="auto">
                  <a:xfrm>
                    <a:off x="551" y="1871"/>
                    <a:ext cx="3" cy="519"/>
                  </a:xfrm>
                  <a:prstGeom prst="line">
                    <a:avLst/>
                  </a:prstGeom>
                  <a:noFill/>
                  <a:ln w="28575">
                    <a:solidFill>
                      <a:srgbClr val="7FC4BC"/>
                    </a:solidFill>
                    <a:round/>
                    <a:headEnd/>
                    <a:tailEnd type="none" w="med" len="lg"/>
                  </a:ln>
                  <a:extLst>
                    <a:ext uri="{909E8E84-426E-40DD-AFC4-6F175D3DCCD1}">
                      <a14:hiddenFill xmlns:a14="http://schemas.microsoft.com/office/drawing/2010/main">
                        <a:noFill/>
                      </a14:hiddenFill>
                    </a:ext>
                  </a:extLst>
                </p:spPr>
                <p:txBody>
                  <a:bodyPr/>
                  <a:lstStyle/>
                  <a:p>
                    <a:endParaRPr lang="en-GB" baseline="-25000" dirty="0"/>
                  </a:p>
                </p:txBody>
              </p:sp>
            </p:grpSp>
            <p:sp>
              <p:nvSpPr>
                <p:cNvPr id="40" name="Line 33">
                  <a:extLst>
                    <a:ext uri="{FF2B5EF4-FFF2-40B4-BE49-F238E27FC236}">
                      <a16:creationId xmlns:a16="http://schemas.microsoft.com/office/drawing/2014/main" id="{81250E09-3507-4658-BC3A-267DD1686365}"/>
                    </a:ext>
                  </a:extLst>
                </p:cNvPr>
                <p:cNvSpPr>
                  <a:spLocks noChangeShapeType="1"/>
                </p:cNvSpPr>
                <p:nvPr/>
              </p:nvSpPr>
              <p:spPr bwMode="auto">
                <a:xfrm rot="16200000">
                  <a:off x="1892" y="2436"/>
                  <a:ext cx="0" cy="468"/>
                </a:xfrm>
                <a:prstGeom prst="line">
                  <a:avLst/>
                </a:prstGeom>
                <a:noFill/>
                <a:ln w="28575">
                  <a:solidFill>
                    <a:srgbClr val="7FC4BC"/>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sp>
            <p:nvSpPr>
              <p:cNvPr id="38" name="AutoShape 41">
                <a:extLst>
                  <a:ext uri="{FF2B5EF4-FFF2-40B4-BE49-F238E27FC236}">
                    <a16:creationId xmlns:a16="http://schemas.microsoft.com/office/drawing/2014/main" id="{D565275C-9D4C-4A32-80DF-BD8E2C9EC4F5}"/>
                  </a:ext>
                </a:extLst>
              </p:cNvPr>
              <p:cNvSpPr>
                <a:spLocks noChangeArrowheads="1"/>
              </p:cNvSpPr>
              <p:nvPr/>
            </p:nvSpPr>
            <p:spPr bwMode="auto">
              <a:xfrm>
                <a:off x="2124" y="2557"/>
                <a:ext cx="1074" cy="234"/>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35" name="AutoShape 70">
              <a:extLst>
                <a:ext uri="{FF2B5EF4-FFF2-40B4-BE49-F238E27FC236}">
                  <a16:creationId xmlns:a16="http://schemas.microsoft.com/office/drawing/2014/main" id="{0C931B0D-64BF-4B82-BBBB-5AC11DE2BEC0}"/>
                </a:ext>
              </a:extLst>
            </p:cNvPr>
            <p:cNvSpPr>
              <a:spLocks noChangeArrowheads="1"/>
            </p:cNvSpPr>
            <p:nvPr/>
          </p:nvSpPr>
          <p:spPr bwMode="auto">
            <a:xfrm>
              <a:off x="4020" y="2850"/>
              <a:ext cx="1354" cy="928"/>
            </a:xfrm>
            <a:prstGeom prst="roundRect">
              <a:avLst>
                <a:gd name="adj" fmla="val 7292"/>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36" name="Freeform 74">
              <a:extLst>
                <a:ext uri="{FF2B5EF4-FFF2-40B4-BE49-F238E27FC236}">
                  <a16:creationId xmlns:a16="http://schemas.microsoft.com/office/drawing/2014/main" id="{DD6E3F25-F03A-4454-8C06-9E863447F83C}"/>
                </a:ext>
              </a:extLst>
            </p:cNvPr>
            <p:cNvSpPr>
              <a:spLocks/>
            </p:cNvSpPr>
            <p:nvPr/>
          </p:nvSpPr>
          <p:spPr bwMode="auto">
            <a:xfrm>
              <a:off x="3214" y="2670"/>
              <a:ext cx="806" cy="242"/>
            </a:xfrm>
            <a:custGeom>
              <a:avLst/>
              <a:gdLst>
                <a:gd name="T0" fmla="*/ 800 w 800"/>
                <a:gd name="T1" fmla="*/ 0 h 536"/>
                <a:gd name="T2" fmla="*/ 616 w 800"/>
                <a:gd name="T3" fmla="*/ 0 h 536"/>
                <a:gd name="T4" fmla="*/ 616 w 800"/>
                <a:gd name="T5" fmla="*/ 0 h 536"/>
                <a:gd name="T6" fmla="*/ 0 w 800"/>
                <a:gd name="T7" fmla="*/ 0 h 536"/>
                <a:gd name="T8" fmla="*/ 0 60000 65536"/>
                <a:gd name="T9" fmla="*/ 0 60000 65536"/>
                <a:gd name="T10" fmla="*/ 0 60000 65536"/>
                <a:gd name="T11" fmla="*/ 0 60000 65536"/>
                <a:gd name="T12" fmla="*/ 0 w 800"/>
                <a:gd name="T13" fmla="*/ 0 h 536"/>
                <a:gd name="T14" fmla="*/ 800 w 800"/>
                <a:gd name="T15" fmla="*/ 536 h 536"/>
              </a:gdLst>
              <a:ahLst/>
              <a:cxnLst>
                <a:cxn ang="T8">
                  <a:pos x="T0" y="T1"/>
                </a:cxn>
                <a:cxn ang="T9">
                  <a:pos x="T2" y="T3"/>
                </a:cxn>
                <a:cxn ang="T10">
                  <a:pos x="T4" y="T5"/>
                </a:cxn>
                <a:cxn ang="T11">
                  <a:pos x="T6" y="T7"/>
                </a:cxn>
              </a:cxnLst>
              <a:rect l="T12" t="T13" r="T14" b="T15"/>
              <a:pathLst>
                <a:path w="800" h="536">
                  <a:moveTo>
                    <a:pt x="800" y="536"/>
                  </a:moveTo>
                  <a:lnTo>
                    <a:pt x="616" y="536"/>
                  </a:lnTo>
                  <a:lnTo>
                    <a:pt x="616" y="0"/>
                  </a:lnTo>
                  <a:lnTo>
                    <a:pt x="0" y="0"/>
                  </a:lnTo>
                </a:path>
              </a:pathLst>
            </a:custGeom>
            <a:noFill/>
            <a:ln w="28575">
              <a:solidFill>
                <a:srgbClr val="7FC4BC"/>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44" name="Group 69">
            <a:extLst>
              <a:ext uri="{FF2B5EF4-FFF2-40B4-BE49-F238E27FC236}">
                <a16:creationId xmlns:a16="http://schemas.microsoft.com/office/drawing/2014/main" id="{EC9782FB-5248-42C2-A6BD-4B1D2CC24952}"/>
              </a:ext>
            </a:extLst>
          </p:cNvPr>
          <p:cNvGrpSpPr>
            <a:grpSpLocks/>
          </p:cNvGrpSpPr>
          <p:nvPr/>
        </p:nvGrpSpPr>
        <p:grpSpPr bwMode="auto">
          <a:xfrm>
            <a:off x="1703387" y="2780704"/>
            <a:ext cx="7261225" cy="2376488"/>
            <a:chOff x="353" y="1884"/>
            <a:chExt cx="4574" cy="1497"/>
          </a:xfrm>
        </p:grpSpPr>
        <p:grpSp>
          <p:nvGrpSpPr>
            <p:cNvPr id="45" name="Group 68">
              <a:extLst>
                <a:ext uri="{FF2B5EF4-FFF2-40B4-BE49-F238E27FC236}">
                  <a16:creationId xmlns:a16="http://schemas.microsoft.com/office/drawing/2014/main" id="{CD4715A3-3281-482B-B091-CE6CB0C8E2D0}"/>
                </a:ext>
              </a:extLst>
            </p:cNvPr>
            <p:cNvGrpSpPr>
              <a:grpSpLocks/>
            </p:cNvGrpSpPr>
            <p:nvPr/>
          </p:nvGrpSpPr>
          <p:grpSpPr bwMode="auto">
            <a:xfrm>
              <a:off x="353" y="1884"/>
              <a:ext cx="2885" cy="1497"/>
              <a:chOff x="353" y="1884"/>
              <a:chExt cx="2885" cy="1497"/>
            </a:xfrm>
          </p:grpSpPr>
          <p:grpSp>
            <p:nvGrpSpPr>
              <p:cNvPr id="48" name="Group 67">
                <a:extLst>
                  <a:ext uri="{FF2B5EF4-FFF2-40B4-BE49-F238E27FC236}">
                    <a16:creationId xmlns:a16="http://schemas.microsoft.com/office/drawing/2014/main" id="{FD9D76A3-2379-47FE-8327-1B6FAF93F2B4}"/>
                  </a:ext>
                </a:extLst>
              </p:cNvPr>
              <p:cNvGrpSpPr>
                <a:grpSpLocks/>
              </p:cNvGrpSpPr>
              <p:nvPr/>
            </p:nvGrpSpPr>
            <p:grpSpPr bwMode="auto">
              <a:xfrm>
                <a:off x="353" y="1884"/>
                <a:ext cx="1964" cy="1497"/>
                <a:chOff x="353" y="1884"/>
                <a:chExt cx="1964" cy="1497"/>
              </a:xfrm>
            </p:grpSpPr>
            <p:grpSp>
              <p:nvGrpSpPr>
                <p:cNvPr id="50" name="Group 90">
                  <a:extLst>
                    <a:ext uri="{FF2B5EF4-FFF2-40B4-BE49-F238E27FC236}">
                      <a16:creationId xmlns:a16="http://schemas.microsoft.com/office/drawing/2014/main" id="{421BCDFB-93F3-4277-960C-1FA28DA61247}"/>
                    </a:ext>
                  </a:extLst>
                </p:cNvPr>
                <p:cNvGrpSpPr>
                  <a:grpSpLocks/>
                </p:cNvGrpSpPr>
                <p:nvPr/>
              </p:nvGrpSpPr>
              <p:grpSpPr bwMode="auto">
                <a:xfrm>
                  <a:off x="353" y="1884"/>
                  <a:ext cx="1540" cy="1497"/>
                  <a:chOff x="230" y="1884"/>
                  <a:chExt cx="1421" cy="1497"/>
                </a:xfrm>
              </p:grpSpPr>
              <p:sp>
                <p:nvSpPr>
                  <p:cNvPr id="52" name="AutoShape 36">
                    <a:extLst>
                      <a:ext uri="{FF2B5EF4-FFF2-40B4-BE49-F238E27FC236}">
                        <a16:creationId xmlns:a16="http://schemas.microsoft.com/office/drawing/2014/main" id="{5B7812B2-6667-4B48-8954-5A78340D0983}"/>
                      </a:ext>
                    </a:extLst>
                  </p:cNvPr>
                  <p:cNvSpPr>
                    <a:spLocks noChangeArrowheads="1"/>
                  </p:cNvSpPr>
                  <p:nvPr/>
                </p:nvSpPr>
                <p:spPr bwMode="auto">
                  <a:xfrm>
                    <a:off x="690" y="1884"/>
                    <a:ext cx="961" cy="173"/>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3" name="AutoShape 37">
                    <a:extLst>
                      <a:ext uri="{FF2B5EF4-FFF2-40B4-BE49-F238E27FC236}">
                        <a16:creationId xmlns:a16="http://schemas.microsoft.com/office/drawing/2014/main" id="{DE375326-D3D3-4AEC-B256-163ABAF1AD93}"/>
                      </a:ext>
                    </a:extLst>
                  </p:cNvPr>
                  <p:cNvSpPr>
                    <a:spLocks noChangeArrowheads="1"/>
                  </p:cNvSpPr>
                  <p:nvPr/>
                </p:nvSpPr>
                <p:spPr bwMode="auto">
                  <a:xfrm>
                    <a:off x="230" y="3205"/>
                    <a:ext cx="1378" cy="176"/>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54" name="Line 38">
                    <a:extLst>
                      <a:ext uri="{FF2B5EF4-FFF2-40B4-BE49-F238E27FC236}">
                        <a16:creationId xmlns:a16="http://schemas.microsoft.com/office/drawing/2014/main" id="{50B2DE29-CCAA-49DB-94E7-C9256AB3C57E}"/>
                      </a:ext>
                    </a:extLst>
                  </p:cNvPr>
                  <p:cNvSpPr>
                    <a:spLocks noChangeShapeType="1"/>
                  </p:cNvSpPr>
                  <p:nvPr/>
                </p:nvSpPr>
                <p:spPr bwMode="auto">
                  <a:xfrm>
                    <a:off x="1592" y="2103"/>
                    <a:ext cx="0" cy="1093"/>
                  </a:xfrm>
                  <a:prstGeom prst="line">
                    <a:avLst/>
                  </a:prstGeom>
                  <a:noFill/>
                  <a:ln w="28575">
                    <a:solidFill>
                      <a:schemeClr val="accent1"/>
                    </a:solidFill>
                    <a:round/>
                    <a:headEnd/>
                    <a:tailEnd type="none" w="med" len="lg"/>
                  </a:ln>
                  <a:extLst>
                    <a:ext uri="{909E8E84-426E-40DD-AFC4-6F175D3DCCD1}">
                      <a14:hiddenFill xmlns:a14="http://schemas.microsoft.com/office/drawing/2010/main">
                        <a:noFill/>
                      </a14:hiddenFill>
                    </a:ext>
                  </a:extLst>
                </p:spPr>
                <p:txBody>
                  <a:bodyPr/>
                  <a:lstStyle/>
                  <a:p>
                    <a:endParaRPr lang="en-GB" dirty="0"/>
                  </a:p>
                </p:txBody>
              </p:sp>
            </p:grpSp>
            <p:sp>
              <p:nvSpPr>
                <p:cNvPr id="51" name="Freeform 39">
                  <a:extLst>
                    <a:ext uri="{FF2B5EF4-FFF2-40B4-BE49-F238E27FC236}">
                      <a16:creationId xmlns:a16="http://schemas.microsoft.com/office/drawing/2014/main" id="{FDEFA30F-A586-458B-8753-8C28E21BAC85}"/>
                    </a:ext>
                  </a:extLst>
                </p:cNvPr>
                <p:cNvSpPr>
                  <a:spLocks/>
                </p:cNvSpPr>
                <p:nvPr/>
              </p:nvSpPr>
              <p:spPr bwMode="auto">
                <a:xfrm>
                  <a:off x="1832" y="2912"/>
                  <a:ext cx="485" cy="385"/>
                </a:xfrm>
                <a:custGeom>
                  <a:avLst/>
                  <a:gdLst>
                    <a:gd name="T0" fmla="*/ 0 w 416"/>
                    <a:gd name="T1" fmla="*/ 19 h 496"/>
                    <a:gd name="T2" fmla="*/ 814 w 416"/>
                    <a:gd name="T3" fmla="*/ 19 h 496"/>
                    <a:gd name="T4" fmla="*/ 814 w 416"/>
                    <a:gd name="T5" fmla="*/ 0 h 496"/>
                    <a:gd name="T6" fmla="*/ 1412 w 416"/>
                    <a:gd name="T7" fmla="*/ 0 h 496"/>
                    <a:gd name="T8" fmla="*/ 0 60000 65536"/>
                    <a:gd name="T9" fmla="*/ 0 60000 65536"/>
                    <a:gd name="T10" fmla="*/ 0 60000 65536"/>
                    <a:gd name="T11" fmla="*/ 0 60000 65536"/>
                    <a:gd name="T12" fmla="*/ 0 w 416"/>
                    <a:gd name="T13" fmla="*/ 0 h 496"/>
                    <a:gd name="T14" fmla="*/ 416 w 416"/>
                    <a:gd name="T15" fmla="*/ 496 h 496"/>
                  </a:gdLst>
                  <a:ahLst/>
                  <a:cxnLst>
                    <a:cxn ang="T8">
                      <a:pos x="T0" y="T1"/>
                    </a:cxn>
                    <a:cxn ang="T9">
                      <a:pos x="T2" y="T3"/>
                    </a:cxn>
                    <a:cxn ang="T10">
                      <a:pos x="T4" y="T5"/>
                    </a:cxn>
                    <a:cxn ang="T11">
                      <a:pos x="T6" y="T7"/>
                    </a:cxn>
                  </a:cxnLst>
                  <a:rect l="T12" t="T13" r="T14" b="T15"/>
                  <a:pathLst>
                    <a:path w="416" h="496">
                      <a:moveTo>
                        <a:pt x="0" y="496"/>
                      </a:moveTo>
                      <a:lnTo>
                        <a:pt x="240" y="496"/>
                      </a:lnTo>
                      <a:lnTo>
                        <a:pt x="240" y="0"/>
                      </a:lnTo>
                      <a:lnTo>
                        <a:pt x="416" y="1"/>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
            <p:nvSpPr>
              <p:cNvPr id="49" name="AutoShape 44">
                <a:extLst>
                  <a:ext uri="{FF2B5EF4-FFF2-40B4-BE49-F238E27FC236}">
                    <a16:creationId xmlns:a16="http://schemas.microsoft.com/office/drawing/2014/main" id="{8B3EF3B1-0B67-4C5F-9B6D-23993AF6B781}"/>
                  </a:ext>
                </a:extLst>
              </p:cNvPr>
              <p:cNvSpPr>
                <a:spLocks noChangeArrowheads="1"/>
              </p:cNvSpPr>
              <p:nvPr/>
            </p:nvSpPr>
            <p:spPr bwMode="auto">
              <a:xfrm>
                <a:off x="2319" y="2828"/>
                <a:ext cx="919" cy="18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grpSp>
        <p:sp>
          <p:nvSpPr>
            <p:cNvPr id="46" name="AutoShape 80">
              <a:extLst>
                <a:ext uri="{FF2B5EF4-FFF2-40B4-BE49-F238E27FC236}">
                  <a16:creationId xmlns:a16="http://schemas.microsoft.com/office/drawing/2014/main" id="{B5AEC88C-F1EA-4B6C-A098-6084390C9AD0}"/>
                </a:ext>
              </a:extLst>
            </p:cNvPr>
            <p:cNvSpPr>
              <a:spLocks noChangeArrowheads="1"/>
            </p:cNvSpPr>
            <p:nvPr/>
          </p:nvSpPr>
          <p:spPr bwMode="auto">
            <a:xfrm>
              <a:off x="4370" y="2650"/>
              <a:ext cx="557" cy="172"/>
            </a:xfrm>
            <a:prstGeom prst="roundRect">
              <a:avLst>
                <a:gd name="adj" fmla="val 7292"/>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47" name="Freeform 84">
              <a:extLst>
                <a:ext uri="{FF2B5EF4-FFF2-40B4-BE49-F238E27FC236}">
                  <a16:creationId xmlns:a16="http://schemas.microsoft.com/office/drawing/2014/main" id="{EE29C529-3A34-4661-8A7D-DA8862000777}"/>
                </a:ext>
              </a:extLst>
            </p:cNvPr>
            <p:cNvSpPr>
              <a:spLocks/>
            </p:cNvSpPr>
            <p:nvPr/>
          </p:nvSpPr>
          <p:spPr bwMode="auto">
            <a:xfrm>
              <a:off x="3253" y="2744"/>
              <a:ext cx="1106" cy="183"/>
            </a:xfrm>
            <a:custGeom>
              <a:avLst/>
              <a:gdLst>
                <a:gd name="T0" fmla="*/ 1393 w 800"/>
                <a:gd name="T1" fmla="*/ 0 h 200"/>
                <a:gd name="T2" fmla="*/ 1047 w 800"/>
                <a:gd name="T3" fmla="*/ 0 h 200"/>
                <a:gd name="T4" fmla="*/ 1047 w 800"/>
                <a:gd name="T5" fmla="*/ 790 h 200"/>
                <a:gd name="T6" fmla="*/ 0 w 800"/>
                <a:gd name="T7" fmla="*/ 790 h 200"/>
                <a:gd name="T8" fmla="*/ 0 60000 65536"/>
                <a:gd name="T9" fmla="*/ 0 60000 65536"/>
                <a:gd name="T10" fmla="*/ 0 60000 65536"/>
                <a:gd name="T11" fmla="*/ 0 60000 65536"/>
                <a:gd name="T12" fmla="*/ 0 w 800"/>
                <a:gd name="T13" fmla="*/ 0 h 200"/>
                <a:gd name="T14" fmla="*/ 800 w 800"/>
                <a:gd name="T15" fmla="*/ 200 h 200"/>
              </a:gdLst>
              <a:ahLst/>
              <a:cxnLst>
                <a:cxn ang="T8">
                  <a:pos x="T0" y="T1"/>
                </a:cxn>
                <a:cxn ang="T9">
                  <a:pos x="T2" y="T3"/>
                </a:cxn>
                <a:cxn ang="T10">
                  <a:pos x="T4" y="T5"/>
                </a:cxn>
                <a:cxn ang="T11">
                  <a:pos x="T6" y="T7"/>
                </a:cxn>
              </a:cxnLst>
              <a:rect l="T12" t="T13" r="T14" b="T15"/>
              <a:pathLst>
                <a:path w="800" h="200">
                  <a:moveTo>
                    <a:pt x="800" y="0"/>
                  </a:moveTo>
                  <a:lnTo>
                    <a:pt x="600" y="0"/>
                  </a:lnTo>
                  <a:lnTo>
                    <a:pt x="600" y="200"/>
                  </a:lnTo>
                  <a:lnTo>
                    <a:pt x="0" y="200"/>
                  </a:lnTo>
                </a:path>
              </a:pathLst>
            </a:custGeom>
            <a:noFill/>
            <a:ln w="28575">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GB" dirty="0"/>
            </a:p>
          </p:txBody>
        </p:sp>
      </p:grpSp>
    </p:spTree>
    <p:extLst>
      <p:ext uri="{BB962C8B-B14F-4D97-AF65-F5344CB8AC3E}">
        <p14:creationId xmlns:p14="http://schemas.microsoft.com/office/powerpoint/2010/main" val="23876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a:t>La </a:t>
            </a:r>
            <a:r>
              <a:rPr lang="en-GB" dirty="0" err="1"/>
              <a:t>traduction</a:t>
            </a:r>
            <a:r>
              <a:rPr lang="en-GB" dirty="0"/>
              <a:t> du cahier des charges </a:t>
            </a:r>
            <a:r>
              <a:rPr lang="en-GB" dirty="0" err="1"/>
              <a:t>est</a:t>
            </a:r>
            <a:r>
              <a:rPr lang="en-GB" dirty="0"/>
              <a:t> </a:t>
            </a:r>
            <a:r>
              <a:rPr lang="en-GB" dirty="0" err="1"/>
              <a:t>importante</a:t>
            </a:r>
            <a:endParaRPr lang="en-US" dirty="0"/>
          </a:p>
        </p:txBody>
      </p:sp>
      <p:sp>
        <p:nvSpPr>
          <p:cNvPr id="4" name="Text Box 3">
            <a:extLst>
              <a:ext uri="{FF2B5EF4-FFF2-40B4-BE49-F238E27FC236}">
                <a16:creationId xmlns:a16="http://schemas.microsoft.com/office/drawing/2014/main" id="{17838915-DA32-4A96-9AC4-99A3F7FE8C37}"/>
              </a:ext>
            </a:extLst>
          </p:cNvPr>
          <p:cNvSpPr txBox="1">
            <a:spLocks noChangeArrowheads="1"/>
          </p:cNvSpPr>
          <p:nvPr/>
        </p:nvSpPr>
        <p:spPr bwMode="auto">
          <a:xfrm>
            <a:off x="1908381" y="703758"/>
            <a:ext cx="80125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err="1">
                <a:latin typeface="+mn-lt"/>
              </a:rPr>
              <a:t>Traduction</a:t>
            </a:r>
            <a:r>
              <a:rPr lang="en-GB" sz="2000" b="1" i="1" dirty="0">
                <a:latin typeface="+mn-lt"/>
              </a:rPr>
              <a:t>:</a:t>
            </a:r>
            <a:r>
              <a:rPr lang="en-GB" sz="2000" i="1" dirty="0">
                <a:latin typeface="+mn-lt"/>
              </a:rPr>
              <a:t> “</a:t>
            </a:r>
            <a:r>
              <a:rPr lang="en-GB" sz="2000" i="1" dirty="0" err="1">
                <a:latin typeface="+mn-lt"/>
              </a:rPr>
              <a:t>Exprimer</a:t>
            </a:r>
            <a:r>
              <a:rPr lang="en-GB" sz="2000" i="1" dirty="0">
                <a:latin typeface="+mn-lt"/>
              </a:rPr>
              <a:t> les exigences de conception </a:t>
            </a:r>
            <a:r>
              <a:rPr lang="en-GB" sz="2000" i="1" dirty="0" err="1">
                <a:latin typeface="+mn-lt"/>
              </a:rPr>
              <a:t>en</a:t>
            </a:r>
            <a:r>
              <a:rPr lang="en-GB" sz="2000" i="1" dirty="0">
                <a:latin typeface="+mn-lt"/>
              </a:rPr>
              <a:t> </a:t>
            </a:r>
            <a:r>
              <a:rPr lang="en-GB" sz="2000" i="1" dirty="0" err="1">
                <a:latin typeface="+mn-lt"/>
              </a:rPr>
              <a:t>terme</a:t>
            </a:r>
            <a:r>
              <a:rPr lang="en-GB" sz="2000" i="1" dirty="0">
                <a:latin typeface="+mn-lt"/>
              </a:rPr>
              <a:t> de </a:t>
            </a:r>
            <a:r>
              <a:rPr lang="en-GB" sz="2000" i="1" dirty="0" err="1">
                <a:latin typeface="+mn-lt"/>
              </a:rPr>
              <a:t>contraintes</a:t>
            </a:r>
            <a:r>
              <a:rPr lang="en-GB" sz="2000" i="1" dirty="0">
                <a:latin typeface="+mn-lt"/>
              </a:rPr>
              <a:t>”</a:t>
            </a:r>
            <a:endParaRPr lang="en-GB" sz="2000" b="1" dirty="0">
              <a:latin typeface="+mn-lt"/>
            </a:endParaRPr>
          </a:p>
        </p:txBody>
      </p:sp>
      <p:grpSp>
        <p:nvGrpSpPr>
          <p:cNvPr id="5" name="Group 20">
            <a:extLst>
              <a:ext uri="{FF2B5EF4-FFF2-40B4-BE49-F238E27FC236}">
                <a16:creationId xmlns:a16="http://schemas.microsoft.com/office/drawing/2014/main" id="{5AA01412-AF12-4C52-86F0-A21A400C33FA}"/>
              </a:ext>
            </a:extLst>
          </p:cNvPr>
          <p:cNvGrpSpPr>
            <a:grpSpLocks/>
          </p:cNvGrpSpPr>
          <p:nvPr/>
        </p:nvGrpSpPr>
        <p:grpSpPr bwMode="auto">
          <a:xfrm>
            <a:off x="2024856" y="3743682"/>
            <a:ext cx="6375400" cy="646114"/>
            <a:chOff x="468" y="2446"/>
            <a:chExt cx="4016" cy="407"/>
          </a:xfrm>
        </p:grpSpPr>
        <p:sp>
          <p:nvSpPr>
            <p:cNvPr id="6" name="AutoShape 12">
              <a:extLst>
                <a:ext uri="{FF2B5EF4-FFF2-40B4-BE49-F238E27FC236}">
                  <a16:creationId xmlns:a16="http://schemas.microsoft.com/office/drawing/2014/main" id="{965CBAA1-40D5-4D59-A1F6-5A6D583D31C7}"/>
                </a:ext>
              </a:extLst>
            </p:cNvPr>
            <p:cNvSpPr>
              <a:spLocks noChangeArrowheads="1"/>
            </p:cNvSpPr>
            <p:nvPr/>
          </p:nvSpPr>
          <p:spPr bwMode="auto">
            <a:xfrm>
              <a:off x="468" y="2504"/>
              <a:ext cx="1465" cy="257"/>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err="1"/>
                <a:t>Objectifs</a:t>
              </a:r>
              <a:r>
                <a:rPr lang="en-US" b="1" dirty="0"/>
                <a:t> </a:t>
              </a:r>
              <a:r>
                <a:rPr lang="en-US" b="1" dirty="0" err="1"/>
                <a:t>typiques</a:t>
              </a:r>
              <a:endParaRPr lang="en-US" b="1" dirty="0"/>
            </a:p>
          </p:txBody>
        </p:sp>
        <p:sp>
          <p:nvSpPr>
            <p:cNvPr id="7" name="Text Box 13">
              <a:extLst>
                <a:ext uri="{FF2B5EF4-FFF2-40B4-BE49-F238E27FC236}">
                  <a16:creationId xmlns:a16="http://schemas.microsoft.com/office/drawing/2014/main" id="{B8CEED31-E06F-4BCE-A482-9C871594E92A}"/>
                </a:ext>
              </a:extLst>
            </p:cNvPr>
            <p:cNvSpPr txBox="1">
              <a:spLocks noChangeArrowheads="1"/>
            </p:cNvSpPr>
            <p:nvPr/>
          </p:nvSpPr>
          <p:spPr bwMode="auto">
            <a:xfrm>
              <a:off x="1928" y="2446"/>
              <a:ext cx="255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fr-FR" i="1" dirty="0">
                  <a:latin typeface="+mn-lt"/>
                </a:rPr>
                <a:t>Quelles mesures de performance doivent être maximisées ou minimisées?</a:t>
              </a:r>
              <a:endParaRPr lang="en-GB" sz="1400" i="1" dirty="0">
                <a:latin typeface="+mn-lt"/>
              </a:endParaRPr>
            </a:p>
          </p:txBody>
        </p:sp>
      </p:grpSp>
      <p:sp>
        <p:nvSpPr>
          <p:cNvPr id="8" name="Text Box 18">
            <a:extLst>
              <a:ext uri="{FF2B5EF4-FFF2-40B4-BE49-F238E27FC236}">
                <a16:creationId xmlns:a16="http://schemas.microsoft.com/office/drawing/2014/main" id="{71CD88D2-C566-45D9-A359-421419FF3103}"/>
              </a:ext>
            </a:extLst>
          </p:cNvPr>
          <p:cNvSpPr txBox="1">
            <a:spLocks noChangeArrowheads="1"/>
          </p:cNvSpPr>
          <p:nvPr/>
        </p:nvSpPr>
        <p:spPr bwMode="auto">
          <a:xfrm>
            <a:off x="4337871" y="2202297"/>
            <a:ext cx="24098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a:t>
            </a:r>
            <a:r>
              <a:rPr lang="en-GB" b="1" i="1" dirty="0" err="1">
                <a:latin typeface="+mn-lt"/>
              </a:rPr>
              <a:t>Etre</a:t>
            </a:r>
            <a:r>
              <a:rPr lang="en-GB" b="1" i="1" dirty="0">
                <a:latin typeface="+mn-lt"/>
              </a:rPr>
              <a:t> </a:t>
            </a:r>
            <a:r>
              <a:rPr lang="en-GB" b="1" i="1" dirty="0" err="1">
                <a:latin typeface="+mn-lt"/>
              </a:rPr>
              <a:t>suffisamment</a:t>
            </a:r>
            <a:r>
              <a:rPr lang="en-GB" b="1" i="1" dirty="0">
                <a:latin typeface="+mn-lt"/>
              </a:rPr>
              <a:t> </a:t>
            </a:r>
            <a:r>
              <a:rPr lang="en-GB" b="1" i="1" dirty="0" err="1">
                <a:latin typeface="+mn-lt"/>
              </a:rPr>
              <a:t>robuste</a:t>
            </a:r>
            <a:endParaRPr lang="en-GB" b="1" i="1" dirty="0">
              <a:latin typeface="+mn-lt"/>
            </a:endParaRPr>
          </a:p>
          <a:p>
            <a:pPr>
              <a:spcAft>
                <a:spcPct val="20000"/>
              </a:spcAft>
              <a:buClr>
                <a:schemeClr val="accent1"/>
              </a:buClr>
              <a:buFont typeface="Wingdings" pitchFamily="2" charset="2"/>
              <a:buChar char="§"/>
            </a:pPr>
            <a:r>
              <a:rPr lang="en-GB" b="1" i="1" dirty="0">
                <a:latin typeface="+mn-lt"/>
              </a:rPr>
              <a:t> </a:t>
            </a:r>
            <a:r>
              <a:rPr lang="en-GB" b="1" i="1" dirty="0" err="1">
                <a:latin typeface="+mn-lt"/>
              </a:rPr>
              <a:t>Conduire</a:t>
            </a:r>
            <a:r>
              <a:rPr lang="en-GB" b="1" i="1" dirty="0">
                <a:latin typeface="+mn-lt"/>
              </a:rPr>
              <a:t> </a:t>
            </a:r>
            <a:r>
              <a:rPr lang="en-GB" b="1" i="1" dirty="0" err="1">
                <a:latin typeface="+mn-lt"/>
              </a:rPr>
              <a:t>l’électricité</a:t>
            </a:r>
            <a:endParaRPr lang="en-GB" b="1" i="1" dirty="0">
              <a:latin typeface="+mn-lt"/>
            </a:endParaRPr>
          </a:p>
          <a:p>
            <a:pPr>
              <a:spcAft>
                <a:spcPct val="20000"/>
              </a:spcAft>
              <a:buClr>
                <a:schemeClr val="accent1"/>
              </a:buClr>
              <a:buFont typeface="Wingdings" pitchFamily="2" charset="2"/>
              <a:buChar char="§"/>
            </a:pPr>
            <a:r>
              <a:rPr lang="en-GB" b="1" i="1" dirty="0">
                <a:latin typeface="+mn-lt"/>
              </a:rPr>
              <a:t> </a:t>
            </a:r>
            <a:r>
              <a:rPr lang="en-GB" b="1" i="1" dirty="0" err="1">
                <a:latin typeface="+mn-lt"/>
              </a:rPr>
              <a:t>Tolérer</a:t>
            </a:r>
            <a:r>
              <a:rPr lang="en-GB" b="1" i="1" dirty="0">
                <a:latin typeface="+mn-lt"/>
              </a:rPr>
              <a:t> 250˚C</a:t>
            </a:r>
          </a:p>
          <a:p>
            <a:pPr>
              <a:spcAft>
                <a:spcPct val="20000"/>
              </a:spcAft>
              <a:buClr>
                <a:schemeClr val="accent1"/>
              </a:buClr>
              <a:buFont typeface="Wingdings" pitchFamily="2" charset="2"/>
              <a:buChar char="§"/>
            </a:pPr>
            <a:r>
              <a:rPr lang="en-GB" b="1" i="1" dirty="0">
                <a:latin typeface="+mn-lt"/>
              </a:rPr>
              <a:t> </a:t>
            </a:r>
            <a:r>
              <a:rPr lang="en-GB" b="1" i="1" dirty="0" err="1">
                <a:latin typeface="+mn-lt"/>
              </a:rPr>
              <a:t>Etre</a:t>
            </a:r>
            <a:r>
              <a:rPr lang="en-GB" b="1" i="1" dirty="0">
                <a:latin typeface="+mn-lt"/>
              </a:rPr>
              <a:t> capable d’être </a:t>
            </a:r>
            <a:r>
              <a:rPr lang="en-GB" b="1" i="1" dirty="0" err="1">
                <a:latin typeface="+mn-lt"/>
              </a:rPr>
              <a:t>moulé</a:t>
            </a:r>
            <a:endParaRPr lang="en-GB" b="1" i="1" dirty="0">
              <a:latin typeface="+mn-lt"/>
            </a:endParaRPr>
          </a:p>
        </p:txBody>
      </p:sp>
      <p:sp>
        <p:nvSpPr>
          <p:cNvPr id="9" name="Text Box 26">
            <a:extLst>
              <a:ext uri="{FF2B5EF4-FFF2-40B4-BE49-F238E27FC236}">
                <a16:creationId xmlns:a16="http://schemas.microsoft.com/office/drawing/2014/main" id="{19CB2BDC-CCF6-4CFB-A6FC-28867C52C153}"/>
              </a:ext>
            </a:extLst>
          </p:cNvPr>
          <p:cNvSpPr txBox="1">
            <a:spLocks noChangeArrowheads="1"/>
          </p:cNvSpPr>
          <p:nvPr/>
        </p:nvSpPr>
        <p:spPr bwMode="auto">
          <a:xfrm>
            <a:off x="4310882" y="4329723"/>
            <a:ext cx="166211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Aft>
                <a:spcPct val="20000"/>
              </a:spcAft>
              <a:buClr>
                <a:schemeClr val="accent1"/>
              </a:buClr>
              <a:buFont typeface="Wingdings" pitchFamily="2" charset="2"/>
              <a:buChar char="§"/>
            </a:pPr>
            <a:r>
              <a:rPr lang="en-GB" b="1" i="1" dirty="0">
                <a:latin typeface="+mn-lt"/>
              </a:rPr>
              <a:t>  Le </a:t>
            </a:r>
            <a:r>
              <a:rPr lang="en-GB" b="1" i="1" dirty="0" err="1">
                <a:latin typeface="+mn-lt"/>
              </a:rPr>
              <a:t>poid</a:t>
            </a:r>
            <a:endParaRPr lang="en-GB" b="1" i="1" dirty="0">
              <a:latin typeface="+mn-lt"/>
            </a:endParaRPr>
          </a:p>
          <a:p>
            <a:pPr>
              <a:spcAft>
                <a:spcPct val="20000"/>
              </a:spcAft>
              <a:buClr>
                <a:schemeClr val="accent1"/>
              </a:buClr>
              <a:buFont typeface="Wingdings" pitchFamily="2" charset="2"/>
              <a:buChar char="§"/>
            </a:pPr>
            <a:r>
              <a:rPr lang="en-GB" b="1" i="1" dirty="0">
                <a:latin typeface="+mn-lt"/>
              </a:rPr>
              <a:t>  Le volume</a:t>
            </a:r>
          </a:p>
          <a:p>
            <a:pPr>
              <a:spcAft>
                <a:spcPct val="20000"/>
              </a:spcAft>
              <a:buClr>
                <a:schemeClr val="accent1"/>
              </a:buClr>
              <a:buFont typeface="Wingdings" pitchFamily="2" charset="2"/>
              <a:buChar char="§"/>
            </a:pPr>
            <a:r>
              <a:rPr lang="en-GB" b="1" i="1" dirty="0">
                <a:latin typeface="+mn-lt"/>
              </a:rPr>
              <a:t>  </a:t>
            </a:r>
            <a:r>
              <a:rPr lang="en-GB" b="1" i="1" dirty="0" err="1">
                <a:latin typeface="+mn-lt"/>
              </a:rPr>
              <a:t>L’impact</a:t>
            </a:r>
            <a:r>
              <a:rPr lang="en-GB" b="1" i="1" dirty="0">
                <a:latin typeface="+mn-lt"/>
              </a:rPr>
              <a:t> </a:t>
            </a:r>
            <a:r>
              <a:rPr lang="en-GB" b="1" i="1" dirty="0" err="1">
                <a:latin typeface="+mn-lt"/>
              </a:rPr>
              <a:t>environnemental</a:t>
            </a:r>
            <a:endParaRPr lang="en-GB" b="1" i="1" dirty="0">
              <a:latin typeface="+mn-lt"/>
            </a:endParaRPr>
          </a:p>
          <a:p>
            <a:pPr>
              <a:spcAft>
                <a:spcPct val="20000"/>
              </a:spcAft>
              <a:buClr>
                <a:schemeClr val="accent1"/>
              </a:buClr>
              <a:buFont typeface="Wingdings" pitchFamily="2" charset="2"/>
              <a:buChar char="§"/>
            </a:pPr>
            <a:r>
              <a:rPr lang="en-GB" b="1" i="1" dirty="0">
                <a:latin typeface="+mn-lt"/>
              </a:rPr>
              <a:t>  Le </a:t>
            </a:r>
            <a:r>
              <a:rPr lang="en-GB" b="1" i="1" dirty="0" err="1">
                <a:latin typeface="+mn-lt"/>
              </a:rPr>
              <a:t>coût</a:t>
            </a:r>
            <a:endParaRPr lang="en-GB" b="1" i="1" dirty="0">
              <a:latin typeface="+mn-lt"/>
            </a:endParaRPr>
          </a:p>
        </p:txBody>
      </p:sp>
      <p:grpSp>
        <p:nvGrpSpPr>
          <p:cNvPr id="10" name="Group 19">
            <a:extLst>
              <a:ext uri="{FF2B5EF4-FFF2-40B4-BE49-F238E27FC236}">
                <a16:creationId xmlns:a16="http://schemas.microsoft.com/office/drawing/2014/main" id="{F42975D1-5929-4FFD-B783-3AFECB8AE2E9}"/>
              </a:ext>
            </a:extLst>
          </p:cNvPr>
          <p:cNvGrpSpPr>
            <a:grpSpLocks/>
          </p:cNvGrpSpPr>
          <p:nvPr/>
        </p:nvGrpSpPr>
        <p:grpSpPr bwMode="auto">
          <a:xfrm>
            <a:off x="2005483" y="1184976"/>
            <a:ext cx="7475539" cy="1022351"/>
            <a:chOff x="428" y="918"/>
            <a:chExt cx="4709" cy="644"/>
          </a:xfrm>
        </p:grpSpPr>
        <p:grpSp>
          <p:nvGrpSpPr>
            <p:cNvPr id="11" name="Group 18">
              <a:extLst>
                <a:ext uri="{FF2B5EF4-FFF2-40B4-BE49-F238E27FC236}">
                  <a16:creationId xmlns:a16="http://schemas.microsoft.com/office/drawing/2014/main" id="{144B1BD5-ABC0-4CFA-8FE8-1A74DD30020E}"/>
                </a:ext>
              </a:extLst>
            </p:cNvPr>
            <p:cNvGrpSpPr>
              <a:grpSpLocks/>
            </p:cNvGrpSpPr>
            <p:nvPr/>
          </p:nvGrpSpPr>
          <p:grpSpPr bwMode="auto">
            <a:xfrm>
              <a:off x="428" y="1297"/>
              <a:ext cx="4709" cy="265"/>
              <a:chOff x="428" y="1297"/>
              <a:chExt cx="4709" cy="265"/>
            </a:xfrm>
          </p:grpSpPr>
          <p:sp>
            <p:nvSpPr>
              <p:cNvPr id="14" name="AutoShape 5">
                <a:extLst>
                  <a:ext uri="{FF2B5EF4-FFF2-40B4-BE49-F238E27FC236}">
                    <a16:creationId xmlns:a16="http://schemas.microsoft.com/office/drawing/2014/main" id="{D9582070-19BD-41FA-9928-06D5EC6DF0F7}"/>
                  </a:ext>
                </a:extLst>
              </p:cNvPr>
              <p:cNvSpPr>
                <a:spLocks noChangeArrowheads="1"/>
              </p:cNvSpPr>
              <p:nvPr/>
            </p:nvSpPr>
            <p:spPr bwMode="auto">
              <a:xfrm>
                <a:off x="428" y="1297"/>
                <a:ext cx="1504" cy="263"/>
              </a:xfrm>
              <a:prstGeom prst="roundRect">
                <a:avLst>
                  <a:gd name="adj" fmla="val 16667"/>
                </a:avLst>
              </a:prstGeom>
              <a:solidFill>
                <a:schemeClr val="accent2"/>
              </a:solidFill>
              <a:ln w="28575">
                <a:solidFill>
                  <a:schemeClr val="accent1"/>
                </a:solidFill>
                <a:round/>
                <a:headEnd/>
                <a:tailEnd/>
              </a:ln>
            </p:spPr>
            <p:txBody>
              <a:bodyPr wrap="square" anchor="ctr">
                <a:spAutoFit/>
              </a:bodyPr>
              <a:lstStyle/>
              <a:p>
                <a:pPr algn="ctr" eaLnBrk="0" hangingPunct="0"/>
                <a:r>
                  <a:rPr lang="en-US" b="1" dirty="0" err="1"/>
                  <a:t>Contraintes</a:t>
                </a:r>
                <a:r>
                  <a:rPr lang="en-US" b="1" dirty="0"/>
                  <a:t> </a:t>
                </a:r>
                <a:r>
                  <a:rPr lang="en-US" b="1" dirty="0" err="1"/>
                  <a:t>typiques</a:t>
                </a:r>
                <a:endParaRPr lang="en-US" dirty="0"/>
              </a:p>
            </p:txBody>
          </p:sp>
          <p:sp>
            <p:nvSpPr>
              <p:cNvPr id="15" name="Text Box 6">
                <a:extLst>
                  <a:ext uri="{FF2B5EF4-FFF2-40B4-BE49-F238E27FC236}">
                    <a16:creationId xmlns:a16="http://schemas.microsoft.com/office/drawing/2014/main" id="{BF63107C-170E-4482-B960-E754EE2B4286}"/>
                  </a:ext>
                </a:extLst>
              </p:cNvPr>
              <p:cNvSpPr txBox="1">
                <a:spLocks noChangeArrowheads="1"/>
              </p:cNvSpPr>
              <p:nvPr/>
            </p:nvSpPr>
            <p:spPr bwMode="auto">
              <a:xfrm>
                <a:off x="1928" y="1329"/>
                <a:ext cx="32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spcAft>
                    <a:spcPct val="90000"/>
                  </a:spcAft>
                </a:pPr>
                <a:r>
                  <a:rPr lang="fr-FR" i="1" dirty="0">
                    <a:latin typeface="+mn-lt"/>
                  </a:rPr>
                  <a:t>Quelles conditions essentielles doit être respectées?</a:t>
                </a:r>
                <a:endParaRPr lang="en-GB" sz="1400" i="1" dirty="0">
                  <a:latin typeface="+mn-lt"/>
                </a:endParaRPr>
              </a:p>
            </p:txBody>
          </p:sp>
        </p:grpSp>
        <p:sp>
          <p:nvSpPr>
            <p:cNvPr id="12" name="Rectangle 10">
              <a:extLst>
                <a:ext uri="{FF2B5EF4-FFF2-40B4-BE49-F238E27FC236}">
                  <a16:creationId xmlns:a16="http://schemas.microsoft.com/office/drawing/2014/main" id="{EE00BCEB-BD9E-4BEE-A7A5-E7389EA05718}"/>
                </a:ext>
              </a:extLst>
            </p:cNvPr>
            <p:cNvSpPr>
              <a:spLocks noChangeArrowheads="1"/>
            </p:cNvSpPr>
            <p:nvPr/>
          </p:nvSpPr>
          <p:spPr bwMode="auto">
            <a:xfrm>
              <a:off x="2231" y="918"/>
              <a:ext cx="1234" cy="233"/>
            </a:xfrm>
            <a:prstGeom prst="rect">
              <a:avLst/>
            </a:prstGeom>
            <a:solidFill>
              <a:schemeClr val="accent1"/>
            </a:solidFill>
            <a:ln w="19050">
              <a:noFill/>
              <a:miter lim="800000"/>
              <a:headEnd/>
              <a:tailEnd/>
            </a:ln>
          </p:spPr>
          <p:txBody>
            <a:bodyPr wrap="none">
              <a:spAutoFit/>
            </a:bodyPr>
            <a:lstStyle/>
            <a:p>
              <a:pPr algn="ctr" eaLnBrk="0" hangingPunct="0"/>
              <a:r>
                <a:rPr lang="en-GB" b="1" dirty="0"/>
                <a:t>Cahier des charges</a:t>
              </a:r>
              <a:endParaRPr lang="en-GB" dirty="0"/>
            </a:p>
          </p:txBody>
        </p:sp>
        <p:sp>
          <p:nvSpPr>
            <p:cNvPr id="13" name="Line 31">
              <a:extLst>
                <a:ext uri="{FF2B5EF4-FFF2-40B4-BE49-F238E27FC236}">
                  <a16:creationId xmlns:a16="http://schemas.microsoft.com/office/drawing/2014/main" id="{1A85B1F5-4884-4BFD-BB96-7CFB90902EA4}"/>
                </a:ext>
              </a:extLst>
            </p:cNvPr>
            <p:cNvSpPr>
              <a:spLocks noChangeShapeType="1"/>
            </p:cNvSpPr>
            <p:nvPr/>
          </p:nvSpPr>
          <p:spPr bwMode="auto">
            <a:xfrm>
              <a:off x="2848" y="1142"/>
              <a:ext cx="0" cy="184"/>
            </a:xfrm>
            <a:prstGeom prst="line">
              <a:avLst/>
            </a:prstGeom>
            <a:noFill/>
            <a:ln w="38100">
              <a:solidFill>
                <a:schemeClr val="accent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6" name="Text Box 3">
            <a:extLst>
              <a:ext uri="{FF2B5EF4-FFF2-40B4-BE49-F238E27FC236}">
                <a16:creationId xmlns:a16="http://schemas.microsoft.com/office/drawing/2014/main" id="{83CC5DAB-19B2-4E1D-B4B5-FBD69EC621BE}"/>
              </a:ext>
            </a:extLst>
          </p:cNvPr>
          <p:cNvSpPr txBox="1">
            <a:spLocks noChangeArrowheads="1"/>
          </p:cNvSpPr>
          <p:nvPr/>
        </p:nvSpPr>
        <p:spPr bwMode="auto">
          <a:xfrm>
            <a:off x="1156661" y="5658650"/>
            <a:ext cx="10425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2000" b="1" i="1" dirty="0" err="1">
                <a:latin typeface="+mn-lt"/>
              </a:rPr>
              <a:t>Filtrage</a:t>
            </a:r>
            <a:r>
              <a:rPr lang="en-GB" sz="2000" b="1" i="1" dirty="0">
                <a:latin typeface="+mn-lt"/>
              </a:rPr>
              <a:t>:</a:t>
            </a:r>
            <a:r>
              <a:rPr lang="en-GB" sz="2000" i="1" dirty="0">
                <a:latin typeface="+mn-lt"/>
              </a:rPr>
              <a:t> “utilisation de </a:t>
            </a:r>
            <a:r>
              <a:rPr lang="en-GB" sz="2000" i="1" dirty="0" err="1">
                <a:latin typeface="+mn-lt"/>
              </a:rPr>
              <a:t>contraintes</a:t>
            </a:r>
            <a:r>
              <a:rPr lang="en-GB" sz="2000" i="1" dirty="0">
                <a:latin typeface="+mn-lt"/>
              </a:rPr>
              <a:t> pour </a:t>
            </a:r>
            <a:r>
              <a:rPr lang="en-GB" sz="2000" i="1" dirty="0" err="1">
                <a:latin typeface="+mn-lt"/>
              </a:rPr>
              <a:t>éliminer</a:t>
            </a:r>
            <a:r>
              <a:rPr lang="en-GB" sz="2000" i="1" dirty="0">
                <a:latin typeface="+mn-lt"/>
              </a:rPr>
              <a:t> les </a:t>
            </a:r>
            <a:r>
              <a:rPr lang="en-GB" sz="2000" i="1" dirty="0" err="1">
                <a:latin typeface="+mn-lt"/>
              </a:rPr>
              <a:t>matériaux</a:t>
            </a:r>
            <a:r>
              <a:rPr lang="en-GB" sz="2000" i="1" dirty="0">
                <a:latin typeface="+mn-lt"/>
              </a:rPr>
              <a:t> ne </a:t>
            </a:r>
            <a:r>
              <a:rPr lang="en-GB" sz="2000" i="1" dirty="0" err="1">
                <a:latin typeface="+mn-lt"/>
              </a:rPr>
              <a:t>pouvant</a:t>
            </a:r>
            <a:r>
              <a:rPr lang="en-GB" sz="2000" i="1" dirty="0">
                <a:latin typeface="+mn-lt"/>
              </a:rPr>
              <a:t> pas </a:t>
            </a:r>
            <a:r>
              <a:rPr lang="en-GB" sz="2000" i="1" dirty="0" err="1">
                <a:latin typeface="+mn-lt"/>
              </a:rPr>
              <a:t>remplir</a:t>
            </a:r>
            <a:r>
              <a:rPr lang="en-GB" sz="2000" i="1" dirty="0">
                <a:latin typeface="+mn-lt"/>
              </a:rPr>
              <a:t> la </a:t>
            </a:r>
            <a:r>
              <a:rPr lang="en-GB" sz="2000" i="1" dirty="0" err="1">
                <a:latin typeface="+mn-lt"/>
              </a:rPr>
              <a:t>fonction</a:t>
            </a:r>
            <a:r>
              <a:rPr lang="en-GB" sz="2000" i="1" dirty="0">
                <a:latin typeface="+mn-lt"/>
              </a:rPr>
              <a:t>”</a:t>
            </a:r>
            <a:endParaRPr lang="en-GB" sz="2000" b="1" dirty="0">
              <a:latin typeface="+mn-lt"/>
            </a:endParaRPr>
          </a:p>
        </p:txBody>
      </p:sp>
      <p:sp>
        <p:nvSpPr>
          <p:cNvPr id="17" name="Rounded Rectangle 15">
            <a:extLst>
              <a:ext uri="{FF2B5EF4-FFF2-40B4-BE49-F238E27FC236}">
                <a16:creationId xmlns:a16="http://schemas.microsoft.com/office/drawing/2014/main" id="{1737BB9A-AA8F-4D49-B108-5E9C2221836D}"/>
              </a:ext>
            </a:extLst>
          </p:cNvPr>
          <p:cNvSpPr/>
          <p:nvPr/>
        </p:nvSpPr>
        <p:spPr bwMode="auto">
          <a:xfrm>
            <a:off x="1908381" y="1718638"/>
            <a:ext cx="7689926" cy="1998394"/>
          </a:xfrm>
          <a:prstGeom prst="roundRect">
            <a:avLst>
              <a:gd name="adj" fmla="val 6733"/>
            </a:avLst>
          </a:prstGeom>
          <a:noFill/>
          <a:ln>
            <a:solidFill>
              <a:schemeClr val="accent1"/>
            </a:solidFill>
            <a:headEnd type="none" w="med" len="med"/>
            <a:tailEnd type="triangle" w="med" len="lg"/>
          </a:ln>
        </p:spPr>
        <p:style>
          <a:lnRef idx="2">
            <a:schemeClr val="dk1"/>
          </a:lnRef>
          <a:fillRef idx="1">
            <a:schemeClr val="lt1"/>
          </a:fillRef>
          <a:effectRef idx="0">
            <a:schemeClr val="dk1"/>
          </a:effectRef>
          <a:fontRef idx="minor">
            <a:schemeClr val="dk1"/>
          </a:fontRef>
        </p:style>
        <p:txBody>
          <a:bodyPr anchor="ctr">
            <a:normAutofit/>
          </a:bodyPr>
          <a:lstStyle/>
          <a:p>
            <a:pPr algn="ctr">
              <a:defRPr/>
            </a:pPr>
            <a:endParaRPr lang="en-GB" dirty="0">
              <a:solidFill>
                <a:srgbClr val="666633"/>
              </a:solidFill>
            </a:endParaRPr>
          </a:p>
        </p:txBody>
      </p:sp>
    </p:spTree>
    <p:extLst>
      <p:ext uri="{BB962C8B-B14F-4D97-AF65-F5344CB8AC3E}">
        <p14:creationId xmlns:p14="http://schemas.microsoft.com/office/powerpoint/2010/main" val="21461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1" fill="hold" grpId="0" nodeType="afterEffect">
                                  <p:stCondLst>
                                    <p:cond delay="20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9D5451-5C47-424F-96D9-FE9AEF8A8EE1}"/>
              </a:ext>
            </a:extLst>
          </p:cNvPr>
          <p:cNvPicPr>
            <a:picLocks noChangeAspect="1"/>
          </p:cNvPicPr>
          <p:nvPr/>
        </p:nvPicPr>
        <p:blipFill rotWithShape="1">
          <a:blip r:embed="rId3"/>
          <a:srcRect t="3917" b="87666"/>
          <a:stretch/>
        </p:blipFill>
        <p:spPr>
          <a:xfrm>
            <a:off x="1132204" y="1461673"/>
            <a:ext cx="9951038" cy="508141"/>
          </a:xfrm>
          <a:prstGeom prst="rect">
            <a:avLst/>
          </a:prstGeom>
        </p:spPr>
      </p:pic>
      <p:sp>
        <p:nvSpPr>
          <p:cNvPr id="2" name="Slide Number Placeholder 1">
            <a:extLst>
              <a:ext uri="{FF2B5EF4-FFF2-40B4-BE49-F238E27FC236}">
                <a16:creationId xmlns:a16="http://schemas.microsoft.com/office/drawing/2014/main" id="{D8059064-6053-4F0B-AE9D-40C352F9FC45}"/>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40B8692F-0354-4D71-A5F1-332A36E9E717}"/>
              </a:ext>
            </a:extLst>
          </p:cNvPr>
          <p:cNvSpPr>
            <a:spLocks noGrp="1"/>
          </p:cNvSpPr>
          <p:nvPr>
            <p:ph type="title"/>
          </p:nvPr>
        </p:nvSpPr>
        <p:spPr/>
        <p:txBody>
          <a:bodyPr/>
          <a:lstStyle/>
          <a:p>
            <a:r>
              <a:rPr lang="en-GB" dirty="0" err="1"/>
              <a:t>Création</a:t>
            </a:r>
            <a:r>
              <a:rPr lang="en-GB" dirty="0"/>
              <a:t> de </a:t>
            </a:r>
            <a:r>
              <a:rPr lang="en-GB" dirty="0" err="1"/>
              <a:t>graphiques</a:t>
            </a:r>
            <a:r>
              <a:rPr lang="en-GB" dirty="0"/>
              <a:t> pour </a:t>
            </a:r>
            <a:r>
              <a:rPr lang="en-GB" dirty="0" err="1"/>
              <a:t>filtrer</a:t>
            </a:r>
            <a:endParaRPr lang="en-US" dirty="0"/>
          </a:p>
        </p:txBody>
      </p:sp>
      <p:pic>
        <p:nvPicPr>
          <p:cNvPr id="7" name="Picture 6">
            <a:extLst>
              <a:ext uri="{FF2B5EF4-FFF2-40B4-BE49-F238E27FC236}">
                <a16:creationId xmlns:a16="http://schemas.microsoft.com/office/drawing/2014/main" id="{2F058198-09A5-4317-A3CF-DFE5AF137FB8}"/>
              </a:ext>
            </a:extLst>
          </p:cNvPr>
          <p:cNvPicPr>
            <a:picLocks noChangeAspect="1"/>
          </p:cNvPicPr>
          <p:nvPr/>
        </p:nvPicPr>
        <p:blipFill rotWithShape="1">
          <a:blip r:embed="rId4"/>
          <a:srcRect l="1272" r="969" b="1147"/>
          <a:stretch/>
        </p:blipFill>
        <p:spPr>
          <a:xfrm>
            <a:off x="1612974" y="2618720"/>
            <a:ext cx="3148751" cy="1973326"/>
          </a:xfrm>
          <a:prstGeom prst="rect">
            <a:avLst/>
          </a:prstGeom>
          <a:ln>
            <a:noFill/>
          </a:ln>
        </p:spPr>
      </p:pic>
      <p:grpSp>
        <p:nvGrpSpPr>
          <p:cNvPr id="8" name="Group 39">
            <a:extLst>
              <a:ext uri="{FF2B5EF4-FFF2-40B4-BE49-F238E27FC236}">
                <a16:creationId xmlns:a16="http://schemas.microsoft.com/office/drawing/2014/main" id="{8BEA5F0D-56BF-44A7-B608-1738008E712D}"/>
              </a:ext>
            </a:extLst>
          </p:cNvPr>
          <p:cNvGrpSpPr>
            <a:grpSpLocks/>
          </p:cNvGrpSpPr>
          <p:nvPr/>
        </p:nvGrpSpPr>
        <p:grpSpPr bwMode="auto">
          <a:xfrm>
            <a:off x="1626942" y="4015995"/>
            <a:ext cx="2884879" cy="1004062"/>
            <a:chOff x="1565" y="2342"/>
            <a:chExt cx="3124" cy="1389"/>
          </a:xfrm>
        </p:grpSpPr>
        <p:sp>
          <p:nvSpPr>
            <p:cNvPr id="9" name="AutoShape 36">
              <a:extLst>
                <a:ext uri="{FF2B5EF4-FFF2-40B4-BE49-F238E27FC236}">
                  <a16:creationId xmlns:a16="http://schemas.microsoft.com/office/drawing/2014/main" id="{4B1FCD44-3CEC-4ADC-8823-29C406FE2428}"/>
                </a:ext>
              </a:extLst>
            </p:cNvPr>
            <p:cNvSpPr>
              <a:spLocks noChangeArrowheads="1"/>
            </p:cNvSpPr>
            <p:nvPr/>
          </p:nvSpPr>
          <p:spPr bwMode="auto">
            <a:xfrm>
              <a:off x="1588" y="2342"/>
              <a:ext cx="2911" cy="419"/>
            </a:xfrm>
            <a:prstGeom prst="roundRect">
              <a:avLst>
                <a:gd name="adj" fmla="val 781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noAutofit/>
            </a:bodyPr>
            <a:lstStyle/>
            <a:p>
              <a:pPr eaLnBrk="0" hangingPunct="0">
                <a:spcBef>
                  <a:spcPct val="20000"/>
                </a:spcBef>
                <a:spcAft>
                  <a:spcPct val="20000"/>
                </a:spcAft>
                <a:buClr>
                  <a:srgbClr val="009B9B"/>
                </a:buClr>
                <a:buSzPct val="80000"/>
                <a:buFont typeface="Wingdings" pitchFamily="2" charset="2"/>
                <a:buNone/>
              </a:pPr>
              <a:endParaRPr lang="en-GB" dirty="0"/>
            </a:p>
          </p:txBody>
        </p:sp>
        <p:sp>
          <p:nvSpPr>
            <p:cNvPr id="10" name="Text Box 37">
              <a:extLst>
                <a:ext uri="{FF2B5EF4-FFF2-40B4-BE49-F238E27FC236}">
                  <a16:creationId xmlns:a16="http://schemas.microsoft.com/office/drawing/2014/main" id="{A010550C-5462-474A-A808-F45BFB1309B3}"/>
                </a:ext>
              </a:extLst>
            </p:cNvPr>
            <p:cNvSpPr txBox="1">
              <a:spLocks noChangeArrowheads="1"/>
            </p:cNvSpPr>
            <p:nvPr/>
          </p:nvSpPr>
          <p:spPr bwMode="auto">
            <a:xfrm>
              <a:off x="1565" y="3313"/>
              <a:ext cx="3124" cy="41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600" dirty="0" err="1"/>
                <a:t>Outils</a:t>
              </a:r>
              <a:r>
                <a:rPr lang="en-GB" sz="1600" dirty="0"/>
                <a:t> de </a:t>
              </a:r>
              <a:r>
                <a:rPr lang="en-GB" sz="1600" dirty="0" err="1"/>
                <a:t>tracé</a:t>
              </a:r>
              <a:r>
                <a:rPr lang="en-GB" sz="1600" dirty="0"/>
                <a:t> et de </a:t>
              </a:r>
              <a:r>
                <a:rPr lang="en-GB" sz="1600" dirty="0" err="1"/>
                <a:t>sélection</a:t>
              </a:r>
              <a:endParaRPr lang="en-GB" sz="1600" dirty="0"/>
            </a:p>
          </p:txBody>
        </p:sp>
        <p:sp>
          <p:nvSpPr>
            <p:cNvPr id="11" name="Line 38">
              <a:extLst>
                <a:ext uri="{FF2B5EF4-FFF2-40B4-BE49-F238E27FC236}">
                  <a16:creationId xmlns:a16="http://schemas.microsoft.com/office/drawing/2014/main" id="{848DA0F9-1AB7-44D7-AF22-C1F294C69687}"/>
                </a:ext>
              </a:extLst>
            </p:cNvPr>
            <p:cNvSpPr>
              <a:spLocks noChangeShapeType="1"/>
            </p:cNvSpPr>
            <p:nvPr/>
          </p:nvSpPr>
          <p:spPr bwMode="auto">
            <a:xfrm flipH="1">
              <a:off x="3041" y="2776"/>
              <a:ext cx="0" cy="50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noAutofit/>
            </a:bodyPr>
            <a:lstStyle/>
            <a:p>
              <a:endParaRPr lang="en-GB" dirty="0"/>
            </a:p>
          </p:txBody>
        </p:sp>
      </p:grpSp>
      <p:grpSp>
        <p:nvGrpSpPr>
          <p:cNvPr id="12" name="Group 11">
            <a:extLst>
              <a:ext uri="{FF2B5EF4-FFF2-40B4-BE49-F238E27FC236}">
                <a16:creationId xmlns:a16="http://schemas.microsoft.com/office/drawing/2014/main" id="{4BEEEEC4-EC26-4443-A2D1-3D2A8B6E4FAF}"/>
              </a:ext>
            </a:extLst>
          </p:cNvPr>
          <p:cNvGrpSpPr/>
          <p:nvPr/>
        </p:nvGrpSpPr>
        <p:grpSpPr>
          <a:xfrm>
            <a:off x="4421889" y="2563813"/>
            <a:ext cx="2919117" cy="3399956"/>
            <a:chOff x="4130027" y="2122841"/>
            <a:chExt cx="2919117" cy="3562350"/>
          </a:xfrm>
        </p:grpSpPr>
        <p:grpSp>
          <p:nvGrpSpPr>
            <p:cNvPr id="13" name="Group 12">
              <a:extLst>
                <a:ext uri="{FF2B5EF4-FFF2-40B4-BE49-F238E27FC236}">
                  <a16:creationId xmlns:a16="http://schemas.microsoft.com/office/drawing/2014/main" id="{79091256-90BF-4AE8-BCF5-034F90D6D8BC}"/>
                </a:ext>
              </a:extLst>
            </p:cNvPr>
            <p:cNvGrpSpPr/>
            <p:nvPr/>
          </p:nvGrpSpPr>
          <p:grpSpPr>
            <a:xfrm>
              <a:off x="4130027" y="3062632"/>
              <a:ext cx="863455" cy="313190"/>
              <a:chOff x="5029197" y="2823415"/>
              <a:chExt cx="863455" cy="313190"/>
            </a:xfrm>
          </p:grpSpPr>
          <p:sp>
            <p:nvSpPr>
              <p:cNvPr id="15" name="Oval 14">
                <a:extLst>
                  <a:ext uri="{FF2B5EF4-FFF2-40B4-BE49-F238E27FC236}">
                    <a16:creationId xmlns:a16="http://schemas.microsoft.com/office/drawing/2014/main" id="{4D88E5F4-772D-408B-847E-03EB8504502E}"/>
                  </a:ext>
                </a:extLst>
              </p:cNvPr>
              <p:cNvSpPr/>
              <p:nvPr/>
            </p:nvSpPr>
            <p:spPr bwMode="auto">
              <a:xfrm>
                <a:off x="5029197" y="2823415"/>
                <a:ext cx="301206" cy="313190"/>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US" sz="1800" b="1" i="0" u="none" strike="noStrike" cap="none" normalizeH="0" baseline="0" dirty="0">
                  <a:ln>
                    <a:noFill/>
                  </a:ln>
                  <a:solidFill>
                    <a:schemeClr val="tx1"/>
                  </a:solidFill>
                  <a:effectLst/>
                  <a:latin typeface="Arial" charset="0"/>
                </a:endParaRPr>
              </a:p>
            </p:txBody>
          </p:sp>
          <p:cxnSp>
            <p:nvCxnSpPr>
              <p:cNvPr id="16" name="Straight Connector 15">
                <a:extLst>
                  <a:ext uri="{FF2B5EF4-FFF2-40B4-BE49-F238E27FC236}">
                    <a16:creationId xmlns:a16="http://schemas.microsoft.com/office/drawing/2014/main" id="{812D1418-7B91-48A5-AAAD-8CF1E008989C}"/>
                  </a:ext>
                </a:extLst>
              </p:cNvPr>
              <p:cNvCxnSpPr>
                <a:stCxn id="15" idx="6"/>
              </p:cNvCxnSpPr>
              <p:nvPr/>
            </p:nvCxnSpPr>
            <p:spPr bwMode="auto">
              <a:xfrm>
                <a:off x="5330403" y="2980010"/>
                <a:ext cx="562249" cy="0"/>
              </a:xfrm>
              <a:prstGeom prst="line">
                <a:avLst/>
              </a:prstGeom>
              <a:noFill/>
              <a:ln w="28575" cap="flat" cmpd="sng" algn="ctr">
                <a:solidFill>
                  <a:schemeClr val="accent1"/>
                </a:solidFill>
                <a:prstDash val="solid"/>
                <a:round/>
                <a:headEnd type="none" w="med" len="med"/>
                <a:tailEnd type="none" w="med" len="med"/>
              </a:ln>
              <a:effectLst/>
            </p:spPr>
          </p:cxnSp>
        </p:grpSp>
        <p:pic>
          <p:nvPicPr>
            <p:cNvPr id="14" name="Picture 13">
              <a:extLst>
                <a:ext uri="{FF2B5EF4-FFF2-40B4-BE49-F238E27FC236}">
                  <a16:creationId xmlns:a16="http://schemas.microsoft.com/office/drawing/2014/main" id="{8AC3B2DE-7D2B-4515-A241-C7BE03F88598}"/>
                </a:ext>
              </a:extLst>
            </p:cNvPr>
            <p:cNvPicPr>
              <a:picLocks noChangeAspect="1"/>
            </p:cNvPicPr>
            <p:nvPr/>
          </p:nvPicPr>
          <p:blipFill>
            <a:blip r:embed="rId5"/>
            <a:stretch>
              <a:fillRect/>
            </a:stretch>
          </p:blipFill>
          <p:spPr>
            <a:xfrm>
              <a:off x="4972694" y="2122841"/>
              <a:ext cx="2076450" cy="3562350"/>
            </a:xfrm>
            <a:prstGeom prst="rect">
              <a:avLst/>
            </a:prstGeom>
            <a:ln w="12700">
              <a:solidFill>
                <a:srgbClr val="FFB71B"/>
              </a:solidFill>
            </a:ln>
          </p:spPr>
        </p:pic>
      </p:grpSp>
    </p:spTree>
    <p:extLst>
      <p:ext uri="{BB962C8B-B14F-4D97-AF65-F5344CB8AC3E}">
        <p14:creationId xmlns:p14="http://schemas.microsoft.com/office/powerpoint/2010/main" val="134211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1077074F-E4B5-49C1-8DE3-F044E6995E1E}"/>
</file>

<file path=docProps/app.xml><?xml version="1.0" encoding="utf-8"?>
<Properties xmlns="http://schemas.openxmlformats.org/officeDocument/2006/extended-properties" xmlns:vt="http://schemas.openxmlformats.org/officeDocument/2006/docPropsVTypes">
  <Template>AER EduPack Template-PPT 4</Template>
  <TotalTime>30</TotalTime>
  <Words>5461</Words>
  <Application>Microsoft Office PowerPoint</Application>
  <PresentationFormat>Widescreen</PresentationFormat>
  <Paragraphs>725</Paragraphs>
  <Slides>28</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Wingdings</vt:lpstr>
      <vt:lpstr>Calibri</vt:lpstr>
      <vt:lpstr>Courier New</vt:lpstr>
      <vt:lpstr>Cambria Math</vt:lpstr>
      <vt:lpstr>Bookshelf Symbol 1</vt:lpstr>
      <vt:lpstr>Times New Roman</vt:lpstr>
      <vt:lpstr>Ansys - Slide Master</vt:lpstr>
      <vt:lpstr>Equation</vt:lpstr>
      <vt:lpstr>PowerPoint Presentation</vt:lpstr>
      <vt:lpstr>Learning objectives for this lecture unit</vt:lpstr>
      <vt:lpstr>Sommaire de l’unité de cours 7 </vt:lpstr>
      <vt:lpstr>Le processus de conception</vt:lpstr>
      <vt:lpstr>Besoin – Concept – Amélioration</vt:lpstr>
      <vt:lpstr>Amélioration – détail</vt:lpstr>
      <vt:lpstr>La stratégie de sélection: les matériaux</vt:lpstr>
      <vt:lpstr>La traduction du cahier des charges est importante</vt:lpstr>
      <vt:lpstr>Création de graphiques pour filtrer</vt:lpstr>
      <vt:lpstr>Création de graphiques pour filtrer</vt:lpstr>
      <vt:lpstr>Création de graphiques avancés pour filtrer</vt:lpstr>
      <vt:lpstr>La barre d’outils pour gérer les graphiques</vt:lpstr>
      <vt:lpstr>Filtrer avec une ETAPE GRAPHIQUE</vt:lpstr>
      <vt:lpstr>Filtrer avec une ETAPE LIMITE</vt:lpstr>
      <vt:lpstr>Filtrer avec une ETAPE D’ARBORESCENCE</vt:lpstr>
      <vt:lpstr>Sélection sur les liens</vt:lpstr>
      <vt:lpstr>Qu’est-ce qu’un “indice de matériau” ?</vt:lpstr>
      <vt:lpstr>Indices simples à une seule propriété</vt:lpstr>
      <vt:lpstr>Concevoir pour minimiser le poids - les indices</vt:lpstr>
      <vt:lpstr>Indice pour une barre légère et résistante</vt:lpstr>
      <vt:lpstr>Indice pour une poutre rigide et légère</vt:lpstr>
      <vt:lpstr>Classement à l’aide de graphiques</vt:lpstr>
      <vt:lpstr>Sélection utilisant l’indice dans un graphique à bulle </vt:lpstr>
      <vt:lpstr>Tracer des indices en tant que fonctions</vt:lpstr>
      <vt:lpstr>Documentation : le pedigree</vt:lpstr>
      <vt:lpstr>Résumé</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Soma Chakrabarti</cp:lastModifiedBy>
  <cp:revision>2</cp:revision>
  <dcterms:created xsi:type="dcterms:W3CDTF">2021-12-07T15:12:07Z</dcterms:created>
  <dcterms:modified xsi:type="dcterms:W3CDTF">2021-12-07T15:42:57Z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