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4"/>
  </p:sldMasterIdLst>
  <p:notesMasterIdLst>
    <p:notesMasterId r:id="rId21"/>
  </p:notesMasterIdLst>
  <p:sldIdLst>
    <p:sldId id="9104" r:id="rId5"/>
    <p:sldId id="9173" r:id="rId6"/>
    <p:sldId id="9133" r:id="rId7"/>
    <p:sldId id="2076136587" r:id="rId8"/>
    <p:sldId id="9108" r:id="rId9"/>
    <p:sldId id="2076136586" r:id="rId10"/>
    <p:sldId id="291" r:id="rId11"/>
    <p:sldId id="2076136568" r:id="rId12"/>
    <p:sldId id="314" r:id="rId13"/>
    <p:sldId id="2076136578" r:id="rId14"/>
    <p:sldId id="288" r:id="rId15"/>
    <p:sldId id="312" r:id="rId16"/>
    <p:sldId id="290" r:id="rId17"/>
    <p:sldId id="9336" r:id="rId18"/>
    <p:sldId id="2076136580" r:id="rId19"/>
    <p:sldId id="910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Martin" initials="NM" lastIdx="1" clrIdx="0">
    <p:extLst>
      <p:ext uri="{19B8F6BF-5375-455C-9EA6-DF929625EA0E}">
        <p15:presenceInfo xmlns:p15="http://schemas.microsoft.com/office/powerpoint/2012/main" userId="S::nicolas.martin@ansys.com::e8f042b1-366d-4c4b-8694-5d9070da7b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B"/>
    <a:srgbClr val="373A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31" autoAdjust="0"/>
  </p:normalViewPr>
  <p:slideViewPr>
    <p:cSldViewPr snapToGrid="0">
      <p:cViewPr varScale="1">
        <p:scale>
          <a:sx n="135" d="100"/>
          <a:sy n="135" d="100"/>
        </p:scale>
        <p:origin x="1244" y="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B9E86C5-9689-42B4-BE7D-FDE5EB4274E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7FDDAD7-A41A-4414-8211-C5E2AC7F93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Case Study Sessions are based on our Advanced Industrial Case Studies for Granta </a:t>
            </a:r>
            <a:r>
              <a:rPr lang="en-GB" dirty="0" err="1"/>
              <a:t>EduPack</a:t>
            </a:r>
            <a:r>
              <a:rPr lang="en-GB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This is our fourth quarterly online training session for </a:t>
            </a:r>
            <a:r>
              <a:rPr lang="en-GB" dirty="0" err="1"/>
              <a:t>EduPack</a:t>
            </a:r>
            <a:r>
              <a:rPr lang="en-GB" dirty="0"/>
              <a:t> users, the topic is electric cars: Sustainability and Eco Design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intended to inspire, for example, engineering educators, and facilitate materials-related teaching.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Battery reality-check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we can see why this type of battery is so popular. It has very good overall performance, but, in particular, specific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is more product-related information in the link: batteryuniverse.com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sustainability 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Sustainability database has easy access to several data-tables to support materials-related design decisions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Energy storage systems (Li-ion batteries)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Legislation and regulations (battery directive etc)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Elements affected (Cobalt and Lithium)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Nations mining this element (Congo, Democratic Republic of the) &gt; Problematic!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</a:pPr>
            <a:r>
              <a:rPr lang="en-GB" altLang="en-US" sz="1200" b="1" dirty="0">
                <a:latin typeface="Arial" charset="0"/>
                <a:cs typeface="Arial" charset="0"/>
              </a:rPr>
              <a:t>Magnetic performance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Granta </a:t>
            </a:r>
            <a:r>
              <a:rPr lang="en-GB" altLang="en-US" sz="1200" dirty="0" err="1">
                <a:latin typeface="Arial" charset="0"/>
                <a:cs typeface="Arial" charset="0"/>
              </a:rPr>
              <a:t>EduPack</a:t>
            </a:r>
            <a:r>
              <a:rPr lang="en-GB" altLang="en-US" sz="1200" dirty="0">
                <a:latin typeface="Arial" charset="0"/>
                <a:cs typeface="Arial" charset="0"/>
              </a:rPr>
              <a:t> has magnetic data that enables visualization of performance related to electric motors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The performance is determined by a combination of two major material properties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The Intrinsic Coercive Force, which is a measure of how well the magnet resists demagnetization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The remanent induction, or remanence, that describes the strength of the magnet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Since the application in electric vehicles. in particular hybrid vehicles, the temperature will be elevated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In the magnetic subset of the Level 3 database, there is temperature-dependant data, both for coercive force and remanence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The charts show that the Neodymium-based magnets are superior and that they can retain their performance at high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Vehicle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fraction of traditional materials have decreased over time, in </a:t>
            </a:r>
            <a:r>
              <a:rPr lang="en-US" b="0" dirty="0" err="1"/>
              <a:t>favour</a:t>
            </a:r>
            <a:r>
              <a:rPr lang="en-US" b="0" dirty="0"/>
              <a:t> of, electronic material and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</a:pPr>
            <a:r>
              <a:rPr lang="en-GB" altLang="en-US" sz="1200" b="1" dirty="0">
                <a:latin typeface="Arial" charset="0"/>
                <a:cs typeface="Arial" charset="0"/>
              </a:rPr>
              <a:t>Magnetic data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Example of a record of a Hard magnet: Neodymium Iron Cobalt N40SH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The composition can be found under </a:t>
            </a:r>
            <a:r>
              <a:rPr lang="en-GB" altLang="en-US" sz="1200" i="1" dirty="0">
                <a:latin typeface="Arial" charset="0"/>
                <a:cs typeface="Arial" charset="0"/>
              </a:rPr>
              <a:t>Composition overview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There is also useful information in the folder-level record (marked with an </a:t>
            </a:r>
            <a:r>
              <a:rPr lang="en-GB" altLang="en-US" sz="1200" dirty="0" err="1">
                <a:latin typeface="Arial" charset="0"/>
                <a:cs typeface="Arial" charset="0"/>
              </a:rPr>
              <a:t>i</a:t>
            </a:r>
            <a:r>
              <a:rPr lang="en-GB" altLang="en-US" sz="1200" dirty="0">
                <a:latin typeface="Arial" charset="0"/>
                <a:cs typeface="Arial" charset="0"/>
              </a:rPr>
              <a:t> in the browse tree) for neodymium iron boron magnets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This contains definitions and temperature denominations (SH= up to 150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GB" altLang="en-US" sz="1200" dirty="0">
                <a:latin typeface="Arial" charset="0"/>
                <a:cs typeface="Arial" charset="0"/>
              </a:rPr>
              <a:t>) and point out high risks etc</a:t>
            </a:r>
          </a:p>
          <a:p>
            <a:pPr marL="171450" indent="-171450"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charset="0"/>
                <a:cs typeface="Arial" charset="0"/>
              </a:rPr>
              <a:t>Neodymium and other rare earth elements are on both the EU and US critical lists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21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507"/>
              </a:spcBef>
              <a:spcAft>
                <a:spcPts val="507"/>
              </a:spcAft>
            </a:pPr>
            <a:r>
              <a:rPr lang="en-GB" altLang="en-US" sz="1200" b="1" dirty="0">
                <a:latin typeface="Arial" charset="0"/>
                <a:cs typeface="Arial" charset="0"/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15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0000"/>
                </a:solidFill>
              </a:rPr>
              <a:t>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We will start with an introduction to the case study and give some background to electric cars and our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Then we will be showing how you can use Granta </a:t>
            </a:r>
            <a:r>
              <a:rPr lang="en-GB" dirty="0" err="1">
                <a:solidFill>
                  <a:srgbClr val="FF0000"/>
                </a:solidFill>
              </a:rPr>
              <a:t>EduPack</a:t>
            </a:r>
            <a:r>
              <a:rPr lang="en-GB" dirty="0">
                <a:solidFill>
                  <a:srgbClr val="FF0000"/>
                </a:solidFill>
              </a:rPr>
              <a:t> to compare different powertrains using an Eco 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Next, we will see how visualization of data in the </a:t>
            </a:r>
            <a:r>
              <a:rPr lang="en-GB" dirty="0" err="1">
                <a:solidFill>
                  <a:srgbClr val="FF0000"/>
                </a:solidFill>
              </a:rPr>
              <a:t>EduPack</a:t>
            </a:r>
            <a:r>
              <a:rPr lang="en-GB" dirty="0">
                <a:solidFill>
                  <a:srgbClr val="FF0000"/>
                </a:solidFill>
              </a:rPr>
              <a:t> can be used to understand battery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Moreover, we will show how the Sustainability Database can help to track critical materials in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Finally, we investigate the performance of the electric motors and why rare earth elements are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0860E-CF3C-4692-8335-F53409EB9975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0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Teaching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 we go through the next several slides, we will see that Granta </a:t>
            </a:r>
            <a:r>
              <a:rPr lang="en-GB" dirty="0" err="1"/>
              <a:t>EduPack</a:t>
            </a:r>
            <a:r>
              <a:rPr lang="en-GB" dirty="0"/>
              <a:t> can be applied to a broad spectrum of engineering subjects as well as in interdisciplinary areas that are linked to material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software also comes with more than 350 teaching resources covering various levels of materials education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Specifically, you can find case studies on electric cars and other transportation as well as on sustainability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1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 and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are all the different databases that make</a:t>
            </a:r>
            <a:r>
              <a:rPr lang="en-GB" baseline="0" dirty="0"/>
              <a:t> up our Granta </a:t>
            </a:r>
            <a:r>
              <a:rPr lang="en-GB" baseline="0" dirty="0" err="1"/>
              <a:t>EduPack</a:t>
            </a:r>
            <a:r>
              <a:rPr lang="en-GB" baseline="0" dirty="0"/>
              <a:t>. These are divided into introductory and advanced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We also have Eco-audit, Phase Diagram and Synthesizer tools – more about the Synthesizer tool later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We will be using the Advanced level for this case study and the Sustainability Level 3 database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This contains all the engineering materials and processes of the level 3 database and all advanced tools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Performance index and free design parameter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Let’s first briefly introduce the systematic material selection methodology introduced by Mike Ashby and co-workers here in Cambridge, UK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basic steps are shown schematically in the flowchart to the right but it is based on material properties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In the database of battery cells, there are no general material properties, but rather specifics on each battery (weight, not density)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There is also not a free geometric design parameter that can be used to enable a choice of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bigger batteries are usually better performing than the smaller 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 can use specific energy or power as well as energy or power density as performance index for cell selection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Summary of results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DDAD7-A41A-4414-8211-C5E2AC7F93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Performance visualization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Power system data-table, there is useful data on energy storage (including flywheel,  super capacitors, compressed air etc)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 plot relevant energy properties for electric vehicles and filter on Electrochemical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need to think about the mass of the battery as that will affect fuel efficiency and we need to make sure that, within a reasonable mass, the car can accelerate as needed and go longer enough to reach another charging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are therefore interested in Specific Power and Specific Energy.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Li-ion batteries perform better than others, but without the need for lead or cadmium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Performance visualization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Another important consideration is battery volume, we don’t want the car to be bigger than the average vehicle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relates to the Energy density of the battery, how much energy you can accommodate per volume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definition of specific power/energy, energy density etc can be found under the “</a:t>
            </a:r>
            <a:r>
              <a:rPr lang="en-GB" dirty="0" err="1"/>
              <a:t>i</a:t>
            </a:r>
            <a:r>
              <a:rPr lang="en-GB" dirty="0"/>
              <a:t>” icons in the datasheets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Battery reality-check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Batteries for modern electric cars (and many electronic devices) are based on Li-ion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are some of the most common ones. The most important one is probably the LiNiMnCoO2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one has just a bit over 1 weight% Lithium and 8-9 weight% Cobalt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may not seem much, but it translates to around half of all industrial use of both these metals for batteries, globally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777E959-C9AD-4F36-95B6-A1D738290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5019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orient="horz" pos="2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085489"/>
            <a:ext cx="5486400" cy="45909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4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9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5FB507-9F4D-4855-90B0-EEEDAE35236E}"/>
              </a:ext>
            </a:extLst>
          </p:cNvPr>
          <p:cNvSpPr/>
          <p:nvPr userDrawn="1"/>
        </p:nvSpPr>
        <p:spPr>
          <a:xfrm>
            <a:off x="152400" y="67436"/>
            <a:ext cx="762000" cy="69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6A438-A6DD-9A4D-9633-A82F4BA46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795" y="479973"/>
            <a:ext cx="7556205" cy="6378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F558-9B78-CA48-A7D1-7E767A41B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1" y="2844383"/>
            <a:ext cx="3487479" cy="11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6828D9-C361-48CA-8369-9240CE2D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16675" y="4141788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0" userDrawn="1">
          <p15:clr>
            <a:srgbClr val="FBAE40"/>
          </p15:clr>
        </p15:guide>
        <p15:guide id="2" orient="horz" pos="26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8321BE-9568-4CAB-A8C0-D5C0318B2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16675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7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066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9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68238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068238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085491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1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1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085490"/>
            <a:ext cx="5486400" cy="45909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068237"/>
            <a:ext cx="548640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68237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5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17E03-B56F-4C49-8DEF-A5894A83783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BB4A01D-7D6E-BB4E-BD5D-E3A388293815}"/>
              </a:ext>
            </a:extLst>
          </p:cNvPr>
          <p:cNvSpPr>
            <a:spLocks noChangeAspect="1"/>
          </p:cNvSpPr>
          <p:nvPr userDrawn="1"/>
        </p:nvSpPr>
        <p:spPr>
          <a:xfrm>
            <a:off x="256215" y="130869"/>
            <a:ext cx="353385" cy="515176"/>
          </a:xfrm>
          <a:prstGeom prst="parallelogram">
            <a:avLst>
              <a:gd name="adj" fmla="val 596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7312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5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8" r:id="rId2"/>
    <p:sldLayoutId id="2147483732" r:id="rId3"/>
    <p:sldLayoutId id="2147483724" r:id="rId4"/>
    <p:sldLayoutId id="2147483661" r:id="rId5"/>
    <p:sldLayoutId id="2147483734" r:id="rId6"/>
    <p:sldLayoutId id="2147483663" r:id="rId7"/>
    <p:sldLayoutId id="2147483729" r:id="rId8"/>
    <p:sldLayoutId id="2147483730" r:id="rId9"/>
    <p:sldLayoutId id="2147483731" r:id="rId10"/>
    <p:sldLayoutId id="2147483727" r:id="rId11"/>
    <p:sldLayoutId id="2147483726" r:id="rId12"/>
    <p:sldLayoutId id="2147483735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9F97B-A23A-3E40-8354-D7480B354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132012"/>
            <a:ext cx="5852925" cy="14493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Advanced Industrial Case Study:</a:t>
            </a:r>
          </a:p>
          <a:p>
            <a:r>
              <a:rPr lang="en-GB" sz="3600" dirty="0">
                <a:cs typeface="Arial" panose="020B0604020202020204" pitchFamily="34" charset="0"/>
              </a:rPr>
              <a:t>Electric Cars: Sustainability and Eco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97922-B683-F444-B3C1-D6F502889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</p:spPr>
        <p:txBody>
          <a:bodyPr>
            <a:normAutofit/>
          </a:bodyPr>
          <a:lstStyle/>
          <a:p>
            <a:r>
              <a:rPr lang="en-GB" dirty="0"/>
              <a:t>Claes Fredriksson and Hannah Melia</a:t>
            </a:r>
            <a:endParaRPr lang="en-US" dirty="0"/>
          </a:p>
          <a:p>
            <a:r>
              <a:rPr lang="en-US" dirty="0"/>
              <a:t>Originally broadcast 2018, this update 2021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8A081AB-2D45-4899-BC2E-C48226940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2D830-E329-4FD3-B20E-54BB8C43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A3638-638D-46F2-86A4-2043B28A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Li-ion types of batteries</a:t>
            </a:r>
            <a:endParaRPr lang="en-GB" dirty="0"/>
          </a:p>
        </p:txBody>
      </p:sp>
      <p:pic>
        <p:nvPicPr>
          <p:cNvPr id="5" name="Picture 2" descr="Snapshot of an average Li-cobalt battery">
            <a:extLst>
              <a:ext uri="{FF2B5EF4-FFF2-40B4-BE49-F238E27FC236}">
                <a16:creationId xmlns:a16="http://schemas.microsoft.com/office/drawing/2014/main" id="{D65CC464-9079-43CB-B582-5E58A8E7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7" y="868940"/>
            <a:ext cx="2137265" cy="19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5FCBE-93DA-4523-80E2-58E73C386E63}"/>
              </a:ext>
            </a:extLst>
          </p:cNvPr>
          <p:cNvSpPr txBox="1"/>
          <p:nvPr/>
        </p:nvSpPr>
        <p:spPr>
          <a:xfrm>
            <a:off x="1575683" y="2873836"/>
            <a:ext cx="264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Lithium Cobalt Oxide (LCO)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390B9-AC31-42FB-B9A8-C53477C545BC}"/>
              </a:ext>
            </a:extLst>
          </p:cNvPr>
          <p:cNvSpPr txBox="1"/>
          <p:nvPr/>
        </p:nvSpPr>
        <p:spPr>
          <a:xfrm>
            <a:off x="5761741" y="2879553"/>
            <a:ext cx="304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Lithium Manganese Oxide (LMO)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Snapshot of NMC">
            <a:extLst>
              <a:ext uri="{FF2B5EF4-FFF2-40B4-BE49-F238E27FC236}">
                <a16:creationId xmlns:a16="http://schemas.microsoft.com/office/drawing/2014/main" id="{D56D803E-8CA6-4276-9223-FA781641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56" y="3464762"/>
            <a:ext cx="2122014" cy="19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BA13ED-94E7-4FA5-9740-45B4984E5BCF}"/>
              </a:ext>
            </a:extLst>
          </p:cNvPr>
          <p:cNvSpPr/>
          <p:nvPr/>
        </p:nvSpPr>
        <p:spPr>
          <a:xfrm>
            <a:off x="5245729" y="6081175"/>
            <a:ext cx="378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http://batteryuniversity.com/learn/article/types_of_lithium_ion</a:t>
            </a:r>
          </a:p>
        </p:txBody>
      </p:sp>
      <p:pic>
        <p:nvPicPr>
          <p:cNvPr id="11" name="Picture 6" descr="Snapshot of a typical Li-manganese battery">
            <a:extLst>
              <a:ext uri="{FF2B5EF4-FFF2-40B4-BE49-F238E27FC236}">
                <a16:creationId xmlns:a16="http://schemas.microsoft.com/office/drawing/2014/main" id="{57475531-2366-4AE4-ACE0-AFE059CC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92" y="868940"/>
            <a:ext cx="2118182" cy="19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D8D887-A2F5-41D8-8170-8E16ABDB31EE}"/>
              </a:ext>
            </a:extLst>
          </p:cNvPr>
          <p:cNvSpPr/>
          <p:nvPr/>
        </p:nvSpPr>
        <p:spPr>
          <a:xfrm>
            <a:off x="1590923" y="5468259"/>
            <a:ext cx="354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Lithium Nickel Manganese Cobalt Oxide (LiNiMnCoO</a:t>
            </a:r>
            <a:r>
              <a:rPr lang="en-GB" sz="1600" b="1" baseline="-25000" dirty="0"/>
              <a:t>2</a:t>
            </a:r>
            <a:r>
              <a:rPr lang="en-GB" sz="1600" b="1" dirty="0"/>
              <a:t> or NMC)</a:t>
            </a:r>
            <a:endParaRPr lang="en-GB" sz="1600" b="1" i="0" dirty="0">
              <a:effectLst/>
            </a:endParaRPr>
          </a:p>
        </p:txBody>
      </p:sp>
      <p:pic>
        <p:nvPicPr>
          <p:cNvPr id="13" name="Picture 2" descr="Snapshot of a typical Li-phosphate battery">
            <a:extLst>
              <a:ext uri="{FF2B5EF4-FFF2-40B4-BE49-F238E27FC236}">
                <a16:creationId xmlns:a16="http://schemas.microsoft.com/office/drawing/2014/main" id="{5CDA0EA3-0B77-4DD6-A198-DF442378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32" y="3509706"/>
            <a:ext cx="2118182" cy="19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4653DF-17DD-467D-A3C2-3CB440CDE789}"/>
              </a:ext>
            </a:extLst>
          </p:cNvPr>
          <p:cNvSpPr/>
          <p:nvPr/>
        </p:nvSpPr>
        <p:spPr>
          <a:xfrm>
            <a:off x="5760442" y="5509832"/>
            <a:ext cx="3362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333333"/>
                </a:solidFill>
              </a:rPr>
              <a:t>Lithium Ferrite Phosphate (LFP)</a:t>
            </a: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2498BE-142A-4B03-BB88-A44F60ECE4C7}"/>
              </a:ext>
            </a:extLst>
          </p:cNvPr>
          <p:cNvSpPr/>
          <p:nvPr/>
        </p:nvSpPr>
        <p:spPr>
          <a:xfrm>
            <a:off x="1524362" y="3430182"/>
            <a:ext cx="3611518" cy="2622852"/>
          </a:xfrm>
          <a:prstGeom prst="rect">
            <a:avLst/>
          </a:prstGeom>
          <a:noFill/>
          <a:ln w="34925">
            <a:solidFill>
              <a:srgbClr val="FFB71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Demo: tour around useful data tables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C84CE1-C0CD-4551-AF18-BDF0D7732A2A}"/>
              </a:ext>
            </a:extLst>
          </p:cNvPr>
          <p:cNvGrpSpPr/>
          <p:nvPr/>
        </p:nvGrpSpPr>
        <p:grpSpPr>
          <a:xfrm>
            <a:off x="4533727" y="2884733"/>
            <a:ext cx="1371600" cy="1437767"/>
            <a:chOff x="5906015" y="3510734"/>
            <a:chExt cx="1371600" cy="1437767"/>
          </a:xfrm>
        </p:grpSpPr>
        <p:sp>
          <p:nvSpPr>
            <p:cNvPr id="8" name="Text Box 34">
              <a:extLst>
                <a:ext uri="{FF2B5EF4-FFF2-40B4-BE49-F238E27FC236}">
                  <a16:creationId xmlns:a16="http://schemas.microsoft.com/office/drawing/2014/main" id="{505531CA-E408-4270-ABE0-F20536F3B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015" y="3659909"/>
              <a:ext cx="1371600" cy="128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  <a:buFont typeface="Wingdings" pitchFamily="2" charset="2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  <a:buFont typeface="Wingdings" pitchFamily="2" charset="2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  <a:buFont typeface="Wingdings" pitchFamily="2" charset="2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  <a:buFont typeface="Wingdings" pitchFamily="2" charset="2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GB" dirty="0">
                  <a:solidFill>
                    <a:sysClr val="windowText" lastClr="000000"/>
                  </a:solidFill>
                </a:rPr>
                <a:t>Materials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ts val="100"/>
                </a:spcBef>
                <a:spcAft>
                  <a:spcPct val="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215" dirty="0">
                <a:solidFill>
                  <a:sysClr val="windowText" lastClr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92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50A2C0-1E40-4DD9-90C5-6CEABEFA2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2929" y="3510734"/>
              <a:ext cx="1296000" cy="1296000"/>
            </a:xfrm>
            <a:prstGeom prst="ellipse">
              <a:avLst/>
            </a:prstGeom>
            <a:noFill/>
            <a:ln w="28575">
              <a:solidFill>
                <a:srgbClr val="FFB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DD0E6B0-559F-4BB9-9924-8319B1FD1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13" y="3983172"/>
              <a:ext cx="72840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587099-97AB-4BCB-B889-70D755DB298B}"/>
              </a:ext>
            </a:extLst>
          </p:cNvPr>
          <p:cNvGrpSpPr/>
          <p:nvPr/>
        </p:nvGrpSpPr>
        <p:grpSpPr>
          <a:xfrm>
            <a:off x="5920529" y="2867888"/>
            <a:ext cx="1993343" cy="1296000"/>
            <a:chOff x="5458977" y="2691207"/>
            <a:chExt cx="1993343" cy="1296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911C5F-997A-4B90-AABE-D510A1F4C380}"/>
                </a:ext>
              </a:extLst>
            </p:cNvPr>
            <p:cNvGrpSpPr/>
            <p:nvPr/>
          </p:nvGrpSpPr>
          <p:grpSpPr>
            <a:xfrm>
              <a:off x="6080720" y="2691207"/>
              <a:ext cx="1371600" cy="1296000"/>
              <a:chOff x="6762294" y="1854073"/>
              <a:chExt cx="1371600" cy="1296000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BEE246DB-BD44-46A0-862F-A6DEA6A1A5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0036" y="2298955"/>
                <a:ext cx="805091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409BA46-C434-4D3F-80AD-E1979177E1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04248" y="1854073"/>
                <a:ext cx="1296000" cy="1296000"/>
              </a:xfrm>
              <a:prstGeom prst="ellipse">
                <a:avLst/>
              </a:prstGeom>
              <a:noFill/>
              <a:ln w="28575">
                <a:solidFill>
                  <a:srgbClr val="FFB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  <p:sp>
            <p:nvSpPr>
              <p:cNvPr id="16" name="Text Box 34">
                <a:extLst>
                  <a:ext uri="{FF2B5EF4-FFF2-40B4-BE49-F238E27FC236}">
                    <a16:creationId xmlns:a16="http://schemas.microsoft.com/office/drawing/2014/main" id="{5370ABAE-941D-4CE4-84CD-33EDA120F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2294" y="2027391"/>
                <a:ext cx="1371600" cy="102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Processes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215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3" name="Left-Right Arrow 57">
              <a:extLst>
                <a:ext uri="{FF2B5EF4-FFF2-40B4-BE49-F238E27FC236}">
                  <a16:creationId xmlns:a16="http://schemas.microsoft.com/office/drawing/2014/main" id="{9FE05DCF-6D76-4D96-A344-397004C7DB51}"/>
                </a:ext>
              </a:extLst>
            </p:cNvPr>
            <p:cNvSpPr/>
            <p:nvPr/>
          </p:nvSpPr>
          <p:spPr>
            <a:xfrm>
              <a:off x="5458977" y="3284984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DC5E72-417E-46C5-98F0-044707C7997E}"/>
              </a:ext>
            </a:extLst>
          </p:cNvPr>
          <p:cNvGrpSpPr/>
          <p:nvPr/>
        </p:nvGrpSpPr>
        <p:grpSpPr>
          <a:xfrm>
            <a:off x="3499379" y="1125255"/>
            <a:ext cx="3432123" cy="1821079"/>
            <a:chOff x="3012086" y="966873"/>
            <a:chExt cx="3432123" cy="1821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09DA12-2844-45BF-A507-FB0AF02EC820}"/>
                </a:ext>
              </a:extLst>
            </p:cNvPr>
            <p:cNvGrpSpPr/>
            <p:nvPr/>
          </p:nvGrpSpPr>
          <p:grpSpPr>
            <a:xfrm>
              <a:off x="5072609" y="966873"/>
              <a:ext cx="1371600" cy="1296000"/>
              <a:chOff x="2467390" y="5316675"/>
              <a:chExt cx="1371600" cy="1296000"/>
            </a:xfrm>
          </p:grpSpPr>
          <p:sp>
            <p:nvSpPr>
              <p:cNvPr id="28" name="Text Box 34">
                <a:extLst>
                  <a:ext uri="{FF2B5EF4-FFF2-40B4-BE49-F238E27FC236}">
                    <a16:creationId xmlns:a16="http://schemas.microsoft.com/office/drawing/2014/main" id="{3DFA2327-CB07-4905-8F88-86B146F4F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390" y="5373169"/>
                <a:ext cx="1371600" cy="102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Energy</a:t>
                </a: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Storage</a:t>
                </a: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215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9" name="Picture 6">
                <a:extLst>
                  <a:ext uri="{FF2B5EF4-FFF2-40B4-BE49-F238E27FC236}">
                    <a16:creationId xmlns:a16="http://schemas.microsoft.com/office/drawing/2014/main" id="{6B8AA606-8A47-47F1-B227-C13385725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8866" y="5698529"/>
                <a:ext cx="666732" cy="6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DE5F6BF-8AE7-4E4F-888D-B9CFC66FA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4696" y="5316675"/>
                <a:ext cx="1296000" cy="1296000"/>
              </a:xfrm>
              <a:prstGeom prst="ellipse">
                <a:avLst/>
              </a:prstGeom>
              <a:noFill/>
              <a:ln w="28575">
                <a:solidFill>
                  <a:srgbClr val="FFB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32F8BA-4221-46D2-80FF-90A0304BD981}"/>
                </a:ext>
              </a:extLst>
            </p:cNvPr>
            <p:cNvGrpSpPr/>
            <p:nvPr/>
          </p:nvGrpSpPr>
          <p:grpSpPr>
            <a:xfrm>
              <a:off x="3012086" y="980728"/>
              <a:ext cx="1371600" cy="1296000"/>
              <a:chOff x="6294769" y="5034691"/>
              <a:chExt cx="1371600" cy="1296000"/>
            </a:xfrm>
          </p:grpSpPr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494CB7F6-C6CE-4B45-9AFE-C04143FE1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4769" y="5106486"/>
                <a:ext cx="1371600" cy="102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Power</a:t>
                </a: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Sources</a:t>
                </a:r>
              </a:p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10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215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45CC7BC-D9F9-4193-AC4A-D37BB9A5CD5B}"/>
                  </a:ext>
                </a:extLst>
              </p:cNvPr>
              <p:cNvGrpSpPr/>
              <p:nvPr/>
            </p:nvGrpSpPr>
            <p:grpSpPr>
              <a:xfrm>
                <a:off x="6343314" y="5034691"/>
                <a:ext cx="1253444" cy="1296000"/>
                <a:chOff x="6343314" y="5034691"/>
                <a:chExt cx="1253444" cy="129600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056F8CB-B170-493F-98DC-8DDF8ABBD7E2}"/>
                    </a:ext>
                  </a:extLst>
                </p:cNvPr>
                <p:cNvSpPr/>
                <p:nvPr/>
              </p:nvSpPr>
              <p:spPr>
                <a:xfrm>
                  <a:off x="6343314" y="5034691"/>
                  <a:ext cx="1253444" cy="1296000"/>
                </a:xfrm>
                <a:prstGeom prst="ellipse">
                  <a:avLst/>
                </a:prstGeom>
                <a:noFill/>
                <a:ln w="28575">
                  <a:solidFill>
                    <a:srgbClr val="FFB7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27" name="Picture 7">
                  <a:extLst>
                    <a:ext uri="{FF2B5EF4-FFF2-40B4-BE49-F238E27FC236}">
                      <a16:creationId xmlns:a16="http://schemas.microsoft.com/office/drawing/2014/main" id="{5EAE11AC-DA1C-4BDC-80D0-76206E95D9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8521" y="5316071"/>
                  <a:ext cx="606930" cy="75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0" name="Left-Right Arrow 64">
              <a:extLst>
                <a:ext uri="{FF2B5EF4-FFF2-40B4-BE49-F238E27FC236}">
                  <a16:creationId xmlns:a16="http://schemas.microsoft.com/office/drawing/2014/main" id="{4D31360D-A7E4-4794-B79F-66925D9AB123}"/>
                </a:ext>
              </a:extLst>
            </p:cNvPr>
            <p:cNvSpPr/>
            <p:nvPr/>
          </p:nvSpPr>
          <p:spPr>
            <a:xfrm rot="7200000">
              <a:off x="4942077" y="2360402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Left-Right Arrow 65">
              <a:extLst>
                <a:ext uri="{FF2B5EF4-FFF2-40B4-BE49-F238E27FC236}">
                  <a16:creationId xmlns:a16="http://schemas.microsoft.com/office/drawing/2014/main" id="{95D77F40-BB09-4F7E-B96A-B76949EB2937}"/>
                </a:ext>
              </a:extLst>
            </p:cNvPr>
            <p:cNvSpPr/>
            <p:nvPr/>
          </p:nvSpPr>
          <p:spPr>
            <a:xfrm rot="14400000" flipV="1">
              <a:off x="3906254" y="2369559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Left-Right Arrow 66">
              <a:extLst>
                <a:ext uri="{FF2B5EF4-FFF2-40B4-BE49-F238E27FC236}">
                  <a16:creationId xmlns:a16="http://schemas.microsoft.com/office/drawing/2014/main" id="{2DD43624-9F8B-41DA-BC6D-6A9A85C3F6E6}"/>
                </a:ext>
              </a:extLst>
            </p:cNvPr>
            <p:cNvSpPr/>
            <p:nvPr/>
          </p:nvSpPr>
          <p:spPr>
            <a:xfrm>
              <a:off x="4412531" y="1495912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D0484B-6F61-4731-B211-7A311FB91911}"/>
              </a:ext>
            </a:extLst>
          </p:cNvPr>
          <p:cNvGrpSpPr/>
          <p:nvPr/>
        </p:nvGrpSpPr>
        <p:grpSpPr>
          <a:xfrm>
            <a:off x="3453606" y="4089047"/>
            <a:ext cx="1371600" cy="1865774"/>
            <a:chOff x="2984376" y="3895522"/>
            <a:chExt cx="1371600" cy="186577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93CA4D-BD75-447D-BD14-6BB818279D74}"/>
                </a:ext>
              </a:extLst>
            </p:cNvPr>
            <p:cNvGrpSpPr/>
            <p:nvPr/>
          </p:nvGrpSpPr>
          <p:grpSpPr>
            <a:xfrm>
              <a:off x="2984376" y="4465296"/>
              <a:ext cx="1371600" cy="1296000"/>
              <a:chOff x="4245642" y="4667339"/>
              <a:chExt cx="1371600" cy="1296000"/>
            </a:xfrm>
          </p:grpSpPr>
          <p:sp>
            <p:nvSpPr>
              <p:cNvPr id="35" name="Text Box 34">
                <a:extLst>
                  <a:ext uri="{FF2B5EF4-FFF2-40B4-BE49-F238E27FC236}">
                    <a16:creationId xmlns:a16="http://schemas.microsoft.com/office/drawing/2014/main" id="{436715D2-8D1B-46DE-A3E9-F8AE4B3CA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642" y="4764674"/>
                <a:ext cx="1371600" cy="102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Nations </a:t>
                </a: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2215" dirty="0">
                  <a:solidFill>
                    <a:sysClr val="windowText" lastClr="000000"/>
                  </a:solidFill>
                </a:endParaRPr>
              </a:p>
              <a:p>
                <a:pPr algn="ctr">
                  <a:spcBef>
                    <a:spcPts val="200"/>
                  </a:spcBef>
                  <a:spcAft>
                    <a:spcPts val="10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6" name="Picture 5">
                <a:extLst>
                  <a:ext uri="{FF2B5EF4-FFF2-40B4-BE49-F238E27FC236}">
                    <a16:creationId xmlns:a16="http://schemas.microsoft.com/office/drawing/2014/main" id="{2D04BEF1-BC5D-4885-B233-C89785C7B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250" y="5066392"/>
                <a:ext cx="756000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9B48FD1-8682-4A58-BA7B-B585709043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67414" y="4667339"/>
                <a:ext cx="1296000" cy="1296000"/>
              </a:xfrm>
              <a:prstGeom prst="ellipse">
                <a:avLst/>
              </a:prstGeom>
              <a:noFill/>
              <a:ln w="28575">
                <a:solidFill>
                  <a:srgbClr val="FFB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33" name="Left-Right Arrow 76">
              <a:extLst>
                <a:ext uri="{FF2B5EF4-FFF2-40B4-BE49-F238E27FC236}">
                  <a16:creationId xmlns:a16="http://schemas.microsoft.com/office/drawing/2014/main" id="{4AB171BB-F99D-4577-A4AB-1893748A9FE0}"/>
                </a:ext>
              </a:extLst>
            </p:cNvPr>
            <p:cNvSpPr/>
            <p:nvPr/>
          </p:nvSpPr>
          <p:spPr>
            <a:xfrm rot="7200000">
              <a:off x="3933964" y="4106504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Left-Right Arrow 77">
              <a:extLst>
                <a:ext uri="{FF2B5EF4-FFF2-40B4-BE49-F238E27FC236}">
                  <a16:creationId xmlns:a16="http://schemas.microsoft.com/office/drawing/2014/main" id="{AAB79330-ACA4-48E6-AF7D-8C52E0957B0B}"/>
                </a:ext>
              </a:extLst>
            </p:cNvPr>
            <p:cNvSpPr/>
            <p:nvPr/>
          </p:nvSpPr>
          <p:spPr>
            <a:xfrm rot="14400000" flipV="1">
              <a:off x="2876671" y="4075994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950E7C-1E32-4AEB-A83B-43A76EDB5355}"/>
              </a:ext>
            </a:extLst>
          </p:cNvPr>
          <p:cNvGrpSpPr/>
          <p:nvPr/>
        </p:nvGrpSpPr>
        <p:grpSpPr>
          <a:xfrm>
            <a:off x="2501460" y="2852648"/>
            <a:ext cx="1982638" cy="1296000"/>
            <a:chOff x="2048272" y="2691207"/>
            <a:chExt cx="1982638" cy="1296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59C269A-90DB-4DEB-98D1-BA058436AD14}"/>
                </a:ext>
              </a:extLst>
            </p:cNvPr>
            <p:cNvGrpSpPr/>
            <p:nvPr/>
          </p:nvGrpSpPr>
          <p:grpSpPr>
            <a:xfrm>
              <a:off x="2048272" y="2691207"/>
              <a:ext cx="1371600" cy="1296000"/>
              <a:chOff x="7476314" y="3394988"/>
              <a:chExt cx="1371600" cy="1296000"/>
            </a:xfrm>
          </p:grpSpPr>
          <p:sp>
            <p:nvSpPr>
              <p:cNvPr id="41" name="Text Box 34">
                <a:extLst>
                  <a:ext uri="{FF2B5EF4-FFF2-40B4-BE49-F238E27FC236}">
                    <a16:creationId xmlns:a16="http://schemas.microsoft.com/office/drawing/2014/main" id="{50C2256B-DD26-4C73-BC81-C5E67C80D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6314" y="3582567"/>
                <a:ext cx="1371600" cy="102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92" dirty="0">
                    <a:solidFill>
                      <a:sysClr val="windowText" lastClr="000000"/>
                    </a:solidFill>
                  </a:rPr>
                  <a:t>Elements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215" dirty="0">
                  <a:solidFill>
                    <a:sysClr val="windowText" lastClr="000000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92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7926F0-26AD-4A10-8A8D-677BFC696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7172" y="3394988"/>
                <a:ext cx="1296000" cy="1296000"/>
              </a:xfrm>
              <a:prstGeom prst="ellipse">
                <a:avLst/>
              </a:prstGeom>
              <a:noFill/>
              <a:ln w="28575">
                <a:solidFill>
                  <a:srgbClr val="FFB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3" name="Picture 8">
                <a:extLst>
                  <a:ext uri="{FF2B5EF4-FFF2-40B4-BE49-F238E27FC236}">
                    <a16:creationId xmlns:a16="http://schemas.microsoft.com/office/drawing/2014/main" id="{DD386144-2AAB-4B8A-8C72-0A89706DE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7472" y="3878379"/>
                <a:ext cx="77284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Left-Right Arrow 83">
              <a:extLst>
                <a:ext uri="{FF2B5EF4-FFF2-40B4-BE49-F238E27FC236}">
                  <a16:creationId xmlns:a16="http://schemas.microsoft.com/office/drawing/2014/main" id="{2821A059-8267-408D-97B6-1DA7A9F72736}"/>
                </a:ext>
              </a:extLst>
            </p:cNvPr>
            <p:cNvSpPr/>
            <p:nvPr/>
          </p:nvSpPr>
          <p:spPr>
            <a:xfrm>
              <a:off x="3432045" y="3284984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3748FE-2F77-4545-BBD4-F7D706EABACA}"/>
              </a:ext>
            </a:extLst>
          </p:cNvPr>
          <p:cNvGrpSpPr/>
          <p:nvPr/>
        </p:nvGrpSpPr>
        <p:grpSpPr>
          <a:xfrm>
            <a:off x="4846789" y="4128715"/>
            <a:ext cx="2066650" cy="1930573"/>
            <a:chOff x="4377559" y="3935189"/>
            <a:chExt cx="2066650" cy="193057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206BDA-AD45-4228-8F46-39F431320281}"/>
                </a:ext>
              </a:extLst>
            </p:cNvPr>
            <p:cNvGrpSpPr/>
            <p:nvPr/>
          </p:nvGrpSpPr>
          <p:grpSpPr>
            <a:xfrm>
              <a:off x="5072609" y="3935189"/>
              <a:ext cx="1371600" cy="1930573"/>
              <a:chOff x="5072609" y="3935189"/>
              <a:chExt cx="1371600" cy="1930573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742C951-5E35-482E-8DC1-E93A0683D300}"/>
                  </a:ext>
                </a:extLst>
              </p:cNvPr>
              <p:cNvGrpSpPr/>
              <p:nvPr/>
            </p:nvGrpSpPr>
            <p:grpSpPr>
              <a:xfrm>
                <a:off x="5072609" y="4465296"/>
                <a:ext cx="1371600" cy="1400466"/>
                <a:chOff x="5382200" y="1239466"/>
                <a:chExt cx="1371600" cy="1400466"/>
              </a:xfrm>
            </p:grpSpPr>
            <p:sp>
              <p:nvSpPr>
                <p:cNvPr id="49" name="Text Box 34">
                  <a:extLst>
                    <a:ext uri="{FF2B5EF4-FFF2-40B4-BE49-F238E27FC236}">
                      <a16:creationId xmlns:a16="http://schemas.microsoft.com/office/drawing/2014/main" id="{9C6EB3BF-60DB-4C53-A668-2F20E01D2B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82200" y="1351340"/>
                  <a:ext cx="1371600" cy="1288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ts val="200"/>
                    </a:spcBef>
                  </a:pPr>
                  <a:r>
                    <a:rPr lang="en-GB" sz="1240" dirty="0">
                      <a:solidFill>
                        <a:sysClr val="windowText" lastClr="000000"/>
                      </a:solidFill>
                    </a:rPr>
                    <a:t>Regulation</a:t>
                  </a:r>
                </a:p>
                <a:p>
                  <a:pPr algn="ctr" eaLnBrk="0" fontAlgn="base" hangingPunct="0"/>
                  <a:endParaRPr lang="en-GB" sz="1292" dirty="0">
                    <a:solidFill>
                      <a:sysClr val="windowText" lastClr="000000"/>
                    </a:solidFill>
                  </a:endParaRPr>
                </a:p>
                <a:p>
                  <a:pPr algn="ctr" eaLnBrk="0" fontAlgn="base" hangingPunct="0"/>
                  <a:endParaRPr lang="en-GB" sz="1292" dirty="0">
                    <a:solidFill>
                      <a:sysClr val="windowText" lastClr="000000"/>
                    </a:solidFill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92" dirty="0">
                    <a:solidFill>
                      <a:sysClr val="windowText" lastClr="000000"/>
                    </a:solidFill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92" dirty="0">
                    <a:solidFill>
                      <a:sysClr val="windowText" lastClr="000000"/>
                    </a:solidFill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92" dirty="0">
                    <a:solidFill>
                      <a:sysClr val="windowText" lastClr="000000"/>
                    </a:solidFill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215" dirty="0">
                    <a:solidFill>
                      <a:sysClr val="windowText" lastClr="000000"/>
                    </a:solidFill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92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B66C805-8B35-49E5-B047-C1B6F1892AE1}"/>
                    </a:ext>
                  </a:extLst>
                </p:cNvPr>
                <p:cNvGrpSpPr/>
                <p:nvPr/>
              </p:nvGrpSpPr>
              <p:grpSpPr>
                <a:xfrm>
                  <a:off x="5397734" y="1239466"/>
                  <a:ext cx="1296000" cy="1296000"/>
                  <a:chOff x="7775127" y="5570854"/>
                  <a:chExt cx="1296000" cy="1296000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B3DFFD8A-DB71-47FA-ADEB-1C28A74CFC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75127" y="5570854"/>
                    <a:ext cx="1296000" cy="1296000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B7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2" name="Picture 9">
                    <a:extLst>
                      <a:ext uri="{FF2B5EF4-FFF2-40B4-BE49-F238E27FC236}">
                        <a16:creationId xmlns:a16="http://schemas.microsoft.com/office/drawing/2014/main" id="{7A6BED5C-9CDE-43C0-A2C2-DC402E303C6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700000">
                    <a:off x="8099621" y="6069708"/>
                    <a:ext cx="612000" cy="612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8" name="Left-Right Arrow 92">
                <a:extLst>
                  <a:ext uri="{FF2B5EF4-FFF2-40B4-BE49-F238E27FC236}">
                    <a16:creationId xmlns:a16="http://schemas.microsoft.com/office/drawing/2014/main" id="{CABCBCB4-1019-4BD6-BEA8-BB583651D5C3}"/>
                  </a:ext>
                </a:extLst>
              </p:cNvPr>
              <p:cNvSpPr/>
              <p:nvPr/>
            </p:nvSpPr>
            <p:spPr>
              <a:xfrm rot="14400000" flipV="1">
                <a:off x="4914367" y="4115661"/>
                <a:ext cx="598865" cy="237921"/>
              </a:xfrm>
              <a:prstGeom prst="leftRightArrow">
                <a:avLst>
                  <a:gd name="adj1" fmla="val 28344"/>
                  <a:gd name="adj2" fmla="val 71656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Left-Right Arrow 90">
              <a:extLst>
                <a:ext uri="{FF2B5EF4-FFF2-40B4-BE49-F238E27FC236}">
                  <a16:creationId xmlns:a16="http://schemas.microsoft.com/office/drawing/2014/main" id="{98ACF702-FC90-46FD-BE6F-8EDEFA34C005}"/>
                </a:ext>
              </a:extLst>
            </p:cNvPr>
            <p:cNvSpPr/>
            <p:nvPr/>
          </p:nvSpPr>
          <p:spPr>
            <a:xfrm>
              <a:off x="4377559" y="5004428"/>
              <a:ext cx="598865" cy="237921"/>
            </a:xfrm>
            <a:prstGeom prst="leftRightArrow">
              <a:avLst>
                <a:gd name="adj1" fmla="val 28344"/>
                <a:gd name="adj2" fmla="val 71656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>
                <a:latin typeface="+mj-lt"/>
              </a:rPr>
              <a:pPr/>
              <a:t>12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Demo: Magnetic performance</a:t>
            </a:r>
            <a:endParaRPr lang="en-GB" dirty="0">
              <a:latin typeface="+mj-lt"/>
            </a:endParaRPr>
          </a:p>
        </p:txBody>
      </p:sp>
      <p:pic>
        <p:nvPicPr>
          <p:cNvPr id="21" name="image20.jpeg">
            <a:extLst>
              <a:ext uri="{FF2B5EF4-FFF2-40B4-BE49-F238E27FC236}">
                <a16:creationId xmlns:a16="http://schemas.microsoft.com/office/drawing/2014/main" id="{3A1A2DDB-3729-4EF6-AABA-53AF79DFA7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1342" y="766057"/>
            <a:ext cx="4203858" cy="2459743"/>
          </a:xfrm>
          <a:prstGeom prst="rect">
            <a:avLst/>
          </a:prstGeom>
        </p:spPr>
      </p:pic>
      <p:pic>
        <p:nvPicPr>
          <p:cNvPr id="24" name="image21.jpeg">
            <a:extLst>
              <a:ext uri="{FF2B5EF4-FFF2-40B4-BE49-F238E27FC236}">
                <a16:creationId xmlns:a16="http://schemas.microsoft.com/office/drawing/2014/main" id="{CA719E66-6992-4F6D-B9EC-84644AD0A0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564" y="3429000"/>
            <a:ext cx="4429636" cy="2484215"/>
          </a:xfrm>
          <a:prstGeom prst="rect">
            <a:avLst/>
          </a:prstGeom>
        </p:spPr>
      </p:pic>
      <p:pic>
        <p:nvPicPr>
          <p:cNvPr id="26" name="image19.jpeg">
            <a:extLst>
              <a:ext uri="{FF2B5EF4-FFF2-40B4-BE49-F238E27FC236}">
                <a16:creationId xmlns:a16="http://schemas.microsoft.com/office/drawing/2014/main" id="{2E687BA1-5E5C-4BE5-9956-FDE1FE0073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364" y="3573321"/>
            <a:ext cx="1946275" cy="1755775"/>
          </a:xfrm>
          <a:prstGeom prst="rect">
            <a:avLst/>
          </a:prstGeom>
        </p:spPr>
      </p:pic>
      <p:pic>
        <p:nvPicPr>
          <p:cNvPr id="27" name="image18.png">
            <a:extLst>
              <a:ext uri="{FF2B5EF4-FFF2-40B4-BE49-F238E27FC236}">
                <a16:creationId xmlns:a16="http://schemas.microsoft.com/office/drawing/2014/main" id="{C09497A5-6D97-4E34-A4A3-CF331D02E70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917" y="1330329"/>
            <a:ext cx="2277110" cy="15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Critical materials in vehicles: Rare Earths</a:t>
            </a:r>
            <a:br>
              <a:rPr lang="en-GB" sz="3200" dirty="0"/>
            </a:b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F2289C-4A74-4F8E-86D7-D1FA8B5F9EDA}"/>
              </a:ext>
            </a:extLst>
          </p:cNvPr>
          <p:cNvGrpSpPr/>
          <p:nvPr/>
        </p:nvGrpSpPr>
        <p:grpSpPr>
          <a:xfrm>
            <a:off x="2539551" y="1106685"/>
            <a:ext cx="5778507" cy="4644629"/>
            <a:chOff x="2093276" y="1090556"/>
            <a:chExt cx="4429921" cy="35606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C9BCEA-E842-492E-A882-49134B03B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523" t="14705" r="11429" b="18158"/>
            <a:stretch/>
          </p:blipFill>
          <p:spPr>
            <a:xfrm>
              <a:off x="2093276" y="1090556"/>
              <a:ext cx="4429921" cy="276727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4C3859-7A59-4EAC-9CBB-66D1859CD597}"/>
                </a:ext>
              </a:extLst>
            </p:cNvPr>
            <p:cNvSpPr/>
            <p:nvPr/>
          </p:nvSpPr>
          <p:spPr>
            <a:xfrm>
              <a:off x="2295295" y="4097225"/>
              <a:ext cx="408284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000" i="1" dirty="0" err="1">
                  <a:solidFill>
                    <a:srgbClr val="222222"/>
                  </a:solidFill>
                  <a:latin typeface="Arial" panose="020B0604020202020204" pitchFamily="34" charset="0"/>
                </a:rPr>
                <a:t>Mayyas</a:t>
              </a:r>
              <a:r>
                <a:rPr lang="en-GB" sz="10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, Ahmad, et al. "Vehicle's lightweight design vs. electrification from life cycle assessment perspective." Journal of Cleaner Production 167 (2017): 687-701.</a:t>
              </a:r>
              <a:endParaRPr lang="en-GB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170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D9C9A-92E7-473A-B294-E50E0D022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3F20-1F5B-4D67-B7CD-98E0B77B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Critical materials and RoHS risk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90D5A0-4DCB-4B96-BE35-0244E89C408F}"/>
              </a:ext>
            </a:extLst>
          </p:cNvPr>
          <p:cNvGrpSpPr/>
          <p:nvPr/>
        </p:nvGrpSpPr>
        <p:grpSpPr>
          <a:xfrm>
            <a:off x="1386123" y="994417"/>
            <a:ext cx="8891763" cy="4611611"/>
            <a:chOff x="166923" y="1033705"/>
            <a:chExt cx="8891763" cy="46116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C85CC4-9C73-4CC6-BAAC-9C200735C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684"/>
            <a:stretch/>
          </p:blipFill>
          <p:spPr>
            <a:xfrm>
              <a:off x="166923" y="1033705"/>
              <a:ext cx="8891763" cy="461161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7095C5-0700-4079-A63C-20D6BBEBF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9251" y="2070010"/>
              <a:ext cx="3721302" cy="3457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D9C9A-92E7-473A-B294-E50E0D022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3F20-1F5B-4D67-B7CD-98E0B77B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43C04-91FD-4B8F-B4F3-51C97FD6A717}"/>
              </a:ext>
            </a:extLst>
          </p:cNvPr>
          <p:cNvSpPr txBox="1"/>
          <p:nvPr/>
        </p:nvSpPr>
        <p:spPr>
          <a:xfrm>
            <a:off x="609601" y="1321326"/>
            <a:ext cx="105460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Electric cars is an increasingly relevant and interesting topic to use in materials-related teaching</a:t>
            </a:r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When developing products, It is important to look at the whole life-cycle as early as possible, Eco Audit facilitates this</a:t>
            </a:r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The Sustainability database has a large number of materials and processes, organized into useful subsets, including criticality and other sustainability-related data. </a:t>
            </a:r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The visualization tools let us to have a quick overview of properties to compare different options, for example, showing that the Li-ion battery has a very competitive performance.</a:t>
            </a:r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With Granta </a:t>
            </a:r>
            <a:r>
              <a:rPr lang="en-GB" sz="2000" dirty="0" err="1"/>
              <a:t>EduPack</a:t>
            </a:r>
            <a:r>
              <a:rPr lang="en-GB" sz="2000" dirty="0"/>
              <a:t>, we have successfully explored energy storage data-tables for batteries and magnetic materials for electric motors. </a:t>
            </a:r>
          </a:p>
        </p:txBody>
      </p:sp>
    </p:spTree>
    <p:extLst>
      <p:ext uri="{BB962C8B-B14F-4D97-AF65-F5344CB8AC3E}">
        <p14:creationId xmlns:p14="http://schemas.microsoft.com/office/powerpoint/2010/main" val="15588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4D14B6-4364-4302-9495-59E5B4FDC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2" t="11417" r="14458" b="27194"/>
          <a:stretch/>
        </p:blipFill>
        <p:spPr>
          <a:xfrm>
            <a:off x="6772453" y="3929654"/>
            <a:ext cx="1776706" cy="14493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61941F-8F5C-4F2F-9410-6B8BBF156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527" y="3929654"/>
            <a:ext cx="1776705" cy="14493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62AECA7-2C56-4B38-8F14-D653D70B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792DC8-7301-0142-8440-95FA8875F2D4}"/>
              </a:ext>
            </a:extLst>
          </p:cNvPr>
          <p:cNvSpPr/>
          <p:nvPr/>
        </p:nvSpPr>
        <p:spPr>
          <a:xfrm>
            <a:off x="6758514" y="5387196"/>
            <a:ext cx="1577787" cy="278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Claes Fredriksson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B83977-C32A-9E49-BFA9-054FACC37BEF}"/>
              </a:ext>
            </a:extLst>
          </p:cNvPr>
          <p:cNvSpPr/>
          <p:nvPr/>
        </p:nvSpPr>
        <p:spPr>
          <a:xfrm>
            <a:off x="9362527" y="5387196"/>
            <a:ext cx="1644902" cy="280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Hannah Melia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95B97A-BE33-6E48-871B-643985DF9DD5}"/>
              </a:ext>
            </a:extLst>
          </p:cNvPr>
          <p:cNvGrpSpPr/>
          <p:nvPr/>
        </p:nvGrpSpPr>
        <p:grpSpPr>
          <a:xfrm>
            <a:off x="3048000" y="4807660"/>
            <a:ext cx="8456369" cy="1075188"/>
            <a:chOff x="2926080" y="4807660"/>
            <a:chExt cx="8491637" cy="1075188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21D116B4-EB29-CC4A-936E-9C337718C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6080" y="4807660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13AD2847-68DB-1344-A98B-3466C5966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2773" y="4807660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1A1B7450-B1F3-1649-BEA9-C10600DFD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0192" y="4807660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604EF-09B9-4228-B898-8AFDCCC09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8C1DB016-F5C3-452D-9E21-E70042598AA5}"/>
              </a:ext>
            </a:extLst>
          </p:cNvPr>
          <p:cNvSpPr txBox="1">
            <a:spLocks/>
          </p:cNvSpPr>
          <p:nvPr/>
        </p:nvSpPr>
        <p:spPr>
          <a:xfrm>
            <a:off x="1002533" y="1199152"/>
            <a:ext cx="5031300" cy="4619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B71B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Introduction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B71B"/>
              </a:buClr>
              <a:buSzPct val="8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Advanced Industrial Case Study</a:t>
            </a:r>
            <a:endParaRPr lang="en-GB" dirty="0">
              <a:solidFill>
                <a:prstClr val="black"/>
              </a:solidFill>
            </a:endParaRPr>
          </a:p>
          <a:p>
            <a:pPr marL="457200" lvl="1" indent="0" fontAlgn="base">
              <a:spcAft>
                <a:spcPct val="20000"/>
              </a:spcAft>
              <a:buClr>
                <a:srgbClr val="9BBB59">
                  <a:lumMod val="75000"/>
                </a:srgbClr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 </a:t>
            </a:r>
            <a:r>
              <a:rPr lang="en-GB" sz="2400" dirty="0">
                <a:solidFill>
                  <a:prstClr val="black"/>
                </a:solidFill>
              </a:rPr>
              <a:t>Electric vehicles</a:t>
            </a:r>
          </a:p>
          <a:p>
            <a:pPr marL="457200" lvl="1" indent="0" fontAlgn="base">
              <a:spcAft>
                <a:spcPct val="20000"/>
              </a:spcAft>
              <a:buClr>
                <a:srgbClr val="9BBB59">
                  <a:lumMod val="75000"/>
                </a:srgbClr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 </a:t>
            </a:r>
            <a:r>
              <a:rPr lang="en-GB" sz="2400" dirty="0">
                <a:solidFill>
                  <a:prstClr val="black"/>
                </a:solidFill>
              </a:rPr>
              <a:t>Eco Audit on powertrains</a:t>
            </a:r>
          </a:p>
          <a:p>
            <a:pPr marL="457200" lvl="1" indent="0" fontAlgn="base">
              <a:spcAft>
                <a:spcPct val="20000"/>
              </a:spcAft>
              <a:buClr>
                <a:srgbClr val="9BBB59">
                  <a:lumMod val="75000"/>
                </a:srgbClr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 </a:t>
            </a:r>
            <a:r>
              <a:rPr lang="en-GB" sz="2400" dirty="0">
                <a:solidFill>
                  <a:prstClr val="black"/>
                </a:solidFill>
              </a:rPr>
              <a:t>Battery performance</a:t>
            </a:r>
          </a:p>
          <a:p>
            <a:pPr marL="457200" lvl="1" indent="0" fontAlgn="base">
              <a:spcAft>
                <a:spcPct val="20000"/>
              </a:spcAft>
              <a:buClr>
                <a:srgbClr val="9BBB59">
                  <a:lumMod val="75000"/>
                </a:srgbClr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 </a:t>
            </a:r>
            <a:r>
              <a:rPr lang="en-GB" sz="2400" dirty="0">
                <a:solidFill>
                  <a:prstClr val="black"/>
                </a:solidFill>
              </a:rPr>
              <a:t>Critical materials</a:t>
            </a:r>
          </a:p>
          <a:p>
            <a:pPr marL="457200" lvl="1" indent="0" fontAlgn="base">
              <a:spcAft>
                <a:spcPct val="20000"/>
              </a:spcAft>
              <a:buClr>
                <a:srgbClr val="9BBB59">
                  <a:lumMod val="75000"/>
                </a:srgbClr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 </a:t>
            </a:r>
            <a:r>
              <a:rPr lang="en-GB" sz="2400" dirty="0">
                <a:solidFill>
                  <a:prstClr val="black"/>
                </a:solidFill>
              </a:rPr>
              <a:t>Electric motor performance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EF70D5D-0C40-4744-90F4-2DD30BC84851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44" b="20164"/>
          <a:stretch/>
        </p:blipFill>
        <p:spPr bwMode="auto">
          <a:xfrm>
            <a:off x="7392591" y="1311941"/>
            <a:ext cx="3454523" cy="1799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6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3E99F2-0A51-4553-8B9F-27EFAD96E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5D7E8-CE93-4DA8-9C21-8FD3C7A5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Challenges for Electric vehicles </a:t>
            </a:r>
            <a:br>
              <a:rPr lang="en-GB" sz="3200" dirty="0"/>
            </a:b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4EA7164-E510-4482-8184-6843208A09FA}"/>
              </a:ext>
            </a:extLst>
          </p:cNvPr>
          <p:cNvSpPr txBox="1">
            <a:spLocks/>
          </p:cNvSpPr>
          <p:nvPr/>
        </p:nvSpPr>
        <p:spPr>
          <a:xfrm>
            <a:off x="736294" y="180078"/>
            <a:ext cx="12192000" cy="558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C4B6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b="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EBEE7-3C7F-44FE-A702-E750D2EFBA77}"/>
              </a:ext>
            </a:extLst>
          </p:cNvPr>
          <p:cNvSpPr/>
          <p:nvPr/>
        </p:nvSpPr>
        <p:spPr>
          <a:xfrm>
            <a:off x="853376" y="923053"/>
            <a:ext cx="4871847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Huge growth of electric and hybrid vehicles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Many battery types contain toxic elements: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Lead,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Cadmium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Mercury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Some contain critical elements: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Lithium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Cobalt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Most electric motors contain magnets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These have rare earth elements: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Neodymium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Samarium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1600" b="1" dirty="0"/>
              <a:t>Dysprosium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1E07E0-B2FD-4735-926F-C2B4681120A9}"/>
              </a:ext>
            </a:extLst>
          </p:cNvPr>
          <p:cNvGrpSpPr/>
          <p:nvPr/>
        </p:nvGrpSpPr>
        <p:grpSpPr>
          <a:xfrm>
            <a:off x="6096000" y="978811"/>
            <a:ext cx="2968567" cy="2555419"/>
            <a:chOff x="0" y="-7341"/>
            <a:chExt cx="2445024" cy="210448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8312D0-B794-473B-9125-780A64569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723"/>
            <a:stretch/>
          </p:blipFill>
          <p:spPr bwMode="auto">
            <a:xfrm>
              <a:off x="0" y="323068"/>
              <a:ext cx="1402080" cy="1774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33F8AB-291D-4A90-AC6C-3E09F59BF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 t="13435" r="22" b="3621"/>
            <a:stretch/>
          </p:blipFill>
          <p:spPr bwMode="auto">
            <a:xfrm>
              <a:off x="371856" y="566928"/>
              <a:ext cx="1776095" cy="152412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24B2AF4C-BCD2-4BB1-8199-405A4FBFB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20" y="-7341"/>
              <a:ext cx="2356104" cy="354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Registrations of plug-in (PHEV) and battery electric vehicles (BEV) in the UK (Source: SMMT, </a:t>
              </a:r>
              <a:r>
                <a:rPr lang="en-US" sz="1000" i="1" spc="5" dirty="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OLEV, </a:t>
              </a:r>
              <a:r>
                <a:rPr lang="en-US" sz="1000" i="1" spc="5" dirty="0" err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DfT</a:t>
              </a:r>
              <a:r>
                <a:rPr lang="en-US" sz="1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).</a:t>
              </a:r>
              <a:endPara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8" name="image9.jpeg">
            <a:extLst>
              <a:ext uri="{FF2B5EF4-FFF2-40B4-BE49-F238E27FC236}">
                <a16:creationId xmlns:a16="http://schemas.microsoft.com/office/drawing/2014/main" id="{5D74F187-AF2F-4C83-9B6C-4C29ED56C7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3982" y="3807978"/>
            <a:ext cx="341058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0D459-934A-4CA6-8F67-207F0598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008C86-C2BE-45C5-BB90-3B9FE7E5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can </a:t>
            </a:r>
            <a:r>
              <a:rPr lang="en-GB" dirty="0"/>
              <a:t>Granta </a:t>
            </a:r>
            <a:r>
              <a:rPr lang="en-GB" dirty="0" err="1"/>
              <a:t>EduPack</a:t>
            </a:r>
            <a:r>
              <a:rPr lang="en-GB" altLang="en-US" dirty="0"/>
              <a:t> do?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972F0E-697F-40FD-87A8-F70FE3E89B12}"/>
              </a:ext>
            </a:extLst>
          </p:cNvPr>
          <p:cNvGrpSpPr/>
          <p:nvPr/>
        </p:nvGrpSpPr>
        <p:grpSpPr>
          <a:xfrm>
            <a:off x="1110995" y="1289444"/>
            <a:ext cx="6440131" cy="4215359"/>
            <a:chOff x="911678" y="1108570"/>
            <a:chExt cx="7143481" cy="4675730"/>
          </a:xfrm>
        </p:grpSpPr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64830692-EB1D-41D2-A93F-7222A59B0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009" y="2558408"/>
              <a:ext cx="1981201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257E7DD2-2E46-4099-B4AC-6E59A3531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085" y="2574507"/>
              <a:ext cx="203835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281C6AEE-0050-42B3-A3C3-808816073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32" y="1462804"/>
              <a:ext cx="336232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142EE233-E0EF-407C-9F58-A0A4C3794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109" y="4640075"/>
              <a:ext cx="1476376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4B6E95-4A8D-46BF-AF24-4B5178752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11" y="1108570"/>
              <a:ext cx="2038351" cy="180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D9C2020-E3FD-471C-AE6B-081851CC4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78" y="2581041"/>
              <a:ext cx="3248027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DC666FD8-2CF0-46A1-B420-1300422EE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684" y="4669875"/>
              <a:ext cx="1809751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E4F77F20-3A5A-44AF-AC0F-AC67A810E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841" y="1707868"/>
              <a:ext cx="581025" cy="234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370B6880-3BB9-426C-B038-CB3BC6BE3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569" y="3139204"/>
              <a:ext cx="817356" cy="99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0EABD313-883B-44C1-B531-15A06D1F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781" y="1499488"/>
            <a:ext cx="1106748" cy="5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1EB0978-6084-41B2-98FE-D8BD2392C85A}"/>
              </a:ext>
            </a:extLst>
          </p:cNvPr>
          <p:cNvGrpSpPr/>
          <p:nvPr/>
        </p:nvGrpSpPr>
        <p:grpSpPr>
          <a:xfrm>
            <a:off x="8117915" y="2583173"/>
            <a:ext cx="2960814" cy="2853337"/>
            <a:chOff x="5932501" y="2824079"/>
            <a:chExt cx="2960814" cy="28533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AAB7E7-9B10-432E-85CE-A74571479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grayscl/>
            </a:blip>
            <a:stretch>
              <a:fillRect/>
            </a:stretch>
          </p:blipFill>
          <p:spPr>
            <a:xfrm>
              <a:off x="5932501" y="2824079"/>
              <a:ext cx="2960814" cy="130046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32E063-E02B-49AD-81F3-BF9E7E8C6EB6}"/>
                </a:ext>
              </a:extLst>
            </p:cNvPr>
            <p:cNvPicPr/>
            <p:nvPr/>
          </p:nvPicPr>
          <p:blipFill rotWithShape="1"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3" t="47444" r="5947" b="19254"/>
            <a:stretch/>
          </p:blipFill>
          <p:spPr bwMode="auto">
            <a:xfrm>
              <a:off x="7047031" y="3203352"/>
              <a:ext cx="1786144" cy="247406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EFBE28-3E8B-4303-9F39-04077AF3F37A}"/>
              </a:ext>
            </a:extLst>
          </p:cNvPr>
          <p:cNvSpPr/>
          <p:nvPr/>
        </p:nvSpPr>
        <p:spPr>
          <a:xfrm>
            <a:off x="1174333" y="1114883"/>
            <a:ext cx="2692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Eco Audit tool for</a:t>
            </a:r>
          </a:p>
          <a:p>
            <a:r>
              <a:rPr lang="en-GB" sz="2000" b="1" dirty="0"/>
              <a:t>Life-cycle investigations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883A12-2193-401D-B0C8-4CCDAA5C4AD1}"/>
              </a:ext>
            </a:extLst>
          </p:cNvPr>
          <p:cNvGrpSpPr/>
          <p:nvPr/>
        </p:nvGrpSpPr>
        <p:grpSpPr>
          <a:xfrm>
            <a:off x="997436" y="3820499"/>
            <a:ext cx="1797479" cy="1689652"/>
            <a:chOff x="339719" y="3572502"/>
            <a:chExt cx="2677861" cy="2517223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186AE19-F8B7-4D0C-861E-051175323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7" y="5259191"/>
              <a:ext cx="887805" cy="83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FF8BEB-983C-4412-80DE-1925884D3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23" y="5434075"/>
              <a:ext cx="887804" cy="37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kumimoji="0" lang="en-GB" sz="105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22" name="Picture 53">
              <a:extLst>
                <a:ext uri="{FF2B5EF4-FFF2-40B4-BE49-F238E27FC236}">
                  <a16:creationId xmlns:a16="http://schemas.microsoft.com/office/drawing/2014/main" id="{162031B4-0734-4D6B-9ADE-134048C91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189" y="5460774"/>
              <a:ext cx="1349391" cy="42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7">
              <a:extLst>
                <a:ext uri="{FF2B5EF4-FFF2-40B4-BE49-F238E27FC236}">
                  <a16:creationId xmlns:a16="http://schemas.microsoft.com/office/drawing/2014/main" id="{B0CD048D-DFCB-4621-8DCF-51A9DA05C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9" t="2381" r="46961" b="58382"/>
            <a:stretch/>
          </p:blipFill>
          <p:spPr bwMode="auto">
            <a:xfrm>
              <a:off x="1315895" y="4190803"/>
              <a:ext cx="1239159" cy="1000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7">
              <a:extLst>
                <a:ext uri="{FF2B5EF4-FFF2-40B4-BE49-F238E27FC236}">
                  <a16:creationId xmlns:a16="http://schemas.microsoft.com/office/drawing/2014/main" id="{DF65E22B-F2D8-47E5-A911-FD7E592BC4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5" t="41618" r="46961" b="22487"/>
            <a:stretch/>
          </p:blipFill>
          <p:spPr bwMode="auto">
            <a:xfrm>
              <a:off x="412517" y="4205471"/>
              <a:ext cx="925831" cy="915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746648-4C6D-4D49-9376-7CDBDC284EA3}"/>
                </a:ext>
              </a:extLst>
            </p:cNvPr>
            <p:cNvSpPr/>
            <p:nvPr/>
          </p:nvSpPr>
          <p:spPr>
            <a:xfrm>
              <a:off x="339719" y="3572502"/>
              <a:ext cx="1659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Main players: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4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441 -0.0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D1BE2-57EC-43B0-919F-B8700D666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D76C8-CC0D-445E-98BF-0D350AD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/>
              <a:t>Workflow: Eco Audit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D88162-8938-4568-97BE-92B19B5826D2}"/>
              </a:ext>
            </a:extLst>
          </p:cNvPr>
          <p:cNvSpPr/>
          <p:nvPr/>
        </p:nvSpPr>
        <p:spPr>
          <a:xfrm>
            <a:off x="842203" y="1167642"/>
            <a:ext cx="6581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Life-cycle comparison of total energy use (Europe):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B8C64E-7E8B-4540-8662-E3144F645931}"/>
              </a:ext>
            </a:extLst>
          </p:cNvPr>
          <p:cNvSpPr/>
          <p:nvPr/>
        </p:nvSpPr>
        <p:spPr>
          <a:xfrm>
            <a:off x="1051560" y="1536974"/>
            <a:ext cx="830402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/>
              <a:t>4 scenarios, from gasoline (ICE) to fully electric (EV), #1 - 4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/>
              <a:t>Use embedded sample Eco Audit project as starting point:</a:t>
            </a:r>
          </a:p>
          <a:p>
            <a:pPr>
              <a:lnSpc>
                <a:spcPct val="150000"/>
              </a:lnSpc>
            </a:pPr>
            <a:r>
              <a:rPr lang="en-GB" dirty="0"/>
              <a:t>C:\Program Files (x86)\Granta </a:t>
            </a:r>
            <a:r>
              <a:rPr lang="en-GB" dirty="0" err="1"/>
              <a:t>EduPack</a:t>
            </a:r>
            <a:r>
              <a:rPr lang="en-GB" dirty="0"/>
              <a:t>\[Release#]\Samples\eco_ audit\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b="1" dirty="0"/>
              <a:t>Modify Bill-of-Materials (BOM) to fit the situation, gasoline is reference: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GB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02E3C7-6764-48E3-B502-5611959EA8A4}"/>
              </a:ext>
            </a:extLst>
          </p:cNvPr>
          <p:cNvSpPr/>
          <p:nvPr/>
        </p:nvSpPr>
        <p:spPr>
          <a:xfrm>
            <a:off x="1051560" y="4923065"/>
            <a:ext cx="791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/>
              <a:t>Add: hybrid (#2), plug-in hybrid (#3) and fully electric (#4) by </a:t>
            </a:r>
            <a:r>
              <a:rPr lang="en-GB" b="1" i="1" dirty="0"/>
              <a:t>Compare with... copy of current product </a:t>
            </a:r>
            <a:r>
              <a:rPr lang="en-GB" b="1" dirty="0"/>
              <a:t>and</a:t>
            </a:r>
            <a:r>
              <a:rPr lang="en-GB" b="1" i="1" dirty="0"/>
              <a:t> </a:t>
            </a:r>
            <a:r>
              <a:rPr lang="en-GB" b="1" dirty="0"/>
              <a:t>modify</a:t>
            </a:r>
            <a:r>
              <a:rPr lang="en-GB" b="1" i="1" dirty="0"/>
              <a:t> </a:t>
            </a:r>
            <a:r>
              <a:rPr lang="en-GB" b="1" dirty="0"/>
              <a:t>BOM</a:t>
            </a:r>
            <a:r>
              <a:rPr lang="en-GB" b="1" i="1" dirty="0"/>
              <a:t> </a:t>
            </a:r>
            <a:r>
              <a:rPr lang="en-GB" b="1" dirty="0"/>
              <a:t>as you go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0789C-5911-4C0A-B316-6FFCDEE73997}"/>
              </a:ext>
            </a:extLst>
          </p:cNvPr>
          <p:cNvGrpSpPr/>
          <p:nvPr/>
        </p:nvGrpSpPr>
        <p:grpSpPr>
          <a:xfrm>
            <a:off x="817644" y="3481437"/>
            <a:ext cx="8697432" cy="1163638"/>
            <a:chOff x="223284" y="3227683"/>
            <a:chExt cx="8697432" cy="116363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9E6A8C-ECA5-46F2-B85E-83D637902E27}"/>
                </a:ext>
              </a:extLst>
            </p:cNvPr>
            <p:cNvSpPr/>
            <p:nvPr/>
          </p:nvSpPr>
          <p:spPr>
            <a:xfrm>
              <a:off x="223284" y="3227891"/>
              <a:ext cx="2683748" cy="5847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600" i="1" dirty="0"/>
                <a:t>Bill-of-materials (BOM) (#1)</a:t>
              </a:r>
            </a:p>
            <a:p>
              <a:r>
                <a:rPr lang="en-GB" sz="1600" i="1" dirty="0"/>
                <a:t>Level 3 - Family car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068749-6816-4BE7-94DD-6336FD516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 l="1082" t="3267" r="-1" b="31725"/>
            <a:stretch/>
          </p:blipFill>
          <p:spPr>
            <a:xfrm>
              <a:off x="344339" y="3927837"/>
              <a:ext cx="2584323" cy="447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28" name="docshapegroup33">
              <a:extLst>
                <a:ext uri="{FF2B5EF4-FFF2-40B4-BE49-F238E27FC236}">
                  <a16:creationId xmlns:a16="http://schemas.microsoft.com/office/drawing/2014/main" id="{6563EA5F-E19B-440C-98E0-D2C20E51D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903" y="3227683"/>
              <a:ext cx="5865813" cy="1163638"/>
              <a:chOff x="1403" y="66"/>
              <a:chExt cx="9236" cy="1831"/>
            </a:xfrm>
          </p:grpSpPr>
          <p:pic>
            <p:nvPicPr>
              <p:cNvPr id="29" name="docshape34">
                <a:extLst>
                  <a:ext uri="{FF2B5EF4-FFF2-40B4-BE49-F238E27FC236}">
                    <a16:creationId xmlns:a16="http://schemas.microsoft.com/office/drawing/2014/main" id="{27D01FC2-4EC5-4C7C-95BC-1FFDC09F5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9" y="82"/>
                <a:ext cx="9210" cy="180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docshape35">
                <a:extLst>
                  <a:ext uri="{FF2B5EF4-FFF2-40B4-BE49-F238E27FC236}">
                    <a16:creationId xmlns:a16="http://schemas.microsoft.com/office/drawing/2014/main" id="{204982C0-5FBF-46D6-9759-435A5B09B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" y="75"/>
                <a:ext cx="9216" cy="1811"/>
              </a:xfrm>
              <a:prstGeom prst="rect">
                <a:avLst/>
              </a:prstGeom>
              <a:noFill/>
              <a:ln w="6350">
                <a:solidFill>
                  <a:srgbClr val="211E1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7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2D030-6F81-4DD2-A5A4-97586B3E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23093-2AB0-F74C-B865-1A12A15B6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9D8D6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9D8D6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9580FB-963C-436E-AC65-C855C2DB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/>
              <a:t>Demo: what can Granta </a:t>
            </a:r>
            <a:r>
              <a:rPr lang="en-GB" altLang="en-US" sz="3200" dirty="0" err="1"/>
              <a:t>EduPack</a:t>
            </a:r>
            <a:r>
              <a:rPr lang="en-GB" altLang="en-US" sz="3200" dirty="0"/>
              <a:t> do?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43E3B-FBE0-4049-8B6C-ED8015A73B36}"/>
              </a:ext>
            </a:extLst>
          </p:cNvPr>
          <p:cNvSpPr/>
          <p:nvPr/>
        </p:nvSpPr>
        <p:spPr>
          <a:xfrm>
            <a:off x="1058427" y="836602"/>
            <a:ext cx="446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Life-cycle comparison of total energy use (Europe) by Eco Audit Level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92F0F-9444-4C2F-A87C-776AAC0CF973}"/>
              </a:ext>
            </a:extLst>
          </p:cNvPr>
          <p:cNvPicPr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3" t="47444" r="1030" b="19254"/>
          <a:stretch/>
        </p:blipFill>
        <p:spPr bwMode="auto">
          <a:xfrm>
            <a:off x="1328208" y="4091143"/>
            <a:ext cx="1506431" cy="17495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4F6E80-6B8B-487F-B106-CB202E4E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99754"/>
              </p:ext>
            </p:extLst>
          </p:nvPr>
        </p:nvGraphicFramePr>
        <p:xfrm>
          <a:off x="3345435" y="4092865"/>
          <a:ext cx="2582503" cy="825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9510">
                  <a:extLst>
                    <a:ext uri="{9D8B030D-6E8A-4147-A177-3AD203B41FA5}">
                      <a16:colId xmlns:a16="http://schemas.microsoft.com/office/drawing/2014/main" val="2765449919"/>
                    </a:ext>
                  </a:extLst>
                </a:gridCol>
                <a:gridCol w="529395">
                  <a:extLst>
                    <a:ext uri="{9D8B030D-6E8A-4147-A177-3AD203B41FA5}">
                      <a16:colId xmlns:a16="http://schemas.microsoft.com/office/drawing/2014/main" val="139383401"/>
                    </a:ext>
                  </a:extLst>
                </a:gridCol>
                <a:gridCol w="590321">
                  <a:extLst>
                    <a:ext uri="{9D8B030D-6E8A-4147-A177-3AD203B41FA5}">
                      <a16:colId xmlns:a16="http://schemas.microsoft.com/office/drawing/2014/main" val="2064473034"/>
                    </a:ext>
                  </a:extLst>
                </a:gridCol>
                <a:gridCol w="593277">
                  <a:extLst>
                    <a:ext uri="{9D8B030D-6E8A-4147-A177-3AD203B41FA5}">
                      <a16:colId xmlns:a16="http://schemas.microsoft.com/office/drawing/2014/main" val="3583845056"/>
                    </a:ext>
                  </a:extLst>
                </a:gridCol>
              </a:tblGrid>
              <a:tr h="290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 dirty="0">
                          <a:effectLst/>
                        </a:rPr>
                        <a:t>Model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Golf ICE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 dirty="0">
                          <a:effectLst/>
                        </a:rPr>
                        <a:t>Golf GTE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e-Golf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extLst>
                  <a:ext uri="{0D108BD9-81ED-4DB2-BD59-A6C34878D82A}">
                    <a16:rowId xmlns:a16="http://schemas.microsoft.com/office/drawing/2014/main" val="3110447819"/>
                  </a:ext>
                </a:extLst>
              </a:tr>
              <a:tr h="1968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 dirty="0">
                          <a:effectLst/>
                        </a:rPr>
                        <a:t>Battery capacity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8.7 kWh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24.2 kWh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extLst>
                  <a:ext uri="{0D108BD9-81ED-4DB2-BD59-A6C34878D82A}">
                    <a16:rowId xmlns:a16="http://schemas.microsoft.com/office/drawing/2014/main" val="4270827575"/>
                  </a:ext>
                </a:extLst>
              </a:tr>
              <a:tr h="164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Battery weight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120 kg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318 kg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extLst>
                  <a:ext uri="{0D108BD9-81ED-4DB2-BD59-A6C34878D82A}">
                    <a16:rowId xmlns:a16="http://schemas.microsoft.com/office/drawing/2014/main" val="23514676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Car weight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 dirty="0">
                          <a:effectLst/>
                        </a:rPr>
                        <a:t>1318 kg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>
                          <a:effectLst/>
                        </a:rPr>
                        <a:t>1515 kg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269875" algn="l"/>
                        </a:tabLst>
                      </a:pPr>
                      <a:r>
                        <a:rPr lang="en-US" sz="800" dirty="0">
                          <a:effectLst/>
                        </a:rPr>
                        <a:t>1540 kg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2" marR="62402" marT="0" marB="0" anchor="ctr"/>
                </a:tc>
                <a:extLst>
                  <a:ext uri="{0D108BD9-81ED-4DB2-BD59-A6C34878D82A}">
                    <a16:rowId xmlns:a16="http://schemas.microsoft.com/office/drawing/2014/main" val="272339688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FFB68D7-0286-4056-ACD9-42E5A89F94E3}"/>
              </a:ext>
            </a:extLst>
          </p:cNvPr>
          <p:cNvGrpSpPr/>
          <p:nvPr/>
        </p:nvGrpSpPr>
        <p:grpSpPr>
          <a:xfrm>
            <a:off x="1268550" y="1570483"/>
            <a:ext cx="3685343" cy="2404166"/>
            <a:chOff x="0" y="0"/>
            <a:chExt cx="3782060" cy="2467610"/>
          </a:xfrm>
        </p:grpSpPr>
        <p:pic>
          <p:nvPicPr>
            <p:cNvPr id="12" name="Picture 11" descr="Chart, bar chart&#10;&#10;Description automatically generated">
              <a:extLst>
                <a:ext uri="{FF2B5EF4-FFF2-40B4-BE49-F238E27FC236}">
                  <a16:creationId xmlns:a16="http://schemas.microsoft.com/office/drawing/2014/main" id="{31F9C7A3-4C11-480B-BDD6-9024F5A95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0"/>
            <a:stretch/>
          </p:blipFill>
          <p:spPr bwMode="auto">
            <a:xfrm>
              <a:off x="0" y="0"/>
              <a:ext cx="3782060" cy="24676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F310DC-A19A-4E5E-B957-E587A483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27" y="457200"/>
              <a:ext cx="993775" cy="115570"/>
            </a:xfrm>
            <a:prstGeom prst="rect">
              <a:avLst/>
            </a:prstGeom>
            <a:no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E2ED0F-7960-4905-B77F-6A3A0189C489}"/>
              </a:ext>
            </a:extLst>
          </p:cNvPr>
          <p:cNvGrpSpPr/>
          <p:nvPr/>
        </p:nvGrpSpPr>
        <p:grpSpPr>
          <a:xfrm>
            <a:off x="6396330" y="1159767"/>
            <a:ext cx="3271002" cy="2159073"/>
            <a:chOff x="5039113" y="1610595"/>
            <a:chExt cx="3271002" cy="2159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621FB-782A-490A-AC90-AD4E61FAEE54}"/>
                </a:ext>
              </a:extLst>
            </p:cNvPr>
            <p:cNvSpPr/>
            <p:nvPr/>
          </p:nvSpPr>
          <p:spPr>
            <a:xfrm>
              <a:off x="5383820" y="1610595"/>
              <a:ext cx="2518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CO2 footprint (Europe)</a:t>
              </a:r>
            </a:p>
          </p:txBody>
        </p:sp>
        <p:pic>
          <p:nvPicPr>
            <p:cNvPr id="16" name="Picture 15" descr="Chart, bar chart, waterfall chart&#10;&#10;Description automatically generated">
              <a:extLst>
                <a:ext uri="{FF2B5EF4-FFF2-40B4-BE49-F238E27FC236}">
                  <a16:creationId xmlns:a16="http://schemas.microsoft.com/office/drawing/2014/main" id="{9B6CD747-EEA2-4664-830F-7762E0395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7" b="27259"/>
            <a:stretch/>
          </p:blipFill>
          <p:spPr bwMode="auto">
            <a:xfrm>
              <a:off x="5039113" y="2024688"/>
              <a:ext cx="3271002" cy="17449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14.png" descr="Chart, bar chart&#10;&#10;Description automatically generated">
              <a:extLst>
                <a:ext uri="{FF2B5EF4-FFF2-40B4-BE49-F238E27FC236}">
                  <a16:creationId xmlns:a16="http://schemas.microsoft.com/office/drawing/2014/main" id="{1A100612-39B4-4465-A53A-920CC7C72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67204" t="6147" r="18296" b="88774"/>
            <a:stretch/>
          </p:blipFill>
          <p:spPr bwMode="auto">
            <a:xfrm>
              <a:off x="5690590" y="2338974"/>
              <a:ext cx="737396" cy="1185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8374D-7A66-4727-95CD-BF104A958279}"/>
              </a:ext>
            </a:extLst>
          </p:cNvPr>
          <p:cNvGrpSpPr/>
          <p:nvPr/>
        </p:nvGrpSpPr>
        <p:grpSpPr>
          <a:xfrm>
            <a:off x="6465479" y="3483010"/>
            <a:ext cx="3271001" cy="2132100"/>
            <a:chOff x="5108262" y="3933838"/>
            <a:chExt cx="3271001" cy="21321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8598AC-A6DE-4BCF-8E5F-76CFA174A4AA}"/>
                </a:ext>
              </a:extLst>
            </p:cNvPr>
            <p:cNvSpPr/>
            <p:nvPr/>
          </p:nvSpPr>
          <p:spPr>
            <a:xfrm>
              <a:off x="5383820" y="3933838"/>
              <a:ext cx="2557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CO2 footprint (Norway)</a:t>
              </a:r>
            </a:p>
          </p:txBody>
        </p:sp>
        <p:pic>
          <p:nvPicPr>
            <p:cNvPr id="20" name="Picture 19" descr="Chart, bar chart&#10;&#10;Description automatically generated">
              <a:extLst>
                <a:ext uri="{FF2B5EF4-FFF2-40B4-BE49-F238E27FC236}">
                  <a16:creationId xmlns:a16="http://schemas.microsoft.com/office/drawing/2014/main" id="{E3723C51-85D2-4B1E-98A5-75FDF3C8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53" b="27658"/>
            <a:stretch/>
          </p:blipFill>
          <p:spPr bwMode="auto">
            <a:xfrm>
              <a:off x="5108262" y="4337037"/>
              <a:ext cx="3271001" cy="1728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14.png" descr="Chart, bar chart&#10;&#10;Description automatically generated">
              <a:extLst>
                <a:ext uri="{FF2B5EF4-FFF2-40B4-BE49-F238E27FC236}">
                  <a16:creationId xmlns:a16="http://schemas.microsoft.com/office/drawing/2014/main" id="{96C58F50-83A3-4FF0-8065-3BE2FA369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66837" t="56669" r="18175" b="36920"/>
            <a:stretch/>
          </p:blipFill>
          <p:spPr bwMode="auto">
            <a:xfrm>
              <a:off x="5881106" y="4760810"/>
              <a:ext cx="762033" cy="1494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0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Electrochemical energy storage (</a:t>
            </a:r>
            <a:r>
              <a:rPr lang="en-GB" sz="3200" dirty="0" err="1"/>
              <a:t>i</a:t>
            </a:r>
            <a:r>
              <a:rPr lang="en-GB" sz="3200" dirty="0"/>
              <a:t>)</a:t>
            </a:r>
            <a:br>
              <a:rPr lang="en-GB" sz="3200" dirty="0"/>
            </a:b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E7F10A-1DFA-452C-A282-11F97737E93F}"/>
              </a:ext>
            </a:extLst>
          </p:cNvPr>
          <p:cNvSpPr/>
          <p:nvPr/>
        </p:nvSpPr>
        <p:spPr>
          <a:xfrm>
            <a:off x="1023519" y="876041"/>
            <a:ext cx="8135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B71B"/>
                </a:solidFill>
              </a:rPr>
              <a:t>Specific power </a:t>
            </a:r>
            <a:r>
              <a:rPr lang="en-GB" sz="2000" dirty="0"/>
              <a:t>= power per mass, promotes </a:t>
            </a:r>
            <a:r>
              <a:rPr lang="en-GB" sz="2000" u="sng" dirty="0"/>
              <a:t>acceleration</a:t>
            </a:r>
          </a:p>
          <a:p>
            <a:r>
              <a:rPr lang="en-GB" sz="2000" dirty="0">
                <a:solidFill>
                  <a:srgbClr val="FFB71B"/>
                </a:solidFill>
              </a:rPr>
              <a:t>Specific energy </a:t>
            </a:r>
            <a:r>
              <a:rPr lang="en-GB" sz="2000" dirty="0"/>
              <a:t>= stored energy per mass, promotes </a:t>
            </a:r>
            <a:r>
              <a:rPr lang="en-GB" sz="2000" u="sng" dirty="0"/>
              <a:t>range</a:t>
            </a:r>
          </a:p>
          <a:p>
            <a:endParaRPr lang="en-GB" sz="2000" dirty="0"/>
          </a:p>
          <a:p>
            <a:r>
              <a:rPr lang="en-GB" sz="2000" dirty="0"/>
              <a:t>Li-ion batteries perform better than others, but without lead or cadmium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8AC45-5D75-4E83-9123-29C0DDA8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231150"/>
            <a:ext cx="5978165" cy="37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0BE86-3675-47E6-B5C1-F6563E63A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fld id="{F0D23093-2AB0-F74C-B865-1A12A15B65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71323-63DC-4F4E-9D8A-F80F98FD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Electrochemical energy storage (ii)</a:t>
            </a:r>
            <a:br>
              <a:rPr lang="en-GB" dirty="0"/>
            </a:br>
            <a:endParaRPr lang="fr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23F28-BDB7-457A-BDAE-69A3D303E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38"/>
          <a:stretch/>
        </p:blipFill>
        <p:spPr>
          <a:xfrm>
            <a:off x="1708862" y="1853418"/>
            <a:ext cx="6407815" cy="40110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018157D-91A7-4FE9-AEA8-07314F157B1D}"/>
              </a:ext>
            </a:extLst>
          </p:cNvPr>
          <p:cNvSpPr/>
          <p:nvPr/>
        </p:nvSpPr>
        <p:spPr>
          <a:xfrm>
            <a:off x="710363" y="842903"/>
            <a:ext cx="724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Another important consideration is battery space: </a:t>
            </a:r>
          </a:p>
          <a:p>
            <a:r>
              <a:rPr lang="en-GB" sz="2000" dirty="0">
                <a:solidFill>
                  <a:srgbClr val="FFB71B"/>
                </a:solidFill>
              </a:rPr>
              <a:t>Energy density </a:t>
            </a:r>
            <a:r>
              <a:rPr lang="en-GB" sz="2000" dirty="0"/>
              <a:t>= stored energy per volume, aids </a:t>
            </a:r>
            <a:r>
              <a:rPr lang="en-GB" sz="2000" u="sng" dirty="0"/>
              <a:t>design</a:t>
            </a:r>
            <a:r>
              <a:rPr lang="en-GB" sz="2000" dirty="0"/>
              <a:t> and </a:t>
            </a:r>
            <a:r>
              <a:rPr lang="en-GB" sz="2000" u="sng" dirty="0"/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val="4322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EBD12-67B6-402D-A414-A358756FF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F1C4B-9B0C-4939-9424-36013977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Lithium and Cobalt in batteries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510A43-B7BB-4FC3-918D-987BCFEB94DC}"/>
              </a:ext>
            </a:extLst>
          </p:cNvPr>
          <p:cNvGrpSpPr/>
          <p:nvPr/>
        </p:nvGrpSpPr>
        <p:grpSpPr>
          <a:xfrm>
            <a:off x="884751" y="672629"/>
            <a:ext cx="8196242" cy="2108017"/>
            <a:chOff x="442791" y="855509"/>
            <a:chExt cx="8196242" cy="21080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1B4D91-556E-4531-8620-A2849A08C464}"/>
                </a:ext>
              </a:extLst>
            </p:cNvPr>
            <p:cNvSpPr/>
            <p:nvPr/>
          </p:nvSpPr>
          <p:spPr>
            <a:xfrm>
              <a:off x="660343" y="2532639"/>
              <a:ext cx="79786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Winslow, Kevin M., Steven J. Laux, and Timothy G. Townsend. "A review on the growing concern and potential management strategies of waste lithium-ion batteries." Resources, Conservation and Recycling 129 (2018): 263-277.</a:t>
              </a:r>
              <a:endParaRPr lang="en-GB" sz="1100" i="1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E53F16-0314-4A53-87EC-125C36B1E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3113"/>
            <a:stretch/>
          </p:blipFill>
          <p:spPr>
            <a:xfrm>
              <a:off x="442791" y="855509"/>
              <a:ext cx="7607413" cy="1584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059AF0-4895-4A32-BED0-3FB0BD8C5F51}"/>
                </a:ext>
              </a:extLst>
            </p:cNvPr>
            <p:cNvSpPr txBox="1"/>
            <p:nvPr/>
          </p:nvSpPr>
          <p:spPr>
            <a:xfrm>
              <a:off x="442791" y="866165"/>
              <a:ext cx="762901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GB" sz="1000" dirty="0"/>
            </a:p>
            <a:p>
              <a:r>
                <a:rPr lang="en-GB" sz="1000" b="1" dirty="0"/>
                <a:t>Cathode</a:t>
              </a:r>
              <a:r>
                <a:rPr lang="en-GB" sz="1000" dirty="0"/>
                <a:t>      </a:t>
              </a:r>
              <a:r>
                <a:rPr lang="en-GB" sz="1000" dirty="0">
                  <a:latin typeface="Arial" panose="020B0604020202020204" pitchFamily="34" charset="0"/>
                </a:rPr>
                <a:t>LiNi</a:t>
              </a:r>
              <a:r>
                <a:rPr lang="en-GB" sz="1000" baseline="-25000" dirty="0">
                  <a:latin typeface="Arial" panose="020B0604020202020204" pitchFamily="34" charset="0"/>
                </a:rPr>
                <a:t>0.8</a:t>
              </a:r>
              <a:r>
                <a:rPr lang="en-GB" sz="1000" dirty="0">
                  <a:latin typeface="Arial" panose="020B0604020202020204" pitchFamily="34" charset="0"/>
                </a:rPr>
                <a:t>Co</a:t>
              </a:r>
              <a:r>
                <a:rPr lang="en-GB" sz="1000" baseline="-25000" dirty="0">
                  <a:latin typeface="Arial" panose="020B0604020202020204" pitchFamily="34" charset="0"/>
                </a:rPr>
                <a:t>0.15</a:t>
              </a:r>
              <a:r>
                <a:rPr lang="en-GB" sz="1000" dirty="0">
                  <a:latin typeface="Arial" panose="020B0604020202020204" pitchFamily="34" charset="0"/>
                </a:rPr>
                <a:t>Al</a:t>
              </a:r>
              <a:r>
                <a:rPr lang="en-GB" sz="1000" baseline="-25000" dirty="0">
                  <a:latin typeface="Arial" panose="020B0604020202020204" pitchFamily="34" charset="0"/>
                </a:rPr>
                <a:t>0.05</a:t>
              </a:r>
              <a:r>
                <a:rPr lang="en-GB" sz="1000" dirty="0">
                  <a:latin typeface="Arial" panose="020B0604020202020204" pitchFamily="34" charset="0"/>
                </a:rPr>
                <a:t>O</a:t>
              </a:r>
              <a:r>
                <a:rPr lang="en-GB" sz="1000" baseline="-25000" dirty="0">
                  <a:latin typeface="Arial" panose="020B0604020202020204" pitchFamily="34" charset="0"/>
                </a:rPr>
                <a:t>2</a:t>
              </a:r>
              <a:r>
                <a:rPr lang="en-GB" sz="1000" dirty="0">
                  <a:latin typeface="Arial" panose="020B0604020202020204" pitchFamily="34" charset="0"/>
                </a:rPr>
                <a:t> (Gaines)       LiMn</a:t>
              </a:r>
              <a:r>
                <a:rPr lang="en-GB" sz="1000" baseline="-25000" dirty="0">
                  <a:latin typeface="Arial" panose="020B0604020202020204" pitchFamily="34" charset="0"/>
                </a:rPr>
                <a:t>2</a:t>
              </a:r>
              <a:r>
                <a:rPr lang="en-GB" sz="1000" dirty="0">
                  <a:latin typeface="Arial" panose="020B0604020202020204" pitchFamily="34" charset="0"/>
                </a:rPr>
                <a:t>O</a:t>
              </a:r>
              <a:r>
                <a:rPr lang="en-GB" sz="1000" baseline="-25000" dirty="0">
                  <a:latin typeface="Arial" panose="020B0604020202020204" pitchFamily="34" charset="0"/>
                </a:rPr>
                <a:t>4</a:t>
              </a:r>
              <a:r>
                <a:rPr lang="en-GB" sz="1000" dirty="0">
                  <a:latin typeface="Arial" panose="020B0604020202020204" pitchFamily="34" charset="0"/>
                </a:rPr>
                <a:t> (Gaines)       LiNiMnCoO</a:t>
              </a:r>
              <a:r>
                <a:rPr lang="en-GB" sz="1000" baseline="-25000" dirty="0">
                  <a:latin typeface="Arial" panose="020B0604020202020204" pitchFamily="34" charset="0"/>
                </a:rPr>
                <a:t>2</a:t>
              </a:r>
              <a:r>
                <a:rPr lang="en-GB" sz="1000" dirty="0">
                  <a:latin typeface="Arial" panose="020B0604020202020204" pitchFamily="34" charset="0"/>
                </a:rPr>
                <a:t> (Richa)     LiCoO</a:t>
              </a:r>
              <a:r>
                <a:rPr lang="en-GB" sz="1000" baseline="-25000" dirty="0">
                  <a:latin typeface="Arial" panose="020B0604020202020204" pitchFamily="34" charset="0"/>
                </a:rPr>
                <a:t>2</a:t>
              </a:r>
              <a:r>
                <a:rPr lang="en-GB" sz="1000" dirty="0">
                  <a:latin typeface="Arial" panose="020B0604020202020204" pitchFamily="34" charset="0"/>
                </a:rPr>
                <a:t> (Wang)          LiFePO</a:t>
              </a:r>
              <a:r>
                <a:rPr lang="en-GB" sz="1000" baseline="-25000" dirty="0">
                  <a:latin typeface="Arial" panose="020B0604020202020204" pitchFamily="34" charset="0"/>
                </a:rPr>
                <a:t>4</a:t>
              </a:r>
              <a:r>
                <a:rPr lang="en-GB" sz="1000" dirty="0">
                  <a:latin typeface="Arial" panose="020B0604020202020204" pitchFamily="34" charset="0"/>
                </a:rPr>
                <a:t> (Wang)    </a:t>
              </a:r>
            </a:p>
            <a:p>
              <a:r>
                <a:rPr lang="en-GB" sz="1000" i="1" dirty="0">
                  <a:latin typeface="Arial" panose="020B0604020202020204" pitchFamily="34" charset="0"/>
                </a:rPr>
                <a:t>Metals          mass%                                         mass%                        mass%                          mass%                      mass%</a:t>
              </a:r>
              <a:endParaRPr lang="en-GB" sz="1000" i="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34D42-9269-41BC-B6A9-415AF01D88B5}"/>
              </a:ext>
            </a:extLst>
          </p:cNvPr>
          <p:cNvSpPr/>
          <p:nvPr/>
        </p:nvSpPr>
        <p:spPr>
          <a:xfrm>
            <a:off x="4693959" y="825716"/>
            <a:ext cx="1282025" cy="1441616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A33CB8-62D0-4841-BD21-1F2B61772DB0}"/>
              </a:ext>
            </a:extLst>
          </p:cNvPr>
          <p:cNvGrpSpPr/>
          <p:nvPr/>
        </p:nvGrpSpPr>
        <p:grpSpPr>
          <a:xfrm>
            <a:off x="1102303" y="2782296"/>
            <a:ext cx="8196242" cy="3293901"/>
            <a:chOff x="800659" y="3356741"/>
            <a:chExt cx="7448348" cy="2993336"/>
          </a:xfrm>
        </p:grpSpPr>
        <p:pic>
          <p:nvPicPr>
            <p:cNvPr id="14" name="Content Placeholder 3">
              <a:extLst>
                <a:ext uri="{FF2B5EF4-FFF2-40B4-BE49-F238E27FC236}">
                  <a16:creationId xmlns:a16="http://schemas.microsoft.com/office/drawing/2014/main" id="{DC3CD7BB-8254-4085-B930-098A4CCCF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641" t="37381" r="21771" b="31931"/>
            <a:stretch/>
          </p:blipFill>
          <p:spPr>
            <a:xfrm>
              <a:off x="918842" y="3356741"/>
              <a:ext cx="6873082" cy="273448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BE6C9-7157-4B04-AE7E-AA064B952FA5}"/>
                </a:ext>
              </a:extLst>
            </p:cNvPr>
            <p:cNvSpPr/>
            <p:nvPr/>
          </p:nvSpPr>
          <p:spPr>
            <a:xfrm>
              <a:off x="800659" y="6112339"/>
              <a:ext cx="7448348" cy="23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i="1" dirty="0" err="1"/>
                <a:t>Vaalma</a:t>
              </a:r>
              <a:r>
                <a:rPr lang="en-GB" sz="1100" i="1" dirty="0"/>
                <a:t>, Christoph, et al. "A cost and resource analysis of sodium-ion batteries." Nature Reviews Materials 3 (2018)18013.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5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nsys - Slide Master">
  <a:themeElements>
    <a:clrScheme name="ANSYS 2021 Colors">
      <a:dk1>
        <a:sysClr val="windowText" lastClr="000000"/>
      </a:dk1>
      <a:lt1>
        <a:sysClr val="window" lastClr="FFFFFF"/>
      </a:lt1>
      <a:dk2>
        <a:srgbClr val="898A8D"/>
      </a:dk2>
      <a:lt2>
        <a:srgbClr val="D9D8D6"/>
      </a:lt2>
      <a:accent1>
        <a:srgbClr val="FFB71B"/>
      </a:accent1>
      <a:accent2>
        <a:srgbClr val="898A8D"/>
      </a:accent2>
      <a:accent3>
        <a:srgbClr val="D9D8D6"/>
      </a:accent3>
      <a:accent4>
        <a:srgbClr val="FFB71B"/>
      </a:accent4>
      <a:accent5>
        <a:srgbClr val="898A8D"/>
      </a:accent5>
      <a:accent6>
        <a:srgbClr val="D9D8D6"/>
      </a:accent6>
      <a:hlink>
        <a:srgbClr val="000000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13" ma:contentTypeDescription="Create a new document." ma:contentTypeScope="" ma:versionID="d7be0bb6f63c056c5c0b22d274fb5218">
  <xsd:schema xmlns:xsd="http://www.w3.org/2001/XMLSchema" xmlns:xs="http://www.w3.org/2001/XMLSchema" xmlns:p="http://schemas.microsoft.com/office/2006/metadata/properties" xmlns:ns1="http://schemas.microsoft.com/sharepoint/v3" xmlns:ns2="4486bbf1-55fc-49d2-af7e-ec287a4789b3" xmlns:ns3="592a2861-848e-4487-9e07-fc12779b72dd" targetNamespace="http://schemas.microsoft.com/office/2006/metadata/properties" ma:root="true" ma:fieldsID="55928435a1502ffca128e6244f75cdd4" ns1:_="" ns2:_="" ns3:_="">
    <xsd:import namespace="http://schemas.microsoft.com/sharepoint/v3"/>
    <xsd:import namespace="4486bbf1-55fc-49d2-af7e-ec287a4789b3"/>
    <xsd:import namespace="592a2861-848e-4487-9e07-fc12779b7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ag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ag" ma:index="16" nillable="true" ma:displayName="Tag" ma:format="Dropdown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a2861-848e-4487-9e07-fc12779b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g xmlns="4486bbf1-55fc-49d2-af7e-ec287a4789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DE203-191D-4875-AF0E-DBD58BABF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86bbf1-55fc-49d2-af7e-ec287a4789b3"/>
    <ds:schemaRef ds:uri="592a2861-848e-4487-9e07-fc12779b7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54582C-3F01-4F8D-9460-F0A670A527E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592a2861-848e-4487-9e07-fc12779b72dd"/>
    <ds:schemaRef ds:uri="http://schemas.openxmlformats.org/package/2006/metadata/core-properties"/>
    <ds:schemaRef ds:uri="http://purl.org/dc/elements/1.1/"/>
    <ds:schemaRef ds:uri="4486bbf1-55fc-49d2-af7e-ec287a4789b3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5FE876-BBFA-4E5E-8653-4E4CAC432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1719</Words>
  <Application>Microsoft Office PowerPoint</Application>
  <PresentationFormat>Widescreen</PresentationFormat>
  <Paragraphs>245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Wingdings</vt:lpstr>
      <vt:lpstr>Courier New</vt:lpstr>
      <vt:lpstr>Ansys - Slide Master</vt:lpstr>
      <vt:lpstr>PowerPoint Presentation</vt:lpstr>
      <vt:lpstr>Agenda</vt:lpstr>
      <vt:lpstr>Challenges for Electric vehicles  </vt:lpstr>
      <vt:lpstr>What can Granta EduPack do?</vt:lpstr>
      <vt:lpstr>Workflow: Eco Audit</vt:lpstr>
      <vt:lpstr>Demo: what can Granta EduPack do?</vt:lpstr>
      <vt:lpstr>Electrochemical energy storage (i) </vt:lpstr>
      <vt:lpstr>Electrochemical energy storage (ii) </vt:lpstr>
      <vt:lpstr>Lithium and Cobalt in batteries</vt:lpstr>
      <vt:lpstr>Li-ion types of batteries</vt:lpstr>
      <vt:lpstr>Demo: tour around useful data tables</vt:lpstr>
      <vt:lpstr>Demo: Magnetic performance</vt:lpstr>
      <vt:lpstr>Critical materials in vehicles: Rare Earths </vt:lpstr>
      <vt:lpstr>Critical materials and RoHS risk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Non-Confidential</dc:title>
  <dc:creator>Ron Santillo</dc:creator>
  <cp:lastModifiedBy>Kaitlin Tyler</cp:lastModifiedBy>
  <cp:revision>75</cp:revision>
  <dcterms:created xsi:type="dcterms:W3CDTF">2019-12-19T15:00:39Z</dcterms:created>
  <dcterms:modified xsi:type="dcterms:W3CDTF">2021-11-19T18:06:43Z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  <property fmtid="{D5CDD505-2E9C-101B-9397-08002B2CF9AE}" pid="3" name="Content Category">
    <vt:lpwstr>1;#PowerPoint Templates|c716a2cd-6292-4dca-9eee-f93277774f7e</vt:lpwstr>
  </property>
</Properties>
</file>