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sldIdLst>
    <p:sldId id="256" r:id="rId5"/>
    <p:sldId id="633" r:id="rId6"/>
    <p:sldId id="622" r:id="rId7"/>
    <p:sldId id="597" r:id="rId8"/>
    <p:sldId id="618" r:id="rId9"/>
    <p:sldId id="599" r:id="rId10"/>
    <p:sldId id="623" r:id="rId11"/>
    <p:sldId id="624" r:id="rId12"/>
    <p:sldId id="625" r:id="rId13"/>
    <p:sldId id="604" r:id="rId14"/>
    <p:sldId id="626" r:id="rId15"/>
    <p:sldId id="627" r:id="rId16"/>
    <p:sldId id="628" r:id="rId17"/>
    <p:sldId id="629" r:id="rId18"/>
    <p:sldId id="630" r:id="rId19"/>
    <p:sldId id="611" r:id="rId20"/>
    <p:sldId id="612" r:id="rId21"/>
    <p:sldId id="614" r:id="rId22"/>
    <p:sldId id="631" r:id="rId23"/>
    <p:sldId id="632" r:id="rId24"/>
    <p:sldId id="634" r:id="rId25"/>
    <p:sldId id="258" r:id="rId26"/>
  </p:sldIdLst>
  <p:sldSz cx="12192000" cy="6858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Martin" initials="NM" lastIdx="1" clrIdx="0">
    <p:extLst>
      <p:ext uri="{19B8F6BF-5375-455C-9EA6-DF929625EA0E}">
        <p15:presenceInfo xmlns:p15="http://schemas.microsoft.com/office/powerpoint/2012/main" userId="S::nicolas.martin@ansys.com::e8f042b1-366d-4c4b-8694-5d9070da7b6f" providerId="AD"/>
      </p:ext>
    </p:extLst>
  </p:cmAuthor>
  <p:cmAuthor id="2" name="David Mercier" initials="DM" lastIdx="2" clrIdx="1">
    <p:extLst>
      <p:ext uri="{19B8F6BF-5375-455C-9EA6-DF929625EA0E}">
        <p15:presenceInfo xmlns:p15="http://schemas.microsoft.com/office/powerpoint/2012/main" userId="S::david.mercier@ansys.com::af55b25a-2530-45a7-8f11-488cc3cd8e58" providerId="AD"/>
      </p:ext>
    </p:extLst>
  </p:cmAuthor>
  <p:cmAuthor id="3" name="Kaitlin Tyler" initials="KT" lastIdx="1" clrIdx="2">
    <p:extLst>
      <p:ext uri="{19B8F6BF-5375-455C-9EA6-DF929625EA0E}">
        <p15:presenceInfo xmlns:p15="http://schemas.microsoft.com/office/powerpoint/2012/main" userId="S::kaitlin.tyler@ansys.com::971d5887-dada-4101-bef7-69a3ed4a7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1D151-7048-4455-899D-7514B089A2C7}" v="9" dt="2021-09-29T10:29:09.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3592" autoAdjust="0"/>
  </p:normalViewPr>
  <p:slideViewPr>
    <p:cSldViewPr showGuides="1">
      <p:cViewPr varScale="1">
        <p:scale>
          <a:sx n="63" d="100"/>
          <a:sy n="63" d="100"/>
        </p:scale>
        <p:origin x="581" y="5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10/8/2021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2021</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0DA370-701A-45B8-BF36-DA307E930FC4}" type="slidenum">
              <a:rPr lang="en-GB" smtClean="0">
                <a:latin typeface="Times New Roman" pitchFamily="18" charset="0"/>
              </a:rPr>
              <a:pPr/>
              <a:t>10</a:t>
            </a:fld>
            <a:endParaRPr lang="en-GB">
              <a:latin typeface="Times New Roman" pitchFamily="18" charset="0"/>
            </a:endParaRPr>
          </a:p>
        </p:txBody>
      </p:sp>
      <p:sp>
        <p:nvSpPr>
          <p:cNvPr id="37891" name="Slide Image Placeholder 1"/>
          <p:cNvSpPr>
            <a:spLocks noGrp="1" noRot="1" noChangeAspect="1" noTextEdit="1"/>
          </p:cNvSpPr>
          <p:nvPr>
            <p:ph type="sldImg"/>
          </p:nvPr>
        </p:nvSpPr>
        <p:spPr>
          <a:xfrm>
            <a:off x="193675" y="741363"/>
            <a:ext cx="6488113" cy="3649662"/>
          </a:xfrm>
          <a:ln/>
        </p:spPr>
      </p:sp>
      <p:sp>
        <p:nvSpPr>
          <p:cNvPr id="37892"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lgn="ctr"/>
            <a:r>
              <a:rPr lang="en-GB" sz="1000" b="1" i="1" dirty="0" err="1">
                <a:solidFill>
                  <a:srgbClr val="000000"/>
                </a:solidFill>
                <a:latin typeface="Arial" charset="0"/>
                <a:cs typeface="Times New Roman" pitchFamily="18" charset="0"/>
              </a:rPr>
              <a:t>Qu’est-ce</a:t>
            </a:r>
            <a:r>
              <a:rPr lang="en-GB" sz="1000" b="1" i="1" dirty="0">
                <a:solidFill>
                  <a:srgbClr val="000000"/>
                </a:solidFill>
                <a:latin typeface="Arial" charset="0"/>
                <a:cs typeface="Times New Roman" pitchFamily="18" charset="0"/>
              </a:rPr>
              <a:t> qui </a:t>
            </a:r>
            <a:r>
              <a:rPr lang="en-GB" sz="1000" b="1" i="1" dirty="0" err="1">
                <a:solidFill>
                  <a:srgbClr val="000000"/>
                </a:solidFill>
                <a:latin typeface="Arial" charset="0"/>
                <a:cs typeface="Times New Roman" pitchFamily="18" charset="0"/>
              </a:rPr>
              <a:t>contrôle</a:t>
            </a:r>
            <a:r>
              <a:rPr lang="en-GB" sz="1000" b="1" i="1" dirty="0">
                <a:solidFill>
                  <a:srgbClr val="000000"/>
                </a:solidFill>
                <a:latin typeface="Arial" charset="0"/>
                <a:cs typeface="Times New Roman" pitchFamily="18" charset="0"/>
              </a:rPr>
              <a:t> les differences ?</a:t>
            </a:r>
          </a:p>
          <a:p>
            <a:endParaRPr lang="en-GB" sz="1000" dirty="0">
              <a:solidFill>
                <a:srgbClr val="000000"/>
              </a:solidFill>
              <a:latin typeface="Arial" charset="0"/>
              <a:cs typeface="Times New Roman" pitchFamily="18" charset="0"/>
            </a:endParaRPr>
          </a:p>
          <a:p>
            <a:r>
              <a:rPr lang="fr-FR" sz="1200" dirty="0"/>
              <a:t>En revenant au graphique, nous trouvons des </a:t>
            </a:r>
            <a:r>
              <a:rPr lang="fr-FR" sz="1200" b="1" dirty="0"/>
              <a:t>composites</a:t>
            </a:r>
            <a:r>
              <a:rPr lang="fr-FR" sz="1200" dirty="0"/>
              <a:t> se situant entre les polymères (matrice) et les céramiques (fibres de verre et de carbone). Et les </a:t>
            </a:r>
            <a:r>
              <a:rPr lang="fr-FR" sz="1200" b="1" dirty="0"/>
              <a:t>mousses</a:t>
            </a:r>
            <a:r>
              <a:rPr lang="fr-FR" sz="1200" dirty="0"/>
              <a:t> polymères tombent en dessous et à gauche des solides dont elles sont faites. Notons enfin la place des </a:t>
            </a:r>
            <a:r>
              <a:rPr lang="fr-FR" sz="1200" b="1" dirty="0"/>
              <a:t>matériaux naturels</a:t>
            </a:r>
            <a:r>
              <a:rPr lang="fr-FR" sz="1200" dirty="0"/>
              <a:t>, régis par un peu de tout : des polymères complexes, à architectures à la fois cellulaires et fibreuses.</a:t>
            </a:r>
          </a:p>
          <a:p>
            <a:endParaRPr lang="fr-FR" sz="1200" dirty="0"/>
          </a:p>
          <a:p>
            <a:r>
              <a:rPr lang="fr-FR" sz="1200" dirty="0"/>
              <a:t>Les concepteurs pourraient simplement considérer tout cela comme des « données fournies ». Mais en « explorant » l'origine des propriétés, nous comprenons non seulement le monde physique qui nous entoure, mais nous pouvons également renverser le problème et nous demander comment nous, ingénieurs et scientifiques, pouvons manipuler les propriétés. Pour le module et la densité, la composition dicte en grande partie le résultat – seule l'architecture permet de développer des combinaisons complètement nouvelles de propriétés.</a:t>
            </a:r>
          </a:p>
          <a:p>
            <a:endParaRPr lang="fr-FR" sz="1200" dirty="0"/>
          </a:p>
          <a:p>
            <a:r>
              <a:rPr lang="fr-FR" sz="1200" dirty="0"/>
              <a:t>Le potentiel d'innovation offert par la fabrication de matériaux composites (et d'autres combinaisons « hybrides » de matériaux, tels que les panneaux sandwich ») est une bonne source de motivation pour les étudiants - des composites coûteux émergent souvent d'applications de haute performance (par exemple, les articles de sport).</a:t>
            </a:r>
            <a:endParaRPr lang="en-GB" sz="1000" dirty="0">
              <a:solidFill>
                <a:srgbClr val="000000"/>
              </a:solidFill>
              <a:latin typeface="Arial" charset="0"/>
              <a:cs typeface="Times New Roman" pitchFamily="18" charset="0"/>
            </a:endParaRPr>
          </a:p>
          <a:p>
            <a:endParaRPr lang="en-US" sz="1000" dirty="0">
              <a:solidFill>
                <a:srgbClr val="000000"/>
              </a:solidFill>
              <a:latin typeface="Arial" charset="0"/>
              <a:cs typeface="Arial" charset="0"/>
            </a:endParaRPr>
          </a:p>
        </p:txBody>
      </p:sp>
      <p:sp>
        <p:nvSpPr>
          <p:cNvPr id="37893"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buFontTx/>
              <a:buNone/>
            </a:pPr>
            <a:fld id="{7A2ED3B8-9455-4415-9BFE-0E36597FFA6F}" type="slidenum">
              <a:rPr lang="en-US" sz="1000" i="1">
                <a:latin typeface="Times New Roman" pitchFamily="18" charset="0"/>
              </a:rPr>
              <a:pPr algn="r">
                <a:spcBef>
                  <a:spcPct val="0"/>
                </a:spcBef>
                <a:spcAft>
                  <a:spcPct val="0"/>
                </a:spcAft>
                <a:buClrTx/>
                <a:buSzTx/>
                <a:buFontTx/>
                <a:buNone/>
              </a:pPr>
              <a:t>10</a:t>
            </a:fld>
            <a:endParaRPr lang="en-US" sz="1000" i="1">
              <a:latin typeface="Times New Roman" pitchFamily="18" charset="0"/>
            </a:endParaRPr>
          </a:p>
        </p:txBody>
      </p:sp>
    </p:spTree>
    <p:extLst>
      <p:ext uri="{BB962C8B-B14F-4D97-AF65-F5344CB8AC3E}">
        <p14:creationId xmlns:p14="http://schemas.microsoft.com/office/powerpoint/2010/main" val="66940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4B713C-B9DA-41F5-B681-B4C1FB1A12D3}" type="slidenum">
              <a:rPr lang="en-GB" smtClean="0">
                <a:latin typeface="Times New Roman" pitchFamily="18" charset="0"/>
              </a:rPr>
              <a:pPr/>
              <a:t>11</a:t>
            </a:fld>
            <a:endParaRPr lang="en-GB">
              <a:latin typeface="Times New Roman" pitchFamily="18" charset="0"/>
            </a:endParaRPr>
          </a:p>
        </p:txBody>
      </p:sp>
      <p:sp>
        <p:nvSpPr>
          <p:cNvPr id="45059" name="Rectangle 2"/>
          <p:cNvSpPr>
            <a:spLocks noGrp="1" noRot="1" noChangeAspect="1" noChangeArrowheads="1" noTextEdit="1"/>
          </p:cNvSpPr>
          <p:nvPr>
            <p:ph type="sldImg"/>
          </p:nvPr>
        </p:nvSpPr>
        <p:spPr>
          <a:xfrm>
            <a:off x="2643188" y="487363"/>
            <a:ext cx="4327525" cy="243522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solidFill>
                  <a:srgbClr val="CC0000"/>
                </a:solidFill>
                <a:latin typeface="Arial" charset="0"/>
                <a:cs typeface="Arial" charset="0"/>
              </a:rPr>
              <a:t>Contrôler</a:t>
            </a:r>
            <a:r>
              <a:rPr lang="en-GB" sz="1000" b="1" i="1" dirty="0">
                <a:solidFill>
                  <a:srgbClr val="CC0000"/>
                </a:solidFill>
                <a:latin typeface="Arial" charset="0"/>
                <a:cs typeface="Arial" charset="0"/>
              </a:rPr>
              <a:t> la </a:t>
            </a:r>
            <a:r>
              <a:rPr lang="en-GB" sz="1000" b="1" i="1" dirty="0" err="1">
                <a:solidFill>
                  <a:srgbClr val="CC0000"/>
                </a:solidFill>
                <a:latin typeface="Arial" charset="0"/>
                <a:cs typeface="Arial" charset="0"/>
              </a:rPr>
              <a:t>résistance</a:t>
            </a:r>
            <a:r>
              <a:rPr lang="en-GB" sz="1000" b="1" i="1" dirty="0">
                <a:solidFill>
                  <a:srgbClr val="CC0000"/>
                </a:solidFill>
                <a:latin typeface="Arial" charset="0"/>
                <a:cs typeface="Arial" charset="0"/>
              </a:rPr>
              <a:t> – </a:t>
            </a:r>
            <a:r>
              <a:rPr lang="en-GB" sz="1000" b="1" i="1" dirty="0" err="1">
                <a:solidFill>
                  <a:srgbClr val="CC0000"/>
                </a:solidFill>
                <a:latin typeface="Arial" charset="0"/>
                <a:cs typeface="Arial" charset="0"/>
              </a:rPr>
              <a:t>une</a:t>
            </a:r>
            <a:r>
              <a:rPr lang="en-GB" sz="1000" b="1" i="1" dirty="0">
                <a:solidFill>
                  <a:srgbClr val="CC0000"/>
                </a:solidFill>
                <a:latin typeface="Arial" charset="0"/>
                <a:cs typeface="Arial" charset="0"/>
              </a:rPr>
              <a:t> </a:t>
            </a:r>
            <a:r>
              <a:rPr lang="en-GB" sz="1000" b="1" i="1" dirty="0" err="1">
                <a:solidFill>
                  <a:srgbClr val="CC0000"/>
                </a:solidFill>
                <a:latin typeface="Arial" charset="0"/>
                <a:cs typeface="Arial" charset="0"/>
              </a:rPr>
              <a:t>propriété</a:t>
            </a:r>
            <a:r>
              <a:rPr lang="en-GB" sz="1000" b="1" i="1" dirty="0">
                <a:solidFill>
                  <a:srgbClr val="CC0000"/>
                </a:solidFill>
                <a:latin typeface="Arial" charset="0"/>
                <a:cs typeface="Arial" charset="0"/>
              </a:rPr>
              <a:t> </a:t>
            </a:r>
            <a:r>
              <a:rPr lang="en-GB" sz="1000" b="1" i="1" dirty="0" err="1">
                <a:solidFill>
                  <a:srgbClr val="CC0000"/>
                </a:solidFill>
                <a:latin typeface="Arial" charset="0"/>
                <a:cs typeface="Arial" charset="0"/>
              </a:rPr>
              <a:t>dépendant</a:t>
            </a:r>
            <a:r>
              <a:rPr lang="en-GB" sz="1000" b="1" i="1" dirty="0">
                <a:solidFill>
                  <a:srgbClr val="CC0000"/>
                </a:solidFill>
                <a:latin typeface="Arial" charset="0"/>
                <a:cs typeface="Arial" charset="0"/>
              </a:rPr>
              <a:t> de la microstructure</a:t>
            </a:r>
          </a:p>
          <a:p>
            <a:endParaRPr lang="en-GB" sz="900" dirty="0">
              <a:solidFill>
                <a:srgbClr val="000000"/>
              </a:solidFill>
              <a:latin typeface="Arial" charset="0"/>
              <a:cs typeface="Times New Roman" pitchFamily="18" charset="0"/>
            </a:endParaRPr>
          </a:p>
          <a:p>
            <a:r>
              <a:rPr lang="fr-FR" sz="900" dirty="0">
                <a:solidFill>
                  <a:srgbClr val="000000"/>
                </a:solidFill>
                <a:latin typeface="+mn-lt"/>
                <a:cs typeface="Times New Roman" pitchFamily="18" charset="0"/>
              </a:rPr>
              <a:t>La </a:t>
            </a:r>
            <a:r>
              <a:rPr lang="fr-FR" sz="900" b="1" dirty="0">
                <a:solidFill>
                  <a:srgbClr val="000000"/>
                </a:solidFill>
                <a:latin typeface="+mn-lt"/>
                <a:cs typeface="Times New Roman" pitchFamily="18" charset="0"/>
              </a:rPr>
              <a:t>résistance</a:t>
            </a:r>
            <a:r>
              <a:rPr lang="fr-FR" sz="900" dirty="0">
                <a:solidFill>
                  <a:srgbClr val="000000"/>
                </a:solidFill>
                <a:latin typeface="+mn-lt"/>
                <a:cs typeface="Times New Roman" pitchFamily="18" charset="0"/>
              </a:rPr>
              <a:t> par rapport à la densité est une autre combinaison de propriétés standard pour une conception orientée allégement de structure.</a:t>
            </a:r>
          </a:p>
          <a:p>
            <a:endParaRPr lang="fr-FR" sz="900" dirty="0">
              <a:solidFill>
                <a:srgbClr val="000000"/>
              </a:solidFill>
              <a:latin typeface="+mn-lt"/>
              <a:cs typeface="Times New Roman" pitchFamily="18" charset="0"/>
            </a:endParaRPr>
          </a:p>
          <a:p>
            <a:r>
              <a:rPr lang="fr-FR" sz="900" dirty="0">
                <a:solidFill>
                  <a:srgbClr val="000000"/>
                </a:solidFill>
                <a:latin typeface="+mn-lt"/>
                <a:cs typeface="Times New Roman" pitchFamily="18" charset="0"/>
              </a:rPr>
              <a:t>Le comportement des </a:t>
            </a:r>
            <a:r>
              <a:rPr lang="fr-FR" sz="900" b="1" dirty="0">
                <a:solidFill>
                  <a:srgbClr val="000000"/>
                </a:solidFill>
                <a:latin typeface="+mn-lt"/>
                <a:cs typeface="Times New Roman" pitchFamily="18" charset="0"/>
              </a:rPr>
              <a:t>matériaux cristallins </a:t>
            </a:r>
            <a:r>
              <a:rPr lang="fr-FR" sz="900" dirty="0">
                <a:solidFill>
                  <a:srgbClr val="000000"/>
                </a:solidFill>
                <a:latin typeface="+mn-lt"/>
                <a:cs typeface="Times New Roman" pitchFamily="18" charset="0"/>
              </a:rPr>
              <a:t>diffère significativement par rapport au module. Premièrement, la résistance de la </a:t>
            </a:r>
            <a:r>
              <a:rPr lang="fr-FR" sz="900" b="1" dirty="0">
                <a:solidFill>
                  <a:srgbClr val="000000"/>
                </a:solidFill>
                <a:latin typeface="+mn-lt"/>
                <a:cs typeface="Times New Roman" pitchFamily="18" charset="0"/>
              </a:rPr>
              <a:t>céramique</a:t>
            </a:r>
            <a:r>
              <a:rPr lang="fr-FR" sz="900" dirty="0">
                <a:solidFill>
                  <a:srgbClr val="000000"/>
                </a:solidFill>
                <a:latin typeface="+mn-lt"/>
                <a:cs typeface="Times New Roman" pitchFamily="18" charset="0"/>
              </a:rPr>
              <a:t> (en traction) est dominée par la rupture, tandis que la résistance du </a:t>
            </a:r>
            <a:r>
              <a:rPr lang="fr-FR" sz="900" b="1" dirty="0">
                <a:solidFill>
                  <a:srgbClr val="000000"/>
                </a:solidFill>
                <a:latin typeface="+mn-lt"/>
                <a:cs typeface="Times New Roman" pitchFamily="18" charset="0"/>
              </a:rPr>
              <a:t>métal</a:t>
            </a:r>
            <a:r>
              <a:rPr lang="fr-FR" sz="900" dirty="0">
                <a:solidFill>
                  <a:srgbClr val="000000"/>
                </a:solidFill>
                <a:latin typeface="+mn-lt"/>
                <a:cs typeface="Times New Roman" pitchFamily="18" charset="0"/>
              </a:rPr>
              <a:t> est régie par la plastification (bien que les valeurs de résistance réelles couvrent la même plage). Les métaux en particulier présentent désormais de larges plages dans un système d'alliage donné (bulles longues et fines), reflétant la sensibilité à la </a:t>
            </a:r>
            <a:r>
              <a:rPr lang="fr-FR" sz="900" b="1" dirty="0">
                <a:solidFill>
                  <a:srgbClr val="000000"/>
                </a:solidFill>
                <a:latin typeface="+mn-lt"/>
                <a:cs typeface="Times New Roman" pitchFamily="18" charset="0"/>
              </a:rPr>
              <a:t>microstructure</a:t>
            </a:r>
            <a:r>
              <a:rPr lang="fr-FR" sz="900" dirty="0">
                <a:solidFill>
                  <a:srgbClr val="000000"/>
                </a:solidFill>
                <a:latin typeface="+mn-lt"/>
                <a:cs typeface="Times New Roman" pitchFamily="18" charset="0"/>
              </a:rPr>
              <a:t> (qui elle-même dépend de la composition de l'alliage et de l'historique du procédé).</a:t>
            </a:r>
          </a:p>
          <a:p>
            <a:endParaRPr lang="fr-FR" sz="900" dirty="0">
              <a:solidFill>
                <a:srgbClr val="000000"/>
              </a:solidFill>
              <a:latin typeface="+mn-lt"/>
              <a:cs typeface="Times New Roman" pitchFamily="18" charset="0"/>
            </a:endParaRPr>
          </a:p>
          <a:p>
            <a:r>
              <a:rPr lang="fr-FR" sz="900" dirty="0">
                <a:solidFill>
                  <a:srgbClr val="000000"/>
                </a:solidFill>
                <a:latin typeface="+mn-lt"/>
                <a:cs typeface="Times New Roman" pitchFamily="18" charset="0"/>
              </a:rPr>
              <a:t>Pour les </a:t>
            </a:r>
            <a:r>
              <a:rPr lang="fr-FR" sz="900" b="1" dirty="0">
                <a:solidFill>
                  <a:srgbClr val="000000"/>
                </a:solidFill>
                <a:latin typeface="+mn-lt"/>
                <a:cs typeface="Times New Roman" pitchFamily="18" charset="0"/>
              </a:rPr>
              <a:t>polymères</a:t>
            </a:r>
            <a:r>
              <a:rPr lang="fr-FR" sz="900" dirty="0">
                <a:solidFill>
                  <a:srgbClr val="000000"/>
                </a:solidFill>
                <a:latin typeface="+mn-lt"/>
                <a:cs typeface="Times New Roman" pitchFamily="18" charset="0"/>
              </a:rPr>
              <a:t> et les </a:t>
            </a:r>
            <a:r>
              <a:rPr lang="fr-FR" sz="900" b="1" dirty="0">
                <a:solidFill>
                  <a:srgbClr val="000000"/>
                </a:solidFill>
                <a:latin typeface="+mn-lt"/>
                <a:cs typeface="Times New Roman" pitchFamily="18" charset="0"/>
              </a:rPr>
              <a:t>élastomères</a:t>
            </a:r>
            <a:r>
              <a:rPr lang="fr-FR" sz="900" dirty="0">
                <a:solidFill>
                  <a:srgbClr val="000000"/>
                </a:solidFill>
                <a:latin typeface="+mn-lt"/>
                <a:cs typeface="Times New Roman" pitchFamily="18" charset="0"/>
              </a:rPr>
              <a:t>, les mêmes facteurs régissent la résistance que le module : composition, cristallinité et réticulation. Mais notez que la plage de résistance est beaucoup plus faible que pour le module, et se chevauche maintenant avec les métaux. En effet, tous les mécanismes de défaillance impliquent désormais un certain degré de charge et de rupture des liaisons covalentes le long des chaînes moléculaires.</a:t>
            </a:r>
          </a:p>
          <a:p>
            <a:endParaRPr lang="fr-FR" sz="900" dirty="0">
              <a:solidFill>
                <a:srgbClr val="000000"/>
              </a:solidFill>
              <a:latin typeface="+mn-lt"/>
              <a:cs typeface="Times New Roman" pitchFamily="18" charset="0"/>
            </a:endParaRPr>
          </a:p>
          <a:p>
            <a:r>
              <a:rPr lang="fr-FR" sz="900" dirty="0">
                <a:solidFill>
                  <a:srgbClr val="000000"/>
                </a:solidFill>
                <a:latin typeface="+mn-lt"/>
                <a:cs typeface="Times New Roman" pitchFamily="18" charset="0"/>
              </a:rPr>
              <a:t>La résistance des </a:t>
            </a:r>
            <a:r>
              <a:rPr lang="fr-FR" sz="900" b="1" dirty="0">
                <a:solidFill>
                  <a:srgbClr val="000000"/>
                </a:solidFill>
                <a:latin typeface="+mn-lt"/>
                <a:cs typeface="Times New Roman" pitchFamily="18" charset="0"/>
              </a:rPr>
              <a:t>mousses</a:t>
            </a:r>
            <a:r>
              <a:rPr lang="fr-FR" sz="900" dirty="0">
                <a:solidFill>
                  <a:srgbClr val="000000"/>
                </a:solidFill>
                <a:latin typeface="+mn-lt"/>
                <a:cs typeface="Times New Roman" pitchFamily="18" charset="0"/>
              </a:rPr>
              <a:t> reflète la résistance des bords des alvéoles (flexion entraînant un fléchissement ou une rupture des parois alvéolaires). Et l'architecture des </a:t>
            </a:r>
            <a:r>
              <a:rPr lang="fr-FR" sz="900" b="1" dirty="0">
                <a:solidFill>
                  <a:srgbClr val="000000"/>
                </a:solidFill>
                <a:latin typeface="+mn-lt"/>
                <a:cs typeface="Times New Roman" pitchFamily="18" charset="0"/>
              </a:rPr>
              <a:t>composites</a:t>
            </a:r>
            <a:r>
              <a:rPr lang="fr-FR" sz="900" dirty="0">
                <a:solidFill>
                  <a:srgbClr val="000000"/>
                </a:solidFill>
                <a:latin typeface="+mn-lt"/>
                <a:cs typeface="Times New Roman" pitchFamily="18" charset="0"/>
              </a:rPr>
              <a:t> conduit à des forces qui sont une combinaison des forces des composants.</a:t>
            </a:r>
          </a:p>
          <a:p>
            <a:endParaRPr lang="fr-FR" sz="900" dirty="0">
              <a:solidFill>
                <a:srgbClr val="000000"/>
              </a:solidFill>
              <a:latin typeface="+mn-lt"/>
              <a:cs typeface="Times New Roman" pitchFamily="18" charset="0"/>
            </a:endParaRPr>
          </a:p>
          <a:p>
            <a:r>
              <a:rPr lang="fr-FR" sz="900" dirty="0">
                <a:solidFill>
                  <a:srgbClr val="000000"/>
                </a:solidFill>
                <a:latin typeface="+mn-lt"/>
                <a:cs typeface="Times New Roman" pitchFamily="18" charset="0"/>
              </a:rPr>
              <a:t>La plus grande diversité de comportement (et également d'importance commerciale) est observée dans les caractéristiques de résistance des alliages métalliques - par conséquent, « l'exploration vers le bas » mettra en évidence des exemples dans ce domaine.</a:t>
            </a:r>
            <a:endParaRPr lang="en-GB" sz="900" dirty="0">
              <a:solidFill>
                <a:srgbClr val="000000"/>
              </a:solidFill>
              <a:latin typeface="+mn-lt"/>
              <a:cs typeface="Times New Roman" pitchFamily="18" charset="0"/>
            </a:endParaRPr>
          </a:p>
        </p:txBody>
      </p:sp>
    </p:spTree>
    <p:extLst>
      <p:ext uri="{BB962C8B-B14F-4D97-AF65-F5344CB8AC3E}">
        <p14:creationId xmlns:p14="http://schemas.microsoft.com/office/powerpoint/2010/main" val="226228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5EBA0CD-0B83-4332-A10A-E1D665B1336D}" type="slidenum">
              <a:rPr lang="en-GB" smtClean="0">
                <a:latin typeface="Times New Roman" pitchFamily="18" charset="0"/>
              </a:rPr>
              <a:pPr/>
              <a:t>12</a:t>
            </a:fld>
            <a:endParaRPr lang="en-GB">
              <a:latin typeface="Times New Roman" pitchFamily="18" charset="0"/>
            </a:endParaRPr>
          </a:p>
        </p:txBody>
      </p:sp>
      <p:sp>
        <p:nvSpPr>
          <p:cNvPr id="46083" name="Rectangle 2"/>
          <p:cNvSpPr>
            <a:spLocks noGrp="1" noRot="1" noChangeAspect="1" noChangeArrowheads="1" noTextEdit="1"/>
          </p:cNvSpPr>
          <p:nvPr>
            <p:ph type="sldImg"/>
          </p:nvPr>
        </p:nvSpPr>
        <p:spPr>
          <a:xfrm>
            <a:off x="2643188" y="487363"/>
            <a:ext cx="4327525" cy="24352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solidFill>
                  <a:srgbClr val="000000"/>
                </a:solidFill>
                <a:latin typeface="+mn-lt"/>
                <a:cs typeface="Times New Roman" pitchFamily="18" charset="0"/>
              </a:rPr>
              <a:t>Mécanismes</a:t>
            </a:r>
            <a:r>
              <a:rPr lang="en-GB" sz="1000" b="1" i="1" dirty="0">
                <a:solidFill>
                  <a:srgbClr val="000000"/>
                </a:solidFill>
                <a:latin typeface="+mn-lt"/>
                <a:cs typeface="Times New Roman" pitchFamily="18" charset="0"/>
              </a:rPr>
              <a:t> de </a:t>
            </a:r>
            <a:r>
              <a:rPr lang="en-GB" sz="1000" b="1" i="1" dirty="0" err="1">
                <a:solidFill>
                  <a:srgbClr val="000000"/>
                </a:solidFill>
                <a:latin typeface="+mn-lt"/>
                <a:cs typeface="Times New Roman" pitchFamily="18" charset="0"/>
              </a:rPr>
              <a:t>durcisseement</a:t>
            </a:r>
            <a:endParaRPr lang="en-GB" sz="1000" b="1" i="1" dirty="0">
              <a:solidFill>
                <a:srgbClr val="000000"/>
              </a:solidFill>
              <a:latin typeface="+mn-lt"/>
              <a:cs typeface="Times New Roman" pitchFamily="18" charset="0"/>
            </a:endParaRPr>
          </a:p>
          <a:p>
            <a:endParaRPr lang="en-GB" sz="900" dirty="0">
              <a:solidFill>
                <a:srgbClr val="000000"/>
              </a:solidFill>
              <a:latin typeface="Arial" charset="0"/>
              <a:cs typeface="Times New Roman" pitchFamily="18" charset="0"/>
            </a:endParaRPr>
          </a:p>
          <a:p>
            <a:r>
              <a:rPr lang="fr-FR" sz="1100" dirty="0"/>
              <a:t>Comprendre le renforcement des alliages nécessite une appréciation du comportement des </a:t>
            </a:r>
            <a:r>
              <a:rPr lang="fr-FR" sz="1100" b="1" dirty="0"/>
              <a:t>dislocations</a:t>
            </a:r>
            <a:r>
              <a:rPr lang="fr-FR" sz="1100" dirty="0"/>
              <a:t>. Les concepts génériques clés sont l'épinglage des dislocations, l'espacement et l'efficacité des obstacles introduits comme points d'épinglage : atomes de soluté, précipités et autres dislocations. </a:t>
            </a:r>
          </a:p>
          <a:p>
            <a:pPr marL="171450" indent="-171450">
              <a:buFontTx/>
              <a:buChar char="-"/>
            </a:pPr>
            <a:r>
              <a:rPr lang="fr-FR" sz="1100" dirty="0"/>
              <a:t>Le soluté distribué atomiquement dans le réseau est le résultat simple d'un changement de composition. </a:t>
            </a:r>
          </a:p>
          <a:p>
            <a:pPr marL="171450" indent="-171450">
              <a:buFontTx/>
              <a:buChar char="-"/>
            </a:pPr>
            <a:r>
              <a:rPr lang="fr-FR" sz="1100" dirty="0"/>
              <a:t>La précipitation est la plus efficace, exploitant des microstructures de plus d'une phase qui dépendent de manière complexe de la composition et de l'historique du processus (exemples ci-dessous).</a:t>
            </a:r>
          </a:p>
          <a:p>
            <a:pPr marL="171450" indent="-171450">
              <a:buFontTx/>
              <a:buChar char="-"/>
            </a:pPr>
            <a:r>
              <a:rPr lang="fr-FR" sz="1100" dirty="0"/>
              <a:t>Les microstructures de dislocation évoluent de manière complexe avec la déformation. </a:t>
            </a:r>
            <a:endParaRPr lang="en-GB" sz="900" dirty="0">
              <a:solidFill>
                <a:srgbClr val="000000"/>
              </a:solidFill>
              <a:latin typeface="Arial" charset="0"/>
              <a:cs typeface="Times New Roman" pitchFamily="18" charset="0"/>
            </a:endParaRPr>
          </a:p>
          <a:p>
            <a:endParaRPr lang="en-GB" sz="900" dirty="0">
              <a:latin typeface="+mn-lt"/>
              <a:cs typeface="Arial" charset="0"/>
            </a:endParaRPr>
          </a:p>
          <a:p>
            <a:pPr algn="ctr"/>
            <a:r>
              <a:rPr lang="fr-FR" sz="1000" b="1" i="1" kern="1200" dirty="0">
                <a:solidFill>
                  <a:srgbClr val="CC0000"/>
                </a:solidFill>
                <a:latin typeface="+mn-lt"/>
                <a:ea typeface="+mn-ea"/>
                <a:cs typeface="Arial" charset="0"/>
              </a:rPr>
              <a:t>Contrôle de la structure et des propriétés par traitement thermique </a:t>
            </a:r>
            <a:endParaRPr lang="en-GB" sz="1000" b="1" i="1" kern="1200" dirty="0">
              <a:solidFill>
                <a:srgbClr val="CC0000"/>
              </a:solidFill>
              <a:latin typeface="+mn-lt"/>
              <a:ea typeface="+mn-ea"/>
              <a:cs typeface="Arial" charset="0"/>
            </a:endParaRPr>
          </a:p>
          <a:p>
            <a:endParaRPr lang="en-GB" sz="900" b="1" dirty="0">
              <a:solidFill>
                <a:srgbClr val="CC0000"/>
              </a:solidFill>
              <a:latin typeface="Arial" charset="0"/>
              <a:cs typeface="Arial" charset="0"/>
            </a:endParaRPr>
          </a:p>
          <a:p>
            <a:pPr marL="0" lvl="1" defTabSz="882213">
              <a:defRPr/>
            </a:pPr>
            <a:r>
              <a:rPr lang="fr-FR" sz="1200" dirty="0"/>
              <a:t>Le </a:t>
            </a:r>
            <a:r>
              <a:rPr lang="fr-FR" sz="1200" b="1" dirty="0"/>
              <a:t>durcissement</a:t>
            </a:r>
            <a:r>
              <a:rPr lang="fr-FR" sz="1200" dirty="0"/>
              <a:t> par précipitation est plus efficace lorsque des particules de seconde phase à petite échelle sont dispersées dans chaque grain. – cette microstructure est obtenue par </a:t>
            </a:r>
            <a:r>
              <a:rPr lang="fr-FR" sz="1200" b="1" dirty="0"/>
              <a:t>traitement thermique</a:t>
            </a:r>
            <a:r>
              <a:rPr lang="fr-FR" sz="1200" dirty="0"/>
              <a:t>. La science derrière l'évolution des précipités nécessite une compréhension de base des diagrammes de phases et des transformations de phases * - mise en solution des éléments d'alliage, trempe pour éviter la formation de distributions grossières à deux phases, avec une transformation contrôlée à basse température et à l'état solide de précipités à petite échelle. Deux exemples marquants sont : le durcissement par vieillissement des alliages Al, la trempe/revenu des aciers. Les tableaux de propriétés offrent à nouveau une illustration graphique soignée des conséquences de ces traitements thermiques. *Notez qu'une ressource d'auto-apprentissage « </a:t>
            </a:r>
            <a:r>
              <a:rPr lang="fr-FR" sz="1200" dirty="0" err="1"/>
              <a:t>Guided</a:t>
            </a:r>
            <a:r>
              <a:rPr lang="fr-FR" sz="1200" dirty="0"/>
              <a:t> Learning Unit » sur les diagrammes de phase et les transformations de phase peut être trouvée dans « </a:t>
            </a:r>
            <a:r>
              <a:rPr lang="fr-FR" sz="1200" b="1" i="1" dirty="0"/>
              <a:t>Materials : engineering, science, </a:t>
            </a:r>
            <a:r>
              <a:rPr lang="fr-FR" sz="1200" b="1" i="1" dirty="0" err="1"/>
              <a:t>processing</a:t>
            </a:r>
            <a:r>
              <a:rPr lang="fr-FR" sz="1200" b="1" i="1" dirty="0"/>
              <a:t> and design </a:t>
            </a:r>
            <a:r>
              <a:rPr lang="fr-FR" sz="1200" dirty="0"/>
              <a:t>» par Ashby, </a:t>
            </a:r>
            <a:r>
              <a:rPr lang="fr-FR" sz="1200" dirty="0" err="1"/>
              <a:t>Shercliff</a:t>
            </a:r>
            <a:r>
              <a:rPr lang="fr-FR" sz="1200" dirty="0"/>
              <a:t> et </a:t>
            </a:r>
            <a:r>
              <a:rPr lang="fr-FR" sz="1200" dirty="0" err="1"/>
              <a:t>Cebon</a:t>
            </a:r>
            <a:r>
              <a:rPr lang="fr-FR" sz="1200" dirty="0"/>
              <a:t>, </a:t>
            </a:r>
            <a:r>
              <a:rPr lang="fr-FR" sz="1200" dirty="0" err="1"/>
              <a:t>Butterworth</a:t>
            </a:r>
            <a:r>
              <a:rPr lang="fr-FR" sz="1200" dirty="0"/>
              <a:t> Heinemann, Oxford, 2019, 4th Edition . </a:t>
            </a:r>
            <a:endParaRPr lang="en-GB" sz="1000" dirty="0"/>
          </a:p>
          <a:p>
            <a:endParaRPr lang="en-GB" sz="900" dirty="0">
              <a:latin typeface="Arial" charset="0"/>
              <a:cs typeface="Arial" charset="0"/>
            </a:endParaRPr>
          </a:p>
        </p:txBody>
      </p:sp>
    </p:spTree>
    <p:extLst>
      <p:ext uri="{BB962C8B-B14F-4D97-AF65-F5344CB8AC3E}">
        <p14:creationId xmlns:p14="http://schemas.microsoft.com/office/powerpoint/2010/main" val="382364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F34CE57-C252-490D-850A-C88935304226}" type="slidenum">
              <a:rPr lang="en-GB" smtClean="0">
                <a:latin typeface="Times New Roman" pitchFamily="18" charset="0"/>
              </a:rPr>
              <a:pPr/>
              <a:t>13</a:t>
            </a:fld>
            <a:endParaRPr lang="en-GB">
              <a:latin typeface="Times New Roman" pitchFamily="18" charset="0"/>
            </a:endParaRPr>
          </a:p>
        </p:txBody>
      </p:sp>
      <p:sp>
        <p:nvSpPr>
          <p:cNvPr id="48131" name="Rectangle 2"/>
          <p:cNvSpPr>
            <a:spLocks noGrp="1" noRot="1" noChangeAspect="1" noChangeArrowheads="1" noTextEdit="1"/>
          </p:cNvSpPr>
          <p:nvPr>
            <p:ph type="sldImg"/>
          </p:nvPr>
        </p:nvSpPr>
        <p:spPr>
          <a:xfrm>
            <a:off x="180975" y="733425"/>
            <a:ext cx="6513513" cy="3665538"/>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900" b="1" i="1" kern="1200" baseline="0" dirty="0">
                <a:solidFill>
                  <a:srgbClr val="000000"/>
                </a:solidFill>
                <a:latin typeface="+mn-lt"/>
                <a:ea typeface="+mn-ea"/>
                <a:cs typeface="Times New Roman" pitchFamily="18" charset="0"/>
              </a:rPr>
              <a:t>Le compromis résistance / ténacité – Alliages d'aluminium</a:t>
            </a:r>
            <a:endParaRPr lang="en-GB" sz="900" b="1" i="1" kern="1200" baseline="0" dirty="0">
              <a:solidFill>
                <a:srgbClr val="000000"/>
              </a:solidFill>
              <a:latin typeface="+mn-lt"/>
              <a:ea typeface="+mn-ea"/>
              <a:cs typeface="Times New Roman" pitchFamily="18" charset="0"/>
            </a:endParaRPr>
          </a:p>
          <a:p>
            <a:endParaRPr lang="en-GB" sz="900" dirty="0">
              <a:solidFill>
                <a:srgbClr val="000000"/>
              </a:solidFill>
              <a:latin typeface="+mn-lt"/>
              <a:cs typeface="Times New Roman" pitchFamily="18" charset="0"/>
            </a:endParaRPr>
          </a:p>
          <a:p>
            <a:r>
              <a:rPr lang="fr-FR" sz="1100" dirty="0">
                <a:latin typeface="+mn-lt"/>
              </a:rPr>
              <a:t>Un compromis courant dans le traitement pour une limite d'élasticité plus élevée est l'évolution conséquente de la ténacité à la rupture, la résistance à la propagation des fissures - d’où ces graphiques montrant cet appariement sont d’un grand intérêt.</a:t>
            </a:r>
          </a:p>
          <a:p>
            <a:endParaRPr lang="fr-FR" sz="1100" dirty="0">
              <a:latin typeface="+mn-lt"/>
            </a:endParaRPr>
          </a:p>
          <a:p>
            <a:r>
              <a:rPr lang="fr-FR" sz="1100" dirty="0">
                <a:latin typeface="+mn-lt"/>
              </a:rPr>
              <a:t>La figure montre la composition et les trajectoires de procédés pour les alliages d'aluminium commerciaux.</a:t>
            </a:r>
          </a:p>
          <a:p>
            <a:endParaRPr lang="fr-FR" sz="1100" dirty="0">
              <a:latin typeface="+mn-lt"/>
            </a:endParaRPr>
          </a:p>
          <a:p>
            <a:r>
              <a:rPr lang="fr-FR" sz="1100" dirty="0">
                <a:latin typeface="+mn-lt"/>
              </a:rPr>
              <a:t>Pour les </a:t>
            </a:r>
            <a:r>
              <a:rPr lang="fr-FR" sz="1100" b="1" dirty="0">
                <a:latin typeface="+mn-lt"/>
              </a:rPr>
              <a:t>alliages corroyés</a:t>
            </a:r>
            <a:r>
              <a:rPr lang="fr-FR" sz="1100" dirty="0">
                <a:latin typeface="+mn-lt"/>
              </a:rPr>
              <a:t>, le graphique montre que les mécanismes de durcissement augmentent tous la résistance avec un impact minimal sur la ténacité à la rupture. L'efficacité relative des différents mécanismes est évidente - les plus forts sont les alliages aérospatiaux durcis par vieillissement.</a:t>
            </a:r>
          </a:p>
          <a:p>
            <a:endParaRPr lang="fr-FR" sz="1100" dirty="0">
              <a:latin typeface="+mn-lt"/>
            </a:endParaRPr>
          </a:p>
          <a:p>
            <a:r>
              <a:rPr lang="fr-FR" sz="1100" dirty="0">
                <a:latin typeface="+mn-lt"/>
              </a:rPr>
              <a:t>Nous pouvons ensuite annoter les figures avec des micrographies typiques - ici une image MET des précipités en forme d'aiguille dans l'alliage 2024 (en notant l'échelle de longueur en nm). La figure montre également des données pour les alliages de coulée - l'alliage + le traitement thermique augmente à nouveau la résistance, mais avec une diminution correspondante de la ténacité. Cela peut être corrélé à la microstructure plus grossière formée lors de la coulée (2e micrographie) et à la présence de secondes phases fragiles telles que Si dans les alliages de coulée. (En zoomant, nous pourrions facilement illustrer l'efficacité des ajouts chimiques pour modifier le Si pour une plus grande ténacité, comme dans les alliages de coulée Al-Si modifiés par Na). </a:t>
            </a:r>
            <a:endParaRPr lang="en-GB" sz="900" dirty="0">
              <a:latin typeface="+mn-lt"/>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347755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606C2B9-8B53-4AFF-88AF-E83DEA2B028F}" type="slidenum">
              <a:rPr lang="en-GB" smtClean="0">
                <a:latin typeface="Times New Roman" pitchFamily="18" charset="0"/>
              </a:rPr>
              <a:pPr/>
              <a:t>14</a:t>
            </a:fld>
            <a:endParaRPr lang="en-GB">
              <a:latin typeface="Times New Roman" pitchFamily="18" charset="0"/>
            </a:endParaRPr>
          </a:p>
        </p:txBody>
      </p:sp>
      <p:sp>
        <p:nvSpPr>
          <p:cNvPr id="49155" name="Rectangle 2"/>
          <p:cNvSpPr>
            <a:spLocks noGrp="1" noRot="1" noChangeAspect="1" noChangeArrowheads="1" noTextEdit="1"/>
          </p:cNvSpPr>
          <p:nvPr>
            <p:ph type="sldImg"/>
          </p:nvPr>
        </p:nvSpPr>
        <p:spPr>
          <a:xfrm>
            <a:off x="180975" y="733425"/>
            <a:ext cx="6513513" cy="366553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kern="1200" baseline="0" dirty="0">
                <a:solidFill>
                  <a:srgbClr val="000000"/>
                </a:solidFill>
                <a:latin typeface="+mn-lt"/>
                <a:ea typeface="+mn-ea"/>
                <a:cs typeface="Times New Roman" pitchFamily="18" charset="0"/>
              </a:rPr>
              <a:t>Le compromis résistance / ténacité – les aciers au carbone</a:t>
            </a:r>
            <a:endParaRPr lang="en-GB" sz="1000" b="1" i="1" kern="1200" baseline="0" dirty="0">
              <a:solidFill>
                <a:srgbClr val="000000"/>
              </a:solidFill>
              <a:latin typeface="+mn-lt"/>
              <a:ea typeface="+mn-ea"/>
              <a:cs typeface="Times New Roman" pitchFamily="18" charset="0"/>
            </a:endParaRPr>
          </a:p>
          <a:p>
            <a:endParaRPr lang="en-GB" sz="900" dirty="0">
              <a:solidFill>
                <a:srgbClr val="000000"/>
              </a:solidFill>
              <a:latin typeface="+mn-lt"/>
              <a:cs typeface="Times New Roman" pitchFamily="18" charset="0"/>
            </a:endParaRPr>
          </a:p>
          <a:p>
            <a:r>
              <a:rPr lang="fr-FR" sz="1100" dirty="0">
                <a:latin typeface="+mn-lt"/>
              </a:rPr>
              <a:t>Nous suivons ici la même réflexion pour les </a:t>
            </a:r>
            <a:r>
              <a:rPr lang="fr-FR" sz="1100" b="1" dirty="0">
                <a:latin typeface="+mn-lt"/>
              </a:rPr>
              <a:t>aciers</a:t>
            </a:r>
            <a:r>
              <a:rPr lang="fr-FR" sz="1100" dirty="0">
                <a:latin typeface="+mn-lt"/>
              </a:rPr>
              <a:t>, sur le même tableau de propriétés. Premièrement, nous examinons l'effet de la </a:t>
            </a:r>
            <a:r>
              <a:rPr lang="fr-FR" sz="1100" b="1" dirty="0">
                <a:latin typeface="+mn-lt"/>
              </a:rPr>
              <a:t>composition</a:t>
            </a:r>
            <a:r>
              <a:rPr lang="fr-FR" sz="1100" dirty="0">
                <a:latin typeface="+mn-lt"/>
              </a:rPr>
              <a:t> seule.</a:t>
            </a:r>
          </a:p>
          <a:p>
            <a:endParaRPr lang="fr-FR" sz="1100" dirty="0">
              <a:latin typeface="+mn-lt"/>
            </a:endParaRPr>
          </a:p>
          <a:p>
            <a:r>
              <a:rPr lang="fr-FR" sz="1100" dirty="0">
                <a:latin typeface="+mn-lt"/>
              </a:rPr>
              <a:t>Considérons d'abord </a:t>
            </a:r>
            <a:r>
              <a:rPr lang="fr-FR" sz="1100" b="1" dirty="0">
                <a:latin typeface="+mn-lt"/>
              </a:rPr>
              <a:t>les aciers au carbone </a:t>
            </a:r>
            <a:r>
              <a:rPr lang="fr-FR" sz="1100" dirty="0">
                <a:latin typeface="+mn-lt"/>
              </a:rPr>
              <a:t>ordinaires à l'état normalisé (refroidissement lent). En partant du fer pur (100 % de ferrite), l'augmentation constante de la teneur en carbone introduit du carbure de fer dur sous forme de perlite biphasique, atteignant 100 % de perlite à la composition eutectoïde (0,8 % C). Augmentation de la force, baisse de la ténacité ; les micrographies parallèles illustrent pourquoi c'est le cas. En progressant vers les fontes (à 3-4% C), peu de renforcement supplémentaire est obtenu mais la ténacité diminue encore (en raison de la présence de graphite cassant dans la microstructure). (Les fontes sont également modifiées par des ajouts chimiques et des traitements thermiques - par exemple pour </a:t>
            </a:r>
            <a:r>
              <a:rPr lang="fr-FR" sz="1100" dirty="0" err="1">
                <a:latin typeface="+mn-lt"/>
              </a:rPr>
              <a:t>sphéroiser</a:t>
            </a:r>
            <a:r>
              <a:rPr lang="fr-FR" sz="1100" dirty="0">
                <a:latin typeface="+mn-lt"/>
              </a:rPr>
              <a:t> le graphite. Un zoom avant permettrait à nouveau d'explorer cela graphiquement). </a:t>
            </a:r>
            <a:endParaRPr lang="en-GB" sz="900" dirty="0">
              <a:latin typeface="+mn-lt"/>
              <a:cs typeface="Arial" charset="0"/>
            </a:endParaRPr>
          </a:p>
        </p:txBody>
      </p:sp>
    </p:spTree>
    <p:extLst>
      <p:ext uri="{BB962C8B-B14F-4D97-AF65-F5344CB8AC3E}">
        <p14:creationId xmlns:p14="http://schemas.microsoft.com/office/powerpoint/2010/main" val="300367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15</a:t>
            </a:fld>
            <a:endParaRPr lang="en-GB">
              <a:latin typeface="Times New Roman" pitchFamily="18" charset="0"/>
            </a:endParaRPr>
          </a:p>
        </p:txBody>
      </p:sp>
      <p:sp>
        <p:nvSpPr>
          <p:cNvPr id="50179" name="Rectangle 2"/>
          <p:cNvSpPr>
            <a:spLocks noGrp="1" noRot="1" noChangeAspect="1" noChangeArrowheads="1" noTextEdit="1"/>
          </p:cNvSpPr>
          <p:nvPr>
            <p:ph type="sldImg"/>
          </p:nvPr>
        </p:nvSpPr>
        <p:spPr>
          <a:xfrm>
            <a:off x="180975" y="733425"/>
            <a:ext cx="6513513" cy="366553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kern="1200" baseline="0" dirty="0">
                <a:solidFill>
                  <a:srgbClr val="000000"/>
                </a:solidFill>
                <a:latin typeface="+mn-lt"/>
                <a:ea typeface="+mn-ea"/>
                <a:cs typeface="Times New Roman" pitchFamily="18" charset="0"/>
              </a:rPr>
              <a:t>Le rôle des traitement thermiques – les aciers au carbone</a:t>
            </a:r>
            <a:endParaRPr lang="en-GB" sz="1000" b="1" i="1" kern="1200" baseline="0" dirty="0">
              <a:solidFill>
                <a:srgbClr val="000000"/>
              </a:solidFill>
              <a:latin typeface="+mn-lt"/>
              <a:ea typeface="+mn-ea"/>
              <a:cs typeface="Times New Roman" pitchFamily="18" charset="0"/>
            </a:endParaRPr>
          </a:p>
          <a:p>
            <a:endParaRPr lang="en-GB" sz="900" dirty="0">
              <a:solidFill>
                <a:srgbClr val="000000"/>
              </a:solidFill>
              <a:latin typeface="+mn-lt"/>
              <a:cs typeface="Times New Roman" pitchFamily="18" charset="0"/>
            </a:endParaRPr>
          </a:p>
          <a:p>
            <a:r>
              <a:rPr lang="fr-FR" sz="1100" dirty="0">
                <a:latin typeface="+mn-lt"/>
              </a:rPr>
              <a:t>Ensuite, considérons une composition donnée (acier au carbone moyen), pour illustrer le </a:t>
            </a:r>
            <a:r>
              <a:rPr lang="fr-FR" sz="1100" b="1" dirty="0">
                <a:latin typeface="+mn-lt"/>
              </a:rPr>
              <a:t>traitement thermique </a:t>
            </a:r>
            <a:r>
              <a:rPr lang="fr-FR" sz="1100" dirty="0">
                <a:latin typeface="+mn-lt"/>
              </a:rPr>
              <a:t>de trempe et revenu, et la microstructure et les propriétés qui en découlent.</a:t>
            </a:r>
          </a:p>
          <a:p>
            <a:endParaRPr lang="fr-FR" sz="1100" dirty="0">
              <a:latin typeface="+mn-lt"/>
            </a:endParaRPr>
          </a:p>
          <a:p>
            <a:r>
              <a:rPr lang="fr-FR" sz="1100" dirty="0">
                <a:latin typeface="+mn-lt"/>
              </a:rPr>
              <a:t>La trempe conduit à la martensite en phase fragile (avec du C piégé dans une solution solide dans une microstructure à grains aiguilletés à petite échelle, comme sur la micrographie). C'est très dur, mais dangereusement cassant. La trempe restaure la ténacité tout en ramenant la résistance à un niveau nettement supérieur à la résistance normalisée initiale (à partir de la ferrite et de la perlite, illustrées). La figure montre également que la combinaison exacte de propriétés peut être ajustée en faisant varier les conditions de processus - ici la température utilisée pour tremper l'acier.</a:t>
            </a:r>
            <a:endParaRPr lang="en-GB" sz="900" dirty="0">
              <a:latin typeface="+mn-lt"/>
              <a:cs typeface="Arial" charset="0"/>
            </a:endParaRPr>
          </a:p>
        </p:txBody>
      </p:sp>
    </p:spTree>
    <p:extLst>
      <p:ext uri="{BB962C8B-B14F-4D97-AF65-F5344CB8AC3E}">
        <p14:creationId xmlns:p14="http://schemas.microsoft.com/office/powerpoint/2010/main" val="268974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16</a:t>
            </a:fld>
            <a:endParaRPr lang="en-GB">
              <a:latin typeface="Times New Roman" pitchFamily="18" charset="0"/>
            </a:endParaRPr>
          </a:p>
        </p:txBody>
      </p:sp>
      <p:sp>
        <p:nvSpPr>
          <p:cNvPr id="52227" name="Rectangle 2"/>
          <p:cNvSpPr>
            <a:spLocks noGrp="1" noRot="1" noChangeAspect="1" noChangeArrowheads="1" noTextEdit="1"/>
          </p:cNvSpPr>
          <p:nvPr>
            <p:ph type="sldImg"/>
          </p:nvPr>
        </p:nvSpPr>
        <p:spPr>
          <a:xfrm>
            <a:off x="180975" y="733425"/>
            <a:ext cx="6513513" cy="366553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solidFill>
                  <a:srgbClr val="000000"/>
                </a:solidFill>
                <a:latin typeface="+mn-lt"/>
                <a:cs typeface="Times New Roman" pitchFamily="18" charset="0"/>
              </a:rPr>
              <a:t>Le compromis rigidité / ténacité – polymères </a:t>
            </a:r>
            <a:endParaRPr lang="en-GB" sz="1000" b="1" i="1" dirty="0">
              <a:solidFill>
                <a:srgbClr val="000000"/>
              </a:solidFill>
              <a:latin typeface="+mn-lt"/>
              <a:cs typeface="Times New Roman" pitchFamily="18" charset="0"/>
            </a:endParaRPr>
          </a:p>
          <a:p>
            <a:endParaRPr lang="en-GB" sz="900" dirty="0">
              <a:solidFill>
                <a:srgbClr val="000000"/>
              </a:solidFill>
              <a:latin typeface="+mn-lt"/>
              <a:cs typeface="Times New Roman" pitchFamily="18" charset="0"/>
            </a:endParaRPr>
          </a:p>
          <a:p>
            <a:r>
              <a:rPr lang="fr-FR" sz="1100" dirty="0">
                <a:latin typeface="+mn-lt"/>
              </a:rPr>
              <a:t>Considérons maintenant à nouveau les </a:t>
            </a:r>
            <a:r>
              <a:rPr lang="fr-FR" sz="1100" b="1" dirty="0">
                <a:latin typeface="+mn-lt"/>
              </a:rPr>
              <a:t>polymères</a:t>
            </a:r>
            <a:r>
              <a:rPr lang="fr-FR" sz="1100" dirty="0">
                <a:latin typeface="+mn-lt"/>
              </a:rPr>
              <a:t>. Ici, nous examinons la ténacité et le module de d’Young, car la conception du polymère est souvent limitée par la rigidité plutôt que par la résistance. Le graphique montre les trajectoires du polypropylène (PP) – en exploitant la composition et l'architecture.</a:t>
            </a:r>
          </a:p>
          <a:p>
            <a:endParaRPr lang="fr-FR" sz="1100" dirty="0">
              <a:latin typeface="+mn-lt"/>
            </a:endParaRPr>
          </a:p>
          <a:p>
            <a:r>
              <a:rPr lang="fr-FR" sz="1100" dirty="0">
                <a:latin typeface="+mn-lt"/>
              </a:rPr>
              <a:t>Premièrement, nous pouvons durcir le PP (avec une certaine perte de rigidité) en modifiant la composition ou l'architecture, par ex. en fabriquant un copolymère avec un autre monomère, ou en introduisant des particules caoutchouteuses à petite échelle.</a:t>
            </a:r>
          </a:p>
          <a:p>
            <a:endParaRPr lang="fr-FR" sz="1100" dirty="0">
              <a:latin typeface="+mn-lt"/>
            </a:endParaRPr>
          </a:p>
          <a:p>
            <a:r>
              <a:rPr lang="fr-FR" sz="1100" dirty="0">
                <a:latin typeface="+mn-lt"/>
              </a:rPr>
              <a:t>Ensuite, l'architecture donne une gamme de composites à une échelle plus macroscopique, tout en augmentant la rigidité. L'ajout de poudres céramiques entraîne une certaine perte de ténacité ; l'ajout de fibres de verre ou de carbone est un scénario gagnant-gagnant – le résultat est à la fois plus rigide </a:t>
            </a:r>
            <a:r>
              <a:rPr lang="fr-FR" sz="1100" i="1" dirty="0">
                <a:latin typeface="+mn-lt"/>
              </a:rPr>
              <a:t>et</a:t>
            </a:r>
            <a:r>
              <a:rPr lang="fr-FR" sz="1100" dirty="0">
                <a:latin typeface="+mn-lt"/>
              </a:rPr>
              <a:t> plus résistant. </a:t>
            </a:r>
            <a:endParaRPr lang="en-GB" sz="900" dirty="0">
              <a:latin typeface="+mn-lt"/>
              <a:cs typeface="Arial" charset="0"/>
            </a:endParaRPr>
          </a:p>
        </p:txBody>
      </p:sp>
    </p:spTree>
    <p:extLst>
      <p:ext uri="{BB962C8B-B14F-4D97-AF65-F5344CB8AC3E}">
        <p14:creationId xmlns:p14="http://schemas.microsoft.com/office/powerpoint/2010/main" val="104178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97154928-E18F-4EF6-A5BD-257C984177E3}" type="slidenum">
              <a:rPr lang="en-GB" smtClean="0">
                <a:latin typeface="Symbol" pitchFamily="18" charset="2"/>
              </a:rPr>
              <a:pPr/>
              <a:t>17</a:t>
            </a:fld>
            <a:endParaRPr lang="en-GB">
              <a:latin typeface="Symbol" pitchFamily="18" charset="2"/>
            </a:endParaRPr>
          </a:p>
        </p:txBody>
      </p:sp>
      <p:sp>
        <p:nvSpPr>
          <p:cNvPr id="55299" name="Rectangle 2"/>
          <p:cNvSpPr>
            <a:spLocks noGrp="1" noRot="1" noChangeAspect="1" noChangeArrowheads="1" noTextEdit="1"/>
          </p:cNvSpPr>
          <p:nvPr>
            <p:ph type="sldImg"/>
          </p:nvPr>
        </p:nvSpPr>
        <p:spPr>
          <a:xfrm>
            <a:off x="180975" y="733425"/>
            <a:ext cx="6513513" cy="366553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err="1">
                <a:solidFill>
                  <a:srgbClr val="000000"/>
                </a:solidFill>
                <a:latin typeface="+mn-lt"/>
                <a:cs typeface="Arial" charset="0"/>
              </a:rPr>
              <a:t>En</a:t>
            </a:r>
            <a:r>
              <a:rPr lang="en-GB" sz="900" b="1" dirty="0">
                <a:solidFill>
                  <a:srgbClr val="000000"/>
                </a:solidFill>
                <a:latin typeface="+mn-lt"/>
                <a:cs typeface="Arial" charset="0"/>
              </a:rPr>
              <a:t> résumé</a:t>
            </a:r>
            <a:endParaRPr lang="en-GB" sz="1000" b="0" i="1" dirty="0">
              <a:solidFill>
                <a:srgbClr val="000000"/>
              </a:solidFill>
              <a:latin typeface="+mn-lt"/>
              <a:cs typeface="Arial" charset="0"/>
            </a:endParaRPr>
          </a:p>
          <a:p>
            <a:endParaRPr lang="en-GB" sz="900" dirty="0">
              <a:solidFill>
                <a:srgbClr val="000000"/>
              </a:solidFill>
              <a:latin typeface="+mn-lt"/>
              <a:cs typeface="Arial" charset="0"/>
            </a:endParaRPr>
          </a:p>
          <a:p>
            <a:r>
              <a:rPr lang="fr-FR" sz="1100" dirty="0">
                <a:latin typeface="+mn-lt"/>
              </a:rPr>
              <a:t>Les graphiques de propriétés fournissent un terrain d'entente pour les approches pédagogiques orientées conception et science pour l’enseignement des matériaux. Une fois le contexte de conception établi et les propriétés définies, les graphiques offrent une grande liberté pour explorer la physique des propriétés et du traitement, ou pour passer à l'analyse des performances et à la sélection des matériaux, ou les deux.</a:t>
            </a:r>
          </a:p>
          <a:p>
            <a:endParaRPr lang="fr-FR" sz="1100" dirty="0">
              <a:latin typeface="+mn-lt"/>
            </a:endParaRPr>
          </a:p>
          <a:p>
            <a:r>
              <a:rPr lang="fr-FR" sz="1100" dirty="0">
                <a:latin typeface="+mn-lt"/>
              </a:rPr>
              <a:t>Le principal changement d'orientation par rapport à l'enseignement traditionnel axé sur la science consiste peut-être à fournir d'abord le contexte de la conception, puis à « approfondir » la physique sous-jacente (le cœur de l'enseignement conventionnel de la science des matériaux). Cela signifie que les élèves savent pourquoi ces propriétés sont importantes. Les ingénieurs s'attendent automatiquement au contexte de conception, et une approche « légère » de la science est souvent un niveau approprié à couvrir en parallèle avec la sélection des matériaux et les procédés de fabrication.</a:t>
            </a:r>
          </a:p>
          <a:p>
            <a:endParaRPr lang="fr-FR" sz="1100" dirty="0">
              <a:latin typeface="+mn-lt"/>
            </a:endParaRPr>
          </a:p>
          <a:p>
            <a:r>
              <a:rPr lang="fr-FR" sz="1100" dirty="0">
                <a:latin typeface="+mn-lt"/>
              </a:rPr>
              <a:t>Les exemples montrent que les concepts de base de « Composition + Traitement → Microstructure + Propriétés » illustrés par des « trajectoires » sur des graphiques, peuvent mener dans plusieurs directions. Ici, l'accent a été mis sur la compréhension des propriétés pouvant être manipulées et comment. Cette compréhension est essentielle pour le contrôle des propriétés dans la fabrication, par ex. apprécier les sensibilités du résultat à la composition et à l'historique du procédé.</a:t>
            </a:r>
          </a:p>
          <a:p>
            <a:endParaRPr lang="fr-FR" sz="1100" dirty="0">
              <a:latin typeface="+mn-lt"/>
            </a:endParaRPr>
          </a:p>
          <a:p>
            <a:r>
              <a:rPr lang="fr-FR" sz="1100" dirty="0">
                <a:latin typeface="+mn-lt"/>
              </a:rPr>
              <a:t>L'approche visuelle, utilisant des diagrammes de propriétés et des « trajectoires », rend le sujet accessible aux étudiants, par exemple, en montrant comment des paires de propriétés peuvent s'échanger les unes contre les autres, ou peuvent être toutes deux améliorées (« gagnant-gagnant »). Et tant que les élèves ont saisi les échelles logarithmiques, il est alors facile de visualiser des comparaisons « facteur 2 », « facteur 10 ».</a:t>
            </a:r>
          </a:p>
          <a:p>
            <a:endParaRPr lang="fr-FR" sz="1100" dirty="0">
              <a:latin typeface="+mn-lt"/>
            </a:endParaRPr>
          </a:p>
          <a:p>
            <a:r>
              <a:rPr lang="fr-FR" sz="1100" dirty="0">
                <a:latin typeface="+mn-lt"/>
              </a:rPr>
              <a:t>La méthodologie est largement applicable, couvrant toute combinaison de propriétés dans toutes les classes de matériaux. Il guide le développement réfléchi de </a:t>
            </a:r>
            <a:r>
              <a:rPr lang="fr-FR" sz="1100" i="1" dirty="0">
                <a:latin typeface="+mn-lt"/>
              </a:rPr>
              <a:t>nouveaux matériaux</a:t>
            </a:r>
            <a:r>
              <a:rPr lang="fr-FR" sz="1100" dirty="0">
                <a:latin typeface="+mn-lt"/>
              </a:rPr>
              <a:t>, reconnaissant les limites physiques de ce qui peut et ne peut pas être manipulé, et suggérant où sur les graphiques nous pourrions essayer de nous diriger (plus à ce sujet dans l'unité 5).</a:t>
            </a:r>
            <a:endParaRPr lang="en-GB" sz="900" dirty="0">
              <a:solidFill>
                <a:srgbClr val="000000"/>
              </a:solidFill>
              <a:latin typeface="+mn-lt"/>
              <a:cs typeface="Arial" charset="0"/>
            </a:endParaRPr>
          </a:p>
        </p:txBody>
      </p:sp>
    </p:spTree>
    <p:extLst>
      <p:ext uri="{BB962C8B-B14F-4D97-AF65-F5344CB8AC3E}">
        <p14:creationId xmlns:p14="http://schemas.microsoft.com/office/powerpoint/2010/main" val="40746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18</a:t>
            </a:fld>
            <a:endParaRPr lang="en-GB">
              <a:latin typeface="Times New Roman" pitchFamily="18" charset="0"/>
            </a:endParaRPr>
          </a:p>
        </p:txBody>
      </p:sp>
      <p:sp>
        <p:nvSpPr>
          <p:cNvPr id="50179" name="Rectangle 2"/>
          <p:cNvSpPr>
            <a:spLocks noGrp="1" noRot="1" noChangeAspect="1" noChangeArrowheads="1" noTextEdit="1"/>
          </p:cNvSpPr>
          <p:nvPr>
            <p:ph type="sldImg"/>
          </p:nvPr>
        </p:nvSpPr>
        <p:spPr>
          <a:xfrm>
            <a:off x="79375" y="755650"/>
            <a:ext cx="6704013" cy="37719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baseline="0" dirty="0">
                <a:latin typeface="Arial" charset="0"/>
                <a:cs typeface="Arial" charset="0"/>
              </a:rPr>
              <a:t>Etude de la résistance – ténacité dans le traitement thermique des aciers </a:t>
            </a:r>
            <a:endParaRPr lang="en-GB" sz="1000" b="1" i="1" baseline="0" dirty="0">
              <a:latin typeface="Arial" charset="0"/>
              <a:cs typeface="Arial" charset="0"/>
            </a:endParaRPr>
          </a:p>
          <a:p>
            <a:endParaRPr lang="en-GB" sz="1000" dirty="0">
              <a:latin typeface="Arial" charset="0"/>
              <a:cs typeface="Arial" charset="0"/>
            </a:endParaRPr>
          </a:p>
          <a:p>
            <a:r>
              <a:rPr lang="fr-FR" sz="1200" dirty="0"/>
              <a:t>Dans une expérience de 2</a:t>
            </a:r>
            <a:r>
              <a:rPr lang="fr-FR" sz="1200" baseline="30000" dirty="0"/>
              <a:t>ème</a:t>
            </a:r>
            <a:r>
              <a:rPr lang="fr-FR" sz="1200" dirty="0"/>
              <a:t> année en ingénierie à l'Université de Cambridge, les étudiants trempent et trempent deux aciers au carbone ordinaires, en mesurant la dureté (indiquant la limite d'élasticité) et l'énergie d'impact </a:t>
            </a:r>
            <a:r>
              <a:rPr lang="fr-FR" sz="1200" dirty="0" err="1"/>
              <a:t>Izod</a:t>
            </a:r>
            <a:r>
              <a:rPr lang="fr-FR" sz="1200" dirty="0"/>
              <a:t> (similaire aux tests Charpy, comme substitut de la ténacité). Les résultats sont tracés sur un graphique de propriétés - générant la composition et les trajectoires de processus pour les aciers au carbone par une expérience de première main. Dans l'autre moitié de l'expérience, les élèves observent les microstructures correspondantes et les relient au diagramme de phase Fe-C. Les graphiques fournissent un lien élégant pour lier le tout, soulignant la pertinence de la conception.</a:t>
            </a:r>
          </a:p>
          <a:p>
            <a:endParaRPr lang="fr-FR" sz="1200" dirty="0"/>
          </a:p>
          <a:p>
            <a:r>
              <a:rPr lang="fr-FR" sz="1200" dirty="0"/>
              <a:t>Notez la synergie dans l'utilisation de graphiques de propriétés pour tracer à la main de petits ensembles de données afin d'interpréter le travail de laboratoire, tandis que le cours magistral parallèle utilise des graphiques de Granta </a:t>
            </a:r>
            <a:r>
              <a:rPr lang="fr-FR" sz="1200" dirty="0" err="1"/>
              <a:t>EduPack</a:t>
            </a:r>
            <a:r>
              <a:rPr lang="fr-FR" sz="1200" dirty="0"/>
              <a:t>, élargissant ainsi la familiarité avec l'approche et le logiciel. Pour le travail de projet développant des ensembles de données plus volumineux, les étudiants peuvent développer leurs propres bases de données à l'aide de Granta </a:t>
            </a:r>
            <a:r>
              <a:rPr lang="fr-FR" sz="1200" dirty="0" err="1"/>
              <a:t>Selector</a:t>
            </a:r>
            <a:r>
              <a:rPr lang="fr-FR" sz="1200" dirty="0"/>
              <a:t> et Granta MI. </a:t>
            </a:r>
            <a:endParaRPr lang="en-GB" sz="1000" dirty="0">
              <a:latin typeface="Arial" charset="0"/>
              <a:cs typeface="Arial" charset="0"/>
            </a:endParaRPr>
          </a:p>
        </p:txBody>
      </p:sp>
    </p:spTree>
    <p:extLst>
      <p:ext uri="{BB962C8B-B14F-4D97-AF65-F5344CB8AC3E}">
        <p14:creationId xmlns:p14="http://schemas.microsoft.com/office/powerpoint/2010/main" val="74283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2EA8F20-83E3-4A6A-86B1-A8F934DD9AC6}" type="slidenum">
              <a:rPr lang="en-GB" smtClean="0"/>
              <a:pPr/>
              <a:t>19</a:t>
            </a:fld>
            <a:endParaRPr lang="en-GB"/>
          </a:p>
        </p:txBody>
      </p:sp>
      <p:sp>
        <p:nvSpPr>
          <p:cNvPr id="58371" name="Rectangle 2"/>
          <p:cNvSpPr>
            <a:spLocks noGrp="1" noRot="1" noChangeAspect="1" noChangeArrowheads="1" noTextEdit="1"/>
          </p:cNvSpPr>
          <p:nvPr>
            <p:ph type="sldImg"/>
          </p:nvPr>
        </p:nvSpPr>
        <p:spPr>
          <a:xfrm>
            <a:off x="79375" y="755650"/>
            <a:ext cx="6704013" cy="3771900"/>
          </a:xfrm>
          <a:ln/>
        </p:spPr>
      </p:sp>
      <p:sp>
        <p:nvSpPr>
          <p:cNvPr id="58372" name="Rectangle 3"/>
          <p:cNvSpPr>
            <a:spLocks noGrp="1" noChangeArrowheads="1"/>
          </p:cNvSpPr>
          <p:nvPr>
            <p:ph type="body" idx="1"/>
          </p:nvPr>
        </p:nvSpPr>
        <p:spPr>
          <a:noFill/>
          <a:ln/>
        </p:spPr>
        <p:txBody>
          <a:bodyPr/>
          <a:lstStyle/>
          <a:p>
            <a:pPr algn="ctr"/>
            <a:r>
              <a:rPr lang="en-GB" sz="900" b="1" i="1" dirty="0" err="1">
                <a:solidFill>
                  <a:srgbClr val="000000"/>
                </a:solidFill>
                <a:latin typeface="+mn-lt"/>
                <a:cs typeface="Times New Roman" pitchFamily="18" charset="0"/>
              </a:rPr>
              <a:t>Combinaison</a:t>
            </a:r>
            <a:r>
              <a:rPr lang="en-GB" sz="900" b="1" i="1" dirty="0">
                <a:solidFill>
                  <a:srgbClr val="000000"/>
                </a:solidFill>
                <a:latin typeface="+mn-lt"/>
                <a:cs typeface="Times New Roman" pitchFamily="18" charset="0"/>
              </a:rPr>
              <a:t> des </a:t>
            </a:r>
            <a:r>
              <a:rPr lang="en-GB" sz="900" b="1" i="1" dirty="0" err="1">
                <a:solidFill>
                  <a:srgbClr val="000000"/>
                </a:solidFill>
                <a:latin typeface="+mn-lt"/>
                <a:cs typeface="Times New Roman" pitchFamily="18" charset="0"/>
              </a:rPr>
              <a:t>propriétés</a:t>
            </a:r>
            <a:r>
              <a:rPr lang="en-GB" sz="900" b="1" i="1" dirty="0">
                <a:solidFill>
                  <a:srgbClr val="000000"/>
                </a:solidFill>
                <a:latin typeface="+mn-lt"/>
                <a:cs typeface="Times New Roman" pitchFamily="18" charset="0"/>
              </a:rPr>
              <a:t> </a:t>
            </a:r>
            <a:r>
              <a:rPr lang="en-GB" sz="900" b="1" i="1" dirty="0" err="1">
                <a:solidFill>
                  <a:srgbClr val="000000"/>
                </a:solidFill>
                <a:latin typeface="+mn-lt"/>
                <a:cs typeface="Times New Roman" pitchFamily="18" charset="0"/>
              </a:rPr>
              <a:t>électriques</a:t>
            </a:r>
            <a:r>
              <a:rPr lang="en-GB" sz="900" b="1" i="1" dirty="0">
                <a:solidFill>
                  <a:srgbClr val="000000"/>
                </a:solidFill>
                <a:latin typeface="+mn-lt"/>
                <a:cs typeface="Times New Roman" pitchFamily="18" charset="0"/>
              </a:rPr>
              <a:t> et </a:t>
            </a:r>
            <a:r>
              <a:rPr lang="en-GB" sz="900" b="1" i="1" dirty="0" err="1">
                <a:solidFill>
                  <a:srgbClr val="000000"/>
                </a:solidFill>
                <a:latin typeface="+mn-lt"/>
                <a:cs typeface="Times New Roman" pitchFamily="18" charset="0"/>
              </a:rPr>
              <a:t>mécaniques</a:t>
            </a:r>
            <a:endParaRPr lang="en-GB" sz="900" b="1" i="1" dirty="0">
              <a:solidFill>
                <a:srgbClr val="000000"/>
              </a:solidFill>
              <a:latin typeface="+mn-lt"/>
              <a:cs typeface="Times New Roman" pitchFamily="18" charset="0"/>
            </a:endParaRPr>
          </a:p>
          <a:p>
            <a:endParaRPr lang="en-GB" sz="900" dirty="0">
              <a:solidFill>
                <a:srgbClr val="000000"/>
              </a:solidFill>
              <a:latin typeface="+mn-lt"/>
              <a:cs typeface="Times New Roman" pitchFamily="18" charset="0"/>
            </a:endParaRPr>
          </a:p>
          <a:p>
            <a:r>
              <a:rPr lang="fr-FR" sz="1100" dirty="0">
                <a:latin typeface="+mn-lt"/>
              </a:rPr>
              <a:t>Le concept a été établi ci-dessus pour les propriétés relatives à la conception purement mécanique. Ici, nous l'étendons à la combinaison de la limite d'élasticité et de la résistivité électrique (par exemple les alliages </a:t>
            </a:r>
            <a:r>
              <a:rPr lang="fr-FR" sz="1100" i="1" dirty="0">
                <a:latin typeface="+mn-lt"/>
              </a:rPr>
              <a:t>pour les conducteurs électriques forts</a:t>
            </a:r>
            <a:r>
              <a:rPr lang="fr-FR" sz="1100" dirty="0">
                <a:latin typeface="+mn-lt"/>
              </a:rPr>
              <a:t>).</a:t>
            </a:r>
          </a:p>
          <a:p>
            <a:endParaRPr lang="fr-FR" sz="1100" dirty="0">
              <a:latin typeface="+mn-lt"/>
            </a:endParaRPr>
          </a:p>
          <a:p>
            <a:r>
              <a:rPr lang="fr-FR" sz="1100" dirty="0">
                <a:latin typeface="+mn-lt"/>
              </a:rPr>
              <a:t>Les </a:t>
            </a:r>
            <a:r>
              <a:rPr lang="fr-FR" sz="1100" b="1" dirty="0">
                <a:latin typeface="+mn-lt"/>
              </a:rPr>
              <a:t>alliages de cuivre </a:t>
            </a:r>
            <a:r>
              <a:rPr lang="fr-FR" sz="1100" dirty="0">
                <a:latin typeface="+mn-lt"/>
              </a:rPr>
              <a:t>peuvent être renforcés par les trois mêmes mécanismes : soluté, précipités et dislocations. Mais la résistivité dépend de la façon dont les électrons de conduction interagissent et sont dispersés par ces obstacles. Toutes les trajectoires montrent des augmentations des deux propriétés par rapport au cuivre pur - mais le soluté est le plus préjudiciable à la résistivité. Par conséquent, les alliages conducteurs sont renforcés par écrouissage ou durcissement par précipitation. (Il en va de même pour les alliages conducteurs en aluminium.)</a:t>
            </a:r>
          </a:p>
          <a:p>
            <a:endParaRPr lang="en-GB" sz="900" dirty="0">
              <a:solidFill>
                <a:srgbClr val="000000"/>
              </a:solidFill>
              <a:latin typeface="+mn-lt"/>
              <a:cs typeface="Times New Roman" pitchFamily="18" charset="0"/>
            </a:endParaRPr>
          </a:p>
          <a:p>
            <a:endParaRPr lang="en-GB" sz="900"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673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err="1">
                <a:solidFill>
                  <a:srgbClr val="CC0000"/>
                </a:solidFill>
              </a:rPr>
              <a:t>Objectifs</a:t>
            </a:r>
            <a:r>
              <a:rPr lang="en-US" sz="1200" b="1" i="1">
                <a:solidFill>
                  <a:srgbClr val="CC0000"/>
                </a:solidFill>
              </a:rPr>
              <a:t> </a:t>
            </a:r>
            <a:r>
              <a:rPr lang="en-US" sz="1200" b="1" i="1" err="1">
                <a:solidFill>
                  <a:srgbClr val="CC0000"/>
                </a:solidFill>
              </a:rPr>
              <a:t>pédagogiques</a:t>
            </a:r>
            <a:endParaRPr lang="en-US" sz="1200" b="1" i="1">
              <a:solidFill>
                <a:srgbClr val="CC0000"/>
              </a:solidFill>
            </a:endParaRPr>
          </a:p>
          <a:p>
            <a:endParaRPr lang="en-US" sz="1200"/>
          </a:p>
          <a:p>
            <a:r>
              <a:rPr lang="fr-FR"/>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a:p>
          <a:p>
            <a:endParaRPr lang="en-US" sz="1200"/>
          </a:p>
          <a:p>
            <a:r>
              <a:rPr lang="fr-FR"/>
              <a:t>Combinées à une évaluation appropriée, elles devraient être utiles dans le cadre des accréditations ou pour le Syllabus CDIO. </a:t>
            </a:r>
            <a:endParaRPr lang="en-US" sz="12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fr-FR"/>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20</a:t>
            </a:fld>
            <a:endParaRPr lang="en-GB">
              <a:latin typeface="Times New Roman" pitchFamily="18" charset="0"/>
            </a:endParaRPr>
          </a:p>
        </p:txBody>
      </p:sp>
      <p:sp>
        <p:nvSpPr>
          <p:cNvPr id="52227" name="Rectangle 2"/>
          <p:cNvSpPr>
            <a:spLocks noGrp="1" noRot="1" noChangeAspect="1" noChangeArrowheads="1" noTextEdit="1"/>
          </p:cNvSpPr>
          <p:nvPr>
            <p:ph type="sldImg"/>
          </p:nvPr>
        </p:nvSpPr>
        <p:spPr>
          <a:xfrm>
            <a:off x="79375" y="755650"/>
            <a:ext cx="6704013" cy="37719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mn-lt"/>
                <a:cs typeface="Times New Roman" pitchFamily="18" charset="0"/>
              </a:rPr>
              <a:t>A </a:t>
            </a:r>
            <a:r>
              <a:rPr lang="en-GB" sz="1000" b="1" i="1" dirty="0" err="1">
                <a:solidFill>
                  <a:srgbClr val="000000"/>
                </a:solidFill>
                <a:latin typeface="+mn-lt"/>
                <a:cs typeface="Times New Roman" pitchFamily="18" charset="0"/>
              </a:rPr>
              <a:t>vous</a:t>
            </a:r>
            <a:r>
              <a:rPr lang="en-GB" sz="1000" b="1" i="1" dirty="0">
                <a:solidFill>
                  <a:srgbClr val="000000"/>
                </a:solidFill>
                <a:latin typeface="+mn-lt"/>
                <a:cs typeface="Times New Roman" pitchFamily="18" charset="0"/>
              </a:rPr>
              <a:t> </a:t>
            </a:r>
            <a:r>
              <a:rPr lang="en-GB" sz="1000" b="1" i="1" dirty="0" err="1">
                <a:solidFill>
                  <a:srgbClr val="000000"/>
                </a:solidFill>
                <a:latin typeface="+mn-lt"/>
                <a:cs typeface="Times New Roman" pitchFamily="18" charset="0"/>
              </a:rPr>
              <a:t>d’essayer</a:t>
            </a:r>
            <a:r>
              <a:rPr lang="en-GB" sz="1000" b="1" i="1" dirty="0">
                <a:solidFill>
                  <a:srgbClr val="000000"/>
                </a:solidFill>
                <a:latin typeface="+mn-lt"/>
                <a:cs typeface="Times New Roman" pitchFamily="18" charset="0"/>
              </a:rPr>
              <a:t>!</a:t>
            </a:r>
          </a:p>
          <a:p>
            <a:endParaRPr lang="en-GB" sz="900" dirty="0">
              <a:solidFill>
                <a:srgbClr val="000000"/>
              </a:solidFill>
              <a:latin typeface="+mn-lt"/>
              <a:cs typeface="Times New Roman" pitchFamily="18" charset="0"/>
            </a:endParaRPr>
          </a:p>
          <a:p>
            <a:r>
              <a:rPr lang="fr-FR" sz="1100" dirty="0">
                <a:latin typeface="+mn-lt"/>
              </a:rPr>
              <a:t>Un certain nombre d'autres exemples/exercices ont été développés pour le site Web ANSYS Granta Education Hub et le livre d'Ashby, </a:t>
            </a:r>
            <a:r>
              <a:rPr lang="fr-FR" sz="1100" dirty="0" err="1">
                <a:latin typeface="+mn-lt"/>
              </a:rPr>
              <a:t>Shercliff</a:t>
            </a:r>
            <a:r>
              <a:rPr lang="fr-FR" sz="1100" dirty="0">
                <a:latin typeface="+mn-lt"/>
              </a:rPr>
              <a:t> et </a:t>
            </a:r>
            <a:r>
              <a:rPr lang="fr-FR" sz="1100" dirty="0" err="1">
                <a:latin typeface="+mn-lt"/>
              </a:rPr>
              <a:t>Cebon</a:t>
            </a:r>
            <a:r>
              <a:rPr lang="fr-FR" sz="1100" dirty="0">
                <a:latin typeface="+mn-lt"/>
              </a:rPr>
              <a:t> </a:t>
            </a:r>
            <a:r>
              <a:rPr lang="en-US" sz="1100" dirty="0">
                <a:latin typeface="+mn-lt"/>
              </a:rPr>
              <a:t>(Materials: Engineering, Science, Processing and Design).</a:t>
            </a:r>
          </a:p>
          <a:p>
            <a:endParaRPr lang="fr-FR" sz="1100" dirty="0">
              <a:latin typeface="+mn-lt"/>
            </a:endParaRPr>
          </a:p>
          <a:p>
            <a:r>
              <a:rPr lang="fr-FR" sz="1100" dirty="0">
                <a:latin typeface="+mn-lt"/>
              </a:rPr>
              <a:t>Vous pouvez télécharger des fichiers de projet prêts à l'emploi à partir de https://www.grantadesign.com/education/teachingresources/ </a:t>
            </a:r>
            <a:endParaRPr lang="en-GB" sz="900" dirty="0">
              <a:latin typeface="+mn-lt"/>
              <a:cs typeface="Arial" charset="0"/>
            </a:endParaRPr>
          </a:p>
        </p:txBody>
      </p:sp>
    </p:spTree>
    <p:extLst>
      <p:ext uri="{BB962C8B-B14F-4D97-AF65-F5344CB8AC3E}">
        <p14:creationId xmlns:p14="http://schemas.microsoft.com/office/powerpoint/2010/main" val="182044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a:t>
            </a:r>
            <a:r>
              <a:rPr lang="fr-FR"/>
              <a:t>: w</a:t>
            </a:r>
            <a:r>
              <a:rPr lang="en-GB" sz="1200">
                <a:solidFill>
                  <a:srgbClr val="FF0000"/>
                </a:solidFill>
              </a:rPr>
              <a:t>ww</a:t>
            </a:r>
            <a:r>
              <a:rPr lang="en-GB" sz="1200" dirty="0">
                <a:solidFill>
                  <a:srgbClr val="FF0000"/>
                </a:solidFill>
              </a:rPr>
              <a:t>.ansys.com/education-resources.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1DD72F1A-C0F8-4967-AE7C-D087BCE788F5}" type="slidenum">
              <a:rPr lang="en-GB" smtClean="0">
                <a:latin typeface="Times New Roman" pitchFamily="18" charset="0"/>
              </a:rPr>
              <a:pPr/>
              <a:t>3</a:t>
            </a:fld>
            <a:endParaRPr lang="en-GB">
              <a:latin typeface="Times New Roman" pitchFamily="18" charset="0"/>
            </a:endParaRPr>
          </a:p>
        </p:txBody>
      </p:sp>
      <p:sp>
        <p:nvSpPr>
          <p:cNvPr id="32771" name="Rectangle 2"/>
          <p:cNvSpPr>
            <a:spLocks noGrp="1" noRot="1" noChangeAspect="1" noChangeArrowheads="1" noTextEdit="1"/>
          </p:cNvSpPr>
          <p:nvPr>
            <p:ph type="sldImg"/>
          </p:nvPr>
        </p:nvSpPr>
        <p:spPr>
          <a:xfrm>
            <a:off x="180975" y="733425"/>
            <a:ext cx="6513513" cy="3665538"/>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solidFill>
                  <a:srgbClr val="CC0000"/>
                </a:solidFill>
                <a:latin typeface="Arial" charset="0"/>
                <a:cs typeface="Arial" charset="0"/>
              </a:rPr>
              <a:t>Utilisation de diagrammes de propriétés pour illustrer la science des matériaux sous-jacente</a:t>
            </a:r>
          </a:p>
          <a:p>
            <a:pPr algn="ctr"/>
            <a:endParaRPr lang="en-GB" sz="900" b="1" dirty="0">
              <a:solidFill>
                <a:srgbClr val="CC0000"/>
              </a:solidFill>
              <a:latin typeface="Arial" charset="0"/>
              <a:cs typeface="Arial" charset="0"/>
            </a:endParaRPr>
          </a:p>
          <a:p>
            <a:r>
              <a:rPr lang="fr-FR" sz="900" dirty="0">
                <a:latin typeface="Arial" charset="0"/>
                <a:cs typeface="Arial" charset="0"/>
              </a:rPr>
              <a:t>Les </a:t>
            </a:r>
            <a:r>
              <a:rPr lang="fr-FR" sz="900" b="1" dirty="0">
                <a:latin typeface="Arial" charset="0"/>
                <a:cs typeface="Arial" charset="0"/>
              </a:rPr>
              <a:t>graphiques de propriétés </a:t>
            </a:r>
            <a:r>
              <a:rPr lang="fr-FR" sz="900" dirty="0">
                <a:latin typeface="Arial" charset="0"/>
                <a:cs typeface="Arial" charset="0"/>
              </a:rPr>
              <a:t>sont au cœur de la méthodologie de Granta </a:t>
            </a:r>
            <a:r>
              <a:rPr lang="fr-FR" sz="900" dirty="0" err="1">
                <a:latin typeface="Arial" charset="0"/>
                <a:cs typeface="Arial" charset="0"/>
              </a:rPr>
              <a:t>EduPack</a:t>
            </a:r>
            <a:r>
              <a:rPr lang="fr-FR" sz="900" dirty="0">
                <a:latin typeface="Arial" charset="0"/>
                <a:cs typeface="Arial" charset="0"/>
              </a:rPr>
              <a:t> pour la sélection des matériaux dans la conception. Mais les ingénieurs et les scientifiques des matériaux exploreront également la physique sous-jacente des propriétés, en particulier pour apprécier comment les procédés de fabrication nous permettent de </a:t>
            </a:r>
            <a:r>
              <a:rPr lang="fr-FR" sz="900" b="1" dirty="0">
                <a:latin typeface="Arial" charset="0"/>
                <a:cs typeface="Arial" charset="0"/>
              </a:rPr>
              <a:t>manipuler</a:t>
            </a:r>
            <a:r>
              <a:rPr lang="fr-FR" sz="900" dirty="0">
                <a:latin typeface="Arial" charset="0"/>
                <a:cs typeface="Arial" charset="0"/>
              </a:rPr>
              <a:t> les propriétés. Étant donné que les changements dans la composition et l'historique des procédés conduisent à de nouveaux profils de propriétés, nous pouvons facilement suivre l'évolution des paires de propriétés sur un graphique – appelée </a:t>
            </a:r>
            <a:r>
              <a:rPr lang="fr-FR" sz="900" b="1" dirty="0">
                <a:latin typeface="Arial" charset="0"/>
                <a:cs typeface="Arial" charset="0"/>
              </a:rPr>
              <a:t>une trajectoire de procédé</a:t>
            </a:r>
            <a:r>
              <a:rPr lang="fr-FR" sz="900" dirty="0">
                <a:latin typeface="Arial" charset="0"/>
                <a:cs typeface="Arial" charset="0"/>
              </a:rPr>
              <a:t>.</a:t>
            </a:r>
          </a:p>
          <a:p>
            <a:endParaRPr lang="fr-FR" sz="900" dirty="0">
              <a:latin typeface="Arial" charset="0"/>
              <a:cs typeface="Arial" charset="0"/>
            </a:endParaRPr>
          </a:p>
          <a:p>
            <a:r>
              <a:rPr lang="fr-FR" sz="900" dirty="0">
                <a:latin typeface="Arial" charset="0"/>
                <a:cs typeface="Arial" charset="0"/>
              </a:rPr>
              <a:t>Les graphiques ne montrent pas seulement les compromis entre les propriétés dans la conception, ils illustrent également de manière pratique les compromis de propriété qui sont faits lors de la fabrication des matériaux.</a:t>
            </a:r>
          </a:p>
          <a:p>
            <a:endParaRPr lang="fr-FR" sz="900" dirty="0">
              <a:latin typeface="Arial" charset="0"/>
              <a:cs typeface="Arial" charset="0"/>
            </a:endParaRPr>
          </a:p>
          <a:p>
            <a:r>
              <a:rPr lang="fr-FR" sz="900" dirty="0">
                <a:latin typeface="Arial" charset="0"/>
                <a:cs typeface="Arial" charset="0"/>
              </a:rPr>
              <a:t>Le concept est illustré ici avec quelques combinaisons standard de propriétés mécaniques qui apparaissent dans la conception et la sélection des matériaux, pour toutes les classes de matériaux - mais le concept s'étend à n'importe quelle combinaison de propriétés (thermique-électrique-mécanique).</a:t>
            </a:r>
          </a:p>
          <a:p>
            <a:endParaRPr lang="fr-FR" sz="900" dirty="0">
              <a:latin typeface="Arial" charset="0"/>
              <a:cs typeface="Arial" charset="0"/>
            </a:endParaRPr>
          </a:p>
          <a:p>
            <a:r>
              <a:rPr lang="fr-FR" sz="900" dirty="0">
                <a:latin typeface="Arial" charset="0"/>
                <a:cs typeface="Arial" charset="0"/>
              </a:rPr>
              <a:t>Des exemples de l'approche sont dispersés à travers Ashby, </a:t>
            </a:r>
            <a:r>
              <a:rPr lang="fr-FR" sz="900" dirty="0" err="1">
                <a:latin typeface="Arial" charset="0"/>
                <a:cs typeface="Arial" charset="0"/>
              </a:rPr>
              <a:t>Shercliff</a:t>
            </a:r>
            <a:r>
              <a:rPr lang="fr-FR" sz="900" dirty="0">
                <a:latin typeface="Arial" charset="0"/>
                <a:cs typeface="Arial" charset="0"/>
              </a:rPr>
              <a:t> et </a:t>
            </a:r>
            <a:r>
              <a:rPr lang="fr-FR" sz="900" dirty="0" err="1">
                <a:latin typeface="Arial" charset="0"/>
                <a:cs typeface="Arial" charset="0"/>
              </a:rPr>
              <a:t>Cebon</a:t>
            </a:r>
            <a:r>
              <a:rPr lang="fr-FR" sz="900" dirty="0">
                <a:latin typeface="Arial" charset="0"/>
                <a:cs typeface="Arial" charset="0"/>
              </a:rPr>
              <a:t> – mais particulièrement dans le chapitre 19 « Suivez la recette : traitement et propriétés ».</a:t>
            </a:r>
            <a:endParaRPr lang="en-GB" sz="900" dirty="0">
              <a:latin typeface="Arial" charset="0"/>
              <a:cs typeface="Arial" charset="0"/>
            </a:endParaRPr>
          </a:p>
        </p:txBody>
      </p:sp>
    </p:spTree>
    <p:extLst>
      <p:ext uri="{BB962C8B-B14F-4D97-AF65-F5344CB8AC3E}">
        <p14:creationId xmlns:p14="http://schemas.microsoft.com/office/powerpoint/2010/main" val="9512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F3A3C58F-DEE8-46EA-BEED-6B7508FAF74A}" type="slidenum">
              <a:rPr lang="en-GB" smtClean="0">
                <a:latin typeface="Times New Roman" pitchFamily="18" charset="0"/>
              </a:rPr>
              <a:pPr/>
              <a:t>4</a:t>
            </a:fld>
            <a:endParaRPr lang="en-GB">
              <a:latin typeface="Times New Roman" pitchFamily="18" charset="0"/>
            </a:endParaRPr>
          </a:p>
        </p:txBody>
      </p:sp>
      <p:sp>
        <p:nvSpPr>
          <p:cNvPr id="36867" name="Rectangle 2"/>
          <p:cNvSpPr>
            <a:spLocks noGrp="1" noRot="1" noChangeAspect="1" noChangeArrowheads="1" noTextEdit="1"/>
          </p:cNvSpPr>
          <p:nvPr>
            <p:ph type="sldImg"/>
          </p:nvPr>
        </p:nvSpPr>
        <p:spPr>
          <a:xfrm>
            <a:off x="180975" y="733425"/>
            <a:ext cx="6513513" cy="3665538"/>
          </a:xfrm>
          <a:ln/>
        </p:spPr>
      </p:sp>
      <p:sp>
        <p:nvSpPr>
          <p:cNvPr id="36868" name="Rectangle 3"/>
          <p:cNvSpPr>
            <a:spLocks noGrp="1" noChangeArrowheads="1"/>
          </p:cNvSpPr>
          <p:nvPr>
            <p:ph type="body" idx="1"/>
          </p:nvPr>
        </p:nvSpPr>
        <p:spPr>
          <a:xfrm>
            <a:off x="915988" y="4648200"/>
            <a:ext cx="5038725"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solidFill>
                  <a:srgbClr val="000000"/>
                </a:solidFill>
                <a:latin typeface="Arial" charset="0"/>
                <a:cs typeface="Arial" charset="0"/>
              </a:rPr>
              <a:t>Le point de depart : Module et </a:t>
            </a:r>
            <a:r>
              <a:rPr lang="en-US" sz="1000" b="1" i="1" err="1">
                <a:solidFill>
                  <a:srgbClr val="000000"/>
                </a:solidFill>
                <a:latin typeface="Arial" charset="0"/>
                <a:cs typeface="Arial" charset="0"/>
              </a:rPr>
              <a:t>Densité</a:t>
            </a:r>
            <a:endParaRPr lang="en-US" sz="1000" b="1" i="1">
              <a:solidFill>
                <a:srgbClr val="000000"/>
              </a:solidFill>
              <a:latin typeface="Arial" charset="0"/>
              <a:cs typeface="Arial" charset="0"/>
            </a:endParaRPr>
          </a:p>
          <a:p>
            <a:endParaRPr lang="en-US" sz="900">
              <a:solidFill>
                <a:srgbClr val="000000"/>
              </a:solidFill>
              <a:latin typeface="Arial" charset="0"/>
              <a:cs typeface="Arial" charset="0"/>
            </a:endParaRPr>
          </a:p>
          <a:p>
            <a:pPr marL="0" indent="0">
              <a:buFont typeface="Arial" panose="020B0604020202020204" pitchFamily="34" charset="0"/>
              <a:buNone/>
            </a:pPr>
            <a:endParaRPr lang="en-US" sz="900" baseline="0">
              <a:solidFill>
                <a:srgbClr val="000000"/>
              </a:solidFill>
              <a:latin typeface="Arial" charset="0"/>
              <a:cs typeface="Arial" charset="0"/>
            </a:endParaRPr>
          </a:p>
          <a:p>
            <a:r>
              <a:rPr lang="fr-FR" sz="1200"/>
              <a:t>Les graphiques peuvent être utilisés comme une introduction aux idées de la </a:t>
            </a:r>
            <a:r>
              <a:rPr lang="fr-FR" sz="1200" b="1"/>
              <a:t>science des matériaux</a:t>
            </a:r>
            <a:r>
              <a:rPr lang="fr-FR" sz="1200"/>
              <a:t>. Ce graphique montre deux propriétés : le module de Young et la densité, comme précédemment. Les positions occupées par les familles sur les cartes sont expliquées brièvement dans les diapositives suivantes, par exemple pour le métal et la céramique, grâce à une compréhension de la liaison </a:t>
            </a:r>
            <a:r>
              <a:rPr lang="fr-FR" sz="1200" err="1"/>
              <a:t>inter-atomique</a:t>
            </a:r>
            <a:r>
              <a:rPr lang="fr-FR" sz="1200"/>
              <a:t> et du tassement cristallin. D'autres concepts de la science et de l'ingénierie des matériaux expliquent les autres classes, et de même les positions de chaque classe sur les autres graphiques.</a:t>
            </a:r>
          </a:p>
          <a:p>
            <a:endParaRPr lang="fr-FR" sz="1200"/>
          </a:p>
          <a:p>
            <a:r>
              <a:rPr lang="fr-FR" sz="1200"/>
              <a:t>D'une manière générale, nous pouvons classer les façons dont les propriétés sont manipulées en 3 classes :</a:t>
            </a:r>
          </a:p>
          <a:p>
            <a:pPr marL="171450" indent="-171450">
              <a:buFont typeface="Arial" panose="020B0604020202020204" pitchFamily="34" charset="0"/>
              <a:buChar char="•"/>
            </a:pPr>
            <a:r>
              <a:rPr lang="fr-FR" sz="1200" b="1" i="0"/>
              <a:t>Composition</a:t>
            </a:r>
            <a:r>
              <a:rPr lang="fr-FR" sz="1200"/>
              <a:t> – les éléments présents et leur interaction à l'échelle atomique/moléculaire</a:t>
            </a:r>
          </a:p>
          <a:p>
            <a:pPr marL="171450" indent="-171450">
              <a:buFont typeface="Arial" panose="020B0604020202020204" pitchFamily="34" charset="0"/>
              <a:buChar char="•"/>
            </a:pPr>
            <a:r>
              <a:rPr lang="fr-FR" sz="1200" b="1"/>
              <a:t>Microstructure</a:t>
            </a:r>
            <a:r>
              <a:rPr lang="fr-FR" sz="1200"/>
              <a:t> - arrangements internes de régions de composition et/ou de structure atomique/moléculaire distinctes (généralement formées in situ par traitement), de l'échelle submicronique à submillimétrique</a:t>
            </a:r>
          </a:p>
          <a:p>
            <a:pPr marL="171450" indent="-171450">
              <a:buFont typeface="Arial" panose="020B0604020202020204" pitchFamily="34" charset="0"/>
              <a:buChar char="•"/>
            </a:pPr>
            <a:r>
              <a:rPr lang="fr-FR" sz="1200" b="1"/>
              <a:t>Architecture</a:t>
            </a:r>
            <a:r>
              <a:rPr lang="fr-FR" sz="1200"/>
              <a:t> - mélanges de deux (ou plus) matériaux (y compris l'air) qui préexistent sous une forme en vrac et sont combinés, du micron au millimètre</a:t>
            </a:r>
          </a:p>
          <a:p>
            <a:pPr marL="0" indent="0">
              <a:buFont typeface="Arial" panose="020B0604020202020204" pitchFamily="34" charset="0"/>
              <a:buNone/>
            </a:pPr>
            <a:endParaRPr lang="fr-FR" sz="1200"/>
          </a:p>
          <a:p>
            <a:pPr marL="0" indent="0">
              <a:buFont typeface="Arial" panose="020B0604020202020204" pitchFamily="34" charset="0"/>
              <a:buNone/>
            </a:pPr>
            <a:r>
              <a:rPr lang="fr-FR" sz="1200"/>
              <a:t>Le traitement des matériaux est essentiel pour manipuler la composition, la microstructure et l'architecture.</a:t>
            </a:r>
          </a:p>
          <a:p>
            <a:pPr marL="0" indent="0">
              <a:buFont typeface="Arial" panose="020B0604020202020204" pitchFamily="34" charset="0"/>
              <a:buNone/>
            </a:pPr>
            <a:endParaRPr lang="fr-FR" sz="1200"/>
          </a:p>
          <a:p>
            <a:pPr marL="0" indent="0">
              <a:buFont typeface="Arial" panose="020B0604020202020204" pitchFamily="34" charset="0"/>
              <a:buNone/>
            </a:pPr>
            <a:r>
              <a:rPr lang="fr-FR" sz="1200"/>
              <a:t>Les </a:t>
            </a:r>
            <a:r>
              <a:rPr lang="fr-FR" sz="1200" b="1"/>
              <a:t>notes scientifiques </a:t>
            </a:r>
            <a:r>
              <a:rPr lang="fr-FR" sz="1200"/>
              <a:t>attachées à chaque nom de champ dans Granta </a:t>
            </a:r>
            <a:r>
              <a:rPr lang="fr-FR" sz="1200" err="1"/>
              <a:t>EduPack</a:t>
            </a:r>
            <a:r>
              <a:rPr lang="fr-FR" sz="1200"/>
              <a:t> présentent la propriété et expliquent ses origines plus en détail. Les références à la fin de chaque note scientifique vous dirigent vers les chapitres pertinents des livres de références sur les matériaux d'ingénierie et la science des matériaux.</a:t>
            </a:r>
          </a:p>
          <a:p>
            <a:pPr marL="0" indent="0">
              <a:buFont typeface="Arial" panose="020B0604020202020204" pitchFamily="34" charset="0"/>
              <a:buNone/>
            </a:pPr>
            <a:endParaRPr lang="fr-FR" sz="1200"/>
          </a:p>
          <a:p>
            <a:pPr marL="0" indent="0">
              <a:buFont typeface="Arial" panose="020B0604020202020204" pitchFamily="34" charset="0"/>
              <a:buNone/>
            </a:pPr>
            <a:r>
              <a:rPr lang="fr-FR" sz="1200"/>
              <a:t>Les versions papier de la plupart des graphiques peuvent être copiées à des fins </a:t>
            </a:r>
            <a:r>
              <a:rPr lang="fr-FR" sz="1200" b="1"/>
              <a:t>pédagogiques</a:t>
            </a:r>
            <a:r>
              <a:rPr lang="fr-FR" sz="1200"/>
              <a:t> sans restriction de droit d'auteur sur les textes, ou téléchargées à partir de www.grantadesign.com/education. Le logiciel Granta </a:t>
            </a:r>
            <a:r>
              <a:rPr lang="fr-FR" sz="1200" err="1"/>
              <a:t>EduPack</a:t>
            </a:r>
            <a:r>
              <a:rPr lang="fr-FR" sz="1200"/>
              <a:t> permet de tracer n'importe quelle paire de propriétés sous forme de graphique (même les fonctions des propriétés peuvent être tracées), donnant une énorme liberté pour explorer le monde des matériaux visuellement.</a:t>
            </a:r>
            <a:endParaRPr lang="en-GB" sz="100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126838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F8BB8B9-D3E1-4D0E-820B-F0E89DF26926}" type="slidenum">
              <a:rPr lang="en-GB" smtClean="0">
                <a:latin typeface="Times New Roman" pitchFamily="18" charset="0"/>
              </a:rPr>
              <a:pPr/>
              <a:t>5</a:t>
            </a:fld>
            <a:endParaRPr lang="en-GB">
              <a:latin typeface="Times New Roman" pitchFamily="18" charset="0"/>
            </a:endParaRPr>
          </a:p>
        </p:txBody>
      </p:sp>
      <p:sp>
        <p:nvSpPr>
          <p:cNvPr id="35843" name="Rectangle 2"/>
          <p:cNvSpPr>
            <a:spLocks noGrp="1" noRot="1" noChangeAspect="1" noChangeArrowheads="1" noTextEdit="1"/>
          </p:cNvSpPr>
          <p:nvPr>
            <p:ph type="sldImg"/>
          </p:nvPr>
        </p:nvSpPr>
        <p:spPr>
          <a:xfrm>
            <a:off x="2643188" y="487363"/>
            <a:ext cx="4327525" cy="243522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a:solidFill>
                  <a:srgbClr val="000000"/>
                </a:solidFill>
                <a:latin typeface="Arial" charset="0"/>
                <a:cs typeface="Times New Roman" pitchFamily="18" charset="0"/>
              </a:rPr>
              <a:t>Exploration : qu'est-ce qui détermine le module et la densité ? </a:t>
            </a:r>
            <a:endParaRPr lang="en-GB" sz="1000" b="1" i="1">
              <a:solidFill>
                <a:srgbClr val="000000"/>
              </a:solidFill>
              <a:latin typeface="Arial" charset="0"/>
              <a:cs typeface="Times New Roman" pitchFamily="18" charset="0"/>
            </a:endParaRPr>
          </a:p>
          <a:p>
            <a:endParaRPr lang="en-GB" sz="900">
              <a:solidFill>
                <a:srgbClr val="000000"/>
              </a:solidFill>
              <a:latin typeface="Arial" charset="0"/>
              <a:cs typeface="Times New Roman" pitchFamily="18" charset="0"/>
            </a:endParaRPr>
          </a:p>
          <a:p>
            <a:r>
              <a:rPr lang="fr-FR" sz="1100"/>
              <a:t>Le point de départ conventionnel pour l'interprétation du module et de la densité est le modèle de la « sphère dure », avec des atomes d'un type empilés dans un cristal.</a:t>
            </a:r>
          </a:p>
          <a:p>
            <a:endParaRPr lang="fr-FR" sz="1100"/>
          </a:p>
          <a:p>
            <a:r>
              <a:rPr lang="fr-FR" sz="1100" b="1"/>
              <a:t>La densité </a:t>
            </a:r>
            <a:r>
              <a:rPr lang="fr-FR" sz="1100"/>
              <a:t>reflète simplement la masse des atomes et combien sont empilés dans un volume donné.</a:t>
            </a:r>
          </a:p>
          <a:p>
            <a:endParaRPr lang="fr-FR" sz="1100"/>
          </a:p>
          <a:p>
            <a:r>
              <a:rPr lang="fr-FR" sz="1100" b="1"/>
              <a:t>Le module </a:t>
            </a:r>
            <a:r>
              <a:rPr lang="fr-FR" sz="1100"/>
              <a:t>est interprété en traitant les liaisons interatomiques comme des ressorts approximativement linéaires, avec un espacement d'équilibre déterminé par un puits d'énergie. C'est plus ou moins suffisant pour rendre compte du comportement des métaux (y compris leurs alliages) – on s'attend à ce que les métaux tombent dans le même domaine que les éléments sur lesquels ils reposent : on peut le vérifier sur le graphique.</a:t>
            </a:r>
          </a:p>
          <a:p>
            <a:endParaRPr lang="fr-FR" sz="1100"/>
          </a:p>
          <a:p>
            <a:r>
              <a:rPr lang="fr-FR" sz="1100"/>
              <a:t>S'agissant des composés inorganiques, le modèle de la « sphère dure » s'étend aux composés cristallins entre deux métaux, ou entre métaux et O, C, N (c'est-à-dire les </a:t>
            </a:r>
            <a:r>
              <a:rPr lang="fr-FR" sz="1100" b="1"/>
              <a:t>céramiques</a:t>
            </a:r>
            <a:r>
              <a:rPr lang="fr-FR" sz="1100"/>
              <a:t> techniques). Changer la composition de cette manière a introduit une liaison ionique et covalente - généralement plus rigide que la liaison métallique, donnant un module plus élevé que les métaux, à densité comparable.</a:t>
            </a:r>
          </a:p>
          <a:p>
            <a:endParaRPr lang="fr-FR" sz="1100"/>
          </a:p>
          <a:p>
            <a:r>
              <a:rPr lang="fr-FR" sz="1100"/>
              <a:t>Les composés organiques – </a:t>
            </a:r>
            <a:r>
              <a:rPr lang="fr-FR" sz="1100" b="1"/>
              <a:t>polymères</a:t>
            </a:r>
            <a:r>
              <a:rPr lang="fr-FR" sz="1100"/>
              <a:t> et </a:t>
            </a:r>
            <a:r>
              <a:rPr lang="fr-FR" sz="1100" b="1"/>
              <a:t>élastomères</a:t>
            </a:r>
            <a:r>
              <a:rPr lang="fr-FR" sz="1100"/>
              <a:t> – sont constitués de molécules d'hydrocarbures, avec une liaison covalente rigide le long de la chaîne, mais le module est dominé par les faibles liaisons hydrogène entre les chaînes. Une très large gamme de modules résulte des variations de composition au niveau moléculaire (y compris la variation de la longueur de chaîne, le degré de réticulation et l'effet de la température de transition vitreuse). Les polymères semi-cristallins présentent des régions distinctes amorphes et cristallines, développées in situ pendant le refroidissement à une échelle beaucoup plus grande que le diamètre de la chaîne - dans ce cas, le module dépend également de cette </a:t>
            </a:r>
            <a:r>
              <a:rPr lang="fr-FR" sz="1100" b="1"/>
              <a:t>microstructure</a:t>
            </a:r>
            <a:r>
              <a:rPr lang="fr-FR" sz="1100"/>
              <a:t>. Les densités des polymères sont plus faibles que pour les matériaux cristallins : l’empilement est moins efficace, et C et H sont des éléments légers.</a:t>
            </a:r>
            <a:endParaRPr lang="en-GB" sz="90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113405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94138" y="9285288"/>
            <a:ext cx="2976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6</a:t>
            </a:fld>
            <a:endParaRPr lang="en-GB" sz="1200">
              <a:latin typeface="Times New Roman" pitchFamily="18" charset="0"/>
            </a:endParaRPr>
          </a:p>
        </p:txBody>
      </p:sp>
      <p:sp>
        <p:nvSpPr>
          <p:cNvPr id="39939" name="Slide Image Placeholder 1"/>
          <p:cNvSpPr>
            <a:spLocks noGrp="1" noRot="1" noChangeAspect="1" noTextEdit="1"/>
          </p:cNvSpPr>
          <p:nvPr>
            <p:ph type="sldImg"/>
          </p:nvPr>
        </p:nvSpPr>
        <p:spPr>
          <a:xfrm>
            <a:off x="195263" y="741363"/>
            <a:ext cx="6486525" cy="3649662"/>
          </a:xfrm>
          <a:ln/>
        </p:spPr>
      </p:sp>
      <p:sp>
        <p:nvSpPr>
          <p:cNvPr id="39940"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6" rIns="90479" bIns="44446"/>
          <a:lstStyle/>
          <a:p>
            <a:pPr algn="ctr" defTabSz="731838"/>
            <a:r>
              <a:rPr lang="fr-FR" sz="1000" b="1" i="1" baseline="0">
                <a:solidFill>
                  <a:srgbClr val="000000"/>
                </a:solidFill>
                <a:latin typeface="Arial" charset="0"/>
                <a:cs typeface="Times New Roman" pitchFamily="18" charset="0"/>
              </a:rPr>
              <a:t>Propriétés déterminées par la nature de la liaison interatomique </a:t>
            </a:r>
            <a:endParaRPr lang="en-GB" sz="1000" b="1" i="1">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endParaRPr lang="en-GB" sz="900" baseline="0">
              <a:solidFill>
                <a:srgbClr val="000000"/>
              </a:solidFill>
              <a:latin typeface="Arial" charset="0"/>
              <a:cs typeface="Times New Roman" pitchFamily="18" charset="0"/>
            </a:endParaRPr>
          </a:p>
          <a:p>
            <a:r>
              <a:rPr lang="fr-FR" sz="1100"/>
              <a:t>La base de données The </a:t>
            </a:r>
            <a:r>
              <a:rPr lang="fr-FR" sz="1100" err="1"/>
              <a:t>Elements</a:t>
            </a:r>
            <a:r>
              <a:rPr lang="fr-FR" sz="1100"/>
              <a:t> donne les gammes de module et de densité pour tous les métaux purs - ceux-ci sont superposés sur le graphique. Le modèle de la sphère dure fonctionne bien - le module et la densité des métaux ne dépendent que de la composition (et même alors seulement de l'élément de base - les « bulles » sur le tableau des propriétés sont petites : regardez les aciers par exemple, avec littéralement des centaines de compositions contenues dans une petite bulle). Pour les mêmes raisons, la microstructure ne joue pas de rôle significatif pour ces propriétés dans les métaux.</a:t>
            </a:r>
          </a:p>
          <a:p>
            <a:endParaRPr lang="fr-FR" sz="1100"/>
          </a:p>
          <a:p>
            <a:r>
              <a:rPr lang="fr-FR" sz="1100"/>
              <a:t>Toutes les autres classes des matériaux impliquent un certain degré de manipulation, explorées dans la suite.</a:t>
            </a:r>
          </a:p>
        </p:txBody>
      </p:sp>
      <p:sp>
        <p:nvSpPr>
          <p:cNvPr id="39941"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0" rIns="1904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6</a:t>
            </a:fld>
            <a:endParaRPr lang="en-US" sz="1000" i="1">
              <a:latin typeface="Times New Roman" pitchFamily="18" charset="0"/>
            </a:endParaRPr>
          </a:p>
        </p:txBody>
      </p:sp>
    </p:spTree>
    <p:extLst>
      <p:ext uri="{BB962C8B-B14F-4D97-AF65-F5344CB8AC3E}">
        <p14:creationId xmlns:p14="http://schemas.microsoft.com/office/powerpoint/2010/main" val="267956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7" rIns="88214" bIns="44107"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7</a:t>
            </a:fld>
            <a:endParaRPr lang="en-GB" sz="1200">
              <a:latin typeface="Times New Roman" pitchFamily="18" charset="0"/>
            </a:endParaRPr>
          </a:p>
        </p:txBody>
      </p:sp>
      <p:sp>
        <p:nvSpPr>
          <p:cNvPr id="39939" name="Slide Image Placeholder 1"/>
          <p:cNvSpPr>
            <a:spLocks noGrp="1" noRot="1" noChangeAspect="1" noTextEdit="1"/>
          </p:cNvSpPr>
          <p:nvPr>
            <p:ph type="sldImg"/>
          </p:nvPr>
        </p:nvSpPr>
        <p:spPr>
          <a:xfrm>
            <a:off x="2654300" y="492125"/>
            <a:ext cx="4308475" cy="2424113"/>
          </a:xfrm>
          <a:ln/>
        </p:spPr>
      </p:sp>
      <p:sp>
        <p:nvSpPr>
          <p:cNvPr id="39940" name="Notes Placeholder 2"/>
          <p:cNvSpPr>
            <a:spLocks noGrp="1"/>
          </p:cNvSpPr>
          <p:nvPr>
            <p:ph type="body" idx="1"/>
          </p:nvPr>
        </p:nvSpPr>
        <p:spPr>
          <a:xfrm>
            <a:off x="1283006" y="3092536"/>
            <a:ext cx="7038768" cy="2935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94" tIns="42882" rIns="87294" bIns="42882"/>
          <a:lstStyle/>
          <a:p>
            <a:pPr algn="ctr" defTabSz="731838"/>
            <a:r>
              <a:rPr lang="fr-FR" sz="1000" b="1" i="1" baseline="0">
                <a:solidFill>
                  <a:srgbClr val="000000"/>
                </a:solidFill>
                <a:latin typeface="Arial" charset="0"/>
                <a:cs typeface="Times New Roman" pitchFamily="18" charset="0"/>
              </a:rPr>
              <a:t>Propriétés déterminées par la nature de la liaison interatomique </a:t>
            </a:r>
            <a:endParaRPr lang="en-GB" sz="1000" b="1" i="1">
              <a:solidFill>
                <a:srgbClr val="000000"/>
              </a:solidFill>
              <a:latin typeface="Arial" charset="0"/>
              <a:cs typeface="Times New Roman" pitchFamily="18" charset="0"/>
            </a:endParaRPr>
          </a:p>
          <a:p>
            <a:pPr defTabSz="706077"/>
            <a:endParaRPr lang="en-GB" sz="900">
              <a:solidFill>
                <a:srgbClr val="000000"/>
              </a:solidFill>
              <a:latin typeface="Arial" charset="0"/>
              <a:cs typeface="Times New Roman" pitchFamily="18" charset="0"/>
            </a:endParaRPr>
          </a:p>
          <a:p>
            <a:r>
              <a:rPr lang="fr-FR" sz="1100"/>
              <a:t>En résumant ces observations sur le graphique, nous comprenons maintenant les impacts de la </a:t>
            </a:r>
            <a:r>
              <a:rPr lang="fr-FR" sz="1100" b="1"/>
              <a:t>composition</a:t>
            </a:r>
            <a:r>
              <a:rPr lang="fr-FR" sz="1100"/>
              <a:t> et de la </a:t>
            </a:r>
            <a:r>
              <a:rPr lang="fr-FR" sz="1100" b="1"/>
              <a:t>microstructure</a:t>
            </a:r>
            <a:r>
              <a:rPr lang="fr-FR" sz="1100"/>
              <a:t> sur ces propriétés.</a:t>
            </a:r>
          </a:p>
          <a:p>
            <a:endParaRPr lang="fr-FR" sz="1100"/>
          </a:p>
          <a:p>
            <a:pPr marL="171450" indent="-171450">
              <a:buFont typeface="Arial" panose="020B0604020202020204" pitchFamily="34" charset="0"/>
              <a:buChar char="•"/>
            </a:pPr>
            <a:r>
              <a:rPr lang="fr-FR" sz="1100"/>
              <a:t>Métaux et céramiques : deux propriétés déterminées par les éléments présents, avec quasiment aucune sensibilité à la microstructure pour ces propriétés (d’où les petites bulles de propriété sur ce graphique, malgré un grand nombre de variantes d'alliage au sein d'une bulle).</a:t>
            </a:r>
          </a:p>
          <a:p>
            <a:pPr marL="171450" indent="-171450">
              <a:buFont typeface="Arial" panose="020B0604020202020204" pitchFamily="34" charset="0"/>
              <a:buChar char="•"/>
            </a:pPr>
            <a:endParaRPr lang="fr-FR" sz="1100"/>
          </a:p>
          <a:p>
            <a:pPr marL="171450" indent="-171450">
              <a:buFont typeface="Arial" panose="020B0604020202020204" pitchFamily="34" charset="0"/>
              <a:buChar char="•"/>
            </a:pPr>
            <a:r>
              <a:rPr lang="fr-FR" sz="1100"/>
              <a:t>Polymères et élastomères : plusieurs ordres de grandeur de module sur une petite plage de densités, principalement déterminés par la composition moléculaire, plus des effets microstructuraux tels que la cristallinité et la réticulation (d'où une variation de module un peu plus importante pour un polymère/élastomère donné, en raison de variations de poids moléculaire, densité de réticulation, etc.). </a:t>
            </a:r>
          </a:p>
          <a:p>
            <a:pPr marL="171450" indent="-171450" defTabSz="706077">
              <a:buFont typeface="Arial" panose="020B0604020202020204" pitchFamily="34" charset="0"/>
              <a:buChar char="•"/>
            </a:pPr>
            <a:endParaRPr lang="en-GB" sz="900">
              <a:solidFill>
                <a:srgbClr val="000000"/>
              </a:solidFill>
              <a:latin typeface="Arial" charset="0"/>
              <a:cs typeface="Times New Roman" pitchFamily="18" charset="0"/>
            </a:endParaRPr>
          </a:p>
        </p:txBody>
      </p:sp>
      <p:sp>
        <p:nvSpPr>
          <p:cNvPr id="39941" name="Slide Number Placeholder 3"/>
          <p:cNvSpPr txBox="1">
            <a:spLocks noGrp="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78" tIns="0" rIns="1837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7</a:t>
            </a:fld>
            <a:endParaRPr lang="en-US" sz="1000" i="1">
              <a:latin typeface="Times New Roman" pitchFamily="18" charset="0"/>
            </a:endParaRPr>
          </a:p>
        </p:txBody>
      </p:sp>
    </p:spTree>
    <p:extLst>
      <p:ext uri="{BB962C8B-B14F-4D97-AF65-F5344CB8AC3E}">
        <p14:creationId xmlns:p14="http://schemas.microsoft.com/office/powerpoint/2010/main" val="192451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5D3611EB-56E9-4C96-8B3E-74D7AF2281DA}" type="slidenum">
              <a:rPr lang="en-GB" smtClean="0">
                <a:latin typeface="Times New Roman" pitchFamily="18" charset="0"/>
              </a:rPr>
              <a:pPr/>
              <a:t>8</a:t>
            </a:fld>
            <a:endParaRPr lang="en-GB">
              <a:latin typeface="Times New Roman" pitchFamily="18" charset="0"/>
            </a:endParaRPr>
          </a:p>
        </p:txBody>
      </p:sp>
      <p:sp>
        <p:nvSpPr>
          <p:cNvPr id="40963" name="Rectangle 2"/>
          <p:cNvSpPr>
            <a:spLocks noGrp="1" noRot="1" noChangeAspect="1" noChangeArrowheads="1" noTextEdit="1"/>
          </p:cNvSpPr>
          <p:nvPr>
            <p:ph type="sldImg"/>
          </p:nvPr>
        </p:nvSpPr>
        <p:spPr>
          <a:xfrm>
            <a:off x="2571750" y="501650"/>
            <a:ext cx="4451350" cy="25050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solidFill>
                  <a:srgbClr val="000000"/>
                </a:solidFill>
                <a:latin typeface="Arial" charset="0"/>
                <a:cs typeface="Times New Roman" pitchFamily="18" charset="0"/>
              </a:rPr>
              <a:t>Contrôler</a:t>
            </a:r>
            <a:r>
              <a:rPr lang="en-GB" sz="1000" b="1" i="1" dirty="0">
                <a:solidFill>
                  <a:srgbClr val="000000"/>
                </a:solidFill>
                <a:latin typeface="Arial" charset="0"/>
                <a:cs typeface="Times New Roman" pitchFamily="18" charset="0"/>
              </a:rPr>
              <a:t> le module - composites</a:t>
            </a:r>
          </a:p>
          <a:p>
            <a:pPr defTabSz="882213">
              <a:defRPr/>
            </a:pPr>
            <a:endParaRPr lang="en-GB" sz="900" dirty="0">
              <a:solidFill>
                <a:srgbClr val="000000"/>
              </a:solidFill>
              <a:latin typeface="Arial" charset="0"/>
              <a:cs typeface="Times New Roman" pitchFamily="18" charset="0"/>
            </a:endParaRPr>
          </a:p>
          <a:p>
            <a:r>
              <a:rPr lang="fr-FR" sz="900" dirty="0">
                <a:latin typeface="Arial" charset="0"/>
                <a:cs typeface="Arial" charset="0"/>
              </a:rPr>
              <a:t>Le module et la densité sont également contrôlés par </a:t>
            </a:r>
            <a:r>
              <a:rPr lang="fr-FR" sz="900" b="1" dirty="0">
                <a:latin typeface="Arial" charset="0"/>
                <a:cs typeface="Arial" charset="0"/>
              </a:rPr>
              <a:t>l'architecture</a:t>
            </a:r>
            <a:r>
              <a:rPr lang="fr-FR" sz="900" dirty="0">
                <a:latin typeface="Arial" charset="0"/>
                <a:cs typeface="Arial" charset="0"/>
              </a:rPr>
              <a:t> - en créant des hybrides de plus d'un matériau massif. Le premier exemple est celui des composites – hybrides de deux solides.</a:t>
            </a:r>
          </a:p>
          <a:p>
            <a:endParaRPr lang="fr-FR" sz="900" dirty="0">
              <a:latin typeface="Arial" charset="0"/>
              <a:cs typeface="Arial" charset="0"/>
            </a:endParaRPr>
          </a:p>
          <a:p>
            <a:r>
              <a:rPr lang="fr-FR" sz="900" dirty="0">
                <a:latin typeface="Arial" charset="0"/>
                <a:cs typeface="Arial" charset="0"/>
              </a:rPr>
              <a:t>La densité est simple - le mélange de deux fractions de matériaux de densité différente conduit à une densité composite donnée par une règle linéaire de mélanges. Pour le module, une simple analyse contrainte-déformation produit deux limites familières : les limites supérieure et inférieure de la propriété, entre lesquelles la valeur réelle doit se situer. Ces limites peuvent également être interprétées graphiquement comme un « losange » d'espace de propriété entre les valeurs globales des deux constituants.</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1283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4FEA4919-5F84-4A16-A778-C20CA2D42D3F}" type="slidenum">
              <a:rPr lang="en-GB" smtClean="0">
                <a:latin typeface="Times New Roman" pitchFamily="18" charset="0"/>
              </a:rPr>
              <a:pPr/>
              <a:t>9</a:t>
            </a:fld>
            <a:endParaRPr lang="en-GB">
              <a:latin typeface="Times New Roman" pitchFamily="18" charset="0"/>
            </a:endParaRPr>
          </a:p>
        </p:txBody>
      </p:sp>
      <p:sp>
        <p:nvSpPr>
          <p:cNvPr id="41987" name="Rectangle 2"/>
          <p:cNvSpPr>
            <a:spLocks noGrp="1" noRot="1" noChangeAspect="1" noChangeArrowheads="1" noTextEdit="1"/>
          </p:cNvSpPr>
          <p:nvPr>
            <p:ph type="sldImg"/>
          </p:nvPr>
        </p:nvSpPr>
        <p:spPr>
          <a:xfrm>
            <a:off x="2643188" y="487363"/>
            <a:ext cx="4327525" cy="2435225"/>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err="1">
                <a:solidFill>
                  <a:srgbClr val="000000"/>
                </a:solidFill>
                <a:latin typeface="Arial" charset="0"/>
                <a:cs typeface="Times New Roman" pitchFamily="18" charset="0"/>
              </a:rPr>
              <a:t>Contrôler</a:t>
            </a:r>
            <a:r>
              <a:rPr lang="en-GB" sz="1000" b="1" i="1">
                <a:solidFill>
                  <a:srgbClr val="000000"/>
                </a:solidFill>
                <a:latin typeface="Arial" charset="0"/>
                <a:cs typeface="Times New Roman" pitchFamily="18" charset="0"/>
              </a:rPr>
              <a:t> le module et la </a:t>
            </a:r>
            <a:r>
              <a:rPr lang="en-GB" sz="1000" b="1" i="1" err="1">
                <a:solidFill>
                  <a:srgbClr val="000000"/>
                </a:solidFill>
                <a:latin typeface="Arial" charset="0"/>
                <a:cs typeface="Times New Roman" pitchFamily="18" charset="0"/>
              </a:rPr>
              <a:t>densité</a:t>
            </a:r>
            <a:r>
              <a:rPr lang="en-GB" sz="1000" b="1" i="1">
                <a:solidFill>
                  <a:srgbClr val="000000"/>
                </a:solidFill>
                <a:latin typeface="Arial" charset="0"/>
                <a:cs typeface="Times New Roman" pitchFamily="18" charset="0"/>
              </a:rPr>
              <a:t> – structures </a:t>
            </a:r>
            <a:r>
              <a:rPr lang="en-GB" sz="1000" b="1" i="1" err="1">
                <a:solidFill>
                  <a:srgbClr val="000000"/>
                </a:solidFill>
                <a:latin typeface="Arial" charset="0"/>
                <a:cs typeface="Times New Roman" pitchFamily="18" charset="0"/>
              </a:rPr>
              <a:t>cellulaires</a:t>
            </a:r>
            <a:endParaRPr lang="en-GB" sz="1000" b="1" i="1">
              <a:solidFill>
                <a:srgbClr val="000000"/>
              </a:solidFill>
              <a:latin typeface="Arial" charset="0"/>
              <a:cs typeface="Times New Roman" pitchFamily="18" charset="0"/>
            </a:endParaRPr>
          </a:p>
          <a:p>
            <a:endParaRPr lang="en-GB" sz="900">
              <a:solidFill>
                <a:srgbClr val="000000"/>
              </a:solidFill>
              <a:latin typeface="Arial" charset="0"/>
              <a:cs typeface="Times New Roman" pitchFamily="18" charset="0"/>
            </a:endParaRPr>
          </a:p>
          <a:p>
            <a:r>
              <a:rPr lang="fr-FR" sz="1100"/>
              <a:t>Le deuxième exemple d'architecture est celui des </a:t>
            </a:r>
            <a:r>
              <a:rPr lang="fr-FR" sz="1100" b="1"/>
              <a:t>mousses</a:t>
            </a:r>
            <a:r>
              <a:rPr lang="fr-FR" sz="1100"/>
              <a:t> – solides poreux, ou un hybride de solide et d'air. La densité s'explique à nouveau facilement - l'air est effectivement en apesanteur, donc la densité relative (la proportion de la mousse qui est solide) détermine la densité de la mousse, étant donné la densité du solide dans la mousse. </a:t>
            </a:r>
          </a:p>
          <a:p>
            <a:endParaRPr lang="fr-FR" sz="1100"/>
          </a:p>
          <a:p>
            <a:r>
              <a:rPr lang="fr-FR" sz="1100"/>
              <a:t>L'interprétation du module nécessite une mécanique des solides simple. Dans de nombreuses mousses, le déplacement global imposé est compensé intérieurement en pliant les bords pleins des alvéoles. Cela conduit à des lois d'échelle simples, suggérant par exemple qu'une mousse à 10 % de solide aura un module 1/100 de celui du solide dans les parois cellulaires. Voici un exemple de « trajectoire » sur un graphique de propriétés – le moussage d'un solide déplace les propriétés résultantes vers le bas vers la gauche sur une pente caractéristique (de 2, pour le modèle illustré).</a:t>
            </a:r>
            <a:endParaRPr lang="en-GB" sz="900">
              <a:latin typeface="Arial" charset="0"/>
              <a:cs typeface="Arial" charset="0"/>
            </a:endParaRPr>
          </a:p>
        </p:txBody>
      </p:sp>
    </p:spTree>
    <p:extLst>
      <p:ext uri="{BB962C8B-B14F-4D97-AF65-F5344CB8AC3E}">
        <p14:creationId xmlns:p14="http://schemas.microsoft.com/office/powerpoint/2010/main" val="2398233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image" Target="../media/image62.emf"/></Relationships>
</file>

<file path=ppt/slides/_rels/slide21.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oleObject" Target="../embeddings/oleObject1.bin"/><Relationship Id="rId12"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oleObject" Target="../embeddings/oleObject2.bin"/><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image" Target="../media/image24.jpeg"/><Relationship Id="rId12"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png"/><Relationship Id="rId11" Type="http://schemas.openxmlformats.org/officeDocument/2006/relationships/oleObject" Target="../embeddings/oleObject5.bin"/><Relationship Id="rId5" Type="http://schemas.openxmlformats.org/officeDocument/2006/relationships/image" Target="../media/image22.png"/><Relationship Id="rId10" Type="http://schemas.openxmlformats.org/officeDocument/2006/relationships/image" Target="../media/image19.wmf"/><Relationship Id="rId4" Type="http://schemas.openxmlformats.org/officeDocument/2006/relationships/image" Target="../media/image21.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70000" lnSpcReduction="20000"/>
          </a:bodyPr>
          <a:lstStyle/>
          <a:p>
            <a:pPr marL="0" indent="0">
              <a:buNone/>
            </a:pPr>
            <a:r>
              <a:rPr lang="en-US" sz="4700" b="1" dirty="0" err="1"/>
              <a:t>Unité</a:t>
            </a:r>
            <a:r>
              <a:rPr lang="en-US" sz="4700" b="1" dirty="0"/>
              <a:t> 4.</a:t>
            </a:r>
          </a:p>
          <a:p>
            <a:pPr marL="0" indent="0">
              <a:buNone/>
            </a:pPr>
            <a:r>
              <a:rPr lang="en-US" sz="4700" b="1" dirty="0" err="1"/>
              <a:t>Manipuler</a:t>
            </a:r>
            <a:r>
              <a:rPr lang="en-US" sz="4700" b="1" dirty="0"/>
              <a:t> les </a:t>
            </a:r>
            <a:r>
              <a:rPr lang="en-US" sz="4700" b="1" dirty="0" err="1"/>
              <a:t>propriétés</a:t>
            </a:r>
            <a:r>
              <a:rPr lang="en-US" sz="4700" b="1" dirty="0"/>
              <a:t> :</a:t>
            </a:r>
          </a:p>
          <a:p>
            <a:pPr marL="0" indent="0">
              <a:buNone/>
            </a:pPr>
            <a:r>
              <a:rPr lang="en-US" dirty="0"/>
              <a:t>Composition, microstructure, et architecture</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848315"/>
          </a:xfrm>
        </p:spPr>
        <p:txBody>
          <a:bodyPr>
            <a:normAutofit fontScale="92500"/>
          </a:bodyPr>
          <a:lstStyle/>
          <a:p>
            <a:r>
              <a:rPr lang="en-US" dirty="0"/>
              <a:t>Mike Ashby and Hugh </a:t>
            </a:r>
            <a:r>
              <a:rPr lang="en-US" dirty="0" err="1"/>
              <a:t>Shercliff</a:t>
            </a:r>
            <a:endParaRPr lang="en-US" dirty="0"/>
          </a:p>
          <a:p>
            <a:r>
              <a:rPr lang="en-US" dirty="0"/>
              <a:t>Department of Engineering, University of Cambridge</a:t>
            </a:r>
          </a:p>
        </p:txBody>
      </p:sp>
      <p:pic>
        <p:nvPicPr>
          <p:cNvPr id="4" name="Picture 2">
            <a:extLst>
              <a:ext uri="{FF2B5EF4-FFF2-40B4-BE49-F238E27FC236}">
                <a16:creationId xmlns:a16="http://schemas.microsoft.com/office/drawing/2014/main" id="{8D9B60A4-8EFA-4904-A2AF-273574AFB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927678"/>
            <a:ext cx="3976686" cy="348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192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282699" y="3660775"/>
            <a:ext cx="5022850" cy="2517775"/>
            <a:chOff x="98" y="2436"/>
            <a:chExt cx="3164" cy="1586"/>
          </a:xfrm>
        </p:grpSpPr>
        <p:sp>
          <p:nvSpPr>
            <p:cNvPr id="11289" name="Rectangle 49"/>
            <p:cNvSpPr>
              <a:spLocks noChangeArrowheads="1"/>
            </p:cNvSpPr>
            <p:nvPr/>
          </p:nvSpPr>
          <p:spPr bwMode="auto">
            <a:xfrm>
              <a:off x="98" y="3122"/>
              <a:ext cx="926"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Mousses :</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 –</a:t>
              </a:r>
              <a:r>
                <a:rPr lang="en-GB" sz="1400" dirty="0">
                  <a:sym typeface="Times New Roman" pitchFamily="18" charset="0"/>
                </a:rPr>
                <a:t>structure </a:t>
              </a:r>
              <a:r>
                <a:rPr lang="en-GB" sz="1400" dirty="0" err="1">
                  <a:sym typeface="Times New Roman" pitchFamily="18" charset="0"/>
                </a:rPr>
                <a:t>cellulaire</a:t>
              </a:r>
              <a:endParaRPr lang="en-GB" sz="1400" dirty="0">
                <a:sym typeface="Times New Roman" pitchFamily="18" charset="0"/>
              </a:endParaRPr>
            </a:p>
          </p:txBody>
        </p:sp>
        <p:sp>
          <p:nvSpPr>
            <p:cNvPr id="11290" name="Oval 18"/>
            <p:cNvSpPr>
              <a:spLocks noChangeArrowheads="1"/>
            </p:cNvSpPr>
            <p:nvPr/>
          </p:nvSpPr>
          <p:spPr bwMode="auto">
            <a:xfrm rot="-2143499">
              <a:off x="1252" y="2436"/>
              <a:ext cx="2010" cy="887"/>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a:p>
          </p:txBody>
        </p:sp>
        <p:cxnSp>
          <p:nvCxnSpPr>
            <p:cNvPr id="11291" name="Straight Connector 20"/>
            <p:cNvCxnSpPr>
              <a:cxnSpLocks noChangeShapeType="1"/>
              <a:endCxn id="11290" idx="1"/>
            </p:cNvCxnSpPr>
            <p:nvPr/>
          </p:nvCxnSpPr>
          <p:spPr bwMode="auto">
            <a:xfrm flipV="1">
              <a:off x="695" y="3033"/>
              <a:ext cx="796" cy="1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11"/>
          <p:cNvGrpSpPr>
            <a:grpSpLocks/>
          </p:cNvGrpSpPr>
          <p:nvPr/>
        </p:nvGrpSpPr>
        <p:grpSpPr bwMode="auto">
          <a:xfrm>
            <a:off x="1269999" y="1271588"/>
            <a:ext cx="5721350" cy="1387475"/>
            <a:chOff x="98" y="891"/>
            <a:chExt cx="3604" cy="874"/>
          </a:xfrm>
        </p:grpSpPr>
        <p:sp>
          <p:nvSpPr>
            <p:cNvPr id="11286" name="Rectangle 49"/>
            <p:cNvSpPr>
              <a:spLocks noChangeArrowheads="1"/>
            </p:cNvSpPr>
            <p:nvPr/>
          </p:nvSpPr>
          <p:spPr bwMode="auto">
            <a:xfrm>
              <a:off x="98" y="891"/>
              <a:ext cx="926" cy="7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a:sym typeface="Times New Roman" pitchFamily="18" charset="0"/>
                </a:rPr>
                <a:t>Composites:</a:t>
              </a:r>
            </a:p>
            <a:p>
              <a:pPr marL="34925" defTabSz="762000">
                <a:spcBef>
                  <a:spcPct val="0"/>
                </a:spcBef>
                <a:spcAft>
                  <a:spcPct val="0"/>
                </a:spcAft>
                <a:buClrTx/>
                <a:buSzPct val="100000"/>
              </a:pPr>
              <a:r>
                <a:rPr lang="en-GB" sz="1400" b="1" i="1">
                  <a:solidFill>
                    <a:schemeClr val="accent1"/>
                  </a:solidFill>
                  <a:sym typeface="Times New Roman" pitchFamily="18" charset="0"/>
                </a:rPr>
                <a:t>Architecture –</a:t>
              </a:r>
            </a:p>
            <a:p>
              <a:pPr marL="34925" defTabSz="762000">
                <a:spcBef>
                  <a:spcPct val="0"/>
                </a:spcBef>
                <a:spcAft>
                  <a:spcPct val="0"/>
                </a:spcAft>
                <a:buClrTx/>
                <a:buSzPct val="100000"/>
              </a:pPr>
              <a:r>
                <a:rPr lang="en-GB" sz="1400" err="1">
                  <a:sym typeface="Times New Roman" pitchFamily="18" charset="0"/>
                </a:rPr>
                <a:t>Composants</a:t>
              </a:r>
              <a:r>
                <a:rPr lang="en-GB" sz="1400">
                  <a:sym typeface="Times New Roman" pitchFamily="18" charset="0"/>
                </a:rPr>
                <a:t>, couches…</a:t>
              </a:r>
            </a:p>
          </p:txBody>
        </p:sp>
        <p:sp>
          <p:nvSpPr>
            <p:cNvPr id="11287" name="Oval 23"/>
            <p:cNvSpPr>
              <a:spLocks noChangeArrowheads="1"/>
            </p:cNvSpPr>
            <p:nvPr/>
          </p:nvSpPr>
          <p:spPr bwMode="auto">
            <a:xfrm rot="-708463">
              <a:off x="3507" y="1277"/>
              <a:ext cx="195" cy="488"/>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a:p>
          </p:txBody>
        </p:sp>
        <p:cxnSp>
          <p:nvCxnSpPr>
            <p:cNvPr id="11288" name="Straight Connector 24"/>
            <p:cNvCxnSpPr>
              <a:cxnSpLocks noChangeShapeType="1"/>
            </p:cNvCxnSpPr>
            <p:nvPr/>
          </p:nvCxnSpPr>
          <p:spPr bwMode="auto">
            <a:xfrm>
              <a:off x="920" y="1235"/>
              <a:ext cx="2579" cy="245"/>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1270" name="Text Box 16"/>
          <p:cNvSpPr txBox="1">
            <a:spLocks noChangeArrowheads="1"/>
          </p:cNvSpPr>
          <p:nvPr/>
        </p:nvSpPr>
        <p:spPr bwMode="auto">
          <a:xfrm>
            <a:off x="3665982" y="724725"/>
            <a:ext cx="4493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Composition, microstructure et architecture</a:t>
            </a:r>
          </a:p>
        </p:txBody>
      </p:sp>
      <p:grpSp>
        <p:nvGrpSpPr>
          <p:cNvPr id="5" name="Group 17"/>
          <p:cNvGrpSpPr>
            <a:grpSpLocks/>
          </p:cNvGrpSpPr>
          <p:nvPr/>
        </p:nvGrpSpPr>
        <p:grpSpPr bwMode="auto">
          <a:xfrm>
            <a:off x="6270630" y="2851150"/>
            <a:ext cx="5616582" cy="2949576"/>
            <a:chOff x="3264" y="1902"/>
            <a:chExt cx="3538" cy="1858"/>
          </a:xfrm>
        </p:grpSpPr>
        <p:sp>
          <p:nvSpPr>
            <p:cNvPr id="11277"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a:p>
          </p:txBody>
        </p:sp>
        <p:sp>
          <p:nvSpPr>
            <p:cNvPr id="11278" name="Oval 19"/>
            <p:cNvSpPr>
              <a:spLocks noChangeArrowheads="1"/>
            </p:cNvSpPr>
            <p:nvPr/>
          </p:nvSpPr>
          <p:spPr bwMode="auto">
            <a:xfrm>
              <a:off x="3264" y="1902"/>
              <a:ext cx="494" cy="612"/>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nvGrpSpPr>
            <p:cNvPr id="11279" name="Group 20"/>
            <p:cNvGrpSpPr>
              <a:grpSpLocks/>
            </p:cNvGrpSpPr>
            <p:nvPr/>
          </p:nvGrpSpPr>
          <p:grpSpPr bwMode="auto">
            <a:xfrm>
              <a:off x="3648" y="2176"/>
              <a:ext cx="3154" cy="1584"/>
              <a:chOff x="3648" y="2176"/>
              <a:chExt cx="3154" cy="1584"/>
            </a:xfrm>
          </p:grpSpPr>
          <p:sp>
            <p:nvSpPr>
              <p:cNvPr id="11280" name="Rectangle 49"/>
              <p:cNvSpPr>
                <a:spLocks noChangeArrowheads="1"/>
              </p:cNvSpPr>
              <p:nvPr/>
            </p:nvSpPr>
            <p:spPr bwMode="auto">
              <a:xfrm>
                <a:off x="5180" y="2539"/>
                <a:ext cx="1622"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err="1">
                    <a:sym typeface="Times New Roman" pitchFamily="18" charset="0"/>
                  </a:rPr>
                  <a:t>Polymères</a:t>
                </a:r>
                <a:r>
                  <a:rPr lang="en-GB" sz="1600" b="1" i="1">
                    <a:sym typeface="Times New Roman" pitchFamily="18" charset="0"/>
                  </a:rPr>
                  <a:t> &amp; </a:t>
                </a:r>
                <a:r>
                  <a:rPr lang="en-GB" sz="1600" b="1" i="1" err="1">
                    <a:sym typeface="Times New Roman" pitchFamily="18" charset="0"/>
                  </a:rPr>
                  <a:t>Elastomères</a:t>
                </a:r>
                <a:r>
                  <a:rPr lang="en-GB" sz="1600" b="1" i="1">
                    <a:sym typeface="Times New Roman" pitchFamily="18" charset="0"/>
                  </a:rPr>
                  <a:t>:</a:t>
                </a:r>
              </a:p>
              <a:p>
                <a:pPr marL="34925" defTabSz="762000">
                  <a:spcBef>
                    <a:spcPct val="0"/>
                  </a:spcBef>
                  <a:spcAft>
                    <a:spcPct val="0"/>
                  </a:spcAft>
                  <a:buClrTx/>
                  <a:buSzPct val="100000"/>
                </a:pPr>
                <a:r>
                  <a:rPr lang="en-GB" sz="1400" b="1" i="1">
                    <a:solidFill>
                      <a:schemeClr val="accent1"/>
                    </a:solidFill>
                    <a:sym typeface="Times New Roman" pitchFamily="18" charset="0"/>
                  </a:rPr>
                  <a:t>Composition &amp; Microstructure</a:t>
                </a:r>
                <a:r>
                  <a:rPr lang="en-GB" sz="1400" b="1">
                    <a:solidFill>
                      <a:schemeClr val="accent1"/>
                    </a:solidFill>
                    <a:sym typeface="Times New Roman" pitchFamily="18" charset="0"/>
                  </a:rPr>
                  <a:t> – </a:t>
                </a:r>
                <a:r>
                  <a:rPr lang="en-GB" sz="1400">
                    <a:sym typeface="Times New Roman" pitchFamily="18" charset="0"/>
                  </a:rPr>
                  <a:t>Liaison </a:t>
                </a:r>
                <a:r>
                  <a:rPr lang="en-GB" sz="1400" err="1">
                    <a:sym typeface="Times New Roman" pitchFamily="18" charset="0"/>
                  </a:rPr>
                  <a:t>hydrogène</a:t>
                </a:r>
                <a:r>
                  <a:rPr lang="en-GB" sz="1400">
                    <a:sym typeface="Times New Roman" pitchFamily="18" charset="0"/>
                  </a:rPr>
                  <a:t> </a:t>
                </a:r>
                <a:r>
                  <a:rPr lang="en-GB" sz="1400" err="1">
                    <a:sym typeface="Times New Roman" pitchFamily="18" charset="0"/>
                  </a:rPr>
                  <a:t>Chaînes</a:t>
                </a:r>
                <a:r>
                  <a:rPr lang="en-GB" sz="1400">
                    <a:sym typeface="Times New Roman" pitchFamily="18" charset="0"/>
                  </a:rPr>
                  <a:t> </a:t>
                </a:r>
                <a:r>
                  <a:rPr lang="en-GB" sz="1400" err="1">
                    <a:sym typeface="Times New Roman" pitchFamily="18" charset="0"/>
                  </a:rPr>
                  <a:t>carbonées</a:t>
                </a:r>
                <a:r>
                  <a:rPr lang="en-GB" sz="1400">
                    <a:sym typeface="Times New Roman" pitchFamily="18" charset="0"/>
                  </a:rPr>
                  <a:t>; </a:t>
                </a:r>
              </a:p>
              <a:p>
                <a:pPr marL="34925" defTabSz="762000">
                  <a:spcBef>
                    <a:spcPct val="0"/>
                  </a:spcBef>
                  <a:spcAft>
                    <a:spcPct val="0"/>
                  </a:spcAft>
                  <a:buClrTx/>
                  <a:buSzPct val="100000"/>
                </a:pPr>
                <a:r>
                  <a:rPr lang="en-GB" sz="1400" err="1">
                    <a:sym typeface="Times New Roman" pitchFamily="18" charset="0"/>
                  </a:rPr>
                  <a:t>Cristallinité</a:t>
                </a:r>
                <a:r>
                  <a:rPr lang="en-GB" sz="1400">
                    <a:sym typeface="Times New Roman" pitchFamily="18" charset="0"/>
                  </a:rPr>
                  <a:t> et reticulation.</a:t>
                </a:r>
              </a:p>
            </p:txBody>
          </p:sp>
          <p:sp>
            <p:nvSpPr>
              <p:cNvPr id="11281"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282"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nvGrpSpPr>
          <p:cNvPr id="7" name="Group 31"/>
          <p:cNvGrpSpPr>
            <a:grpSpLocks/>
          </p:cNvGrpSpPr>
          <p:nvPr/>
        </p:nvGrpSpPr>
        <p:grpSpPr bwMode="auto">
          <a:xfrm>
            <a:off x="1241425" y="2357438"/>
            <a:ext cx="5332413" cy="2111375"/>
            <a:chOff x="72" y="1615"/>
            <a:chExt cx="3359" cy="1330"/>
          </a:xfrm>
        </p:grpSpPr>
        <p:sp>
          <p:nvSpPr>
            <p:cNvPr id="11274" name="Rectangle 49"/>
            <p:cNvSpPr>
              <a:spLocks noChangeArrowheads="1"/>
            </p:cNvSpPr>
            <p:nvPr/>
          </p:nvSpPr>
          <p:spPr bwMode="auto">
            <a:xfrm>
              <a:off x="72" y="1892"/>
              <a:ext cx="994"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err="1">
                  <a:sym typeface="Times New Roman" pitchFamily="18" charset="0"/>
                </a:rPr>
                <a:t>Matériaux</a:t>
              </a:r>
              <a:r>
                <a:rPr lang="en-GB" sz="1600" b="1" i="1">
                  <a:sym typeface="Times New Roman" pitchFamily="18" charset="0"/>
                </a:rPr>
                <a:t> </a:t>
              </a:r>
              <a:r>
                <a:rPr lang="en-GB" sz="1600" b="1" i="1" err="1">
                  <a:sym typeface="Times New Roman" pitchFamily="18" charset="0"/>
                </a:rPr>
                <a:t>naturels</a:t>
              </a:r>
              <a:r>
                <a:rPr lang="en-GB" sz="1600" b="1" i="1">
                  <a:sym typeface="Times New Roman" pitchFamily="18" charset="0"/>
                </a:rPr>
                <a:t> :</a:t>
              </a:r>
            </a:p>
            <a:p>
              <a:pPr marL="34925" defTabSz="762000">
                <a:spcBef>
                  <a:spcPct val="0"/>
                </a:spcBef>
                <a:spcAft>
                  <a:spcPct val="0"/>
                </a:spcAft>
                <a:buClrTx/>
                <a:buSzPct val="100000"/>
              </a:pPr>
              <a:r>
                <a:rPr lang="en-GB" sz="1400" b="1" i="1">
                  <a:solidFill>
                    <a:schemeClr val="accent1"/>
                  </a:solidFill>
                  <a:sym typeface="Times New Roman" pitchFamily="18" charset="0"/>
                </a:rPr>
                <a:t>Composition,</a:t>
              </a:r>
            </a:p>
            <a:p>
              <a:pPr marL="34925" defTabSz="762000">
                <a:spcBef>
                  <a:spcPct val="0"/>
                </a:spcBef>
                <a:spcAft>
                  <a:spcPct val="0"/>
                </a:spcAft>
                <a:buClrTx/>
                <a:buSzPct val="100000"/>
              </a:pPr>
              <a:r>
                <a:rPr lang="en-GB" sz="1400" b="1" i="1">
                  <a:solidFill>
                    <a:schemeClr val="accent1"/>
                  </a:solidFill>
                  <a:sym typeface="Times New Roman" pitchFamily="18" charset="0"/>
                </a:rPr>
                <a:t>microstructure,</a:t>
              </a:r>
            </a:p>
            <a:p>
              <a:pPr marL="34925" defTabSz="762000">
                <a:spcBef>
                  <a:spcPct val="0"/>
                </a:spcBef>
                <a:spcAft>
                  <a:spcPct val="0"/>
                </a:spcAft>
                <a:buClrTx/>
                <a:buSzPct val="100000"/>
              </a:pPr>
              <a:r>
                <a:rPr lang="en-GB" sz="1400" b="1" i="1">
                  <a:solidFill>
                    <a:schemeClr val="accent1"/>
                  </a:solidFill>
                  <a:sym typeface="Times New Roman" pitchFamily="18" charset="0"/>
                </a:rPr>
                <a:t>architecture</a:t>
              </a:r>
            </a:p>
          </p:txBody>
        </p:sp>
        <p:sp>
          <p:nvSpPr>
            <p:cNvPr id="11275" name="Oval 18"/>
            <p:cNvSpPr>
              <a:spLocks noChangeArrowheads="1"/>
            </p:cNvSpPr>
            <p:nvPr/>
          </p:nvSpPr>
          <p:spPr bwMode="auto">
            <a:xfrm rot="-3789149">
              <a:off x="2396" y="1909"/>
              <a:ext cx="1330" cy="741"/>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a:p>
          </p:txBody>
        </p:sp>
        <p:cxnSp>
          <p:nvCxnSpPr>
            <p:cNvPr id="11276" name="Straight Connector 20"/>
            <p:cNvCxnSpPr>
              <a:cxnSpLocks noChangeShapeType="1"/>
            </p:cNvCxnSpPr>
            <p:nvPr/>
          </p:nvCxnSpPr>
          <p:spPr bwMode="auto">
            <a:xfrm flipV="1">
              <a:off x="824" y="1990"/>
              <a:ext cx="1965" cy="106"/>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0" name="Down Arrow 9"/>
          <p:cNvSpPr/>
          <p:nvPr/>
        </p:nvSpPr>
        <p:spPr bwMode="auto">
          <a:xfrm rot="3287415">
            <a:off x="5671534" y="3351834"/>
            <a:ext cx="387350" cy="526494"/>
          </a:xfrm>
          <a:prstGeom prst="downArrow">
            <a:avLst>
              <a:gd name="adj1" fmla="val 50000"/>
              <a:gd name="adj2" fmla="val 82787"/>
            </a:avLst>
          </a:prstGeom>
          <a:solidFill>
            <a:schemeClr val="tx1">
              <a:lumMod val="50000"/>
              <a:lumOff val="50000"/>
              <a:alpha val="4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32" name="Down Arrow 31"/>
          <p:cNvSpPr/>
          <p:nvPr/>
        </p:nvSpPr>
        <p:spPr bwMode="auto">
          <a:xfrm rot="11520244">
            <a:off x="6495669" y="2400874"/>
            <a:ext cx="387350" cy="526494"/>
          </a:xfrm>
          <a:prstGeom prst="downArrow">
            <a:avLst>
              <a:gd name="adj1" fmla="val 50000"/>
              <a:gd name="adj2" fmla="val 82787"/>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30" name="Group 29"/>
          <p:cNvGrpSpPr>
            <a:grpSpLocks/>
          </p:cNvGrpSpPr>
          <p:nvPr/>
        </p:nvGrpSpPr>
        <p:grpSpPr bwMode="auto">
          <a:xfrm>
            <a:off x="6839141" y="1052575"/>
            <a:ext cx="4743450" cy="1670050"/>
            <a:chOff x="3602" y="730"/>
            <a:chExt cx="2988" cy="1052"/>
          </a:xfrm>
        </p:grpSpPr>
        <p:sp>
          <p:nvSpPr>
            <p:cNvPr id="31" name="Rectangle 30"/>
            <p:cNvSpPr>
              <a:spLocks noChangeArrowheads="1"/>
            </p:cNvSpPr>
            <p:nvPr/>
          </p:nvSpPr>
          <p:spPr bwMode="auto">
            <a:xfrm>
              <a:off x="5114" y="730"/>
              <a:ext cx="1476" cy="9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925" defTabSz="762000">
                <a:lnSpc>
                  <a:spcPct val="90000"/>
                </a:lnSpc>
                <a:spcBef>
                  <a:spcPct val="0"/>
                </a:spcBef>
                <a:spcAft>
                  <a:spcPct val="0"/>
                </a:spcAft>
                <a:buClrTx/>
                <a:buSzPct val="100000"/>
              </a:pPr>
              <a:r>
                <a:rPr lang="en-GB" sz="1600" b="1" i="1" err="1">
                  <a:latin typeface="+mn-lt"/>
                  <a:sym typeface="Times New Roman" pitchFamily="18" charset="0"/>
                </a:rPr>
                <a:t>Matériaux</a:t>
              </a:r>
              <a:r>
                <a:rPr lang="en-GB" sz="1600" b="1" i="1">
                  <a:latin typeface="+mn-lt"/>
                  <a:sym typeface="Times New Roman" pitchFamily="18" charset="0"/>
                </a:rPr>
                <a:t> </a:t>
              </a:r>
              <a:r>
                <a:rPr lang="en-GB" sz="1600" b="1" i="1" err="1">
                  <a:latin typeface="+mn-lt"/>
                  <a:sym typeface="Times New Roman" pitchFamily="18" charset="0"/>
                </a:rPr>
                <a:t>cristallins</a:t>
              </a:r>
              <a:r>
                <a:rPr lang="en-GB" sz="1600" b="1" i="1">
                  <a:latin typeface="+mn-lt"/>
                  <a:sym typeface="Times New Roman" pitchFamily="18" charset="0"/>
                </a:rPr>
                <a:t> : </a:t>
              </a:r>
            </a:p>
            <a:p>
              <a:pPr marL="34925" defTabSz="762000">
                <a:spcBef>
                  <a:spcPct val="0"/>
                </a:spcBef>
                <a:spcAft>
                  <a:spcPct val="0"/>
                </a:spcAft>
                <a:buClrTx/>
                <a:buSzPct val="100000"/>
              </a:pPr>
              <a:r>
                <a:rPr lang="en-GB" sz="1400" b="1" i="1">
                  <a:solidFill>
                    <a:schemeClr val="accent1"/>
                  </a:solidFill>
                  <a:latin typeface="+mn-lt"/>
                  <a:sym typeface="Times New Roman" pitchFamily="18" charset="0"/>
                </a:rPr>
                <a:t>Composition</a:t>
              </a:r>
              <a:r>
                <a:rPr lang="en-GB" sz="1400" b="1">
                  <a:solidFill>
                    <a:schemeClr val="accent1"/>
                  </a:solidFill>
                  <a:latin typeface="+mn-lt"/>
                  <a:sym typeface="Times New Roman" pitchFamily="18" charset="0"/>
                </a:rPr>
                <a:t> – </a:t>
              </a:r>
              <a:r>
                <a:rPr lang="en-GB" sz="1400">
                  <a:latin typeface="+mn-lt"/>
                  <a:sym typeface="Times New Roman" pitchFamily="18" charset="0"/>
                </a:rPr>
                <a:t>liaison </a:t>
              </a:r>
              <a:r>
                <a:rPr lang="en-GB" sz="1400" err="1">
                  <a:latin typeface="+mn-lt"/>
                  <a:sym typeface="Times New Roman" pitchFamily="18" charset="0"/>
                </a:rPr>
                <a:t>métallique</a:t>
              </a:r>
              <a:r>
                <a:rPr lang="en-GB" sz="1400">
                  <a:latin typeface="+mn-lt"/>
                  <a:sym typeface="Times New Roman" pitchFamily="18" charset="0"/>
                </a:rPr>
                <a:t> vs. liaisons </a:t>
              </a:r>
              <a:r>
                <a:rPr lang="en-GB" sz="1400" err="1">
                  <a:latin typeface="+mn-lt"/>
                  <a:sym typeface="Times New Roman" pitchFamily="18" charset="0"/>
                </a:rPr>
                <a:t>ioniques</a:t>
              </a:r>
              <a:r>
                <a:rPr lang="en-GB" sz="1400">
                  <a:latin typeface="+mn-lt"/>
                  <a:sym typeface="Times New Roman" pitchFamily="18" charset="0"/>
                </a:rPr>
                <a:t>/</a:t>
              </a:r>
              <a:r>
                <a:rPr lang="en-GB" sz="1400" err="1">
                  <a:latin typeface="+mn-lt"/>
                  <a:sym typeface="Times New Roman" pitchFamily="18" charset="0"/>
                </a:rPr>
                <a:t>covalentes</a:t>
              </a:r>
              <a:r>
                <a:rPr lang="en-GB" sz="1400">
                  <a:latin typeface="+mn-lt"/>
                  <a:sym typeface="Times New Roman" pitchFamily="18" charset="0"/>
                </a:rPr>
                <a:t>.</a:t>
              </a:r>
            </a:p>
          </p:txBody>
        </p:sp>
        <p:sp>
          <p:nvSpPr>
            <p:cNvPr id="33" name="Oval 32"/>
            <p:cNvSpPr>
              <a:spLocks noChangeArrowheads="1"/>
            </p:cNvSpPr>
            <p:nvPr/>
          </p:nvSpPr>
          <p:spPr bwMode="auto">
            <a:xfrm rot="20858302">
              <a:off x="3602" y="1017"/>
              <a:ext cx="1058" cy="765"/>
            </a:xfrm>
            <a:prstGeom prst="ellipse">
              <a:avLst/>
            </a:prstGeom>
            <a:noFill/>
            <a:ln w="25400" algn="ctr">
              <a:no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spcAft>
                  <a:spcPct val="0"/>
                </a:spcAft>
                <a:buClrTx/>
                <a:buSzTx/>
                <a:buFontTx/>
                <a:buNone/>
              </a:pPr>
              <a:endParaRPr lang="en-GB" sz="2400" b="1">
                <a:latin typeface="+mn-lt"/>
              </a:endParaRPr>
            </a:p>
          </p:txBody>
        </p:sp>
        <p:cxnSp>
          <p:nvCxnSpPr>
            <p:cNvPr id="34" name="Straight Connector 33"/>
            <p:cNvCxnSpPr>
              <a:cxnSpLocks noChangeShapeType="1"/>
              <a:stCxn id="33" idx="7"/>
            </p:cNvCxnSpPr>
            <p:nvPr/>
          </p:nvCxnSpPr>
          <p:spPr bwMode="auto">
            <a:xfrm flipV="1">
              <a:off x="4439" y="928"/>
              <a:ext cx="686" cy="127"/>
            </a:xfrm>
            <a:prstGeom prst="line">
              <a:avLst/>
            </a:prstGeom>
            <a:noFill/>
            <a:ln w="25400" algn="ctr">
              <a:noFill/>
              <a:round/>
              <a:headEnd type="none" w="sm" len="sm"/>
              <a:tailEnd type="none" w="sm" len="sm"/>
            </a:ln>
            <a:extLst>
              <a:ext uri="{909E8E84-426E-40DD-AFC4-6F175D3DCCD1}">
                <a14:hiddenFill xmlns:a14="http://schemas.microsoft.com/office/drawing/2010/main">
                  <a:noFill/>
                </a14:hiddenFill>
              </a:ext>
            </a:extLst>
          </p:spPr>
        </p:cxnSp>
      </p:grpSp>
      <p:sp>
        <p:nvSpPr>
          <p:cNvPr id="4" name="Title 3">
            <a:extLst>
              <a:ext uri="{FF2B5EF4-FFF2-40B4-BE49-F238E27FC236}">
                <a16:creationId xmlns:a16="http://schemas.microsoft.com/office/drawing/2014/main" id="{F629B896-5BED-47EA-81CD-78E7A79CA9A0}"/>
              </a:ext>
            </a:extLst>
          </p:cNvPr>
          <p:cNvSpPr>
            <a:spLocks noGrp="1"/>
          </p:cNvSpPr>
          <p:nvPr>
            <p:ph type="title"/>
          </p:nvPr>
        </p:nvSpPr>
        <p:spPr/>
        <p:txBody>
          <a:bodyPr/>
          <a:lstStyle/>
          <a:p>
            <a:r>
              <a:rPr lang="en-US" err="1">
                <a:latin typeface="+mn-lt"/>
              </a:rPr>
              <a:t>Contrôler</a:t>
            </a:r>
            <a:r>
              <a:rPr lang="en-US">
                <a:latin typeface="+mn-lt"/>
              </a:rPr>
              <a:t> les </a:t>
            </a:r>
            <a:r>
              <a:rPr lang="en-US" err="1">
                <a:latin typeface="+mn-lt"/>
              </a:rPr>
              <a:t>propriétés</a:t>
            </a:r>
            <a:r>
              <a:rPr lang="en-US">
                <a:latin typeface="+mn-lt"/>
              </a:rPr>
              <a:t> : module – </a:t>
            </a:r>
            <a:r>
              <a:rPr lang="en-US" err="1">
                <a:latin typeface="+mn-lt"/>
              </a:rPr>
              <a:t>densité</a:t>
            </a:r>
            <a:endParaRPr lang="en-GB">
              <a:latin typeface="+mn-lt"/>
            </a:endParaRPr>
          </a:p>
        </p:txBody>
      </p:sp>
    </p:spTree>
    <p:extLst>
      <p:ext uri="{BB962C8B-B14F-4D97-AF65-F5344CB8AC3E}">
        <p14:creationId xmlns:p14="http://schemas.microsoft.com/office/powerpoint/2010/main" val="381720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1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5" y="914400"/>
            <a:ext cx="6791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ln w="9525"/>
        </p:spPr>
        <p:txBody>
          <a:bodyPr/>
          <a:lstStyle/>
          <a:p>
            <a:r>
              <a:rPr lang="en-US" dirty="0" err="1">
                <a:latin typeface="+mn-lt"/>
              </a:rPr>
              <a:t>Contrôler</a:t>
            </a:r>
            <a:r>
              <a:rPr lang="en-US" dirty="0">
                <a:latin typeface="+mn-lt"/>
              </a:rPr>
              <a:t> les </a:t>
            </a:r>
            <a:r>
              <a:rPr lang="en-US" dirty="0" err="1">
                <a:latin typeface="+mn-lt"/>
              </a:rPr>
              <a:t>propriétés</a:t>
            </a:r>
            <a:r>
              <a:rPr lang="en-US" dirty="0">
                <a:latin typeface="+mn-lt"/>
              </a:rPr>
              <a:t> : </a:t>
            </a:r>
            <a:r>
              <a:rPr lang="en-US" dirty="0" err="1">
                <a:latin typeface="+mn-lt"/>
              </a:rPr>
              <a:t>résistance</a:t>
            </a:r>
            <a:endParaRPr lang="en-GB" dirty="0">
              <a:latin typeface="+mn-lt"/>
            </a:endParaRPr>
          </a:p>
        </p:txBody>
      </p:sp>
      <p:sp>
        <p:nvSpPr>
          <p:cNvPr id="16392" name="Text Box 20"/>
          <p:cNvSpPr txBox="1">
            <a:spLocks noChangeArrowheads="1"/>
          </p:cNvSpPr>
          <p:nvPr/>
        </p:nvSpPr>
        <p:spPr bwMode="auto">
          <a:xfrm>
            <a:off x="379107" y="2438400"/>
            <a:ext cx="16482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a:t>
            </a:r>
            <a:br>
              <a:rPr lang="en-GB" b="1" dirty="0">
                <a:latin typeface="+mn-lt"/>
              </a:rPr>
            </a:br>
            <a:r>
              <a:rPr lang="en-GB" b="1" dirty="0">
                <a:latin typeface="+mn-lt"/>
              </a:rPr>
              <a:t>microstructure </a:t>
            </a:r>
            <a:br>
              <a:rPr lang="en-GB" b="1" dirty="0">
                <a:latin typeface="+mn-lt"/>
              </a:rPr>
            </a:br>
            <a:r>
              <a:rPr lang="en-GB" b="1" dirty="0">
                <a:latin typeface="+mn-lt"/>
              </a:rPr>
              <a:t>et architecture</a:t>
            </a:r>
          </a:p>
        </p:txBody>
      </p:sp>
      <p:grpSp>
        <p:nvGrpSpPr>
          <p:cNvPr id="16" name="Group 15">
            <a:extLst>
              <a:ext uri="{FF2B5EF4-FFF2-40B4-BE49-F238E27FC236}">
                <a16:creationId xmlns:a16="http://schemas.microsoft.com/office/drawing/2014/main" id="{814ACF89-3A2B-4477-8C2D-C9948CE22AB2}"/>
              </a:ext>
            </a:extLst>
          </p:cNvPr>
          <p:cNvGrpSpPr/>
          <p:nvPr/>
        </p:nvGrpSpPr>
        <p:grpSpPr>
          <a:xfrm>
            <a:off x="7257351" y="2609097"/>
            <a:ext cx="4477449" cy="1310723"/>
            <a:chOff x="6042991" y="2985295"/>
            <a:chExt cx="4477449" cy="1310723"/>
          </a:xfrm>
        </p:grpSpPr>
        <p:sp>
          <p:nvSpPr>
            <p:cNvPr id="17" name="Rectangle 49">
              <a:extLst>
                <a:ext uri="{FF2B5EF4-FFF2-40B4-BE49-F238E27FC236}">
                  <a16:creationId xmlns:a16="http://schemas.microsoft.com/office/drawing/2014/main" id="{57C0F55B-2F72-4852-B689-7AC836F80DA6}"/>
                </a:ext>
              </a:extLst>
            </p:cNvPr>
            <p:cNvSpPr>
              <a:spLocks noChangeArrowheads="1"/>
            </p:cNvSpPr>
            <p:nvPr/>
          </p:nvSpPr>
          <p:spPr bwMode="auto">
            <a:xfrm>
              <a:off x="8251825" y="3271797"/>
              <a:ext cx="2268615" cy="1024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a:sym typeface="Symbol" pitchFamily="18" charset="2"/>
                </a:rPr>
                <a:t>La </a:t>
              </a:r>
              <a:r>
                <a:rPr lang="en-GB" sz="1600" b="1" i="1" dirty="0" err="1">
                  <a:sym typeface="Symbol" pitchFamily="18" charset="2"/>
                </a:rPr>
                <a:t>résistance</a:t>
              </a:r>
              <a:r>
                <a:rPr lang="en-GB" sz="1600" b="1" i="1" dirty="0">
                  <a:sym typeface="Symbol" pitchFamily="18" charset="2"/>
                </a:rPr>
                <a:t> des </a:t>
              </a:r>
              <a:r>
                <a:rPr lang="en-GB" sz="1600" b="1" i="1" dirty="0" err="1">
                  <a:sym typeface="Symbol" pitchFamily="18" charset="2"/>
                </a:rPr>
                <a:t>polymères</a:t>
              </a:r>
              <a:r>
                <a:rPr lang="en-GB" sz="1600" b="1" i="1" dirty="0">
                  <a:sym typeface="Symbol" pitchFamily="18" charset="2"/>
                </a:rPr>
                <a:t> se superpose à </a:t>
              </a:r>
              <a:r>
                <a:rPr lang="en-GB" sz="1600" b="1" i="1" dirty="0" err="1">
                  <a:sym typeface="Symbol" pitchFamily="18" charset="2"/>
                </a:rPr>
                <a:t>celle</a:t>
              </a:r>
              <a:r>
                <a:rPr lang="en-GB" sz="1600" b="1" i="1" dirty="0">
                  <a:sym typeface="Symbol" pitchFamily="18" charset="2"/>
                </a:rPr>
                <a:t> des </a:t>
              </a:r>
              <a:r>
                <a:rPr lang="en-GB" sz="1600" b="1" i="1" dirty="0" err="1">
                  <a:sym typeface="Symbol" pitchFamily="18" charset="2"/>
                </a:rPr>
                <a:t>métaux</a:t>
              </a:r>
              <a:endParaRPr lang="en-GB" sz="1400" dirty="0">
                <a:sym typeface="Symbol" pitchFamily="18" charset="2"/>
              </a:endParaRPr>
            </a:p>
          </p:txBody>
        </p:sp>
        <p:cxnSp>
          <p:nvCxnSpPr>
            <p:cNvPr id="18" name="Straight Arrow Connector 17">
              <a:extLst>
                <a:ext uri="{FF2B5EF4-FFF2-40B4-BE49-F238E27FC236}">
                  <a16:creationId xmlns:a16="http://schemas.microsoft.com/office/drawing/2014/main" id="{25F23AC1-8B6E-45AD-B93B-2144AE17382E}"/>
                </a:ext>
              </a:extLst>
            </p:cNvPr>
            <p:cNvCxnSpPr/>
            <p:nvPr/>
          </p:nvCxnSpPr>
          <p:spPr bwMode="auto">
            <a:xfrm flipV="1">
              <a:off x="6042991" y="2985295"/>
              <a:ext cx="0" cy="1123951"/>
            </a:xfrm>
            <a:prstGeom prst="straightConnector1">
              <a:avLst/>
            </a:prstGeom>
            <a:noFill/>
            <a:ln w="19050" cap="flat" cmpd="sng" algn="ctr">
              <a:solidFill>
                <a:schemeClr val="accent4"/>
              </a:solidFill>
              <a:prstDash val="solid"/>
              <a:round/>
              <a:headEnd type="triangle" w="med" len="lg"/>
              <a:tailEnd type="triangle" w="med" len="lg"/>
            </a:ln>
            <a:effectLst/>
          </p:spPr>
        </p:cxnSp>
        <p:cxnSp>
          <p:nvCxnSpPr>
            <p:cNvPr id="19" name="Straight Arrow Connector 18">
              <a:extLst>
                <a:ext uri="{FF2B5EF4-FFF2-40B4-BE49-F238E27FC236}">
                  <a16:creationId xmlns:a16="http://schemas.microsoft.com/office/drawing/2014/main" id="{03535514-A094-4D6C-8BF5-544F2DF84086}"/>
                </a:ext>
              </a:extLst>
            </p:cNvPr>
            <p:cNvCxnSpPr/>
            <p:nvPr/>
          </p:nvCxnSpPr>
          <p:spPr bwMode="auto">
            <a:xfrm flipH="1" flipV="1">
              <a:off x="6191648" y="3563095"/>
              <a:ext cx="2060177" cy="5607"/>
            </a:xfrm>
            <a:prstGeom prst="straightConnector1">
              <a:avLst/>
            </a:prstGeom>
            <a:noFill/>
            <a:ln w="19050" cap="flat" cmpd="sng" algn="ctr">
              <a:solidFill>
                <a:schemeClr val="accent4"/>
              </a:solidFill>
              <a:prstDash val="solid"/>
              <a:round/>
              <a:headEnd type="none" w="med" len="med"/>
              <a:tailEnd type="triangle" w="med" len="lg"/>
            </a:ln>
            <a:effectLst/>
          </p:spPr>
        </p:cxnSp>
      </p:grpSp>
      <p:grpSp>
        <p:nvGrpSpPr>
          <p:cNvPr id="20" name="Group 19">
            <a:extLst>
              <a:ext uri="{FF2B5EF4-FFF2-40B4-BE49-F238E27FC236}">
                <a16:creationId xmlns:a16="http://schemas.microsoft.com/office/drawing/2014/main" id="{03863CBC-F88E-4441-8D2B-FBEA1D8EADD9}"/>
              </a:ext>
            </a:extLst>
          </p:cNvPr>
          <p:cNvGrpSpPr/>
          <p:nvPr/>
        </p:nvGrpSpPr>
        <p:grpSpPr>
          <a:xfrm>
            <a:off x="7466089" y="1027946"/>
            <a:ext cx="3725785" cy="2018683"/>
            <a:chOff x="6251729" y="1404144"/>
            <a:chExt cx="3725785" cy="2018683"/>
          </a:xfrm>
        </p:grpSpPr>
        <p:grpSp>
          <p:nvGrpSpPr>
            <p:cNvPr id="21" name="Group 20">
              <a:extLst>
                <a:ext uri="{FF2B5EF4-FFF2-40B4-BE49-F238E27FC236}">
                  <a16:creationId xmlns:a16="http://schemas.microsoft.com/office/drawing/2014/main" id="{78A0BBB0-BB5F-4551-85C2-66BFD33E2CB1}"/>
                </a:ext>
              </a:extLst>
            </p:cNvPr>
            <p:cNvGrpSpPr/>
            <p:nvPr/>
          </p:nvGrpSpPr>
          <p:grpSpPr>
            <a:xfrm>
              <a:off x="6371831" y="1404144"/>
              <a:ext cx="3605683" cy="1428750"/>
              <a:chOff x="6371831" y="1404144"/>
              <a:chExt cx="3605683" cy="1428750"/>
            </a:xfrm>
          </p:grpSpPr>
          <p:sp>
            <p:nvSpPr>
              <p:cNvPr id="24" name="Rectangle 49">
                <a:extLst>
                  <a:ext uri="{FF2B5EF4-FFF2-40B4-BE49-F238E27FC236}">
                    <a16:creationId xmlns:a16="http://schemas.microsoft.com/office/drawing/2014/main" id="{D1DA0489-59BB-4A5B-B384-5C81C843CFE3}"/>
                  </a:ext>
                </a:extLst>
              </p:cNvPr>
              <p:cNvSpPr>
                <a:spLocks noChangeArrowheads="1"/>
              </p:cNvSpPr>
              <p:nvPr/>
            </p:nvSpPr>
            <p:spPr bwMode="auto">
              <a:xfrm>
                <a:off x="8251825" y="1404144"/>
                <a:ext cx="1725689" cy="1428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err="1">
                    <a:sym typeface="Symbol" pitchFamily="18" charset="2"/>
                  </a:rPr>
                  <a:t>Bulles</a:t>
                </a:r>
                <a:r>
                  <a:rPr lang="en-GB" sz="1600" b="1" i="1" dirty="0">
                    <a:sym typeface="Symbol" pitchFamily="18" charset="2"/>
                  </a:rPr>
                  <a:t> </a:t>
                </a:r>
                <a:r>
                  <a:rPr lang="en-GB" sz="1600" b="1" i="1" dirty="0" err="1">
                    <a:sym typeface="Symbol" pitchFamily="18" charset="2"/>
                  </a:rPr>
                  <a:t>grandement</a:t>
                </a:r>
                <a:r>
                  <a:rPr lang="en-GB" sz="1600" b="1" i="1" dirty="0">
                    <a:sym typeface="Symbol" pitchFamily="18" charset="2"/>
                  </a:rPr>
                  <a:t> </a:t>
                </a:r>
                <a:r>
                  <a:rPr lang="en-GB" sz="1600" b="1" i="1" dirty="0" err="1">
                    <a:sym typeface="Symbol" pitchFamily="18" charset="2"/>
                  </a:rPr>
                  <a:t>allongées</a:t>
                </a:r>
                <a:endParaRPr lang="en-GB" sz="1400" dirty="0">
                  <a:sym typeface="Symbol" pitchFamily="18" charset="2"/>
                </a:endParaRPr>
              </a:p>
            </p:txBody>
          </p:sp>
          <p:cxnSp>
            <p:nvCxnSpPr>
              <p:cNvPr id="26" name="Straight Arrow Connector 25">
                <a:extLst>
                  <a:ext uri="{FF2B5EF4-FFF2-40B4-BE49-F238E27FC236}">
                    <a16:creationId xmlns:a16="http://schemas.microsoft.com/office/drawing/2014/main" id="{18F81025-399C-4400-98A3-86EC8DCB1D3D}"/>
                  </a:ext>
                </a:extLst>
              </p:cNvPr>
              <p:cNvCxnSpPr>
                <a:stCxn id="24" idx="1"/>
              </p:cNvCxnSpPr>
              <p:nvPr/>
            </p:nvCxnSpPr>
            <p:spPr bwMode="auto">
              <a:xfrm flipH="1">
                <a:off x="6896895" y="2118519"/>
                <a:ext cx="1354930" cy="583408"/>
              </a:xfrm>
              <a:prstGeom prst="straightConnector1">
                <a:avLst/>
              </a:prstGeom>
              <a:noFill/>
              <a:ln w="19050" cap="flat" cmpd="sng" algn="ctr">
                <a:solidFill>
                  <a:schemeClr val="accent4"/>
                </a:solidFill>
                <a:prstDash val="solid"/>
                <a:round/>
                <a:headEnd type="none" w="med" len="med"/>
                <a:tailEnd type="triangle" w="med" len="lg"/>
              </a:ln>
              <a:effectLst/>
            </p:spPr>
          </p:cxnSp>
          <p:cxnSp>
            <p:nvCxnSpPr>
              <p:cNvPr id="27" name="Straight Arrow Connector 26">
                <a:extLst>
                  <a:ext uri="{FF2B5EF4-FFF2-40B4-BE49-F238E27FC236}">
                    <a16:creationId xmlns:a16="http://schemas.microsoft.com/office/drawing/2014/main" id="{805A6906-F3E7-4535-A86E-E7984D273F83}"/>
                  </a:ext>
                </a:extLst>
              </p:cNvPr>
              <p:cNvCxnSpPr>
                <a:stCxn id="24" idx="1"/>
              </p:cNvCxnSpPr>
              <p:nvPr/>
            </p:nvCxnSpPr>
            <p:spPr bwMode="auto">
              <a:xfrm flipH="1">
                <a:off x="6371831" y="2118519"/>
                <a:ext cx="1879994" cy="152400"/>
              </a:xfrm>
              <a:prstGeom prst="straightConnector1">
                <a:avLst/>
              </a:prstGeom>
              <a:noFill/>
              <a:ln w="19050" cap="flat" cmpd="sng" algn="ctr">
                <a:solidFill>
                  <a:schemeClr val="accent4"/>
                </a:solidFill>
                <a:prstDash val="solid"/>
                <a:round/>
                <a:headEnd type="none" w="med" len="med"/>
                <a:tailEnd type="triangle" w="med" len="lg"/>
              </a:ln>
              <a:effectLst/>
            </p:spPr>
          </p:cxnSp>
        </p:grpSp>
        <p:sp>
          <p:nvSpPr>
            <p:cNvPr id="22" name="Oval 21">
              <a:extLst>
                <a:ext uri="{FF2B5EF4-FFF2-40B4-BE49-F238E27FC236}">
                  <a16:creationId xmlns:a16="http://schemas.microsoft.com/office/drawing/2014/main" id="{37CA215E-BDF8-405A-9116-A4B1E1047683}"/>
                </a:ext>
              </a:extLst>
            </p:cNvPr>
            <p:cNvSpPr/>
            <p:nvPr/>
          </p:nvSpPr>
          <p:spPr bwMode="auto">
            <a:xfrm>
              <a:off x="6725479" y="2040835"/>
              <a:ext cx="202421" cy="1381992"/>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sp>
          <p:nvSpPr>
            <p:cNvPr id="23" name="Oval 22">
              <a:extLst>
                <a:ext uri="{FF2B5EF4-FFF2-40B4-BE49-F238E27FC236}">
                  <a16:creationId xmlns:a16="http://schemas.microsoft.com/office/drawing/2014/main" id="{6A43D29E-1502-4CC3-91A4-FC62FD5D6C42}"/>
                </a:ext>
              </a:extLst>
            </p:cNvPr>
            <p:cNvSpPr/>
            <p:nvPr/>
          </p:nvSpPr>
          <p:spPr bwMode="auto">
            <a:xfrm>
              <a:off x="6251729" y="1999927"/>
              <a:ext cx="144912" cy="519351"/>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grpSp>
    </p:spTree>
    <p:extLst>
      <p:ext uri="{BB962C8B-B14F-4D97-AF65-F5344CB8AC3E}">
        <p14:creationId xmlns:p14="http://schemas.microsoft.com/office/powerpoint/2010/main" val="1501108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0498"/>
                                        </p:tgtEl>
                                        <p:attrNameLst>
                                          <p:attrName>style.visibility</p:attrName>
                                        </p:attrNameLst>
                                      </p:cBhvr>
                                      <p:to>
                                        <p:strVal val="visible"/>
                                      </p:to>
                                    </p:set>
                                    <p:animEffect transition="in" filter="wipe(up)">
                                      <p:cBhvr>
                                        <p:cTn id="7" dur="500"/>
                                        <p:tgtEl>
                                          <p:spTgt spid="4904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err="1">
                <a:latin typeface="+mn-lt"/>
              </a:rPr>
              <a:t>Approfondissement</a:t>
            </a:r>
            <a:r>
              <a:rPr lang="en-GB" dirty="0">
                <a:latin typeface="+mn-lt"/>
              </a:rPr>
              <a:t> : </a:t>
            </a:r>
            <a:r>
              <a:rPr lang="en-GB" dirty="0" err="1">
                <a:latin typeface="+mn-lt"/>
              </a:rPr>
              <a:t>contrôle</a:t>
            </a:r>
            <a:r>
              <a:rPr lang="en-GB" dirty="0">
                <a:latin typeface="+mn-lt"/>
              </a:rPr>
              <a:t> de la microstructure</a:t>
            </a:r>
          </a:p>
        </p:txBody>
      </p:sp>
      <p:grpSp>
        <p:nvGrpSpPr>
          <p:cNvPr id="2" name="Group 4"/>
          <p:cNvGrpSpPr>
            <a:grpSpLocks/>
          </p:cNvGrpSpPr>
          <p:nvPr/>
        </p:nvGrpSpPr>
        <p:grpSpPr bwMode="auto">
          <a:xfrm>
            <a:off x="1676402" y="1181245"/>
            <a:ext cx="2640013" cy="2066921"/>
            <a:chOff x="336" y="1307"/>
            <a:chExt cx="1663" cy="1302"/>
          </a:xfrm>
        </p:grpSpPr>
        <p:sp>
          <p:nvSpPr>
            <p:cNvPr id="17419" name="Rectangle 49"/>
            <p:cNvSpPr>
              <a:spLocks noChangeArrowheads="1"/>
            </p:cNvSpPr>
            <p:nvPr/>
          </p:nvSpPr>
          <p:spPr bwMode="auto">
            <a:xfrm>
              <a:off x="336" y="2227"/>
              <a:ext cx="1663"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err="1"/>
                <a:t>Durcissement</a:t>
              </a:r>
              <a:r>
                <a:rPr lang="en-GB" sz="1400" b="1" i="1"/>
                <a:t> </a:t>
              </a:r>
              <a:r>
                <a:rPr lang="en-GB" sz="1400" b="1" i="1" err="1"/>
                <a:t>en</a:t>
              </a:r>
              <a:r>
                <a:rPr lang="en-GB" sz="1400" b="1" i="1"/>
                <a:t> solution </a:t>
              </a:r>
              <a:r>
                <a:rPr lang="en-GB" sz="1400" b="1" i="1" err="1"/>
                <a:t>solide</a:t>
              </a:r>
              <a:endParaRPr lang="en-GB" sz="1400" b="1" i="1"/>
            </a:p>
            <a:p>
              <a:pPr marL="342900" indent="-342900" algn="ctr" defTabSz="762000">
                <a:spcBef>
                  <a:spcPct val="0"/>
                </a:spcBef>
                <a:spcAft>
                  <a:spcPct val="0"/>
                </a:spcAft>
                <a:buClrTx/>
                <a:buSzPct val="100000"/>
              </a:pPr>
              <a:r>
                <a:rPr lang="en-GB" sz="1400" i="1">
                  <a:solidFill>
                    <a:schemeClr val="tx2"/>
                  </a:solidFill>
                </a:rPr>
                <a:t>(Composition)</a:t>
              </a:r>
            </a:p>
            <a:p>
              <a:pPr marL="342900" indent="-342900" algn="ctr" defTabSz="762000">
                <a:spcBef>
                  <a:spcPct val="0"/>
                </a:spcBef>
                <a:spcAft>
                  <a:spcPct val="0"/>
                </a:spcAft>
                <a:buClrTx/>
                <a:buSzPct val="100000"/>
              </a:pPr>
              <a:endParaRPr lang="en-GB" sz="1400" b="1" i="1"/>
            </a:p>
          </p:txBody>
        </p:sp>
        <p:pic>
          <p:nvPicPr>
            <p:cNvPr id="174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 y="1307"/>
              <a:ext cx="1566"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4316413" y="1224110"/>
            <a:ext cx="2890838" cy="2030413"/>
            <a:chOff x="1999" y="1334"/>
            <a:chExt cx="1821" cy="1279"/>
          </a:xfrm>
        </p:grpSpPr>
        <p:sp>
          <p:nvSpPr>
            <p:cNvPr id="17417" name="Rectangle 49"/>
            <p:cNvSpPr>
              <a:spLocks noChangeArrowheads="1"/>
            </p:cNvSpPr>
            <p:nvPr/>
          </p:nvSpPr>
          <p:spPr bwMode="auto">
            <a:xfrm>
              <a:off x="1999" y="2231"/>
              <a:ext cx="179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err="1"/>
                <a:t>Durcissement</a:t>
              </a:r>
              <a:r>
                <a:rPr lang="en-GB" sz="1400" b="1" i="1"/>
                <a:t> par </a:t>
              </a:r>
              <a:r>
                <a:rPr lang="en-GB" sz="1400" b="1" i="1" err="1"/>
                <a:t>précipitation</a:t>
              </a:r>
              <a:endParaRPr lang="en-GB" sz="1400" b="1" i="1"/>
            </a:p>
            <a:p>
              <a:pPr marL="342900" indent="-342900" algn="ctr" defTabSz="762000">
                <a:spcBef>
                  <a:spcPct val="0"/>
                </a:spcBef>
                <a:spcAft>
                  <a:spcPct val="0"/>
                </a:spcAft>
                <a:buClrTx/>
                <a:buSzPct val="100000"/>
              </a:pPr>
              <a:r>
                <a:rPr lang="en-GB" sz="1400" i="1">
                  <a:solidFill>
                    <a:schemeClr val="tx2"/>
                  </a:solidFill>
                </a:rPr>
                <a:t>(Composition et microstructure)</a:t>
              </a:r>
            </a:p>
            <a:p>
              <a:pPr marL="342900" indent="-342900" algn="ctr" defTabSz="762000">
                <a:spcBef>
                  <a:spcPct val="0"/>
                </a:spcBef>
                <a:spcAft>
                  <a:spcPct val="0"/>
                </a:spcAft>
                <a:buClrTx/>
                <a:buSzPct val="100000"/>
              </a:pPr>
              <a:endParaRPr lang="en-GB" sz="1400" b="1" i="1"/>
            </a:p>
          </p:txBody>
        </p:sp>
        <p:pic>
          <p:nvPicPr>
            <p:cNvPr id="174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 y="1334"/>
              <a:ext cx="1560"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7578725" y="993922"/>
            <a:ext cx="2647950" cy="2228849"/>
            <a:chOff x="4054" y="1189"/>
            <a:chExt cx="1668" cy="1404"/>
          </a:xfrm>
        </p:grpSpPr>
        <p:sp>
          <p:nvSpPr>
            <p:cNvPr id="17415" name="Rectangle 49"/>
            <p:cNvSpPr>
              <a:spLocks noChangeArrowheads="1"/>
            </p:cNvSpPr>
            <p:nvPr/>
          </p:nvSpPr>
          <p:spPr bwMode="auto">
            <a:xfrm>
              <a:off x="4134" y="2211"/>
              <a:ext cx="129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err="1"/>
                <a:t>Ecrouissage</a:t>
              </a:r>
              <a:endParaRPr lang="en-GB" sz="1400" b="1" i="1" dirty="0"/>
            </a:p>
            <a:p>
              <a:pPr marL="342900" indent="-342900" algn="ctr" defTabSz="762000">
                <a:spcBef>
                  <a:spcPct val="0"/>
                </a:spcBef>
                <a:spcAft>
                  <a:spcPct val="0"/>
                </a:spcAft>
                <a:buClrTx/>
                <a:buSzPct val="100000"/>
              </a:pPr>
              <a:r>
                <a:rPr lang="en-GB" sz="1400" i="1" dirty="0">
                  <a:solidFill>
                    <a:schemeClr val="tx2"/>
                  </a:solidFill>
                </a:rPr>
                <a:t>(Microstructure)</a:t>
              </a:r>
            </a:p>
            <a:p>
              <a:pPr marL="342900" indent="-342900" algn="ctr" defTabSz="762000">
                <a:spcBef>
                  <a:spcPct val="0"/>
                </a:spcBef>
                <a:spcAft>
                  <a:spcPct val="0"/>
                </a:spcAft>
                <a:buClrTx/>
                <a:buSzPct val="100000"/>
              </a:pPr>
              <a:endParaRPr lang="en-GB" sz="1400" b="1" i="1" dirty="0"/>
            </a:p>
          </p:txBody>
        </p:sp>
        <p:pic>
          <p:nvPicPr>
            <p:cNvPr id="1741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 y="1189"/>
              <a:ext cx="1668"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886" y="3239282"/>
            <a:ext cx="4777701" cy="27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9"/>
          <p:cNvSpPr>
            <a:spLocks noChangeArrowheads="1"/>
          </p:cNvSpPr>
          <p:nvPr/>
        </p:nvSpPr>
        <p:spPr bwMode="auto">
          <a:xfrm>
            <a:off x="8360425" y="3497406"/>
            <a:ext cx="2928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spcBef>
                <a:spcPct val="0"/>
              </a:spcBef>
              <a:spcAft>
                <a:spcPct val="0"/>
              </a:spcAft>
              <a:buClrTx/>
              <a:buSzPct val="100000"/>
            </a:pPr>
            <a:r>
              <a:rPr lang="en-GB" sz="1400" i="1" dirty="0" err="1">
                <a:solidFill>
                  <a:schemeClr val="accent1"/>
                </a:solidFill>
                <a:sym typeface="Symbol" pitchFamily="18" charset="2"/>
              </a:rPr>
              <a:t>Exemples</a:t>
            </a:r>
            <a:r>
              <a:rPr lang="en-GB" sz="1400" i="1" dirty="0">
                <a:solidFill>
                  <a:schemeClr val="accent1"/>
                </a:solidFill>
                <a:sym typeface="Symbol" pitchFamily="18" charset="2"/>
              </a:rPr>
              <a:t>: </a:t>
            </a:r>
          </a:p>
          <a:p>
            <a:pPr marL="34925" defTabSz="762000">
              <a:spcBef>
                <a:spcPct val="0"/>
              </a:spcBef>
              <a:spcAft>
                <a:spcPct val="0"/>
              </a:spcAft>
              <a:buClrTx/>
              <a:buSzPct val="100000"/>
            </a:pPr>
            <a:endParaRPr lang="en-GB" sz="1400" dirty="0">
              <a:sym typeface="Symbol" pitchFamily="18" charset="2"/>
            </a:endParaRPr>
          </a:p>
          <a:p>
            <a:pPr marL="34925" defTabSz="762000">
              <a:spcBef>
                <a:spcPct val="0"/>
              </a:spcBef>
              <a:spcAft>
                <a:spcPct val="0"/>
              </a:spcAft>
              <a:buClrTx/>
              <a:buSzPct val="100000"/>
            </a:pPr>
            <a:r>
              <a:rPr lang="fr-FR" sz="1400" i="1" dirty="0">
                <a:sym typeface="Symbol" pitchFamily="18" charset="2"/>
              </a:rPr>
              <a:t>Alliages d'aluminium pouvant être traités thermiquement</a:t>
            </a:r>
          </a:p>
          <a:p>
            <a:pPr marL="34925" defTabSz="762000">
              <a:spcBef>
                <a:spcPct val="0"/>
              </a:spcBef>
              <a:spcAft>
                <a:spcPct val="0"/>
              </a:spcAft>
              <a:buClrTx/>
              <a:buSzPct val="100000"/>
            </a:pPr>
            <a:r>
              <a:rPr lang="fr-FR" sz="1400" dirty="0">
                <a:sym typeface="Symbol" pitchFamily="18" charset="2"/>
              </a:rPr>
              <a:t>(durcissement par le vieillissement)</a:t>
            </a:r>
          </a:p>
          <a:p>
            <a:pPr marL="34925" defTabSz="762000">
              <a:spcBef>
                <a:spcPct val="0"/>
              </a:spcBef>
              <a:spcAft>
                <a:spcPct val="0"/>
              </a:spcAft>
              <a:buClrTx/>
              <a:buSzPct val="100000"/>
            </a:pPr>
            <a:endParaRPr lang="fr-FR" sz="1400" i="1" dirty="0">
              <a:sym typeface="Symbol" pitchFamily="18" charset="2"/>
            </a:endParaRPr>
          </a:p>
          <a:p>
            <a:pPr marL="34925" defTabSz="762000">
              <a:spcBef>
                <a:spcPct val="0"/>
              </a:spcBef>
              <a:spcAft>
                <a:spcPct val="0"/>
              </a:spcAft>
              <a:buClrTx/>
              <a:buSzPct val="100000"/>
            </a:pPr>
            <a:r>
              <a:rPr lang="fr-FR" sz="1400" i="1" dirty="0">
                <a:sym typeface="Symbol" pitchFamily="18" charset="2"/>
              </a:rPr>
              <a:t>Aciers au carbone et alliés</a:t>
            </a:r>
          </a:p>
          <a:p>
            <a:pPr marL="34925" defTabSz="762000">
              <a:spcBef>
                <a:spcPct val="0"/>
              </a:spcBef>
              <a:spcAft>
                <a:spcPct val="0"/>
              </a:spcAft>
              <a:buClrTx/>
              <a:buSzPct val="100000"/>
            </a:pPr>
            <a:r>
              <a:rPr lang="fr-FR" sz="1400" dirty="0">
                <a:sym typeface="Symbol" pitchFamily="18" charset="2"/>
              </a:rPr>
              <a:t>(tremper et tempérer) </a:t>
            </a:r>
            <a:endParaRPr lang="en-GB" sz="1400" dirty="0">
              <a:sym typeface="Symbol" pitchFamily="18" charset="2"/>
            </a:endParaRPr>
          </a:p>
        </p:txBody>
      </p:sp>
    </p:spTree>
    <p:extLst>
      <p:ext uri="{BB962C8B-B14F-4D97-AF65-F5344CB8AC3E}">
        <p14:creationId xmlns:p14="http://schemas.microsoft.com/office/powerpoint/2010/main" val="370542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err="1">
                <a:latin typeface="+mn-lt"/>
              </a:rPr>
              <a:t>Contrôle</a:t>
            </a:r>
            <a:r>
              <a:rPr lang="en-GB" dirty="0">
                <a:latin typeface="+mn-lt"/>
              </a:rPr>
              <a:t> des </a:t>
            </a:r>
            <a:r>
              <a:rPr lang="en-GB" dirty="0" err="1">
                <a:latin typeface="+mn-lt"/>
              </a:rPr>
              <a:t>propriétés</a:t>
            </a:r>
            <a:r>
              <a:rPr lang="en-GB" dirty="0">
                <a:latin typeface="+mn-lt"/>
              </a:rPr>
              <a:t> : </a:t>
            </a:r>
            <a:r>
              <a:rPr lang="en-GB" dirty="0">
                <a:solidFill>
                  <a:schemeClr val="accent1"/>
                </a:solidFill>
                <a:latin typeface="+mn-lt"/>
              </a:rPr>
              <a:t>composition</a:t>
            </a:r>
            <a:r>
              <a:rPr lang="en-GB" dirty="0">
                <a:solidFill>
                  <a:srgbClr val="CC0000"/>
                </a:solidFill>
                <a:latin typeface="+mn-lt"/>
              </a:rPr>
              <a:t> </a:t>
            </a:r>
            <a:r>
              <a:rPr lang="en-GB" dirty="0">
                <a:latin typeface="+mn-lt"/>
              </a:rPr>
              <a:t>et </a:t>
            </a:r>
            <a:r>
              <a:rPr lang="en-GB" dirty="0">
                <a:solidFill>
                  <a:schemeClr val="accent1"/>
                </a:solidFill>
                <a:latin typeface="+mn-lt"/>
              </a:rPr>
              <a:t>microstructure</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5"/>
          <p:cNvSpPr txBox="1">
            <a:spLocks noChangeArrowheads="1"/>
          </p:cNvSpPr>
          <p:nvPr/>
        </p:nvSpPr>
        <p:spPr bwMode="auto">
          <a:xfrm>
            <a:off x="3095625" y="1027113"/>
            <a:ext cx="5800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err="1">
                <a:latin typeface="+mn-lt"/>
              </a:rPr>
              <a:t>Alliages</a:t>
            </a:r>
            <a:r>
              <a:rPr lang="en-GB" b="1" dirty="0">
                <a:latin typeface="+mn-lt"/>
              </a:rPr>
              <a:t> </a:t>
            </a:r>
            <a:r>
              <a:rPr lang="en-GB" b="1" dirty="0" err="1">
                <a:latin typeface="+mn-lt"/>
              </a:rPr>
              <a:t>d’aluminium</a:t>
            </a:r>
            <a:r>
              <a:rPr lang="en-GB" b="1" dirty="0">
                <a:latin typeface="+mn-lt"/>
              </a:rPr>
              <a:t> :</a:t>
            </a:r>
            <a:r>
              <a:rPr lang="en-GB" dirty="0">
                <a:latin typeface="+mn-lt"/>
              </a:rPr>
              <a:t> </a:t>
            </a:r>
            <a:r>
              <a:rPr lang="en-GB" dirty="0" err="1">
                <a:latin typeface="+mn-lt"/>
              </a:rPr>
              <a:t>précipitation</a:t>
            </a:r>
            <a:r>
              <a:rPr lang="en-GB" dirty="0">
                <a:latin typeface="+mn-lt"/>
              </a:rPr>
              <a:t>, solution et </a:t>
            </a:r>
            <a:r>
              <a:rPr lang="en-GB" dirty="0" err="1">
                <a:latin typeface="+mn-lt"/>
              </a:rPr>
              <a:t>écrouissage</a:t>
            </a:r>
            <a:endParaRPr lang="en-GB" dirty="0">
              <a:latin typeface="+mn-lt"/>
            </a:endParaRPr>
          </a:p>
        </p:txBody>
      </p:sp>
      <p:grpSp>
        <p:nvGrpSpPr>
          <p:cNvPr id="16" name="Group 5">
            <a:extLst>
              <a:ext uri="{FF2B5EF4-FFF2-40B4-BE49-F238E27FC236}">
                <a16:creationId xmlns:a16="http://schemas.microsoft.com/office/drawing/2014/main" id="{7E49B027-1687-44EE-A1A9-62B53BBDBA53}"/>
              </a:ext>
            </a:extLst>
          </p:cNvPr>
          <p:cNvGrpSpPr>
            <a:grpSpLocks/>
          </p:cNvGrpSpPr>
          <p:nvPr/>
        </p:nvGrpSpPr>
        <p:grpSpPr bwMode="auto">
          <a:xfrm>
            <a:off x="6775450" y="2078039"/>
            <a:ext cx="2778125" cy="1720850"/>
            <a:chOff x="3904" y="944"/>
            <a:chExt cx="1750" cy="1084"/>
          </a:xfrm>
        </p:grpSpPr>
        <p:grpSp>
          <p:nvGrpSpPr>
            <p:cNvPr id="17" name="Group 6">
              <a:extLst>
                <a:ext uri="{FF2B5EF4-FFF2-40B4-BE49-F238E27FC236}">
                  <a16:creationId xmlns:a16="http://schemas.microsoft.com/office/drawing/2014/main" id="{01679394-B17C-4BB0-944A-A3283FBC60BA}"/>
                </a:ext>
              </a:extLst>
            </p:cNvPr>
            <p:cNvGrpSpPr>
              <a:grpSpLocks/>
            </p:cNvGrpSpPr>
            <p:nvPr/>
          </p:nvGrpSpPr>
          <p:grpSpPr bwMode="auto">
            <a:xfrm>
              <a:off x="4776" y="944"/>
              <a:ext cx="878" cy="1084"/>
              <a:chOff x="4776" y="944"/>
              <a:chExt cx="878" cy="1084"/>
            </a:xfrm>
          </p:grpSpPr>
          <p:pic>
            <p:nvPicPr>
              <p:cNvPr id="19" name="Picture 7">
                <a:extLst>
                  <a:ext uri="{FF2B5EF4-FFF2-40B4-BE49-F238E27FC236}">
                    <a16:creationId xmlns:a16="http://schemas.microsoft.com/office/drawing/2014/main" id="{D45C44DB-1EED-48E7-989F-D4D9338FC0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 y="944"/>
                <a:ext cx="87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a:extLst>
                  <a:ext uri="{FF2B5EF4-FFF2-40B4-BE49-F238E27FC236}">
                    <a16:creationId xmlns:a16="http://schemas.microsoft.com/office/drawing/2014/main" id="{E2A7DE32-3EBF-4A3B-8FEE-090E27777052}"/>
                  </a:ext>
                </a:extLst>
              </p:cNvPr>
              <p:cNvSpPr txBox="1">
                <a:spLocks noChangeArrowheads="1"/>
              </p:cNvSpPr>
              <p:nvPr/>
            </p:nvSpPr>
            <p:spPr bwMode="auto">
              <a:xfrm>
                <a:off x="4779" y="1836"/>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a:latin typeface="+mn-lt"/>
                  </a:rPr>
                  <a:t>Al -Cu 2024</a:t>
                </a:r>
                <a:r>
                  <a:rPr lang="en-GB" sz="1400" b="1">
                    <a:latin typeface="+mn-lt"/>
                  </a:rPr>
                  <a:t> </a:t>
                </a:r>
                <a:endParaRPr lang="en-GB" sz="2400">
                  <a:latin typeface="+mn-lt"/>
                </a:endParaRPr>
              </a:p>
            </p:txBody>
          </p:sp>
        </p:grpSp>
        <p:sp>
          <p:nvSpPr>
            <p:cNvPr id="18" name="Freeform 9">
              <a:extLst>
                <a:ext uri="{FF2B5EF4-FFF2-40B4-BE49-F238E27FC236}">
                  <a16:creationId xmlns:a16="http://schemas.microsoft.com/office/drawing/2014/main" id="{2520F44D-E6E5-4B2D-899D-D045278FB931}"/>
                </a:ext>
              </a:extLst>
            </p:cNvPr>
            <p:cNvSpPr>
              <a:spLocks/>
            </p:cNvSpPr>
            <p:nvPr/>
          </p:nvSpPr>
          <p:spPr bwMode="auto">
            <a:xfrm>
              <a:off x="3904" y="1392"/>
              <a:ext cx="864" cy="233"/>
            </a:xfrm>
            <a:custGeom>
              <a:avLst/>
              <a:gdLst>
                <a:gd name="T0" fmla="*/ 864 w 864"/>
                <a:gd name="T1" fmla="*/ 0 h 512"/>
                <a:gd name="T2" fmla="*/ 272 w 864"/>
                <a:gd name="T3" fmla="*/ 248 h 512"/>
                <a:gd name="T4" fmla="*/ 0 w 864"/>
                <a:gd name="T5" fmla="*/ 512 h 512"/>
                <a:gd name="T6" fmla="*/ 0 60000 65536"/>
                <a:gd name="T7" fmla="*/ 0 60000 65536"/>
                <a:gd name="T8" fmla="*/ 0 60000 65536"/>
                <a:gd name="T9" fmla="*/ 0 w 864"/>
                <a:gd name="T10" fmla="*/ 0 h 512"/>
                <a:gd name="T11" fmla="*/ 864 w 864"/>
                <a:gd name="T12" fmla="*/ 512 h 512"/>
              </a:gdLst>
              <a:ahLst/>
              <a:cxnLst>
                <a:cxn ang="T6">
                  <a:pos x="T0" y="T1"/>
                </a:cxn>
                <a:cxn ang="T7">
                  <a:pos x="T2" y="T3"/>
                </a:cxn>
                <a:cxn ang="T8">
                  <a:pos x="T4" y="T5"/>
                </a:cxn>
              </a:cxnLst>
              <a:rect l="T9" t="T10" r="T11" b="T12"/>
              <a:pathLst>
                <a:path w="864" h="512">
                  <a:moveTo>
                    <a:pt x="864" y="0"/>
                  </a:moveTo>
                  <a:cubicBezTo>
                    <a:pt x="640" y="81"/>
                    <a:pt x="416" y="163"/>
                    <a:pt x="272" y="248"/>
                  </a:cubicBezTo>
                  <a:cubicBezTo>
                    <a:pt x="128" y="333"/>
                    <a:pt x="64" y="422"/>
                    <a:pt x="0" y="512"/>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a:p>
          </p:txBody>
        </p:sp>
      </p:grpSp>
      <p:grpSp>
        <p:nvGrpSpPr>
          <p:cNvPr id="21" name="Group 10">
            <a:extLst>
              <a:ext uri="{FF2B5EF4-FFF2-40B4-BE49-F238E27FC236}">
                <a16:creationId xmlns:a16="http://schemas.microsoft.com/office/drawing/2014/main" id="{D38C2CD3-EBEC-49AB-A55E-6EEB478FAF53}"/>
              </a:ext>
            </a:extLst>
          </p:cNvPr>
          <p:cNvGrpSpPr>
            <a:grpSpLocks/>
          </p:cNvGrpSpPr>
          <p:nvPr/>
        </p:nvGrpSpPr>
        <p:grpSpPr bwMode="auto">
          <a:xfrm>
            <a:off x="5314950" y="4008439"/>
            <a:ext cx="4289425" cy="1771650"/>
            <a:chOff x="2984" y="2160"/>
            <a:chExt cx="2702" cy="1116"/>
          </a:xfrm>
        </p:grpSpPr>
        <p:grpSp>
          <p:nvGrpSpPr>
            <p:cNvPr id="22" name="Group 11">
              <a:extLst>
                <a:ext uri="{FF2B5EF4-FFF2-40B4-BE49-F238E27FC236}">
                  <a16:creationId xmlns:a16="http://schemas.microsoft.com/office/drawing/2014/main" id="{AF632854-F939-4B5F-848E-F030D004F919}"/>
                </a:ext>
              </a:extLst>
            </p:cNvPr>
            <p:cNvGrpSpPr>
              <a:grpSpLocks/>
            </p:cNvGrpSpPr>
            <p:nvPr/>
          </p:nvGrpSpPr>
          <p:grpSpPr bwMode="auto">
            <a:xfrm>
              <a:off x="4768" y="2160"/>
              <a:ext cx="918" cy="1116"/>
              <a:chOff x="4768" y="2160"/>
              <a:chExt cx="918" cy="1116"/>
            </a:xfrm>
          </p:grpSpPr>
          <p:pic>
            <p:nvPicPr>
              <p:cNvPr id="24" name="Picture 12">
                <a:extLst>
                  <a:ext uri="{FF2B5EF4-FFF2-40B4-BE49-F238E27FC236}">
                    <a16:creationId xmlns:a16="http://schemas.microsoft.com/office/drawing/2014/main" id="{25F0E8B6-B27D-4681-A264-CF8689347A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 y="2160"/>
                <a:ext cx="88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
                <a:extLst>
                  <a:ext uri="{FF2B5EF4-FFF2-40B4-BE49-F238E27FC236}">
                    <a16:creationId xmlns:a16="http://schemas.microsoft.com/office/drawing/2014/main" id="{296DFF2F-A363-404F-B55C-40B22E86BA84}"/>
                  </a:ext>
                </a:extLst>
              </p:cNvPr>
              <p:cNvSpPr txBox="1">
                <a:spLocks noChangeArrowheads="1"/>
              </p:cNvSpPr>
              <p:nvPr/>
            </p:nvSpPr>
            <p:spPr bwMode="auto">
              <a:xfrm>
                <a:off x="4811" y="3084"/>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a:latin typeface="+mn-lt"/>
                  </a:rPr>
                  <a:t>Al -Si S413</a:t>
                </a:r>
                <a:endParaRPr lang="en-GB" sz="2400">
                  <a:latin typeface="+mn-lt"/>
                </a:endParaRPr>
              </a:p>
            </p:txBody>
          </p:sp>
        </p:grpSp>
        <p:sp>
          <p:nvSpPr>
            <p:cNvPr id="23" name="Freeform 14">
              <a:extLst>
                <a:ext uri="{FF2B5EF4-FFF2-40B4-BE49-F238E27FC236}">
                  <a16:creationId xmlns:a16="http://schemas.microsoft.com/office/drawing/2014/main" id="{D285B995-57FE-4386-9407-68B138A5A9FE}"/>
                </a:ext>
              </a:extLst>
            </p:cNvPr>
            <p:cNvSpPr>
              <a:spLocks/>
            </p:cNvSpPr>
            <p:nvPr/>
          </p:nvSpPr>
          <p:spPr bwMode="auto">
            <a:xfrm>
              <a:off x="2984" y="2488"/>
              <a:ext cx="1768" cy="233"/>
            </a:xfrm>
            <a:custGeom>
              <a:avLst/>
              <a:gdLst>
                <a:gd name="T0" fmla="*/ 1768 w 1768"/>
                <a:gd name="T1" fmla="*/ 360 h 556"/>
                <a:gd name="T2" fmla="*/ 320 w 1768"/>
                <a:gd name="T3" fmla="*/ 496 h 556"/>
                <a:gd name="T4" fmla="*/ 0 w 1768"/>
                <a:gd name="T5" fmla="*/ 0 h 556"/>
                <a:gd name="T6" fmla="*/ 0 60000 65536"/>
                <a:gd name="T7" fmla="*/ 0 60000 65536"/>
                <a:gd name="T8" fmla="*/ 0 60000 65536"/>
                <a:gd name="T9" fmla="*/ 0 w 1768"/>
                <a:gd name="T10" fmla="*/ 0 h 556"/>
                <a:gd name="T11" fmla="*/ 1768 w 1768"/>
                <a:gd name="T12" fmla="*/ 556 h 556"/>
              </a:gdLst>
              <a:ahLst/>
              <a:cxnLst>
                <a:cxn ang="T6">
                  <a:pos x="T0" y="T1"/>
                </a:cxn>
                <a:cxn ang="T7">
                  <a:pos x="T2" y="T3"/>
                </a:cxn>
                <a:cxn ang="T8">
                  <a:pos x="T4" y="T5"/>
                </a:cxn>
              </a:cxnLst>
              <a:rect l="T9" t="T10" r="T11" b="T12"/>
              <a:pathLst>
                <a:path w="1768" h="556">
                  <a:moveTo>
                    <a:pt x="1768" y="360"/>
                  </a:moveTo>
                  <a:cubicBezTo>
                    <a:pt x="1191" y="458"/>
                    <a:pt x="615" y="556"/>
                    <a:pt x="320" y="496"/>
                  </a:cubicBezTo>
                  <a:cubicBezTo>
                    <a:pt x="25" y="436"/>
                    <a:pt x="12" y="218"/>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a:p>
          </p:txBody>
        </p:sp>
      </p:grpSp>
    </p:spTree>
    <p:extLst>
      <p:ext uri="{BB962C8B-B14F-4D97-AF65-F5344CB8AC3E}">
        <p14:creationId xmlns:p14="http://schemas.microsoft.com/office/powerpoint/2010/main" val="184542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6644"/>
                                        </p:tgtEl>
                                        <p:attrNameLst>
                                          <p:attrName>style.visibility</p:attrName>
                                        </p:attrNameLst>
                                      </p:cBhvr>
                                      <p:to>
                                        <p:strVal val="visible"/>
                                      </p:to>
                                    </p:set>
                                    <p:animEffect transition="in" filter="wipe(left)">
                                      <p:cBhvr>
                                        <p:cTn id="7" dur="500"/>
                                        <p:tgtEl>
                                          <p:spTgt spid="496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550" y="1622425"/>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ln w="9525"/>
        </p:spPr>
        <p:txBody>
          <a:bodyPr/>
          <a:lstStyle/>
          <a:p>
            <a:r>
              <a:rPr lang="en-GB" dirty="0" err="1">
                <a:latin typeface="+mn-lt"/>
              </a:rPr>
              <a:t>Contrôle</a:t>
            </a:r>
            <a:r>
              <a:rPr lang="en-GB" dirty="0">
                <a:latin typeface="+mn-lt"/>
              </a:rPr>
              <a:t> par la </a:t>
            </a:r>
            <a:r>
              <a:rPr lang="en-GB" dirty="0">
                <a:solidFill>
                  <a:schemeClr val="accent1"/>
                </a:solidFill>
                <a:latin typeface="+mn-lt"/>
              </a:rPr>
              <a:t>composition </a:t>
            </a:r>
            <a:r>
              <a:rPr lang="en-GB" dirty="0">
                <a:latin typeface="+mn-lt"/>
              </a:rPr>
              <a:t>: les </a:t>
            </a:r>
            <a:r>
              <a:rPr lang="en-GB" dirty="0" err="1">
                <a:latin typeface="+mn-lt"/>
              </a:rPr>
              <a:t>aciers</a:t>
            </a:r>
            <a:endParaRPr lang="en-GB" dirty="0">
              <a:latin typeface="+mn-lt"/>
            </a:endParaRPr>
          </a:p>
        </p:txBody>
      </p:sp>
      <p:grpSp>
        <p:nvGrpSpPr>
          <p:cNvPr id="2" name="Group 15"/>
          <p:cNvGrpSpPr>
            <a:grpSpLocks/>
          </p:cNvGrpSpPr>
          <p:nvPr/>
        </p:nvGrpSpPr>
        <p:grpSpPr bwMode="auto">
          <a:xfrm>
            <a:off x="4610100" y="1387475"/>
            <a:ext cx="4929188" cy="1633538"/>
            <a:chOff x="2184" y="874"/>
            <a:chExt cx="3105" cy="1029"/>
          </a:xfrm>
        </p:grpSpPr>
        <p:sp>
          <p:nvSpPr>
            <p:cNvPr id="20492" name="Text Box 9"/>
            <p:cNvSpPr txBox="1">
              <a:spLocks noChangeArrowheads="1"/>
            </p:cNvSpPr>
            <p:nvPr/>
          </p:nvSpPr>
          <p:spPr bwMode="auto">
            <a:xfrm>
              <a:off x="4329" y="874"/>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dirty="0">
                  <a:latin typeface="+mn-lt"/>
                </a:rPr>
                <a:t>Ferrite + perlite</a:t>
              </a:r>
              <a:endParaRPr lang="en-GB" sz="2400" dirty="0">
                <a:latin typeface="+mn-lt"/>
              </a:endParaRPr>
            </a:p>
          </p:txBody>
        </p:sp>
        <p:grpSp>
          <p:nvGrpSpPr>
            <p:cNvPr id="20493" name="Group 5"/>
            <p:cNvGrpSpPr>
              <a:grpSpLocks/>
            </p:cNvGrpSpPr>
            <p:nvPr/>
          </p:nvGrpSpPr>
          <p:grpSpPr bwMode="auto">
            <a:xfrm>
              <a:off x="2184" y="1097"/>
              <a:ext cx="3015" cy="806"/>
              <a:chOff x="2184" y="841"/>
              <a:chExt cx="3015" cy="806"/>
            </a:xfrm>
          </p:grpSpPr>
          <p:pic>
            <p:nvPicPr>
              <p:cNvPr id="204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 y="841"/>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Freeform 7"/>
              <p:cNvSpPr>
                <a:spLocks/>
              </p:cNvSpPr>
              <p:nvPr/>
            </p:nvSpPr>
            <p:spPr bwMode="auto">
              <a:xfrm>
                <a:off x="2184" y="1228"/>
                <a:ext cx="2208" cy="233"/>
              </a:xfrm>
              <a:custGeom>
                <a:avLst/>
                <a:gdLst>
                  <a:gd name="T0" fmla="*/ 2192 w 2192"/>
                  <a:gd name="T1" fmla="*/ 0 h 136"/>
                  <a:gd name="T2" fmla="*/ 536 w 2192"/>
                  <a:gd name="T3" fmla="*/ 48 h 136"/>
                  <a:gd name="T4" fmla="*/ 0 w 2192"/>
                  <a:gd name="T5" fmla="*/ 136 h 136"/>
                  <a:gd name="T6" fmla="*/ 0 60000 65536"/>
                  <a:gd name="T7" fmla="*/ 0 60000 65536"/>
                  <a:gd name="T8" fmla="*/ 0 60000 65536"/>
                  <a:gd name="T9" fmla="*/ 0 w 2192"/>
                  <a:gd name="T10" fmla="*/ 0 h 136"/>
                  <a:gd name="T11" fmla="*/ 2192 w 2192"/>
                  <a:gd name="T12" fmla="*/ 136 h 136"/>
                </a:gdLst>
                <a:ahLst/>
                <a:cxnLst>
                  <a:cxn ang="T6">
                    <a:pos x="T0" y="T1"/>
                  </a:cxn>
                  <a:cxn ang="T7">
                    <a:pos x="T2" y="T3"/>
                  </a:cxn>
                  <a:cxn ang="T8">
                    <a:pos x="T4" y="T5"/>
                  </a:cxn>
                </a:cxnLst>
                <a:rect l="T9" t="T10" r="T11" b="T12"/>
                <a:pathLst>
                  <a:path w="2192" h="136">
                    <a:moveTo>
                      <a:pt x="2192" y="0"/>
                    </a:moveTo>
                    <a:cubicBezTo>
                      <a:pt x="1546" y="12"/>
                      <a:pt x="901" y="25"/>
                      <a:pt x="536" y="48"/>
                    </a:cubicBezTo>
                    <a:cubicBezTo>
                      <a:pt x="171" y="71"/>
                      <a:pt x="85" y="103"/>
                      <a:pt x="0" y="136"/>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grpSp>
      </p:grpSp>
      <p:grpSp>
        <p:nvGrpSpPr>
          <p:cNvPr id="4" name="Group 8"/>
          <p:cNvGrpSpPr>
            <a:grpSpLocks/>
          </p:cNvGrpSpPr>
          <p:nvPr/>
        </p:nvGrpSpPr>
        <p:grpSpPr bwMode="auto">
          <a:xfrm>
            <a:off x="4927600" y="2900364"/>
            <a:ext cx="4445000" cy="1493837"/>
            <a:chOff x="2384" y="1571"/>
            <a:chExt cx="2800" cy="941"/>
          </a:xfrm>
        </p:grpSpPr>
        <p:pic>
          <p:nvPicPr>
            <p:cNvPr id="2049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 y="1728"/>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Freeform 10"/>
            <p:cNvSpPr>
              <a:spLocks/>
            </p:cNvSpPr>
            <p:nvPr/>
          </p:nvSpPr>
          <p:spPr bwMode="auto">
            <a:xfrm>
              <a:off x="2384" y="1571"/>
              <a:ext cx="2008" cy="233"/>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a:p>
          </p:txBody>
        </p:sp>
      </p:grpSp>
      <p:grpSp>
        <p:nvGrpSpPr>
          <p:cNvPr id="5" name="Group 11"/>
          <p:cNvGrpSpPr>
            <a:grpSpLocks/>
          </p:cNvGrpSpPr>
          <p:nvPr/>
        </p:nvGrpSpPr>
        <p:grpSpPr bwMode="auto">
          <a:xfrm>
            <a:off x="5321300" y="3365500"/>
            <a:ext cx="4040188" cy="2338388"/>
            <a:chOff x="2632" y="1864"/>
            <a:chExt cx="2545" cy="1473"/>
          </a:xfrm>
        </p:grpSpPr>
        <p:pic>
          <p:nvPicPr>
            <p:cNvPr id="2048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 y="2583"/>
              <a:ext cx="75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Freeform 13"/>
            <p:cNvSpPr>
              <a:spLocks/>
            </p:cNvSpPr>
            <p:nvPr/>
          </p:nvSpPr>
          <p:spPr bwMode="auto">
            <a:xfrm>
              <a:off x="2632" y="1864"/>
              <a:ext cx="1760" cy="862"/>
            </a:xfrm>
            <a:custGeom>
              <a:avLst/>
              <a:gdLst>
                <a:gd name="T0" fmla="*/ 1784 w 1784"/>
                <a:gd name="T1" fmla="*/ 784 h 784"/>
                <a:gd name="T2" fmla="*/ 1104 w 1784"/>
                <a:gd name="T3" fmla="*/ 200 h 784"/>
                <a:gd name="T4" fmla="*/ 0 w 1784"/>
                <a:gd name="T5" fmla="*/ 0 h 784"/>
                <a:gd name="T6" fmla="*/ 0 60000 65536"/>
                <a:gd name="T7" fmla="*/ 0 60000 65536"/>
                <a:gd name="T8" fmla="*/ 0 60000 65536"/>
                <a:gd name="T9" fmla="*/ 0 w 1784"/>
                <a:gd name="T10" fmla="*/ 0 h 784"/>
                <a:gd name="T11" fmla="*/ 1784 w 1784"/>
                <a:gd name="T12" fmla="*/ 784 h 784"/>
              </a:gdLst>
              <a:ahLst/>
              <a:cxnLst>
                <a:cxn ang="T6">
                  <a:pos x="T0" y="T1"/>
                </a:cxn>
                <a:cxn ang="T7">
                  <a:pos x="T2" y="T3"/>
                </a:cxn>
                <a:cxn ang="T8">
                  <a:pos x="T4" y="T5"/>
                </a:cxn>
              </a:cxnLst>
              <a:rect l="T9" t="T10" r="T11" b="T12"/>
              <a:pathLst>
                <a:path w="1784" h="784">
                  <a:moveTo>
                    <a:pt x="1784" y="784"/>
                  </a:moveTo>
                  <a:cubicBezTo>
                    <a:pt x="1592" y="557"/>
                    <a:pt x="1401" y="331"/>
                    <a:pt x="1104" y="200"/>
                  </a:cubicBezTo>
                  <a:cubicBezTo>
                    <a:pt x="807" y="69"/>
                    <a:pt x="403" y="34"/>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grpSp>
      <p:sp>
        <p:nvSpPr>
          <p:cNvPr id="20487" name="Text Box 14"/>
          <p:cNvSpPr txBox="1">
            <a:spLocks noChangeArrowheads="1"/>
          </p:cNvSpPr>
          <p:nvPr/>
        </p:nvSpPr>
        <p:spPr bwMode="auto">
          <a:xfrm>
            <a:off x="2955925" y="1001713"/>
            <a:ext cx="5168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Les </a:t>
            </a:r>
            <a:r>
              <a:rPr lang="en-GB" b="1" dirty="0" err="1">
                <a:latin typeface="+mn-lt"/>
              </a:rPr>
              <a:t>aciers</a:t>
            </a:r>
            <a:r>
              <a:rPr lang="en-GB" b="1" dirty="0">
                <a:latin typeface="+mn-lt"/>
              </a:rPr>
              <a:t> :</a:t>
            </a:r>
            <a:r>
              <a:rPr lang="en-GB" dirty="0">
                <a:latin typeface="+mn-lt"/>
              </a:rPr>
              <a:t> </a:t>
            </a:r>
            <a:r>
              <a:rPr lang="fr-FR" dirty="0">
                <a:latin typeface="+mn-lt"/>
              </a:rPr>
              <a:t>résistance, ténacité et teneur en carbone </a:t>
            </a:r>
            <a:endParaRPr lang="en-GB" dirty="0">
              <a:latin typeface="+mn-lt"/>
            </a:endParaRPr>
          </a:p>
        </p:txBody>
      </p:sp>
    </p:spTree>
    <p:extLst>
      <p:ext uri="{BB962C8B-B14F-4D97-AF65-F5344CB8AC3E}">
        <p14:creationId xmlns:p14="http://schemas.microsoft.com/office/powerpoint/2010/main" val="14779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err="1">
                <a:latin typeface="+mn-lt"/>
              </a:rPr>
              <a:t>Contrôle</a:t>
            </a:r>
            <a:r>
              <a:rPr lang="en-GB" dirty="0">
                <a:latin typeface="+mn-lt"/>
              </a:rPr>
              <a:t> par la </a:t>
            </a:r>
            <a:r>
              <a:rPr lang="en-GB" dirty="0">
                <a:solidFill>
                  <a:schemeClr val="accent1"/>
                </a:solidFill>
                <a:latin typeface="+mn-lt"/>
              </a:rPr>
              <a:t>microstructure </a:t>
            </a:r>
            <a:r>
              <a:rPr lang="en-GB" dirty="0">
                <a:latin typeface="+mn-lt"/>
              </a:rPr>
              <a:t>: les </a:t>
            </a:r>
            <a:r>
              <a:rPr lang="en-GB" dirty="0" err="1">
                <a:latin typeface="+mn-lt"/>
              </a:rPr>
              <a:t>aciers</a:t>
            </a:r>
            <a:endParaRPr lang="en-GB" dirty="0">
              <a:latin typeface="+mn-lt"/>
            </a:endParaRP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7226301" y="4046539"/>
            <a:ext cx="2339975" cy="1863725"/>
            <a:chOff x="3832" y="2549"/>
            <a:chExt cx="1474" cy="1174"/>
          </a:xfrm>
        </p:grpSpPr>
        <p:sp>
          <p:nvSpPr>
            <p:cNvPr id="21511" name="Text Box 10"/>
            <p:cNvSpPr txBox="1">
              <a:spLocks noChangeArrowheads="1"/>
            </p:cNvSpPr>
            <p:nvPr/>
          </p:nvSpPr>
          <p:spPr bwMode="auto">
            <a:xfrm>
              <a:off x="4431" y="3393"/>
              <a:ext cx="8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Après </a:t>
              </a:r>
              <a:r>
                <a:rPr lang="en-GB" sz="1400" dirty="0" err="1">
                  <a:latin typeface="+mn-lt"/>
                </a:rPr>
                <a:t>trempe</a:t>
              </a:r>
              <a:r>
                <a:rPr lang="en-GB" sz="1400" dirty="0">
                  <a:latin typeface="+mn-lt"/>
                </a:rPr>
                <a:t> </a:t>
              </a:r>
              <a:r>
                <a:rPr lang="en-GB" sz="1400" b="1" dirty="0">
                  <a:latin typeface="+mn-lt"/>
                </a:rPr>
                <a:t>     </a:t>
              </a:r>
              <a:r>
                <a:rPr lang="en-GB" sz="1400" dirty="0">
                  <a:latin typeface="+mn-lt"/>
                </a:rPr>
                <a:t>(martensite)</a:t>
              </a:r>
              <a:endParaRPr lang="en-GB" sz="2400" dirty="0">
                <a:latin typeface="+mn-lt"/>
              </a:endParaRPr>
            </a:p>
          </p:txBody>
        </p:sp>
        <p:grpSp>
          <p:nvGrpSpPr>
            <p:cNvPr id="21512" name="Group 11"/>
            <p:cNvGrpSpPr>
              <a:grpSpLocks/>
            </p:cNvGrpSpPr>
            <p:nvPr/>
          </p:nvGrpSpPr>
          <p:grpSpPr bwMode="auto">
            <a:xfrm>
              <a:off x="3832" y="2549"/>
              <a:ext cx="1435" cy="862"/>
              <a:chOff x="3720" y="2381"/>
              <a:chExt cx="1435" cy="862"/>
            </a:xfrm>
          </p:grpSpPr>
          <p:pic>
            <p:nvPicPr>
              <p:cNvPr id="215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 y="2381"/>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Freeform 13"/>
              <p:cNvSpPr>
                <a:spLocks/>
              </p:cNvSpPr>
              <p:nvPr/>
            </p:nvSpPr>
            <p:spPr bwMode="auto">
              <a:xfrm>
                <a:off x="3720" y="2832"/>
                <a:ext cx="536" cy="233"/>
              </a:xfrm>
              <a:custGeom>
                <a:avLst/>
                <a:gdLst>
                  <a:gd name="T0" fmla="*/ 536 w 536"/>
                  <a:gd name="T1" fmla="*/ 0 h 264"/>
                  <a:gd name="T2" fmla="*/ 168 w 536"/>
                  <a:gd name="T3" fmla="*/ 56 h 264"/>
                  <a:gd name="T4" fmla="*/ 0 w 536"/>
                  <a:gd name="T5" fmla="*/ 264 h 264"/>
                  <a:gd name="T6" fmla="*/ 0 60000 65536"/>
                  <a:gd name="T7" fmla="*/ 0 60000 65536"/>
                  <a:gd name="T8" fmla="*/ 0 60000 65536"/>
                  <a:gd name="T9" fmla="*/ 0 w 536"/>
                  <a:gd name="T10" fmla="*/ 0 h 264"/>
                  <a:gd name="T11" fmla="*/ 536 w 536"/>
                  <a:gd name="T12" fmla="*/ 264 h 264"/>
                </a:gdLst>
                <a:ahLst/>
                <a:cxnLst>
                  <a:cxn ang="T6">
                    <a:pos x="T0" y="T1"/>
                  </a:cxn>
                  <a:cxn ang="T7">
                    <a:pos x="T2" y="T3"/>
                  </a:cxn>
                  <a:cxn ang="T8">
                    <a:pos x="T4" y="T5"/>
                  </a:cxn>
                </a:cxnLst>
                <a:rect l="T9" t="T10" r="T11" b="T12"/>
                <a:pathLst>
                  <a:path w="536" h="264">
                    <a:moveTo>
                      <a:pt x="536" y="0"/>
                    </a:moveTo>
                    <a:cubicBezTo>
                      <a:pt x="396" y="6"/>
                      <a:pt x="257" y="12"/>
                      <a:pt x="168" y="56"/>
                    </a:cubicBezTo>
                    <a:cubicBezTo>
                      <a:pt x="79" y="100"/>
                      <a:pt x="39" y="182"/>
                      <a:pt x="0" y="264"/>
                    </a:cubicBezTo>
                  </a:path>
                </a:pathLst>
              </a:custGeom>
              <a:noFill/>
              <a:ln w="9525">
                <a:solidFill>
                  <a:srgbClr val="FF33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GB"/>
              </a:p>
            </p:txBody>
          </p:sp>
        </p:grpSp>
      </p:grpSp>
      <p:sp>
        <p:nvSpPr>
          <p:cNvPr id="21510" name="Text Box 14"/>
          <p:cNvSpPr txBox="1">
            <a:spLocks noChangeArrowheads="1"/>
          </p:cNvSpPr>
          <p:nvPr/>
        </p:nvSpPr>
        <p:spPr bwMode="auto">
          <a:xfrm>
            <a:off x="2663825" y="976313"/>
            <a:ext cx="6882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Les </a:t>
            </a:r>
            <a:r>
              <a:rPr lang="en-GB" b="1" dirty="0" err="1">
                <a:latin typeface="+mn-lt"/>
              </a:rPr>
              <a:t>aciers</a:t>
            </a:r>
            <a:r>
              <a:rPr lang="en-GB" b="1" dirty="0">
                <a:latin typeface="+mn-lt"/>
              </a:rPr>
              <a:t> :</a:t>
            </a:r>
            <a:r>
              <a:rPr lang="en-GB" dirty="0">
                <a:latin typeface="+mn-lt"/>
              </a:rPr>
              <a:t> </a:t>
            </a:r>
            <a:r>
              <a:rPr lang="en-GB" dirty="0" err="1">
                <a:latin typeface="+mn-lt"/>
              </a:rPr>
              <a:t>Changement</a:t>
            </a:r>
            <a:r>
              <a:rPr lang="en-GB" dirty="0">
                <a:latin typeface="+mn-lt"/>
              </a:rPr>
              <a:t> de la microstructure à composition </a:t>
            </a:r>
            <a:r>
              <a:rPr lang="en-GB" dirty="0" err="1">
                <a:latin typeface="+mn-lt"/>
              </a:rPr>
              <a:t>constante</a:t>
            </a:r>
            <a:endParaRPr lang="en-GB" dirty="0">
              <a:latin typeface="+mn-lt"/>
            </a:endParaRPr>
          </a:p>
        </p:txBody>
      </p:sp>
      <p:grpSp>
        <p:nvGrpSpPr>
          <p:cNvPr id="5" name="Group 4"/>
          <p:cNvGrpSpPr/>
          <p:nvPr/>
        </p:nvGrpSpPr>
        <p:grpSpPr>
          <a:xfrm>
            <a:off x="5077968" y="1811339"/>
            <a:ext cx="4569270" cy="1858307"/>
            <a:chOff x="7554468" y="1925638"/>
            <a:chExt cx="4569270" cy="1858307"/>
          </a:xfrm>
        </p:grpSpPr>
        <p:grpSp>
          <p:nvGrpSpPr>
            <p:cNvPr id="4" name="Group 3"/>
            <p:cNvGrpSpPr/>
            <p:nvPr/>
          </p:nvGrpSpPr>
          <p:grpSpPr>
            <a:xfrm>
              <a:off x="7554468" y="1925638"/>
              <a:ext cx="4398963" cy="1368425"/>
              <a:chOff x="7554468" y="1925638"/>
              <a:chExt cx="4398963" cy="1368425"/>
            </a:xfrm>
          </p:grpSpPr>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5006" y="192563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8"/>
              <p:cNvSpPr>
                <a:spLocks/>
              </p:cNvSpPr>
              <p:nvPr/>
            </p:nvSpPr>
            <p:spPr bwMode="auto">
              <a:xfrm>
                <a:off x="7554468" y="2692401"/>
                <a:ext cx="3060700" cy="369332"/>
              </a:xfrm>
              <a:custGeom>
                <a:avLst/>
                <a:gdLst>
                  <a:gd name="T0" fmla="*/ 0 w 1856"/>
                  <a:gd name="T1" fmla="*/ 216 h 216"/>
                  <a:gd name="T2" fmla="*/ 1438 w 1856"/>
                  <a:gd name="T3" fmla="*/ 24 h 216"/>
                  <a:gd name="T4" fmla="*/ 2333 w 1856"/>
                  <a:gd name="T5" fmla="*/ 72 h 216"/>
                  <a:gd name="T6" fmla="*/ 0 60000 65536"/>
                  <a:gd name="T7" fmla="*/ 0 60000 65536"/>
                  <a:gd name="T8" fmla="*/ 0 60000 65536"/>
                  <a:gd name="T9" fmla="*/ 0 w 1856"/>
                  <a:gd name="T10" fmla="*/ 0 h 216"/>
                  <a:gd name="T11" fmla="*/ 1856 w 1856"/>
                  <a:gd name="T12" fmla="*/ 216 h 216"/>
                </a:gdLst>
                <a:ahLst/>
                <a:cxnLst>
                  <a:cxn ang="T6">
                    <a:pos x="T0" y="T1"/>
                  </a:cxn>
                  <a:cxn ang="T7">
                    <a:pos x="T2" y="T3"/>
                  </a:cxn>
                  <a:cxn ang="T8">
                    <a:pos x="T4" y="T5"/>
                  </a:cxn>
                </a:cxnLst>
                <a:rect l="T9" t="T10" r="T11" b="T12"/>
                <a:pathLst>
                  <a:path w="1856" h="216">
                    <a:moveTo>
                      <a:pt x="0" y="216"/>
                    </a:moveTo>
                    <a:cubicBezTo>
                      <a:pt x="417" y="132"/>
                      <a:pt x="835" y="48"/>
                      <a:pt x="1144" y="24"/>
                    </a:cubicBezTo>
                    <a:cubicBezTo>
                      <a:pt x="1453" y="0"/>
                      <a:pt x="1654" y="36"/>
                      <a:pt x="1856" y="72"/>
                    </a:cubicBezTo>
                  </a:path>
                </a:pathLst>
              </a:custGeom>
              <a:noFill/>
              <a:ln w="9525">
                <a:solidFill>
                  <a:srgbClr val="FF3300"/>
                </a:solidFill>
                <a:prstDash val="lgDash"/>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a:p>
            </p:txBody>
          </p:sp>
        </p:grpSp>
        <p:sp>
          <p:nvSpPr>
            <p:cNvPr id="18" name="Text Box 14"/>
            <p:cNvSpPr txBox="1">
              <a:spLocks noChangeArrowheads="1"/>
            </p:cNvSpPr>
            <p:nvPr/>
          </p:nvSpPr>
          <p:spPr bwMode="auto">
            <a:xfrm>
              <a:off x="10548938" y="3260725"/>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err="1">
                  <a:latin typeface="+mn-lt"/>
                </a:rPr>
                <a:t>Normalisé</a:t>
              </a:r>
              <a:r>
                <a:rPr lang="en-GB" sz="1400" dirty="0">
                  <a:latin typeface="+mn-lt"/>
                </a:rPr>
                <a:t> (ferrite + perlite)</a:t>
              </a:r>
              <a:endParaRPr lang="en-GB" sz="2400" dirty="0">
                <a:latin typeface="+mn-lt"/>
              </a:endParaRPr>
            </a:p>
          </p:txBody>
        </p:sp>
      </p:grpSp>
    </p:spTree>
    <p:extLst>
      <p:ext uri="{BB962C8B-B14F-4D97-AF65-F5344CB8AC3E}">
        <p14:creationId xmlns:p14="http://schemas.microsoft.com/office/powerpoint/2010/main" val="192993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down)">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9525"/>
        </p:spPr>
        <p:txBody>
          <a:bodyPr/>
          <a:lstStyle/>
          <a:p>
            <a:r>
              <a:rPr lang="en-GB" dirty="0">
                <a:solidFill>
                  <a:schemeClr val="accent1"/>
                </a:solidFill>
                <a:latin typeface="+mn-lt"/>
              </a:rPr>
              <a:t>Composition</a:t>
            </a:r>
            <a:r>
              <a:rPr lang="en-GB" dirty="0">
                <a:solidFill>
                  <a:srgbClr val="CC0000"/>
                </a:solidFill>
                <a:latin typeface="+mn-lt"/>
              </a:rPr>
              <a:t> </a:t>
            </a:r>
            <a:r>
              <a:rPr lang="en-GB" dirty="0">
                <a:latin typeface="+mn-lt"/>
              </a:rPr>
              <a:t>et</a:t>
            </a:r>
            <a:r>
              <a:rPr lang="en-GB" dirty="0">
                <a:solidFill>
                  <a:srgbClr val="CC0000"/>
                </a:solidFill>
                <a:latin typeface="+mn-lt"/>
              </a:rPr>
              <a:t> </a:t>
            </a:r>
            <a:r>
              <a:rPr lang="en-GB" dirty="0">
                <a:solidFill>
                  <a:schemeClr val="accent1"/>
                </a:solidFill>
                <a:latin typeface="+mn-lt"/>
              </a:rPr>
              <a:t>architecture </a:t>
            </a:r>
            <a:r>
              <a:rPr lang="en-GB" dirty="0">
                <a:latin typeface="+mn-lt"/>
              </a:rPr>
              <a:t>: les </a:t>
            </a:r>
            <a:r>
              <a:rPr lang="en-GB" dirty="0" err="1">
                <a:latin typeface="+mn-lt"/>
              </a:rPr>
              <a:t>polymères</a:t>
            </a:r>
            <a:endParaRPr lang="en-GB" dirty="0">
              <a:latin typeface="+mn-lt"/>
            </a:endParaRPr>
          </a:p>
        </p:txBody>
      </p:sp>
      <p:sp>
        <p:nvSpPr>
          <p:cNvPr id="23555" name="Rectangle 4"/>
          <p:cNvSpPr>
            <a:spLocks noChangeArrowheads="1"/>
          </p:cNvSpPr>
          <p:nvPr/>
        </p:nvSpPr>
        <p:spPr bwMode="auto">
          <a:xfrm>
            <a:off x="2209800" y="1027114"/>
            <a:ext cx="7715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Polymères</a:t>
            </a:r>
            <a:r>
              <a:rPr lang="en-GB" b="1" i="1" dirty="0"/>
              <a:t> (PP)</a:t>
            </a:r>
            <a:r>
              <a:rPr lang="en-GB" b="1" dirty="0"/>
              <a:t>:</a:t>
            </a:r>
            <a:r>
              <a:rPr lang="en-GB" dirty="0"/>
              <a:t>  </a:t>
            </a:r>
            <a:r>
              <a:rPr lang="fr-FR" dirty="0"/>
              <a:t>trajectoires de ténacité-module d’Young</a:t>
            </a:r>
            <a:endParaRPr lang="en-GB" dirty="0"/>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701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04837"/>
                                        </p:tgtEl>
                                        <p:attrNameLst>
                                          <p:attrName>style.visibility</p:attrName>
                                        </p:attrNameLst>
                                      </p:cBhvr>
                                      <p:to>
                                        <p:strVal val="visible"/>
                                      </p:to>
                                    </p:set>
                                    <p:animEffect transition="in" filter="wipe(right)">
                                      <p:cBhvr>
                                        <p:cTn id="7" dur="1000"/>
                                        <p:tgtEl>
                                          <p:spTgt spid="504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04838"/>
                                        </p:tgtEl>
                                        <p:attrNameLst>
                                          <p:attrName>style.visibility</p:attrName>
                                        </p:attrNameLst>
                                      </p:cBhvr>
                                      <p:to>
                                        <p:strVal val="visible"/>
                                      </p:to>
                                    </p:set>
                                    <p:animEffect transition="in" filter="wipe(left)">
                                      <p:cBhvr>
                                        <p:cTn id="12" dur="1000"/>
                                        <p:tgtEl>
                                          <p:spTgt spid="504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4839"/>
                                        </p:tgtEl>
                                        <p:attrNameLst>
                                          <p:attrName>style.visibility</p:attrName>
                                        </p:attrNameLst>
                                      </p:cBhvr>
                                      <p:to>
                                        <p:strVal val="visible"/>
                                      </p:to>
                                    </p:set>
                                    <p:animEffect transition="in" filter="wipe(left)">
                                      <p:cBhvr>
                                        <p:cTn id="17" dur="1000"/>
                                        <p:tgtEl>
                                          <p:spTgt spid="5048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4840"/>
                                        </p:tgtEl>
                                        <p:attrNameLst>
                                          <p:attrName>style.visibility</p:attrName>
                                        </p:attrNameLst>
                                      </p:cBhvr>
                                      <p:to>
                                        <p:strVal val="visible"/>
                                      </p:to>
                                    </p:set>
                                    <p:animEffect transition="in" filter="wipe(left)">
                                      <p:cBhvr>
                                        <p:cTn id="22" dur="1000"/>
                                        <p:tgtEl>
                                          <p:spTgt spid="50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w="9525"/>
        </p:spPr>
        <p:txBody>
          <a:bodyPr/>
          <a:lstStyle/>
          <a:p>
            <a:r>
              <a:rPr lang="en-GB" dirty="0" err="1">
                <a:latin typeface="+mn-lt"/>
              </a:rPr>
              <a:t>En</a:t>
            </a:r>
            <a:r>
              <a:rPr lang="en-GB" dirty="0">
                <a:latin typeface="+mn-lt"/>
              </a:rPr>
              <a:t> résumé</a:t>
            </a:r>
          </a:p>
        </p:txBody>
      </p:sp>
      <p:sp>
        <p:nvSpPr>
          <p:cNvPr id="31747" name="Rectangle 49"/>
          <p:cNvSpPr>
            <a:spLocks noChangeArrowheads="1"/>
          </p:cNvSpPr>
          <p:nvPr/>
        </p:nvSpPr>
        <p:spPr bwMode="auto">
          <a:xfrm>
            <a:off x="1919288" y="1149351"/>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Enseignement</a:t>
            </a:r>
            <a:r>
              <a:rPr lang="en-GB" b="1" i="1" dirty="0"/>
              <a:t> des </a:t>
            </a:r>
            <a:r>
              <a:rPr lang="en-GB" b="1" i="1" dirty="0" err="1"/>
              <a:t>matériaux</a:t>
            </a:r>
            <a:r>
              <a:rPr lang="en-GB" b="1" i="1" dirty="0"/>
              <a:t> </a:t>
            </a:r>
            <a:r>
              <a:rPr lang="en-GB" b="1" i="1" dirty="0" err="1"/>
              <a:t>orienté</a:t>
            </a:r>
            <a:r>
              <a:rPr lang="en-GB" b="1" i="1" dirty="0"/>
              <a:t> conception :</a:t>
            </a:r>
            <a:endParaRPr lang="en-GB" b="1" dirty="0"/>
          </a:p>
          <a:p>
            <a:pPr marL="342900" indent="-342900" defTabSz="762000">
              <a:spcBef>
                <a:spcPts val="600"/>
              </a:spcBef>
              <a:spcAft>
                <a:spcPct val="0"/>
              </a:spcAft>
              <a:buClrTx/>
              <a:buSzPct val="100000"/>
            </a:pPr>
            <a:r>
              <a:rPr lang="en-GB" dirty="0"/>
              <a:t>	- </a:t>
            </a:r>
            <a:r>
              <a:rPr lang="en-GB" dirty="0" err="1"/>
              <a:t>contexte</a:t>
            </a:r>
            <a:r>
              <a:rPr lang="en-GB" dirty="0"/>
              <a:t> de la conception  </a:t>
            </a:r>
            <a:r>
              <a:rPr lang="en-GB" dirty="0">
                <a:sym typeface="Symbol"/>
              </a:rPr>
              <a:t> </a:t>
            </a:r>
            <a:r>
              <a:rPr lang="en-GB" dirty="0" err="1">
                <a:sym typeface="Symbol"/>
              </a:rPr>
              <a:t>propriétés</a:t>
            </a:r>
            <a:r>
              <a:rPr lang="en-GB" dirty="0">
                <a:sym typeface="Symbol"/>
              </a:rPr>
              <a:t> </a:t>
            </a:r>
            <a:r>
              <a:rPr lang="en-GB" dirty="0"/>
              <a:t> </a:t>
            </a:r>
            <a:r>
              <a:rPr lang="en-GB" dirty="0" err="1"/>
              <a:t>graphiques</a:t>
            </a:r>
            <a:r>
              <a:rPr lang="en-GB" dirty="0"/>
              <a:t> de </a:t>
            </a:r>
            <a:r>
              <a:rPr lang="en-GB" dirty="0" err="1"/>
              <a:t>propriétés</a:t>
            </a:r>
            <a:r>
              <a:rPr lang="en-GB" dirty="0"/>
              <a:t> :  </a:t>
            </a:r>
            <a:r>
              <a:rPr lang="en-GB" dirty="0" err="1"/>
              <a:t>trajectoire</a:t>
            </a:r>
            <a:r>
              <a:rPr lang="en-GB" dirty="0"/>
              <a:t> pour la selection des </a:t>
            </a:r>
            <a:r>
              <a:rPr lang="en-GB" dirty="0" err="1"/>
              <a:t>matériaux</a:t>
            </a:r>
            <a:endParaRPr lang="en-GB" dirty="0"/>
          </a:p>
          <a:p>
            <a:pPr marL="342900" indent="-342900" defTabSz="762000">
              <a:spcBef>
                <a:spcPts val="600"/>
              </a:spcBef>
              <a:spcAft>
                <a:spcPct val="0"/>
              </a:spcAft>
              <a:buClrTx/>
              <a:buSzPct val="100000"/>
            </a:pPr>
            <a:r>
              <a:rPr lang="en-GB" dirty="0"/>
              <a:t>	- </a:t>
            </a:r>
            <a:r>
              <a:rPr lang="fr-FR" dirty="0"/>
              <a:t>le contexte fournit une motivation pour explorer les origines microstructurales </a:t>
            </a:r>
            <a:endParaRPr lang="en-GB" dirty="0"/>
          </a:p>
          <a:p>
            <a:pPr marL="342900" indent="-342900" defTabSz="762000">
              <a:spcBef>
                <a:spcPts val="600"/>
              </a:spcBef>
              <a:spcAft>
                <a:spcPct val="0"/>
              </a:spcAft>
              <a:buClrTx/>
              <a:buSzPct val="100000"/>
            </a:pPr>
            <a:endParaRPr lang="en-GB" dirty="0"/>
          </a:p>
        </p:txBody>
      </p:sp>
      <p:sp>
        <p:nvSpPr>
          <p:cNvPr id="31749" name="Rectangle 49"/>
          <p:cNvSpPr>
            <a:spLocks noChangeArrowheads="1"/>
          </p:cNvSpPr>
          <p:nvPr/>
        </p:nvSpPr>
        <p:spPr bwMode="auto">
          <a:xfrm>
            <a:off x="1868488" y="3840164"/>
            <a:ext cx="100187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Graphiques</a:t>
            </a:r>
            <a:r>
              <a:rPr lang="en-GB" b="1" i="1" dirty="0"/>
              <a:t> de </a:t>
            </a:r>
            <a:r>
              <a:rPr lang="en-GB" b="1" i="1" dirty="0" err="1"/>
              <a:t>propriétés</a:t>
            </a:r>
            <a:r>
              <a:rPr lang="en-GB" b="1" i="1" dirty="0"/>
              <a:t> </a:t>
            </a:r>
            <a:r>
              <a:rPr lang="en-GB" b="1" dirty="0"/>
              <a:t>:</a:t>
            </a:r>
          </a:p>
          <a:p>
            <a:pPr marL="342900" indent="-342900" defTabSz="762000">
              <a:spcBef>
                <a:spcPts val="600"/>
              </a:spcBef>
              <a:spcAft>
                <a:spcPct val="0"/>
              </a:spcAft>
              <a:buClrTx/>
              <a:buSzPct val="100000"/>
            </a:pPr>
            <a:r>
              <a:rPr lang="fr-FR" dirty="0"/>
              <a:t>	- approche visuelle : illustration graphique des « trajectoires composition &amp; procédés »</a:t>
            </a:r>
          </a:p>
          <a:p>
            <a:pPr marL="342900" indent="-342900" defTabSz="762000">
              <a:spcBef>
                <a:spcPts val="600"/>
              </a:spcBef>
              <a:spcAft>
                <a:spcPct val="0"/>
              </a:spcAft>
              <a:buClrTx/>
              <a:buSzPct val="100000"/>
            </a:pPr>
            <a:r>
              <a:rPr lang="fr-FR" dirty="0"/>
              <a:t>	- concept largement applicable : métaux, polymères, céramiques, mousses, composites... </a:t>
            </a:r>
            <a:endParaRPr lang="en-GB" dirty="0"/>
          </a:p>
          <a:p>
            <a:pPr marL="342900" indent="-342900" defTabSz="762000">
              <a:spcBef>
                <a:spcPts val="600"/>
              </a:spcBef>
              <a:spcAft>
                <a:spcPct val="0"/>
              </a:spcAft>
              <a:buClrTx/>
              <a:buSzPct val="100000"/>
            </a:pPr>
            <a:endParaRPr lang="en-GB" dirty="0"/>
          </a:p>
        </p:txBody>
      </p:sp>
      <p:sp>
        <p:nvSpPr>
          <p:cNvPr id="26630" name="Rectangle 49"/>
          <p:cNvSpPr>
            <a:spLocks noChangeArrowheads="1"/>
          </p:cNvSpPr>
          <p:nvPr/>
        </p:nvSpPr>
        <p:spPr bwMode="auto">
          <a:xfrm>
            <a:off x="1903193" y="2554289"/>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Propriétés</a:t>
            </a:r>
            <a:r>
              <a:rPr lang="en-GB" b="1" i="1" dirty="0"/>
              <a:t> pour la </a:t>
            </a:r>
            <a:r>
              <a:rPr lang="en-GB" b="1" i="1" dirty="0" err="1"/>
              <a:t>processabilité</a:t>
            </a:r>
            <a:r>
              <a:rPr lang="en-GB" b="1" i="1" dirty="0"/>
              <a:t> </a:t>
            </a:r>
            <a:r>
              <a:rPr lang="en-GB" b="1" dirty="0"/>
              <a:t>:</a:t>
            </a:r>
          </a:p>
          <a:p>
            <a:pPr marL="342900" indent="-342900" defTabSz="762000">
              <a:spcBef>
                <a:spcPts val="600"/>
              </a:spcBef>
              <a:spcAft>
                <a:spcPct val="0"/>
              </a:spcAft>
              <a:buClrTx/>
              <a:buSzPct val="100000"/>
            </a:pPr>
            <a:r>
              <a:rPr lang="en-GB" dirty="0"/>
              <a:t>	</a:t>
            </a:r>
            <a:r>
              <a:rPr lang="fr-FR" dirty="0"/>
              <a:t>- accent sur les propriétés qui peuvent être manipulées</a:t>
            </a:r>
          </a:p>
          <a:p>
            <a:pPr marL="342900" indent="-342900" defTabSz="762000">
              <a:spcBef>
                <a:spcPts val="600"/>
              </a:spcBef>
              <a:spcAft>
                <a:spcPct val="0"/>
              </a:spcAft>
              <a:buClrTx/>
              <a:buSzPct val="100000"/>
            </a:pPr>
            <a:r>
              <a:rPr lang="fr-FR" dirty="0"/>
              <a:t>	- concept de base : « Composition + Traitement → Microstructure + Propriétés » </a:t>
            </a:r>
            <a:endParaRPr lang="en-GB" dirty="0"/>
          </a:p>
          <a:p>
            <a:pPr marL="342900" indent="-342900" defTabSz="762000">
              <a:spcBef>
                <a:spcPts val="600"/>
              </a:spcBef>
              <a:spcAft>
                <a:spcPct val="0"/>
              </a:spcAft>
              <a:buClrTx/>
              <a:buSzPct val="100000"/>
            </a:pPr>
            <a:endParaRPr lang="en-GB" dirty="0"/>
          </a:p>
        </p:txBody>
      </p:sp>
    </p:spTree>
    <p:extLst>
      <p:ext uri="{BB962C8B-B14F-4D97-AF65-F5344CB8AC3E}">
        <p14:creationId xmlns:p14="http://schemas.microsoft.com/office/powerpoint/2010/main" val="193006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P spid="266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M2 lab property chart.jpg"/>
          <p:cNvPicPr>
            <a:picLocks noChangeAspect="1"/>
          </p:cNvPicPr>
          <p:nvPr/>
        </p:nvPicPr>
        <p:blipFill>
          <a:blip r:embed="rId3" cstate="print"/>
          <a:stretch>
            <a:fillRect/>
          </a:stretch>
        </p:blipFill>
        <p:spPr>
          <a:xfrm>
            <a:off x="1504602" y="1635060"/>
            <a:ext cx="4761436" cy="4247116"/>
          </a:xfrm>
          <a:prstGeom prst="rect">
            <a:avLst/>
          </a:prstGeom>
        </p:spPr>
      </p:pic>
      <p:sp>
        <p:nvSpPr>
          <p:cNvPr id="21506" name="Rectangle 2"/>
          <p:cNvSpPr>
            <a:spLocks noGrp="1" noChangeArrowheads="1"/>
          </p:cNvSpPr>
          <p:nvPr>
            <p:ph type="title"/>
          </p:nvPr>
        </p:nvSpPr>
        <p:spPr>
          <a:ln w="9525"/>
        </p:spPr>
        <p:txBody>
          <a:bodyPr/>
          <a:lstStyle/>
          <a:p>
            <a:r>
              <a:rPr lang="en-GB" dirty="0">
                <a:latin typeface="+mn-lt"/>
              </a:rPr>
              <a:t>Annexes : Application </a:t>
            </a:r>
            <a:r>
              <a:rPr lang="en-GB" dirty="0" err="1">
                <a:latin typeface="+mn-lt"/>
              </a:rPr>
              <a:t>en</a:t>
            </a:r>
            <a:r>
              <a:rPr lang="en-GB" dirty="0">
                <a:latin typeface="+mn-lt"/>
              </a:rPr>
              <a:t> </a:t>
            </a:r>
            <a:r>
              <a:rPr lang="en-GB" dirty="0" err="1">
                <a:latin typeface="+mn-lt"/>
              </a:rPr>
              <a:t>laboratoire</a:t>
            </a:r>
            <a:r>
              <a:rPr lang="en-GB" dirty="0">
                <a:latin typeface="+mn-lt"/>
              </a:rPr>
              <a:t> (</a:t>
            </a:r>
            <a:r>
              <a:rPr lang="en-GB" dirty="0" err="1">
                <a:latin typeface="+mn-lt"/>
              </a:rPr>
              <a:t>aciers</a:t>
            </a:r>
            <a:r>
              <a:rPr lang="en-GB" dirty="0">
                <a:latin typeface="+mn-lt"/>
              </a:rPr>
              <a:t>)</a:t>
            </a:r>
          </a:p>
        </p:txBody>
      </p:sp>
      <p:sp>
        <p:nvSpPr>
          <p:cNvPr id="27652" name="Oval 4"/>
          <p:cNvSpPr>
            <a:spLocks noChangeArrowheads="1"/>
          </p:cNvSpPr>
          <p:nvPr/>
        </p:nvSpPr>
        <p:spPr bwMode="auto">
          <a:xfrm>
            <a:off x="2889326" y="2928196"/>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53" name="Oval 5"/>
          <p:cNvSpPr>
            <a:spLocks noChangeArrowheads="1"/>
          </p:cNvSpPr>
          <p:nvPr/>
        </p:nvSpPr>
        <p:spPr bwMode="auto">
          <a:xfrm>
            <a:off x="3345263" y="3354040"/>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54" name="Oval 6"/>
          <p:cNvSpPr>
            <a:spLocks noChangeArrowheads="1"/>
          </p:cNvSpPr>
          <p:nvPr/>
        </p:nvSpPr>
        <p:spPr bwMode="auto">
          <a:xfrm>
            <a:off x="5440068" y="497951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55" name="Oval 7"/>
          <p:cNvSpPr>
            <a:spLocks noChangeArrowheads="1"/>
          </p:cNvSpPr>
          <p:nvPr/>
        </p:nvSpPr>
        <p:spPr bwMode="auto">
          <a:xfrm>
            <a:off x="3768923" y="353962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56" name="Text Box 8"/>
          <p:cNvSpPr txBox="1">
            <a:spLocks noChangeArrowheads="1"/>
          </p:cNvSpPr>
          <p:nvPr/>
        </p:nvSpPr>
        <p:spPr bwMode="auto">
          <a:xfrm>
            <a:off x="5226058" y="4325702"/>
            <a:ext cx="859810"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0.4 % C QUENCHED</a:t>
            </a:r>
            <a:endParaRPr lang="en-US">
              <a:cs typeface="Arial" pitchFamily="34" charset="0"/>
            </a:endParaRPr>
          </a:p>
        </p:txBody>
      </p:sp>
      <p:sp>
        <p:nvSpPr>
          <p:cNvPr id="27657" name="Text Box 9"/>
          <p:cNvSpPr txBox="1">
            <a:spLocks noChangeArrowheads="1"/>
          </p:cNvSpPr>
          <p:nvPr/>
        </p:nvSpPr>
        <p:spPr bwMode="auto">
          <a:xfrm>
            <a:off x="3997220" y="3258026"/>
            <a:ext cx="67881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0.4 % C  </a:t>
            </a:r>
            <a:br>
              <a:rPr lang="en-GB" sz="1100">
                <a:solidFill>
                  <a:srgbClr val="FF0000"/>
                </a:solidFill>
                <a:cs typeface="Arial" pitchFamily="34" charset="0"/>
              </a:rPr>
            </a:br>
            <a:r>
              <a:rPr lang="en-GB" sz="1100">
                <a:solidFill>
                  <a:srgbClr val="FF0000"/>
                </a:solidFill>
                <a:cs typeface="Arial" pitchFamily="34" charset="0"/>
              </a:rPr>
              <a:t>Q + T</a:t>
            </a:r>
            <a:endParaRPr lang="en-US">
              <a:cs typeface="Arial" pitchFamily="34" charset="0"/>
            </a:endParaRPr>
          </a:p>
        </p:txBody>
      </p:sp>
      <p:sp>
        <p:nvSpPr>
          <p:cNvPr id="27658" name="Text Box 10"/>
          <p:cNvSpPr txBox="1">
            <a:spLocks noChangeArrowheads="1"/>
          </p:cNvSpPr>
          <p:nvPr/>
        </p:nvSpPr>
        <p:spPr bwMode="auto">
          <a:xfrm>
            <a:off x="3190774" y="2908369"/>
            <a:ext cx="954730"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0.4 % C NORMALISED</a:t>
            </a:r>
            <a:endParaRPr lang="en-US">
              <a:cs typeface="Arial" pitchFamily="34" charset="0"/>
            </a:endParaRPr>
          </a:p>
        </p:txBody>
      </p:sp>
      <p:sp>
        <p:nvSpPr>
          <p:cNvPr id="27659" name="Text Box 11"/>
          <p:cNvSpPr txBox="1">
            <a:spLocks noChangeArrowheads="1"/>
          </p:cNvSpPr>
          <p:nvPr/>
        </p:nvSpPr>
        <p:spPr bwMode="auto">
          <a:xfrm>
            <a:off x="2401586" y="2449539"/>
            <a:ext cx="98615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0.2 % C NORMALISED</a:t>
            </a:r>
            <a:endParaRPr lang="en-US">
              <a:cs typeface="Arial" pitchFamily="34" charset="0"/>
            </a:endParaRPr>
          </a:p>
        </p:txBody>
      </p:sp>
      <p:grpSp>
        <p:nvGrpSpPr>
          <p:cNvPr id="55" name="Group 54"/>
          <p:cNvGrpSpPr/>
          <p:nvPr/>
        </p:nvGrpSpPr>
        <p:grpSpPr>
          <a:xfrm>
            <a:off x="3449472" y="1399515"/>
            <a:ext cx="7585881" cy="2161179"/>
            <a:chOff x="2306471" y="1399514"/>
            <a:chExt cx="7585881" cy="2161179"/>
          </a:xfrm>
        </p:grpSpPr>
        <p:sp>
          <p:nvSpPr>
            <p:cNvPr id="36" name="Text Box 14"/>
            <p:cNvSpPr txBox="1">
              <a:spLocks noChangeArrowheads="1"/>
            </p:cNvSpPr>
            <p:nvPr/>
          </p:nvSpPr>
          <p:spPr bwMode="auto">
            <a:xfrm>
              <a:off x="8317552" y="1399514"/>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err="1">
                  <a:latin typeface="+mn-lt"/>
                </a:rPr>
                <a:t>Normalisé</a:t>
              </a:r>
              <a:r>
                <a:rPr lang="en-GB" sz="1400" dirty="0">
                  <a:latin typeface="+mn-lt"/>
                </a:rPr>
                <a:t> (ferrite + perlite)</a:t>
              </a:r>
              <a:endParaRPr lang="en-GB" sz="2400" dirty="0">
                <a:latin typeface="+mn-lt"/>
              </a:endParaRPr>
            </a:p>
          </p:txBody>
        </p:sp>
        <p:grpSp>
          <p:nvGrpSpPr>
            <p:cNvPr id="35" name="Group 34"/>
            <p:cNvGrpSpPr/>
            <p:nvPr/>
          </p:nvGrpSpPr>
          <p:grpSpPr>
            <a:xfrm>
              <a:off x="5544544" y="1438123"/>
              <a:ext cx="2777440" cy="2081340"/>
              <a:chOff x="5462657" y="3799196"/>
              <a:chExt cx="2777440" cy="2081340"/>
            </a:xfrm>
          </p:grpSpPr>
          <p:pic>
            <p:nvPicPr>
              <p:cNvPr id="15" name="Picture 14" descr="plain 30mm.jpg"/>
              <p:cNvPicPr>
                <a:picLocks noChangeAspect="1"/>
              </p:cNvPicPr>
              <p:nvPr/>
            </p:nvPicPr>
            <p:blipFill>
              <a:blip r:embed="rId4" cstate="print"/>
              <a:stretch>
                <a:fillRect/>
              </a:stretch>
            </p:blipFill>
            <p:spPr>
              <a:xfrm>
                <a:off x="5462657" y="3799196"/>
                <a:ext cx="2777440" cy="2081340"/>
              </a:xfrm>
              <a:prstGeom prst="rect">
                <a:avLst/>
              </a:prstGeom>
            </p:spPr>
          </p:pic>
          <p:sp>
            <p:nvSpPr>
              <p:cNvPr id="33" name="Rectangle 32"/>
              <p:cNvSpPr/>
              <p:nvPr/>
            </p:nvSpPr>
            <p:spPr bwMode="auto">
              <a:xfrm>
                <a:off x="7223147" y="5397861"/>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a:t>100 </a:t>
                </a:r>
                <a:r>
                  <a:rPr kumimoji="0" lang="en-GB" b="1" i="0" u="none" strike="noStrike" cap="none" normalizeH="0" baseline="0">
                    <a:ln>
                      <a:noFill/>
                    </a:ln>
                    <a:solidFill>
                      <a:schemeClr val="tx1"/>
                    </a:solidFill>
                    <a:effectLst/>
                  </a:rPr>
                  <a:t>m</a:t>
                </a:r>
                <a:r>
                  <a:rPr lang="en-GB" sz="1600" b="1"/>
                  <a:t>m</a:t>
                </a:r>
              </a:p>
              <a:p>
                <a:endParaRPr lang="en-GB" sz="200" b="1"/>
              </a:p>
            </p:txBody>
          </p:sp>
          <p:cxnSp>
            <p:nvCxnSpPr>
              <p:cNvPr id="34" name="Straight Connector 33"/>
              <p:cNvCxnSpPr/>
              <p:nvPr/>
            </p:nvCxnSpPr>
            <p:spPr bwMode="auto">
              <a:xfrm flipV="1">
                <a:off x="7492015" y="5765147"/>
                <a:ext cx="426244" cy="1"/>
              </a:xfrm>
              <a:prstGeom prst="line">
                <a:avLst/>
              </a:prstGeom>
              <a:noFill/>
              <a:ln w="15875" cap="flat" cmpd="sng" algn="ctr">
                <a:solidFill>
                  <a:schemeClr val="tx1"/>
                </a:solidFill>
                <a:prstDash val="solid"/>
                <a:round/>
                <a:headEnd type="none" w="med" len="med"/>
                <a:tailEnd type="none" w="med" len="med"/>
              </a:ln>
              <a:effectLst/>
            </p:spPr>
          </p:cxnSp>
        </p:grpSp>
        <p:sp>
          <p:nvSpPr>
            <p:cNvPr id="49" name="Arc 48"/>
            <p:cNvSpPr/>
            <p:nvPr/>
          </p:nvSpPr>
          <p:spPr bwMode="auto">
            <a:xfrm rot="10296678" flipV="1">
              <a:off x="2306471" y="2359114"/>
              <a:ext cx="4776716" cy="1201579"/>
            </a:xfrm>
            <a:prstGeom prst="arc">
              <a:avLst>
                <a:gd name="adj1" fmla="val 12018893"/>
                <a:gd name="adj2" fmla="val 2123383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a:p>
          </p:txBody>
        </p:sp>
      </p:grpSp>
      <p:grpSp>
        <p:nvGrpSpPr>
          <p:cNvPr id="56" name="Group 55"/>
          <p:cNvGrpSpPr/>
          <p:nvPr/>
        </p:nvGrpSpPr>
        <p:grpSpPr>
          <a:xfrm>
            <a:off x="5374290" y="3857836"/>
            <a:ext cx="5515819" cy="2250253"/>
            <a:chOff x="4231289" y="3857835"/>
            <a:chExt cx="5515819" cy="2250253"/>
          </a:xfrm>
        </p:grpSpPr>
        <p:sp>
          <p:nvSpPr>
            <p:cNvPr id="37" name="Text Box 10"/>
            <p:cNvSpPr txBox="1">
              <a:spLocks noChangeArrowheads="1"/>
            </p:cNvSpPr>
            <p:nvPr/>
          </p:nvSpPr>
          <p:spPr bwMode="auto">
            <a:xfrm>
              <a:off x="8358045" y="3857835"/>
              <a:ext cx="1389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Après </a:t>
              </a:r>
              <a:r>
                <a:rPr lang="en-GB" sz="1400" dirty="0" err="1">
                  <a:latin typeface="+mn-lt"/>
                </a:rPr>
                <a:t>trempe</a:t>
              </a:r>
              <a:r>
                <a:rPr lang="en-GB" sz="1400" dirty="0">
                  <a:latin typeface="+mn-lt"/>
                </a:rPr>
                <a:t> </a:t>
              </a:r>
              <a:r>
                <a:rPr lang="en-GB" sz="1400" b="1" dirty="0">
                  <a:latin typeface="+mn-lt"/>
                </a:rPr>
                <a:t>     </a:t>
              </a:r>
              <a:r>
                <a:rPr lang="en-GB" sz="1400" dirty="0">
                  <a:latin typeface="+mn-lt"/>
                </a:rPr>
                <a:t>(martensite)</a:t>
              </a:r>
              <a:endParaRPr lang="en-GB" sz="2400" dirty="0">
                <a:latin typeface="+mn-lt"/>
              </a:endParaRPr>
            </a:p>
          </p:txBody>
        </p:sp>
        <p:grpSp>
          <p:nvGrpSpPr>
            <p:cNvPr id="32" name="Group 31"/>
            <p:cNvGrpSpPr/>
            <p:nvPr/>
          </p:nvGrpSpPr>
          <p:grpSpPr>
            <a:xfrm>
              <a:off x="5573465" y="3901453"/>
              <a:ext cx="2797538" cy="2096401"/>
              <a:chOff x="5423338" y="1090018"/>
              <a:chExt cx="2797538" cy="2096401"/>
            </a:xfrm>
          </p:grpSpPr>
          <p:pic>
            <p:nvPicPr>
              <p:cNvPr id="14" name="Picture 13" descr="plain 1mm.jpg"/>
              <p:cNvPicPr>
                <a:picLocks noChangeAspect="1"/>
              </p:cNvPicPr>
              <p:nvPr/>
            </p:nvPicPr>
            <p:blipFill>
              <a:blip r:embed="rId5" cstate="print"/>
              <a:stretch>
                <a:fillRect/>
              </a:stretch>
            </p:blipFill>
            <p:spPr>
              <a:xfrm>
                <a:off x="5423338" y="1090018"/>
                <a:ext cx="2797538" cy="2096401"/>
              </a:xfrm>
              <a:prstGeom prst="rect">
                <a:avLst/>
              </a:prstGeom>
            </p:spPr>
          </p:pic>
          <p:grpSp>
            <p:nvGrpSpPr>
              <p:cNvPr id="29" name="Group 28"/>
              <p:cNvGrpSpPr/>
              <p:nvPr/>
            </p:nvGrpSpPr>
            <p:grpSpPr>
              <a:xfrm>
                <a:off x="5446663" y="2693329"/>
                <a:ext cx="977462" cy="400110"/>
                <a:chOff x="8497614" y="5912069"/>
                <a:chExt cx="977462" cy="400110"/>
              </a:xfrm>
            </p:grpSpPr>
            <p:sp>
              <p:nvSpPr>
                <p:cNvPr id="30" name="Rectangle 29"/>
                <p:cNvSpPr/>
                <p:nvPr/>
              </p:nvSpPr>
              <p:spPr bwMode="auto">
                <a:xfrm>
                  <a:off x="8497614" y="5912069"/>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a:t>100 </a:t>
                  </a:r>
                  <a:r>
                    <a:rPr kumimoji="0" lang="en-GB" b="1" i="0" u="none" strike="noStrike" cap="none" normalizeH="0" baseline="0">
                      <a:ln>
                        <a:noFill/>
                      </a:ln>
                      <a:solidFill>
                        <a:schemeClr val="tx1"/>
                      </a:solidFill>
                      <a:effectLst/>
                    </a:rPr>
                    <a:t>m</a:t>
                  </a:r>
                  <a:r>
                    <a:rPr lang="en-GB" sz="1600" b="1"/>
                    <a:t>m</a:t>
                  </a:r>
                </a:p>
                <a:p>
                  <a:endParaRPr lang="en-GB" sz="200" b="1"/>
                </a:p>
              </p:txBody>
            </p:sp>
            <p:cxnSp>
              <p:nvCxnSpPr>
                <p:cNvPr id="31" name="Straight Connector 30"/>
                <p:cNvCxnSpPr/>
                <p:nvPr/>
              </p:nvCxnSpPr>
              <p:spPr bwMode="auto">
                <a:xfrm flipV="1">
                  <a:off x="8739187" y="6279356"/>
                  <a:ext cx="426244" cy="1"/>
                </a:xfrm>
                <a:prstGeom prst="line">
                  <a:avLst/>
                </a:prstGeom>
                <a:noFill/>
                <a:ln w="15875" cap="flat" cmpd="sng" algn="ctr">
                  <a:solidFill>
                    <a:schemeClr val="tx1"/>
                  </a:solidFill>
                  <a:prstDash val="solid"/>
                  <a:round/>
                  <a:headEnd type="none" w="med" len="med"/>
                  <a:tailEnd type="none" w="med" len="med"/>
                </a:ln>
                <a:effectLst/>
              </p:spPr>
            </p:cxnSp>
          </p:grpSp>
        </p:grpSp>
        <p:sp>
          <p:nvSpPr>
            <p:cNvPr id="50" name="Arc 49"/>
            <p:cNvSpPr/>
            <p:nvPr/>
          </p:nvSpPr>
          <p:spPr bwMode="auto">
            <a:xfrm rot="11086586" flipV="1">
              <a:off x="4231289" y="4670765"/>
              <a:ext cx="2559730" cy="1437323"/>
            </a:xfrm>
            <a:prstGeom prst="arc">
              <a:avLst>
                <a:gd name="adj1" fmla="val 15919995"/>
                <a:gd name="adj2" fmla="val 2054884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a:p>
          </p:txBody>
        </p:sp>
      </p:grpSp>
      <p:grpSp>
        <p:nvGrpSpPr>
          <p:cNvPr id="53" name="Group 52"/>
          <p:cNvGrpSpPr/>
          <p:nvPr/>
        </p:nvGrpSpPr>
        <p:grpSpPr>
          <a:xfrm>
            <a:off x="3280381" y="4111742"/>
            <a:ext cx="2309473" cy="557748"/>
            <a:chOff x="2137380" y="4111742"/>
            <a:chExt cx="2309473" cy="557748"/>
          </a:xfrm>
        </p:grpSpPr>
        <p:sp>
          <p:nvSpPr>
            <p:cNvPr id="45" name="Freeform 10"/>
            <p:cNvSpPr>
              <a:spLocks/>
            </p:cNvSpPr>
            <p:nvPr/>
          </p:nvSpPr>
          <p:spPr bwMode="auto">
            <a:xfrm rot="12563082">
              <a:off x="2137380" y="4111742"/>
              <a:ext cx="2309473"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sp>
          <p:nvSpPr>
            <p:cNvPr id="51" name="Text Box 8"/>
            <p:cNvSpPr txBox="1">
              <a:spLocks noChangeArrowheads="1"/>
            </p:cNvSpPr>
            <p:nvPr/>
          </p:nvSpPr>
          <p:spPr bwMode="auto">
            <a:xfrm>
              <a:off x="2540772" y="4407880"/>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Quench</a:t>
              </a:r>
              <a:endParaRPr lang="en-US">
                <a:cs typeface="Arial" pitchFamily="34" charset="0"/>
              </a:endParaRPr>
            </a:p>
          </p:txBody>
        </p:sp>
      </p:grpSp>
      <p:grpSp>
        <p:nvGrpSpPr>
          <p:cNvPr id="54" name="Group 53"/>
          <p:cNvGrpSpPr/>
          <p:nvPr/>
        </p:nvGrpSpPr>
        <p:grpSpPr>
          <a:xfrm>
            <a:off x="3788285" y="3809654"/>
            <a:ext cx="1858549" cy="666646"/>
            <a:chOff x="2645284" y="3809654"/>
            <a:chExt cx="1858549" cy="666646"/>
          </a:xfrm>
        </p:grpSpPr>
        <p:sp>
          <p:nvSpPr>
            <p:cNvPr id="46" name="Freeform 10"/>
            <p:cNvSpPr>
              <a:spLocks/>
            </p:cNvSpPr>
            <p:nvPr/>
          </p:nvSpPr>
          <p:spPr bwMode="auto">
            <a:xfrm rot="1787352">
              <a:off x="2645284" y="4106968"/>
              <a:ext cx="1858549"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sp>
          <p:nvSpPr>
            <p:cNvPr id="52" name="Text Box 8"/>
            <p:cNvSpPr txBox="1">
              <a:spLocks noChangeArrowheads="1"/>
            </p:cNvSpPr>
            <p:nvPr/>
          </p:nvSpPr>
          <p:spPr bwMode="auto">
            <a:xfrm>
              <a:off x="3512038" y="3809654"/>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a:solidFill>
                    <a:srgbClr val="FF0000"/>
                  </a:solidFill>
                  <a:cs typeface="Arial" pitchFamily="34" charset="0"/>
                </a:rPr>
                <a:t>Temper</a:t>
              </a:r>
              <a:endParaRPr lang="en-US">
                <a:cs typeface="Arial" pitchFamily="34" charset="0"/>
              </a:endParaRPr>
            </a:p>
          </p:txBody>
        </p:sp>
      </p:grpSp>
    </p:spTree>
    <p:extLst>
      <p:ext uri="{BB962C8B-B14F-4D97-AF65-F5344CB8AC3E}">
        <p14:creationId xmlns:p14="http://schemas.microsoft.com/office/powerpoint/2010/main" val="1098126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Resistivity strength copper.jpg"/>
          <p:cNvPicPr>
            <a:picLocks noChangeAspect="1"/>
          </p:cNvPicPr>
          <p:nvPr/>
        </p:nvPicPr>
        <p:blipFill>
          <a:blip r:embed="rId3" cstate="print"/>
          <a:stretch>
            <a:fillRect/>
          </a:stretch>
        </p:blipFill>
        <p:spPr>
          <a:xfrm>
            <a:off x="3586915" y="1677264"/>
            <a:ext cx="4748456" cy="3904671"/>
          </a:xfrm>
          <a:prstGeom prst="rect">
            <a:avLst/>
          </a:prstGeom>
        </p:spPr>
      </p:pic>
      <p:sp>
        <p:nvSpPr>
          <p:cNvPr id="25602" name="Rectangle 2"/>
          <p:cNvSpPr>
            <a:spLocks noGrp="1" noChangeArrowheads="1"/>
          </p:cNvSpPr>
          <p:nvPr>
            <p:ph type="title"/>
          </p:nvPr>
        </p:nvSpPr>
        <p:spPr/>
        <p:txBody>
          <a:bodyPr/>
          <a:lstStyle/>
          <a:p>
            <a:r>
              <a:rPr lang="en-GB" dirty="0">
                <a:latin typeface="+mn-lt"/>
              </a:rPr>
              <a:t>Annexes : </a:t>
            </a:r>
            <a:r>
              <a:rPr lang="en-GB" dirty="0" err="1">
                <a:latin typeface="+mn-lt"/>
              </a:rPr>
              <a:t>propriétés</a:t>
            </a:r>
            <a:r>
              <a:rPr lang="en-GB" dirty="0">
                <a:latin typeface="+mn-lt"/>
              </a:rPr>
              <a:t> </a:t>
            </a:r>
            <a:r>
              <a:rPr lang="en-GB" dirty="0" err="1">
                <a:latin typeface="+mn-lt"/>
              </a:rPr>
              <a:t>électriques</a:t>
            </a:r>
            <a:endParaRPr lang="en-GB" dirty="0">
              <a:latin typeface="+mn-lt"/>
            </a:endParaRPr>
          </a:p>
        </p:txBody>
      </p:sp>
      <p:sp>
        <p:nvSpPr>
          <p:cNvPr id="25603" name="Rectangle 4"/>
          <p:cNvSpPr>
            <a:spLocks noChangeArrowheads="1"/>
          </p:cNvSpPr>
          <p:nvPr/>
        </p:nvSpPr>
        <p:spPr bwMode="auto">
          <a:xfrm>
            <a:off x="3136901" y="1001714"/>
            <a:ext cx="6615113" cy="504825"/>
          </a:xfrm>
          <a:prstGeom prst="rect">
            <a:avLst/>
          </a:prstGeom>
          <a:noFill/>
          <a:ln w="9525">
            <a:noFill/>
            <a:miter lim="800000"/>
            <a:headEnd/>
            <a:tailEnd/>
          </a:ln>
        </p:spPr>
        <p:txBody>
          <a:bodyPr lIns="90488" tIns="44450" rIns="90488" bIns="44450"/>
          <a:lstStyle/>
          <a:p>
            <a:pPr marL="342900" indent="-342900" defTabSz="762000">
              <a:spcBef>
                <a:spcPts val="600"/>
              </a:spcBef>
              <a:spcAft>
                <a:spcPct val="0"/>
              </a:spcAft>
              <a:buClrTx/>
              <a:buSzPct val="100000"/>
            </a:pPr>
            <a:r>
              <a:rPr lang="en-GB" i="1" dirty="0" err="1">
                <a:solidFill>
                  <a:srgbClr val="C00000"/>
                </a:solidFill>
              </a:rPr>
              <a:t>Alliages</a:t>
            </a:r>
            <a:r>
              <a:rPr lang="en-GB" i="1" dirty="0">
                <a:solidFill>
                  <a:srgbClr val="C00000"/>
                </a:solidFill>
              </a:rPr>
              <a:t> de </a:t>
            </a:r>
            <a:r>
              <a:rPr lang="en-GB" i="1" dirty="0" err="1">
                <a:solidFill>
                  <a:srgbClr val="C00000"/>
                </a:solidFill>
              </a:rPr>
              <a:t>Cuivre</a:t>
            </a:r>
            <a:r>
              <a:rPr lang="en-GB" i="1" dirty="0">
                <a:solidFill>
                  <a:srgbClr val="C00000"/>
                </a:solidFill>
              </a:rPr>
              <a:t> </a:t>
            </a:r>
            <a:r>
              <a:rPr lang="en-GB" dirty="0"/>
              <a:t>: “</a:t>
            </a:r>
            <a:r>
              <a:rPr lang="en-GB" dirty="0" err="1"/>
              <a:t>trajectoires</a:t>
            </a:r>
            <a:r>
              <a:rPr lang="en-GB" dirty="0"/>
              <a:t>” composition et </a:t>
            </a:r>
            <a:r>
              <a:rPr lang="en-GB" dirty="0" err="1"/>
              <a:t>procédé</a:t>
            </a:r>
            <a:endParaRPr lang="en-GB" dirty="0"/>
          </a:p>
        </p:txBody>
      </p:sp>
      <p:pic>
        <p:nvPicPr>
          <p:cNvPr id="25604" name="Picture 4"/>
          <p:cNvPicPr>
            <a:picLocks noChangeAspect="1" noChangeArrowheads="1"/>
          </p:cNvPicPr>
          <p:nvPr/>
        </p:nvPicPr>
        <p:blipFill>
          <a:blip r:embed="rId4" cstate="print"/>
          <a:srcRect/>
          <a:stretch>
            <a:fillRect/>
          </a:stretch>
        </p:blipFill>
        <p:spPr bwMode="auto">
          <a:xfrm>
            <a:off x="3568701" y="1677989"/>
            <a:ext cx="4752975" cy="3933825"/>
          </a:xfrm>
          <a:prstGeom prst="rect">
            <a:avLst/>
          </a:prstGeom>
          <a:noFill/>
          <a:ln w="9525">
            <a:noFill/>
            <a:miter lim="800000"/>
            <a:headEnd/>
            <a:tailEnd/>
          </a:ln>
        </p:spPr>
      </p:pic>
      <p:pic>
        <p:nvPicPr>
          <p:cNvPr id="506885" name="Picture 5"/>
          <p:cNvPicPr>
            <a:picLocks noChangeAspect="1" noChangeArrowheads="1"/>
          </p:cNvPicPr>
          <p:nvPr/>
        </p:nvPicPr>
        <p:blipFill>
          <a:blip r:embed="rId5" cstate="print"/>
          <a:srcRect/>
          <a:stretch>
            <a:fillRect/>
          </a:stretch>
        </p:blipFill>
        <p:spPr bwMode="auto">
          <a:xfrm>
            <a:off x="3568701" y="1677989"/>
            <a:ext cx="4752975" cy="3933825"/>
          </a:xfrm>
          <a:prstGeom prst="rect">
            <a:avLst/>
          </a:prstGeom>
          <a:noFill/>
          <a:ln w="9525">
            <a:noFill/>
            <a:miter lim="800000"/>
            <a:headEnd/>
            <a:tailEnd/>
          </a:ln>
        </p:spPr>
      </p:pic>
      <p:pic>
        <p:nvPicPr>
          <p:cNvPr id="506886" name="Picture 6"/>
          <p:cNvPicPr>
            <a:picLocks noChangeAspect="1" noChangeArrowheads="1"/>
          </p:cNvPicPr>
          <p:nvPr/>
        </p:nvPicPr>
        <p:blipFill>
          <a:blip r:embed="rId6" cstate="print"/>
          <a:srcRect/>
          <a:stretch>
            <a:fillRect/>
          </a:stretch>
        </p:blipFill>
        <p:spPr bwMode="auto">
          <a:xfrm>
            <a:off x="3568701" y="1677989"/>
            <a:ext cx="4752975" cy="3933825"/>
          </a:xfrm>
          <a:prstGeom prst="rect">
            <a:avLst/>
          </a:prstGeom>
          <a:noFill/>
          <a:ln w="9525">
            <a:noFill/>
            <a:miter lim="800000"/>
            <a:headEnd/>
            <a:tailEnd/>
          </a:ln>
        </p:spPr>
      </p:pic>
      <p:grpSp>
        <p:nvGrpSpPr>
          <p:cNvPr id="5" name="Group 15"/>
          <p:cNvGrpSpPr>
            <a:grpSpLocks/>
          </p:cNvGrpSpPr>
          <p:nvPr/>
        </p:nvGrpSpPr>
        <p:grpSpPr bwMode="auto">
          <a:xfrm>
            <a:off x="1481138" y="1817688"/>
            <a:ext cx="4432300" cy="2997200"/>
            <a:chOff x="205" y="985"/>
            <a:chExt cx="2792" cy="1888"/>
          </a:xfrm>
        </p:grpSpPr>
        <p:sp>
          <p:nvSpPr>
            <p:cNvPr id="25609" name="Oval 9"/>
            <p:cNvSpPr>
              <a:spLocks noChangeArrowheads="1"/>
            </p:cNvSpPr>
            <p:nvPr/>
          </p:nvSpPr>
          <p:spPr bwMode="auto">
            <a:xfrm rot="964412">
              <a:off x="2792" y="1204"/>
              <a:ext cx="205" cy="520"/>
            </a:xfrm>
            <a:prstGeom prst="ellipse">
              <a:avLst/>
            </a:prstGeom>
            <a:noFill/>
            <a:ln w="25400" algn="ctr">
              <a:solidFill>
                <a:srgbClr val="FF0000"/>
              </a:solidFill>
              <a:round/>
              <a:headEnd type="none" w="sm" len="sm"/>
              <a:tailEnd type="none" w="sm" len="sm"/>
            </a:ln>
          </p:spPr>
          <p:txBody>
            <a:bodyPr/>
            <a:lstStyle/>
            <a:p>
              <a:pPr>
                <a:spcBef>
                  <a:spcPct val="0"/>
                </a:spcBef>
                <a:spcAft>
                  <a:spcPct val="0"/>
                </a:spcAft>
                <a:buClrTx/>
                <a:buSzTx/>
                <a:buFontTx/>
                <a:buNone/>
              </a:pPr>
              <a:endParaRPr lang="en-GB" sz="2400"/>
            </a:p>
          </p:txBody>
        </p:sp>
        <p:grpSp>
          <p:nvGrpSpPr>
            <p:cNvPr id="6" name="Group 17"/>
            <p:cNvGrpSpPr>
              <a:grpSpLocks/>
            </p:cNvGrpSpPr>
            <p:nvPr/>
          </p:nvGrpSpPr>
          <p:grpSpPr bwMode="auto">
            <a:xfrm>
              <a:off x="341" y="1599"/>
              <a:ext cx="854" cy="1274"/>
              <a:chOff x="341" y="1568"/>
              <a:chExt cx="854" cy="1274"/>
            </a:xfrm>
          </p:grpSpPr>
          <p:pic>
            <p:nvPicPr>
              <p:cNvPr id="25613" name="Picture 18"/>
              <p:cNvPicPr>
                <a:picLocks noChangeAspect="1" noChangeArrowheads="1"/>
              </p:cNvPicPr>
              <p:nvPr/>
            </p:nvPicPr>
            <p:blipFill>
              <a:blip r:embed="rId7" cstate="print"/>
              <a:srcRect/>
              <a:stretch>
                <a:fillRect/>
              </a:stretch>
            </p:blipFill>
            <p:spPr bwMode="auto">
              <a:xfrm>
                <a:off x="344" y="1568"/>
                <a:ext cx="848" cy="848"/>
              </a:xfrm>
              <a:prstGeom prst="rect">
                <a:avLst/>
              </a:prstGeom>
              <a:noFill/>
              <a:ln w="9525">
                <a:noFill/>
                <a:miter lim="800000"/>
                <a:headEnd/>
                <a:tailEnd/>
              </a:ln>
            </p:spPr>
          </p:pic>
          <p:sp>
            <p:nvSpPr>
              <p:cNvPr id="25614" name="Rectangle 49"/>
              <p:cNvSpPr>
                <a:spLocks noChangeArrowheads="1"/>
              </p:cNvSpPr>
              <p:nvPr/>
            </p:nvSpPr>
            <p:spPr bwMode="auto">
              <a:xfrm>
                <a:off x="341" y="2505"/>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400" err="1">
                    <a:sym typeface="Symbol" pitchFamily="18" charset="2"/>
                  </a:rPr>
                  <a:t>Cuivre</a:t>
                </a:r>
                <a:r>
                  <a:rPr lang="en-GB" sz="1400">
                    <a:sym typeface="Symbol" pitchFamily="18" charset="2"/>
                  </a:rPr>
                  <a:t> - beryllium</a:t>
                </a:r>
              </a:p>
            </p:txBody>
          </p:sp>
        </p:grpSp>
        <p:sp>
          <p:nvSpPr>
            <p:cNvPr id="25611" name="Rectangle 49"/>
            <p:cNvSpPr>
              <a:spLocks noChangeArrowheads="1"/>
            </p:cNvSpPr>
            <p:nvPr/>
          </p:nvSpPr>
          <p:spPr bwMode="auto">
            <a:xfrm>
              <a:off x="205" y="985"/>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600" b="1" i="1" dirty="0" err="1">
                  <a:solidFill>
                    <a:srgbClr val="FF0000"/>
                  </a:solidFill>
                  <a:sym typeface="Symbol" pitchFamily="18" charset="2"/>
                </a:rPr>
                <a:t>Durcissement</a:t>
              </a:r>
              <a:r>
                <a:rPr lang="en-GB" sz="1600" b="1" i="1" dirty="0">
                  <a:solidFill>
                    <a:srgbClr val="FF0000"/>
                  </a:solidFill>
                  <a:sym typeface="Symbol" pitchFamily="18" charset="2"/>
                </a:rPr>
                <a:t> par </a:t>
              </a:r>
              <a:r>
                <a:rPr lang="en-GB" sz="1600" b="1" i="1" dirty="0" err="1">
                  <a:solidFill>
                    <a:srgbClr val="FF0000"/>
                  </a:solidFill>
                  <a:sym typeface="Symbol" pitchFamily="18" charset="2"/>
                </a:rPr>
                <a:t>Précipitation</a:t>
              </a:r>
              <a:r>
                <a:rPr lang="en-GB" sz="1600" b="1" i="1" dirty="0">
                  <a:solidFill>
                    <a:srgbClr val="FF0000"/>
                  </a:solidFill>
                  <a:sym typeface="Symbol" pitchFamily="18" charset="2"/>
                </a:rPr>
                <a:t> :</a:t>
              </a:r>
              <a:r>
                <a:rPr lang="en-GB" sz="1600" i="1" dirty="0">
                  <a:solidFill>
                    <a:srgbClr val="FF0000"/>
                  </a:solidFill>
                  <a:sym typeface="Symbol" pitchFamily="18" charset="2"/>
                </a:rPr>
                <a:t> </a:t>
              </a:r>
            </a:p>
            <a:p>
              <a:pPr marL="34925" algn="ctr" defTabSz="762000">
                <a:spcBef>
                  <a:spcPct val="0"/>
                </a:spcBef>
                <a:spcAft>
                  <a:spcPct val="0"/>
                </a:spcAft>
                <a:buClrTx/>
                <a:buSzPct val="100000"/>
              </a:pPr>
              <a:r>
                <a:rPr lang="en-GB" sz="1600" dirty="0">
                  <a:sym typeface="Symbol" pitchFamily="18" charset="2"/>
                </a:rPr>
                <a:t>Plus </a:t>
              </a:r>
              <a:r>
                <a:rPr lang="en-GB" sz="1600" dirty="0" err="1">
                  <a:sym typeface="Symbol" pitchFamily="18" charset="2"/>
                </a:rPr>
                <a:t>grande</a:t>
              </a:r>
              <a:r>
                <a:rPr lang="en-GB" sz="1600" dirty="0">
                  <a:sym typeface="Symbol" pitchFamily="18" charset="2"/>
                </a:rPr>
                <a:t> force</a:t>
              </a:r>
            </a:p>
          </p:txBody>
        </p:sp>
        <p:sp>
          <p:nvSpPr>
            <p:cNvPr id="25612" name="Line 21"/>
            <p:cNvSpPr>
              <a:spLocks noChangeShapeType="1"/>
            </p:cNvSpPr>
            <p:nvPr/>
          </p:nvSpPr>
          <p:spPr bwMode="auto">
            <a:xfrm>
              <a:off x="1312" y="1384"/>
              <a:ext cx="1464" cy="112"/>
            </a:xfrm>
            <a:prstGeom prst="line">
              <a:avLst/>
            </a:prstGeom>
            <a:noFill/>
            <a:ln w="28575">
              <a:solidFill>
                <a:srgbClr val="FF3300"/>
              </a:solidFill>
              <a:round/>
              <a:headEnd/>
              <a:tailEnd/>
            </a:ln>
          </p:spPr>
          <p:txBody>
            <a:bodyPr>
              <a:spAutoFit/>
            </a:bodyPr>
            <a:lstStyle/>
            <a:p>
              <a:endParaRPr lang="en-GB"/>
            </a:p>
          </p:txBody>
        </p:sp>
      </p:grpSp>
      <p:grpSp>
        <p:nvGrpSpPr>
          <p:cNvPr id="24" name="Group 7">
            <a:extLst>
              <a:ext uri="{FF2B5EF4-FFF2-40B4-BE49-F238E27FC236}">
                <a16:creationId xmlns:a16="http://schemas.microsoft.com/office/drawing/2014/main" id="{B7FA1E59-30A9-4B93-A821-DE39C47397A7}"/>
              </a:ext>
            </a:extLst>
          </p:cNvPr>
          <p:cNvGrpSpPr>
            <a:grpSpLocks/>
          </p:cNvGrpSpPr>
          <p:nvPr/>
        </p:nvGrpSpPr>
        <p:grpSpPr bwMode="auto">
          <a:xfrm>
            <a:off x="6021357" y="1642696"/>
            <a:ext cx="4246563" cy="2859087"/>
            <a:chOff x="3094" y="1033"/>
            <a:chExt cx="2675" cy="1801"/>
          </a:xfrm>
        </p:grpSpPr>
        <p:grpSp>
          <p:nvGrpSpPr>
            <p:cNvPr id="25" name="Group 8">
              <a:extLst>
                <a:ext uri="{FF2B5EF4-FFF2-40B4-BE49-F238E27FC236}">
                  <a16:creationId xmlns:a16="http://schemas.microsoft.com/office/drawing/2014/main" id="{AEFD8A38-9B7B-4CC6-ACF6-7BEA35B07935}"/>
                </a:ext>
              </a:extLst>
            </p:cNvPr>
            <p:cNvGrpSpPr>
              <a:grpSpLocks/>
            </p:cNvGrpSpPr>
            <p:nvPr/>
          </p:nvGrpSpPr>
          <p:grpSpPr bwMode="auto">
            <a:xfrm>
              <a:off x="3094" y="1033"/>
              <a:ext cx="2675" cy="1440"/>
              <a:chOff x="3094" y="1033"/>
              <a:chExt cx="2675" cy="1440"/>
            </a:xfrm>
          </p:grpSpPr>
          <p:grpSp>
            <p:nvGrpSpPr>
              <p:cNvPr id="27" name="Group 9">
                <a:extLst>
                  <a:ext uri="{FF2B5EF4-FFF2-40B4-BE49-F238E27FC236}">
                    <a16:creationId xmlns:a16="http://schemas.microsoft.com/office/drawing/2014/main" id="{BB462574-D9EF-47B7-9CA3-DAEF864DB14C}"/>
                  </a:ext>
                </a:extLst>
              </p:cNvPr>
              <p:cNvGrpSpPr>
                <a:grpSpLocks/>
              </p:cNvGrpSpPr>
              <p:nvPr/>
            </p:nvGrpSpPr>
            <p:grpSpPr bwMode="auto">
              <a:xfrm>
                <a:off x="3094" y="1033"/>
                <a:ext cx="2675" cy="1089"/>
                <a:chOff x="3094" y="1033"/>
                <a:chExt cx="2675" cy="1089"/>
              </a:xfrm>
            </p:grpSpPr>
            <p:sp>
              <p:nvSpPr>
                <p:cNvPr id="29" name="Rectangle 49">
                  <a:extLst>
                    <a:ext uri="{FF2B5EF4-FFF2-40B4-BE49-F238E27FC236}">
                      <a16:creationId xmlns:a16="http://schemas.microsoft.com/office/drawing/2014/main" id="{9591DF0C-F343-45FC-9B70-77752082EDCB}"/>
                    </a:ext>
                  </a:extLst>
                </p:cNvPr>
                <p:cNvSpPr>
                  <a:spLocks noChangeArrowheads="1"/>
                </p:cNvSpPr>
                <p:nvPr/>
              </p:nvSpPr>
              <p:spPr bwMode="auto">
                <a:xfrm>
                  <a:off x="4643" y="1033"/>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600" b="1" i="1" dirty="0">
                      <a:solidFill>
                        <a:srgbClr val="FF0000"/>
                      </a:solidFill>
                      <a:sym typeface="Symbol" pitchFamily="18" charset="2"/>
                    </a:rPr>
                    <a:t>Solution </a:t>
                  </a:r>
                  <a:r>
                    <a:rPr lang="en-GB" sz="1600" b="1" i="1" dirty="0" err="1">
                      <a:solidFill>
                        <a:srgbClr val="FF0000"/>
                      </a:solidFill>
                      <a:sym typeface="Symbol" pitchFamily="18" charset="2"/>
                    </a:rPr>
                    <a:t>solide</a:t>
                  </a:r>
                  <a:r>
                    <a:rPr lang="en-GB" sz="1600" b="1" i="1" dirty="0">
                      <a:solidFill>
                        <a:srgbClr val="FF0000"/>
                      </a:solidFill>
                      <a:sym typeface="Symbol" pitchFamily="18" charset="2"/>
                    </a:rPr>
                    <a:t> :</a:t>
                  </a:r>
                  <a:r>
                    <a:rPr lang="en-GB" sz="1600" i="1" dirty="0">
                      <a:solidFill>
                        <a:srgbClr val="FF0000"/>
                      </a:solidFill>
                      <a:sym typeface="Symbol" pitchFamily="18" charset="2"/>
                    </a:rPr>
                    <a:t> </a:t>
                  </a:r>
                </a:p>
                <a:p>
                  <a:pPr marL="34925" algn="ctr" defTabSz="762000">
                    <a:spcBef>
                      <a:spcPct val="0"/>
                    </a:spcBef>
                    <a:spcAft>
                      <a:spcPct val="0"/>
                    </a:spcAft>
                    <a:buClrTx/>
                    <a:buSzPct val="100000"/>
                    <a:buFontTx/>
                    <a:buNone/>
                  </a:pPr>
                  <a:r>
                    <a:rPr lang="en-GB" sz="1600" dirty="0" err="1">
                      <a:sym typeface="Symbol" pitchFamily="18" charset="2"/>
                    </a:rPr>
                    <a:t>Effet</a:t>
                  </a:r>
                  <a:r>
                    <a:rPr lang="en-GB" sz="1600" dirty="0">
                      <a:sym typeface="Symbol" pitchFamily="18" charset="2"/>
                    </a:rPr>
                    <a:t> le plus fort sur la </a:t>
                  </a:r>
                  <a:r>
                    <a:rPr lang="en-GB" sz="1600" dirty="0" err="1">
                      <a:sym typeface="Symbol" pitchFamily="18" charset="2"/>
                    </a:rPr>
                    <a:t>résistivité</a:t>
                  </a:r>
                  <a:endParaRPr lang="en-GB" sz="1600" dirty="0">
                    <a:sym typeface="Symbol" pitchFamily="18" charset="2"/>
                  </a:endParaRPr>
                </a:p>
              </p:txBody>
            </p:sp>
            <p:cxnSp>
              <p:nvCxnSpPr>
                <p:cNvPr id="30" name="Straight Connector 11">
                  <a:extLst>
                    <a:ext uri="{FF2B5EF4-FFF2-40B4-BE49-F238E27FC236}">
                      <a16:creationId xmlns:a16="http://schemas.microsoft.com/office/drawing/2014/main" id="{937D9490-A836-467C-8C68-8961F7484865}"/>
                    </a:ext>
                  </a:extLst>
                </p:cNvPr>
                <p:cNvCxnSpPr>
                  <a:cxnSpLocks noChangeShapeType="1"/>
                </p:cNvCxnSpPr>
                <p:nvPr/>
              </p:nvCxnSpPr>
              <p:spPr bwMode="auto">
                <a:xfrm flipV="1">
                  <a:off x="4298" y="1394"/>
                  <a:ext cx="489" cy="243"/>
                </a:xfrm>
                <a:prstGeom prst="line">
                  <a:avLst/>
                </a:prstGeom>
                <a:noFill/>
                <a:ln w="25400" algn="ctr">
                  <a:solidFill>
                    <a:srgbClr val="FF0000"/>
                  </a:solidFill>
                  <a:round/>
                  <a:headEnd type="none" w="sm" len="sm"/>
                  <a:tailEnd type="none" w="sm" len="sm"/>
                </a:ln>
              </p:spPr>
            </p:cxnSp>
            <p:sp>
              <p:nvSpPr>
                <p:cNvPr id="31" name="Oval 12">
                  <a:extLst>
                    <a:ext uri="{FF2B5EF4-FFF2-40B4-BE49-F238E27FC236}">
                      <a16:creationId xmlns:a16="http://schemas.microsoft.com/office/drawing/2014/main" id="{76BD7F49-DF02-4D6A-BEF3-AFBBD81A4BCD}"/>
                    </a:ext>
                  </a:extLst>
                </p:cNvPr>
                <p:cNvSpPr>
                  <a:spLocks noChangeArrowheads="1"/>
                </p:cNvSpPr>
                <p:nvPr/>
              </p:nvSpPr>
              <p:spPr bwMode="auto">
                <a:xfrm rot="20032203">
                  <a:off x="3094" y="1795"/>
                  <a:ext cx="1293" cy="327"/>
                </a:xfrm>
                <a:prstGeom prst="ellipse">
                  <a:avLst/>
                </a:prstGeom>
                <a:noFill/>
                <a:ln w="28575">
                  <a:solidFill>
                    <a:srgbClr val="FF3300"/>
                  </a:solidFill>
                  <a:round/>
                  <a:headEnd/>
                  <a:tailEnd/>
                </a:ln>
              </p:spPr>
              <p:txBody>
                <a:bodyPr anchor="ctr">
                  <a:spAutoFit/>
                </a:bodyPr>
                <a:lstStyle/>
                <a:p>
                  <a:endParaRPr lang="en-GB"/>
                </a:p>
              </p:txBody>
            </p:sp>
          </p:grpSp>
          <p:pic>
            <p:nvPicPr>
              <p:cNvPr id="28" name="Picture 13">
                <a:extLst>
                  <a:ext uri="{FF2B5EF4-FFF2-40B4-BE49-F238E27FC236}">
                    <a16:creationId xmlns:a16="http://schemas.microsoft.com/office/drawing/2014/main" id="{348BCC6E-9E54-41EB-BBD3-1191B9601E42}"/>
                  </a:ext>
                </a:extLst>
              </p:cNvPr>
              <p:cNvPicPr>
                <a:picLocks noChangeAspect="1" noChangeArrowheads="1"/>
              </p:cNvPicPr>
              <p:nvPr/>
            </p:nvPicPr>
            <p:blipFill>
              <a:blip r:embed="rId8" cstate="print"/>
              <a:srcRect/>
              <a:stretch>
                <a:fillRect/>
              </a:stretch>
            </p:blipFill>
            <p:spPr bwMode="auto">
              <a:xfrm>
                <a:off x="4759" y="1599"/>
                <a:ext cx="874" cy="874"/>
              </a:xfrm>
              <a:prstGeom prst="rect">
                <a:avLst/>
              </a:prstGeom>
              <a:noFill/>
              <a:ln w="9525">
                <a:noFill/>
                <a:miter lim="800000"/>
                <a:headEnd/>
                <a:tailEnd/>
              </a:ln>
            </p:spPr>
          </p:pic>
        </p:grpSp>
        <p:sp>
          <p:nvSpPr>
            <p:cNvPr id="26" name="Rectangle 49">
              <a:extLst>
                <a:ext uri="{FF2B5EF4-FFF2-40B4-BE49-F238E27FC236}">
                  <a16:creationId xmlns:a16="http://schemas.microsoft.com/office/drawing/2014/main" id="{11E565B9-0456-4A5B-A21C-192E361E9894}"/>
                </a:ext>
              </a:extLst>
            </p:cNvPr>
            <p:cNvSpPr>
              <a:spLocks noChangeArrowheads="1"/>
            </p:cNvSpPr>
            <p:nvPr/>
          </p:nvSpPr>
          <p:spPr bwMode="auto">
            <a:xfrm>
              <a:off x="4795" y="2497"/>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400" err="1">
                  <a:sym typeface="Symbol" pitchFamily="18" charset="2"/>
                </a:rPr>
                <a:t>Laiton</a:t>
              </a:r>
              <a:r>
                <a:rPr lang="en-GB" sz="1400">
                  <a:sym typeface="Symbol" pitchFamily="18" charset="2"/>
                </a:rPr>
                <a:t> 70-30</a:t>
              </a:r>
            </a:p>
          </p:txBody>
        </p:sp>
      </p:grpSp>
    </p:spTree>
    <p:extLst>
      <p:ext uri="{BB962C8B-B14F-4D97-AF65-F5344CB8AC3E}">
        <p14:creationId xmlns:p14="http://schemas.microsoft.com/office/powerpoint/2010/main" val="1824066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6885"/>
                                        </p:tgtEl>
                                        <p:attrNameLst>
                                          <p:attrName>style.visibility</p:attrName>
                                        </p:attrNameLst>
                                      </p:cBhvr>
                                      <p:to>
                                        <p:strVal val="visible"/>
                                      </p:to>
                                    </p:set>
                                    <p:animEffect transition="in" filter="wipe(down)">
                                      <p:cBhvr>
                                        <p:cTn id="12" dur="2000"/>
                                        <p:tgtEl>
                                          <p:spTgt spid="5068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6886"/>
                                        </p:tgtEl>
                                        <p:attrNameLst>
                                          <p:attrName>style.visibility</p:attrName>
                                        </p:attrNameLst>
                                      </p:cBhvr>
                                      <p:to>
                                        <p:strVal val="visible"/>
                                      </p:to>
                                    </p:set>
                                    <p:animEffect transition="in" filter="wipe(down)">
                                      <p:cBhvr>
                                        <p:cTn id="22" dur="2000"/>
                                        <p:tgtEl>
                                          <p:spTgt spid="5068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a:t>Objectifs pédagogiques de cette unité de cours</a:t>
            </a:r>
            <a:endParaRPr lang="en-US"/>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err="1">
                          <a:solidFill>
                            <a:schemeClr val="tx1"/>
                          </a:solidFill>
                        </a:rPr>
                        <a:t>Résultats</a:t>
                      </a:r>
                      <a:r>
                        <a:rPr lang="en-GB" sz="2000" b="1">
                          <a:solidFill>
                            <a:schemeClr val="tx1"/>
                          </a:solidFill>
                        </a:rPr>
                        <a:t> et acquis </a:t>
                      </a:r>
                      <a:r>
                        <a:rPr lang="en-GB" sz="2000" b="1" err="1">
                          <a:solidFill>
                            <a:schemeClr val="tx1"/>
                          </a:solidFill>
                        </a:rPr>
                        <a:t>prévus</a:t>
                      </a:r>
                      <a:endParaRPr lang="en-GB" sz="2000" b="1">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err="1">
                          <a:solidFill>
                            <a:sysClr val="windowText" lastClr="000000"/>
                          </a:solidFill>
                        </a:rPr>
                        <a:t>Connaître</a:t>
                      </a:r>
                      <a:r>
                        <a:rPr lang="en-GB" sz="1400" b="1">
                          <a:solidFill>
                            <a:sysClr val="windowText" lastClr="000000"/>
                          </a:solidFill>
                        </a:rPr>
                        <a:t> et </a:t>
                      </a:r>
                      <a:r>
                        <a:rPr lang="en-GB" sz="1400" b="1" err="1">
                          <a:solidFill>
                            <a:sysClr val="windowText" lastClr="000000"/>
                          </a:solidFill>
                        </a:rPr>
                        <a:t>comprendre</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Comprendre</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ce</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qu’on</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entend</a:t>
                      </a:r>
                      <a:r>
                        <a:rPr lang="en-GB" sz="1400" kern="1200">
                          <a:solidFill>
                            <a:schemeClr val="dk1"/>
                          </a:solidFill>
                          <a:effectLst/>
                          <a:latin typeface="+mn-lt"/>
                          <a:ea typeface="+mn-ea"/>
                          <a:cs typeface="+mn-cs"/>
                        </a:rPr>
                        <a:t> par </a:t>
                      </a:r>
                      <a:r>
                        <a:rPr lang="en-GB" sz="1400" kern="1200" err="1">
                          <a:solidFill>
                            <a:schemeClr val="dk1"/>
                          </a:solidFill>
                          <a:effectLst/>
                          <a:latin typeface="+mn-lt"/>
                          <a:ea typeface="+mn-ea"/>
                          <a:cs typeface="+mn-cs"/>
                        </a:rPr>
                        <a:t>propriétés</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matériaux</a:t>
                      </a:r>
                      <a:r>
                        <a:rPr lang="en-GB" sz="1400" kern="1200">
                          <a:solidFill>
                            <a:schemeClr val="dk1"/>
                          </a:solidFill>
                          <a:effectLst/>
                          <a:latin typeface="+mn-lt"/>
                          <a:ea typeface="+mn-ea"/>
                          <a:cs typeface="+mn-cs"/>
                        </a:rPr>
                        <a:t> et des </a:t>
                      </a:r>
                      <a:r>
                        <a:rPr lang="en-GB" sz="1400" kern="1200" err="1">
                          <a:solidFill>
                            <a:schemeClr val="dk1"/>
                          </a:solidFill>
                          <a:effectLst/>
                          <a:latin typeface="+mn-lt"/>
                          <a:ea typeface="+mn-ea"/>
                          <a:cs typeface="+mn-cs"/>
                        </a:rPr>
                        <a:t>procédés</a:t>
                      </a:r>
                      <a:endParaRPr lang="en-GB" sz="1400" kern="120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err="1">
                          <a:solidFill>
                            <a:sysClr val="windowText" lastClr="000000"/>
                          </a:solidFill>
                        </a:rPr>
                        <a:t>Compétences</a:t>
                      </a:r>
                      <a:r>
                        <a:rPr lang="en-GB" sz="1400" b="1">
                          <a:solidFill>
                            <a:sysClr val="windowText" lastClr="000000"/>
                          </a:solidFill>
                        </a:rPr>
                        <a:t> et aptitudes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L’aptitude</a:t>
                      </a:r>
                      <a:r>
                        <a:rPr lang="en-GB" sz="1400" kern="1200">
                          <a:solidFill>
                            <a:schemeClr val="dk1"/>
                          </a:solidFill>
                          <a:effectLst/>
                          <a:latin typeface="+mn-lt"/>
                          <a:ea typeface="+mn-ea"/>
                          <a:cs typeface="+mn-cs"/>
                        </a:rPr>
                        <a:t> à </a:t>
                      </a:r>
                      <a:r>
                        <a:rPr lang="en-GB" sz="1400" kern="1200" err="1">
                          <a:solidFill>
                            <a:schemeClr val="dk1"/>
                          </a:solidFill>
                          <a:effectLst/>
                          <a:latin typeface="+mn-lt"/>
                          <a:ea typeface="+mn-ea"/>
                          <a:cs typeface="+mn-cs"/>
                        </a:rPr>
                        <a:t>trouver</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données</a:t>
                      </a:r>
                      <a:r>
                        <a:rPr lang="en-GB" sz="1400" kern="1200">
                          <a:solidFill>
                            <a:schemeClr val="dk1"/>
                          </a:solidFill>
                          <a:effectLst/>
                          <a:latin typeface="+mn-lt"/>
                          <a:ea typeface="+mn-ea"/>
                          <a:cs typeface="+mn-cs"/>
                        </a:rPr>
                        <a:t> sur les </a:t>
                      </a:r>
                      <a:r>
                        <a:rPr lang="en-GB" sz="1400" kern="1200" err="1">
                          <a:solidFill>
                            <a:schemeClr val="dk1"/>
                          </a:solidFill>
                          <a:effectLst/>
                          <a:latin typeface="+mn-lt"/>
                          <a:ea typeface="+mn-ea"/>
                          <a:cs typeface="+mn-cs"/>
                        </a:rPr>
                        <a:t>propriétés</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matériaux</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ainsi</a:t>
                      </a:r>
                      <a:r>
                        <a:rPr lang="en-GB" sz="1400" kern="1200">
                          <a:solidFill>
                            <a:schemeClr val="dk1"/>
                          </a:solidFill>
                          <a:effectLst/>
                          <a:latin typeface="+mn-lt"/>
                          <a:ea typeface="+mn-ea"/>
                          <a:cs typeface="+mn-cs"/>
                        </a:rPr>
                        <a:t> que les notions </a:t>
                      </a:r>
                      <a:r>
                        <a:rPr lang="en-GB" sz="1400" kern="1200" err="1">
                          <a:solidFill>
                            <a:schemeClr val="dk1"/>
                          </a:solidFill>
                          <a:effectLst/>
                          <a:latin typeface="+mn-lt"/>
                          <a:ea typeface="+mn-ea"/>
                          <a:cs typeface="+mn-cs"/>
                        </a:rPr>
                        <a:t>scientifiques</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associées</a:t>
                      </a:r>
                      <a:endParaRPr lang="en-GB" sz="1400" kern="120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err="1">
                          <a:solidFill>
                            <a:sysClr val="windowText" lastClr="000000"/>
                          </a:solidFill>
                        </a:rPr>
                        <a:t>Valeurs</a:t>
                      </a:r>
                      <a:r>
                        <a:rPr lang="en-GB" sz="1400" b="1">
                          <a:solidFill>
                            <a:sysClr val="windowText" lastClr="000000"/>
                          </a:solidFill>
                        </a:rPr>
                        <a:t> et </a:t>
                      </a:r>
                      <a:r>
                        <a:rPr lang="en-GB" sz="1400" b="1" err="1">
                          <a:solidFill>
                            <a:sysClr val="windowText" lastClr="000000"/>
                          </a:solidFill>
                        </a:rPr>
                        <a:t>comportements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Appréciation</a:t>
                      </a:r>
                      <a:r>
                        <a:rPr lang="en-GB" sz="1400" kern="1200">
                          <a:solidFill>
                            <a:schemeClr val="dk1"/>
                          </a:solidFill>
                          <a:effectLst/>
                          <a:latin typeface="+mn-lt"/>
                          <a:ea typeface="+mn-ea"/>
                          <a:cs typeface="+mn-cs"/>
                        </a:rPr>
                        <a:t> de la classification et de </a:t>
                      </a:r>
                      <a:r>
                        <a:rPr lang="en-GB" sz="1400" kern="1200" err="1">
                          <a:solidFill>
                            <a:schemeClr val="dk1"/>
                          </a:solidFill>
                          <a:effectLst/>
                          <a:latin typeface="+mn-lt"/>
                          <a:ea typeface="+mn-ea"/>
                          <a:cs typeface="+mn-cs"/>
                        </a:rPr>
                        <a:t>l’organisation</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informations</a:t>
                      </a:r>
                      <a:r>
                        <a:rPr lang="en-GB" sz="1400" kern="1200">
                          <a:solidFill>
                            <a:schemeClr val="dk1"/>
                          </a:solidFill>
                          <a:effectLst/>
                          <a:latin typeface="+mn-lt"/>
                          <a:ea typeface="+mn-ea"/>
                          <a:cs typeface="+mn-cs"/>
                        </a:rPr>
                        <a:t> sur les </a:t>
                      </a:r>
                      <a:r>
                        <a:rPr lang="en-GB" sz="1400" kern="1200" err="1">
                          <a:solidFill>
                            <a:schemeClr val="dk1"/>
                          </a:solidFill>
                          <a:effectLst/>
                          <a:latin typeface="+mn-lt"/>
                          <a:ea typeface="+mn-ea"/>
                          <a:cs typeface="+mn-cs"/>
                        </a:rPr>
                        <a:t>matériaux</a:t>
                      </a:r>
                      <a:endParaRPr lang="en-GB" sz="1400" kern="120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err="1">
                <a:ln>
                  <a:noFill/>
                </a:ln>
                <a:solidFill>
                  <a:srgbClr val="0C0C0C"/>
                </a:solidFill>
                <a:effectLst/>
                <a:uLnTx/>
                <a:uFillTx/>
                <a:ea typeface="+mn-ea"/>
                <a:cs typeface="+mn-cs"/>
              </a:rPr>
              <a:t>Ressources</a:t>
            </a:r>
            <a:r>
              <a:rPr kumimoji="0" lang="en-GB" sz="1800" b="1" i="0" u="none" strike="noStrike" kern="0" cap="none" spc="0" normalizeH="0" baseline="0" noProof="0">
                <a:ln>
                  <a:noFill/>
                </a:ln>
                <a:solidFill>
                  <a:srgbClr val="0C0C0C"/>
                </a:solidFill>
                <a:effectLst/>
                <a:uLnTx/>
                <a:uFillTx/>
                <a:ea typeface="+mn-ea"/>
                <a:cs typeface="+mn-cs"/>
              </a:rPr>
              <a:t> </a:t>
            </a:r>
            <a:r>
              <a:rPr kumimoji="0" lang="en-GB" sz="1800" b="1" i="0" u="none" strike="noStrike" kern="0" cap="none" spc="0" normalizeH="0" baseline="0" noProof="0" err="1">
                <a:ln>
                  <a:noFill/>
                </a:ln>
                <a:solidFill>
                  <a:srgbClr val="0C0C0C"/>
                </a:solidFill>
                <a:effectLst/>
                <a:uLnTx/>
                <a:uFillTx/>
                <a:ea typeface="+mn-ea"/>
                <a:cs typeface="+mn-cs"/>
              </a:rPr>
              <a:t>complémentaires</a:t>
            </a:r>
            <a:endParaRPr kumimoji="0" lang="en-GB" sz="1800" b="1" i="0" u="none" strike="noStrike" kern="0" cap="none" spc="0" normalizeH="0" baseline="0" noProof="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a:ln>
                  <a:noFill/>
                </a:ln>
                <a:solidFill>
                  <a:prstClr val="black"/>
                </a:solidFill>
                <a:effectLst/>
                <a:uLnTx/>
                <a:uFillTx/>
                <a:ea typeface="+mn-ea"/>
                <a:cs typeface="+mn-cs"/>
              </a:rPr>
              <a:t>Livre:  </a:t>
            </a:r>
            <a:r>
              <a:rPr kumimoji="0" lang="en-US" sz="1400" b="0" i="0" u="none" strike="noStrike" kern="0" cap="none" spc="0" normalizeH="0" baseline="0" noProof="0">
                <a:ln>
                  <a:noFill/>
                </a:ln>
                <a:solidFill>
                  <a:prstClr val="black"/>
                </a:solidFill>
                <a:effectLst/>
                <a:uLnTx/>
                <a:uFillTx/>
                <a:ea typeface="+mn-ea"/>
                <a:cs typeface="+mn-cs"/>
              </a:rPr>
              <a:t>“Materials: engineering, science, processing and design” 4th edition by M.F. Ashby, H.R. </a:t>
            </a:r>
            <a:r>
              <a:rPr kumimoji="0" lang="en-US" sz="1400" b="0" i="0" u="none" strike="noStrike" kern="0" cap="none" spc="0" normalizeH="0" baseline="0" noProof="0" err="1">
                <a:ln>
                  <a:noFill/>
                </a:ln>
                <a:solidFill>
                  <a:prstClr val="black"/>
                </a:solidFill>
                <a:effectLst/>
                <a:uLnTx/>
                <a:uFillTx/>
                <a:ea typeface="+mn-ea"/>
                <a:cs typeface="+mn-cs"/>
              </a:rPr>
              <a:t>Shercliff</a:t>
            </a:r>
            <a:r>
              <a:rPr kumimoji="0" lang="en-US" sz="1400" b="0" i="0" u="none" strike="noStrike" kern="0" cap="none" spc="0" normalizeH="0" baseline="0" noProof="0">
                <a:ln>
                  <a:noFill/>
                </a:ln>
                <a:solidFill>
                  <a:prstClr val="black"/>
                </a:solidFill>
                <a:effectLst/>
                <a:uLnTx/>
                <a:uFillTx/>
                <a:ea typeface="+mn-ea"/>
                <a:cs typeface="+mn-cs"/>
              </a:rPr>
              <a:t>  and D. </a:t>
            </a:r>
            <a:r>
              <a:rPr kumimoji="0" lang="en-US" sz="1400" b="0" i="0" u="none" strike="noStrike" kern="0" cap="none" spc="0" normalizeH="0" baseline="0" noProof="0" err="1">
                <a:ln>
                  <a:noFill/>
                </a:ln>
                <a:solidFill>
                  <a:prstClr val="black"/>
                </a:solidFill>
                <a:effectLst/>
                <a:uLnTx/>
                <a:uFillTx/>
                <a:ea typeface="+mn-ea"/>
                <a:cs typeface="+mn-cs"/>
              </a:rPr>
              <a:t>Cebon</a:t>
            </a:r>
            <a:r>
              <a:rPr kumimoji="0" lang="en-US" sz="1400" b="0" i="0" u="none" strike="noStrike" kern="0" cap="none" spc="0" normalizeH="0" baseline="0" noProof="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a:ln>
                  <a:noFill/>
                </a:ln>
                <a:solidFill>
                  <a:prstClr val="black"/>
                </a:solidFill>
                <a:effectLst/>
                <a:uLnTx/>
                <a:uFillTx/>
                <a:ea typeface="+mn-ea"/>
                <a:cs typeface="+mn-cs"/>
              </a:rPr>
              <a:t>Livre: </a:t>
            </a:r>
            <a:r>
              <a:rPr kumimoji="0" lang="en-US" sz="1400" b="0" i="0" u="none" strike="noStrike" kern="0" cap="none" spc="0" normalizeH="0" baseline="0" noProof="0">
                <a:ln>
                  <a:noFill/>
                </a:ln>
                <a:solidFill>
                  <a:prstClr val="black"/>
                </a:solidFill>
                <a:effectLst/>
                <a:uLnTx/>
                <a:uFillTx/>
                <a:ea typeface="+mn-ea"/>
                <a:cs typeface="+mn-cs"/>
              </a:rPr>
              <a:t>Callister, Budinski, Askeland and others – recommended reading in records</a:t>
            </a:r>
          </a:p>
          <a:p>
            <a:pPr marL="552450" indent="-285750" algn="l">
              <a:buClr>
                <a:schemeClr val="accent1"/>
              </a:buClr>
              <a:buSzPct val="100000"/>
              <a:buFont typeface="Wingdings" panose="05000000000000000000" pitchFamily="2" charset="2"/>
              <a:buChar char="§"/>
              <a:defRPr/>
            </a:pPr>
            <a:r>
              <a:rPr kumimoji="0" lang="en-US" sz="1400" i="0" u="none" strike="noStrike" kern="0" cap="none" spc="0" normalizeH="0" baseline="0" noProof="0" err="1">
                <a:ln>
                  <a:noFill/>
                </a:ln>
                <a:solidFill>
                  <a:prstClr val="black"/>
                </a:solidFill>
                <a:effectLst/>
                <a:uLnTx/>
                <a:uFillTx/>
                <a:ea typeface="+mn-ea"/>
                <a:cs typeface="+mn-cs"/>
              </a:rPr>
              <a:t>Unité</a:t>
            </a:r>
            <a:r>
              <a:rPr kumimoji="0" lang="en-US" sz="1400" i="0" u="none" strike="noStrike" kern="0" cap="none" spc="0" normalizeH="0" baseline="0" noProof="0">
                <a:ln>
                  <a:noFill/>
                </a:ln>
                <a:solidFill>
                  <a:prstClr val="black"/>
                </a:solidFill>
                <a:effectLst/>
                <a:uLnTx/>
                <a:uFillTx/>
                <a:ea typeface="+mn-ea"/>
                <a:cs typeface="+mn-cs"/>
              </a:rPr>
              <a:t> 3: La base de </a:t>
            </a:r>
            <a:r>
              <a:rPr kumimoji="0" lang="en-US" sz="1400" i="0" u="none" strike="noStrike" kern="0" cap="none" spc="0" normalizeH="0" baseline="0" noProof="0" err="1">
                <a:ln>
                  <a:noFill/>
                </a:ln>
                <a:solidFill>
                  <a:prstClr val="black"/>
                </a:solidFill>
                <a:effectLst/>
                <a:uLnTx/>
                <a:uFillTx/>
                <a:ea typeface="+mn-ea"/>
                <a:cs typeface="+mn-cs"/>
              </a:rPr>
              <a:t>données</a:t>
            </a:r>
            <a:r>
              <a:rPr kumimoji="0" lang="en-US" sz="1400" i="0" u="none" strike="noStrike" kern="0" cap="none" spc="0" normalizeH="0" baseline="0" noProof="0">
                <a:ln>
                  <a:noFill/>
                </a:ln>
                <a:solidFill>
                  <a:prstClr val="black"/>
                </a:solidFill>
                <a:effectLst/>
                <a:uLnTx/>
                <a:uFillTx/>
                <a:ea typeface="+mn-ea"/>
                <a:cs typeface="+mn-cs"/>
              </a:rPr>
              <a:t> The Elements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err="1">
                <a:ln>
                  <a:noFill/>
                </a:ln>
                <a:solidFill>
                  <a:prstClr val="black"/>
                </a:solidFill>
                <a:effectLst/>
                <a:uLnTx/>
                <a:uFillTx/>
                <a:ea typeface="+mn-ea"/>
                <a:cs typeface="+mn-cs"/>
              </a:rPr>
              <a:t>Logiciel</a:t>
            </a:r>
            <a:r>
              <a:rPr kumimoji="0" lang="en-US" sz="1400" i="0" u="none" strike="noStrike" kern="0" cap="none" spc="0" normalizeH="0" baseline="0" noProof="0">
                <a:ln>
                  <a:noFill/>
                </a:ln>
                <a:solidFill>
                  <a:prstClr val="black"/>
                </a:solidFill>
                <a:effectLst/>
                <a:uLnTx/>
                <a:uFillTx/>
                <a:ea typeface="+mn-ea"/>
                <a:cs typeface="+mn-cs"/>
              </a:rPr>
              <a:t>:  </a:t>
            </a:r>
            <a:r>
              <a:rPr kumimoji="0" lang="en-US" sz="1400" b="0" i="0" u="none" strike="noStrike" kern="0" cap="none" spc="0" normalizeH="0" baseline="0" noProof="0">
                <a:ln>
                  <a:noFill/>
                </a:ln>
                <a:solidFill>
                  <a:prstClr val="black"/>
                </a:solidFill>
                <a:effectLst/>
                <a:uLnTx/>
                <a:uFillTx/>
                <a:ea typeface="+mn-ea"/>
                <a:cs typeface="+mn-cs"/>
              </a:rPr>
              <a:t>Ansys Granta </a:t>
            </a:r>
            <a:r>
              <a:rPr kumimoji="0" lang="en-US" sz="1400" b="0" i="0" u="none" strike="noStrike" kern="0" cap="none" spc="0" normalizeH="0" baseline="0" noProof="0" err="1">
                <a:ln>
                  <a:noFill/>
                </a:ln>
                <a:solidFill>
                  <a:prstClr val="black"/>
                </a:solidFill>
                <a:effectLst/>
                <a:uLnTx/>
                <a:uFillTx/>
                <a:ea typeface="+mn-ea"/>
                <a:cs typeface="+mn-cs"/>
              </a:rPr>
              <a:t>EduPack</a:t>
            </a:r>
            <a:r>
              <a:rPr kumimoji="0" lang="en-US" sz="1400" b="0" i="0" u="none" strike="noStrike" kern="0" cap="none" spc="0" normalizeH="0" baseline="0" noProof="0">
                <a:ln>
                  <a:noFill/>
                </a:ln>
                <a:solidFill>
                  <a:prstClr val="black"/>
                </a:solidFill>
                <a:effectLst/>
                <a:uLnTx/>
                <a:uFillTx/>
                <a:ea typeface="+mn-ea"/>
                <a:cs typeface="+mn-cs"/>
              </a:rPr>
              <a:t> (</a:t>
            </a:r>
            <a:r>
              <a:rPr kumimoji="0" lang="en-US" sz="1400" b="0" i="0" u="none" strike="noStrike" kern="0" cap="none" spc="0" normalizeH="0" baseline="0" noProof="0">
                <a:ln>
                  <a:noFill/>
                </a:ln>
                <a:solidFill>
                  <a:prstClr val="black"/>
                </a:solidFill>
                <a:effectLst/>
                <a:uLnTx/>
                <a:uFillTx/>
                <a:ea typeface="+mn-ea"/>
                <a:cs typeface="+mn-cs"/>
                <a:hlinkClick r:id="rId3"/>
              </a:rPr>
              <a:t>www.ansys.com/products/materials/granta-edupack/</a:t>
            </a:r>
            <a:r>
              <a:rPr kumimoji="0" lang="en-US" sz="1400" b="0" i="0" u="none" strike="noStrike" kern="0" cap="none" spc="0" normalizeH="0" baseline="0" noProof="0">
                <a:ln>
                  <a:noFill/>
                </a:ln>
                <a:solidFill>
                  <a:prstClr val="black"/>
                </a:solidFill>
                <a:effectLst/>
                <a:uLnTx/>
                <a:uFillTx/>
                <a:ea typeface="+mn-ea"/>
                <a:cs typeface="+mn-cs"/>
              </a:rPr>
              <a:t>) </a:t>
            </a:r>
            <a:endParaRPr lang="en-GB" sz="1400" b="0" i="1" kern="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118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9525"/>
        </p:spPr>
        <p:txBody>
          <a:bodyPr/>
          <a:lstStyle/>
          <a:p>
            <a:r>
              <a:rPr lang="en-GB" dirty="0">
                <a:latin typeface="+mn-lt"/>
              </a:rPr>
              <a:t>Annexes : </a:t>
            </a:r>
            <a:r>
              <a:rPr lang="en-GB" dirty="0" err="1">
                <a:latin typeface="+mn-lt"/>
              </a:rPr>
              <a:t>Exercices</a:t>
            </a:r>
            <a:r>
              <a:rPr lang="en-GB" dirty="0">
                <a:latin typeface="+mn-lt"/>
              </a:rPr>
              <a:t> </a:t>
            </a:r>
            <a:r>
              <a:rPr lang="en-GB" dirty="0" err="1">
                <a:latin typeface="+mn-lt"/>
              </a:rPr>
              <a:t>suggérés</a:t>
            </a:r>
            <a:r>
              <a:rPr lang="en-GB" dirty="0">
                <a:latin typeface="+mn-lt"/>
              </a:rPr>
              <a:t> avec Granta </a:t>
            </a:r>
            <a:r>
              <a:rPr lang="en-GB" dirty="0" err="1">
                <a:latin typeface="+mn-lt"/>
              </a:rPr>
              <a:t>EduPack</a:t>
            </a:r>
            <a:endParaRPr lang="en-GB" dirty="0">
              <a:latin typeface="+mn-lt"/>
            </a:endParaRPr>
          </a:p>
        </p:txBody>
      </p:sp>
      <p:grpSp>
        <p:nvGrpSpPr>
          <p:cNvPr id="17" name="Group 16"/>
          <p:cNvGrpSpPr/>
          <p:nvPr/>
        </p:nvGrpSpPr>
        <p:grpSpPr>
          <a:xfrm>
            <a:off x="1447799" y="1066800"/>
            <a:ext cx="9307177" cy="2641601"/>
            <a:chOff x="304799" y="1066799"/>
            <a:chExt cx="9307177" cy="2641601"/>
          </a:xfrm>
        </p:grpSpPr>
        <p:sp>
          <p:nvSpPr>
            <p:cNvPr id="23555" name="Rectangle 4"/>
            <p:cNvSpPr>
              <a:spLocks noChangeArrowheads="1"/>
            </p:cNvSpPr>
            <p:nvPr/>
          </p:nvSpPr>
          <p:spPr bwMode="auto">
            <a:xfrm>
              <a:off x="304799" y="1179513"/>
              <a:ext cx="6138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Polymères</a:t>
              </a:r>
              <a:r>
                <a:rPr lang="en-GB" b="1" i="1" dirty="0"/>
                <a:t> </a:t>
              </a:r>
              <a:r>
                <a:rPr lang="en-GB" b="1" dirty="0"/>
                <a:t>:</a:t>
              </a:r>
              <a:r>
                <a:rPr lang="en-GB" dirty="0"/>
                <a:t>  module – </a:t>
              </a:r>
              <a:r>
                <a:rPr lang="en-GB" dirty="0" err="1"/>
                <a:t>résistance</a:t>
              </a:r>
              <a:r>
                <a:rPr lang="en-GB" dirty="0"/>
                <a:t> de PP : </a:t>
              </a:r>
              <a:r>
                <a:rPr lang="en-GB" dirty="0" err="1"/>
                <a:t>effet</a:t>
              </a:r>
              <a:r>
                <a:rPr lang="en-GB" dirty="0"/>
                <a:t> du </a:t>
              </a:r>
            </a:p>
            <a:p>
              <a:pPr marL="342900" indent="-342900" defTabSz="762000">
                <a:spcBef>
                  <a:spcPts val="600"/>
                </a:spcBef>
                <a:spcAft>
                  <a:spcPct val="0"/>
                </a:spcAft>
                <a:buClrTx/>
                <a:buSzPct val="100000"/>
              </a:pPr>
              <a:r>
                <a:rPr lang="en-GB" dirty="0" err="1"/>
                <a:t>chargement</a:t>
              </a:r>
              <a:endParaRPr lang="en-GB" dirty="0"/>
            </a:p>
          </p:txBody>
        </p:sp>
        <p:pic>
          <p:nvPicPr>
            <p:cNvPr id="26628" name="Picture 4"/>
            <p:cNvPicPr>
              <a:picLocks noChangeAspect="1" noChangeArrowheads="1"/>
            </p:cNvPicPr>
            <p:nvPr/>
          </p:nvPicPr>
          <p:blipFill>
            <a:blip r:embed="rId3" cstate="print"/>
            <a:srcRect/>
            <a:stretch>
              <a:fillRect/>
            </a:stretch>
          </p:blipFill>
          <p:spPr bwMode="auto">
            <a:xfrm>
              <a:off x="6046407" y="1066799"/>
              <a:ext cx="3565569" cy="2641601"/>
            </a:xfrm>
            <a:prstGeom prst="rect">
              <a:avLst/>
            </a:prstGeom>
            <a:noFill/>
            <a:ln w="9525">
              <a:noFill/>
              <a:miter lim="800000"/>
              <a:headEnd/>
              <a:tailEnd/>
            </a:ln>
          </p:spPr>
        </p:pic>
      </p:grpSp>
      <p:grpSp>
        <p:nvGrpSpPr>
          <p:cNvPr id="29" name="Group 28"/>
          <p:cNvGrpSpPr/>
          <p:nvPr/>
        </p:nvGrpSpPr>
        <p:grpSpPr>
          <a:xfrm>
            <a:off x="1439480" y="1040528"/>
            <a:ext cx="9593755" cy="2932279"/>
            <a:chOff x="312245" y="961697"/>
            <a:chExt cx="9593755" cy="2932279"/>
          </a:xfrm>
        </p:grpSpPr>
        <p:sp>
          <p:nvSpPr>
            <p:cNvPr id="28" name="Rectangle 27"/>
            <p:cNvSpPr/>
            <p:nvPr/>
          </p:nvSpPr>
          <p:spPr bwMode="auto">
            <a:xfrm>
              <a:off x="5880538" y="961697"/>
              <a:ext cx="4025462"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19" name="Group 18"/>
            <p:cNvGrpSpPr/>
            <p:nvPr/>
          </p:nvGrpSpPr>
          <p:grpSpPr>
            <a:xfrm>
              <a:off x="312245" y="978339"/>
              <a:ext cx="9069387" cy="2915637"/>
              <a:chOff x="304800" y="1015999"/>
              <a:chExt cx="9069387" cy="2915637"/>
            </a:xfrm>
          </p:grpSpPr>
          <p:sp>
            <p:nvSpPr>
              <p:cNvPr id="14" name="Rectangle 4"/>
              <p:cNvSpPr>
                <a:spLocks noChangeArrowheads="1"/>
              </p:cNvSpPr>
              <p:nvPr/>
            </p:nvSpPr>
            <p:spPr bwMode="auto">
              <a:xfrm>
                <a:off x="304800" y="1878013"/>
                <a:ext cx="5816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Polymères</a:t>
                </a:r>
                <a:r>
                  <a:rPr lang="en-GB" b="1" i="1" dirty="0"/>
                  <a:t> </a:t>
                </a:r>
                <a:r>
                  <a:rPr lang="en-GB" b="1" dirty="0"/>
                  <a:t>:</a:t>
                </a:r>
                <a:r>
                  <a:rPr lang="en-GB" dirty="0"/>
                  <a:t>  fibres vs. massif :  module – </a:t>
                </a:r>
                <a:r>
                  <a:rPr lang="en-GB" dirty="0" err="1"/>
                  <a:t>résistance</a:t>
                </a:r>
                <a:endParaRPr lang="en-GB" dirty="0"/>
              </a:p>
            </p:txBody>
          </p:sp>
          <p:pic>
            <p:nvPicPr>
              <p:cNvPr id="18" name="Picture 17" descr="Polymers specific strength-stiffness.jpg"/>
              <p:cNvPicPr>
                <a:picLocks noChangeAspect="1"/>
              </p:cNvPicPr>
              <p:nvPr/>
            </p:nvPicPr>
            <p:blipFill>
              <a:blip r:embed="rId4" cstate="print"/>
              <a:srcRect/>
              <a:stretch>
                <a:fillRect/>
              </a:stretch>
            </p:blipFill>
            <p:spPr bwMode="auto">
              <a:xfrm>
                <a:off x="6362700" y="1015999"/>
                <a:ext cx="3011487" cy="2915637"/>
              </a:xfrm>
              <a:prstGeom prst="rect">
                <a:avLst/>
              </a:prstGeom>
              <a:noFill/>
              <a:ln w="9525">
                <a:noFill/>
                <a:miter lim="800000"/>
                <a:headEnd/>
                <a:tailEnd/>
              </a:ln>
            </p:spPr>
          </p:pic>
        </p:grpSp>
      </p:grpSp>
      <p:grpSp>
        <p:nvGrpSpPr>
          <p:cNvPr id="32" name="Group 31"/>
          <p:cNvGrpSpPr/>
          <p:nvPr/>
        </p:nvGrpSpPr>
        <p:grpSpPr>
          <a:xfrm>
            <a:off x="1434226" y="991039"/>
            <a:ext cx="9614774" cy="2692400"/>
            <a:chOff x="291226" y="927975"/>
            <a:chExt cx="9614774" cy="2692400"/>
          </a:xfrm>
        </p:grpSpPr>
        <p:sp>
          <p:nvSpPr>
            <p:cNvPr id="30" name="Rectangle 29"/>
            <p:cNvSpPr/>
            <p:nvPr/>
          </p:nvSpPr>
          <p:spPr bwMode="auto">
            <a:xfrm>
              <a:off x="5912069" y="930166"/>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16" name="Group 15"/>
            <p:cNvGrpSpPr/>
            <p:nvPr/>
          </p:nvGrpSpPr>
          <p:grpSpPr>
            <a:xfrm>
              <a:off x="291226" y="927975"/>
              <a:ext cx="9436100" cy="2692400"/>
              <a:chOff x="304800" y="1041400"/>
              <a:chExt cx="9436100" cy="2692400"/>
            </a:xfrm>
          </p:grpSpPr>
          <p:sp>
            <p:nvSpPr>
              <p:cNvPr id="9" name="Rectangle 4"/>
              <p:cNvSpPr>
                <a:spLocks noChangeArrowheads="1"/>
              </p:cNvSpPr>
              <p:nvPr/>
            </p:nvSpPr>
            <p:spPr bwMode="auto">
              <a:xfrm>
                <a:off x="304800" y="2678113"/>
                <a:ext cx="6172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Céramiques</a:t>
                </a:r>
                <a:r>
                  <a:rPr lang="en-GB" b="1" i="1" dirty="0"/>
                  <a:t> </a:t>
                </a:r>
                <a:r>
                  <a:rPr lang="en-GB" b="1" dirty="0"/>
                  <a:t>:</a:t>
                </a:r>
                <a:r>
                  <a:rPr lang="en-GB" dirty="0"/>
                  <a:t> module – </a:t>
                </a:r>
                <a:r>
                  <a:rPr lang="en-GB" dirty="0" err="1"/>
                  <a:t>résistance</a:t>
                </a:r>
                <a:r>
                  <a:rPr lang="en-GB" dirty="0"/>
                  <a:t> de </a:t>
                </a:r>
                <a:r>
                  <a:rPr lang="en-GB" dirty="0" err="1"/>
                  <a:t>l’alumine</a:t>
                </a:r>
                <a:r>
                  <a:rPr lang="en-GB" dirty="0"/>
                  <a:t> vs. </a:t>
                </a:r>
                <a:r>
                  <a:rPr lang="en-GB" dirty="0" err="1"/>
                  <a:t>porosité</a:t>
                </a:r>
                <a:endParaRPr lang="en-GB" dirty="0"/>
              </a:p>
            </p:txBody>
          </p:sp>
          <p:pic>
            <p:nvPicPr>
              <p:cNvPr id="26627" name="Picture 3"/>
              <p:cNvPicPr>
                <a:picLocks noChangeAspect="1" noChangeArrowheads="1"/>
              </p:cNvPicPr>
              <p:nvPr/>
            </p:nvPicPr>
            <p:blipFill>
              <a:blip r:embed="rId5" cstate="print"/>
              <a:srcRect l="1139" t="1432" r="19082" b="1432"/>
              <a:stretch>
                <a:fillRect/>
              </a:stretch>
            </p:blipFill>
            <p:spPr bwMode="auto">
              <a:xfrm>
                <a:off x="6070600" y="1041400"/>
                <a:ext cx="3670300" cy="2692400"/>
              </a:xfrm>
              <a:prstGeom prst="rect">
                <a:avLst/>
              </a:prstGeom>
              <a:noFill/>
              <a:ln w="9525">
                <a:noFill/>
                <a:miter lim="800000"/>
                <a:headEnd/>
                <a:tailEnd/>
              </a:ln>
            </p:spPr>
          </p:pic>
        </p:grpSp>
      </p:grpSp>
      <p:grpSp>
        <p:nvGrpSpPr>
          <p:cNvPr id="35" name="Group 34"/>
          <p:cNvGrpSpPr/>
          <p:nvPr/>
        </p:nvGrpSpPr>
        <p:grpSpPr>
          <a:xfrm>
            <a:off x="1424590" y="1003738"/>
            <a:ext cx="9624410" cy="2867572"/>
            <a:chOff x="281590" y="1003738"/>
            <a:chExt cx="9624410" cy="2867572"/>
          </a:xfrm>
        </p:grpSpPr>
        <p:sp>
          <p:nvSpPr>
            <p:cNvPr id="34" name="Rectangle 33"/>
            <p:cNvSpPr/>
            <p:nvPr/>
          </p:nvSpPr>
          <p:spPr bwMode="auto">
            <a:xfrm>
              <a:off x="5912069" y="1003738"/>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15" name="Group 14"/>
            <p:cNvGrpSpPr/>
            <p:nvPr/>
          </p:nvGrpSpPr>
          <p:grpSpPr>
            <a:xfrm>
              <a:off x="281590" y="1047997"/>
              <a:ext cx="9448800" cy="2823313"/>
              <a:chOff x="304800" y="1075587"/>
              <a:chExt cx="9448800" cy="2823313"/>
            </a:xfrm>
          </p:grpSpPr>
          <p:sp>
            <p:nvSpPr>
              <p:cNvPr id="12" name="Rectangle 4"/>
              <p:cNvSpPr>
                <a:spLocks noChangeArrowheads="1"/>
              </p:cNvSpPr>
              <p:nvPr/>
            </p:nvSpPr>
            <p:spPr bwMode="auto">
              <a:xfrm>
                <a:off x="304800" y="3440113"/>
                <a:ext cx="5295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Propriétés</a:t>
                </a:r>
                <a:r>
                  <a:rPr lang="en-GB" b="1" i="1" dirty="0"/>
                  <a:t> </a:t>
                </a:r>
                <a:r>
                  <a:rPr lang="en-GB" b="1" i="1" dirty="0" err="1"/>
                  <a:t>thermiques</a:t>
                </a:r>
                <a:r>
                  <a:rPr lang="en-GB" b="1" i="1" dirty="0"/>
                  <a:t> </a:t>
                </a:r>
                <a:r>
                  <a:rPr lang="en-GB" b="1" dirty="0"/>
                  <a:t>:  </a:t>
                </a:r>
                <a:r>
                  <a:rPr lang="en-GB" dirty="0"/>
                  <a:t>expansion vs. </a:t>
                </a:r>
                <a:r>
                  <a:rPr lang="en-GB" dirty="0" err="1"/>
                  <a:t>conductivité</a:t>
                </a:r>
                <a:endParaRPr lang="en-GB" dirty="0"/>
              </a:p>
            </p:txBody>
          </p:sp>
          <p:pic>
            <p:nvPicPr>
              <p:cNvPr id="13" name="Picture 2"/>
              <p:cNvPicPr>
                <a:picLocks noChangeAspect="1" noChangeArrowheads="1"/>
              </p:cNvPicPr>
              <p:nvPr/>
            </p:nvPicPr>
            <p:blipFill>
              <a:blip r:embed="rId6" cstate="print"/>
              <a:srcRect/>
              <a:stretch>
                <a:fillRect/>
              </a:stretch>
            </p:blipFill>
            <p:spPr bwMode="auto">
              <a:xfrm>
                <a:off x="6280102" y="1075587"/>
                <a:ext cx="3473498" cy="2645513"/>
              </a:xfrm>
              <a:prstGeom prst="rect">
                <a:avLst/>
              </a:prstGeom>
              <a:noFill/>
              <a:ln w="9525">
                <a:noFill/>
                <a:miter lim="800000"/>
                <a:headEnd/>
                <a:tailEnd/>
              </a:ln>
            </p:spPr>
          </p:pic>
        </p:grpSp>
      </p:grpSp>
      <p:grpSp>
        <p:nvGrpSpPr>
          <p:cNvPr id="37" name="Group 36"/>
          <p:cNvGrpSpPr/>
          <p:nvPr/>
        </p:nvGrpSpPr>
        <p:grpSpPr>
          <a:xfrm>
            <a:off x="1452180" y="893380"/>
            <a:ext cx="9570537" cy="3710153"/>
            <a:chOff x="309179" y="893379"/>
            <a:chExt cx="9570537" cy="3710153"/>
          </a:xfrm>
        </p:grpSpPr>
        <p:sp>
          <p:nvSpPr>
            <p:cNvPr id="36" name="Rectangle 35"/>
            <p:cNvSpPr/>
            <p:nvPr/>
          </p:nvSpPr>
          <p:spPr bwMode="auto">
            <a:xfrm>
              <a:off x="6011177" y="893379"/>
              <a:ext cx="386853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20" name="Group 19"/>
            <p:cNvGrpSpPr/>
            <p:nvPr/>
          </p:nvGrpSpPr>
          <p:grpSpPr>
            <a:xfrm>
              <a:off x="309179" y="1009432"/>
              <a:ext cx="8953500" cy="3594100"/>
              <a:chOff x="330200" y="1079500"/>
              <a:chExt cx="8953500" cy="3594100"/>
            </a:xfrm>
          </p:grpSpPr>
          <p:sp>
            <p:nvSpPr>
              <p:cNvPr id="10" name="Rectangle 4"/>
              <p:cNvSpPr>
                <a:spLocks noChangeArrowheads="1"/>
              </p:cNvSpPr>
              <p:nvPr/>
            </p:nvSpPr>
            <p:spPr bwMode="auto">
              <a:xfrm>
                <a:off x="330200" y="4214813"/>
                <a:ext cx="7962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Alliages</a:t>
                </a:r>
                <a:r>
                  <a:rPr lang="en-GB" b="1" i="1" dirty="0"/>
                  <a:t> Cu-Ni </a:t>
                </a:r>
                <a:r>
                  <a:rPr lang="en-GB" b="1" dirty="0"/>
                  <a:t>:  </a:t>
                </a:r>
                <a:r>
                  <a:rPr lang="en-GB" dirty="0"/>
                  <a:t>module, </a:t>
                </a:r>
                <a:r>
                  <a:rPr lang="en-GB" dirty="0" err="1"/>
                  <a:t>résistance</a:t>
                </a:r>
                <a:r>
                  <a:rPr lang="en-GB" dirty="0"/>
                  <a:t>, </a:t>
                </a:r>
                <a:r>
                  <a:rPr lang="en-GB" dirty="0" err="1"/>
                  <a:t>ténacité</a:t>
                </a:r>
                <a:r>
                  <a:rPr lang="en-GB" dirty="0"/>
                  <a:t>, </a:t>
                </a:r>
                <a:r>
                  <a:rPr lang="en-GB" dirty="0" err="1"/>
                  <a:t>résistivité</a:t>
                </a:r>
                <a:r>
                  <a:rPr lang="en-GB" dirty="0"/>
                  <a:t> ... vs. composition</a:t>
                </a:r>
              </a:p>
            </p:txBody>
          </p:sp>
          <p:pic>
            <p:nvPicPr>
              <p:cNvPr id="26629" name="Picture 5"/>
              <p:cNvPicPr>
                <a:picLocks noChangeAspect="1" noChangeArrowheads="1"/>
              </p:cNvPicPr>
              <p:nvPr/>
            </p:nvPicPr>
            <p:blipFill>
              <a:blip r:embed="rId7" cstate="print"/>
              <a:srcRect/>
              <a:stretch>
                <a:fillRect/>
              </a:stretch>
            </p:blipFill>
            <p:spPr bwMode="auto">
              <a:xfrm>
                <a:off x="6273800" y="1079500"/>
                <a:ext cx="3009900" cy="2697333"/>
              </a:xfrm>
              <a:prstGeom prst="rect">
                <a:avLst/>
              </a:prstGeom>
              <a:noFill/>
              <a:ln w="9525">
                <a:noFill/>
                <a:miter lim="800000"/>
                <a:headEnd/>
                <a:tailEnd/>
              </a:ln>
            </p:spPr>
          </p:pic>
        </p:grpSp>
      </p:grpSp>
      <p:grpSp>
        <p:nvGrpSpPr>
          <p:cNvPr id="39" name="Group 38"/>
          <p:cNvGrpSpPr/>
          <p:nvPr/>
        </p:nvGrpSpPr>
        <p:grpSpPr>
          <a:xfrm>
            <a:off x="1440352" y="917990"/>
            <a:ext cx="10218247" cy="4544473"/>
            <a:chOff x="297352" y="917990"/>
            <a:chExt cx="10218247" cy="4544473"/>
          </a:xfrm>
        </p:grpSpPr>
        <p:sp>
          <p:nvSpPr>
            <p:cNvPr id="38" name="Rectangle 37"/>
            <p:cNvSpPr/>
            <p:nvPr/>
          </p:nvSpPr>
          <p:spPr bwMode="auto">
            <a:xfrm>
              <a:off x="6032771" y="917990"/>
              <a:ext cx="346548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nvGrpSpPr>
            <p:cNvPr id="25" name="Group 24"/>
            <p:cNvGrpSpPr/>
            <p:nvPr/>
          </p:nvGrpSpPr>
          <p:grpSpPr>
            <a:xfrm>
              <a:off x="297352" y="1077199"/>
              <a:ext cx="10218247" cy="4385264"/>
              <a:chOff x="317499" y="1152525"/>
              <a:chExt cx="10218247" cy="4385264"/>
            </a:xfrm>
          </p:grpSpPr>
          <p:sp>
            <p:nvSpPr>
              <p:cNvPr id="11" name="Rectangle 4"/>
              <p:cNvSpPr>
                <a:spLocks noChangeArrowheads="1"/>
              </p:cNvSpPr>
              <p:nvPr/>
            </p:nvSpPr>
            <p:spPr bwMode="auto">
              <a:xfrm>
                <a:off x="317499" y="4976813"/>
                <a:ext cx="10218247" cy="56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Comparaisons</a:t>
                </a:r>
                <a:r>
                  <a:rPr lang="en-GB" b="1" i="1" dirty="0"/>
                  <a:t> </a:t>
                </a:r>
                <a:r>
                  <a:rPr lang="en-GB" b="1" i="1" dirty="0" err="1"/>
                  <a:t>d’alliages</a:t>
                </a:r>
                <a:r>
                  <a:rPr lang="en-GB" b="1" i="1" dirty="0"/>
                  <a:t> </a:t>
                </a:r>
                <a:r>
                  <a:rPr lang="en-GB" b="1" dirty="0"/>
                  <a:t>:  </a:t>
                </a:r>
                <a:r>
                  <a:rPr lang="fr-FR" dirty="0"/>
                  <a:t>alliages de magnésium coulés ou forgés ? résistivité – résistance, alliages Al ? </a:t>
                </a:r>
                <a:endParaRPr lang="en-GB" dirty="0"/>
              </a:p>
            </p:txBody>
          </p:sp>
          <p:pic>
            <p:nvPicPr>
              <p:cNvPr id="26634" name="Picture 10"/>
              <p:cNvPicPr>
                <a:picLocks noChangeAspect="1" noChangeArrowheads="1"/>
              </p:cNvPicPr>
              <p:nvPr/>
            </p:nvPicPr>
            <p:blipFill>
              <a:blip r:embed="rId8" cstate="print"/>
              <a:srcRect/>
              <a:stretch>
                <a:fillRect/>
              </a:stretch>
            </p:blipFill>
            <p:spPr bwMode="auto">
              <a:xfrm>
                <a:off x="6692900" y="1152525"/>
                <a:ext cx="2771775" cy="2581275"/>
              </a:xfrm>
              <a:prstGeom prst="rect">
                <a:avLst/>
              </a:prstGeom>
              <a:noFill/>
              <a:ln w="9525">
                <a:noFill/>
                <a:miter lim="800000"/>
                <a:headEnd/>
                <a:tailEnd/>
              </a:ln>
            </p:spPr>
          </p:pic>
        </p:grpSp>
      </p:grpSp>
      <p:grpSp>
        <p:nvGrpSpPr>
          <p:cNvPr id="2" name="Group 1"/>
          <p:cNvGrpSpPr/>
          <p:nvPr/>
        </p:nvGrpSpPr>
        <p:grpSpPr>
          <a:xfrm>
            <a:off x="1453609" y="1066148"/>
            <a:ext cx="9141803" cy="4943487"/>
            <a:chOff x="310607" y="920701"/>
            <a:chExt cx="9598129" cy="5088932"/>
          </a:xfrm>
        </p:grpSpPr>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2281" y="920701"/>
              <a:ext cx="3596455" cy="266021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4"/>
            <p:cNvSpPr>
              <a:spLocks noChangeArrowheads="1"/>
            </p:cNvSpPr>
            <p:nvPr/>
          </p:nvSpPr>
          <p:spPr bwMode="auto">
            <a:xfrm>
              <a:off x="310607" y="5550846"/>
              <a:ext cx="9258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Mousses </a:t>
              </a:r>
              <a:r>
                <a:rPr lang="en-GB" b="1" dirty="0"/>
                <a:t>:  </a:t>
              </a:r>
              <a:r>
                <a:rPr lang="fr-FR" dirty="0"/>
                <a:t>prédire l'effet de l'architecture - module et densité des mousses PP</a:t>
              </a:r>
              <a:endParaRPr lang="en-GB" dirty="0"/>
            </a:p>
          </p:txBody>
        </p:sp>
      </p:grpSp>
    </p:spTree>
    <p:extLst>
      <p:ext uri="{BB962C8B-B14F-4D97-AF65-F5344CB8AC3E}">
        <p14:creationId xmlns:p14="http://schemas.microsoft.com/office/powerpoint/2010/main" val="887827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en-US" err="1"/>
              <a:t>Sommaire</a:t>
            </a:r>
            <a:r>
              <a:rPr lang="en-US"/>
              <a:t> de </a:t>
            </a:r>
            <a:r>
              <a:rPr lang="en-US" err="1"/>
              <a:t>cette</a:t>
            </a:r>
            <a:r>
              <a:rPr lang="en-US"/>
              <a:t> </a:t>
            </a:r>
            <a:r>
              <a:rPr lang="en-US" err="1"/>
              <a:t>unité</a:t>
            </a:r>
            <a:r>
              <a:rPr lang="en-US"/>
              <a:t> 4</a:t>
            </a:r>
            <a:endParaRPr lang="en-GB">
              <a:latin typeface="+mn-lt"/>
            </a:endParaRPr>
          </a:p>
        </p:txBody>
      </p:sp>
      <p:sp>
        <p:nvSpPr>
          <p:cNvPr id="6148" name="Rectangle 4"/>
          <p:cNvSpPr>
            <a:spLocks noChangeArrowheads="1"/>
          </p:cNvSpPr>
          <p:nvPr/>
        </p:nvSpPr>
        <p:spPr bwMode="auto">
          <a:xfrm>
            <a:off x="8985250" y="6355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6152" name="Text Box 8"/>
          <p:cNvSpPr txBox="1">
            <a:spLocks noChangeArrowheads="1"/>
          </p:cNvSpPr>
          <p:nvPr/>
        </p:nvSpPr>
        <p:spPr bwMode="auto">
          <a:xfrm>
            <a:off x="5553016" y="2076928"/>
            <a:ext cx="5876984"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342900" indent="-342900">
              <a:lnSpc>
                <a:spcPct val="150000"/>
              </a:lnSpc>
              <a:buClr>
                <a:srgbClr val="FFB71B"/>
              </a:buClr>
              <a:buSzPct val="110000"/>
              <a:buFont typeface="Wingdings" panose="05000000000000000000" pitchFamily="2" charset="2"/>
              <a:buChar char="§"/>
            </a:pPr>
            <a:r>
              <a:rPr lang="en-GB" sz="2400">
                <a:latin typeface="+mn-lt"/>
              </a:rPr>
              <a:t>  </a:t>
            </a:r>
            <a:r>
              <a:rPr lang="en-GB" sz="2400" i="1">
                <a:latin typeface="+mn-lt"/>
              </a:rPr>
              <a:t>Module et </a:t>
            </a:r>
            <a:r>
              <a:rPr lang="en-GB" sz="2400" i="1" err="1">
                <a:latin typeface="+mn-lt"/>
              </a:rPr>
              <a:t>densité</a:t>
            </a:r>
            <a:r>
              <a:rPr lang="en-GB" sz="2400" i="1">
                <a:latin typeface="+mn-lt"/>
              </a:rPr>
              <a:t> </a:t>
            </a:r>
          </a:p>
          <a:p>
            <a:pPr marL="342900" indent="-342900">
              <a:lnSpc>
                <a:spcPct val="150000"/>
              </a:lnSpc>
              <a:buClr>
                <a:srgbClr val="FFB71B"/>
              </a:buClr>
              <a:buSzPct val="110000"/>
              <a:buFont typeface="Wingdings" panose="05000000000000000000" pitchFamily="2" charset="2"/>
              <a:buChar char="§"/>
            </a:pPr>
            <a:r>
              <a:rPr lang="en-GB" sz="2400" i="1">
                <a:latin typeface="+mn-lt"/>
              </a:rPr>
              <a:t>  </a:t>
            </a:r>
            <a:r>
              <a:rPr lang="en-GB" sz="2400" i="1" err="1">
                <a:latin typeface="+mn-lt"/>
              </a:rPr>
              <a:t>Résistance</a:t>
            </a:r>
            <a:r>
              <a:rPr lang="en-GB" sz="2400" i="1">
                <a:latin typeface="+mn-lt"/>
              </a:rPr>
              <a:t> et </a:t>
            </a:r>
            <a:r>
              <a:rPr lang="en-GB" sz="2400" i="1" err="1">
                <a:latin typeface="+mn-lt"/>
              </a:rPr>
              <a:t>ténacité</a:t>
            </a:r>
            <a:endParaRPr lang="en-GB" sz="2400" i="1">
              <a:latin typeface="+mn-lt"/>
            </a:endParaRPr>
          </a:p>
          <a:p>
            <a:pPr marL="342900" indent="-342900">
              <a:lnSpc>
                <a:spcPct val="150000"/>
              </a:lnSpc>
              <a:buClr>
                <a:srgbClr val="FFB71B"/>
              </a:buClr>
              <a:buSzPct val="110000"/>
              <a:buFont typeface="Wingdings" panose="05000000000000000000" pitchFamily="2" charset="2"/>
              <a:buChar char="§"/>
            </a:pPr>
            <a:r>
              <a:rPr lang="en-GB" sz="2400" i="1">
                <a:latin typeface="+mn-lt"/>
              </a:rPr>
              <a:t>  </a:t>
            </a:r>
            <a:r>
              <a:rPr lang="en-GB" sz="2400" i="1" err="1">
                <a:latin typeface="+mn-lt"/>
              </a:rPr>
              <a:t>Autres</a:t>
            </a:r>
            <a:r>
              <a:rPr lang="en-GB" sz="2400" i="1">
                <a:latin typeface="+mn-lt"/>
              </a:rPr>
              <a:t> </a:t>
            </a:r>
            <a:r>
              <a:rPr lang="en-GB" sz="2400" i="1" err="1">
                <a:latin typeface="+mn-lt"/>
              </a:rPr>
              <a:t>combinaisons</a:t>
            </a:r>
            <a:r>
              <a:rPr lang="en-GB" sz="2400" i="1">
                <a:latin typeface="+mn-lt"/>
              </a:rPr>
              <a:t> de </a:t>
            </a:r>
            <a:r>
              <a:rPr lang="en-GB" sz="2400" i="1" err="1">
                <a:latin typeface="+mn-lt"/>
              </a:rPr>
              <a:t>propriétés</a:t>
            </a:r>
            <a:r>
              <a:rPr lang="en-GB" sz="2400" i="1">
                <a:latin typeface="+mn-lt"/>
              </a:rPr>
              <a:t>…</a:t>
            </a:r>
          </a:p>
          <a:p>
            <a:pPr marL="342900" indent="-342900">
              <a:lnSpc>
                <a:spcPct val="150000"/>
              </a:lnSpc>
              <a:buClr>
                <a:srgbClr val="FFB71B"/>
              </a:buClr>
              <a:buSzPct val="110000"/>
              <a:buFont typeface="Wingdings" panose="05000000000000000000" pitchFamily="2" charset="2"/>
              <a:buChar char="§"/>
            </a:pPr>
            <a:r>
              <a:rPr lang="en-GB" sz="2400" i="1">
                <a:latin typeface="+mn-lt"/>
              </a:rPr>
              <a:t>  Annexes: </a:t>
            </a:r>
            <a:r>
              <a:rPr lang="en-GB" sz="2400" i="1" err="1">
                <a:latin typeface="+mn-lt"/>
              </a:rPr>
              <a:t>exemples</a:t>
            </a:r>
            <a:r>
              <a:rPr lang="en-GB" sz="2400" i="1">
                <a:latin typeface="+mn-lt"/>
              </a:rPr>
              <a:t> et </a:t>
            </a:r>
            <a:r>
              <a:rPr lang="en-GB" sz="2400" i="1" err="1">
                <a:latin typeface="+mn-lt"/>
              </a:rPr>
              <a:t>exercices</a:t>
            </a:r>
            <a:endParaRPr lang="en-GB" sz="2400" i="1">
              <a:latin typeface="+mn-l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0543"/>
            <a:ext cx="3697287"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6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430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ln w="9525"/>
        </p:spPr>
        <p:txBody>
          <a:bodyPr/>
          <a:lstStyle/>
          <a:p>
            <a:r>
              <a:rPr lang="en-GB" dirty="0" err="1">
                <a:latin typeface="+mn-lt"/>
              </a:rPr>
              <a:t>Manipuler</a:t>
            </a:r>
            <a:r>
              <a:rPr lang="en-GB" dirty="0">
                <a:latin typeface="+mn-lt"/>
              </a:rPr>
              <a:t> les </a:t>
            </a:r>
            <a:r>
              <a:rPr lang="en-GB" dirty="0" err="1">
                <a:latin typeface="+mn-lt"/>
              </a:rPr>
              <a:t>propriétés</a:t>
            </a:r>
            <a:r>
              <a:rPr lang="en-GB" dirty="0">
                <a:latin typeface="+mn-lt"/>
              </a:rPr>
              <a:t> : Module – </a:t>
            </a:r>
            <a:r>
              <a:rPr lang="en-GB" dirty="0" err="1">
                <a:latin typeface="+mn-lt"/>
              </a:rPr>
              <a:t>densité</a:t>
            </a:r>
            <a:endParaRPr lang="en-US" dirty="0">
              <a:latin typeface="+mn-lt"/>
            </a:endParaRPr>
          </a:p>
        </p:txBody>
      </p:sp>
      <p:sp>
        <p:nvSpPr>
          <p:cNvPr id="10244" name="Rectangle 4"/>
          <p:cNvSpPr>
            <a:spLocks noChangeArrowheads="1"/>
          </p:cNvSpPr>
          <p:nvPr/>
        </p:nvSpPr>
        <p:spPr bwMode="auto">
          <a:xfrm>
            <a:off x="1647824" y="2879208"/>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16" name="Group 20">
            <a:extLst>
              <a:ext uri="{FF2B5EF4-FFF2-40B4-BE49-F238E27FC236}">
                <a16:creationId xmlns:a16="http://schemas.microsoft.com/office/drawing/2014/main" id="{BE211A8F-9298-4648-9A0C-A070AD142E01}"/>
              </a:ext>
            </a:extLst>
          </p:cNvPr>
          <p:cNvGrpSpPr>
            <a:grpSpLocks/>
          </p:cNvGrpSpPr>
          <p:nvPr/>
        </p:nvGrpSpPr>
        <p:grpSpPr bwMode="auto">
          <a:xfrm>
            <a:off x="3077838" y="1333500"/>
            <a:ext cx="7837663" cy="4205288"/>
            <a:chOff x="1230" y="941"/>
            <a:chExt cx="5016" cy="2649"/>
          </a:xfrm>
        </p:grpSpPr>
        <p:grpSp>
          <p:nvGrpSpPr>
            <p:cNvPr id="17" name="Group 21">
              <a:extLst>
                <a:ext uri="{FF2B5EF4-FFF2-40B4-BE49-F238E27FC236}">
                  <a16:creationId xmlns:a16="http://schemas.microsoft.com/office/drawing/2014/main" id="{90799951-36FA-4BA9-BA9B-E157DF1A7926}"/>
                </a:ext>
              </a:extLst>
            </p:cNvPr>
            <p:cNvGrpSpPr>
              <a:grpSpLocks/>
            </p:cNvGrpSpPr>
            <p:nvPr/>
          </p:nvGrpSpPr>
          <p:grpSpPr bwMode="auto">
            <a:xfrm>
              <a:off x="3110" y="941"/>
              <a:ext cx="3136" cy="2649"/>
              <a:chOff x="3110" y="941"/>
              <a:chExt cx="3136" cy="2649"/>
            </a:xfrm>
          </p:grpSpPr>
          <p:sp>
            <p:nvSpPr>
              <p:cNvPr id="20" name="Rectangle 22">
                <a:extLst>
                  <a:ext uri="{FF2B5EF4-FFF2-40B4-BE49-F238E27FC236}">
                    <a16:creationId xmlns:a16="http://schemas.microsoft.com/office/drawing/2014/main" id="{CA4D55AC-3FA9-447B-ACBA-B1B335A499D7}"/>
                  </a:ext>
                </a:extLst>
              </p:cNvPr>
              <p:cNvSpPr>
                <a:spLocks noChangeArrowheads="1"/>
              </p:cNvSpPr>
              <p:nvPr/>
            </p:nvSpPr>
            <p:spPr bwMode="auto">
              <a:xfrm>
                <a:off x="5094" y="1644"/>
                <a:ext cx="1152" cy="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sz="1000" b="1" i="1" dirty="0">
                  <a:solidFill>
                    <a:schemeClr val="accent4"/>
                  </a:solidFill>
                  <a:sym typeface="Times New Roman" pitchFamily="18" charset="0"/>
                </a:endParaRPr>
              </a:p>
              <a:p>
                <a:r>
                  <a:rPr lang="en-GB" b="1" i="1" dirty="0" err="1">
                    <a:solidFill>
                      <a:schemeClr val="accent4"/>
                    </a:solidFill>
                    <a:sym typeface="Times New Roman" pitchFamily="18" charset="0"/>
                  </a:rPr>
                  <a:t>Pourquoi</a:t>
                </a:r>
                <a:r>
                  <a:rPr lang="en-GB" b="1" i="1" dirty="0">
                    <a:solidFill>
                      <a:schemeClr val="accent4"/>
                    </a:solidFill>
                    <a:sym typeface="Times New Roman" pitchFamily="18" charset="0"/>
                  </a:rPr>
                  <a:t> </a:t>
                </a:r>
                <a:r>
                  <a:rPr lang="en-GB" b="1" i="1" dirty="0" err="1">
                    <a:solidFill>
                      <a:schemeClr val="accent4"/>
                    </a:solidFill>
                    <a:sym typeface="Times New Roman" pitchFamily="18" charset="0"/>
                  </a:rPr>
                  <a:t>ces</a:t>
                </a:r>
                <a:r>
                  <a:rPr lang="en-GB" b="1" i="1" dirty="0">
                    <a:solidFill>
                      <a:schemeClr val="accent4"/>
                    </a:solidFill>
                    <a:sym typeface="Times New Roman" pitchFamily="18" charset="0"/>
                  </a:rPr>
                  <a:t> </a:t>
                </a:r>
                <a:r>
                  <a:rPr lang="en-GB" b="1" i="1" dirty="0" err="1">
                    <a:solidFill>
                      <a:schemeClr val="accent4"/>
                    </a:solidFill>
                    <a:sym typeface="Times New Roman" pitchFamily="18" charset="0"/>
                  </a:rPr>
                  <a:t>différences</a:t>
                </a:r>
                <a:r>
                  <a:rPr lang="en-GB" b="1" i="1" dirty="0">
                    <a:solidFill>
                      <a:schemeClr val="accent4"/>
                    </a:solidFill>
                    <a:sym typeface="Times New Roman" pitchFamily="18" charset="0"/>
                  </a:rPr>
                  <a:t> ?</a:t>
                </a:r>
              </a:p>
              <a:p>
                <a:endParaRPr lang="en-GB" sz="1400" dirty="0">
                  <a:solidFill>
                    <a:schemeClr val="accent4"/>
                  </a:solidFill>
                </a:endParaRPr>
              </a:p>
            </p:txBody>
          </p:sp>
          <p:sp>
            <p:nvSpPr>
              <p:cNvPr id="21" name="Oval 23">
                <a:extLst>
                  <a:ext uri="{FF2B5EF4-FFF2-40B4-BE49-F238E27FC236}">
                    <a16:creationId xmlns:a16="http://schemas.microsoft.com/office/drawing/2014/main" id="{B8E32301-5666-4336-A20A-3631C77288A5}"/>
                  </a:ext>
                </a:extLst>
              </p:cNvPr>
              <p:cNvSpPr>
                <a:spLocks noChangeArrowheads="1"/>
              </p:cNvSpPr>
              <p:nvPr/>
            </p:nvSpPr>
            <p:spPr bwMode="auto">
              <a:xfrm>
                <a:off x="3494" y="941"/>
                <a:ext cx="1094" cy="851"/>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2" name="Oval 24">
                <a:extLst>
                  <a:ext uri="{FF2B5EF4-FFF2-40B4-BE49-F238E27FC236}">
                    <a16:creationId xmlns:a16="http://schemas.microsoft.com/office/drawing/2014/main" id="{ACF12E19-29C9-492D-B01C-6955E62A40DD}"/>
                  </a:ext>
                </a:extLst>
              </p:cNvPr>
              <p:cNvSpPr>
                <a:spLocks noChangeArrowheads="1"/>
              </p:cNvSpPr>
              <p:nvPr/>
            </p:nvSpPr>
            <p:spPr bwMode="auto">
              <a:xfrm>
                <a:off x="3110" y="1850"/>
                <a:ext cx="508" cy="63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3" name="Line 25">
                <a:extLst>
                  <a:ext uri="{FF2B5EF4-FFF2-40B4-BE49-F238E27FC236}">
                    <a16:creationId xmlns:a16="http://schemas.microsoft.com/office/drawing/2014/main" id="{98845DEF-43F0-43EE-BB94-1FBA518AEF4E}"/>
                  </a:ext>
                </a:extLst>
              </p:cNvPr>
              <p:cNvSpPr>
                <a:spLocks noChangeShapeType="1"/>
              </p:cNvSpPr>
              <p:nvPr/>
            </p:nvSpPr>
            <p:spPr bwMode="auto">
              <a:xfrm>
                <a:off x="4464" y="1640"/>
                <a:ext cx="584" cy="304"/>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4" name="Line 26">
                <a:extLst>
                  <a:ext uri="{FF2B5EF4-FFF2-40B4-BE49-F238E27FC236}">
                    <a16:creationId xmlns:a16="http://schemas.microsoft.com/office/drawing/2014/main" id="{9EB2F0A3-6439-4335-9F53-ADBA192AF154}"/>
                  </a:ext>
                </a:extLst>
              </p:cNvPr>
              <p:cNvSpPr>
                <a:spLocks noChangeShapeType="1"/>
              </p:cNvSpPr>
              <p:nvPr/>
            </p:nvSpPr>
            <p:spPr bwMode="auto">
              <a:xfrm flipV="1">
                <a:off x="3634" y="1992"/>
                <a:ext cx="1430" cy="16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25" name="Oval 27">
                <a:extLst>
                  <a:ext uri="{FF2B5EF4-FFF2-40B4-BE49-F238E27FC236}">
                    <a16:creationId xmlns:a16="http://schemas.microsoft.com/office/drawing/2014/main" id="{D081ACEF-B5FF-4F8F-ACBF-54E0E2CDCFF9}"/>
                  </a:ext>
                </a:extLst>
              </p:cNvPr>
              <p:cNvSpPr>
                <a:spLocks noChangeArrowheads="1"/>
              </p:cNvSpPr>
              <p:nvPr/>
            </p:nvSpPr>
            <p:spPr bwMode="auto">
              <a:xfrm>
                <a:off x="3151" y="2523"/>
                <a:ext cx="392" cy="1067"/>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6" name="Line 28">
                <a:extLst>
                  <a:ext uri="{FF2B5EF4-FFF2-40B4-BE49-F238E27FC236}">
                    <a16:creationId xmlns:a16="http://schemas.microsoft.com/office/drawing/2014/main" id="{49FE568E-C15D-4C10-92E9-3904B5F88890}"/>
                  </a:ext>
                </a:extLst>
              </p:cNvPr>
              <p:cNvSpPr>
                <a:spLocks noChangeShapeType="1"/>
              </p:cNvSpPr>
              <p:nvPr/>
            </p:nvSpPr>
            <p:spPr bwMode="auto">
              <a:xfrm flipV="1">
                <a:off x="3543" y="2056"/>
                <a:ext cx="1505" cy="94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18" name="Oval 29">
              <a:extLst>
                <a:ext uri="{FF2B5EF4-FFF2-40B4-BE49-F238E27FC236}">
                  <a16:creationId xmlns:a16="http://schemas.microsoft.com/office/drawing/2014/main" id="{C94B5C20-BED5-4EB5-B9E2-E5EAC622C4E6}"/>
                </a:ext>
              </a:extLst>
            </p:cNvPr>
            <p:cNvSpPr>
              <a:spLocks noChangeArrowheads="1"/>
            </p:cNvSpPr>
            <p:nvPr/>
          </p:nvSpPr>
          <p:spPr bwMode="auto">
            <a:xfrm rot="8375536">
              <a:off x="1230" y="2364"/>
              <a:ext cx="1858" cy="86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19" name="Line 30">
              <a:extLst>
                <a:ext uri="{FF2B5EF4-FFF2-40B4-BE49-F238E27FC236}">
                  <a16:creationId xmlns:a16="http://schemas.microsoft.com/office/drawing/2014/main" id="{1549C10D-5C8B-4E17-9DCC-EB99E9317D81}"/>
                </a:ext>
              </a:extLst>
            </p:cNvPr>
            <p:cNvSpPr>
              <a:spLocks noChangeShapeType="1"/>
            </p:cNvSpPr>
            <p:nvPr/>
          </p:nvSpPr>
          <p:spPr bwMode="auto">
            <a:xfrm flipV="1">
              <a:off x="2875" y="2016"/>
              <a:ext cx="2197" cy="62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grpSp>
    </p:spTree>
    <p:extLst>
      <p:ext uri="{BB962C8B-B14F-4D97-AF65-F5344CB8AC3E}">
        <p14:creationId xmlns:p14="http://schemas.microsoft.com/office/powerpoint/2010/main" val="216981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a:latin typeface="+mn-lt"/>
              </a:rPr>
              <a:t>Exploration : module et </a:t>
            </a:r>
            <a:r>
              <a:rPr lang="en-GB" err="1">
                <a:latin typeface="+mn-lt"/>
              </a:rPr>
              <a:t>densité</a:t>
            </a:r>
            <a:endParaRPr lang="en-GB">
              <a:latin typeface="+mn-lt"/>
            </a:endParaRPr>
          </a:p>
        </p:txBody>
      </p:sp>
      <p:sp>
        <p:nvSpPr>
          <p:cNvPr id="9219" name="Rectangle 49"/>
          <p:cNvSpPr>
            <a:spLocks noChangeArrowheads="1"/>
          </p:cNvSpPr>
          <p:nvPr/>
        </p:nvSpPr>
        <p:spPr bwMode="auto">
          <a:xfrm>
            <a:off x="3124200" y="995364"/>
            <a:ext cx="6929438" cy="72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err="1"/>
              <a:t>Densité</a:t>
            </a:r>
            <a:r>
              <a:rPr lang="en-GB" b="1" i="1" dirty="0"/>
              <a:t>:</a:t>
            </a:r>
            <a:r>
              <a:rPr lang="en-GB" i="1" dirty="0"/>
              <a:t> masse </a:t>
            </a:r>
            <a:r>
              <a:rPr lang="en-GB" i="1" dirty="0" err="1"/>
              <a:t>atomique</a:t>
            </a:r>
            <a:r>
              <a:rPr lang="en-GB" i="1" dirty="0"/>
              <a:t>, taille </a:t>
            </a:r>
            <a:r>
              <a:rPr lang="en-GB" i="1" dirty="0" err="1"/>
              <a:t>atomique</a:t>
            </a:r>
            <a:r>
              <a:rPr lang="en-GB" i="1" dirty="0"/>
              <a:t> et la </a:t>
            </a:r>
            <a:r>
              <a:rPr lang="en-GB" i="1" dirty="0" err="1"/>
              <a:t>compacité</a:t>
            </a:r>
            <a:endParaRPr lang="en-GB" i="1" dirty="0"/>
          </a:p>
          <a:p>
            <a:pPr marL="342900" indent="-342900" defTabSz="762000">
              <a:spcBef>
                <a:spcPts val="600"/>
              </a:spcBef>
              <a:spcAft>
                <a:spcPct val="0"/>
              </a:spcAft>
              <a:buClrTx/>
              <a:buSzPct val="100000"/>
            </a:pPr>
            <a:r>
              <a:rPr lang="en-GB" b="1" i="1" dirty="0"/>
              <a:t>Module:</a:t>
            </a:r>
            <a:r>
              <a:rPr lang="en-GB" i="1" dirty="0"/>
              <a:t> liaisons </a:t>
            </a:r>
            <a:r>
              <a:rPr lang="en-GB" i="1" dirty="0" err="1"/>
              <a:t>interatomiques</a:t>
            </a:r>
            <a:r>
              <a:rPr lang="en-GB" i="1" dirty="0"/>
              <a:t> et la </a:t>
            </a:r>
            <a:r>
              <a:rPr lang="en-GB" i="1" dirty="0" err="1"/>
              <a:t>compacité</a:t>
            </a:r>
            <a:endParaRPr lang="en-GB" i="1" dirty="0"/>
          </a:p>
        </p:txBody>
      </p:sp>
      <p:grpSp>
        <p:nvGrpSpPr>
          <p:cNvPr id="3" name="Group 2"/>
          <p:cNvGrpSpPr/>
          <p:nvPr/>
        </p:nvGrpSpPr>
        <p:grpSpPr>
          <a:xfrm>
            <a:off x="1389060" y="2080423"/>
            <a:ext cx="4571205" cy="1276791"/>
            <a:chOff x="-128589" y="2022035"/>
            <a:chExt cx="4571205" cy="1276791"/>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17" y="2114111"/>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141" y="2117726"/>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589" y="2022035"/>
              <a:ext cx="1923811" cy="584775"/>
            </a:xfrm>
            <a:prstGeom prst="rect">
              <a:avLst/>
            </a:prstGeom>
          </p:spPr>
          <p:txBody>
            <a:bodyPr wrap="square">
              <a:spAutoFit/>
            </a:bodyPr>
            <a:lstStyle/>
            <a:p>
              <a:pPr algn="ctr">
                <a:spcBef>
                  <a:spcPct val="0"/>
                </a:spcBef>
                <a:spcAft>
                  <a:spcPct val="0"/>
                </a:spcAft>
              </a:pPr>
              <a:r>
                <a:rPr lang="en-GB" dirty="0"/>
                <a:t>Les </a:t>
              </a:r>
              <a:r>
                <a:rPr lang="en-GB" dirty="0" err="1"/>
                <a:t>éléments</a:t>
              </a:r>
              <a:endParaRPr lang="en-GB" dirty="0"/>
            </a:p>
            <a:p>
              <a:pPr algn="ctr">
                <a:spcBef>
                  <a:spcPct val="0"/>
                </a:spcBef>
                <a:spcAft>
                  <a:spcPct val="0"/>
                </a:spcAft>
              </a:pPr>
              <a:r>
                <a:rPr lang="en-GB" sz="1400" dirty="0"/>
                <a:t>(la </a:t>
              </a:r>
              <a:r>
                <a:rPr lang="en-GB" sz="1400" dirty="0" err="1"/>
                <a:t>plupart</a:t>
              </a:r>
              <a:r>
                <a:rPr lang="en-GB" sz="1400" dirty="0"/>
                <a:t> des </a:t>
              </a:r>
              <a:r>
                <a:rPr lang="en-GB" sz="1400" dirty="0" err="1"/>
                <a:t>métaux</a:t>
              </a:r>
              <a:r>
                <a:rPr lang="en-GB" sz="1400" dirty="0"/>
                <a:t>)</a:t>
              </a:r>
            </a:p>
          </p:txBody>
        </p:sp>
        <p:sp>
          <p:nvSpPr>
            <p:cNvPr id="18" name="Text Box 11"/>
            <p:cNvSpPr txBox="1">
              <a:spLocks noChangeArrowheads="1"/>
            </p:cNvSpPr>
            <p:nvPr/>
          </p:nvSpPr>
          <p:spPr bwMode="auto">
            <a:xfrm>
              <a:off x="26986" y="2622550"/>
              <a:ext cx="1939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GB" sz="1400" i="1" dirty="0" err="1">
                  <a:latin typeface="+mn-lt"/>
                </a:rPr>
                <a:t>Empilement</a:t>
              </a:r>
              <a:r>
                <a:rPr lang="en-GB" sz="1400" i="1" dirty="0">
                  <a:latin typeface="+mn-lt"/>
                </a:rPr>
                <a:t> </a:t>
              </a:r>
              <a:r>
                <a:rPr lang="en-GB" sz="1400" i="1" dirty="0" err="1">
                  <a:latin typeface="+mn-lt"/>
                </a:rPr>
                <a:t>cristallin</a:t>
              </a:r>
              <a:r>
                <a:rPr lang="en-GB" sz="1400" i="1" dirty="0">
                  <a:latin typeface="+mn-lt"/>
                </a:rPr>
                <a:t>, liaison </a:t>
              </a:r>
              <a:r>
                <a:rPr lang="en-GB" sz="1400" i="1" dirty="0" err="1">
                  <a:solidFill>
                    <a:schemeClr val="accent5"/>
                  </a:solidFill>
                  <a:latin typeface="+mn-lt"/>
                </a:rPr>
                <a:t>métallique</a:t>
              </a:r>
              <a:endParaRPr lang="en-GB" sz="1400" i="1" dirty="0">
                <a:latin typeface="+mn-lt"/>
              </a:endParaRPr>
            </a:p>
          </p:txBody>
        </p:sp>
      </p:grpSp>
      <p:grpSp>
        <p:nvGrpSpPr>
          <p:cNvPr id="9" name="Group 8"/>
          <p:cNvGrpSpPr>
            <a:grpSpLocks/>
          </p:cNvGrpSpPr>
          <p:nvPr/>
        </p:nvGrpSpPr>
        <p:grpSpPr bwMode="auto">
          <a:xfrm>
            <a:off x="6390956" y="1748636"/>
            <a:ext cx="3652838" cy="1624013"/>
            <a:chOff x="-162" y="889"/>
            <a:chExt cx="2301" cy="1023"/>
          </a:xfrm>
        </p:grpSpPr>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 y="889"/>
              <a:ext cx="1128"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39" y="1022"/>
              <a:ext cx="9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dirty="0" err="1">
                  <a:latin typeface="+mn-lt"/>
                </a:rPr>
                <a:t>Composés</a:t>
              </a:r>
              <a:r>
                <a:rPr lang="en-GB" dirty="0">
                  <a:latin typeface="+mn-lt"/>
                </a:rPr>
                <a:t> </a:t>
              </a:r>
              <a:r>
                <a:rPr lang="en-GB" dirty="0" err="1">
                  <a:latin typeface="+mn-lt"/>
                </a:rPr>
                <a:t>inorganiques</a:t>
              </a:r>
              <a:endParaRPr lang="en-GB" dirty="0">
                <a:latin typeface="+mn-lt"/>
              </a:endParaRPr>
            </a:p>
          </p:txBody>
        </p:sp>
        <p:sp>
          <p:nvSpPr>
            <p:cNvPr id="12" name="Text Box 11"/>
            <p:cNvSpPr txBox="1">
              <a:spLocks noChangeArrowheads="1"/>
            </p:cNvSpPr>
            <p:nvPr/>
          </p:nvSpPr>
          <p:spPr bwMode="auto">
            <a:xfrm>
              <a:off x="-162" y="1429"/>
              <a:ext cx="13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GB" sz="1400" i="1" dirty="0" err="1">
                  <a:latin typeface="+mn-lt"/>
                </a:rPr>
                <a:t>Oxydes</a:t>
              </a:r>
              <a:r>
                <a:rPr lang="en-GB" sz="1400" i="1" dirty="0">
                  <a:latin typeface="+mn-lt"/>
                </a:rPr>
                <a:t> </a:t>
              </a:r>
              <a:r>
                <a:rPr lang="en-GB" sz="1400" i="1" dirty="0" err="1">
                  <a:latin typeface="+mn-lt"/>
                </a:rPr>
                <a:t>cristallins</a:t>
              </a:r>
              <a:r>
                <a:rPr lang="en-GB" sz="1400" i="1" dirty="0">
                  <a:latin typeface="+mn-lt"/>
                </a:rPr>
                <a:t>, </a:t>
              </a:r>
              <a:r>
                <a:rPr lang="en-GB" sz="1400" i="1" dirty="0" err="1">
                  <a:latin typeface="+mn-lt"/>
                </a:rPr>
                <a:t>nitrures</a:t>
              </a:r>
              <a:r>
                <a:rPr lang="en-GB" sz="1400" i="1" dirty="0">
                  <a:latin typeface="+mn-lt"/>
                </a:rPr>
                <a:t>, </a:t>
              </a:r>
              <a:r>
                <a:rPr lang="en-GB" sz="1400" i="1" dirty="0" err="1">
                  <a:latin typeface="+mn-lt"/>
                </a:rPr>
                <a:t>carbures</a:t>
              </a:r>
              <a:r>
                <a:rPr lang="en-GB" sz="1400" i="1" dirty="0">
                  <a:latin typeface="+mn-lt"/>
                </a:rPr>
                <a:t>, liaisons</a:t>
              </a:r>
              <a:br>
                <a:rPr lang="en-GB" sz="1400" i="1" dirty="0">
                  <a:latin typeface="+mn-lt"/>
                </a:rPr>
              </a:br>
              <a:r>
                <a:rPr lang="en-GB" sz="1400" i="1" dirty="0" err="1">
                  <a:solidFill>
                    <a:schemeClr val="accent5"/>
                  </a:solidFill>
                  <a:latin typeface="+mn-lt"/>
                </a:rPr>
                <a:t>Ioniques</a:t>
              </a:r>
              <a:r>
                <a:rPr lang="en-GB" sz="1400" i="1" dirty="0">
                  <a:solidFill>
                    <a:schemeClr val="accent5"/>
                  </a:solidFill>
                  <a:latin typeface="+mn-lt"/>
                </a:rPr>
                <a:t> / </a:t>
              </a:r>
              <a:r>
                <a:rPr lang="en-GB" sz="1400" i="1" dirty="0" err="1">
                  <a:solidFill>
                    <a:schemeClr val="accent5"/>
                  </a:solidFill>
                  <a:latin typeface="+mn-lt"/>
                </a:rPr>
                <a:t>Covalentes</a:t>
              </a:r>
              <a:endParaRPr lang="en-GB" sz="1400" i="1" dirty="0">
                <a:latin typeface="+mn-lt"/>
              </a:endParaRPr>
            </a:p>
          </p:txBody>
        </p:sp>
      </p:grpSp>
      <p:grpSp>
        <p:nvGrpSpPr>
          <p:cNvPr id="13" name="Group 12"/>
          <p:cNvGrpSpPr>
            <a:grpSpLocks/>
          </p:cNvGrpSpPr>
          <p:nvPr/>
        </p:nvGrpSpPr>
        <p:grpSpPr bwMode="auto">
          <a:xfrm>
            <a:off x="1067590" y="4034419"/>
            <a:ext cx="4892675" cy="1925638"/>
            <a:chOff x="-260" y="2672"/>
            <a:chExt cx="3082" cy="1213"/>
          </a:xfrm>
        </p:grpSpPr>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 y="2672"/>
              <a:ext cx="1884"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20" y="2810"/>
              <a:ext cx="77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dirty="0" err="1">
                  <a:latin typeface="+mn-lt"/>
                </a:rPr>
                <a:t>Composés</a:t>
              </a:r>
              <a:r>
                <a:rPr lang="en-GB" dirty="0">
                  <a:latin typeface="+mn-lt"/>
                </a:rPr>
                <a:t> </a:t>
              </a:r>
              <a:br>
                <a:rPr lang="en-GB" dirty="0">
                  <a:latin typeface="+mn-lt"/>
                </a:rPr>
              </a:br>
              <a:r>
                <a:rPr lang="en-GB" dirty="0" err="1">
                  <a:latin typeface="+mn-lt"/>
                </a:rPr>
                <a:t>organiques</a:t>
              </a:r>
              <a:endParaRPr lang="en-GB" dirty="0">
                <a:latin typeface="+mn-lt"/>
              </a:endParaRPr>
            </a:p>
          </p:txBody>
        </p:sp>
        <p:sp>
          <p:nvSpPr>
            <p:cNvPr id="16" name="Text Box 15"/>
            <p:cNvSpPr txBox="1">
              <a:spLocks noChangeArrowheads="1"/>
            </p:cNvSpPr>
            <p:nvPr/>
          </p:nvSpPr>
          <p:spPr bwMode="auto">
            <a:xfrm>
              <a:off x="-260" y="3284"/>
              <a:ext cx="124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GB" sz="1400" i="1" dirty="0" err="1">
                  <a:latin typeface="+mn-lt"/>
                </a:rPr>
                <a:t>Thermoplastiques</a:t>
              </a:r>
              <a:r>
                <a:rPr lang="en-GB" sz="1400" i="1" dirty="0">
                  <a:latin typeface="+mn-lt"/>
                </a:rPr>
                <a:t> </a:t>
              </a:r>
              <a:r>
                <a:rPr lang="en-GB" sz="1400" i="1" dirty="0" err="1">
                  <a:latin typeface="+mn-lt"/>
                </a:rPr>
                <a:t>amorphes</a:t>
              </a:r>
              <a:r>
                <a:rPr lang="en-GB" sz="1400" i="1" dirty="0">
                  <a:latin typeface="+mn-lt"/>
                </a:rPr>
                <a:t>, </a:t>
              </a:r>
              <a:r>
                <a:rPr lang="en-GB" sz="1400" i="1" dirty="0" err="1">
                  <a:latin typeface="+mn-lt"/>
                </a:rPr>
                <a:t>thermodurcissables</a:t>
              </a:r>
              <a:r>
                <a:rPr lang="en-GB" sz="1400" i="1" dirty="0">
                  <a:latin typeface="+mn-lt"/>
                </a:rPr>
                <a:t>, </a:t>
              </a:r>
              <a:r>
                <a:rPr lang="en-GB" sz="1400" i="1" dirty="0" err="1">
                  <a:latin typeface="+mn-lt"/>
                </a:rPr>
                <a:t>élastomères</a:t>
              </a:r>
              <a:endParaRPr lang="en-GB" sz="1400" i="1" dirty="0">
                <a:latin typeface="+mn-lt"/>
              </a:endParaRPr>
            </a:p>
          </p:txBody>
        </p:sp>
      </p:grpSp>
      <p:pic>
        <p:nvPicPr>
          <p:cNvPr id="17" name="Picture 16" descr="Crystallinity in polymers.jpg"/>
          <p:cNvPicPr>
            <a:picLocks noChangeAspect="1"/>
          </p:cNvPicPr>
          <p:nvPr/>
        </p:nvPicPr>
        <p:blipFill>
          <a:blip r:embed="rId7" cstate="print"/>
          <a:stretch>
            <a:fillRect/>
          </a:stretch>
        </p:blipFill>
        <p:spPr>
          <a:xfrm>
            <a:off x="6779132" y="4146128"/>
            <a:ext cx="3288792" cy="1719682"/>
          </a:xfrm>
          <a:prstGeom prst="rect">
            <a:avLst/>
          </a:prstGeom>
        </p:spPr>
      </p:pic>
      <p:sp>
        <p:nvSpPr>
          <p:cNvPr id="4" name="TextBox 3">
            <a:extLst>
              <a:ext uri="{FF2B5EF4-FFF2-40B4-BE49-F238E27FC236}">
                <a16:creationId xmlns:a16="http://schemas.microsoft.com/office/drawing/2014/main" id="{F7921565-2C4C-4449-A4A3-12647B7EA862}"/>
              </a:ext>
            </a:extLst>
          </p:cNvPr>
          <p:cNvSpPr txBox="1"/>
          <p:nvPr/>
        </p:nvSpPr>
        <p:spPr>
          <a:xfrm>
            <a:off x="9296400" y="4107907"/>
            <a:ext cx="1295400" cy="338554"/>
          </a:xfrm>
          <a:prstGeom prst="rect">
            <a:avLst/>
          </a:prstGeom>
          <a:solidFill>
            <a:schemeClr val="bg1"/>
          </a:solidFill>
        </p:spPr>
        <p:txBody>
          <a:bodyPr wrap="square" rtlCol="0">
            <a:spAutoFit/>
          </a:bodyPr>
          <a:lstStyle/>
          <a:p>
            <a:r>
              <a:rPr lang="fr-FR" sz="1600" dirty="0"/>
              <a:t>Amorphe</a:t>
            </a:r>
            <a:endParaRPr lang="en-US" sz="1600" dirty="0"/>
          </a:p>
        </p:txBody>
      </p:sp>
      <p:sp>
        <p:nvSpPr>
          <p:cNvPr id="19" name="TextBox 18">
            <a:extLst>
              <a:ext uri="{FF2B5EF4-FFF2-40B4-BE49-F238E27FC236}">
                <a16:creationId xmlns:a16="http://schemas.microsoft.com/office/drawing/2014/main" id="{B97119A5-1809-40AA-9AB5-AB18CB9F2D0C}"/>
              </a:ext>
            </a:extLst>
          </p:cNvPr>
          <p:cNvSpPr txBox="1"/>
          <p:nvPr/>
        </p:nvSpPr>
        <p:spPr>
          <a:xfrm>
            <a:off x="9296400" y="4909961"/>
            <a:ext cx="1295400" cy="338554"/>
          </a:xfrm>
          <a:prstGeom prst="rect">
            <a:avLst/>
          </a:prstGeom>
          <a:solidFill>
            <a:schemeClr val="bg1"/>
          </a:solidFill>
        </p:spPr>
        <p:txBody>
          <a:bodyPr wrap="square" rtlCol="0">
            <a:spAutoFit/>
          </a:bodyPr>
          <a:lstStyle/>
          <a:p>
            <a:r>
              <a:rPr lang="fr-FR" sz="1600" dirty="0"/>
              <a:t>Cristallin</a:t>
            </a:r>
            <a:endParaRPr lang="en-US" sz="1600" dirty="0"/>
          </a:p>
        </p:txBody>
      </p:sp>
    </p:spTree>
    <p:extLst>
      <p:ext uri="{BB962C8B-B14F-4D97-AF65-F5344CB8AC3E}">
        <p14:creationId xmlns:p14="http://schemas.microsoft.com/office/powerpoint/2010/main" val="29154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atin typeface="+mn-lt"/>
              </a:rPr>
              <a:t>Exploration : module et </a:t>
            </a:r>
            <a:r>
              <a:rPr lang="en-GB" err="1">
                <a:latin typeface="+mn-lt"/>
              </a:rPr>
              <a:t>densité</a:t>
            </a:r>
            <a:endParaRPr lang="en-GB">
              <a:latin typeface="+mn-lt"/>
            </a:endParaRPr>
          </a:p>
        </p:txBody>
      </p:sp>
      <p:pic>
        <p:nvPicPr>
          <p:cNvPr id="30" name="Picture 2">
            <a:extLst>
              <a:ext uri="{FF2B5EF4-FFF2-40B4-BE49-F238E27FC236}">
                <a16:creationId xmlns:a16="http://schemas.microsoft.com/office/drawing/2014/main" id="{B7B52860-C79F-46D9-8F69-B6978A3D2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139668"/>
            <a:ext cx="5935305" cy="457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
            <a:extLst>
              <a:ext uri="{FF2B5EF4-FFF2-40B4-BE49-F238E27FC236}">
                <a16:creationId xmlns:a16="http://schemas.microsoft.com/office/drawing/2014/main" id="{79C8839F-A25B-46F1-9445-62B395F47DDB}"/>
              </a:ext>
            </a:extLst>
          </p:cNvPr>
          <p:cNvGrpSpPr>
            <a:grpSpLocks/>
          </p:cNvGrpSpPr>
          <p:nvPr/>
        </p:nvGrpSpPr>
        <p:grpSpPr bwMode="auto">
          <a:xfrm>
            <a:off x="7136532" y="923261"/>
            <a:ext cx="4037076" cy="1175161"/>
            <a:chOff x="3574" y="730"/>
            <a:chExt cx="2730" cy="790"/>
          </a:xfrm>
        </p:grpSpPr>
        <p:sp>
          <p:nvSpPr>
            <p:cNvPr id="32" name="Rectangle 49">
              <a:extLst>
                <a:ext uri="{FF2B5EF4-FFF2-40B4-BE49-F238E27FC236}">
                  <a16:creationId xmlns:a16="http://schemas.microsoft.com/office/drawing/2014/main" id="{FC1F8285-9BE7-49E0-AAF7-011FBA8AB299}"/>
                </a:ext>
              </a:extLst>
            </p:cNvPr>
            <p:cNvSpPr>
              <a:spLocks noChangeArrowheads="1"/>
            </p:cNvSpPr>
            <p:nvPr/>
          </p:nvSpPr>
          <p:spPr bwMode="auto">
            <a:xfrm>
              <a:off x="5114" y="730"/>
              <a:ext cx="1190"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lnSpc>
                  <a:spcPct val="90000"/>
                </a:lnSpc>
                <a:spcBef>
                  <a:spcPct val="0"/>
                </a:spcBef>
                <a:spcAft>
                  <a:spcPct val="0"/>
                </a:spcAft>
                <a:buClrTx/>
                <a:buSzPct val="100000"/>
                <a:buFontTx/>
                <a:buNone/>
              </a:pPr>
              <a:r>
                <a:rPr lang="en-GB" sz="1600" b="1" i="1" err="1">
                  <a:sym typeface="Times New Roman" pitchFamily="18" charset="0"/>
                </a:rPr>
                <a:t>Métaux</a:t>
              </a:r>
              <a:r>
                <a:rPr lang="en-GB" sz="1600" b="1" i="1">
                  <a:sym typeface="Times New Roman" pitchFamily="18" charset="0"/>
                </a:rPr>
                <a:t> : </a:t>
              </a:r>
            </a:p>
            <a:p>
              <a:pPr marL="34925" defTabSz="762000">
                <a:spcBef>
                  <a:spcPct val="0"/>
                </a:spcBef>
                <a:spcAft>
                  <a:spcPct val="0"/>
                </a:spcAft>
                <a:buClrTx/>
                <a:buSzPct val="100000"/>
                <a:buFontTx/>
                <a:buNone/>
              </a:pPr>
              <a:r>
                <a:rPr lang="en-GB" sz="1400" b="1" i="1">
                  <a:solidFill>
                    <a:schemeClr val="accent1"/>
                  </a:solidFill>
                  <a:sym typeface="Times New Roman" pitchFamily="18" charset="0"/>
                </a:rPr>
                <a:t>Composition</a:t>
              </a:r>
              <a:r>
                <a:rPr lang="en-GB" sz="1400" b="1">
                  <a:solidFill>
                    <a:schemeClr val="accent1"/>
                  </a:solidFill>
                  <a:sym typeface="Times New Roman" pitchFamily="18" charset="0"/>
                </a:rPr>
                <a:t> – </a:t>
              </a:r>
              <a:r>
                <a:rPr lang="fr-FR" sz="1400">
                  <a:sym typeface="Times New Roman" pitchFamily="18" charset="0"/>
                </a:rPr>
                <a:t>Liaison métallique de l'élément de base. </a:t>
              </a:r>
              <a:endParaRPr lang="en-GB" sz="1400">
                <a:sym typeface="Times New Roman" pitchFamily="18" charset="0"/>
              </a:endParaRPr>
            </a:p>
          </p:txBody>
        </p:sp>
        <p:sp>
          <p:nvSpPr>
            <p:cNvPr id="36" name="Oval 9">
              <a:extLst>
                <a:ext uri="{FF2B5EF4-FFF2-40B4-BE49-F238E27FC236}">
                  <a16:creationId xmlns:a16="http://schemas.microsoft.com/office/drawing/2014/main" id="{1C099FFB-1F5C-41A6-A761-DA5D4888570C}"/>
                </a:ext>
              </a:extLst>
            </p:cNvPr>
            <p:cNvSpPr>
              <a:spLocks noChangeArrowheads="1"/>
            </p:cNvSpPr>
            <p:nvPr/>
          </p:nvSpPr>
          <p:spPr bwMode="auto">
            <a:xfrm rot="20858302">
              <a:off x="3574" y="1020"/>
              <a:ext cx="1058" cy="50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a:p>
          </p:txBody>
        </p:sp>
        <p:cxnSp>
          <p:nvCxnSpPr>
            <p:cNvPr id="37" name="Straight Connector 11">
              <a:extLst>
                <a:ext uri="{FF2B5EF4-FFF2-40B4-BE49-F238E27FC236}">
                  <a16:creationId xmlns:a16="http://schemas.microsoft.com/office/drawing/2014/main" id="{695D8EF1-39BF-48B4-9093-2D17F0710096}"/>
                </a:ext>
              </a:extLst>
            </p:cNvPr>
            <p:cNvCxnSpPr>
              <a:cxnSpLocks noChangeShapeType="1"/>
              <a:stCxn id="36" idx="7"/>
            </p:cNvCxnSpPr>
            <p:nvPr/>
          </p:nvCxnSpPr>
          <p:spPr bwMode="auto">
            <a:xfrm flipV="1">
              <a:off x="4431" y="928"/>
              <a:ext cx="694" cy="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38" name="Text Box 16">
            <a:extLst>
              <a:ext uri="{FF2B5EF4-FFF2-40B4-BE49-F238E27FC236}">
                <a16:creationId xmlns:a16="http://schemas.microsoft.com/office/drawing/2014/main" id="{9B05402D-A8D3-4C91-A05F-89440F950657}"/>
              </a:ext>
            </a:extLst>
          </p:cNvPr>
          <p:cNvSpPr txBox="1">
            <a:spLocks noChangeArrowheads="1"/>
          </p:cNvSpPr>
          <p:nvPr/>
        </p:nvSpPr>
        <p:spPr bwMode="auto">
          <a:xfrm>
            <a:off x="5795209" y="665005"/>
            <a:ext cx="1687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Composition</a:t>
            </a:r>
          </a:p>
        </p:txBody>
      </p:sp>
      <p:grpSp>
        <p:nvGrpSpPr>
          <p:cNvPr id="41" name="Group 40">
            <a:extLst>
              <a:ext uri="{FF2B5EF4-FFF2-40B4-BE49-F238E27FC236}">
                <a16:creationId xmlns:a16="http://schemas.microsoft.com/office/drawing/2014/main" id="{A0785771-DF72-450A-8B07-9F2C2BEDD806}"/>
              </a:ext>
            </a:extLst>
          </p:cNvPr>
          <p:cNvGrpSpPr/>
          <p:nvPr/>
        </p:nvGrpSpPr>
        <p:grpSpPr>
          <a:xfrm>
            <a:off x="2069230" y="667148"/>
            <a:ext cx="7156281" cy="5475836"/>
            <a:chOff x="321779" y="953056"/>
            <a:chExt cx="7682397" cy="5843783"/>
          </a:xfrm>
        </p:grpSpPr>
        <p:grpSp>
          <p:nvGrpSpPr>
            <p:cNvPr id="42" name="Group 41">
              <a:extLst>
                <a:ext uri="{FF2B5EF4-FFF2-40B4-BE49-F238E27FC236}">
                  <a16:creationId xmlns:a16="http://schemas.microsoft.com/office/drawing/2014/main" id="{242AB7FF-6F29-4865-8094-42231D13118A}"/>
                </a:ext>
              </a:extLst>
            </p:cNvPr>
            <p:cNvGrpSpPr/>
            <p:nvPr/>
          </p:nvGrpSpPr>
          <p:grpSpPr>
            <a:xfrm>
              <a:off x="879476" y="1401763"/>
              <a:ext cx="7124700" cy="5391150"/>
              <a:chOff x="952500" y="1416050"/>
              <a:chExt cx="7124700" cy="5391150"/>
            </a:xfrm>
          </p:grpSpPr>
          <p:sp>
            <p:nvSpPr>
              <p:cNvPr id="47" name="Line 15">
                <a:extLst>
                  <a:ext uri="{FF2B5EF4-FFF2-40B4-BE49-F238E27FC236}">
                    <a16:creationId xmlns:a16="http://schemas.microsoft.com/office/drawing/2014/main" id="{6AD608D4-C635-452A-93B1-61113A9DBC50}"/>
                  </a:ext>
                </a:extLst>
              </p:cNvPr>
              <p:cNvSpPr>
                <a:spLocks noChangeShapeType="1"/>
              </p:cNvSpPr>
              <p:nvPr/>
            </p:nvSpPr>
            <p:spPr bwMode="auto">
              <a:xfrm>
                <a:off x="977900" y="1908176"/>
                <a:ext cx="7099300" cy="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nvGrpSpPr>
              <p:cNvPr id="48" name="Group 47">
                <a:extLst>
                  <a:ext uri="{FF2B5EF4-FFF2-40B4-BE49-F238E27FC236}">
                    <a16:creationId xmlns:a16="http://schemas.microsoft.com/office/drawing/2014/main" id="{181FE739-09D5-411B-BD95-C5A2D6D1162A}"/>
                  </a:ext>
                </a:extLst>
              </p:cNvPr>
              <p:cNvGrpSpPr/>
              <p:nvPr/>
            </p:nvGrpSpPr>
            <p:grpSpPr>
              <a:xfrm>
                <a:off x="952500" y="1416050"/>
                <a:ext cx="7081777" cy="5391150"/>
                <a:chOff x="952500" y="1416050"/>
                <a:chExt cx="7081777" cy="5391150"/>
              </a:xfrm>
            </p:grpSpPr>
            <p:sp>
              <p:nvSpPr>
                <p:cNvPr id="49" name="Line 7">
                  <a:extLst>
                    <a:ext uri="{FF2B5EF4-FFF2-40B4-BE49-F238E27FC236}">
                      <a16:creationId xmlns:a16="http://schemas.microsoft.com/office/drawing/2014/main" id="{706451B8-34C3-45F7-80A8-A999D941A57B}"/>
                    </a:ext>
                  </a:extLst>
                </p:cNvPr>
                <p:cNvSpPr>
                  <a:spLocks noChangeShapeType="1"/>
                </p:cNvSpPr>
                <p:nvPr/>
              </p:nvSpPr>
              <p:spPr bwMode="auto">
                <a:xfrm rot="16200000">
                  <a:off x="2682875" y="4086225"/>
                  <a:ext cx="5391150" cy="508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0" name="Line 8">
                  <a:extLst>
                    <a:ext uri="{FF2B5EF4-FFF2-40B4-BE49-F238E27FC236}">
                      <a16:creationId xmlns:a16="http://schemas.microsoft.com/office/drawing/2014/main" id="{3A3E4F65-6F4B-4619-B6BF-53314C73021C}"/>
                    </a:ext>
                  </a:extLst>
                </p:cNvPr>
                <p:cNvSpPr>
                  <a:spLocks noChangeShapeType="1"/>
                </p:cNvSpPr>
                <p:nvPr/>
              </p:nvSpPr>
              <p:spPr bwMode="auto">
                <a:xfrm rot="5400000" flipH="1">
                  <a:off x="4733925" y="4117975"/>
                  <a:ext cx="5365750" cy="127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 name="Line 9">
                  <a:extLst>
                    <a:ext uri="{FF2B5EF4-FFF2-40B4-BE49-F238E27FC236}">
                      <a16:creationId xmlns:a16="http://schemas.microsoft.com/office/drawing/2014/main" id="{216FB0FF-CCFD-4E0A-AD1E-BB36A6FEC3FD}"/>
                    </a:ext>
                  </a:extLst>
                </p:cNvPr>
                <p:cNvSpPr>
                  <a:spLocks noChangeShapeType="1"/>
                </p:cNvSpPr>
                <p:nvPr/>
              </p:nvSpPr>
              <p:spPr bwMode="auto">
                <a:xfrm rot="16200000" flipV="1">
                  <a:off x="6353175" y="5521325"/>
                  <a:ext cx="0" cy="1974850"/>
                </a:xfrm>
                <a:prstGeom prst="line">
                  <a:avLst/>
                </a:prstGeom>
                <a:noFill/>
                <a:ln w="19050">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a:p>
              </p:txBody>
            </p:sp>
            <p:sp>
              <p:nvSpPr>
                <p:cNvPr id="52" name="Text Box 10">
                  <a:extLst>
                    <a:ext uri="{FF2B5EF4-FFF2-40B4-BE49-F238E27FC236}">
                      <a16:creationId xmlns:a16="http://schemas.microsoft.com/office/drawing/2014/main" id="{9CCDA1D9-4DAA-4CE1-9E2F-3F8CD8C47D8C}"/>
                    </a:ext>
                  </a:extLst>
                </p:cNvPr>
                <p:cNvSpPr txBox="1">
                  <a:spLocks noChangeArrowheads="1"/>
                </p:cNvSpPr>
                <p:nvPr/>
              </p:nvSpPr>
              <p:spPr bwMode="auto">
                <a:xfrm>
                  <a:off x="7416800" y="6373813"/>
                  <a:ext cx="617477"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a:solidFill>
                        <a:schemeClr val="accent1"/>
                      </a:solidFill>
                      <a:latin typeface="+mn-lt"/>
                    </a:rPr>
                    <a:t>20,000</a:t>
                  </a:r>
                </a:p>
              </p:txBody>
            </p:sp>
            <p:sp>
              <p:nvSpPr>
                <p:cNvPr id="53" name="Text Box 11">
                  <a:extLst>
                    <a:ext uri="{FF2B5EF4-FFF2-40B4-BE49-F238E27FC236}">
                      <a16:creationId xmlns:a16="http://schemas.microsoft.com/office/drawing/2014/main" id="{BD7ACA45-9EE3-4247-BB96-BCF568D70DB9}"/>
                    </a:ext>
                  </a:extLst>
                </p:cNvPr>
                <p:cNvSpPr txBox="1">
                  <a:spLocks noChangeArrowheads="1"/>
                </p:cNvSpPr>
                <p:nvPr/>
              </p:nvSpPr>
              <p:spPr bwMode="auto">
                <a:xfrm>
                  <a:off x="4781550" y="6392863"/>
                  <a:ext cx="53893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a:solidFill>
                        <a:schemeClr val="accent1"/>
                      </a:solidFill>
                      <a:latin typeface="+mn-lt"/>
                    </a:rPr>
                    <a:t>1,000</a:t>
                  </a:r>
                </a:p>
              </p:txBody>
            </p:sp>
            <p:sp>
              <p:nvSpPr>
                <p:cNvPr id="54" name="Line 14">
                  <a:extLst>
                    <a:ext uri="{FF2B5EF4-FFF2-40B4-BE49-F238E27FC236}">
                      <a16:creationId xmlns:a16="http://schemas.microsoft.com/office/drawing/2014/main" id="{40CB9221-AFE7-48F1-9B83-2414D40CD1A8}"/>
                    </a:ext>
                  </a:extLst>
                </p:cNvPr>
                <p:cNvSpPr>
                  <a:spLocks noChangeShapeType="1"/>
                </p:cNvSpPr>
                <p:nvPr/>
              </p:nvSpPr>
              <p:spPr bwMode="auto">
                <a:xfrm flipH="1" flipV="1">
                  <a:off x="1130300" y="1943101"/>
                  <a:ext cx="12700" cy="1397000"/>
                </a:xfrm>
                <a:prstGeom prst="line">
                  <a:avLst/>
                </a:prstGeom>
                <a:noFill/>
                <a:ln w="9525">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a:p>
              </p:txBody>
            </p:sp>
            <p:sp>
              <p:nvSpPr>
                <p:cNvPr id="55" name="Line 16">
                  <a:extLst>
                    <a:ext uri="{FF2B5EF4-FFF2-40B4-BE49-F238E27FC236}">
                      <a16:creationId xmlns:a16="http://schemas.microsoft.com/office/drawing/2014/main" id="{3363A12C-AE2A-4832-AAD3-6D953D95EEB4}"/>
                    </a:ext>
                  </a:extLst>
                </p:cNvPr>
                <p:cNvSpPr>
                  <a:spLocks noChangeShapeType="1"/>
                </p:cNvSpPr>
                <p:nvPr/>
              </p:nvSpPr>
              <p:spPr bwMode="auto">
                <a:xfrm flipV="1">
                  <a:off x="952500" y="3314701"/>
                  <a:ext cx="7010400" cy="254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6" name="Text Box 17">
                  <a:extLst>
                    <a:ext uri="{FF2B5EF4-FFF2-40B4-BE49-F238E27FC236}">
                      <a16:creationId xmlns:a16="http://schemas.microsoft.com/office/drawing/2014/main" id="{38B553ED-7D05-4120-B95A-B1ED033828A2}"/>
                    </a:ext>
                  </a:extLst>
                </p:cNvPr>
                <p:cNvSpPr txBox="1">
                  <a:spLocks noChangeArrowheads="1"/>
                </p:cNvSpPr>
                <p:nvPr/>
              </p:nvSpPr>
              <p:spPr bwMode="auto">
                <a:xfrm>
                  <a:off x="973138" y="1646238"/>
                  <a:ext cx="563563"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a:solidFill>
                        <a:schemeClr val="accent1"/>
                      </a:solidFill>
                      <a:latin typeface="+mn-lt"/>
                    </a:rPr>
                    <a:t>600</a:t>
                  </a:r>
                </a:p>
              </p:txBody>
            </p:sp>
            <p:sp>
              <p:nvSpPr>
                <p:cNvPr id="57" name="Text Box 18">
                  <a:extLst>
                    <a:ext uri="{FF2B5EF4-FFF2-40B4-BE49-F238E27FC236}">
                      <a16:creationId xmlns:a16="http://schemas.microsoft.com/office/drawing/2014/main" id="{DE24209E-B605-430E-A8F6-C3491382F667}"/>
                    </a:ext>
                  </a:extLst>
                </p:cNvPr>
                <p:cNvSpPr txBox="1">
                  <a:spLocks noChangeArrowheads="1"/>
                </p:cNvSpPr>
                <p:nvPr/>
              </p:nvSpPr>
              <p:spPr bwMode="auto">
                <a:xfrm>
                  <a:off x="998538" y="3386138"/>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a:solidFill>
                        <a:schemeClr val="accent1"/>
                      </a:solidFill>
                      <a:latin typeface="+mn-lt"/>
                    </a:rPr>
                    <a:t>2</a:t>
                  </a:r>
                </a:p>
              </p:txBody>
            </p:sp>
          </p:grpSp>
        </p:grpSp>
        <p:grpSp>
          <p:nvGrpSpPr>
            <p:cNvPr id="43" name="Group 42">
              <a:extLst>
                <a:ext uri="{FF2B5EF4-FFF2-40B4-BE49-F238E27FC236}">
                  <a16:creationId xmlns:a16="http://schemas.microsoft.com/office/drawing/2014/main" id="{53176EB1-056E-4FA2-BCE5-F69652A5F4B9}"/>
                </a:ext>
              </a:extLst>
            </p:cNvPr>
            <p:cNvGrpSpPr/>
            <p:nvPr/>
          </p:nvGrpSpPr>
          <p:grpSpPr>
            <a:xfrm>
              <a:off x="321779" y="953056"/>
              <a:ext cx="6772954" cy="5843783"/>
              <a:chOff x="321779" y="953056"/>
              <a:chExt cx="6772954" cy="5843783"/>
            </a:xfrm>
          </p:grpSpPr>
          <p:sp>
            <p:nvSpPr>
              <p:cNvPr id="44" name="Text Box 16">
                <a:extLst>
                  <a:ext uri="{FF2B5EF4-FFF2-40B4-BE49-F238E27FC236}">
                    <a16:creationId xmlns:a16="http://schemas.microsoft.com/office/drawing/2014/main" id="{C5064031-1192-47CB-B606-1165A425C62A}"/>
                  </a:ext>
                </a:extLst>
              </p:cNvPr>
              <p:cNvSpPr txBox="1">
                <a:spLocks noChangeArrowheads="1"/>
              </p:cNvSpPr>
              <p:nvPr/>
            </p:nvSpPr>
            <p:spPr bwMode="auto">
              <a:xfrm>
                <a:off x="478385" y="953056"/>
                <a:ext cx="1529631" cy="3941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solidFill>
                      <a:schemeClr val="accent1"/>
                    </a:solidFill>
                    <a:latin typeface="+mn-lt"/>
                  </a:rPr>
                  <a:t>Les </a:t>
                </a:r>
                <a:r>
                  <a:rPr lang="en-GB" b="1" err="1">
                    <a:solidFill>
                      <a:schemeClr val="accent1"/>
                    </a:solidFill>
                    <a:latin typeface="+mn-lt"/>
                  </a:rPr>
                  <a:t>éléments</a:t>
                </a:r>
                <a:endParaRPr lang="en-GB" b="1">
                  <a:solidFill>
                    <a:schemeClr val="accent1"/>
                  </a:solidFill>
                  <a:latin typeface="+mn-lt"/>
                </a:endParaRPr>
              </a:p>
            </p:txBody>
          </p:sp>
          <p:sp>
            <p:nvSpPr>
              <p:cNvPr id="45" name="Text Box 16">
                <a:extLst>
                  <a:ext uri="{FF2B5EF4-FFF2-40B4-BE49-F238E27FC236}">
                    <a16:creationId xmlns:a16="http://schemas.microsoft.com/office/drawing/2014/main" id="{47B09122-6D76-4CBC-B476-98A0AA98D6F7}"/>
                  </a:ext>
                </a:extLst>
              </p:cNvPr>
              <p:cNvSpPr txBox="1">
                <a:spLocks noChangeArrowheads="1"/>
              </p:cNvSpPr>
              <p:nvPr/>
            </p:nvSpPr>
            <p:spPr bwMode="auto">
              <a:xfrm>
                <a:off x="321779" y="2305607"/>
                <a:ext cx="1240320" cy="624069"/>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600" i="1" err="1">
                    <a:solidFill>
                      <a:schemeClr val="accent1"/>
                    </a:solidFill>
                    <a:latin typeface="+mn-lt"/>
                  </a:rPr>
                  <a:t>Plage</a:t>
                </a:r>
                <a:r>
                  <a:rPr lang="en-GB" sz="1600" i="1">
                    <a:solidFill>
                      <a:schemeClr val="accent1"/>
                    </a:solidFill>
                    <a:latin typeface="+mn-lt"/>
                  </a:rPr>
                  <a:t> de modules</a:t>
                </a:r>
              </a:p>
            </p:txBody>
          </p:sp>
          <p:sp>
            <p:nvSpPr>
              <p:cNvPr id="46" name="Text Box 16">
                <a:extLst>
                  <a:ext uri="{FF2B5EF4-FFF2-40B4-BE49-F238E27FC236}">
                    <a16:creationId xmlns:a16="http://schemas.microsoft.com/office/drawing/2014/main" id="{9CB6EE82-ED26-4AB0-BF47-051DAC47E9AC}"/>
                  </a:ext>
                </a:extLst>
              </p:cNvPr>
              <p:cNvSpPr txBox="1">
                <a:spLocks noChangeArrowheads="1"/>
              </p:cNvSpPr>
              <p:nvPr/>
            </p:nvSpPr>
            <p:spPr bwMode="auto">
              <a:xfrm>
                <a:off x="6014195" y="6238461"/>
                <a:ext cx="1080538" cy="558378"/>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400" i="1" err="1">
                    <a:solidFill>
                      <a:schemeClr val="accent1"/>
                    </a:solidFill>
                    <a:latin typeface="+mn-lt"/>
                  </a:rPr>
                  <a:t>Plage</a:t>
                </a:r>
                <a:r>
                  <a:rPr lang="en-GB" sz="1400" i="1">
                    <a:solidFill>
                      <a:schemeClr val="accent1"/>
                    </a:solidFill>
                    <a:latin typeface="+mn-lt"/>
                  </a:rPr>
                  <a:t> de </a:t>
                </a:r>
                <a:r>
                  <a:rPr lang="en-GB" sz="1400" i="1" err="1">
                    <a:solidFill>
                      <a:schemeClr val="accent1"/>
                    </a:solidFill>
                    <a:latin typeface="+mn-lt"/>
                  </a:rPr>
                  <a:t>densité</a:t>
                </a:r>
                <a:endParaRPr lang="en-GB" sz="1400" i="1">
                  <a:solidFill>
                    <a:schemeClr val="accent1"/>
                  </a:solidFill>
                  <a:latin typeface="+mn-lt"/>
                </a:endParaRPr>
              </a:p>
            </p:txBody>
          </p:sp>
        </p:grpSp>
      </p:grpSp>
    </p:spTree>
    <p:extLst>
      <p:ext uri="{BB962C8B-B14F-4D97-AF65-F5344CB8AC3E}">
        <p14:creationId xmlns:p14="http://schemas.microsoft.com/office/powerpoint/2010/main" val="94924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630936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a:grpSpLocks/>
          </p:cNvGrpSpPr>
          <p:nvPr/>
        </p:nvGrpSpPr>
        <p:grpSpPr bwMode="auto">
          <a:xfrm>
            <a:off x="6507440" y="945266"/>
            <a:ext cx="4940301" cy="2063750"/>
            <a:chOff x="3597" y="730"/>
            <a:chExt cx="3112" cy="1300"/>
          </a:xfrm>
        </p:grpSpPr>
        <p:sp>
          <p:nvSpPr>
            <p:cNvPr id="13325" name="Rectangle 49"/>
            <p:cNvSpPr>
              <a:spLocks noChangeArrowheads="1"/>
            </p:cNvSpPr>
            <p:nvPr/>
          </p:nvSpPr>
          <p:spPr bwMode="auto">
            <a:xfrm>
              <a:off x="5114" y="730"/>
              <a:ext cx="1595" cy="1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lnSpc>
                  <a:spcPct val="90000"/>
                </a:lnSpc>
                <a:spcBef>
                  <a:spcPct val="0"/>
                </a:spcBef>
                <a:spcAft>
                  <a:spcPct val="0"/>
                </a:spcAft>
                <a:buClrTx/>
                <a:buSzPct val="100000"/>
              </a:pPr>
              <a:r>
                <a:rPr lang="en-GB" sz="1600" b="1" i="1" dirty="0" err="1">
                  <a:sym typeface="Times New Roman" pitchFamily="18" charset="0"/>
                </a:rPr>
                <a:t>Matériaux</a:t>
              </a:r>
              <a:r>
                <a:rPr lang="en-GB" sz="1600" b="1" i="1" dirty="0">
                  <a:sym typeface="Times New Roman" pitchFamily="18" charset="0"/>
                </a:rPr>
                <a:t> </a:t>
              </a:r>
              <a:r>
                <a:rPr lang="en-GB" sz="1600" b="1" i="1" dirty="0" err="1">
                  <a:sym typeface="Times New Roman" pitchFamily="18" charset="0"/>
                </a:rPr>
                <a:t>cristallins</a:t>
              </a:r>
              <a:r>
                <a:rPr lang="en-GB" sz="1600" b="1" i="1" dirty="0">
                  <a:sym typeface="Times New Roman" pitchFamily="18" charset="0"/>
                </a:rPr>
                <a:t> : </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a:t>
              </a:r>
              <a:r>
                <a:rPr lang="en-GB" sz="1400" b="1" dirty="0">
                  <a:solidFill>
                    <a:schemeClr val="accent1"/>
                  </a:solidFill>
                  <a:sym typeface="Times New Roman" pitchFamily="18" charset="0"/>
                </a:rPr>
                <a:t> – </a:t>
              </a:r>
            </a:p>
            <a:p>
              <a:pPr marL="34925" defTabSz="762000">
                <a:spcBef>
                  <a:spcPct val="0"/>
                </a:spcBef>
                <a:spcAft>
                  <a:spcPct val="0"/>
                </a:spcAft>
                <a:buClrTx/>
                <a:buSzPct val="100000"/>
              </a:pPr>
              <a:r>
                <a:rPr lang="en-GB" sz="1400" dirty="0">
                  <a:sym typeface="Times New Roman" pitchFamily="18" charset="0"/>
                </a:rPr>
                <a:t>Liaison </a:t>
              </a:r>
              <a:r>
                <a:rPr lang="en-GB" sz="1400" dirty="0" err="1">
                  <a:sym typeface="Times New Roman" pitchFamily="18" charset="0"/>
                </a:rPr>
                <a:t>métallique</a:t>
              </a:r>
              <a:r>
                <a:rPr lang="en-GB" sz="1400" dirty="0">
                  <a:sym typeface="Times New Roman" pitchFamily="18" charset="0"/>
                </a:rPr>
                <a:t> vs. liaisons </a:t>
              </a:r>
              <a:r>
                <a:rPr lang="en-GB" sz="1400" dirty="0" err="1">
                  <a:sym typeface="Times New Roman" pitchFamily="18" charset="0"/>
                </a:rPr>
                <a:t>ioniques</a:t>
              </a:r>
              <a:r>
                <a:rPr lang="en-GB" sz="1400" dirty="0">
                  <a:sym typeface="Times New Roman" pitchFamily="18" charset="0"/>
                </a:rPr>
                <a:t>/</a:t>
              </a:r>
              <a:r>
                <a:rPr lang="en-GB" sz="1400" dirty="0" err="1">
                  <a:sym typeface="Times New Roman" pitchFamily="18" charset="0"/>
                </a:rPr>
                <a:t>covalentes</a:t>
              </a:r>
              <a:r>
                <a:rPr lang="en-GB" sz="1400" dirty="0">
                  <a:sym typeface="Times New Roman" pitchFamily="18" charset="0"/>
                </a:rPr>
                <a:t>.</a:t>
              </a:r>
            </a:p>
            <a:p>
              <a:pPr marL="34925" defTabSz="762000">
                <a:spcBef>
                  <a:spcPct val="0"/>
                </a:spcBef>
                <a:spcAft>
                  <a:spcPct val="0"/>
                </a:spcAft>
                <a:buClrTx/>
                <a:buSzPct val="100000"/>
              </a:pPr>
              <a:endParaRPr lang="en-GB" sz="1400" dirty="0">
                <a:sym typeface="Times New Roman" pitchFamily="18" charset="0"/>
              </a:endParaRPr>
            </a:p>
            <a:p>
              <a:pPr marL="34925" defTabSz="762000">
                <a:spcBef>
                  <a:spcPct val="0"/>
                </a:spcBef>
                <a:spcAft>
                  <a:spcPct val="0"/>
                </a:spcAft>
                <a:buClrTx/>
                <a:buSzPct val="100000"/>
              </a:pPr>
              <a:r>
                <a:rPr lang="en-GB" sz="1400" dirty="0">
                  <a:sym typeface="Times New Roman" pitchFamily="18" charset="0"/>
                </a:rPr>
                <a:t>Petites “</a:t>
              </a:r>
              <a:r>
                <a:rPr lang="en-GB" sz="1400" dirty="0" err="1">
                  <a:sym typeface="Times New Roman" pitchFamily="18" charset="0"/>
                </a:rPr>
                <a:t>bulles</a:t>
              </a:r>
              <a:r>
                <a:rPr lang="en-GB" sz="1400" dirty="0">
                  <a:sym typeface="Times New Roman" pitchFamily="18" charset="0"/>
                </a:rPr>
                <a:t>” –</a:t>
              </a:r>
            </a:p>
            <a:p>
              <a:pPr marL="34925" defTabSz="762000">
                <a:spcBef>
                  <a:spcPct val="0"/>
                </a:spcBef>
                <a:spcAft>
                  <a:spcPct val="0"/>
                </a:spcAft>
                <a:buClrTx/>
                <a:buSzPct val="100000"/>
              </a:pPr>
              <a:r>
                <a:rPr lang="en-GB" sz="1400" dirty="0" err="1">
                  <a:sym typeface="Times New Roman" pitchFamily="18" charset="0"/>
                </a:rPr>
                <a:t>Insensibles</a:t>
              </a:r>
              <a:r>
                <a:rPr lang="en-GB" sz="1400" dirty="0">
                  <a:sym typeface="Times New Roman" pitchFamily="18" charset="0"/>
                </a:rPr>
                <a:t> à la </a:t>
              </a:r>
              <a:r>
                <a:rPr lang="en-GB" sz="1400" i="1" dirty="0">
                  <a:sym typeface="Times New Roman" pitchFamily="18" charset="0"/>
                </a:rPr>
                <a:t>Microstructure</a:t>
              </a:r>
            </a:p>
          </p:txBody>
        </p:sp>
        <p:sp>
          <p:nvSpPr>
            <p:cNvPr id="13326" name="Oval 9"/>
            <p:cNvSpPr>
              <a:spLocks noChangeArrowheads="1"/>
            </p:cNvSpPr>
            <p:nvPr/>
          </p:nvSpPr>
          <p:spPr bwMode="auto">
            <a:xfrm rot="20858302">
              <a:off x="3597" y="1017"/>
              <a:ext cx="1058" cy="719"/>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a:p>
          </p:txBody>
        </p:sp>
        <p:cxnSp>
          <p:nvCxnSpPr>
            <p:cNvPr id="13327" name="Straight Connector 11"/>
            <p:cNvCxnSpPr>
              <a:cxnSpLocks noChangeShapeType="1"/>
              <a:stCxn id="13326" idx="7"/>
            </p:cNvCxnSpPr>
            <p:nvPr/>
          </p:nvCxnSpPr>
          <p:spPr bwMode="auto">
            <a:xfrm flipV="1">
              <a:off x="4437" y="928"/>
              <a:ext cx="688" cy="121"/>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17"/>
          <p:cNvGrpSpPr>
            <a:grpSpLocks/>
          </p:cNvGrpSpPr>
          <p:nvPr/>
        </p:nvGrpSpPr>
        <p:grpSpPr bwMode="auto">
          <a:xfrm>
            <a:off x="5940701" y="2618491"/>
            <a:ext cx="5507038" cy="3086100"/>
            <a:chOff x="3264" y="1816"/>
            <a:chExt cx="3469" cy="1944"/>
          </a:xfrm>
        </p:grpSpPr>
        <p:sp>
          <p:nvSpPr>
            <p:cNvPr id="13319"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a:p>
          </p:txBody>
        </p:sp>
        <p:sp>
          <p:nvSpPr>
            <p:cNvPr id="13320" name="Oval 19"/>
            <p:cNvSpPr>
              <a:spLocks noChangeArrowheads="1"/>
            </p:cNvSpPr>
            <p:nvPr/>
          </p:nvSpPr>
          <p:spPr bwMode="auto">
            <a:xfrm>
              <a:off x="3264" y="1816"/>
              <a:ext cx="516" cy="798"/>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13321" name="Group 20"/>
            <p:cNvGrpSpPr>
              <a:grpSpLocks/>
            </p:cNvGrpSpPr>
            <p:nvPr/>
          </p:nvGrpSpPr>
          <p:grpSpPr bwMode="auto">
            <a:xfrm>
              <a:off x="3648" y="2176"/>
              <a:ext cx="3085" cy="1584"/>
              <a:chOff x="3648" y="2176"/>
              <a:chExt cx="3085" cy="1584"/>
            </a:xfrm>
          </p:grpSpPr>
          <p:sp>
            <p:nvSpPr>
              <p:cNvPr id="13322" name="Rectangle 49"/>
              <p:cNvSpPr>
                <a:spLocks noChangeArrowheads="1"/>
              </p:cNvSpPr>
              <p:nvPr/>
            </p:nvSpPr>
            <p:spPr bwMode="auto">
              <a:xfrm>
                <a:off x="5180" y="2539"/>
                <a:ext cx="1553"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err="1">
                    <a:sym typeface="Times New Roman" pitchFamily="18" charset="0"/>
                  </a:rPr>
                  <a:t>Polymères</a:t>
                </a:r>
                <a:r>
                  <a:rPr lang="en-GB" sz="1600" b="1" i="1" dirty="0">
                    <a:sym typeface="Times New Roman" pitchFamily="18" charset="0"/>
                  </a:rPr>
                  <a:t> &amp; </a:t>
                </a:r>
                <a:r>
                  <a:rPr lang="en-GB" sz="1600" b="1" i="1" dirty="0" err="1">
                    <a:sym typeface="Times New Roman" pitchFamily="18" charset="0"/>
                  </a:rPr>
                  <a:t>Elastomères</a:t>
                </a:r>
                <a:r>
                  <a:rPr lang="en-GB" sz="1600" b="1" i="1" dirty="0">
                    <a:sym typeface="Times New Roman" pitchFamily="18" charset="0"/>
                  </a:rPr>
                  <a:t>:</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 (&amp; Microstructure)</a:t>
                </a:r>
                <a:r>
                  <a:rPr lang="en-GB" sz="1400" b="1" dirty="0">
                    <a:solidFill>
                      <a:schemeClr val="accent1"/>
                    </a:solidFill>
                    <a:sym typeface="Times New Roman" pitchFamily="18" charset="0"/>
                  </a:rPr>
                  <a:t> – </a:t>
                </a:r>
                <a:r>
                  <a:rPr lang="en-GB" sz="1400" dirty="0">
                    <a:sym typeface="Times New Roman" pitchFamily="18" charset="0"/>
                  </a:rPr>
                  <a:t>Liaison </a:t>
                </a:r>
                <a:r>
                  <a:rPr lang="en-GB" sz="1400" dirty="0" err="1">
                    <a:sym typeface="Times New Roman" pitchFamily="18" charset="0"/>
                  </a:rPr>
                  <a:t>hydrogène</a:t>
                </a:r>
                <a:r>
                  <a:rPr lang="en-GB" sz="1400" dirty="0">
                    <a:sym typeface="Times New Roman" pitchFamily="18" charset="0"/>
                  </a:rPr>
                  <a:t> </a:t>
                </a:r>
                <a:r>
                  <a:rPr lang="en-GB" sz="1400" dirty="0" err="1">
                    <a:sym typeface="Times New Roman" pitchFamily="18" charset="0"/>
                  </a:rPr>
                  <a:t>Chaînes</a:t>
                </a:r>
                <a:r>
                  <a:rPr lang="en-GB" sz="1400" dirty="0">
                    <a:sym typeface="Times New Roman" pitchFamily="18" charset="0"/>
                  </a:rPr>
                  <a:t> </a:t>
                </a:r>
                <a:r>
                  <a:rPr lang="en-GB" sz="1400" dirty="0" err="1">
                    <a:sym typeface="Times New Roman" pitchFamily="18" charset="0"/>
                  </a:rPr>
                  <a:t>carbonées</a:t>
                </a:r>
                <a:r>
                  <a:rPr lang="en-GB" sz="1400" dirty="0">
                    <a:sym typeface="Times New Roman" pitchFamily="18" charset="0"/>
                  </a:rPr>
                  <a:t>; </a:t>
                </a:r>
              </a:p>
              <a:p>
                <a:pPr marL="34925" defTabSz="762000">
                  <a:spcBef>
                    <a:spcPct val="0"/>
                  </a:spcBef>
                  <a:spcAft>
                    <a:spcPct val="0"/>
                  </a:spcAft>
                  <a:buClrTx/>
                  <a:buSzPct val="100000"/>
                </a:pPr>
                <a:r>
                  <a:rPr lang="en-GB" sz="1400" dirty="0" err="1">
                    <a:sym typeface="Times New Roman" pitchFamily="18" charset="0"/>
                  </a:rPr>
                  <a:t>Cristallinité</a:t>
                </a:r>
                <a:r>
                  <a:rPr lang="en-GB" sz="1400" dirty="0">
                    <a:sym typeface="Times New Roman" pitchFamily="18" charset="0"/>
                  </a:rPr>
                  <a:t> et reticulation.</a:t>
                </a:r>
              </a:p>
            </p:txBody>
          </p:sp>
          <p:sp>
            <p:nvSpPr>
              <p:cNvPr id="13323"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324"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nvGrpSpPr>
          <p:cNvPr id="7" name="Group 6"/>
          <p:cNvGrpSpPr/>
          <p:nvPr/>
        </p:nvGrpSpPr>
        <p:grpSpPr>
          <a:xfrm>
            <a:off x="744918" y="1751283"/>
            <a:ext cx="5954714" cy="3184526"/>
            <a:chOff x="-90488" y="2061008"/>
            <a:chExt cx="5954714" cy="3184526"/>
          </a:xfrm>
        </p:grpSpPr>
        <p:grpSp>
          <p:nvGrpSpPr>
            <p:cNvPr id="17" name="Group 7"/>
            <p:cNvGrpSpPr>
              <a:grpSpLocks/>
            </p:cNvGrpSpPr>
            <p:nvPr/>
          </p:nvGrpSpPr>
          <p:grpSpPr bwMode="auto">
            <a:xfrm>
              <a:off x="1503363" y="3364346"/>
              <a:ext cx="3675063" cy="1881188"/>
              <a:chOff x="947" y="2138"/>
              <a:chExt cx="2315" cy="1185"/>
            </a:xfrm>
          </p:grpSpPr>
          <p:sp>
            <p:nvSpPr>
              <p:cNvPr id="19" name="Oval 18"/>
              <p:cNvSpPr>
                <a:spLocks noChangeArrowheads="1"/>
              </p:cNvSpPr>
              <p:nvPr/>
            </p:nvSpPr>
            <p:spPr bwMode="auto">
              <a:xfrm rot="-2143499">
                <a:off x="1252" y="2436"/>
                <a:ext cx="2010" cy="887"/>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a:p>
            </p:txBody>
          </p:sp>
          <p:cxnSp>
            <p:nvCxnSpPr>
              <p:cNvPr id="20" name="Straight Connector 20"/>
              <p:cNvCxnSpPr>
                <a:cxnSpLocks noChangeShapeType="1"/>
              </p:cNvCxnSpPr>
              <p:nvPr/>
            </p:nvCxnSpPr>
            <p:spPr bwMode="auto">
              <a:xfrm>
                <a:off x="947" y="2138"/>
                <a:ext cx="949" cy="465"/>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sp>
          <p:nvSpPr>
            <p:cNvPr id="23" name="Oval 23"/>
            <p:cNvSpPr>
              <a:spLocks noChangeArrowheads="1"/>
            </p:cNvSpPr>
            <p:nvPr/>
          </p:nvSpPr>
          <p:spPr bwMode="auto">
            <a:xfrm rot="20891537">
              <a:off x="5554663" y="2061008"/>
              <a:ext cx="309563" cy="774700"/>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a:p>
          </p:txBody>
        </p:sp>
        <p:cxnSp>
          <p:nvCxnSpPr>
            <p:cNvPr id="24" name="Straight Connector 24"/>
            <p:cNvCxnSpPr>
              <a:cxnSpLocks noChangeShapeType="1"/>
            </p:cNvCxnSpPr>
            <p:nvPr/>
          </p:nvCxnSpPr>
          <p:spPr bwMode="auto">
            <a:xfrm flipV="1">
              <a:off x="1503675" y="2383271"/>
              <a:ext cx="4038288" cy="783429"/>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nvGrpSpPr>
            <p:cNvPr id="25" name="Group 31"/>
            <p:cNvGrpSpPr>
              <a:grpSpLocks/>
            </p:cNvGrpSpPr>
            <p:nvPr/>
          </p:nvGrpSpPr>
          <p:grpSpPr bwMode="auto">
            <a:xfrm>
              <a:off x="-90488" y="2534083"/>
              <a:ext cx="5537201" cy="2111375"/>
              <a:chOff x="-57" y="1615"/>
              <a:chExt cx="3488" cy="1330"/>
            </a:xfrm>
          </p:grpSpPr>
          <p:sp>
            <p:nvSpPr>
              <p:cNvPr id="26" name="Rectangle 49"/>
              <p:cNvSpPr>
                <a:spLocks noChangeArrowheads="1"/>
              </p:cNvSpPr>
              <p:nvPr/>
            </p:nvSpPr>
            <p:spPr bwMode="auto">
              <a:xfrm>
                <a:off x="-57" y="1873"/>
                <a:ext cx="994" cy="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algn="ctr" defTabSz="762000">
                  <a:lnSpc>
                    <a:spcPct val="150000"/>
                  </a:lnSpc>
                  <a:spcBef>
                    <a:spcPct val="0"/>
                  </a:spcBef>
                  <a:spcAft>
                    <a:spcPct val="0"/>
                  </a:spcAft>
                  <a:buClrTx/>
                  <a:buSzPct val="100000"/>
                </a:pPr>
                <a:r>
                  <a:rPr lang="en-GB" sz="1600" b="1" i="1" dirty="0" err="1">
                    <a:solidFill>
                      <a:srgbClr val="45958B"/>
                    </a:solidFill>
                    <a:sym typeface="Times New Roman" pitchFamily="18" charset="0"/>
                  </a:rPr>
                  <a:t>Mais</a:t>
                </a:r>
                <a:r>
                  <a:rPr lang="en-GB" sz="1600" b="1" i="1" dirty="0">
                    <a:solidFill>
                      <a:srgbClr val="45958B"/>
                    </a:solidFill>
                    <a:sym typeface="Times New Roman" pitchFamily="18" charset="0"/>
                  </a:rPr>
                  <a:t> </a:t>
                </a:r>
                <a:r>
                  <a:rPr lang="en-GB" sz="1600" b="1" i="1" dirty="0" err="1">
                    <a:solidFill>
                      <a:srgbClr val="45958B"/>
                    </a:solidFill>
                    <a:sym typeface="Times New Roman" pitchFamily="18" charset="0"/>
                  </a:rPr>
                  <a:t>qu’en</a:t>
                </a:r>
                <a:r>
                  <a:rPr lang="en-GB" sz="1600" b="1" i="1" dirty="0">
                    <a:solidFill>
                      <a:srgbClr val="45958B"/>
                    </a:solidFill>
                    <a:sym typeface="Times New Roman" pitchFamily="18" charset="0"/>
                  </a:rPr>
                  <a:t> </a:t>
                </a:r>
                <a:r>
                  <a:rPr lang="en-GB" sz="1600" b="1" i="1" dirty="0" err="1">
                    <a:solidFill>
                      <a:srgbClr val="45958B"/>
                    </a:solidFill>
                    <a:sym typeface="Times New Roman" pitchFamily="18" charset="0"/>
                  </a:rPr>
                  <a:t>est</a:t>
                </a:r>
                <a:r>
                  <a:rPr lang="en-GB" sz="1600" b="1" i="1" dirty="0">
                    <a:solidFill>
                      <a:srgbClr val="45958B"/>
                    </a:solidFill>
                    <a:sym typeface="Times New Roman" pitchFamily="18" charset="0"/>
                  </a:rPr>
                  <a:t>-il de </a:t>
                </a:r>
                <a:r>
                  <a:rPr lang="en-GB" sz="1600" b="1" i="1" dirty="0" err="1">
                    <a:solidFill>
                      <a:srgbClr val="45958B"/>
                    </a:solidFill>
                    <a:sym typeface="Times New Roman" pitchFamily="18" charset="0"/>
                  </a:rPr>
                  <a:t>ceux</a:t>
                </a:r>
                <a:r>
                  <a:rPr lang="en-GB" sz="1600" b="1" i="1" dirty="0">
                    <a:solidFill>
                      <a:srgbClr val="45958B"/>
                    </a:solidFill>
                    <a:sym typeface="Times New Roman" pitchFamily="18" charset="0"/>
                  </a:rPr>
                  <a:t>-ci ?</a:t>
                </a:r>
                <a:endParaRPr lang="en-GB" sz="1400" b="1" i="1" dirty="0">
                  <a:solidFill>
                    <a:srgbClr val="45958B"/>
                  </a:solidFill>
                  <a:sym typeface="Times New Roman" pitchFamily="18" charset="0"/>
                </a:endParaRPr>
              </a:p>
            </p:txBody>
          </p:sp>
          <p:sp>
            <p:nvSpPr>
              <p:cNvPr id="27" name="Oval 18"/>
              <p:cNvSpPr>
                <a:spLocks noChangeArrowheads="1"/>
              </p:cNvSpPr>
              <p:nvPr/>
            </p:nvSpPr>
            <p:spPr bwMode="auto">
              <a:xfrm rot="-3789149">
                <a:off x="2396" y="1909"/>
                <a:ext cx="1330" cy="741"/>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a:p>
            </p:txBody>
          </p:sp>
          <p:cxnSp>
            <p:nvCxnSpPr>
              <p:cNvPr id="28" name="Straight Connector 20"/>
              <p:cNvCxnSpPr>
                <a:cxnSpLocks noChangeShapeType="1"/>
              </p:cNvCxnSpPr>
              <p:nvPr/>
            </p:nvCxnSpPr>
            <p:spPr bwMode="auto">
              <a:xfrm flipV="1">
                <a:off x="978" y="1990"/>
                <a:ext cx="1811" cy="91"/>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grpSp>
      <p:sp>
        <p:nvSpPr>
          <p:cNvPr id="4" name="Title 3">
            <a:extLst>
              <a:ext uri="{FF2B5EF4-FFF2-40B4-BE49-F238E27FC236}">
                <a16:creationId xmlns:a16="http://schemas.microsoft.com/office/drawing/2014/main" id="{B1D08296-DEA9-43FC-9120-30FEB1AFDEA2}"/>
              </a:ext>
            </a:extLst>
          </p:cNvPr>
          <p:cNvSpPr>
            <a:spLocks noGrp="1"/>
          </p:cNvSpPr>
          <p:nvPr>
            <p:ph type="title"/>
          </p:nvPr>
        </p:nvSpPr>
        <p:spPr/>
        <p:txBody>
          <a:bodyPr/>
          <a:lstStyle/>
          <a:p>
            <a:r>
              <a:rPr lang="en-GB">
                <a:latin typeface="+mn-lt"/>
              </a:rPr>
              <a:t>Exploration : module et </a:t>
            </a:r>
            <a:r>
              <a:rPr lang="en-GB" err="1">
                <a:latin typeface="+mn-lt"/>
              </a:rPr>
              <a:t>densité</a:t>
            </a:r>
            <a:endParaRPr lang="en-GB">
              <a:latin typeface="+mn-lt"/>
            </a:endParaRPr>
          </a:p>
        </p:txBody>
      </p:sp>
      <p:sp>
        <p:nvSpPr>
          <p:cNvPr id="13317" name="Text Box 16"/>
          <p:cNvSpPr txBox="1">
            <a:spLocks noChangeArrowheads="1"/>
          </p:cNvSpPr>
          <p:nvPr/>
        </p:nvSpPr>
        <p:spPr bwMode="auto">
          <a:xfrm>
            <a:off x="3982680" y="628592"/>
            <a:ext cx="3264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Composition (et Microstructure)</a:t>
            </a:r>
          </a:p>
        </p:txBody>
      </p:sp>
    </p:spTree>
    <p:extLst>
      <p:ext uri="{BB962C8B-B14F-4D97-AF65-F5344CB8AC3E}">
        <p14:creationId xmlns:p14="http://schemas.microsoft.com/office/powerpoint/2010/main" val="257964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ln w="9525"/>
        </p:spPr>
        <p:txBody>
          <a:bodyPr/>
          <a:lstStyle/>
          <a:p>
            <a:r>
              <a:rPr lang="en-GB" dirty="0" err="1">
                <a:latin typeface="+mn-lt"/>
              </a:rPr>
              <a:t>Contrôler</a:t>
            </a:r>
            <a:r>
              <a:rPr lang="en-GB" dirty="0">
                <a:latin typeface="+mn-lt"/>
              </a:rPr>
              <a:t> module &amp; </a:t>
            </a:r>
            <a:r>
              <a:rPr lang="en-GB" dirty="0" err="1">
                <a:latin typeface="+mn-lt"/>
              </a:rPr>
              <a:t>densité</a:t>
            </a:r>
            <a:r>
              <a:rPr lang="en-GB" dirty="0">
                <a:latin typeface="+mn-lt"/>
              </a:rPr>
              <a:t> : </a:t>
            </a:r>
            <a:r>
              <a:rPr lang="en-GB" dirty="0">
                <a:solidFill>
                  <a:schemeClr val="accent1"/>
                </a:solidFill>
                <a:latin typeface="+mn-lt"/>
              </a:rPr>
              <a:t>architecture</a:t>
            </a:r>
          </a:p>
        </p:txBody>
      </p:sp>
      <p:pic>
        <p:nvPicPr>
          <p:cNvPr id="25" name="Picture 4">
            <a:extLst>
              <a:ext uri="{FF2B5EF4-FFF2-40B4-BE49-F238E27FC236}">
                <a16:creationId xmlns:a16="http://schemas.microsoft.com/office/drawing/2014/main" id="{E1C8A340-480B-4387-952E-20395C91C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962" y="2136034"/>
            <a:ext cx="5010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EDFC6B37-2CB6-4BC2-B35C-E040BB5E30C0}"/>
              </a:ext>
            </a:extLst>
          </p:cNvPr>
          <p:cNvGrpSpPr/>
          <p:nvPr/>
        </p:nvGrpSpPr>
        <p:grpSpPr>
          <a:xfrm>
            <a:off x="1548917" y="1324833"/>
            <a:ext cx="4633959" cy="3733083"/>
            <a:chOff x="558317" y="1096233"/>
            <a:chExt cx="4633959" cy="3733083"/>
          </a:xfrm>
        </p:grpSpPr>
        <p:sp>
          <p:nvSpPr>
            <p:cNvPr id="28" name="Rectangle 49">
              <a:extLst>
                <a:ext uri="{FF2B5EF4-FFF2-40B4-BE49-F238E27FC236}">
                  <a16:creationId xmlns:a16="http://schemas.microsoft.com/office/drawing/2014/main" id="{446C5DFD-E72B-427B-8D7C-498E71E5FE0A}"/>
                </a:ext>
              </a:extLst>
            </p:cNvPr>
            <p:cNvSpPr>
              <a:spLocks noChangeArrowheads="1"/>
            </p:cNvSpPr>
            <p:nvPr/>
          </p:nvSpPr>
          <p:spPr bwMode="auto">
            <a:xfrm>
              <a:off x="558317" y="1096233"/>
              <a:ext cx="46339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dirty="0"/>
                <a:t>(1)  Composites:</a:t>
              </a:r>
              <a:r>
                <a:rPr lang="en-GB" i="1" dirty="0"/>
                <a:t>   </a:t>
              </a:r>
              <a:r>
                <a:rPr lang="en-GB" b="1" dirty="0"/>
                <a:t>“</a:t>
              </a:r>
              <a:r>
                <a:rPr lang="en-GB" b="1" dirty="0" err="1"/>
                <a:t>solide</a:t>
              </a:r>
              <a:r>
                <a:rPr lang="en-GB" b="1" dirty="0"/>
                <a:t> – </a:t>
              </a:r>
              <a:r>
                <a:rPr lang="en-GB" b="1" dirty="0" err="1"/>
                <a:t>hybrides</a:t>
              </a:r>
              <a:r>
                <a:rPr lang="en-GB" b="1" dirty="0"/>
                <a:t> </a:t>
              </a:r>
              <a:r>
                <a:rPr lang="en-GB" b="1" dirty="0" err="1"/>
                <a:t>solides</a:t>
              </a:r>
              <a:r>
                <a:rPr lang="en-GB" b="1" dirty="0"/>
                <a:t>”</a:t>
              </a:r>
            </a:p>
          </p:txBody>
        </p:sp>
        <p:grpSp>
          <p:nvGrpSpPr>
            <p:cNvPr id="29" name="Group 28">
              <a:extLst>
                <a:ext uri="{FF2B5EF4-FFF2-40B4-BE49-F238E27FC236}">
                  <a16:creationId xmlns:a16="http://schemas.microsoft.com/office/drawing/2014/main" id="{B2C63948-E5D4-42C4-8B17-15691C1983E3}"/>
                </a:ext>
              </a:extLst>
            </p:cNvPr>
            <p:cNvGrpSpPr/>
            <p:nvPr/>
          </p:nvGrpSpPr>
          <p:grpSpPr>
            <a:xfrm>
              <a:off x="686583" y="2377716"/>
              <a:ext cx="1260000" cy="2451600"/>
              <a:chOff x="646111" y="2261090"/>
              <a:chExt cx="1260000" cy="2451600"/>
            </a:xfrm>
          </p:grpSpPr>
          <p:pic>
            <p:nvPicPr>
              <p:cNvPr id="30" name="Picture 11">
                <a:extLst>
                  <a:ext uri="{FF2B5EF4-FFF2-40B4-BE49-F238E27FC236}">
                    <a16:creationId xmlns:a16="http://schemas.microsoft.com/office/drawing/2014/main" id="{9335EC22-F20C-4C7A-AAEA-C4CCEA8152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11" y="3674285"/>
                <a:ext cx="1260000" cy="10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6EEB44A-5561-4610-B926-1A6130F365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1" y="2261090"/>
                <a:ext cx="1260000"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58A97AAB-9348-4513-B73F-12037DD11001}"/>
                  </a:ext>
                </a:extLst>
              </p:cNvPr>
              <p:cNvSpPr txBox="1">
                <a:spLocks noChangeArrowheads="1"/>
              </p:cNvSpPr>
              <p:nvPr/>
            </p:nvSpPr>
            <p:spPr bwMode="auto">
              <a:xfrm>
                <a:off x="653006" y="2266400"/>
                <a:ext cx="50045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a:latin typeface="+mn-lt"/>
                  </a:rPr>
                  <a:t>CFRP</a:t>
                </a:r>
              </a:p>
            </p:txBody>
          </p:sp>
          <p:sp>
            <p:nvSpPr>
              <p:cNvPr id="33" name="Text Box 14">
                <a:extLst>
                  <a:ext uri="{FF2B5EF4-FFF2-40B4-BE49-F238E27FC236}">
                    <a16:creationId xmlns:a16="http://schemas.microsoft.com/office/drawing/2014/main" id="{AC3F8BC4-AE50-479D-863B-4BCDFBC1FEC0}"/>
                  </a:ext>
                </a:extLst>
              </p:cNvPr>
              <p:cNvSpPr txBox="1">
                <a:spLocks noChangeArrowheads="1"/>
              </p:cNvSpPr>
              <p:nvPr/>
            </p:nvSpPr>
            <p:spPr bwMode="auto">
              <a:xfrm>
                <a:off x="651181" y="3688567"/>
                <a:ext cx="51648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a:latin typeface="+mn-lt"/>
                  </a:rPr>
                  <a:t>GFRP</a:t>
                </a:r>
              </a:p>
            </p:txBody>
          </p:sp>
        </p:grpSp>
      </p:grpSp>
      <p:sp>
        <p:nvSpPr>
          <p:cNvPr id="34" name="Freeform 15">
            <a:extLst>
              <a:ext uri="{FF2B5EF4-FFF2-40B4-BE49-F238E27FC236}">
                <a16:creationId xmlns:a16="http://schemas.microsoft.com/office/drawing/2014/main" id="{9D7BF5C5-49F8-41FB-80FB-675B7D9198CB}"/>
              </a:ext>
            </a:extLst>
          </p:cNvPr>
          <p:cNvSpPr>
            <a:spLocks/>
          </p:cNvSpPr>
          <p:nvPr/>
        </p:nvSpPr>
        <p:spPr bwMode="auto">
          <a:xfrm>
            <a:off x="6203935" y="2083872"/>
            <a:ext cx="1362222" cy="1116528"/>
          </a:xfrm>
          <a:custGeom>
            <a:avLst/>
            <a:gdLst>
              <a:gd name="T0" fmla="*/ 0 w 1440"/>
              <a:gd name="T1" fmla="*/ 0 h 608"/>
              <a:gd name="T2" fmla="*/ 2147479336 w 1440"/>
              <a:gd name="T3" fmla="*/ 16757085 h 608"/>
              <a:gd name="T4" fmla="*/ 2147479336 w 1440"/>
              <a:gd name="T5" fmla="*/ 35376065 h 608"/>
              <a:gd name="T6" fmla="*/ 0 60000 65536"/>
              <a:gd name="T7" fmla="*/ 0 60000 65536"/>
              <a:gd name="T8" fmla="*/ 0 60000 65536"/>
              <a:gd name="T9" fmla="*/ 0 w 1440"/>
              <a:gd name="T10" fmla="*/ 0 h 608"/>
              <a:gd name="T11" fmla="*/ 1440 w 1440"/>
              <a:gd name="T12" fmla="*/ 608 h 608"/>
            </a:gdLst>
            <a:ahLst/>
            <a:cxnLst>
              <a:cxn ang="T6">
                <a:pos x="T0" y="T1"/>
              </a:cxn>
              <a:cxn ang="T7">
                <a:pos x="T2" y="T3"/>
              </a:cxn>
              <a:cxn ang="T8">
                <a:pos x="T4" y="T5"/>
              </a:cxn>
            </a:cxnLst>
            <a:rect l="T9" t="T10" r="T11" b="T12"/>
            <a:pathLst>
              <a:path w="1440" h="608">
                <a:moveTo>
                  <a:pt x="0" y="0"/>
                </a:moveTo>
                <a:cubicBezTo>
                  <a:pt x="324" y="93"/>
                  <a:pt x="648" y="187"/>
                  <a:pt x="888" y="288"/>
                </a:cubicBezTo>
                <a:cubicBezTo>
                  <a:pt x="1128" y="389"/>
                  <a:pt x="1284" y="498"/>
                  <a:pt x="1440" y="608"/>
                </a:cubicBezTo>
              </a:path>
            </a:pathLst>
          </a:custGeom>
          <a:noFill/>
          <a:ln w="19050">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a:solidFill>
                <a:schemeClr val="accent1"/>
              </a:solidFill>
            </a:endParaRPr>
          </a:p>
        </p:txBody>
      </p:sp>
      <p:sp>
        <p:nvSpPr>
          <p:cNvPr id="35" name="Freeform 24">
            <a:extLst>
              <a:ext uri="{FF2B5EF4-FFF2-40B4-BE49-F238E27FC236}">
                <a16:creationId xmlns:a16="http://schemas.microsoft.com/office/drawing/2014/main" id="{0D1C64F0-2235-415A-8F84-4F9BEECD6E7F}"/>
              </a:ext>
            </a:extLst>
          </p:cNvPr>
          <p:cNvSpPr>
            <a:spLocks/>
          </p:cNvSpPr>
          <p:nvPr/>
        </p:nvSpPr>
        <p:spPr bwMode="auto">
          <a:xfrm rot="20863658">
            <a:off x="6249618" y="4249077"/>
            <a:ext cx="1800177" cy="1476000"/>
          </a:xfrm>
          <a:custGeom>
            <a:avLst/>
            <a:gdLst>
              <a:gd name="T0" fmla="*/ 0 w 1811"/>
              <a:gd name="T1" fmla="*/ 720 h 864"/>
              <a:gd name="T2" fmla="*/ 1429 w 1811"/>
              <a:gd name="T3" fmla="*/ 744 h 864"/>
              <a:gd name="T4" fmla="*/ 1586 w 1811"/>
              <a:gd name="T5" fmla="*/ 0 h 864"/>
              <a:gd name="T6" fmla="*/ 0 60000 65536"/>
              <a:gd name="T7" fmla="*/ 0 60000 65536"/>
              <a:gd name="T8" fmla="*/ 0 60000 65536"/>
              <a:gd name="T9" fmla="*/ 0 w 1811"/>
              <a:gd name="T10" fmla="*/ 0 h 864"/>
              <a:gd name="T11" fmla="*/ 1811 w 1811"/>
              <a:gd name="T12" fmla="*/ 864 h 864"/>
            </a:gdLst>
            <a:ahLst/>
            <a:cxnLst>
              <a:cxn ang="T6">
                <a:pos x="T0" y="T1"/>
              </a:cxn>
              <a:cxn ang="T7">
                <a:pos x="T2" y="T3"/>
              </a:cxn>
              <a:cxn ang="T8">
                <a:pos x="T4" y="T5"/>
              </a:cxn>
            </a:cxnLst>
            <a:rect l="T9" t="T10" r="T11" b="T12"/>
            <a:pathLst>
              <a:path w="1811" h="864">
                <a:moveTo>
                  <a:pt x="0" y="720"/>
                </a:moveTo>
                <a:cubicBezTo>
                  <a:pt x="622" y="792"/>
                  <a:pt x="1245" y="864"/>
                  <a:pt x="1528" y="744"/>
                </a:cubicBezTo>
                <a:cubicBezTo>
                  <a:pt x="1811" y="624"/>
                  <a:pt x="1667" y="124"/>
                  <a:pt x="1696" y="0"/>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spAutoFit/>
          </a:bodyPr>
          <a:lstStyle/>
          <a:p>
            <a:endParaRPr lang="en-GB">
              <a:solidFill>
                <a:schemeClr val="accent1"/>
              </a:solidFill>
            </a:endParaRPr>
          </a:p>
        </p:txBody>
      </p:sp>
      <p:grpSp>
        <p:nvGrpSpPr>
          <p:cNvPr id="36" name="Group 35">
            <a:extLst>
              <a:ext uri="{FF2B5EF4-FFF2-40B4-BE49-F238E27FC236}">
                <a16:creationId xmlns:a16="http://schemas.microsoft.com/office/drawing/2014/main" id="{4BB8209E-5860-4273-B5DC-84969397A3C1}"/>
              </a:ext>
            </a:extLst>
          </p:cNvPr>
          <p:cNvGrpSpPr/>
          <p:nvPr/>
        </p:nvGrpSpPr>
        <p:grpSpPr>
          <a:xfrm>
            <a:off x="6985074" y="1276445"/>
            <a:ext cx="3120391" cy="381765"/>
            <a:chOff x="5994474" y="1047845"/>
            <a:chExt cx="3120391" cy="381765"/>
          </a:xfrm>
        </p:grpSpPr>
        <p:graphicFrame>
          <p:nvGraphicFramePr>
            <p:cNvPr id="37" name="Object 21">
              <a:extLst>
                <a:ext uri="{FF2B5EF4-FFF2-40B4-BE49-F238E27FC236}">
                  <a16:creationId xmlns:a16="http://schemas.microsoft.com/office/drawing/2014/main" id="{60FED206-25CB-4A2B-A744-7BAA92BF8A13}"/>
                </a:ext>
              </a:extLst>
            </p:cNvPr>
            <p:cNvGraphicFramePr>
              <a:graphicFrameLocks noChangeAspect="1"/>
            </p:cNvGraphicFramePr>
            <p:nvPr/>
          </p:nvGraphicFramePr>
          <p:xfrm>
            <a:off x="7086040" y="1059723"/>
            <a:ext cx="2028825" cy="369887"/>
          </p:xfrm>
          <a:graphic>
            <a:graphicData uri="http://schemas.openxmlformats.org/presentationml/2006/ole">
              <mc:AlternateContent xmlns:mc="http://schemas.openxmlformats.org/markup-compatibility/2006">
                <mc:Choice xmlns:v="urn:schemas-microsoft-com:vml" Requires="v">
                  <p:oleObj spid="_x0000_s30721" name="Equation" r:id="rId7" imgW="1320480" imgH="241200" progId="Equation.3">
                    <p:embed/>
                  </p:oleObj>
                </mc:Choice>
                <mc:Fallback>
                  <p:oleObj name="Equation" r:id="rId7" imgW="1320480" imgH="241200" progId="Equation.3">
                    <p:embed/>
                    <p:pic>
                      <p:nvPicPr>
                        <p:cNvPr id="37" name="Object 21">
                          <a:extLst>
                            <a:ext uri="{FF2B5EF4-FFF2-40B4-BE49-F238E27FC236}">
                              <a16:creationId xmlns:a16="http://schemas.microsoft.com/office/drawing/2014/main" id="{60FED206-25CB-4A2B-A744-7BAA92BF8A13}"/>
                            </a:ext>
                          </a:extLst>
                        </p:cNvPr>
                        <p:cNvPicPr>
                          <a:picLocks noChangeAspect="1" noChangeArrowheads="1"/>
                        </p:cNvPicPr>
                        <p:nvPr/>
                      </p:nvPicPr>
                      <p:blipFill>
                        <a:blip r:embed="rId8"/>
                        <a:srcRect/>
                        <a:stretch>
                          <a:fillRect/>
                        </a:stretch>
                      </p:blipFill>
                      <p:spPr bwMode="auto">
                        <a:xfrm>
                          <a:off x="7086040" y="1059723"/>
                          <a:ext cx="2028825" cy="369887"/>
                        </a:xfrm>
                        <a:prstGeom prst="rect">
                          <a:avLst/>
                        </a:prstGeom>
                        <a:noFill/>
                      </p:spPr>
                    </p:pic>
                  </p:oleObj>
                </mc:Fallback>
              </mc:AlternateContent>
            </a:graphicData>
          </a:graphic>
        </p:graphicFrame>
        <p:sp>
          <p:nvSpPr>
            <p:cNvPr id="38" name="Rectangle 37">
              <a:extLst>
                <a:ext uri="{FF2B5EF4-FFF2-40B4-BE49-F238E27FC236}">
                  <a16:creationId xmlns:a16="http://schemas.microsoft.com/office/drawing/2014/main" id="{A0664F64-B1FA-4A52-939D-FF71D2AFB5B7}"/>
                </a:ext>
              </a:extLst>
            </p:cNvPr>
            <p:cNvSpPr/>
            <p:nvPr/>
          </p:nvSpPr>
          <p:spPr>
            <a:xfrm>
              <a:off x="5994474" y="1047845"/>
              <a:ext cx="950901" cy="369332"/>
            </a:xfrm>
            <a:prstGeom prst="rect">
              <a:avLst/>
            </a:prstGeom>
          </p:spPr>
          <p:txBody>
            <a:bodyPr wrap="none">
              <a:spAutoFit/>
            </a:bodyPr>
            <a:lstStyle/>
            <a:p>
              <a:r>
                <a:rPr lang="en-GB" dirty="0" err="1"/>
                <a:t>Densité</a:t>
              </a:r>
              <a:r>
                <a:rPr lang="en-GB" dirty="0"/>
                <a:t>:</a:t>
              </a:r>
            </a:p>
          </p:txBody>
        </p:sp>
      </p:grpSp>
      <p:grpSp>
        <p:nvGrpSpPr>
          <p:cNvPr id="39" name="Group 38">
            <a:extLst>
              <a:ext uri="{FF2B5EF4-FFF2-40B4-BE49-F238E27FC236}">
                <a16:creationId xmlns:a16="http://schemas.microsoft.com/office/drawing/2014/main" id="{180B3698-526E-4CC0-8811-4A69E38DCDBA}"/>
              </a:ext>
            </a:extLst>
          </p:cNvPr>
          <p:cNvGrpSpPr/>
          <p:nvPr/>
        </p:nvGrpSpPr>
        <p:grpSpPr>
          <a:xfrm>
            <a:off x="1794941" y="1888149"/>
            <a:ext cx="4647939" cy="4302951"/>
            <a:chOff x="804341" y="1475301"/>
            <a:chExt cx="4647939" cy="4302951"/>
          </a:xfrm>
        </p:grpSpPr>
        <p:grpSp>
          <p:nvGrpSpPr>
            <p:cNvPr id="40" name="Group 5">
              <a:extLst>
                <a:ext uri="{FF2B5EF4-FFF2-40B4-BE49-F238E27FC236}">
                  <a16:creationId xmlns:a16="http://schemas.microsoft.com/office/drawing/2014/main" id="{54033AFA-25E4-419C-9965-730AC96D49F1}"/>
                </a:ext>
              </a:extLst>
            </p:cNvPr>
            <p:cNvGrpSpPr>
              <a:grpSpLocks/>
            </p:cNvGrpSpPr>
            <p:nvPr/>
          </p:nvGrpSpPr>
          <p:grpSpPr bwMode="auto">
            <a:xfrm>
              <a:off x="1730866" y="1511048"/>
              <a:ext cx="2071690" cy="4267204"/>
              <a:chOff x="1462" y="963"/>
              <a:chExt cx="1305" cy="2688"/>
            </a:xfrm>
          </p:grpSpPr>
          <p:sp>
            <p:nvSpPr>
              <p:cNvPr id="44" name="Rectangle 49">
                <a:extLst>
                  <a:ext uri="{FF2B5EF4-FFF2-40B4-BE49-F238E27FC236}">
                    <a16:creationId xmlns:a16="http://schemas.microsoft.com/office/drawing/2014/main" id="{FA33AB5F-883A-451E-82B3-A500CDAB1460}"/>
                  </a:ext>
                </a:extLst>
              </p:cNvPr>
              <p:cNvSpPr>
                <a:spLocks noChangeArrowheads="1"/>
              </p:cNvSpPr>
              <p:nvPr/>
            </p:nvSpPr>
            <p:spPr bwMode="auto">
              <a:xfrm>
                <a:off x="1462" y="963"/>
                <a:ext cx="108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err="1"/>
                  <a:t>Limite</a:t>
                </a:r>
                <a:r>
                  <a:rPr lang="en-GB" sz="1400" b="1"/>
                  <a:t> supérieure :</a:t>
                </a:r>
                <a:endParaRPr lang="en-GB" baseline="30000"/>
              </a:p>
            </p:txBody>
          </p:sp>
          <p:sp>
            <p:nvSpPr>
              <p:cNvPr id="45" name="Rectangle 49">
                <a:extLst>
                  <a:ext uri="{FF2B5EF4-FFF2-40B4-BE49-F238E27FC236}">
                    <a16:creationId xmlns:a16="http://schemas.microsoft.com/office/drawing/2014/main" id="{71665D58-36B3-4929-AF6F-9734AC50619E}"/>
                  </a:ext>
                </a:extLst>
              </p:cNvPr>
              <p:cNvSpPr>
                <a:spLocks noChangeArrowheads="1"/>
              </p:cNvSpPr>
              <p:nvPr/>
            </p:nvSpPr>
            <p:spPr bwMode="auto">
              <a:xfrm>
                <a:off x="1544" y="3156"/>
                <a:ext cx="1223"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dirty="0" err="1"/>
                  <a:t>Limite</a:t>
                </a:r>
                <a:r>
                  <a:rPr lang="en-GB" sz="1400" b="1" dirty="0"/>
                  <a:t> </a:t>
                </a:r>
                <a:r>
                  <a:rPr lang="en-GB" sz="1400" b="1" dirty="0" err="1"/>
                  <a:t>inférieure</a:t>
                </a:r>
                <a:r>
                  <a:rPr lang="en-GB" sz="1400" b="1" dirty="0"/>
                  <a:t> :</a:t>
                </a:r>
                <a:endParaRPr lang="en-GB" dirty="0"/>
              </a:p>
              <a:p>
                <a:pPr marL="34925" defTabSz="762000">
                  <a:spcBef>
                    <a:spcPts val="600"/>
                  </a:spcBef>
                  <a:spcAft>
                    <a:spcPct val="0"/>
                  </a:spcAft>
                  <a:buClrTx/>
                  <a:buSzPct val="100000"/>
                  <a:buFontTx/>
                  <a:buNone/>
                </a:pPr>
                <a:endParaRPr lang="en-GB" baseline="30000" dirty="0"/>
              </a:p>
            </p:txBody>
          </p:sp>
          <p:pic>
            <p:nvPicPr>
              <p:cNvPr id="46" name="Picture 8">
                <a:extLst>
                  <a:ext uri="{FF2B5EF4-FFF2-40B4-BE49-F238E27FC236}">
                    <a16:creationId xmlns:a16="http://schemas.microsoft.com/office/drawing/2014/main" id="{03B496B5-D949-4F61-A912-A071BB87C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1" y="1245"/>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a:extLst>
                  <a:ext uri="{FF2B5EF4-FFF2-40B4-BE49-F238E27FC236}">
                    <a16:creationId xmlns:a16="http://schemas.microsoft.com/office/drawing/2014/main" id="{EDBCB4EC-DE97-4EBD-9E06-623B64DFF82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1" y="2196"/>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 name="Object 21">
              <a:extLst>
                <a:ext uri="{FF2B5EF4-FFF2-40B4-BE49-F238E27FC236}">
                  <a16:creationId xmlns:a16="http://schemas.microsoft.com/office/drawing/2014/main" id="{7CBCEA6E-116C-4E24-BEDA-C8DA18662763}"/>
                </a:ext>
              </a:extLst>
            </p:cNvPr>
            <p:cNvGraphicFramePr>
              <a:graphicFrameLocks noChangeAspect="1"/>
            </p:cNvGraphicFramePr>
            <p:nvPr/>
          </p:nvGraphicFramePr>
          <p:xfrm>
            <a:off x="3309247" y="1544828"/>
            <a:ext cx="1841228" cy="296533"/>
          </p:xfrm>
          <a:graphic>
            <a:graphicData uri="http://schemas.openxmlformats.org/presentationml/2006/ole">
              <mc:AlternateContent xmlns:mc="http://schemas.openxmlformats.org/markup-compatibility/2006">
                <mc:Choice xmlns:v="urn:schemas-microsoft-com:vml" Requires="v">
                  <p:oleObj spid="_x0000_s30722" name="Equation" r:id="rId11" imgW="1256755" imgH="203112" progId="Equation.3">
                    <p:embed/>
                  </p:oleObj>
                </mc:Choice>
                <mc:Fallback>
                  <p:oleObj name="Equation" r:id="rId11" imgW="1256755" imgH="203112" progId="Equation.3">
                    <p:embed/>
                    <p:pic>
                      <p:nvPicPr>
                        <p:cNvPr id="41" name="Object 21">
                          <a:extLst>
                            <a:ext uri="{FF2B5EF4-FFF2-40B4-BE49-F238E27FC236}">
                              <a16:creationId xmlns:a16="http://schemas.microsoft.com/office/drawing/2014/main" id="{7CBCEA6E-116C-4E24-BEDA-C8DA186627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9247" y="1544828"/>
                          <a:ext cx="1841228" cy="296533"/>
                        </a:xfrm>
                        <a:prstGeom prst="rect">
                          <a:avLst/>
                        </a:prstGeom>
                        <a:noFill/>
                      </p:spPr>
                    </p:pic>
                  </p:oleObj>
                </mc:Fallback>
              </mc:AlternateContent>
            </a:graphicData>
          </a:graphic>
        </p:graphicFrame>
        <p:graphicFrame>
          <p:nvGraphicFramePr>
            <p:cNvPr id="42" name="Object 22">
              <a:extLst>
                <a:ext uri="{FF2B5EF4-FFF2-40B4-BE49-F238E27FC236}">
                  <a16:creationId xmlns:a16="http://schemas.microsoft.com/office/drawing/2014/main" id="{C9BE22E5-8A19-46CD-A2FF-A997F2B63458}"/>
                </a:ext>
              </a:extLst>
            </p:cNvPr>
            <p:cNvGraphicFramePr>
              <a:graphicFrameLocks noChangeAspect="1"/>
            </p:cNvGraphicFramePr>
            <p:nvPr/>
          </p:nvGraphicFramePr>
          <p:xfrm>
            <a:off x="3539861" y="4766202"/>
            <a:ext cx="1912419" cy="720485"/>
          </p:xfrm>
          <a:graphic>
            <a:graphicData uri="http://schemas.openxmlformats.org/presentationml/2006/ole">
              <mc:AlternateContent xmlns:mc="http://schemas.openxmlformats.org/markup-compatibility/2006">
                <mc:Choice xmlns:v="urn:schemas-microsoft-com:vml" Requires="v">
                  <p:oleObj spid="_x0000_s30723" name="Equation" r:id="rId13" imgW="1307532" imgH="495085" progId="Equation.3">
                    <p:embed/>
                  </p:oleObj>
                </mc:Choice>
                <mc:Fallback>
                  <p:oleObj name="Equation" r:id="rId13" imgW="1307532" imgH="495085" progId="Equation.3">
                    <p:embed/>
                    <p:pic>
                      <p:nvPicPr>
                        <p:cNvPr id="42" name="Object 22">
                          <a:extLst>
                            <a:ext uri="{FF2B5EF4-FFF2-40B4-BE49-F238E27FC236}">
                              <a16:creationId xmlns:a16="http://schemas.microsoft.com/office/drawing/2014/main" id="{C9BE22E5-8A19-46CD-A2FF-A997F2B634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9861" y="4766202"/>
                          <a:ext cx="1912419" cy="720485"/>
                        </a:xfrm>
                        <a:prstGeom prst="rect">
                          <a:avLst/>
                        </a:prstGeom>
                        <a:noFill/>
                      </p:spPr>
                    </p:pic>
                  </p:oleObj>
                </mc:Fallback>
              </mc:AlternateContent>
            </a:graphicData>
          </a:graphic>
        </p:graphicFrame>
        <p:sp>
          <p:nvSpPr>
            <p:cNvPr id="43" name="Rectangle 42">
              <a:extLst>
                <a:ext uri="{FF2B5EF4-FFF2-40B4-BE49-F238E27FC236}">
                  <a16:creationId xmlns:a16="http://schemas.microsoft.com/office/drawing/2014/main" id="{B60B4703-13A7-4D51-BC29-771BEEE5AD37}"/>
                </a:ext>
              </a:extLst>
            </p:cNvPr>
            <p:cNvSpPr/>
            <p:nvPr/>
          </p:nvSpPr>
          <p:spPr>
            <a:xfrm>
              <a:off x="804341" y="1475301"/>
              <a:ext cx="915635" cy="369332"/>
            </a:xfrm>
            <a:prstGeom prst="rect">
              <a:avLst/>
            </a:prstGeom>
          </p:spPr>
          <p:txBody>
            <a:bodyPr wrap="none">
              <a:spAutoFit/>
            </a:bodyPr>
            <a:lstStyle/>
            <a:p>
              <a:r>
                <a:rPr lang="en-GB"/>
                <a:t>Module</a:t>
              </a:r>
            </a:p>
          </p:txBody>
        </p:sp>
      </p:grpSp>
    </p:spTree>
    <p:extLst>
      <p:ext uri="{BB962C8B-B14F-4D97-AF65-F5344CB8AC3E}">
        <p14:creationId xmlns:p14="http://schemas.microsoft.com/office/powerpoint/2010/main" val="263550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ln w="9525"/>
        </p:spPr>
        <p:txBody>
          <a:bodyPr/>
          <a:lstStyle/>
          <a:p>
            <a:r>
              <a:rPr lang="en-GB" err="1">
                <a:latin typeface="+mn-lt"/>
              </a:rPr>
              <a:t>Contrôler</a:t>
            </a:r>
            <a:r>
              <a:rPr lang="en-GB">
                <a:latin typeface="+mn-lt"/>
              </a:rPr>
              <a:t> le module par </a:t>
            </a:r>
            <a:r>
              <a:rPr lang="en-GB" err="1">
                <a:solidFill>
                  <a:schemeClr val="accent1"/>
                </a:solidFill>
                <a:latin typeface="+mn-lt"/>
              </a:rPr>
              <a:t>l’architecture</a:t>
            </a:r>
            <a:endParaRPr lang="en-GB">
              <a:solidFill>
                <a:schemeClr val="accent1"/>
              </a:solidFill>
              <a:latin typeface="+mn-lt"/>
            </a:endParaRPr>
          </a:p>
        </p:txBody>
      </p:sp>
      <p:pic>
        <p:nvPicPr>
          <p:cNvPr id="22" name="Picture 4">
            <a:extLst>
              <a:ext uri="{FF2B5EF4-FFF2-40B4-BE49-F238E27FC236}">
                <a16:creationId xmlns:a16="http://schemas.microsoft.com/office/drawing/2014/main" id="{861405EE-AD5D-4B5F-8F0E-44F57B3184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921" y="1726606"/>
            <a:ext cx="4648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164BFB4F-44E5-4926-A39E-0DDA96F24116}"/>
              </a:ext>
            </a:extLst>
          </p:cNvPr>
          <p:cNvGrpSpPr/>
          <p:nvPr/>
        </p:nvGrpSpPr>
        <p:grpSpPr>
          <a:xfrm>
            <a:off x="4043798" y="1925138"/>
            <a:ext cx="1619250" cy="3430588"/>
            <a:chOff x="2658678" y="1786142"/>
            <a:chExt cx="1619250" cy="3430588"/>
          </a:xfrm>
        </p:grpSpPr>
        <p:pic>
          <p:nvPicPr>
            <p:cNvPr id="24" name="Picture 6">
              <a:extLst>
                <a:ext uri="{FF2B5EF4-FFF2-40B4-BE49-F238E27FC236}">
                  <a16:creationId xmlns:a16="http://schemas.microsoft.com/office/drawing/2014/main" id="{74973B6F-BCC9-405A-AF1F-5BB5447C50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8678" y="1786142"/>
              <a:ext cx="16097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6183BA9E-E83D-4B68-9E1A-C675E5676F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7753" y="3464130"/>
              <a:ext cx="1400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Freeform 9">
            <a:extLst>
              <a:ext uri="{FF2B5EF4-FFF2-40B4-BE49-F238E27FC236}">
                <a16:creationId xmlns:a16="http://schemas.microsoft.com/office/drawing/2014/main" id="{110A3B03-8CF0-4745-A6EB-0E25B06A9F5D}"/>
              </a:ext>
            </a:extLst>
          </p:cNvPr>
          <p:cNvSpPr>
            <a:spLocks/>
          </p:cNvSpPr>
          <p:nvPr/>
        </p:nvSpPr>
        <p:spPr bwMode="auto">
          <a:xfrm>
            <a:off x="6509933" y="3939441"/>
            <a:ext cx="4648200" cy="1752600"/>
          </a:xfrm>
          <a:custGeom>
            <a:avLst/>
            <a:gdLst>
              <a:gd name="T0" fmla="*/ 0 w 2071"/>
              <a:gd name="T1" fmla="*/ 2147483647 h 1672"/>
              <a:gd name="T2" fmla="*/ 2147483647 w 2071"/>
              <a:gd name="T3" fmla="*/ 2147483647 h 1672"/>
              <a:gd name="T4" fmla="*/ 2147483647 w 2071"/>
              <a:gd name="T5" fmla="*/ 0 h 1672"/>
              <a:gd name="T6" fmla="*/ 0 60000 65536"/>
              <a:gd name="T7" fmla="*/ 0 60000 65536"/>
              <a:gd name="T8" fmla="*/ 0 60000 65536"/>
              <a:gd name="T9" fmla="*/ 0 w 2071"/>
              <a:gd name="T10" fmla="*/ 0 h 1672"/>
              <a:gd name="T11" fmla="*/ 2071 w 2071"/>
              <a:gd name="T12" fmla="*/ 1672 h 1672"/>
            </a:gdLst>
            <a:ahLst/>
            <a:cxnLst>
              <a:cxn ang="T6">
                <a:pos x="T0" y="T1"/>
              </a:cxn>
              <a:cxn ang="T7">
                <a:pos x="T2" y="T3"/>
              </a:cxn>
              <a:cxn ang="T8">
                <a:pos x="T4" y="T5"/>
              </a:cxn>
            </a:cxnLst>
            <a:rect l="T9" t="T10" r="T11" b="T12"/>
            <a:pathLst>
              <a:path w="2071" h="1672">
                <a:moveTo>
                  <a:pt x="0" y="1672"/>
                </a:moveTo>
                <a:cubicBezTo>
                  <a:pt x="724" y="1391"/>
                  <a:pt x="1449" y="1111"/>
                  <a:pt x="1760" y="832"/>
                </a:cubicBezTo>
                <a:cubicBezTo>
                  <a:pt x="2071" y="553"/>
                  <a:pt x="1967" y="276"/>
                  <a:pt x="1864" y="0"/>
                </a:cubicBez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nvGrpSpPr>
          <p:cNvPr id="27" name="Group 26">
            <a:extLst>
              <a:ext uri="{FF2B5EF4-FFF2-40B4-BE49-F238E27FC236}">
                <a16:creationId xmlns:a16="http://schemas.microsoft.com/office/drawing/2014/main" id="{8FEDCCCA-95DF-4482-9B98-BEBB82B95A3E}"/>
              </a:ext>
            </a:extLst>
          </p:cNvPr>
          <p:cNvGrpSpPr/>
          <p:nvPr/>
        </p:nvGrpSpPr>
        <p:grpSpPr>
          <a:xfrm>
            <a:off x="1905000" y="1219200"/>
            <a:ext cx="3867727" cy="4039677"/>
            <a:chOff x="519880" y="1080204"/>
            <a:chExt cx="3867727" cy="4039677"/>
          </a:xfrm>
        </p:grpSpPr>
        <p:sp>
          <p:nvSpPr>
            <p:cNvPr id="28" name="Rectangle 49">
              <a:extLst>
                <a:ext uri="{FF2B5EF4-FFF2-40B4-BE49-F238E27FC236}">
                  <a16:creationId xmlns:a16="http://schemas.microsoft.com/office/drawing/2014/main" id="{D510EFED-E56E-4872-9EF4-77BB7C48F3B8}"/>
                </a:ext>
              </a:extLst>
            </p:cNvPr>
            <p:cNvSpPr>
              <a:spLocks noChangeArrowheads="1"/>
            </p:cNvSpPr>
            <p:nvPr/>
          </p:nvSpPr>
          <p:spPr bwMode="auto">
            <a:xfrm>
              <a:off x="519880" y="1080204"/>
              <a:ext cx="386772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a:t>(2)  Mousses :   </a:t>
              </a:r>
              <a:r>
                <a:rPr lang="en-GB" b="1"/>
                <a:t>“</a:t>
              </a:r>
              <a:r>
                <a:rPr lang="en-GB" b="1" err="1"/>
                <a:t>solide</a:t>
              </a:r>
              <a:r>
                <a:rPr lang="en-GB" b="1"/>
                <a:t> – </a:t>
              </a:r>
              <a:r>
                <a:rPr lang="en-GB" b="1" err="1"/>
                <a:t>hybrides</a:t>
              </a:r>
              <a:r>
                <a:rPr lang="en-GB" b="1"/>
                <a:t> air”</a:t>
              </a:r>
            </a:p>
          </p:txBody>
        </p:sp>
        <p:grpSp>
          <p:nvGrpSpPr>
            <p:cNvPr id="29" name="Group 10">
              <a:extLst>
                <a:ext uri="{FF2B5EF4-FFF2-40B4-BE49-F238E27FC236}">
                  <a16:creationId xmlns:a16="http://schemas.microsoft.com/office/drawing/2014/main" id="{AF8401F6-F959-42DD-AF0D-413AF628767C}"/>
                </a:ext>
              </a:extLst>
            </p:cNvPr>
            <p:cNvGrpSpPr>
              <a:grpSpLocks noChangeAspect="1"/>
            </p:cNvGrpSpPr>
            <p:nvPr/>
          </p:nvGrpSpPr>
          <p:grpSpPr bwMode="auto">
            <a:xfrm>
              <a:off x="748966" y="1783249"/>
              <a:ext cx="1847019" cy="3336632"/>
              <a:chOff x="102" y="985"/>
              <a:chExt cx="1447" cy="2614"/>
            </a:xfrm>
          </p:grpSpPr>
          <p:pic>
            <p:nvPicPr>
              <p:cNvPr id="30" name="Picture 11">
                <a:extLst>
                  <a:ext uri="{FF2B5EF4-FFF2-40B4-BE49-F238E27FC236}">
                    <a16:creationId xmlns:a16="http://schemas.microsoft.com/office/drawing/2014/main" id="{BC7728C1-176C-48B4-A811-C9640FABAF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 y="985"/>
                <a:ext cx="106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893309F-B66B-48C5-A76B-DB4A4B781F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 y="2344"/>
                <a:ext cx="1063"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D7F6BF0F-91A1-4433-ABE0-39AC427A4A47}"/>
                  </a:ext>
                </a:extLst>
              </p:cNvPr>
              <p:cNvSpPr txBox="1">
                <a:spLocks noChangeArrowheads="1"/>
              </p:cNvSpPr>
              <p:nvPr/>
            </p:nvSpPr>
            <p:spPr bwMode="auto">
              <a:xfrm>
                <a:off x="102" y="2014"/>
                <a:ext cx="138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Mousse </a:t>
                </a:r>
                <a:r>
                  <a:rPr lang="en-GB" sz="1600" err="1">
                    <a:latin typeface="+mn-lt"/>
                  </a:rPr>
                  <a:t>céramique</a:t>
                </a:r>
                <a:endParaRPr lang="en-GB" sz="1600">
                  <a:latin typeface="+mn-lt"/>
                </a:endParaRPr>
              </a:p>
            </p:txBody>
          </p:sp>
          <p:sp>
            <p:nvSpPr>
              <p:cNvPr id="33" name="Text Box 14">
                <a:extLst>
                  <a:ext uri="{FF2B5EF4-FFF2-40B4-BE49-F238E27FC236}">
                    <a16:creationId xmlns:a16="http://schemas.microsoft.com/office/drawing/2014/main" id="{04337519-92CA-4711-B0EF-23DAFFD00549}"/>
                  </a:ext>
                </a:extLst>
              </p:cNvPr>
              <p:cNvSpPr txBox="1">
                <a:spLocks noChangeArrowheads="1"/>
              </p:cNvSpPr>
              <p:nvPr/>
            </p:nvSpPr>
            <p:spPr bwMode="auto">
              <a:xfrm>
                <a:off x="161" y="3334"/>
                <a:ext cx="138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Mousse </a:t>
                </a:r>
                <a:r>
                  <a:rPr lang="en-GB" sz="1600" err="1">
                    <a:latin typeface="+mn-lt"/>
                  </a:rPr>
                  <a:t>métallique</a:t>
                </a:r>
                <a:endParaRPr lang="en-GB" sz="1600">
                  <a:latin typeface="+mn-lt"/>
                </a:endParaRPr>
              </a:p>
            </p:txBody>
          </p:sp>
        </p:grpSp>
      </p:grpSp>
      <p:grpSp>
        <p:nvGrpSpPr>
          <p:cNvPr id="34" name="Group 33">
            <a:extLst>
              <a:ext uri="{FF2B5EF4-FFF2-40B4-BE49-F238E27FC236}">
                <a16:creationId xmlns:a16="http://schemas.microsoft.com/office/drawing/2014/main" id="{E18521D4-568A-4723-A5B5-50798B934411}"/>
              </a:ext>
            </a:extLst>
          </p:cNvPr>
          <p:cNvGrpSpPr/>
          <p:nvPr/>
        </p:nvGrpSpPr>
        <p:grpSpPr>
          <a:xfrm>
            <a:off x="7379594" y="1169611"/>
            <a:ext cx="1526227" cy="386562"/>
            <a:chOff x="5994474" y="1030615"/>
            <a:chExt cx="1526227" cy="386562"/>
          </a:xfrm>
        </p:grpSpPr>
        <p:sp>
          <p:nvSpPr>
            <p:cNvPr id="35" name="Rectangle 34">
              <a:extLst>
                <a:ext uri="{FF2B5EF4-FFF2-40B4-BE49-F238E27FC236}">
                  <a16:creationId xmlns:a16="http://schemas.microsoft.com/office/drawing/2014/main" id="{D6ACC9FE-B0D6-499A-A1DA-25E84D26D92A}"/>
                </a:ext>
              </a:extLst>
            </p:cNvPr>
            <p:cNvSpPr/>
            <p:nvPr/>
          </p:nvSpPr>
          <p:spPr>
            <a:xfrm>
              <a:off x="5994474" y="1047845"/>
              <a:ext cx="1012521" cy="369332"/>
            </a:xfrm>
            <a:prstGeom prst="rect">
              <a:avLst/>
            </a:prstGeom>
          </p:spPr>
          <p:txBody>
            <a:bodyPr wrap="none">
              <a:spAutoFit/>
            </a:bodyPr>
            <a:lstStyle/>
            <a:p>
              <a:r>
                <a:rPr lang="en-GB" err="1"/>
                <a:t>Densité</a:t>
              </a:r>
              <a:r>
                <a:rPr lang="en-GB"/>
                <a:t> :</a:t>
              </a:r>
            </a:p>
          </p:txBody>
        </p:sp>
        <p:graphicFrame>
          <p:nvGraphicFramePr>
            <p:cNvPr id="36" name="Object 35">
              <a:extLst>
                <a:ext uri="{FF2B5EF4-FFF2-40B4-BE49-F238E27FC236}">
                  <a16:creationId xmlns:a16="http://schemas.microsoft.com/office/drawing/2014/main" id="{E4630C9F-C281-45BF-A0B9-2BB66E11447E}"/>
                </a:ext>
              </a:extLst>
            </p:cNvPr>
            <p:cNvGraphicFramePr>
              <a:graphicFrameLocks noChangeAspect="1"/>
            </p:cNvGraphicFramePr>
            <p:nvPr/>
          </p:nvGraphicFramePr>
          <p:xfrm>
            <a:off x="7012701" y="1030615"/>
            <a:ext cx="508000" cy="355600"/>
          </p:xfrm>
          <a:graphic>
            <a:graphicData uri="http://schemas.openxmlformats.org/presentationml/2006/ole">
              <mc:AlternateContent xmlns:mc="http://schemas.openxmlformats.org/markup-compatibility/2006">
                <mc:Choice xmlns:v="urn:schemas-microsoft-com:vml" Requires="v">
                  <p:oleObj spid="_x0000_s32769" name="Equation" r:id="rId9" imgW="507960" imgH="355320" progId="Equation.3">
                    <p:embed/>
                  </p:oleObj>
                </mc:Choice>
                <mc:Fallback>
                  <p:oleObj name="Equation" r:id="rId9" imgW="507960" imgH="355320" progId="Equation.3">
                    <p:embed/>
                    <p:pic>
                      <p:nvPicPr>
                        <p:cNvPr id="36" name="Object 35">
                          <a:extLst>
                            <a:ext uri="{FF2B5EF4-FFF2-40B4-BE49-F238E27FC236}">
                              <a16:creationId xmlns:a16="http://schemas.microsoft.com/office/drawing/2014/main" id="{E4630C9F-C281-45BF-A0B9-2BB66E11447E}"/>
                            </a:ext>
                          </a:extLst>
                        </p:cNvPr>
                        <p:cNvPicPr/>
                        <p:nvPr/>
                      </p:nvPicPr>
                      <p:blipFill>
                        <a:blip r:embed="rId10"/>
                        <a:stretch>
                          <a:fillRect/>
                        </a:stretch>
                      </p:blipFill>
                      <p:spPr>
                        <a:xfrm>
                          <a:off x="7012701" y="1030615"/>
                          <a:ext cx="508000" cy="3556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92B08D82-2460-4592-A8C9-06F9736672CB}"/>
              </a:ext>
            </a:extLst>
          </p:cNvPr>
          <p:cNvGrpSpPr/>
          <p:nvPr/>
        </p:nvGrpSpPr>
        <p:grpSpPr>
          <a:xfrm>
            <a:off x="3030789" y="5344378"/>
            <a:ext cx="3185911" cy="695325"/>
            <a:chOff x="3989930" y="5118305"/>
            <a:chExt cx="3185911" cy="695325"/>
          </a:xfrm>
        </p:grpSpPr>
        <p:graphicFrame>
          <p:nvGraphicFramePr>
            <p:cNvPr id="38" name="Object 8">
              <a:extLst>
                <a:ext uri="{FF2B5EF4-FFF2-40B4-BE49-F238E27FC236}">
                  <a16:creationId xmlns:a16="http://schemas.microsoft.com/office/drawing/2014/main" id="{30B21558-9635-4C60-A093-5E37C9D23E3F}"/>
                </a:ext>
              </a:extLst>
            </p:cNvPr>
            <p:cNvGraphicFramePr>
              <a:graphicFrameLocks noChangeAspect="1"/>
            </p:cNvGraphicFramePr>
            <p:nvPr/>
          </p:nvGraphicFramePr>
          <p:xfrm>
            <a:off x="5261316" y="5118305"/>
            <a:ext cx="1914525" cy="695325"/>
          </p:xfrm>
          <a:graphic>
            <a:graphicData uri="http://schemas.openxmlformats.org/presentationml/2006/ole">
              <mc:AlternateContent xmlns:mc="http://schemas.openxmlformats.org/markup-compatibility/2006">
                <mc:Choice xmlns:v="urn:schemas-microsoft-com:vml" Requires="v">
                  <p:oleObj spid="_x0000_s32770" name="Equation" r:id="rId11" imgW="2133360" imgH="774360" progId="Equation.3">
                    <p:embed/>
                  </p:oleObj>
                </mc:Choice>
                <mc:Fallback>
                  <p:oleObj name="Equation" r:id="rId11" imgW="2133360" imgH="774360" progId="Equation.3">
                    <p:embed/>
                    <p:pic>
                      <p:nvPicPr>
                        <p:cNvPr id="38" name="Object 8">
                          <a:extLst>
                            <a:ext uri="{FF2B5EF4-FFF2-40B4-BE49-F238E27FC236}">
                              <a16:creationId xmlns:a16="http://schemas.microsoft.com/office/drawing/2014/main" id="{30B21558-9635-4C60-A093-5E37C9D23E3F}"/>
                            </a:ext>
                          </a:extLst>
                        </p:cNvPr>
                        <p:cNvPicPr>
                          <a:picLocks noChangeAspect="1" noChangeArrowheads="1"/>
                        </p:cNvPicPr>
                        <p:nvPr/>
                      </p:nvPicPr>
                      <p:blipFill>
                        <a:blip r:embed="rId12"/>
                        <a:srcRect/>
                        <a:stretch>
                          <a:fillRect/>
                        </a:stretch>
                      </p:blipFill>
                      <p:spPr bwMode="auto">
                        <a:xfrm>
                          <a:off x="5261316" y="5118305"/>
                          <a:ext cx="1914525" cy="695325"/>
                        </a:xfrm>
                        <a:prstGeom prst="rect">
                          <a:avLst/>
                        </a:prstGeom>
                        <a:noFill/>
                      </p:spPr>
                    </p:pic>
                  </p:oleObj>
                </mc:Fallback>
              </mc:AlternateContent>
            </a:graphicData>
          </a:graphic>
        </p:graphicFrame>
        <p:sp>
          <p:nvSpPr>
            <p:cNvPr id="39" name="Rectangle 38">
              <a:extLst>
                <a:ext uri="{FF2B5EF4-FFF2-40B4-BE49-F238E27FC236}">
                  <a16:creationId xmlns:a16="http://schemas.microsoft.com/office/drawing/2014/main" id="{EC233052-0EA5-4D50-A5FD-11733C8B29CF}"/>
                </a:ext>
              </a:extLst>
            </p:cNvPr>
            <p:cNvSpPr/>
            <p:nvPr/>
          </p:nvSpPr>
          <p:spPr>
            <a:xfrm>
              <a:off x="3989930" y="5281302"/>
              <a:ext cx="978153" cy="369332"/>
            </a:xfrm>
            <a:prstGeom prst="rect">
              <a:avLst/>
            </a:prstGeom>
          </p:spPr>
          <p:txBody>
            <a:bodyPr wrap="none">
              <a:spAutoFit/>
            </a:bodyPr>
            <a:lstStyle/>
            <a:p>
              <a:r>
                <a:rPr lang="en-GB"/>
                <a:t>Module:</a:t>
              </a:r>
            </a:p>
          </p:txBody>
        </p:sp>
      </p:grpSp>
    </p:spTree>
    <p:extLst>
      <p:ext uri="{BB962C8B-B14F-4D97-AF65-F5344CB8AC3E}">
        <p14:creationId xmlns:p14="http://schemas.microsoft.com/office/powerpoint/2010/main" val="83726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g xmlns="4486bbf1-55fc-49d2-af7e-ec287a4789b3" xsi:nil="true"/>
  </documentManagement>
</p:properties>
</file>

<file path=customXml/itemProps1.xml><?xml version="1.0" encoding="utf-8"?>
<ds:datastoreItem xmlns:ds="http://schemas.openxmlformats.org/officeDocument/2006/customXml" ds:itemID="{87AF9FB7-83A4-465A-984D-F71F11754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http://schemas.microsoft.com/sharepoint/v3"/>
    <ds:schemaRef ds:uri="4486bbf1-55fc-49d2-af7e-ec287a4789b3"/>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54</TotalTime>
  <Words>5126</Words>
  <Application>Microsoft Office PowerPoint</Application>
  <PresentationFormat>Widescreen</PresentationFormat>
  <Paragraphs>388</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Ansys - Slide Master</vt:lpstr>
      <vt:lpstr>PowerPoint Presentation</vt:lpstr>
      <vt:lpstr>Objectifs pédagogiques de cette unité de cours</vt:lpstr>
      <vt:lpstr>Sommaire de cette unité 4</vt:lpstr>
      <vt:lpstr>Manipuler les propriétés : Module – densité</vt:lpstr>
      <vt:lpstr>Exploration : module et densité</vt:lpstr>
      <vt:lpstr>Exploration : module et densité</vt:lpstr>
      <vt:lpstr>Exploration : module et densité</vt:lpstr>
      <vt:lpstr>Contrôler module &amp; densité : architecture</vt:lpstr>
      <vt:lpstr>Contrôler le module par l’architecture</vt:lpstr>
      <vt:lpstr>Contrôler les propriétés : module – densité</vt:lpstr>
      <vt:lpstr>Contrôler les propriétés : résistance</vt:lpstr>
      <vt:lpstr>Approfondissement : contrôle de la microstructure</vt:lpstr>
      <vt:lpstr>Contrôle des propriétés : composition et microstructure</vt:lpstr>
      <vt:lpstr>Contrôle par la composition : les aciers</vt:lpstr>
      <vt:lpstr>Contrôle par la microstructure : les aciers</vt:lpstr>
      <vt:lpstr>Composition et architecture : les polymères</vt:lpstr>
      <vt:lpstr>En résumé</vt:lpstr>
      <vt:lpstr>Annexes : Application en laboratoire (aciers)</vt:lpstr>
      <vt:lpstr>Annexes : propriétés électriques</vt:lpstr>
      <vt:lpstr>Annexes : Exercices suggérés avec Granta EduPack</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Harriet Parnell</cp:lastModifiedBy>
  <cp:revision>2</cp:revision>
  <dcterms:created xsi:type="dcterms:W3CDTF">2021-09-29T09:35:08Z</dcterms:created>
  <dcterms:modified xsi:type="dcterms:W3CDTF">2021-10-08T15:38:07Z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