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4"/>
  </p:sldMasterIdLst>
  <p:notesMasterIdLst>
    <p:notesMasterId r:id="rId29"/>
  </p:notesMasterIdLst>
  <p:sldIdLst>
    <p:sldId id="9104" r:id="rId5"/>
    <p:sldId id="9173" r:id="rId6"/>
    <p:sldId id="9133" r:id="rId7"/>
    <p:sldId id="9195" r:id="rId8"/>
    <p:sldId id="9108" r:id="rId9"/>
    <p:sldId id="2076136586" r:id="rId10"/>
    <p:sldId id="291" r:id="rId11"/>
    <p:sldId id="2076136568" r:id="rId12"/>
    <p:sldId id="314" r:id="rId13"/>
    <p:sldId id="2076136578" r:id="rId14"/>
    <p:sldId id="288" r:id="rId15"/>
    <p:sldId id="312" r:id="rId16"/>
    <p:sldId id="290" r:id="rId17"/>
    <p:sldId id="9336" r:id="rId18"/>
    <p:sldId id="2076136580" r:id="rId19"/>
    <p:sldId id="2076136574" r:id="rId20"/>
    <p:sldId id="2076136584" r:id="rId21"/>
    <p:sldId id="2076136569" r:id="rId22"/>
    <p:sldId id="2076136585" r:id="rId23"/>
    <p:sldId id="2076136581" r:id="rId24"/>
    <p:sldId id="2076136583" r:id="rId25"/>
    <p:sldId id="2076136572" r:id="rId26"/>
    <p:sldId id="2076136582" r:id="rId27"/>
    <p:sldId id="9107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Martin" initials="NM" lastIdx="1" clrIdx="0">
    <p:extLst>
      <p:ext uri="{19B8F6BF-5375-455C-9EA6-DF929625EA0E}">
        <p15:presenceInfo xmlns:p15="http://schemas.microsoft.com/office/powerpoint/2012/main" userId="S::nicolas.martin@ansys.com::e8f042b1-366d-4c4b-8694-5d9070da7b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B"/>
    <a:srgbClr val="373A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8020C-779C-08CE-140C-336D60474C9E}" v="10" dt="2021-09-30T13:48: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92" autoAdjust="0"/>
  </p:normalViewPr>
  <p:slideViewPr>
    <p:cSldViewPr snapToGrid="0">
      <p:cViewPr varScale="1">
        <p:scale>
          <a:sx n="49" d="100"/>
          <a:sy n="49" d="100"/>
        </p:scale>
        <p:origin x="86" y="5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B9E86C5-9689-42B4-BE7D-FDE5EB4274E3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7FDDAD7-A41A-4414-8211-C5E2AC7F93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Energy and power density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weight is not essential, but volume is restricted, then Energy and power densities can be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Lithium chemistry is still superior among secondary battery types (rechargeable)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Synthesizer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One of the available tools in Advanced </a:t>
            </a:r>
            <a:r>
              <a:rPr lang="en-US" b="0" dirty="0" err="1"/>
              <a:t>EduPack</a:t>
            </a:r>
            <a:r>
              <a:rPr lang="en-US" b="0" dirty="0"/>
              <a:t> is the Synthesizer tool to estimate properties in bespoke configurations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This contains the new battery designer module that </a:t>
            </a:r>
            <a:r>
              <a:rPr lang="en-GB" dirty="0"/>
              <a:t>estimates electrical properties of battery packs and modules based on the battery cell data-table</a:t>
            </a:r>
            <a:endParaRPr lang="en-US" b="0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Battery cells in the battery designer</a:t>
            </a:r>
            <a:endParaRPr lang="en-US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There are many types of batteries included in the battery cell data-table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 Primary and secondary (rechargeable) batteries of most relevant chemistries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Four types of cell geometries are available; Cylindrical, Prismatic, Pouch and Coin batteries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Battery Designer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When the Battery Designer has been chosen in the Synthesizer tool, three options appear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These are </a:t>
            </a:r>
            <a:r>
              <a:rPr lang="en-US" b="0" i="1" dirty="0"/>
              <a:t>Cell to Module</a:t>
            </a:r>
            <a:r>
              <a:rPr lang="en-US" b="0" dirty="0"/>
              <a:t>, based on number of cells or on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Or </a:t>
            </a:r>
            <a:r>
              <a:rPr lang="en-US" b="0" i="1" dirty="0"/>
              <a:t>Module to Pack</a:t>
            </a:r>
            <a:r>
              <a:rPr lang="en-US" b="0" i="0" dirty="0"/>
              <a:t> used for heavier applications, where many modules are needed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Electrode to Battery Pack (part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shows the typical building blocks for full scale battery design in transportation.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Granta </a:t>
            </a:r>
            <a:r>
              <a:rPr lang="en-US" dirty="0" err="1"/>
              <a:t>EduPack</a:t>
            </a:r>
            <a:r>
              <a:rPr lang="en-US" dirty="0"/>
              <a:t> can help non-expert students to explore some of these aspects.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battery cells subset contains 128 records covering the most common chemistry families.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Li NCA 3000 </a:t>
            </a:r>
            <a:r>
              <a:rPr lang="en-US" dirty="0" err="1"/>
              <a:t>mAh</a:t>
            </a:r>
            <a:r>
              <a:rPr lang="en-US" dirty="0"/>
              <a:t> datasheet displays attributes including max discharge Crate, nominal voltage or cycle life with their science notes.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21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Electrode to Battery Pack  (part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the later stage of design, the </a:t>
            </a:r>
            <a:r>
              <a:rPr lang="en-US" dirty="0" err="1"/>
              <a:t>syntheizer</a:t>
            </a:r>
            <a:r>
              <a:rPr lang="en-US" dirty="0"/>
              <a:t> tool now contains models to estimate properties of battery pack and battery modules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does this by combining cell, geometry, casing material, and cooling system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15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Nicolas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For both the transportations included, the advanced, Level 3 Sustainability database is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This has easy access to the energy storage data-table, as well as the Elements and Resource data from Nations of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It also contains the Battery cells data-table and the Battery Designer model in the Synthesizer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Case 1 - </a:t>
            </a:r>
            <a:r>
              <a:rPr lang="en-GB" b="1" dirty="0" err="1"/>
              <a:t>eScooter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Demonstration of module design to meet requirements for energy/volume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3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Case 2 - Drone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Demonstration of how to improve battery design for energy/weight ratio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6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Comparison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reference function and comparison table can be used for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6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0000"/>
                </a:solidFill>
              </a:rPr>
              <a:t>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We will start with an introduction to </a:t>
            </a:r>
            <a:r>
              <a:rPr lang="en-GB" dirty="0" err="1">
                <a:solidFill>
                  <a:srgbClr val="FF0000"/>
                </a:solidFill>
              </a:rPr>
              <a:t>EduPack</a:t>
            </a:r>
            <a:r>
              <a:rPr lang="en-GB" dirty="0">
                <a:solidFill>
                  <a:srgbClr val="FF0000"/>
                </a:solidFill>
              </a:rPr>
              <a:t> and the relevant information that we have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Furthermore, we will discuss the developments in battery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Then we will be showcasing how to use the data and tools of </a:t>
            </a:r>
            <a:r>
              <a:rPr lang="en-GB" dirty="0" err="1">
                <a:solidFill>
                  <a:srgbClr val="FF0000"/>
                </a:solidFill>
              </a:rPr>
              <a:t>EduPack</a:t>
            </a:r>
            <a:r>
              <a:rPr lang="en-GB" dirty="0">
                <a:solidFill>
                  <a:srgbClr val="FF0000"/>
                </a:solidFill>
              </a:rPr>
              <a:t> to explore battery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We have three simple examples of applications that we want to highlight and a quick reality 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For those of you that attend this session live, we will have a Q&amp;A session at the 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0860E-CF3C-4692-8335-F53409EB9975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0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 be continued…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Reality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Battery designs have to be tested before use, since modern batteries contain extremely high energy densities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One option to make sure that safety is not compromised and save time is to use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Ansys offers many solutions to simulate mechanical, thermal and fluid performances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Battery Designer offers the possibility to explore and reduce the number of tests and simulations needed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2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Teaching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 we go through the next several slides, we will see that Granta </a:t>
            </a:r>
            <a:r>
              <a:rPr lang="en-GB" dirty="0" err="1"/>
              <a:t>EduPack</a:t>
            </a:r>
            <a:r>
              <a:rPr lang="en-GB" dirty="0"/>
              <a:t> can be applied to a broad spectrum of engineering subjects as well as in interdisciplinary areas that are linked to material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software also comes with more than 350 teaching resources covering various levels of materials education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Specifically, you can find case studies on electric cars and other transportation as well as on sustainability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1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 and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are all the different databases that make</a:t>
            </a:r>
            <a:r>
              <a:rPr lang="en-GB" baseline="0" dirty="0"/>
              <a:t> up our Granta </a:t>
            </a:r>
            <a:r>
              <a:rPr lang="en-GB" baseline="0" dirty="0" err="1"/>
              <a:t>EduPack</a:t>
            </a:r>
            <a:r>
              <a:rPr lang="en-GB" baseline="0" dirty="0"/>
              <a:t>. These are divided into introductory and advanced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We also have Eco-audit, Phase Diagram and Synthesizer tools – more about the Synthesizer tool later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We will be using the Advanced level for this case study and the Sustainability Level 3 database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This contains all the engineering materials and processes of the level 3 database and all advanced tools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Performance index and free design parameter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Let’s first briefly introduce the systematic material selection methodology introduced by Mike Ashby and co-workers here in Cambridge, UK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basic steps are shown schematically in the flowchart to the right but it is based on material properties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In the database of battery cells, there are no general material properties, but rather specifics on each battery (weight, not density)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There is also not a free geometric design parameter that can be used to enable a choice of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bigger batteries are usually better performing than the smaller 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 can use specific energy or power as well as energy or power density as performance index for cell selection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Electric transport </a:t>
            </a:r>
            <a:r>
              <a:rPr lang="fr-FR" b="1" dirty="0" err="1"/>
              <a:t>systems</a:t>
            </a:r>
            <a:r>
              <a:rPr lang="fr-FR" dirty="0"/>
              <a:t> </a:t>
            </a:r>
            <a:endParaRPr lang="fr-FR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Electric transport </a:t>
            </a:r>
            <a:r>
              <a:rPr lang="fr-FR" dirty="0" err="1"/>
              <a:t>systems</a:t>
            </a:r>
            <a:r>
              <a:rPr lang="fr-FR" dirty="0"/>
              <a:t> in </a:t>
            </a:r>
            <a:r>
              <a:rPr lang="fr-FR" dirty="0" err="1"/>
              <a:t>general</a:t>
            </a:r>
            <a:r>
              <a:rPr lang="fr-FR" dirty="0"/>
              <a:t>, and plug in </a:t>
            </a:r>
            <a:r>
              <a:rPr lang="fr-FR" dirty="0" err="1"/>
              <a:t>vehicles</a:t>
            </a:r>
            <a:r>
              <a:rPr lang="fr-FR" dirty="0"/>
              <a:t> in </a:t>
            </a:r>
            <a:r>
              <a:rPr lang="fr-FR" dirty="0" err="1"/>
              <a:t>particular</a:t>
            </a:r>
            <a:r>
              <a:rPr lang="fr-FR" dirty="0"/>
              <a:t>, have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over the </a:t>
            </a:r>
            <a:r>
              <a:rPr lang="fr-FR" dirty="0" err="1"/>
              <a:t>past</a:t>
            </a:r>
            <a:r>
              <a:rPr lang="fr-FR" dirty="0"/>
              <a:t> few </a:t>
            </a:r>
            <a:r>
              <a:rPr lang="fr-FR" dirty="0" err="1"/>
              <a:t>years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This trend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a </a:t>
            </a:r>
            <a:r>
              <a:rPr lang="fr-FR" dirty="0" err="1"/>
              <a:t>popular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to </a:t>
            </a:r>
            <a:r>
              <a:rPr lang="fr-FR" dirty="0" err="1"/>
              <a:t>reduce</a:t>
            </a:r>
            <a:r>
              <a:rPr lang="fr-FR" dirty="0"/>
              <a:t> CO2 </a:t>
            </a:r>
            <a:r>
              <a:rPr lang="fr-FR" dirty="0" err="1"/>
              <a:t>emissions</a:t>
            </a:r>
            <a:r>
              <a:rPr lang="fr-FR" dirty="0"/>
              <a:t>, of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possible </a:t>
            </a:r>
            <a:r>
              <a:rPr lang="fr-FR" dirty="0" err="1"/>
              <a:t>because</a:t>
            </a:r>
            <a:r>
              <a:rPr lang="fr-FR" dirty="0"/>
              <a:t> of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in the performance and </a:t>
            </a:r>
            <a:r>
              <a:rPr lang="fr-FR" dirty="0" err="1"/>
              <a:t>cost</a:t>
            </a:r>
            <a:r>
              <a:rPr lang="fr-FR" dirty="0"/>
              <a:t> of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technology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growth of electric vehicles globally puts pressure on material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 particular, there are issues with batteries and permanent magnets for electric motors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Traditional rechargeable batteries contain toxic heavy metals and the magnets contain rare earth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DDAD7-A41A-4414-8211-C5E2AC7F93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Energy </a:t>
            </a:r>
            <a:r>
              <a:rPr lang="fr-FR" b="1" dirty="0" err="1"/>
              <a:t>storage</a:t>
            </a:r>
            <a:r>
              <a:rPr lang="fr-FR" b="1" dirty="0"/>
              <a:t> </a:t>
            </a:r>
            <a:r>
              <a:rPr lang="fr-FR" b="1" dirty="0" err="1"/>
              <a:t>systems</a:t>
            </a:r>
            <a:r>
              <a:rPr lang="fr-FR" b="1" dirty="0"/>
              <a:t> and the </a:t>
            </a:r>
            <a:r>
              <a:rPr lang="fr-FR" b="1" dirty="0" err="1"/>
              <a:t>benefits</a:t>
            </a:r>
            <a:r>
              <a:rPr lang="fr-FR" b="1" dirty="0"/>
              <a:t> of batteries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dirty="0"/>
              <a:t>There </a:t>
            </a:r>
            <a:r>
              <a:rPr lang="fr-FR" b="0" dirty="0" err="1"/>
              <a:t>exists</a:t>
            </a:r>
            <a:r>
              <a:rPr lang="fr-FR" b="0" dirty="0"/>
              <a:t> </a:t>
            </a:r>
            <a:r>
              <a:rPr lang="fr-FR" b="0" dirty="0" err="1"/>
              <a:t>many</a:t>
            </a:r>
            <a:r>
              <a:rPr lang="fr-FR" b="0" dirty="0"/>
              <a:t> engineering </a:t>
            </a:r>
            <a:r>
              <a:rPr lang="fr-FR" b="0" dirty="0" err="1"/>
              <a:t>systems</a:t>
            </a:r>
            <a:r>
              <a:rPr lang="fr-FR" b="0" dirty="0"/>
              <a:t> </a:t>
            </a:r>
            <a:r>
              <a:rPr lang="fr-FR" b="0" dirty="0" err="1"/>
              <a:t>that</a:t>
            </a:r>
            <a:r>
              <a:rPr lang="fr-FR" b="0" dirty="0"/>
              <a:t> can store </a:t>
            </a:r>
            <a:r>
              <a:rPr lang="fr-FR" b="0" dirty="0" err="1"/>
              <a:t>energy</a:t>
            </a:r>
            <a:r>
              <a:rPr lang="fr-FR" b="0" dirty="0"/>
              <a:t> for </a:t>
            </a:r>
            <a:r>
              <a:rPr lang="fr-FR" b="0" dirty="0" err="1"/>
              <a:t>various</a:t>
            </a:r>
            <a:r>
              <a:rPr lang="fr-FR" b="0" dirty="0"/>
              <a:t> power, </a:t>
            </a:r>
            <a:r>
              <a:rPr lang="fr-FR" b="0" dirty="0" err="1"/>
              <a:t>load</a:t>
            </a:r>
            <a:r>
              <a:rPr lang="fr-FR" b="0" dirty="0"/>
              <a:t> </a:t>
            </a:r>
            <a:r>
              <a:rPr lang="fr-FR" b="0" dirty="0" err="1"/>
              <a:t>cycling</a:t>
            </a:r>
            <a:r>
              <a:rPr lang="fr-FR" b="0" dirty="0"/>
              <a:t>, range and </a:t>
            </a:r>
            <a:r>
              <a:rPr lang="fr-FR" b="0" dirty="0" err="1"/>
              <a:t>charging</a:t>
            </a:r>
            <a:r>
              <a:rPr lang="fr-FR" b="0" dirty="0"/>
              <a:t> </a:t>
            </a:r>
            <a:r>
              <a:rPr lang="fr-FR" b="0" dirty="0" err="1"/>
              <a:t>requirements</a:t>
            </a:r>
            <a:endParaRPr lang="fr-FR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dirty="0"/>
              <a:t>Electro-</a:t>
            </a:r>
            <a:r>
              <a:rPr lang="fr-FR" b="0" dirty="0" err="1"/>
              <a:t>chemical</a:t>
            </a:r>
            <a:r>
              <a:rPr lang="fr-FR" b="0" dirty="0"/>
              <a:t> </a:t>
            </a:r>
            <a:r>
              <a:rPr lang="fr-FR" b="0" dirty="0" err="1"/>
              <a:t>storage</a:t>
            </a:r>
            <a:r>
              <a:rPr lang="fr-FR" b="0" dirty="0"/>
              <a:t> </a:t>
            </a:r>
            <a:r>
              <a:rPr lang="fr-FR" b="0" dirty="0" err="1"/>
              <a:t>systems</a:t>
            </a:r>
            <a:r>
              <a:rPr lang="fr-FR" b="0" dirty="0"/>
              <a:t>, or batteries, are one of </a:t>
            </a:r>
            <a:r>
              <a:rPr lang="fr-FR" b="0" dirty="0" err="1"/>
              <a:t>them</a:t>
            </a:r>
            <a:r>
              <a:rPr lang="fr-FR" b="0" dirty="0"/>
              <a:t>, </a:t>
            </a:r>
            <a:r>
              <a:rPr lang="fr-FR" b="0" dirty="0" err="1"/>
              <a:t>highlighted</a:t>
            </a:r>
            <a:r>
              <a:rPr lang="fr-FR" b="0" dirty="0"/>
              <a:t> </a:t>
            </a:r>
            <a:r>
              <a:rPr lang="fr-FR" b="0" dirty="0" err="1"/>
              <a:t>here</a:t>
            </a:r>
            <a:r>
              <a:rPr lang="fr-FR" b="0" dirty="0"/>
              <a:t> in Yellow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dirty="0"/>
              <a:t>If </a:t>
            </a:r>
            <a:r>
              <a:rPr lang="fr-FR" b="0" dirty="0" err="1"/>
              <a:t>we</a:t>
            </a:r>
            <a:r>
              <a:rPr lang="fr-FR" b="0" dirty="0"/>
              <a:t> focus on transport applications, batteries show </a:t>
            </a:r>
            <a:r>
              <a:rPr lang="fr-FR" b="0" dirty="0" err="1"/>
              <a:t>very</a:t>
            </a:r>
            <a:r>
              <a:rPr lang="fr-FR" b="0" dirty="0"/>
              <a:t> good </a:t>
            </a:r>
            <a:r>
              <a:rPr lang="fr-FR" b="0" dirty="0" err="1"/>
              <a:t>specific</a:t>
            </a:r>
            <a:r>
              <a:rPr lang="fr-FR" b="0" dirty="0"/>
              <a:t> power and </a:t>
            </a:r>
            <a:r>
              <a:rPr lang="fr-FR" b="0" dirty="0" err="1"/>
              <a:t>energy</a:t>
            </a:r>
            <a:r>
              <a:rPr lang="fr-FR" b="0" dirty="0"/>
              <a:t>, but </a:t>
            </a:r>
            <a:r>
              <a:rPr lang="fr-FR" b="0" dirty="0" err="1"/>
              <a:t>also</a:t>
            </a:r>
            <a:r>
              <a:rPr lang="fr-FR" b="0" dirty="0"/>
              <a:t> high </a:t>
            </a:r>
            <a:r>
              <a:rPr lang="fr-FR" b="0" dirty="0" err="1"/>
              <a:t>energy</a:t>
            </a:r>
            <a:r>
              <a:rPr lang="fr-FR" b="0" dirty="0"/>
              <a:t> </a:t>
            </a:r>
            <a:r>
              <a:rPr lang="fr-FR" b="0" dirty="0" err="1"/>
              <a:t>density</a:t>
            </a:r>
            <a:r>
              <a:rPr lang="fr-FR" b="0" dirty="0"/>
              <a:t> </a:t>
            </a:r>
            <a:r>
              <a:rPr lang="fr-FR" b="0" dirty="0" err="1"/>
              <a:t>which</a:t>
            </a:r>
            <a:r>
              <a:rPr lang="fr-FR" b="0" dirty="0"/>
              <a:t> </a:t>
            </a:r>
            <a:r>
              <a:rPr lang="fr-FR" b="0" dirty="0" err="1"/>
              <a:t>means</a:t>
            </a:r>
            <a:r>
              <a:rPr lang="fr-FR" b="0" dirty="0"/>
              <a:t> </a:t>
            </a:r>
            <a:r>
              <a:rPr lang="fr-FR" b="0" dirty="0" err="1"/>
              <a:t>low</a:t>
            </a:r>
            <a:r>
              <a:rPr lang="fr-FR" b="0" dirty="0"/>
              <a:t> </a:t>
            </a:r>
            <a:r>
              <a:rPr lang="fr-FR" b="0" dirty="0" err="1"/>
              <a:t>space</a:t>
            </a:r>
            <a:r>
              <a:rPr lang="fr-FR" b="0" dirty="0"/>
              <a:t> </a:t>
            </a:r>
            <a:r>
              <a:rPr lang="fr-FR" b="0" dirty="0" err="1"/>
              <a:t>requirements</a:t>
            </a:r>
            <a:endParaRPr lang="fr-FR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Li-ion batteries perform better than others, but without the need for lead or cadmium</a:t>
            </a:r>
            <a:r>
              <a:rPr lang="fr-FR" b="0" dirty="0"/>
              <a:t> 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Ragone</a:t>
            </a:r>
            <a:r>
              <a:rPr lang="en-US" b="1" dirty="0"/>
              <a:t> plots and 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Battery </a:t>
            </a:r>
            <a:r>
              <a:rPr lang="fr-FR" dirty="0" err="1"/>
              <a:t>cells</a:t>
            </a:r>
            <a:r>
              <a:rPr lang="fr-FR" dirty="0"/>
              <a:t> have been </a:t>
            </a:r>
            <a:r>
              <a:rPr lang="fr-FR" dirty="0" err="1"/>
              <a:t>around</a:t>
            </a:r>
            <a:r>
              <a:rPr lang="fr-FR" dirty="0"/>
              <a:t> for more </a:t>
            </a:r>
            <a:r>
              <a:rPr lang="fr-FR" dirty="0" err="1"/>
              <a:t>than</a:t>
            </a:r>
            <a:r>
              <a:rPr lang="fr-FR" dirty="0"/>
              <a:t> 200 </a:t>
            </a:r>
            <a:r>
              <a:rPr lang="fr-FR" dirty="0" err="1"/>
              <a:t>years</a:t>
            </a:r>
            <a:r>
              <a:rPr lang="fr-FR" dirty="0"/>
              <a:t>. The first large volume application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Lead Acid batteries, </a:t>
            </a:r>
            <a:r>
              <a:rPr lang="fr-FR" dirty="0" err="1"/>
              <a:t>developed</a:t>
            </a:r>
            <a:r>
              <a:rPr lang="fr-FR" dirty="0"/>
              <a:t> in the </a:t>
            </a:r>
            <a:r>
              <a:rPr lang="fr-FR" dirty="0" err="1"/>
              <a:t>mid</a:t>
            </a:r>
            <a:r>
              <a:rPr lang="fr-FR" dirty="0"/>
              <a:t> 1800’s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Then</a:t>
            </a:r>
            <a:r>
              <a:rPr lang="fr-FR" dirty="0"/>
              <a:t> over a </a:t>
            </a:r>
            <a:r>
              <a:rPr lang="fr-FR" dirty="0" err="1"/>
              <a:t>period</a:t>
            </a:r>
            <a:r>
              <a:rPr lang="fr-FR" dirty="0"/>
              <a:t> of 50 </a:t>
            </a:r>
            <a:r>
              <a:rPr lang="fr-FR" dirty="0" err="1"/>
              <a:t>years</a:t>
            </a:r>
            <a:r>
              <a:rPr lang="fr-FR" dirty="0"/>
              <a:t>, multiple </a:t>
            </a:r>
            <a:r>
              <a:rPr lang="fr-FR" dirty="0" err="1"/>
              <a:t>discoveries</a:t>
            </a:r>
            <a:r>
              <a:rPr lang="fr-FR" dirty="0"/>
              <a:t> </a:t>
            </a:r>
            <a:r>
              <a:rPr lang="fr-FR" dirty="0" err="1"/>
              <a:t>occured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families</a:t>
            </a:r>
            <a:r>
              <a:rPr lang="fr-FR" dirty="0"/>
              <a:t> of Zinc-, </a:t>
            </a:r>
            <a:r>
              <a:rPr lang="fr-FR" dirty="0" err="1"/>
              <a:t>Silver</a:t>
            </a:r>
            <a:r>
              <a:rPr lang="fr-FR" dirty="0"/>
              <a:t>-, and Nickel Cadmium-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cells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1949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stepping</a:t>
            </a:r>
            <a:r>
              <a:rPr lang="fr-FR" dirty="0"/>
              <a:t> stone </a:t>
            </a:r>
            <a:r>
              <a:rPr lang="fr-FR" dirty="0" err="1"/>
              <a:t>with</a:t>
            </a:r>
            <a:r>
              <a:rPr lang="fr-FR" dirty="0"/>
              <a:t> the invention of </a:t>
            </a:r>
            <a:r>
              <a:rPr lang="fr-FR" dirty="0" err="1"/>
              <a:t>Alkaline</a:t>
            </a:r>
            <a:r>
              <a:rPr lang="fr-FR" dirty="0"/>
              <a:t> </a:t>
            </a:r>
            <a:r>
              <a:rPr lang="fr-FR" dirty="0" err="1"/>
              <a:t>Manganese</a:t>
            </a:r>
            <a:r>
              <a:rPr lang="fr-FR" dirty="0"/>
              <a:t>,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/>
              <a:t>popular</a:t>
            </a:r>
            <a:r>
              <a:rPr lang="fr-FR" dirty="0"/>
              <a:t> </a:t>
            </a:r>
            <a:r>
              <a:rPr lang="fr-FR" dirty="0" err="1"/>
              <a:t>nowadays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AA and AAA batteries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Since</a:t>
            </a:r>
            <a:r>
              <a:rPr lang="fr-FR" dirty="0"/>
              <a:t> the 80’s, the Lithium-ion </a:t>
            </a:r>
            <a:r>
              <a:rPr lang="fr-FR" dirty="0" err="1"/>
              <a:t>technology</a:t>
            </a:r>
            <a:r>
              <a:rPr lang="fr-FR" dirty="0"/>
              <a:t> has been </a:t>
            </a:r>
            <a:r>
              <a:rPr lang="fr-FR" dirty="0" err="1"/>
              <a:t>discovered</a:t>
            </a:r>
            <a:r>
              <a:rPr lang="fr-FR" dirty="0"/>
              <a:t>, and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electrochemical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 have been </a:t>
            </a:r>
            <a:r>
              <a:rPr lang="fr-FR" dirty="0" err="1"/>
              <a:t>developed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This </a:t>
            </a:r>
            <a:r>
              <a:rPr lang="fr-FR" dirty="0" err="1"/>
              <a:t>breakthrough</a:t>
            </a:r>
            <a:r>
              <a:rPr lang="fr-FR" dirty="0"/>
              <a:t> has been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inventors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awareded</a:t>
            </a:r>
            <a:r>
              <a:rPr lang="fr-FR" dirty="0"/>
              <a:t> the Nobel </a:t>
            </a:r>
            <a:r>
              <a:rPr lang="fr-FR" dirty="0" err="1"/>
              <a:t>Prize</a:t>
            </a:r>
            <a:r>
              <a:rPr lang="fr-FR" dirty="0"/>
              <a:t> of Chemistry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Rechargeable batteries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Ragone</a:t>
            </a:r>
            <a:r>
              <a:rPr lang="fr-FR" dirty="0"/>
              <a:t> plots are a </a:t>
            </a:r>
            <a:r>
              <a:rPr lang="fr-FR" dirty="0" err="1"/>
              <a:t>graphical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visualize</a:t>
            </a:r>
            <a:r>
              <a:rPr lang="fr-FR" dirty="0"/>
              <a:t> the performance of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multiple times in the </a:t>
            </a:r>
            <a:r>
              <a:rPr lang="fr-FR" dirty="0" err="1"/>
              <a:t>presentation</a:t>
            </a:r>
            <a:r>
              <a:rPr lang="fr-FR" dirty="0"/>
              <a:t>,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showing</a:t>
            </a:r>
            <a:r>
              <a:rPr lang="fr-FR" dirty="0"/>
              <a:t> the rechargeable </a:t>
            </a:r>
            <a:r>
              <a:rPr lang="fr-FR" dirty="0" err="1"/>
              <a:t>battery</a:t>
            </a:r>
            <a:r>
              <a:rPr lang="fr-FR" dirty="0"/>
              <a:t>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Lithium technologies are </a:t>
            </a:r>
            <a:r>
              <a:rPr lang="fr-FR" dirty="0" err="1"/>
              <a:t>superior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types, </a:t>
            </a:r>
            <a:r>
              <a:rPr lang="fr-FR" dirty="0" err="1"/>
              <a:t>both</a:t>
            </a:r>
            <a:r>
              <a:rPr lang="fr-FR" dirty="0"/>
              <a:t> in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and power </a:t>
            </a:r>
            <a:r>
              <a:rPr lang="fr-FR" dirty="0" err="1"/>
              <a:t>capacity</a:t>
            </a:r>
            <a:r>
              <a:rPr lang="fr-FR" dirty="0"/>
              <a:t> per </a:t>
            </a:r>
            <a:r>
              <a:rPr lang="fr-FR" dirty="0" err="1"/>
              <a:t>weight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777E959-C9AD-4F36-95B6-A1D738290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5019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orient="horz" pos="2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085489"/>
            <a:ext cx="5486400" cy="45909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4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9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5FB507-9F4D-4855-90B0-EEEDAE35236E}"/>
              </a:ext>
            </a:extLst>
          </p:cNvPr>
          <p:cNvSpPr/>
          <p:nvPr userDrawn="1"/>
        </p:nvSpPr>
        <p:spPr>
          <a:xfrm>
            <a:off x="152400" y="67436"/>
            <a:ext cx="762000" cy="69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6A438-A6DD-9A4D-9633-A82F4BA46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795" y="479973"/>
            <a:ext cx="7556205" cy="6378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F558-9B78-CA48-A7D1-7E767A41B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1" y="2844383"/>
            <a:ext cx="3487479" cy="11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6828D9-C361-48CA-8369-9240CE2D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16675" y="4141788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0" userDrawn="1">
          <p15:clr>
            <a:srgbClr val="FBAE40"/>
          </p15:clr>
        </p15:guide>
        <p15:guide id="2" orient="horz" pos="26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8321BE-9568-4CAB-A8C0-D5C0318B2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16675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7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066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9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68238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068238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085491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1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1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085490"/>
            <a:ext cx="5486400" cy="45909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068237"/>
            <a:ext cx="548640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68237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5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17E03-B56F-4C49-8DEF-A5894A83783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BB4A01D-7D6E-BB4E-BD5D-E3A388293815}"/>
              </a:ext>
            </a:extLst>
          </p:cNvPr>
          <p:cNvSpPr>
            <a:spLocks noChangeAspect="1"/>
          </p:cNvSpPr>
          <p:nvPr userDrawn="1"/>
        </p:nvSpPr>
        <p:spPr>
          <a:xfrm>
            <a:off x="256215" y="130869"/>
            <a:ext cx="353385" cy="515176"/>
          </a:xfrm>
          <a:prstGeom prst="parallelogram">
            <a:avLst>
              <a:gd name="adj" fmla="val 596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7312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5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8" r:id="rId2"/>
    <p:sldLayoutId id="2147483732" r:id="rId3"/>
    <p:sldLayoutId id="2147483724" r:id="rId4"/>
    <p:sldLayoutId id="2147483661" r:id="rId5"/>
    <p:sldLayoutId id="2147483734" r:id="rId6"/>
    <p:sldLayoutId id="2147483663" r:id="rId7"/>
    <p:sldLayoutId id="2147483729" r:id="rId8"/>
    <p:sldLayoutId id="2147483730" r:id="rId9"/>
    <p:sldLayoutId id="2147483731" r:id="rId10"/>
    <p:sldLayoutId id="2147483727" r:id="rId11"/>
    <p:sldLayoutId id="2147483726" r:id="rId12"/>
    <p:sldLayoutId id="2147483735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12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ansys.com/education-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hyperlink" Target="https://en.wikipedia.org/wiki/Power_(physics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hyperlink" Target="https://en.wikipedia.org/wiki/Energy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9F97B-A23A-3E40-8354-D7480B354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501900"/>
            <a:ext cx="5394325" cy="144938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Advanced Industrial Case Study:</a:t>
            </a:r>
          </a:p>
          <a:p>
            <a:r>
              <a:rPr lang="en-GB" dirty="0"/>
              <a:t>Battery Designer and Materials for Transportation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97922-B683-F444-B3C1-D6F502889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</p:spPr>
        <p:txBody>
          <a:bodyPr>
            <a:normAutofit/>
          </a:bodyPr>
          <a:lstStyle/>
          <a:p>
            <a:r>
              <a:rPr lang="en-GB" dirty="0"/>
              <a:t>Claes Fredriksson and Nicolas Martin</a:t>
            </a:r>
            <a:endParaRPr lang="en-US" dirty="0"/>
          </a:p>
          <a:p>
            <a:r>
              <a:rPr lang="en-US" dirty="0"/>
              <a:t>June 9, 2021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8A081AB-2D45-4899-BC2E-C48226940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2D830-E329-4FD3-B20E-54BB8C43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A3638-638D-46F2-86A4-2043B28A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density and Power density for rechargeable batteries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27BE5F-82EF-4654-8636-25876DEE8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4418"/>
            <a:ext cx="7538357" cy="48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Synthesizer tool?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62B9D-FCE1-49FB-86F8-4E45660A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56" y="1412362"/>
            <a:ext cx="4764642" cy="4381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4FA5DF-A90F-41FF-B2E4-A70111B7E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98311"/>
            <a:ext cx="9316375" cy="365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1DEB5-104D-4CCC-ADE1-BD673E581FF1}"/>
              </a:ext>
            </a:extLst>
          </p:cNvPr>
          <p:cNvSpPr txBox="1"/>
          <p:nvPr/>
        </p:nvSpPr>
        <p:spPr>
          <a:xfrm>
            <a:off x="7033910" y="1644148"/>
            <a:ext cx="36158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Synthesizer tool can be used to estimate properties based on parameter ranges and data in the software.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dirty="0"/>
              <a:t>For example, mechanical properties of composites and structural hybrids or part costs in manufacturing.</a:t>
            </a:r>
          </a:p>
          <a:p>
            <a:endParaRPr lang="en-GB" dirty="0"/>
          </a:p>
          <a:p>
            <a:r>
              <a:rPr lang="en-GB" dirty="0"/>
              <a:t>The new Battery Designer model estimates electrical properties of battery packs and modules based on the battery cell data-table.</a:t>
            </a:r>
          </a:p>
        </p:txBody>
      </p:sp>
    </p:spTree>
    <p:extLst>
      <p:ext uri="{BB962C8B-B14F-4D97-AF65-F5344CB8AC3E}">
        <p14:creationId xmlns:p14="http://schemas.microsoft.com/office/powerpoint/2010/main" val="4943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>
                <a:latin typeface="+mj-lt"/>
              </a:rPr>
              <a:pPr/>
              <a:t>12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The Battery cells data-table</a:t>
            </a:r>
            <a:endParaRPr lang="en-GB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545D0D-8AFB-4EED-A550-4CE6073DB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36" y="912260"/>
            <a:ext cx="3590699" cy="467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710BA4-BB08-4061-80F7-3300F1E75739}"/>
              </a:ext>
            </a:extLst>
          </p:cNvPr>
          <p:cNvSpPr txBox="1"/>
          <p:nvPr/>
        </p:nvSpPr>
        <p:spPr>
          <a:xfrm>
            <a:off x="9633798" y="638734"/>
            <a:ext cx="7647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18650 - 18 mm diameter, 65 mm long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AA1CE4-9752-42AD-A1FA-8D92133D0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r="21349" b="8833"/>
          <a:stretch/>
        </p:blipFill>
        <p:spPr>
          <a:xfrm>
            <a:off x="8679178" y="3795137"/>
            <a:ext cx="1656327" cy="976808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FFED8646-4103-4216-BC85-C2BB475D03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11584" r="19340" b="19098"/>
          <a:stretch/>
        </p:blipFill>
        <p:spPr>
          <a:xfrm>
            <a:off x="8641165" y="636355"/>
            <a:ext cx="1204990" cy="127433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77AC7-43A4-4700-9426-F30235C80CF0}"/>
              </a:ext>
            </a:extLst>
          </p:cNvPr>
          <p:cNvGrpSpPr/>
          <p:nvPr/>
        </p:nvGrpSpPr>
        <p:grpSpPr>
          <a:xfrm>
            <a:off x="8641165" y="2182935"/>
            <a:ext cx="1423618" cy="1067713"/>
            <a:chOff x="8408523" y="2401398"/>
            <a:chExt cx="2306259" cy="1729694"/>
          </a:xfrm>
        </p:grpSpPr>
        <p:pic>
          <p:nvPicPr>
            <p:cNvPr id="15" name="Picture 14" descr="A picture containing electronics, circuit&#10;&#10;Description automatically generated">
              <a:extLst>
                <a:ext uri="{FF2B5EF4-FFF2-40B4-BE49-F238E27FC236}">
                  <a16:creationId xmlns:a16="http://schemas.microsoft.com/office/drawing/2014/main" id="{B56401FE-D1B3-4A17-B87F-E7B0897F8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523" y="2401398"/>
              <a:ext cx="2306259" cy="172969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6BBDBB-7CD5-4387-9384-50858358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06868" y="3063378"/>
              <a:ext cx="182135" cy="16557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05F143-7C1F-4782-B540-9541F6897458}"/>
              </a:ext>
            </a:extLst>
          </p:cNvPr>
          <p:cNvGrpSpPr/>
          <p:nvPr/>
        </p:nvGrpSpPr>
        <p:grpSpPr>
          <a:xfrm>
            <a:off x="5742985" y="654745"/>
            <a:ext cx="3141583" cy="5115385"/>
            <a:chOff x="5537595" y="702149"/>
            <a:chExt cx="3141583" cy="51153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DC3C58-EDDF-4E51-A0A0-3A9004D199DF}"/>
                </a:ext>
              </a:extLst>
            </p:cNvPr>
            <p:cNvSpPr txBox="1"/>
            <p:nvPr/>
          </p:nvSpPr>
          <p:spPr>
            <a:xfrm>
              <a:off x="5537595" y="2155755"/>
              <a:ext cx="31415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Prismatic cell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High mechanical stability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High packing density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Used in phones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53A92D-B1BF-4DC4-9632-6A07E45E8428}"/>
                </a:ext>
              </a:extLst>
            </p:cNvPr>
            <p:cNvSpPr txBox="1"/>
            <p:nvPr/>
          </p:nvSpPr>
          <p:spPr>
            <a:xfrm>
              <a:off x="5537595" y="702149"/>
              <a:ext cx="24563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Cylindrical cell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High mechanical stability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Generally lower cost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Most commonly available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Used in EVs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DB5755-38FD-4A30-B60B-FFCE9EECAF60}"/>
                </a:ext>
              </a:extLst>
            </p:cNvPr>
            <p:cNvSpPr txBox="1"/>
            <p:nvPr/>
          </p:nvSpPr>
          <p:spPr>
            <a:xfrm>
              <a:off x="5539624" y="3609361"/>
              <a:ext cx="28709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Pouch cell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Low mechanical stability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High packing density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Used in drones and R/C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62F849-CA8D-48C0-86DF-68ECBB90EDAF}"/>
                </a:ext>
              </a:extLst>
            </p:cNvPr>
            <p:cNvSpPr txBox="1"/>
            <p:nvPr/>
          </p:nvSpPr>
          <p:spPr>
            <a:xfrm>
              <a:off x="5575137" y="4863427"/>
              <a:ext cx="23714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Coin cell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Small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GB" sz="14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Inexpensive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71B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Used in small appliances</a:t>
              </a:r>
            </a:p>
          </p:txBody>
        </p:sp>
      </p:grp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A44BE0E-3297-4B31-BFA1-08412719D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78" y="5056625"/>
            <a:ext cx="851896" cy="5677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7817A4-368B-4CB3-BA9C-75D823D0B58B}"/>
              </a:ext>
            </a:extLst>
          </p:cNvPr>
          <p:cNvSpPr txBox="1"/>
          <p:nvPr/>
        </p:nvSpPr>
        <p:spPr>
          <a:xfrm>
            <a:off x="8641165" y="5815913"/>
            <a:ext cx="2456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Images from: 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25364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Synthesizer model: Cell to </a:t>
            </a:r>
            <a:r>
              <a:rPr lang="en-US" dirty="0"/>
              <a:t>m</a:t>
            </a:r>
            <a:r>
              <a:rPr lang="en-US" sz="3200" dirty="0"/>
              <a:t>odule + Module to pack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0DD7F9A-05E8-4BB7-96CB-35F12CA2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895" y="1161293"/>
            <a:ext cx="3942547" cy="297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371EF-8382-4619-BA46-866E666FE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36" y="1173077"/>
            <a:ext cx="2874775" cy="2978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52B3F-549B-48E0-8F64-BA2B6DB2C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065" y="1170373"/>
            <a:ext cx="2951410" cy="29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D9C9A-92E7-473A-B294-E50E0D022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3F20-1F5B-4D67-B7CD-98E0B77B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Designer models and building blocks for transportation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2D68F-21DA-4EAE-A210-BBF06523704C}"/>
              </a:ext>
            </a:extLst>
          </p:cNvPr>
          <p:cNvGrpSpPr/>
          <p:nvPr/>
        </p:nvGrpSpPr>
        <p:grpSpPr>
          <a:xfrm>
            <a:off x="2209800" y="1038225"/>
            <a:ext cx="8534400" cy="3123878"/>
            <a:chOff x="1066800" y="1295400"/>
            <a:chExt cx="8534400" cy="31238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E4F40-8397-4A68-BF11-3C059E5E0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59" b="18210"/>
            <a:stretch/>
          </p:blipFill>
          <p:spPr>
            <a:xfrm>
              <a:off x="1066800" y="1295400"/>
              <a:ext cx="8534400" cy="312387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14EC18-D8EA-4248-83FA-1043A7F76C01}"/>
                </a:ext>
              </a:extLst>
            </p:cNvPr>
            <p:cNvSpPr txBox="1"/>
            <p:nvPr/>
          </p:nvSpPr>
          <p:spPr>
            <a:xfrm>
              <a:off x="8102367" y="2857339"/>
              <a:ext cx="10668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/>
                <a:t>Transport System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376061-6484-4E85-BBC7-F5DDD1935987}"/>
              </a:ext>
            </a:extLst>
          </p:cNvPr>
          <p:cNvSpPr/>
          <p:nvPr/>
        </p:nvSpPr>
        <p:spPr>
          <a:xfrm>
            <a:off x="2209800" y="1037527"/>
            <a:ext cx="3327633" cy="46450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1F7DD-DA51-411D-A21E-34A183650B7B}"/>
              </a:ext>
            </a:extLst>
          </p:cNvPr>
          <p:cNvSpPr txBox="1"/>
          <p:nvPr/>
        </p:nvSpPr>
        <p:spPr>
          <a:xfrm>
            <a:off x="2209800" y="4387207"/>
            <a:ext cx="332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Generic</a:t>
            </a:r>
            <a:r>
              <a:rPr lang="fr-FR" sz="1600" dirty="0"/>
              <a:t> data table on 128 types of </a:t>
            </a:r>
            <a:r>
              <a:rPr lang="fr-FR" sz="1600" dirty="0" err="1"/>
              <a:t>cells</a:t>
            </a:r>
            <a:r>
              <a:rPr lang="fr-FR" sz="1600" dirty="0"/>
              <a:t> </a:t>
            </a:r>
            <a:r>
              <a:rPr lang="fr-FR" sz="1600" dirty="0" err="1"/>
              <a:t>classified</a:t>
            </a:r>
            <a:r>
              <a:rPr lang="fr-FR" sz="1600" dirty="0"/>
              <a:t> by </a:t>
            </a:r>
            <a:r>
              <a:rPr lang="fr-FR" sz="1600" dirty="0" err="1"/>
              <a:t>their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Attributes</a:t>
            </a:r>
            <a:r>
              <a:rPr lang="fr-FR" sz="1600" dirty="0"/>
              <a:t> and science notes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07046A4-F92D-47E4-A78C-CE5B1E51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0346"/>
            <a:ext cx="1590928" cy="83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A88BA-58ED-49FE-B7EB-915AE8A08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924" t="-2542" r="-9003" b="-928"/>
          <a:stretch/>
        </p:blipFill>
        <p:spPr>
          <a:xfrm>
            <a:off x="5851504" y="1057321"/>
            <a:ext cx="4892695" cy="46450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0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D9C9A-92E7-473A-B294-E50E0D022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3F20-1F5B-4D67-B7CD-98E0B77B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Designer models and building-blocks for transportation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2D68F-21DA-4EAE-A210-BBF06523704C}"/>
              </a:ext>
            </a:extLst>
          </p:cNvPr>
          <p:cNvGrpSpPr/>
          <p:nvPr/>
        </p:nvGrpSpPr>
        <p:grpSpPr>
          <a:xfrm>
            <a:off x="2209800" y="1038225"/>
            <a:ext cx="8534400" cy="3123878"/>
            <a:chOff x="1066800" y="1295400"/>
            <a:chExt cx="8534400" cy="31238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E4F40-8397-4A68-BF11-3C059E5E0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259" b="18210"/>
            <a:stretch/>
          </p:blipFill>
          <p:spPr>
            <a:xfrm>
              <a:off x="1066800" y="1295400"/>
              <a:ext cx="8534400" cy="312387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14EC18-D8EA-4248-83FA-1043A7F76C01}"/>
                </a:ext>
              </a:extLst>
            </p:cNvPr>
            <p:cNvSpPr txBox="1"/>
            <p:nvPr/>
          </p:nvSpPr>
          <p:spPr>
            <a:xfrm>
              <a:off x="8102367" y="2857339"/>
              <a:ext cx="10668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/>
                <a:t>Transport System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48976D-4462-470B-8276-BF8A90210421}"/>
              </a:ext>
            </a:extLst>
          </p:cNvPr>
          <p:cNvGrpSpPr/>
          <p:nvPr/>
        </p:nvGrpSpPr>
        <p:grpSpPr>
          <a:xfrm>
            <a:off x="5791200" y="1037527"/>
            <a:ext cx="3200400" cy="4645080"/>
            <a:chOff x="5791200" y="1037527"/>
            <a:chExt cx="3200400" cy="464508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C69B412-F0D3-46FA-B20D-AA3E780EB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162103"/>
              <a:ext cx="2466145" cy="845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1FC084-1D46-4E9E-A4EE-07306EFFAF57}"/>
                </a:ext>
              </a:extLst>
            </p:cNvPr>
            <p:cNvSpPr/>
            <p:nvPr/>
          </p:nvSpPr>
          <p:spPr>
            <a:xfrm>
              <a:off x="5791200" y="1037527"/>
              <a:ext cx="3200400" cy="46450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42CBC7-096A-47AA-92BC-5EC5AAC3FF44}"/>
              </a:ext>
            </a:extLst>
          </p:cNvPr>
          <p:cNvSpPr txBox="1"/>
          <p:nvPr/>
        </p:nvSpPr>
        <p:spPr>
          <a:xfrm>
            <a:off x="5815012" y="500724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Simplified models to estimate key performance metrics</a:t>
            </a:r>
            <a:endParaRPr lang="fr-FR" sz="160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07046A4-F92D-47E4-A78C-CE5B1E51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0346"/>
            <a:ext cx="1590928" cy="83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0FF67-B800-4F5E-9BA5-53E9A99A85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014" t="-1825" r="-5768" b="-2470"/>
          <a:stretch/>
        </p:blipFill>
        <p:spPr>
          <a:xfrm>
            <a:off x="325950" y="1026291"/>
            <a:ext cx="5113078" cy="46704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88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CFFEF-9247-4D63-A188-43C7737AF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Industrial</a:t>
            </a:r>
            <a:r>
              <a:rPr lang="fr-FR" dirty="0"/>
              <a:t> 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39504-36A6-443D-8653-44FD5A5C5D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6675" y="4141788"/>
            <a:ext cx="2743091" cy="1218488"/>
          </a:xfrm>
        </p:spPr>
        <p:txBody>
          <a:bodyPr>
            <a:normAutofit/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rgbClr val="FFB71B"/>
              </a:buClr>
              <a:buSzPct val="8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e-Scooters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rgbClr val="FFB71B"/>
              </a:buClr>
              <a:buSzPct val="8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Drones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971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790E0F-8B27-4DBD-8DB9-1916EE2C5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84A561-AC59-4C63-814C-1875DB26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sustainability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3 </a:t>
            </a:r>
            <a:r>
              <a:rPr lang="fr-FR" dirty="0" err="1"/>
              <a:t>database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96A14-2070-4A20-ACC8-E32ADD38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526" y="1076325"/>
            <a:ext cx="6511896" cy="4475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0A6B94-A8A7-4513-855D-7DDB1D84FDD0}"/>
              </a:ext>
            </a:extLst>
          </p:cNvPr>
          <p:cNvSpPr txBox="1"/>
          <p:nvPr/>
        </p:nvSpPr>
        <p:spPr>
          <a:xfrm>
            <a:off x="422623" y="3273790"/>
            <a:ext cx="415474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4181 material datasheets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247 Manufacturing processes</a:t>
            </a:r>
            <a:r>
              <a:rPr lang="en-US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systems</a:t>
            </a:r>
            <a:endParaRPr lang="fr-F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Elements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periodic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table</a:t>
            </a:r>
          </a:p>
          <a:p>
            <a:pPr marL="285750" indent="-285750" algn="l" rtl="0" fontAlgn="base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Nations of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the world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database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Battery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Cells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B71B"/>
              </a:buClr>
            </a:pP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522971-7157-47D1-B630-D449EC09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895" y="1158738"/>
            <a:ext cx="1852483" cy="18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C4F4C-C73F-4A26-9B71-E2A15CD24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6100" y="6542840"/>
            <a:ext cx="2743200" cy="247724"/>
          </a:xfrm>
        </p:spPr>
        <p:txBody>
          <a:bodyPr/>
          <a:lstStyle/>
          <a:p>
            <a:fld id="{F0D23093-2AB0-F74C-B865-1A12A15B650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DB5C0-55A6-490D-8F3F-CCE2EDC5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</p:spPr>
        <p:txBody>
          <a:bodyPr/>
          <a:lstStyle/>
          <a:p>
            <a:r>
              <a:rPr lang="fr-FR" dirty="0"/>
              <a:t>Case 1 – </a:t>
            </a:r>
            <a:r>
              <a:rPr lang="en-US" dirty="0" err="1"/>
              <a:t>eScooter</a:t>
            </a:r>
            <a:r>
              <a:rPr lang="en-US" dirty="0"/>
              <a:t>: max energy density, limited volume (demo)</a:t>
            </a:r>
            <a:br>
              <a:rPr lang="en-GB" dirty="0"/>
            </a:b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2A40E-F4AC-4C56-9CE2-544EB88C1715}"/>
              </a:ext>
            </a:extLst>
          </p:cNvPr>
          <p:cNvSpPr txBox="1"/>
          <p:nvPr/>
        </p:nvSpPr>
        <p:spPr>
          <a:xfrm>
            <a:off x="426798" y="1371600"/>
            <a:ext cx="5492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71B"/>
              </a:buClr>
            </a:pPr>
            <a:r>
              <a:rPr lang="fr-FR" dirty="0"/>
              <a:t>Objective: </a:t>
            </a:r>
            <a:r>
              <a:rPr lang="fr-FR" dirty="0" err="1"/>
              <a:t>Maximize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, </a:t>
            </a:r>
          </a:p>
          <a:p>
            <a:pPr>
              <a:buClr>
                <a:srgbClr val="FFB71B"/>
              </a:buClr>
            </a:pPr>
            <a:endParaRPr lang="fr-FR" dirty="0"/>
          </a:p>
          <a:p>
            <a:pPr>
              <a:buClr>
                <a:srgbClr val="FFB71B"/>
              </a:buClr>
            </a:pPr>
            <a:r>
              <a:rPr lang="fr-FR" dirty="0" err="1"/>
              <a:t>Requirements</a:t>
            </a:r>
            <a:r>
              <a:rPr lang="fr-FR" dirty="0"/>
              <a:t>: </a:t>
            </a:r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/>
              <a:t>Li </a:t>
            </a:r>
            <a:r>
              <a:rPr lang="fr-FR" dirty="0" err="1"/>
              <a:t>chemistry</a:t>
            </a:r>
            <a:r>
              <a:rPr lang="fr-FR" dirty="0"/>
              <a:t> </a:t>
            </a:r>
            <a:r>
              <a:rPr lang="fr-FR" dirty="0" err="1"/>
              <a:t>cells</a:t>
            </a:r>
            <a:r>
              <a:rPr lang="fr-FR" dirty="0"/>
              <a:t>, </a:t>
            </a:r>
            <a:r>
              <a:rPr lang="fr-FR" dirty="0" err="1"/>
              <a:t>Geometry</a:t>
            </a:r>
            <a:r>
              <a:rPr lang="fr-FR" dirty="0"/>
              <a:t>: </a:t>
            </a:r>
            <a:r>
              <a:rPr lang="fr-FR" dirty="0" err="1"/>
              <a:t>Cylindrical</a:t>
            </a: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/>
              <a:t>1000 cycles, 3yr life </a:t>
            </a:r>
            <a:r>
              <a:rPr lang="fr-FR" dirty="0" err="1"/>
              <a:t>span</a:t>
            </a:r>
            <a:r>
              <a:rPr lang="fr-FR" dirty="0"/>
              <a:t> (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 usage)</a:t>
            </a:r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/>
              <a:t>Supplies 36 V​, 10 A</a:t>
            </a:r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/>
              <a:t>30-90 minutes use</a:t>
            </a:r>
            <a:endParaRPr lang="fr-FR" dirty="0"/>
          </a:p>
          <a:p>
            <a:pPr marL="285750" indent="-285750"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58B20-E020-4110-A4CD-160027D07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703" y="1461156"/>
            <a:ext cx="5786074" cy="373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0E9AAC-405E-4CF4-AB8A-7133ACE045B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 b="17040"/>
          <a:stretch/>
        </p:blipFill>
        <p:spPr bwMode="auto">
          <a:xfrm>
            <a:off x="3042461" y="4181427"/>
            <a:ext cx="2287075" cy="135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74078-E197-4238-9053-ADC8AA887FF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 bwMode="auto">
          <a:xfrm>
            <a:off x="426798" y="4175576"/>
            <a:ext cx="2287075" cy="135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3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84A2D-1332-428F-9EEA-612F1693D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AA0071-9C64-451E-AAB9-5A092FB2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2 – </a:t>
            </a:r>
            <a:r>
              <a:rPr lang="en-US" dirty="0">
                <a:cs typeface="Arial" panose="020B0604020202020204" pitchFamily="34" charset="0"/>
              </a:rPr>
              <a:t>Drone: 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 specific energy, limited weight (demo)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5612D-DC18-437A-8D13-2EAE41B27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100" y="1298893"/>
            <a:ext cx="5770810" cy="45720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Maximize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density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Small drone typically a few thousand </a:t>
            </a:r>
            <a:r>
              <a:rPr lang="en-GB" sz="1800" dirty="0" err="1"/>
              <a:t>mAh</a:t>
            </a:r>
            <a:r>
              <a:rPr lang="en-GB" sz="1800" dirty="0"/>
              <a:t>, free volume</a:t>
            </a:r>
          </a:p>
          <a:p>
            <a:pPr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Drone batteries are typically pouch type, around 3.7 V</a:t>
            </a:r>
          </a:p>
          <a:p>
            <a:pPr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Can we find prismatic alternative to small pouch battery?</a:t>
            </a:r>
          </a:p>
          <a:p>
            <a:pPr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One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assumed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enough</a:t>
            </a:r>
            <a:r>
              <a:rPr lang="fr-FR" sz="1800" dirty="0"/>
              <a:t> for </a:t>
            </a:r>
            <a:r>
              <a:rPr lang="fr-FR" sz="1800" dirty="0" err="1"/>
              <a:t>small</a:t>
            </a:r>
            <a:r>
              <a:rPr lang="fr-FR" sz="1800" dirty="0"/>
              <a:t> drones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5742E-FF1D-4420-94A6-729CC2EE1064}"/>
              </a:ext>
            </a:extLst>
          </p:cNvPr>
          <p:cNvGrpSpPr/>
          <p:nvPr/>
        </p:nvGrpSpPr>
        <p:grpSpPr>
          <a:xfrm>
            <a:off x="6518246" y="1298894"/>
            <a:ext cx="5457067" cy="3969392"/>
            <a:chOff x="4787900" y="1337880"/>
            <a:chExt cx="6275810" cy="4182239"/>
          </a:xfrm>
        </p:grpSpPr>
        <p:pic>
          <p:nvPicPr>
            <p:cNvPr id="6" name="Picture 5" descr="A drone in the grass&#10;&#10;Description automatically generated with low confidence">
              <a:extLst>
                <a:ext uri="{FF2B5EF4-FFF2-40B4-BE49-F238E27FC236}">
                  <a16:creationId xmlns:a16="http://schemas.microsoft.com/office/drawing/2014/main" id="{3D415A42-9905-4EB3-AE1F-D8F9568B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1337880"/>
              <a:ext cx="6275810" cy="41822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E5B170-E8AC-4D01-9353-C897D79E3D8A}"/>
                </a:ext>
              </a:extLst>
            </p:cNvPr>
            <p:cNvSpPr txBox="1"/>
            <p:nvPr/>
          </p:nvSpPr>
          <p:spPr>
            <a:xfrm>
              <a:off x="5018510" y="5181565"/>
              <a:ext cx="6045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www.pixabay.com/photos/drone-flight-flying-start-hobby-4144154/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43BB55-A2B7-4E0C-9686-7CE89117622B}"/>
                </a:ext>
              </a:extLst>
            </p:cNvPr>
            <p:cNvSpPr/>
            <p:nvPr/>
          </p:nvSpPr>
          <p:spPr>
            <a:xfrm>
              <a:off x="7181850" y="3584893"/>
              <a:ext cx="1885950" cy="74580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34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9C820-0518-482F-B853-4048B7386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6" t="3327" r="23623" b="16750"/>
          <a:stretch/>
        </p:blipFill>
        <p:spPr>
          <a:xfrm>
            <a:off x="8882883" y="3592653"/>
            <a:ext cx="2216573" cy="1840564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62AECA7-2C56-4B38-8F14-D653D70B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792DC8-7301-0142-8440-95FA8875F2D4}"/>
              </a:ext>
            </a:extLst>
          </p:cNvPr>
          <p:cNvSpPr/>
          <p:nvPr/>
        </p:nvSpPr>
        <p:spPr>
          <a:xfrm>
            <a:off x="6336649" y="5450303"/>
            <a:ext cx="2197751" cy="20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Claes Fredriksson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B83977-C32A-9E49-BFA9-054FACC37BEF}"/>
              </a:ext>
            </a:extLst>
          </p:cNvPr>
          <p:cNvSpPr/>
          <p:nvPr/>
        </p:nvSpPr>
        <p:spPr>
          <a:xfrm>
            <a:off x="8927908" y="5487260"/>
            <a:ext cx="2185260" cy="20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</a:rPr>
              <a:t>Nicolas Martin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3457707-88B9-4CE2-B4EC-CC63620D8D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0" t="10274" r="-922" b="23680"/>
          <a:stretch/>
        </p:blipFill>
        <p:spPr>
          <a:xfrm>
            <a:off x="6336649" y="3581400"/>
            <a:ext cx="2248397" cy="1851817"/>
          </a:xfrm>
          <a:prstGeom prst="rect">
            <a:avLst/>
          </a:prstGeom>
        </p:spPr>
      </p:pic>
      <p:pic>
        <p:nvPicPr>
          <p:cNvPr id="7" name="Picture 6" descr="A picture containing outdoor, lined, line&#10;&#10;Description automatically generated">
            <a:extLst>
              <a:ext uri="{FF2B5EF4-FFF2-40B4-BE49-F238E27FC236}">
                <a16:creationId xmlns:a16="http://schemas.microsoft.com/office/drawing/2014/main" id="{14A2D508-278F-4EAE-953C-6B933CCC73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4" r="31376" b="11431"/>
          <a:stretch/>
        </p:blipFill>
        <p:spPr>
          <a:xfrm>
            <a:off x="6336649" y="1128486"/>
            <a:ext cx="2197751" cy="2147935"/>
          </a:xfrm>
          <a:prstGeom prst="rect">
            <a:avLst/>
          </a:prstGeom>
        </p:spPr>
      </p:pic>
      <p:pic>
        <p:nvPicPr>
          <p:cNvPr id="9" name="Picture 8" descr="A helicopter in the air&#10;&#10;Description automatically generated with medium confidence">
            <a:extLst>
              <a:ext uri="{FF2B5EF4-FFF2-40B4-BE49-F238E27FC236}">
                <a16:creationId xmlns:a16="http://schemas.microsoft.com/office/drawing/2014/main" id="{9D6C1178-0CC1-49F4-BE9A-F71EA7CA72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-1672" r="23758" b="2937"/>
          <a:stretch/>
        </p:blipFill>
        <p:spPr>
          <a:xfrm>
            <a:off x="8878477" y="1128486"/>
            <a:ext cx="2220979" cy="21475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95B97A-BE33-6E48-871B-643985DF9DD5}"/>
              </a:ext>
            </a:extLst>
          </p:cNvPr>
          <p:cNvGrpSpPr/>
          <p:nvPr/>
        </p:nvGrpSpPr>
        <p:grpSpPr>
          <a:xfrm>
            <a:off x="3048000" y="4807660"/>
            <a:ext cx="8456369" cy="1075188"/>
            <a:chOff x="2926080" y="4807660"/>
            <a:chExt cx="8491637" cy="1075188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21D116B4-EB29-CC4A-936E-9C337718C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6080" y="4807660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13AD2847-68DB-1344-A98B-3466C5966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2773" y="4807660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1A1B7450-B1F3-1649-BEA9-C10600DFD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0192" y="4807660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49C3AE8-3779-0C45-806A-2B21E3203B5B}"/>
              </a:ext>
            </a:extLst>
          </p:cNvPr>
          <p:cNvGrpSpPr/>
          <p:nvPr/>
        </p:nvGrpSpPr>
        <p:grpSpPr>
          <a:xfrm>
            <a:off x="747010" y="930512"/>
            <a:ext cx="8448715" cy="1273162"/>
            <a:chOff x="762000" y="906084"/>
            <a:chExt cx="8448715" cy="1273162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70F71F57-25D5-B94B-BA36-8D03C1082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3190" y="1104058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85C719F-6139-DE4B-8202-93900D796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2800" y="906084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D80B260B-C570-354B-A058-E17834327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000" y="906084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FF4C3CD-A0A3-C049-B303-5110558FA7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7562" y="906084"/>
              <a:ext cx="737525" cy="1075188"/>
            </a:xfrm>
            <a:prstGeom prst="parallelogram">
              <a:avLst>
                <a:gd name="adj" fmla="val 5961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604EF-09B9-4228-B898-8AFDCCC09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8C1DB016-F5C3-452D-9E21-E70042598AA5}"/>
              </a:ext>
            </a:extLst>
          </p:cNvPr>
          <p:cNvSpPr txBox="1">
            <a:spLocks/>
          </p:cNvSpPr>
          <p:nvPr/>
        </p:nvSpPr>
        <p:spPr>
          <a:xfrm>
            <a:off x="1002533" y="1199152"/>
            <a:ext cx="5031300" cy="4619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B71B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Introduction</a:t>
            </a:r>
          </a:p>
          <a:p>
            <a:pPr fontAlgn="base">
              <a:spcAft>
                <a:spcPct val="20000"/>
              </a:spcAft>
              <a:buClr>
                <a:srgbClr val="FFB71B"/>
              </a:buClr>
              <a:buSzPct val="80000"/>
              <a:defRPr/>
            </a:pPr>
            <a:r>
              <a:rPr lang="en-GB" sz="2400" dirty="0" err="1">
                <a:solidFill>
                  <a:prstClr val="black"/>
                </a:solidFill>
              </a:rPr>
              <a:t>EduPack</a:t>
            </a:r>
            <a:r>
              <a:rPr lang="en-GB" sz="2400" dirty="0">
                <a:solidFill>
                  <a:prstClr val="black"/>
                </a:solidFill>
              </a:rPr>
              <a:t>, Battery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and </a:t>
            </a:r>
            <a:r>
              <a:rPr lang="en-GB" sz="2400" dirty="0">
                <a:solidFill>
                  <a:prstClr val="black"/>
                </a:solidFill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election </a:t>
            </a:r>
          </a:p>
          <a:p>
            <a:pPr fontAlgn="base">
              <a:spcAft>
                <a:spcPct val="20000"/>
              </a:spcAft>
              <a:buClr>
                <a:srgbClr val="FFB71B"/>
              </a:buClr>
              <a:buSzPct val="80000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Battery Technologies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B71B"/>
              </a:buClr>
              <a:buSzPct val="8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Advanced Industrial Case Study</a:t>
            </a:r>
            <a:endParaRPr lang="en-GB" dirty="0">
              <a:solidFill>
                <a:prstClr val="black"/>
              </a:solidFill>
            </a:endParaRPr>
          </a:p>
          <a:p>
            <a:pPr marL="400050" lvl="1" indent="0" fontAlgn="base">
              <a:spcAft>
                <a:spcPct val="20000"/>
              </a:spcAft>
              <a:buClr>
                <a:srgbClr val="FFB71B"/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 </a:t>
            </a:r>
            <a:r>
              <a:rPr lang="en-GB" dirty="0">
                <a:solidFill>
                  <a:prstClr val="black"/>
                </a:solidFill>
              </a:rPr>
              <a:t>e-Scooters</a:t>
            </a:r>
          </a:p>
          <a:p>
            <a:pPr marL="400050" lvl="1" indent="0" fontAlgn="base">
              <a:spcAft>
                <a:spcPct val="20000"/>
              </a:spcAft>
              <a:buClr>
                <a:srgbClr val="FFB71B"/>
              </a:buClr>
              <a:buSzPct val="80000"/>
              <a:buNone/>
              <a:defRPr/>
            </a:pPr>
            <a:r>
              <a:rPr lang="en-GB" dirty="0">
                <a:solidFill>
                  <a:srgbClr val="FFB71B"/>
                </a:solidFill>
              </a:rPr>
              <a:t>-</a:t>
            </a:r>
            <a:r>
              <a:rPr lang="en-GB" dirty="0">
                <a:solidFill>
                  <a:prstClr val="black"/>
                </a:solidFill>
              </a:rPr>
              <a:t> Drones</a:t>
            </a:r>
          </a:p>
          <a:p>
            <a:pPr fontAlgn="base">
              <a:spcAft>
                <a:spcPct val="20000"/>
              </a:spcAft>
              <a:buClr>
                <a:srgbClr val="FFB71B"/>
              </a:buClr>
              <a:buSzPct val="80000"/>
              <a:defRPr/>
            </a:pPr>
            <a:r>
              <a:rPr lang="en-GB" sz="2400" dirty="0">
                <a:solidFill>
                  <a:prstClr val="black"/>
                </a:solidFill>
              </a:rPr>
              <a:t>Reality Check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B71B"/>
              </a:buClr>
              <a:buSzPct val="8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56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D9BEF-D79D-4353-A613-2408FC780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F71F0-A7C5-4529-B3CE-90B269D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1252199" cy="845837"/>
          </a:xfrm>
        </p:spPr>
        <p:txBody>
          <a:bodyPr/>
          <a:lstStyle/>
          <a:p>
            <a:r>
              <a:rPr lang="en-GB" dirty="0"/>
              <a:t>Can the pouch battery performance be improved by prismatic cell?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6C5E-FFF8-4FDA-99E2-03C5B969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23" y="1146818"/>
            <a:ext cx="4227442" cy="410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66EF5-37C5-4DE1-B245-BC9B0EDE4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289744"/>
            <a:ext cx="6478368" cy="42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C4F4C-C73F-4A26-9B71-E2A15CD24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DB5C0-55A6-490D-8F3F-CCE2EDC5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1582399" cy="845837"/>
          </a:xfrm>
        </p:spPr>
        <p:txBody>
          <a:bodyPr/>
          <a:lstStyle/>
          <a:p>
            <a:r>
              <a:rPr lang="fr-FR" dirty="0"/>
              <a:t>Future case – </a:t>
            </a:r>
            <a:r>
              <a:rPr lang="en-US" dirty="0" err="1">
                <a:cs typeface="Arial" panose="020B0604020202020204" pitchFamily="34" charset="0"/>
              </a:rPr>
              <a:t>eRacing</a:t>
            </a:r>
            <a:r>
              <a:rPr lang="en-US" dirty="0">
                <a:cs typeface="Arial" panose="020B0604020202020204" pitchFamily="34" charset="0"/>
              </a:rPr>
              <a:t> Motorbike: 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 power density, limited weight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2A40E-F4AC-4C56-9CE2-544EB88C1715}"/>
              </a:ext>
            </a:extLst>
          </p:cNvPr>
          <p:cNvSpPr txBox="1"/>
          <p:nvPr/>
        </p:nvSpPr>
        <p:spPr>
          <a:xfrm>
            <a:off x="426798" y="1447800"/>
            <a:ext cx="528820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Objective: </a:t>
            </a:r>
            <a:r>
              <a:rPr lang="fr-FR" dirty="0" err="1"/>
              <a:t>Maximize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power</a:t>
            </a:r>
          </a:p>
          <a:p>
            <a:endParaRPr lang="fr-FR" dirty="0"/>
          </a:p>
          <a:p>
            <a:r>
              <a:rPr lang="fr-FR" dirty="0" err="1"/>
              <a:t>Requirements</a:t>
            </a: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/>
              <a:t>Limited </a:t>
            </a:r>
            <a:r>
              <a:rPr lang="fr-FR" dirty="0" err="1"/>
              <a:t>weight</a:t>
            </a:r>
            <a:r>
              <a:rPr lang="fr-FR" dirty="0"/>
              <a:t> for </a:t>
            </a:r>
            <a:r>
              <a:rPr lang="fr-FR" dirty="0" err="1"/>
              <a:t>battery</a:t>
            </a:r>
            <a:r>
              <a:rPr lang="fr-FR" dirty="0"/>
              <a:t> pack</a:t>
            </a:r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/>
              <a:t>92 V, Min 20 kWh, fast charging</a:t>
            </a:r>
          </a:p>
          <a:p>
            <a:pPr marL="285750" indent="-285750">
              <a:lnSpc>
                <a:spcPct val="150000"/>
              </a:lnSpc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/>
              <a:t>Supplies at least 30 min of use, 40 km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B0EF0-6018-4393-B278-1325FCDB8821}"/>
              </a:ext>
            </a:extLst>
          </p:cNvPr>
          <p:cNvGrpSpPr/>
          <p:nvPr/>
        </p:nvGrpSpPr>
        <p:grpSpPr>
          <a:xfrm>
            <a:off x="6096000" y="1269206"/>
            <a:ext cx="4742744" cy="2667794"/>
            <a:chOff x="6096000" y="1269206"/>
            <a:chExt cx="4742744" cy="2667794"/>
          </a:xfrm>
        </p:grpSpPr>
        <p:pic>
          <p:nvPicPr>
            <p:cNvPr id="9" name="Picture 8" descr="A picture containing text, floor, indoor, person&#10;&#10;Description automatically generated">
              <a:extLst>
                <a:ext uri="{FF2B5EF4-FFF2-40B4-BE49-F238E27FC236}">
                  <a16:creationId xmlns:a16="http://schemas.microsoft.com/office/drawing/2014/main" id="{92B0C65D-093E-4A15-B18D-DA07B5AB8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69206"/>
              <a:ext cx="4742744" cy="26677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0F66E0-D16F-4450-A581-391805073007}"/>
                </a:ext>
              </a:extLst>
            </p:cNvPr>
            <p:cNvSpPr txBox="1"/>
            <p:nvPr/>
          </p:nvSpPr>
          <p:spPr>
            <a:xfrm>
              <a:off x="6365522" y="3524190"/>
              <a:ext cx="4203700" cy="412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</a:rPr>
                <a:t>https://commons.wikimedia.org/wiki/File:Electric_motorcycles_stand_at_the_TT-Hall_motor_show,_Assen_(2018)_01.jpg, CC BY-SA 4.0, Donald </a:t>
              </a:r>
              <a:r>
                <a:rPr lang="en-GB" sz="1000" dirty="0" err="1">
                  <a:solidFill>
                    <a:schemeClr val="bg1"/>
                  </a:solidFill>
                </a:rPr>
                <a:t>Trung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6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AC3AE3-1553-4AAF-9F08-4D8582448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998" y="1641463"/>
            <a:ext cx="3414056" cy="34079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77764-8A37-4479-9945-3328FA008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35123-2694-4E15-B76D-A15810E7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Reality check – </a:t>
            </a:r>
            <a:r>
              <a:rPr lang="fr-FR" dirty="0" err="1"/>
              <a:t>predicting</a:t>
            </a:r>
            <a:r>
              <a:rPr lang="fr-FR" dirty="0"/>
              <a:t>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 in transportation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500CD-A072-46E0-9507-D6F8A64B8F68}"/>
              </a:ext>
            </a:extLst>
          </p:cNvPr>
          <p:cNvSpPr txBox="1"/>
          <p:nvPr/>
        </p:nvSpPr>
        <p:spPr>
          <a:xfrm>
            <a:off x="546100" y="1869330"/>
            <a:ext cx="383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sz="2400" dirty="0" err="1"/>
              <a:t>Adress</a:t>
            </a:r>
            <a:r>
              <a:rPr lang="fr-FR" sz="2400" dirty="0"/>
              <a:t> </a:t>
            </a:r>
            <a:r>
              <a:rPr lang="fr-FR" sz="2400" dirty="0" err="1"/>
              <a:t>battery</a:t>
            </a:r>
            <a:r>
              <a:rPr lang="fr-FR" sz="2400" dirty="0"/>
              <a:t> thermal management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869B1-B689-404A-A579-E83DBDAF86B4}"/>
              </a:ext>
            </a:extLst>
          </p:cNvPr>
          <p:cNvSpPr txBox="1"/>
          <p:nvPr/>
        </p:nvSpPr>
        <p:spPr>
          <a:xfrm>
            <a:off x="377422" y="994418"/>
            <a:ext cx="1036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Thermal-</a:t>
            </a:r>
            <a:r>
              <a:rPr lang="fr-FR" sz="2800" dirty="0" err="1"/>
              <a:t>electrical</a:t>
            </a:r>
            <a:r>
              <a:rPr lang="fr-FR" sz="2800" dirty="0"/>
              <a:t>-</a:t>
            </a:r>
            <a:r>
              <a:rPr lang="fr-FR" sz="2800" dirty="0" err="1"/>
              <a:t>fluid</a:t>
            </a:r>
            <a:r>
              <a:rPr lang="fr-FR" sz="2800" dirty="0"/>
              <a:t> </a:t>
            </a:r>
            <a:r>
              <a:rPr lang="fr-FR" sz="2800" dirty="0" err="1"/>
              <a:t>multiphysics</a:t>
            </a:r>
            <a:r>
              <a:rPr lang="fr-FR" sz="2800" dirty="0"/>
              <a:t> simulation </a:t>
            </a:r>
            <a:r>
              <a:rPr lang="fr-FR" sz="2800" dirty="0" err="1"/>
              <a:t>with</a:t>
            </a:r>
            <a:r>
              <a:rPr lang="fr-FR" sz="2800" dirty="0"/>
              <a:t> Ansys Fluent: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464BE-56CF-45E6-B176-C20C1EAC3654}"/>
              </a:ext>
            </a:extLst>
          </p:cNvPr>
          <p:cNvSpPr txBox="1"/>
          <p:nvPr/>
        </p:nvSpPr>
        <p:spPr>
          <a:xfrm>
            <a:off x="546100" y="3025563"/>
            <a:ext cx="426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sz="2400" dirty="0" err="1"/>
              <a:t>Reducing</a:t>
            </a:r>
            <a:r>
              <a:rPr lang="fr-FR" sz="2400" dirty="0"/>
              <a:t> the </a:t>
            </a:r>
            <a:r>
              <a:rPr lang="fr-FR" sz="2400" dirty="0" err="1"/>
              <a:t>risk</a:t>
            </a:r>
            <a:r>
              <a:rPr lang="fr-FR" sz="2400" dirty="0"/>
              <a:t> of thermal </a:t>
            </a:r>
            <a:r>
              <a:rPr lang="fr-FR" sz="2400" dirty="0" err="1"/>
              <a:t>runaway</a:t>
            </a:r>
            <a:r>
              <a:rPr lang="fr-FR" sz="2400" dirty="0"/>
              <a:t> propagation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CE3D49-E4E2-4B60-8A04-6FE6B499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1" y="2952447"/>
            <a:ext cx="3917663" cy="29111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800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5B2262-9DE6-40BC-ADF3-D628D94EF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AD55D-9C89-4BAA-B229-0F06EE74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of </a:t>
            </a:r>
            <a:r>
              <a:rPr lang="fr-FR" dirty="0" err="1"/>
              <a:t>findings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6F49A-8110-48AE-9245-DC4CF131B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179690"/>
            <a:ext cx="10566401" cy="4572000"/>
          </a:xfrm>
        </p:spPr>
        <p:txBody>
          <a:bodyPr/>
          <a:lstStyle/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/>
              <a:t>The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data and design </a:t>
            </a:r>
            <a:r>
              <a:rPr lang="fr-FR" dirty="0" err="1"/>
              <a:t>models</a:t>
            </a:r>
            <a:r>
              <a:rPr lang="fr-FR" dirty="0"/>
              <a:t> have </a:t>
            </a:r>
            <a:r>
              <a:rPr lang="fr-FR" dirty="0" err="1"/>
              <a:t>helped</a:t>
            </a:r>
            <a:r>
              <a:rPr lang="fr-FR" dirty="0"/>
              <a:t> to explore </a:t>
            </a:r>
            <a:r>
              <a:rPr lang="fr-FR" dirty="0" err="1"/>
              <a:t>some</a:t>
            </a:r>
            <a:r>
              <a:rPr lang="fr-FR" dirty="0"/>
              <a:t> key performance </a:t>
            </a:r>
            <a:r>
              <a:rPr lang="fr-FR" dirty="0" err="1"/>
              <a:t>parameters</a:t>
            </a:r>
            <a:r>
              <a:rPr lang="fr-FR" dirty="0"/>
              <a:t> of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assemblies</a:t>
            </a:r>
            <a:r>
              <a:rPr lang="fr-FR" dirty="0"/>
              <a:t>, </a:t>
            </a:r>
            <a:r>
              <a:rPr lang="fr-FR" dirty="0" err="1"/>
              <a:t>based</a:t>
            </a:r>
            <a:r>
              <a:rPr lang="fr-FR" dirty="0"/>
              <a:t> on simple concepts</a:t>
            </a:r>
          </a:p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 err="1"/>
              <a:t>Priorities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energy</a:t>
            </a:r>
            <a:r>
              <a:rPr lang="fr-FR" dirty="0"/>
              <a:t> and power have been </a:t>
            </a:r>
            <a:r>
              <a:rPr lang="fr-FR" dirty="0" err="1"/>
              <a:t>discussed</a:t>
            </a:r>
            <a:r>
              <a:rPr lang="fr-FR" dirty="0"/>
              <a:t> for 3 </a:t>
            </a:r>
            <a:r>
              <a:rPr lang="fr-FR" dirty="0" err="1"/>
              <a:t>different</a:t>
            </a:r>
            <a:r>
              <a:rPr lang="fr-FR" dirty="0"/>
              <a:t> cases – Lithium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chemistry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top-</a:t>
            </a:r>
            <a:r>
              <a:rPr lang="fr-FR" dirty="0" err="1"/>
              <a:t>performing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type in all applications</a:t>
            </a:r>
          </a:p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 </a:t>
            </a:r>
            <a:r>
              <a:rPr lang="fr-FR" dirty="0" err="1"/>
              <a:t>considerations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explored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Ansys Granta </a:t>
            </a:r>
            <a:r>
              <a:rPr lang="fr-FR" dirty="0" err="1"/>
              <a:t>EduPack</a:t>
            </a:r>
            <a:r>
              <a:rPr lang="fr-FR" dirty="0"/>
              <a:t>:</a:t>
            </a:r>
          </a:p>
          <a:p>
            <a:pPr marL="230188" lvl="1" indent="0">
              <a:buClr>
                <a:srgbClr val="FFB71B"/>
              </a:buClr>
              <a:buNone/>
            </a:pPr>
            <a:r>
              <a:rPr lang="fr-FR" dirty="0">
                <a:solidFill>
                  <a:srgbClr val="FFB71B"/>
                </a:solidFill>
              </a:rPr>
              <a:t>-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 for </a:t>
            </a:r>
            <a:r>
              <a:rPr lang="fr-FR" dirty="0" err="1"/>
              <a:t>lighweight</a:t>
            </a:r>
            <a:r>
              <a:rPr lang="fr-FR" dirty="0"/>
              <a:t> of the structural casing</a:t>
            </a:r>
          </a:p>
          <a:p>
            <a:pPr marL="230188" lvl="1" indent="0">
              <a:buClr>
                <a:srgbClr val="FFB71B"/>
              </a:buClr>
              <a:buNone/>
            </a:pPr>
            <a:r>
              <a:rPr lang="fr-FR" dirty="0">
                <a:solidFill>
                  <a:srgbClr val="FFB71B"/>
                </a:solidFill>
              </a:rPr>
              <a:t>-</a:t>
            </a:r>
            <a:r>
              <a:rPr lang="fr-FR" dirty="0"/>
              <a:t> Quick Eco Audit of e-transport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i="1" dirty="0"/>
              <a:t>vs</a:t>
            </a:r>
            <a:r>
              <a:rPr lang="fr-FR" dirty="0"/>
              <a:t> </a:t>
            </a:r>
            <a:r>
              <a:rPr lang="fr-FR" dirty="0" err="1"/>
              <a:t>conventional</a:t>
            </a:r>
            <a:r>
              <a:rPr lang="fr-FR" dirty="0"/>
              <a:t> power</a:t>
            </a:r>
          </a:p>
          <a:p>
            <a:pPr marL="230188" lvl="1" indent="0">
              <a:buClr>
                <a:srgbClr val="FFB71B"/>
              </a:buClr>
              <a:buNone/>
            </a:pPr>
            <a:r>
              <a:rPr lang="fr-FR" dirty="0">
                <a:solidFill>
                  <a:srgbClr val="FFB71B"/>
                </a:solidFill>
              </a:rPr>
              <a:t>- </a:t>
            </a:r>
            <a:r>
              <a:rPr lang="fr-FR" dirty="0"/>
              <a:t>Critical </a:t>
            </a:r>
            <a:r>
              <a:rPr lang="fr-FR" dirty="0" err="1"/>
              <a:t>materials</a:t>
            </a:r>
            <a:r>
              <a:rPr lang="fr-FR" dirty="0"/>
              <a:t>/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risks</a:t>
            </a:r>
            <a:r>
              <a:rPr lang="fr-FR" dirty="0"/>
              <a:t> of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substitutes</a:t>
            </a:r>
          </a:p>
        </p:txBody>
      </p:sp>
    </p:spTree>
    <p:extLst>
      <p:ext uri="{BB962C8B-B14F-4D97-AF65-F5344CB8AC3E}">
        <p14:creationId xmlns:p14="http://schemas.microsoft.com/office/powerpoint/2010/main" val="26284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3E99F2-0A51-4553-8B9F-27EFAD96E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5D7E8-CE93-4DA8-9C21-8FD3C7A5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Granta </a:t>
            </a:r>
            <a:r>
              <a:rPr lang="en-US" dirty="0" err="1"/>
              <a:t>EduPack</a:t>
            </a:r>
            <a:r>
              <a:rPr lang="en-US" dirty="0"/>
              <a:t>: More than a Software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4EA7164-E510-4482-8184-6843208A09FA}"/>
              </a:ext>
            </a:extLst>
          </p:cNvPr>
          <p:cNvSpPr txBox="1">
            <a:spLocks/>
          </p:cNvSpPr>
          <p:nvPr/>
        </p:nvSpPr>
        <p:spPr>
          <a:xfrm>
            <a:off x="736294" y="180078"/>
            <a:ext cx="12192000" cy="558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C4B6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b="0" dirty="0">
              <a:solidFill>
                <a:schemeClr val="tx1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C1BECA7-5D46-4BED-8FEE-0B3C436C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94" y="5139740"/>
            <a:ext cx="112185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sz="2800" b="0">
                <a:latin typeface="+mn-lt"/>
              </a:rPr>
              <a:t>Developed specifically for undergraduate materials-related education </a:t>
            </a:r>
          </a:p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sz="2800" b="0">
                <a:latin typeface="+mn-lt"/>
              </a:rPr>
              <a:t>across engineering, design and science.</a:t>
            </a:r>
          </a:p>
        </p:txBody>
      </p:sp>
      <p:sp>
        <p:nvSpPr>
          <p:cNvPr id="9" name="Text Box 1053">
            <a:extLst>
              <a:ext uri="{FF2B5EF4-FFF2-40B4-BE49-F238E27FC236}">
                <a16:creationId xmlns:a16="http://schemas.microsoft.com/office/drawing/2014/main" id="{67EB778B-DD37-44C6-98E7-CCF5D92A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840" y="2463531"/>
            <a:ext cx="11437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3"/>
              </a:buClr>
            </a:pPr>
            <a:r>
              <a:rPr lang="en-GB" sz="6600" b="0" dirty="0"/>
              <a:t> +</a:t>
            </a:r>
            <a:endParaRPr lang="en-GB" sz="7200" b="0" dirty="0"/>
          </a:p>
        </p:txBody>
      </p:sp>
      <p:sp>
        <p:nvSpPr>
          <p:cNvPr id="10" name="Text Box 1053">
            <a:extLst>
              <a:ext uri="{FF2B5EF4-FFF2-40B4-BE49-F238E27FC236}">
                <a16:creationId xmlns:a16="http://schemas.microsoft.com/office/drawing/2014/main" id="{3D138952-1E9E-4055-8D10-53A5E0DE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144" y="1013513"/>
            <a:ext cx="2002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accent3"/>
              </a:buClr>
            </a:pPr>
            <a:r>
              <a:rPr lang="en-GB" sz="2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Software </a:t>
            </a:r>
          </a:p>
        </p:txBody>
      </p:sp>
      <p:sp>
        <p:nvSpPr>
          <p:cNvPr id="11" name="Text Box 1064">
            <a:extLst>
              <a:ext uri="{FF2B5EF4-FFF2-40B4-BE49-F238E27FC236}">
                <a16:creationId xmlns:a16="http://schemas.microsoft.com/office/drawing/2014/main" id="{872A0233-77ED-415E-9DC6-5F998FBD4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706" y="1013513"/>
            <a:ext cx="5331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Clr>
                <a:schemeClr val="accent3"/>
              </a:buClr>
              <a:defRPr sz="2000"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Teaching and Learning Resources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E03C68-673C-4F04-9134-1B86F05F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0488" r="4844" b="12953"/>
          <a:stretch/>
        </p:blipFill>
        <p:spPr bwMode="auto">
          <a:xfrm>
            <a:off x="2166544" y="1634979"/>
            <a:ext cx="3123838" cy="26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FB59F3-8100-4954-8C8E-DCB5870741E7}"/>
              </a:ext>
            </a:extLst>
          </p:cNvPr>
          <p:cNvSpPr txBox="1"/>
          <p:nvPr/>
        </p:nvSpPr>
        <p:spPr>
          <a:xfrm>
            <a:off x="3352230" y="4466264"/>
            <a:ext cx="646470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0" i="0" dirty="0">
                <a:effectLst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ansys</a:t>
            </a:r>
            <a:r>
              <a:rPr lang="en-US" b="0" i="0" dirty="0">
                <a:effectLst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.com/</a:t>
            </a:r>
            <a:r>
              <a:rPr lang="en-US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education-resources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6260325-4841-47FF-A93C-BD189A97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99" y="2364324"/>
            <a:ext cx="1590928" cy="83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35B7318-E374-447C-A1D1-054D67605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2213869"/>
            <a:ext cx="2743200" cy="13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0B05F-C568-4479-95C8-61E04DF8C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F4CAEB-479C-4021-B31F-0B64E3B1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Granta </a:t>
            </a:r>
            <a:r>
              <a:rPr lang="en-GB" dirty="0" err="1"/>
              <a:t>EduPack</a:t>
            </a:r>
            <a:r>
              <a:rPr lang="en-GB" dirty="0"/>
              <a:t> - Different Tools in Different Levels</a:t>
            </a:r>
            <a:endParaRPr lang="en-US" dirty="0"/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58640173-DAA0-420A-9B5F-51038F31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346" y="4683186"/>
            <a:ext cx="3411146" cy="1323439"/>
          </a:xfrm>
          <a:prstGeom prst="rect">
            <a:avLst/>
          </a:prstGeom>
          <a:solidFill>
            <a:srgbClr val="FFB71B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8000">
              <a:buClr>
                <a:prstClr val="black"/>
              </a:buClr>
              <a:buSzPct val="50000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Level 3: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Senior, graduate and research students</a:t>
            </a:r>
          </a:p>
          <a:p>
            <a:pPr marL="108000">
              <a:buClr>
                <a:prstClr val="black"/>
              </a:buClr>
              <a:buSzPct val="50000"/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4000+</a:t>
            </a:r>
            <a:r>
              <a:rPr lang="en-GB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materials,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246 </a:t>
            </a:r>
            <a:r>
              <a:rPr lang="en-GB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processes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67E2987-6AD7-4570-9A64-68FF85F7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4671082"/>
            <a:ext cx="2627652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8000">
              <a:buClr>
                <a:prstClr val="white"/>
              </a:buClr>
              <a:defRPr/>
            </a:pPr>
            <a:r>
              <a:rPr lang="en-US" sz="2000">
                <a:solidFill>
                  <a:prstClr val="white"/>
                </a:solidFill>
                <a:latin typeface="+mn-lt"/>
              </a:rPr>
              <a:t>Level 1:</a:t>
            </a:r>
            <a:r>
              <a:rPr lang="en-US" sz="2000" b="0">
                <a:solidFill>
                  <a:prstClr val="white"/>
                </a:solidFill>
                <a:latin typeface="+mn-lt"/>
              </a:rPr>
              <a:t> First year (Freshman) students </a:t>
            </a:r>
          </a:p>
          <a:p>
            <a:pPr marL="108000">
              <a:buClr>
                <a:prstClr val="white"/>
              </a:buClr>
              <a:defRPr/>
            </a:pPr>
            <a:r>
              <a:rPr lang="en-GB" sz="2000">
                <a:solidFill>
                  <a:prstClr val="white"/>
                </a:solidFill>
                <a:latin typeface="+mn-lt"/>
              </a:rPr>
              <a:t>69</a:t>
            </a:r>
            <a:r>
              <a:rPr lang="en-GB" sz="2000" b="0">
                <a:solidFill>
                  <a:prstClr val="white"/>
                </a:solidFill>
                <a:latin typeface="+mn-lt"/>
              </a:rPr>
              <a:t> materials</a:t>
            </a:r>
          </a:p>
          <a:p>
            <a:pPr marL="108000">
              <a:buClr>
                <a:prstClr val="white"/>
              </a:buClr>
              <a:defRPr/>
            </a:pPr>
            <a:r>
              <a:rPr lang="en-GB" sz="2000">
                <a:solidFill>
                  <a:prstClr val="white"/>
                </a:solidFill>
                <a:latin typeface="+mn-lt"/>
              </a:rPr>
              <a:t>74</a:t>
            </a:r>
            <a:r>
              <a:rPr lang="en-GB" sz="2000" b="0">
                <a:solidFill>
                  <a:prstClr val="white"/>
                </a:solidFill>
                <a:latin typeface="+mn-lt"/>
              </a:rPr>
              <a:t> processes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CA302D62-5D07-4DF3-BCF5-2C5E7FEA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046" y="4683186"/>
            <a:ext cx="3703507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8000">
              <a:buClr>
                <a:prstClr val="black"/>
              </a:buClr>
              <a:buSzPct val="50000"/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Level 2: 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Second- and Third-year students (Sophomore, Junior)</a:t>
            </a:r>
            <a:br>
              <a:rPr lang="en-US" sz="2000" b="0">
                <a:solidFill>
                  <a:schemeClr val="bg1"/>
                </a:solidFill>
                <a:latin typeface="+mn-lt"/>
              </a:rPr>
            </a:br>
            <a:r>
              <a:rPr lang="en-US" sz="2000" b="0">
                <a:solidFill>
                  <a:schemeClr val="bg1"/>
                </a:solidFill>
                <a:latin typeface="+mn-lt"/>
              </a:rPr>
              <a:t>Around </a:t>
            </a:r>
            <a:r>
              <a:rPr lang="en-GB" sz="2000">
                <a:solidFill>
                  <a:schemeClr val="bg1"/>
                </a:solidFill>
                <a:latin typeface="+mn-lt"/>
              </a:rPr>
              <a:t>100</a:t>
            </a:r>
            <a:r>
              <a:rPr lang="en-GB" sz="2000" b="0">
                <a:solidFill>
                  <a:schemeClr val="bg1"/>
                </a:solidFill>
                <a:latin typeface="+mn-lt"/>
              </a:rPr>
              <a:t> materials</a:t>
            </a:r>
            <a:r>
              <a:rPr lang="en-GB" sz="200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108000">
              <a:buClr>
                <a:prstClr val="black"/>
              </a:buClr>
              <a:buSzPct val="50000"/>
              <a:defRPr/>
            </a:pPr>
            <a:r>
              <a:rPr lang="en-GB" sz="2000">
                <a:solidFill>
                  <a:schemeClr val="bg1"/>
                </a:solidFill>
                <a:latin typeface="+mn-lt"/>
              </a:rPr>
              <a:t>116 </a:t>
            </a:r>
            <a:r>
              <a:rPr lang="en-GB" sz="2000" b="0">
                <a:solidFill>
                  <a:schemeClr val="bg1"/>
                </a:solidFill>
                <a:latin typeface="+mn-lt"/>
              </a:rPr>
              <a:t>processes</a:t>
            </a:r>
            <a:endParaRPr lang="en-US" sz="2000" b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166E54-B304-4320-8BE8-55036F1AA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" t="13657" r="851" b="9147"/>
          <a:stretch/>
        </p:blipFill>
        <p:spPr>
          <a:xfrm>
            <a:off x="7344486" y="3713961"/>
            <a:ext cx="3411145" cy="400839"/>
          </a:xfrm>
          <a:prstGeom prst="rect">
            <a:avLst/>
          </a:prstGeom>
          <a:ln>
            <a:solidFill>
              <a:schemeClr val="accent2">
                <a:lumMod val="90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512457-4975-4D33-BFD2-D727FFEE7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52"/>
          <a:stretch/>
        </p:blipFill>
        <p:spPr>
          <a:xfrm>
            <a:off x="4426676" y="3713961"/>
            <a:ext cx="1103006" cy="317186"/>
          </a:xfrm>
          <a:prstGeom prst="rect">
            <a:avLst/>
          </a:prstGeom>
          <a:ln>
            <a:solidFill>
              <a:schemeClr val="accent2">
                <a:lumMod val="90000"/>
              </a:schemeClr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5DFDA1-723D-4938-8AD5-D487D73E28A6}"/>
              </a:ext>
            </a:extLst>
          </p:cNvPr>
          <p:cNvGrpSpPr/>
          <p:nvPr/>
        </p:nvGrpSpPr>
        <p:grpSpPr>
          <a:xfrm>
            <a:off x="1084714" y="780025"/>
            <a:ext cx="9800899" cy="2789578"/>
            <a:chOff x="849584" y="1841415"/>
            <a:chExt cx="10438133" cy="31751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EF0C6F-DA2D-4960-94E1-1E71A2915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71" t="28266" r="4918" b="7946"/>
            <a:stretch/>
          </p:blipFill>
          <p:spPr>
            <a:xfrm>
              <a:off x="849584" y="1841415"/>
              <a:ext cx="6445404" cy="31751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E4BFAB-F29A-4727-B576-CAAD9D4C2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253" t="28266" r="2474" b="7946"/>
            <a:stretch/>
          </p:blipFill>
          <p:spPr>
            <a:xfrm>
              <a:off x="7294988" y="1841415"/>
              <a:ext cx="3992729" cy="317517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3AFD97B-7E90-447F-B955-F5D5A41D6504}"/>
              </a:ext>
            </a:extLst>
          </p:cNvPr>
          <p:cNvSpPr/>
          <p:nvPr/>
        </p:nvSpPr>
        <p:spPr>
          <a:xfrm>
            <a:off x="7204734" y="2388913"/>
            <a:ext cx="3578921" cy="1117600"/>
          </a:xfrm>
          <a:prstGeom prst="rect">
            <a:avLst/>
          </a:prstGeom>
          <a:noFill/>
          <a:ln w="38100">
            <a:solidFill>
              <a:srgbClr val="FFB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235C8F-6945-40EA-AF4C-6E76648844B7}"/>
              </a:ext>
            </a:extLst>
          </p:cNvPr>
          <p:cNvSpPr/>
          <p:nvPr/>
        </p:nvSpPr>
        <p:spPr>
          <a:xfrm>
            <a:off x="8385835" y="1271313"/>
            <a:ext cx="2397821" cy="1117600"/>
          </a:xfrm>
          <a:prstGeom prst="rect">
            <a:avLst/>
          </a:prstGeom>
          <a:noFill/>
          <a:ln w="38100">
            <a:solidFill>
              <a:srgbClr val="FFB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8A058-86AF-4A5E-A053-3B2443145DEE}"/>
              </a:ext>
            </a:extLst>
          </p:cNvPr>
          <p:cNvSpPr/>
          <p:nvPr/>
        </p:nvSpPr>
        <p:spPr>
          <a:xfrm>
            <a:off x="4718727" y="1271313"/>
            <a:ext cx="1195539" cy="1117600"/>
          </a:xfrm>
          <a:prstGeom prst="rect">
            <a:avLst/>
          </a:prstGeom>
          <a:noFill/>
          <a:ln w="38100">
            <a:solidFill>
              <a:srgbClr val="FFB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D1BE2-57EC-43B0-919F-B8700D666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D76C8-CC0D-445E-98BF-0D350AD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systematic material selection 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F762C-CBD2-4B36-A9A4-B0DA322CE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066800"/>
            <a:ext cx="5181601" cy="4572000"/>
          </a:xfrm>
        </p:spPr>
        <p:txBody>
          <a:bodyPr/>
          <a:lstStyle/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dirty="0"/>
              <a:t>Granta </a:t>
            </a:r>
            <a:r>
              <a:rPr lang="en-GB" dirty="0" err="1"/>
              <a:t>EduPack</a:t>
            </a:r>
            <a:r>
              <a:rPr lang="en-GB" dirty="0"/>
              <a:t> supports systematic material selection with data and tools</a:t>
            </a:r>
          </a:p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GB" dirty="0"/>
              <a:t>Read more in textbooks by M. Ashby</a:t>
            </a:r>
          </a:p>
          <a:p>
            <a:pPr>
              <a:buClr>
                <a:srgbClr val="FFB71B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EAE8F-7104-4698-9549-5A46A9019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2" y="3048000"/>
            <a:ext cx="2041916" cy="2600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886E2-A17F-4221-B242-03BD51A89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9047"/>
          <a:stretch/>
        </p:blipFill>
        <p:spPr>
          <a:xfrm>
            <a:off x="3173686" y="3048000"/>
            <a:ext cx="2133002" cy="2590800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2E6A9-C48A-4F19-A146-CEF4CBEB8AD7}"/>
              </a:ext>
            </a:extLst>
          </p:cNvPr>
          <p:cNvSpPr txBox="1"/>
          <p:nvPr/>
        </p:nvSpPr>
        <p:spPr>
          <a:xfrm>
            <a:off x="1098816" y="2678668"/>
            <a:ext cx="160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Undergraduate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DC25D-F77D-4CEB-BDCB-444A3A13DAEF}"/>
              </a:ext>
            </a:extLst>
          </p:cNvPr>
          <p:cNvSpPr txBox="1"/>
          <p:nvPr/>
        </p:nvSpPr>
        <p:spPr>
          <a:xfrm>
            <a:off x="3692796" y="2678668"/>
            <a:ext cx="110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Advanced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F753A2-58FE-43C3-B273-60F91E830707}"/>
              </a:ext>
            </a:extLst>
          </p:cNvPr>
          <p:cNvSpPr/>
          <p:nvPr/>
        </p:nvSpPr>
        <p:spPr>
          <a:xfrm>
            <a:off x="8031299" y="677443"/>
            <a:ext cx="2124112" cy="278660"/>
          </a:xfrm>
          <a:custGeom>
            <a:avLst/>
            <a:gdLst>
              <a:gd name="connsiteX0" fmla="*/ 0 w 2124112"/>
              <a:gd name="connsiteY0" fmla="*/ 27866 h 278660"/>
              <a:gd name="connsiteX1" fmla="*/ 27866 w 2124112"/>
              <a:gd name="connsiteY1" fmla="*/ 0 h 278660"/>
              <a:gd name="connsiteX2" fmla="*/ 2096246 w 2124112"/>
              <a:gd name="connsiteY2" fmla="*/ 0 h 278660"/>
              <a:gd name="connsiteX3" fmla="*/ 2124112 w 2124112"/>
              <a:gd name="connsiteY3" fmla="*/ 27866 h 278660"/>
              <a:gd name="connsiteX4" fmla="*/ 2124112 w 2124112"/>
              <a:gd name="connsiteY4" fmla="*/ 250794 h 278660"/>
              <a:gd name="connsiteX5" fmla="*/ 2096246 w 2124112"/>
              <a:gd name="connsiteY5" fmla="*/ 278660 h 278660"/>
              <a:gd name="connsiteX6" fmla="*/ 27866 w 2124112"/>
              <a:gd name="connsiteY6" fmla="*/ 278660 h 278660"/>
              <a:gd name="connsiteX7" fmla="*/ 0 w 2124112"/>
              <a:gd name="connsiteY7" fmla="*/ 250794 h 278660"/>
              <a:gd name="connsiteX8" fmla="*/ 0 w 2124112"/>
              <a:gd name="connsiteY8" fmla="*/ 27866 h 27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4112" h="278660">
                <a:moveTo>
                  <a:pt x="0" y="27866"/>
                </a:moveTo>
                <a:cubicBezTo>
                  <a:pt x="0" y="12476"/>
                  <a:pt x="12476" y="0"/>
                  <a:pt x="27866" y="0"/>
                </a:cubicBezTo>
                <a:lnTo>
                  <a:pt x="2096246" y="0"/>
                </a:lnTo>
                <a:cubicBezTo>
                  <a:pt x="2111636" y="0"/>
                  <a:pt x="2124112" y="12476"/>
                  <a:pt x="2124112" y="27866"/>
                </a:cubicBezTo>
                <a:lnTo>
                  <a:pt x="2124112" y="250794"/>
                </a:lnTo>
                <a:cubicBezTo>
                  <a:pt x="2124112" y="266184"/>
                  <a:pt x="2111636" y="278660"/>
                  <a:pt x="2096246" y="278660"/>
                </a:cubicBezTo>
                <a:lnTo>
                  <a:pt x="27866" y="278660"/>
                </a:lnTo>
                <a:cubicBezTo>
                  <a:pt x="12476" y="278660"/>
                  <a:pt x="0" y="266184"/>
                  <a:pt x="0" y="250794"/>
                </a:cubicBezTo>
                <a:lnTo>
                  <a:pt x="0" y="27866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22" tIns="69122" rIns="69122" bIns="6912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/>
              <a:t>All Materials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7C8746-805C-4E43-B36D-0074D395F7BD}"/>
              </a:ext>
            </a:extLst>
          </p:cNvPr>
          <p:cNvSpPr/>
          <p:nvPr/>
        </p:nvSpPr>
        <p:spPr>
          <a:xfrm>
            <a:off x="6248400" y="1295400"/>
            <a:ext cx="5689910" cy="1199701"/>
          </a:xfrm>
          <a:custGeom>
            <a:avLst/>
            <a:gdLst>
              <a:gd name="connsiteX0" fmla="*/ 0 w 5689910"/>
              <a:gd name="connsiteY0" fmla="*/ 119970 h 1199701"/>
              <a:gd name="connsiteX1" fmla="*/ 119970 w 5689910"/>
              <a:gd name="connsiteY1" fmla="*/ 0 h 1199701"/>
              <a:gd name="connsiteX2" fmla="*/ 5569940 w 5689910"/>
              <a:gd name="connsiteY2" fmla="*/ 0 h 1199701"/>
              <a:gd name="connsiteX3" fmla="*/ 5689910 w 5689910"/>
              <a:gd name="connsiteY3" fmla="*/ 119970 h 1199701"/>
              <a:gd name="connsiteX4" fmla="*/ 5689910 w 5689910"/>
              <a:gd name="connsiteY4" fmla="*/ 1079731 h 1199701"/>
              <a:gd name="connsiteX5" fmla="*/ 5569940 w 5689910"/>
              <a:gd name="connsiteY5" fmla="*/ 1199701 h 1199701"/>
              <a:gd name="connsiteX6" fmla="*/ 119970 w 5689910"/>
              <a:gd name="connsiteY6" fmla="*/ 1199701 h 1199701"/>
              <a:gd name="connsiteX7" fmla="*/ 0 w 5689910"/>
              <a:gd name="connsiteY7" fmla="*/ 1079731 h 1199701"/>
              <a:gd name="connsiteX8" fmla="*/ 0 w 5689910"/>
              <a:gd name="connsiteY8" fmla="*/ 119970 h 119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910" h="1199701">
                <a:moveTo>
                  <a:pt x="0" y="119970"/>
                </a:moveTo>
                <a:cubicBezTo>
                  <a:pt x="0" y="53712"/>
                  <a:pt x="53712" y="0"/>
                  <a:pt x="119970" y="0"/>
                </a:cubicBezTo>
                <a:lnTo>
                  <a:pt x="5569940" y="0"/>
                </a:lnTo>
                <a:cubicBezTo>
                  <a:pt x="5636198" y="0"/>
                  <a:pt x="5689910" y="53712"/>
                  <a:pt x="5689910" y="119970"/>
                </a:cubicBezTo>
                <a:lnTo>
                  <a:pt x="5689910" y="1079731"/>
                </a:lnTo>
                <a:cubicBezTo>
                  <a:pt x="5689910" y="1145989"/>
                  <a:pt x="5636198" y="1199701"/>
                  <a:pt x="5569940" y="1199701"/>
                </a:cubicBezTo>
                <a:lnTo>
                  <a:pt x="119970" y="1199701"/>
                </a:lnTo>
                <a:cubicBezTo>
                  <a:pt x="53712" y="1199701"/>
                  <a:pt x="0" y="1145989"/>
                  <a:pt x="0" y="1079731"/>
                </a:cubicBezTo>
                <a:lnTo>
                  <a:pt x="0" y="119970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98" tIns="96098" rIns="96098" bIns="96098" numCol="1" spcCol="1270" anchor="ctr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u="sng" kern="1200"/>
              <a:t>Breakdown design requirements into: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Function </a:t>
            </a:r>
            <a:r>
              <a:rPr lang="en-GB" sz="1600" kern="1200"/>
              <a:t>– What does the component do?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Constraints</a:t>
            </a:r>
            <a:r>
              <a:rPr lang="en-GB" sz="1600" kern="1200"/>
              <a:t> – What essential conditions must be met?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Objectives</a:t>
            </a:r>
            <a:r>
              <a:rPr lang="en-GB" sz="1600" kern="1200"/>
              <a:t> – What is to be maximized or minimized?</a:t>
            </a:r>
            <a:endParaRPr lang="en-GB" sz="14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C9FDA3-ADD1-48E1-8594-99F9DA06E5E0}"/>
              </a:ext>
            </a:extLst>
          </p:cNvPr>
          <p:cNvSpPr/>
          <p:nvPr/>
        </p:nvSpPr>
        <p:spPr>
          <a:xfrm>
            <a:off x="6233343" y="2834398"/>
            <a:ext cx="5720025" cy="601260"/>
          </a:xfrm>
          <a:custGeom>
            <a:avLst/>
            <a:gdLst>
              <a:gd name="connsiteX0" fmla="*/ 0 w 5720025"/>
              <a:gd name="connsiteY0" fmla="*/ 60126 h 601260"/>
              <a:gd name="connsiteX1" fmla="*/ 60126 w 5720025"/>
              <a:gd name="connsiteY1" fmla="*/ 0 h 601260"/>
              <a:gd name="connsiteX2" fmla="*/ 5659899 w 5720025"/>
              <a:gd name="connsiteY2" fmla="*/ 0 h 601260"/>
              <a:gd name="connsiteX3" fmla="*/ 5720025 w 5720025"/>
              <a:gd name="connsiteY3" fmla="*/ 60126 h 601260"/>
              <a:gd name="connsiteX4" fmla="*/ 5720025 w 5720025"/>
              <a:gd name="connsiteY4" fmla="*/ 541134 h 601260"/>
              <a:gd name="connsiteX5" fmla="*/ 5659899 w 5720025"/>
              <a:gd name="connsiteY5" fmla="*/ 601260 h 601260"/>
              <a:gd name="connsiteX6" fmla="*/ 60126 w 5720025"/>
              <a:gd name="connsiteY6" fmla="*/ 601260 h 601260"/>
              <a:gd name="connsiteX7" fmla="*/ 0 w 5720025"/>
              <a:gd name="connsiteY7" fmla="*/ 541134 h 601260"/>
              <a:gd name="connsiteX8" fmla="*/ 0 w 5720025"/>
              <a:gd name="connsiteY8" fmla="*/ 60126 h 60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0025" h="601260">
                <a:moveTo>
                  <a:pt x="0" y="60126"/>
                </a:moveTo>
                <a:cubicBezTo>
                  <a:pt x="0" y="26919"/>
                  <a:pt x="26919" y="0"/>
                  <a:pt x="60126" y="0"/>
                </a:cubicBezTo>
                <a:lnTo>
                  <a:pt x="5659899" y="0"/>
                </a:lnTo>
                <a:cubicBezTo>
                  <a:pt x="5693106" y="0"/>
                  <a:pt x="5720025" y="26919"/>
                  <a:pt x="5720025" y="60126"/>
                </a:cubicBezTo>
                <a:lnTo>
                  <a:pt x="5720025" y="541134"/>
                </a:lnTo>
                <a:cubicBezTo>
                  <a:pt x="5720025" y="574341"/>
                  <a:pt x="5693106" y="601260"/>
                  <a:pt x="5659899" y="601260"/>
                </a:cubicBezTo>
                <a:lnTo>
                  <a:pt x="60126" y="601260"/>
                </a:lnTo>
                <a:cubicBezTo>
                  <a:pt x="26919" y="601260"/>
                  <a:pt x="0" y="574341"/>
                  <a:pt x="0" y="541134"/>
                </a:cubicBezTo>
                <a:lnTo>
                  <a:pt x="0" y="60126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70" tIns="78570" rIns="78570" bIns="78570" numCol="1" spcCol="1270" anchor="ctr" anchorCtr="0">
            <a:noAutofit/>
          </a:bodyPr>
          <a:lstStyle/>
          <a:p>
            <a:pPr marL="0" lvl="0" indent="0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Screen on constraints </a:t>
            </a:r>
            <a:r>
              <a:rPr lang="en-GB" sz="1600" kern="1200"/>
              <a:t>– ‘Go/’no-go’ criteria (usually many)</a:t>
            </a:r>
          </a:p>
          <a:p>
            <a:pPr marL="0" lvl="0" indent="0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Rank on objectives </a:t>
            </a:r>
            <a:r>
              <a:rPr lang="en-GB" sz="1600" kern="1200"/>
              <a:t>– Ordering of materials that ‘go’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6556BD6-FB94-4FEE-9FDF-0F875FA94BD0}"/>
              </a:ext>
            </a:extLst>
          </p:cNvPr>
          <p:cNvSpPr/>
          <p:nvPr/>
        </p:nvSpPr>
        <p:spPr>
          <a:xfrm>
            <a:off x="7745048" y="3774956"/>
            <a:ext cx="2696615" cy="343271"/>
          </a:xfrm>
          <a:custGeom>
            <a:avLst/>
            <a:gdLst>
              <a:gd name="connsiteX0" fmla="*/ 0 w 2696615"/>
              <a:gd name="connsiteY0" fmla="*/ 34327 h 343271"/>
              <a:gd name="connsiteX1" fmla="*/ 34327 w 2696615"/>
              <a:gd name="connsiteY1" fmla="*/ 0 h 343271"/>
              <a:gd name="connsiteX2" fmla="*/ 2662288 w 2696615"/>
              <a:gd name="connsiteY2" fmla="*/ 0 h 343271"/>
              <a:gd name="connsiteX3" fmla="*/ 2696615 w 2696615"/>
              <a:gd name="connsiteY3" fmla="*/ 34327 h 343271"/>
              <a:gd name="connsiteX4" fmla="*/ 2696615 w 2696615"/>
              <a:gd name="connsiteY4" fmla="*/ 308944 h 343271"/>
              <a:gd name="connsiteX5" fmla="*/ 2662288 w 2696615"/>
              <a:gd name="connsiteY5" fmla="*/ 343271 h 343271"/>
              <a:gd name="connsiteX6" fmla="*/ 34327 w 2696615"/>
              <a:gd name="connsiteY6" fmla="*/ 343271 h 343271"/>
              <a:gd name="connsiteX7" fmla="*/ 0 w 2696615"/>
              <a:gd name="connsiteY7" fmla="*/ 308944 h 343271"/>
              <a:gd name="connsiteX8" fmla="*/ 0 w 2696615"/>
              <a:gd name="connsiteY8" fmla="*/ 34327 h 3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615" h="343271">
                <a:moveTo>
                  <a:pt x="0" y="34327"/>
                </a:moveTo>
                <a:cubicBezTo>
                  <a:pt x="0" y="15369"/>
                  <a:pt x="15369" y="0"/>
                  <a:pt x="34327" y="0"/>
                </a:cubicBezTo>
                <a:lnTo>
                  <a:pt x="2662288" y="0"/>
                </a:lnTo>
                <a:cubicBezTo>
                  <a:pt x="2681246" y="0"/>
                  <a:pt x="2696615" y="15369"/>
                  <a:pt x="2696615" y="34327"/>
                </a:cubicBezTo>
                <a:lnTo>
                  <a:pt x="2696615" y="308944"/>
                </a:lnTo>
                <a:cubicBezTo>
                  <a:pt x="2696615" y="327902"/>
                  <a:pt x="2681246" y="343271"/>
                  <a:pt x="2662288" y="343271"/>
                </a:cubicBezTo>
                <a:lnTo>
                  <a:pt x="34327" y="343271"/>
                </a:lnTo>
                <a:cubicBezTo>
                  <a:pt x="15369" y="343271"/>
                  <a:pt x="0" y="327902"/>
                  <a:pt x="0" y="308944"/>
                </a:cubicBezTo>
                <a:lnTo>
                  <a:pt x="0" y="34327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014" tIns="71014" rIns="71014" bIns="7101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Top Candidate Materials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9964DD-AB54-4BD9-AC4E-30288AFDC8D4}"/>
              </a:ext>
            </a:extLst>
          </p:cNvPr>
          <p:cNvSpPr/>
          <p:nvPr/>
        </p:nvSpPr>
        <p:spPr>
          <a:xfrm>
            <a:off x="6202501" y="4457524"/>
            <a:ext cx="5781709" cy="886776"/>
          </a:xfrm>
          <a:custGeom>
            <a:avLst/>
            <a:gdLst>
              <a:gd name="connsiteX0" fmla="*/ 0 w 5781709"/>
              <a:gd name="connsiteY0" fmla="*/ 88678 h 886776"/>
              <a:gd name="connsiteX1" fmla="*/ 88678 w 5781709"/>
              <a:gd name="connsiteY1" fmla="*/ 0 h 886776"/>
              <a:gd name="connsiteX2" fmla="*/ 5693031 w 5781709"/>
              <a:gd name="connsiteY2" fmla="*/ 0 h 886776"/>
              <a:gd name="connsiteX3" fmla="*/ 5781709 w 5781709"/>
              <a:gd name="connsiteY3" fmla="*/ 88678 h 886776"/>
              <a:gd name="connsiteX4" fmla="*/ 5781709 w 5781709"/>
              <a:gd name="connsiteY4" fmla="*/ 798098 h 886776"/>
              <a:gd name="connsiteX5" fmla="*/ 5693031 w 5781709"/>
              <a:gd name="connsiteY5" fmla="*/ 886776 h 886776"/>
              <a:gd name="connsiteX6" fmla="*/ 88678 w 5781709"/>
              <a:gd name="connsiteY6" fmla="*/ 886776 h 886776"/>
              <a:gd name="connsiteX7" fmla="*/ 0 w 5781709"/>
              <a:gd name="connsiteY7" fmla="*/ 798098 h 886776"/>
              <a:gd name="connsiteX8" fmla="*/ 0 w 5781709"/>
              <a:gd name="connsiteY8" fmla="*/ 88678 h 8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1709" h="886776">
                <a:moveTo>
                  <a:pt x="0" y="88678"/>
                </a:moveTo>
                <a:cubicBezTo>
                  <a:pt x="0" y="39702"/>
                  <a:pt x="39702" y="0"/>
                  <a:pt x="88678" y="0"/>
                </a:cubicBezTo>
                <a:lnTo>
                  <a:pt x="5693031" y="0"/>
                </a:lnTo>
                <a:cubicBezTo>
                  <a:pt x="5742007" y="0"/>
                  <a:pt x="5781709" y="39702"/>
                  <a:pt x="5781709" y="88678"/>
                </a:cubicBezTo>
                <a:lnTo>
                  <a:pt x="5781709" y="798098"/>
                </a:lnTo>
                <a:cubicBezTo>
                  <a:pt x="5781709" y="847074"/>
                  <a:pt x="5742007" y="886776"/>
                  <a:pt x="5693031" y="886776"/>
                </a:cubicBezTo>
                <a:lnTo>
                  <a:pt x="88678" y="886776"/>
                </a:lnTo>
                <a:cubicBezTo>
                  <a:pt x="39702" y="886776"/>
                  <a:pt x="0" y="847074"/>
                  <a:pt x="0" y="798098"/>
                </a:cubicBezTo>
                <a:lnTo>
                  <a:pt x="0" y="88678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933" tIns="86933" rIns="86933" bIns="86933" numCol="1" spcCol="1270" anchor="ctr" anchorCtr="0">
            <a:noAutofit/>
          </a:bodyPr>
          <a:lstStyle/>
          <a:p>
            <a:pPr marL="0" lvl="0" indent="0" algn="just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Supporting information </a:t>
            </a:r>
            <a:r>
              <a:rPr lang="en-GB" sz="1600" kern="1200"/>
              <a:t>– Specialist databases, contact supplier</a:t>
            </a:r>
          </a:p>
          <a:p>
            <a:pPr marL="0" lvl="0" indent="0" algn="just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600" b="1" kern="1200"/>
              <a:t>Local conditions </a:t>
            </a:r>
            <a:r>
              <a:rPr lang="en-GB" sz="1600" kern="1200"/>
              <a:t>– Preferred suppliers, process capability, location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9461E0-FB42-4703-8DA2-6A0E317D1817}"/>
              </a:ext>
            </a:extLst>
          </p:cNvPr>
          <p:cNvSpPr/>
          <p:nvPr/>
        </p:nvSpPr>
        <p:spPr>
          <a:xfrm>
            <a:off x="8142607" y="5683596"/>
            <a:ext cx="1901496" cy="300812"/>
          </a:xfrm>
          <a:custGeom>
            <a:avLst/>
            <a:gdLst>
              <a:gd name="connsiteX0" fmla="*/ 0 w 1901496"/>
              <a:gd name="connsiteY0" fmla="*/ 30081 h 300812"/>
              <a:gd name="connsiteX1" fmla="*/ 30081 w 1901496"/>
              <a:gd name="connsiteY1" fmla="*/ 0 h 300812"/>
              <a:gd name="connsiteX2" fmla="*/ 1871415 w 1901496"/>
              <a:gd name="connsiteY2" fmla="*/ 0 h 300812"/>
              <a:gd name="connsiteX3" fmla="*/ 1901496 w 1901496"/>
              <a:gd name="connsiteY3" fmla="*/ 30081 h 300812"/>
              <a:gd name="connsiteX4" fmla="*/ 1901496 w 1901496"/>
              <a:gd name="connsiteY4" fmla="*/ 270731 h 300812"/>
              <a:gd name="connsiteX5" fmla="*/ 1871415 w 1901496"/>
              <a:gd name="connsiteY5" fmla="*/ 300812 h 300812"/>
              <a:gd name="connsiteX6" fmla="*/ 30081 w 1901496"/>
              <a:gd name="connsiteY6" fmla="*/ 300812 h 300812"/>
              <a:gd name="connsiteX7" fmla="*/ 0 w 1901496"/>
              <a:gd name="connsiteY7" fmla="*/ 270731 h 300812"/>
              <a:gd name="connsiteX8" fmla="*/ 0 w 1901496"/>
              <a:gd name="connsiteY8" fmla="*/ 30081 h 3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496" h="300812">
                <a:moveTo>
                  <a:pt x="0" y="30081"/>
                </a:moveTo>
                <a:cubicBezTo>
                  <a:pt x="0" y="13468"/>
                  <a:pt x="13468" y="0"/>
                  <a:pt x="30081" y="0"/>
                </a:cubicBezTo>
                <a:lnTo>
                  <a:pt x="1871415" y="0"/>
                </a:lnTo>
                <a:cubicBezTo>
                  <a:pt x="1888028" y="0"/>
                  <a:pt x="1901496" y="13468"/>
                  <a:pt x="1901496" y="30081"/>
                </a:cubicBezTo>
                <a:lnTo>
                  <a:pt x="1901496" y="270731"/>
                </a:lnTo>
                <a:cubicBezTo>
                  <a:pt x="1901496" y="287344"/>
                  <a:pt x="1888028" y="300812"/>
                  <a:pt x="1871415" y="300812"/>
                </a:cubicBezTo>
                <a:lnTo>
                  <a:pt x="30081" y="300812"/>
                </a:lnTo>
                <a:cubicBezTo>
                  <a:pt x="13468" y="300812"/>
                  <a:pt x="0" y="287344"/>
                  <a:pt x="0" y="270731"/>
                </a:cubicBezTo>
                <a:lnTo>
                  <a:pt x="0" y="30081"/>
                </a:ln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70" tIns="69770" rIns="69770" bIns="6977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/>
              <a:t>Final Selection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24583DB-4381-448D-8663-9053FC95BC42}"/>
              </a:ext>
            </a:extLst>
          </p:cNvPr>
          <p:cNvSpPr/>
          <p:nvPr/>
        </p:nvSpPr>
        <p:spPr>
          <a:xfrm>
            <a:off x="8940955" y="4154168"/>
            <a:ext cx="304800" cy="30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9DC9751-C579-4AA5-BCD0-8B4D9561B96F}"/>
              </a:ext>
            </a:extLst>
          </p:cNvPr>
          <p:cNvSpPr/>
          <p:nvPr/>
        </p:nvSpPr>
        <p:spPr>
          <a:xfrm>
            <a:off x="8940955" y="3468917"/>
            <a:ext cx="304800" cy="30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918A695-1AC0-47BF-AD1A-095A6D3644BE}"/>
              </a:ext>
            </a:extLst>
          </p:cNvPr>
          <p:cNvSpPr/>
          <p:nvPr/>
        </p:nvSpPr>
        <p:spPr>
          <a:xfrm>
            <a:off x="8940955" y="2522424"/>
            <a:ext cx="304800" cy="30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2DA1789-942D-4EA6-8AD8-2AC3C88FDE04}"/>
              </a:ext>
            </a:extLst>
          </p:cNvPr>
          <p:cNvSpPr/>
          <p:nvPr/>
        </p:nvSpPr>
        <p:spPr>
          <a:xfrm>
            <a:off x="8940955" y="983426"/>
            <a:ext cx="304800" cy="30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56B453D-6E75-431B-8170-B4B12F491146}"/>
              </a:ext>
            </a:extLst>
          </p:cNvPr>
          <p:cNvSpPr/>
          <p:nvPr/>
        </p:nvSpPr>
        <p:spPr>
          <a:xfrm>
            <a:off x="8940955" y="5362913"/>
            <a:ext cx="304800" cy="30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2D030-6F81-4DD2-A5A4-97586B3E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23093-2AB0-F74C-B865-1A12A15B6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9D8D6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9D8D6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9580FB-963C-436E-AC65-C855C2DB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electrification of transport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4C2BE-9BDE-4487-9931-2AF28FFF992E}"/>
              </a:ext>
            </a:extLst>
          </p:cNvPr>
          <p:cNvSpPr/>
          <p:nvPr/>
        </p:nvSpPr>
        <p:spPr>
          <a:xfrm>
            <a:off x="457200" y="1213008"/>
            <a:ext cx="4532203" cy="437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7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Huge growth of electric and hybrid vehicles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7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battery types contain toxic elements: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Cadmium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Mercury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7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contain critical elements: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Lithium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Cobalt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7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electric motors contain magnets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7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have rare earth elements: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Neodymium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Samarium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Dysprosium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3ABB2-557A-46A3-AD39-F9111EAF7EA5}"/>
              </a:ext>
            </a:extLst>
          </p:cNvPr>
          <p:cNvSpPr txBox="1"/>
          <p:nvPr/>
        </p:nvSpPr>
        <p:spPr>
          <a:xfrm>
            <a:off x="6159692" y="5136776"/>
            <a:ext cx="54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5 Countries: China, Germany, USA, France, 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04C1B-DEE0-4437-8B01-3173FE68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15" y="1213008"/>
            <a:ext cx="548077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59BAD-DD9E-47BF-831E-F5568437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EEE17-C14A-445A-A053-29A01C0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Power system - Energy storage data-table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5D8D-1224-4CC0-8CF8-1AF3E56C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4" y="790859"/>
            <a:ext cx="4250187" cy="3396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E7F10A-1DFA-452C-A282-11F97737E93F}"/>
              </a:ext>
            </a:extLst>
          </p:cNvPr>
          <p:cNvSpPr/>
          <p:nvPr/>
        </p:nvSpPr>
        <p:spPr>
          <a:xfrm>
            <a:off x="6096000" y="633391"/>
            <a:ext cx="5707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B71B"/>
                </a:solidFill>
              </a:rPr>
              <a:t>Specific power </a:t>
            </a:r>
            <a:r>
              <a:rPr lang="en-GB" dirty="0"/>
              <a:t>= power per mass, promotes </a:t>
            </a:r>
            <a:r>
              <a:rPr lang="en-GB" u="sng" dirty="0"/>
              <a:t>acceleration</a:t>
            </a:r>
          </a:p>
          <a:p>
            <a:r>
              <a:rPr lang="en-GB" dirty="0">
                <a:solidFill>
                  <a:srgbClr val="FFB71B"/>
                </a:solidFill>
              </a:rPr>
              <a:t>Specific energy </a:t>
            </a:r>
            <a:r>
              <a:rPr lang="en-GB" dirty="0"/>
              <a:t>= stored energy per mass, promotes </a:t>
            </a:r>
            <a:r>
              <a:rPr lang="en-GB" u="sng" dirty="0"/>
              <a:t>range</a:t>
            </a:r>
          </a:p>
          <a:p>
            <a:endParaRPr lang="en-GB" dirty="0"/>
          </a:p>
          <a:p>
            <a:r>
              <a:rPr lang="en-GB" dirty="0"/>
              <a:t>Li-ion batteries perform better than others, but without lead or cadmium, see plot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F4C3BD-872A-4E42-95FD-EC17264CF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</a:blip>
          <a:srcRect l="34282" t="2655" r="33938"/>
          <a:stretch/>
        </p:blipFill>
        <p:spPr>
          <a:xfrm>
            <a:off x="2985595" y="4391056"/>
            <a:ext cx="1807616" cy="149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4DF297-2356-4672-81D8-C95D0362F2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366" t="4421" r="67135" b="891"/>
          <a:stretch/>
        </p:blipFill>
        <p:spPr>
          <a:xfrm>
            <a:off x="571501" y="4394199"/>
            <a:ext cx="1943099" cy="148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8AC45-5D75-4E83-9123-29C0DDA84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400" y="2214863"/>
            <a:ext cx="57826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D716AFD-74C0-4FF5-8A6D-A695BF95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26" y="1979322"/>
            <a:ext cx="6809506" cy="3830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AB7D9-E6C7-492D-B788-1CC680F3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27" y="1979322"/>
            <a:ext cx="6809505" cy="3830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A17ED2-3A10-4245-8435-13C45D19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13" y="1976719"/>
            <a:ext cx="6814133" cy="3833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FE885-89AE-4696-B290-3705B08A8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70" y="1976719"/>
            <a:ext cx="6814133" cy="3833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4BF26-B0DD-4911-8B73-595055561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70" y="1976718"/>
            <a:ext cx="6814134" cy="3833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0BE86-3675-47E6-B5C1-F6563E63A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fld id="{F0D23093-2AB0-F74C-B865-1A12A15B650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71323-63DC-4F4E-9D8A-F80F98FD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Battery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time – the Battery Designer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174B28-9A4C-4EFE-97E6-33DE4ADF0C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677" t="6104" r="27876" b="3958"/>
          <a:stretch/>
        </p:blipFill>
        <p:spPr>
          <a:xfrm>
            <a:off x="8560643" y="1800621"/>
            <a:ext cx="1946862" cy="1343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8F03E7-412C-49A7-90D1-A7C92BA780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882" t="3536" r="6965" b="5024"/>
          <a:stretch/>
        </p:blipFill>
        <p:spPr>
          <a:xfrm>
            <a:off x="9073257" y="3429000"/>
            <a:ext cx="1102176" cy="1112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951723-9286-4D3C-B287-727A112FED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982" y="4616557"/>
            <a:ext cx="1261956" cy="1261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827A35-AF84-4CB3-A5D3-6DB8CF2853FF}"/>
              </a:ext>
            </a:extLst>
          </p:cNvPr>
          <p:cNvSpPr txBox="1"/>
          <p:nvPr/>
        </p:nvSpPr>
        <p:spPr>
          <a:xfrm>
            <a:off x="685800" y="827564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Ragone</a:t>
            </a:r>
            <a:r>
              <a:rPr lang="en-GB" dirty="0"/>
              <a:t> plot is suitable for comparing performance of energy-storage devices, as well as energy devices such as engines, gas turbines, and fuel cells. The vertical axis describes how much </a:t>
            </a:r>
            <a:r>
              <a:rPr lang="en-GB" dirty="0">
                <a:hlinkClick r:id="rId11" tooltip="Energy"/>
              </a:rPr>
              <a:t>energy</a:t>
            </a:r>
            <a:r>
              <a:rPr lang="en-GB" dirty="0"/>
              <a:t> is available per unit mass, while the horizontal axis shows how quickly that energy can be delivered, the </a:t>
            </a:r>
            <a:r>
              <a:rPr lang="en-GB" dirty="0">
                <a:hlinkClick r:id="rId12" tooltip="Power (physics)"/>
              </a:rPr>
              <a:t>power</a:t>
            </a:r>
            <a:r>
              <a:rPr lang="en-GB" dirty="0"/>
              <a:t> per unit mass.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46DE2-7769-413D-AC5F-5EB967B66DAC}"/>
              </a:ext>
            </a:extLst>
          </p:cNvPr>
          <p:cNvSpPr txBox="1"/>
          <p:nvPr/>
        </p:nvSpPr>
        <p:spPr>
          <a:xfrm>
            <a:off x="8258476" y="5809969"/>
            <a:ext cx="2723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Picture </a:t>
            </a:r>
            <a:r>
              <a:rPr lang="fr-FR" sz="1200" dirty="0" err="1"/>
              <a:t>taken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</a:t>
            </a:r>
            <a:r>
              <a:rPr lang="fr-FR" sz="1200" dirty="0" err="1"/>
              <a:t>Ansys</a:t>
            </a:r>
            <a:r>
              <a:rPr lang="fr-FR" sz="1200" dirty="0"/>
              <a:t> Granta </a:t>
            </a:r>
            <a:r>
              <a:rPr lang="fr-FR" sz="1200" dirty="0" err="1"/>
              <a:t>EduPack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322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EBD12-67B6-402D-A414-A358756FF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F1C4B-9B0C-4939-9424-36013977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Ragone</a:t>
            </a:r>
            <a:r>
              <a:rPr lang="en-GB" dirty="0"/>
              <a:t> plots for rechargeable batteries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9A72F-245A-4D46-A81B-CC8FAFAF6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130300"/>
            <a:ext cx="7434771" cy="4794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0BDA4-0518-49EA-8B7B-1FE2B80F9233}"/>
              </a:ext>
            </a:extLst>
          </p:cNvPr>
          <p:cNvSpPr txBox="1"/>
          <p:nvPr/>
        </p:nvSpPr>
        <p:spPr>
          <a:xfrm>
            <a:off x="8222696" y="1233995"/>
            <a:ext cx="33597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Lithium-ion type batteries are superior in both energy and power performance.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dirty="0"/>
              <a:t>Heavy metal batteries have considerably less energy storage capacity per weight.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00164-26CF-4354-B601-4BC685DCAD01}"/>
              </a:ext>
            </a:extLst>
          </p:cNvPr>
          <p:cNvSpPr txBox="1"/>
          <p:nvPr/>
        </p:nvSpPr>
        <p:spPr>
          <a:xfrm>
            <a:off x="8222696" y="3715229"/>
            <a:ext cx="35502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LCO=Lithium Cobalt Oxide</a:t>
            </a:r>
          </a:p>
          <a:p>
            <a:r>
              <a:rPr lang="en-GB" dirty="0">
                <a:latin typeface="+mj-lt"/>
              </a:rPr>
              <a:t>LFP=Lithium Iron Phosphate</a:t>
            </a:r>
          </a:p>
          <a:p>
            <a:r>
              <a:rPr lang="en-GB" dirty="0">
                <a:latin typeface="+mj-lt"/>
              </a:rPr>
              <a:t>NCA=Nickel Cobalt </a:t>
            </a:r>
            <a:r>
              <a:rPr lang="en-GB" dirty="0" err="1">
                <a:latin typeface="+mj-lt"/>
              </a:rPr>
              <a:t>Aluminum</a:t>
            </a:r>
            <a:r>
              <a:rPr lang="en-GB" dirty="0">
                <a:latin typeface="+mj-lt"/>
              </a:rPr>
              <a:t> Oxide</a:t>
            </a:r>
          </a:p>
          <a:p>
            <a:r>
              <a:rPr lang="en-GB" dirty="0">
                <a:latin typeface="+mj-lt"/>
              </a:rPr>
              <a:t>NMC=Nickel Manganese Cobalt</a:t>
            </a:r>
          </a:p>
        </p:txBody>
      </p:sp>
    </p:spTree>
    <p:extLst>
      <p:ext uri="{BB962C8B-B14F-4D97-AF65-F5344CB8AC3E}">
        <p14:creationId xmlns:p14="http://schemas.microsoft.com/office/powerpoint/2010/main" val="35905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nsys - Slide Master">
  <a:themeElements>
    <a:clrScheme name="ANSYS 2021 Colors">
      <a:dk1>
        <a:sysClr val="windowText" lastClr="000000"/>
      </a:dk1>
      <a:lt1>
        <a:sysClr val="window" lastClr="FFFFFF"/>
      </a:lt1>
      <a:dk2>
        <a:srgbClr val="898A8D"/>
      </a:dk2>
      <a:lt2>
        <a:srgbClr val="D9D8D6"/>
      </a:lt2>
      <a:accent1>
        <a:srgbClr val="FFB71B"/>
      </a:accent1>
      <a:accent2>
        <a:srgbClr val="898A8D"/>
      </a:accent2>
      <a:accent3>
        <a:srgbClr val="D9D8D6"/>
      </a:accent3>
      <a:accent4>
        <a:srgbClr val="FFB71B"/>
      </a:accent4>
      <a:accent5>
        <a:srgbClr val="898A8D"/>
      </a:accent5>
      <a:accent6>
        <a:srgbClr val="D9D8D6"/>
      </a:accent6>
      <a:hlink>
        <a:srgbClr val="000000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g xmlns="4486bbf1-55fc-49d2-af7e-ec287a4789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13" ma:contentTypeDescription="Create a new document." ma:contentTypeScope="" ma:versionID="d7be0bb6f63c056c5c0b22d274fb5218">
  <xsd:schema xmlns:xsd="http://www.w3.org/2001/XMLSchema" xmlns:xs="http://www.w3.org/2001/XMLSchema" xmlns:p="http://schemas.microsoft.com/office/2006/metadata/properties" xmlns:ns1="http://schemas.microsoft.com/sharepoint/v3" xmlns:ns2="4486bbf1-55fc-49d2-af7e-ec287a4789b3" xmlns:ns3="592a2861-848e-4487-9e07-fc12779b72dd" targetNamespace="http://schemas.microsoft.com/office/2006/metadata/properties" ma:root="true" ma:fieldsID="55928435a1502ffca128e6244f75cdd4" ns1:_="" ns2:_="" ns3:_="">
    <xsd:import namespace="http://schemas.microsoft.com/sharepoint/v3"/>
    <xsd:import namespace="4486bbf1-55fc-49d2-af7e-ec287a4789b3"/>
    <xsd:import namespace="592a2861-848e-4487-9e07-fc12779b7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ag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ag" ma:index="16" nillable="true" ma:displayName="Tag" ma:format="Dropdown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a2861-848e-4487-9e07-fc12779b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4582C-3F01-4F8D-9460-F0A670A527E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28ec400-4636-4e04-9c38-2bf0895e06a7"/>
    <ds:schemaRef ds:uri="85c8430c-fee3-4214-9d50-73af9b21873b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sharepoint/v3"/>
    <ds:schemaRef ds:uri="4486bbf1-55fc-49d2-af7e-ec287a4789b3"/>
  </ds:schemaRefs>
</ds:datastoreItem>
</file>

<file path=customXml/itemProps2.xml><?xml version="1.0" encoding="utf-8"?>
<ds:datastoreItem xmlns:ds="http://schemas.openxmlformats.org/officeDocument/2006/customXml" ds:itemID="{13EDE203-191D-4875-AF0E-DBD58BABF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86bbf1-55fc-49d2-af7e-ec287a4789b3"/>
    <ds:schemaRef ds:uri="592a2861-848e-4487-9e07-fc12779b7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5FE876-BBFA-4E5E-8653-4E4CAC432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2228</Words>
  <Application>Microsoft Office PowerPoint</Application>
  <PresentationFormat>Widescreen</PresentationFormat>
  <Paragraphs>288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Ansys - Slide Master</vt:lpstr>
      <vt:lpstr>PowerPoint Presentation</vt:lpstr>
      <vt:lpstr>Agenda</vt:lpstr>
      <vt:lpstr>Granta EduPack: More than a Software  </vt:lpstr>
      <vt:lpstr>Granta EduPack - Different Tools in Different Levels</vt:lpstr>
      <vt:lpstr>The systematic material selection methodology</vt:lpstr>
      <vt:lpstr>The electrification of transport systems</vt:lpstr>
      <vt:lpstr>The Power system - Energy storage data-table</vt:lpstr>
      <vt:lpstr>Battery cell technology through time – the Battery Designer </vt:lpstr>
      <vt:lpstr>Ragone plots for rechargeable batteries</vt:lpstr>
      <vt:lpstr>Energy density and Power density for rechargeable batteries</vt:lpstr>
      <vt:lpstr>What is the Synthesizer tool?</vt:lpstr>
      <vt:lpstr>The Battery cells data-table</vt:lpstr>
      <vt:lpstr>Synthesizer model: Cell to module + Module to pack</vt:lpstr>
      <vt:lpstr>Battery Designer models and building blocks for transportation</vt:lpstr>
      <vt:lpstr>Battery Designer models and building-blocks for transportation</vt:lpstr>
      <vt:lpstr>PowerPoint Presentation</vt:lpstr>
      <vt:lpstr>The sustainability level 3 database</vt:lpstr>
      <vt:lpstr>Case 1 – eScooter: max energy density, limited volume (demo) </vt:lpstr>
      <vt:lpstr>Case 2 – Drone: max specific energy, limited weight (demo)</vt:lpstr>
      <vt:lpstr>Can the pouch battery performance be improved by prismatic cell?</vt:lpstr>
      <vt:lpstr>Future case – eRacing Motorbike: max power density, limited weight</vt:lpstr>
      <vt:lpstr>Reality check – predicting battery failure in transportation</vt:lpstr>
      <vt:lpstr>Summary of findings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Non-Confidential</dc:title>
  <dc:creator>Ron Santillo</dc:creator>
  <cp:lastModifiedBy>Claes Fredriksson</cp:lastModifiedBy>
  <cp:revision>68</cp:revision>
  <dcterms:created xsi:type="dcterms:W3CDTF">2019-12-19T15:00:39Z</dcterms:created>
  <dcterms:modified xsi:type="dcterms:W3CDTF">2021-10-08T15:10:20Z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  <property fmtid="{D5CDD505-2E9C-101B-9397-08002B2CF9AE}" pid="3" name="Content Category">
    <vt:lpwstr>1;#PowerPoint Templates|c716a2cd-6292-4dca-9eee-f93277774f7e</vt:lpwstr>
  </property>
</Properties>
</file>