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9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58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7E3AB-3DFC-4BB6-B237-A673213E6D28}" v="3" dt="2021-07-31T22:35:58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791" autoAdjust="0"/>
  </p:normalViewPr>
  <p:slideViewPr>
    <p:cSldViewPr showGuides="1">
      <p:cViewPr varScale="1">
        <p:scale>
          <a:sx n="84" d="100"/>
          <a:sy n="84" d="100"/>
        </p:scale>
        <p:origin x="12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BB9E86C5-9689-42B4-BE7D-FDE5EB4274E3}" type="datetimeFigureOut">
              <a:rPr lang="en-US" smtClean="0"/>
              <a:pPr/>
              <a:t>8/25/2021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27FDDAD7-A41A-4414-8211-C5E2AC7F93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29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Introduction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These Case Study Sessions are based on our Advanced Industrial Case Studies for </a:t>
            </a:r>
            <a:r>
              <a:rPr lang="en-GB" dirty="0" err="1"/>
              <a:t>Granta</a:t>
            </a:r>
            <a:r>
              <a:rPr lang="en-GB" dirty="0"/>
              <a:t> </a:t>
            </a:r>
            <a:r>
              <a:rPr lang="en-GB" dirty="0" err="1"/>
              <a:t>EduPack</a:t>
            </a:r>
            <a:r>
              <a:rPr lang="en-GB" dirty="0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Today’s topic is High-temperature aerospace materials and we will look at both selection and sustainability issues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These case studies are primarily intended to inspire educators and facilitate materials-related teaching</a:t>
            </a:r>
          </a:p>
          <a:p>
            <a:endParaRPr lang="en-GB" dirty="0"/>
          </a:p>
          <a:p>
            <a:r>
              <a:rPr lang="en-GB" dirty="0"/>
              <a:t>Recording of this Quarterly Case Study can be found </a:t>
            </a:r>
            <a:r>
              <a:rPr lang="en-GB"/>
              <a:t>here: https://www.ansys.com/resource-center/webinar/ansys-granta-edupack-case-study-selection-and-sustainability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70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Starting point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order to find a good starting point and have some reference materials to benchmark, we can search e.g., “Jet turbine” and “Turbocharger”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Jet turbine results in some Ni-Co-Cr alloys, such as Mar-M 432 whereas Turbochargers results in Silicon nitride (HIP) and the Ni-Cr based alloy Inconel 713 (L)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265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Damage tolerant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This is the result from running this exercise in </a:t>
            </a:r>
            <a:r>
              <a:rPr lang="en-GB" b="0" dirty="0" err="1"/>
              <a:t>EduPack</a:t>
            </a:r>
            <a:r>
              <a:rPr lang="en-GB" b="0" dirty="0"/>
              <a:t> Aerospace database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Alloys containing cobalt have been coloured (teal) so that we can better identify them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54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High-temperature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What changes if we increase the temperature to 1,100 </a:t>
            </a:r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b="0" dirty="0"/>
              <a:t>C?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As can be seen in the chart to the right, quite few cobalt-free alloys have disappeared, including our original Inconel 713L.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Mar-M 432 is actually often used for turbocharger when temperatures are higher than 950 </a:t>
            </a:r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b="0" dirty="0"/>
              <a:t>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1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High-temperature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is the same chart shown in the previous slide, but with a bit more level of detail in terms of composition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EduPack</a:t>
            </a:r>
            <a:r>
              <a:rPr lang="en-GB" dirty="0"/>
              <a:t> allows the user to customize charts to visually present results in the best way possible.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Nickel-tungsten, Chromium-Nickel, Nickel-molybdenum-chromium and Nickel-W-cobalt have disappeared at </a:t>
            </a:r>
            <a:r>
              <a:rPr lang="en-GB" sz="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1100°C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52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Cost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 third materials performance index explored concerns minimizing cost per unit volume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err="1"/>
              <a:t>EduPack</a:t>
            </a:r>
            <a:r>
              <a:rPr lang="en-GB" b="0" dirty="0"/>
              <a:t> allows to make material selection or comparison based on cost. The data is updated once per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Here we can see that Cobalt-alloys are generally more expensive than other superalloys and ceramics.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56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Eco data overview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This chart, prepared at level 2, shows that it is also possible to visualize and select based on eco-data with </a:t>
            </a:r>
            <a:r>
              <a:rPr lang="en-GB" b="0" dirty="0" err="1"/>
              <a:t>EduPack</a:t>
            </a:r>
            <a:endParaRPr lang="en-GB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Here carbon emissions per kg of virgin material during primary productions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Eco data is a good starting point to introduce engineering students to eco-design and sustainable development thinking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05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Sustainable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As already seen, </a:t>
            </a:r>
            <a:r>
              <a:rPr lang="en-GB" dirty="0" err="1"/>
              <a:t>EduPack</a:t>
            </a:r>
            <a:r>
              <a:rPr lang="en-GB" dirty="0"/>
              <a:t> can guide decisions beyond mechanical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is important for the engineers of the future, as can be seen in the global sustainability goals by the UN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are social and economic aspects, as well as urgent environmental issues to consider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0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Suastainability</a:t>
            </a:r>
            <a:r>
              <a:rPr lang="en-GB" b="1" dirty="0"/>
              <a:t> in </a:t>
            </a:r>
            <a:r>
              <a:rPr lang="en-GB" b="1" dirty="0" err="1"/>
              <a:t>EduPack</a:t>
            </a: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is a database available in </a:t>
            </a:r>
            <a:r>
              <a:rPr lang="en-GB" dirty="0" err="1"/>
              <a:t>Granta</a:t>
            </a:r>
            <a:r>
              <a:rPr lang="en-GB" dirty="0"/>
              <a:t> </a:t>
            </a:r>
            <a:r>
              <a:rPr lang="en-GB" dirty="0" err="1"/>
              <a:t>EduPack</a:t>
            </a:r>
            <a:r>
              <a:rPr lang="en-GB" dirty="0"/>
              <a:t> 2020 that is capable of contributing in all the three aspects of sustainability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These are sometimes referred to as the three P:s – People, Profit and Planet, which correspond to three types of global assets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sustainability database has the standard engineering materials and manufacturing processes but also contain some additional 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this case study, the elements and the nations of the world subsets are showcased, that both are relevant to superalloys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38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Critical Elements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Let’s first introduce the concept of critical materials and critical elements, which relates to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As can be seen, it pertains to scarce or strategic materials that are difficult to substitute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 err="1"/>
              <a:t>Granta</a:t>
            </a:r>
            <a:r>
              <a:rPr lang="en-GB" b="0" dirty="0"/>
              <a:t> has been part of a network over the past few years that deals with Sustainable Critical Materials aspects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There are a number of good educational resources, including some of ours, in the </a:t>
            </a:r>
            <a:r>
              <a:rPr lang="en-GB" b="0" dirty="0" err="1"/>
              <a:t>SusCritMat</a:t>
            </a:r>
            <a:r>
              <a:rPr lang="en-GB" b="0" dirty="0"/>
              <a:t> website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 timeline at the bottom represents how materials were very important during world war 1 and 2.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Some resources have become increasingly scarce and strategic, today, rare-earth metals for example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We will have a closer look at Cobalt, which is part of some of the most important superalloys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Co has been the topic for controversy, as seen in TV programs from BBC and others about working conditions, child labour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58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Exploring material composition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sustainability Level 3 database can be searched for MAR, for example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composition shows: </a:t>
            </a:r>
            <a:r>
              <a:rPr lang="en-GB" i="1" dirty="0"/>
              <a:t>Ni 50%, Co 20% </a:t>
            </a:r>
            <a:r>
              <a:rPr lang="en-GB" dirty="0"/>
              <a:t>for </a:t>
            </a:r>
            <a:r>
              <a:rPr lang="en-GB" b="1" dirty="0"/>
              <a:t>Nickel-Co-Cr alloy MAR-M 432, as cast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There is Critical materials risk, as can be seen within the Geo-economic data for principal component (Nickel)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There is also a warning: toxicity of Ni, and further links to Elements and Nations of the world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Since we are interested in Cobalt, the Elements link can be explored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5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FF0000"/>
                </a:solidFill>
              </a:rPr>
              <a:t>Agenda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We will start with an introduction to the case study and give some background to aerospace materials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FF0000"/>
                </a:solidFill>
              </a:rPr>
              <a:t>Furthermore, we will discuss the specific needs of turbochargers and jet turbines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Then we will be showing how you can use </a:t>
            </a:r>
            <a:r>
              <a:rPr lang="en-GB" dirty="0" err="1">
                <a:solidFill>
                  <a:srgbClr val="FF0000"/>
                </a:solidFill>
              </a:rPr>
              <a:t>EduPack</a:t>
            </a:r>
            <a:r>
              <a:rPr lang="en-GB" dirty="0">
                <a:solidFill>
                  <a:srgbClr val="FF0000"/>
                </a:solidFill>
              </a:rPr>
              <a:t> to explore and select materials for such high-temperature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We will also show how the Sustainability database, can be used to assess criticality and supply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Finally, we will do a reality check to see what NASA has published on similar topics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72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Critical Elements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can see that Congo (Democratic republic of) is dominating production of this resource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 is on both the US and the EU critical list (partly for this reason)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At the bottom, there is a link to </a:t>
            </a:r>
            <a:r>
              <a:rPr lang="en-GB" i="1" dirty="0"/>
              <a:t>Nations of the world </a:t>
            </a:r>
            <a:r>
              <a:rPr lang="en-GB" dirty="0"/>
              <a:t>that mine this element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38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Social Sustainability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this database, there is data on more or less all nations of the world, with data from official statistics, such as UN and the world 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can now see if there are problems with sourcing materials from this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Thinking back to the UN sustainability goals, we see that there are several problems in the Human rights and good governance section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Very low levels of political stability, rule of law and control of corruption as well as ongoing conflict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To find out about serious suppliers, recycling efforts and ongoing work to improve the situation, the cobalt institute has good information to balance the negative reputation.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86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Reality check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 NASA Tech Brief, shows a more detailed overview of high-temperature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In addition to </a:t>
            </a:r>
            <a:r>
              <a:rPr lang="en-GB" b="0" dirty="0" err="1"/>
              <a:t>nickle</a:t>
            </a:r>
            <a:r>
              <a:rPr lang="en-GB" b="0" dirty="0"/>
              <a:t>-based superalloys,  Silicon Nitride may be useful, as discussed in our previous case study (top)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More case studies are found on the Education Hub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6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Background to </a:t>
            </a:r>
            <a:r>
              <a:rPr lang="en-GB" b="1" dirty="0" err="1"/>
              <a:t>EduPack</a:t>
            </a: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Granta</a:t>
            </a:r>
            <a:r>
              <a:rPr lang="en-GB" dirty="0"/>
              <a:t> Design was founded in the early ’90 by Prof Ashby an Prof </a:t>
            </a:r>
            <a:r>
              <a:rPr lang="en-GB" dirty="0" err="1"/>
              <a:t>Cebon</a:t>
            </a:r>
            <a:r>
              <a:rPr lang="en-GB" dirty="0"/>
              <a:t> as spin-out of the university of Cambridge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 Feb 2019 </a:t>
            </a:r>
            <a:r>
              <a:rPr lang="en-GB" dirty="0" err="1"/>
              <a:t>Granta</a:t>
            </a:r>
            <a:r>
              <a:rPr lang="en-GB" dirty="0"/>
              <a:t> Design was acquired by ANSYS Inc, the global leader in engineering simulation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CES </a:t>
            </a:r>
            <a:r>
              <a:rPr lang="en-GB" dirty="0" err="1"/>
              <a:t>EduPack</a:t>
            </a:r>
            <a:r>
              <a:rPr lang="en-GB" dirty="0"/>
              <a:t> software is now called </a:t>
            </a:r>
            <a:r>
              <a:rPr lang="en-GB" dirty="0" err="1"/>
              <a:t>Granta</a:t>
            </a:r>
            <a:r>
              <a:rPr lang="en-GB" dirty="0"/>
              <a:t> </a:t>
            </a:r>
            <a:r>
              <a:rPr lang="en-GB" dirty="0" err="1"/>
              <a:t>EduPack</a:t>
            </a:r>
            <a:r>
              <a:rPr lang="en-GB" dirty="0"/>
              <a:t> and includes more databases and tools to help educators teach the next generation of engineers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5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Background Aerospace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erospace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materials are frequently associated with metal alloys and composites that require exceptional performance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challenges in general require them to be strong, durable, safe and sometimes sustain very low or high temperatures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As for most aerospace applications, light weighting is another key aspect. High power to weight ratio is usually very desirable.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is an example of a jet engine schematic with a cold and a hot section but there are also high temperatures in aerospace and automotive turbocharger turbines.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Gas turbine blades operate in a very hostile environment: highly corrosive gases, temperatures usually above 1,000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GB" dirty="0"/>
              <a:t>C, high centrifugal forces (hence high tensile loads), fatigue, just to name a few.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Nickel-based and cobalt-based superalloys are generally used for those applications.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1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Education resources and knowledge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do not only sell software but also manage a lot of materials and education knowledge.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There are both </a:t>
            </a:r>
            <a:r>
              <a:rPr lang="en-GB" dirty="0" err="1"/>
              <a:t>powerpoint</a:t>
            </a:r>
            <a:r>
              <a:rPr lang="en-GB" dirty="0"/>
              <a:t> Lecture Units for educators and white papers that cover aerospace topics on our Education Hub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have also developed three previous case studies for </a:t>
            </a:r>
            <a:r>
              <a:rPr lang="en-GB" dirty="0" err="1"/>
              <a:t>EduPack</a:t>
            </a:r>
            <a:r>
              <a:rPr lang="en-GB" dirty="0"/>
              <a:t> on aerospace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Mars Lander, Aerospace Pressure vessels and indeed, the first one was about materials for turbochargers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Our resources are complemented by a number of relevant textbooks by professor Mike Ashby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04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Databases 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Granta</a:t>
            </a:r>
            <a:r>
              <a:rPr lang="en-GB" dirty="0"/>
              <a:t> </a:t>
            </a:r>
            <a:r>
              <a:rPr lang="en-GB" dirty="0" err="1"/>
              <a:t>EduPack</a:t>
            </a:r>
            <a:r>
              <a:rPr lang="en-GB" dirty="0"/>
              <a:t> 2020 has a larger set of databases included than previous editions, 2 new introductory 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For this case study, we will make use of the aerospace database for the selection part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will also showcase the sustainability database in order to scrutinize critical elements in superalloys (Cr, Co)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database contains a number of interesting subsets, such as the Elements database and nations of the world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53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Materials Selection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are going to employ the systematic material selection methodology made popular by Prof. Mike Ashby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 involves identification of the mechanical load situation for the function, in our case a turbine blade, where we will neglect bending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constraints are relatively straight-forward. It may be service temperature, corrosive environment or a certain class of materials. These are used for screening.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objectives will depend on the function and the kind of performance that is desired and will be reflected in performance indices that are used for ranking.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Performance Indices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 performance indices can be found under the Learn button in </a:t>
            </a:r>
            <a:r>
              <a:rPr lang="en-GB" b="0" dirty="0" err="1"/>
              <a:t>EduPack</a:t>
            </a:r>
            <a:r>
              <a:rPr lang="en-GB" b="0" dirty="0"/>
              <a:t> and are plotted in property charts for visual material selection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Fan blades are somewhat special and can be found under damage-tolerant design. The objectives concern fast fracture and centrifugal loading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As can be seen below the table, there are several options to represent strength. We will use Fatigue strength, for cyclic loads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The cyclic load does not refer to the rotations of the turbine, as one might think, but rather to the load caused by frequent and repetitive start/stops, thermal shocks etc. </a:t>
            </a:r>
            <a:endParaRPr lang="en-GB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In the demonstration, we will use the performance index finder to make it quick and easy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6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Selection for turbine blades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is an example of materials selection for radial blades of turbochargers.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power to weight ratio for engines is particularly important for high-performance automotive and aerospace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power of a piston engine is directly dependent upon the injected amount of air. The purpose of turbo-supercharging is to increase the inlet manifold pressure and density so as to increase the mass of air ingested into the cylinders during each intake stroke.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 turbocharger is a single-stage </a:t>
            </a:r>
            <a:r>
              <a:rPr lang="en-GB" dirty="0" err="1"/>
              <a:t>radialflow</a:t>
            </a:r>
            <a:r>
              <a:rPr lang="en-GB" dirty="0"/>
              <a:t> ("centrifugal") air compressor, which is driven by a single-stage radial-flow turbine.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 has been widely used in automotive engines since the 1970’s. Turboprop airplane engines can also have radial flow turbines while turbine jet engines have several types of axial-flow blades, operating at different temperatures: fan blades (low), compressor blades (midrange) and turbine blades (high temperatures).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All these technologies deliver high power to weight ratio and involve challenges to the design and material choices of turbine blades.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FDDAD7-A41A-4414-8211-C5E2AC7F93E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0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000C31-16C6-4CCE-B6D2-6324F4EA24E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3B808CC-F74C-B743-BAB4-F4C99E1956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914400"/>
            <a:ext cx="5394325" cy="1449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AFE08CF-AC0B-7143-9A94-E8A35CBC7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3" y="2667000"/>
            <a:ext cx="5394325" cy="8483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 i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230188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746125" indent="0">
              <a:buNone/>
              <a:defRPr>
                <a:solidFill>
                  <a:schemeClr val="bg1"/>
                </a:solidFill>
              </a:defRPr>
            </a:lvl4pPr>
            <a:lvl5pPr marL="96996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191E51-6FFC-4231-97E9-4C436119983B}"/>
              </a:ext>
            </a:extLst>
          </p:cNvPr>
          <p:cNvSpPr txBox="1"/>
          <p:nvPr userDrawn="1"/>
        </p:nvSpPr>
        <p:spPr>
          <a:xfrm>
            <a:off x="7848600" y="64770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©2021 ANSYS, Inc.</a:t>
            </a:r>
          </a:p>
        </p:txBody>
      </p:sp>
    </p:spTree>
    <p:extLst>
      <p:ext uri="{BB962C8B-B14F-4D97-AF65-F5344CB8AC3E}">
        <p14:creationId xmlns:p14="http://schemas.microsoft.com/office/powerpoint/2010/main" val="292240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84" userDrawn="1">
          <p15:clr>
            <a:srgbClr val="FBAE40"/>
          </p15:clr>
        </p15:guide>
        <p15:guide id="2" orient="horz" pos="26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6C186EF-8C58-7249-A024-F6C1D0AD12B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6096001" y="1447799"/>
            <a:ext cx="5486400" cy="459097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31A0CB9-E7C5-BC4C-83B3-6A04784CA5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673984-7F55-E14A-9088-44C94432D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1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363707-8337-D14D-8CD6-076D7F38D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11430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F67D610-3DBA-EB48-B589-E895E66AEF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3657600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FD49B6-2BF3-F94C-AD6B-7B7786120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70400" y="11599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5F3481B-E073-FC4C-8662-89F64D478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70400" y="3674533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E9685A2-20AD-6C44-B1B9-DCB2E44370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8000" y="11514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98EFFC6-47A8-C248-AF67-33A51B038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8000" y="3666067"/>
            <a:ext cx="34544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327F1EC-8CEB-F348-A688-603CC6AF3B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D8D84EB5-FEF7-D145-9924-EDC82C5DD7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70400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3B743E4-6516-C94E-BADC-931FCAF3B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0577" y="32004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D4C7F5-70CF-2C4D-8AF3-4D76760714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57023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B853D87-F6A1-6443-AB6D-6E9819089E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70400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56BC893-7821-9640-98BC-FFCFED83EB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0577" y="5715000"/>
            <a:ext cx="3454400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i="0">
                <a:latin typeface="Calibri" panose="020F050202020403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2F90602-9DC6-3F4D-B178-EF64100603F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74FC734-09F5-2F40-BB01-29D6BBF7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988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357E3-4FE4-4164-A381-204B98DEE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EF1B2-1440-4FE5-8C1B-C291F424F993}"/>
              </a:ext>
            </a:extLst>
          </p:cNvPr>
          <p:cNvSpPr txBox="1"/>
          <p:nvPr userDrawn="1"/>
        </p:nvSpPr>
        <p:spPr>
          <a:xfrm>
            <a:off x="533400" y="609600"/>
            <a:ext cx="10972800" cy="3533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©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2021 ANSYS, Inc. All rights reserved.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Use and Reproduction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content of this resource may only be used or reproduced for teaching purposes; and any commercial use is strictly prohibited.</a:t>
            </a:r>
            <a:r>
              <a:rPr lang="en-US" sz="1600" i="1" dirty="0">
                <a:solidFill>
                  <a:srgbClr val="201F1E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Document Information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This case study presentation is part of a set of teaching resources to help introduce students to materials, processes and rational selections.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Ansys Education Resources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access more undergraduate education resources, including lecture presentations with notes, exercises with worked solutions, microprojects, real life examples and more, visit www.ansys.com/education-resources.</a:t>
            </a: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435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4EBE792-3674-F042-8191-29D73F7CA4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3ABDDAC-BA7B-4A4A-9D64-71FA88868E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E481E25-6792-6B48-8A87-D3E9D1B223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44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D548604C-E487-1D4F-91AF-D210004A5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592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624EDF6-2365-2545-8099-338237F309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592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D36446A-2E05-9F4F-83D7-905FD354E0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592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BBC79A31-D13D-4C49-88CC-6B949DE06C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040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CFF59C9F-D752-594A-A821-7BDA91DA37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040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54F3492-5AA9-9249-B742-69BFC01BE9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040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1E22CD-7582-9D41-A0FC-914A34BF18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5600" y="1371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D0B9166-BA76-6544-89C3-4C8B4A739F7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45600" y="2895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  <a:p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537026EB-3BFB-0947-A881-5729F13CFA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4419600"/>
            <a:ext cx="1930400" cy="1295400"/>
          </a:xfrm>
          <a:prstGeom prst="rect">
            <a:avLst/>
          </a:prstGeom>
          <a:effectLst/>
        </p:spPr>
        <p:txBody>
          <a:bodyPr/>
          <a:lstStyle>
            <a:lvl1pPr marL="0" indent="0">
              <a:buFontTx/>
              <a:buNone/>
              <a:defRPr sz="1100" b="0" i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160x147 logo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D9580FA-CA76-994A-9775-1D87D5927DB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81C7F89-740B-3143-8447-70CC02F6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98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76C04-D572-9D4D-8F10-3E7CBF2FD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1447800"/>
            <a:ext cx="10972799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5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7604C-BDCE-428F-B486-BE14D622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81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341DC2-F80D-BD4F-90EE-4B809029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4740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slash/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2DB04-0C1C-8C49-B65E-A9668E39A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277581-3B6E-45DC-A28B-56B0B91539B8}"/>
              </a:ext>
            </a:extLst>
          </p:cNvPr>
          <p:cNvSpPr/>
          <p:nvPr userDrawn="1"/>
        </p:nvSpPr>
        <p:spPr>
          <a:xfrm>
            <a:off x="152400" y="76200"/>
            <a:ext cx="609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60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086AFA-5418-C147-ADBF-A48456081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442CB888-0168-B94E-B176-2E6B61FE9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8E687-7CF0-0540-A98D-56F74939D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E3B09F-B45B-354E-B308-DCD243A5A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447800"/>
            <a:ext cx="5486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633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E20C0D-A7DE-48DF-B095-F557A06629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1447800"/>
            <a:ext cx="5486401" cy="45909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4A5571E-6D46-AF49-B918-ACB2130FFF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6B59188-CA07-ED4C-990F-C94539E4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36E03A1-C74F-0042-A727-58B1205468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10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F2261C8B-A96F-5641-9461-4553158F07C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1" y="1447800"/>
            <a:ext cx="5486400" cy="45909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FD433F9-2D70-7E4E-9171-17DDDD0C1B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E28EC2-FFB1-CB46-9BE7-371DA4C09A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1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1A58-7F99-2943-838C-468BDEFDB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87182008-9414-AB43-BE9E-97630CA1A98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1" y="1447800"/>
            <a:ext cx="5486400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594F819-73D6-7A44-B97C-D99C7DAB92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E21A6B3-25CA-5C4B-9371-8E317E850D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47800"/>
            <a:ext cx="5257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5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0BF04F-53BA-40ED-A2D6-74623F7FCA9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F0A99-5B9C-4CA5-9F50-2F4E34F6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8581"/>
            <a:ext cx="10972799" cy="845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49833-0938-F747-9F14-C1C0453EF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6100" y="6542840"/>
            <a:ext cx="2743200" cy="2477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0D23093-2AB0-F74C-B865-1A12A15B65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F227F0-8FC0-9046-A60F-1749263CF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743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CD691-76C0-4AC9-8029-4BF0CEDE749C}"/>
              </a:ext>
            </a:extLst>
          </p:cNvPr>
          <p:cNvSpPr/>
          <p:nvPr userDrawn="1"/>
        </p:nvSpPr>
        <p:spPr>
          <a:xfrm>
            <a:off x="4876800" y="6542840"/>
            <a:ext cx="1371600" cy="247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6E622-A13F-4675-A281-8D8CC6175629}"/>
              </a:ext>
            </a:extLst>
          </p:cNvPr>
          <p:cNvSpPr txBox="1"/>
          <p:nvPr userDrawn="1"/>
        </p:nvSpPr>
        <p:spPr>
          <a:xfrm>
            <a:off x="7835900" y="6513565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©2021 ANSYS, Inc.</a:t>
            </a:r>
          </a:p>
        </p:txBody>
      </p:sp>
    </p:spTree>
    <p:extLst>
      <p:ext uri="{BB962C8B-B14F-4D97-AF65-F5344CB8AC3E}">
        <p14:creationId xmlns:p14="http://schemas.microsoft.com/office/powerpoint/2010/main" val="129153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737" r:id="rId3"/>
    <p:sldLayoutId id="2147483724" r:id="rId4"/>
    <p:sldLayoutId id="2147483735" r:id="rId5"/>
    <p:sldLayoutId id="2147483734" r:id="rId6"/>
    <p:sldLayoutId id="2147483663" r:id="rId7"/>
    <p:sldLayoutId id="2147483729" r:id="rId8"/>
    <p:sldLayoutId id="2147483730" r:id="rId9"/>
    <p:sldLayoutId id="2147483731" r:id="rId10"/>
    <p:sldLayoutId id="2147483727" r:id="rId11"/>
    <p:sldLayoutId id="2147483736" r:id="rId12"/>
    <p:sldLayoutId id="214748372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marR="0" indent="-22860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61963" marR="0" indent="-23177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alibri" panose="020F0502020204030204" pitchFamily="34" charset="0"/>
        <a:buChar char="‐"/>
        <a:tabLst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46125" marR="0" indent="-288925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69963" marR="0" indent="-223838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03325" marR="0" indent="-233363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Courier New" panose="02070309020205020404" pitchFamily="49" charset="0"/>
        <a:buChar char="o"/>
        <a:tabLst/>
        <a:defRPr sz="12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hyperlink" Target="https://nam10.safelinks.protection.outlook.com/?url=https%3A%2F%2Fsuscritmat.eu%2Fgeopolitical-aspects%2F&amp;data=02%7C01%7CClaes.Fredriksson%40ansys.com%7C32ab568ca7a547a6122908d803243a2b%7C34c6ce6715b84eff80e952da8be89706%7C0%7C0%7C637262802489957977&amp;sdata=taTbpFtn0WPEwQmQGuLH0NAgpoxTIsFONOSueP8RKTk%3D&amp;reserved=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obaltinstitute.org/superalloys.html" TargetMode="Externa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20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2C3BA5-6E5F-4798-87B7-B8DFFB9793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63" y="914400"/>
            <a:ext cx="5394325" cy="27306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Quarterly Case Study Session</a:t>
            </a:r>
          </a:p>
          <a:p>
            <a:r>
              <a:rPr lang="en-US" sz="2600" dirty="0">
                <a:solidFill>
                  <a:schemeClr val="tx1"/>
                </a:solidFill>
              </a:rPr>
              <a:t>Presented June 2020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Selection and Sustainability of High-Temperature Aerospace Materials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D2F7F-2065-4CCE-9AD5-77DBF0CD56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662" y="4149080"/>
            <a:ext cx="5394325" cy="8483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Claes Fredriksson and Luca Masi </a:t>
            </a:r>
          </a:p>
          <a:p>
            <a:r>
              <a:rPr lang="en-US" dirty="0">
                <a:solidFill>
                  <a:schemeClr val="accent3"/>
                </a:solidFill>
              </a:rPr>
              <a:t>Ansys Materials Education Division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85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Which are the high-temperature candidates?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A3952-3AB0-47DA-84AF-304D3AB03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0" b="86799"/>
          <a:stretch/>
        </p:blipFill>
        <p:spPr>
          <a:xfrm>
            <a:off x="631371" y="972039"/>
            <a:ext cx="10951028" cy="66731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5B858E-DB5B-44EF-A838-224F8C2AC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3" t="3142" r="65" b="-451"/>
          <a:stretch/>
        </p:blipFill>
        <p:spPr>
          <a:xfrm>
            <a:off x="6076007" y="3287076"/>
            <a:ext cx="4744393" cy="2580324"/>
          </a:xfrm>
          <a:prstGeom prst="rect">
            <a:avLst/>
          </a:prstGeom>
          <a:solidFill>
            <a:schemeClr val="bg1"/>
          </a:solidFill>
          <a:ln>
            <a:solidFill>
              <a:srgbClr val="FFB71B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F0BD738-4252-4AAF-AA51-D468D721FFC4}"/>
              </a:ext>
            </a:extLst>
          </p:cNvPr>
          <p:cNvGrpSpPr/>
          <p:nvPr/>
        </p:nvGrpSpPr>
        <p:grpSpPr>
          <a:xfrm>
            <a:off x="762000" y="3581400"/>
            <a:ext cx="5025966" cy="2272452"/>
            <a:chOff x="762000" y="3581400"/>
            <a:chExt cx="5025966" cy="22724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54A9D3-CE8F-48E9-84BF-C7C677ADD4FA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62000" y="4428628"/>
              <a:ext cx="5025966" cy="142522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D680CA-3BC0-44E4-A4CE-BF6494854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9300" y="3581400"/>
              <a:ext cx="2498666" cy="74695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9B940-512D-4C58-9D70-0473D3005692}"/>
              </a:ext>
            </a:extLst>
          </p:cNvPr>
          <p:cNvGrpSpPr/>
          <p:nvPr/>
        </p:nvGrpSpPr>
        <p:grpSpPr>
          <a:xfrm>
            <a:off x="3207641" y="1834118"/>
            <a:ext cx="7612758" cy="1271264"/>
            <a:chOff x="3207641" y="1834118"/>
            <a:chExt cx="7612758" cy="12712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EEA0E2-2113-475C-AD82-9C1F066D9E0B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076006" y="1848155"/>
              <a:ext cx="4744393" cy="122402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226F07-3C3E-41C9-952E-FB8FE46B9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3" t="591" r="421" b="32380"/>
            <a:stretch/>
          </p:blipFill>
          <p:spPr>
            <a:xfrm>
              <a:off x="3207641" y="1834118"/>
              <a:ext cx="2580325" cy="1271264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49189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Demo: Radial turbine blades (turbochargers, 950°C)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3E315-8B2B-4780-BFCB-2C3E49F7E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94418"/>
            <a:ext cx="9601200" cy="462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7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Radial turbine blades (turbochargers) at elevated temperatures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62463D-BB39-4691-8B64-D7F33F671382}"/>
              </a:ext>
            </a:extLst>
          </p:cNvPr>
          <p:cNvGrpSpPr/>
          <p:nvPr/>
        </p:nvGrpSpPr>
        <p:grpSpPr>
          <a:xfrm>
            <a:off x="285311" y="1030375"/>
            <a:ext cx="5810689" cy="4034757"/>
            <a:chOff x="285311" y="1030375"/>
            <a:chExt cx="5810689" cy="40347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98821D-E249-4826-8E7F-26F34FC2E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311" y="1439304"/>
              <a:ext cx="5810689" cy="362582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4843D0-7D58-4BDC-B310-3EA05709D840}"/>
                </a:ext>
              </a:extLst>
            </p:cNvPr>
            <p:cNvSpPr/>
            <p:nvPr/>
          </p:nvSpPr>
          <p:spPr>
            <a:xfrm>
              <a:off x="2950479" y="1030375"/>
              <a:ext cx="9893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950°C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ACFE01-9DBC-4436-AA73-F1299A840E0C}"/>
              </a:ext>
            </a:extLst>
          </p:cNvPr>
          <p:cNvGrpSpPr/>
          <p:nvPr/>
        </p:nvGrpSpPr>
        <p:grpSpPr>
          <a:xfrm>
            <a:off x="6096000" y="1030375"/>
            <a:ext cx="5810689" cy="4034757"/>
            <a:chOff x="6096000" y="1030375"/>
            <a:chExt cx="5810689" cy="40347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47C6F0-A2A0-4636-A8C6-BA63CEDC6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439304"/>
              <a:ext cx="5810689" cy="36258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070387-3C9A-4764-B9B3-6EABDE6FE5E7}"/>
                </a:ext>
              </a:extLst>
            </p:cNvPr>
            <p:cNvSpPr/>
            <p:nvPr/>
          </p:nvSpPr>
          <p:spPr>
            <a:xfrm>
              <a:off x="8686800" y="1030375"/>
              <a:ext cx="114486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400" b="1" dirty="0"/>
                <a:t>1100°C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7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Radial turbine </a:t>
            </a:r>
            <a:r>
              <a:rPr lang="fr-FR" b="1" dirty="0" err="1"/>
              <a:t>blades</a:t>
            </a:r>
            <a:r>
              <a:rPr lang="fr-FR" b="1" dirty="0"/>
              <a:t> (</a:t>
            </a:r>
            <a:r>
              <a:rPr lang="fr-FR" b="1" dirty="0" err="1"/>
              <a:t>turbochargers</a:t>
            </a:r>
            <a:r>
              <a:rPr lang="fr-FR" b="1" dirty="0"/>
              <a:t>, 950°C vs 1100°C)</a:t>
            </a:r>
            <a:endParaRPr lang="en-GB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27A5D5-E661-4E55-96DB-B34C4EAC69E5}"/>
              </a:ext>
            </a:extLst>
          </p:cNvPr>
          <p:cNvGrpSpPr/>
          <p:nvPr/>
        </p:nvGrpSpPr>
        <p:grpSpPr>
          <a:xfrm>
            <a:off x="73509" y="1600200"/>
            <a:ext cx="5913612" cy="3657600"/>
            <a:chOff x="609600" y="1143000"/>
            <a:chExt cx="6792457" cy="38622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BA221C-7BD7-484A-BD7B-EE611646F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1143000"/>
              <a:ext cx="6792457" cy="38622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BBB013-131D-4733-9FBC-4ADAE910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8178" y="3241277"/>
              <a:ext cx="1314450" cy="19668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3169D19-FD7F-40E2-B0FB-B586F8056F8C}"/>
              </a:ext>
            </a:extLst>
          </p:cNvPr>
          <p:cNvGrpSpPr/>
          <p:nvPr/>
        </p:nvGrpSpPr>
        <p:grpSpPr>
          <a:xfrm>
            <a:off x="6023992" y="1600200"/>
            <a:ext cx="6053230" cy="3657600"/>
            <a:chOff x="6477000" y="1053142"/>
            <a:chExt cx="6705600" cy="396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92C6C3-AFFB-460D-9A7F-B6950CFCD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774"/>
            <a:stretch/>
          </p:blipFill>
          <p:spPr>
            <a:xfrm>
              <a:off x="6477000" y="1053142"/>
              <a:ext cx="6705600" cy="39624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AC0456-8556-472A-A92D-C20E55CA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5620" y="2915443"/>
              <a:ext cx="1447800" cy="216641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A1B82FC-12B7-4233-8BA8-B59280354FE4}"/>
              </a:ext>
            </a:extLst>
          </p:cNvPr>
          <p:cNvSpPr/>
          <p:nvPr/>
        </p:nvSpPr>
        <p:spPr>
          <a:xfrm>
            <a:off x="3091521" y="1117187"/>
            <a:ext cx="987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950°C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884C9-6338-437E-BF69-EEEBCAEA98E6}"/>
              </a:ext>
            </a:extLst>
          </p:cNvPr>
          <p:cNvSpPr/>
          <p:nvPr/>
        </p:nvSpPr>
        <p:spPr>
          <a:xfrm>
            <a:off x="8730321" y="1138535"/>
            <a:ext cx="1144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/>
              <a:t>1100°C </a:t>
            </a:r>
          </a:p>
        </p:txBody>
      </p:sp>
    </p:spTree>
    <p:extLst>
      <p:ext uri="{BB962C8B-B14F-4D97-AF65-F5344CB8AC3E}">
        <p14:creationId xmlns:p14="http://schemas.microsoft.com/office/powerpoint/2010/main" val="361344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Price overview of high-temperature aerospace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346F9-1602-4DED-B6D8-B34C1833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62000"/>
            <a:ext cx="10058400" cy="49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07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Visualizing and selecting based on eco-data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7D818-FFFD-422C-8332-C9059A563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056" y="994418"/>
            <a:ext cx="9005888" cy="50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08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UN Sustainable Development Goals (SDGs)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510E6C-896F-49FB-BC68-2FEC00852CD8}"/>
              </a:ext>
            </a:extLst>
          </p:cNvPr>
          <p:cNvGrpSpPr/>
          <p:nvPr/>
        </p:nvGrpSpPr>
        <p:grpSpPr>
          <a:xfrm>
            <a:off x="1703512" y="1949779"/>
            <a:ext cx="8394825" cy="4139364"/>
            <a:chOff x="1088075" y="1927980"/>
            <a:chExt cx="7050351" cy="3476424"/>
          </a:xfrm>
        </p:grpSpPr>
        <p:pic>
          <p:nvPicPr>
            <p:cNvPr id="5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26E47EE-47F2-418D-948C-DA34E350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805" y="3127349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6" name="Picture 5" descr="A close up of a sign&#10;&#10;Description automatically generated">
              <a:extLst>
                <a:ext uri="{FF2B5EF4-FFF2-40B4-BE49-F238E27FC236}">
                  <a16:creationId xmlns:a16="http://schemas.microsoft.com/office/drawing/2014/main" id="{C327823D-EC8C-4A79-BCD3-B7B1AF62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827" y="3127349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F12EC687-7812-4107-8C12-0B118F79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740" y="1927980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2196A116-DE6C-4D4F-B440-9956FC752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125" y="4326718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9" name="Picture 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5557CDE-5E2A-4F5A-B34C-063E3DC9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849" y="3127349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CB44376B-C952-4AEC-B08A-FF810FDDE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761" y="3127349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8ADADDB-2221-4C77-841A-FA17E8973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207" y="1927980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98F34DD-B1D9-478F-831B-C544DAC71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674" y="1927980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3" name="Picture 12" descr="A picture containing drawing, shirt&#10;&#10;Description automatically generated">
              <a:extLst>
                <a:ext uri="{FF2B5EF4-FFF2-40B4-BE49-F238E27FC236}">
                  <a16:creationId xmlns:a16="http://schemas.microsoft.com/office/drawing/2014/main" id="{59D2767C-8968-4D1C-932D-4B05AD7B7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783" y="3127349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6356AB45-35BD-4FBD-87A1-F83D8E45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146" y="4326718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4515E5AA-B9EA-4DED-BB50-2BB1219C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75" y="1927980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C0767EA9-0C03-4139-B816-E99A8B6FE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167" y="4326718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Picture 16" descr="A close up of a sign&#10;&#10;Description automatically generated">
              <a:extLst>
                <a:ext uri="{FF2B5EF4-FFF2-40B4-BE49-F238E27FC236}">
                  <a16:creationId xmlns:a16="http://schemas.microsoft.com/office/drawing/2014/main" id="{68CC37DE-8C4E-40DA-ADE5-1853FFBB4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141" y="1927980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8" name="Picture 17" descr="A close up of a logo&#10;&#10;Description automatically generated">
              <a:extLst>
                <a:ext uri="{FF2B5EF4-FFF2-40B4-BE49-F238E27FC236}">
                  <a16:creationId xmlns:a16="http://schemas.microsoft.com/office/drawing/2014/main" id="{99B766D7-90AE-4EB5-9862-59D815E0E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207" y="4326718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Picture 18" descr="A close up of a sign&#10;&#10;Description automatically generated">
              <a:extLst>
                <a:ext uri="{FF2B5EF4-FFF2-40B4-BE49-F238E27FC236}">
                  <a16:creationId xmlns:a16="http://schemas.microsoft.com/office/drawing/2014/main" id="{2EBCA4AA-D1C6-4E4E-B1BA-37AAD15CF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187" y="4326718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4DE9D1F-34BA-42A2-9C30-A18AB81D8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608" y="1927980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1" name="Picture 20" descr="A close up of a sign&#10;&#10;Description automatically generated">
              <a:extLst>
                <a:ext uri="{FF2B5EF4-FFF2-40B4-BE49-F238E27FC236}">
                  <a16:creationId xmlns:a16="http://schemas.microsoft.com/office/drawing/2014/main" id="{22D08605-616C-477E-9263-BE9CD4D79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740" y="3127349"/>
              <a:ext cx="1077686" cy="107768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sp>
        <p:nvSpPr>
          <p:cNvPr id="22" name="Text Box 4">
            <a:extLst>
              <a:ext uri="{FF2B5EF4-FFF2-40B4-BE49-F238E27FC236}">
                <a16:creationId xmlns:a16="http://schemas.microsoft.com/office/drawing/2014/main" id="{CCF53683-1788-4D78-B38F-DBF96424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112" y="978890"/>
            <a:ext cx="9310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GB" sz="1800" dirty="0">
                <a:latin typeface="+mn-lt"/>
              </a:rPr>
              <a:t>“Sustainable development is development that meets the needs of the present without compromising the ability of future generations to meet their own needs”  </a:t>
            </a:r>
            <a:r>
              <a:rPr lang="en-GB" sz="1200" b="0" dirty="0">
                <a:latin typeface="+mn-lt"/>
              </a:rPr>
              <a:t>  </a:t>
            </a:r>
          </a:p>
          <a:p>
            <a:pPr algn="just"/>
            <a:r>
              <a:rPr lang="en-GB" sz="1200" b="0" i="1" dirty="0">
                <a:latin typeface="+mn-lt"/>
              </a:rPr>
              <a:t>Report of the Brundtland commission of the UN, 1987</a:t>
            </a:r>
            <a:endParaRPr lang="en-GB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135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Granta</a:t>
            </a:r>
            <a:r>
              <a:rPr lang="en-GB" b="1" dirty="0"/>
              <a:t> </a:t>
            </a:r>
            <a:r>
              <a:rPr lang="en-GB" b="1" dirty="0" err="1"/>
              <a:t>EduPack</a:t>
            </a:r>
            <a:r>
              <a:rPr lang="en-GB" b="1" dirty="0"/>
              <a:t> sustainable development database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8346FE-07F5-4F21-9E96-49EF30EEF03D}"/>
              </a:ext>
            </a:extLst>
          </p:cNvPr>
          <p:cNvGrpSpPr/>
          <p:nvPr/>
        </p:nvGrpSpPr>
        <p:grpSpPr>
          <a:xfrm>
            <a:off x="6456040" y="1412776"/>
            <a:ext cx="4251325" cy="3792538"/>
            <a:chOff x="6264275" y="1385625"/>
            <a:chExt cx="4251325" cy="3792538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B9C9E71C-2A54-4AEB-A19F-EE06F4AAB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50405" y="2739598"/>
              <a:ext cx="1079067" cy="1022881"/>
              <a:chOff x="5905990" y="3507103"/>
              <a:chExt cx="1371650" cy="12999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62190881-C102-4477-A3B3-85A3C4F381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31947" y="3511348"/>
                <a:ext cx="1297536" cy="1295222"/>
              </a:xfrm>
              <a:prstGeom prst="ellipse">
                <a:avLst/>
              </a:prstGeom>
              <a:solidFill>
                <a:srgbClr val="FFFFFF"/>
              </a:solidFill>
              <a:ln w="28575" cap="flat" cmpd="sng" algn="ctr">
                <a:solidFill>
                  <a:srgbClr val="077235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noFill/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Text Box 34">
                <a:extLst>
                  <a:ext uri="{FF2B5EF4-FFF2-40B4-BE49-F238E27FC236}">
                    <a16:creationId xmlns:a16="http://schemas.microsoft.com/office/drawing/2014/main" id="{1D899645-DE76-4393-B7DD-6FA609D793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05713" y="3507313"/>
                <a:ext cx="1372200" cy="128916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20000"/>
                  </a:spcAft>
                  <a:buClr>
                    <a:srgbClr val="009B9B"/>
                  </a:buClr>
                  <a:buSzPct val="80000"/>
                  <a:buFont typeface="Wingdings" pitchFamily="2" charset="2"/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20000"/>
                  </a:spcAft>
                  <a:buClr>
                    <a:srgbClr val="009B9B"/>
                  </a:buClr>
                  <a:buSzPct val="80000"/>
                  <a:buFont typeface="Wingdings" pitchFamily="2" charset="2"/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20000"/>
                  </a:spcAft>
                  <a:buClr>
                    <a:srgbClr val="009B9B"/>
                  </a:buClr>
                  <a:buSzPct val="80000"/>
                  <a:buFont typeface="Wingdings" pitchFamily="2" charset="2"/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20000"/>
                  </a:spcAft>
                  <a:buClr>
                    <a:srgbClr val="009B9B"/>
                  </a:buClr>
                  <a:buSzPct val="80000"/>
                  <a:buFont typeface="Wingdings" pitchFamily="2" charset="2"/>
                  <a:defRPr sz="1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rPr>
                  <a:t>Materials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GB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4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sz="600" kern="0" baseline="-25000" dirty="0">
                  <a:solidFill>
                    <a:sysClr val="windowText" lastClr="000000"/>
                  </a:solidFill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rPr>
                  <a:t>Data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GB" sz="1292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GB" sz="1292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GB" sz="2215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GB" sz="1292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pic>
            <p:nvPicPr>
              <p:cNvPr id="47" name="Picture 4">
                <a:extLst>
                  <a:ext uri="{FF2B5EF4-FFF2-40B4-BE49-F238E27FC236}">
                    <a16:creationId xmlns:a16="http://schemas.microsoft.com/office/drawing/2014/main" id="{E150DC29-081F-48FA-9DAC-082CD9629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2513" y="3827558"/>
                <a:ext cx="728409" cy="64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817D262E-20F9-4AD7-9D82-4FD73A0005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46956" y="2742044"/>
              <a:ext cx="1568644" cy="1020437"/>
              <a:chOff x="5458347" y="2690683"/>
              <a:chExt cx="1993973" cy="1296826"/>
            </a:xfrm>
          </p:grpSpPr>
          <p:grpSp>
            <p:nvGrpSpPr>
              <p:cNvPr id="40" name="Group 37">
                <a:extLst>
                  <a:ext uri="{FF2B5EF4-FFF2-40B4-BE49-F238E27FC236}">
                    <a16:creationId xmlns:a16="http://schemas.microsoft.com/office/drawing/2014/main" id="{57189078-72C4-48AD-A4C8-1ED2EB1F50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80670" y="2690683"/>
                <a:ext cx="1371650" cy="1296826"/>
                <a:chOff x="6762244" y="1853549"/>
                <a:chExt cx="1371650" cy="1296826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D7C2F78-1871-4EF1-B5A4-D673DC9B2C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02052" y="1852667"/>
                  <a:ext cx="1297536" cy="1297240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07723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2800" b="1" i="0" u="none" strike="noStrike" kern="0" cap="none" spc="0" normalizeH="0" baseline="-25000" noProof="0">
                    <a:ln>
                      <a:noFill/>
                    </a:ln>
                    <a:noFill/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Text Box 34">
                  <a:extLst>
                    <a:ext uri="{FF2B5EF4-FFF2-40B4-BE49-F238E27FC236}">
                      <a16:creationId xmlns:a16="http://schemas.microsoft.com/office/drawing/2014/main" id="{1A13D7C1-F4FF-4E76-9F9B-1AF7151A31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61694" y="1891000"/>
                  <a:ext cx="1372200" cy="1024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Processes</a:t>
                  </a:r>
                  <a:endParaRPr kumimoji="0" lang="en-GB" sz="2215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9BC73CC2-9E7B-47BA-B9FF-E209210111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81650" y="2215830"/>
                  <a:ext cx="805091" cy="72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1" name="Left-Right Arrow 41">
                <a:extLst>
                  <a:ext uri="{FF2B5EF4-FFF2-40B4-BE49-F238E27FC236}">
                    <a16:creationId xmlns:a16="http://schemas.microsoft.com/office/drawing/2014/main" id="{A52EAA2E-B6E6-4B3A-A3BD-568D8A0D5A06}"/>
                  </a:ext>
                </a:extLst>
              </p:cNvPr>
              <p:cNvSpPr/>
              <p:nvPr/>
            </p:nvSpPr>
            <p:spPr>
              <a:xfrm>
                <a:off x="5458594" y="3282940"/>
                <a:ext cx="599328" cy="238063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E2BF49EC-DFF1-4402-8F70-C4A44866EA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19738" y="3721263"/>
              <a:ext cx="1079067" cy="1456900"/>
              <a:chOff x="5042405" y="3935127"/>
              <a:chExt cx="1371650" cy="1851507"/>
            </a:xfrm>
          </p:grpSpPr>
          <p:grpSp>
            <p:nvGrpSpPr>
              <p:cNvPr id="34" name="Group 31">
                <a:extLst>
                  <a:ext uri="{FF2B5EF4-FFF2-40B4-BE49-F238E27FC236}">
                    <a16:creationId xmlns:a16="http://schemas.microsoft.com/office/drawing/2014/main" id="{F665F3F4-875E-41AA-BF77-9D7F762603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42405" y="4465559"/>
                <a:ext cx="1371650" cy="1321075"/>
                <a:chOff x="5351996" y="1239729"/>
                <a:chExt cx="1371650" cy="1321075"/>
              </a:xfrm>
            </p:grpSpPr>
            <p:grpSp>
              <p:nvGrpSpPr>
                <p:cNvPr id="36" name="Group 33">
                  <a:extLst>
                    <a:ext uri="{FF2B5EF4-FFF2-40B4-BE49-F238E27FC236}">
                      <a16:creationId xmlns:a16="http://schemas.microsoft.com/office/drawing/2014/main" id="{CED37AD5-6AEE-47CF-8123-CA807D42EB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98038" y="1239729"/>
                  <a:ext cx="1295447" cy="1295339"/>
                  <a:chOff x="7775431" y="5571117"/>
                  <a:chExt cx="1295447" cy="1295339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08A9740-5B1B-4235-814F-BA0C58B366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76293" y="5570742"/>
                    <a:ext cx="1277357" cy="129522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8575" cap="flat" cmpd="sng" algn="ctr">
                    <a:solidFill>
                      <a:srgbClr val="077235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  <a:defRPr/>
                    </a:pPr>
                    <a:endParaRPr kumimoji="0" lang="en-US" sz="2800" b="1" i="0" u="none" strike="noStrike" kern="0" cap="none" spc="0" normalizeH="0" baseline="-25000" noProof="0">
                      <a:ln>
                        <a:noFill/>
                      </a:ln>
                      <a:noFill/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9" name="Picture 9">
                    <a:extLst>
                      <a:ext uri="{FF2B5EF4-FFF2-40B4-BE49-F238E27FC236}">
                        <a16:creationId xmlns:a16="http://schemas.microsoft.com/office/drawing/2014/main" id="{FCAE3BB4-C336-4C7A-B963-FEC5718E62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630417">
                    <a:off x="8121053" y="5927208"/>
                    <a:ext cx="612000" cy="612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7" name="Text Box 34">
                  <a:extLst>
                    <a:ext uri="{FF2B5EF4-FFF2-40B4-BE49-F238E27FC236}">
                      <a16:creationId xmlns:a16="http://schemas.microsoft.com/office/drawing/2014/main" id="{AD4953EB-4CC3-468F-8332-A537147D11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351996" y="1271915"/>
                  <a:ext cx="1371650" cy="12888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3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Legislation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3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3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3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3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Regulations</a:t>
                  </a:r>
                </a:p>
              </p:txBody>
            </p:sp>
          </p:grpSp>
          <p:sp>
            <p:nvSpPr>
              <p:cNvPr id="35" name="Left-Right Arrow 35">
                <a:extLst>
                  <a:ext uri="{FF2B5EF4-FFF2-40B4-BE49-F238E27FC236}">
                    <a16:creationId xmlns:a16="http://schemas.microsoft.com/office/drawing/2014/main" id="{7CD1E97E-8ABD-4FC5-A341-D6705815FC87}"/>
                  </a:ext>
                </a:extLst>
              </p:cNvPr>
              <p:cNvSpPr/>
              <p:nvPr/>
            </p:nvSpPr>
            <p:spPr>
              <a:xfrm rot="14400000" flipV="1">
                <a:off x="4914826" y="4115124"/>
                <a:ext cx="599191" cy="238117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C6A0B4BF-7591-49E2-81F7-AD2CA870CC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91206" y="1385625"/>
              <a:ext cx="2731331" cy="1431925"/>
              <a:chOff x="2972305" y="966873"/>
              <a:chExt cx="3471916" cy="1819768"/>
            </a:xfrm>
          </p:grpSpPr>
          <p:grpSp>
            <p:nvGrpSpPr>
              <p:cNvPr id="22" name="Group 19">
                <a:extLst>
                  <a:ext uri="{FF2B5EF4-FFF2-40B4-BE49-F238E27FC236}">
                    <a16:creationId xmlns:a16="http://schemas.microsoft.com/office/drawing/2014/main" id="{1758C51E-7218-4EE4-B396-3269AB7F8F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72571" y="966873"/>
                <a:ext cx="1371650" cy="1295239"/>
                <a:chOff x="2467352" y="5316675"/>
                <a:chExt cx="1371650" cy="1295239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0A2F4E86-1F79-45E2-A96B-C51744BF64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94180" y="5316675"/>
                  <a:ext cx="1305608" cy="1295222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07723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2800" b="1" i="0" u="none" strike="noStrike" kern="0" cap="none" spc="0" normalizeH="0" baseline="-25000" noProof="0">
                    <a:ln>
                      <a:noFill/>
                    </a:ln>
                    <a:noFill/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 Box 34">
                  <a:extLst>
                    <a:ext uri="{FF2B5EF4-FFF2-40B4-BE49-F238E27FC236}">
                      <a16:creationId xmlns:a16="http://schemas.microsoft.com/office/drawing/2014/main" id="{92DF0396-E8F8-464A-89DC-9D5B03722D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7857" y="5373164"/>
                  <a:ext cx="1380272" cy="1022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Energy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Storage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2215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pic>
              <p:nvPicPr>
                <p:cNvPr id="33" name="Picture 6">
                  <a:extLst>
                    <a:ext uri="{FF2B5EF4-FFF2-40B4-BE49-F238E27FC236}">
                      <a16:creationId xmlns:a16="http://schemas.microsoft.com/office/drawing/2014/main" id="{53699656-C875-465C-A30B-59360FD11E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8865" y="5698529"/>
                  <a:ext cx="666732" cy="61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3" name="Group 20">
                <a:extLst>
                  <a:ext uri="{FF2B5EF4-FFF2-40B4-BE49-F238E27FC236}">
                    <a16:creationId xmlns:a16="http://schemas.microsoft.com/office/drawing/2014/main" id="{5ACE2826-E694-4816-80A5-7995E62BCB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2305" y="980728"/>
                <a:ext cx="1371651" cy="1296000"/>
                <a:chOff x="6254988" y="5034691"/>
                <a:chExt cx="1371651" cy="1296000"/>
              </a:xfrm>
            </p:grpSpPr>
            <p:grpSp>
              <p:nvGrpSpPr>
                <p:cNvPr id="27" name="Group 25">
                  <a:extLst>
                    <a:ext uri="{FF2B5EF4-FFF2-40B4-BE49-F238E27FC236}">
                      <a16:creationId xmlns:a16="http://schemas.microsoft.com/office/drawing/2014/main" id="{856A524D-32B3-4DD7-A572-CDAB3DACEE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3314" y="5034691"/>
                  <a:ext cx="1253444" cy="1296000"/>
                  <a:chOff x="6343314" y="5034691"/>
                  <a:chExt cx="1253444" cy="1296000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1099535E-849B-429D-BAC6-769D9D8B2813}"/>
                      </a:ext>
                    </a:extLst>
                  </p:cNvPr>
                  <p:cNvSpPr/>
                  <p:nvPr/>
                </p:nvSpPr>
                <p:spPr>
                  <a:xfrm>
                    <a:off x="6343961" y="5034959"/>
                    <a:ext cx="1253141" cy="129522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28575" cap="flat" cmpd="sng" algn="ctr">
                    <a:solidFill>
                      <a:srgbClr val="077235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  <a:defRPr/>
                    </a:pPr>
                    <a:endParaRPr kumimoji="0" lang="en-US" sz="2800" b="1" i="0" u="none" strike="noStrike" kern="0" cap="none" spc="0" normalizeH="0" baseline="-25000" noProof="0">
                      <a:ln>
                        <a:noFill/>
                      </a:ln>
                      <a:noFill/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0" name="Picture 7">
                    <a:extLst>
                      <a:ext uri="{FF2B5EF4-FFF2-40B4-BE49-F238E27FC236}">
                        <a16:creationId xmlns:a16="http://schemas.microsoft.com/office/drawing/2014/main" id="{0EB41C71-8CC7-4B8B-AA4B-DC02A39CFD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38521" y="5316071"/>
                    <a:ext cx="606930" cy="756000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8" name="Text Box 34">
                  <a:extLst>
                    <a:ext uri="{FF2B5EF4-FFF2-40B4-BE49-F238E27FC236}">
                      <a16:creationId xmlns:a16="http://schemas.microsoft.com/office/drawing/2014/main" id="{3B890605-CDFB-4A25-8CE6-D5B7220266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54988" y="5072408"/>
                  <a:ext cx="1371651" cy="1185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4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Power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40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1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4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Sources</a:t>
                  </a:r>
                </a:p>
              </p:txBody>
            </p:sp>
          </p:grpSp>
          <p:sp>
            <p:nvSpPr>
              <p:cNvPr id="24" name="Left-Right Arrow 24">
                <a:extLst>
                  <a:ext uri="{FF2B5EF4-FFF2-40B4-BE49-F238E27FC236}">
                    <a16:creationId xmlns:a16="http://schemas.microsoft.com/office/drawing/2014/main" id="{88869EC4-B440-462D-8DE6-5CEFFB552ACA}"/>
                  </a:ext>
                </a:extLst>
              </p:cNvPr>
              <p:cNvSpPr/>
              <p:nvPr/>
            </p:nvSpPr>
            <p:spPr>
              <a:xfrm rot="7200000">
                <a:off x="4942067" y="2358908"/>
                <a:ext cx="597174" cy="238117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Left-Right Arrow 25">
                <a:extLst>
                  <a:ext uri="{FF2B5EF4-FFF2-40B4-BE49-F238E27FC236}">
                    <a16:creationId xmlns:a16="http://schemas.microsoft.com/office/drawing/2014/main" id="{E82546BF-A816-4239-B980-F9EAA6D9771E}"/>
                  </a:ext>
                </a:extLst>
              </p:cNvPr>
              <p:cNvSpPr/>
              <p:nvPr/>
            </p:nvSpPr>
            <p:spPr>
              <a:xfrm rot="14400000" flipV="1">
                <a:off x="3906864" y="2368995"/>
                <a:ext cx="597174" cy="238117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Left-Right Arrow 26">
                <a:extLst>
                  <a:ext uri="{FF2B5EF4-FFF2-40B4-BE49-F238E27FC236}">
                    <a16:creationId xmlns:a16="http://schemas.microsoft.com/office/drawing/2014/main" id="{B1FCB791-C8DB-4643-8665-732883A68051}"/>
                  </a:ext>
                </a:extLst>
              </p:cNvPr>
              <p:cNvSpPr/>
              <p:nvPr/>
            </p:nvSpPr>
            <p:spPr>
              <a:xfrm>
                <a:off x="4413298" y="1495453"/>
                <a:ext cx="597311" cy="238063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9EAE65DC-5CAE-440F-B857-40F3515115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1138" y="3714488"/>
              <a:ext cx="1079067" cy="1443039"/>
              <a:chOff x="2984931" y="3926517"/>
              <a:chExt cx="1371650" cy="1833892"/>
            </a:xfrm>
          </p:grpSpPr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0B8747E3-588F-4154-85A7-AC1E68EBC9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4931" y="4465185"/>
                <a:ext cx="1371650" cy="1295224"/>
                <a:chOff x="4246197" y="4667228"/>
                <a:chExt cx="1371650" cy="1295224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4A69981-A805-4F80-A15D-B4F43A134C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68059" y="4667227"/>
                  <a:ext cx="1297537" cy="1295223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07723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2800" b="1" i="0" u="none" strike="noStrike" kern="0" cap="none" spc="0" normalizeH="0" baseline="-25000" noProof="0">
                    <a:ln>
                      <a:noFill/>
                    </a:ln>
                    <a:noFill/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Text Box 34">
                  <a:extLst>
                    <a:ext uri="{FF2B5EF4-FFF2-40B4-BE49-F238E27FC236}">
                      <a16:creationId xmlns:a16="http://schemas.microsoft.com/office/drawing/2014/main" id="{78E82184-187A-436C-A201-82915415E8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46197" y="4705426"/>
                  <a:ext cx="1371650" cy="1022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bg2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400" b="1" i="0" u="none" strike="noStrike" kern="0" cap="none" spc="0" normalizeH="0" baseline="-25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Nations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4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4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en-US" sz="1400" b="1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200"/>
                    </a:spcBef>
                    <a:spcAft>
                      <a:spcPts val="1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altLang="en-US" sz="1400" b="1" i="0" u="none" strike="noStrike" kern="0" cap="none" spc="0" normalizeH="0" baseline="-25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Society</a:t>
                  </a:r>
                </a:p>
              </p:txBody>
            </p:sp>
            <p:pic>
              <p:nvPicPr>
                <p:cNvPr id="21" name="Picture 5">
                  <a:extLst>
                    <a:ext uri="{FF2B5EF4-FFF2-40B4-BE49-F238E27FC236}">
                      <a16:creationId xmlns:a16="http://schemas.microsoft.com/office/drawing/2014/main" id="{1E3922C1-BDF2-49FE-8E8F-18E6A22862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3249" y="4959517"/>
                  <a:ext cx="756000" cy="755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" name="Left-Right Arrow 17">
                <a:extLst>
                  <a:ext uri="{FF2B5EF4-FFF2-40B4-BE49-F238E27FC236}">
                    <a16:creationId xmlns:a16="http://schemas.microsoft.com/office/drawing/2014/main" id="{3DDEA724-A70E-4D3E-B1A4-D0E23E2BE43C}"/>
                  </a:ext>
                </a:extLst>
              </p:cNvPr>
              <p:cNvSpPr/>
              <p:nvPr/>
            </p:nvSpPr>
            <p:spPr>
              <a:xfrm rot="7200000">
                <a:off x="3937133" y="4106045"/>
                <a:ext cx="597174" cy="238117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Left-Right Arrow 18">
                <a:extLst>
                  <a:ext uri="{FF2B5EF4-FFF2-40B4-BE49-F238E27FC236}">
                    <a16:creationId xmlns:a16="http://schemas.microsoft.com/office/drawing/2014/main" id="{E26D0048-09CB-45B3-934E-53DDFD8DC947}"/>
                  </a:ext>
                </a:extLst>
              </p:cNvPr>
              <p:cNvSpPr/>
              <p:nvPr/>
            </p:nvSpPr>
            <p:spPr>
              <a:xfrm rot="14400000" flipV="1">
                <a:off x="2877714" y="4124203"/>
                <a:ext cx="601209" cy="238117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6804B5D1-2C29-4E7C-8469-678F085B2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64275" y="2742456"/>
              <a:ext cx="1559727" cy="1019787"/>
              <a:chOff x="2048272" y="2691207"/>
              <a:chExt cx="1982638" cy="1296000"/>
            </a:xfrm>
          </p:grpSpPr>
          <p:grpSp>
            <p:nvGrpSpPr>
              <p:cNvPr id="11" name="Group 8">
                <a:extLst>
                  <a:ext uri="{FF2B5EF4-FFF2-40B4-BE49-F238E27FC236}">
                    <a16:creationId xmlns:a16="http://schemas.microsoft.com/office/drawing/2014/main" id="{7DAAEEDC-5489-4F39-830A-106E3616EF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8272" y="2691207"/>
                <a:ext cx="1371600" cy="1296000"/>
                <a:chOff x="7476314" y="3394988"/>
                <a:chExt cx="1371600" cy="1296000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C71EAA6-4CF2-44FB-AEEC-E17943B259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06582" y="3395601"/>
                  <a:ext cx="1297537" cy="1295222"/>
                </a:xfrm>
                <a:prstGeom prst="ellipse">
                  <a:avLst/>
                </a:prstGeom>
                <a:solidFill>
                  <a:srgbClr val="FFFFFF"/>
                </a:solidFill>
                <a:ln w="28575" cap="flat" cmpd="sng" algn="ctr">
                  <a:solidFill>
                    <a:srgbClr val="077235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US" sz="2800" b="1" i="0" u="none" strike="noStrike" kern="0" cap="none" spc="0" normalizeH="0" baseline="-25000" noProof="0">
                    <a:ln>
                      <a:noFill/>
                    </a:ln>
                    <a:noFill/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Text Box 34">
                  <a:extLst>
                    <a:ext uri="{FF2B5EF4-FFF2-40B4-BE49-F238E27FC236}">
                      <a16:creationId xmlns:a16="http://schemas.microsoft.com/office/drawing/2014/main" id="{1B316E3E-69E4-40EB-9F83-D725612F4B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476314" y="3500510"/>
                  <a:ext cx="1372200" cy="1022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20000"/>
                    </a:spcAft>
                    <a:buClr>
                      <a:srgbClr val="009B9B"/>
                    </a:buClr>
                    <a:buSzPct val="80000"/>
                    <a:buFont typeface="Wingdings" pitchFamily="2" charset="2"/>
                    <a:defRPr sz="1400"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0" cap="none" spc="0" normalizeH="0" baseline="-25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Elements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2215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  <a:defRPr/>
                  </a:pPr>
                  <a:endParaRPr kumimoji="0" lang="en-GB" sz="1292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</a:endParaRPr>
                </a:p>
              </p:txBody>
            </p:sp>
            <p:pic>
              <p:nvPicPr>
                <p:cNvPr id="15" name="Picture 8">
                  <a:extLst>
                    <a:ext uri="{FF2B5EF4-FFF2-40B4-BE49-F238E27FC236}">
                      <a16:creationId xmlns:a16="http://schemas.microsoft.com/office/drawing/2014/main" id="{FB72A11C-4913-4622-962F-D860610F00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47472" y="3795254"/>
                  <a:ext cx="772844" cy="54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Left-Right Arrow 12">
                <a:extLst>
                  <a:ext uri="{FF2B5EF4-FFF2-40B4-BE49-F238E27FC236}">
                    <a16:creationId xmlns:a16="http://schemas.microsoft.com/office/drawing/2014/main" id="{3C390F00-78AA-41EF-A78A-B7EF14B8C1B1}"/>
                  </a:ext>
                </a:extLst>
              </p:cNvPr>
              <p:cNvSpPr/>
              <p:nvPr/>
            </p:nvSpPr>
            <p:spPr>
              <a:xfrm>
                <a:off x="3432580" y="3284959"/>
                <a:ext cx="599328" cy="238063"/>
              </a:xfrm>
              <a:prstGeom prst="leftRightArrow">
                <a:avLst>
                  <a:gd name="adj1" fmla="val 28344"/>
                  <a:gd name="adj2" fmla="val 71656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2800" b="1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8" name="Picture 3">
            <a:extLst>
              <a:ext uri="{FF2B5EF4-FFF2-40B4-BE49-F238E27FC236}">
                <a16:creationId xmlns:a16="http://schemas.microsoft.com/office/drawing/2014/main" id="{D5D31F1A-6D0E-49B2-9F45-77717574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95" y="2045480"/>
            <a:ext cx="18585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91F022BA-B696-412A-8BEA-485BF1485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28" y="2050770"/>
            <a:ext cx="230881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>
            <a:extLst>
              <a:ext uri="{FF2B5EF4-FFF2-40B4-BE49-F238E27FC236}">
                <a16:creationId xmlns:a16="http://schemas.microsoft.com/office/drawing/2014/main" id="{DDE6F808-9767-4D99-AD39-2E9ADEA5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83" y="2045481"/>
            <a:ext cx="2749504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">
            <a:extLst>
              <a:ext uri="{FF2B5EF4-FFF2-40B4-BE49-F238E27FC236}">
                <a16:creationId xmlns:a16="http://schemas.microsoft.com/office/drawing/2014/main" id="{C78C5138-E6F2-4AB4-B89F-E9D4AACA2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883" y="2054090"/>
            <a:ext cx="2749504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0AE5CE2-3511-487E-BDC1-B3BA191B2428}"/>
              </a:ext>
            </a:extLst>
          </p:cNvPr>
          <p:cNvGrpSpPr/>
          <p:nvPr/>
        </p:nvGrpSpPr>
        <p:grpSpPr>
          <a:xfrm>
            <a:off x="938436" y="1488001"/>
            <a:ext cx="5200058" cy="3553687"/>
            <a:chOff x="1789426" y="1968973"/>
            <a:chExt cx="5200058" cy="355368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92A18CE-6866-4E3E-A2BD-A761ED417970}"/>
                </a:ext>
              </a:extLst>
            </p:cNvPr>
            <p:cNvSpPr txBox="1"/>
            <p:nvPr/>
          </p:nvSpPr>
          <p:spPr>
            <a:xfrm>
              <a:off x="1789426" y="4937885"/>
              <a:ext cx="1664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600" i="1" dirty="0"/>
                <a:t>Manufactured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600" i="1" dirty="0"/>
                <a:t>capital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44E0E7-8060-47D7-AC62-B6650C841BA6}"/>
                </a:ext>
              </a:extLst>
            </p:cNvPr>
            <p:cNvSpPr txBox="1"/>
            <p:nvPr/>
          </p:nvSpPr>
          <p:spPr>
            <a:xfrm>
              <a:off x="5279181" y="4937884"/>
              <a:ext cx="1710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600" i="1" dirty="0"/>
                <a:t>Human and Social capital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2963FF-EA0B-4BB2-B620-9130B7CF09D1}"/>
                </a:ext>
              </a:extLst>
            </p:cNvPr>
            <p:cNvSpPr txBox="1"/>
            <p:nvPr/>
          </p:nvSpPr>
          <p:spPr>
            <a:xfrm>
              <a:off x="3456918" y="1968973"/>
              <a:ext cx="19572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600" i="1" dirty="0"/>
                <a:t>Natural 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600" i="1" dirty="0"/>
                <a:t>capital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25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Critical materials and elements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CD5370-0A8E-4D01-9305-3D1C116D7630}"/>
              </a:ext>
            </a:extLst>
          </p:cNvPr>
          <p:cNvGrpSpPr/>
          <p:nvPr/>
        </p:nvGrpSpPr>
        <p:grpSpPr>
          <a:xfrm>
            <a:off x="533742" y="815460"/>
            <a:ext cx="7619658" cy="2961357"/>
            <a:chOff x="533742" y="815461"/>
            <a:chExt cx="7619658" cy="28241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3DB099-4CF7-4FED-ACD5-D890ADFD948B}"/>
                </a:ext>
              </a:extLst>
            </p:cNvPr>
            <p:cNvSpPr/>
            <p:nvPr/>
          </p:nvSpPr>
          <p:spPr>
            <a:xfrm>
              <a:off x="533742" y="815463"/>
              <a:ext cx="7619658" cy="274843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A5945E-4938-406F-A367-DA7D2FB5F0C2}"/>
                </a:ext>
              </a:extLst>
            </p:cNvPr>
            <p:cNvSpPr txBox="1"/>
            <p:nvPr/>
          </p:nvSpPr>
          <p:spPr>
            <a:xfrm>
              <a:off x="609600" y="815461"/>
              <a:ext cx="7174753" cy="282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/>
                <a:t>How do materials interact with geopolitics?</a:t>
              </a:r>
            </a:p>
            <a:p>
              <a:pPr>
                <a:lnSpc>
                  <a:spcPct val="150000"/>
                </a:lnSpc>
              </a:pPr>
              <a:endParaRPr lang="en-GB" sz="1400" dirty="0"/>
            </a:p>
            <a:p>
              <a:pPr>
                <a:lnSpc>
                  <a:spcPct val="150000"/>
                </a:lnSpc>
              </a:pPr>
              <a:endParaRPr lang="en-GB" sz="1400" dirty="0"/>
            </a:p>
            <a:p>
              <a:pPr>
                <a:lnSpc>
                  <a:spcPct val="150000"/>
                </a:lnSpc>
              </a:pPr>
              <a:endParaRPr lang="en-GB" sz="1400" dirty="0"/>
            </a:p>
            <a:p>
              <a:pPr>
                <a:lnSpc>
                  <a:spcPct val="150000"/>
                </a:lnSpc>
              </a:pPr>
              <a:endParaRPr lang="en-GB" sz="1400" dirty="0"/>
            </a:p>
            <a:p>
              <a:pPr>
                <a:lnSpc>
                  <a:spcPct val="150000"/>
                </a:lnSpc>
              </a:pPr>
              <a:endParaRPr lang="en-GB" sz="1400" dirty="0"/>
            </a:p>
            <a:p>
              <a:pPr>
                <a:lnSpc>
                  <a:spcPct val="150000"/>
                </a:lnSpc>
              </a:pPr>
              <a:r>
                <a:rPr lang="en-GB" sz="1600" dirty="0"/>
                <a:t>1) Import dependent countries strive to secure an adequate and affordable supply</a:t>
              </a:r>
            </a:p>
            <a:p>
              <a:pPr>
                <a:lnSpc>
                  <a:spcPct val="150000"/>
                </a:lnSpc>
              </a:pPr>
              <a:r>
                <a:rPr lang="en-GB" sz="1600" dirty="0"/>
                <a:t>2) Resource rich countries strive to secure adequate incomes from their resources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B4C1DD-E200-4962-8076-DC52D123EC41}"/>
              </a:ext>
            </a:extLst>
          </p:cNvPr>
          <p:cNvGrpSpPr/>
          <p:nvPr/>
        </p:nvGrpSpPr>
        <p:grpSpPr>
          <a:xfrm>
            <a:off x="533742" y="3981271"/>
            <a:ext cx="11124517" cy="2114729"/>
            <a:chOff x="952500" y="3891620"/>
            <a:chExt cx="11124517" cy="21147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5AD7A07-148F-49A9-BA43-D1D020297A9B}"/>
                </a:ext>
              </a:extLst>
            </p:cNvPr>
            <p:cNvGrpSpPr/>
            <p:nvPr/>
          </p:nvGrpSpPr>
          <p:grpSpPr>
            <a:xfrm>
              <a:off x="952500" y="3891620"/>
              <a:ext cx="10654495" cy="2114729"/>
              <a:chOff x="546100" y="3981271"/>
              <a:chExt cx="10654495" cy="2114729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7FA46934-0495-40A0-BB8C-1A8B2D793861}"/>
                  </a:ext>
                </a:extLst>
              </p:cNvPr>
              <p:cNvCxnSpPr/>
              <p:nvPr/>
            </p:nvCxnSpPr>
            <p:spPr>
              <a:xfrm>
                <a:off x="546100" y="5481160"/>
                <a:ext cx="10287000" cy="0"/>
              </a:xfrm>
              <a:prstGeom prst="straightConnector1">
                <a:avLst/>
              </a:prstGeom>
              <a:ln w="12700">
                <a:headEnd type="oval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AC6B1C-44D4-492D-9F50-4E08AFCBE3FB}"/>
                  </a:ext>
                </a:extLst>
              </p:cNvPr>
              <p:cNvSpPr txBox="1"/>
              <p:nvPr/>
            </p:nvSpPr>
            <p:spPr>
              <a:xfrm>
                <a:off x="708479" y="4195695"/>
                <a:ext cx="1066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WWI: </a:t>
                </a:r>
                <a:r>
                  <a:rPr lang="en-US" dirty="0"/>
                  <a:t>materials wins war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A4BDD3-8A51-4CA6-91C7-761145FCB1AD}"/>
                  </a:ext>
                </a:extLst>
              </p:cNvPr>
              <p:cNvSpPr txBox="1"/>
              <p:nvPr/>
            </p:nvSpPr>
            <p:spPr>
              <a:xfrm>
                <a:off x="2182223" y="4195695"/>
                <a:ext cx="1219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WWII: </a:t>
                </a:r>
                <a:r>
                  <a:rPr lang="en-US" dirty="0"/>
                  <a:t>haves/ have nots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C6336F-D624-4C32-B471-128BCC8F2D8B}"/>
                  </a:ext>
                </a:extLst>
              </p:cNvPr>
              <p:cNvSpPr txBox="1"/>
              <p:nvPr/>
            </p:nvSpPr>
            <p:spPr>
              <a:xfrm>
                <a:off x="3808367" y="4195695"/>
                <a:ext cx="1219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1950s: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sell more, sell fast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21AD35-5123-4F04-9686-074A1945066C}"/>
                  </a:ext>
                </a:extLst>
              </p:cNvPr>
              <p:cNvSpPr txBox="1"/>
              <p:nvPr/>
            </p:nvSpPr>
            <p:spPr>
              <a:xfrm>
                <a:off x="5434511" y="4223658"/>
                <a:ext cx="160020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1960s: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environmental concerns grow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2FA04B-1234-4356-94D8-41D632D3C9AA}"/>
                  </a:ext>
                </a:extLst>
              </p:cNvPr>
              <p:cNvSpPr txBox="1"/>
              <p:nvPr/>
            </p:nvSpPr>
            <p:spPr>
              <a:xfrm>
                <a:off x="7295726" y="3997510"/>
                <a:ext cx="14626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1970s: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energy</a:t>
                </a:r>
              </a:p>
              <a:p>
                <a:pPr algn="ctr"/>
                <a:r>
                  <a:rPr lang="en-US" dirty="0"/>
                  <a:t>and material scarcity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440056-3D51-41E2-95E0-D0AA23756132}"/>
                  </a:ext>
                </a:extLst>
              </p:cNvPr>
              <p:cNvSpPr txBox="1"/>
              <p:nvPr/>
            </p:nvSpPr>
            <p:spPr>
              <a:xfrm>
                <a:off x="8814887" y="3981271"/>
                <a:ext cx="23857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1980s – </a:t>
                </a:r>
                <a:r>
                  <a:rPr lang="en-US" dirty="0"/>
                  <a:t> </a:t>
                </a:r>
              </a:p>
              <a:p>
                <a:pPr algn="ctr"/>
                <a:r>
                  <a:rPr lang="en-US" dirty="0"/>
                  <a:t>Tech revolution, </a:t>
                </a:r>
              </a:p>
              <a:p>
                <a:pPr algn="ctr"/>
                <a:r>
                  <a:rPr lang="en-US" dirty="0"/>
                  <a:t>Climate threat, Resource nationalism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D73A013-0F88-40E9-A79A-B90CA0AD20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1879" y="5252560"/>
                <a:ext cx="0" cy="2286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E5A47A2-4B51-4553-9435-5392C2D259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1823" y="5252560"/>
                <a:ext cx="0" cy="2286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A0088FE-4522-4B99-995D-24187ADA8F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7967" y="5252560"/>
                <a:ext cx="0" cy="2286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9B4BB89-7A33-4338-B8D8-79E31AEF54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34612" y="5252560"/>
                <a:ext cx="0" cy="2286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4142DB-E957-4E06-9ABE-5862EC5EBF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46539" y="5252560"/>
                <a:ext cx="0" cy="2286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251DC51-C04F-4062-93D2-F1F7361A91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07741" y="5252560"/>
                <a:ext cx="0" cy="22860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1294F05-561B-4FDE-BB92-43A8220A5906}"/>
                  </a:ext>
                </a:extLst>
              </p:cNvPr>
              <p:cNvSpPr txBox="1"/>
              <p:nvPr/>
            </p:nvSpPr>
            <p:spPr>
              <a:xfrm>
                <a:off x="3072311" y="5634335"/>
                <a:ext cx="472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accent1"/>
                    </a:solidFill>
                  </a:rPr>
                  <a:t>20</a:t>
                </a:r>
                <a:r>
                  <a:rPr lang="en-US" sz="2400" b="1" baseline="30000" dirty="0">
                    <a:solidFill>
                      <a:schemeClr val="accent1"/>
                    </a:solidFill>
                  </a:rPr>
                  <a:t>th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century timeline</a:t>
                </a:r>
              </a:p>
            </p:txBody>
          </p:sp>
        </p:grpSp>
        <p:pic>
          <p:nvPicPr>
            <p:cNvPr id="9" name="Graphic 8" descr="Question Mark">
              <a:extLst>
                <a:ext uri="{FF2B5EF4-FFF2-40B4-BE49-F238E27FC236}">
                  <a16:creationId xmlns:a16="http://schemas.microsoft.com/office/drawing/2014/main" id="{F2DA6E8B-F4D3-476A-AAB4-64784769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30686" y="4954043"/>
              <a:ext cx="646331" cy="646331"/>
            </a:xfrm>
            <a:prstGeom prst="rect">
              <a:avLst/>
            </a:prstGeom>
          </p:spPr>
        </p:pic>
      </p:grpSp>
      <p:pic>
        <p:nvPicPr>
          <p:cNvPr id="24" name="Picture 2" descr="SuscritMat |">
            <a:extLst>
              <a:ext uri="{FF2B5EF4-FFF2-40B4-BE49-F238E27FC236}">
                <a16:creationId xmlns:a16="http://schemas.microsoft.com/office/drawing/2014/main" id="{E3D5E409-B3B8-4650-A8D6-77854261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2" y="914400"/>
            <a:ext cx="1469755" cy="6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SusCritMat Video - YouTube">
            <a:extLst>
              <a:ext uri="{FF2B5EF4-FFF2-40B4-BE49-F238E27FC236}">
                <a16:creationId xmlns:a16="http://schemas.microsoft.com/office/drawing/2014/main" id="{DB069631-8AA2-4C64-A409-A7FA12A1D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1" t="54444" r="13534" b="18338"/>
          <a:stretch/>
        </p:blipFill>
        <p:spPr bwMode="auto">
          <a:xfrm>
            <a:off x="8756120" y="1791617"/>
            <a:ext cx="2750080" cy="12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EC52631-0801-40B7-AEE4-72F9555BD870}"/>
              </a:ext>
            </a:extLst>
          </p:cNvPr>
          <p:cNvSpPr/>
          <p:nvPr/>
        </p:nvSpPr>
        <p:spPr>
          <a:xfrm>
            <a:off x="8382001" y="3149865"/>
            <a:ext cx="3750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https://suscritmat.eu/geopolitical-aspects/</a:t>
            </a:r>
            <a:endParaRPr lang="en-GB" sz="1600" u="sng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12F8D8-C340-4083-90EB-D853B8142271}"/>
              </a:ext>
            </a:extLst>
          </p:cNvPr>
          <p:cNvSpPr/>
          <p:nvPr/>
        </p:nvSpPr>
        <p:spPr>
          <a:xfrm>
            <a:off x="8491583" y="3547646"/>
            <a:ext cx="2924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u="sng" dirty="0"/>
              <a:t>https://www.cobaltinstitute.org/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E3D8E7-C5FE-4D37-92A2-E1549E2550B5}"/>
              </a:ext>
            </a:extLst>
          </p:cNvPr>
          <p:cNvSpPr/>
          <p:nvPr/>
        </p:nvSpPr>
        <p:spPr>
          <a:xfrm>
            <a:off x="954920" y="1400647"/>
            <a:ext cx="6512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i="1" dirty="0"/>
              <a:t>Definition (</a:t>
            </a:r>
            <a:r>
              <a:rPr lang="en-GB" b="1" i="1" dirty="0" err="1"/>
              <a:t>EduPack</a:t>
            </a:r>
            <a:r>
              <a:rPr lang="en-GB" b="1" i="1" dirty="0"/>
              <a:t>).</a:t>
            </a:r>
            <a:r>
              <a:rPr lang="en-GB" dirty="0"/>
              <a:t> A </a:t>
            </a:r>
            <a:r>
              <a:rPr lang="en-GB" b="1" i="1" dirty="0"/>
              <a:t>critical material </a:t>
            </a:r>
            <a:r>
              <a:rPr lang="en-GB" dirty="0"/>
              <a:t>is one that is of strategic importance in the economy or in defence procurement, is subject to supply risks and for which there are no easy </a:t>
            </a:r>
            <a:r>
              <a:rPr lang="en-GB" b="1" i="1" dirty="0"/>
              <a:t>substitutes. A critical element</a:t>
            </a:r>
            <a:r>
              <a:rPr lang="en-GB" dirty="0"/>
              <a:t> is an element that has the same constraints.</a:t>
            </a:r>
          </a:p>
        </p:txBody>
      </p:sp>
    </p:spTree>
    <p:extLst>
      <p:ext uri="{BB962C8B-B14F-4D97-AF65-F5344CB8AC3E}">
        <p14:creationId xmlns:p14="http://schemas.microsoft.com/office/powerpoint/2010/main" val="4251963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Demo: Materials data for Nickel-Cobalt-Alloy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6DB98B-55CA-460A-8843-9F25D8E5BD10}"/>
              </a:ext>
            </a:extLst>
          </p:cNvPr>
          <p:cNvSpPr/>
          <p:nvPr/>
        </p:nvSpPr>
        <p:spPr>
          <a:xfrm>
            <a:off x="236558" y="1066800"/>
            <a:ext cx="5829513" cy="50405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A5E458-A25A-46C8-A62C-1654638D56E8}"/>
              </a:ext>
            </a:extLst>
          </p:cNvPr>
          <p:cNvSpPr/>
          <p:nvPr/>
        </p:nvSpPr>
        <p:spPr>
          <a:xfrm>
            <a:off x="6171143" y="1786880"/>
            <a:ext cx="5829513" cy="3384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087F70-3D57-47E8-85BD-F2D2EFF0F2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51"/>
          <a:stretch/>
        </p:blipFill>
        <p:spPr>
          <a:xfrm>
            <a:off x="454445" y="1150573"/>
            <a:ext cx="5498357" cy="4899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F16C1-977A-40E9-9317-4C8854206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215" r="8185"/>
          <a:stretch/>
        </p:blipFill>
        <p:spPr>
          <a:xfrm>
            <a:off x="6255188" y="1852717"/>
            <a:ext cx="5654158" cy="3252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77C4BC-0465-4186-BE7A-91CBAFB622E0}"/>
              </a:ext>
            </a:extLst>
          </p:cNvPr>
          <p:cNvSpPr/>
          <p:nvPr/>
        </p:nvSpPr>
        <p:spPr>
          <a:xfrm>
            <a:off x="425675" y="4763112"/>
            <a:ext cx="5498357" cy="2160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05A129-1A44-4C00-9398-9614492CE078}"/>
              </a:ext>
            </a:extLst>
          </p:cNvPr>
          <p:cNvSpPr/>
          <p:nvPr/>
        </p:nvSpPr>
        <p:spPr>
          <a:xfrm>
            <a:off x="9264353" y="3947120"/>
            <a:ext cx="432048" cy="28803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0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A9DCA-F2FB-4D3B-9940-5D6D577F3D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FC054F-D46E-4F6D-9EEF-0EEB1CC1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Agenda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A3C4FB-2864-4265-BDEE-114A167B3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r="1905"/>
          <a:stretch/>
        </p:blipFill>
        <p:spPr>
          <a:xfrm>
            <a:off x="6344058" y="1131592"/>
            <a:ext cx="2193561" cy="2131715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CC7CBB-7A25-4ACD-8C9F-959F2D8EEC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" r="41523"/>
          <a:stretch/>
        </p:blipFill>
        <p:spPr>
          <a:xfrm>
            <a:off x="8943160" y="1127282"/>
            <a:ext cx="2197751" cy="21360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928A234-51BD-418D-A0D0-073F85C7C6F0}"/>
              </a:ext>
            </a:extLst>
          </p:cNvPr>
          <p:cNvSpPr/>
          <p:nvPr/>
        </p:nvSpPr>
        <p:spPr>
          <a:xfrm>
            <a:off x="6341962" y="5486399"/>
            <a:ext cx="2197751" cy="207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Claes Fredriksson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44BCA3-C156-432B-A406-B63C75678831}"/>
              </a:ext>
            </a:extLst>
          </p:cNvPr>
          <p:cNvSpPr/>
          <p:nvPr/>
        </p:nvSpPr>
        <p:spPr>
          <a:xfrm>
            <a:off x="8916451" y="5523356"/>
            <a:ext cx="2185260" cy="2073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Luca Masi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11259C-6B4B-4050-9F2B-CD83D21BA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0" t="10274" r="-922" b="23680"/>
          <a:stretch/>
        </p:blipFill>
        <p:spPr>
          <a:xfrm>
            <a:off x="6336649" y="3581400"/>
            <a:ext cx="2248397" cy="1851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64661-601B-4574-AF90-41C1C125DB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>
          <a:xfrm>
            <a:off x="8927449" y="3581579"/>
            <a:ext cx="2197751" cy="185181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F7434B7-7A70-4E07-BF84-03686E4EA994}"/>
              </a:ext>
            </a:extLst>
          </p:cNvPr>
          <p:cNvGrpSpPr/>
          <p:nvPr/>
        </p:nvGrpSpPr>
        <p:grpSpPr>
          <a:xfrm>
            <a:off x="685800" y="1058340"/>
            <a:ext cx="8549390" cy="1075260"/>
            <a:chOff x="762000" y="906012"/>
            <a:chExt cx="8549390" cy="1075260"/>
          </a:xfrm>
        </p:grpSpPr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ECBE3382-17C0-4DAA-8BEC-DE07765A88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52800" y="906084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B523206B-821B-4AE4-A3E9-3D36FF2AF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000" y="906084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6EBC3BE5-B959-4001-B510-3FAD96953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7562" y="906084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EDD475BA-6BFE-4B48-96C9-D65C92B975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73865" y="906012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DAF591-D701-4C19-9922-099FC66D655A}"/>
              </a:ext>
            </a:extLst>
          </p:cNvPr>
          <p:cNvGrpSpPr/>
          <p:nvPr/>
        </p:nvGrpSpPr>
        <p:grpSpPr>
          <a:xfrm>
            <a:off x="3048000" y="4807660"/>
            <a:ext cx="8456369" cy="1075188"/>
            <a:chOff x="2926080" y="4807660"/>
            <a:chExt cx="8491637" cy="1075188"/>
          </a:xfrm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E19611C9-5245-4989-BDAE-E96381984D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6080" y="4807660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7E752CA9-DC82-4E45-89BC-4BBF105265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2773" y="4807660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FF073D8D-4BD5-4FA7-BF8C-97C04A0965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80192" y="4807660"/>
              <a:ext cx="737525" cy="1075188"/>
            </a:xfrm>
            <a:prstGeom prst="parallelogram">
              <a:avLst>
                <a:gd name="adj" fmla="val 5961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D3B632BE-1A1E-4F97-B394-3EB0A8213BF7}"/>
              </a:ext>
            </a:extLst>
          </p:cNvPr>
          <p:cNvSpPr txBox="1">
            <a:spLocks/>
          </p:cNvSpPr>
          <p:nvPr/>
        </p:nvSpPr>
        <p:spPr>
          <a:xfrm>
            <a:off x="1002533" y="1199152"/>
            <a:ext cx="4648663" cy="42872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FFB71B"/>
              </a:buClr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Introduction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FFB71B"/>
              </a:buClr>
              <a:buSzPct val="80000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Advanced Industrial Case Study</a:t>
            </a:r>
          </a:p>
          <a:p>
            <a:pPr marL="400050" lvl="1" indent="0" fontAlgn="base">
              <a:spcAft>
                <a:spcPct val="20000"/>
              </a:spcAft>
              <a:buClr>
                <a:srgbClr val="FFB71B"/>
              </a:buClr>
              <a:buSzPct val="80000"/>
              <a:buNone/>
              <a:defRPr/>
            </a:pPr>
            <a:r>
              <a:rPr lang="en-GB" dirty="0">
                <a:solidFill>
                  <a:srgbClr val="FFB71B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Aerospace materials</a:t>
            </a:r>
          </a:p>
          <a:p>
            <a:pPr marL="400050" lvl="1" indent="0" fontAlgn="base">
              <a:spcAft>
                <a:spcPct val="20000"/>
              </a:spcAft>
              <a:buClr>
                <a:srgbClr val="FFB71B"/>
              </a:buClr>
              <a:buSzPct val="80000"/>
              <a:buNone/>
              <a:defRPr/>
            </a:pPr>
            <a:r>
              <a:rPr lang="en-GB" dirty="0">
                <a:solidFill>
                  <a:srgbClr val="FFB71B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Turbines</a:t>
            </a:r>
          </a:p>
          <a:p>
            <a:pPr marL="400050" lvl="1" indent="0" fontAlgn="base">
              <a:spcAft>
                <a:spcPct val="20000"/>
              </a:spcAft>
              <a:buClr>
                <a:srgbClr val="FFB71B"/>
              </a:buClr>
              <a:buSzPct val="80000"/>
              <a:buNone/>
              <a:defRPr/>
            </a:pPr>
            <a:r>
              <a:rPr lang="en-GB" dirty="0">
                <a:solidFill>
                  <a:srgbClr val="FFB71B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High-temperature superalloys</a:t>
            </a:r>
          </a:p>
          <a:p>
            <a:pPr marL="400050" lvl="1" indent="0" fontAlgn="base">
              <a:spcAft>
                <a:spcPct val="20000"/>
              </a:spcAft>
              <a:buClr>
                <a:srgbClr val="FFB71B"/>
              </a:buClr>
              <a:buSzPct val="80000"/>
              <a:buNone/>
              <a:defRPr/>
            </a:pPr>
            <a:r>
              <a:rPr lang="en-GB" dirty="0">
                <a:solidFill>
                  <a:srgbClr val="FFB71B"/>
                </a:solidFill>
              </a:rPr>
              <a:t>-</a:t>
            </a:r>
            <a:r>
              <a:rPr lang="en-GB" dirty="0">
                <a:solidFill>
                  <a:prstClr val="black"/>
                </a:solidFill>
              </a:rPr>
              <a:t> Sustainable Development</a:t>
            </a:r>
          </a:p>
          <a:p>
            <a:pPr marL="400050" lvl="1" indent="0" fontAlgn="base">
              <a:spcAft>
                <a:spcPct val="20000"/>
              </a:spcAft>
              <a:buClr>
                <a:srgbClr val="FFB71B"/>
              </a:buClr>
              <a:buSzPct val="80000"/>
              <a:buNone/>
              <a:defRPr/>
            </a:pPr>
            <a:r>
              <a:rPr lang="en-GB" dirty="0">
                <a:solidFill>
                  <a:srgbClr val="FFB71B"/>
                </a:solidFill>
              </a:rPr>
              <a:t>- </a:t>
            </a:r>
            <a:r>
              <a:rPr lang="en-GB" dirty="0">
                <a:solidFill>
                  <a:prstClr val="black"/>
                </a:solidFill>
              </a:rPr>
              <a:t>Reality Check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FFB71B"/>
              </a:buClr>
              <a:buSzPct val="80000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1415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Cobalt eco-profile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D9DE4-36B1-4E50-967C-A3100966B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99"/>
          <a:stretch/>
        </p:blipFill>
        <p:spPr>
          <a:xfrm>
            <a:off x="299964" y="1143000"/>
            <a:ext cx="5680578" cy="2880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38A080-AF8C-469E-A06C-E799DE973E52}"/>
              </a:ext>
            </a:extLst>
          </p:cNvPr>
          <p:cNvSpPr/>
          <p:nvPr/>
        </p:nvSpPr>
        <p:spPr>
          <a:xfrm>
            <a:off x="225497" y="994418"/>
            <a:ext cx="5829513" cy="42484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906D79-BDF7-4A2A-B396-FCA2B44A16B3}"/>
              </a:ext>
            </a:extLst>
          </p:cNvPr>
          <p:cNvGrpSpPr/>
          <p:nvPr/>
        </p:nvGrpSpPr>
        <p:grpSpPr>
          <a:xfrm>
            <a:off x="6183536" y="1129569"/>
            <a:ext cx="5881464" cy="3291160"/>
            <a:chOff x="6183536" y="1129569"/>
            <a:chExt cx="5881464" cy="32911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CF3CAD-D3DB-4566-85D5-02192FD9A058}"/>
                </a:ext>
              </a:extLst>
            </p:cNvPr>
            <p:cNvGrpSpPr/>
            <p:nvPr/>
          </p:nvGrpSpPr>
          <p:grpSpPr>
            <a:xfrm>
              <a:off x="6232601" y="1129569"/>
              <a:ext cx="5832399" cy="3291160"/>
              <a:chOff x="6256648" y="1294023"/>
              <a:chExt cx="5832399" cy="32911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D7E4893-91CB-4751-987C-17F5CA6E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47501"/>
              <a:stretch/>
            </p:blipFill>
            <p:spPr>
              <a:xfrm>
                <a:off x="6256648" y="1344823"/>
                <a:ext cx="5782185" cy="324036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91E6B16-4AB8-40AA-86BF-A8D03F095B71}"/>
                  </a:ext>
                </a:extLst>
              </p:cNvPr>
              <p:cNvSpPr/>
              <p:nvPr/>
            </p:nvSpPr>
            <p:spPr>
              <a:xfrm>
                <a:off x="6259534" y="1294023"/>
                <a:ext cx="5829513" cy="326211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8FD952-42AC-4FCC-BC11-158A0F9DF665}"/>
                </a:ext>
              </a:extLst>
            </p:cNvPr>
            <p:cNvSpPr/>
            <p:nvPr/>
          </p:nvSpPr>
          <p:spPr>
            <a:xfrm>
              <a:off x="6183536" y="3276600"/>
              <a:ext cx="961557" cy="152400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3B6DD38-C0CA-418E-B763-3F7943CA5FC7}"/>
              </a:ext>
            </a:extLst>
          </p:cNvPr>
          <p:cNvSpPr/>
          <p:nvPr/>
        </p:nvSpPr>
        <p:spPr>
          <a:xfrm>
            <a:off x="309336" y="2583160"/>
            <a:ext cx="4346504" cy="3886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23969-60C2-4D90-BF51-49DE18A82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32" y="4135189"/>
            <a:ext cx="3795889" cy="9226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6F29DC-39C3-4032-A37E-47F1828518F3}"/>
              </a:ext>
            </a:extLst>
          </p:cNvPr>
          <p:cNvSpPr/>
          <p:nvPr/>
        </p:nvSpPr>
        <p:spPr>
          <a:xfrm>
            <a:off x="326625" y="4659564"/>
            <a:ext cx="3875106" cy="20959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4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Cobalt main mining areas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63660-6E22-4F77-9776-3286B9538E6F}"/>
              </a:ext>
            </a:extLst>
          </p:cNvPr>
          <p:cNvSpPr/>
          <p:nvPr/>
        </p:nvSpPr>
        <p:spPr>
          <a:xfrm>
            <a:off x="236558" y="914400"/>
            <a:ext cx="5829513" cy="40324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11AEC-BE16-4B81-B20B-3BA4916CC20F}"/>
              </a:ext>
            </a:extLst>
          </p:cNvPr>
          <p:cNvSpPr/>
          <p:nvPr/>
        </p:nvSpPr>
        <p:spPr>
          <a:xfrm>
            <a:off x="6171143" y="914400"/>
            <a:ext cx="5829513" cy="40324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FB284-4144-42A1-A4D1-4E9CEDD7B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875"/>
          <a:stretch/>
        </p:blipFill>
        <p:spPr>
          <a:xfrm>
            <a:off x="444694" y="961679"/>
            <a:ext cx="5507289" cy="3935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19B5F5-04A8-4F50-9257-FD13B2D92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28"/>
          <a:stretch/>
        </p:blipFill>
        <p:spPr>
          <a:xfrm>
            <a:off x="6262762" y="2506924"/>
            <a:ext cx="5609300" cy="234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A08AD6-5E48-44B4-BD49-7E9D6CFD7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9" t="2327" r="15509"/>
          <a:stretch/>
        </p:blipFill>
        <p:spPr>
          <a:xfrm>
            <a:off x="9768408" y="1122840"/>
            <a:ext cx="1171249" cy="12317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E7700A-C3B6-482C-857A-0255A623E199}"/>
              </a:ext>
            </a:extLst>
          </p:cNvPr>
          <p:cNvSpPr/>
          <p:nvPr/>
        </p:nvSpPr>
        <p:spPr>
          <a:xfrm>
            <a:off x="6236692" y="4082752"/>
            <a:ext cx="4355259" cy="2520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99475-E9F2-433F-99D5-0CC20FA7C9FE}"/>
              </a:ext>
            </a:extLst>
          </p:cNvPr>
          <p:cNvSpPr/>
          <p:nvPr/>
        </p:nvSpPr>
        <p:spPr>
          <a:xfrm>
            <a:off x="1752600" y="5343335"/>
            <a:ext cx="4968091" cy="369332"/>
          </a:xfrm>
          <a:prstGeom prst="rect">
            <a:avLst/>
          </a:prstGeom>
          <a:ln>
            <a:solidFill>
              <a:srgbClr val="FFB71B"/>
            </a:solidFill>
          </a:ln>
        </p:spPr>
        <p:txBody>
          <a:bodyPr wrap="none">
            <a:spAutoFit/>
          </a:bodyPr>
          <a:lstStyle/>
          <a:p>
            <a:r>
              <a:rPr lang="en-GB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https://www.cobaltinstitute.org/superalloys.html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6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Jet Engine material mapping, from NASA Tech Brief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E61DE-2CFC-4EB6-9177-21FB1F8A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22" y="1112871"/>
            <a:ext cx="7011122" cy="46423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56B0BC-F5DC-4F99-AD85-CFE4258D9A55}"/>
              </a:ext>
            </a:extLst>
          </p:cNvPr>
          <p:cNvSpPr/>
          <p:nvPr/>
        </p:nvSpPr>
        <p:spPr>
          <a:xfrm>
            <a:off x="627038" y="996527"/>
            <a:ext cx="63577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S. Arnold </a:t>
            </a:r>
            <a:r>
              <a:rPr lang="en-US" sz="1200" i="1" dirty="0">
                <a:cs typeface="Arial" panose="020B0604020202020204" pitchFamily="34" charset="0"/>
              </a:rPr>
              <a:t>et al</a:t>
            </a:r>
            <a:r>
              <a:rPr lang="en-US" sz="1200" dirty="0">
                <a:cs typeface="Arial" panose="020B0604020202020204" pitchFamily="34" charset="0"/>
              </a:rPr>
              <a:t>., Materials Selection for Aerospace System, NASA Tech Memorandum 2012-217411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3003EA-4765-4067-8D61-582F0161EC0E}"/>
              </a:ext>
            </a:extLst>
          </p:cNvPr>
          <p:cNvSpPr/>
          <p:nvPr/>
        </p:nvSpPr>
        <p:spPr>
          <a:xfrm>
            <a:off x="6719805" y="5710111"/>
            <a:ext cx="5382627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GB" dirty="0"/>
              <a:t>www.grantadesign.com/teachingresource/case-studies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CF3E77-D4B6-44C5-A033-1B0D370371C2}"/>
              </a:ext>
            </a:extLst>
          </p:cNvPr>
          <p:cNvGrpSpPr/>
          <p:nvPr/>
        </p:nvGrpSpPr>
        <p:grpSpPr>
          <a:xfrm>
            <a:off x="9411119" y="767927"/>
            <a:ext cx="2211464" cy="4873851"/>
            <a:chOff x="8512792" y="960002"/>
            <a:chExt cx="2013043" cy="44365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67028B-7111-47FD-A7D0-19CA4714C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2792" y="960002"/>
              <a:ext cx="1977849" cy="14396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CE7348-EF5F-4F6E-9046-4BF5BC592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3509" y="2449321"/>
              <a:ext cx="1962326" cy="14396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7E1DE4-819C-4451-A447-76ED3632D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48041" y="3956540"/>
              <a:ext cx="1977794" cy="1440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Join the Ansys conversation!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C8DD71-9471-4E46-837E-2E7B062CAB7A}"/>
              </a:ext>
            </a:extLst>
          </p:cNvPr>
          <p:cNvSpPr txBox="1">
            <a:spLocks/>
          </p:cNvSpPr>
          <p:nvPr/>
        </p:nvSpPr>
        <p:spPr>
          <a:xfrm>
            <a:off x="381000" y="1447800"/>
            <a:ext cx="2679701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61963" marR="0" indent="-23177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‐"/>
              <a:tabLst/>
              <a:defRPr sz="2000" b="0" i="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746125" marR="0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969963" marR="0" indent="-22383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03325" marR="0" indent="-2333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2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Read and comment. </a:t>
            </a:r>
            <a:br>
              <a:rPr lang="en-US"/>
            </a:b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Find the Ansys blog: ansys.com/blog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EF925-90B2-4AB2-9FE2-5197BACE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168" y="685800"/>
            <a:ext cx="8180832" cy="538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72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C3F3E9-6C8B-4F69-BB4F-1361D681D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1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brief history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32DC4-A35F-40C5-9D40-600F349EA86F}"/>
              </a:ext>
            </a:extLst>
          </p:cNvPr>
          <p:cNvSpPr txBox="1"/>
          <p:nvPr/>
        </p:nvSpPr>
        <p:spPr>
          <a:xfrm>
            <a:off x="1452279" y="8677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1994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A7891-34E9-4404-B28E-9AD9E1DB8829}"/>
              </a:ext>
            </a:extLst>
          </p:cNvPr>
          <p:cNvSpPr txBox="1"/>
          <p:nvPr/>
        </p:nvSpPr>
        <p:spPr>
          <a:xfrm>
            <a:off x="1455462" y="239025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2001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43637-B94A-4628-BDAE-DFB2FEA9AD09}"/>
              </a:ext>
            </a:extLst>
          </p:cNvPr>
          <p:cNvSpPr txBox="1"/>
          <p:nvPr/>
        </p:nvSpPr>
        <p:spPr>
          <a:xfrm>
            <a:off x="1462413" y="42995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2019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9224C93-3F0D-4379-A7FC-C0C1D43EA3D3}"/>
              </a:ext>
            </a:extLst>
          </p:cNvPr>
          <p:cNvSpPr/>
          <p:nvPr/>
        </p:nvSpPr>
        <p:spPr>
          <a:xfrm>
            <a:off x="2287422" y="942224"/>
            <a:ext cx="220431" cy="22043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2A522E-2C6A-4ACF-927E-8C71BBAF397F}"/>
              </a:ext>
            </a:extLst>
          </p:cNvPr>
          <p:cNvSpPr/>
          <p:nvPr/>
        </p:nvSpPr>
        <p:spPr>
          <a:xfrm>
            <a:off x="2287420" y="1659672"/>
            <a:ext cx="220431" cy="22043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480190-4B56-4530-A275-9C24161538C0}"/>
              </a:ext>
            </a:extLst>
          </p:cNvPr>
          <p:cNvSpPr/>
          <p:nvPr/>
        </p:nvSpPr>
        <p:spPr>
          <a:xfrm>
            <a:off x="2286000" y="2449969"/>
            <a:ext cx="220431" cy="22043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0D9012-C1D0-4A06-B8CA-3112B4263A95}"/>
              </a:ext>
            </a:extLst>
          </p:cNvPr>
          <p:cNvSpPr/>
          <p:nvPr/>
        </p:nvSpPr>
        <p:spPr>
          <a:xfrm>
            <a:off x="2285999" y="3393389"/>
            <a:ext cx="220431" cy="22043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0BF1A-7447-460E-B016-31D8AC1942A1}"/>
              </a:ext>
            </a:extLst>
          </p:cNvPr>
          <p:cNvSpPr/>
          <p:nvPr/>
        </p:nvSpPr>
        <p:spPr>
          <a:xfrm>
            <a:off x="2285998" y="4374007"/>
            <a:ext cx="220431" cy="22043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9D5E0-7868-461A-AF18-404482BB626E}"/>
              </a:ext>
            </a:extLst>
          </p:cNvPr>
          <p:cNvSpPr txBox="1"/>
          <p:nvPr/>
        </p:nvSpPr>
        <p:spPr>
          <a:xfrm>
            <a:off x="4972334" y="837138"/>
            <a:ext cx="622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Granta Design founded by Professors Mike Ashby and David Cebon to commercialize a materials selection teaching project</a:t>
            </a:r>
            <a:endParaRPr lang="en-US" dirty="0"/>
          </a:p>
        </p:txBody>
      </p:sp>
      <p:pic>
        <p:nvPicPr>
          <p:cNvPr id="13" name="Picture 12" descr="UniCamLogo.png">
            <a:extLst>
              <a:ext uri="{FF2B5EF4-FFF2-40B4-BE49-F238E27FC236}">
                <a16:creationId xmlns:a16="http://schemas.microsoft.com/office/drawing/2014/main" id="{DAA46898-3FEA-419F-BE00-EE467208F3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5538" y="927733"/>
            <a:ext cx="2001714" cy="448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4311BC-3639-4790-886D-9D7524747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03" y="2390250"/>
            <a:ext cx="1497958" cy="334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4D1BAB-D152-4243-9361-562B5DD293C6}"/>
              </a:ext>
            </a:extLst>
          </p:cNvPr>
          <p:cNvSpPr txBox="1"/>
          <p:nvPr/>
        </p:nvSpPr>
        <p:spPr>
          <a:xfrm>
            <a:off x="4972332" y="2354843"/>
            <a:ext cx="676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Investment from and strategic partnership with ASM International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48A8AE-3E6F-4CC9-8907-42594A101586}"/>
              </a:ext>
            </a:extLst>
          </p:cNvPr>
          <p:cNvSpPr txBox="1"/>
          <p:nvPr/>
        </p:nvSpPr>
        <p:spPr>
          <a:xfrm>
            <a:off x="4972333" y="3237903"/>
            <a:ext cx="601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Education Division founded to support CES EduPack and the growth in Academic collaborations and Resource Development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40E88-6A9B-4A2F-9100-41840569512E}"/>
              </a:ext>
            </a:extLst>
          </p:cNvPr>
          <p:cNvSpPr txBox="1"/>
          <p:nvPr/>
        </p:nvSpPr>
        <p:spPr>
          <a:xfrm>
            <a:off x="4978771" y="4215630"/>
            <a:ext cx="638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Granta Design acquired by ANSYS, Inc. the global leader in engineering simulation</a:t>
            </a:r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8E5933-A293-488D-B39C-CE11CE1A209D}"/>
              </a:ext>
            </a:extLst>
          </p:cNvPr>
          <p:cNvSpPr/>
          <p:nvPr/>
        </p:nvSpPr>
        <p:spPr>
          <a:xfrm>
            <a:off x="2291052" y="5475472"/>
            <a:ext cx="220431" cy="22043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F17962-9A65-49FD-953A-F0D42292773C}"/>
              </a:ext>
            </a:extLst>
          </p:cNvPr>
          <p:cNvSpPr txBox="1"/>
          <p:nvPr/>
        </p:nvSpPr>
        <p:spPr>
          <a:xfrm>
            <a:off x="1462415" y="540612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2020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7C76A5-9253-4C0A-9C46-172C991F6B59}"/>
              </a:ext>
            </a:extLst>
          </p:cNvPr>
          <p:cNvSpPr txBox="1"/>
          <p:nvPr/>
        </p:nvSpPr>
        <p:spPr>
          <a:xfrm>
            <a:off x="4972334" y="5326571"/>
            <a:ext cx="550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CES EduPack </a:t>
            </a:r>
            <a:r>
              <a:rPr lang="en-GB" i="1" dirty="0"/>
              <a:t>rebranded</a:t>
            </a:r>
            <a:r>
              <a:rPr lang="en-GB" dirty="0"/>
              <a:t> </a:t>
            </a:r>
            <a:r>
              <a:rPr lang="en-GB" b="1" dirty="0"/>
              <a:t>GRANTA EduPack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B9FFB0-3072-4D14-A4A9-407D7EBA3141}"/>
              </a:ext>
            </a:extLst>
          </p:cNvPr>
          <p:cNvSpPr txBox="1"/>
          <p:nvPr/>
        </p:nvSpPr>
        <p:spPr>
          <a:xfrm>
            <a:off x="4978771" y="1525414"/>
            <a:ext cx="615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Development of Cambridge Engineering Selector (CES) for academia and industry plus a new industry product GRANTA MI</a:t>
            </a:r>
            <a:endParaRPr lang="en-US" dirty="0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D27DFED1-5724-415E-9041-8D0975FE1F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03" y="3304562"/>
            <a:ext cx="1899379" cy="477357"/>
          </a:xfrm>
          <a:prstGeom prst="rect">
            <a:avLst/>
          </a:prstGeom>
        </p:spPr>
      </p:pic>
      <p:pic>
        <p:nvPicPr>
          <p:cNvPr id="23" name="Picture 22" descr="A picture containing clock, keyboard, computer, white&#10;&#10;Description automatically generated">
            <a:extLst>
              <a:ext uri="{FF2B5EF4-FFF2-40B4-BE49-F238E27FC236}">
                <a16:creationId xmlns:a16="http://schemas.microsoft.com/office/drawing/2014/main" id="{865332FD-8CA9-4E00-8F04-03076BADB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539" y="1690025"/>
            <a:ext cx="1551662" cy="29226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A5B10F-1CCA-49F2-B5E2-E75AF0424B62}"/>
              </a:ext>
            </a:extLst>
          </p:cNvPr>
          <p:cNvCxnSpPr>
            <a:cxnSpLocks/>
          </p:cNvCxnSpPr>
          <p:nvPr/>
        </p:nvCxnSpPr>
        <p:spPr>
          <a:xfrm>
            <a:off x="2397636" y="1174762"/>
            <a:ext cx="0" cy="46549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3AAAD1-5A00-477C-A379-E11898F19B01}"/>
              </a:ext>
            </a:extLst>
          </p:cNvPr>
          <p:cNvCxnSpPr>
            <a:cxnSpLocks/>
          </p:cNvCxnSpPr>
          <p:nvPr/>
        </p:nvCxnSpPr>
        <p:spPr>
          <a:xfrm>
            <a:off x="2397636" y="3613820"/>
            <a:ext cx="0" cy="756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BC1A33-0C70-4291-A2A4-8A3B5D682675}"/>
              </a:ext>
            </a:extLst>
          </p:cNvPr>
          <p:cNvCxnSpPr>
            <a:cxnSpLocks/>
          </p:cNvCxnSpPr>
          <p:nvPr/>
        </p:nvCxnSpPr>
        <p:spPr>
          <a:xfrm>
            <a:off x="2397637" y="4595835"/>
            <a:ext cx="1" cy="87963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8AE96C4-03B1-4F14-ACFD-DCC0B2E17E35}"/>
              </a:ext>
            </a:extLst>
          </p:cNvPr>
          <p:cNvSpPr txBox="1"/>
          <p:nvPr/>
        </p:nvSpPr>
        <p:spPr>
          <a:xfrm>
            <a:off x="1457865" y="334549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2011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C9AE6F-CA10-49AA-8D3D-2E6F09E67A96}"/>
              </a:ext>
            </a:extLst>
          </p:cNvPr>
          <p:cNvCxnSpPr>
            <a:cxnSpLocks/>
          </p:cNvCxnSpPr>
          <p:nvPr/>
        </p:nvCxnSpPr>
        <p:spPr>
          <a:xfrm>
            <a:off x="2406878" y="2679498"/>
            <a:ext cx="0" cy="720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175CA0-99A7-4B0F-B693-D715A64D52C6}"/>
              </a:ext>
            </a:extLst>
          </p:cNvPr>
          <p:cNvCxnSpPr>
            <a:cxnSpLocks/>
          </p:cNvCxnSpPr>
          <p:nvPr/>
        </p:nvCxnSpPr>
        <p:spPr>
          <a:xfrm>
            <a:off x="2397636" y="1899519"/>
            <a:ext cx="0" cy="540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7A9D8D73-DAD1-492E-AF68-FC3983218C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7693" y="4274018"/>
            <a:ext cx="1579508" cy="529556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827F53B8-6E3C-4CC0-9FDC-61395039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82" y="5135079"/>
            <a:ext cx="1590928" cy="83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73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High-temperature aerospace materials: Jet Engine thermal zones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1F729-A64B-47D8-B54D-EE4F542E5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451711"/>
            <a:ext cx="7923039" cy="397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7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Granta</a:t>
            </a:r>
            <a:r>
              <a:rPr lang="en-GB" dirty="0"/>
              <a:t> </a:t>
            </a:r>
            <a:r>
              <a:rPr lang="en-GB" dirty="0" err="1"/>
              <a:t>EduPack</a:t>
            </a:r>
            <a:r>
              <a:rPr lang="en-GB" dirty="0"/>
              <a:t> and education resources</a:t>
            </a:r>
            <a:endParaRPr lang="en-GB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0AC944-1E7E-4F39-AFEC-172D7FC30887}"/>
              </a:ext>
            </a:extLst>
          </p:cNvPr>
          <p:cNvGrpSpPr/>
          <p:nvPr/>
        </p:nvGrpSpPr>
        <p:grpSpPr>
          <a:xfrm>
            <a:off x="3282966" y="4451573"/>
            <a:ext cx="5175234" cy="1592411"/>
            <a:chOff x="2113453" y="4796316"/>
            <a:chExt cx="6169676" cy="18983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628445-EBCD-4551-A3EC-DD145C6E30A4}"/>
                </a:ext>
              </a:extLst>
            </p:cNvPr>
            <p:cNvSpPr/>
            <p:nvPr/>
          </p:nvSpPr>
          <p:spPr>
            <a:xfrm>
              <a:off x="3831864" y="4796316"/>
              <a:ext cx="26009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666633"/>
                </a:buClr>
                <a:buSzPct val="125000"/>
                <a:defRPr/>
              </a:pPr>
              <a:r>
                <a:rPr lang="en-GB" b="1" dirty="0">
                  <a:solidFill>
                    <a:schemeClr val="accent1"/>
                  </a:solidFill>
                </a:rPr>
                <a:t>University Textbooks</a:t>
              </a:r>
              <a:endParaRPr lang="en-GB" sz="14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A6C62B-3957-41E4-96E2-E6383B828C74}"/>
                </a:ext>
              </a:extLst>
            </p:cNvPr>
            <p:cNvSpPr/>
            <p:nvPr/>
          </p:nvSpPr>
          <p:spPr bwMode="auto">
            <a:xfrm>
              <a:off x="2136790" y="5183629"/>
              <a:ext cx="6146339" cy="151108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itchFamily="2" charset="2"/>
                <a:buNone/>
                <a:tabLst/>
              </a:pPr>
              <a:endParaRPr kumimoji="0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304D7B-F6C8-4E7A-874A-1ADBC7276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453" y="5242683"/>
              <a:ext cx="1082775" cy="13790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782B28-31D5-4AF5-95C7-53431EA76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2" r="9047"/>
            <a:stretch/>
          </p:blipFill>
          <p:spPr>
            <a:xfrm>
              <a:off x="3300330" y="5234767"/>
              <a:ext cx="1131075" cy="1373833"/>
            </a:xfrm>
            <a:prstGeom prst="rect">
              <a:avLst/>
            </a:prstGeom>
            <a:ln w="6350">
              <a:noFill/>
            </a:ln>
            <a:effectLst/>
          </p:spPr>
        </p:pic>
        <p:pic>
          <p:nvPicPr>
            <p:cNvPr id="9" name="Picture 35">
              <a:extLst>
                <a:ext uri="{FF2B5EF4-FFF2-40B4-BE49-F238E27FC236}">
                  <a16:creationId xmlns:a16="http://schemas.microsoft.com/office/drawing/2014/main" id="{FB4024AD-57F6-42D5-9D7E-ABBF186A8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61678" y="5242683"/>
              <a:ext cx="1120191" cy="1380625"/>
            </a:xfrm>
            <a:prstGeom prst="rect">
              <a:avLst/>
            </a:prstGeom>
            <a:noFill/>
            <a:ln w="6350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3445CF80-443C-4EBF-AAF1-32C7AD4CD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39817" y="5250809"/>
              <a:ext cx="1131074" cy="13738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chemeClr val="accent1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075BBC-6BA0-4A22-AB73-46C0E1E1D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133" y="5260146"/>
              <a:ext cx="1194925" cy="1356516"/>
            </a:xfrm>
            <a:prstGeom prst="rect">
              <a:avLst/>
            </a:prstGeom>
            <a:ln w="6350">
              <a:solidFill>
                <a:schemeClr val="accent1"/>
              </a:solidFill>
            </a:ln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DBA8BDF-69F5-4EBA-9E1D-1F1A3994E7FD}"/>
              </a:ext>
            </a:extLst>
          </p:cNvPr>
          <p:cNvSpPr/>
          <p:nvPr/>
        </p:nvSpPr>
        <p:spPr>
          <a:xfrm>
            <a:off x="8572501" y="4800600"/>
            <a:ext cx="3467099" cy="1167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6666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400" dirty="0"/>
              <a:t>Undergraduate materials</a:t>
            </a:r>
          </a:p>
          <a:p>
            <a:pPr marL="285750" indent="-285750">
              <a:buClr>
                <a:srgbClr val="6666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400" dirty="0"/>
              <a:t>Advanced selection</a:t>
            </a:r>
          </a:p>
          <a:p>
            <a:pPr marL="285750" indent="-285750">
              <a:buClr>
                <a:srgbClr val="6666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400" dirty="0"/>
              <a:t>Materials and Design</a:t>
            </a:r>
          </a:p>
          <a:p>
            <a:pPr marL="285750" indent="-285750">
              <a:buClr>
                <a:srgbClr val="6666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400" dirty="0"/>
              <a:t>Materials and the Environment</a:t>
            </a:r>
          </a:p>
          <a:p>
            <a:pPr marL="285750" indent="-285750">
              <a:buClr>
                <a:srgbClr val="666633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1400" dirty="0"/>
              <a:t>Materials and Sustainable Development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D2AD1E-1438-4897-844D-26C20505B996}"/>
              </a:ext>
            </a:extLst>
          </p:cNvPr>
          <p:cNvGrpSpPr/>
          <p:nvPr/>
        </p:nvGrpSpPr>
        <p:grpSpPr>
          <a:xfrm>
            <a:off x="944167" y="914400"/>
            <a:ext cx="9676184" cy="3630402"/>
            <a:chOff x="839416" y="1122149"/>
            <a:chExt cx="10660605" cy="3999746"/>
          </a:xfrm>
        </p:grpSpPr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8BDA8DD9-C020-43C9-B24C-4D843EF53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2800" y="1320457"/>
              <a:ext cx="3039319" cy="372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Clr>
                  <a:schemeClr val="accent1"/>
                </a:buClr>
                <a:buSzPct val="125000"/>
                <a:buFont typeface="Wingdings" panose="05000000000000000000" pitchFamily="2" charset="2"/>
                <a:buChar char="§"/>
              </a:pPr>
              <a:r>
                <a:rPr lang="en-GB" sz="1600" b="1" dirty="0">
                  <a:latin typeface="+mn-lt"/>
                </a:rPr>
                <a:t> Software + Knowledge </a:t>
              </a:r>
              <a:endParaRPr lang="en-GB" dirty="0">
                <a:latin typeface="+mn-lt"/>
              </a:endParaRPr>
            </a:p>
          </p:txBody>
        </p:sp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990AA158-9FAA-4758-9C87-61E09F969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6214" y="2153259"/>
              <a:ext cx="3039319" cy="2458278"/>
            </a:xfrm>
            <a:prstGeom prst="roundRect">
              <a:avLst>
                <a:gd name="adj" fmla="val 5796"/>
              </a:avLst>
            </a:prstGeom>
            <a:ln w="3810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itchFamily="2" charset="2"/>
                <a:buNone/>
                <a:defRPr/>
              </a:pPr>
              <a:endParaRPr lang="en-GB" dirty="0">
                <a:ln w="12700">
                  <a:solidFill>
                    <a:schemeClr val="tx1"/>
                  </a:solidFill>
                </a:ln>
                <a:latin typeface="Arial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2D94B4D-3035-4BAB-8526-87310D5C8E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84273" y="2285644"/>
              <a:ext cx="2743200" cy="2193508"/>
              <a:chOff x="-4147573" y="-428053"/>
              <a:chExt cx="3179070" cy="2542037"/>
            </a:xfrm>
          </p:grpSpPr>
          <p:pic>
            <p:nvPicPr>
              <p:cNvPr id="25" name="Picture 2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140F1CF-8589-4AD0-970E-D6366B751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147573" y="-428053"/>
                <a:ext cx="3179070" cy="2542037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13B71A6-C870-451C-AEAD-DC9F0C73C734}"/>
                  </a:ext>
                </a:extLst>
              </p:cNvPr>
              <p:cNvSpPr/>
              <p:nvPr/>
            </p:nvSpPr>
            <p:spPr>
              <a:xfrm>
                <a:off x="-3824163" y="-277586"/>
                <a:ext cx="2496312" cy="172647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7011F774-D132-434B-AE86-25FE04CA3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4163" y="203065"/>
                <a:ext cx="2503350" cy="76517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0F31D0-21B1-43C0-BA23-9487A118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0621" y="1185616"/>
              <a:ext cx="1828800" cy="165561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2A51540-C143-43EB-9DA4-6967E4AA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71221" y="3459350"/>
              <a:ext cx="1828800" cy="1662545"/>
            </a:xfrm>
            <a:prstGeom prst="rect">
              <a:avLst/>
            </a:prstGeom>
          </p:spPr>
        </p:pic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B4020FA7-6006-4036-99BC-B6FE1353F804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rot="10800000">
              <a:off x="3724852" y="2649454"/>
              <a:ext cx="911363" cy="732944"/>
            </a:xfrm>
            <a:prstGeom prst="bentConnector3">
              <a:avLst>
                <a:gd name="adj1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4CF1ADE1-CB5E-44A2-ABE1-7740ECFC16B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700666" y="2649454"/>
              <a:ext cx="911363" cy="732944"/>
            </a:xfrm>
            <a:prstGeom prst="bentConnector3">
              <a:avLst>
                <a:gd name="adj1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F3D9C567-4C8C-45A1-A0F3-F19B7B7973B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694386" y="3905247"/>
              <a:ext cx="1941830" cy="1001829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DBC8113-7F22-4B96-A4D9-78E9B824443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675530" y="3912291"/>
              <a:ext cx="1941830" cy="1001829"/>
            </a:xfrm>
            <a:prstGeom prst="bentConnector3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2262705-EA97-40C6-B966-C5AFDD268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6" y="3398440"/>
              <a:ext cx="1862533" cy="1705478"/>
            </a:xfrm>
            <a:prstGeom prst="rect">
              <a:avLst/>
            </a:prstGeom>
          </p:spPr>
        </p:pic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BF37DC6-412B-41EE-8E99-22C876FA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656" y="1122149"/>
              <a:ext cx="1889424" cy="171908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AF196F-02B3-49A6-A376-A11F8F9BCCD3}"/>
              </a:ext>
            </a:extLst>
          </p:cNvPr>
          <p:cNvGrpSpPr/>
          <p:nvPr/>
        </p:nvGrpSpPr>
        <p:grpSpPr>
          <a:xfrm>
            <a:off x="9517511" y="1251284"/>
            <a:ext cx="2553480" cy="845837"/>
            <a:chOff x="9517511" y="1251284"/>
            <a:chExt cx="2553480" cy="84583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E62414A-1334-4DF5-B055-9945AA285D15}"/>
                </a:ext>
              </a:extLst>
            </p:cNvPr>
            <p:cNvSpPr/>
            <p:nvPr/>
          </p:nvSpPr>
          <p:spPr>
            <a:xfrm>
              <a:off x="9522614" y="1325238"/>
              <a:ext cx="254837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666633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GB" sz="1400" dirty="0"/>
                <a:t>Mars Lander</a:t>
              </a:r>
            </a:p>
            <a:p>
              <a:pPr marL="285750" indent="-285750">
                <a:buClr>
                  <a:srgbClr val="666633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GB" sz="1400" dirty="0"/>
                <a:t>Aerospace Pressure Vessels</a:t>
              </a:r>
            </a:p>
            <a:p>
              <a:pPr marL="285750" indent="-285750">
                <a:buClr>
                  <a:srgbClr val="666633"/>
                </a:buClr>
                <a:buSzPct val="100000"/>
                <a:buFont typeface="Wingdings" panose="05000000000000000000" pitchFamily="2" charset="2"/>
                <a:buChar char="§"/>
                <a:defRPr/>
              </a:pPr>
              <a:r>
                <a:rPr lang="en-GB" sz="1400" dirty="0"/>
                <a:t>Turbine blades</a:t>
              </a:r>
            </a:p>
          </p:txBody>
        </p:sp>
        <p:sp>
          <p:nvSpPr>
            <p:cNvPr id="31" name="AutoShape 32">
              <a:extLst>
                <a:ext uri="{FF2B5EF4-FFF2-40B4-BE49-F238E27FC236}">
                  <a16:creationId xmlns:a16="http://schemas.microsoft.com/office/drawing/2014/main" id="{9AC46FC1-6F66-4CDC-AC03-3BB6F4111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7511" y="1251284"/>
              <a:ext cx="2522089" cy="845837"/>
            </a:xfrm>
            <a:prstGeom prst="roundRect">
              <a:avLst>
                <a:gd name="adj" fmla="val 5796"/>
              </a:avLst>
            </a:prstGeom>
            <a:noFill/>
            <a:ln w="3810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itchFamily="2" charset="2"/>
                <a:buNone/>
                <a:defRPr/>
              </a:pPr>
              <a:endParaRPr lang="en-GB" dirty="0">
                <a:ln w="12700">
                  <a:solidFill>
                    <a:schemeClr val="tx1"/>
                  </a:solidFill>
                </a:ln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3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Granta</a:t>
            </a:r>
            <a:r>
              <a:rPr lang="en-GB" b="1" dirty="0"/>
              <a:t> </a:t>
            </a:r>
            <a:r>
              <a:rPr lang="en-GB" b="1" dirty="0" err="1"/>
              <a:t>EduPack</a:t>
            </a:r>
            <a:r>
              <a:rPr lang="en-GB" b="1" dirty="0"/>
              <a:t>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915C3-F750-4870-92D1-3ED41D2E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061" y="2191736"/>
            <a:ext cx="4004431" cy="3078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C7D7D5-1D65-44ED-9E47-3CC6210E0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12" y="2221041"/>
            <a:ext cx="6707110" cy="3158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8AE62B-F8F3-4346-892F-3223DE093F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166" t="5949" b="88141"/>
          <a:stretch/>
        </p:blipFill>
        <p:spPr>
          <a:xfrm>
            <a:off x="7238140" y="1189939"/>
            <a:ext cx="4328215" cy="33406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A39C30D3-E851-4A1D-883F-B7E58C817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056830"/>
            <a:ext cx="2390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200" b="1" dirty="0">
                <a:latin typeface="+mn-lt"/>
              </a:rPr>
              <a:t>Databases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52F067-8AD9-4FEE-8D87-1E9C608D448B}"/>
              </a:ext>
            </a:extLst>
          </p:cNvPr>
          <p:cNvGrpSpPr/>
          <p:nvPr/>
        </p:nvGrpSpPr>
        <p:grpSpPr>
          <a:xfrm>
            <a:off x="3982545" y="1344849"/>
            <a:ext cx="3027855" cy="2034165"/>
            <a:chOff x="4973983" y="6786686"/>
            <a:chExt cx="3027855" cy="2034165"/>
          </a:xfrm>
        </p:grpSpPr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833CC740-5E5A-4B53-89FD-AF7A17435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967" y="8425458"/>
              <a:ext cx="395463" cy="395393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666633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b="1" dirty="0"/>
            </a:p>
          </p:txBody>
        </p:sp>
        <p:sp>
          <p:nvSpPr>
            <p:cNvPr id="10" name="Line Callout 2 20">
              <a:extLst>
                <a:ext uri="{FF2B5EF4-FFF2-40B4-BE49-F238E27FC236}">
                  <a16:creationId xmlns:a16="http://schemas.microsoft.com/office/drawing/2014/main" id="{23636312-2A99-4C82-9F4B-6A59CE54E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983" y="6786686"/>
              <a:ext cx="3027855" cy="1606941"/>
            </a:xfrm>
            <a:custGeom>
              <a:avLst/>
              <a:gdLst>
                <a:gd name="connsiteX0" fmla="*/ 0 w 3027855"/>
                <a:gd name="connsiteY0" fmla="*/ 0 h 831410"/>
                <a:gd name="connsiteX1" fmla="*/ 3027855 w 3027855"/>
                <a:gd name="connsiteY1" fmla="*/ 0 h 831410"/>
                <a:gd name="connsiteX2" fmla="*/ 3027855 w 3027855"/>
                <a:gd name="connsiteY2" fmla="*/ 831410 h 831410"/>
                <a:gd name="connsiteX3" fmla="*/ 0 w 3027855"/>
                <a:gd name="connsiteY3" fmla="*/ 831410 h 831410"/>
                <a:gd name="connsiteX4" fmla="*/ 0 w 3027855"/>
                <a:gd name="connsiteY4" fmla="*/ 0 h 831410"/>
                <a:gd name="connsiteX0" fmla="*/ 1559133 w 3027855"/>
                <a:gd name="connsiteY0" fmla="*/ 805279 h 831410"/>
                <a:gd name="connsiteX1" fmla="*/ 1303673 w 3027855"/>
                <a:gd name="connsiteY1" fmla="*/ 1092647 h 831410"/>
                <a:gd name="connsiteX2" fmla="*/ 1314634 w 3027855"/>
                <a:gd name="connsiteY2" fmla="*/ 1606941 h 831410"/>
                <a:gd name="connsiteX0" fmla="*/ 0 w 3027855"/>
                <a:gd name="connsiteY0" fmla="*/ 0 h 1606941"/>
                <a:gd name="connsiteX1" fmla="*/ 3027855 w 3027855"/>
                <a:gd name="connsiteY1" fmla="*/ 0 h 1606941"/>
                <a:gd name="connsiteX2" fmla="*/ 3027855 w 3027855"/>
                <a:gd name="connsiteY2" fmla="*/ 831410 h 1606941"/>
                <a:gd name="connsiteX3" fmla="*/ 0 w 3027855"/>
                <a:gd name="connsiteY3" fmla="*/ 831410 h 1606941"/>
                <a:gd name="connsiteX4" fmla="*/ 0 w 3027855"/>
                <a:gd name="connsiteY4" fmla="*/ 0 h 1606941"/>
                <a:gd name="connsiteX0" fmla="*/ 1559133 w 3027855"/>
                <a:gd name="connsiteY0" fmla="*/ 805279 h 1606941"/>
                <a:gd name="connsiteX1" fmla="*/ 1314634 w 3027855"/>
                <a:gd name="connsiteY1" fmla="*/ 1606941 h 160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7855" h="1606941" extrusionOk="0">
                  <a:moveTo>
                    <a:pt x="0" y="0"/>
                  </a:moveTo>
                  <a:lnTo>
                    <a:pt x="3027855" y="0"/>
                  </a:lnTo>
                  <a:lnTo>
                    <a:pt x="3027855" y="831410"/>
                  </a:lnTo>
                  <a:lnTo>
                    <a:pt x="0" y="831410"/>
                  </a:lnTo>
                  <a:lnTo>
                    <a:pt x="0" y="0"/>
                  </a:lnTo>
                  <a:close/>
                </a:path>
                <a:path w="3027855" h="1606941" fill="none" extrusionOk="0">
                  <a:moveTo>
                    <a:pt x="1559133" y="805279"/>
                  </a:moveTo>
                  <a:lnTo>
                    <a:pt x="1314634" y="1606941"/>
                  </a:lnTo>
                </a:path>
              </a:pathLst>
            </a:custGeom>
            <a:solidFill>
              <a:schemeClr val="bg1"/>
            </a:solidFill>
            <a:ln w="19050" algn="ctr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20000"/>
                </a:spcAft>
                <a:buClr>
                  <a:srgbClr val="009B9B"/>
                </a:buClr>
                <a:buSzPct val="80000"/>
                <a:buFont typeface="Wingdings" panose="05000000000000000000" pitchFamily="2" charset="2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>
                  <a:schemeClr val="tx1"/>
                </a:buClr>
              </a:pPr>
              <a:endParaRPr lang="en-GB" sz="1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863640-1CBA-4F6A-928D-176573C70ABA}"/>
                </a:ext>
              </a:extLst>
            </p:cNvPr>
            <p:cNvSpPr/>
            <p:nvPr/>
          </p:nvSpPr>
          <p:spPr>
            <a:xfrm>
              <a:off x="5190997" y="6786686"/>
              <a:ext cx="259382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chemeClr val="tx1"/>
                </a:buClr>
              </a:pPr>
              <a:r>
                <a:rPr lang="en-US" sz="1600" b="1" dirty="0">
                  <a:solidFill>
                    <a:schemeClr val="accent1"/>
                  </a:solidFill>
                </a:rPr>
                <a:t>The Elements Database</a:t>
              </a:r>
            </a:p>
            <a:p>
              <a:pPr marL="285757" indent="-285757">
                <a:spcBef>
                  <a:spcPct val="1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GB" sz="1400" b="1" dirty="0"/>
                <a:t>149 </a:t>
              </a:r>
              <a:r>
                <a:rPr lang="en-GB" sz="1400" dirty="0"/>
                <a:t>records, periodic table</a:t>
              </a:r>
              <a:endParaRPr lang="en-US" sz="1400" dirty="0"/>
            </a:p>
            <a:p>
              <a:pPr marL="285757" indent="-285757">
                <a:spcBef>
                  <a:spcPct val="1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</a:pPr>
              <a:r>
                <a:rPr lang="en-US" sz="1400" dirty="0"/>
                <a:t>Critical elements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7A7898-FB7A-46F1-8DAA-91E66269B76A}"/>
              </a:ext>
            </a:extLst>
          </p:cNvPr>
          <p:cNvSpPr/>
          <p:nvPr/>
        </p:nvSpPr>
        <p:spPr bwMode="auto">
          <a:xfrm>
            <a:off x="10120776" y="3917375"/>
            <a:ext cx="1265417" cy="1352767"/>
          </a:xfrm>
          <a:prstGeom prst="roundRect">
            <a:avLst>
              <a:gd name="adj" fmla="val 6454"/>
            </a:avLst>
          </a:prstGeom>
          <a:noFill/>
          <a:ln w="38100" cap="flat" cmpd="sng" algn="ctr">
            <a:solidFill>
              <a:srgbClr val="FFB7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buNone/>
              <a:tabLst/>
            </a:pP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A3B74E-A0A0-48D6-9B5C-E5EB937A7324}"/>
              </a:ext>
            </a:extLst>
          </p:cNvPr>
          <p:cNvSpPr/>
          <p:nvPr/>
        </p:nvSpPr>
        <p:spPr bwMode="auto">
          <a:xfrm>
            <a:off x="8842567" y="2564608"/>
            <a:ext cx="1265417" cy="1352767"/>
          </a:xfrm>
          <a:prstGeom prst="roundRect">
            <a:avLst>
              <a:gd name="adj" fmla="val 6454"/>
            </a:avLst>
          </a:prstGeom>
          <a:noFill/>
          <a:ln w="38100" cap="flat" cmpd="sng" algn="ctr">
            <a:solidFill>
              <a:srgbClr val="FFB71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buNone/>
              <a:tabLst/>
            </a:pPr>
            <a:endParaRPr kumimoji="0" lang="en-GB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5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Systematic materials selection (Ashby, Cambridge University)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9E13F-4A73-4FEA-900E-9638ECA1BB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18" y="994418"/>
            <a:ext cx="5140364" cy="4715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164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Performance Index Table under the Learn button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4E58C92-2013-4E2D-9C80-62B4651D5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046441"/>
            <a:ext cx="708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Material selection » Performance indices » Damage-tolerant design</a:t>
            </a:r>
            <a:endParaRPr kumimoji="0" lang="en-US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C86E-7435-458F-94DF-9C7971BA4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248"/>
          <a:stretch/>
        </p:blipFill>
        <p:spPr bwMode="auto">
          <a:xfrm>
            <a:off x="2590800" y="2267070"/>
            <a:ext cx="6705600" cy="1425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8FB0F-C73B-46F2-832E-CF6655E97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668224"/>
            <a:ext cx="6677506" cy="6239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6DB508-9093-4BF1-92C7-6C9D792C7E55}"/>
              </a:ext>
            </a:extLst>
          </p:cNvPr>
          <p:cNvGrpSpPr/>
          <p:nvPr/>
        </p:nvGrpSpPr>
        <p:grpSpPr>
          <a:xfrm>
            <a:off x="2590800" y="3686558"/>
            <a:ext cx="6705600" cy="2311103"/>
            <a:chOff x="2590800" y="3686558"/>
            <a:chExt cx="6705600" cy="23111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8E5C6C-4334-4B8B-A950-6265399D8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800" y="3686558"/>
              <a:ext cx="6705600" cy="11902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2A188F-C19B-4767-9786-3B1A0D5B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90800" y="4884250"/>
              <a:ext cx="6677506" cy="11134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F1AC86D-F3EB-44D7-8CE1-7DBBD62D8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759673"/>
            <a:ext cx="8481076" cy="76665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AutoShape 32">
            <a:extLst>
              <a:ext uri="{FF2B5EF4-FFF2-40B4-BE49-F238E27FC236}">
                <a16:creationId xmlns:a16="http://schemas.microsoft.com/office/drawing/2014/main" id="{FEF00DAA-8767-4CEE-A069-A2B2E04C2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496" y="1155307"/>
            <a:ext cx="769489" cy="416940"/>
          </a:xfrm>
          <a:prstGeom prst="roundRect">
            <a:avLst>
              <a:gd name="adj" fmla="val 5796"/>
            </a:avLst>
          </a:prstGeom>
          <a:noFill/>
          <a:ln w="38100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>
              <a:spcBef>
                <a:spcPct val="20000"/>
              </a:spcBef>
              <a:spcAft>
                <a:spcPct val="20000"/>
              </a:spcAft>
              <a:buClr>
                <a:srgbClr val="009B9B"/>
              </a:buClr>
              <a:buSzPct val="80000"/>
              <a:buFont typeface="Wingdings" pitchFamily="2" charset="2"/>
              <a:buNone/>
              <a:defRPr/>
            </a:pPr>
            <a:endParaRPr lang="en-GB" dirty="0">
              <a:ln w="12700">
                <a:solidFill>
                  <a:schemeClr val="tx1"/>
                </a:solidFill>
              </a:ln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D777F-1F7E-43FA-9E37-D8B591C03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D23093-2AB0-F74C-B865-1A12A15B65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F4B2E6-27B7-4058-B032-5B0B4B12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Radial turbine blades (turbochargers): Safety and cost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566BC9-E9DC-4BE5-8298-0305E2FC26B4}"/>
              </a:ext>
            </a:extLst>
          </p:cNvPr>
          <p:cNvGrpSpPr/>
          <p:nvPr/>
        </p:nvGrpSpPr>
        <p:grpSpPr>
          <a:xfrm>
            <a:off x="6528048" y="994418"/>
            <a:ext cx="5200430" cy="3532985"/>
            <a:chOff x="6744072" y="1257570"/>
            <a:chExt cx="5200430" cy="3532985"/>
          </a:xfrm>
        </p:grpSpPr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E9447A8F-DD25-4F00-983F-F667920EA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8340" y="4152400"/>
              <a:ext cx="361189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58232"/>
                  </a:solidFill>
                </a:rPr>
                <a:t>Reference material: Inconel 713L</a:t>
              </a:r>
              <a:endParaRPr lang="en-GB" sz="1600" b="1" dirty="0">
                <a:solidFill>
                  <a:srgbClr val="F5823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959C7C-8114-45C0-B4D9-64EF1F869F0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3576"/>
            <a:stretch/>
          </p:blipFill>
          <p:spPr bwMode="auto">
            <a:xfrm>
              <a:off x="7824192" y="1599060"/>
              <a:ext cx="3262994" cy="263756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254E06-32E6-46CA-A084-1302A9A7FF96}"/>
                </a:ext>
              </a:extLst>
            </p:cNvPr>
            <p:cNvSpPr/>
            <p:nvPr/>
          </p:nvSpPr>
          <p:spPr>
            <a:xfrm>
              <a:off x="6744072" y="1257570"/>
              <a:ext cx="5200430" cy="3532985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AAE8FB5-FB68-4948-B3EA-E1A23C8A569A}"/>
              </a:ext>
            </a:extLst>
          </p:cNvPr>
          <p:cNvGrpSpPr/>
          <p:nvPr/>
        </p:nvGrpSpPr>
        <p:grpSpPr>
          <a:xfrm>
            <a:off x="368888" y="985071"/>
            <a:ext cx="5871128" cy="1536579"/>
            <a:chOff x="584912" y="1248223"/>
            <a:chExt cx="5871128" cy="1536579"/>
          </a:xfrm>
        </p:grpSpPr>
        <p:grpSp>
          <p:nvGrpSpPr>
            <p:cNvPr id="9" name="Group 25">
              <a:extLst>
                <a:ext uri="{FF2B5EF4-FFF2-40B4-BE49-F238E27FC236}">
                  <a16:creationId xmlns:a16="http://schemas.microsoft.com/office/drawing/2014/main" id="{8BBFD37B-9A43-4C10-A10D-9BD3F06C2C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375" y="1248223"/>
              <a:ext cx="4265613" cy="1347788"/>
              <a:chOff x="320" y="1015"/>
              <a:chExt cx="2687" cy="849"/>
            </a:xfrm>
          </p:grpSpPr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9438F0F9-2F07-42BD-943E-5FCF5C41B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" y="1015"/>
                <a:ext cx="686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lnSpc>
                    <a:spcPct val="90000"/>
                  </a:lnSpc>
                  <a:spcBef>
                    <a:spcPct val="50000"/>
                  </a:spcBef>
                  <a:spcAft>
                    <a:spcPct val="20000"/>
                  </a:spcAft>
                </a:pPr>
                <a:r>
                  <a:rPr lang="en-GB" sz="1600" b="1" dirty="0">
                    <a:solidFill>
                      <a:schemeClr val="accent5"/>
                    </a:solidFill>
                  </a:rPr>
                  <a:t>Function:</a:t>
                </a:r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E0145FC2-C551-41CB-AF5D-1A351A383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" y="1079"/>
                <a:ext cx="2236" cy="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Rotating blade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Fixed blade length</a:t>
                </a:r>
                <a:endParaRPr lang="en-US" i="1" dirty="0"/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Strength-limited design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spcAft>
                    <a:spcPct val="10000"/>
                  </a:spcAft>
                  <a:buClr>
                    <a:schemeClr val="bg2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Angular velocity free variable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CD73F4-3844-47A5-BBD9-B3A0FBFE4B45}"/>
                </a:ext>
              </a:extLst>
            </p:cNvPr>
            <p:cNvSpPr/>
            <p:nvPr/>
          </p:nvSpPr>
          <p:spPr>
            <a:xfrm>
              <a:off x="584912" y="1257570"/>
              <a:ext cx="5871128" cy="1527232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CD4B25-DDF9-4D5E-A74F-9978260A57F4}"/>
              </a:ext>
            </a:extLst>
          </p:cNvPr>
          <p:cNvGrpSpPr/>
          <p:nvPr/>
        </p:nvGrpSpPr>
        <p:grpSpPr>
          <a:xfrm>
            <a:off x="6528048" y="4587996"/>
            <a:ext cx="5200430" cy="1185451"/>
            <a:chOff x="6744072" y="4851149"/>
            <a:chExt cx="5200430" cy="13891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C37E16D-595B-40CC-8A83-50A080151037}"/>
                    </a:ext>
                  </a:extLst>
                </p:cNvPr>
                <p:cNvSpPr txBox="1"/>
                <p:nvPr/>
              </p:nvSpPr>
              <p:spPr>
                <a:xfrm>
                  <a:off x="7551040" y="5232345"/>
                  <a:ext cx="3046540" cy="5675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𝐼𝐶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945924F-2BB2-457C-92FE-C7D7E1C2EE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1040" y="5232345"/>
                  <a:ext cx="3046540" cy="567528"/>
                </a:xfrm>
                <a:prstGeom prst="rect">
                  <a:avLst/>
                </a:prstGeom>
                <a:blipFill>
                  <a:blip r:embed="rId4"/>
                  <a:stretch>
                    <a:fillRect b="-177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A971C4-CD94-4579-8254-D07817BF5C70}"/>
                </a:ext>
              </a:extLst>
            </p:cNvPr>
            <p:cNvSpPr/>
            <p:nvPr/>
          </p:nvSpPr>
          <p:spPr>
            <a:xfrm>
              <a:off x="6744072" y="4851149"/>
              <a:ext cx="5200430" cy="1389159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4E7ECB-6748-405F-8508-745ECAD948F2}"/>
              </a:ext>
            </a:extLst>
          </p:cNvPr>
          <p:cNvGrpSpPr/>
          <p:nvPr/>
        </p:nvGrpSpPr>
        <p:grpSpPr>
          <a:xfrm>
            <a:off x="368888" y="2556248"/>
            <a:ext cx="5878362" cy="1905000"/>
            <a:chOff x="584912" y="2561777"/>
            <a:chExt cx="5878362" cy="1905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3">
                  <a:extLst>
                    <a:ext uri="{FF2B5EF4-FFF2-40B4-BE49-F238E27FC236}">
                      <a16:creationId xmlns:a16="http://schemas.microsoft.com/office/drawing/2014/main" id="{43E91FC1-6E43-4B63-80CC-F10C96FE5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62844" y="2698689"/>
                  <a:ext cx="5200430" cy="17680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US" dirty="0"/>
                    <a:t>Adequate Fatigue strength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360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𝑀𝑃𝑎</m:t>
                      </m:r>
                    </m:oMath>
                  </a14:m>
                  <a:endParaRPr lang="en-US" b="0" dirty="0"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US" dirty="0"/>
                    <a:t>Thermally stable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𝑆𝑚𝑎𝑥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 i="1" dirty="0"/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US" dirty="0"/>
                    <a:t>Resistant to oxidation at operating temp</a:t>
                  </a:r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US" dirty="0"/>
                    <a:t>Consider Ceramics, Metal alloys (Composites)</a:t>
                  </a:r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US" dirty="0"/>
                    <a:t>Investment casting or Hot Isostatic Pressing (HIP)</a:t>
                  </a:r>
                </a:p>
              </p:txBody>
            </p:sp>
          </mc:Choice>
          <mc:Fallback xmlns="">
            <p:sp>
              <p:nvSpPr>
                <p:cNvPr id="5" name="Rectangle 3">
                  <a:extLst>
                    <a:ext uri="{FF2B5EF4-FFF2-40B4-BE49-F238E27FC236}">
                      <a16:creationId xmlns:a16="http://schemas.microsoft.com/office/drawing/2014/main" id="{6E1065B2-C1A0-4581-9540-8C82EA2D13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62844" y="2698689"/>
                  <a:ext cx="5200430" cy="1768088"/>
                </a:xfrm>
                <a:prstGeom prst="rect">
                  <a:avLst/>
                </a:prstGeom>
                <a:blipFill>
                  <a:blip r:embed="rId5"/>
                  <a:stretch>
                    <a:fillRect t="-3448" b="-4138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80A217-207C-4721-93EA-6103D91CB2B8}"/>
                </a:ext>
              </a:extLst>
            </p:cNvPr>
            <p:cNvSpPr/>
            <p:nvPr/>
          </p:nvSpPr>
          <p:spPr>
            <a:xfrm>
              <a:off x="584912" y="2603298"/>
              <a:ext cx="5871128" cy="1861524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AF8B7814-E3F1-4D43-BFB9-8A3587143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375" y="2561777"/>
              <a:ext cx="1241425" cy="379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50000"/>
                </a:spcBef>
                <a:spcAft>
                  <a:spcPct val="20000"/>
                </a:spcAft>
              </a:pPr>
              <a:r>
                <a:rPr lang="en-GB" sz="1600" b="1" dirty="0">
                  <a:solidFill>
                    <a:schemeClr val="accent5"/>
                  </a:solidFill>
                </a:rPr>
                <a:t>Constraints</a:t>
              </a:r>
              <a:r>
                <a:rPr lang="en-GB" sz="1600" b="1" dirty="0">
                  <a:solidFill>
                    <a:schemeClr val="accent6"/>
                  </a:solidFill>
                </a:rPr>
                <a:t>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6D593A-5EA6-4F6A-AC5F-FD0297804F5C}"/>
              </a:ext>
            </a:extLst>
          </p:cNvPr>
          <p:cNvGrpSpPr/>
          <p:nvPr/>
        </p:nvGrpSpPr>
        <p:grpSpPr>
          <a:xfrm>
            <a:off x="391024" y="4537447"/>
            <a:ext cx="6555752" cy="1235999"/>
            <a:chOff x="607048" y="4542976"/>
            <a:chExt cx="6555752" cy="1235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17">
                  <a:extLst>
                    <a:ext uri="{FF2B5EF4-FFF2-40B4-BE49-F238E27FC236}">
                      <a16:creationId xmlns:a16="http://schemas.microsoft.com/office/drawing/2014/main" id="{911C41B3-C4F1-475F-BE9F-0D708DF88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8144" y="4682187"/>
                  <a:ext cx="5904656" cy="10037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GB" dirty="0"/>
                    <a:t>maximize resistance to fast fracture, min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GB" dirty="0"/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GB" dirty="0"/>
                    <a:t>maximize resistance to centrifugal load, min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GB" dirty="0"/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r>
                    <a:rPr lang="en-GB" dirty="0"/>
                    <a:t>minimize cost for fixed volume, max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GB" dirty="0"/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endParaRPr lang="en-GB" sz="1600" dirty="0">
                    <a:solidFill>
                      <a:schemeClr val="bg2"/>
                    </a:solidFill>
                  </a:endParaRPr>
                </a:p>
                <a:p>
                  <a:pPr marL="376238" lvl="1" indent="-185738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0000"/>
                    </a:spcAft>
                    <a:buClr>
                      <a:schemeClr val="bg2"/>
                    </a:buClr>
                    <a:buFontTx/>
                    <a:buChar char="•"/>
                  </a:pPr>
                  <a:endParaRPr lang="en-GB" sz="1600" dirty="0">
                    <a:solidFill>
                      <a:schemeClr val="bg2"/>
                    </a:solidFill>
                  </a:endParaRPr>
                </a:p>
                <a:p>
                  <a:pPr>
                    <a:lnSpc>
                      <a:spcPct val="120000"/>
                    </a:lnSpc>
                    <a:buClr>
                      <a:schemeClr val="folHlink"/>
                    </a:buClr>
                    <a:buSzPct val="60000"/>
                    <a:buFont typeface="Wingdings" pitchFamily="2" charset="2"/>
                    <a:buChar char="n"/>
                  </a:pP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Rectangle 17">
                  <a:extLst>
                    <a:ext uri="{FF2B5EF4-FFF2-40B4-BE49-F238E27FC236}">
                      <a16:creationId xmlns:a16="http://schemas.microsoft.com/office/drawing/2014/main" id="{79F2A71E-66EC-407C-96E3-14ECBB5081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58144" y="4682187"/>
                  <a:ext cx="5904656" cy="1003790"/>
                </a:xfrm>
                <a:prstGeom prst="rect">
                  <a:avLst/>
                </a:prstGeom>
                <a:blipFill>
                  <a:blip r:embed="rId6"/>
                  <a:stretch>
                    <a:fillRect t="-5455" b="-9091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6A9139-C9E1-4CE3-B788-B56C78AFFFD3}"/>
                </a:ext>
              </a:extLst>
            </p:cNvPr>
            <p:cNvSpPr/>
            <p:nvPr/>
          </p:nvSpPr>
          <p:spPr>
            <a:xfrm>
              <a:off x="607048" y="4542976"/>
              <a:ext cx="5871128" cy="1235999"/>
            </a:xfrm>
            <a:prstGeom prst="rect">
              <a:avLst/>
            </a:prstGeom>
            <a:noFill/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A10EC908-98AC-4479-8DB1-C326771E6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020" y="4599139"/>
              <a:ext cx="1202780" cy="350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90000"/>
                </a:lnSpc>
                <a:spcBef>
                  <a:spcPct val="50000"/>
                </a:spcBef>
                <a:spcAft>
                  <a:spcPct val="20000"/>
                </a:spcAft>
              </a:pPr>
              <a:r>
                <a:rPr lang="en-GB" sz="1600" b="1" dirty="0">
                  <a:solidFill>
                    <a:schemeClr val="accent5"/>
                  </a:solidFill>
                </a:rPr>
                <a:t>Objectives: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641821"/>
      </p:ext>
    </p:extLst>
  </p:cSld>
  <p:clrMapOvr>
    <a:masterClrMapping/>
  </p:clrMapOvr>
</p:sld>
</file>

<file path=ppt/theme/theme1.xml><?xml version="1.0" encoding="utf-8"?>
<a:theme xmlns:a="http://schemas.openxmlformats.org/drawingml/2006/main" name="Ansys - Slide Master">
  <a:themeElements>
    <a:clrScheme name="Ansys Color Theme - 2020">
      <a:dk1>
        <a:srgbClr val="000000"/>
      </a:dk1>
      <a:lt1>
        <a:srgbClr val="FFFFFF"/>
      </a:lt1>
      <a:dk2>
        <a:srgbClr val="898A8D"/>
      </a:dk2>
      <a:lt2>
        <a:srgbClr val="FFFFFF"/>
      </a:lt2>
      <a:accent1>
        <a:srgbClr val="FFB71B"/>
      </a:accent1>
      <a:accent2>
        <a:srgbClr val="D9D8D6"/>
      </a:accent2>
      <a:accent3>
        <a:srgbClr val="898A8D"/>
      </a:accent3>
      <a:accent4>
        <a:srgbClr val="444446"/>
      </a:accent4>
      <a:accent5>
        <a:srgbClr val="D29100"/>
      </a:accent5>
      <a:accent6>
        <a:srgbClr val="F9DD42"/>
      </a:accent6>
      <a:hlink>
        <a:srgbClr val="FFB71B"/>
      </a:hlink>
      <a:folHlink>
        <a:srgbClr val="898A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R EduPack Template-PPT.pptx" id="{6915936C-DFE7-4FF8-9264-6E8AC20FBDCA}" vid="{0CF07170-F739-4845-B39E-1D0B1A9308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1F15CCDA16C44AB1AFF6EA8F76A1A" ma:contentTypeVersion="9" ma:contentTypeDescription="Create a new document." ma:contentTypeScope="" ma:versionID="d2490b6917611ed4cc4d992c6093a9cd">
  <xsd:schema xmlns:xsd="http://www.w3.org/2001/XMLSchema" xmlns:xs="http://www.w3.org/2001/XMLSchema" xmlns:p="http://schemas.microsoft.com/office/2006/metadata/properties" xmlns:ns2="4486bbf1-55fc-49d2-af7e-ec287a4789b3" targetNamespace="http://schemas.microsoft.com/office/2006/metadata/properties" ma:root="true" ma:fieldsID="c883153ab8ac3a2450a700e5c9724541" ns2:_="">
    <xsd:import namespace="4486bbf1-55fc-49d2-af7e-ec287a4789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86bbf1-55fc-49d2-af7e-ec287a4789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Tag" ma:index="16" nillable="true" ma:displayName="Tag" ma:format="Dropdown" ma:internalName="Tag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 xmlns="4486bbf1-55fc-49d2-af7e-ec287a4789b3" xsi:nil="true"/>
  </documentManagement>
</p:properties>
</file>

<file path=customXml/itemProps1.xml><?xml version="1.0" encoding="utf-8"?>
<ds:datastoreItem xmlns:ds="http://schemas.openxmlformats.org/officeDocument/2006/customXml" ds:itemID="{B2C677A1-767F-4034-8CE0-50B19A8E92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86bbf1-55fc-49d2-af7e-ec287a4789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5FE876-BBFA-4E5E-8653-4E4CAC4320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54582C-3F01-4F8D-9460-F0A670A527E2}">
  <ds:schemaRefs>
    <ds:schemaRef ds:uri="http://schemas.microsoft.com/office/2006/documentManagement/types"/>
    <ds:schemaRef ds:uri="ef833346-f83e-40f5-a0e1-5788cb232001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7f20fa63-e241-4761-94ba-32b364e68bb9"/>
    <ds:schemaRef ds:uri="http://schemas.microsoft.com/office/2006/metadata/properties"/>
    <ds:schemaRef ds:uri="http://purl.org/dc/dcmitype/"/>
    <ds:schemaRef ds:uri="4486bbf1-55fc-49d2-af7e-ec287a4789b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AER EduPack Template-PPT</Template>
  <TotalTime>60</TotalTime>
  <Words>2536</Words>
  <Application>Microsoft Office PowerPoint</Application>
  <PresentationFormat>Widescreen</PresentationFormat>
  <Paragraphs>316</Paragraphs>
  <Slides>24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Ansys - Slide Master</vt:lpstr>
      <vt:lpstr>PowerPoint Presentation</vt:lpstr>
      <vt:lpstr>Agenda</vt:lpstr>
      <vt:lpstr>A brief history</vt:lpstr>
      <vt:lpstr>High-temperature aerospace materials: Jet Engine thermal zones</vt:lpstr>
      <vt:lpstr>Granta EduPack and education resources</vt:lpstr>
      <vt:lpstr>Granta EduPack 2020</vt:lpstr>
      <vt:lpstr>Systematic materials selection (Ashby, Cambridge University)</vt:lpstr>
      <vt:lpstr>Performance Index Table under the Learn button</vt:lpstr>
      <vt:lpstr>Radial turbine blades (turbochargers): Safety and cost </vt:lpstr>
      <vt:lpstr>Which are the high-temperature candidates?</vt:lpstr>
      <vt:lpstr>Demo: Radial turbine blades (turbochargers, 950°C)</vt:lpstr>
      <vt:lpstr>Radial turbine blades (turbochargers) at elevated temperatures</vt:lpstr>
      <vt:lpstr>Radial turbine blades (turbochargers, 950°C vs 1100°C)</vt:lpstr>
      <vt:lpstr>Price overview of high-temperature aerospace materials</vt:lpstr>
      <vt:lpstr>Visualizing and selecting based on eco-data</vt:lpstr>
      <vt:lpstr>The UN Sustainable Development Goals (SDGs)</vt:lpstr>
      <vt:lpstr>Granta EduPack sustainable development database</vt:lpstr>
      <vt:lpstr>Critical materials and elements</vt:lpstr>
      <vt:lpstr>Demo: Materials data for Nickel-Cobalt-Alloy</vt:lpstr>
      <vt:lpstr>Cobalt eco-profile</vt:lpstr>
      <vt:lpstr>Cobalt main mining areas</vt:lpstr>
      <vt:lpstr>Jet Engine material mapping, from NASA Tech Brief</vt:lpstr>
      <vt:lpstr>Join the Ansys conversation!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Parnell</dc:creator>
  <cp:lastModifiedBy>Soma Chakrabarti</cp:lastModifiedBy>
  <cp:revision>2</cp:revision>
  <dcterms:created xsi:type="dcterms:W3CDTF">2021-06-25T12:57:59Z</dcterms:created>
  <dcterms:modified xsi:type="dcterms:W3CDTF">2021-08-25T08:32:29Z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0x0101006F11F15CCDA16C44AB1AFF6EA8F76A1A</vt:lpwstr>
  </property>
</Properties>
</file>