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sldIdLst>
    <p:sldId id="256" r:id="rId5"/>
    <p:sldId id="270" r:id="rId6"/>
    <p:sldId id="277" r:id="rId7"/>
    <p:sldId id="497" r:id="rId8"/>
    <p:sldId id="498" r:id="rId9"/>
    <p:sldId id="499" r:id="rId10"/>
    <p:sldId id="500" r:id="rId11"/>
    <p:sldId id="501" r:id="rId12"/>
    <p:sldId id="502" r:id="rId13"/>
    <p:sldId id="503" r:id="rId14"/>
    <p:sldId id="504" r:id="rId15"/>
    <p:sldId id="505" r:id="rId16"/>
    <p:sldId id="506" r:id="rId17"/>
    <p:sldId id="507" r:id="rId18"/>
    <p:sldId id="508" r:id="rId19"/>
    <p:sldId id="509" r:id="rId20"/>
    <p:sldId id="258"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Tahoma" panose="020B060403050404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3586" autoAdjust="0"/>
  </p:normalViewPr>
  <p:slideViewPr>
    <p:cSldViewPr showGuides="1">
      <p:cViewPr varScale="1">
        <p:scale>
          <a:sx n="80" d="100"/>
          <a:sy n="80" d="100"/>
        </p:scale>
        <p:origin x="1200" y="78"/>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Shape factor overview</a:t>
            </a:r>
          </a:p>
          <a:p>
            <a:pPr marL="171450" indent="-171450">
              <a:buFont typeface="Arial" panose="020B0604020202020204" pitchFamily="34" charset="0"/>
              <a:buChar char="•"/>
            </a:pPr>
            <a:r>
              <a:rPr lang="en-GB" dirty="0"/>
              <a:t>We can use the logarithmic axis scale properties to visualize the shape factors of the structural sections</a:t>
            </a:r>
          </a:p>
          <a:p>
            <a:pPr marL="171450" indent="-171450">
              <a:buFont typeface="Arial" panose="020B0604020202020204" pitchFamily="34" charset="0"/>
              <a:buChar char="•"/>
            </a:pPr>
            <a:r>
              <a:rPr lang="en-GB" dirty="0"/>
              <a:t>Starting with the expression for the elastic shape factor from the previous page, we can plot Imax </a:t>
            </a:r>
            <a:r>
              <a:rPr lang="en-GB" i="1" dirty="0"/>
              <a:t>vs</a:t>
            </a:r>
            <a:r>
              <a:rPr lang="en-GB" dirty="0"/>
              <a:t>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e</a:t>
            </a:r>
            <a:r>
              <a:rPr lang="en-GB" dirty="0"/>
              <a:t> on logarithmic axes.</a:t>
            </a:r>
          </a:p>
          <a:p>
            <a:pPr marL="171450" indent="-171450">
              <a:buFont typeface="Arial" panose="020B0604020202020204" pitchFamily="34" charset="0"/>
              <a:buChar char="•"/>
            </a:pPr>
            <a:r>
              <a:rPr lang="en-GB" dirty="0"/>
              <a:t> The display lines show that these structural sections mainly have values between 1 and 100 for the shape factor</a:t>
            </a:r>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10</a:t>
            </a:fld>
            <a:endParaRPr lang="en-GB"/>
          </a:p>
        </p:txBody>
      </p:sp>
    </p:spTree>
    <p:extLst>
      <p:ext uri="{BB962C8B-B14F-4D97-AF65-F5344CB8AC3E}">
        <p14:creationId xmlns:p14="http://schemas.microsoft.com/office/powerpoint/2010/main" val="8197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cs typeface="Times New Roman" panose="02020603050405020304" pitchFamily="18" charset="0"/>
              </a:rPr>
              <a:t>Derivation of shape-dependent performance index</a:t>
            </a:r>
            <a:endParaRPr lang="en-US" sz="1200" b="1" i="1" dirty="0">
              <a:cs typeface="Times New Roman" panose="02020603050405020304" pitchFamily="18" charset="0"/>
            </a:endParaRPr>
          </a:p>
          <a:p>
            <a:pPr marL="171450" indent="-171450">
              <a:buFont typeface="Arial" panose="020B0604020202020204" pitchFamily="34" charset="0"/>
              <a:buChar char="•"/>
            </a:pPr>
            <a:r>
              <a:rPr lang="en-US" sz="1200" dirty="0">
                <a:cs typeface="Times New Roman" panose="02020603050405020304" pitchFamily="18" charset="0"/>
              </a:rPr>
              <a:t>The derivation here parallels that for a light stiff beam in bending. The only difference is that, for the square beam</a:t>
            </a:r>
            <a:r>
              <a:rPr lang="en-GB" sz="1200" dirty="0">
                <a:cs typeface="Times New Roman" panose="02020603050405020304" pitchFamily="18" charset="0"/>
              </a:rPr>
              <a:t>. The only difference is that for a </a:t>
            </a:r>
            <a:r>
              <a:rPr lang="en-US" sz="1200" dirty="0">
                <a:cs typeface="Times New Roman" panose="02020603050405020304" pitchFamily="18" charset="0"/>
              </a:rPr>
              <a:t>shaped beam, the area expression will include the shape factor (derived from </a:t>
            </a:r>
            <a:r>
              <a:rPr lang="en-US" sz="1200" dirty="0">
                <a:latin typeface="Tahoma" panose="020B0604030504040204" pitchFamily="34" charset="0"/>
                <a:cs typeface="Times New Roman" panose="02020603050405020304" pitchFamily="18" charset="0"/>
              </a:rPr>
              <a:t>I </a:t>
            </a:r>
            <a:r>
              <a:rPr lang="en-US" sz="1200" dirty="0">
                <a:cs typeface="Times New Roman" panose="02020603050405020304" pitchFamily="18" charset="0"/>
              </a:rPr>
              <a:t>=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A</a:t>
            </a:r>
            <a:r>
              <a:rPr lang="en-US" sz="1200" baseline="30000" dirty="0">
                <a:cs typeface="Times New Roman" panose="02020603050405020304" pitchFamily="18" charset="0"/>
              </a:rPr>
              <a:t>2</a:t>
            </a:r>
            <a:r>
              <a:rPr lang="en-US" sz="1200" dirty="0">
                <a:cs typeface="Times New Roman" panose="02020603050405020304" pitchFamily="18" charset="0"/>
              </a:rPr>
              <a:t>/12).</a:t>
            </a:r>
          </a:p>
          <a:p>
            <a:pPr marL="171450" indent="-171450">
              <a:buFont typeface="Arial" panose="020B0604020202020204" pitchFamily="34" charset="0"/>
              <a:buChar char="•"/>
            </a:pPr>
            <a:r>
              <a:rPr lang="en-US" sz="1200" dirty="0">
                <a:cs typeface="Times New Roman" panose="02020603050405020304" pitchFamily="18" charset="0"/>
              </a:rPr>
              <a:t>So that when we minimize the mass, we can substitute the are with an expression that contains the shape factor.</a:t>
            </a:r>
            <a:endParaRPr lang="en-GB" sz="1200" dirty="0">
              <a:cs typeface="Times New Roman" panose="02020603050405020304" pitchFamily="18" charset="0"/>
            </a:endParaRPr>
          </a:p>
          <a:p>
            <a:pPr marL="171450" indent="-171450">
              <a:buFont typeface="Arial" panose="020B0604020202020204" pitchFamily="34" charset="0"/>
              <a:buChar char="•"/>
            </a:pPr>
            <a:r>
              <a:rPr lang="en-US" sz="1200" dirty="0">
                <a:cs typeface="Times New Roman" panose="02020603050405020304" pitchFamily="18" charset="0"/>
              </a:rPr>
              <a:t>The resulting equation for the metric, m, shows how the mass of the beam depends on the mechanical constraint it must meet (S) on the section shape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 and on the material of</a:t>
            </a:r>
            <a:r>
              <a:rPr lang="en-GB" sz="1200" dirty="0">
                <a:cs typeface="Times New Roman" panose="02020603050405020304" pitchFamily="18" charset="0"/>
              </a:rPr>
              <a:t> </a:t>
            </a:r>
            <a:r>
              <a:rPr lang="en-US" sz="1200" dirty="0">
                <a:cs typeface="Times New Roman" panose="02020603050405020304" pitchFamily="18" charset="0"/>
              </a:rPr>
              <a:t>which it’s made (ρ/E</a:t>
            </a:r>
            <a:r>
              <a:rPr lang="en-US" sz="1200" baseline="30000" dirty="0">
                <a:cs typeface="Times New Roman" panose="02020603050405020304" pitchFamily="18" charset="0"/>
              </a:rPr>
              <a:t>1/2</a:t>
            </a:r>
            <a:r>
              <a:rPr lang="en-US" sz="1200" dirty="0">
                <a:cs typeface="Times New Roman" panose="02020603050405020304" pitchFamily="18" charset="0"/>
              </a:rPr>
              <a:t>). The quantity ρ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E)</a:t>
            </a:r>
            <a:r>
              <a:rPr lang="en-US" sz="1200" baseline="30000" dirty="0">
                <a:cs typeface="Times New Roman" panose="02020603050405020304" pitchFamily="18" charset="0"/>
              </a:rPr>
              <a:t>1/2</a:t>
            </a:r>
            <a:r>
              <a:rPr lang="en-US" sz="1200" dirty="0">
                <a:cs typeface="Times New Roman" panose="02020603050405020304" pitchFamily="18" charset="0"/>
              </a:rPr>
              <a:t> can be thought as a “</a:t>
            </a:r>
            <a:r>
              <a:rPr lang="en-US" sz="1200" b="1" dirty="0">
                <a:solidFill>
                  <a:srgbClr val="CC0000"/>
                </a:solidFill>
                <a:cs typeface="Times New Roman" panose="02020603050405020304" pitchFamily="18" charset="0"/>
              </a:rPr>
              <a:t>shaped-material</a:t>
            </a:r>
            <a:r>
              <a:rPr lang="en-GB" sz="1200" b="1" dirty="0">
                <a:solidFill>
                  <a:srgbClr val="CC0000"/>
                </a:solidFill>
                <a:cs typeface="Times New Roman" panose="02020603050405020304" pitchFamily="18" charset="0"/>
              </a:rPr>
              <a:t> </a:t>
            </a:r>
            <a:r>
              <a:rPr lang="en-US" sz="1200" b="1" dirty="0">
                <a:solidFill>
                  <a:srgbClr val="CC0000"/>
                </a:solidFill>
                <a:cs typeface="Times New Roman" panose="02020603050405020304" pitchFamily="18" charset="0"/>
              </a:rPr>
              <a:t>index”.</a:t>
            </a:r>
            <a:endParaRPr lang="en-GB" sz="1200" b="1" dirty="0">
              <a:solidFill>
                <a:srgbClr val="CC0000"/>
              </a:solidFill>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11</a:t>
            </a:fld>
            <a:endParaRPr lang="en-GB"/>
          </a:p>
        </p:txBody>
      </p:sp>
    </p:spTree>
    <p:extLst>
      <p:ext uri="{BB962C8B-B14F-4D97-AF65-F5344CB8AC3E}">
        <p14:creationId xmlns:p14="http://schemas.microsoft.com/office/powerpoint/2010/main" val="245790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Using the revised Performance Index</a:t>
            </a:r>
          </a:p>
          <a:p>
            <a:pPr marL="171450" indent="-171450">
              <a:buFont typeface="Arial" panose="020B0604020202020204" pitchFamily="34" charset="0"/>
              <a:buChar char="•"/>
            </a:pPr>
            <a:r>
              <a:rPr lang="en-GB" dirty="0"/>
              <a:t>It is now possible to rank and select materials for a structural section in bending using the revised performance index</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the shape factor is not one of the explicit attributes in the structural section data‑table, so it becomes somewhat indirect to express the actual shape factor for each individual record.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advanced option of the </a:t>
            </a:r>
            <a:r>
              <a:rPr lang="en-US" sz="1200" i="1" kern="1200" dirty="0">
                <a:solidFill>
                  <a:schemeClr val="tx1"/>
                </a:solidFill>
                <a:effectLst/>
                <a:latin typeface="+mn-lt"/>
                <a:ea typeface="+mn-ea"/>
                <a:cs typeface="+mn-cs"/>
              </a:rPr>
              <a:t>Chart</a:t>
            </a:r>
            <a:r>
              <a:rPr lang="en-US" sz="1200" kern="1200" dirty="0">
                <a:solidFill>
                  <a:schemeClr val="tx1"/>
                </a:solidFill>
                <a:effectLst/>
                <a:latin typeface="+mn-lt"/>
                <a:ea typeface="+mn-ea"/>
                <a:cs typeface="+mn-cs"/>
              </a:rPr>
              <a:t> stage, however, we can enter an expression for the full revised performance index to minimize.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results, here by section type, show that Extruded Al and softwood planks are performing the best in this overview.</a:t>
            </a:r>
            <a:endParaRPr lang="en-GB" dirty="0"/>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12</a:t>
            </a:fld>
            <a:endParaRPr lang="en-GB"/>
          </a:p>
        </p:txBody>
      </p:sp>
    </p:spTree>
    <p:extLst>
      <p:ext uri="{BB962C8B-B14F-4D97-AF65-F5344CB8AC3E}">
        <p14:creationId xmlns:p14="http://schemas.microsoft.com/office/powerpoint/2010/main" val="172082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t>MaterialUniverse</a:t>
            </a:r>
            <a:r>
              <a:rPr lang="en-GB" sz="900" b="1" dirty="0"/>
              <a:t> selection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a:t>
            </a:r>
            <a:r>
              <a:rPr lang="en-US" sz="1200" kern="1200" dirty="0" err="1">
                <a:solidFill>
                  <a:schemeClr val="tx1"/>
                </a:solidFill>
                <a:effectLst/>
                <a:latin typeface="+mn-lt"/>
                <a:ea typeface="+mn-ea"/>
                <a:cs typeface="+mn-cs"/>
              </a:rPr>
              <a:t>MaterialUniverse</a:t>
            </a:r>
            <a:r>
              <a:rPr lang="en-US" sz="1200" kern="1200" dirty="0">
                <a:solidFill>
                  <a:schemeClr val="tx1"/>
                </a:solidFill>
                <a:effectLst/>
                <a:latin typeface="+mn-lt"/>
                <a:ea typeface="+mn-ea"/>
                <a:cs typeface="+mn-cs"/>
              </a:rPr>
              <a:t> of Granta EduPack, selection is done by using an optimal elastic shape factor, </a:t>
            </a:r>
            <a:r>
              <a:rPr lang="en-US" sz="1200" i="1"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listed in the datasheet of properties .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shape factor is not considered a material property but, in our context, it provides an approximate value for the</a:t>
            </a:r>
            <a:r>
              <a:rPr lang="en-US" sz="1200" i="1" kern="1200" dirty="0">
                <a:solidFill>
                  <a:schemeClr val="tx1"/>
                </a:solidFill>
                <a:effectLst/>
                <a:latin typeface="+mn-lt"/>
                <a:ea typeface="+mn-ea"/>
                <a:cs typeface="+mn-cs"/>
              </a:rPr>
              <a:t> maximum shape factor</a:t>
            </a:r>
            <a:r>
              <a:rPr lang="en-US" sz="1200" kern="1200" dirty="0">
                <a:solidFill>
                  <a:schemeClr val="tx1"/>
                </a:solidFill>
                <a:effectLst/>
                <a:latin typeface="+mn-lt"/>
                <a:ea typeface="+mn-ea"/>
                <a:cs typeface="+mn-cs"/>
              </a:rPr>
              <a:t> for each material before localized buckling (relevant for a beam in bending).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Tile vertically charts with the performance index finder for beams in bending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Results from the </a:t>
            </a:r>
            <a:r>
              <a:rPr lang="en-US" sz="1200" kern="1200" dirty="0" err="1">
                <a:solidFill>
                  <a:schemeClr val="tx1"/>
                </a:solidFill>
                <a:effectLst/>
                <a:latin typeface="+mn-lt"/>
                <a:ea typeface="+mn-ea"/>
                <a:cs typeface="+mn-cs"/>
              </a:rPr>
              <a:t>MaterialUniverse</a:t>
            </a:r>
            <a:r>
              <a:rPr lang="en-US" sz="1200" kern="1200" dirty="0">
                <a:solidFill>
                  <a:schemeClr val="tx1"/>
                </a:solidFill>
                <a:effectLst/>
                <a:latin typeface="+mn-lt"/>
                <a:ea typeface="+mn-ea"/>
                <a:cs typeface="+mn-cs"/>
              </a:rPr>
              <a:t> show that woods (planks) give the best performance for a beam in bending in both cases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 and steel show dramatic relative improvements in performance if the cross-section is optimized, since they can be made into I-beams and other very efficient hollow shapes</a:t>
            </a:r>
            <a:endParaRPr lang="en-GB" sz="900" dirty="0"/>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13</a:t>
            </a:fld>
            <a:endParaRPr lang="en-GB"/>
          </a:p>
        </p:txBody>
      </p:sp>
    </p:spTree>
    <p:extLst>
      <p:ext uri="{BB962C8B-B14F-4D97-AF65-F5344CB8AC3E}">
        <p14:creationId xmlns:p14="http://schemas.microsoft.com/office/powerpoint/2010/main" val="247901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FE Simulations</a:t>
            </a:r>
          </a:p>
          <a:p>
            <a:pPr marL="285750" indent="-285750">
              <a:buFont typeface="Arial" panose="020B0604020202020204" pitchFamily="34" charset="0"/>
              <a:buChar char="•"/>
            </a:pPr>
            <a:r>
              <a:rPr lang="en-US" dirty="0">
                <a:latin typeface="Arial" panose="020B0604020202020204" pitchFamily="34" charset="0"/>
                <a:ea typeface="Times New Roman" panose="02020603050405020304" pitchFamily="18" charset="0"/>
                <a:cs typeface="Times New Roman" panose="02020603050405020304" pitchFamily="18" charset="0"/>
              </a:rPr>
              <a:t>Can estimate the deflection caused by certain 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ea typeface="Times New Roman" panose="02020603050405020304" pitchFamily="18" charset="0"/>
                <a:cs typeface="Times New Roman" panose="02020603050405020304" pitchFamily="18" charset="0"/>
              </a:rPr>
              <a:t>Map the stress within the geometry caused by this load, provided the necessary material properties are given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Using Granta EduPack to screen and select top material candidates in combination with Finite Element simulation to optimize geometry, engineers and designers can reduce the number of material candidates to consider in structural design</a:t>
            </a:r>
            <a:endParaRPr lang="en-GB" dirty="0"/>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14</a:t>
            </a:fld>
            <a:endParaRPr lang="en-GB"/>
          </a:p>
        </p:txBody>
      </p:sp>
    </p:spTree>
    <p:extLst>
      <p:ext uri="{BB962C8B-B14F-4D97-AF65-F5344CB8AC3E}">
        <p14:creationId xmlns:p14="http://schemas.microsoft.com/office/powerpoint/2010/main" val="379066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Times New Roman" panose="02020603050405020304" pitchFamily="18" charset="0"/>
              </a:rPr>
              <a:t>Material selection generates synergy with structural simulations (Claes)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ea typeface="Times New Roman" panose="02020603050405020304" pitchFamily="18" charset="0"/>
                <a:cs typeface="Times New Roman" panose="02020603050405020304" pitchFamily="18" charset="0"/>
              </a:rPr>
              <a:t>For the design engineer, </a:t>
            </a:r>
            <a:r>
              <a:rPr lang="en-US" sz="1200" b="1" i="1" dirty="0">
                <a:latin typeface="Arial" panose="020B0604020202020204" pitchFamily="34" charset="0"/>
                <a:ea typeface="Times New Roman" panose="02020603050405020304" pitchFamily="18" charset="0"/>
                <a:cs typeface="Times New Roman" panose="02020603050405020304" pitchFamily="18" charset="0"/>
              </a:rPr>
              <a:t>screening</a:t>
            </a:r>
            <a:r>
              <a:rPr lang="en-US" sz="1200" dirty="0">
                <a:latin typeface="Arial" panose="020B0604020202020204" pitchFamily="34" charset="0"/>
                <a:ea typeface="Times New Roman" panose="02020603050405020304" pitchFamily="18" charset="0"/>
                <a:cs typeface="Times New Roman" panose="02020603050405020304" pitchFamily="18" charset="0"/>
              </a:rPr>
              <a:t> based on material properties, </a:t>
            </a:r>
            <a:r>
              <a:rPr lang="en-US" sz="1200" b="1" i="1" dirty="0">
                <a:latin typeface="Arial" panose="020B0604020202020204" pitchFamily="34" charset="0"/>
                <a:ea typeface="Times New Roman" panose="02020603050405020304" pitchFamily="18" charset="0"/>
                <a:cs typeface="Times New Roman" panose="02020603050405020304" pitchFamily="18" charset="0"/>
              </a:rPr>
              <a:t>ranking</a:t>
            </a:r>
            <a:r>
              <a:rPr lang="en-US" sz="1200" dirty="0">
                <a:latin typeface="Arial" panose="020B0604020202020204" pitchFamily="34" charset="0"/>
                <a:ea typeface="Times New Roman" panose="02020603050405020304" pitchFamily="18" charset="0"/>
                <a:cs typeface="Times New Roman" panose="02020603050405020304" pitchFamily="18" charset="0"/>
              </a:rPr>
              <a:t> by material-shape performance index and </a:t>
            </a:r>
            <a:r>
              <a:rPr lang="en-US" sz="1200" b="1" i="1" dirty="0">
                <a:latin typeface="Arial" panose="020B0604020202020204" pitchFamily="34" charset="0"/>
                <a:ea typeface="Times New Roman" panose="02020603050405020304" pitchFamily="18" charset="0"/>
                <a:cs typeface="Times New Roman" panose="02020603050405020304" pitchFamily="18" charset="0"/>
              </a:rPr>
              <a:t>FE simulations </a:t>
            </a:r>
            <a:r>
              <a:rPr lang="en-US" sz="1200" dirty="0">
                <a:latin typeface="Arial" panose="020B0604020202020204" pitchFamily="34" charset="0"/>
                <a:ea typeface="Times New Roman" panose="02020603050405020304" pitchFamily="18" charset="0"/>
                <a:cs typeface="Times New Roman" panose="02020603050405020304" pitchFamily="18" charset="0"/>
              </a:rPr>
              <a:t>to fix dimensions are complementary</a:t>
            </a:r>
          </a:p>
          <a:p>
            <a:pPr marL="285750" indent="-285750">
              <a:buFont typeface="Arial" panose="020B0604020202020204" pitchFamily="34" charset="0"/>
              <a:buChar char="•"/>
            </a:pPr>
            <a:r>
              <a:rPr lang="en-US" dirty="0">
                <a:latin typeface="Arial" panose="020B0604020202020204" pitchFamily="34" charset="0"/>
                <a:ea typeface="Times New Roman" panose="02020603050405020304" pitchFamily="18" charset="0"/>
                <a:cs typeface="Times New Roman" panose="02020603050405020304" pitchFamily="18" charset="0"/>
              </a:rPr>
              <a:t>The output from Granta EduPack enables: Trade off curves for compromises, </a:t>
            </a:r>
            <a:r>
              <a:rPr lang="en-US" dirty="0">
                <a:latin typeface="Arial" panose="020B0604020202020204" pitchFamily="34" charset="0"/>
                <a:cs typeface="Times New Roman" panose="02020603050405020304" pitchFamily="18" charset="0"/>
              </a:rPr>
              <a:t>Equal performance candidates and enables to consider Cost, Eco-properties, Durability </a:t>
            </a:r>
            <a:r>
              <a:rPr lang="en-US" dirty="0" err="1">
                <a:latin typeface="Arial" panose="020B0604020202020204" pitchFamily="34" charset="0"/>
                <a:cs typeface="Times New Roman" panose="02020603050405020304" pitchFamily="18" charset="0"/>
              </a:rPr>
              <a:t>etc</a:t>
            </a:r>
            <a:endParaRPr lang="en-US" dirty="0">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Arial" panose="020B0604020202020204" pitchFamily="34" charset="0"/>
                <a:cs typeface="Times New Roman" panose="02020603050405020304" pitchFamily="18" charset="0"/>
              </a:rPr>
              <a:t>The output from a FE Simulation gives: </a:t>
            </a:r>
            <a:r>
              <a:rPr lang="en-US" dirty="0">
                <a:latin typeface="Arial" panose="020B0604020202020204" pitchFamily="34" charset="0"/>
                <a:ea typeface="Times New Roman" panose="02020603050405020304" pitchFamily="18" charset="0"/>
                <a:cs typeface="Times New Roman" panose="02020603050405020304" pitchFamily="18" charset="0"/>
              </a:rPr>
              <a:t>Free design parameters, </a:t>
            </a:r>
            <a:r>
              <a:rPr lang="en-US" dirty="0">
                <a:latin typeface="Arial" panose="020B0604020202020204" pitchFamily="34" charset="0"/>
                <a:cs typeface="Times New Roman" panose="02020603050405020304" pitchFamily="18" charset="0"/>
              </a:rPr>
              <a:t>Von Mises stress maps, Deflection estimates</a:t>
            </a:r>
            <a:endParaRPr lang="en-GB" dirty="0"/>
          </a:p>
          <a:p>
            <a:pPr marL="285750" indent="-2857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15</a:t>
            </a:fld>
            <a:endParaRPr lang="en-GB"/>
          </a:p>
        </p:txBody>
      </p:sp>
    </p:spTree>
    <p:extLst>
      <p:ext uri="{BB962C8B-B14F-4D97-AF65-F5344CB8AC3E}">
        <p14:creationId xmlns:p14="http://schemas.microsoft.com/office/powerpoint/2010/main" val="587879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Conclusions</a:t>
            </a:r>
          </a:p>
          <a:p>
            <a:pPr marL="171450" marR="0" lvl="0" indent="-171450" defTabSz="914400" eaLnBrk="0" fontAlgn="auto" latinLnBrk="0" hangingPunct="0">
              <a:lnSpc>
                <a:spcPct val="150000"/>
              </a:lnSpc>
              <a:spcBef>
                <a:spcPct val="0"/>
              </a:spcBef>
              <a:spcAft>
                <a:spcPct val="0"/>
              </a:spcAft>
              <a:buClr>
                <a:srgbClr val="006600"/>
              </a:buClr>
              <a:buSzPct val="110000"/>
              <a:buFont typeface="Arial" panose="020B0604020202020204" pitchFamily="34" charset="0"/>
              <a:buChar char="•"/>
              <a:tabLst/>
              <a:defRPr/>
            </a:pPr>
            <a:r>
              <a:rPr lang="en-GB" dirty="0"/>
              <a:t>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rPr>
              <a:t>The Structural Sections data-table in Level 3 and Level 2 Architecture</a:t>
            </a:r>
          </a:p>
          <a:p>
            <a:pPr marL="171450" marR="0" lvl="0" indent="-171450" defTabSz="914400" eaLnBrk="0" fontAlgn="auto" latinLnBrk="0" hangingPunct="0">
              <a:lnSpc>
                <a:spcPct val="150000"/>
              </a:lnSpc>
              <a:spcBef>
                <a:spcPct val="0"/>
              </a:spcBef>
              <a:spcAft>
                <a:spcPct val="0"/>
              </a:spcAft>
              <a:buClr>
                <a:srgbClr val="006600"/>
              </a:buClr>
              <a:buSzPct val="110000"/>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rPr>
              <a:t> Shape factors and Revised Performance Index</a:t>
            </a:r>
          </a:p>
          <a:p>
            <a:pPr marL="171450" marR="0" lvl="0" indent="-171450" defTabSz="914400" eaLnBrk="0" fontAlgn="auto" latinLnBrk="0" hangingPunct="0">
              <a:lnSpc>
                <a:spcPct val="150000"/>
              </a:lnSpc>
              <a:spcBef>
                <a:spcPct val="0"/>
              </a:spcBef>
              <a:spcAft>
                <a:spcPct val="0"/>
              </a:spcAft>
              <a:buClr>
                <a:srgbClr val="006600"/>
              </a:buClr>
              <a:buSzPct val="110000"/>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rPr>
              <a:t>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The systematic material selection methodology generates significant synergy with structural simulations</a:t>
            </a:r>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16</a:t>
            </a:fld>
            <a:endParaRPr lang="en-GB"/>
          </a:p>
        </p:txBody>
      </p:sp>
    </p:spTree>
    <p:extLst>
      <p:ext uri="{BB962C8B-B14F-4D97-AF65-F5344CB8AC3E}">
        <p14:creationId xmlns:p14="http://schemas.microsoft.com/office/powerpoint/2010/main" val="394510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solidFill>
                  <a:schemeClr val="tx1"/>
                </a:solidFill>
              </a:rPr>
              <a:t>Agenda</a:t>
            </a:r>
          </a:p>
          <a:p>
            <a:pPr marL="171450" indent="-171450">
              <a:buFont typeface="Arial" panose="020B0604020202020204" pitchFamily="34" charset="0"/>
              <a:buChar char="•"/>
            </a:pPr>
            <a:r>
              <a:rPr lang="en-GB" dirty="0">
                <a:solidFill>
                  <a:schemeClr val="tx1"/>
                </a:solidFill>
              </a:rPr>
              <a:t>We will start with a background to structural sections in the built environment and the content of our specialized data-table for structural sections</a:t>
            </a:r>
          </a:p>
          <a:p>
            <a:pPr marL="171450" indent="-171450">
              <a:buFont typeface="Arial" panose="020B0604020202020204" pitchFamily="34" charset="0"/>
              <a:buChar char="•"/>
            </a:pPr>
            <a:r>
              <a:rPr lang="en-GB" dirty="0">
                <a:solidFill>
                  <a:schemeClr val="tx1"/>
                </a:solidFill>
              </a:rPr>
              <a:t>Then we will look at the relationship between shape and material relevant for structural sections</a:t>
            </a:r>
          </a:p>
          <a:p>
            <a:pPr marL="171450" indent="-171450">
              <a:buFont typeface="Arial" panose="020B0604020202020204" pitchFamily="34" charset="0"/>
              <a:buChar char="•"/>
            </a:pPr>
            <a:r>
              <a:rPr lang="en-GB" dirty="0">
                <a:solidFill>
                  <a:schemeClr val="tx1"/>
                </a:solidFill>
              </a:rPr>
              <a:t>We will then see how to derive a performance index that takes shape into account and show some examples</a:t>
            </a:r>
          </a:p>
          <a:p>
            <a:pPr marL="171450" indent="-171450">
              <a:buFont typeface="Arial" panose="020B0604020202020204" pitchFamily="34" charset="0"/>
              <a:buChar char="•"/>
            </a:pPr>
            <a:r>
              <a:rPr lang="en-GB" dirty="0">
                <a:solidFill>
                  <a:schemeClr val="tx1"/>
                </a:solidFill>
              </a:rPr>
              <a:t>Finally, we will look at how the systematic material selection methodology complements finite element simulations</a:t>
            </a:r>
          </a:p>
        </p:txBody>
      </p:sp>
      <p:sp>
        <p:nvSpPr>
          <p:cNvPr id="4" name="Slide Number Placeholder 3"/>
          <p:cNvSpPr>
            <a:spLocks noGrp="1"/>
          </p:cNvSpPr>
          <p:nvPr>
            <p:ph type="sldNum" sz="quarter" idx="5"/>
          </p:nvPr>
        </p:nvSpPr>
        <p:spPr/>
        <p:txBody>
          <a:bodyPr/>
          <a:lstStyle/>
          <a:p>
            <a:fld id="{C933B8EB-9E95-4B7B-9F67-868783002758}" type="slidenum">
              <a:rPr lang="en-GB" smtClean="0"/>
              <a:t>2</a:t>
            </a:fld>
            <a:endParaRPr lang="en-GB"/>
          </a:p>
        </p:txBody>
      </p:sp>
    </p:spTree>
    <p:extLst>
      <p:ext uri="{BB962C8B-B14F-4D97-AF65-F5344CB8AC3E}">
        <p14:creationId xmlns:p14="http://schemas.microsoft.com/office/powerpoint/2010/main" val="424478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built environment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Structural sections are a design case where architecture meets engineering for the built environment.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Their application is connected to safety in buildings as well as minimizing material use and ultimately cost.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Materials used for structural support, such as in buildings and general construction, rely heavily on their shape.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cross-section determines how effective the material is at fulfilling its structural function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supporting loads during bending)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Modern buildings are </a:t>
            </a:r>
            <a:r>
              <a:rPr lang="en-US" sz="1200" kern="1200" dirty="0">
                <a:solidFill>
                  <a:schemeClr val="tx1"/>
                </a:solidFill>
                <a:effectLst/>
                <a:latin typeface="+mn-lt"/>
                <a:ea typeface="+mn-ea"/>
                <a:cs typeface="+mn-cs"/>
              </a:rPr>
              <a:t>dependent on beams and columns and their shape are as important as the material properties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We can see some examples of structural sections for different purposes here: </a:t>
            </a:r>
            <a:r>
              <a:rPr lang="en-GB" sz="1200" i="1" kern="1200" dirty="0">
                <a:solidFill>
                  <a:schemeClr val="tx1"/>
                </a:solidFill>
                <a:effectLst/>
                <a:latin typeface="+mn-lt"/>
                <a:ea typeface="+mn-ea"/>
                <a:cs typeface="+mn-cs"/>
              </a:rPr>
              <a:t>Ties</a:t>
            </a:r>
            <a:r>
              <a:rPr lang="en-GB" sz="1200" kern="1200" dirty="0">
                <a:solidFill>
                  <a:schemeClr val="tx1"/>
                </a:solidFill>
                <a:effectLst/>
                <a:latin typeface="+mn-lt"/>
                <a:ea typeface="+mn-ea"/>
                <a:cs typeface="+mn-cs"/>
              </a:rPr>
              <a:t> for tensile stress, </a:t>
            </a:r>
            <a:r>
              <a:rPr lang="en-GB" sz="1200" i="1" kern="1200" dirty="0">
                <a:solidFill>
                  <a:schemeClr val="tx1"/>
                </a:solidFill>
                <a:effectLst/>
                <a:latin typeface="+mn-lt"/>
                <a:ea typeface="+mn-ea"/>
                <a:cs typeface="+mn-cs"/>
              </a:rPr>
              <a:t>Beams</a:t>
            </a:r>
            <a:r>
              <a:rPr lang="en-GB" sz="1200" kern="1200" dirty="0">
                <a:solidFill>
                  <a:schemeClr val="tx1"/>
                </a:solidFill>
                <a:effectLst/>
                <a:latin typeface="+mn-lt"/>
                <a:ea typeface="+mn-ea"/>
                <a:cs typeface="+mn-cs"/>
              </a:rPr>
              <a:t> for bending, </a:t>
            </a:r>
            <a:r>
              <a:rPr lang="en-GB" sz="1200" i="1" kern="1200" dirty="0">
                <a:solidFill>
                  <a:schemeClr val="tx1"/>
                </a:solidFill>
                <a:effectLst/>
                <a:latin typeface="+mn-lt"/>
                <a:ea typeface="+mn-ea"/>
                <a:cs typeface="+mn-cs"/>
              </a:rPr>
              <a:t>Shafts</a:t>
            </a:r>
            <a:r>
              <a:rPr lang="en-GB" sz="1200" kern="1200" dirty="0">
                <a:solidFill>
                  <a:schemeClr val="tx1"/>
                </a:solidFill>
                <a:effectLst/>
                <a:latin typeface="+mn-lt"/>
                <a:ea typeface="+mn-ea"/>
                <a:cs typeface="+mn-cs"/>
              </a:rPr>
              <a:t> for torque and </a:t>
            </a:r>
            <a:r>
              <a:rPr lang="en-GB" sz="1200" i="1" kern="1200" dirty="0">
                <a:solidFill>
                  <a:schemeClr val="tx1"/>
                </a:solidFill>
                <a:effectLst/>
                <a:latin typeface="+mn-lt"/>
                <a:ea typeface="+mn-ea"/>
                <a:cs typeface="+mn-cs"/>
              </a:rPr>
              <a:t>Columns</a:t>
            </a:r>
            <a:r>
              <a:rPr lang="en-GB" sz="1200" kern="1200" dirty="0">
                <a:solidFill>
                  <a:schemeClr val="tx1"/>
                </a:solidFill>
                <a:effectLst/>
                <a:latin typeface="+mn-lt"/>
                <a:ea typeface="+mn-ea"/>
                <a:cs typeface="+mn-cs"/>
              </a:rPr>
              <a:t> for compression.</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3</a:t>
            </a:fld>
            <a:endParaRPr lang="en-GB"/>
          </a:p>
        </p:txBody>
      </p:sp>
    </p:spTree>
    <p:extLst>
      <p:ext uri="{BB962C8B-B14F-4D97-AF65-F5344CB8AC3E}">
        <p14:creationId xmlns:p14="http://schemas.microsoft.com/office/powerpoint/2010/main" val="393409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Materials for buildings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Granta EduPack, there are a number of standard sections available, that all have their merits in terms of structural efficiency.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reflects how well they perform in carrying loads compared to, say, a solid square beam as a reference.</a:t>
            </a:r>
            <a:endParaRPr lang="en-GB" sz="1200" kern="1200" dirty="0">
              <a:solidFill>
                <a:schemeClr val="tx1"/>
              </a:solidFill>
              <a:effectLst/>
              <a:latin typeface="Arial" charset="0"/>
              <a:ea typeface="+mn-ea"/>
              <a:cs typeface="Arial"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nearly 2000 standard structural sections for selected materials available in a separate data-table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data organization is in the same “Tree” style as the </a:t>
            </a:r>
            <a:r>
              <a:rPr lang="en-US" sz="1200" kern="1200" dirty="0" err="1">
                <a:solidFill>
                  <a:schemeClr val="tx1"/>
                </a:solidFill>
                <a:effectLst/>
                <a:latin typeface="+mn-lt"/>
                <a:ea typeface="+mn-ea"/>
                <a:cs typeface="+mn-cs"/>
              </a:rPr>
              <a:t>MaterialUniverse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ProcessUniverse</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first level of the tree – the families – refers to shape. The second level is the material – we include only four for which standard sections are widely available.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attributes in the structural sections datasheet reflect material properties, such as </a:t>
            </a:r>
            <a:r>
              <a:rPr lang="en-US" sz="1200" i="1" kern="1200" dirty="0">
                <a:solidFill>
                  <a:schemeClr val="tx1"/>
                </a:solidFill>
                <a:effectLst/>
                <a:latin typeface="+mn-lt"/>
                <a:ea typeface="+mn-ea"/>
                <a:cs typeface="+mn-cs"/>
              </a:rPr>
              <a:t>Price</a:t>
            </a:r>
            <a:r>
              <a:rPr lang="en-US" sz="1200" kern="1200" dirty="0">
                <a:solidFill>
                  <a:schemeClr val="tx1"/>
                </a:solidFill>
                <a:effectLst/>
                <a:latin typeface="+mn-lt"/>
                <a:ea typeface="+mn-ea"/>
                <a:cs typeface="+mn-cs"/>
              </a:rPr>
              <a:t> ($/kg) or </a:t>
            </a:r>
            <a:r>
              <a:rPr lang="en-US" sz="1200" i="1" kern="1200" dirty="0">
                <a:solidFill>
                  <a:schemeClr val="tx1"/>
                </a:solidFill>
                <a:effectLst/>
                <a:latin typeface="+mn-lt"/>
                <a:ea typeface="+mn-ea"/>
                <a:cs typeface="+mn-cs"/>
              </a:rPr>
              <a:t>Yield strength</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(MPa),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can be plotted in charts in the usual way. However, most properties are specific to the </a:t>
            </a:r>
            <a:r>
              <a:rPr lang="en-GB" sz="1200" kern="1200" dirty="0">
                <a:solidFill>
                  <a:schemeClr val="tx1"/>
                </a:solidFill>
                <a:effectLst/>
                <a:latin typeface="+mn-lt"/>
                <a:ea typeface="+mn-ea"/>
                <a:cs typeface="+mn-cs"/>
              </a:rPr>
              <a:t>structural </a:t>
            </a:r>
            <a:r>
              <a:rPr lang="en-US" sz="1200" kern="1200" dirty="0">
                <a:solidFill>
                  <a:schemeClr val="tx1"/>
                </a:solidFill>
                <a:effectLst/>
                <a:latin typeface="+mn-lt"/>
                <a:ea typeface="+mn-ea"/>
                <a:cs typeface="+mn-cs"/>
              </a:rPr>
              <a:t>section of the datasheet, Second moment of area etc.</a:t>
            </a:r>
            <a:endParaRPr lang="en-GB" sz="1200" dirty="0">
              <a:latin typeface="Arial" charset="0"/>
              <a:cs typeface="Arial" charset="0"/>
            </a:endParaRPr>
          </a:p>
          <a:p>
            <a:pPr marL="0" indent="0">
              <a:buFont typeface="Arial" panose="020B0604020202020204" pitchFamily="34" charset="0"/>
              <a:buNone/>
            </a:pPr>
            <a:endParaRPr lang="el-GR" sz="1200" dirty="0">
              <a:latin typeface="Arial" charset="0"/>
              <a:cs typeface="Arial" charset="0"/>
            </a:endParaRPr>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4</a:t>
            </a:fld>
            <a:endParaRPr lang="en-GB"/>
          </a:p>
        </p:txBody>
      </p:sp>
    </p:spTree>
    <p:extLst>
      <p:ext uri="{BB962C8B-B14F-4D97-AF65-F5344CB8AC3E}">
        <p14:creationId xmlns:p14="http://schemas.microsoft.com/office/powerpoint/2010/main" val="110974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Bending and compression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Two of the most important situations for structural sections in buildings are compressive load and bending in various forms.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simple example is a cantilever, which is a </a:t>
            </a:r>
            <a:r>
              <a:rPr lang="en-US" sz="1200" i="1" kern="1200" dirty="0">
                <a:solidFill>
                  <a:schemeClr val="tx1"/>
                </a:solidFill>
                <a:effectLst/>
                <a:latin typeface="+mn-lt"/>
                <a:ea typeface="+mn-ea"/>
                <a:cs typeface="+mn-cs"/>
              </a:rPr>
              <a:t>fixed-end beam loaded in bending</a:t>
            </a:r>
            <a:r>
              <a:rPr lang="en-US" sz="1200" kern="1200" dirty="0">
                <a:solidFill>
                  <a:schemeClr val="tx1"/>
                </a:solidFill>
                <a:effectLst/>
                <a:latin typeface="+mn-lt"/>
                <a:ea typeface="+mn-ea"/>
                <a:cs typeface="+mn-cs"/>
              </a:rPr>
              <a:t> by vertical forces, as shown in the picture.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Strength is important, of course, but stiffness is the key performance-limiting property. The less deformation in a building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floor joists), the better it is.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summary to the left, you can see that the only factor which differs between these different loads is the constant (C</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so it is a useful case for both point loads and distributed loads (and combinations thereof) on the beam.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constant will not affect the selection outcome using material property charts, so the example is very general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also note that a column in compression behaves similar to a beam in bending, for a stiffness-limited design, since it is prone to buckling at critical deflections (Euler)</a:t>
            </a:r>
            <a:endParaRPr lang="en-US" sz="900" dirty="0"/>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5</a:t>
            </a:fld>
            <a:endParaRPr lang="en-GB"/>
          </a:p>
        </p:txBody>
      </p:sp>
    </p:spTree>
    <p:extLst>
      <p:ext uri="{BB962C8B-B14F-4D97-AF65-F5344CB8AC3E}">
        <p14:creationId xmlns:p14="http://schemas.microsoft.com/office/powerpoint/2010/main" val="156015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Materials and shape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usually assume that a main function can be identified and separated in the material selection (</a:t>
            </a:r>
            <a:r>
              <a:rPr lang="en-GB" sz="1200" i="1" kern="1200" dirty="0">
                <a:solidFill>
                  <a:schemeClr val="tx1"/>
                </a:solidFill>
                <a:effectLst/>
                <a:latin typeface="+mn-lt"/>
                <a:ea typeface="+mn-ea"/>
                <a:cs typeface="+mn-cs"/>
              </a:rPr>
              <a:t>e.g.</a:t>
            </a:r>
            <a:r>
              <a:rPr lang="en-GB" sz="1200" kern="1200" dirty="0">
                <a:solidFill>
                  <a:schemeClr val="tx1"/>
                </a:solidFill>
                <a:effectLst/>
                <a:latin typeface="+mn-lt"/>
                <a:ea typeface="+mn-ea"/>
                <a:cs typeface="+mn-cs"/>
              </a:rPr>
              <a:t> beam in bending)</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 a chart of pure material properties can normally be used to rank the options with respect to their performance objective.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requires that the cross section shape is fixed (</a:t>
            </a:r>
            <a:r>
              <a:rPr lang="en-GB" sz="1200" i="1" kern="1200" dirty="0">
                <a:solidFill>
                  <a:schemeClr val="tx1"/>
                </a:solidFill>
                <a:effectLst/>
                <a:latin typeface="+mn-lt"/>
                <a:ea typeface="+mn-ea"/>
                <a:cs typeface="+mn-cs"/>
              </a:rPr>
              <a:t>e.g.</a:t>
            </a:r>
            <a:r>
              <a:rPr lang="en-GB" sz="1200" kern="1200" dirty="0">
                <a:solidFill>
                  <a:schemeClr val="tx1"/>
                </a:solidFill>
                <a:effectLst/>
                <a:latin typeface="+mn-lt"/>
                <a:ea typeface="+mn-ea"/>
                <a:cs typeface="+mn-cs"/>
              </a:rPr>
              <a:t> a square) and that a free design parameter, such as area, has been eliminated from the performance index, to be determined later.</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But in the case of plotting the structural sections, the shape and size are not fixed but will influence the property chart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is possible to use a limit stage to remove unsuitable sections in screening but difficult to make a decision about which one has the best performance, using such a chart. The shape factor, representing structural efficiency, must be taken into account.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Structural</a:t>
            </a:r>
            <a:r>
              <a:rPr lang="en-GB" sz="1200" kern="1200" dirty="0">
                <a:solidFill>
                  <a:schemeClr val="tx1"/>
                </a:solidFill>
                <a:effectLst/>
                <a:latin typeface="+mn-lt"/>
                <a:ea typeface="+mn-ea"/>
                <a:cs typeface="+mn-cs"/>
              </a:rPr>
              <a:t> efficiency is obtained by combining material with macroscopic shape. While a material itself can be considered to have properties, it has no intrinsic shape. A structure, or a structural section, is a material made into a shape.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Shape factors are measures of the efficiency of material usage for a specific load case, such as bending.</a:t>
            </a:r>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6</a:t>
            </a:fld>
            <a:endParaRPr lang="en-GB"/>
          </a:p>
        </p:txBody>
      </p:sp>
    </p:spTree>
    <p:extLst>
      <p:ext uri="{BB962C8B-B14F-4D97-AF65-F5344CB8AC3E}">
        <p14:creationId xmlns:p14="http://schemas.microsoft.com/office/powerpoint/2010/main" val="100955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Overview (demo)</a:t>
            </a:r>
            <a:endParaRPr lang="en-US" sz="1200" b="1" i="1" dirty="0">
              <a:cs typeface="Times New Roman" panose="02020603050405020304" pitchFamily="18" charset="0"/>
            </a:endParaRPr>
          </a:p>
          <a:p>
            <a:pPr marL="171450" indent="-171450">
              <a:buFont typeface="Arial" panose="020B0604020202020204" pitchFamily="34" charset="0"/>
              <a:buChar char="•"/>
            </a:pPr>
            <a:r>
              <a:rPr lang="en-GB" dirty="0"/>
              <a:t>In the </a:t>
            </a:r>
            <a:r>
              <a:rPr lang="en-GB" i="1" dirty="0"/>
              <a:t>Browse</a:t>
            </a:r>
            <a:r>
              <a:rPr lang="en-GB" dirty="0"/>
              <a:t> mode, you can see a data-table of Structural Sections (not part of </a:t>
            </a:r>
            <a:r>
              <a:rPr lang="en-GB" dirty="0" err="1"/>
              <a:t>MaterialUniverse</a:t>
            </a:r>
            <a:r>
              <a:rPr lang="en-GB" dirty="0"/>
              <a:t>) and find, e.g., datasheet of a steel I-bar.</a:t>
            </a:r>
          </a:p>
          <a:p>
            <a:pPr marL="171450" indent="-171450">
              <a:buFont typeface="Arial" panose="020B0604020202020204" pitchFamily="34" charset="0"/>
              <a:buChar char="•"/>
            </a:pPr>
            <a:r>
              <a:rPr lang="en-GB" dirty="0"/>
              <a:t>If you want to plot charts with structural sections, you need to select them as a custom subset under the Chart/Select button</a:t>
            </a:r>
          </a:p>
          <a:p>
            <a:pPr marL="171450" indent="-171450">
              <a:buFont typeface="Arial" panose="020B0604020202020204" pitchFamily="34" charset="0"/>
              <a:buChar char="•"/>
            </a:pPr>
            <a:r>
              <a:rPr lang="en-GB" dirty="0"/>
              <a:t>It is then easy to plot overview charts of interesting properties, e.g., Bending </a:t>
            </a:r>
            <a:r>
              <a:rPr lang="en-GB" dirty="0" err="1"/>
              <a:t>stiffnes</a:t>
            </a:r>
            <a:r>
              <a:rPr lang="en-GB" dirty="0"/>
              <a:t> (in the major direction) vs Mass/length (not density)</a:t>
            </a:r>
          </a:p>
          <a:p>
            <a:pPr marL="171450" indent="-171450">
              <a:buFont typeface="Arial" panose="020B0604020202020204" pitchFamily="34" charset="0"/>
              <a:buChar char="•"/>
            </a:pPr>
            <a:r>
              <a:rPr lang="en-GB" dirty="0"/>
              <a:t>It is possible to focus on certain materials (via tree) and to screen based on properties (limit)</a:t>
            </a:r>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7</a:t>
            </a:fld>
            <a:endParaRPr lang="en-GB"/>
          </a:p>
        </p:txBody>
      </p:sp>
    </p:spTree>
    <p:extLst>
      <p:ext uri="{BB962C8B-B14F-4D97-AF65-F5344CB8AC3E}">
        <p14:creationId xmlns:p14="http://schemas.microsoft.com/office/powerpoint/2010/main" val="302780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Structural section overview</a:t>
            </a:r>
            <a:endParaRPr lang="en-US" sz="1200" b="1" i="1" dirty="0">
              <a:cs typeface="Times New Roman" panose="02020603050405020304" pitchFamily="18" charset="0"/>
            </a:endParaRPr>
          </a:p>
          <a:p>
            <a:pPr marL="171450" indent="-171450">
              <a:buFont typeface="Arial" panose="020B0604020202020204" pitchFamily="34" charset="0"/>
              <a:buChar char="•"/>
            </a:pPr>
            <a:r>
              <a:rPr lang="en-GB" dirty="0"/>
              <a:t>Here is an alternative view, limited to steel and divided into shapes via the advanced &gt; tree feature of the Chart stage</a:t>
            </a:r>
          </a:p>
          <a:p>
            <a:endParaRPr lang="en-GB" dirty="0"/>
          </a:p>
        </p:txBody>
      </p:sp>
      <p:sp>
        <p:nvSpPr>
          <p:cNvPr id="4" name="Slide Number Placeholder 3"/>
          <p:cNvSpPr>
            <a:spLocks noGrp="1"/>
          </p:cNvSpPr>
          <p:nvPr>
            <p:ph type="sldNum" sz="quarter" idx="5"/>
          </p:nvPr>
        </p:nvSpPr>
        <p:spPr/>
        <p:txBody>
          <a:bodyPr/>
          <a:lstStyle/>
          <a:p>
            <a:fld id="{C933B8EB-9E95-4B7B-9F67-868783002758}" type="slidenum">
              <a:rPr lang="en-GB" smtClean="0"/>
              <a:t>8</a:t>
            </a:fld>
            <a:endParaRPr lang="en-GB"/>
          </a:p>
        </p:txBody>
      </p:sp>
    </p:spTree>
    <p:extLst>
      <p:ext uri="{BB962C8B-B14F-4D97-AF65-F5344CB8AC3E}">
        <p14:creationId xmlns:p14="http://schemas.microsoft.com/office/powerpoint/2010/main" val="275254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How to handle shape factors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parameter that reflects the relevant distribution of material in the cross-section is the second moment of the area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a solid square beam, this is</a:t>
                </a:r>
                <a:r>
                  <a:rPr lang="en-GB" sz="900" dirty="0"/>
                  <a:t> A</a:t>
                </a:r>
                <a:r>
                  <a:rPr lang="en-GB" sz="900" baseline="30000" dirty="0"/>
                  <a:t>2</a:t>
                </a:r>
                <a:r>
                  <a:rPr lang="en-GB" sz="900" dirty="0"/>
                  <a:t>/12. </a:t>
                </a:r>
                <a:r>
                  <a:rPr lang="en-US" sz="1200" kern="1200" dirty="0">
                    <a:solidFill>
                      <a:schemeClr val="tx1"/>
                    </a:solidFill>
                    <a:effectLst/>
                    <a:latin typeface="+mn-lt"/>
                    <a:ea typeface="+mn-ea"/>
                    <a:cs typeface="+mn-cs"/>
                  </a:rPr>
                  <a:t>This represents the reference shape factor,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=1</a:t>
                </a:r>
                <a:r>
                  <a:rPr lang="en-GB" sz="900" dirty="0"/>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elastic shape factor for stiffness in bending of any structural section is defined as the ratio: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𝜑</m:t>
                        </m:r>
                      </m:e>
                      <m:sub>
                        <m:r>
                          <a:rPr lang="en-GB" sz="1200" i="1" kern="1200">
                            <a:solidFill>
                              <a:schemeClr val="tx1"/>
                            </a:solidFill>
                            <a:effectLst/>
                            <a:latin typeface="Cambria Math" panose="02040503050406030204" pitchFamily="18" charset="0"/>
                            <a:ea typeface="+mn-ea"/>
                            <a:cs typeface="+mn-cs"/>
                          </a:rPr>
                          <m:t>𝑒</m:t>
                        </m:r>
                      </m:sub>
                    </m:sSub>
                    <m:r>
                      <a:rPr lang="en-GB"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𝑆</m:t>
                        </m:r>
                      </m:num>
                      <m:den>
                        <m:sSub>
                          <m:sSubPr>
                            <m:ctrlPr>
                              <a:rPr lang="en-GB"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𝑆</m:t>
                            </m:r>
                          </m:e>
                          <m:sub>
                            <m:r>
                              <a:rPr lang="en-GB" sz="1200" i="1" kern="1200">
                                <a:solidFill>
                                  <a:schemeClr val="tx1"/>
                                </a:solidFill>
                                <a:effectLst/>
                                <a:latin typeface="Cambria Math" panose="02040503050406030204" pitchFamily="18" charset="0"/>
                                <a:ea typeface="+mn-ea"/>
                                <a:cs typeface="+mn-cs"/>
                              </a:rPr>
                              <m:t>𝑜</m:t>
                            </m:r>
                          </m:sub>
                        </m:sSub>
                      </m:den>
                    </m:f>
                    <m:r>
                      <a:rPr lang="en-GB" sz="1200" i="1" kern="1200">
                        <a:solidFill>
                          <a:schemeClr val="tx1"/>
                        </a:solidFill>
                        <a:effectLst/>
                        <a:latin typeface="Cambria Math" panose="02040503050406030204" pitchFamily="18" charset="0"/>
                        <a:ea typeface="+mn-ea"/>
                        <a:cs typeface="+mn-cs"/>
                      </a:rPr>
                      <m:t>=</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𝐸𝐼</m:t>
                        </m:r>
                      </m:num>
                      <m:den>
                        <m:r>
                          <a:rPr lang="en-GB" sz="1200" i="1" kern="1200">
                            <a:solidFill>
                              <a:schemeClr val="tx1"/>
                            </a:solidFill>
                            <a:effectLst/>
                            <a:latin typeface="Cambria Math" panose="02040503050406030204" pitchFamily="18" charset="0"/>
                            <a:ea typeface="+mn-ea"/>
                            <a:cs typeface="+mn-cs"/>
                          </a:rPr>
                          <m:t>𝐸</m:t>
                        </m:r>
                        <m:sSub>
                          <m:sSubPr>
                            <m:ctrlPr>
                              <a:rPr lang="en-GB"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𝐼</m:t>
                            </m:r>
                          </m:e>
                          <m:sub>
                            <m:r>
                              <a:rPr lang="en-GB" sz="1200" i="1" kern="1200">
                                <a:solidFill>
                                  <a:schemeClr val="tx1"/>
                                </a:solidFill>
                                <a:effectLst/>
                                <a:latin typeface="Cambria Math" panose="02040503050406030204" pitchFamily="18" charset="0"/>
                                <a:ea typeface="+mn-ea"/>
                                <a:cs typeface="+mn-cs"/>
                              </a:rPr>
                              <m:t>𝑜</m:t>
                            </m:r>
                          </m:sub>
                        </m:sSub>
                      </m:den>
                    </m:f>
                    <m:r>
                      <a:rPr lang="en-GB" sz="1200" i="1" kern="1200">
                        <a:solidFill>
                          <a:schemeClr val="tx1"/>
                        </a:solidFill>
                        <a:effectLst/>
                        <a:latin typeface="Cambria Math" panose="02040503050406030204" pitchFamily="18" charset="0"/>
                        <a:ea typeface="+mn-ea"/>
                        <a:cs typeface="+mn-cs"/>
                      </a:rPr>
                      <m:t>=12</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𝐼</m:t>
                        </m:r>
                      </m:num>
                      <m:den>
                        <m:sSup>
                          <m:sSupPr>
                            <m:ctrlPr>
                              <a:rPr lang="en-GB" sz="1200" i="1" kern="1200">
                                <a:solidFill>
                                  <a:schemeClr val="tx1"/>
                                </a:solidFill>
                                <a:effectLst/>
                                <a:latin typeface="Cambria Math" panose="02040503050406030204" pitchFamily="18" charset="0"/>
                                <a:ea typeface="+mn-ea"/>
                                <a:cs typeface="+mn-cs"/>
                              </a:rPr>
                            </m:ctrlPr>
                          </m:sSupPr>
                          <m:e>
                            <m:r>
                              <a:rPr lang="en-GB" sz="1200" i="1" kern="1200">
                                <a:solidFill>
                                  <a:schemeClr val="tx1"/>
                                </a:solidFill>
                                <a:effectLst/>
                                <a:latin typeface="Cambria Math" panose="02040503050406030204" pitchFamily="18" charset="0"/>
                                <a:ea typeface="+mn-ea"/>
                                <a:cs typeface="+mn-cs"/>
                              </a:rPr>
                              <m:t>𝐴</m:t>
                            </m:r>
                          </m:e>
                          <m:sup>
                            <m:r>
                              <a:rPr lang="en-GB" sz="1200" i="1" kern="1200">
                                <a:solidFill>
                                  <a:schemeClr val="tx1"/>
                                </a:solidFill>
                                <a:effectLst/>
                                <a:latin typeface="Cambria Math" panose="02040503050406030204" pitchFamily="18" charset="0"/>
                                <a:ea typeface="+mn-ea"/>
                                <a:cs typeface="+mn-cs"/>
                              </a:rPr>
                              <m:t>2</m:t>
                            </m:r>
                          </m:sup>
                        </m:sSup>
                      </m:den>
                    </m:f>
                  </m:oMath>
                </a14:m>
                <a:r>
                  <a:rPr lang="en-GB" sz="1200" kern="1200" dirty="0">
                    <a:solidFill>
                      <a:schemeClr val="tx1"/>
                    </a:solidFill>
                    <a:effectLst/>
                    <a:latin typeface="+mn-lt"/>
                    <a:ea typeface="+mn-ea"/>
                    <a:cs typeface="+mn-cs"/>
                  </a:rPr>
                  <a:t> , where S is called the bending stiffness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turns out that a solid circular beam of the same cross-section area as the square beam has nearly the same shape factor,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=0.96.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same cross-section area is used in a hollow tube or an I-beam, instead of a square beam, it is around 10 times more efficient in bending stiffness.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linear scaling of size does not affect the shape factor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By using the definition of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and the values of I and A for the individual sections in the data-table, it is possible to plot an overview of shape factors</a:t>
                </a:r>
                <a:endParaRPr lang="en-GB" sz="900" dirty="0"/>
              </a:p>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How to handle shape factors (Claes)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parameter that reflects the relevant distribution of material in the cross-section is the second moment of the area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a solid square beam, this is</a:t>
                </a:r>
                <a:r>
                  <a:rPr lang="en-GB" sz="900" dirty="0"/>
                  <a:t> A</a:t>
                </a:r>
                <a:r>
                  <a:rPr lang="en-GB" sz="900" baseline="30000" dirty="0"/>
                  <a:t>2</a:t>
                </a:r>
                <a:r>
                  <a:rPr lang="en-GB" sz="900" dirty="0"/>
                  <a:t>/12. </a:t>
                </a:r>
                <a:r>
                  <a:rPr lang="en-US" sz="1200" kern="1200" dirty="0">
                    <a:solidFill>
                      <a:schemeClr val="tx1"/>
                    </a:solidFill>
                    <a:effectLst/>
                    <a:latin typeface="+mn-lt"/>
                    <a:ea typeface="+mn-ea"/>
                    <a:cs typeface="+mn-cs"/>
                  </a:rPr>
                  <a:t>This represents the reference shape factor,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=1</a:t>
                </a:r>
                <a:r>
                  <a:rPr lang="en-GB" sz="900" dirty="0"/>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shape factor for stiffness in bending of any structural section is defined as the ratio: </a:t>
                </a:r>
                <a:r>
                  <a:rPr lang="en-GB" sz="1200" i="0" kern="1200">
                    <a:solidFill>
                      <a:schemeClr val="tx1"/>
                    </a:solidFill>
                    <a:effectLst/>
                    <a:latin typeface="Cambria Math" panose="02040503050406030204" pitchFamily="18" charset="0"/>
                    <a:ea typeface="+mn-ea"/>
                    <a:cs typeface="+mn-cs"/>
                  </a:rPr>
                  <a:t>𝜑_𝑒=𝑆/𝑆_𝑜 =𝐸𝐼/(𝐸𝐼_𝑜 )=12 𝐼/𝐴^2 </a:t>
                </a:r>
                <a:r>
                  <a:rPr lang="en-GB" sz="1200" kern="1200" dirty="0">
                    <a:solidFill>
                      <a:schemeClr val="tx1"/>
                    </a:solidFill>
                    <a:effectLst/>
                    <a:latin typeface="+mn-lt"/>
                    <a:ea typeface="+mn-ea"/>
                    <a:cs typeface="+mn-cs"/>
                  </a:rPr>
                  <a:t> , where S is called the bending stiffness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turns out that a solid circular beam of the same cross-section area as the square beam has nearly the same shape factor,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=0.96.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same cross-section area is used in a hollow tube or an I-beam, instead of a square beam, it is around 10 times more efficient in bending stiffness.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linear scaling of size does not affect the shape factor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By using the definition of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and the values of I and A for the individual sections in the data-table, it is possible to plot an overview of shape factors</a:t>
                </a:r>
                <a:endParaRPr lang="en-GB" sz="900" dirty="0"/>
              </a:p>
              <a:p>
                <a:endParaRPr lang="en-GB" dirty="0"/>
              </a:p>
            </p:txBody>
          </p:sp>
        </mc:Fallback>
      </mc:AlternateContent>
      <p:sp>
        <p:nvSpPr>
          <p:cNvPr id="4" name="Slide Number Placeholder 3"/>
          <p:cNvSpPr>
            <a:spLocks noGrp="1"/>
          </p:cNvSpPr>
          <p:nvPr>
            <p:ph type="sldNum" sz="quarter" idx="5"/>
          </p:nvPr>
        </p:nvSpPr>
        <p:spPr/>
        <p:txBody>
          <a:bodyPr/>
          <a:lstStyle/>
          <a:p>
            <a:fld id="{C933B8EB-9E95-4B7B-9F67-868783002758}" type="slidenum">
              <a:rPr lang="en-GB" smtClean="0"/>
              <a:t>9</a:t>
            </a:fld>
            <a:endParaRPr lang="en-GB"/>
          </a:p>
        </p:txBody>
      </p:sp>
    </p:spTree>
    <p:extLst>
      <p:ext uri="{BB962C8B-B14F-4D97-AF65-F5344CB8AC3E}">
        <p14:creationId xmlns:p14="http://schemas.microsoft.com/office/powerpoint/2010/main" val="2688550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290714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case study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6889-E0B7-42EB-8A61-76DC888C2FB3}"/>
              </a:ext>
            </a:extLst>
          </p:cNvPr>
          <p:cNvSpPr>
            <a:spLocks noGrp="1"/>
          </p:cNvSpPr>
          <p:nvPr>
            <p:ph type="title"/>
          </p:nvPr>
        </p:nvSpPr>
        <p:spPr>
          <a:xfrm>
            <a:off x="527381" y="293118"/>
            <a:ext cx="10515600" cy="61560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76898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 id="2147483738"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7.wmf"/><Relationship Id="rId3" Type="http://schemas.openxmlformats.org/officeDocument/2006/relationships/notesSlide" Target="../notesSlides/notesSlide11.xml"/><Relationship Id="rId7" Type="http://schemas.openxmlformats.org/officeDocument/2006/relationships/image" Target="../media/image34.wmf"/><Relationship Id="rId12"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35.wmf"/><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2.bin"/><Relationship Id="rId3" Type="http://schemas.openxmlformats.org/officeDocument/2006/relationships/notesSlide" Target="../notesSlides/notesSlide9.xml"/><Relationship Id="rId7" Type="http://schemas.openxmlformats.org/officeDocument/2006/relationships/image" Target="../media/image26.png"/><Relationship Id="rId12" Type="http://schemas.openxmlformats.org/officeDocument/2006/relationships/image" Target="NULL"/><Relationship Id="rId2" Type="http://schemas.openxmlformats.org/officeDocument/2006/relationships/slideLayout" Target="../slideLayouts/slideLayout4.xml"/><Relationship Id="rId16"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oleObject" Target="NULL"/><Relationship Id="rId5" Type="http://schemas.openxmlformats.org/officeDocument/2006/relationships/image" Target="../media/image24.png"/><Relationship Id="rId15"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3.wmf"/><Relationship Id="rId14" Type="http://schemas.openxmlformats.org/officeDocument/2006/relationships/oleObject"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14400"/>
            <a:ext cx="5570537" cy="2590800"/>
          </a:xfrm>
        </p:spPr>
        <p:txBody>
          <a:bodyPr>
            <a:normAutofit fontScale="77500" lnSpcReduction="20000"/>
          </a:bodyPr>
          <a:lstStyle/>
          <a:p>
            <a:r>
              <a:rPr lang="en-US" dirty="0">
                <a:solidFill>
                  <a:schemeClr val="tx1"/>
                </a:solidFill>
              </a:rPr>
              <a:t>Quarterly Case Study Session</a:t>
            </a:r>
          </a:p>
          <a:p>
            <a:r>
              <a:rPr lang="en-US" dirty="0">
                <a:solidFill>
                  <a:schemeClr val="tx1"/>
                </a:solidFill>
              </a:rPr>
              <a:t>Presented September 2019</a:t>
            </a:r>
          </a:p>
          <a:p>
            <a:endParaRPr lang="en-US" dirty="0">
              <a:solidFill>
                <a:schemeClr val="tx1"/>
              </a:solidFill>
            </a:endParaRPr>
          </a:p>
          <a:p>
            <a:pPr>
              <a:lnSpc>
                <a:spcPct val="120000"/>
              </a:lnSpc>
              <a:spcBef>
                <a:spcPts val="0"/>
              </a:spcBef>
            </a:pPr>
            <a:r>
              <a:rPr lang="en-US" sz="3200" dirty="0">
                <a:solidFill>
                  <a:schemeClr val="tx1"/>
                </a:solidFill>
              </a:rPr>
              <a:t>Industrial Case Study:</a:t>
            </a:r>
          </a:p>
          <a:p>
            <a:pPr>
              <a:lnSpc>
                <a:spcPct val="120000"/>
              </a:lnSpc>
              <a:spcBef>
                <a:spcPts val="0"/>
              </a:spcBef>
            </a:pPr>
            <a:r>
              <a:rPr lang="en-GB" sz="3200" dirty="0">
                <a:solidFill>
                  <a:schemeClr val="tx1"/>
                </a:solidFill>
              </a:rPr>
              <a:t>Material Properties and Structural Sections-Architecture meets Engineering</a:t>
            </a:r>
            <a:endParaRPr lang="en-US" sz="3200" dirty="0">
              <a:solidFill>
                <a:schemeClr val="tx1"/>
              </a:solidFill>
            </a:endParaRP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3886201"/>
            <a:ext cx="5394325" cy="848315"/>
          </a:xfrm>
        </p:spPr>
        <p:txBody>
          <a:bodyPr/>
          <a:lstStyle/>
          <a:p>
            <a:r>
              <a:rPr lang="en-US" dirty="0"/>
              <a:t>Claes Fredriksson, David Mercier, Harriet Parnell</a:t>
            </a:r>
          </a:p>
          <a:p>
            <a:r>
              <a:rPr lang="en-US" dirty="0"/>
              <a:t>Ansys Materials Education Division</a:t>
            </a:r>
          </a:p>
          <a:p>
            <a:endParaRPr lang="en-US" dirty="0">
              <a:solidFill>
                <a:schemeClr val="accent3"/>
              </a:solidFill>
            </a:endParaRPr>
          </a:p>
        </p:txBody>
      </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4826-A0DD-49C6-9FA4-82DEAEA7F899}"/>
              </a:ext>
            </a:extLst>
          </p:cNvPr>
          <p:cNvSpPr>
            <a:spLocks noGrp="1"/>
          </p:cNvSpPr>
          <p:nvPr>
            <p:ph type="title"/>
          </p:nvPr>
        </p:nvSpPr>
        <p:spPr/>
        <p:txBody>
          <a:bodyPr/>
          <a:lstStyle/>
          <a:p>
            <a:r>
              <a:rPr lang="en-GB" dirty="0"/>
              <a:t>The range of shape factors</a:t>
            </a:r>
          </a:p>
        </p:txBody>
      </p:sp>
      <p:grpSp>
        <p:nvGrpSpPr>
          <p:cNvPr id="3" name="Group 2">
            <a:extLst>
              <a:ext uri="{FF2B5EF4-FFF2-40B4-BE49-F238E27FC236}">
                <a16:creationId xmlns:a16="http://schemas.microsoft.com/office/drawing/2014/main" id="{02589EB3-DE3D-4AE2-A1E1-69691AE0D359}"/>
              </a:ext>
            </a:extLst>
          </p:cNvPr>
          <p:cNvGrpSpPr/>
          <p:nvPr/>
        </p:nvGrpSpPr>
        <p:grpSpPr>
          <a:xfrm>
            <a:off x="2584363" y="1340768"/>
            <a:ext cx="7023274" cy="4857708"/>
            <a:chOff x="0" y="21751"/>
            <a:chExt cx="7710715" cy="5168953"/>
          </a:xfrm>
        </p:grpSpPr>
        <p:pic>
          <p:nvPicPr>
            <p:cNvPr id="4" name="Picture 3">
              <a:extLst>
                <a:ext uri="{FF2B5EF4-FFF2-40B4-BE49-F238E27FC236}">
                  <a16:creationId xmlns:a16="http://schemas.microsoft.com/office/drawing/2014/main" id="{9BE8220B-42FC-4D67-914D-F2568CC65D1E}"/>
                </a:ext>
              </a:extLst>
            </p:cNvPr>
            <p:cNvPicPr>
              <a:picLocks noChangeAspect="1"/>
            </p:cNvPicPr>
            <p:nvPr/>
          </p:nvPicPr>
          <p:blipFill>
            <a:blip r:embed="rId3"/>
            <a:stretch>
              <a:fillRect/>
            </a:stretch>
          </p:blipFill>
          <p:spPr>
            <a:xfrm>
              <a:off x="0" y="248741"/>
              <a:ext cx="7710715" cy="4941963"/>
            </a:xfrm>
            <a:prstGeom prst="rect">
              <a:avLst/>
            </a:prstGeom>
          </p:spPr>
        </p:pic>
        <p:pic>
          <p:nvPicPr>
            <p:cNvPr id="5" name="Picture 4">
              <a:extLst>
                <a:ext uri="{FF2B5EF4-FFF2-40B4-BE49-F238E27FC236}">
                  <a16:creationId xmlns:a16="http://schemas.microsoft.com/office/drawing/2014/main" id="{7898DE5B-548B-4C12-8D66-B0DFF2BC63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623" y="4039778"/>
              <a:ext cx="3033713" cy="483699"/>
            </a:xfrm>
            <a:prstGeom prst="rect">
              <a:avLst/>
            </a:prstGeom>
            <a:solidFill>
              <a:srgbClr val="EAEAEA"/>
            </a:solidFill>
            <a:ln w="9525">
              <a:solidFill>
                <a:srgbClr val="4F81BD"/>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pic>
        <p:grpSp>
          <p:nvGrpSpPr>
            <p:cNvPr id="6" name="Group 5">
              <a:extLst>
                <a:ext uri="{FF2B5EF4-FFF2-40B4-BE49-F238E27FC236}">
                  <a16:creationId xmlns:a16="http://schemas.microsoft.com/office/drawing/2014/main" id="{985AB5EA-A9C5-4F69-8458-3260CB5964E9}"/>
                </a:ext>
              </a:extLst>
            </p:cNvPr>
            <p:cNvGrpSpPr/>
            <p:nvPr/>
          </p:nvGrpSpPr>
          <p:grpSpPr>
            <a:xfrm>
              <a:off x="5191714" y="21751"/>
              <a:ext cx="2291388" cy="446906"/>
              <a:chOff x="5191714" y="21751"/>
              <a:chExt cx="2291388" cy="446906"/>
            </a:xfrm>
          </p:grpSpPr>
          <p:pic>
            <p:nvPicPr>
              <p:cNvPr id="7" name="Picture 6">
                <a:extLst>
                  <a:ext uri="{FF2B5EF4-FFF2-40B4-BE49-F238E27FC236}">
                    <a16:creationId xmlns:a16="http://schemas.microsoft.com/office/drawing/2014/main" id="{392A221E-15BD-49CF-B21D-0A4730A827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714" y="38002"/>
                <a:ext cx="782062" cy="2990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D399F52-E322-4B35-AD57-F0E4C81065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1917" y="21751"/>
                <a:ext cx="449265" cy="298451"/>
              </a:xfrm>
              <a:prstGeom prst="rect">
                <a:avLst/>
              </a:prstGeom>
              <a:noFill/>
            </p:spPr>
          </p:pic>
          <p:grpSp>
            <p:nvGrpSpPr>
              <p:cNvPr id="9" name="Group 8">
                <a:extLst>
                  <a:ext uri="{FF2B5EF4-FFF2-40B4-BE49-F238E27FC236}">
                    <a16:creationId xmlns:a16="http://schemas.microsoft.com/office/drawing/2014/main" id="{7282BBF6-5E24-4CB1-8418-392A584B931D}"/>
                  </a:ext>
                </a:extLst>
              </p:cNvPr>
              <p:cNvGrpSpPr>
                <a:grpSpLocks/>
              </p:cNvGrpSpPr>
              <p:nvPr/>
            </p:nvGrpSpPr>
            <p:grpSpPr bwMode="auto">
              <a:xfrm>
                <a:off x="6102044" y="169624"/>
                <a:ext cx="1381058" cy="299033"/>
                <a:chOff x="6155177" y="169624"/>
                <a:chExt cx="890" cy="191"/>
              </a:xfrm>
            </p:grpSpPr>
            <p:cxnSp>
              <p:nvCxnSpPr>
                <p:cNvPr id="10" name="Line 22">
                  <a:extLst>
                    <a:ext uri="{FF2B5EF4-FFF2-40B4-BE49-F238E27FC236}">
                      <a16:creationId xmlns:a16="http://schemas.microsoft.com/office/drawing/2014/main" id="{0B6B48D7-1F30-47EE-BB9A-276E1BDD6E0A}"/>
                    </a:ext>
                  </a:extLst>
                </p:cNvPr>
                <p:cNvCxnSpPr/>
                <p:nvPr/>
              </p:nvCxnSpPr>
              <p:spPr bwMode="auto">
                <a:xfrm flipV="1">
                  <a:off x="6156063" y="169624"/>
                  <a:ext cx="4" cy="191"/>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cxnSp>
            <p:cxnSp>
              <p:nvCxnSpPr>
                <p:cNvPr id="11" name="Line 26">
                  <a:extLst>
                    <a:ext uri="{FF2B5EF4-FFF2-40B4-BE49-F238E27FC236}">
                      <a16:creationId xmlns:a16="http://schemas.microsoft.com/office/drawing/2014/main" id="{8B90E1B7-1727-4963-BD09-861976F64698}"/>
                    </a:ext>
                  </a:extLst>
                </p:cNvPr>
                <p:cNvCxnSpPr/>
                <p:nvPr/>
              </p:nvCxnSpPr>
              <p:spPr bwMode="auto">
                <a:xfrm flipV="1">
                  <a:off x="6155177" y="169624"/>
                  <a:ext cx="4" cy="191"/>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cxnSp>
          </p:grpSp>
        </p:grpSp>
      </p:grpSp>
    </p:spTree>
    <p:extLst>
      <p:ext uri="{BB962C8B-B14F-4D97-AF65-F5344CB8AC3E}">
        <p14:creationId xmlns:p14="http://schemas.microsoft.com/office/powerpoint/2010/main" val="2475284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4826-A0DD-49C6-9FA4-82DEAEA7F899}"/>
              </a:ext>
            </a:extLst>
          </p:cNvPr>
          <p:cNvSpPr>
            <a:spLocks noGrp="1"/>
          </p:cNvSpPr>
          <p:nvPr>
            <p:ph type="title"/>
          </p:nvPr>
        </p:nvSpPr>
        <p:spPr/>
        <p:txBody>
          <a:bodyPr/>
          <a:lstStyle/>
          <a:p>
            <a:r>
              <a:rPr lang="en-GB" dirty="0">
                <a:latin typeface="+mn-lt"/>
              </a:rPr>
              <a:t>Performance Index that includes shape</a:t>
            </a:r>
          </a:p>
        </p:txBody>
      </p:sp>
      <p:sp>
        <p:nvSpPr>
          <p:cNvPr id="3" name="Rectangle 3">
            <a:extLst>
              <a:ext uri="{FF2B5EF4-FFF2-40B4-BE49-F238E27FC236}">
                <a16:creationId xmlns:a16="http://schemas.microsoft.com/office/drawing/2014/main" id="{A7B7D469-699E-40A4-843A-A380CCCCD29C}"/>
              </a:ext>
            </a:extLst>
          </p:cNvPr>
          <p:cNvSpPr>
            <a:spLocks noChangeArrowheads="1"/>
          </p:cNvSpPr>
          <p:nvPr/>
        </p:nvSpPr>
        <p:spPr bwMode="auto">
          <a:xfrm>
            <a:off x="5791200" y="5434644"/>
            <a:ext cx="4724400" cy="80889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defRPr/>
            </a:pPr>
            <a:endParaRPr lang="en-GB" sz="1662" b="1" kern="0" dirty="0">
              <a:solidFill>
                <a:srgbClr val="000000"/>
              </a:solidFill>
              <a:latin typeface="+mn-lt"/>
            </a:endParaRPr>
          </a:p>
        </p:txBody>
      </p:sp>
      <p:grpSp>
        <p:nvGrpSpPr>
          <p:cNvPr id="4" name="Group 3">
            <a:extLst>
              <a:ext uri="{FF2B5EF4-FFF2-40B4-BE49-F238E27FC236}">
                <a16:creationId xmlns:a16="http://schemas.microsoft.com/office/drawing/2014/main" id="{B7369354-E324-455C-9062-07A19758C742}"/>
              </a:ext>
            </a:extLst>
          </p:cNvPr>
          <p:cNvGrpSpPr/>
          <p:nvPr/>
        </p:nvGrpSpPr>
        <p:grpSpPr>
          <a:xfrm>
            <a:off x="7346911" y="3250012"/>
            <a:ext cx="2515129" cy="1508329"/>
            <a:chOff x="6031524" y="2971802"/>
            <a:chExt cx="2515129" cy="1508329"/>
          </a:xfrm>
        </p:grpSpPr>
        <p:sp>
          <p:nvSpPr>
            <p:cNvPr id="5" name="AutoShape 2">
              <a:extLst>
                <a:ext uri="{FF2B5EF4-FFF2-40B4-BE49-F238E27FC236}">
                  <a16:creationId xmlns:a16="http://schemas.microsoft.com/office/drawing/2014/main" id="{03DDA13B-7E88-4CFA-9439-83DAC1E236B0}"/>
                </a:ext>
              </a:extLst>
            </p:cNvPr>
            <p:cNvSpPr>
              <a:spLocks noChangeArrowheads="1"/>
            </p:cNvSpPr>
            <p:nvPr/>
          </p:nvSpPr>
          <p:spPr bwMode="auto">
            <a:xfrm>
              <a:off x="6031524" y="2971802"/>
              <a:ext cx="2515129" cy="1508329"/>
            </a:xfrm>
            <a:prstGeom prst="roundRect">
              <a:avLst>
                <a:gd name="adj" fmla="val 509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defRPr/>
              </a:pPr>
              <a:endParaRPr lang="en-GB" sz="1662" b="1" kern="0" dirty="0">
                <a:solidFill>
                  <a:srgbClr val="000000"/>
                </a:solidFill>
                <a:latin typeface="+mn-lt"/>
              </a:endParaRPr>
            </a:p>
          </p:txBody>
        </p:sp>
        <p:sp>
          <p:nvSpPr>
            <p:cNvPr id="6" name="Text Box 5">
              <a:extLst>
                <a:ext uri="{FF2B5EF4-FFF2-40B4-BE49-F238E27FC236}">
                  <a16:creationId xmlns:a16="http://schemas.microsoft.com/office/drawing/2014/main" id="{647CCE83-A183-4500-B5FA-318A096892B9}"/>
                </a:ext>
              </a:extLst>
            </p:cNvPr>
            <p:cNvSpPr txBox="1">
              <a:spLocks noChangeArrowheads="1"/>
            </p:cNvSpPr>
            <p:nvPr/>
          </p:nvSpPr>
          <p:spPr bwMode="auto">
            <a:xfrm>
              <a:off x="6084278" y="2999643"/>
              <a:ext cx="2462375" cy="1480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797" tIns="23398" rIns="46797" bIns="23398"/>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defRPr/>
              </a:pPr>
              <a:r>
                <a:rPr lang="en-GB" sz="1477" kern="0" dirty="0">
                  <a:solidFill>
                    <a:srgbClr val="000000"/>
                  </a:solidFill>
                  <a:latin typeface="+mn-lt"/>
                </a:rPr>
                <a:t>m = mass</a:t>
              </a:r>
            </a:p>
            <a:p>
              <a:pPr>
                <a:spcBef>
                  <a:spcPct val="0"/>
                </a:spcBef>
                <a:spcAft>
                  <a:spcPct val="0"/>
                </a:spcAft>
                <a:defRPr/>
              </a:pPr>
              <a:r>
                <a:rPr lang="en-GB" sz="1477" kern="0" dirty="0">
                  <a:solidFill>
                    <a:srgbClr val="000000"/>
                  </a:solidFill>
                  <a:latin typeface="+mn-lt"/>
                </a:rPr>
                <a:t>A = area</a:t>
              </a:r>
            </a:p>
            <a:p>
              <a:pPr>
                <a:spcBef>
                  <a:spcPct val="0"/>
                </a:spcBef>
                <a:spcAft>
                  <a:spcPct val="0"/>
                </a:spcAft>
                <a:defRPr/>
              </a:pPr>
              <a:r>
                <a:rPr lang="en-GB" sz="1477" kern="0" dirty="0">
                  <a:solidFill>
                    <a:srgbClr val="000000"/>
                  </a:solidFill>
                  <a:latin typeface="+mn-lt"/>
                </a:rPr>
                <a:t>L = length</a:t>
              </a:r>
            </a:p>
            <a:p>
              <a:pPr>
                <a:spcBef>
                  <a:spcPct val="0"/>
                </a:spcBef>
                <a:spcAft>
                  <a:spcPct val="0"/>
                </a:spcAft>
                <a:defRPr/>
              </a:pPr>
              <a:r>
                <a:rPr lang="en-GB" sz="1477" kern="0" dirty="0">
                  <a:solidFill>
                    <a:srgbClr val="000000"/>
                  </a:solidFill>
                  <a:latin typeface="+mn-lt"/>
                </a:rPr>
                <a:t>S = stiffness</a:t>
              </a:r>
            </a:p>
            <a:p>
              <a:pPr>
                <a:spcBef>
                  <a:spcPct val="0"/>
                </a:spcBef>
                <a:spcAft>
                  <a:spcPct val="0"/>
                </a:spcAft>
                <a:defRPr/>
              </a:pPr>
              <a:r>
                <a:rPr lang="en-GB" sz="1477" kern="0" dirty="0">
                  <a:solidFill>
                    <a:srgbClr val="000000"/>
                  </a:solidFill>
                  <a:latin typeface="+mn-lt"/>
                </a:rPr>
                <a:t>I = second moment of area</a:t>
              </a:r>
            </a:p>
            <a:p>
              <a:pPr>
                <a:spcBef>
                  <a:spcPct val="0"/>
                </a:spcBef>
                <a:spcAft>
                  <a:spcPct val="0"/>
                </a:spcAft>
                <a:defRPr/>
              </a:pPr>
              <a:r>
                <a:rPr lang="en-GB" sz="1477" kern="0" dirty="0">
                  <a:solidFill>
                    <a:srgbClr val="000000"/>
                  </a:solidFill>
                  <a:latin typeface="+mn-lt"/>
                </a:rPr>
                <a:t>E = Youngs Modulus</a:t>
              </a:r>
            </a:p>
          </p:txBody>
        </p:sp>
      </p:grpSp>
      <p:sp>
        <p:nvSpPr>
          <p:cNvPr id="7" name="Text Box 6">
            <a:extLst>
              <a:ext uri="{FF2B5EF4-FFF2-40B4-BE49-F238E27FC236}">
                <a16:creationId xmlns:a16="http://schemas.microsoft.com/office/drawing/2014/main" id="{30FACDF8-26AB-453E-9237-8E3E46F63200}"/>
              </a:ext>
            </a:extLst>
          </p:cNvPr>
          <p:cNvSpPr txBox="1">
            <a:spLocks noChangeArrowheads="1"/>
          </p:cNvSpPr>
          <p:nvPr/>
        </p:nvSpPr>
        <p:spPr bwMode="auto">
          <a:xfrm>
            <a:off x="3326424" y="1196753"/>
            <a:ext cx="3285392" cy="5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797" tIns="23398" rIns="46797" bIns="23398"/>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defRPr/>
            </a:pPr>
            <a:endParaRPr lang="en-GB" sz="1662" kern="0" dirty="0">
              <a:solidFill>
                <a:srgbClr val="000000"/>
              </a:solidFill>
              <a:latin typeface="+mn-lt"/>
            </a:endParaRPr>
          </a:p>
          <a:p>
            <a:pPr>
              <a:spcBef>
                <a:spcPct val="0"/>
              </a:spcBef>
              <a:spcAft>
                <a:spcPct val="0"/>
              </a:spcAft>
              <a:defRPr/>
            </a:pPr>
            <a:r>
              <a:rPr lang="en-GB" sz="1662" i="1" kern="0" dirty="0">
                <a:solidFill>
                  <a:srgbClr val="000000"/>
                </a:solidFill>
                <a:latin typeface="+mn-lt"/>
              </a:rPr>
              <a:t>Beam</a:t>
            </a:r>
            <a:r>
              <a:rPr lang="en-GB" sz="1662" kern="0" dirty="0">
                <a:solidFill>
                  <a:srgbClr val="000000"/>
                </a:solidFill>
                <a:latin typeface="+mn-lt"/>
              </a:rPr>
              <a:t> (shaped section). </a:t>
            </a:r>
          </a:p>
        </p:txBody>
      </p:sp>
      <p:sp>
        <p:nvSpPr>
          <p:cNvPr id="8" name="Text Box 7">
            <a:extLst>
              <a:ext uri="{FF2B5EF4-FFF2-40B4-BE49-F238E27FC236}">
                <a16:creationId xmlns:a16="http://schemas.microsoft.com/office/drawing/2014/main" id="{84BC683D-61E1-40AB-BD4F-49120014F326}"/>
              </a:ext>
            </a:extLst>
          </p:cNvPr>
          <p:cNvSpPr txBox="1">
            <a:spLocks noChangeArrowheads="1"/>
          </p:cNvSpPr>
          <p:nvPr/>
        </p:nvSpPr>
        <p:spPr bwMode="auto">
          <a:xfrm>
            <a:off x="3335217" y="2036419"/>
            <a:ext cx="3426069" cy="31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849" tIns="31424" rIns="62849" bIns="31424"/>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defRPr/>
            </a:pPr>
            <a:r>
              <a:rPr lang="en-GB" sz="1662" i="1" kern="0" dirty="0">
                <a:solidFill>
                  <a:srgbClr val="000000"/>
                </a:solidFill>
                <a:latin typeface="+mn-lt"/>
              </a:rPr>
              <a:t>Bending stiffness</a:t>
            </a:r>
            <a:r>
              <a:rPr lang="en-GB" sz="1662" kern="0" dirty="0">
                <a:solidFill>
                  <a:srgbClr val="000000"/>
                </a:solidFill>
                <a:latin typeface="+mn-lt"/>
              </a:rPr>
              <a:t> &lt; S*</a:t>
            </a:r>
          </a:p>
        </p:txBody>
      </p:sp>
      <p:graphicFrame>
        <p:nvGraphicFramePr>
          <p:cNvPr id="9" name="Object 2">
            <a:extLst>
              <a:ext uri="{FF2B5EF4-FFF2-40B4-BE49-F238E27FC236}">
                <a16:creationId xmlns:a16="http://schemas.microsoft.com/office/drawing/2014/main" id="{52FA5DF0-060F-494D-B7DA-F9D8FB5222D5}"/>
              </a:ext>
            </a:extLst>
          </p:cNvPr>
          <p:cNvGraphicFramePr>
            <a:graphicFrameLocks noChangeAspect="1"/>
          </p:cNvGraphicFramePr>
          <p:nvPr>
            <p:extLst>
              <p:ext uri="{D42A27DB-BD31-4B8C-83A1-F6EECF244321}">
                <p14:modId xmlns:p14="http://schemas.microsoft.com/office/powerpoint/2010/main" val="669705769"/>
              </p:ext>
            </p:extLst>
          </p:nvPr>
        </p:nvGraphicFramePr>
        <p:xfrm>
          <a:off x="5153760" y="2436468"/>
          <a:ext cx="888023" cy="550985"/>
        </p:xfrm>
        <a:graphic>
          <a:graphicData uri="http://schemas.openxmlformats.org/presentationml/2006/ole">
            <mc:AlternateContent xmlns:mc="http://schemas.openxmlformats.org/markup-compatibility/2006">
              <mc:Choice xmlns:v="urn:schemas-microsoft-com:vml" Requires="v">
                <p:oleObj spid="_x0000_s37889" name="Equation" r:id="rId4" imgW="889000" imgH="596900" progId="Equation.3">
                  <p:embed/>
                </p:oleObj>
              </mc:Choice>
              <mc:Fallback>
                <p:oleObj name="Equation" r:id="rId4" imgW="889000" imgH="596900" progId="Equation.3">
                  <p:embed/>
                  <p:pic>
                    <p:nvPicPr>
                      <p:cNvPr id="9" name="Object 2">
                        <a:extLst>
                          <a:ext uri="{FF2B5EF4-FFF2-40B4-BE49-F238E27FC236}">
                            <a16:creationId xmlns:a16="http://schemas.microsoft.com/office/drawing/2014/main" id="{52FA5DF0-060F-494D-B7DA-F9D8FB5222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760" y="2436468"/>
                        <a:ext cx="888023" cy="550985"/>
                      </a:xfrm>
                      <a:prstGeom prst="rect">
                        <a:avLst/>
                      </a:prstGeom>
                      <a:noFill/>
                      <a:ln w="28575">
                        <a:solidFill>
                          <a:srgbClr val="EEECE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48">
            <a:extLst>
              <a:ext uri="{FF2B5EF4-FFF2-40B4-BE49-F238E27FC236}">
                <a16:creationId xmlns:a16="http://schemas.microsoft.com/office/drawing/2014/main" id="{70D9B146-7A9D-4B97-B760-AA88F0C1F7F0}"/>
              </a:ext>
            </a:extLst>
          </p:cNvPr>
          <p:cNvSpPr>
            <a:spLocks noChangeArrowheads="1"/>
          </p:cNvSpPr>
          <p:nvPr/>
        </p:nvSpPr>
        <p:spPr bwMode="auto">
          <a:xfrm>
            <a:off x="1830267" y="1426817"/>
            <a:ext cx="1444869" cy="385396"/>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defRPr/>
            </a:pPr>
            <a:r>
              <a:rPr lang="en-US" sz="1662" kern="0" dirty="0">
                <a:solidFill>
                  <a:srgbClr val="000000"/>
                </a:solidFill>
                <a:latin typeface="+mn-lt"/>
              </a:rPr>
              <a:t> Function  </a:t>
            </a:r>
          </a:p>
        </p:txBody>
      </p:sp>
      <p:grpSp>
        <p:nvGrpSpPr>
          <p:cNvPr id="11" name="Group 1">
            <a:extLst>
              <a:ext uri="{FF2B5EF4-FFF2-40B4-BE49-F238E27FC236}">
                <a16:creationId xmlns:a16="http://schemas.microsoft.com/office/drawing/2014/main" id="{14EB8DA7-0C1D-414C-98E4-C709C1F04597}"/>
              </a:ext>
            </a:extLst>
          </p:cNvPr>
          <p:cNvGrpSpPr>
            <a:grpSpLocks/>
          </p:cNvGrpSpPr>
          <p:nvPr/>
        </p:nvGrpSpPr>
        <p:grpSpPr bwMode="auto">
          <a:xfrm>
            <a:off x="1938705" y="4287248"/>
            <a:ext cx="4256942" cy="656492"/>
            <a:chOff x="330200" y="1600200"/>
            <a:chExt cx="4611688" cy="712493"/>
          </a:xfrm>
        </p:grpSpPr>
        <p:graphicFrame>
          <p:nvGraphicFramePr>
            <p:cNvPr id="12" name="Object 4">
              <a:extLst>
                <a:ext uri="{FF2B5EF4-FFF2-40B4-BE49-F238E27FC236}">
                  <a16:creationId xmlns:a16="http://schemas.microsoft.com/office/drawing/2014/main" id="{547F61D1-B218-45FF-A137-6BB11910CD7B}"/>
                </a:ext>
              </a:extLst>
            </p:cNvPr>
            <p:cNvGraphicFramePr>
              <a:graphicFrameLocks noChangeAspect="1"/>
            </p:cNvGraphicFramePr>
            <p:nvPr/>
          </p:nvGraphicFramePr>
          <p:xfrm>
            <a:off x="2640832" y="2028531"/>
            <a:ext cx="1209675" cy="284162"/>
          </p:xfrm>
          <a:graphic>
            <a:graphicData uri="http://schemas.openxmlformats.org/presentationml/2006/ole">
              <mc:AlternateContent xmlns:mc="http://schemas.openxmlformats.org/markup-compatibility/2006">
                <mc:Choice xmlns:v="urn:schemas-microsoft-com:vml" Requires="v">
                  <p:oleObj spid="_x0000_s37890" name="Equation" r:id="rId6" imgW="1040948" imgH="266584" progId="Equation.3">
                    <p:embed/>
                  </p:oleObj>
                </mc:Choice>
                <mc:Fallback>
                  <p:oleObj name="Equation" r:id="rId6" imgW="1040948" imgH="266584" progId="Equation.3">
                    <p:embed/>
                    <p:pic>
                      <p:nvPicPr>
                        <p:cNvPr id="12" name="Object 4">
                          <a:extLst>
                            <a:ext uri="{FF2B5EF4-FFF2-40B4-BE49-F238E27FC236}">
                              <a16:creationId xmlns:a16="http://schemas.microsoft.com/office/drawing/2014/main" id="{547F61D1-B218-45FF-A137-6BB11910CD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0832" y="2028531"/>
                          <a:ext cx="1209675" cy="284162"/>
                        </a:xfrm>
                        <a:prstGeom prst="rect">
                          <a:avLst/>
                        </a:prstGeom>
                        <a:noFill/>
                        <a:ln w="28575">
                          <a:solidFill>
                            <a:srgbClr val="EEECE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46">
              <a:extLst>
                <a:ext uri="{FF2B5EF4-FFF2-40B4-BE49-F238E27FC236}">
                  <a16:creationId xmlns:a16="http://schemas.microsoft.com/office/drawing/2014/main" id="{4DE46D56-23EC-44D6-8321-2E653D4D34AA}"/>
                </a:ext>
              </a:extLst>
            </p:cNvPr>
            <p:cNvSpPr txBox="1">
              <a:spLocks noChangeArrowheads="1"/>
            </p:cNvSpPr>
            <p:nvPr/>
          </p:nvSpPr>
          <p:spPr bwMode="auto">
            <a:xfrm>
              <a:off x="1881188" y="1608138"/>
              <a:ext cx="3060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defRPr/>
              </a:pPr>
              <a:r>
                <a:rPr lang="en-GB" sz="1662" i="1" kern="0" dirty="0">
                  <a:solidFill>
                    <a:srgbClr val="000000"/>
                  </a:solidFill>
                  <a:latin typeface="+mn-lt"/>
                </a:rPr>
                <a:t>Minimize mass</a:t>
              </a:r>
              <a:r>
                <a:rPr lang="en-GB" sz="1662" kern="0" dirty="0">
                  <a:solidFill>
                    <a:srgbClr val="000000"/>
                  </a:solidFill>
                  <a:latin typeface="+mn-lt"/>
                </a:rPr>
                <a:t>, m, where:</a:t>
              </a:r>
              <a:endParaRPr lang="en-US" sz="1662" kern="0" dirty="0">
                <a:solidFill>
                  <a:srgbClr val="000000"/>
                </a:solidFill>
                <a:latin typeface="+mn-lt"/>
              </a:endParaRPr>
            </a:p>
          </p:txBody>
        </p:sp>
        <p:sp>
          <p:nvSpPr>
            <p:cNvPr id="14" name="AutoShape 49">
              <a:extLst>
                <a:ext uri="{FF2B5EF4-FFF2-40B4-BE49-F238E27FC236}">
                  <a16:creationId xmlns:a16="http://schemas.microsoft.com/office/drawing/2014/main" id="{CEEAFFB8-CF38-4849-833B-90D7351CEF71}"/>
                </a:ext>
              </a:extLst>
            </p:cNvPr>
            <p:cNvSpPr>
              <a:spLocks noChangeArrowheads="1"/>
            </p:cNvSpPr>
            <p:nvPr/>
          </p:nvSpPr>
          <p:spPr bwMode="auto">
            <a:xfrm>
              <a:off x="330200" y="1600200"/>
              <a:ext cx="1568450" cy="41751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defRPr/>
              </a:pPr>
              <a:r>
                <a:rPr lang="en-US" sz="1662" kern="0" dirty="0">
                  <a:solidFill>
                    <a:srgbClr val="000000"/>
                  </a:solidFill>
                  <a:latin typeface="+mn-lt"/>
                </a:rPr>
                <a:t> Objective </a:t>
              </a:r>
            </a:p>
          </p:txBody>
        </p:sp>
      </p:grpSp>
      <p:sp>
        <p:nvSpPr>
          <p:cNvPr id="15" name="AutoShape 50">
            <a:extLst>
              <a:ext uri="{FF2B5EF4-FFF2-40B4-BE49-F238E27FC236}">
                <a16:creationId xmlns:a16="http://schemas.microsoft.com/office/drawing/2014/main" id="{9EF87515-478E-4056-9031-91867ABD5EC2}"/>
              </a:ext>
            </a:extLst>
          </p:cNvPr>
          <p:cNvSpPr>
            <a:spLocks noChangeArrowheads="1"/>
          </p:cNvSpPr>
          <p:nvPr/>
        </p:nvSpPr>
        <p:spPr bwMode="auto">
          <a:xfrm>
            <a:off x="1843454" y="1970476"/>
            <a:ext cx="1433146" cy="385397"/>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defRPr/>
            </a:pPr>
            <a:r>
              <a:rPr lang="en-US" sz="1662" kern="0" dirty="0">
                <a:solidFill>
                  <a:srgbClr val="000000"/>
                </a:solidFill>
                <a:latin typeface="+mn-lt"/>
              </a:rPr>
              <a:t> Constraint</a:t>
            </a:r>
          </a:p>
        </p:txBody>
      </p:sp>
      <p:grpSp>
        <p:nvGrpSpPr>
          <p:cNvPr id="16" name="Group 15">
            <a:extLst>
              <a:ext uri="{FF2B5EF4-FFF2-40B4-BE49-F238E27FC236}">
                <a16:creationId xmlns:a16="http://schemas.microsoft.com/office/drawing/2014/main" id="{E78A6328-7D1A-448C-A8C7-5C98E3FC2137}"/>
              </a:ext>
            </a:extLst>
          </p:cNvPr>
          <p:cNvGrpSpPr/>
          <p:nvPr/>
        </p:nvGrpSpPr>
        <p:grpSpPr>
          <a:xfrm>
            <a:off x="2710963" y="2990383"/>
            <a:ext cx="3413613" cy="1037736"/>
            <a:chOff x="1186962" y="2813539"/>
            <a:chExt cx="3413613" cy="1037736"/>
          </a:xfrm>
        </p:grpSpPr>
        <p:sp>
          <p:nvSpPr>
            <p:cNvPr id="17" name="Text Box 8">
              <a:extLst>
                <a:ext uri="{FF2B5EF4-FFF2-40B4-BE49-F238E27FC236}">
                  <a16:creationId xmlns:a16="http://schemas.microsoft.com/office/drawing/2014/main" id="{7D6FE7F7-CCA2-477B-A088-AB9BDC801947}"/>
                </a:ext>
              </a:extLst>
            </p:cNvPr>
            <p:cNvSpPr txBox="1">
              <a:spLocks noChangeArrowheads="1"/>
            </p:cNvSpPr>
            <p:nvPr/>
          </p:nvSpPr>
          <p:spPr bwMode="auto">
            <a:xfrm>
              <a:off x="1186962" y="2813539"/>
              <a:ext cx="3336681" cy="31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849" tIns="31424" rIns="62849" bIns="31424"/>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defRPr/>
              </a:pPr>
              <a:r>
                <a:rPr lang="en-GB" sz="1662" kern="0" dirty="0">
                  <a:solidFill>
                    <a:srgbClr val="000000"/>
                  </a:solidFill>
                  <a:latin typeface="+mn-lt"/>
                </a:rPr>
                <a:t>I is the second moment of area:</a:t>
              </a:r>
            </a:p>
          </p:txBody>
        </p:sp>
        <p:graphicFrame>
          <p:nvGraphicFramePr>
            <p:cNvPr id="18" name="Object 5">
              <a:extLst>
                <a:ext uri="{FF2B5EF4-FFF2-40B4-BE49-F238E27FC236}">
                  <a16:creationId xmlns:a16="http://schemas.microsoft.com/office/drawing/2014/main" id="{634F220C-1CE7-4055-ABEF-582804B03D5A}"/>
                </a:ext>
              </a:extLst>
            </p:cNvPr>
            <p:cNvGraphicFramePr>
              <a:graphicFrameLocks noChangeAspect="1"/>
            </p:cNvGraphicFramePr>
            <p:nvPr/>
          </p:nvGraphicFramePr>
          <p:xfrm>
            <a:off x="1233488" y="3159125"/>
            <a:ext cx="3367087" cy="692150"/>
          </p:xfrm>
          <a:graphic>
            <a:graphicData uri="http://schemas.openxmlformats.org/presentationml/2006/ole">
              <mc:AlternateContent xmlns:mc="http://schemas.openxmlformats.org/markup-compatibility/2006">
                <mc:Choice xmlns:v="urn:schemas-microsoft-com:vml" Requires="v">
                  <p:oleObj spid="_x0000_s37891" name="Equation" r:id="rId8" imgW="3365500" imgH="749300" progId="Equation.3">
                    <p:embed/>
                  </p:oleObj>
                </mc:Choice>
                <mc:Fallback>
                  <p:oleObj name="Equation" r:id="rId8" imgW="3365500" imgH="749300" progId="Equation.3">
                    <p:embed/>
                    <p:pic>
                      <p:nvPicPr>
                        <p:cNvPr id="18" name="Object 5">
                          <a:extLst>
                            <a:ext uri="{FF2B5EF4-FFF2-40B4-BE49-F238E27FC236}">
                              <a16:creationId xmlns:a16="http://schemas.microsoft.com/office/drawing/2014/main" id="{634F220C-1CE7-4055-ABEF-582804B03D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3488" y="3159125"/>
                          <a:ext cx="3367087" cy="692150"/>
                        </a:xfrm>
                        <a:prstGeom prst="rect">
                          <a:avLst/>
                        </a:prstGeom>
                        <a:noFill/>
                        <a:ln w="28575">
                          <a:solidFill>
                            <a:srgbClr val="EEECE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a:extLst>
              <a:ext uri="{FF2B5EF4-FFF2-40B4-BE49-F238E27FC236}">
                <a16:creationId xmlns:a16="http://schemas.microsoft.com/office/drawing/2014/main" id="{E5280CFF-DEE2-4A90-8D7E-9EAF184F9DCE}"/>
              </a:ext>
            </a:extLst>
          </p:cNvPr>
          <p:cNvGrpSpPr/>
          <p:nvPr/>
        </p:nvGrpSpPr>
        <p:grpSpPr>
          <a:xfrm>
            <a:off x="2146789" y="5074161"/>
            <a:ext cx="3105150" cy="1172307"/>
            <a:chOff x="622789" y="4897316"/>
            <a:chExt cx="3105150" cy="1172307"/>
          </a:xfrm>
        </p:grpSpPr>
        <p:graphicFrame>
          <p:nvGraphicFramePr>
            <p:cNvPr id="20" name="Object 3">
              <a:extLst>
                <a:ext uri="{FF2B5EF4-FFF2-40B4-BE49-F238E27FC236}">
                  <a16:creationId xmlns:a16="http://schemas.microsoft.com/office/drawing/2014/main" id="{8DF0B606-75BA-4FF0-8895-D860D9599A84}"/>
                </a:ext>
              </a:extLst>
            </p:cNvPr>
            <p:cNvGraphicFramePr>
              <a:graphicFrameLocks noChangeAspect="1"/>
            </p:cNvGraphicFramePr>
            <p:nvPr/>
          </p:nvGraphicFramePr>
          <p:xfrm>
            <a:off x="622789" y="5244612"/>
            <a:ext cx="3105150" cy="825011"/>
          </p:xfrm>
          <a:graphic>
            <a:graphicData uri="http://schemas.openxmlformats.org/presentationml/2006/ole">
              <mc:AlternateContent xmlns:mc="http://schemas.openxmlformats.org/markup-compatibility/2006">
                <mc:Choice xmlns:v="urn:schemas-microsoft-com:vml" Requires="v">
                  <p:oleObj spid="_x0000_s37892" name="Equation" r:id="rId10" imgW="2819400" imgH="812800" progId="Equation.3">
                    <p:embed/>
                  </p:oleObj>
                </mc:Choice>
                <mc:Fallback>
                  <p:oleObj name="Equation" r:id="rId10" imgW="2819400" imgH="812800" progId="Equation.3">
                    <p:embed/>
                    <p:pic>
                      <p:nvPicPr>
                        <p:cNvPr id="20" name="Object 3">
                          <a:extLst>
                            <a:ext uri="{FF2B5EF4-FFF2-40B4-BE49-F238E27FC236}">
                              <a16:creationId xmlns:a16="http://schemas.microsoft.com/office/drawing/2014/main" id="{8DF0B606-75BA-4FF0-8895-D860D9599A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789" y="5244612"/>
                          <a:ext cx="3105150" cy="8250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AutoShape 75">
              <a:extLst>
                <a:ext uri="{FF2B5EF4-FFF2-40B4-BE49-F238E27FC236}">
                  <a16:creationId xmlns:a16="http://schemas.microsoft.com/office/drawing/2014/main" id="{FBB12014-87B7-46EF-8C7B-7137464E0566}"/>
                </a:ext>
              </a:extLst>
            </p:cNvPr>
            <p:cNvSpPr>
              <a:spLocks noChangeArrowheads="1"/>
            </p:cNvSpPr>
            <p:nvPr/>
          </p:nvSpPr>
          <p:spPr bwMode="auto">
            <a:xfrm>
              <a:off x="3055327" y="4897316"/>
              <a:ext cx="203688" cy="375138"/>
            </a:xfrm>
            <a:prstGeom prst="downArrow">
              <a:avLst>
                <a:gd name="adj1" fmla="val 50000"/>
                <a:gd name="adj2" fmla="val 46043"/>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defRPr/>
              </a:pPr>
              <a:endParaRPr lang="en-GB" sz="1662" kern="0" dirty="0">
                <a:solidFill>
                  <a:prstClr val="black"/>
                </a:solidFill>
                <a:latin typeface="+mn-lt"/>
              </a:endParaRPr>
            </a:p>
          </p:txBody>
        </p:sp>
      </p:grpSp>
      <p:grpSp>
        <p:nvGrpSpPr>
          <p:cNvPr id="22" name="Group 21">
            <a:extLst>
              <a:ext uri="{FF2B5EF4-FFF2-40B4-BE49-F238E27FC236}">
                <a16:creationId xmlns:a16="http://schemas.microsoft.com/office/drawing/2014/main" id="{A511C155-980E-4E00-B5F0-F6BE724579D8}"/>
              </a:ext>
            </a:extLst>
          </p:cNvPr>
          <p:cNvGrpSpPr/>
          <p:nvPr/>
        </p:nvGrpSpPr>
        <p:grpSpPr>
          <a:xfrm>
            <a:off x="5291506" y="5440506"/>
            <a:ext cx="5077557" cy="762000"/>
            <a:chOff x="3767505" y="5263662"/>
            <a:chExt cx="5077557" cy="762000"/>
          </a:xfrm>
        </p:grpSpPr>
        <p:grpSp>
          <p:nvGrpSpPr>
            <p:cNvPr id="23" name="Group 53">
              <a:extLst>
                <a:ext uri="{FF2B5EF4-FFF2-40B4-BE49-F238E27FC236}">
                  <a16:creationId xmlns:a16="http://schemas.microsoft.com/office/drawing/2014/main" id="{C73E991D-99DF-41D6-95D8-57B04C7F03E2}"/>
                </a:ext>
              </a:extLst>
            </p:cNvPr>
            <p:cNvGrpSpPr>
              <a:grpSpLocks/>
            </p:cNvGrpSpPr>
            <p:nvPr/>
          </p:nvGrpSpPr>
          <p:grpSpPr bwMode="auto">
            <a:xfrm>
              <a:off x="4343400" y="5263662"/>
              <a:ext cx="4501662" cy="762000"/>
              <a:chOff x="2736" y="3412"/>
              <a:chExt cx="2836" cy="520"/>
            </a:xfrm>
          </p:grpSpPr>
          <p:sp>
            <p:nvSpPr>
              <p:cNvPr id="25" name="Text Box 16">
                <a:extLst>
                  <a:ext uri="{FF2B5EF4-FFF2-40B4-BE49-F238E27FC236}">
                    <a16:creationId xmlns:a16="http://schemas.microsoft.com/office/drawing/2014/main" id="{4264AC31-E748-435D-9E8C-E8CC5D3D2501}"/>
                  </a:ext>
                </a:extLst>
              </p:cNvPr>
              <p:cNvSpPr txBox="1">
                <a:spLocks noChangeArrowheads="1"/>
              </p:cNvSpPr>
              <p:nvPr/>
            </p:nvSpPr>
            <p:spPr bwMode="auto">
              <a:xfrm>
                <a:off x="2736" y="3568"/>
                <a:ext cx="26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defRPr/>
                </a:pPr>
                <a:r>
                  <a:rPr lang="en-US" sz="1662" kern="0" dirty="0">
                    <a:solidFill>
                      <a:srgbClr val="000000"/>
                    </a:solidFill>
                    <a:latin typeface="+mn-lt"/>
                  </a:rPr>
                  <a:t>Chose materials with smallest</a:t>
                </a:r>
                <a:endParaRPr lang="en-US" sz="1662" b="1" kern="0" dirty="0">
                  <a:solidFill>
                    <a:srgbClr val="000000"/>
                  </a:solidFill>
                  <a:latin typeface="+mn-lt"/>
                </a:endParaRPr>
              </a:p>
            </p:txBody>
          </p:sp>
          <p:graphicFrame>
            <p:nvGraphicFramePr>
              <p:cNvPr id="26" name="Object 6">
                <a:extLst>
                  <a:ext uri="{FF2B5EF4-FFF2-40B4-BE49-F238E27FC236}">
                    <a16:creationId xmlns:a16="http://schemas.microsoft.com/office/drawing/2014/main" id="{40C8EB77-7E82-4BF3-9987-250A658646E0}"/>
                  </a:ext>
                </a:extLst>
              </p:cNvPr>
              <p:cNvGraphicFramePr>
                <a:graphicFrameLocks noChangeAspect="1"/>
              </p:cNvGraphicFramePr>
              <p:nvPr/>
            </p:nvGraphicFramePr>
            <p:xfrm>
              <a:off x="4788" y="3412"/>
              <a:ext cx="784" cy="520"/>
            </p:xfrm>
            <a:graphic>
              <a:graphicData uri="http://schemas.openxmlformats.org/presentationml/2006/ole">
                <mc:AlternateContent xmlns:mc="http://schemas.openxmlformats.org/markup-compatibility/2006">
                  <mc:Choice xmlns:v="urn:schemas-microsoft-com:vml" Requires="v">
                    <p:oleObj spid="_x0000_s37893" name="Equation" r:id="rId12" imgW="1130300" imgH="749300" progId="Equation.3">
                      <p:embed/>
                    </p:oleObj>
                  </mc:Choice>
                  <mc:Fallback>
                    <p:oleObj name="Equation" r:id="rId12" imgW="1130300" imgH="749300" progId="Equation.3">
                      <p:embed/>
                      <p:pic>
                        <p:nvPicPr>
                          <p:cNvPr id="26" name="Object 6">
                            <a:extLst>
                              <a:ext uri="{FF2B5EF4-FFF2-40B4-BE49-F238E27FC236}">
                                <a16:creationId xmlns:a16="http://schemas.microsoft.com/office/drawing/2014/main" id="{40C8EB77-7E82-4BF3-9987-250A658646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8" y="3412"/>
                            <a:ext cx="78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24" name="AutoShape 76">
              <a:extLst>
                <a:ext uri="{FF2B5EF4-FFF2-40B4-BE49-F238E27FC236}">
                  <a16:creationId xmlns:a16="http://schemas.microsoft.com/office/drawing/2014/main" id="{1AB53CA7-380A-43F7-87FB-03F8EBFA4D12}"/>
                </a:ext>
              </a:extLst>
            </p:cNvPr>
            <p:cNvSpPr>
              <a:spLocks noChangeArrowheads="1"/>
            </p:cNvSpPr>
            <p:nvPr/>
          </p:nvSpPr>
          <p:spPr bwMode="auto">
            <a:xfrm rot="16200000">
              <a:off x="3797545" y="5459291"/>
              <a:ext cx="345831" cy="405911"/>
            </a:xfrm>
            <a:prstGeom prst="downArrow">
              <a:avLst>
                <a:gd name="adj1" fmla="val 50000"/>
                <a:gd name="adj2" fmla="val 49949"/>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defRPr/>
              </a:pPr>
              <a:endParaRPr lang="en-GB" sz="1662" kern="0" dirty="0">
                <a:solidFill>
                  <a:prstClr val="black"/>
                </a:solidFill>
                <a:latin typeface="+mn-lt"/>
              </a:endParaRPr>
            </a:p>
          </p:txBody>
        </p:sp>
      </p:grpSp>
      <p:grpSp>
        <p:nvGrpSpPr>
          <p:cNvPr id="28" name="Group 27">
            <a:extLst>
              <a:ext uri="{FF2B5EF4-FFF2-40B4-BE49-F238E27FC236}">
                <a16:creationId xmlns:a16="http://schemas.microsoft.com/office/drawing/2014/main" id="{E6E10445-5EF9-4471-952D-D0992A18C3DA}"/>
              </a:ext>
            </a:extLst>
          </p:cNvPr>
          <p:cNvGrpSpPr/>
          <p:nvPr/>
        </p:nvGrpSpPr>
        <p:grpSpPr>
          <a:xfrm>
            <a:off x="5905501" y="2695842"/>
            <a:ext cx="808892" cy="782515"/>
            <a:chOff x="4381501" y="2518997"/>
            <a:chExt cx="808892" cy="782515"/>
          </a:xfrm>
        </p:grpSpPr>
        <p:sp>
          <p:nvSpPr>
            <p:cNvPr id="29" name="AutoShape 53">
              <a:extLst>
                <a:ext uri="{FF2B5EF4-FFF2-40B4-BE49-F238E27FC236}">
                  <a16:creationId xmlns:a16="http://schemas.microsoft.com/office/drawing/2014/main" id="{6F9FB227-9E47-4F19-96AF-3C7BA08939BE}"/>
                </a:ext>
              </a:extLst>
            </p:cNvPr>
            <p:cNvSpPr>
              <a:spLocks noChangeArrowheads="1"/>
            </p:cNvSpPr>
            <p:nvPr/>
          </p:nvSpPr>
          <p:spPr bwMode="auto">
            <a:xfrm rot="4942465">
              <a:off x="4394689" y="2505809"/>
              <a:ext cx="782515" cy="8088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pPr>
                <a:defRPr/>
              </a:pPr>
              <a:endParaRPr lang="en-GB" sz="1662" kern="0" dirty="0">
                <a:solidFill>
                  <a:prstClr val="black"/>
                </a:solidFill>
              </a:endParaRPr>
            </a:p>
          </p:txBody>
        </p:sp>
        <p:sp>
          <p:nvSpPr>
            <p:cNvPr id="30" name="TextBox 29">
              <a:extLst>
                <a:ext uri="{FF2B5EF4-FFF2-40B4-BE49-F238E27FC236}">
                  <a16:creationId xmlns:a16="http://schemas.microsoft.com/office/drawing/2014/main" id="{3FB61620-72AA-490B-B7FC-5125D5F5794A}"/>
                </a:ext>
              </a:extLst>
            </p:cNvPr>
            <p:cNvSpPr txBox="1"/>
            <p:nvPr/>
          </p:nvSpPr>
          <p:spPr>
            <a:xfrm>
              <a:off x="4753866" y="2703835"/>
              <a:ext cx="248786" cy="369332"/>
            </a:xfrm>
            <a:prstGeom prst="rect">
              <a:avLst/>
            </a:prstGeom>
            <a:noFill/>
            <a:ln>
              <a:noFill/>
            </a:ln>
          </p:spPr>
          <p:txBody>
            <a:bodyPr wrap="none" rtlCol="0">
              <a:spAutoFit/>
            </a:bodyPr>
            <a:lstStyle/>
            <a:p>
              <a:pPr>
                <a:defRPr/>
              </a:pPr>
              <a:r>
                <a:rPr lang="en-GB" kern="0" dirty="0"/>
                <a:t>I</a:t>
              </a:r>
            </a:p>
          </p:txBody>
        </p:sp>
      </p:grpSp>
      <p:grpSp>
        <p:nvGrpSpPr>
          <p:cNvPr id="31" name="Group 30">
            <a:extLst>
              <a:ext uri="{FF2B5EF4-FFF2-40B4-BE49-F238E27FC236}">
                <a16:creationId xmlns:a16="http://schemas.microsoft.com/office/drawing/2014/main" id="{54664580-CC34-4DB0-BE81-E4E51A20CBE1}"/>
              </a:ext>
            </a:extLst>
          </p:cNvPr>
          <p:cNvGrpSpPr/>
          <p:nvPr/>
        </p:nvGrpSpPr>
        <p:grpSpPr>
          <a:xfrm>
            <a:off x="5889382" y="3903319"/>
            <a:ext cx="808892" cy="782515"/>
            <a:chOff x="4365382" y="3726474"/>
            <a:chExt cx="808892" cy="782515"/>
          </a:xfrm>
        </p:grpSpPr>
        <p:sp>
          <p:nvSpPr>
            <p:cNvPr id="32" name="AutoShape 53">
              <a:extLst>
                <a:ext uri="{FF2B5EF4-FFF2-40B4-BE49-F238E27FC236}">
                  <a16:creationId xmlns:a16="http://schemas.microsoft.com/office/drawing/2014/main" id="{59E21B38-632B-4A9A-831C-BFFD3596D427}"/>
                </a:ext>
              </a:extLst>
            </p:cNvPr>
            <p:cNvSpPr>
              <a:spLocks noChangeArrowheads="1"/>
            </p:cNvSpPr>
            <p:nvPr/>
          </p:nvSpPr>
          <p:spPr bwMode="auto">
            <a:xfrm rot="4942465">
              <a:off x="4378570" y="3713286"/>
              <a:ext cx="782515" cy="8088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pPr>
                <a:defRPr/>
              </a:pPr>
              <a:endParaRPr lang="en-GB" sz="1662" kern="0" dirty="0">
                <a:solidFill>
                  <a:prstClr val="black"/>
                </a:solidFill>
              </a:endParaRPr>
            </a:p>
          </p:txBody>
        </p:sp>
        <p:sp>
          <p:nvSpPr>
            <p:cNvPr id="33" name="TextBox 32">
              <a:extLst>
                <a:ext uri="{FF2B5EF4-FFF2-40B4-BE49-F238E27FC236}">
                  <a16:creationId xmlns:a16="http://schemas.microsoft.com/office/drawing/2014/main" id="{0E96DD37-6897-4684-A425-4888B5470AB1}"/>
                </a:ext>
              </a:extLst>
            </p:cNvPr>
            <p:cNvSpPr txBox="1"/>
            <p:nvPr/>
          </p:nvSpPr>
          <p:spPr>
            <a:xfrm>
              <a:off x="4671647" y="3941070"/>
              <a:ext cx="317716" cy="369332"/>
            </a:xfrm>
            <a:prstGeom prst="rect">
              <a:avLst/>
            </a:prstGeom>
            <a:noFill/>
            <a:ln>
              <a:noFill/>
            </a:ln>
          </p:spPr>
          <p:txBody>
            <a:bodyPr wrap="none" rtlCol="0">
              <a:spAutoFit/>
            </a:bodyPr>
            <a:lstStyle/>
            <a:p>
              <a:pPr>
                <a:defRPr/>
              </a:pPr>
              <a:r>
                <a:rPr lang="en-GB" kern="0" dirty="0"/>
                <a:t>A</a:t>
              </a:r>
            </a:p>
          </p:txBody>
        </p:sp>
      </p:grpSp>
      <p:pic>
        <p:nvPicPr>
          <p:cNvPr id="36" name="Picture 35">
            <a:extLst>
              <a:ext uri="{FF2B5EF4-FFF2-40B4-BE49-F238E27FC236}">
                <a16:creationId xmlns:a16="http://schemas.microsoft.com/office/drawing/2014/main" id="{1BE64105-4A65-46CD-A29E-133C099723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39000" y="1128395"/>
            <a:ext cx="2947422" cy="1405131"/>
          </a:xfrm>
          <a:prstGeom prst="rect">
            <a:avLst/>
          </a:prstGeom>
        </p:spPr>
      </p:pic>
    </p:spTree>
    <p:extLst>
      <p:ext uri="{BB962C8B-B14F-4D97-AF65-F5344CB8AC3E}">
        <p14:creationId xmlns:p14="http://schemas.microsoft.com/office/powerpoint/2010/main" val="6674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4826-A0DD-49C6-9FA4-82DEAEA7F899}"/>
              </a:ext>
            </a:extLst>
          </p:cNvPr>
          <p:cNvSpPr>
            <a:spLocks noGrp="1"/>
          </p:cNvSpPr>
          <p:nvPr>
            <p:ph type="title"/>
          </p:nvPr>
        </p:nvSpPr>
        <p:spPr/>
        <p:txBody>
          <a:bodyPr/>
          <a:lstStyle/>
          <a:p>
            <a:r>
              <a:rPr lang="en-GB" dirty="0"/>
              <a:t>Material Selection Including Shape</a:t>
            </a:r>
          </a:p>
        </p:txBody>
      </p:sp>
      <p:pic>
        <p:nvPicPr>
          <p:cNvPr id="3" name="Picture 2">
            <a:extLst>
              <a:ext uri="{FF2B5EF4-FFF2-40B4-BE49-F238E27FC236}">
                <a16:creationId xmlns:a16="http://schemas.microsoft.com/office/drawing/2014/main" id="{9575C5ED-D145-483E-A861-2C03D3A1F18F}"/>
              </a:ext>
            </a:extLst>
          </p:cNvPr>
          <p:cNvPicPr/>
          <p:nvPr/>
        </p:nvPicPr>
        <p:blipFill>
          <a:blip r:embed="rId3"/>
          <a:stretch>
            <a:fillRect/>
          </a:stretch>
        </p:blipFill>
        <p:spPr>
          <a:xfrm>
            <a:off x="2724839" y="1628801"/>
            <a:ext cx="6742323" cy="3999123"/>
          </a:xfrm>
          <a:prstGeom prst="rect">
            <a:avLst/>
          </a:prstGeom>
        </p:spPr>
      </p:pic>
    </p:spTree>
    <p:extLst>
      <p:ext uri="{BB962C8B-B14F-4D97-AF65-F5344CB8AC3E}">
        <p14:creationId xmlns:p14="http://schemas.microsoft.com/office/powerpoint/2010/main" val="79040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4826-A0DD-49C6-9FA4-82DEAEA7F899}"/>
              </a:ext>
            </a:extLst>
          </p:cNvPr>
          <p:cNvSpPr>
            <a:spLocks noGrp="1"/>
          </p:cNvSpPr>
          <p:nvPr>
            <p:ph type="title"/>
          </p:nvPr>
        </p:nvSpPr>
        <p:spPr/>
        <p:txBody>
          <a:bodyPr/>
          <a:lstStyle/>
          <a:p>
            <a:r>
              <a:rPr lang="en-GB" dirty="0"/>
              <a:t>Shape Factors for Optimal Selection</a:t>
            </a:r>
          </a:p>
        </p:txBody>
      </p:sp>
      <p:pic>
        <p:nvPicPr>
          <p:cNvPr id="3" name="Picture 2">
            <a:extLst>
              <a:ext uri="{FF2B5EF4-FFF2-40B4-BE49-F238E27FC236}">
                <a16:creationId xmlns:a16="http://schemas.microsoft.com/office/drawing/2014/main" id="{5B2A98B8-2795-4AA2-8859-53827143CA3A}"/>
              </a:ext>
            </a:extLst>
          </p:cNvPr>
          <p:cNvPicPr/>
          <p:nvPr/>
        </p:nvPicPr>
        <p:blipFill>
          <a:blip r:embed="rId3"/>
          <a:stretch>
            <a:fillRect/>
          </a:stretch>
        </p:blipFill>
        <p:spPr>
          <a:xfrm>
            <a:off x="1691084" y="1399490"/>
            <a:ext cx="2763403" cy="2599630"/>
          </a:xfrm>
          <a:prstGeom prst="rect">
            <a:avLst/>
          </a:prstGeom>
        </p:spPr>
      </p:pic>
      <p:graphicFrame>
        <p:nvGraphicFramePr>
          <p:cNvPr id="4" name="Table 3">
            <a:extLst>
              <a:ext uri="{FF2B5EF4-FFF2-40B4-BE49-F238E27FC236}">
                <a16:creationId xmlns:a16="http://schemas.microsoft.com/office/drawing/2014/main" id="{ECC28BB0-1D98-4EA6-B278-2D3169197B25}"/>
              </a:ext>
            </a:extLst>
          </p:cNvPr>
          <p:cNvGraphicFramePr>
            <a:graphicFrameLocks noGrp="1"/>
          </p:cNvGraphicFramePr>
          <p:nvPr>
            <p:extLst>
              <p:ext uri="{D42A27DB-BD31-4B8C-83A1-F6EECF244321}">
                <p14:modId xmlns:p14="http://schemas.microsoft.com/office/powerpoint/2010/main" val="494269174"/>
              </p:ext>
            </p:extLst>
          </p:nvPr>
        </p:nvGraphicFramePr>
        <p:xfrm>
          <a:off x="2209800" y="4800600"/>
          <a:ext cx="7962563" cy="784952"/>
        </p:xfrm>
        <a:graphic>
          <a:graphicData uri="http://schemas.openxmlformats.org/drawingml/2006/table">
            <a:tbl>
              <a:tblPr firstRow="1" firstCol="1" bandRow="1">
                <a:tableStyleId>{3C2FFA5D-87B4-456A-9821-1D502468CF0F}</a:tableStyleId>
              </a:tblPr>
              <a:tblGrid>
                <a:gridCol w="1818668">
                  <a:extLst>
                    <a:ext uri="{9D8B030D-6E8A-4147-A177-3AD203B41FA5}">
                      <a16:colId xmlns:a16="http://schemas.microsoft.com/office/drawing/2014/main" val="3959217014"/>
                    </a:ext>
                  </a:extLst>
                </a:gridCol>
                <a:gridCol w="713662">
                  <a:extLst>
                    <a:ext uri="{9D8B030D-6E8A-4147-A177-3AD203B41FA5}">
                      <a16:colId xmlns:a16="http://schemas.microsoft.com/office/drawing/2014/main" val="35153550"/>
                    </a:ext>
                  </a:extLst>
                </a:gridCol>
                <a:gridCol w="1427326">
                  <a:extLst>
                    <a:ext uri="{9D8B030D-6E8A-4147-A177-3AD203B41FA5}">
                      <a16:colId xmlns:a16="http://schemas.microsoft.com/office/drawing/2014/main" val="309304013"/>
                    </a:ext>
                  </a:extLst>
                </a:gridCol>
                <a:gridCol w="1503016">
                  <a:extLst>
                    <a:ext uri="{9D8B030D-6E8A-4147-A177-3AD203B41FA5}">
                      <a16:colId xmlns:a16="http://schemas.microsoft.com/office/drawing/2014/main" val="1878674819"/>
                    </a:ext>
                  </a:extLst>
                </a:gridCol>
                <a:gridCol w="1859847">
                  <a:extLst>
                    <a:ext uri="{9D8B030D-6E8A-4147-A177-3AD203B41FA5}">
                      <a16:colId xmlns:a16="http://schemas.microsoft.com/office/drawing/2014/main" val="627299296"/>
                    </a:ext>
                  </a:extLst>
                </a:gridCol>
                <a:gridCol w="640044">
                  <a:extLst>
                    <a:ext uri="{9D8B030D-6E8A-4147-A177-3AD203B41FA5}">
                      <a16:colId xmlns:a16="http://schemas.microsoft.com/office/drawing/2014/main" val="3846044608"/>
                    </a:ext>
                  </a:extLst>
                </a:gridCol>
              </a:tblGrid>
              <a:tr h="278245">
                <a:tc>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l">
                        <a:lnSpc>
                          <a:spcPct val="115000"/>
                        </a:lnSpc>
                        <a:spcBef>
                          <a:spcPts val="600"/>
                        </a:spcBef>
                        <a:spcAft>
                          <a:spcPts val="0"/>
                        </a:spcAft>
                        <a:tabLst>
                          <a:tab pos="269875" algn="l"/>
                          <a:tab pos="269875" algn="l"/>
                        </a:tabLst>
                      </a:pPr>
                      <a:r>
                        <a:rPr lang="en-US" sz="1200" dirty="0">
                          <a:effectLst/>
                        </a:rPr>
                        <a:t>Material (from Ashby)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ctr">
                        <a:lnSpc>
                          <a:spcPct val="115000"/>
                        </a:lnSpc>
                        <a:spcBef>
                          <a:spcPts val="600"/>
                        </a:spcBef>
                        <a:spcAft>
                          <a:spcPts val="0"/>
                        </a:spcAft>
                        <a:tabLst>
                          <a:tab pos="269875" algn="l"/>
                          <a:tab pos="269875" algn="l"/>
                        </a:tabLst>
                      </a:pPr>
                      <a:r>
                        <a:rPr lang="en-US" sz="1200" kern="1200">
                          <a:effectLst/>
                        </a:rPr>
                        <a:t>Steels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ctr">
                        <a:lnSpc>
                          <a:spcPct val="115000"/>
                        </a:lnSpc>
                        <a:spcBef>
                          <a:spcPts val="600"/>
                        </a:spcBef>
                        <a:spcAft>
                          <a:spcPts val="0"/>
                        </a:spcAft>
                        <a:tabLst>
                          <a:tab pos="269875" algn="l"/>
                          <a:tab pos="269875" algn="l"/>
                        </a:tabLst>
                      </a:pPr>
                      <a:r>
                        <a:rPr lang="en-US" sz="1200" kern="1200">
                          <a:effectLst/>
                        </a:rPr>
                        <a:t>Aluminum alloys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ctr">
                        <a:lnSpc>
                          <a:spcPct val="115000"/>
                        </a:lnSpc>
                        <a:spcBef>
                          <a:spcPts val="600"/>
                        </a:spcBef>
                        <a:spcAft>
                          <a:spcPts val="0"/>
                        </a:spcAft>
                        <a:tabLst>
                          <a:tab pos="269875" algn="l"/>
                          <a:tab pos="269875" algn="l"/>
                        </a:tabLst>
                      </a:pPr>
                      <a:r>
                        <a:rPr lang="en-US" sz="1200" kern="1200">
                          <a:effectLst/>
                        </a:rPr>
                        <a:t>GFRP and CFRP</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ctr">
                        <a:lnSpc>
                          <a:spcPct val="115000"/>
                        </a:lnSpc>
                        <a:spcBef>
                          <a:spcPts val="600"/>
                        </a:spcBef>
                        <a:spcAft>
                          <a:spcPts val="0"/>
                        </a:spcAft>
                        <a:tabLst>
                          <a:tab pos="269875" algn="l"/>
                          <a:tab pos="269875" algn="l"/>
                        </a:tabLst>
                      </a:pPr>
                      <a:r>
                        <a:rPr lang="en-US" sz="1200" kern="1200">
                          <a:effectLst/>
                        </a:rPr>
                        <a:t>Unreinforced polymers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ctr">
                        <a:lnSpc>
                          <a:spcPct val="115000"/>
                        </a:lnSpc>
                        <a:spcBef>
                          <a:spcPts val="600"/>
                        </a:spcBef>
                        <a:spcAft>
                          <a:spcPts val="0"/>
                        </a:spcAft>
                        <a:tabLst>
                          <a:tab pos="269875" algn="l"/>
                          <a:tab pos="269875" algn="l"/>
                        </a:tabLst>
                      </a:pPr>
                      <a:r>
                        <a:rPr lang="en-US" sz="1200">
                          <a:effectLst/>
                        </a:rPr>
                        <a:t>Wood</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extLst>
                  <a:ext uri="{0D108BD9-81ED-4DB2-BD59-A6C34878D82A}">
                    <a16:rowId xmlns:a16="http://schemas.microsoft.com/office/drawing/2014/main" val="2728234108"/>
                  </a:ext>
                </a:extLst>
              </a:tr>
              <a:tr h="252953">
                <a:tc>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l">
                        <a:lnSpc>
                          <a:spcPct val="115000"/>
                        </a:lnSpc>
                        <a:spcBef>
                          <a:spcPts val="600"/>
                        </a:spcBef>
                        <a:spcAft>
                          <a:spcPts val="0"/>
                        </a:spcAft>
                        <a:tabLst>
                          <a:tab pos="269875" algn="l"/>
                          <a:tab pos="269875" algn="l"/>
                        </a:tabLst>
                      </a:pPr>
                      <a:r>
                        <a:rPr lang="en-US" sz="1200" b="0" kern="1200" dirty="0">
                          <a:effectLst/>
                        </a:rPr>
                        <a:t>Max </a:t>
                      </a:r>
                      <a:r>
                        <a:rPr lang="en-US" sz="1200" b="0" kern="1200" dirty="0">
                          <a:effectLst/>
                          <a:sym typeface="Symbol" panose="05050102010706020507" pitchFamily="18" charset="2"/>
                        </a:rPr>
                        <a:t></a:t>
                      </a:r>
                      <a:r>
                        <a:rPr lang="en-US" sz="1200" b="0" kern="1200" baseline="-25000" dirty="0">
                          <a:effectLst/>
                        </a:rPr>
                        <a:t>e </a:t>
                      </a:r>
                      <a:r>
                        <a:rPr lang="en-US" sz="1200" b="0" dirty="0">
                          <a:effectLst/>
                        </a:rPr>
                        <a:t>(</a:t>
                      </a:r>
                      <a:r>
                        <a:rPr lang="en-US" sz="1200" b="0" dirty="0">
                          <a:effectLst/>
                          <a:sym typeface="Symbol" panose="05050102010706020507" pitchFamily="18" charset="2"/>
                        </a:rPr>
                        <a:t></a:t>
                      </a:r>
                      <a:r>
                        <a:rPr lang="en-US" sz="1200" b="0" dirty="0">
                          <a:effectLst/>
                        </a:rPr>
                        <a:t> in CES)</a:t>
                      </a:r>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dirty="0">
                          <a:effectLst/>
                        </a:rPr>
                        <a:t>65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a:effectLst/>
                        </a:rPr>
                        <a:t>44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a:effectLst/>
                        </a:rPr>
                        <a:t>39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a:effectLst/>
                        </a:rPr>
                        <a:t>12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a:effectLst/>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extLst>
                  <a:ext uri="{0D108BD9-81ED-4DB2-BD59-A6C34878D82A}">
                    <a16:rowId xmlns:a16="http://schemas.microsoft.com/office/drawing/2014/main" val="617526686"/>
                  </a:ext>
                </a:extLst>
              </a:tr>
              <a:tr h="253754">
                <a:tc>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l">
                        <a:lnSpc>
                          <a:spcPct val="115000"/>
                        </a:lnSpc>
                        <a:spcBef>
                          <a:spcPts val="600"/>
                        </a:spcBef>
                        <a:spcAft>
                          <a:spcPts val="0"/>
                        </a:spcAft>
                        <a:tabLst>
                          <a:tab pos="269875" algn="l"/>
                          <a:tab pos="269875" algn="l"/>
                        </a:tabLst>
                      </a:pPr>
                      <a:r>
                        <a:rPr lang="en-US" sz="1200" b="0" kern="1200" dirty="0">
                          <a:effectLst/>
                        </a:rPr>
                        <a:t>Max </a:t>
                      </a:r>
                      <a:r>
                        <a:rPr lang="en-US" sz="1200" b="0" kern="1200" dirty="0">
                          <a:effectLst/>
                          <a:sym typeface="Symbol" panose="05050102010706020507" pitchFamily="18" charset="2"/>
                        </a:rPr>
                        <a:t></a:t>
                      </a:r>
                      <a:r>
                        <a:rPr lang="en-US" sz="1200" b="0" kern="1200" baseline="-25000" dirty="0">
                          <a:effectLst/>
                        </a:rPr>
                        <a:t>f</a:t>
                      </a:r>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a:effectLst/>
                        </a:rPr>
                        <a:t>13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a:effectLst/>
                        </a:rPr>
                        <a:t>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a:effectLst/>
                        </a:rPr>
                        <a:t>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a:effectLst/>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ct val="115000"/>
                        </a:lnSpc>
                        <a:spcBef>
                          <a:spcPts val="600"/>
                        </a:spcBef>
                        <a:spcAft>
                          <a:spcPts val="0"/>
                        </a:spcAft>
                        <a:tabLst>
                          <a:tab pos="269875" algn="l"/>
                          <a:tab pos="269875" algn="l"/>
                        </a:tabLst>
                      </a:pPr>
                      <a:r>
                        <a:rPr lang="en-US" sz="1200" dirty="0">
                          <a:effectLst/>
                        </a:rPr>
                        <a:t>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452" marR="86452" marT="0" marB="0" anchor="ctr"/>
                </a:tc>
                <a:extLst>
                  <a:ext uri="{0D108BD9-81ED-4DB2-BD59-A6C34878D82A}">
                    <a16:rowId xmlns:a16="http://schemas.microsoft.com/office/drawing/2014/main" val="1654982615"/>
                  </a:ext>
                </a:extLst>
              </a:tr>
            </a:tbl>
          </a:graphicData>
        </a:graphic>
      </p:graphicFrame>
      <p:pic>
        <p:nvPicPr>
          <p:cNvPr id="5" name="Picture 4">
            <a:extLst>
              <a:ext uri="{FF2B5EF4-FFF2-40B4-BE49-F238E27FC236}">
                <a16:creationId xmlns:a16="http://schemas.microsoft.com/office/drawing/2014/main" id="{C01148C7-764C-450B-868B-2447F91D313A}"/>
              </a:ext>
            </a:extLst>
          </p:cNvPr>
          <p:cNvPicPr>
            <a:picLocks noChangeAspect="1"/>
          </p:cNvPicPr>
          <p:nvPr/>
        </p:nvPicPr>
        <p:blipFill>
          <a:blip r:embed="rId4"/>
          <a:stretch>
            <a:fillRect/>
          </a:stretch>
        </p:blipFill>
        <p:spPr>
          <a:xfrm>
            <a:off x="4575672" y="1399491"/>
            <a:ext cx="5925244" cy="2599630"/>
          </a:xfrm>
          <a:prstGeom prst="rect">
            <a:avLst/>
          </a:prstGeom>
        </p:spPr>
      </p:pic>
    </p:spTree>
    <p:extLst>
      <p:ext uri="{BB962C8B-B14F-4D97-AF65-F5344CB8AC3E}">
        <p14:creationId xmlns:p14="http://schemas.microsoft.com/office/powerpoint/2010/main" val="125453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4826-A0DD-49C6-9FA4-82DEAEA7F899}"/>
              </a:ext>
            </a:extLst>
          </p:cNvPr>
          <p:cNvSpPr>
            <a:spLocks noGrp="1"/>
          </p:cNvSpPr>
          <p:nvPr>
            <p:ph type="title"/>
          </p:nvPr>
        </p:nvSpPr>
        <p:spPr/>
        <p:txBody>
          <a:bodyPr/>
          <a:lstStyle/>
          <a:p>
            <a:r>
              <a:rPr lang="en-GB" dirty="0">
                <a:latin typeface="+mn-lt"/>
              </a:rPr>
              <a:t>Finite Element Simulations</a:t>
            </a:r>
          </a:p>
        </p:txBody>
      </p:sp>
      <p:sp>
        <p:nvSpPr>
          <p:cNvPr id="3" name="Rectangle 2">
            <a:extLst>
              <a:ext uri="{FF2B5EF4-FFF2-40B4-BE49-F238E27FC236}">
                <a16:creationId xmlns:a16="http://schemas.microsoft.com/office/drawing/2014/main" id="{C21B4E17-E5BC-4F2D-A008-BB177FBBB406}"/>
              </a:ext>
            </a:extLst>
          </p:cNvPr>
          <p:cNvSpPr/>
          <p:nvPr/>
        </p:nvSpPr>
        <p:spPr>
          <a:xfrm>
            <a:off x="3040084" y="1019159"/>
            <a:ext cx="6234913" cy="1200329"/>
          </a:xfrm>
          <a:prstGeom prst="rect">
            <a:avLst/>
          </a:prstGeom>
        </p:spPr>
        <p:txBody>
          <a:bodyPr wrap="square">
            <a:spAutoFit/>
          </a:bodyPr>
          <a:lstStyle/>
          <a:p>
            <a:pPr marL="285750" indent="-285750">
              <a:buFont typeface="Arial" panose="020B0604020202020204" pitchFamily="34" charset="0"/>
              <a:buChar char="•"/>
              <a:defRPr/>
            </a:pPr>
            <a:r>
              <a:rPr lang="en-US" kern="0" dirty="0">
                <a:solidFill>
                  <a:prstClr val="black"/>
                </a:solidFill>
                <a:ea typeface="Times New Roman" panose="02020603050405020304" pitchFamily="18" charset="0"/>
                <a:cs typeface="Times New Roman" panose="02020603050405020304" pitchFamily="18" charset="0"/>
              </a:rPr>
              <a:t>Can estimate the deflection caused by certain load</a:t>
            </a:r>
          </a:p>
          <a:p>
            <a:pPr marL="285750" indent="-285750">
              <a:buFont typeface="Arial" panose="020B0604020202020204" pitchFamily="34" charset="0"/>
              <a:buChar char="•"/>
              <a:defRPr/>
            </a:pPr>
            <a:r>
              <a:rPr lang="en-US" kern="0" dirty="0">
                <a:solidFill>
                  <a:prstClr val="black"/>
                </a:solidFill>
                <a:ea typeface="Times New Roman" panose="02020603050405020304" pitchFamily="18" charset="0"/>
                <a:cs typeface="Times New Roman" panose="02020603050405020304" pitchFamily="18" charset="0"/>
              </a:rPr>
              <a:t>Map the stress within the geometry caused by this load</a:t>
            </a:r>
          </a:p>
          <a:p>
            <a:pPr>
              <a:defRPr/>
            </a:pPr>
            <a:r>
              <a:rPr lang="en-US" kern="0" dirty="0">
                <a:solidFill>
                  <a:prstClr val="black"/>
                </a:solidFill>
                <a:ea typeface="Times New Roman" panose="02020603050405020304" pitchFamily="18" charset="0"/>
                <a:cs typeface="Times New Roman" panose="02020603050405020304" pitchFamily="18" charset="0"/>
              </a:rPr>
              <a:t> </a:t>
            </a:r>
          </a:p>
          <a:p>
            <a:pPr>
              <a:defRPr/>
            </a:pPr>
            <a:r>
              <a:rPr lang="en-US" kern="0" dirty="0">
                <a:solidFill>
                  <a:prstClr val="black"/>
                </a:solidFill>
                <a:ea typeface="Times New Roman" panose="02020603050405020304" pitchFamily="18" charset="0"/>
                <a:cs typeface="Times New Roman" panose="02020603050405020304" pitchFamily="18" charset="0"/>
              </a:rPr>
              <a:t>Provided the necessary material properties are given</a:t>
            </a:r>
            <a:endParaRPr lang="en-GB" kern="0" dirty="0">
              <a:solidFill>
                <a:prstClr val="black"/>
              </a:solidFill>
            </a:endParaRPr>
          </a:p>
        </p:txBody>
      </p:sp>
      <p:sp>
        <p:nvSpPr>
          <p:cNvPr id="4" name="Rectangle 3">
            <a:extLst>
              <a:ext uri="{FF2B5EF4-FFF2-40B4-BE49-F238E27FC236}">
                <a16:creationId xmlns:a16="http://schemas.microsoft.com/office/drawing/2014/main" id="{9A282B4D-3E76-4022-8E4C-FBA9C7503DE6}"/>
              </a:ext>
            </a:extLst>
          </p:cNvPr>
          <p:cNvSpPr/>
          <p:nvPr/>
        </p:nvSpPr>
        <p:spPr>
          <a:xfrm>
            <a:off x="2514600" y="5105400"/>
            <a:ext cx="7096254" cy="1200329"/>
          </a:xfrm>
          <a:prstGeom prst="rect">
            <a:avLst/>
          </a:prstGeom>
        </p:spPr>
        <p:txBody>
          <a:bodyPr wrap="square">
            <a:spAutoFit/>
          </a:bodyPr>
          <a:lstStyle/>
          <a:p>
            <a:pPr>
              <a:defRPr/>
            </a:pPr>
            <a:r>
              <a:rPr lang="en-US" kern="0" dirty="0">
                <a:solidFill>
                  <a:prstClr val="black"/>
                </a:solidFill>
              </a:rPr>
              <a:t>Opportunity: Using Granta EduPack to screen and select top material candidates in combination with Finite Element simulation to optimize geometry, engineers and designers can reduce the number of material candidates to consider in structural design.</a:t>
            </a:r>
            <a:endParaRPr lang="en-GB" kern="0" dirty="0">
              <a:solidFill>
                <a:prstClr val="black"/>
              </a:solidFill>
            </a:endParaRPr>
          </a:p>
        </p:txBody>
      </p:sp>
      <p:grpSp>
        <p:nvGrpSpPr>
          <p:cNvPr id="5" name="Group 4">
            <a:extLst>
              <a:ext uri="{FF2B5EF4-FFF2-40B4-BE49-F238E27FC236}">
                <a16:creationId xmlns:a16="http://schemas.microsoft.com/office/drawing/2014/main" id="{6B83AA19-76A5-4032-8D45-B86E9845629B}"/>
              </a:ext>
            </a:extLst>
          </p:cNvPr>
          <p:cNvGrpSpPr/>
          <p:nvPr/>
        </p:nvGrpSpPr>
        <p:grpSpPr>
          <a:xfrm>
            <a:off x="3124200" y="2514600"/>
            <a:ext cx="5666125" cy="2420471"/>
            <a:chOff x="1657167" y="2427611"/>
            <a:chExt cx="5666125" cy="2420471"/>
          </a:xfrm>
        </p:grpSpPr>
        <p:grpSp>
          <p:nvGrpSpPr>
            <p:cNvPr id="6" name="Group 5">
              <a:extLst>
                <a:ext uri="{FF2B5EF4-FFF2-40B4-BE49-F238E27FC236}">
                  <a16:creationId xmlns:a16="http://schemas.microsoft.com/office/drawing/2014/main" id="{87145E55-4815-48DD-AC51-D45E9CD7DA95}"/>
                </a:ext>
              </a:extLst>
            </p:cNvPr>
            <p:cNvGrpSpPr/>
            <p:nvPr/>
          </p:nvGrpSpPr>
          <p:grpSpPr>
            <a:xfrm>
              <a:off x="1780248" y="2427611"/>
              <a:ext cx="5543044" cy="2420471"/>
              <a:chOff x="1743834" y="1950512"/>
              <a:chExt cx="5543044" cy="2420471"/>
            </a:xfrm>
          </p:grpSpPr>
          <p:pic>
            <p:nvPicPr>
              <p:cNvPr id="8" name="Picture 7" descr="A close up of a device&#10;&#10;Description automatically generated">
                <a:extLst>
                  <a:ext uri="{FF2B5EF4-FFF2-40B4-BE49-F238E27FC236}">
                    <a16:creationId xmlns:a16="http://schemas.microsoft.com/office/drawing/2014/main" id="{A8125554-D8D4-4DA0-820B-C204A45BC409}"/>
                  </a:ext>
                </a:extLst>
              </p:cNvPr>
              <p:cNvPicPr>
                <a:picLocks noChangeAspect="1"/>
              </p:cNvPicPr>
              <p:nvPr/>
            </p:nvPicPr>
            <p:blipFill rotWithShape="1">
              <a:blip r:embed="rId3">
                <a:extLst>
                  <a:ext uri="{28A0092B-C50C-407E-A947-70E740481C1C}">
                    <a14:useLocalDpi xmlns:a14="http://schemas.microsoft.com/office/drawing/2010/main" val="0"/>
                  </a:ext>
                </a:extLst>
              </a:blip>
              <a:srcRect l="12734" t="8267" r="2174" b="7049"/>
              <a:stretch/>
            </p:blipFill>
            <p:spPr>
              <a:xfrm>
                <a:off x="1743834" y="1950512"/>
                <a:ext cx="5543044" cy="2420471"/>
              </a:xfrm>
              <a:prstGeom prst="rect">
                <a:avLst/>
              </a:prstGeom>
            </p:spPr>
          </p:pic>
          <p:cxnSp>
            <p:nvCxnSpPr>
              <p:cNvPr id="9" name="Straight Arrow Connector 8">
                <a:extLst>
                  <a:ext uri="{FF2B5EF4-FFF2-40B4-BE49-F238E27FC236}">
                    <a16:creationId xmlns:a16="http://schemas.microsoft.com/office/drawing/2014/main" id="{5C682C8E-9BAE-4215-813A-CD791C441340}"/>
                  </a:ext>
                </a:extLst>
              </p:cNvPr>
              <p:cNvCxnSpPr/>
              <p:nvPr/>
            </p:nvCxnSpPr>
            <p:spPr>
              <a:xfrm>
                <a:off x="5519628" y="3570161"/>
                <a:ext cx="0" cy="287655"/>
              </a:xfrm>
              <a:prstGeom prst="straightConnector1">
                <a:avLst/>
              </a:prstGeom>
              <a:noFill/>
              <a:ln w="57150" cap="flat" cmpd="sng" algn="ctr">
                <a:solidFill>
                  <a:srgbClr val="0070C0"/>
                </a:solidFill>
                <a:prstDash val="solid"/>
                <a:headEnd w="sm" len="lg"/>
                <a:tailEnd type="triangle" w="sm" len="sm"/>
              </a:ln>
              <a:effectLst/>
            </p:spPr>
          </p:cxnSp>
          <p:cxnSp>
            <p:nvCxnSpPr>
              <p:cNvPr id="10" name="Straight Arrow Connector 9">
                <a:extLst>
                  <a:ext uri="{FF2B5EF4-FFF2-40B4-BE49-F238E27FC236}">
                    <a16:creationId xmlns:a16="http://schemas.microsoft.com/office/drawing/2014/main" id="{EB7F4B9F-CBAB-466A-B3E2-F9F6863572A0}"/>
                  </a:ext>
                </a:extLst>
              </p:cNvPr>
              <p:cNvCxnSpPr/>
              <p:nvPr/>
            </p:nvCxnSpPr>
            <p:spPr>
              <a:xfrm>
                <a:off x="3973515" y="3586345"/>
                <a:ext cx="0" cy="287655"/>
              </a:xfrm>
              <a:prstGeom prst="straightConnector1">
                <a:avLst/>
              </a:prstGeom>
              <a:noFill/>
              <a:ln w="57150" cap="flat" cmpd="sng" algn="ctr">
                <a:solidFill>
                  <a:srgbClr val="0070C0"/>
                </a:solidFill>
                <a:prstDash val="solid"/>
                <a:headEnd w="sm" len="lg"/>
                <a:tailEnd type="triangle" w="sm" len="sm"/>
              </a:ln>
              <a:effectLst/>
            </p:spPr>
          </p:cxnSp>
        </p:grpSp>
        <p:sp>
          <p:nvSpPr>
            <p:cNvPr id="7" name="Rectangle 6">
              <a:extLst>
                <a:ext uri="{FF2B5EF4-FFF2-40B4-BE49-F238E27FC236}">
                  <a16:creationId xmlns:a16="http://schemas.microsoft.com/office/drawing/2014/main" id="{479607C6-C203-432F-8874-B899AEB29ACF}"/>
                </a:ext>
              </a:extLst>
            </p:cNvPr>
            <p:cNvSpPr/>
            <p:nvPr/>
          </p:nvSpPr>
          <p:spPr>
            <a:xfrm>
              <a:off x="1657167" y="2428572"/>
              <a:ext cx="5543045" cy="573298"/>
            </a:xfrm>
            <a:prstGeom prst="rect">
              <a:avLst/>
            </a:prstGeom>
          </p:spPr>
          <p:txBody>
            <a:bodyPr wrap="square">
              <a:spAutoFit/>
            </a:bodyPr>
            <a:lstStyle/>
            <a:p>
              <a:pPr algn="r">
                <a:lnSpc>
                  <a:spcPct val="115000"/>
                </a:lnSpc>
                <a:spcBef>
                  <a:spcPts val="600"/>
                </a:spcBef>
                <a:spcAft>
                  <a:spcPts val="1000"/>
                </a:spcAft>
                <a:defRPr/>
              </a:pPr>
              <a:r>
                <a:rPr lang="en-US" sz="1400" i="1" kern="0" dirty="0">
                  <a:solidFill>
                    <a:prstClr val="black"/>
                  </a:solidFill>
                  <a:ea typeface="Times New Roman" panose="02020603050405020304" pitchFamily="18" charset="0"/>
                  <a:cs typeface="Times New Roman" panose="02020603050405020304" pitchFamily="18" charset="0"/>
                </a:rPr>
                <a:t>Simulation of stress in beams (same area) for fixed material choice Ansys Discovery Live</a:t>
              </a:r>
              <a:endParaRPr lang="en-GB" sz="1600" kern="0" dirty="0">
                <a:solidFill>
                  <a:prstClr val="black"/>
                </a:solidFill>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435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4826-A0DD-49C6-9FA4-82DEAEA7F899}"/>
              </a:ext>
            </a:extLst>
          </p:cNvPr>
          <p:cNvSpPr>
            <a:spLocks noGrp="1"/>
          </p:cNvSpPr>
          <p:nvPr>
            <p:ph type="title"/>
          </p:nvPr>
        </p:nvSpPr>
        <p:spPr/>
        <p:txBody>
          <a:bodyPr/>
          <a:lstStyle/>
          <a:p>
            <a:r>
              <a:rPr lang="en-GB" dirty="0">
                <a:latin typeface="+mn-lt"/>
              </a:rPr>
              <a:t>Material Selection and Simulation</a:t>
            </a:r>
          </a:p>
        </p:txBody>
      </p:sp>
      <p:grpSp>
        <p:nvGrpSpPr>
          <p:cNvPr id="3" name="Group 2">
            <a:extLst>
              <a:ext uri="{FF2B5EF4-FFF2-40B4-BE49-F238E27FC236}">
                <a16:creationId xmlns:a16="http://schemas.microsoft.com/office/drawing/2014/main" id="{FA0A683F-324E-4389-8299-0EB630B14E99}"/>
              </a:ext>
            </a:extLst>
          </p:cNvPr>
          <p:cNvGrpSpPr/>
          <p:nvPr/>
        </p:nvGrpSpPr>
        <p:grpSpPr>
          <a:xfrm>
            <a:off x="2514600" y="2298824"/>
            <a:ext cx="7034280" cy="1872184"/>
            <a:chOff x="0" y="102830"/>
            <a:chExt cx="5063423" cy="1347764"/>
          </a:xfrm>
        </p:grpSpPr>
        <p:pic>
          <p:nvPicPr>
            <p:cNvPr id="4" name="Picture 3">
              <a:extLst>
                <a:ext uri="{FF2B5EF4-FFF2-40B4-BE49-F238E27FC236}">
                  <a16:creationId xmlns:a16="http://schemas.microsoft.com/office/drawing/2014/main" id="{6D213E0E-B88C-471B-91CE-B7BB9AAD9F7A}"/>
                </a:ext>
              </a:extLst>
            </p:cNvPr>
            <p:cNvPicPr>
              <a:picLocks noChangeAspect="1"/>
            </p:cNvPicPr>
            <p:nvPr/>
          </p:nvPicPr>
          <p:blipFill>
            <a:blip r:embed="rId3"/>
            <a:stretch>
              <a:fillRect/>
            </a:stretch>
          </p:blipFill>
          <p:spPr>
            <a:xfrm>
              <a:off x="0" y="308758"/>
              <a:ext cx="1845310" cy="1036320"/>
            </a:xfrm>
            <a:prstGeom prst="rect">
              <a:avLst/>
            </a:prstGeom>
          </p:spPr>
        </p:pic>
        <p:pic>
          <p:nvPicPr>
            <p:cNvPr id="5" name="Picture 4">
              <a:extLst>
                <a:ext uri="{FF2B5EF4-FFF2-40B4-BE49-F238E27FC236}">
                  <a16:creationId xmlns:a16="http://schemas.microsoft.com/office/drawing/2014/main" id="{C5D97DDF-8551-4205-8FDD-5E773516E7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85" t="11720" r="6335" b="7904"/>
            <a:stretch/>
          </p:blipFill>
          <p:spPr bwMode="auto">
            <a:xfrm>
              <a:off x="3006023" y="323186"/>
              <a:ext cx="2057400" cy="881380"/>
            </a:xfrm>
            <a:prstGeom prst="rect">
              <a:avLst/>
            </a:prstGeom>
            <a:noFill/>
            <a:ln>
              <a:noFill/>
            </a:ln>
            <a:extLst>
              <a:ext uri="{53640926-AAD7-44D8-BBD7-CCE9431645EC}">
                <a14:shadowObscured xmlns:a14="http://schemas.microsoft.com/office/drawing/2010/main"/>
              </a:ext>
            </a:extLst>
          </p:spPr>
        </p:pic>
        <p:sp>
          <p:nvSpPr>
            <p:cNvPr id="6" name="Freeform: Shape 5">
              <a:extLst>
                <a:ext uri="{FF2B5EF4-FFF2-40B4-BE49-F238E27FC236}">
                  <a16:creationId xmlns:a16="http://schemas.microsoft.com/office/drawing/2014/main" id="{B93DCC3A-CAD2-416E-93DA-9D158235C140}"/>
                </a:ext>
              </a:extLst>
            </p:cNvPr>
            <p:cNvSpPr>
              <a:spLocks/>
            </p:cNvSpPr>
            <p:nvPr/>
          </p:nvSpPr>
          <p:spPr bwMode="auto">
            <a:xfrm rot="11426475" flipH="1">
              <a:off x="2022516" y="825335"/>
              <a:ext cx="806302" cy="252602"/>
            </a:xfrm>
            <a:custGeom>
              <a:avLst/>
              <a:gdLst>
                <a:gd name="G0" fmla="+- 0 0 0"/>
                <a:gd name="G1" fmla="+- 21600 0 0"/>
                <a:gd name="G2" fmla="+- 21600 0 0"/>
                <a:gd name="T0" fmla="*/ 0 w 17619"/>
                <a:gd name="T1" fmla="*/ 0 h 21600"/>
                <a:gd name="T2" fmla="*/ 17619 w 17619"/>
                <a:gd name="T3" fmla="*/ 9105 h 21600"/>
                <a:gd name="T4" fmla="*/ 0 w 17619"/>
                <a:gd name="T5" fmla="*/ 21600 h 21600"/>
              </a:gdLst>
              <a:ahLst/>
              <a:cxnLst>
                <a:cxn ang="0">
                  <a:pos x="T0" y="T1"/>
                </a:cxn>
                <a:cxn ang="0">
                  <a:pos x="T2" y="T3"/>
                </a:cxn>
                <a:cxn ang="0">
                  <a:pos x="T4" y="T5"/>
                </a:cxn>
              </a:cxnLst>
              <a:rect l="0" t="0" r="r" b="b"/>
              <a:pathLst>
                <a:path w="17619" h="21600" fill="none" extrusionOk="0">
                  <a:moveTo>
                    <a:pt x="-1" y="0"/>
                  </a:moveTo>
                  <a:cubicBezTo>
                    <a:pt x="7001" y="0"/>
                    <a:pt x="13568" y="3393"/>
                    <a:pt x="17619" y="9104"/>
                  </a:cubicBezTo>
                </a:path>
                <a:path w="17619" h="21600" stroke="0" extrusionOk="0">
                  <a:moveTo>
                    <a:pt x="-1" y="0"/>
                  </a:moveTo>
                  <a:cubicBezTo>
                    <a:pt x="7001" y="0"/>
                    <a:pt x="13568" y="3393"/>
                    <a:pt x="17619" y="9104"/>
                  </a:cubicBezTo>
                  <a:lnTo>
                    <a:pt x="0" y="21600"/>
                  </a:lnTo>
                  <a:close/>
                </a:path>
              </a:pathLst>
            </a:custGeom>
            <a:noFill/>
            <a:ln w="9525">
              <a:solidFill>
                <a:srgbClr val="000000"/>
              </a:solidFill>
              <a:round/>
              <a:headEnd type="arrow" w="lg" len="lg"/>
              <a:tailEnd type="none" w="lg" len="lg"/>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ctr">
                <a:lnSpc>
                  <a:spcPct val="115000"/>
                </a:lnSpc>
                <a:spcBef>
                  <a:spcPts val="600"/>
                </a:spcBef>
                <a:spcAft>
                  <a:spcPts val="1000"/>
                </a:spcAft>
                <a:defRPr/>
              </a:pPr>
              <a:r>
                <a:rPr lang="en-US" sz="1000" kern="0">
                  <a:solidFill>
                    <a:prstClr val="black"/>
                  </a:solidFill>
                  <a:ea typeface="Times New Roman" panose="02020603050405020304" pitchFamily="18" charset="0"/>
                  <a:cs typeface="Times New Roman" panose="02020603050405020304" pitchFamily="18" charset="0"/>
                </a:rPr>
                <a:t> </a:t>
              </a:r>
              <a:endParaRPr lang="en-GB" sz="1000" kern="0">
                <a:solidFill>
                  <a:prstClr val="black"/>
                </a:solidFill>
                <a:ea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C36518C6-6948-412A-AD50-1317428F246D}"/>
                </a:ext>
              </a:extLst>
            </p:cNvPr>
            <p:cNvSpPr>
              <a:spLocks/>
            </p:cNvSpPr>
            <p:nvPr/>
          </p:nvSpPr>
          <p:spPr bwMode="auto">
            <a:xfrm rot="525232" flipH="1">
              <a:off x="2012867" y="413409"/>
              <a:ext cx="816639" cy="292506"/>
            </a:xfrm>
            <a:custGeom>
              <a:avLst/>
              <a:gdLst>
                <a:gd name="G0" fmla="+- 0 0 0"/>
                <a:gd name="G1" fmla="+- 21600 0 0"/>
                <a:gd name="G2" fmla="+- 21600 0 0"/>
                <a:gd name="T0" fmla="*/ 0 w 17619"/>
                <a:gd name="T1" fmla="*/ 0 h 21600"/>
                <a:gd name="T2" fmla="*/ 17619 w 17619"/>
                <a:gd name="T3" fmla="*/ 9105 h 21600"/>
                <a:gd name="T4" fmla="*/ 0 w 17619"/>
                <a:gd name="T5" fmla="*/ 21600 h 21600"/>
              </a:gdLst>
              <a:ahLst/>
              <a:cxnLst>
                <a:cxn ang="0">
                  <a:pos x="T0" y="T1"/>
                </a:cxn>
                <a:cxn ang="0">
                  <a:pos x="T2" y="T3"/>
                </a:cxn>
                <a:cxn ang="0">
                  <a:pos x="T4" y="T5"/>
                </a:cxn>
              </a:cxnLst>
              <a:rect l="0" t="0" r="r" b="b"/>
              <a:pathLst>
                <a:path w="17619" h="21600" fill="none" extrusionOk="0">
                  <a:moveTo>
                    <a:pt x="-1" y="0"/>
                  </a:moveTo>
                  <a:cubicBezTo>
                    <a:pt x="7001" y="0"/>
                    <a:pt x="13568" y="3393"/>
                    <a:pt x="17619" y="9104"/>
                  </a:cubicBezTo>
                </a:path>
                <a:path w="17619" h="21600" stroke="0" extrusionOk="0">
                  <a:moveTo>
                    <a:pt x="-1" y="0"/>
                  </a:moveTo>
                  <a:cubicBezTo>
                    <a:pt x="7001" y="0"/>
                    <a:pt x="13568" y="3393"/>
                    <a:pt x="17619" y="9104"/>
                  </a:cubicBezTo>
                  <a:lnTo>
                    <a:pt x="0" y="21600"/>
                  </a:lnTo>
                  <a:close/>
                </a:path>
              </a:pathLst>
            </a:custGeom>
            <a:noFill/>
            <a:ln w="9525">
              <a:solidFill>
                <a:srgbClr val="000000"/>
              </a:solidFill>
              <a:round/>
              <a:headEnd type="arrow" w="lg" len="lg"/>
              <a:tailEnd type="none" w="lg" len="lg"/>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defRPr/>
              </a:pPr>
              <a:endParaRPr lang="en-GB" kern="0">
                <a:solidFill>
                  <a:prstClr val="black"/>
                </a:solidFill>
              </a:endParaRPr>
            </a:p>
          </p:txBody>
        </p:sp>
        <p:sp>
          <p:nvSpPr>
            <p:cNvPr id="8" name="Text Box 2">
              <a:extLst>
                <a:ext uri="{FF2B5EF4-FFF2-40B4-BE49-F238E27FC236}">
                  <a16:creationId xmlns:a16="http://schemas.microsoft.com/office/drawing/2014/main" id="{E6F7B5D4-4CC6-4747-B3DD-4EC683794E43}"/>
                </a:ext>
              </a:extLst>
            </p:cNvPr>
            <p:cNvSpPr txBox="1">
              <a:spLocks noChangeArrowheads="1"/>
            </p:cNvSpPr>
            <p:nvPr/>
          </p:nvSpPr>
          <p:spPr bwMode="auto">
            <a:xfrm>
              <a:off x="2057401" y="147245"/>
              <a:ext cx="726836" cy="312854"/>
            </a:xfrm>
            <a:prstGeom prst="rect">
              <a:avLst/>
            </a:prstGeom>
            <a:noFill/>
            <a:ln w="9525">
              <a:noFill/>
              <a:miter lim="800000"/>
              <a:headEnd/>
              <a:tailEnd/>
            </a:ln>
          </p:spPr>
          <p:txBody>
            <a:bodyPr rot="0" vert="horz" wrap="square" lIns="0" tIns="0" rIns="0" bIns="0" anchor="t" anchorCtr="0">
              <a:noAutofit/>
            </a:bodyPr>
            <a:lstStyle/>
            <a:p>
              <a:pPr algn="ctr">
                <a:lnSpc>
                  <a:spcPct val="115000"/>
                </a:lnSpc>
                <a:spcBef>
                  <a:spcPts val="600"/>
                </a:spcBef>
                <a:spcAft>
                  <a:spcPts val="1000"/>
                </a:spcAft>
                <a:defRPr/>
              </a:pPr>
              <a:r>
                <a:rPr lang="en-US" sz="1000" kern="0" dirty="0">
                  <a:solidFill>
                    <a:prstClr val="black"/>
                  </a:solidFill>
                  <a:ea typeface="Times New Roman" panose="02020603050405020304" pitchFamily="18" charset="0"/>
                  <a:cs typeface="Times New Roman" panose="02020603050405020304" pitchFamily="18" charset="0"/>
                </a:rPr>
                <a:t>Top candidates after screening</a:t>
              </a:r>
              <a:endParaRPr lang="en-GB" sz="1400" kern="0" dirty="0">
                <a:solidFill>
                  <a:prstClr val="black"/>
                </a:solidFill>
                <a:ea typeface="Times New Roman" panose="02020603050405020304" pitchFamily="18" charset="0"/>
                <a:cs typeface="Times New Roman" panose="02020603050405020304" pitchFamily="18" charset="0"/>
              </a:endParaRPr>
            </a:p>
          </p:txBody>
        </p:sp>
        <p:sp>
          <p:nvSpPr>
            <p:cNvPr id="9" name="Text Box 2">
              <a:extLst>
                <a:ext uri="{FF2B5EF4-FFF2-40B4-BE49-F238E27FC236}">
                  <a16:creationId xmlns:a16="http://schemas.microsoft.com/office/drawing/2014/main" id="{7F95EF4F-A8DE-4F1B-B258-BD8C1F24D73B}"/>
                </a:ext>
              </a:extLst>
            </p:cNvPr>
            <p:cNvSpPr txBox="1">
              <a:spLocks noChangeArrowheads="1"/>
            </p:cNvSpPr>
            <p:nvPr/>
          </p:nvSpPr>
          <p:spPr bwMode="auto">
            <a:xfrm>
              <a:off x="2097901" y="1151886"/>
              <a:ext cx="655532" cy="298708"/>
            </a:xfrm>
            <a:prstGeom prst="rect">
              <a:avLst/>
            </a:prstGeom>
            <a:noFill/>
            <a:ln w="9525">
              <a:noFill/>
              <a:miter lim="800000"/>
              <a:headEnd/>
              <a:tailEnd/>
            </a:ln>
          </p:spPr>
          <p:txBody>
            <a:bodyPr rot="0" vert="horz" wrap="square" lIns="0" tIns="0" rIns="0" bIns="0" anchor="t" anchorCtr="0">
              <a:noAutofit/>
            </a:bodyPr>
            <a:lstStyle/>
            <a:p>
              <a:pPr algn="ctr">
                <a:lnSpc>
                  <a:spcPct val="115000"/>
                </a:lnSpc>
                <a:spcBef>
                  <a:spcPts val="600"/>
                </a:spcBef>
                <a:spcAft>
                  <a:spcPts val="1000"/>
                </a:spcAft>
                <a:defRPr/>
              </a:pPr>
              <a:r>
                <a:rPr lang="en-US" sz="1000" kern="0" dirty="0">
                  <a:solidFill>
                    <a:prstClr val="black"/>
                  </a:solidFill>
                  <a:ea typeface="Times New Roman" panose="02020603050405020304" pitchFamily="18" charset="0"/>
                  <a:cs typeface="Times New Roman" panose="02020603050405020304" pitchFamily="18" charset="0"/>
                </a:rPr>
                <a:t>Optimized geometries</a:t>
              </a:r>
              <a:endParaRPr lang="en-GB" sz="1400" kern="0" dirty="0">
                <a:solidFill>
                  <a:prstClr val="black"/>
                </a:solidFill>
                <a:ea typeface="Times New Roman" panose="020206030504050203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id="{C9D4D2D3-60C8-4966-A18F-44986F4DD414}"/>
                </a:ext>
              </a:extLst>
            </p:cNvPr>
            <p:cNvSpPr txBox="1">
              <a:spLocks noChangeArrowheads="1"/>
            </p:cNvSpPr>
            <p:nvPr/>
          </p:nvSpPr>
          <p:spPr bwMode="auto">
            <a:xfrm>
              <a:off x="399068" y="102830"/>
              <a:ext cx="1250763" cy="112467"/>
            </a:xfrm>
            <a:prstGeom prst="rect">
              <a:avLst/>
            </a:prstGeom>
            <a:noFill/>
            <a:ln w="9525">
              <a:solidFill>
                <a:srgbClr val="FF0000"/>
              </a:solidFill>
              <a:miter lim="800000"/>
              <a:headEnd/>
              <a:tailEnd/>
            </a:ln>
          </p:spPr>
          <p:txBody>
            <a:bodyPr rot="0" vert="horz" wrap="square" lIns="0" tIns="0" rIns="0" bIns="0" anchor="ctr" anchorCtr="0">
              <a:noAutofit/>
            </a:bodyPr>
            <a:lstStyle/>
            <a:p>
              <a:pPr algn="ctr">
                <a:lnSpc>
                  <a:spcPct val="115000"/>
                </a:lnSpc>
                <a:spcBef>
                  <a:spcPts val="600"/>
                </a:spcBef>
                <a:spcAft>
                  <a:spcPts val="1000"/>
                </a:spcAft>
                <a:defRPr/>
              </a:pPr>
              <a:r>
                <a:rPr lang="en-US" sz="900" kern="0" dirty="0">
                  <a:solidFill>
                    <a:prstClr val="black"/>
                  </a:solidFill>
                  <a:ea typeface="Times New Roman" panose="02020603050405020304" pitchFamily="18" charset="0"/>
                  <a:cs typeface="Times New Roman" panose="02020603050405020304" pitchFamily="18" charset="0"/>
                </a:rPr>
                <a:t>   Performance Index Selection</a:t>
              </a:r>
              <a:endParaRPr lang="en-GB" sz="1200" kern="0" dirty="0">
                <a:solidFill>
                  <a:prstClr val="black"/>
                </a:solidFill>
                <a:ea typeface="Times New Roman" panose="02020603050405020304" pitchFamily="18" charset="0"/>
                <a:cs typeface="Times New Roman" panose="02020603050405020304" pitchFamily="18" charset="0"/>
              </a:endParaRPr>
            </a:p>
          </p:txBody>
        </p:sp>
        <p:sp>
          <p:nvSpPr>
            <p:cNvPr id="11" name="Text Box 2">
              <a:extLst>
                <a:ext uri="{FF2B5EF4-FFF2-40B4-BE49-F238E27FC236}">
                  <a16:creationId xmlns:a16="http://schemas.microsoft.com/office/drawing/2014/main" id="{03FF4573-0204-49A9-8C61-4807FCDBBC2A}"/>
                </a:ext>
              </a:extLst>
            </p:cNvPr>
            <p:cNvSpPr txBox="1">
              <a:spLocks noChangeArrowheads="1"/>
            </p:cNvSpPr>
            <p:nvPr/>
          </p:nvSpPr>
          <p:spPr bwMode="auto">
            <a:xfrm>
              <a:off x="3229345" y="102830"/>
              <a:ext cx="1610756" cy="112466"/>
            </a:xfrm>
            <a:prstGeom prst="rect">
              <a:avLst/>
            </a:prstGeom>
            <a:noFill/>
            <a:ln w="9525">
              <a:solidFill>
                <a:srgbClr val="FF0000"/>
              </a:solidFill>
              <a:miter lim="800000"/>
              <a:headEnd/>
              <a:tailEnd/>
            </a:ln>
          </p:spPr>
          <p:txBody>
            <a:bodyPr rot="0" vert="horz" wrap="square" lIns="0" tIns="0" rIns="0" bIns="0" anchor="ctr" anchorCtr="0">
              <a:noAutofit/>
            </a:bodyPr>
            <a:lstStyle/>
            <a:p>
              <a:pPr algn="ctr">
                <a:lnSpc>
                  <a:spcPct val="115000"/>
                </a:lnSpc>
                <a:spcBef>
                  <a:spcPts val="600"/>
                </a:spcBef>
                <a:spcAft>
                  <a:spcPts val="1000"/>
                </a:spcAft>
                <a:defRPr/>
              </a:pPr>
              <a:r>
                <a:rPr lang="en-US" sz="900" kern="0" dirty="0">
                  <a:solidFill>
                    <a:prstClr val="black"/>
                  </a:solidFill>
                  <a:ea typeface="Times New Roman" panose="02020603050405020304" pitchFamily="18" charset="0"/>
                  <a:cs typeface="Times New Roman" panose="02020603050405020304" pitchFamily="18" charset="0"/>
                </a:rPr>
                <a:t>   FE simulation of stress and deflection</a:t>
              </a:r>
              <a:endParaRPr lang="en-GB" sz="1200" kern="0" dirty="0">
                <a:solidFill>
                  <a:prstClr val="black"/>
                </a:solidFill>
                <a:ea typeface="Times New Roman" panose="02020603050405020304" pitchFamily="18" charset="0"/>
                <a:cs typeface="Times New Roman" panose="02020603050405020304" pitchFamily="18" charset="0"/>
              </a:endParaRPr>
            </a:p>
          </p:txBody>
        </p:sp>
      </p:grpSp>
      <p:sp>
        <p:nvSpPr>
          <p:cNvPr id="12" name="Rectangle 11">
            <a:extLst>
              <a:ext uri="{FF2B5EF4-FFF2-40B4-BE49-F238E27FC236}">
                <a16:creationId xmlns:a16="http://schemas.microsoft.com/office/drawing/2014/main" id="{4355D90C-DCBB-45A0-825C-F3B9CF28F9DE}"/>
              </a:ext>
            </a:extLst>
          </p:cNvPr>
          <p:cNvSpPr/>
          <p:nvPr/>
        </p:nvSpPr>
        <p:spPr>
          <a:xfrm>
            <a:off x="2133600" y="1098095"/>
            <a:ext cx="8044326" cy="584775"/>
          </a:xfrm>
          <a:prstGeom prst="rect">
            <a:avLst/>
          </a:prstGeom>
        </p:spPr>
        <p:txBody>
          <a:bodyPr wrap="square">
            <a:spAutoFit/>
          </a:bodyPr>
          <a:lstStyle/>
          <a:p>
            <a:pPr>
              <a:defRPr/>
            </a:pPr>
            <a:r>
              <a:rPr lang="en-US" sz="1600" kern="0" dirty="0">
                <a:solidFill>
                  <a:prstClr val="black"/>
                </a:solidFill>
                <a:ea typeface="Times New Roman" panose="02020603050405020304" pitchFamily="18" charset="0"/>
                <a:cs typeface="Times New Roman" panose="02020603050405020304" pitchFamily="18" charset="0"/>
              </a:rPr>
              <a:t>For the design engineer, </a:t>
            </a:r>
            <a:r>
              <a:rPr lang="en-US" sz="1600" b="1" i="1" kern="0" dirty="0">
                <a:solidFill>
                  <a:prstClr val="black"/>
                </a:solidFill>
                <a:ea typeface="Times New Roman" panose="02020603050405020304" pitchFamily="18" charset="0"/>
                <a:cs typeface="Times New Roman" panose="02020603050405020304" pitchFamily="18" charset="0"/>
              </a:rPr>
              <a:t>screening</a:t>
            </a:r>
            <a:r>
              <a:rPr lang="en-US" sz="1600" kern="0" dirty="0">
                <a:solidFill>
                  <a:prstClr val="black"/>
                </a:solidFill>
                <a:ea typeface="Times New Roman" panose="02020603050405020304" pitchFamily="18" charset="0"/>
                <a:cs typeface="Times New Roman" panose="02020603050405020304" pitchFamily="18" charset="0"/>
              </a:rPr>
              <a:t> based on material properties, </a:t>
            </a:r>
            <a:r>
              <a:rPr lang="en-US" sz="1600" b="1" i="1" kern="0" dirty="0">
                <a:solidFill>
                  <a:prstClr val="black"/>
                </a:solidFill>
                <a:ea typeface="Times New Roman" panose="02020603050405020304" pitchFamily="18" charset="0"/>
                <a:cs typeface="Times New Roman" panose="02020603050405020304" pitchFamily="18" charset="0"/>
              </a:rPr>
              <a:t>ranking</a:t>
            </a:r>
            <a:r>
              <a:rPr lang="en-US" sz="1600" kern="0" dirty="0">
                <a:solidFill>
                  <a:prstClr val="black"/>
                </a:solidFill>
                <a:ea typeface="Times New Roman" panose="02020603050405020304" pitchFamily="18" charset="0"/>
                <a:cs typeface="Times New Roman" panose="02020603050405020304" pitchFamily="18" charset="0"/>
              </a:rPr>
              <a:t> by material-shape performance index and </a:t>
            </a:r>
            <a:r>
              <a:rPr lang="en-US" sz="1600" b="1" i="1" kern="0" dirty="0">
                <a:solidFill>
                  <a:prstClr val="black"/>
                </a:solidFill>
                <a:ea typeface="Times New Roman" panose="02020603050405020304" pitchFamily="18" charset="0"/>
                <a:cs typeface="Times New Roman" panose="02020603050405020304" pitchFamily="18" charset="0"/>
              </a:rPr>
              <a:t>FE simulations </a:t>
            </a:r>
            <a:r>
              <a:rPr lang="en-US" sz="1600" kern="0" dirty="0">
                <a:solidFill>
                  <a:prstClr val="black"/>
                </a:solidFill>
                <a:ea typeface="Times New Roman" panose="02020603050405020304" pitchFamily="18" charset="0"/>
                <a:cs typeface="Times New Roman" panose="02020603050405020304" pitchFamily="18" charset="0"/>
              </a:rPr>
              <a:t>to fix dimensions are complementary:</a:t>
            </a:r>
            <a:endParaRPr lang="en-GB" sz="1600" kern="0" dirty="0">
              <a:solidFill>
                <a:prstClr val="black"/>
              </a:solidFill>
            </a:endParaRPr>
          </a:p>
        </p:txBody>
      </p:sp>
      <p:sp>
        <p:nvSpPr>
          <p:cNvPr id="13" name="Rectangle 12">
            <a:extLst>
              <a:ext uri="{FF2B5EF4-FFF2-40B4-BE49-F238E27FC236}">
                <a16:creationId xmlns:a16="http://schemas.microsoft.com/office/drawing/2014/main" id="{19599194-92F6-4D94-8DE4-9FF36B8DF212}"/>
              </a:ext>
            </a:extLst>
          </p:cNvPr>
          <p:cNvSpPr/>
          <p:nvPr/>
        </p:nvSpPr>
        <p:spPr>
          <a:xfrm>
            <a:off x="6773892" y="4495800"/>
            <a:ext cx="2691763" cy="923330"/>
          </a:xfrm>
          <a:prstGeom prst="rect">
            <a:avLst/>
          </a:prstGeom>
        </p:spPr>
        <p:txBody>
          <a:bodyPr wrap="none">
            <a:spAutoFit/>
          </a:bodyPr>
          <a:lstStyle/>
          <a:p>
            <a:pPr marL="285750" indent="-285750">
              <a:buFont typeface="Arial" panose="020B0604020202020204" pitchFamily="34" charset="0"/>
              <a:buChar char="•"/>
              <a:defRPr/>
            </a:pPr>
            <a:r>
              <a:rPr lang="en-US" kern="0" dirty="0">
                <a:solidFill>
                  <a:prstClr val="black"/>
                </a:solidFill>
                <a:ea typeface="Times New Roman" panose="02020603050405020304" pitchFamily="18" charset="0"/>
                <a:cs typeface="Times New Roman" panose="02020603050405020304" pitchFamily="18" charset="0"/>
              </a:rPr>
              <a:t>Free design parameters</a:t>
            </a:r>
          </a:p>
          <a:p>
            <a:pPr marL="285750" indent="-285750">
              <a:buFont typeface="Arial" panose="020B0604020202020204" pitchFamily="34" charset="0"/>
              <a:buChar char="•"/>
              <a:defRPr/>
            </a:pPr>
            <a:r>
              <a:rPr lang="en-US" kern="0" dirty="0">
                <a:solidFill>
                  <a:prstClr val="black"/>
                </a:solidFill>
                <a:cs typeface="Times New Roman" panose="02020603050405020304" pitchFamily="18" charset="0"/>
              </a:rPr>
              <a:t>Von Mises stress maps</a:t>
            </a:r>
          </a:p>
          <a:p>
            <a:pPr marL="285750" indent="-285750">
              <a:buFont typeface="Arial" panose="020B0604020202020204" pitchFamily="34" charset="0"/>
              <a:buChar char="•"/>
              <a:defRPr/>
            </a:pPr>
            <a:r>
              <a:rPr lang="en-US" kern="0" dirty="0">
                <a:solidFill>
                  <a:prstClr val="black"/>
                </a:solidFill>
                <a:cs typeface="Times New Roman" panose="02020603050405020304" pitchFamily="18" charset="0"/>
              </a:rPr>
              <a:t>Deflection estimates</a:t>
            </a:r>
            <a:endParaRPr lang="en-GB" kern="0" dirty="0">
              <a:solidFill>
                <a:prstClr val="black"/>
              </a:solidFill>
            </a:endParaRPr>
          </a:p>
        </p:txBody>
      </p:sp>
      <p:sp>
        <p:nvSpPr>
          <p:cNvPr id="14" name="Rectangle 13">
            <a:extLst>
              <a:ext uri="{FF2B5EF4-FFF2-40B4-BE49-F238E27FC236}">
                <a16:creationId xmlns:a16="http://schemas.microsoft.com/office/drawing/2014/main" id="{3AD5B619-B259-403F-8047-F2E6DCF4FDAA}"/>
              </a:ext>
            </a:extLst>
          </p:cNvPr>
          <p:cNvSpPr/>
          <p:nvPr/>
        </p:nvSpPr>
        <p:spPr>
          <a:xfrm>
            <a:off x="1969858" y="4495800"/>
            <a:ext cx="3653051" cy="923330"/>
          </a:xfrm>
          <a:prstGeom prst="rect">
            <a:avLst/>
          </a:prstGeom>
        </p:spPr>
        <p:txBody>
          <a:bodyPr wrap="none">
            <a:spAutoFit/>
          </a:bodyPr>
          <a:lstStyle/>
          <a:p>
            <a:pPr marL="285750" indent="-285750">
              <a:buFont typeface="Arial" panose="020B0604020202020204" pitchFamily="34" charset="0"/>
              <a:buChar char="•"/>
              <a:defRPr/>
            </a:pPr>
            <a:r>
              <a:rPr lang="en-US" dirty="0"/>
              <a:t>Trade off curves for compromises </a:t>
            </a:r>
          </a:p>
          <a:p>
            <a:pPr marL="285750" indent="-285750">
              <a:buFont typeface="Arial" panose="020B0604020202020204" pitchFamily="34" charset="0"/>
              <a:buChar char="•"/>
              <a:defRPr/>
            </a:pPr>
            <a:r>
              <a:rPr lang="en-US" dirty="0"/>
              <a:t>Equal performance candidates</a:t>
            </a:r>
          </a:p>
          <a:p>
            <a:pPr marL="285750" indent="-285750">
              <a:buFont typeface="Arial" panose="020B0604020202020204" pitchFamily="34" charset="0"/>
              <a:buChar char="•"/>
              <a:defRPr/>
            </a:pPr>
            <a:r>
              <a:rPr lang="en-US" dirty="0"/>
              <a:t>Cost, Eco-properties, Durability, ...</a:t>
            </a:r>
            <a:endParaRPr lang="en-GB" dirty="0"/>
          </a:p>
        </p:txBody>
      </p:sp>
    </p:spTree>
    <p:extLst>
      <p:ext uri="{BB962C8B-B14F-4D97-AF65-F5344CB8AC3E}">
        <p14:creationId xmlns:p14="http://schemas.microsoft.com/office/powerpoint/2010/main" val="24172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4826-A0DD-49C6-9FA4-82DEAEA7F899}"/>
              </a:ext>
            </a:extLst>
          </p:cNvPr>
          <p:cNvSpPr>
            <a:spLocks noGrp="1"/>
          </p:cNvSpPr>
          <p:nvPr>
            <p:ph type="title"/>
          </p:nvPr>
        </p:nvSpPr>
        <p:spPr/>
        <p:txBody>
          <a:bodyPr/>
          <a:lstStyle/>
          <a:p>
            <a:r>
              <a:rPr lang="en-GB" dirty="0">
                <a:latin typeface="+mn-lt"/>
              </a:rPr>
              <a:t>Conclusions</a:t>
            </a:r>
          </a:p>
        </p:txBody>
      </p:sp>
      <p:sp>
        <p:nvSpPr>
          <p:cNvPr id="4" name="Text Box 6">
            <a:extLst>
              <a:ext uri="{FF2B5EF4-FFF2-40B4-BE49-F238E27FC236}">
                <a16:creationId xmlns:a16="http://schemas.microsoft.com/office/drawing/2014/main" id="{0B65FC53-EE34-479A-853F-59DA360DCC7B}"/>
              </a:ext>
            </a:extLst>
          </p:cNvPr>
          <p:cNvSpPr txBox="1">
            <a:spLocks noChangeArrowheads="1"/>
          </p:cNvSpPr>
          <p:nvPr/>
        </p:nvSpPr>
        <p:spPr bwMode="auto">
          <a:xfrm>
            <a:off x="685800" y="1075168"/>
            <a:ext cx="10668000" cy="175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150000"/>
              </a:lnSpc>
              <a:spcBef>
                <a:spcPct val="0"/>
              </a:spcBef>
              <a:spcAft>
                <a:spcPct val="0"/>
              </a:spcAft>
              <a:buClrTx/>
              <a:buSzPct val="110000"/>
              <a:buFont typeface="Wingdings" panose="05000000000000000000" pitchFamily="2" charset="2"/>
              <a:buChar char="§"/>
              <a:defRPr/>
            </a:pPr>
            <a:r>
              <a:rPr lang="en-GB" kern="0" dirty="0">
                <a:solidFill>
                  <a:prstClr val="black"/>
                </a:solidFill>
                <a:latin typeface="+mn-lt"/>
              </a:rPr>
              <a:t> The Structural Sections data-table in Level 3 and Level 2 Architecture</a:t>
            </a:r>
          </a:p>
          <a:p>
            <a:pPr>
              <a:lnSpc>
                <a:spcPct val="150000"/>
              </a:lnSpc>
              <a:spcBef>
                <a:spcPct val="0"/>
              </a:spcBef>
              <a:spcAft>
                <a:spcPct val="0"/>
              </a:spcAft>
              <a:buClrTx/>
              <a:buSzPct val="110000"/>
              <a:buFont typeface="Wingdings" panose="05000000000000000000" pitchFamily="2" charset="2"/>
              <a:buChar char="§"/>
              <a:defRPr/>
            </a:pPr>
            <a:r>
              <a:rPr lang="en-GB" kern="0" dirty="0">
                <a:solidFill>
                  <a:prstClr val="black"/>
                </a:solidFill>
                <a:latin typeface="+mn-lt"/>
              </a:rPr>
              <a:t> Shape factors and Revised Performance Index</a:t>
            </a:r>
          </a:p>
          <a:p>
            <a:pPr>
              <a:lnSpc>
                <a:spcPct val="150000"/>
              </a:lnSpc>
              <a:spcBef>
                <a:spcPct val="0"/>
              </a:spcBef>
              <a:spcAft>
                <a:spcPct val="0"/>
              </a:spcAft>
              <a:buClrTx/>
              <a:buSzPct val="110000"/>
              <a:buFont typeface="Wingdings" panose="05000000000000000000" pitchFamily="2" charset="2"/>
              <a:buChar char="§"/>
              <a:defRPr/>
            </a:pPr>
            <a:r>
              <a:rPr lang="en-GB" kern="0" dirty="0">
                <a:solidFill>
                  <a:prstClr val="black"/>
                </a:solidFill>
                <a:latin typeface="+mn-lt"/>
              </a:rPr>
              <a:t> </a:t>
            </a:r>
            <a:r>
              <a:rPr lang="en-US" kern="0" dirty="0">
                <a:solidFill>
                  <a:prstClr val="black"/>
                </a:solidFill>
                <a:latin typeface="+mn-lt"/>
                <a:ea typeface="Times New Roman" panose="02020603050405020304" pitchFamily="18" charset="0"/>
              </a:rPr>
              <a:t>The systematic material selection methodology generates significant synergy with structural simulations</a:t>
            </a:r>
          </a:p>
        </p:txBody>
      </p:sp>
    </p:spTree>
    <p:extLst>
      <p:ext uri="{BB962C8B-B14F-4D97-AF65-F5344CB8AC3E}">
        <p14:creationId xmlns:p14="http://schemas.microsoft.com/office/powerpoint/2010/main" val="46784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05A5AB-CE36-445E-A988-A312CF2CFB72}"/>
              </a:ext>
            </a:extLst>
          </p:cNvPr>
          <p:cNvSpPr txBox="1">
            <a:spLocks/>
          </p:cNvSpPr>
          <p:nvPr/>
        </p:nvSpPr>
        <p:spPr>
          <a:xfrm>
            <a:off x="780198" y="1451714"/>
            <a:ext cx="4751472" cy="4422896"/>
          </a:xfrm>
          <a:prstGeom prst="rect">
            <a:avLst/>
          </a:prstGeom>
        </p:spPr>
        <p:txBody>
          <a:bodyPr/>
          <a:lstStyle>
            <a:lvl1pPr marL="342900" indent="-3429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Aft>
                <a:spcPct val="20000"/>
              </a:spcAft>
              <a:buSzPct val="80000"/>
              <a:defRPr/>
            </a:pPr>
            <a:r>
              <a:rPr lang="en-GB" sz="2215" dirty="0">
                <a:solidFill>
                  <a:prstClr val="black"/>
                </a:solidFill>
              </a:rPr>
              <a:t>Introduction</a:t>
            </a:r>
          </a:p>
          <a:p>
            <a:pPr fontAlgn="base">
              <a:spcAft>
                <a:spcPct val="20000"/>
              </a:spcAft>
              <a:buSzPct val="80000"/>
              <a:defRPr/>
            </a:pPr>
            <a:r>
              <a:rPr lang="en-GB" sz="2215" dirty="0">
                <a:solidFill>
                  <a:prstClr val="black"/>
                </a:solidFill>
              </a:rPr>
              <a:t>Structural Section Case Study</a:t>
            </a:r>
          </a:p>
          <a:p>
            <a:pPr lvl="1" fontAlgn="base">
              <a:spcAft>
                <a:spcPct val="20000"/>
              </a:spcAft>
              <a:buSzPct val="80000"/>
              <a:defRPr/>
            </a:pPr>
            <a:r>
              <a:rPr lang="en-GB" sz="1846" dirty="0">
                <a:solidFill>
                  <a:prstClr val="black"/>
                </a:solidFill>
              </a:rPr>
              <a:t>Architecture meets Engineering</a:t>
            </a:r>
          </a:p>
          <a:p>
            <a:pPr lvl="1" fontAlgn="base">
              <a:spcAft>
                <a:spcPct val="20000"/>
              </a:spcAft>
              <a:buSzPct val="80000"/>
              <a:defRPr/>
            </a:pPr>
            <a:r>
              <a:rPr lang="en-GB" sz="1846" dirty="0">
                <a:solidFill>
                  <a:prstClr val="black"/>
                </a:solidFill>
              </a:rPr>
              <a:t>The Structural Sections Data-table</a:t>
            </a:r>
          </a:p>
          <a:p>
            <a:pPr lvl="1" fontAlgn="base">
              <a:spcAft>
                <a:spcPct val="20000"/>
              </a:spcAft>
              <a:buSzPct val="80000"/>
              <a:defRPr/>
            </a:pPr>
            <a:r>
              <a:rPr lang="en-GB" sz="1846" dirty="0">
                <a:solidFill>
                  <a:prstClr val="black"/>
                </a:solidFill>
              </a:rPr>
              <a:t>Shape Factors and Load</a:t>
            </a:r>
          </a:p>
          <a:p>
            <a:pPr lvl="1" fontAlgn="base">
              <a:spcAft>
                <a:spcPct val="20000"/>
              </a:spcAft>
              <a:buSzPct val="80000"/>
              <a:defRPr/>
            </a:pPr>
            <a:r>
              <a:rPr lang="en-GB" sz="1846" dirty="0">
                <a:solidFill>
                  <a:prstClr val="black"/>
                </a:solidFill>
              </a:rPr>
              <a:t>Revised Performance Index</a:t>
            </a:r>
          </a:p>
          <a:p>
            <a:pPr lvl="1" fontAlgn="base">
              <a:spcAft>
                <a:spcPct val="20000"/>
              </a:spcAft>
              <a:buSzPct val="80000"/>
              <a:defRPr/>
            </a:pPr>
            <a:r>
              <a:rPr lang="en-GB" sz="1846" dirty="0">
                <a:solidFill>
                  <a:prstClr val="black"/>
                </a:solidFill>
              </a:rPr>
              <a:t>Selector Engineering Solver</a:t>
            </a:r>
          </a:p>
          <a:p>
            <a:pPr lvl="1" fontAlgn="base">
              <a:spcAft>
                <a:spcPct val="20000"/>
              </a:spcAft>
              <a:buSzPct val="80000"/>
              <a:defRPr/>
            </a:pPr>
            <a:r>
              <a:rPr lang="en-GB" sz="1846" dirty="0">
                <a:solidFill>
                  <a:prstClr val="black"/>
                </a:solidFill>
              </a:rPr>
              <a:t>Finite Element Simulations</a:t>
            </a:r>
          </a:p>
          <a:p>
            <a:pPr fontAlgn="base">
              <a:spcAft>
                <a:spcPct val="20000"/>
              </a:spcAft>
              <a:buSzPct val="80000"/>
              <a:defRPr/>
            </a:pPr>
            <a:r>
              <a:rPr lang="en-GB" sz="2246" dirty="0">
                <a:solidFill>
                  <a:prstClr val="black"/>
                </a:solidFill>
              </a:rPr>
              <a:t>Q&amp;A</a:t>
            </a:r>
          </a:p>
          <a:p>
            <a:pPr fontAlgn="base">
              <a:spcAft>
                <a:spcPct val="20000"/>
              </a:spcAft>
              <a:buSzPct val="80000"/>
              <a:defRPr/>
            </a:pPr>
            <a:r>
              <a:rPr lang="en-GB" sz="2246" dirty="0">
                <a:solidFill>
                  <a:prstClr val="black"/>
                </a:solidFill>
              </a:rPr>
              <a:t>Community Update</a:t>
            </a:r>
          </a:p>
        </p:txBody>
      </p:sp>
      <p:sp>
        <p:nvSpPr>
          <p:cNvPr id="3" name="TextBox 2">
            <a:extLst>
              <a:ext uri="{FF2B5EF4-FFF2-40B4-BE49-F238E27FC236}">
                <a16:creationId xmlns:a16="http://schemas.microsoft.com/office/drawing/2014/main" id="{C53A7CB9-653E-44B7-99B4-9AAD5D202B58}"/>
              </a:ext>
            </a:extLst>
          </p:cNvPr>
          <p:cNvSpPr txBox="1"/>
          <p:nvPr/>
        </p:nvSpPr>
        <p:spPr>
          <a:xfrm>
            <a:off x="6934200" y="5540397"/>
            <a:ext cx="3882450" cy="523220"/>
          </a:xfrm>
          <a:prstGeom prst="rect">
            <a:avLst/>
          </a:prstGeom>
          <a:noFill/>
        </p:spPr>
        <p:txBody>
          <a:bodyPr wrap="square" rtlCol="0">
            <a:spAutoFit/>
          </a:bodyPr>
          <a:lstStyle/>
          <a:p>
            <a:pPr>
              <a:defRPr/>
            </a:pPr>
            <a:r>
              <a:rPr lang="en-GB" sz="1400" b="1" i="1" kern="0" dirty="0">
                <a:solidFill>
                  <a:prstClr val="black"/>
                </a:solidFill>
              </a:rPr>
              <a:t>Claes Fredriksson, David Mercier and Harriet Parnell from the  Ansys Materials Education Team</a:t>
            </a:r>
          </a:p>
        </p:txBody>
      </p:sp>
      <p:pic>
        <p:nvPicPr>
          <p:cNvPr id="4" name="Picture 3">
            <a:extLst>
              <a:ext uri="{FF2B5EF4-FFF2-40B4-BE49-F238E27FC236}">
                <a16:creationId xmlns:a16="http://schemas.microsoft.com/office/drawing/2014/main" id="{23D985FF-E3D1-49B2-886E-1EF85170946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43470" t="10433" r="11172" b="21097"/>
          <a:stretch/>
        </p:blipFill>
        <p:spPr>
          <a:xfrm>
            <a:off x="7118600" y="1753248"/>
            <a:ext cx="1448900" cy="1675752"/>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7BEAC785-2342-4B73-88F5-F66EB147A225}"/>
              </a:ext>
            </a:extLst>
          </p:cNvPr>
          <p:cNvPicPr>
            <a:picLocks noChangeAspect="1"/>
          </p:cNvPicPr>
          <p:nvPr/>
        </p:nvPicPr>
        <p:blipFill rotWithShape="1">
          <a:blip r:embed="rId5">
            <a:extLst>
              <a:ext uri="{28A0092B-C50C-407E-A947-70E740481C1C}">
                <a14:useLocalDpi xmlns:a14="http://schemas.microsoft.com/office/drawing/2010/main" val="0"/>
              </a:ext>
            </a:extLst>
          </a:blip>
          <a:srcRect l="26016" r="25939" b="17719"/>
          <a:stretch/>
        </p:blipFill>
        <p:spPr>
          <a:xfrm>
            <a:off x="7988280" y="3663162"/>
            <a:ext cx="1448900" cy="1651839"/>
          </a:xfrm>
          <a:prstGeom prst="rect">
            <a:avLst/>
          </a:prstGeom>
        </p:spPr>
      </p:pic>
      <p:pic>
        <p:nvPicPr>
          <p:cNvPr id="6" name="Picture 5">
            <a:extLst>
              <a:ext uri="{FF2B5EF4-FFF2-40B4-BE49-F238E27FC236}">
                <a16:creationId xmlns:a16="http://schemas.microsoft.com/office/drawing/2014/main" id="{196E1DCE-CDEF-4ABC-883E-ECB3DF3AFF1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26857" r="4124" b="12192"/>
          <a:stretch/>
        </p:blipFill>
        <p:spPr>
          <a:xfrm>
            <a:off x="8729249" y="1753248"/>
            <a:ext cx="1448900" cy="1675752"/>
          </a:xfrm>
          <a:prstGeom prst="rect">
            <a:avLst/>
          </a:prstGeom>
        </p:spPr>
      </p:pic>
      <p:sp>
        <p:nvSpPr>
          <p:cNvPr id="9" name="Title 8">
            <a:extLst>
              <a:ext uri="{FF2B5EF4-FFF2-40B4-BE49-F238E27FC236}">
                <a16:creationId xmlns:a16="http://schemas.microsoft.com/office/drawing/2014/main" id="{5F8CC374-C3C9-4386-AEAC-03F8F932C5F1}"/>
              </a:ext>
            </a:extLst>
          </p:cNvPr>
          <p:cNvSpPr>
            <a:spLocks noGrp="1"/>
          </p:cNvSpPr>
          <p:nvPr>
            <p:ph type="title"/>
          </p:nvPr>
        </p:nvSpPr>
        <p:spPr/>
        <p:txBody>
          <a:bodyPr/>
          <a:lstStyle/>
          <a:p>
            <a:r>
              <a:rPr lang="en-US" dirty="0">
                <a:latin typeface="+mn-lt"/>
              </a:rPr>
              <a:t>Agenda</a:t>
            </a:r>
          </a:p>
        </p:txBody>
      </p:sp>
    </p:spTree>
    <p:extLst>
      <p:ext uri="{BB962C8B-B14F-4D97-AF65-F5344CB8AC3E}">
        <p14:creationId xmlns:p14="http://schemas.microsoft.com/office/powerpoint/2010/main" val="3792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C79-5E08-442B-B7A9-57FF333B861A}"/>
              </a:ext>
            </a:extLst>
          </p:cNvPr>
          <p:cNvSpPr>
            <a:spLocks noGrp="1"/>
          </p:cNvSpPr>
          <p:nvPr>
            <p:ph type="title"/>
          </p:nvPr>
        </p:nvSpPr>
        <p:spPr/>
        <p:txBody>
          <a:bodyPr/>
          <a:lstStyle/>
          <a:p>
            <a:r>
              <a:rPr lang="en-GB" dirty="0">
                <a:latin typeface="+mn-lt"/>
              </a:rPr>
              <a:t>Architecture meets Engineering</a:t>
            </a:r>
          </a:p>
        </p:txBody>
      </p:sp>
      <p:grpSp>
        <p:nvGrpSpPr>
          <p:cNvPr id="3" name="Group 2">
            <a:extLst>
              <a:ext uri="{FF2B5EF4-FFF2-40B4-BE49-F238E27FC236}">
                <a16:creationId xmlns:a16="http://schemas.microsoft.com/office/drawing/2014/main" id="{61198515-C9F9-49A0-9AEF-0FF207379277}"/>
              </a:ext>
            </a:extLst>
          </p:cNvPr>
          <p:cNvGrpSpPr/>
          <p:nvPr/>
        </p:nvGrpSpPr>
        <p:grpSpPr>
          <a:xfrm>
            <a:off x="1631504" y="1909979"/>
            <a:ext cx="2875324" cy="3147554"/>
            <a:chOff x="0" y="0"/>
            <a:chExt cx="2266950" cy="2481580"/>
          </a:xfrm>
        </p:grpSpPr>
        <p:pic>
          <p:nvPicPr>
            <p:cNvPr id="4" name="Picture 3">
              <a:extLst>
                <a:ext uri="{FF2B5EF4-FFF2-40B4-BE49-F238E27FC236}">
                  <a16:creationId xmlns:a16="http://schemas.microsoft.com/office/drawing/2014/main" id="{82AEEF92-7765-4D28-8DF3-EEF28208EE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66950" cy="2481580"/>
            </a:xfrm>
            <a:prstGeom prst="rect">
              <a:avLst/>
            </a:prstGeom>
            <a:noFill/>
            <a:ln>
              <a:noFill/>
            </a:ln>
          </p:spPr>
        </p:pic>
        <p:pic>
          <p:nvPicPr>
            <p:cNvPr id="5" name="Picture 4">
              <a:extLst>
                <a:ext uri="{FF2B5EF4-FFF2-40B4-BE49-F238E27FC236}">
                  <a16:creationId xmlns:a16="http://schemas.microsoft.com/office/drawing/2014/main" id="{E1CD72F0-4CDD-4FF0-B6E5-98BB9C55BE3E}"/>
                </a:ext>
              </a:extLst>
            </p:cNvPr>
            <p:cNvPicPr>
              <a:picLocks noChangeAspect="1"/>
            </p:cNvPicPr>
            <p:nvPr/>
          </p:nvPicPr>
          <p:blipFill rotWithShape="1">
            <a:blip r:embed="rId4" cstate="print">
              <a:duotone>
                <a:srgbClr val="EEECE1">
                  <a:shade val="45000"/>
                  <a:satMod val="135000"/>
                </a:srgbClr>
                <a:prstClr val="white"/>
              </a:duotone>
              <a:extLst>
                <a:ext uri="{28A0092B-C50C-407E-A947-70E740481C1C}">
                  <a14:useLocalDpi xmlns:a14="http://schemas.microsoft.com/office/drawing/2010/main" val="0"/>
                </a:ext>
              </a:extLst>
            </a:blip>
            <a:srcRect t="18919" r="79152" b="35134"/>
            <a:stretch/>
          </p:blipFill>
          <p:spPr bwMode="auto">
            <a:xfrm>
              <a:off x="942975" y="2295525"/>
              <a:ext cx="1276350" cy="161925"/>
            </a:xfrm>
            <a:prstGeom prst="rect">
              <a:avLst/>
            </a:prstGeom>
            <a:solidFill>
              <a:sysClr val="windowText" lastClr="000000">
                <a:lumMod val="75000"/>
                <a:lumOff val="25000"/>
              </a:sysClr>
            </a:solidFill>
            <a:ln>
              <a:noFill/>
            </a:ln>
            <a:extLst>
              <a:ext uri="{53640926-AAD7-44D8-BBD7-CCE9431645EC}">
                <a14:shadowObscured xmlns:a14="http://schemas.microsoft.com/office/drawing/2010/main"/>
              </a:ext>
            </a:extLst>
          </p:spPr>
        </p:pic>
      </p:grpSp>
      <p:grpSp>
        <p:nvGrpSpPr>
          <p:cNvPr id="6" name="Group 5">
            <a:extLst>
              <a:ext uri="{FF2B5EF4-FFF2-40B4-BE49-F238E27FC236}">
                <a16:creationId xmlns:a16="http://schemas.microsoft.com/office/drawing/2014/main" id="{2A7FFAA9-3E32-4E8E-97AB-AE142ADF7272}"/>
              </a:ext>
            </a:extLst>
          </p:cNvPr>
          <p:cNvGrpSpPr/>
          <p:nvPr/>
        </p:nvGrpSpPr>
        <p:grpSpPr>
          <a:xfrm>
            <a:off x="4616826" y="1909979"/>
            <a:ext cx="2851162" cy="3145138"/>
            <a:chOff x="1" y="0"/>
            <a:chExt cx="2076975" cy="2479675"/>
          </a:xfrm>
        </p:grpSpPr>
        <p:pic>
          <p:nvPicPr>
            <p:cNvPr id="7" name="Picture 6">
              <a:extLst>
                <a:ext uri="{FF2B5EF4-FFF2-40B4-BE49-F238E27FC236}">
                  <a16:creationId xmlns:a16="http://schemas.microsoft.com/office/drawing/2014/main" id="{E2DB61E1-8CDD-4282-AE1E-0D6E3D2C4F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235" r="14228" b="6615"/>
            <a:stretch/>
          </p:blipFill>
          <p:spPr bwMode="auto">
            <a:xfrm>
              <a:off x="1" y="0"/>
              <a:ext cx="2076975" cy="247967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6ECC197-FA30-47CB-9156-84A563177526}"/>
                </a:ext>
              </a:extLst>
            </p:cNvPr>
            <p:cNvPicPr>
              <a:picLocks noChangeAspect="1"/>
            </p:cNvPicPr>
            <p:nvPr/>
          </p:nvPicPr>
          <p:blipFill rotWithShape="1">
            <a:blip r:embed="rId6">
              <a:duotone>
                <a:srgbClr val="EEECE1">
                  <a:shade val="45000"/>
                  <a:satMod val="135000"/>
                </a:srgbClr>
                <a:prstClr val="white"/>
              </a:duotone>
              <a:extLst>
                <a:ext uri="{28A0092B-C50C-407E-A947-70E740481C1C}">
                  <a14:useLocalDpi xmlns:a14="http://schemas.microsoft.com/office/drawing/2010/main" val="0"/>
                </a:ext>
              </a:extLst>
            </a:blip>
            <a:srcRect r="69768" b="-1"/>
            <a:stretch/>
          </p:blipFill>
          <p:spPr bwMode="auto">
            <a:xfrm>
              <a:off x="276156" y="2295525"/>
              <a:ext cx="1733550" cy="142875"/>
            </a:xfrm>
            <a:prstGeom prst="rect">
              <a:avLst/>
            </a:prstGeom>
            <a:solidFill>
              <a:sysClr val="windowText" lastClr="000000">
                <a:lumMod val="75000"/>
                <a:lumOff val="25000"/>
              </a:sysClr>
            </a:solidFill>
            <a:ln>
              <a:noFill/>
            </a:ln>
            <a:extLst>
              <a:ext uri="{53640926-AAD7-44D8-BBD7-CCE9431645EC}">
                <a14:shadowObscured xmlns:a14="http://schemas.microsoft.com/office/drawing/2010/main"/>
              </a:ext>
            </a:extLst>
          </p:spPr>
        </p:pic>
      </p:grpSp>
      <p:sp>
        <p:nvSpPr>
          <p:cNvPr id="9" name="Rectangle 8">
            <a:extLst>
              <a:ext uri="{FF2B5EF4-FFF2-40B4-BE49-F238E27FC236}">
                <a16:creationId xmlns:a16="http://schemas.microsoft.com/office/drawing/2014/main" id="{53472378-3A8D-4B99-B225-82B76259F0A8}"/>
              </a:ext>
            </a:extLst>
          </p:cNvPr>
          <p:cNvSpPr/>
          <p:nvPr/>
        </p:nvSpPr>
        <p:spPr>
          <a:xfrm>
            <a:off x="1631504" y="5209456"/>
            <a:ext cx="6553444" cy="307777"/>
          </a:xfrm>
          <a:prstGeom prst="rect">
            <a:avLst/>
          </a:prstGeom>
        </p:spPr>
        <p:txBody>
          <a:bodyPr wrap="square">
            <a:spAutoFit/>
          </a:bodyPr>
          <a:lstStyle/>
          <a:p>
            <a:pPr>
              <a:defRPr/>
            </a:pPr>
            <a:r>
              <a:rPr lang="en-GB" sz="1400" kern="0" dirty="0">
                <a:solidFill>
                  <a:prstClr val="black"/>
                </a:solidFill>
                <a:ea typeface="Times New Roman" panose="02020603050405020304" pitchFamily="18" charset="0"/>
                <a:cs typeface="TimesNewRoman"/>
              </a:rPr>
              <a:t>The Stata </a:t>
            </a:r>
            <a:r>
              <a:rPr lang="en-GB" sz="1400" kern="0" dirty="0" err="1">
                <a:solidFill>
                  <a:prstClr val="black"/>
                </a:solidFill>
                <a:ea typeface="Times New Roman" panose="02020603050405020304" pitchFamily="18" charset="0"/>
                <a:cs typeface="TimesNewRoman"/>
              </a:rPr>
              <a:t>Center</a:t>
            </a:r>
            <a:r>
              <a:rPr lang="en-GB" sz="1400" kern="0" dirty="0">
                <a:solidFill>
                  <a:prstClr val="black"/>
                </a:solidFill>
                <a:ea typeface="Times New Roman" panose="02020603050405020304" pitchFamily="18" charset="0"/>
                <a:cs typeface="TimesNewRoman"/>
              </a:rPr>
              <a:t>, MIT (Cambridge MA), Concrete Structure (before) and Façade (after). </a:t>
            </a:r>
            <a:endParaRPr lang="en-GB" sz="1400" kern="0" dirty="0">
              <a:solidFill>
                <a:prstClr val="black"/>
              </a:solidFill>
            </a:endParaRPr>
          </a:p>
        </p:txBody>
      </p:sp>
      <p:pic>
        <p:nvPicPr>
          <p:cNvPr id="19" name="Picture 18">
            <a:extLst>
              <a:ext uri="{FF2B5EF4-FFF2-40B4-BE49-F238E27FC236}">
                <a16:creationId xmlns:a16="http://schemas.microsoft.com/office/drawing/2014/main" id="{F0D92832-2E75-4C01-8626-D98DCE9C36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4400" y="2438400"/>
            <a:ext cx="2535986" cy="2209800"/>
          </a:xfrm>
          <a:prstGeom prst="rect">
            <a:avLst/>
          </a:prstGeom>
        </p:spPr>
      </p:pic>
    </p:spTree>
    <p:extLst>
      <p:ext uri="{BB962C8B-B14F-4D97-AF65-F5344CB8AC3E}">
        <p14:creationId xmlns:p14="http://schemas.microsoft.com/office/powerpoint/2010/main" val="119437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C79-5E08-442B-B7A9-57FF333B861A}"/>
              </a:ext>
            </a:extLst>
          </p:cNvPr>
          <p:cNvSpPr>
            <a:spLocks noGrp="1"/>
          </p:cNvSpPr>
          <p:nvPr>
            <p:ph type="title"/>
          </p:nvPr>
        </p:nvSpPr>
        <p:spPr/>
        <p:txBody>
          <a:bodyPr/>
          <a:lstStyle/>
          <a:p>
            <a:r>
              <a:rPr lang="en-GB" dirty="0">
                <a:latin typeface="+mn-lt"/>
              </a:rPr>
              <a:t>The Structural Sections Data-Table</a:t>
            </a:r>
          </a:p>
        </p:txBody>
      </p:sp>
      <p:sp>
        <p:nvSpPr>
          <p:cNvPr id="39" name="Rectangle 17">
            <a:extLst>
              <a:ext uri="{FF2B5EF4-FFF2-40B4-BE49-F238E27FC236}">
                <a16:creationId xmlns:a16="http://schemas.microsoft.com/office/drawing/2014/main" id="{7B950361-60CF-4731-86FE-4AB2DD450311}"/>
              </a:ext>
            </a:extLst>
          </p:cNvPr>
          <p:cNvSpPr>
            <a:spLocks noChangeArrowheads="1"/>
          </p:cNvSpPr>
          <p:nvPr/>
        </p:nvSpPr>
        <p:spPr bwMode="auto">
          <a:xfrm>
            <a:off x="2050189" y="4922774"/>
            <a:ext cx="184731" cy="328423"/>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GB" sz="1534" kern="0">
              <a:solidFill>
                <a:prstClr val="black"/>
              </a:solidFill>
            </a:endParaRPr>
          </a:p>
        </p:txBody>
      </p:sp>
      <p:pic>
        <p:nvPicPr>
          <p:cNvPr id="74" name="Picture 73">
            <a:extLst>
              <a:ext uri="{FF2B5EF4-FFF2-40B4-BE49-F238E27FC236}">
                <a16:creationId xmlns:a16="http://schemas.microsoft.com/office/drawing/2014/main" id="{F1BE375B-DAAC-4EF2-8C58-9D76F0BA390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8028" y="3204112"/>
            <a:ext cx="4276080" cy="3040575"/>
          </a:xfrm>
          <a:prstGeom prst="rect">
            <a:avLst/>
          </a:prstGeom>
          <a:noFill/>
          <a:ln>
            <a:solidFill>
              <a:schemeClr val="accent1"/>
            </a:solidFill>
          </a:ln>
        </p:spPr>
      </p:pic>
      <p:pic>
        <p:nvPicPr>
          <p:cNvPr id="5" name="Picture 4">
            <a:extLst>
              <a:ext uri="{FF2B5EF4-FFF2-40B4-BE49-F238E27FC236}">
                <a16:creationId xmlns:a16="http://schemas.microsoft.com/office/drawing/2014/main" id="{762F453B-AD65-48B3-A1BF-62B4B85EB5DA}"/>
              </a:ext>
            </a:extLst>
          </p:cNvPr>
          <p:cNvPicPr>
            <a:picLocks noChangeAspect="1"/>
          </p:cNvPicPr>
          <p:nvPr/>
        </p:nvPicPr>
        <p:blipFill rotWithShape="1">
          <a:blip r:embed="rId4">
            <a:extLst>
              <a:ext uri="{28A0092B-C50C-407E-A947-70E740481C1C}">
                <a14:useLocalDpi xmlns:a14="http://schemas.microsoft.com/office/drawing/2010/main" val="0"/>
              </a:ext>
            </a:extLst>
          </a:blip>
          <a:srcRect l="25467" r="-1"/>
          <a:stretch/>
        </p:blipFill>
        <p:spPr>
          <a:xfrm>
            <a:off x="1219200" y="4724400"/>
            <a:ext cx="4014228" cy="643129"/>
          </a:xfrm>
          <a:prstGeom prst="rect">
            <a:avLst/>
          </a:prstGeom>
        </p:spPr>
      </p:pic>
      <p:pic>
        <p:nvPicPr>
          <p:cNvPr id="7" name="Picture 6">
            <a:extLst>
              <a:ext uri="{FF2B5EF4-FFF2-40B4-BE49-F238E27FC236}">
                <a16:creationId xmlns:a16="http://schemas.microsoft.com/office/drawing/2014/main" id="{AFBDADA5-2ED9-4C80-A04B-E73733CC62AD}"/>
              </a:ext>
            </a:extLst>
          </p:cNvPr>
          <p:cNvPicPr>
            <a:picLocks noChangeAspect="1"/>
          </p:cNvPicPr>
          <p:nvPr/>
        </p:nvPicPr>
        <p:blipFill>
          <a:blip r:embed="rId5"/>
          <a:stretch>
            <a:fillRect/>
          </a:stretch>
        </p:blipFill>
        <p:spPr>
          <a:xfrm>
            <a:off x="1854446" y="1192792"/>
            <a:ext cx="3410125" cy="2559182"/>
          </a:xfrm>
          <a:prstGeom prst="rect">
            <a:avLst/>
          </a:prstGeom>
          <a:ln>
            <a:solidFill>
              <a:schemeClr val="accent1"/>
            </a:solidFill>
          </a:ln>
        </p:spPr>
      </p:pic>
      <p:pic>
        <p:nvPicPr>
          <p:cNvPr id="9" name="Picture 8">
            <a:extLst>
              <a:ext uri="{FF2B5EF4-FFF2-40B4-BE49-F238E27FC236}">
                <a16:creationId xmlns:a16="http://schemas.microsoft.com/office/drawing/2014/main" id="{33A5C0EB-7A6F-4828-9CC8-EC07F35A8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1378149"/>
            <a:ext cx="3752096" cy="1094234"/>
          </a:xfrm>
          <a:prstGeom prst="rect">
            <a:avLst/>
          </a:prstGeom>
        </p:spPr>
      </p:pic>
    </p:spTree>
    <p:extLst>
      <p:ext uri="{BB962C8B-B14F-4D97-AF65-F5344CB8AC3E}">
        <p14:creationId xmlns:p14="http://schemas.microsoft.com/office/powerpoint/2010/main" val="17382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C79-5E08-442B-B7A9-57FF333B861A}"/>
              </a:ext>
            </a:extLst>
          </p:cNvPr>
          <p:cNvSpPr>
            <a:spLocks noGrp="1"/>
          </p:cNvSpPr>
          <p:nvPr>
            <p:ph type="title"/>
          </p:nvPr>
        </p:nvSpPr>
        <p:spPr/>
        <p:txBody>
          <a:bodyPr/>
          <a:lstStyle/>
          <a:p>
            <a:r>
              <a:rPr lang="en-GB" dirty="0">
                <a:latin typeface="+mn-lt"/>
              </a:rPr>
              <a:t>Structural Sections Loaded in Bending</a:t>
            </a:r>
          </a:p>
        </p:txBody>
      </p:sp>
      <p:sp>
        <p:nvSpPr>
          <p:cNvPr id="3" name="Text Box 1029">
            <a:extLst>
              <a:ext uri="{FF2B5EF4-FFF2-40B4-BE49-F238E27FC236}">
                <a16:creationId xmlns:a16="http://schemas.microsoft.com/office/drawing/2014/main" id="{57C58F2F-E91C-4339-8B66-83902882BC34}"/>
              </a:ext>
            </a:extLst>
          </p:cNvPr>
          <p:cNvSpPr txBox="1">
            <a:spLocks noChangeArrowheads="1"/>
          </p:cNvSpPr>
          <p:nvPr/>
        </p:nvSpPr>
        <p:spPr bwMode="auto">
          <a:xfrm>
            <a:off x="1919536" y="1284178"/>
            <a:ext cx="423369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Tx/>
              <a:buSzTx/>
              <a:buNone/>
              <a:defRPr/>
            </a:pPr>
            <a:r>
              <a:rPr lang="en-US" sz="1662" b="0" kern="0" dirty="0">
                <a:solidFill>
                  <a:prstClr val="black"/>
                </a:solidFill>
                <a:latin typeface="+mn-lt"/>
              </a:rPr>
              <a:t>Beams in bending is a universal use-case</a:t>
            </a:r>
            <a:endParaRPr lang="en-US" sz="2215" b="0" kern="0" dirty="0">
              <a:solidFill>
                <a:prstClr val="black"/>
              </a:solidFill>
              <a:latin typeface="+mn-lt"/>
            </a:endParaRPr>
          </a:p>
        </p:txBody>
      </p:sp>
      <p:graphicFrame>
        <p:nvGraphicFramePr>
          <p:cNvPr id="11" name="Table 10">
            <a:extLst>
              <a:ext uri="{FF2B5EF4-FFF2-40B4-BE49-F238E27FC236}">
                <a16:creationId xmlns:a16="http://schemas.microsoft.com/office/drawing/2014/main" id="{31202FF0-F63C-43FB-B677-DBD94F65B57D}"/>
              </a:ext>
            </a:extLst>
          </p:cNvPr>
          <p:cNvGraphicFramePr>
            <a:graphicFrameLocks noGrp="1"/>
          </p:cNvGraphicFramePr>
          <p:nvPr>
            <p:extLst>
              <p:ext uri="{D42A27DB-BD31-4B8C-83A1-F6EECF244321}">
                <p14:modId xmlns:p14="http://schemas.microsoft.com/office/powerpoint/2010/main" val="3883590489"/>
              </p:ext>
            </p:extLst>
          </p:nvPr>
        </p:nvGraphicFramePr>
        <p:xfrm>
          <a:off x="6858000" y="5104723"/>
          <a:ext cx="3483506" cy="1043195"/>
        </p:xfrm>
        <a:graphic>
          <a:graphicData uri="http://schemas.openxmlformats.org/drawingml/2006/table">
            <a:tbl>
              <a:tblPr firstRow="1" firstCol="1" bandRow="1">
                <a:tableStyleId>{3B4B98B0-60AC-42C2-AFA5-B58CD77FA1E5}</a:tableStyleId>
              </a:tblPr>
              <a:tblGrid>
                <a:gridCol w="1379502">
                  <a:extLst>
                    <a:ext uri="{9D8B030D-6E8A-4147-A177-3AD203B41FA5}">
                      <a16:colId xmlns:a16="http://schemas.microsoft.com/office/drawing/2014/main" val="1880669548"/>
                    </a:ext>
                  </a:extLst>
                </a:gridCol>
                <a:gridCol w="2104004">
                  <a:extLst>
                    <a:ext uri="{9D8B030D-6E8A-4147-A177-3AD203B41FA5}">
                      <a16:colId xmlns:a16="http://schemas.microsoft.com/office/drawing/2014/main" val="3994918982"/>
                    </a:ext>
                  </a:extLst>
                </a:gridCol>
              </a:tblGrid>
              <a:tr h="216098">
                <a:tc gridSpan="2">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l">
                        <a:lnSpc>
                          <a:spcPct val="150000"/>
                        </a:lnSpc>
                        <a:spcAft>
                          <a:spcPts val="0"/>
                        </a:spcAft>
                        <a:tabLst>
                          <a:tab pos="269875" algn="l"/>
                          <a:tab pos="269875" algn="l"/>
                        </a:tabLst>
                      </a:pPr>
                      <a:r>
                        <a:rPr lang="en-GB" sz="900" dirty="0">
                          <a:solidFill>
                            <a:schemeClr val="tx1"/>
                          </a:solidFill>
                          <a:effectLst/>
                        </a:rPr>
                        <a:t>Some useful definitions</a:t>
                      </a:r>
                      <a:endParaRPr lang="en-GB" sz="9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593717952"/>
                  </a:ext>
                </a:extLst>
              </a:tr>
              <a:tr h="827097">
                <a:tc>
                  <a:txBody>
                    <a:bodyPr/>
                    <a:lstStyle>
                      <a:lvl1pPr marL="0" algn="l" defTabSz="342900" rtl="0" eaLnBrk="1" latinLnBrk="0" hangingPunct="1">
                        <a:defRPr sz="1350" b="1" kern="1200">
                          <a:solidFill>
                            <a:schemeClr val="lt1"/>
                          </a:solidFill>
                          <a:latin typeface="Arial"/>
                        </a:defRPr>
                      </a:lvl1pPr>
                      <a:lvl2pPr marL="342900" algn="l" defTabSz="342900" rtl="0" eaLnBrk="1" latinLnBrk="0" hangingPunct="1">
                        <a:defRPr sz="1350" b="1" kern="1200">
                          <a:solidFill>
                            <a:schemeClr val="lt1"/>
                          </a:solidFill>
                          <a:latin typeface="Arial"/>
                        </a:defRPr>
                      </a:lvl2pPr>
                      <a:lvl3pPr marL="685800" algn="l" defTabSz="342900" rtl="0" eaLnBrk="1" latinLnBrk="0" hangingPunct="1">
                        <a:defRPr sz="1350" b="1" kern="1200">
                          <a:solidFill>
                            <a:schemeClr val="lt1"/>
                          </a:solidFill>
                          <a:latin typeface="Arial"/>
                        </a:defRPr>
                      </a:lvl3pPr>
                      <a:lvl4pPr marL="1028700" algn="l" defTabSz="342900" rtl="0" eaLnBrk="1" latinLnBrk="0" hangingPunct="1">
                        <a:defRPr sz="1350" b="1" kern="1200">
                          <a:solidFill>
                            <a:schemeClr val="lt1"/>
                          </a:solidFill>
                          <a:latin typeface="Arial"/>
                        </a:defRPr>
                      </a:lvl4pPr>
                      <a:lvl5pPr marL="1371600" algn="l" defTabSz="342900" rtl="0" eaLnBrk="1" latinLnBrk="0" hangingPunct="1">
                        <a:defRPr sz="1350" b="1" kern="1200">
                          <a:solidFill>
                            <a:schemeClr val="lt1"/>
                          </a:solidFill>
                          <a:latin typeface="Arial"/>
                        </a:defRPr>
                      </a:lvl5pPr>
                      <a:lvl6pPr marL="1714500" algn="l" defTabSz="342900" rtl="0" eaLnBrk="1" latinLnBrk="0" hangingPunct="1">
                        <a:defRPr sz="1350" b="1" kern="1200">
                          <a:solidFill>
                            <a:schemeClr val="lt1"/>
                          </a:solidFill>
                          <a:latin typeface="Arial"/>
                        </a:defRPr>
                      </a:lvl6pPr>
                      <a:lvl7pPr marL="2057400" algn="l" defTabSz="342900" rtl="0" eaLnBrk="1" latinLnBrk="0" hangingPunct="1">
                        <a:defRPr sz="1350" b="1" kern="1200">
                          <a:solidFill>
                            <a:schemeClr val="lt1"/>
                          </a:solidFill>
                          <a:latin typeface="Arial"/>
                        </a:defRPr>
                      </a:lvl7pPr>
                      <a:lvl8pPr marL="2400300" algn="l" defTabSz="342900" rtl="0" eaLnBrk="1" latinLnBrk="0" hangingPunct="1">
                        <a:defRPr sz="1350" b="1" kern="1200">
                          <a:solidFill>
                            <a:schemeClr val="lt1"/>
                          </a:solidFill>
                          <a:latin typeface="Arial"/>
                        </a:defRPr>
                      </a:lvl8pPr>
                      <a:lvl9pPr marL="2743200" algn="l" defTabSz="342900" rtl="0" eaLnBrk="1" latinLnBrk="0" hangingPunct="1">
                        <a:defRPr sz="1350" b="1" kern="1200">
                          <a:solidFill>
                            <a:schemeClr val="lt1"/>
                          </a:solidFill>
                          <a:latin typeface="Arial"/>
                        </a:defRPr>
                      </a:lvl9pPr>
                    </a:lstStyle>
                    <a:p>
                      <a:pPr algn="l">
                        <a:lnSpc>
                          <a:spcPct val="150000"/>
                        </a:lnSpc>
                        <a:spcAft>
                          <a:spcPts val="0"/>
                        </a:spcAft>
                        <a:tabLst>
                          <a:tab pos="269875" algn="l"/>
                          <a:tab pos="269875" algn="l"/>
                        </a:tabLst>
                      </a:pPr>
                      <a:r>
                        <a:rPr lang="en-GB" sz="900" kern="1200" dirty="0">
                          <a:solidFill>
                            <a:schemeClr val="tx1"/>
                          </a:solidFill>
                          <a:effectLst/>
                        </a:rPr>
                        <a:t>A = cross-section area</a:t>
                      </a:r>
                      <a:endParaRPr lang="en-GB" sz="900" dirty="0">
                        <a:solidFill>
                          <a:schemeClr val="tx1"/>
                        </a:solidFill>
                        <a:effectLst/>
                      </a:endParaRPr>
                    </a:p>
                    <a:p>
                      <a:pPr algn="l">
                        <a:lnSpc>
                          <a:spcPct val="150000"/>
                        </a:lnSpc>
                        <a:spcAft>
                          <a:spcPts val="0"/>
                        </a:spcAft>
                        <a:tabLst>
                          <a:tab pos="269875" algn="l"/>
                          <a:tab pos="269875" algn="l"/>
                        </a:tabLst>
                      </a:pPr>
                      <a:r>
                        <a:rPr lang="en-GB" sz="900" kern="1200" dirty="0">
                          <a:solidFill>
                            <a:schemeClr val="tx1"/>
                          </a:solidFill>
                          <a:effectLst/>
                        </a:rPr>
                        <a:t>F = point force</a:t>
                      </a:r>
                      <a:endParaRPr lang="en-GB" sz="900" dirty="0">
                        <a:solidFill>
                          <a:schemeClr val="tx1"/>
                        </a:solidFill>
                        <a:effectLst/>
                      </a:endParaRPr>
                    </a:p>
                    <a:p>
                      <a:pPr marL="0" marR="0" lvl="0" indent="0" algn="l" defTabSz="844052" rtl="0" eaLnBrk="1" fontAlgn="auto" latinLnBrk="0" hangingPunct="1">
                        <a:lnSpc>
                          <a:spcPct val="150000"/>
                        </a:lnSpc>
                        <a:spcBef>
                          <a:spcPts val="0"/>
                        </a:spcBef>
                        <a:spcAft>
                          <a:spcPts val="0"/>
                        </a:spcAft>
                        <a:buClrTx/>
                        <a:buSzTx/>
                        <a:buFontTx/>
                        <a:buNone/>
                        <a:tabLst>
                          <a:tab pos="269875" algn="l"/>
                          <a:tab pos="269875" algn="l"/>
                        </a:tabLst>
                        <a:defRPr/>
                      </a:pPr>
                      <a:r>
                        <a:rPr lang="el-GR" sz="900" kern="1200" dirty="0">
                          <a:solidFill>
                            <a:schemeClr val="tx1"/>
                          </a:solidFill>
                          <a:effectLst/>
                        </a:rPr>
                        <a:t>δ</a:t>
                      </a:r>
                      <a:r>
                        <a:rPr lang="en-GB" sz="900" kern="1200" dirty="0">
                          <a:solidFill>
                            <a:schemeClr val="tx1"/>
                          </a:solidFill>
                          <a:effectLst/>
                        </a:rPr>
                        <a:t> = deflection</a:t>
                      </a:r>
                      <a:endParaRPr lang="en-GB" sz="900" dirty="0">
                        <a:solidFill>
                          <a:schemeClr val="tx1"/>
                        </a:solidFill>
                        <a:effectLst/>
                      </a:endParaRPr>
                    </a:p>
                    <a:p>
                      <a:pPr algn="l">
                        <a:lnSpc>
                          <a:spcPct val="150000"/>
                        </a:lnSpc>
                        <a:spcAft>
                          <a:spcPts val="0"/>
                        </a:spcAft>
                        <a:tabLst>
                          <a:tab pos="269875" algn="l"/>
                          <a:tab pos="269875" algn="l"/>
                        </a:tabLst>
                      </a:pPr>
                      <a:r>
                        <a:rPr lang="en-GB" sz="900" kern="1200" dirty="0">
                          <a:solidFill>
                            <a:schemeClr val="tx1"/>
                          </a:solidFill>
                          <a:effectLst/>
                        </a:rPr>
                        <a:t>S  = stiffness (F/</a:t>
                      </a:r>
                      <a:r>
                        <a:rPr lang="el-GR" sz="900" kern="1200" dirty="0">
                          <a:solidFill>
                            <a:schemeClr val="tx1"/>
                          </a:solidFill>
                          <a:effectLst/>
                        </a:rPr>
                        <a:t>δ</a:t>
                      </a:r>
                      <a:r>
                        <a:rPr lang="en-GB" sz="900" kern="1200" dirty="0">
                          <a:solidFill>
                            <a:schemeClr val="tx1"/>
                          </a:solidFill>
                          <a:effectLst/>
                        </a:rPr>
                        <a:t>)</a:t>
                      </a:r>
                      <a:endParaRPr lang="en-GB" sz="900" dirty="0">
                        <a:solidFill>
                          <a:schemeClr val="tx1"/>
                        </a:solidFill>
                        <a:effectLst/>
                      </a:endParaRPr>
                    </a:p>
                  </a:txBody>
                  <a:tcPr marL="68580" marR="68580" marT="0" marB="0"/>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l">
                        <a:lnSpc>
                          <a:spcPct val="150000"/>
                        </a:lnSpc>
                        <a:spcAft>
                          <a:spcPts val="0"/>
                        </a:spcAft>
                        <a:tabLst>
                          <a:tab pos="269875" algn="l"/>
                          <a:tab pos="269875" algn="l"/>
                        </a:tabLst>
                      </a:pPr>
                      <a:r>
                        <a:rPr lang="en-GB" sz="900" kern="1200" dirty="0">
                          <a:solidFill>
                            <a:schemeClr val="tx1"/>
                          </a:solidFill>
                          <a:effectLst/>
                        </a:rPr>
                        <a:t>E = Young’s modulus</a:t>
                      </a:r>
                      <a:endParaRPr lang="en-GB" sz="900" dirty="0">
                        <a:solidFill>
                          <a:schemeClr val="tx1"/>
                        </a:solidFill>
                        <a:effectLst/>
                      </a:endParaRPr>
                    </a:p>
                    <a:p>
                      <a:pPr algn="l">
                        <a:lnSpc>
                          <a:spcPct val="150000"/>
                        </a:lnSpc>
                        <a:spcAft>
                          <a:spcPts val="0"/>
                        </a:spcAft>
                        <a:tabLst>
                          <a:tab pos="269875" algn="l"/>
                          <a:tab pos="269875" algn="l"/>
                        </a:tabLst>
                      </a:pPr>
                      <a:r>
                        <a:rPr lang="en-GB" sz="900" kern="1200" dirty="0">
                          <a:solidFill>
                            <a:schemeClr val="tx1"/>
                          </a:solidFill>
                          <a:effectLst/>
                        </a:rPr>
                        <a:t>I = second moment of area</a:t>
                      </a:r>
                      <a:endParaRPr lang="en-GB" sz="900" dirty="0">
                        <a:solidFill>
                          <a:schemeClr val="tx1"/>
                        </a:solidFill>
                        <a:effectLst/>
                      </a:endParaRPr>
                    </a:p>
                    <a:p>
                      <a:pPr algn="l">
                        <a:lnSpc>
                          <a:spcPct val="150000"/>
                        </a:lnSpc>
                        <a:spcAft>
                          <a:spcPts val="0"/>
                        </a:spcAft>
                        <a:tabLst>
                          <a:tab pos="269875" algn="l"/>
                          <a:tab pos="269875" algn="l"/>
                        </a:tabLst>
                      </a:pPr>
                      <a:r>
                        <a:rPr lang="en-GB" sz="900" kern="1200" dirty="0">
                          <a:solidFill>
                            <a:schemeClr val="tx1"/>
                          </a:solidFill>
                          <a:effectLst/>
                        </a:rPr>
                        <a:t>C = constant (here, 3)</a:t>
                      </a:r>
                      <a:endParaRPr lang="en-GB" sz="900" dirty="0">
                        <a:solidFill>
                          <a:schemeClr val="tx1"/>
                        </a:solidFill>
                        <a:effectLst/>
                      </a:endParaRPr>
                    </a:p>
                    <a:p>
                      <a:pPr algn="l">
                        <a:lnSpc>
                          <a:spcPct val="150000"/>
                        </a:lnSpc>
                        <a:spcAft>
                          <a:spcPts val="0"/>
                        </a:spcAft>
                        <a:tabLst>
                          <a:tab pos="269875" algn="l"/>
                          <a:tab pos="269875" algn="l"/>
                        </a:tabLst>
                      </a:pPr>
                      <a:r>
                        <a:rPr lang="en-GB" sz="900" kern="1200" dirty="0">
                          <a:solidFill>
                            <a:schemeClr val="tx1"/>
                          </a:solidFill>
                          <a:effectLst/>
                        </a:rPr>
                        <a:t>This beam: </a:t>
                      </a:r>
                      <a:r>
                        <a:rPr lang="el-GR" sz="900" kern="1200" dirty="0">
                          <a:solidFill>
                            <a:schemeClr val="tx1"/>
                          </a:solidFill>
                          <a:effectLst/>
                        </a:rPr>
                        <a:t>δ</a:t>
                      </a:r>
                      <a:r>
                        <a:rPr lang="en-GB" sz="900" kern="1200" dirty="0">
                          <a:solidFill>
                            <a:schemeClr val="tx1"/>
                          </a:solidFill>
                          <a:effectLst/>
                        </a:rPr>
                        <a:t> = FL</a:t>
                      </a:r>
                      <a:r>
                        <a:rPr lang="en-GB" sz="900" kern="1200" baseline="30000" dirty="0">
                          <a:solidFill>
                            <a:schemeClr val="tx1"/>
                          </a:solidFill>
                          <a:effectLst/>
                        </a:rPr>
                        <a:t>3</a:t>
                      </a:r>
                      <a:r>
                        <a:rPr lang="en-GB" sz="900" kern="1200" dirty="0">
                          <a:solidFill>
                            <a:schemeClr val="tx1"/>
                          </a:solidFill>
                          <a:effectLst/>
                        </a:rPr>
                        <a:t>/CEI= 12FL</a:t>
                      </a:r>
                      <a:r>
                        <a:rPr lang="en-GB" sz="900" kern="1200" baseline="30000" dirty="0">
                          <a:solidFill>
                            <a:schemeClr val="tx1"/>
                          </a:solidFill>
                          <a:effectLst/>
                        </a:rPr>
                        <a:t>3</a:t>
                      </a:r>
                      <a:r>
                        <a:rPr lang="en-GB" sz="900" kern="1200" dirty="0">
                          <a:solidFill>
                            <a:schemeClr val="tx1"/>
                          </a:solidFill>
                          <a:effectLst/>
                        </a:rPr>
                        <a:t>/CEA</a:t>
                      </a:r>
                      <a:endParaRPr lang="en-GB" sz="9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17321087"/>
                  </a:ext>
                </a:extLst>
              </a:tr>
            </a:tbl>
          </a:graphicData>
        </a:graphic>
      </p:graphicFrame>
      <p:grpSp>
        <p:nvGrpSpPr>
          <p:cNvPr id="12" name="Group 11">
            <a:extLst>
              <a:ext uri="{FF2B5EF4-FFF2-40B4-BE49-F238E27FC236}">
                <a16:creationId xmlns:a16="http://schemas.microsoft.com/office/drawing/2014/main" id="{2D835D5F-CCA4-438C-859F-961CA0A5BA0B}"/>
              </a:ext>
            </a:extLst>
          </p:cNvPr>
          <p:cNvGrpSpPr/>
          <p:nvPr/>
        </p:nvGrpSpPr>
        <p:grpSpPr>
          <a:xfrm>
            <a:off x="6096000" y="1455625"/>
            <a:ext cx="4569640" cy="3456384"/>
            <a:chOff x="4042344" y="1579249"/>
            <a:chExt cx="4924452" cy="3724757"/>
          </a:xfrm>
        </p:grpSpPr>
        <p:grpSp>
          <p:nvGrpSpPr>
            <p:cNvPr id="13" name="Group 12">
              <a:extLst>
                <a:ext uri="{FF2B5EF4-FFF2-40B4-BE49-F238E27FC236}">
                  <a16:creationId xmlns:a16="http://schemas.microsoft.com/office/drawing/2014/main" id="{FCCCE7DD-AAEC-4D09-A6F7-AC49FDC87AFB}"/>
                </a:ext>
              </a:extLst>
            </p:cNvPr>
            <p:cNvGrpSpPr/>
            <p:nvPr/>
          </p:nvGrpSpPr>
          <p:grpSpPr>
            <a:xfrm>
              <a:off x="5915334" y="1924077"/>
              <a:ext cx="3051462" cy="3379929"/>
              <a:chOff x="6035444" y="1641629"/>
              <a:chExt cx="2978195" cy="3298776"/>
            </a:xfrm>
          </p:grpSpPr>
          <p:pic>
            <p:nvPicPr>
              <p:cNvPr id="16" name="Picture 15">
                <a:extLst>
                  <a:ext uri="{FF2B5EF4-FFF2-40B4-BE49-F238E27FC236}">
                    <a16:creationId xmlns:a16="http://schemas.microsoft.com/office/drawing/2014/main" id="{5AC47E99-E5A7-491D-B712-1A643C5AD56A}"/>
                  </a:ext>
                </a:extLst>
              </p:cNvPr>
              <p:cNvPicPr>
                <a:picLocks noChangeAspect="1"/>
              </p:cNvPicPr>
              <p:nvPr/>
            </p:nvPicPr>
            <p:blipFill rotWithShape="1">
              <a:blip r:embed="rId3"/>
              <a:srcRect l="8216" b="7579"/>
              <a:stretch/>
            </p:blipFill>
            <p:spPr>
              <a:xfrm>
                <a:off x="6035444" y="1641629"/>
                <a:ext cx="2978195" cy="3298776"/>
              </a:xfrm>
              <a:prstGeom prst="rect">
                <a:avLst/>
              </a:prstGeom>
            </p:spPr>
          </p:pic>
          <p:cxnSp>
            <p:nvCxnSpPr>
              <p:cNvPr id="17" name="Straight Arrow Connector 16">
                <a:extLst>
                  <a:ext uri="{FF2B5EF4-FFF2-40B4-BE49-F238E27FC236}">
                    <a16:creationId xmlns:a16="http://schemas.microsoft.com/office/drawing/2014/main" id="{55D614BA-8F7E-407C-94E6-6638D3E1A3AB}"/>
                  </a:ext>
                </a:extLst>
              </p:cNvPr>
              <p:cNvCxnSpPr>
                <a:cxnSpLocks/>
                <a:stCxn id="16" idx="2"/>
              </p:cNvCxnSpPr>
              <p:nvPr/>
            </p:nvCxnSpPr>
            <p:spPr bwMode="auto">
              <a:xfrm flipV="1">
                <a:off x="7524542" y="1873902"/>
                <a:ext cx="0" cy="3066503"/>
              </a:xfrm>
              <a:prstGeom prst="straightConnector1">
                <a:avLst/>
              </a:prstGeom>
              <a:noFill/>
              <a:ln w="38100" cap="flat" cmpd="sng" algn="ctr">
                <a:solidFill>
                  <a:schemeClr val="accent1"/>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69B6D8A-C308-4EA2-A255-0EAA69BDE616}"/>
                    </a:ext>
                  </a:extLst>
                </p:cNvPr>
                <p:cNvSpPr/>
                <p:nvPr/>
              </p:nvSpPr>
              <p:spPr>
                <a:xfrm>
                  <a:off x="4042345" y="2162065"/>
                  <a:ext cx="1972010" cy="709921"/>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r>
                          <a:rPr lang="en-GB" i="1" kern="0">
                            <a:solidFill>
                              <a:prstClr val="black"/>
                            </a:solidFill>
                            <a:latin typeface="Cambria Math" panose="02040503050406030204" pitchFamily="18" charset="0"/>
                          </a:rPr>
                          <m:t>𝐼</m:t>
                        </m:r>
                        <m:r>
                          <a:rPr lang="en-GB" kern="0">
                            <a:solidFill>
                              <a:prstClr val="black"/>
                            </a:solidFill>
                            <a:latin typeface="Cambria Math" panose="02040503050406030204" pitchFamily="18" charset="0"/>
                          </a:rPr>
                          <m:t>=</m:t>
                        </m:r>
                        <m:nary>
                          <m:naryPr>
                            <m:subHide m:val="on"/>
                            <m:supHide m:val="on"/>
                            <m:ctrlPr>
                              <a:rPr lang="en-GB" i="1" kern="0">
                                <a:solidFill>
                                  <a:prstClr val="black"/>
                                </a:solidFill>
                                <a:latin typeface="Cambria Math" panose="02040503050406030204" pitchFamily="18" charset="0"/>
                              </a:rPr>
                            </m:ctrlPr>
                          </m:naryPr>
                          <m:sub/>
                          <m:sup/>
                          <m:e>
                            <m:sSup>
                              <m:sSupPr>
                                <m:ctrlPr>
                                  <a:rPr lang="en-GB" i="1" kern="0">
                                    <a:solidFill>
                                      <a:prstClr val="black"/>
                                    </a:solidFill>
                                    <a:latin typeface="Cambria Math" panose="02040503050406030204" pitchFamily="18" charset="0"/>
                                  </a:rPr>
                                </m:ctrlPr>
                              </m:sSupPr>
                              <m:e>
                                <m:r>
                                  <a:rPr lang="en-GB" i="1" kern="0">
                                    <a:solidFill>
                                      <a:prstClr val="black"/>
                                    </a:solidFill>
                                    <a:latin typeface="Cambria Math" panose="02040503050406030204" pitchFamily="18" charset="0"/>
                                  </a:rPr>
                                  <m:t>𝑦</m:t>
                                </m:r>
                              </m:e>
                              <m:sup>
                                <m:r>
                                  <a:rPr lang="en-GB" kern="0">
                                    <a:solidFill>
                                      <a:prstClr val="black"/>
                                    </a:solidFill>
                                    <a:latin typeface="Cambria Math" panose="02040503050406030204" pitchFamily="18" charset="0"/>
                                  </a:rPr>
                                  <m:t>2</m:t>
                                </m:r>
                              </m:sup>
                            </m:sSup>
                          </m:e>
                        </m:nary>
                        <m:r>
                          <a:rPr lang="en-GB" i="1" kern="0">
                            <a:solidFill>
                              <a:prstClr val="black"/>
                            </a:solidFill>
                            <a:latin typeface="Cambria Math" panose="02040503050406030204" pitchFamily="18" charset="0"/>
                          </a:rPr>
                          <m:t>𝑏</m:t>
                        </m:r>
                        <m:d>
                          <m:dPr>
                            <m:ctrlPr>
                              <a:rPr lang="en-GB" i="1" kern="0">
                                <a:solidFill>
                                  <a:prstClr val="black"/>
                                </a:solidFill>
                                <a:latin typeface="Cambria Math" panose="02040503050406030204" pitchFamily="18" charset="0"/>
                              </a:rPr>
                            </m:ctrlPr>
                          </m:dPr>
                          <m:e>
                            <m:r>
                              <a:rPr lang="en-GB" i="1" kern="0">
                                <a:solidFill>
                                  <a:prstClr val="black"/>
                                </a:solidFill>
                                <a:latin typeface="Cambria Math" panose="02040503050406030204" pitchFamily="18" charset="0"/>
                              </a:rPr>
                              <m:t>𝑦</m:t>
                            </m:r>
                          </m:e>
                        </m:d>
                        <m:r>
                          <a:rPr lang="en-GB" i="1" kern="0">
                            <a:solidFill>
                              <a:prstClr val="black"/>
                            </a:solidFill>
                            <a:latin typeface="Cambria Math" panose="02040503050406030204" pitchFamily="18" charset="0"/>
                          </a:rPr>
                          <m:t>𝑑𝑦</m:t>
                        </m:r>
                      </m:oMath>
                    </m:oMathPara>
                  </a14:m>
                  <a:endParaRPr lang="en-GB" kern="0" dirty="0">
                    <a:solidFill>
                      <a:prstClr val="black"/>
                    </a:solidFill>
                  </a:endParaRPr>
                </a:p>
              </p:txBody>
            </p:sp>
          </mc:Choice>
          <mc:Fallback xmlns="">
            <p:sp>
              <p:nvSpPr>
                <p:cNvPr id="14" name="Rectangle 13">
                  <a:extLst>
                    <a:ext uri="{FF2B5EF4-FFF2-40B4-BE49-F238E27FC236}">
                      <a16:creationId xmlns:a16="http://schemas.microsoft.com/office/drawing/2014/main" id="{E69B6D8A-C308-4EA2-A255-0EAA69BDE616}"/>
                    </a:ext>
                  </a:extLst>
                </p:cNvPr>
                <p:cNvSpPr>
                  <a:spLocks noRot="1" noChangeAspect="1" noMove="1" noResize="1" noEditPoints="1" noAdjustHandles="1" noChangeArrowheads="1" noChangeShapeType="1" noTextEdit="1"/>
                </p:cNvSpPr>
                <p:nvPr/>
              </p:nvSpPr>
              <p:spPr>
                <a:xfrm>
                  <a:off x="4042345" y="2162065"/>
                  <a:ext cx="1972010" cy="709921"/>
                </a:xfrm>
                <a:prstGeom prst="rect">
                  <a:avLst/>
                </a:prstGeom>
                <a:blipFill>
                  <a:blip r:embed="rId4"/>
                  <a:stretch>
                    <a:fillRect/>
                  </a:stretch>
                </a:blipFill>
              </p:spPr>
              <p:txBody>
                <a:bodyPr/>
                <a:lstStyle/>
                <a:p>
                  <a:r>
                    <a:rPr lang="en-US">
                      <a:noFill/>
                    </a:rPr>
                    <a:t> </a:t>
                  </a:r>
                </a:p>
              </p:txBody>
            </p:sp>
          </mc:Fallback>
        </mc:AlternateContent>
        <p:sp>
          <p:nvSpPr>
            <p:cNvPr id="15" name="Text Box 1029">
              <a:extLst>
                <a:ext uri="{FF2B5EF4-FFF2-40B4-BE49-F238E27FC236}">
                  <a16:creationId xmlns:a16="http://schemas.microsoft.com/office/drawing/2014/main" id="{76FC10A3-33C6-4FC3-A140-F6C230C43428}"/>
                </a:ext>
              </a:extLst>
            </p:cNvPr>
            <p:cNvSpPr txBox="1">
              <a:spLocks noChangeArrowheads="1"/>
            </p:cNvSpPr>
            <p:nvPr/>
          </p:nvSpPr>
          <p:spPr bwMode="auto">
            <a:xfrm>
              <a:off x="4042344" y="1579249"/>
              <a:ext cx="3915648" cy="3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Tx/>
                <a:buSzTx/>
                <a:buNone/>
                <a:defRPr/>
              </a:pPr>
              <a:r>
                <a:rPr lang="en-US" sz="1662" b="0" i="1" kern="0" dirty="0">
                  <a:solidFill>
                    <a:prstClr val="black"/>
                  </a:solidFill>
                  <a:latin typeface="+mn-lt"/>
                </a:rPr>
                <a:t>I</a:t>
              </a:r>
              <a:r>
                <a:rPr lang="en-US" sz="1662" b="0" kern="0" dirty="0">
                  <a:solidFill>
                    <a:prstClr val="black"/>
                  </a:solidFill>
                  <a:latin typeface="+mn-lt"/>
                </a:rPr>
                <a:t> reflects the cross-section shape</a:t>
              </a:r>
              <a:endParaRPr lang="en-US" sz="2215" b="0" kern="0" dirty="0">
                <a:solidFill>
                  <a:prstClr val="black"/>
                </a:solidFill>
                <a:latin typeface="+mn-lt"/>
              </a:endParaRPr>
            </a:p>
          </p:txBody>
        </p:sp>
      </p:grpSp>
      <p:pic>
        <p:nvPicPr>
          <p:cNvPr id="20" name="Picture 19">
            <a:extLst>
              <a:ext uri="{FF2B5EF4-FFF2-40B4-BE49-F238E27FC236}">
                <a16:creationId xmlns:a16="http://schemas.microsoft.com/office/drawing/2014/main" id="{02BC35E7-FB4F-4659-AF2D-1414EEA9B9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828800"/>
            <a:ext cx="1954399" cy="1670214"/>
          </a:xfrm>
          <a:prstGeom prst="rect">
            <a:avLst/>
          </a:prstGeom>
        </p:spPr>
      </p:pic>
      <p:pic>
        <p:nvPicPr>
          <p:cNvPr id="22" name="Picture 21">
            <a:extLst>
              <a:ext uri="{FF2B5EF4-FFF2-40B4-BE49-F238E27FC236}">
                <a16:creationId xmlns:a16="http://schemas.microsoft.com/office/drawing/2014/main" id="{757F88DA-E632-48FA-A1AE-2921861599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399" y="3556605"/>
            <a:ext cx="2590797" cy="2462704"/>
          </a:xfrm>
          <a:prstGeom prst="rect">
            <a:avLst/>
          </a:prstGeom>
        </p:spPr>
      </p:pic>
    </p:spTree>
    <p:extLst>
      <p:ext uri="{BB962C8B-B14F-4D97-AF65-F5344CB8AC3E}">
        <p14:creationId xmlns:p14="http://schemas.microsoft.com/office/powerpoint/2010/main" val="89544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C79-5E08-442B-B7A9-57FF333B861A}"/>
              </a:ext>
            </a:extLst>
          </p:cNvPr>
          <p:cNvSpPr>
            <a:spLocks noGrp="1"/>
          </p:cNvSpPr>
          <p:nvPr>
            <p:ph type="title"/>
          </p:nvPr>
        </p:nvSpPr>
        <p:spPr/>
        <p:txBody>
          <a:bodyPr/>
          <a:lstStyle/>
          <a:p>
            <a:r>
              <a:rPr lang="en-GB" dirty="0">
                <a:latin typeface="+mn-lt"/>
              </a:rPr>
              <a:t>Materials and Shape</a:t>
            </a:r>
          </a:p>
        </p:txBody>
      </p:sp>
      <p:sp>
        <p:nvSpPr>
          <p:cNvPr id="4" name="Text Box 1029">
            <a:extLst>
              <a:ext uri="{FF2B5EF4-FFF2-40B4-BE49-F238E27FC236}">
                <a16:creationId xmlns:a16="http://schemas.microsoft.com/office/drawing/2014/main" id="{0F5594E0-87C6-4430-8EB4-FEF085299767}"/>
              </a:ext>
            </a:extLst>
          </p:cNvPr>
          <p:cNvSpPr txBox="1">
            <a:spLocks noChangeArrowheads="1"/>
          </p:cNvSpPr>
          <p:nvPr/>
        </p:nvSpPr>
        <p:spPr bwMode="auto">
          <a:xfrm>
            <a:off x="6081423" y="2133600"/>
            <a:ext cx="4172098" cy="60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Tx/>
              <a:buSzTx/>
              <a:buNone/>
              <a:defRPr/>
            </a:pPr>
            <a:r>
              <a:rPr lang="en-US" sz="1662" b="0" kern="0" dirty="0">
                <a:solidFill>
                  <a:prstClr val="black"/>
                </a:solidFill>
                <a:latin typeface="+mn-lt"/>
              </a:rPr>
              <a:t>Charts of structural sections depend both on material properties and shape!</a:t>
            </a:r>
            <a:endParaRPr lang="en-US" sz="2215" b="0" kern="0" dirty="0">
              <a:solidFill>
                <a:prstClr val="black"/>
              </a:solidFill>
              <a:latin typeface="+mn-lt"/>
            </a:endParaRPr>
          </a:p>
        </p:txBody>
      </p:sp>
      <p:pic>
        <p:nvPicPr>
          <p:cNvPr id="8" name="Picture 7">
            <a:extLst>
              <a:ext uri="{FF2B5EF4-FFF2-40B4-BE49-F238E27FC236}">
                <a16:creationId xmlns:a16="http://schemas.microsoft.com/office/drawing/2014/main" id="{CDA9EE9D-DAE7-4E00-8AC1-9B1022EF9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362200"/>
            <a:ext cx="2819400" cy="2347714"/>
          </a:xfrm>
          <a:prstGeom prst="rect">
            <a:avLst/>
          </a:prstGeom>
        </p:spPr>
      </p:pic>
      <p:pic>
        <p:nvPicPr>
          <p:cNvPr id="10" name="Picture 9">
            <a:extLst>
              <a:ext uri="{FF2B5EF4-FFF2-40B4-BE49-F238E27FC236}">
                <a16:creationId xmlns:a16="http://schemas.microsoft.com/office/drawing/2014/main" id="{31DCEA0B-8065-40BC-92CB-4C2D3CE8E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3048000"/>
            <a:ext cx="3604435" cy="1371600"/>
          </a:xfrm>
          <a:prstGeom prst="rect">
            <a:avLst/>
          </a:prstGeom>
        </p:spPr>
      </p:pic>
    </p:spTree>
    <p:extLst>
      <p:ext uri="{BB962C8B-B14F-4D97-AF65-F5344CB8AC3E}">
        <p14:creationId xmlns:p14="http://schemas.microsoft.com/office/powerpoint/2010/main" val="298849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C79-5E08-442B-B7A9-57FF333B861A}"/>
              </a:ext>
            </a:extLst>
          </p:cNvPr>
          <p:cNvSpPr>
            <a:spLocks noGrp="1"/>
          </p:cNvSpPr>
          <p:nvPr>
            <p:ph type="title"/>
          </p:nvPr>
        </p:nvSpPr>
        <p:spPr/>
        <p:txBody>
          <a:bodyPr/>
          <a:lstStyle/>
          <a:p>
            <a:r>
              <a:rPr lang="en-GB" dirty="0">
                <a:latin typeface="+mn-lt"/>
              </a:rPr>
              <a:t>Overview of steel structure properties</a:t>
            </a:r>
          </a:p>
        </p:txBody>
      </p:sp>
      <p:pic>
        <p:nvPicPr>
          <p:cNvPr id="3" name="Picture 2">
            <a:extLst>
              <a:ext uri="{FF2B5EF4-FFF2-40B4-BE49-F238E27FC236}">
                <a16:creationId xmlns:a16="http://schemas.microsoft.com/office/drawing/2014/main" id="{660D638F-F600-4A3C-A0B5-FDD2D4DF7E4D}"/>
              </a:ext>
            </a:extLst>
          </p:cNvPr>
          <p:cNvPicPr>
            <a:picLocks noChangeAspect="1"/>
          </p:cNvPicPr>
          <p:nvPr/>
        </p:nvPicPr>
        <p:blipFill>
          <a:blip r:embed="rId3"/>
          <a:stretch>
            <a:fillRect/>
          </a:stretch>
        </p:blipFill>
        <p:spPr>
          <a:xfrm>
            <a:off x="2639616" y="1340769"/>
            <a:ext cx="6912768" cy="3991073"/>
          </a:xfrm>
          <a:prstGeom prst="rect">
            <a:avLst/>
          </a:prstGeom>
        </p:spPr>
      </p:pic>
      <p:sp>
        <p:nvSpPr>
          <p:cNvPr id="4" name="Text Box 6">
            <a:extLst>
              <a:ext uri="{FF2B5EF4-FFF2-40B4-BE49-F238E27FC236}">
                <a16:creationId xmlns:a16="http://schemas.microsoft.com/office/drawing/2014/main" id="{3FC53DE9-66FA-4D73-B212-E23334380D2C}"/>
              </a:ext>
            </a:extLst>
          </p:cNvPr>
          <p:cNvSpPr txBox="1">
            <a:spLocks noChangeArrowheads="1"/>
          </p:cNvSpPr>
          <p:nvPr/>
        </p:nvSpPr>
        <p:spPr bwMode="auto">
          <a:xfrm>
            <a:off x="2485747" y="5367609"/>
            <a:ext cx="7220507" cy="9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tx1"/>
              </a:buClr>
              <a:buSzPct val="110000"/>
              <a:buFont typeface="Wingdings" panose="05000000000000000000" pitchFamily="2" charset="2"/>
              <a:buChar char="§"/>
              <a:defRPr/>
            </a:pPr>
            <a:r>
              <a:rPr lang="en-US" kern="0" dirty="0">
                <a:solidFill>
                  <a:srgbClr val="000000"/>
                </a:solidFill>
                <a:latin typeface="+mn-lt"/>
              </a:rPr>
              <a:t>  Properties of all steel structural sections</a:t>
            </a:r>
          </a:p>
          <a:p>
            <a:pPr>
              <a:spcBef>
                <a:spcPct val="0"/>
              </a:spcBef>
              <a:spcAft>
                <a:spcPct val="0"/>
              </a:spcAft>
              <a:buClr>
                <a:schemeClr val="tx1"/>
              </a:buClr>
              <a:buSzPct val="110000"/>
              <a:buFont typeface="Wingdings" panose="05000000000000000000" pitchFamily="2" charset="2"/>
              <a:buChar char="§"/>
              <a:defRPr/>
            </a:pPr>
            <a:r>
              <a:rPr lang="en-US" kern="0" dirty="0">
                <a:solidFill>
                  <a:srgbClr val="000000"/>
                </a:solidFill>
                <a:latin typeface="+mn-lt"/>
              </a:rPr>
              <a:t>  Sections can be screened as usual</a:t>
            </a:r>
          </a:p>
          <a:p>
            <a:pPr>
              <a:spcBef>
                <a:spcPct val="0"/>
              </a:spcBef>
              <a:spcAft>
                <a:spcPct val="0"/>
              </a:spcAft>
              <a:buClr>
                <a:schemeClr val="tx1"/>
              </a:buClr>
              <a:buSzPct val="110000"/>
              <a:buFont typeface="Wingdings" panose="05000000000000000000" pitchFamily="2" charset="2"/>
              <a:buChar char="§"/>
              <a:defRPr/>
            </a:pPr>
            <a:r>
              <a:rPr lang="en-US" kern="0" dirty="0">
                <a:solidFill>
                  <a:srgbClr val="000000"/>
                </a:solidFill>
                <a:latin typeface="+mn-lt"/>
              </a:rPr>
              <a:t>  Wood rectangular sections (planks) have surprisingly attractive properties</a:t>
            </a:r>
            <a:endParaRPr lang="en-US" sz="1400" kern="0" dirty="0">
              <a:solidFill>
                <a:srgbClr val="000000"/>
              </a:solidFill>
              <a:latin typeface="+mn-lt"/>
            </a:endParaRPr>
          </a:p>
        </p:txBody>
      </p:sp>
    </p:spTree>
    <p:extLst>
      <p:ext uri="{BB962C8B-B14F-4D97-AF65-F5344CB8AC3E}">
        <p14:creationId xmlns:p14="http://schemas.microsoft.com/office/powerpoint/2010/main" val="7198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4826-A0DD-49C6-9FA4-82DEAEA7F899}"/>
              </a:ext>
            </a:extLst>
          </p:cNvPr>
          <p:cNvSpPr>
            <a:spLocks noGrp="1"/>
          </p:cNvSpPr>
          <p:nvPr>
            <p:ph type="title"/>
          </p:nvPr>
        </p:nvSpPr>
        <p:spPr/>
        <p:txBody>
          <a:bodyPr/>
          <a:lstStyle/>
          <a:p>
            <a:r>
              <a:rPr lang="en-GB" dirty="0">
                <a:latin typeface="+mn-lt"/>
              </a:rPr>
              <a:t>Bending stiffness per shape (all steel)</a:t>
            </a:r>
          </a:p>
        </p:txBody>
      </p:sp>
      <p:pic>
        <p:nvPicPr>
          <p:cNvPr id="3" name="Picture 2">
            <a:extLst>
              <a:ext uri="{FF2B5EF4-FFF2-40B4-BE49-F238E27FC236}">
                <a16:creationId xmlns:a16="http://schemas.microsoft.com/office/drawing/2014/main" id="{4EB4AA50-7C61-4A31-A27B-D8D810530EFD}"/>
              </a:ext>
            </a:extLst>
          </p:cNvPr>
          <p:cNvPicPr>
            <a:picLocks noChangeAspect="1"/>
          </p:cNvPicPr>
          <p:nvPr/>
        </p:nvPicPr>
        <p:blipFill>
          <a:blip r:embed="rId3"/>
          <a:stretch>
            <a:fillRect/>
          </a:stretch>
        </p:blipFill>
        <p:spPr>
          <a:xfrm>
            <a:off x="2063553" y="1916832"/>
            <a:ext cx="7568845" cy="4369858"/>
          </a:xfrm>
          <a:prstGeom prst="rect">
            <a:avLst/>
          </a:prstGeom>
        </p:spPr>
      </p:pic>
      <p:sp>
        <p:nvSpPr>
          <p:cNvPr id="4" name="Text Box 6">
            <a:extLst>
              <a:ext uri="{FF2B5EF4-FFF2-40B4-BE49-F238E27FC236}">
                <a16:creationId xmlns:a16="http://schemas.microsoft.com/office/drawing/2014/main" id="{6C37A676-8EA3-40C1-AA17-D714FB9022A5}"/>
              </a:ext>
            </a:extLst>
          </p:cNvPr>
          <p:cNvSpPr txBox="1">
            <a:spLocks noChangeArrowheads="1"/>
          </p:cNvSpPr>
          <p:nvPr/>
        </p:nvSpPr>
        <p:spPr bwMode="auto">
          <a:xfrm>
            <a:off x="1752600" y="1238687"/>
            <a:ext cx="2967897" cy="4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Pct val="110000"/>
              <a:buFont typeface="Wingdings" panose="05000000000000000000" pitchFamily="2" charset="2"/>
              <a:buChar char="§"/>
              <a:defRPr/>
            </a:pPr>
            <a:r>
              <a:rPr lang="en-US" kern="0" dirty="0">
                <a:solidFill>
                  <a:srgbClr val="000000"/>
                </a:solidFill>
                <a:latin typeface="+mn-lt"/>
              </a:rPr>
              <a:t>  Re-define the X-axis:</a:t>
            </a:r>
            <a:endParaRPr lang="en-US" sz="1400" kern="0" dirty="0">
              <a:solidFill>
                <a:srgbClr val="000000"/>
              </a:solidFill>
              <a:latin typeface="+mn-lt"/>
            </a:endParaRPr>
          </a:p>
        </p:txBody>
      </p:sp>
    </p:spTree>
    <p:extLst>
      <p:ext uri="{BB962C8B-B14F-4D97-AF65-F5344CB8AC3E}">
        <p14:creationId xmlns:p14="http://schemas.microsoft.com/office/powerpoint/2010/main" val="10545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4826-A0DD-49C6-9FA4-82DEAEA7F899}"/>
              </a:ext>
            </a:extLst>
          </p:cNvPr>
          <p:cNvSpPr>
            <a:spLocks noGrp="1"/>
          </p:cNvSpPr>
          <p:nvPr>
            <p:ph type="title"/>
          </p:nvPr>
        </p:nvSpPr>
        <p:spPr/>
        <p:txBody>
          <a:bodyPr/>
          <a:lstStyle/>
          <a:p>
            <a:r>
              <a:rPr lang="en-US" dirty="0">
                <a:latin typeface="+mn-lt"/>
              </a:rPr>
              <a:t>What does the shape factor mean</a:t>
            </a:r>
            <a:endParaRPr lang="en-GB" dirty="0">
              <a:latin typeface="+mn-lt"/>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B2ECC99E-307D-42CE-9FE7-32590BE0716D}"/>
                  </a:ext>
                </a:extLst>
              </p:cNvPr>
              <p:cNvSpPr/>
              <p:nvPr/>
            </p:nvSpPr>
            <p:spPr>
              <a:xfrm>
                <a:off x="1143898" y="1177895"/>
                <a:ext cx="1345961" cy="528671"/>
              </a:xfrm>
              <a:prstGeom prst="rect">
                <a:avLst/>
              </a:prstGeom>
              <a:solidFill>
                <a:sysClr val="window" lastClr="FFFFFF">
                  <a:lumMod val="85000"/>
                </a:sysClr>
              </a:solidFill>
            </p:spPr>
            <p:txBody>
              <a:bodyPr wrap="square">
                <a:spAutoFit/>
              </a:bodyPr>
              <a:lstStyle/>
              <a:p>
                <a:pPr>
                  <a:defRPr/>
                </a:pPr>
                <a14:m>
                  <m:oMathPara xmlns:m="http://schemas.openxmlformats.org/officeDocument/2006/math">
                    <m:oMathParaPr>
                      <m:jc m:val="centerGroup"/>
                    </m:oMathParaPr>
                    <m:oMath xmlns:m="http://schemas.openxmlformats.org/officeDocument/2006/math">
                      <m:sSub>
                        <m:sSubPr>
                          <m:ctrlPr>
                            <a:rPr lang="en-GB" sz="1400" i="1" kern="0">
                              <a:solidFill>
                                <a:prstClr val="black"/>
                              </a:solidFill>
                              <a:latin typeface="Cambria Math" panose="02040503050406030204" pitchFamily="18" charset="0"/>
                            </a:rPr>
                          </m:ctrlPr>
                        </m:sSubPr>
                        <m:e>
                          <m:r>
                            <a:rPr lang="en-GB" sz="1400" i="1" kern="0">
                              <a:solidFill>
                                <a:prstClr val="black"/>
                              </a:solidFill>
                              <a:latin typeface="Cambria Math" panose="02040503050406030204" pitchFamily="18" charset="0"/>
                            </a:rPr>
                            <m:t>𝐼</m:t>
                          </m:r>
                        </m:e>
                        <m:sub>
                          <m:r>
                            <a:rPr lang="en-GB" sz="1400" i="1" kern="0">
                              <a:solidFill>
                                <a:prstClr val="black"/>
                              </a:solidFill>
                              <a:latin typeface="Cambria Math" panose="02040503050406030204" pitchFamily="18" charset="0"/>
                            </a:rPr>
                            <m:t>𝑜</m:t>
                          </m:r>
                        </m:sub>
                      </m:sSub>
                      <m:r>
                        <a:rPr lang="en-GB" sz="1400" kern="0">
                          <a:solidFill>
                            <a:prstClr val="black"/>
                          </a:solidFill>
                          <a:latin typeface="Cambria Math" panose="02040503050406030204" pitchFamily="18" charset="0"/>
                        </a:rPr>
                        <m:t>=</m:t>
                      </m:r>
                      <m:f>
                        <m:fPr>
                          <m:ctrlPr>
                            <a:rPr lang="en-GB" sz="1400" i="1" kern="0">
                              <a:solidFill>
                                <a:prstClr val="black"/>
                              </a:solidFill>
                              <a:latin typeface="Cambria Math" panose="02040503050406030204" pitchFamily="18" charset="0"/>
                            </a:rPr>
                          </m:ctrlPr>
                        </m:fPr>
                        <m:num>
                          <m:sSup>
                            <m:sSupPr>
                              <m:ctrlPr>
                                <a:rPr lang="en-GB" sz="1400" i="1" kern="0">
                                  <a:solidFill>
                                    <a:prstClr val="black"/>
                                  </a:solidFill>
                                  <a:latin typeface="Cambria Math" panose="02040503050406030204" pitchFamily="18" charset="0"/>
                                </a:rPr>
                              </m:ctrlPr>
                            </m:sSupPr>
                            <m:e>
                              <m:r>
                                <a:rPr lang="en-GB" sz="1400" i="1" kern="0">
                                  <a:solidFill>
                                    <a:prstClr val="black"/>
                                  </a:solidFill>
                                  <a:latin typeface="Cambria Math" panose="02040503050406030204" pitchFamily="18" charset="0"/>
                                </a:rPr>
                                <m:t>𝑏</m:t>
                              </m:r>
                            </m:e>
                            <m:sup>
                              <m:r>
                                <a:rPr lang="en-GB" sz="1400" kern="0">
                                  <a:solidFill>
                                    <a:prstClr val="black"/>
                                  </a:solidFill>
                                  <a:latin typeface="Cambria Math" panose="02040503050406030204" pitchFamily="18" charset="0"/>
                                </a:rPr>
                                <m:t>4</m:t>
                              </m:r>
                            </m:sup>
                          </m:sSup>
                        </m:num>
                        <m:den>
                          <m:r>
                            <a:rPr lang="en-GB" sz="1400" kern="0">
                              <a:solidFill>
                                <a:prstClr val="black"/>
                              </a:solidFill>
                              <a:latin typeface="Cambria Math" panose="02040503050406030204" pitchFamily="18" charset="0"/>
                            </a:rPr>
                            <m:t>12</m:t>
                          </m:r>
                        </m:den>
                      </m:f>
                      <m:r>
                        <a:rPr lang="en-GB" sz="1400" kern="0">
                          <a:solidFill>
                            <a:prstClr val="black"/>
                          </a:solidFill>
                          <a:latin typeface="Cambria Math" panose="02040503050406030204" pitchFamily="18" charset="0"/>
                        </a:rPr>
                        <m:t>=</m:t>
                      </m:r>
                      <m:f>
                        <m:fPr>
                          <m:ctrlPr>
                            <a:rPr lang="en-GB" sz="1400" i="1" kern="0">
                              <a:solidFill>
                                <a:prstClr val="black"/>
                              </a:solidFill>
                              <a:latin typeface="Cambria Math" panose="02040503050406030204" pitchFamily="18" charset="0"/>
                            </a:rPr>
                          </m:ctrlPr>
                        </m:fPr>
                        <m:num>
                          <m:sSup>
                            <m:sSupPr>
                              <m:ctrlPr>
                                <a:rPr lang="en-GB" sz="1400" i="1" kern="0">
                                  <a:solidFill>
                                    <a:prstClr val="black"/>
                                  </a:solidFill>
                                  <a:latin typeface="Cambria Math" panose="02040503050406030204" pitchFamily="18" charset="0"/>
                                </a:rPr>
                              </m:ctrlPr>
                            </m:sSupPr>
                            <m:e>
                              <m:r>
                                <a:rPr lang="en-GB" sz="1400" i="1" kern="0">
                                  <a:solidFill>
                                    <a:prstClr val="black"/>
                                  </a:solidFill>
                                  <a:latin typeface="Cambria Math" panose="02040503050406030204" pitchFamily="18" charset="0"/>
                                </a:rPr>
                                <m:t>𝐴</m:t>
                              </m:r>
                            </m:e>
                            <m:sup>
                              <m:r>
                                <a:rPr lang="en-GB" sz="1400" kern="0">
                                  <a:solidFill>
                                    <a:prstClr val="black"/>
                                  </a:solidFill>
                                  <a:latin typeface="Cambria Math" panose="02040503050406030204" pitchFamily="18" charset="0"/>
                                </a:rPr>
                                <m:t>2</m:t>
                              </m:r>
                            </m:sup>
                          </m:sSup>
                        </m:num>
                        <m:den>
                          <m:r>
                            <a:rPr lang="en-GB" sz="1400" kern="0">
                              <a:solidFill>
                                <a:prstClr val="black"/>
                              </a:solidFill>
                              <a:latin typeface="Cambria Math" panose="02040503050406030204" pitchFamily="18" charset="0"/>
                            </a:rPr>
                            <m:t>12</m:t>
                          </m:r>
                        </m:den>
                      </m:f>
                    </m:oMath>
                  </m:oMathPara>
                </a14:m>
                <a:endParaRPr lang="en-GB" sz="1400" kern="0" dirty="0">
                  <a:solidFill>
                    <a:prstClr val="black"/>
                  </a:solidFill>
                </a:endParaRPr>
              </a:p>
            </p:txBody>
          </p:sp>
        </mc:Choice>
        <mc:Fallback xmlns="">
          <p:sp>
            <p:nvSpPr>
              <p:cNvPr id="34" name="Rectangle 33">
                <a:extLst>
                  <a:ext uri="{FF2B5EF4-FFF2-40B4-BE49-F238E27FC236}">
                    <a16:creationId xmlns:a16="http://schemas.microsoft.com/office/drawing/2014/main" id="{B2ECC99E-307D-42CE-9FE7-32590BE0716D}"/>
                  </a:ext>
                </a:extLst>
              </p:cNvPr>
              <p:cNvSpPr>
                <a:spLocks noRot="1" noChangeAspect="1" noMove="1" noResize="1" noEditPoints="1" noAdjustHandles="1" noChangeArrowheads="1" noChangeShapeType="1" noTextEdit="1"/>
              </p:cNvSpPr>
              <p:nvPr/>
            </p:nvSpPr>
            <p:spPr>
              <a:xfrm>
                <a:off x="1143898" y="1177895"/>
                <a:ext cx="1345961" cy="528671"/>
              </a:xfrm>
              <a:prstGeom prst="rect">
                <a:avLst/>
              </a:prstGeom>
              <a:blipFill>
                <a:blip r:embed="rId4"/>
                <a:stretch>
                  <a:fillRect/>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563C57A7-0A9F-4483-BF13-FFB808CAAD7A}"/>
              </a:ext>
            </a:extLst>
          </p:cNvPr>
          <p:cNvGrpSpPr/>
          <p:nvPr/>
        </p:nvGrpSpPr>
        <p:grpSpPr>
          <a:xfrm>
            <a:off x="2955486" y="3769436"/>
            <a:ext cx="5841233" cy="2572857"/>
            <a:chOff x="3466117" y="1010775"/>
            <a:chExt cx="5258276" cy="2316085"/>
          </a:xfrm>
        </p:grpSpPr>
        <p:pic>
          <p:nvPicPr>
            <p:cNvPr id="36" name="Picture 35">
              <a:extLst>
                <a:ext uri="{FF2B5EF4-FFF2-40B4-BE49-F238E27FC236}">
                  <a16:creationId xmlns:a16="http://schemas.microsoft.com/office/drawing/2014/main" id="{35011BB1-CE67-472D-837F-B94040346EB2}"/>
                </a:ext>
              </a:extLst>
            </p:cNvPr>
            <p:cNvPicPr>
              <a:picLocks noChangeAspect="1"/>
            </p:cNvPicPr>
            <p:nvPr/>
          </p:nvPicPr>
          <p:blipFill rotWithShape="1">
            <a:blip r:embed="rId5"/>
            <a:srcRect t="61167"/>
            <a:stretch/>
          </p:blipFill>
          <p:spPr>
            <a:xfrm>
              <a:off x="3476250" y="1776877"/>
              <a:ext cx="5244677" cy="1549983"/>
            </a:xfrm>
            <a:prstGeom prst="rect">
              <a:avLst/>
            </a:prstGeom>
          </p:spPr>
        </p:pic>
        <p:pic>
          <p:nvPicPr>
            <p:cNvPr id="37" name="Picture 36">
              <a:extLst>
                <a:ext uri="{FF2B5EF4-FFF2-40B4-BE49-F238E27FC236}">
                  <a16:creationId xmlns:a16="http://schemas.microsoft.com/office/drawing/2014/main" id="{D0DAEADF-DBB0-4B08-98E1-1A82A0308B6C}"/>
                </a:ext>
              </a:extLst>
            </p:cNvPr>
            <p:cNvPicPr>
              <a:picLocks noChangeAspect="1"/>
            </p:cNvPicPr>
            <p:nvPr/>
          </p:nvPicPr>
          <p:blipFill rotWithShape="1">
            <a:blip r:embed="rId6"/>
            <a:srcRect r="21153" b="28627"/>
            <a:stretch/>
          </p:blipFill>
          <p:spPr>
            <a:xfrm>
              <a:off x="3466117" y="1010775"/>
              <a:ext cx="3005929" cy="507861"/>
            </a:xfrm>
            <a:prstGeom prst="rect">
              <a:avLst/>
            </a:prstGeom>
          </p:spPr>
        </p:pic>
        <p:pic>
          <p:nvPicPr>
            <p:cNvPr id="38" name="Picture 37">
              <a:extLst>
                <a:ext uri="{FF2B5EF4-FFF2-40B4-BE49-F238E27FC236}">
                  <a16:creationId xmlns:a16="http://schemas.microsoft.com/office/drawing/2014/main" id="{206F4C06-F58A-4BF4-9418-7234E97801C1}"/>
                </a:ext>
              </a:extLst>
            </p:cNvPr>
            <p:cNvPicPr>
              <a:picLocks noChangeAspect="1"/>
            </p:cNvPicPr>
            <p:nvPr/>
          </p:nvPicPr>
          <p:blipFill rotWithShape="1">
            <a:blip r:embed="rId5"/>
            <a:srcRect b="93970"/>
            <a:stretch/>
          </p:blipFill>
          <p:spPr>
            <a:xfrm>
              <a:off x="3466117" y="1545410"/>
              <a:ext cx="5258276" cy="240524"/>
            </a:xfrm>
            <a:prstGeom prst="rect">
              <a:avLst/>
            </a:prstGeom>
          </p:spPr>
        </p:pic>
      </p:grpSp>
      <p:sp>
        <p:nvSpPr>
          <p:cNvPr id="39" name="Rectangle 38">
            <a:extLst>
              <a:ext uri="{FF2B5EF4-FFF2-40B4-BE49-F238E27FC236}">
                <a16:creationId xmlns:a16="http://schemas.microsoft.com/office/drawing/2014/main" id="{BA9E67E7-CAA6-4276-A388-D0D182F7CEDC}"/>
              </a:ext>
            </a:extLst>
          </p:cNvPr>
          <p:cNvSpPr/>
          <p:nvPr/>
        </p:nvSpPr>
        <p:spPr>
          <a:xfrm>
            <a:off x="2028855" y="1907558"/>
            <a:ext cx="582211" cy="338554"/>
          </a:xfrm>
          <a:prstGeom prst="rect">
            <a:avLst/>
          </a:prstGeom>
          <a:solidFill>
            <a:sysClr val="window" lastClr="FFFFFF">
              <a:lumMod val="85000"/>
            </a:sysClr>
          </a:solidFill>
        </p:spPr>
        <p:txBody>
          <a:bodyPr wrap="none">
            <a:spAutoFit/>
          </a:bodyPr>
          <a:lstStyle/>
          <a:p>
            <a:pPr>
              <a:defRPr/>
            </a:pPr>
            <a:r>
              <a:rPr lang="en-US" sz="1600" kern="0" dirty="0">
                <a:solidFill>
                  <a:prstClr val="black"/>
                </a:solidFill>
                <a:ea typeface="Times New Roman" panose="02020603050405020304" pitchFamily="18" charset="0"/>
                <a:cs typeface="Arial" panose="020B0604020202020204" pitchFamily="34" charset="0"/>
                <a:sym typeface="Symbol" panose="05050102010706020507" pitchFamily="18" charset="2"/>
              </a:rPr>
              <a:t></a:t>
            </a:r>
            <a:r>
              <a:rPr lang="en-US" sz="1600" kern="0" baseline="-25000" dirty="0">
                <a:solidFill>
                  <a:prstClr val="black"/>
                </a:solidFill>
                <a:ea typeface="Times New Roman" panose="02020603050405020304" pitchFamily="18" charset="0"/>
              </a:rPr>
              <a:t>e</a:t>
            </a:r>
            <a:r>
              <a:rPr lang="en-US" sz="1600" kern="0" dirty="0">
                <a:solidFill>
                  <a:prstClr val="black"/>
                </a:solidFill>
                <a:ea typeface="Times New Roman" panose="02020603050405020304" pitchFamily="18" charset="0"/>
              </a:rPr>
              <a:t>=1</a:t>
            </a:r>
            <a:endParaRPr lang="en-GB" sz="1600" kern="0" dirty="0">
              <a:solidFill>
                <a:prstClr val="black"/>
              </a:solidFill>
            </a:endParaRPr>
          </a:p>
        </p:txBody>
      </p:sp>
      <p:grpSp>
        <p:nvGrpSpPr>
          <p:cNvPr id="40" name="Group 39">
            <a:extLst>
              <a:ext uri="{FF2B5EF4-FFF2-40B4-BE49-F238E27FC236}">
                <a16:creationId xmlns:a16="http://schemas.microsoft.com/office/drawing/2014/main" id="{6CFA6064-C0E9-484A-AAC6-957A33D5E155}"/>
              </a:ext>
            </a:extLst>
          </p:cNvPr>
          <p:cNvGrpSpPr/>
          <p:nvPr/>
        </p:nvGrpSpPr>
        <p:grpSpPr>
          <a:xfrm>
            <a:off x="5397763" y="1322112"/>
            <a:ext cx="1998688" cy="2313398"/>
            <a:chOff x="3264402" y="1002364"/>
            <a:chExt cx="1998688" cy="2313398"/>
          </a:xfrm>
        </p:grpSpPr>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00555F1D-7398-4E4E-8EEC-7AF6F8414B0F}"/>
                    </a:ext>
                  </a:extLst>
                </p:cNvPr>
                <p:cNvSpPr/>
                <p:nvPr/>
              </p:nvSpPr>
              <p:spPr>
                <a:xfrm>
                  <a:off x="3264402" y="1002364"/>
                  <a:ext cx="1998688" cy="533416"/>
                </a:xfrm>
                <a:prstGeom prst="rect">
                  <a:avLst/>
                </a:prstGeom>
                <a:solidFill>
                  <a:sysClr val="window" lastClr="FFFFFF">
                    <a:lumMod val="85000"/>
                  </a:sysClr>
                </a:solidFill>
              </p:spPr>
              <p:txBody>
                <a:bodyPr wrap="none">
                  <a:spAutoFit/>
                </a:bodyPr>
                <a:lstStyle/>
                <a:p>
                  <a:pPr>
                    <a:defRPr/>
                  </a:pPr>
                  <a14:m>
                    <m:oMathPara xmlns:m="http://schemas.openxmlformats.org/officeDocument/2006/math">
                      <m:oMathParaPr>
                        <m:jc m:val="centerGroup"/>
                      </m:oMathParaPr>
                      <m:oMath xmlns:m="http://schemas.openxmlformats.org/officeDocument/2006/math">
                        <m:sSub>
                          <m:sSubPr>
                            <m:ctrlPr>
                              <a:rPr lang="en-GB" sz="1400" i="1" kern="0">
                                <a:solidFill>
                                  <a:prstClr val="black"/>
                                </a:solidFill>
                                <a:latin typeface="Cambria Math" panose="02040503050406030204" pitchFamily="18" charset="0"/>
                              </a:rPr>
                            </m:ctrlPr>
                          </m:sSubPr>
                          <m:e>
                            <m:r>
                              <a:rPr lang="en-GB" sz="1400" i="1" kern="0">
                                <a:solidFill>
                                  <a:prstClr val="black"/>
                                </a:solidFill>
                                <a:latin typeface="Cambria Math" panose="02040503050406030204" pitchFamily="18" charset="0"/>
                              </a:rPr>
                              <m:t>𝜑</m:t>
                            </m:r>
                          </m:e>
                          <m:sub>
                            <m:r>
                              <a:rPr lang="en-GB" sz="1400" i="1" kern="0">
                                <a:solidFill>
                                  <a:prstClr val="black"/>
                                </a:solidFill>
                                <a:latin typeface="Cambria Math" panose="02040503050406030204" pitchFamily="18" charset="0"/>
                              </a:rPr>
                              <m:t>𝑒</m:t>
                            </m:r>
                          </m:sub>
                        </m:sSub>
                        <m:r>
                          <a:rPr lang="en-GB" sz="1400" kern="0">
                            <a:solidFill>
                              <a:prstClr val="black"/>
                            </a:solidFill>
                            <a:latin typeface="Cambria Math" panose="02040503050406030204" pitchFamily="18" charset="0"/>
                          </a:rPr>
                          <m:t>=</m:t>
                        </m:r>
                        <m:f>
                          <m:fPr>
                            <m:ctrlPr>
                              <a:rPr lang="en-GB" sz="1400" i="1" kern="0">
                                <a:solidFill>
                                  <a:prstClr val="black"/>
                                </a:solidFill>
                                <a:latin typeface="Cambria Math" panose="02040503050406030204" pitchFamily="18" charset="0"/>
                              </a:rPr>
                            </m:ctrlPr>
                          </m:fPr>
                          <m:num>
                            <m:r>
                              <a:rPr lang="en-GB" sz="1400" i="1" kern="0">
                                <a:solidFill>
                                  <a:prstClr val="black"/>
                                </a:solidFill>
                                <a:latin typeface="Cambria Math" panose="02040503050406030204" pitchFamily="18" charset="0"/>
                              </a:rPr>
                              <m:t>𝑆</m:t>
                            </m:r>
                          </m:num>
                          <m:den>
                            <m:sSub>
                              <m:sSubPr>
                                <m:ctrlPr>
                                  <a:rPr lang="en-GB" sz="1400" i="1" kern="0">
                                    <a:solidFill>
                                      <a:prstClr val="black"/>
                                    </a:solidFill>
                                    <a:latin typeface="Cambria Math" panose="02040503050406030204" pitchFamily="18" charset="0"/>
                                  </a:rPr>
                                </m:ctrlPr>
                              </m:sSubPr>
                              <m:e>
                                <m:r>
                                  <a:rPr lang="en-GB" sz="1400" i="1" kern="0">
                                    <a:solidFill>
                                      <a:prstClr val="black"/>
                                    </a:solidFill>
                                    <a:latin typeface="Cambria Math" panose="02040503050406030204" pitchFamily="18" charset="0"/>
                                  </a:rPr>
                                  <m:t>𝑆</m:t>
                                </m:r>
                              </m:e>
                              <m:sub>
                                <m:r>
                                  <a:rPr lang="en-GB" sz="1400" i="1" kern="0">
                                    <a:solidFill>
                                      <a:prstClr val="black"/>
                                    </a:solidFill>
                                    <a:latin typeface="Cambria Math" panose="02040503050406030204" pitchFamily="18" charset="0"/>
                                  </a:rPr>
                                  <m:t>𝑜</m:t>
                                </m:r>
                              </m:sub>
                            </m:sSub>
                          </m:den>
                        </m:f>
                        <m:r>
                          <a:rPr lang="en-GB" sz="1400" kern="0">
                            <a:solidFill>
                              <a:prstClr val="black"/>
                            </a:solidFill>
                            <a:latin typeface="Cambria Math" panose="02040503050406030204" pitchFamily="18" charset="0"/>
                          </a:rPr>
                          <m:t>=</m:t>
                        </m:r>
                        <m:f>
                          <m:fPr>
                            <m:ctrlPr>
                              <a:rPr lang="en-GB" sz="1400" i="1" kern="0">
                                <a:solidFill>
                                  <a:prstClr val="black"/>
                                </a:solidFill>
                                <a:latin typeface="Cambria Math" panose="02040503050406030204" pitchFamily="18" charset="0"/>
                              </a:rPr>
                            </m:ctrlPr>
                          </m:fPr>
                          <m:num>
                            <m:r>
                              <a:rPr lang="en-GB" sz="1400" i="1" kern="0">
                                <a:solidFill>
                                  <a:prstClr val="black"/>
                                </a:solidFill>
                                <a:latin typeface="Cambria Math" panose="02040503050406030204" pitchFamily="18" charset="0"/>
                              </a:rPr>
                              <m:t>𝐸𝐼</m:t>
                            </m:r>
                          </m:num>
                          <m:den>
                            <m:r>
                              <a:rPr lang="en-GB" sz="1400" i="1" kern="0">
                                <a:solidFill>
                                  <a:prstClr val="black"/>
                                </a:solidFill>
                                <a:latin typeface="Cambria Math" panose="02040503050406030204" pitchFamily="18" charset="0"/>
                              </a:rPr>
                              <m:t>𝐸</m:t>
                            </m:r>
                            <m:sSub>
                              <m:sSubPr>
                                <m:ctrlPr>
                                  <a:rPr lang="en-GB" sz="1400" i="1" kern="0">
                                    <a:solidFill>
                                      <a:prstClr val="black"/>
                                    </a:solidFill>
                                    <a:latin typeface="Cambria Math" panose="02040503050406030204" pitchFamily="18" charset="0"/>
                                  </a:rPr>
                                </m:ctrlPr>
                              </m:sSubPr>
                              <m:e>
                                <m:r>
                                  <a:rPr lang="en-GB" sz="1400" i="1" kern="0">
                                    <a:solidFill>
                                      <a:prstClr val="black"/>
                                    </a:solidFill>
                                    <a:latin typeface="Cambria Math" panose="02040503050406030204" pitchFamily="18" charset="0"/>
                                  </a:rPr>
                                  <m:t>𝐼</m:t>
                                </m:r>
                              </m:e>
                              <m:sub>
                                <m:r>
                                  <a:rPr lang="en-GB" sz="1400" i="1" kern="0">
                                    <a:solidFill>
                                      <a:prstClr val="black"/>
                                    </a:solidFill>
                                    <a:latin typeface="Cambria Math" panose="02040503050406030204" pitchFamily="18" charset="0"/>
                                  </a:rPr>
                                  <m:t>𝑜</m:t>
                                </m:r>
                              </m:sub>
                            </m:sSub>
                          </m:den>
                        </m:f>
                        <m:r>
                          <a:rPr lang="en-GB" sz="1400" kern="0">
                            <a:solidFill>
                              <a:prstClr val="black"/>
                            </a:solidFill>
                            <a:latin typeface="Cambria Math" panose="02040503050406030204" pitchFamily="18" charset="0"/>
                          </a:rPr>
                          <m:t>=12</m:t>
                        </m:r>
                        <m:f>
                          <m:fPr>
                            <m:ctrlPr>
                              <a:rPr lang="en-GB" sz="1400" i="1" kern="0">
                                <a:solidFill>
                                  <a:prstClr val="black"/>
                                </a:solidFill>
                                <a:latin typeface="Cambria Math" panose="02040503050406030204" pitchFamily="18" charset="0"/>
                              </a:rPr>
                            </m:ctrlPr>
                          </m:fPr>
                          <m:num>
                            <m:r>
                              <a:rPr lang="en-GB" sz="1400" i="1" kern="0">
                                <a:solidFill>
                                  <a:prstClr val="black"/>
                                </a:solidFill>
                                <a:latin typeface="Cambria Math" panose="02040503050406030204" pitchFamily="18" charset="0"/>
                              </a:rPr>
                              <m:t>𝐼</m:t>
                            </m:r>
                          </m:num>
                          <m:den>
                            <m:sSup>
                              <m:sSupPr>
                                <m:ctrlPr>
                                  <a:rPr lang="en-GB" sz="1400" i="1" kern="0">
                                    <a:solidFill>
                                      <a:prstClr val="black"/>
                                    </a:solidFill>
                                    <a:latin typeface="Cambria Math" panose="02040503050406030204" pitchFamily="18" charset="0"/>
                                  </a:rPr>
                                </m:ctrlPr>
                              </m:sSupPr>
                              <m:e>
                                <m:r>
                                  <a:rPr lang="en-GB" sz="1400" i="1" kern="0">
                                    <a:solidFill>
                                      <a:prstClr val="black"/>
                                    </a:solidFill>
                                    <a:latin typeface="Cambria Math" panose="02040503050406030204" pitchFamily="18" charset="0"/>
                                  </a:rPr>
                                  <m:t>𝐴</m:t>
                                </m:r>
                              </m:e>
                              <m:sup>
                                <m:r>
                                  <a:rPr lang="en-GB" sz="1400" kern="0">
                                    <a:solidFill>
                                      <a:prstClr val="black"/>
                                    </a:solidFill>
                                    <a:latin typeface="Cambria Math" panose="02040503050406030204" pitchFamily="18" charset="0"/>
                                  </a:rPr>
                                  <m:t>2</m:t>
                                </m:r>
                              </m:sup>
                            </m:sSup>
                          </m:den>
                        </m:f>
                      </m:oMath>
                    </m:oMathPara>
                  </a14:m>
                  <a:endParaRPr lang="en-GB" sz="1400" kern="0" dirty="0">
                    <a:solidFill>
                      <a:prstClr val="black"/>
                    </a:solidFill>
                  </a:endParaRPr>
                </a:p>
              </p:txBody>
            </p:sp>
          </mc:Choice>
          <mc:Fallback xmlns="">
            <p:sp>
              <p:nvSpPr>
                <p:cNvPr id="41" name="Rectangle 40">
                  <a:extLst>
                    <a:ext uri="{FF2B5EF4-FFF2-40B4-BE49-F238E27FC236}">
                      <a16:creationId xmlns:a16="http://schemas.microsoft.com/office/drawing/2014/main" id="{00555F1D-7398-4E4E-8EEC-7AF6F8414B0F}"/>
                    </a:ext>
                  </a:extLst>
                </p:cNvPr>
                <p:cNvSpPr>
                  <a:spLocks noRot="1" noChangeAspect="1" noMove="1" noResize="1" noEditPoints="1" noAdjustHandles="1" noChangeArrowheads="1" noChangeShapeType="1" noTextEdit="1"/>
                </p:cNvSpPr>
                <p:nvPr/>
              </p:nvSpPr>
              <p:spPr>
                <a:xfrm>
                  <a:off x="3264402" y="1002364"/>
                  <a:ext cx="1998688" cy="533416"/>
                </a:xfrm>
                <a:prstGeom prst="rect">
                  <a:avLst/>
                </a:prstGeom>
                <a:blipFill>
                  <a:blip r:embed="rId7"/>
                  <a:stretch>
                    <a:fillRect/>
                  </a:stretch>
                </a:blipFill>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16C24D80-E05F-42BA-85EF-3AD102AC8F2F}"/>
                </a:ext>
              </a:extLst>
            </p:cNvPr>
            <p:cNvGrpSpPr/>
            <p:nvPr/>
          </p:nvGrpSpPr>
          <p:grpSpPr>
            <a:xfrm>
              <a:off x="3820555" y="1908992"/>
              <a:ext cx="1099040" cy="1406770"/>
              <a:chOff x="7807788" y="4579826"/>
              <a:chExt cx="1099040" cy="1406770"/>
            </a:xfrm>
          </p:grpSpPr>
          <p:sp>
            <p:nvSpPr>
              <p:cNvPr id="43" name="Rectangle 120">
                <a:extLst>
                  <a:ext uri="{FF2B5EF4-FFF2-40B4-BE49-F238E27FC236}">
                    <a16:creationId xmlns:a16="http://schemas.microsoft.com/office/drawing/2014/main" id="{08A0F10B-5BB0-4978-B649-95EB06A8380E}"/>
                  </a:ext>
                </a:extLst>
              </p:cNvPr>
              <p:cNvSpPr>
                <a:spLocks noChangeArrowheads="1"/>
              </p:cNvSpPr>
              <p:nvPr/>
            </p:nvSpPr>
            <p:spPr bwMode="auto">
              <a:xfrm>
                <a:off x="7825373" y="5418027"/>
                <a:ext cx="1081455" cy="56856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defRPr/>
                </a:pPr>
                <a:r>
                  <a:rPr lang="en-US" sz="1050" kern="0" dirty="0">
                    <a:solidFill>
                      <a:prstClr val="black"/>
                    </a:solidFill>
                    <a:latin typeface="+mn-lt"/>
                  </a:rPr>
                  <a:t>Circular tubes, </a:t>
                </a:r>
              </a:p>
            </p:txBody>
          </p:sp>
          <mc:AlternateContent xmlns:mc="http://schemas.openxmlformats.org/markup-compatibility/2006" xmlns:a14="http://schemas.microsoft.com/office/drawing/2010/main">
            <mc:Choice Requires="a14">
              <p:graphicFrame>
                <p:nvGraphicFramePr>
                  <p:cNvPr id="44" name="Object 6">
                    <a:extLst>
                      <a:ext uri="{FF2B5EF4-FFF2-40B4-BE49-F238E27FC236}">
                        <a16:creationId xmlns:a16="http://schemas.microsoft.com/office/drawing/2014/main" id="{2309201C-54DE-4E1A-A0BF-3897AD398FC3}"/>
                      </a:ext>
                    </a:extLst>
                  </p:cNvPr>
                  <p:cNvGraphicFramePr>
                    <a:graphicFrameLocks noChangeAspect="1"/>
                  </p:cNvGraphicFramePr>
                  <p:nvPr/>
                </p:nvGraphicFramePr>
                <p:xfrm>
                  <a:off x="8005616" y="5655419"/>
                  <a:ext cx="738555" cy="279888"/>
                </p:xfrm>
                <a:graphic>
                  <a:graphicData uri="http://schemas.openxmlformats.org/presentationml/2006/ole">
                    <mc:AlternateContent>
                      <mc:Choice xmlns:v="urn:schemas-microsoft-com:vml" Requires="v">
                        <p:oleObj spid="_x0000_s33793" name="Equation" r:id="rId8" imgW="799753" imgH="304668" progId="Equation.3">
                          <p:embed/>
                        </p:oleObj>
                      </mc:Choice>
                      <mc:Fallback>
                        <p:oleObj name="Equation" r:id="rId8" imgW="799753" imgH="304668" progId="Equation.3">
                          <p:embed/>
                          <p:pic>
                            <p:nvPicPr>
                              <p:cNvPr id="44" name="Object 6">
                                <a:extLst>
                                  <a:ext uri="{FF2B5EF4-FFF2-40B4-BE49-F238E27FC236}">
                                    <a16:creationId xmlns:a16="http://schemas.microsoft.com/office/drawing/2014/main" id="{2309201C-54DE-4E1A-A0BF-3897AD398FC3}"/>
                                  </a:ext>
                                </a:extLst>
                              </p:cNvPr>
                              <p:cNvPicPr>
                                <a:picLocks noChangeAspect="1" noChangeArrowheads="1"/>
                              </p:cNvPicPr>
                              <p:nvPr/>
                            </p:nvPicPr>
                            <p:blipFill>
                              <a:blip r:embed="rId9">
                                <a:extLst>
                                  <a:ext uri="{28A0092B-C50C-407E-A947-70E740481C1C}">
                                    <a14:useLocalDpi val="0"/>
                                  </a:ext>
                                </a:extLst>
                              </a:blip>
                              <a:srcRect/>
                              <a:stretch>
                                <a:fillRect/>
                              </a:stretch>
                            </p:blipFill>
                            <p:spPr bwMode="auto">
                              <a:xfrm>
                                <a:off x="8005616" y="5655419"/>
                                <a:ext cx="738555" cy="279888"/>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66" name="Object 6">
                    <a:extLst>
                      <a:ext uri="{FF2B5EF4-FFF2-40B4-BE49-F238E27FC236}">
                        <a16:creationId xmlns:a16="http://schemas.microsoft.com/office/drawing/2014/main" id="{89B61A87-AB3F-4984-9F89-33F3D99AEE05}"/>
                      </a:ext>
                    </a:extLst>
                  </p:cNvPr>
                  <p:cNvGraphicFramePr>
                    <a:graphicFrameLocks noChangeAspect="1"/>
                  </p:cNvGraphicFramePr>
                  <p:nvPr>
                    <p:extLst>
                      <p:ext uri="{D42A27DB-BD31-4B8C-83A1-F6EECF244321}">
                        <p14:modId xmlns:p14="http://schemas.microsoft.com/office/powerpoint/2010/main" val="2918112787"/>
                      </p:ext>
                    </p:extLst>
                  </p:nvPr>
                </p:nvGraphicFramePr>
                <p:xfrm>
                  <a:off x="8005616" y="5655419"/>
                  <a:ext cx="738555" cy="279888"/>
                </p:xfrm>
                <a:graphic>
                  <a:graphicData uri="http://schemas.openxmlformats.org/presentationml/2006/ole">
                    <mc:AlternateContent>
                      <mc:Choice xmlns:v="urn:schemas-microsoft-com:vml" Requires="v">
                        <p:oleObj spid="_x0000_s7186" name="Equation" r:id="rId11" imgW="799753" imgH="304668" progId="Equation.3">
                          <p:embed/>
                        </p:oleObj>
                      </mc:Choice>
                      <mc:Fallback>
                        <p:oleObj name="Equation" r:id="rId11" imgW="799753" imgH="304668" progId="Equation.3">
                          <p:embed/>
                          <p:pic>
                            <p:nvPicPr>
                              <p:cNvPr id="100" name="Object 6">
                                <a:extLst>
                                  <a:ext uri="{FF2B5EF4-FFF2-40B4-BE49-F238E27FC236}">
                                    <a16:creationId xmlns:a16="http://schemas.microsoft.com/office/drawing/2014/main" id="{23B0771C-DB4E-4DC8-BE29-DCE1E6E68E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5616" y="5655419"/>
                                <a:ext cx="738555" cy="27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45" name="Rectangle 123">
                <a:extLst>
                  <a:ext uri="{FF2B5EF4-FFF2-40B4-BE49-F238E27FC236}">
                    <a16:creationId xmlns:a16="http://schemas.microsoft.com/office/drawing/2014/main" id="{8858DE58-859B-4A4C-9647-B38A4887D04C}"/>
                  </a:ext>
                </a:extLst>
              </p:cNvPr>
              <p:cNvSpPr>
                <a:spLocks noChangeArrowheads="1"/>
              </p:cNvSpPr>
              <p:nvPr/>
            </p:nvSpPr>
            <p:spPr bwMode="auto">
              <a:xfrm>
                <a:off x="7807788" y="4579826"/>
                <a:ext cx="1081455" cy="529004"/>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defRPr/>
                </a:pPr>
                <a:r>
                  <a:rPr lang="en-US" sz="1050" kern="0" dirty="0">
                    <a:solidFill>
                      <a:prstClr val="black"/>
                    </a:solidFill>
                    <a:latin typeface="+mn-lt"/>
                  </a:rPr>
                  <a:t>I-sections, </a:t>
                </a:r>
              </a:p>
            </p:txBody>
          </p:sp>
          <mc:AlternateContent xmlns:mc="http://schemas.openxmlformats.org/markup-compatibility/2006" xmlns:a14="http://schemas.microsoft.com/office/drawing/2010/main">
            <mc:Choice Requires="a14">
              <p:graphicFrame>
                <p:nvGraphicFramePr>
                  <p:cNvPr id="46" name="Object 7">
                    <a:extLst>
                      <a:ext uri="{FF2B5EF4-FFF2-40B4-BE49-F238E27FC236}">
                        <a16:creationId xmlns:a16="http://schemas.microsoft.com/office/drawing/2014/main" id="{3FA3D3B5-D730-4C56-80A4-7A25CA3F25BA}"/>
                      </a:ext>
                    </a:extLst>
                  </p:cNvPr>
                  <p:cNvGraphicFramePr>
                    <a:graphicFrameLocks noChangeAspect="1"/>
                  </p:cNvGraphicFramePr>
                  <p:nvPr/>
                </p:nvGraphicFramePr>
                <p:xfrm>
                  <a:off x="7988031" y="4798168"/>
                  <a:ext cx="738555" cy="279889"/>
                </p:xfrm>
                <a:graphic>
                  <a:graphicData uri="http://schemas.openxmlformats.org/presentationml/2006/ole">
                    <mc:AlternateContent>
                      <mc:Choice xmlns:v="urn:schemas-microsoft-com:vml" Requires="v">
                        <p:oleObj spid="_x0000_s33794" name="Equation" r:id="rId13" imgW="799753" imgH="304668" progId="Equation.3">
                          <p:embed/>
                        </p:oleObj>
                      </mc:Choice>
                      <mc:Fallback>
                        <p:oleObj name="Equation" r:id="rId13" imgW="799753" imgH="304668" progId="Equation.3">
                          <p:embed/>
                          <p:pic>
                            <p:nvPicPr>
                              <p:cNvPr id="46" name="Object 7">
                                <a:extLst>
                                  <a:ext uri="{FF2B5EF4-FFF2-40B4-BE49-F238E27FC236}">
                                    <a16:creationId xmlns:a16="http://schemas.microsoft.com/office/drawing/2014/main" id="{3FA3D3B5-D730-4C56-80A4-7A25CA3F25BA}"/>
                                  </a:ext>
                                </a:extLst>
                              </p:cNvPr>
                              <p:cNvPicPr>
                                <a:picLocks noChangeAspect="1" noChangeArrowheads="1"/>
                              </p:cNvPicPr>
                              <p:nvPr/>
                            </p:nvPicPr>
                            <p:blipFill>
                              <a:blip r:embed="rId9">
                                <a:extLst>
                                  <a:ext uri="{28A0092B-C50C-407E-A947-70E740481C1C}">
                                    <a14:useLocalDpi val="0"/>
                                  </a:ext>
                                </a:extLst>
                              </a:blip>
                              <a:srcRect/>
                              <a:stretch>
                                <a:fillRect/>
                              </a:stretch>
                            </p:blipFill>
                            <p:spPr bwMode="auto">
                              <a:xfrm>
                                <a:off x="7988031" y="4798168"/>
                                <a:ext cx="738555" cy="279889"/>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68" name="Object 7">
                    <a:extLst>
                      <a:ext uri="{FF2B5EF4-FFF2-40B4-BE49-F238E27FC236}">
                        <a16:creationId xmlns:a16="http://schemas.microsoft.com/office/drawing/2014/main" id="{0CBF875E-A2C6-4280-85F4-CF75E5126D3E}"/>
                      </a:ext>
                    </a:extLst>
                  </p:cNvPr>
                  <p:cNvGraphicFramePr>
                    <a:graphicFrameLocks noChangeAspect="1"/>
                  </p:cNvGraphicFramePr>
                  <p:nvPr>
                    <p:extLst>
                      <p:ext uri="{D42A27DB-BD31-4B8C-83A1-F6EECF244321}">
                        <p14:modId xmlns:p14="http://schemas.microsoft.com/office/powerpoint/2010/main" val="1551732821"/>
                      </p:ext>
                    </p:extLst>
                  </p:nvPr>
                </p:nvGraphicFramePr>
                <p:xfrm>
                  <a:off x="7988031" y="4798168"/>
                  <a:ext cx="738555" cy="279889"/>
                </p:xfrm>
                <a:graphic>
                  <a:graphicData uri="http://schemas.openxmlformats.org/presentationml/2006/ole">
                    <mc:AlternateContent>
                      <mc:Choice xmlns:v="urn:schemas-microsoft-com:vml" Requires="v">
                        <p:oleObj spid="_x0000_s7187" name="Equation" r:id="rId14" imgW="799753" imgH="304668" progId="Equation.3">
                          <p:embed/>
                        </p:oleObj>
                      </mc:Choice>
                      <mc:Fallback>
                        <p:oleObj name="Equation" r:id="rId14" imgW="799753" imgH="304668" progId="Equation.3">
                          <p:embed/>
                          <p:pic>
                            <p:nvPicPr>
                              <p:cNvPr id="98" name="Object 7">
                                <a:extLst>
                                  <a:ext uri="{FF2B5EF4-FFF2-40B4-BE49-F238E27FC236}">
                                    <a16:creationId xmlns:a16="http://schemas.microsoft.com/office/drawing/2014/main" id="{06679360-739A-4837-A131-CC286268FF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88031" y="4798168"/>
                                <a:ext cx="738555" cy="279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grpSp>
      </p:grpSp>
      <p:sp>
        <p:nvSpPr>
          <p:cNvPr id="47" name="Rectangle 46">
            <a:extLst>
              <a:ext uri="{FF2B5EF4-FFF2-40B4-BE49-F238E27FC236}">
                <a16:creationId xmlns:a16="http://schemas.microsoft.com/office/drawing/2014/main" id="{F062F50E-0595-473C-BCB7-1AE707397B37}"/>
              </a:ext>
            </a:extLst>
          </p:cNvPr>
          <p:cNvSpPr/>
          <p:nvPr/>
        </p:nvSpPr>
        <p:spPr>
          <a:xfrm>
            <a:off x="1143898" y="1735595"/>
            <a:ext cx="918975" cy="646331"/>
          </a:xfrm>
          <a:prstGeom prst="rect">
            <a:avLst/>
          </a:prstGeom>
        </p:spPr>
        <p:txBody>
          <a:bodyPr wrap="square">
            <a:spAutoFit/>
          </a:bodyPr>
          <a:lstStyle/>
          <a:p>
            <a:pPr>
              <a:defRPr/>
            </a:pPr>
            <a:r>
              <a:rPr lang="en-US" kern="0" dirty="0">
                <a:solidFill>
                  <a:srgbClr val="000000"/>
                </a:solidFill>
              </a:rPr>
              <a:t>Shape factor:</a:t>
            </a:r>
            <a:endParaRPr lang="en-GB" kern="0" dirty="0">
              <a:solidFill>
                <a:prstClr val="black"/>
              </a:solidFill>
            </a:endParaRPr>
          </a:p>
        </p:txBody>
      </p:sp>
      <p:pic>
        <p:nvPicPr>
          <p:cNvPr id="50" name="Picture 49">
            <a:extLst>
              <a:ext uri="{FF2B5EF4-FFF2-40B4-BE49-F238E27FC236}">
                <a16:creationId xmlns:a16="http://schemas.microsoft.com/office/drawing/2014/main" id="{BAA780C0-DAD5-438D-ADE7-864F8EEEE8F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5775" y="1754340"/>
            <a:ext cx="3956312" cy="1984252"/>
          </a:xfrm>
          <a:prstGeom prst="rect">
            <a:avLst/>
          </a:prstGeom>
        </p:spPr>
      </p:pic>
      <p:pic>
        <p:nvPicPr>
          <p:cNvPr id="52" name="Picture 51">
            <a:extLst>
              <a:ext uri="{FF2B5EF4-FFF2-40B4-BE49-F238E27FC236}">
                <a16:creationId xmlns:a16="http://schemas.microsoft.com/office/drawing/2014/main" id="{0EC02552-A12E-48F3-BC7D-3B6AF637DFB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77200" y="1492990"/>
            <a:ext cx="2476672" cy="2104483"/>
          </a:xfrm>
          <a:prstGeom prst="rect">
            <a:avLst/>
          </a:prstGeom>
        </p:spPr>
      </p:pic>
    </p:spTree>
    <p:extLst>
      <p:ext uri="{BB962C8B-B14F-4D97-AF65-F5344CB8AC3E}">
        <p14:creationId xmlns:p14="http://schemas.microsoft.com/office/powerpoint/2010/main" val="13598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9" ma:contentTypeDescription="Create a new document." ma:contentTypeScope="" ma:versionID="d2490b6917611ed4cc4d992c6093a9cd">
  <xsd:schema xmlns:xsd="http://www.w3.org/2001/XMLSchema" xmlns:xs="http://www.w3.org/2001/XMLSchema" xmlns:p="http://schemas.microsoft.com/office/2006/metadata/properties" xmlns:ns2="4486bbf1-55fc-49d2-af7e-ec287a4789b3" targetNamespace="http://schemas.microsoft.com/office/2006/metadata/properties" ma:root="true" ma:fieldsID="c883153ab8ac3a2450a700e5c9724541"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 xmlns="4486bbf1-55fc-49d2-af7e-ec287a4789b3" xsi:nil="true"/>
  </documentManagement>
</p:properties>
</file>

<file path=customXml/itemProps1.xml><?xml version="1.0" encoding="utf-8"?>
<ds:datastoreItem xmlns:ds="http://schemas.openxmlformats.org/officeDocument/2006/customXml" ds:itemID="{54C9BA69-9844-4112-9B67-323D8C37A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16</TotalTime>
  <Words>2309</Words>
  <Application>Microsoft Office PowerPoint</Application>
  <PresentationFormat>Widescreen</PresentationFormat>
  <Paragraphs>212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Ansys - Slide Master</vt:lpstr>
      <vt:lpstr>PowerPoint Presentation</vt:lpstr>
      <vt:lpstr>Agenda</vt:lpstr>
      <vt:lpstr>Architecture meets Engineering</vt:lpstr>
      <vt:lpstr>The Structural Sections Data-Table</vt:lpstr>
      <vt:lpstr>Structural Sections Loaded in Bending</vt:lpstr>
      <vt:lpstr>Materials and Shape</vt:lpstr>
      <vt:lpstr>Overview of steel structure properties</vt:lpstr>
      <vt:lpstr>Bending stiffness per shape (all steel)</vt:lpstr>
      <vt:lpstr>What does the shape factor mean</vt:lpstr>
      <vt:lpstr>The range of shape factors</vt:lpstr>
      <vt:lpstr>Performance Index that includes shape</vt:lpstr>
      <vt:lpstr>Material Selection Including Shape</vt:lpstr>
      <vt:lpstr>Shape Factors for Optimal Selection</vt:lpstr>
      <vt:lpstr>Finite Element Simulations</vt:lpstr>
      <vt:lpstr>Material Selection and Simulation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Kaitlin Tyler</dc:creator>
  <cp:lastModifiedBy>Soma Chakrabarti</cp:lastModifiedBy>
  <cp:revision>2</cp:revision>
  <dcterms:created xsi:type="dcterms:W3CDTF">2021-07-09T15:25:45Z</dcterms:created>
  <dcterms:modified xsi:type="dcterms:W3CDTF">2021-08-25T08:37:43Z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