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Lst>
  <p:notesMasterIdLst>
    <p:notesMasterId r:id="rId31"/>
  </p:notesMasterIdLst>
  <p:sldIdLst>
    <p:sldId id="256" r:id="rId5"/>
    <p:sldId id="286" r:id="rId6"/>
    <p:sldId id="287" r:id="rId7"/>
    <p:sldId id="312" r:id="rId8"/>
    <p:sldId id="308" r:id="rId9"/>
    <p:sldId id="257" r:id="rId10"/>
    <p:sldId id="291" r:id="rId11"/>
    <p:sldId id="313" r:id="rId12"/>
    <p:sldId id="309" r:id="rId13"/>
    <p:sldId id="310" r:id="rId14"/>
    <p:sldId id="311" r:id="rId15"/>
    <p:sldId id="295" r:id="rId16"/>
    <p:sldId id="296" r:id="rId17"/>
    <p:sldId id="297" r:id="rId18"/>
    <p:sldId id="298" r:id="rId19"/>
    <p:sldId id="314" r:id="rId20"/>
    <p:sldId id="299" r:id="rId21"/>
    <p:sldId id="300" r:id="rId22"/>
    <p:sldId id="301" r:id="rId23"/>
    <p:sldId id="307" r:id="rId24"/>
    <p:sldId id="315" r:id="rId25"/>
    <p:sldId id="316" r:id="rId26"/>
    <p:sldId id="303" r:id="rId27"/>
    <p:sldId id="304" r:id="rId28"/>
    <p:sldId id="317" r:id="rId29"/>
    <p:sldId id="258" r:id="rId30"/>
  </p:sldIdLst>
  <p:sldSz cx="12192000" cy="6858000"/>
  <p:notesSz cx="6858000" cy="9144000"/>
  <p:embeddedFontLst>
    <p:embeddedFont>
      <p:font typeface="Calibri" panose="020F0502020204030204" pitchFamily="34" charset="0"/>
      <p:regular r:id="rId32"/>
      <p:bold r:id="rId33"/>
      <p:italic r:id="rId34"/>
      <p:boldItalic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71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686820D-1728-4808-B850-4F3F8C649E7A}" v="8" dt="2022-12-20T16:16:42.2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06" autoAdjust="0"/>
    <p:restoredTop sz="79137" autoAdjust="0"/>
  </p:normalViewPr>
  <p:slideViewPr>
    <p:cSldViewPr showGuides="1">
      <p:cViewPr varScale="1">
        <p:scale>
          <a:sx n="68" d="100"/>
          <a:sy n="68" d="100"/>
        </p:scale>
        <p:origin x="1171" y="53"/>
      </p:cViewPr>
      <p:guideLst>
        <p:guide orient="horz" pos="2160"/>
        <p:guide pos="3840"/>
      </p:guideLst>
    </p:cSldViewPr>
  </p:slideViewPr>
  <p:notesTextViewPr>
    <p:cViewPr>
      <p:scale>
        <a:sx n="1" d="1"/>
        <a:sy n="1" d="1"/>
      </p:scale>
      <p:origin x="0" y="0"/>
    </p:cViewPr>
  </p:notesTextViewPr>
  <p:sorterViewPr>
    <p:cViewPr>
      <p:scale>
        <a:sx n="100" d="100"/>
        <a:sy n="100" d="100"/>
      </p:scale>
      <p:origin x="0" y="-284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font" Target="fonts/font3.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2.fntdata"/><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1.fntdata"/><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4.fntdata"/><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Calibri" panose="020F050202020403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Calibri" panose="020F0502020204030204" pitchFamily="34" charset="0"/>
              </a:defRPr>
            </a:lvl1pPr>
          </a:lstStyle>
          <a:p>
            <a:fld id="{BB9E86C5-9689-42B4-BE7D-FDE5EB4274E3}" type="datetimeFigureOut">
              <a:rPr lang="en-US" smtClean="0"/>
              <a:pPr/>
              <a:t>12/27/2022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Calibri" panose="020F050202020403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Calibri" panose="020F0502020204030204" pitchFamily="34" charset="0"/>
              </a:defRPr>
            </a:lvl1pPr>
          </a:lstStyle>
          <a:p>
            <a:fld id="{27FDDAD7-A41A-4414-8211-C5E2AC7F93EC}" type="slidenum">
              <a:rPr lang="en-US" smtClean="0"/>
              <a:pPr/>
              <a:t>‹#›</a:t>
            </a:fld>
            <a:endParaRPr lang="en-US" dirty="0"/>
          </a:p>
        </p:txBody>
      </p:sp>
    </p:spTree>
    <p:extLst>
      <p:ext uri="{BB962C8B-B14F-4D97-AF65-F5344CB8AC3E}">
        <p14:creationId xmlns:p14="http://schemas.microsoft.com/office/powerpoint/2010/main" val="766296083"/>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Calibri" panose="020F0502020204030204" pitchFamily="34" charset="0"/>
        <a:ea typeface="+mn-ea"/>
        <a:cs typeface="+mn-cs"/>
      </a:defRPr>
    </a:lvl1pPr>
    <a:lvl2pPr marL="457200" algn="l" defTabSz="914400" rtl="0" eaLnBrk="1" latinLnBrk="0" hangingPunct="1">
      <a:defRPr sz="1200" b="0" i="0" kern="1200">
        <a:solidFill>
          <a:schemeClr val="tx1"/>
        </a:solidFill>
        <a:latin typeface="Calibri" panose="020F0502020204030204" pitchFamily="34" charset="0"/>
        <a:ea typeface="+mn-ea"/>
        <a:cs typeface="+mn-cs"/>
      </a:defRPr>
    </a:lvl2pPr>
    <a:lvl3pPr marL="914400" algn="l" defTabSz="914400" rtl="0" eaLnBrk="1" latinLnBrk="0" hangingPunct="1">
      <a:defRPr sz="1200" b="0" i="0" kern="1200">
        <a:solidFill>
          <a:schemeClr val="tx1"/>
        </a:solidFill>
        <a:latin typeface="Calibri" panose="020F0502020204030204" pitchFamily="34" charset="0"/>
        <a:ea typeface="+mn-ea"/>
        <a:cs typeface="+mn-cs"/>
      </a:defRPr>
    </a:lvl3pPr>
    <a:lvl4pPr marL="1371600" algn="l" defTabSz="914400" rtl="0" eaLnBrk="1" latinLnBrk="0" hangingPunct="1">
      <a:defRPr sz="1200" b="0" i="0" kern="1200">
        <a:solidFill>
          <a:schemeClr val="tx1"/>
        </a:solidFill>
        <a:latin typeface="Calibri" panose="020F0502020204030204" pitchFamily="34" charset="0"/>
        <a:ea typeface="+mn-ea"/>
        <a:cs typeface="+mn-cs"/>
      </a:defRPr>
    </a:lvl4pPr>
    <a:lvl5pPr marL="1828800" algn="l" defTabSz="914400" rtl="0" eaLnBrk="1" latinLnBrk="0" hangingPunct="1">
      <a:defRPr sz="1200" b="0" i="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who.int/medical_devices/full_deffinition/en/"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1</a:t>
            </a:fld>
            <a:endParaRPr lang="en-US" dirty="0"/>
          </a:p>
        </p:txBody>
      </p:sp>
    </p:spTree>
    <p:extLst>
      <p:ext uri="{BB962C8B-B14F-4D97-AF65-F5344CB8AC3E}">
        <p14:creationId xmlns:p14="http://schemas.microsoft.com/office/powerpoint/2010/main" val="14740864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FDA Approved Example Record</a:t>
            </a:r>
            <a:endParaRPr lang="en-US" b="0" dirty="0"/>
          </a:p>
          <a:p>
            <a:endParaRPr lang="en-US" b="0" dirty="0"/>
          </a:p>
          <a:p>
            <a:r>
              <a:rPr lang="en-US" b="0" dirty="0"/>
              <a:t>An example record from the </a:t>
            </a:r>
            <a:r>
              <a:rPr lang="en-US" b="0" i="1" dirty="0"/>
              <a:t>FDA Approved Examples</a:t>
            </a:r>
            <a:r>
              <a:rPr lang="en-US" b="0" i="0" dirty="0"/>
              <a:t> datatable is shown here, specifically for a </a:t>
            </a:r>
            <a:r>
              <a:rPr lang="en-US" b="0" i="1" dirty="0"/>
              <a:t>BioMimics 3D Vascular Stent.</a:t>
            </a:r>
            <a:r>
              <a:rPr lang="en-US" b="0" i="0" dirty="0"/>
              <a:t> This was one of the relevant records which can be easily linked to the generic medical device bare metal stent shown on the previous slide.  </a:t>
            </a:r>
          </a:p>
          <a:p>
            <a:endParaRPr lang="en-US" b="0" i="0" dirty="0"/>
          </a:p>
          <a:p>
            <a:r>
              <a:rPr lang="en-US" b="0" i="1" dirty="0"/>
              <a:t>FDA Approved Example </a:t>
            </a:r>
            <a:r>
              <a:rPr lang="en-US" b="0" i="0" dirty="0"/>
              <a:t>contain specific, real-life information on a medical device which is currently on the market. </a:t>
            </a:r>
          </a:p>
          <a:p>
            <a:endParaRPr lang="en-US" b="0" i="0" dirty="0"/>
          </a:p>
          <a:p>
            <a:r>
              <a:rPr lang="en-US" b="0" i="0" dirty="0"/>
              <a:t>Links to relevant datatables are shown at the end. </a:t>
            </a:r>
            <a:endParaRPr lang="en-US" b="1" i="1" dirty="0"/>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13</a:t>
            </a:fld>
            <a:endParaRPr lang="en-US" dirty="0"/>
          </a:p>
        </p:txBody>
      </p:sp>
    </p:spTree>
    <p:extLst>
      <p:ext uri="{BB962C8B-B14F-4D97-AF65-F5344CB8AC3E}">
        <p14:creationId xmlns:p14="http://schemas.microsoft.com/office/powerpoint/2010/main" val="42154571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MaterialUniverse Record</a:t>
            </a:r>
            <a:endParaRPr lang="en-US" b="0" dirty="0"/>
          </a:p>
          <a:p>
            <a:endParaRPr lang="en-US" b="0" dirty="0"/>
          </a:p>
          <a:p>
            <a:r>
              <a:rPr lang="en-US" b="0" dirty="0"/>
              <a:t>An example record from the </a:t>
            </a:r>
            <a:r>
              <a:rPr lang="en-US" b="0" i="1" dirty="0"/>
              <a:t>MaterialUniverse</a:t>
            </a:r>
            <a:r>
              <a:rPr lang="en-US" b="0" i="0" dirty="0"/>
              <a:t> datatable is shown here, specifically for </a:t>
            </a:r>
            <a:r>
              <a:rPr lang="en-US" b="0" i="1" dirty="0"/>
              <a:t>Nickel Alloys</a:t>
            </a:r>
            <a:r>
              <a:rPr lang="en-US" b="0" i="0" dirty="0"/>
              <a:t>. </a:t>
            </a:r>
          </a:p>
          <a:p>
            <a:endParaRPr lang="en-US" b="0" i="0" dirty="0"/>
          </a:p>
          <a:p>
            <a:r>
              <a:rPr lang="en-US" b="0" i="0" dirty="0"/>
              <a:t>All </a:t>
            </a:r>
            <a:r>
              <a:rPr lang="en-US" b="0" i="1" dirty="0"/>
              <a:t>Material</a:t>
            </a:r>
            <a:r>
              <a:rPr lang="en-US" b="0" i="0" dirty="0"/>
              <a:t> records contain information about its mechanical, thermal, electrical </a:t>
            </a:r>
            <a:r>
              <a:rPr lang="en-US" b="0" i="1" dirty="0"/>
              <a:t>etc</a:t>
            </a:r>
            <a:r>
              <a:rPr lang="en-US" b="0" i="0" dirty="0"/>
              <a:t> properties. </a:t>
            </a:r>
          </a:p>
          <a:p>
            <a:endParaRPr lang="en-US" b="0" i="0" dirty="0"/>
          </a:p>
          <a:p>
            <a:r>
              <a:rPr lang="en-US" b="0" i="0" dirty="0"/>
              <a:t>Links to relevant datatables are shown. </a:t>
            </a:r>
            <a:endParaRPr lang="en-US" b="1" i="1" dirty="0"/>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14</a:t>
            </a:fld>
            <a:endParaRPr lang="en-US" dirty="0"/>
          </a:p>
        </p:txBody>
      </p:sp>
    </p:spTree>
    <p:extLst>
      <p:ext uri="{BB962C8B-B14F-4D97-AF65-F5344CB8AC3E}">
        <p14:creationId xmlns:p14="http://schemas.microsoft.com/office/powerpoint/2010/main" val="41324776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Support for self-guided learning</a:t>
            </a:r>
            <a:endParaRPr lang="en-US" b="0" dirty="0"/>
          </a:p>
          <a:p>
            <a:endParaRPr lang="en-US" b="0" dirty="0"/>
          </a:p>
          <a:p>
            <a:r>
              <a:rPr lang="en-US" b="0" dirty="0"/>
              <a:t>Two example of built-in student support are shown on this slide. </a:t>
            </a:r>
          </a:p>
          <a:p>
            <a:endParaRPr lang="en-US" b="0" dirty="0"/>
          </a:p>
          <a:p>
            <a:r>
              <a:rPr lang="en-US" b="0" dirty="0"/>
              <a:t>1. Folder level records within the </a:t>
            </a:r>
            <a:r>
              <a:rPr lang="en-US" b="0" i="1" dirty="0"/>
              <a:t>Medical Devices</a:t>
            </a:r>
            <a:r>
              <a:rPr lang="en-US" b="0" i="0" dirty="0"/>
              <a:t> datatable</a:t>
            </a:r>
            <a:r>
              <a:rPr lang="en-US" b="0" dirty="0"/>
              <a:t>, contain information about relevant human anatomy. Here the anatomy of the spine is shown. </a:t>
            </a:r>
          </a:p>
          <a:p>
            <a:endParaRPr lang="en-US" b="0" dirty="0"/>
          </a:p>
          <a:p>
            <a:r>
              <a:rPr lang="en-US" b="0" dirty="0"/>
              <a:t>2. Each property is accompanied by a ‘science note’. By clicking on the property name or the ‘i’ icon shown above, information about the attribute is displayed in a popup window. </a:t>
            </a:r>
            <a:endParaRPr lang="en-US" b="1" dirty="0"/>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15</a:t>
            </a:fld>
            <a:endParaRPr lang="en-US" dirty="0"/>
          </a:p>
        </p:txBody>
      </p:sp>
    </p:spTree>
    <p:extLst>
      <p:ext uri="{BB962C8B-B14F-4D97-AF65-F5344CB8AC3E}">
        <p14:creationId xmlns:p14="http://schemas.microsoft.com/office/powerpoint/2010/main" val="7484082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Material Property Charts- Part 1/4</a:t>
            </a:r>
            <a:endParaRPr lang="en-US" b="0" dirty="0"/>
          </a:p>
          <a:p>
            <a:endParaRPr lang="en-US" b="0" dirty="0"/>
          </a:p>
          <a:p>
            <a:r>
              <a:rPr lang="en-US" b="0" dirty="0"/>
              <a:t>As with all other Granta EduPack database, the </a:t>
            </a:r>
            <a:r>
              <a:rPr lang="en-US" b="0" i="1" dirty="0"/>
              <a:t>Medical Devices </a:t>
            </a:r>
            <a:r>
              <a:rPr lang="en-US" b="0" i="0" dirty="0"/>
              <a:t>database, also allows for materials to be plotted in Ashby Charts. Here natural and engineering materials are plotted on a Young’s modulus vs Tensile strength Chart. </a:t>
            </a:r>
          </a:p>
          <a:p>
            <a:endParaRPr lang="en-US" b="0" i="0" dirty="0"/>
          </a:p>
          <a:p>
            <a:r>
              <a:rPr lang="en-US" b="0" i="0" dirty="0"/>
              <a:t>Using Asbhy’s selection methodology, materials can be systematically chosen for various biomedical applications. </a:t>
            </a:r>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17</a:t>
            </a:fld>
            <a:endParaRPr lang="en-US" dirty="0"/>
          </a:p>
        </p:txBody>
      </p:sp>
    </p:spTree>
    <p:extLst>
      <p:ext uri="{BB962C8B-B14F-4D97-AF65-F5344CB8AC3E}">
        <p14:creationId xmlns:p14="http://schemas.microsoft.com/office/powerpoint/2010/main" val="24978159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Material Property Charts- Part 2/4</a:t>
            </a:r>
            <a:endParaRPr lang="en-US" b="0" dirty="0"/>
          </a:p>
          <a:p>
            <a:endParaRPr lang="en-US" dirty="0"/>
          </a:p>
          <a:p>
            <a:r>
              <a:rPr lang="en-US" dirty="0"/>
              <a:t>The selection methodology can be applied to biomedical projects which aim to identify suitable materials for cardiovascular, orthopedic and dental applications. </a:t>
            </a:r>
          </a:p>
          <a:p>
            <a:endParaRPr lang="en-US" dirty="0"/>
          </a:p>
          <a:p>
            <a:r>
              <a:rPr lang="en-US" dirty="0"/>
              <a:t>In this example, a </a:t>
            </a:r>
            <a:r>
              <a:rPr lang="en-US" i="1" dirty="0"/>
              <a:t>Tree stage</a:t>
            </a:r>
            <a:r>
              <a:rPr lang="en-US" i="0" dirty="0"/>
              <a:t> was initially used to filter material records which are currently used i</a:t>
            </a:r>
            <a:r>
              <a:rPr lang="en-US" dirty="0"/>
              <a:t>n a real-life ‘cardiovascular, orthopedic or dental’ application. Alternatively, a similar result could be found using a </a:t>
            </a:r>
            <a:r>
              <a:rPr lang="en-US" i="1" dirty="0"/>
              <a:t>Limit stage</a:t>
            </a:r>
            <a:r>
              <a:rPr lang="en-US" i="0" dirty="0"/>
              <a:t> by selecting ‘medical grade’ materials. </a:t>
            </a:r>
          </a:p>
          <a:p>
            <a:endParaRPr lang="en-US" i="0" dirty="0"/>
          </a:p>
          <a:p>
            <a:r>
              <a:rPr lang="en-US" i="0" dirty="0"/>
              <a:t>Materials which do not pass this stage, appear grey. </a:t>
            </a:r>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18</a:t>
            </a:fld>
            <a:endParaRPr lang="en-US" dirty="0"/>
          </a:p>
        </p:txBody>
      </p:sp>
    </p:spTree>
    <p:extLst>
      <p:ext uri="{BB962C8B-B14F-4D97-AF65-F5344CB8AC3E}">
        <p14:creationId xmlns:p14="http://schemas.microsoft.com/office/powerpoint/2010/main" val="35226077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Material Property Charts- Part 3/4</a:t>
            </a:r>
            <a:endParaRPr lang="en-US" b="0" dirty="0"/>
          </a:p>
          <a:p>
            <a:endParaRPr lang="en-US" dirty="0"/>
          </a:p>
          <a:p>
            <a:r>
              <a:rPr lang="en-US" dirty="0"/>
              <a:t>For ease of understanding, materials which were unsuccessful during the first selection stage, can be removed from the Chart.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By copying and pasting (using </a:t>
            </a:r>
            <a:r>
              <a:rPr lang="en-US" i="1" dirty="0"/>
              <a:t>Paste Special &gt; Device Independent Bitmap</a:t>
            </a:r>
            <a:r>
              <a:rPr lang="en-US" i="0" dirty="0"/>
              <a:t>), Ashby Charts can easily be incorporated into class reports. </a:t>
            </a:r>
            <a:endParaRPr lang="en-US" dirty="0"/>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19</a:t>
            </a:fld>
            <a:endParaRPr lang="en-US" dirty="0"/>
          </a:p>
        </p:txBody>
      </p:sp>
    </p:spTree>
    <p:extLst>
      <p:ext uri="{BB962C8B-B14F-4D97-AF65-F5344CB8AC3E}">
        <p14:creationId xmlns:p14="http://schemas.microsoft.com/office/powerpoint/2010/main" val="17439959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Material Property Charts- Part 4/4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dirty="0"/>
              <a:t>By double clicking on the bubbles, material records can be opened which, in turn, link to medical device records. </a:t>
            </a:r>
          </a:p>
          <a:p>
            <a:endParaRPr lang="en-US" dirty="0"/>
          </a:p>
          <a:p>
            <a:r>
              <a:rPr lang="en-US" dirty="0"/>
              <a:t>Some biomedical material applications are shown here. </a:t>
            </a:r>
          </a:p>
          <a:p>
            <a:endParaRPr lang="en-US" dirty="0"/>
          </a:p>
          <a:p>
            <a:r>
              <a:rPr lang="en-US" dirty="0"/>
              <a:t>Based on these examples, </a:t>
            </a:r>
          </a:p>
        </p:txBody>
      </p:sp>
      <p:sp>
        <p:nvSpPr>
          <p:cNvPr id="4" name="Slide Number Placeholder 3"/>
          <p:cNvSpPr>
            <a:spLocks noGrp="1"/>
          </p:cNvSpPr>
          <p:nvPr>
            <p:ph type="sldNum" sz="quarter" idx="5"/>
          </p:nvPr>
        </p:nvSpPr>
        <p:spPr/>
        <p:txBody>
          <a:bodyPr/>
          <a:lstStyle/>
          <a:p>
            <a:fld id="{27FDDAD7-A41A-4414-8211-C5E2AC7F93EC}" type="slidenum">
              <a:rPr lang="en-US" smtClean="0"/>
              <a:pPr/>
              <a:t>20</a:t>
            </a:fld>
            <a:endParaRPr lang="en-US" dirty="0"/>
          </a:p>
        </p:txBody>
      </p:sp>
    </p:spTree>
    <p:extLst>
      <p:ext uri="{BB962C8B-B14F-4D97-AF65-F5344CB8AC3E}">
        <p14:creationId xmlns:p14="http://schemas.microsoft.com/office/powerpoint/2010/main" val="39227082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Resource Overview</a:t>
            </a:r>
            <a:endParaRPr lang="en-US" b="0" dirty="0"/>
          </a:p>
          <a:p>
            <a:endParaRPr lang="en-US" b="0" dirty="0"/>
          </a:p>
          <a:p>
            <a:r>
              <a:rPr lang="en-GB" b="0" dirty="0"/>
              <a:t>So far, we have seen the Medical Devices database within Granta EduPack which is used for undergraduate teaching. </a:t>
            </a:r>
          </a:p>
          <a:p>
            <a:endParaRPr lang="en-GB" b="0" dirty="0"/>
          </a:p>
          <a:p>
            <a:r>
              <a:rPr lang="en-GB" b="0" dirty="0"/>
              <a:t>Granta Selector is a more advanced version of EduPack and an industry-standard tool for materials selection and graphical analysis of materials properties. Usual for engineers and designers of medical devices. </a:t>
            </a:r>
          </a:p>
          <a:p>
            <a:endParaRPr lang="en-GB" b="0" dirty="0"/>
          </a:p>
          <a:p>
            <a:r>
              <a:rPr lang="en-GB" b="0" dirty="0"/>
              <a:t>Granta Mi is the corporate web-based platform used to handle more extensive material information. </a:t>
            </a:r>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23</a:t>
            </a:fld>
            <a:endParaRPr lang="en-US" dirty="0"/>
          </a:p>
        </p:txBody>
      </p:sp>
    </p:spTree>
    <p:extLst>
      <p:ext uri="{BB962C8B-B14F-4D97-AF65-F5344CB8AC3E}">
        <p14:creationId xmlns:p14="http://schemas.microsoft.com/office/powerpoint/2010/main" val="18669546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GB" sz="1200" b="1" i="1" dirty="0"/>
              <a:t>Lecture Units Series</a:t>
            </a:r>
          </a:p>
          <a:p>
            <a:pPr algn="ctr"/>
            <a:endParaRPr lang="en-GB" sz="1200" b="1" i="1" dirty="0"/>
          </a:p>
          <a:p>
            <a:r>
              <a:rPr lang="en-GB" sz="1200" dirty="0"/>
              <a:t>This is a list of the Lecture Units available for teaching with the Ansys </a:t>
            </a:r>
            <a:r>
              <a:rPr lang="en-GB" sz="1200" b="0" dirty="0"/>
              <a:t>Granta</a:t>
            </a:r>
            <a:r>
              <a:rPr lang="en-GB" sz="1200" dirty="0"/>
              <a:t> EduPack. These PowerPoint presentations and more information can be found on the Ansys Education Resources webpage:</a:t>
            </a:r>
          </a:p>
          <a:p>
            <a:r>
              <a:rPr lang="en-GB" sz="1200" dirty="0">
                <a:solidFill>
                  <a:srgbClr val="FF0000"/>
                </a:solidFill>
              </a:rPr>
              <a:t>www.ansys.com/education-resources.</a:t>
            </a:r>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25</a:t>
            </a:fld>
            <a:endParaRPr lang="en-US"/>
          </a:p>
        </p:txBody>
      </p:sp>
    </p:spTree>
    <p:extLst>
      <p:ext uri="{BB962C8B-B14F-4D97-AF65-F5344CB8AC3E}">
        <p14:creationId xmlns:p14="http://schemas.microsoft.com/office/powerpoint/2010/main" val="30899478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dirty="0">
                <a:solidFill>
                  <a:srgbClr val="CC0000"/>
                </a:solidFill>
              </a:rPr>
              <a:t>Learning Objectives</a:t>
            </a:r>
          </a:p>
          <a:p>
            <a:endParaRPr lang="en-US" sz="1200" dirty="0"/>
          </a:p>
          <a:p>
            <a:r>
              <a:rPr lang="en-US" sz="1200" dirty="0"/>
              <a:t>These Intended Learning Outcomes are based on a taxonomy of </a:t>
            </a:r>
            <a:r>
              <a:rPr lang="en-US" sz="1200" i="1" dirty="0"/>
              <a:t>knowledge and understanding</a:t>
            </a:r>
            <a:r>
              <a:rPr lang="en-US" sz="1200" dirty="0"/>
              <a:t> as the basis, </a:t>
            </a:r>
            <a:r>
              <a:rPr lang="en-US" sz="1200" i="1" dirty="0"/>
              <a:t>skills and abilities</a:t>
            </a:r>
            <a:r>
              <a:rPr lang="en-US" sz="1200" dirty="0"/>
              <a:t> as necessary for the practical use of knowledge and understanding, followed by acquired </a:t>
            </a:r>
            <a:r>
              <a:rPr lang="en-US" sz="1200" i="1" dirty="0"/>
              <a:t>values and attitudes</a:t>
            </a:r>
            <a:r>
              <a:rPr lang="en-US" sz="1200" dirty="0"/>
              <a:t> enabling assessments and responsible use of these abilities.</a:t>
            </a:r>
          </a:p>
          <a:p>
            <a:endParaRPr lang="en-US" sz="1200" dirty="0"/>
          </a:p>
          <a:p>
            <a:r>
              <a:rPr lang="en-US" sz="1200" dirty="0"/>
              <a:t>Combined with a suitable assessment, they should be helpful in the context of accreditations or for the CDIO Syllabus.</a:t>
            </a:r>
          </a:p>
          <a:p>
            <a:endParaRPr lang="en-US" sz="1200" dirty="0"/>
          </a:p>
          <a:p>
            <a:r>
              <a:rPr lang="en-US" sz="1200" dirty="0"/>
              <a:t>The Texts listed are from books authored or co-authored by Prof. Mike Ashby but other texts are also referred to in the Science Notes.</a:t>
            </a:r>
            <a:endParaRPr lang="en-GB" sz="1200" dirty="0"/>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2</a:t>
            </a:fld>
            <a:endParaRPr lang="en-US" dirty="0"/>
          </a:p>
        </p:txBody>
      </p:sp>
    </p:spTree>
    <p:extLst>
      <p:ext uri="{BB962C8B-B14F-4D97-AF65-F5344CB8AC3E}">
        <p14:creationId xmlns:p14="http://schemas.microsoft.com/office/powerpoint/2010/main" val="36125713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400" b="1" i="0" dirty="0"/>
              <a:t>Outline</a:t>
            </a:r>
          </a:p>
          <a:p>
            <a:pPr algn="l"/>
            <a:endParaRPr lang="en-GB" sz="1200" i="0" dirty="0"/>
          </a:p>
          <a:p>
            <a:r>
              <a:rPr lang="en-GB" altLang="en-US" sz="1200" dirty="0">
                <a:latin typeface="Arial" charset="0"/>
                <a:cs typeface="Arial" charset="0"/>
              </a:rPr>
              <a:t>Outline as described above</a:t>
            </a:r>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3</a:t>
            </a:fld>
            <a:endParaRPr lang="en-US" dirty="0"/>
          </a:p>
        </p:txBody>
      </p:sp>
    </p:spTree>
    <p:extLst>
      <p:ext uri="{BB962C8B-B14F-4D97-AF65-F5344CB8AC3E}">
        <p14:creationId xmlns:p14="http://schemas.microsoft.com/office/powerpoint/2010/main" val="28936337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What is a medical device?</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The WHO define a medical device as stated on this slide. A Link to this definition can be found here:</a:t>
            </a:r>
            <a:r>
              <a:rPr lang="en-US" dirty="0"/>
              <a:t> </a:t>
            </a:r>
            <a:r>
              <a:rPr lang="en-GB" dirty="0">
                <a:hlinkClick r:id="rId3"/>
              </a:rPr>
              <a:t>https://www.who.int/medical_devices/full_deffinition/en/</a:t>
            </a:r>
            <a:r>
              <a:rPr lang="en-GB" dirty="0"/>
              <a:t> </a:t>
            </a:r>
          </a:p>
          <a:p>
            <a:endParaRPr lang="en-GB" b="1"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5</a:t>
            </a:fld>
            <a:endParaRPr lang="en-US" dirty="0"/>
          </a:p>
        </p:txBody>
      </p:sp>
    </p:spTree>
    <p:extLst>
      <p:ext uri="{BB962C8B-B14F-4D97-AF65-F5344CB8AC3E}">
        <p14:creationId xmlns:p14="http://schemas.microsoft.com/office/powerpoint/2010/main" val="14706688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Medical devices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The scope is broad. But what do all medical devices have in common? They’re all made from materials. </a:t>
            </a:r>
          </a:p>
          <a:p>
            <a:endParaRPr lang="en-GB"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6</a:t>
            </a:fld>
            <a:endParaRPr lang="en-US" dirty="0"/>
          </a:p>
        </p:txBody>
      </p:sp>
    </p:spTree>
    <p:extLst>
      <p:ext uri="{BB962C8B-B14F-4D97-AF65-F5344CB8AC3E}">
        <p14:creationId xmlns:p14="http://schemas.microsoft.com/office/powerpoint/2010/main" val="27880594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Materials in Bioengineering- application</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Here are some examples of where biomaterials are used within medicine. </a:t>
            </a:r>
            <a:r>
              <a:rPr lang="en-US" dirty="0"/>
              <a:t>This does not account for home healthcare </a:t>
            </a:r>
            <a:r>
              <a:rPr lang="en-US" i="1" dirty="0"/>
              <a:t>i.e.</a:t>
            </a:r>
            <a:r>
              <a:rPr lang="en-US" i="0" dirty="0"/>
              <a:t> prescription packaging. </a:t>
            </a:r>
            <a:endParaRPr lang="en-GB" dirty="0"/>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7</a:t>
            </a:fld>
            <a:endParaRPr lang="en-US" dirty="0"/>
          </a:p>
        </p:txBody>
      </p:sp>
    </p:spTree>
    <p:extLst>
      <p:ext uri="{BB962C8B-B14F-4D97-AF65-F5344CB8AC3E}">
        <p14:creationId xmlns:p14="http://schemas.microsoft.com/office/powerpoint/2010/main" val="18505764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Granta EduPack: Bioengineering databases</a:t>
            </a:r>
          </a:p>
          <a:p>
            <a:endParaRPr lang="en-GB" b="1" dirty="0"/>
          </a:p>
          <a:p>
            <a:r>
              <a:rPr lang="en-GB" dirty="0"/>
              <a:t>There are two databases relevant for Biomedical Engineering/medical device teaching: Level 2 Bioengineering which is an introductory database and Level 3 Bioengineering which is an advanced database, thumbnails can be seen in Figure.</a:t>
            </a:r>
          </a:p>
          <a:p>
            <a:endParaRPr lang="en-GB"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9</a:t>
            </a:fld>
            <a:endParaRPr lang="en-US" dirty="0"/>
          </a:p>
        </p:txBody>
      </p:sp>
    </p:spTree>
    <p:extLst>
      <p:ext uri="{BB962C8B-B14F-4D97-AF65-F5344CB8AC3E}">
        <p14:creationId xmlns:p14="http://schemas.microsoft.com/office/powerpoint/2010/main" val="9205697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Bioengineering databases: contents overview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Here is a top-level overview of the similarities and differences between the two Bioengineering databases.</a:t>
            </a:r>
          </a:p>
          <a:p>
            <a:endParaRPr lang="en-GB"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10</a:t>
            </a:fld>
            <a:endParaRPr lang="en-US" dirty="0"/>
          </a:p>
        </p:txBody>
      </p:sp>
    </p:spTree>
    <p:extLst>
      <p:ext uri="{BB962C8B-B14F-4D97-AF65-F5344CB8AC3E}">
        <p14:creationId xmlns:p14="http://schemas.microsoft.com/office/powerpoint/2010/main" val="39490071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Medical Device Record</a:t>
            </a:r>
            <a:endParaRPr lang="en-US" b="0" dirty="0"/>
          </a:p>
          <a:p>
            <a:endParaRPr lang="en-US" b="0" dirty="0"/>
          </a:p>
          <a:p>
            <a:r>
              <a:rPr lang="en-US" b="0" dirty="0"/>
              <a:t>An example record from the </a:t>
            </a:r>
            <a:r>
              <a:rPr lang="en-US" b="0" i="1" dirty="0"/>
              <a:t>Medical Devices</a:t>
            </a:r>
            <a:r>
              <a:rPr lang="en-US" b="0" i="0" dirty="0"/>
              <a:t> datatable is shown here, specifically for a </a:t>
            </a:r>
            <a:r>
              <a:rPr lang="en-US" b="0" i="1" dirty="0"/>
              <a:t>Bare Metal Stent</a:t>
            </a:r>
            <a:r>
              <a:rPr lang="en-US" b="0" i="0" dirty="0"/>
              <a:t>. </a:t>
            </a:r>
          </a:p>
          <a:p>
            <a:endParaRPr lang="en-US" b="0" i="0" dirty="0"/>
          </a:p>
          <a:p>
            <a:r>
              <a:rPr lang="en-US" b="0" i="0" dirty="0"/>
              <a:t>All </a:t>
            </a:r>
            <a:r>
              <a:rPr lang="en-US" b="0" i="1" dirty="0"/>
              <a:t>Medical Device</a:t>
            </a:r>
            <a:r>
              <a:rPr lang="en-US" b="0" i="0" dirty="0"/>
              <a:t> records start with an image followed by information about its application, classification and design requirements </a:t>
            </a:r>
            <a:r>
              <a:rPr lang="en-US" b="0" i="1" dirty="0"/>
              <a:t>etc</a:t>
            </a:r>
            <a:r>
              <a:rPr lang="en-US" b="0" i="0" dirty="0"/>
              <a:t>. </a:t>
            </a:r>
          </a:p>
          <a:p>
            <a:endParaRPr lang="en-US" b="0" i="0" dirty="0"/>
          </a:p>
          <a:p>
            <a:r>
              <a:rPr lang="en-US" b="0" i="0" dirty="0"/>
              <a:t>Links to relevant datatables are shown. </a:t>
            </a:r>
            <a:endParaRPr lang="en-US" b="1" i="1" dirty="0"/>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12</a:t>
            </a:fld>
            <a:endParaRPr lang="en-US" dirty="0"/>
          </a:p>
        </p:txBody>
      </p:sp>
    </p:spTree>
    <p:extLst>
      <p:ext uri="{BB962C8B-B14F-4D97-AF65-F5344CB8AC3E}">
        <p14:creationId xmlns:p14="http://schemas.microsoft.com/office/powerpoint/2010/main" val="24822529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hyperlink" Target="mailto:education@ansys.com" TargetMode="External"/><Relationship Id="rId2" Type="http://schemas.openxmlformats.org/officeDocument/2006/relationships/hyperlink" Target="http://www.ansys.com/education-resources"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000C31-16C6-4CCE-B6D2-6324F4EA24E6}"/>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0" y="0"/>
            <a:ext cx="12188952" cy="6858000"/>
          </a:xfrm>
          <a:prstGeom prst="rect">
            <a:avLst/>
          </a:prstGeom>
        </p:spPr>
      </p:pic>
      <p:sp>
        <p:nvSpPr>
          <p:cNvPr id="10" name="Text Placeholder 9">
            <a:extLst>
              <a:ext uri="{FF2B5EF4-FFF2-40B4-BE49-F238E27FC236}">
                <a16:creationId xmlns:a16="http://schemas.microsoft.com/office/drawing/2014/main" id="{23B808CC-F74C-B743-BAB4-F4C99E195655}"/>
              </a:ext>
            </a:extLst>
          </p:cNvPr>
          <p:cNvSpPr>
            <a:spLocks noGrp="1"/>
          </p:cNvSpPr>
          <p:nvPr>
            <p:ph type="body" sz="quarter" idx="10"/>
          </p:nvPr>
        </p:nvSpPr>
        <p:spPr>
          <a:xfrm>
            <a:off x="601663" y="914400"/>
            <a:ext cx="5394325" cy="1449388"/>
          </a:xfrm>
          <a:prstGeom prst="rect">
            <a:avLst/>
          </a:prstGeom>
        </p:spPr>
        <p:txBody>
          <a:bodyPr>
            <a:normAutofit/>
          </a:bodyPr>
          <a:lstStyle>
            <a:lvl1pPr marL="0" indent="0">
              <a:buNone/>
              <a:defRPr sz="3200" b="1" i="0">
                <a:solidFill>
                  <a:schemeClr val="tx1"/>
                </a:solidFill>
                <a:latin typeface="Calibri" panose="020F0502020204030204" pitchFamily="34" charset="0"/>
              </a:defRPr>
            </a:lvl1pPr>
            <a:lvl2pPr marL="230188" indent="0">
              <a:buNone/>
              <a:defRPr>
                <a:solidFill>
                  <a:schemeClr val="bg1"/>
                </a:solidFill>
              </a:defRPr>
            </a:lvl2pPr>
            <a:lvl3pPr marL="457200" indent="0">
              <a:buNone/>
              <a:defRPr>
                <a:solidFill>
                  <a:schemeClr val="bg1"/>
                </a:solidFill>
              </a:defRPr>
            </a:lvl3pPr>
            <a:lvl4pPr marL="746125" indent="0">
              <a:buNone/>
              <a:defRPr>
                <a:solidFill>
                  <a:schemeClr val="bg1"/>
                </a:solidFill>
              </a:defRPr>
            </a:lvl4pPr>
            <a:lvl5pPr marL="969962" indent="0">
              <a:buNone/>
              <a:defRPr>
                <a:solidFill>
                  <a:schemeClr val="bg1"/>
                </a:solidFill>
              </a:defRPr>
            </a:lvl5pPr>
          </a:lstStyle>
          <a:p>
            <a:pPr lvl="0"/>
            <a:r>
              <a:rPr lang="en-US"/>
              <a:t>Click to edit Master text styles</a:t>
            </a:r>
          </a:p>
        </p:txBody>
      </p:sp>
      <p:sp>
        <p:nvSpPr>
          <p:cNvPr id="13" name="Text Placeholder 9">
            <a:extLst>
              <a:ext uri="{FF2B5EF4-FFF2-40B4-BE49-F238E27FC236}">
                <a16:creationId xmlns:a16="http://schemas.microsoft.com/office/drawing/2014/main" id="{9AFE08CF-AC0B-7143-9A94-E8A35CBC7D4B}"/>
              </a:ext>
            </a:extLst>
          </p:cNvPr>
          <p:cNvSpPr>
            <a:spLocks noGrp="1"/>
          </p:cNvSpPr>
          <p:nvPr>
            <p:ph type="body" sz="quarter" idx="12"/>
          </p:nvPr>
        </p:nvSpPr>
        <p:spPr>
          <a:xfrm>
            <a:off x="601663" y="2667000"/>
            <a:ext cx="5394325" cy="848315"/>
          </a:xfrm>
          <a:prstGeom prst="rect">
            <a:avLst/>
          </a:prstGeom>
        </p:spPr>
        <p:txBody>
          <a:bodyPr anchor="t">
            <a:normAutofit/>
          </a:bodyPr>
          <a:lstStyle>
            <a:lvl1pPr marL="0" indent="0">
              <a:buNone/>
              <a:defRPr sz="2000" b="0" i="0">
                <a:solidFill>
                  <a:schemeClr val="accent3"/>
                </a:solidFill>
                <a:latin typeface="Calibri" panose="020F0502020204030204" pitchFamily="34" charset="0"/>
              </a:defRPr>
            </a:lvl1pPr>
            <a:lvl2pPr marL="230188" indent="0">
              <a:buNone/>
              <a:defRPr>
                <a:solidFill>
                  <a:schemeClr val="bg1"/>
                </a:solidFill>
              </a:defRPr>
            </a:lvl2pPr>
            <a:lvl3pPr marL="457200" indent="0">
              <a:buNone/>
              <a:defRPr>
                <a:solidFill>
                  <a:schemeClr val="bg1"/>
                </a:solidFill>
              </a:defRPr>
            </a:lvl3pPr>
            <a:lvl4pPr marL="746125" indent="0">
              <a:buNone/>
              <a:defRPr>
                <a:solidFill>
                  <a:schemeClr val="bg1"/>
                </a:solidFill>
              </a:defRPr>
            </a:lvl4pPr>
            <a:lvl5pPr marL="969962" indent="0">
              <a:buNone/>
              <a:defRPr>
                <a:solidFill>
                  <a:schemeClr val="bg1"/>
                </a:solidFill>
              </a:defRPr>
            </a:lvl5pPr>
          </a:lstStyle>
          <a:p>
            <a:pPr lvl="0"/>
            <a:r>
              <a:rPr lang="en-US"/>
              <a:t>Click to edit Master text styles</a:t>
            </a:r>
          </a:p>
        </p:txBody>
      </p:sp>
      <p:sp>
        <p:nvSpPr>
          <p:cNvPr id="7" name="TextBox 6">
            <a:extLst>
              <a:ext uri="{FF2B5EF4-FFF2-40B4-BE49-F238E27FC236}">
                <a16:creationId xmlns:a16="http://schemas.microsoft.com/office/drawing/2014/main" id="{86191E51-6FFC-4231-97E9-4C436119983B}"/>
              </a:ext>
            </a:extLst>
          </p:cNvPr>
          <p:cNvSpPr txBox="1"/>
          <p:nvPr userDrawn="1"/>
        </p:nvSpPr>
        <p:spPr>
          <a:xfrm>
            <a:off x="7848600" y="6477000"/>
            <a:ext cx="1371600" cy="276999"/>
          </a:xfrm>
          <a:prstGeom prst="rect">
            <a:avLst/>
          </a:prstGeom>
          <a:noFill/>
        </p:spPr>
        <p:txBody>
          <a:bodyPr wrap="square" rtlCol="0">
            <a:spAutoFit/>
          </a:bodyPr>
          <a:lstStyle/>
          <a:p>
            <a:r>
              <a:rPr lang="en-US" sz="1200" dirty="0">
                <a:solidFill>
                  <a:schemeClr val="tx2"/>
                </a:solidFill>
              </a:rPr>
              <a:t>©2023 ANSYS, Inc.</a:t>
            </a:r>
          </a:p>
        </p:txBody>
      </p:sp>
      <p:sp>
        <p:nvSpPr>
          <p:cNvPr id="2" name="TextBox 1">
            <a:extLst>
              <a:ext uri="{FF2B5EF4-FFF2-40B4-BE49-F238E27FC236}">
                <a16:creationId xmlns:a16="http://schemas.microsoft.com/office/drawing/2014/main" id="{6637D87C-0423-0B75-F671-0DE4BD4427ED}"/>
              </a:ext>
            </a:extLst>
          </p:cNvPr>
          <p:cNvSpPr txBox="1"/>
          <p:nvPr userDrawn="1"/>
        </p:nvSpPr>
        <p:spPr>
          <a:xfrm>
            <a:off x="374343" y="6477000"/>
            <a:ext cx="3962400" cy="338554"/>
          </a:xfrm>
          <a:prstGeom prst="rect">
            <a:avLst/>
          </a:prstGeom>
          <a:noFill/>
        </p:spPr>
        <p:txBody>
          <a:bodyPr wrap="square" rtlCol="0">
            <a:spAutoFit/>
          </a:bodyPr>
          <a:lstStyle/>
          <a:p>
            <a:r>
              <a:rPr lang="en-US" sz="1600" dirty="0">
                <a:solidFill>
                  <a:schemeClr val="bg1">
                    <a:lumMod val="50000"/>
                  </a:schemeClr>
                </a:solidFill>
              </a:rPr>
              <a:t>Created with Ansys Granta EduPack 2023R1</a:t>
            </a:r>
          </a:p>
        </p:txBody>
      </p:sp>
    </p:spTree>
    <p:extLst>
      <p:ext uri="{BB962C8B-B14F-4D97-AF65-F5344CB8AC3E}">
        <p14:creationId xmlns:p14="http://schemas.microsoft.com/office/powerpoint/2010/main" val="292240569"/>
      </p:ext>
    </p:extLst>
  </p:cSld>
  <p:clrMapOvr>
    <a:masterClrMapping/>
  </p:clrMapOvr>
  <p:extLst>
    <p:ext uri="{DCECCB84-F9BA-43D5-87BE-67443E8EF086}">
      <p15:sldGuideLst xmlns:p15="http://schemas.microsoft.com/office/powerpoint/2012/main">
        <p15:guide id="1" orient="horz" pos="1584" userDrawn="1">
          <p15:clr>
            <a:srgbClr val="FBAE40"/>
          </p15:clr>
        </p15:guide>
        <p15:guide id="2" orient="horz" pos="261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Video Cli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B1A58-7F99-2943-838C-468BDEFDB92F}"/>
              </a:ext>
            </a:extLst>
          </p:cNvPr>
          <p:cNvSpPr>
            <a:spLocks noGrp="1"/>
          </p:cNvSpPr>
          <p:nvPr>
            <p:ph type="title"/>
          </p:nvPr>
        </p:nvSpPr>
        <p:spPr/>
        <p:txBody>
          <a:bodyPr/>
          <a:lstStyle/>
          <a:p>
            <a:r>
              <a:rPr lang="en-US"/>
              <a:t>Click to edit Master title style</a:t>
            </a:r>
          </a:p>
        </p:txBody>
      </p:sp>
      <p:sp>
        <p:nvSpPr>
          <p:cNvPr id="5" name="Media Placeholder 4">
            <a:extLst>
              <a:ext uri="{FF2B5EF4-FFF2-40B4-BE49-F238E27FC236}">
                <a16:creationId xmlns:a16="http://schemas.microsoft.com/office/drawing/2014/main" id="{76C186EF-8C58-7249-A024-F6C1D0AD12BC}"/>
              </a:ext>
            </a:extLst>
          </p:cNvPr>
          <p:cNvSpPr>
            <a:spLocks noGrp="1"/>
          </p:cNvSpPr>
          <p:nvPr>
            <p:ph type="media" sz="quarter" idx="14"/>
          </p:nvPr>
        </p:nvSpPr>
        <p:spPr>
          <a:xfrm>
            <a:off x="6096001" y="1447799"/>
            <a:ext cx="5486400" cy="4590977"/>
          </a:xfrm>
          <a:prstGeom prst="rect">
            <a:avLst/>
          </a:prstGeom>
        </p:spPr>
        <p:txBody>
          <a:bodyPr/>
          <a:lstStyle/>
          <a:p>
            <a:r>
              <a:rPr lang="en-US"/>
              <a:t>Click icon to add media</a:t>
            </a:r>
            <a:endParaRPr lang="en-US" dirty="0"/>
          </a:p>
        </p:txBody>
      </p:sp>
      <p:sp>
        <p:nvSpPr>
          <p:cNvPr id="11" name="Slide Number Placeholder 10">
            <a:extLst>
              <a:ext uri="{FF2B5EF4-FFF2-40B4-BE49-F238E27FC236}">
                <a16:creationId xmlns:a16="http://schemas.microsoft.com/office/drawing/2014/main" id="{931A0CB9-E7C5-BC4C-83B3-6A04784CA591}"/>
              </a:ext>
            </a:extLst>
          </p:cNvPr>
          <p:cNvSpPr>
            <a:spLocks noGrp="1"/>
          </p:cNvSpPr>
          <p:nvPr>
            <p:ph type="sldNum" sz="quarter" idx="16"/>
          </p:nvPr>
        </p:nvSpPr>
        <p:spPr/>
        <p:txBody>
          <a:bodyPr/>
          <a:lstStyle/>
          <a:p>
            <a:fld id="{F0D23093-2AB0-F74C-B865-1A12A15B650E}" type="slidenum">
              <a:rPr lang="en-US" smtClean="0"/>
              <a:pPr/>
              <a:t>‹#›</a:t>
            </a:fld>
            <a:endParaRPr lang="en-US" dirty="0"/>
          </a:p>
        </p:txBody>
      </p:sp>
      <p:sp>
        <p:nvSpPr>
          <p:cNvPr id="10" name="Text Placeholder 3">
            <a:extLst>
              <a:ext uri="{FF2B5EF4-FFF2-40B4-BE49-F238E27FC236}">
                <a16:creationId xmlns:a16="http://schemas.microsoft.com/office/drawing/2014/main" id="{BB673984-7F55-E14A-9088-44C94432DA36}"/>
              </a:ext>
            </a:extLst>
          </p:cNvPr>
          <p:cNvSpPr>
            <a:spLocks noGrp="1"/>
          </p:cNvSpPr>
          <p:nvPr>
            <p:ph type="body" sz="quarter" idx="13"/>
          </p:nvPr>
        </p:nvSpPr>
        <p:spPr>
          <a:xfrm>
            <a:off x="609600" y="1447800"/>
            <a:ext cx="5257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124178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Multi-picture">
    <p:spTree>
      <p:nvGrpSpPr>
        <p:cNvPr id="1" name=""/>
        <p:cNvGrpSpPr/>
        <p:nvPr/>
      </p:nvGrpSpPr>
      <p:grpSpPr>
        <a:xfrm>
          <a:off x="0" y="0"/>
          <a:ext cx="0" cy="0"/>
          <a:chOff x="0" y="0"/>
          <a:chExt cx="0" cy="0"/>
        </a:xfrm>
      </p:grpSpPr>
      <p:sp>
        <p:nvSpPr>
          <p:cNvPr id="4" name="Picture Placeholder 6">
            <a:extLst>
              <a:ext uri="{FF2B5EF4-FFF2-40B4-BE49-F238E27FC236}">
                <a16:creationId xmlns:a16="http://schemas.microsoft.com/office/drawing/2014/main" id="{B3363707-8337-D14D-8CD6-076D7F38DEED}"/>
              </a:ext>
            </a:extLst>
          </p:cNvPr>
          <p:cNvSpPr>
            <a:spLocks noGrp="1"/>
          </p:cNvSpPr>
          <p:nvPr>
            <p:ph type="pic" sz="quarter" idx="10"/>
          </p:nvPr>
        </p:nvSpPr>
        <p:spPr>
          <a:xfrm>
            <a:off x="609600" y="1143000"/>
            <a:ext cx="3454400" cy="1981200"/>
          </a:xfrm>
          <a:prstGeom prst="rect">
            <a:avLst/>
          </a:prstGeom>
        </p:spPr>
        <p:txBody>
          <a:bodyPr/>
          <a:lstStyle>
            <a:lvl1pPr marL="0" indent="0">
              <a:buNone/>
              <a:defRPr sz="1600" b="0" i="0">
                <a:latin typeface="Calibri" panose="020F0502020204030204" pitchFamily="34" charset="0"/>
              </a:defRPr>
            </a:lvl1pPr>
          </a:lstStyle>
          <a:p>
            <a:r>
              <a:rPr lang="en-US"/>
              <a:t>Click icon to add picture</a:t>
            </a:r>
            <a:endParaRPr lang="en-US" dirty="0"/>
          </a:p>
        </p:txBody>
      </p:sp>
      <p:sp>
        <p:nvSpPr>
          <p:cNvPr id="5" name="Picture Placeholder 6">
            <a:extLst>
              <a:ext uri="{FF2B5EF4-FFF2-40B4-BE49-F238E27FC236}">
                <a16:creationId xmlns:a16="http://schemas.microsoft.com/office/drawing/2014/main" id="{AF67D610-3DBA-EB48-B589-E895E66AEF08}"/>
              </a:ext>
            </a:extLst>
          </p:cNvPr>
          <p:cNvSpPr>
            <a:spLocks noGrp="1"/>
          </p:cNvSpPr>
          <p:nvPr>
            <p:ph type="pic" sz="quarter" idx="11"/>
          </p:nvPr>
        </p:nvSpPr>
        <p:spPr>
          <a:xfrm>
            <a:off x="609600" y="3657600"/>
            <a:ext cx="3454400" cy="1981200"/>
          </a:xfrm>
          <a:prstGeom prst="rect">
            <a:avLst/>
          </a:prstGeom>
        </p:spPr>
        <p:txBody>
          <a:bodyPr/>
          <a:lstStyle>
            <a:lvl1pPr marL="0" indent="0">
              <a:buNone/>
              <a:defRPr sz="1600" b="0" i="0">
                <a:latin typeface="Calibri" panose="020F0502020204030204" pitchFamily="34" charset="0"/>
              </a:defRPr>
            </a:lvl1pPr>
          </a:lstStyle>
          <a:p>
            <a:r>
              <a:rPr lang="en-US"/>
              <a:t>Click icon to add picture</a:t>
            </a:r>
            <a:endParaRPr lang="en-US" dirty="0"/>
          </a:p>
        </p:txBody>
      </p:sp>
      <p:sp>
        <p:nvSpPr>
          <p:cNvPr id="7" name="Picture Placeholder 6">
            <a:extLst>
              <a:ext uri="{FF2B5EF4-FFF2-40B4-BE49-F238E27FC236}">
                <a16:creationId xmlns:a16="http://schemas.microsoft.com/office/drawing/2014/main" id="{9BFD49B6-2BF3-F94C-AD6B-7B77861203C0}"/>
              </a:ext>
            </a:extLst>
          </p:cNvPr>
          <p:cNvSpPr>
            <a:spLocks noGrp="1"/>
          </p:cNvSpPr>
          <p:nvPr>
            <p:ph type="pic" sz="quarter" idx="13"/>
          </p:nvPr>
        </p:nvSpPr>
        <p:spPr>
          <a:xfrm>
            <a:off x="4470400" y="1159933"/>
            <a:ext cx="3454400" cy="1981200"/>
          </a:xfrm>
          <a:prstGeom prst="rect">
            <a:avLst/>
          </a:prstGeom>
        </p:spPr>
        <p:txBody>
          <a:bodyPr/>
          <a:lstStyle>
            <a:lvl1pPr marL="0" indent="0">
              <a:buNone/>
              <a:defRPr sz="1600" b="0" i="0">
                <a:latin typeface="Calibri" panose="020F0502020204030204" pitchFamily="34" charset="0"/>
              </a:defRPr>
            </a:lvl1pPr>
          </a:lstStyle>
          <a:p>
            <a:r>
              <a:rPr lang="en-US"/>
              <a:t>Click icon to add picture</a:t>
            </a:r>
            <a:endParaRPr lang="en-US" dirty="0"/>
          </a:p>
        </p:txBody>
      </p:sp>
      <p:sp>
        <p:nvSpPr>
          <p:cNvPr id="8" name="Picture Placeholder 6">
            <a:extLst>
              <a:ext uri="{FF2B5EF4-FFF2-40B4-BE49-F238E27FC236}">
                <a16:creationId xmlns:a16="http://schemas.microsoft.com/office/drawing/2014/main" id="{75F3481B-E073-FC4C-8662-89F64D478623}"/>
              </a:ext>
            </a:extLst>
          </p:cNvPr>
          <p:cNvSpPr>
            <a:spLocks noGrp="1"/>
          </p:cNvSpPr>
          <p:nvPr>
            <p:ph type="pic" sz="quarter" idx="14"/>
          </p:nvPr>
        </p:nvSpPr>
        <p:spPr>
          <a:xfrm>
            <a:off x="4470400" y="3674533"/>
            <a:ext cx="3454400" cy="1981200"/>
          </a:xfrm>
          <a:prstGeom prst="rect">
            <a:avLst/>
          </a:prstGeom>
        </p:spPr>
        <p:txBody>
          <a:bodyPr/>
          <a:lstStyle>
            <a:lvl1pPr marL="0" indent="0">
              <a:buNone/>
              <a:defRPr sz="1600" b="0" i="0">
                <a:latin typeface="Calibri" panose="020F0502020204030204" pitchFamily="34" charset="0"/>
              </a:defRPr>
            </a:lvl1pPr>
          </a:lstStyle>
          <a:p>
            <a:r>
              <a:rPr lang="en-US"/>
              <a:t>Click icon to add picture</a:t>
            </a:r>
            <a:endParaRPr lang="en-US" dirty="0"/>
          </a:p>
        </p:txBody>
      </p:sp>
      <p:sp>
        <p:nvSpPr>
          <p:cNvPr id="9" name="Picture Placeholder 6">
            <a:extLst>
              <a:ext uri="{FF2B5EF4-FFF2-40B4-BE49-F238E27FC236}">
                <a16:creationId xmlns:a16="http://schemas.microsoft.com/office/drawing/2014/main" id="{4E9685A2-20AD-6C44-B1B9-DCB2E44370F5}"/>
              </a:ext>
            </a:extLst>
          </p:cNvPr>
          <p:cNvSpPr>
            <a:spLocks noGrp="1"/>
          </p:cNvSpPr>
          <p:nvPr>
            <p:ph type="pic" sz="quarter" idx="15"/>
          </p:nvPr>
        </p:nvSpPr>
        <p:spPr>
          <a:xfrm>
            <a:off x="8128000" y="1151467"/>
            <a:ext cx="3454400" cy="1981200"/>
          </a:xfrm>
          <a:prstGeom prst="rect">
            <a:avLst/>
          </a:prstGeom>
        </p:spPr>
        <p:txBody>
          <a:bodyPr/>
          <a:lstStyle>
            <a:lvl1pPr marL="0" indent="0">
              <a:buNone/>
              <a:defRPr sz="1600" b="0" i="0">
                <a:latin typeface="Calibri" panose="020F0502020204030204" pitchFamily="34" charset="0"/>
              </a:defRPr>
            </a:lvl1pPr>
          </a:lstStyle>
          <a:p>
            <a:r>
              <a:rPr lang="en-US"/>
              <a:t>Click icon to add picture</a:t>
            </a:r>
            <a:endParaRPr lang="en-US" dirty="0"/>
          </a:p>
        </p:txBody>
      </p:sp>
      <p:sp>
        <p:nvSpPr>
          <p:cNvPr id="10" name="Picture Placeholder 6">
            <a:extLst>
              <a:ext uri="{FF2B5EF4-FFF2-40B4-BE49-F238E27FC236}">
                <a16:creationId xmlns:a16="http://schemas.microsoft.com/office/drawing/2014/main" id="{498EFFC6-47A8-C248-AF67-33A51B038851}"/>
              </a:ext>
            </a:extLst>
          </p:cNvPr>
          <p:cNvSpPr>
            <a:spLocks noGrp="1"/>
          </p:cNvSpPr>
          <p:nvPr>
            <p:ph type="pic" sz="quarter" idx="16"/>
          </p:nvPr>
        </p:nvSpPr>
        <p:spPr>
          <a:xfrm>
            <a:off x="8128000" y="3666067"/>
            <a:ext cx="3454400" cy="1981200"/>
          </a:xfrm>
          <a:prstGeom prst="rect">
            <a:avLst/>
          </a:prstGeom>
        </p:spPr>
        <p:txBody>
          <a:bodyPr/>
          <a:lstStyle>
            <a:lvl1pPr marL="0" indent="0">
              <a:buNone/>
              <a:defRPr sz="1600" b="0" i="0">
                <a:latin typeface="Calibri" panose="020F0502020204030204" pitchFamily="34" charset="0"/>
              </a:defRPr>
            </a:lvl1pPr>
          </a:lstStyle>
          <a:p>
            <a:r>
              <a:rPr lang="en-US"/>
              <a:t>Click icon to add picture</a:t>
            </a:r>
            <a:endParaRPr lang="en-US" dirty="0"/>
          </a:p>
        </p:txBody>
      </p:sp>
      <p:sp>
        <p:nvSpPr>
          <p:cNvPr id="11" name="Text Placeholder 13">
            <a:extLst>
              <a:ext uri="{FF2B5EF4-FFF2-40B4-BE49-F238E27FC236}">
                <a16:creationId xmlns:a16="http://schemas.microsoft.com/office/drawing/2014/main" id="{5327F1EC-8CEB-F348-A688-603CC6AF3B7E}"/>
              </a:ext>
            </a:extLst>
          </p:cNvPr>
          <p:cNvSpPr>
            <a:spLocks noGrp="1"/>
          </p:cNvSpPr>
          <p:nvPr>
            <p:ph type="body" sz="quarter" idx="17"/>
          </p:nvPr>
        </p:nvSpPr>
        <p:spPr>
          <a:xfrm>
            <a:off x="609600" y="3200400"/>
            <a:ext cx="3454400" cy="381000"/>
          </a:xfrm>
          <a:prstGeom prst="rect">
            <a:avLst/>
          </a:prstGeom>
        </p:spPr>
        <p:txBody>
          <a:bodyPr/>
          <a:lstStyle>
            <a:lvl1pPr marL="0" indent="0">
              <a:buNone/>
              <a:defRPr sz="1100" b="0" i="0">
                <a:latin typeface="Calibri" panose="020F0502020204030204" pitchFamily="34" charset="0"/>
              </a:defRPr>
            </a:lvl1pPr>
            <a:lvl2pPr>
              <a:defRPr sz="1100"/>
            </a:lvl2pPr>
            <a:lvl3pPr>
              <a:defRPr sz="1100"/>
            </a:lvl3pPr>
            <a:lvl4pPr>
              <a:defRPr sz="1100"/>
            </a:lvl4pPr>
            <a:lvl5pPr>
              <a:defRPr sz="1100"/>
            </a:lvl5pPr>
          </a:lstStyle>
          <a:p>
            <a:pPr lvl="0"/>
            <a:r>
              <a:rPr lang="en-US"/>
              <a:t>Click to edit Master text styles</a:t>
            </a:r>
          </a:p>
        </p:txBody>
      </p:sp>
      <p:sp>
        <p:nvSpPr>
          <p:cNvPr id="12" name="Text Placeholder 13">
            <a:extLst>
              <a:ext uri="{FF2B5EF4-FFF2-40B4-BE49-F238E27FC236}">
                <a16:creationId xmlns:a16="http://schemas.microsoft.com/office/drawing/2014/main" id="{D8D84EB5-FEF7-D145-9924-EDC82C5DD725}"/>
              </a:ext>
            </a:extLst>
          </p:cNvPr>
          <p:cNvSpPr>
            <a:spLocks noGrp="1"/>
          </p:cNvSpPr>
          <p:nvPr>
            <p:ph type="body" sz="quarter" idx="18"/>
          </p:nvPr>
        </p:nvSpPr>
        <p:spPr>
          <a:xfrm>
            <a:off x="4470400" y="3200400"/>
            <a:ext cx="3454400" cy="381000"/>
          </a:xfrm>
          <a:prstGeom prst="rect">
            <a:avLst/>
          </a:prstGeom>
        </p:spPr>
        <p:txBody>
          <a:bodyPr/>
          <a:lstStyle>
            <a:lvl1pPr marL="0" indent="0">
              <a:buNone/>
              <a:defRPr sz="1100" b="0" i="0">
                <a:latin typeface="Calibri" panose="020F0502020204030204" pitchFamily="34" charset="0"/>
              </a:defRPr>
            </a:lvl1pPr>
            <a:lvl2pPr>
              <a:defRPr sz="1100"/>
            </a:lvl2pPr>
            <a:lvl3pPr>
              <a:defRPr sz="1100"/>
            </a:lvl3pPr>
            <a:lvl4pPr>
              <a:defRPr sz="1100"/>
            </a:lvl4pPr>
            <a:lvl5pPr>
              <a:defRPr sz="1100"/>
            </a:lvl5pPr>
          </a:lstStyle>
          <a:p>
            <a:pPr lvl="0"/>
            <a:r>
              <a:rPr lang="en-US"/>
              <a:t>Click to edit Master text styles</a:t>
            </a:r>
          </a:p>
        </p:txBody>
      </p:sp>
      <p:sp>
        <p:nvSpPr>
          <p:cNvPr id="13" name="Text Placeholder 13">
            <a:extLst>
              <a:ext uri="{FF2B5EF4-FFF2-40B4-BE49-F238E27FC236}">
                <a16:creationId xmlns:a16="http://schemas.microsoft.com/office/drawing/2014/main" id="{73B743E4-6516-C94E-BADC-931FCAF3B346}"/>
              </a:ext>
            </a:extLst>
          </p:cNvPr>
          <p:cNvSpPr>
            <a:spLocks noGrp="1"/>
          </p:cNvSpPr>
          <p:nvPr>
            <p:ph type="body" sz="quarter" idx="19"/>
          </p:nvPr>
        </p:nvSpPr>
        <p:spPr>
          <a:xfrm>
            <a:off x="8150577" y="3200400"/>
            <a:ext cx="3454400" cy="381000"/>
          </a:xfrm>
          <a:prstGeom prst="rect">
            <a:avLst/>
          </a:prstGeom>
        </p:spPr>
        <p:txBody>
          <a:bodyPr/>
          <a:lstStyle>
            <a:lvl1pPr marL="0" indent="0">
              <a:buNone/>
              <a:defRPr sz="1100" b="0" i="0">
                <a:latin typeface="Calibri" panose="020F0502020204030204" pitchFamily="34" charset="0"/>
              </a:defRPr>
            </a:lvl1pPr>
            <a:lvl2pPr>
              <a:defRPr sz="1100"/>
            </a:lvl2pPr>
            <a:lvl3pPr>
              <a:defRPr sz="1100"/>
            </a:lvl3pPr>
            <a:lvl4pPr>
              <a:defRPr sz="1100"/>
            </a:lvl4pPr>
            <a:lvl5pPr>
              <a:defRPr sz="1100"/>
            </a:lvl5pPr>
          </a:lstStyle>
          <a:p>
            <a:pPr lvl="0"/>
            <a:r>
              <a:rPr lang="en-US"/>
              <a:t>Click to edit Master text styles</a:t>
            </a:r>
          </a:p>
        </p:txBody>
      </p:sp>
      <p:sp>
        <p:nvSpPr>
          <p:cNvPr id="14" name="Text Placeholder 13">
            <a:extLst>
              <a:ext uri="{FF2B5EF4-FFF2-40B4-BE49-F238E27FC236}">
                <a16:creationId xmlns:a16="http://schemas.microsoft.com/office/drawing/2014/main" id="{FED4C7F5-70CF-2C4D-8AF3-4D76760714C7}"/>
              </a:ext>
            </a:extLst>
          </p:cNvPr>
          <p:cNvSpPr>
            <a:spLocks noGrp="1"/>
          </p:cNvSpPr>
          <p:nvPr>
            <p:ph type="body" sz="quarter" idx="20"/>
          </p:nvPr>
        </p:nvSpPr>
        <p:spPr>
          <a:xfrm>
            <a:off x="609600" y="5702300"/>
            <a:ext cx="3454400" cy="381000"/>
          </a:xfrm>
          <a:prstGeom prst="rect">
            <a:avLst/>
          </a:prstGeom>
        </p:spPr>
        <p:txBody>
          <a:bodyPr/>
          <a:lstStyle>
            <a:lvl1pPr marL="0" indent="0">
              <a:buNone/>
              <a:defRPr sz="1100" b="0" i="0">
                <a:latin typeface="Calibri" panose="020F0502020204030204" pitchFamily="34" charset="0"/>
              </a:defRPr>
            </a:lvl1pPr>
            <a:lvl2pPr>
              <a:defRPr sz="1100"/>
            </a:lvl2pPr>
            <a:lvl3pPr>
              <a:defRPr sz="1100"/>
            </a:lvl3pPr>
            <a:lvl4pPr>
              <a:defRPr sz="1100"/>
            </a:lvl4pPr>
            <a:lvl5pPr>
              <a:defRPr sz="1100"/>
            </a:lvl5pPr>
          </a:lstStyle>
          <a:p>
            <a:pPr lvl="0"/>
            <a:r>
              <a:rPr lang="en-US"/>
              <a:t>Click to edit Master text styles</a:t>
            </a:r>
          </a:p>
        </p:txBody>
      </p:sp>
      <p:sp>
        <p:nvSpPr>
          <p:cNvPr id="15" name="Text Placeholder 13">
            <a:extLst>
              <a:ext uri="{FF2B5EF4-FFF2-40B4-BE49-F238E27FC236}">
                <a16:creationId xmlns:a16="http://schemas.microsoft.com/office/drawing/2014/main" id="{6B853D87-F6A1-6443-AB6D-6E9819089E0E}"/>
              </a:ext>
            </a:extLst>
          </p:cNvPr>
          <p:cNvSpPr>
            <a:spLocks noGrp="1"/>
          </p:cNvSpPr>
          <p:nvPr>
            <p:ph type="body" sz="quarter" idx="21"/>
          </p:nvPr>
        </p:nvSpPr>
        <p:spPr>
          <a:xfrm>
            <a:off x="4470400" y="5715000"/>
            <a:ext cx="3454400" cy="381000"/>
          </a:xfrm>
          <a:prstGeom prst="rect">
            <a:avLst/>
          </a:prstGeom>
        </p:spPr>
        <p:txBody>
          <a:bodyPr/>
          <a:lstStyle>
            <a:lvl1pPr marL="0" indent="0">
              <a:buNone/>
              <a:defRPr sz="1100" b="0" i="0">
                <a:latin typeface="Calibri" panose="020F0502020204030204" pitchFamily="34" charset="0"/>
              </a:defRPr>
            </a:lvl1pPr>
            <a:lvl2pPr>
              <a:defRPr sz="1100"/>
            </a:lvl2pPr>
            <a:lvl3pPr>
              <a:defRPr sz="1100"/>
            </a:lvl3pPr>
            <a:lvl4pPr>
              <a:defRPr sz="1100"/>
            </a:lvl4pPr>
            <a:lvl5pPr>
              <a:defRPr sz="1100"/>
            </a:lvl5pPr>
          </a:lstStyle>
          <a:p>
            <a:pPr lvl="0"/>
            <a:r>
              <a:rPr lang="en-US"/>
              <a:t>Click to edit Master text styles</a:t>
            </a:r>
          </a:p>
        </p:txBody>
      </p:sp>
      <p:sp>
        <p:nvSpPr>
          <p:cNvPr id="16" name="Text Placeholder 13">
            <a:extLst>
              <a:ext uri="{FF2B5EF4-FFF2-40B4-BE49-F238E27FC236}">
                <a16:creationId xmlns:a16="http://schemas.microsoft.com/office/drawing/2014/main" id="{256BC893-7821-9640-98BC-FFCFED83EB9C}"/>
              </a:ext>
            </a:extLst>
          </p:cNvPr>
          <p:cNvSpPr>
            <a:spLocks noGrp="1"/>
          </p:cNvSpPr>
          <p:nvPr>
            <p:ph type="body" sz="quarter" idx="22"/>
          </p:nvPr>
        </p:nvSpPr>
        <p:spPr>
          <a:xfrm>
            <a:off x="8150577" y="5715000"/>
            <a:ext cx="3454400" cy="381000"/>
          </a:xfrm>
          <a:prstGeom prst="rect">
            <a:avLst/>
          </a:prstGeom>
        </p:spPr>
        <p:txBody>
          <a:bodyPr/>
          <a:lstStyle>
            <a:lvl1pPr marL="0" indent="0">
              <a:buNone/>
              <a:defRPr sz="1100" b="0" i="0">
                <a:latin typeface="Calibri" panose="020F0502020204030204" pitchFamily="34" charset="0"/>
              </a:defRPr>
            </a:lvl1pPr>
            <a:lvl2pPr>
              <a:defRPr sz="1100"/>
            </a:lvl2pPr>
            <a:lvl3pPr>
              <a:defRPr sz="1100"/>
            </a:lvl3pPr>
            <a:lvl4pPr>
              <a:defRPr sz="1100"/>
            </a:lvl4pPr>
            <a:lvl5pPr>
              <a:defRPr sz="1100"/>
            </a:lvl5pPr>
          </a:lstStyle>
          <a:p>
            <a:pPr lvl="0"/>
            <a:r>
              <a:rPr lang="en-US"/>
              <a:t>Click to edit Master text styles</a:t>
            </a:r>
          </a:p>
        </p:txBody>
      </p:sp>
      <p:sp>
        <p:nvSpPr>
          <p:cNvPr id="19" name="Slide Number Placeholder 18">
            <a:extLst>
              <a:ext uri="{FF2B5EF4-FFF2-40B4-BE49-F238E27FC236}">
                <a16:creationId xmlns:a16="http://schemas.microsoft.com/office/drawing/2014/main" id="{02F90602-9DC6-3F4D-B178-EF64100603FB}"/>
              </a:ext>
            </a:extLst>
          </p:cNvPr>
          <p:cNvSpPr>
            <a:spLocks noGrp="1"/>
          </p:cNvSpPr>
          <p:nvPr>
            <p:ph type="sldNum" sz="quarter" idx="24"/>
          </p:nvPr>
        </p:nvSpPr>
        <p:spPr/>
        <p:txBody>
          <a:bodyPr/>
          <a:lstStyle/>
          <a:p>
            <a:fld id="{F0D23093-2AB0-F74C-B865-1A12A15B650E}" type="slidenum">
              <a:rPr lang="en-US" smtClean="0"/>
              <a:pPr/>
              <a:t>‹#›</a:t>
            </a:fld>
            <a:endParaRPr lang="en-US" dirty="0"/>
          </a:p>
        </p:txBody>
      </p:sp>
      <p:sp>
        <p:nvSpPr>
          <p:cNvPr id="21" name="Title 20">
            <a:extLst>
              <a:ext uri="{FF2B5EF4-FFF2-40B4-BE49-F238E27FC236}">
                <a16:creationId xmlns:a16="http://schemas.microsoft.com/office/drawing/2014/main" id="{774FC734-09F5-2F40-BB01-29D6BBF76E0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649880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ogo Grid">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34EBE792-3674-F042-8191-29D73F7CA4C8}"/>
              </a:ext>
            </a:extLst>
          </p:cNvPr>
          <p:cNvSpPr>
            <a:spLocks noGrp="1"/>
          </p:cNvSpPr>
          <p:nvPr>
            <p:ph type="pic" sz="quarter" idx="10" hasCustomPrompt="1"/>
          </p:nvPr>
        </p:nvSpPr>
        <p:spPr>
          <a:xfrm>
            <a:off x="914400" y="1371600"/>
            <a:ext cx="1930400" cy="1295400"/>
          </a:xfrm>
          <a:prstGeom prst="rect">
            <a:avLst/>
          </a:prstGeom>
          <a:effectLst/>
        </p:spPr>
        <p:txBody>
          <a:bodyPr/>
          <a:lstStyle>
            <a:lvl1pPr marL="0" indent="0">
              <a:buFontTx/>
              <a:buNone/>
              <a:defRPr sz="1100" b="0" i="0" baseline="0">
                <a:latin typeface="Calibri" panose="020F0502020204030204" pitchFamily="34" charset="0"/>
              </a:defRPr>
            </a:lvl1pPr>
          </a:lstStyle>
          <a:p>
            <a:r>
              <a:rPr lang="en-US" dirty="0"/>
              <a:t>160x147 logo</a:t>
            </a:r>
          </a:p>
        </p:txBody>
      </p:sp>
      <p:sp>
        <p:nvSpPr>
          <p:cNvPr id="7" name="Picture Placeholder 5">
            <a:extLst>
              <a:ext uri="{FF2B5EF4-FFF2-40B4-BE49-F238E27FC236}">
                <a16:creationId xmlns:a16="http://schemas.microsoft.com/office/drawing/2014/main" id="{93ABDDAC-BA7B-4A4A-9D64-71FA88868E4B}"/>
              </a:ext>
            </a:extLst>
          </p:cNvPr>
          <p:cNvSpPr>
            <a:spLocks noGrp="1"/>
          </p:cNvSpPr>
          <p:nvPr>
            <p:ph type="pic" sz="quarter" idx="11" hasCustomPrompt="1"/>
          </p:nvPr>
        </p:nvSpPr>
        <p:spPr>
          <a:xfrm>
            <a:off x="914400" y="2895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8" name="Picture Placeholder 5">
            <a:extLst>
              <a:ext uri="{FF2B5EF4-FFF2-40B4-BE49-F238E27FC236}">
                <a16:creationId xmlns:a16="http://schemas.microsoft.com/office/drawing/2014/main" id="{BE481E25-6792-6B48-8A87-D3E9D1B2232D}"/>
              </a:ext>
            </a:extLst>
          </p:cNvPr>
          <p:cNvSpPr>
            <a:spLocks noGrp="1"/>
          </p:cNvSpPr>
          <p:nvPr>
            <p:ph type="pic" sz="quarter" idx="13" hasCustomPrompt="1"/>
          </p:nvPr>
        </p:nvSpPr>
        <p:spPr>
          <a:xfrm>
            <a:off x="914400" y="4419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9" name="Picture Placeholder 5">
            <a:extLst>
              <a:ext uri="{FF2B5EF4-FFF2-40B4-BE49-F238E27FC236}">
                <a16:creationId xmlns:a16="http://schemas.microsoft.com/office/drawing/2014/main" id="{D548604C-E487-1D4F-91AF-D210004A5189}"/>
              </a:ext>
            </a:extLst>
          </p:cNvPr>
          <p:cNvSpPr>
            <a:spLocks noGrp="1"/>
          </p:cNvSpPr>
          <p:nvPr>
            <p:ph type="pic" sz="quarter" idx="14" hasCustomPrompt="1"/>
          </p:nvPr>
        </p:nvSpPr>
        <p:spPr>
          <a:xfrm>
            <a:off x="3759200" y="1371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10" name="Picture Placeholder 5">
            <a:extLst>
              <a:ext uri="{FF2B5EF4-FFF2-40B4-BE49-F238E27FC236}">
                <a16:creationId xmlns:a16="http://schemas.microsoft.com/office/drawing/2014/main" id="{7624EDF6-2365-2545-8099-338237F309C3}"/>
              </a:ext>
            </a:extLst>
          </p:cNvPr>
          <p:cNvSpPr>
            <a:spLocks noGrp="1"/>
          </p:cNvSpPr>
          <p:nvPr>
            <p:ph type="pic" sz="quarter" idx="15" hasCustomPrompt="1"/>
          </p:nvPr>
        </p:nvSpPr>
        <p:spPr>
          <a:xfrm>
            <a:off x="3759200" y="2895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11" name="Picture Placeholder 5">
            <a:extLst>
              <a:ext uri="{FF2B5EF4-FFF2-40B4-BE49-F238E27FC236}">
                <a16:creationId xmlns:a16="http://schemas.microsoft.com/office/drawing/2014/main" id="{0D36446A-2E05-9F4F-83D7-905FD354E021}"/>
              </a:ext>
            </a:extLst>
          </p:cNvPr>
          <p:cNvSpPr>
            <a:spLocks noGrp="1"/>
          </p:cNvSpPr>
          <p:nvPr>
            <p:ph type="pic" sz="quarter" idx="16" hasCustomPrompt="1"/>
          </p:nvPr>
        </p:nvSpPr>
        <p:spPr>
          <a:xfrm>
            <a:off x="3759200" y="4419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12" name="Picture Placeholder 5">
            <a:extLst>
              <a:ext uri="{FF2B5EF4-FFF2-40B4-BE49-F238E27FC236}">
                <a16:creationId xmlns:a16="http://schemas.microsoft.com/office/drawing/2014/main" id="{BBC79A31-D13D-4C49-88CC-6B949DE06C2C}"/>
              </a:ext>
            </a:extLst>
          </p:cNvPr>
          <p:cNvSpPr>
            <a:spLocks noGrp="1"/>
          </p:cNvSpPr>
          <p:nvPr>
            <p:ph type="pic" sz="quarter" idx="17" hasCustomPrompt="1"/>
          </p:nvPr>
        </p:nvSpPr>
        <p:spPr>
          <a:xfrm>
            <a:off x="6604000" y="1371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13" name="Picture Placeholder 5">
            <a:extLst>
              <a:ext uri="{FF2B5EF4-FFF2-40B4-BE49-F238E27FC236}">
                <a16:creationId xmlns:a16="http://schemas.microsoft.com/office/drawing/2014/main" id="{CFF59C9F-D752-594A-A821-7BDA91DA3749}"/>
              </a:ext>
            </a:extLst>
          </p:cNvPr>
          <p:cNvSpPr>
            <a:spLocks noGrp="1"/>
          </p:cNvSpPr>
          <p:nvPr>
            <p:ph type="pic" sz="quarter" idx="18" hasCustomPrompt="1"/>
          </p:nvPr>
        </p:nvSpPr>
        <p:spPr>
          <a:xfrm>
            <a:off x="6604000" y="2895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14" name="Picture Placeholder 5">
            <a:extLst>
              <a:ext uri="{FF2B5EF4-FFF2-40B4-BE49-F238E27FC236}">
                <a16:creationId xmlns:a16="http://schemas.microsoft.com/office/drawing/2014/main" id="{254F3492-5AA9-9249-B742-69BFC01BE9E2}"/>
              </a:ext>
            </a:extLst>
          </p:cNvPr>
          <p:cNvSpPr>
            <a:spLocks noGrp="1"/>
          </p:cNvSpPr>
          <p:nvPr>
            <p:ph type="pic" sz="quarter" idx="19" hasCustomPrompt="1"/>
          </p:nvPr>
        </p:nvSpPr>
        <p:spPr>
          <a:xfrm>
            <a:off x="6604000" y="4419600"/>
            <a:ext cx="1930400" cy="1295400"/>
          </a:xfrm>
          <a:prstGeom prst="rect">
            <a:avLst/>
          </a:prstGeom>
          <a:effectLst/>
        </p:spPr>
        <p:txBody>
          <a:bodyPr/>
          <a:lstStyle>
            <a:lvl1pPr marL="0" indent="0">
              <a:buFontTx/>
              <a:buNone/>
              <a:defRPr sz="1100" b="0" i="0">
                <a:latin typeface="Calibri" panose="020F0502020204030204" pitchFamily="34" charset="0"/>
              </a:defRPr>
            </a:lvl1pPr>
          </a:lstStyle>
          <a:p>
            <a:r>
              <a:rPr lang="en-US" dirty="0"/>
              <a:t>160x147 logo</a:t>
            </a:r>
          </a:p>
        </p:txBody>
      </p:sp>
      <p:sp>
        <p:nvSpPr>
          <p:cNvPr id="15" name="Picture Placeholder 5">
            <a:extLst>
              <a:ext uri="{FF2B5EF4-FFF2-40B4-BE49-F238E27FC236}">
                <a16:creationId xmlns:a16="http://schemas.microsoft.com/office/drawing/2014/main" id="{C51E22CD-7582-9D41-A0FC-914A34BF189E}"/>
              </a:ext>
            </a:extLst>
          </p:cNvPr>
          <p:cNvSpPr>
            <a:spLocks noGrp="1"/>
          </p:cNvSpPr>
          <p:nvPr>
            <p:ph type="pic" sz="quarter" idx="20" hasCustomPrompt="1"/>
          </p:nvPr>
        </p:nvSpPr>
        <p:spPr>
          <a:xfrm>
            <a:off x="9245600" y="1371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16" name="Picture Placeholder 5">
            <a:extLst>
              <a:ext uri="{FF2B5EF4-FFF2-40B4-BE49-F238E27FC236}">
                <a16:creationId xmlns:a16="http://schemas.microsoft.com/office/drawing/2014/main" id="{3D0B9166-BA76-6544-89C3-4C8B4A739F73}"/>
              </a:ext>
            </a:extLst>
          </p:cNvPr>
          <p:cNvSpPr>
            <a:spLocks noGrp="1"/>
          </p:cNvSpPr>
          <p:nvPr>
            <p:ph type="pic" sz="quarter" idx="21" hasCustomPrompt="1"/>
          </p:nvPr>
        </p:nvSpPr>
        <p:spPr>
          <a:xfrm>
            <a:off x="9245600" y="2895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17" name="Picture Placeholder 5">
            <a:extLst>
              <a:ext uri="{FF2B5EF4-FFF2-40B4-BE49-F238E27FC236}">
                <a16:creationId xmlns:a16="http://schemas.microsoft.com/office/drawing/2014/main" id="{537026EB-3BFB-0947-A881-5729F13CFA4E}"/>
              </a:ext>
            </a:extLst>
          </p:cNvPr>
          <p:cNvSpPr>
            <a:spLocks noGrp="1"/>
          </p:cNvSpPr>
          <p:nvPr>
            <p:ph type="pic" sz="quarter" idx="22" hasCustomPrompt="1"/>
          </p:nvPr>
        </p:nvSpPr>
        <p:spPr>
          <a:xfrm>
            <a:off x="9245600" y="4419600"/>
            <a:ext cx="1930400" cy="1295400"/>
          </a:xfrm>
          <a:prstGeom prst="rect">
            <a:avLst/>
          </a:prstGeom>
          <a:effectLst/>
        </p:spPr>
        <p:txBody>
          <a:bodyPr/>
          <a:lstStyle>
            <a:lvl1pPr marL="0" indent="0">
              <a:buFontTx/>
              <a:buNone/>
              <a:defRPr sz="1100" b="0" i="0">
                <a:latin typeface="Calibri" panose="020F0502020204030204" pitchFamily="34" charset="0"/>
              </a:defRPr>
            </a:lvl1pPr>
          </a:lstStyle>
          <a:p>
            <a:r>
              <a:rPr lang="en-US" dirty="0"/>
              <a:t>160x147 logo</a:t>
            </a:r>
          </a:p>
        </p:txBody>
      </p:sp>
      <p:sp>
        <p:nvSpPr>
          <p:cNvPr id="19" name="Slide Number Placeholder 18">
            <a:extLst>
              <a:ext uri="{FF2B5EF4-FFF2-40B4-BE49-F238E27FC236}">
                <a16:creationId xmlns:a16="http://schemas.microsoft.com/office/drawing/2014/main" id="{1D9580FA-CA76-994A-9775-1D87D5927DBD}"/>
              </a:ext>
            </a:extLst>
          </p:cNvPr>
          <p:cNvSpPr>
            <a:spLocks noGrp="1"/>
          </p:cNvSpPr>
          <p:nvPr>
            <p:ph type="sldNum" sz="quarter" idx="24"/>
          </p:nvPr>
        </p:nvSpPr>
        <p:spPr/>
        <p:txBody>
          <a:bodyPr/>
          <a:lstStyle/>
          <a:p>
            <a:fld id="{F0D23093-2AB0-F74C-B865-1A12A15B650E}" type="slidenum">
              <a:rPr lang="en-US" smtClean="0"/>
              <a:pPr/>
              <a:t>‹#›</a:t>
            </a:fld>
            <a:endParaRPr lang="en-US" dirty="0"/>
          </a:p>
        </p:txBody>
      </p:sp>
      <p:sp>
        <p:nvSpPr>
          <p:cNvPr id="21" name="Title 20">
            <a:extLst>
              <a:ext uri="{FF2B5EF4-FFF2-40B4-BE49-F238E27FC236}">
                <a16:creationId xmlns:a16="http://schemas.microsoft.com/office/drawing/2014/main" id="{C81C7F89-740B-3143-8447-70CC02F636A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719887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pyright Pa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63357E3-4FE4-4164-A381-204B98DEEAB8}"/>
              </a:ext>
            </a:extLst>
          </p:cNvPr>
          <p:cNvSpPr>
            <a:spLocks noGrp="1"/>
          </p:cNvSpPr>
          <p:nvPr>
            <p:ph type="sldNum" sz="quarter" idx="10"/>
          </p:nvPr>
        </p:nvSpPr>
        <p:spPr/>
        <p:txBody>
          <a:bodyPr/>
          <a:lstStyle/>
          <a:p>
            <a:fld id="{F0D23093-2AB0-F74C-B865-1A12A15B650E}" type="slidenum">
              <a:rPr lang="en-US" smtClean="0"/>
              <a:pPr/>
              <a:t>‹#›</a:t>
            </a:fld>
            <a:endParaRPr lang="en-US" dirty="0"/>
          </a:p>
        </p:txBody>
      </p:sp>
      <p:sp>
        <p:nvSpPr>
          <p:cNvPr id="4" name="TextBox 3">
            <a:extLst>
              <a:ext uri="{FF2B5EF4-FFF2-40B4-BE49-F238E27FC236}">
                <a16:creationId xmlns:a16="http://schemas.microsoft.com/office/drawing/2014/main" id="{E6AEF1B2-1440-4FE5-8C1B-C291F424F993}"/>
              </a:ext>
            </a:extLst>
          </p:cNvPr>
          <p:cNvSpPr txBox="1"/>
          <p:nvPr userDrawn="1"/>
        </p:nvSpPr>
        <p:spPr>
          <a:xfrm>
            <a:off x="533400" y="609600"/>
            <a:ext cx="10972800" cy="3568541"/>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400" b="1" dirty="0">
                <a:effectLst/>
                <a:latin typeface="+mj-lt"/>
                <a:ea typeface="Calibri" panose="020F0502020204030204" pitchFamily="34" charset="0"/>
                <a:cs typeface="Times New Roman" panose="02020603050405020304" pitchFamily="18" charset="0"/>
              </a:rPr>
              <a:t>© </a:t>
            </a:r>
            <a:r>
              <a:rPr lang="en-US" sz="1400" dirty="0">
                <a:solidFill>
                  <a:srgbClr val="000000"/>
                </a:solidFill>
                <a:effectLst/>
                <a:latin typeface="+mj-lt"/>
                <a:ea typeface="Times New Roman" panose="02020603050405020304" pitchFamily="18" charset="0"/>
                <a:cs typeface="Times New Roman" panose="02020603050405020304" pitchFamily="18" charset="0"/>
              </a:rPr>
              <a:t>2023 ANSYS, Inc. All rights reserved.</a:t>
            </a:r>
          </a:p>
          <a:p>
            <a:pPr marL="0" marR="0">
              <a:lnSpc>
                <a:spcPct val="107000"/>
              </a:lnSpc>
              <a:spcBef>
                <a:spcPts val="0"/>
              </a:spcBef>
              <a:spcAft>
                <a:spcPts val="0"/>
              </a:spcAft>
            </a:pPr>
            <a:endParaRPr lang="en-US" sz="1600" b="1"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dirty="0">
                <a:effectLst/>
                <a:latin typeface="+mj-lt"/>
                <a:ea typeface="Calibri" panose="020F0502020204030204" pitchFamily="34" charset="0"/>
                <a:cs typeface="Times New Roman" panose="02020603050405020304" pitchFamily="18" charset="0"/>
              </a:rPr>
              <a:t>Use and Reproduction</a:t>
            </a:r>
            <a:endParaRPr lang="en-US" sz="14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dirty="0">
                <a:effectLst/>
                <a:latin typeface="+mj-lt"/>
                <a:ea typeface="Calibri" panose="020F0502020204030204" pitchFamily="34" charset="0"/>
                <a:cs typeface="Times New Roman" panose="02020603050405020304" pitchFamily="18" charset="0"/>
              </a:rPr>
              <a:t>The content used in this resource </a:t>
            </a:r>
            <a:r>
              <a:rPr lang="en-US" sz="1400" dirty="0">
                <a:solidFill>
                  <a:srgbClr val="201F1E"/>
                </a:solidFill>
                <a:effectLst/>
                <a:latin typeface="+mj-lt"/>
                <a:ea typeface="Times New Roman" panose="02020603050405020304" pitchFamily="18" charset="0"/>
                <a:cs typeface="Times New Roman" panose="02020603050405020304" pitchFamily="18" charset="0"/>
              </a:rPr>
              <a:t>may only be used or reproduced for teaching purposes; and any commercial use is strictly prohibited.</a:t>
            </a:r>
            <a:r>
              <a:rPr lang="en-US" sz="1400" i="1" dirty="0">
                <a:solidFill>
                  <a:srgbClr val="201F1E"/>
                </a:solidFill>
                <a:effectLst/>
                <a:latin typeface="+mj-lt"/>
                <a:ea typeface="Times New Roman" panose="02020603050405020304" pitchFamily="18" charset="0"/>
                <a:cs typeface="Times New Roman" panose="02020603050405020304" pitchFamily="18" charset="0"/>
              </a:rPr>
              <a:t> </a:t>
            </a:r>
            <a:endParaRPr lang="en-US" sz="14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dirty="0">
                <a:effectLst/>
                <a:latin typeface="+mj-lt"/>
                <a:ea typeface="Calibri" panose="020F0502020204030204" pitchFamily="34" charset="0"/>
                <a:cs typeface="Times New Roman" panose="02020603050405020304" pitchFamily="18" charset="0"/>
              </a:rPr>
              <a:t> </a:t>
            </a:r>
            <a:endParaRPr lang="en-US" sz="14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dirty="0">
                <a:effectLst/>
                <a:latin typeface="+mj-lt"/>
                <a:ea typeface="Calibri" panose="020F0502020204030204" pitchFamily="34" charset="0"/>
                <a:cs typeface="Times New Roman" panose="02020603050405020304" pitchFamily="18" charset="0"/>
              </a:rPr>
              <a:t>Document Information</a:t>
            </a:r>
            <a:endParaRPr lang="en-US" sz="14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dirty="0">
                <a:effectLst/>
                <a:latin typeface="+mj-lt"/>
                <a:ea typeface="Calibri" panose="020F0502020204030204" pitchFamily="34" charset="0"/>
                <a:cs typeface="Times New Roman" panose="02020603050405020304" pitchFamily="18" charset="0"/>
              </a:rPr>
              <a:t>This lecture unit is part of a set of teaching resources to help introduce students to materials, processes and rational selections.</a:t>
            </a:r>
          </a:p>
          <a:p>
            <a:pPr marL="0" marR="0">
              <a:lnSpc>
                <a:spcPct val="107000"/>
              </a:lnSpc>
              <a:spcBef>
                <a:spcPts val="0"/>
              </a:spcBef>
              <a:spcAft>
                <a:spcPts val="0"/>
              </a:spcAft>
            </a:pPr>
            <a:r>
              <a:rPr lang="en-US" sz="1400" b="1" dirty="0">
                <a:effectLst/>
                <a:latin typeface="+mj-lt"/>
                <a:ea typeface="Calibri" panose="020F0502020204030204" pitchFamily="34" charset="0"/>
                <a:cs typeface="Times New Roman" panose="02020603050405020304" pitchFamily="18" charset="0"/>
              </a:rPr>
              <a:t> </a:t>
            </a:r>
            <a:endParaRPr lang="en-US" sz="14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dirty="0">
                <a:effectLst/>
                <a:latin typeface="+mj-lt"/>
                <a:ea typeface="Calibri" panose="020F0502020204030204" pitchFamily="34" charset="0"/>
                <a:cs typeface="Times New Roman" panose="02020603050405020304" pitchFamily="18" charset="0"/>
              </a:rPr>
              <a:t>Ansys Education Resources</a:t>
            </a:r>
            <a:endParaRPr lang="en-US" sz="14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dirty="0">
                <a:effectLst/>
                <a:latin typeface="+mj-lt"/>
                <a:ea typeface="Calibri" panose="020F0502020204030204" pitchFamily="34" charset="0"/>
                <a:cs typeface="Times New Roman" panose="02020603050405020304" pitchFamily="18" charset="0"/>
              </a:rPr>
              <a:t>To access more undergraduate education resources, including lecture presentations with notes, exercises with worked solutions, microprojects, real life examples and more, visit </a:t>
            </a:r>
            <a:r>
              <a:rPr lang="en-US" sz="1400" dirty="0">
                <a:effectLst/>
                <a:latin typeface="+mj-lt"/>
                <a:ea typeface="Calibri" panose="020F0502020204030204" pitchFamily="34" charset="0"/>
                <a:cs typeface="Times New Roman" panose="02020603050405020304" pitchFamily="18" charset="0"/>
                <a:hlinkClick r:id="rId2"/>
              </a:rPr>
              <a:t>www.ansys.com/education-resources</a:t>
            </a:r>
            <a:r>
              <a:rPr lang="en-US" sz="1400" dirty="0">
                <a:effectLst/>
                <a:latin typeface="+mj-lt"/>
                <a:ea typeface="Calibri" panose="020F0502020204030204" pitchFamily="34" charset="0"/>
                <a:cs typeface="Times New Roman" panose="02020603050405020304" pitchFamily="18" charset="0"/>
              </a:rPr>
              <a:t>.</a:t>
            </a:r>
          </a:p>
          <a:p>
            <a:pPr marL="0" marR="0">
              <a:lnSpc>
                <a:spcPct val="107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p>
            <a:r>
              <a:rPr lang="en-US" sz="1400" b="1" i="0" u="none" strike="noStrike" baseline="0" dirty="0">
                <a:solidFill>
                  <a:srgbClr val="000000"/>
                </a:solidFill>
                <a:latin typeface="Calibri" panose="020F0502020204030204" pitchFamily="34" charset="0"/>
              </a:rPr>
              <a:t>Feedback </a:t>
            </a:r>
            <a:endParaRPr lang="en-US" sz="1400" b="0" i="0" u="none" strike="noStrike" baseline="0" dirty="0">
              <a:solidFill>
                <a:srgbClr val="000000"/>
              </a:solidFill>
              <a:latin typeface="Calibri" panose="020F0502020204030204" pitchFamily="34" charset="0"/>
            </a:endParaRPr>
          </a:p>
          <a:p>
            <a:r>
              <a:rPr lang="en-US" sz="1400" b="0" i="0" u="none" strike="noStrike" baseline="0" dirty="0">
                <a:solidFill>
                  <a:srgbClr val="000000"/>
                </a:solidFill>
                <a:latin typeface="Calibri" panose="020F0502020204030204" pitchFamily="34" charset="0"/>
              </a:rPr>
              <a:t>If you notice any errors in this resource or need to get in contact with the authors, please email us at </a:t>
            </a:r>
            <a:r>
              <a:rPr lang="en-US" sz="1400" b="0" i="0" u="none" strike="noStrike" baseline="0" dirty="0">
                <a:solidFill>
                  <a:srgbClr val="0000FF"/>
                </a:solidFill>
                <a:latin typeface="Calibri" panose="020F0502020204030204" pitchFamily="34" charset="0"/>
                <a:hlinkClick r:id="rId3"/>
              </a:rPr>
              <a:t>education@ansys.com</a:t>
            </a:r>
            <a:endParaRPr lang="en-US" sz="1400" b="0" i="0" u="none" strike="noStrike" baseline="0" dirty="0">
              <a:solidFill>
                <a:srgbClr val="0000FF"/>
              </a:solidFill>
              <a:latin typeface="Calibri" panose="020F0502020204030204" pitchFamily="34" charset="0"/>
            </a:endParaRPr>
          </a:p>
          <a:p>
            <a:endParaRPr lang="en-US" sz="1600" dirty="0">
              <a:latin typeface="+mj-lt"/>
            </a:endParaRPr>
          </a:p>
        </p:txBody>
      </p:sp>
    </p:spTree>
    <p:extLst>
      <p:ext uri="{BB962C8B-B14F-4D97-AF65-F5344CB8AC3E}">
        <p14:creationId xmlns:p14="http://schemas.microsoft.com/office/powerpoint/2010/main" val="28443541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E2086AFA-5418-C147-ADBF-A484560811D6}"/>
              </a:ext>
            </a:extLst>
          </p:cNvPr>
          <p:cNvSpPr>
            <a:spLocks noGrp="1"/>
          </p:cNvSpPr>
          <p:nvPr>
            <p:ph type="sldNum" sz="quarter" idx="11"/>
          </p:nvPr>
        </p:nvSpPr>
        <p:spPr/>
        <p:txBody>
          <a:bodyPr/>
          <a:lstStyle/>
          <a:p>
            <a:fld id="{F0D23093-2AB0-F74C-B865-1A12A15B650E}" type="slidenum">
              <a:rPr lang="en-US" smtClean="0"/>
              <a:pPr/>
              <a:t>‹#›</a:t>
            </a:fld>
            <a:endParaRPr lang="en-US" dirty="0"/>
          </a:p>
        </p:txBody>
      </p:sp>
      <p:sp>
        <p:nvSpPr>
          <p:cNvPr id="13" name="Title 12">
            <a:extLst>
              <a:ext uri="{FF2B5EF4-FFF2-40B4-BE49-F238E27FC236}">
                <a16:creationId xmlns:a16="http://schemas.microsoft.com/office/drawing/2014/main" id="{442CB888-0168-B94E-B176-2E6B61FE9421}"/>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26576C04-D572-9D4D-8F10-3E7CBF2FDD8E}"/>
              </a:ext>
            </a:extLst>
          </p:cNvPr>
          <p:cNvSpPr>
            <a:spLocks noGrp="1"/>
          </p:cNvSpPr>
          <p:nvPr>
            <p:ph type="body" sz="quarter" idx="13"/>
          </p:nvPr>
        </p:nvSpPr>
        <p:spPr>
          <a:xfrm>
            <a:off x="609599" y="1447800"/>
            <a:ext cx="10972799"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23957048"/>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AE7604C-BDCE-428F-B486-BE14D622E649}"/>
              </a:ext>
            </a:extLst>
          </p:cNvPr>
          <p:cNvSpPr>
            <a:spLocks noGrp="1"/>
          </p:cNvSpPr>
          <p:nvPr>
            <p:ph type="sldNum" sz="quarter" idx="10"/>
          </p:nvPr>
        </p:nvSpPr>
        <p:spPr/>
        <p:txBody>
          <a:bodyPr/>
          <a:lstStyle/>
          <a:p>
            <a:fld id="{F0D23093-2AB0-F74C-B865-1A12A15B650E}" type="slidenum">
              <a:rPr lang="en-US" smtClean="0"/>
              <a:pPr/>
              <a:t>‹#›</a:t>
            </a:fld>
            <a:endParaRPr lang="en-US" dirty="0"/>
          </a:p>
        </p:txBody>
      </p:sp>
    </p:spTree>
    <p:extLst>
      <p:ext uri="{BB962C8B-B14F-4D97-AF65-F5344CB8AC3E}">
        <p14:creationId xmlns:p14="http://schemas.microsoft.com/office/powerpoint/2010/main" val="8630812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_Only">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EB02DB04-0C1C-8C49-B65E-A9668E39A9C7}"/>
              </a:ext>
            </a:extLst>
          </p:cNvPr>
          <p:cNvSpPr>
            <a:spLocks noGrp="1"/>
          </p:cNvSpPr>
          <p:nvPr>
            <p:ph type="sldNum" sz="quarter" idx="11"/>
          </p:nvPr>
        </p:nvSpPr>
        <p:spPr/>
        <p:txBody>
          <a:bodyPr/>
          <a:lstStyle/>
          <a:p>
            <a:fld id="{F0D23093-2AB0-F74C-B865-1A12A15B650E}" type="slidenum">
              <a:rPr lang="en-US" smtClean="0"/>
              <a:pPr/>
              <a:t>‹#›</a:t>
            </a:fld>
            <a:endParaRPr lang="en-US" dirty="0"/>
          </a:p>
        </p:txBody>
      </p:sp>
      <p:sp>
        <p:nvSpPr>
          <p:cNvPr id="9" name="Title 8">
            <a:extLst>
              <a:ext uri="{FF2B5EF4-FFF2-40B4-BE49-F238E27FC236}">
                <a16:creationId xmlns:a16="http://schemas.microsoft.com/office/drawing/2014/main" id="{98341DC2-F80D-BD4F-90EE-4B809029C2D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747402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o slash/no title">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EB02DB04-0C1C-8C49-B65E-A9668E39A9C7}"/>
              </a:ext>
            </a:extLst>
          </p:cNvPr>
          <p:cNvSpPr>
            <a:spLocks noGrp="1"/>
          </p:cNvSpPr>
          <p:nvPr>
            <p:ph type="sldNum" sz="quarter" idx="11"/>
          </p:nvPr>
        </p:nvSpPr>
        <p:spPr/>
        <p:txBody>
          <a:bodyPr/>
          <a:lstStyle/>
          <a:p>
            <a:fld id="{F0D23093-2AB0-F74C-B865-1A12A15B650E}" type="slidenum">
              <a:rPr lang="en-US" smtClean="0"/>
              <a:pPr/>
              <a:t>‹#›</a:t>
            </a:fld>
            <a:endParaRPr lang="en-US" dirty="0"/>
          </a:p>
        </p:txBody>
      </p:sp>
      <p:sp>
        <p:nvSpPr>
          <p:cNvPr id="2" name="Rectangle 1">
            <a:extLst>
              <a:ext uri="{FF2B5EF4-FFF2-40B4-BE49-F238E27FC236}">
                <a16:creationId xmlns:a16="http://schemas.microsoft.com/office/drawing/2014/main" id="{96277581-3B6E-45DC-A28B-56B0B91539B8}"/>
              </a:ext>
            </a:extLst>
          </p:cNvPr>
          <p:cNvSpPr/>
          <p:nvPr userDrawn="1"/>
        </p:nvSpPr>
        <p:spPr>
          <a:xfrm>
            <a:off x="152400" y="76200"/>
            <a:ext cx="6096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50609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Side by Side">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E2086AFA-5418-C147-ADBF-A484560811D6}"/>
              </a:ext>
            </a:extLst>
          </p:cNvPr>
          <p:cNvSpPr>
            <a:spLocks noGrp="1"/>
          </p:cNvSpPr>
          <p:nvPr>
            <p:ph type="sldNum" sz="quarter" idx="11"/>
          </p:nvPr>
        </p:nvSpPr>
        <p:spPr/>
        <p:txBody>
          <a:bodyPr/>
          <a:lstStyle/>
          <a:p>
            <a:fld id="{F0D23093-2AB0-F74C-B865-1A12A15B650E}" type="slidenum">
              <a:rPr lang="en-US" smtClean="0"/>
              <a:pPr/>
              <a:t>‹#›</a:t>
            </a:fld>
            <a:endParaRPr lang="en-US" dirty="0"/>
          </a:p>
        </p:txBody>
      </p:sp>
      <p:sp>
        <p:nvSpPr>
          <p:cNvPr id="13" name="Title 12">
            <a:extLst>
              <a:ext uri="{FF2B5EF4-FFF2-40B4-BE49-F238E27FC236}">
                <a16:creationId xmlns:a16="http://schemas.microsoft.com/office/drawing/2014/main" id="{442CB888-0168-B94E-B176-2E6B61FE9421}"/>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4748E687-7CF0-0540-A98D-56F74939DB2D}"/>
              </a:ext>
            </a:extLst>
          </p:cNvPr>
          <p:cNvSpPr>
            <a:spLocks noGrp="1"/>
          </p:cNvSpPr>
          <p:nvPr>
            <p:ph type="body" sz="quarter" idx="13"/>
          </p:nvPr>
        </p:nvSpPr>
        <p:spPr>
          <a:xfrm>
            <a:off x="609600" y="1447800"/>
            <a:ext cx="5257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6">
            <a:extLst>
              <a:ext uri="{FF2B5EF4-FFF2-40B4-BE49-F238E27FC236}">
                <a16:creationId xmlns:a16="http://schemas.microsoft.com/office/drawing/2014/main" id="{E9E3B09F-B45B-354E-B308-DCD243A5A41B}"/>
              </a:ext>
            </a:extLst>
          </p:cNvPr>
          <p:cNvSpPr>
            <a:spLocks noGrp="1"/>
          </p:cNvSpPr>
          <p:nvPr>
            <p:ph type="body" sz="quarter" idx="14"/>
          </p:nvPr>
        </p:nvSpPr>
        <p:spPr>
          <a:xfrm>
            <a:off x="6096000" y="1447800"/>
            <a:ext cx="54864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2633665"/>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7CE20C0D-A7DE-48DF-B095-F557A066298E}"/>
              </a:ext>
            </a:extLst>
          </p:cNvPr>
          <p:cNvSpPr>
            <a:spLocks noGrp="1"/>
          </p:cNvSpPr>
          <p:nvPr>
            <p:ph type="pic" sz="quarter" idx="12"/>
          </p:nvPr>
        </p:nvSpPr>
        <p:spPr>
          <a:xfrm>
            <a:off x="6095999" y="1447800"/>
            <a:ext cx="5486401" cy="4590976"/>
          </a:xfrm>
          <a:prstGeom prst="rect">
            <a:avLst/>
          </a:prstGeom>
        </p:spPr>
        <p:txBody>
          <a:bodyPr>
            <a:normAutofit/>
          </a:bodyPr>
          <a:lstStyle>
            <a:lvl1pPr>
              <a:defRPr sz="2400" b="0" i="0">
                <a:latin typeface="Calibri" panose="020F0502020204030204" pitchFamily="34" charset="0"/>
              </a:defRPr>
            </a:lvl1pPr>
          </a:lstStyle>
          <a:p>
            <a:r>
              <a:rPr lang="en-US"/>
              <a:t>Click icon to add picture</a:t>
            </a:r>
            <a:endParaRPr lang="en-US" dirty="0"/>
          </a:p>
        </p:txBody>
      </p:sp>
      <p:sp>
        <p:nvSpPr>
          <p:cNvPr id="10" name="Slide Number Placeholder 9">
            <a:extLst>
              <a:ext uri="{FF2B5EF4-FFF2-40B4-BE49-F238E27FC236}">
                <a16:creationId xmlns:a16="http://schemas.microsoft.com/office/drawing/2014/main" id="{44A5571E-6D46-AF49-B918-ACB2130FFF3D}"/>
              </a:ext>
            </a:extLst>
          </p:cNvPr>
          <p:cNvSpPr>
            <a:spLocks noGrp="1"/>
          </p:cNvSpPr>
          <p:nvPr>
            <p:ph type="sldNum" sz="quarter" idx="15"/>
          </p:nvPr>
        </p:nvSpPr>
        <p:spPr/>
        <p:txBody>
          <a:bodyPr/>
          <a:lstStyle/>
          <a:p>
            <a:fld id="{F0D23093-2AB0-F74C-B865-1A12A15B650E}" type="slidenum">
              <a:rPr lang="en-US" smtClean="0"/>
              <a:pPr/>
              <a:t>‹#›</a:t>
            </a:fld>
            <a:endParaRPr lang="en-US" dirty="0"/>
          </a:p>
        </p:txBody>
      </p:sp>
      <p:sp>
        <p:nvSpPr>
          <p:cNvPr id="12" name="Title 11">
            <a:extLst>
              <a:ext uri="{FF2B5EF4-FFF2-40B4-BE49-F238E27FC236}">
                <a16:creationId xmlns:a16="http://schemas.microsoft.com/office/drawing/2014/main" id="{26B59188-CA07-ED4C-990F-C94539E4F92B}"/>
              </a:ext>
            </a:extLst>
          </p:cNvPr>
          <p:cNvSpPr>
            <a:spLocks noGrp="1"/>
          </p:cNvSpPr>
          <p:nvPr>
            <p:ph type="title"/>
          </p:nvPr>
        </p:nvSpPr>
        <p:spPr/>
        <p:txBody>
          <a:bodyPr/>
          <a:lstStyle/>
          <a:p>
            <a:r>
              <a:rPr lang="en-US"/>
              <a:t>Click to edit Master title style</a:t>
            </a:r>
            <a:endParaRPr lang="en-US" dirty="0"/>
          </a:p>
        </p:txBody>
      </p:sp>
      <p:sp>
        <p:nvSpPr>
          <p:cNvPr id="13" name="Text Placeholder 3">
            <a:extLst>
              <a:ext uri="{FF2B5EF4-FFF2-40B4-BE49-F238E27FC236}">
                <a16:creationId xmlns:a16="http://schemas.microsoft.com/office/drawing/2014/main" id="{036E03A1-C74F-0042-A727-58B1205468A5}"/>
              </a:ext>
            </a:extLst>
          </p:cNvPr>
          <p:cNvSpPr>
            <a:spLocks noGrp="1"/>
          </p:cNvSpPr>
          <p:nvPr>
            <p:ph type="body" sz="quarter" idx="13"/>
          </p:nvPr>
        </p:nvSpPr>
        <p:spPr>
          <a:xfrm>
            <a:off x="609600" y="1447800"/>
            <a:ext cx="5257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571063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and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B1A58-7F99-2943-838C-468BDEFDB92F}"/>
              </a:ext>
            </a:extLst>
          </p:cNvPr>
          <p:cNvSpPr>
            <a:spLocks noGrp="1"/>
          </p:cNvSpPr>
          <p:nvPr>
            <p:ph type="title"/>
          </p:nvPr>
        </p:nvSpPr>
        <p:spPr/>
        <p:txBody>
          <a:bodyPr/>
          <a:lstStyle/>
          <a:p>
            <a:r>
              <a:rPr lang="en-US"/>
              <a:t>Click to edit Master title style</a:t>
            </a:r>
          </a:p>
        </p:txBody>
      </p:sp>
      <p:sp>
        <p:nvSpPr>
          <p:cNvPr id="5" name="Chart Placeholder 4">
            <a:extLst>
              <a:ext uri="{FF2B5EF4-FFF2-40B4-BE49-F238E27FC236}">
                <a16:creationId xmlns:a16="http://schemas.microsoft.com/office/drawing/2014/main" id="{F2261C8B-A96F-5641-9461-4553158F07C6}"/>
              </a:ext>
            </a:extLst>
          </p:cNvPr>
          <p:cNvSpPr>
            <a:spLocks noGrp="1"/>
          </p:cNvSpPr>
          <p:nvPr>
            <p:ph type="chart" sz="quarter" idx="14"/>
          </p:nvPr>
        </p:nvSpPr>
        <p:spPr>
          <a:xfrm>
            <a:off x="6096001" y="1447800"/>
            <a:ext cx="5486400" cy="4590976"/>
          </a:xfrm>
          <a:prstGeom prst="rect">
            <a:avLst/>
          </a:prstGeom>
        </p:spPr>
        <p:txBody>
          <a:bodyPr/>
          <a:lstStyle/>
          <a:p>
            <a:r>
              <a:rPr lang="en-US"/>
              <a:t>Click icon to add chart</a:t>
            </a:r>
            <a:endParaRPr lang="en-US" dirty="0"/>
          </a:p>
        </p:txBody>
      </p:sp>
      <p:sp>
        <p:nvSpPr>
          <p:cNvPr id="12" name="Slide Number Placeholder 11">
            <a:extLst>
              <a:ext uri="{FF2B5EF4-FFF2-40B4-BE49-F238E27FC236}">
                <a16:creationId xmlns:a16="http://schemas.microsoft.com/office/drawing/2014/main" id="{BFD433F9-2D70-7E4E-9171-17DDDD0C1BC5}"/>
              </a:ext>
            </a:extLst>
          </p:cNvPr>
          <p:cNvSpPr>
            <a:spLocks noGrp="1"/>
          </p:cNvSpPr>
          <p:nvPr>
            <p:ph type="sldNum" sz="quarter" idx="16"/>
          </p:nvPr>
        </p:nvSpPr>
        <p:spPr/>
        <p:txBody>
          <a:bodyPr/>
          <a:lstStyle/>
          <a:p>
            <a:fld id="{F0D23093-2AB0-F74C-B865-1A12A15B650E}" type="slidenum">
              <a:rPr lang="en-US" smtClean="0"/>
              <a:pPr/>
              <a:t>‹#›</a:t>
            </a:fld>
            <a:endParaRPr lang="en-US" dirty="0"/>
          </a:p>
        </p:txBody>
      </p:sp>
      <p:sp>
        <p:nvSpPr>
          <p:cNvPr id="11" name="Text Placeholder 3">
            <a:extLst>
              <a:ext uri="{FF2B5EF4-FFF2-40B4-BE49-F238E27FC236}">
                <a16:creationId xmlns:a16="http://schemas.microsoft.com/office/drawing/2014/main" id="{7EE28EC2-FFB1-CB46-9BE7-371DA4C09A9F}"/>
              </a:ext>
            </a:extLst>
          </p:cNvPr>
          <p:cNvSpPr>
            <a:spLocks noGrp="1"/>
          </p:cNvSpPr>
          <p:nvPr>
            <p:ph type="body" sz="quarter" idx="13"/>
          </p:nvPr>
        </p:nvSpPr>
        <p:spPr>
          <a:xfrm>
            <a:off x="609600" y="1447800"/>
            <a:ext cx="5257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88918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B1A58-7F99-2943-838C-468BDEFDB92F}"/>
              </a:ext>
            </a:extLst>
          </p:cNvPr>
          <p:cNvSpPr>
            <a:spLocks noGrp="1"/>
          </p:cNvSpPr>
          <p:nvPr>
            <p:ph type="title"/>
          </p:nvPr>
        </p:nvSpPr>
        <p:spPr/>
        <p:txBody>
          <a:bodyPr/>
          <a:lstStyle/>
          <a:p>
            <a:r>
              <a:rPr lang="en-US"/>
              <a:t>Click to edit Master title style</a:t>
            </a:r>
          </a:p>
        </p:txBody>
      </p:sp>
      <p:sp>
        <p:nvSpPr>
          <p:cNvPr id="7" name="Table Placeholder 6">
            <a:extLst>
              <a:ext uri="{FF2B5EF4-FFF2-40B4-BE49-F238E27FC236}">
                <a16:creationId xmlns:a16="http://schemas.microsoft.com/office/drawing/2014/main" id="{87182008-9414-AB43-BE9E-97630CA1A98F}"/>
              </a:ext>
            </a:extLst>
          </p:cNvPr>
          <p:cNvSpPr>
            <a:spLocks noGrp="1"/>
          </p:cNvSpPr>
          <p:nvPr>
            <p:ph type="tbl" sz="quarter" idx="14"/>
          </p:nvPr>
        </p:nvSpPr>
        <p:spPr>
          <a:xfrm>
            <a:off x="6096001" y="1447800"/>
            <a:ext cx="5486400" cy="4572000"/>
          </a:xfrm>
          <a:prstGeom prst="rect">
            <a:avLst/>
          </a:prstGeom>
        </p:spPr>
        <p:txBody>
          <a:bodyPr/>
          <a:lstStyle/>
          <a:p>
            <a:r>
              <a:rPr lang="en-US"/>
              <a:t>Click icon to add table</a:t>
            </a:r>
            <a:endParaRPr lang="en-US" dirty="0"/>
          </a:p>
        </p:txBody>
      </p:sp>
      <p:sp>
        <p:nvSpPr>
          <p:cNvPr id="12" name="Slide Number Placeholder 11">
            <a:extLst>
              <a:ext uri="{FF2B5EF4-FFF2-40B4-BE49-F238E27FC236}">
                <a16:creationId xmlns:a16="http://schemas.microsoft.com/office/drawing/2014/main" id="{0594F819-73D6-7A44-B97C-D99C7DAB92D6}"/>
              </a:ext>
            </a:extLst>
          </p:cNvPr>
          <p:cNvSpPr>
            <a:spLocks noGrp="1"/>
          </p:cNvSpPr>
          <p:nvPr>
            <p:ph type="sldNum" sz="quarter" idx="16"/>
          </p:nvPr>
        </p:nvSpPr>
        <p:spPr/>
        <p:txBody>
          <a:bodyPr/>
          <a:lstStyle/>
          <a:p>
            <a:fld id="{F0D23093-2AB0-F74C-B865-1A12A15B650E}" type="slidenum">
              <a:rPr lang="en-US" smtClean="0"/>
              <a:pPr/>
              <a:t>‹#›</a:t>
            </a:fld>
            <a:endParaRPr lang="en-US" dirty="0"/>
          </a:p>
        </p:txBody>
      </p:sp>
      <p:sp>
        <p:nvSpPr>
          <p:cNvPr id="10" name="Text Placeholder 3">
            <a:extLst>
              <a:ext uri="{FF2B5EF4-FFF2-40B4-BE49-F238E27FC236}">
                <a16:creationId xmlns:a16="http://schemas.microsoft.com/office/drawing/2014/main" id="{8E21A6B3-25CA-5C4B-9371-8E317E850D75}"/>
              </a:ext>
            </a:extLst>
          </p:cNvPr>
          <p:cNvSpPr>
            <a:spLocks noGrp="1"/>
          </p:cNvSpPr>
          <p:nvPr>
            <p:ph type="body" sz="quarter" idx="13"/>
          </p:nvPr>
        </p:nvSpPr>
        <p:spPr>
          <a:xfrm>
            <a:off x="609600" y="1447800"/>
            <a:ext cx="5257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445527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40BF04F-53BA-40ED-A2D6-74623F7FCA9F}"/>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857"/>
            <a:ext cx="12192000" cy="6856286"/>
          </a:xfrm>
          <a:prstGeom prst="rect">
            <a:avLst/>
          </a:prstGeom>
        </p:spPr>
      </p:pic>
      <p:sp>
        <p:nvSpPr>
          <p:cNvPr id="2" name="Title Placeholder 1">
            <a:extLst>
              <a:ext uri="{FF2B5EF4-FFF2-40B4-BE49-F238E27FC236}">
                <a16:creationId xmlns:a16="http://schemas.microsoft.com/office/drawing/2014/main" id="{C33F0A99-5B9C-4CA5-9F50-2F4E34F6E27A}"/>
              </a:ext>
            </a:extLst>
          </p:cNvPr>
          <p:cNvSpPr>
            <a:spLocks noGrp="1"/>
          </p:cNvSpPr>
          <p:nvPr>
            <p:ph type="title"/>
          </p:nvPr>
        </p:nvSpPr>
        <p:spPr>
          <a:xfrm>
            <a:off x="609601" y="148581"/>
            <a:ext cx="10972799" cy="845837"/>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9A249833-0938-F747-9F14-C1C0453EFF13}"/>
              </a:ext>
            </a:extLst>
          </p:cNvPr>
          <p:cNvSpPr>
            <a:spLocks noGrp="1"/>
          </p:cNvSpPr>
          <p:nvPr>
            <p:ph type="sldNum" sz="quarter" idx="4"/>
          </p:nvPr>
        </p:nvSpPr>
        <p:spPr>
          <a:xfrm>
            <a:off x="546100" y="6542840"/>
            <a:ext cx="2743200" cy="247724"/>
          </a:xfrm>
          <a:prstGeom prst="rect">
            <a:avLst/>
          </a:prstGeom>
        </p:spPr>
        <p:txBody>
          <a:bodyPr vert="horz" lIns="91440" tIns="45720" rIns="91440" bIns="45720" rtlCol="0" anchor="ctr"/>
          <a:lstStyle>
            <a:lvl1pPr algn="l">
              <a:defRPr sz="1200" b="0" i="0">
                <a:solidFill>
                  <a:schemeClr val="bg2">
                    <a:lumMod val="65000"/>
                  </a:schemeClr>
                </a:solidFill>
                <a:latin typeface="Calibri" panose="020F0502020204030204" pitchFamily="34" charset="0"/>
                <a:cs typeface="Calibri" panose="020F0502020204030204" pitchFamily="34" charset="0"/>
              </a:defRPr>
            </a:lvl1pPr>
          </a:lstStyle>
          <a:p>
            <a:fld id="{F0D23093-2AB0-F74C-B865-1A12A15B650E}" type="slidenum">
              <a:rPr lang="en-US" smtClean="0"/>
              <a:pPr/>
              <a:t>‹#›</a:t>
            </a:fld>
            <a:endParaRPr lang="en-US" dirty="0"/>
          </a:p>
        </p:txBody>
      </p:sp>
      <p:sp>
        <p:nvSpPr>
          <p:cNvPr id="5" name="Text Placeholder 4">
            <a:extLst>
              <a:ext uri="{FF2B5EF4-FFF2-40B4-BE49-F238E27FC236}">
                <a16:creationId xmlns:a16="http://schemas.microsoft.com/office/drawing/2014/main" id="{04F227F0-8FC0-9046-A60F-1749263CF3E5}"/>
              </a:ext>
            </a:extLst>
          </p:cNvPr>
          <p:cNvSpPr>
            <a:spLocks noGrp="1"/>
          </p:cNvSpPr>
          <p:nvPr>
            <p:ph type="body" idx="1"/>
          </p:nvPr>
        </p:nvSpPr>
        <p:spPr>
          <a:xfrm>
            <a:off x="609600" y="1295400"/>
            <a:ext cx="10972800" cy="47433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3">
            <a:extLst>
              <a:ext uri="{FF2B5EF4-FFF2-40B4-BE49-F238E27FC236}">
                <a16:creationId xmlns:a16="http://schemas.microsoft.com/office/drawing/2014/main" id="{4F0CD691-76C0-4AC9-8029-4BF0CEDE749C}"/>
              </a:ext>
            </a:extLst>
          </p:cNvPr>
          <p:cNvSpPr/>
          <p:nvPr userDrawn="1"/>
        </p:nvSpPr>
        <p:spPr>
          <a:xfrm>
            <a:off x="4876800" y="6542840"/>
            <a:ext cx="1371600" cy="2477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C66E622-A13F-4675-A281-8D8CC6175629}"/>
              </a:ext>
            </a:extLst>
          </p:cNvPr>
          <p:cNvSpPr txBox="1"/>
          <p:nvPr userDrawn="1"/>
        </p:nvSpPr>
        <p:spPr>
          <a:xfrm>
            <a:off x="7835900" y="6513565"/>
            <a:ext cx="1371600" cy="276999"/>
          </a:xfrm>
          <a:prstGeom prst="rect">
            <a:avLst/>
          </a:prstGeom>
          <a:noFill/>
        </p:spPr>
        <p:txBody>
          <a:bodyPr wrap="square" rtlCol="0">
            <a:spAutoFit/>
          </a:bodyPr>
          <a:lstStyle/>
          <a:p>
            <a:r>
              <a:rPr lang="en-US" sz="1200" dirty="0">
                <a:solidFill>
                  <a:schemeClr val="tx2"/>
                </a:solidFill>
              </a:rPr>
              <a:t>©2023 ANSYS, Inc.</a:t>
            </a:r>
          </a:p>
        </p:txBody>
      </p:sp>
    </p:spTree>
    <p:extLst>
      <p:ext uri="{BB962C8B-B14F-4D97-AF65-F5344CB8AC3E}">
        <p14:creationId xmlns:p14="http://schemas.microsoft.com/office/powerpoint/2010/main" val="1291537134"/>
      </p:ext>
    </p:extLst>
  </p:cSld>
  <p:clrMap bg1="lt1" tx1="dk1" bg2="lt2" tx2="dk2" accent1="accent1" accent2="accent2" accent3="accent3" accent4="accent4" accent5="accent5" accent6="accent6" hlink="hlink" folHlink="folHlink"/>
  <p:sldLayoutIdLst>
    <p:sldLayoutId id="2147483662" r:id="rId1"/>
    <p:sldLayoutId id="2147483661" r:id="rId2"/>
    <p:sldLayoutId id="2147483737" r:id="rId3"/>
    <p:sldLayoutId id="2147483724" r:id="rId4"/>
    <p:sldLayoutId id="2147483735" r:id="rId5"/>
    <p:sldLayoutId id="2147483734" r:id="rId6"/>
    <p:sldLayoutId id="2147483663" r:id="rId7"/>
    <p:sldLayoutId id="2147483729" r:id="rId8"/>
    <p:sldLayoutId id="2147483730" r:id="rId9"/>
    <p:sldLayoutId id="2147483731" r:id="rId10"/>
    <p:sldLayoutId id="2147483727" r:id="rId11"/>
    <p:sldLayoutId id="2147483726" r:id="rId12"/>
    <p:sldLayoutId id="2147483736" r:id="rId13"/>
  </p:sldLayoutIdLst>
  <p:hf hdr="0" ftr="0" dt="0"/>
  <p:txStyles>
    <p:titleStyle>
      <a:lvl1pPr algn="l" defTabSz="914400" rtl="0" eaLnBrk="1" latinLnBrk="0" hangingPunct="1">
        <a:lnSpc>
          <a:spcPct val="90000"/>
        </a:lnSpc>
        <a:spcBef>
          <a:spcPct val="0"/>
        </a:spcBef>
        <a:buNone/>
        <a:defRPr sz="3200" b="0" i="0" kern="1200">
          <a:solidFill>
            <a:schemeClr val="tx1"/>
          </a:solidFill>
          <a:latin typeface="Calibri" panose="020F0502020204030204" pitchFamily="34" charset="0"/>
          <a:ea typeface="+mj-ea"/>
          <a:cs typeface="Calibri" panose="020F0502020204030204" pitchFamily="34" charset="0"/>
        </a:defRPr>
      </a:lvl1pPr>
    </p:titleStyle>
    <p:body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400" b="0" i="0" kern="1200" baseline="0">
          <a:solidFill>
            <a:schemeClr val="tx1"/>
          </a:solidFill>
          <a:latin typeface="Calibri" panose="020F0502020204030204" pitchFamily="34" charset="0"/>
          <a:ea typeface="+mn-ea"/>
          <a:cs typeface="Calibri" panose="020F0502020204030204" pitchFamily="34" charset="0"/>
        </a:defRPr>
      </a:lvl1pPr>
      <a:lvl2pPr marL="461963" marR="0" indent="-231775"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sz="2000" b="0" i="0" kern="1200" baseline="0">
          <a:solidFill>
            <a:schemeClr val="tx1"/>
          </a:solidFill>
          <a:latin typeface="Calibri" panose="020F0502020204030204" pitchFamily="34" charset="0"/>
          <a:ea typeface="+mn-ea"/>
          <a:cs typeface="Calibri" panose="020F0502020204030204" pitchFamily="34" charset="0"/>
        </a:defRPr>
      </a:lvl2pPr>
      <a:lvl3pPr marL="746125" marR="0" indent="-28892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kern="1200" baseline="0">
          <a:solidFill>
            <a:schemeClr val="tx1"/>
          </a:solidFill>
          <a:latin typeface="Calibri" panose="020F0502020204030204" pitchFamily="34" charset="0"/>
          <a:ea typeface="+mn-ea"/>
          <a:cs typeface="Calibri" panose="020F0502020204030204" pitchFamily="34" charset="0"/>
        </a:defRPr>
      </a:lvl3pPr>
      <a:lvl4pPr marL="969963" marR="0" indent="-223838"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sz="1400" kern="1200" baseline="0">
          <a:solidFill>
            <a:schemeClr val="tx1"/>
          </a:solidFill>
          <a:latin typeface="Calibri" panose="020F0502020204030204" pitchFamily="34" charset="0"/>
          <a:ea typeface="+mn-ea"/>
          <a:cs typeface="Calibri" panose="020F0502020204030204" pitchFamily="34" charset="0"/>
        </a:defRPr>
      </a:lvl4pPr>
      <a:lvl5pPr marL="1203325" marR="0" indent="-233363"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sz="1200" kern="1200" baseline="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png"/><Relationship Id="rId7" Type="http://schemas.openxmlformats.org/officeDocument/2006/relationships/image" Target="../media/image37.sv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image" Target="../media/image41.sv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sv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xml"/><Relationship Id="rId4" Type="http://schemas.openxmlformats.org/officeDocument/2006/relationships/image" Target="../media/image11.svg"/></Relationships>
</file>

<file path=ppt/slides/_rels/slide1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hyperlink" Target="http://www.ansys.com/education-resources"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 Id="rId9" Type="http://schemas.openxmlformats.org/officeDocument/2006/relationships/image" Target="../media/image71.pn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xml"/><Relationship Id="rId4" Type="http://schemas.openxmlformats.org/officeDocument/2006/relationships/image" Target="../media/image11.svg"/></Relationships>
</file>

<file path=ppt/slides/_rels/slide22.xml.rels><?xml version="1.0" encoding="UTF-8" standalone="yes"?>
<Relationships xmlns="http://schemas.openxmlformats.org/package/2006/relationships"><Relationship Id="rId3" Type="http://schemas.openxmlformats.org/officeDocument/2006/relationships/hyperlink" Target="https://www.ansys.com/academic/educators/education-resources/teaching-package-medical-devices" TargetMode="External"/><Relationship Id="rId7" Type="http://schemas.openxmlformats.org/officeDocument/2006/relationships/image" Target="../media/image75.png"/><Relationship Id="rId2" Type="http://schemas.openxmlformats.org/officeDocument/2006/relationships/hyperlink" Target="https://www.ansys.com/academic/educators/education-resources#t=EducationResourcesTab&amp;sort=relevancy&amp;layout=card" TargetMode="External"/><Relationship Id="rId1" Type="http://schemas.openxmlformats.org/officeDocument/2006/relationships/slideLayout" Target="../slideLayouts/slideLayout4.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23.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hyperlink" Target="http://www.ansys.com/education-resources?utm_campaign=academic&amp;utm_medium=referral&amp;utm_source=education-resource&amp;utm_content=partner_cross-bu_educator-resource-link_case-study_download_na_en_global&amp;campaignID=7013g000000gv7hAAA"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xml"/><Relationship Id="rId4" Type="http://schemas.openxmlformats.org/officeDocument/2006/relationships/image" Target="../media/image11.sv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10" Type="http://schemas.openxmlformats.org/officeDocument/2006/relationships/image" Target="../media/image20.jpeg"/><Relationship Id="rId4" Type="http://schemas.openxmlformats.org/officeDocument/2006/relationships/image" Target="../media/image14.svg"/><Relationship Id="rId9" Type="http://schemas.openxmlformats.org/officeDocument/2006/relationships/image" Target="../media/image19.jpeg"/></Relationships>
</file>

<file path=ppt/slides/_rels/slide7.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image" Target="../media/image21.emf"/><Relationship Id="rId7" Type="http://schemas.openxmlformats.org/officeDocument/2006/relationships/image" Target="../media/image25.emf"/><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4.emf"/><Relationship Id="rId5" Type="http://schemas.openxmlformats.org/officeDocument/2006/relationships/image" Target="../media/image23.emf"/><Relationship Id="rId4" Type="http://schemas.openxmlformats.org/officeDocument/2006/relationships/image" Target="../media/image22.emf"/></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xml"/><Relationship Id="rId4" Type="http://schemas.openxmlformats.org/officeDocument/2006/relationships/image" Target="../media/image11.sv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E2C3BA5-6E5F-4798-87B7-B8DFFB97930D}"/>
              </a:ext>
            </a:extLst>
          </p:cNvPr>
          <p:cNvSpPr>
            <a:spLocks noGrp="1"/>
          </p:cNvSpPr>
          <p:nvPr>
            <p:ph type="body" sz="quarter" idx="10"/>
          </p:nvPr>
        </p:nvSpPr>
        <p:spPr/>
        <p:txBody>
          <a:bodyPr/>
          <a:lstStyle/>
          <a:p>
            <a:r>
              <a:rPr lang="en-US" sz="3200" b="1" dirty="0"/>
              <a:t>Medical Devices </a:t>
            </a:r>
          </a:p>
        </p:txBody>
      </p:sp>
      <p:sp>
        <p:nvSpPr>
          <p:cNvPr id="3" name="Text Placeholder 2">
            <a:extLst>
              <a:ext uri="{FF2B5EF4-FFF2-40B4-BE49-F238E27FC236}">
                <a16:creationId xmlns:a16="http://schemas.microsoft.com/office/drawing/2014/main" id="{8DED2F7F-2065-4CCE-9AD5-77DBF0CD5628}"/>
              </a:ext>
            </a:extLst>
          </p:cNvPr>
          <p:cNvSpPr>
            <a:spLocks noGrp="1"/>
          </p:cNvSpPr>
          <p:nvPr>
            <p:ph type="body" sz="quarter" idx="12"/>
          </p:nvPr>
        </p:nvSpPr>
        <p:spPr>
          <a:xfrm>
            <a:off x="601663" y="2667001"/>
            <a:ext cx="5394325" cy="1554088"/>
          </a:xfrm>
        </p:spPr>
        <p:txBody>
          <a:bodyPr>
            <a:normAutofit/>
          </a:bodyPr>
          <a:lstStyle/>
          <a:p>
            <a:r>
              <a:rPr lang="en-US" sz="1800" dirty="0"/>
              <a:t>Harriet Parnell</a:t>
            </a:r>
            <a:r>
              <a:rPr lang="en-US" sz="1800" baseline="30000" dirty="0"/>
              <a:t>1</a:t>
            </a:r>
            <a:r>
              <a:rPr lang="en-US" sz="1800" dirty="0"/>
              <a:t> &amp; Mike Ashby</a:t>
            </a:r>
            <a:r>
              <a:rPr lang="en-US" sz="1800" baseline="30000" dirty="0"/>
              <a:t>2</a:t>
            </a:r>
          </a:p>
          <a:p>
            <a:endParaRPr lang="en-US" sz="2000" baseline="30000" dirty="0"/>
          </a:p>
          <a:p>
            <a:r>
              <a:rPr lang="en-GB" sz="1400" baseline="30000" dirty="0"/>
              <a:t>1</a:t>
            </a:r>
            <a:r>
              <a:rPr lang="en-GB" sz="1400" dirty="0"/>
              <a:t>Ansys Academic Development Team</a:t>
            </a:r>
          </a:p>
          <a:p>
            <a:r>
              <a:rPr lang="en-GB" sz="1400" baseline="30000" dirty="0"/>
              <a:t>2</a:t>
            </a:r>
            <a:r>
              <a:rPr lang="en-GB" sz="1400" dirty="0"/>
              <a:t>Department of Engineering, University of Cambridge</a:t>
            </a:r>
            <a:endParaRPr lang="en-US" sz="1400" dirty="0"/>
          </a:p>
        </p:txBody>
      </p:sp>
      <p:grpSp>
        <p:nvGrpSpPr>
          <p:cNvPr id="4" name="Group 3">
            <a:extLst>
              <a:ext uri="{FF2B5EF4-FFF2-40B4-BE49-F238E27FC236}">
                <a16:creationId xmlns:a16="http://schemas.microsoft.com/office/drawing/2014/main" id="{BA401499-1C82-1A9A-8F1F-6D74C7E32461}"/>
              </a:ext>
            </a:extLst>
          </p:cNvPr>
          <p:cNvGrpSpPr/>
          <p:nvPr/>
        </p:nvGrpSpPr>
        <p:grpSpPr>
          <a:xfrm>
            <a:off x="6816080" y="1641376"/>
            <a:ext cx="4491069" cy="2993039"/>
            <a:chOff x="685804" y="1781669"/>
            <a:chExt cx="4491069" cy="2993039"/>
          </a:xfrm>
        </p:grpSpPr>
        <p:pic>
          <p:nvPicPr>
            <p:cNvPr id="5" name="Picture 4" descr="A picture containing indoor, cup, sitting, table&#10;&#10;Description automatically generated">
              <a:extLst>
                <a:ext uri="{FF2B5EF4-FFF2-40B4-BE49-F238E27FC236}">
                  <a16:creationId xmlns:a16="http://schemas.microsoft.com/office/drawing/2014/main" id="{934ACCEC-443D-4F15-E458-9E71CCEF33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2323" y="3278189"/>
              <a:ext cx="1496519" cy="1496519"/>
            </a:xfrm>
            <a:prstGeom prst="rect">
              <a:avLst/>
            </a:prstGeom>
          </p:spPr>
        </p:pic>
        <p:pic>
          <p:nvPicPr>
            <p:cNvPr id="6" name="Picture 5" descr="A picture containing sitting, close, baseball, wearing&#10;&#10;Description automatically generated">
              <a:extLst>
                <a:ext uri="{FF2B5EF4-FFF2-40B4-BE49-F238E27FC236}">
                  <a16:creationId xmlns:a16="http://schemas.microsoft.com/office/drawing/2014/main" id="{B8EE4DA9-5E2D-C55B-E35D-0ABCAF175B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8842" y="1781669"/>
              <a:ext cx="1496519" cy="1496519"/>
            </a:xfrm>
            <a:prstGeom prst="rect">
              <a:avLst/>
            </a:prstGeom>
          </p:spPr>
        </p:pic>
        <p:pic>
          <p:nvPicPr>
            <p:cNvPr id="7" name="Picture 6" descr="A picture containing snow, sitting, covered, large&#10;&#10;Description automatically generated">
              <a:extLst>
                <a:ext uri="{FF2B5EF4-FFF2-40B4-BE49-F238E27FC236}">
                  <a16:creationId xmlns:a16="http://schemas.microsoft.com/office/drawing/2014/main" id="{A03F2783-9D4C-BEE2-1176-F17CF2826B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85804" y="1781669"/>
              <a:ext cx="1496519" cy="1496519"/>
            </a:xfrm>
            <a:prstGeom prst="rect">
              <a:avLst/>
            </a:prstGeom>
          </p:spPr>
        </p:pic>
        <p:pic>
          <p:nvPicPr>
            <p:cNvPr id="8" name="Picture 7" descr="A close up of a logo&#10;&#10;Description automatically generated">
              <a:extLst>
                <a:ext uri="{FF2B5EF4-FFF2-40B4-BE49-F238E27FC236}">
                  <a16:creationId xmlns:a16="http://schemas.microsoft.com/office/drawing/2014/main" id="{E1FF5A2E-48DA-19F9-0945-8C207E60A04F}"/>
                </a:ext>
              </a:extLst>
            </p:cNvPr>
            <p:cNvPicPr>
              <a:picLocks noChangeAspect="1"/>
            </p:cNvPicPr>
            <p:nvPr/>
          </p:nvPicPr>
          <p:blipFill rotWithShape="1">
            <a:blip r:embed="rId6">
              <a:extLst>
                <a:ext uri="{28A0092B-C50C-407E-A947-70E740481C1C}">
                  <a14:useLocalDpi xmlns:a14="http://schemas.microsoft.com/office/drawing/2010/main" val="0"/>
                </a:ext>
              </a:extLst>
            </a:blip>
            <a:srcRect l="10352" t="17159" r="12071" b="5264"/>
            <a:stretch/>
          </p:blipFill>
          <p:spPr>
            <a:xfrm>
              <a:off x="3680353" y="3278188"/>
              <a:ext cx="1496520" cy="1496520"/>
            </a:xfrm>
            <a:prstGeom prst="rect">
              <a:avLst/>
            </a:prstGeom>
          </p:spPr>
        </p:pic>
        <p:pic>
          <p:nvPicPr>
            <p:cNvPr id="9" name="Picture 8" descr="A picture containing food, glass&#10;&#10;Description automatically generated">
              <a:extLst>
                <a:ext uri="{FF2B5EF4-FFF2-40B4-BE49-F238E27FC236}">
                  <a16:creationId xmlns:a16="http://schemas.microsoft.com/office/drawing/2014/main" id="{DBF13756-C79F-3415-7DFC-1C4F1E73E3FD}"/>
                </a:ext>
              </a:extLst>
            </p:cNvPr>
            <p:cNvPicPr>
              <a:picLocks noChangeAspect="1"/>
            </p:cNvPicPr>
            <p:nvPr/>
          </p:nvPicPr>
          <p:blipFill rotWithShape="1">
            <a:blip r:embed="rId7">
              <a:extLst>
                <a:ext uri="{28A0092B-C50C-407E-A947-70E740481C1C}">
                  <a14:useLocalDpi xmlns:a14="http://schemas.microsoft.com/office/drawing/2010/main" val="0"/>
                </a:ext>
              </a:extLst>
            </a:blip>
            <a:srcRect l="11046" t="16256" r="20064" b="14854"/>
            <a:stretch/>
          </p:blipFill>
          <p:spPr>
            <a:xfrm>
              <a:off x="2179304" y="1784688"/>
              <a:ext cx="1493499" cy="1493499"/>
            </a:xfrm>
            <a:prstGeom prst="rect">
              <a:avLst/>
            </a:prstGeom>
          </p:spPr>
        </p:pic>
        <p:pic>
          <p:nvPicPr>
            <p:cNvPr id="10" name="Picture 9" descr="A close up of a toy&#10;&#10;Description automatically generated">
              <a:extLst>
                <a:ext uri="{FF2B5EF4-FFF2-40B4-BE49-F238E27FC236}">
                  <a16:creationId xmlns:a16="http://schemas.microsoft.com/office/drawing/2014/main" id="{B2CA4F55-22F4-9035-F398-9C4D44451FAB}"/>
                </a:ext>
              </a:extLst>
            </p:cNvPr>
            <p:cNvPicPr>
              <a:picLocks noChangeAspect="1"/>
            </p:cNvPicPr>
            <p:nvPr/>
          </p:nvPicPr>
          <p:blipFill rotWithShape="1">
            <a:blip r:embed="rId8">
              <a:extLst>
                <a:ext uri="{28A0092B-C50C-407E-A947-70E740481C1C}">
                  <a14:useLocalDpi xmlns:a14="http://schemas.microsoft.com/office/drawing/2010/main" val="0"/>
                </a:ext>
              </a:extLst>
            </a:blip>
            <a:srcRect l="12419" t="11060" r="8985" b="10344"/>
            <a:stretch/>
          </p:blipFill>
          <p:spPr>
            <a:xfrm>
              <a:off x="687313" y="3281209"/>
              <a:ext cx="1493499" cy="1493499"/>
            </a:xfrm>
            <a:prstGeom prst="rect">
              <a:avLst/>
            </a:prstGeom>
          </p:spPr>
        </p:pic>
      </p:grpSp>
    </p:spTree>
    <p:extLst>
      <p:ext uri="{BB962C8B-B14F-4D97-AF65-F5344CB8AC3E}">
        <p14:creationId xmlns:p14="http://schemas.microsoft.com/office/powerpoint/2010/main" val="32076856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FD1FB93-247F-9221-2E2E-6C9B623C00A1}"/>
              </a:ext>
            </a:extLst>
          </p:cNvPr>
          <p:cNvSpPr/>
          <p:nvPr/>
        </p:nvSpPr>
        <p:spPr>
          <a:xfrm>
            <a:off x="0" y="5373216"/>
            <a:ext cx="12192000" cy="88824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Slide Number Placeholder 1">
            <a:extLst>
              <a:ext uri="{FF2B5EF4-FFF2-40B4-BE49-F238E27FC236}">
                <a16:creationId xmlns:a16="http://schemas.microsoft.com/office/drawing/2014/main" id="{5135142B-BECA-501B-2A29-C95544922072}"/>
              </a:ext>
            </a:extLst>
          </p:cNvPr>
          <p:cNvSpPr>
            <a:spLocks noGrp="1"/>
          </p:cNvSpPr>
          <p:nvPr>
            <p:ph type="sldNum" sz="quarter" idx="11"/>
          </p:nvPr>
        </p:nvSpPr>
        <p:spPr/>
        <p:txBody>
          <a:bodyPr/>
          <a:lstStyle/>
          <a:p>
            <a:fld id="{F0D23093-2AB0-F74C-B865-1A12A15B650E}" type="slidenum">
              <a:rPr lang="en-US" smtClean="0"/>
              <a:pPr/>
              <a:t>10</a:t>
            </a:fld>
            <a:endParaRPr lang="en-US" dirty="0"/>
          </a:p>
        </p:txBody>
      </p:sp>
      <p:sp>
        <p:nvSpPr>
          <p:cNvPr id="3" name="Title 2">
            <a:extLst>
              <a:ext uri="{FF2B5EF4-FFF2-40B4-BE49-F238E27FC236}">
                <a16:creationId xmlns:a16="http://schemas.microsoft.com/office/drawing/2014/main" id="{504744CD-906B-34FE-6448-02149155F930}"/>
              </a:ext>
            </a:extLst>
          </p:cNvPr>
          <p:cNvSpPr>
            <a:spLocks noGrp="1"/>
          </p:cNvSpPr>
          <p:nvPr>
            <p:ph type="title"/>
          </p:nvPr>
        </p:nvSpPr>
        <p:spPr/>
        <p:txBody>
          <a:bodyPr/>
          <a:lstStyle/>
          <a:p>
            <a:r>
              <a:rPr lang="en-GB" dirty="0"/>
              <a:t>Bioengineering databases: contents overview</a:t>
            </a:r>
          </a:p>
        </p:txBody>
      </p:sp>
      <p:pic>
        <p:nvPicPr>
          <p:cNvPr id="4" name="Picture 3">
            <a:extLst>
              <a:ext uri="{FF2B5EF4-FFF2-40B4-BE49-F238E27FC236}">
                <a16:creationId xmlns:a16="http://schemas.microsoft.com/office/drawing/2014/main" id="{D3FFABA8-BD47-436A-0AA8-BF53B7912F8E}"/>
              </a:ext>
            </a:extLst>
          </p:cNvPr>
          <p:cNvPicPr>
            <a:picLocks noChangeAspect="1"/>
          </p:cNvPicPr>
          <p:nvPr/>
        </p:nvPicPr>
        <p:blipFill rotWithShape="1">
          <a:blip r:embed="rId3"/>
          <a:srcRect t="4000"/>
          <a:stretch/>
        </p:blipFill>
        <p:spPr>
          <a:xfrm>
            <a:off x="263352" y="1556792"/>
            <a:ext cx="5773247" cy="3456384"/>
          </a:xfrm>
          <a:prstGeom prst="rect">
            <a:avLst/>
          </a:prstGeom>
          <a:ln>
            <a:solidFill>
              <a:schemeClr val="bg1">
                <a:lumMod val="50000"/>
              </a:schemeClr>
            </a:solidFill>
          </a:ln>
        </p:spPr>
      </p:pic>
      <p:pic>
        <p:nvPicPr>
          <p:cNvPr id="7" name="Picture 6">
            <a:extLst>
              <a:ext uri="{FF2B5EF4-FFF2-40B4-BE49-F238E27FC236}">
                <a16:creationId xmlns:a16="http://schemas.microsoft.com/office/drawing/2014/main" id="{9F02C336-DEDB-0464-4136-BB82340C352B}"/>
              </a:ext>
            </a:extLst>
          </p:cNvPr>
          <p:cNvPicPr>
            <a:picLocks noChangeAspect="1"/>
          </p:cNvPicPr>
          <p:nvPr/>
        </p:nvPicPr>
        <p:blipFill rotWithShape="1">
          <a:blip r:embed="rId4"/>
          <a:srcRect t="4000"/>
          <a:stretch/>
        </p:blipFill>
        <p:spPr>
          <a:xfrm>
            <a:off x="6168008" y="1556792"/>
            <a:ext cx="5773247" cy="3456384"/>
          </a:xfrm>
          <a:prstGeom prst="rect">
            <a:avLst/>
          </a:prstGeom>
          <a:ln>
            <a:solidFill>
              <a:schemeClr val="bg1">
                <a:lumMod val="50000"/>
              </a:schemeClr>
            </a:solidFill>
          </a:ln>
        </p:spPr>
      </p:pic>
      <p:sp>
        <p:nvSpPr>
          <p:cNvPr id="8" name="Rectangle 7">
            <a:extLst>
              <a:ext uri="{FF2B5EF4-FFF2-40B4-BE49-F238E27FC236}">
                <a16:creationId xmlns:a16="http://schemas.microsoft.com/office/drawing/2014/main" id="{DAE30A86-0140-3A3B-FA37-306948742BDB}"/>
              </a:ext>
            </a:extLst>
          </p:cNvPr>
          <p:cNvSpPr/>
          <p:nvPr/>
        </p:nvSpPr>
        <p:spPr>
          <a:xfrm>
            <a:off x="335360" y="2348880"/>
            <a:ext cx="1368152" cy="1512168"/>
          </a:xfrm>
          <a:prstGeom prst="rect">
            <a:avLst/>
          </a:prstGeom>
          <a:noFill/>
          <a:ln w="1905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6283A823-F09D-707B-7527-B4D0BC3473BD}"/>
              </a:ext>
            </a:extLst>
          </p:cNvPr>
          <p:cNvSpPr/>
          <p:nvPr/>
        </p:nvSpPr>
        <p:spPr>
          <a:xfrm>
            <a:off x="6240016" y="2348880"/>
            <a:ext cx="1368152" cy="1872208"/>
          </a:xfrm>
          <a:prstGeom prst="rect">
            <a:avLst/>
          </a:prstGeom>
          <a:noFill/>
          <a:ln w="1905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C9048219-DEC9-2C5D-3905-B9448056C09E}"/>
              </a:ext>
            </a:extLst>
          </p:cNvPr>
          <p:cNvSpPr txBox="1"/>
          <p:nvPr/>
        </p:nvSpPr>
        <p:spPr>
          <a:xfrm>
            <a:off x="263351" y="5061917"/>
            <a:ext cx="1728192" cy="338554"/>
          </a:xfrm>
          <a:prstGeom prst="rect">
            <a:avLst/>
          </a:prstGeom>
          <a:noFill/>
        </p:spPr>
        <p:txBody>
          <a:bodyPr wrap="square" rtlCol="0">
            <a:spAutoFit/>
          </a:bodyPr>
          <a:lstStyle/>
          <a:p>
            <a:r>
              <a:rPr lang="en-GB" sz="1600" b="1" dirty="0"/>
              <a:t>Key content:</a:t>
            </a:r>
          </a:p>
        </p:txBody>
      </p:sp>
      <p:sp>
        <p:nvSpPr>
          <p:cNvPr id="26" name="TextBox 25">
            <a:extLst>
              <a:ext uri="{FF2B5EF4-FFF2-40B4-BE49-F238E27FC236}">
                <a16:creationId xmlns:a16="http://schemas.microsoft.com/office/drawing/2014/main" id="{96C765D3-5B56-E2CB-474A-95BCB27BB570}"/>
              </a:ext>
            </a:extLst>
          </p:cNvPr>
          <p:cNvSpPr txBox="1"/>
          <p:nvPr/>
        </p:nvSpPr>
        <p:spPr>
          <a:xfrm>
            <a:off x="263351" y="5445224"/>
            <a:ext cx="5352801" cy="738664"/>
          </a:xfrm>
          <a:prstGeom prst="rect">
            <a:avLst/>
          </a:prstGeom>
          <a:noFill/>
        </p:spPr>
        <p:txBody>
          <a:bodyPr wrap="square" rtlCol="0">
            <a:spAutoFit/>
          </a:bodyPr>
          <a:lstStyle/>
          <a:p>
            <a:pPr marL="180000" indent="-180000">
              <a:buFont typeface="Arial" panose="020B0604020202020204" pitchFamily="34" charset="0"/>
              <a:buChar char="•"/>
            </a:pPr>
            <a:r>
              <a:rPr lang="en-GB" sz="1400" b="1" dirty="0"/>
              <a:t>62</a:t>
            </a:r>
            <a:r>
              <a:rPr lang="en-GB" sz="1400" dirty="0"/>
              <a:t> Medical Devices and </a:t>
            </a:r>
            <a:r>
              <a:rPr lang="en-GB" sz="1400" b="1" dirty="0"/>
              <a:t>117</a:t>
            </a:r>
            <a:r>
              <a:rPr lang="en-GB" sz="1400" dirty="0"/>
              <a:t> FDA Approved Examples</a:t>
            </a:r>
          </a:p>
          <a:p>
            <a:pPr marL="180000" indent="-180000">
              <a:buFont typeface="Arial" panose="020B0604020202020204" pitchFamily="34" charset="0"/>
              <a:buChar char="•"/>
            </a:pPr>
            <a:r>
              <a:rPr lang="en-GB" sz="1400" b="1" dirty="0"/>
              <a:t>321</a:t>
            </a:r>
            <a:r>
              <a:rPr lang="en-GB" sz="1400" dirty="0"/>
              <a:t> Material records</a:t>
            </a:r>
          </a:p>
          <a:p>
            <a:pPr marL="180000" indent="-180000">
              <a:buFont typeface="Arial" panose="020B0604020202020204" pitchFamily="34" charset="0"/>
              <a:buChar char="•"/>
            </a:pPr>
            <a:r>
              <a:rPr lang="en-GB" sz="1400" dirty="0"/>
              <a:t>Basic materials selection tools </a:t>
            </a:r>
          </a:p>
        </p:txBody>
      </p:sp>
      <p:sp>
        <p:nvSpPr>
          <p:cNvPr id="27" name="TextBox 26">
            <a:extLst>
              <a:ext uri="{FF2B5EF4-FFF2-40B4-BE49-F238E27FC236}">
                <a16:creationId xmlns:a16="http://schemas.microsoft.com/office/drawing/2014/main" id="{0385ACF6-BA4F-A46E-0017-C0A069DB7732}"/>
              </a:ext>
            </a:extLst>
          </p:cNvPr>
          <p:cNvSpPr txBox="1"/>
          <p:nvPr/>
        </p:nvSpPr>
        <p:spPr>
          <a:xfrm>
            <a:off x="6168008" y="5445225"/>
            <a:ext cx="5352801" cy="738664"/>
          </a:xfrm>
          <a:prstGeom prst="rect">
            <a:avLst/>
          </a:prstGeom>
          <a:noFill/>
        </p:spPr>
        <p:txBody>
          <a:bodyPr wrap="square" rtlCol="0">
            <a:spAutoFit/>
          </a:bodyPr>
          <a:lstStyle/>
          <a:p>
            <a:pPr marL="180000" indent="-180000">
              <a:buFont typeface="Arial" panose="020B0604020202020204" pitchFamily="34" charset="0"/>
              <a:buChar char="•"/>
            </a:pPr>
            <a:r>
              <a:rPr lang="en-GB" sz="1400" b="1" dirty="0"/>
              <a:t>62</a:t>
            </a:r>
            <a:r>
              <a:rPr lang="en-GB" sz="1400" dirty="0"/>
              <a:t> Medical Devices and </a:t>
            </a:r>
            <a:r>
              <a:rPr lang="en-GB" sz="1400" b="1" dirty="0"/>
              <a:t>117</a:t>
            </a:r>
            <a:r>
              <a:rPr lang="en-GB" sz="1400" dirty="0"/>
              <a:t> FDA Approved Examples</a:t>
            </a:r>
          </a:p>
          <a:p>
            <a:pPr marL="180000" indent="-180000">
              <a:buFont typeface="Arial" panose="020B0604020202020204" pitchFamily="34" charset="0"/>
              <a:buChar char="•"/>
            </a:pPr>
            <a:r>
              <a:rPr lang="en-GB" sz="1400" b="1" dirty="0"/>
              <a:t>4261</a:t>
            </a:r>
            <a:r>
              <a:rPr lang="en-GB" sz="1400" dirty="0"/>
              <a:t> Material records</a:t>
            </a:r>
          </a:p>
          <a:p>
            <a:pPr marL="180000" indent="-180000">
              <a:buFont typeface="Arial" panose="020B0604020202020204" pitchFamily="34" charset="0"/>
              <a:buChar char="•"/>
            </a:pPr>
            <a:r>
              <a:rPr lang="en-GB" sz="1400" dirty="0"/>
              <a:t>Advanced materials selection tools </a:t>
            </a:r>
          </a:p>
        </p:txBody>
      </p:sp>
      <p:sp>
        <p:nvSpPr>
          <p:cNvPr id="28" name="TextBox 27">
            <a:extLst>
              <a:ext uri="{FF2B5EF4-FFF2-40B4-BE49-F238E27FC236}">
                <a16:creationId xmlns:a16="http://schemas.microsoft.com/office/drawing/2014/main" id="{F59FAB8C-C4B4-D778-3E70-0D144E4F451C}"/>
              </a:ext>
            </a:extLst>
          </p:cNvPr>
          <p:cNvSpPr txBox="1"/>
          <p:nvPr/>
        </p:nvSpPr>
        <p:spPr>
          <a:xfrm>
            <a:off x="665781" y="785225"/>
            <a:ext cx="11257459" cy="646331"/>
          </a:xfrm>
          <a:prstGeom prst="rect">
            <a:avLst/>
          </a:prstGeom>
          <a:noFill/>
        </p:spPr>
        <p:txBody>
          <a:bodyPr wrap="square">
            <a:spAutoFit/>
          </a:bodyPr>
          <a:lstStyle/>
          <a:p>
            <a:r>
              <a:rPr lang="en-GB" dirty="0"/>
              <a:t>For an introduction to medical devices and relevant materials selection, we recommend using Level 2 Bioengineering. For advanced, more realistic projects, we recommend Level 3 Bioengineering. </a:t>
            </a:r>
          </a:p>
        </p:txBody>
      </p:sp>
      <p:grpSp>
        <p:nvGrpSpPr>
          <p:cNvPr id="29" name="Group 28">
            <a:extLst>
              <a:ext uri="{FF2B5EF4-FFF2-40B4-BE49-F238E27FC236}">
                <a16:creationId xmlns:a16="http://schemas.microsoft.com/office/drawing/2014/main" id="{68239299-FAB7-9798-2776-F32667698BF6}"/>
              </a:ext>
            </a:extLst>
          </p:cNvPr>
          <p:cNvGrpSpPr/>
          <p:nvPr/>
        </p:nvGrpSpPr>
        <p:grpSpPr>
          <a:xfrm>
            <a:off x="268760" y="785225"/>
            <a:ext cx="360184" cy="655671"/>
            <a:chOff x="560429" y="5272884"/>
            <a:chExt cx="490757" cy="893364"/>
          </a:xfrm>
        </p:grpSpPr>
        <p:pic>
          <p:nvPicPr>
            <p:cNvPr id="30" name="Graphic 29">
              <a:extLst>
                <a:ext uri="{FF2B5EF4-FFF2-40B4-BE49-F238E27FC236}">
                  <a16:creationId xmlns:a16="http://schemas.microsoft.com/office/drawing/2014/main" id="{987B071B-53FD-93A3-C5BE-9CC2E797468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0429" y="5272884"/>
              <a:ext cx="416019" cy="893364"/>
            </a:xfrm>
            <a:prstGeom prst="rect">
              <a:avLst/>
            </a:prstGeom>
          </p:spPr>
        </p:pic>
        <p:pic>
          <p:nvPicPr>
            <p:cNvPr id="31" name="Graphic 30">
              <a:extLst>
                <a:ext uri="{FF2B5EF4-FFF2-40B4-BE49-F238E27FC236}">
                  <a16:creationId xmlns:a16="http://schemas.microsoft.com/office/drawing/2014/main" id="{9E0CF459-65CE-1190-CFB1-A785AB76FEA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5167" y="5272884"/>
              <a:ext cx="416019" cy="893364"/>
            </a:xfrm>
            <a:prstGeom prst="rect">
              <a:avLst/>
            </a:prstGeom>
          </p:spPr>
        </p:pic>
      </p:grpSp>
      <p:sp>
        <p:nvSpPr>
          <p:cNvPr id="32" name="TextBox 31">
            <a:extLst>
              <a:ext uri="{FF2B5EF4-FFF2-40B4-BE49-F238E27FC236}">
                <a16:creationId xmlns:a16="http://schemas.microsoft.com/office/drawing/2014/main" id="{867A9346-0FC7-C923-EAE0-D7EE26A163C4}"/>
              </a:ext>
            </a:extLst>
          </p:cNvPr>
          <p:cNvSpPr txBox="1"/>
          <p:nvPr/>
        </p:nvSpPr>
        <p:spPr>
          <a:xfrm>
            <a:off x="6168008" y="5061917"/>
            <a:ext cx="1728192" cy="338554"/>
          </a:xfrm>
          <a:prstGeom prst="rect">
            <a:avLst/>
          </a:prstGeom>
          <a:noFill/>
        </p:spPr>
        <p:txBody>
          <a:bodyPr wrap="square" rtlCol="0">
            <a:spAutoFit/>
          </a:bodyPr>
          <a:lstStyle/>
          <a:p>
            <a:r>
              <a:rPr lang="en-GB" sz="1600" b="1" dirty="0"/>
              <a:t>Key content:</a:t>
            </a:r>
          </a:p>
        </p:txBody>
      </p:sp>
    </p:spTree>
    <p:extLst>
      <p:ext uri="{BB962C8B-B14F-4D97-AF65-F5344CB8AC3E}">
        <p14:creationId xmlns:p14="http://schemas.microsoft.com/office/powerpoint/2010/main" val="35757539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E47C1E0-4110-3EA3-72B6-308296628EDF}"/>
              </a:ext>
            </a:extLst>
          </p:cNvPr>
          <p:cNvSpPr>
            <a:spLocks noGrp="1"/>
          </p:cNvSpPr>
          <p:nvPr>
            <p:ph type="sldNum" sz="quarter" idx="11"/>
          </p:nvPr>
        </p:nvSpPr>
        <p:spPr/>
        <p:txBody>
          <a:bodyPr/>
          <a:lstStyle/>
          <a:p>
            <a:fld id="{F0D23093-2AB0-F74C-B865-1A12A15B650E}" type="slidenum">
              <a:rPr lang="en-US" smtClean="0"/>
              <a:pPr/>
              <a:t>11</a:t>
            </a:fld>
            <a:endParaRPr lang="en-US" dirty="0"/>
          </a:p>
        </p:txBody>
      </p:sp>
      <p:sp>
        <p:nvSpPr>
          <p:cNvPr id="3" name="Title 2">
            <a:extLst>
              <a:ext uri="{FF2B5EF4-FFF2-40B4-BE49-F238E27FC236}">
                <a16:creationId xmlns:a16="http://schemas.microsoft.com/office/drawing/2014/main" id="{765209D3-E533-054B-16C0-67B76D3FF612}"/>
              </a:ext>
            </a:extLst>
          </p:cNvPr>
          <p:cNvSpPr>
            <a:spLocks noGrp="1"/>
          </p:cNvSpPr>
          <p:nvPr>
            <p:ph type="title"/>
          </p:nvPr>
        </p:nvSpPr>
        <p:spPr/>
        <p:txBody>
          <a:bodyPr/>
          <a:lstStyle/>
          <a:p>
            <a:r>
              <a:rPr lang="en-GB" dirty="0"/>
              <a:t>Database contents and structure</a:t>
            </a:r>
          </a:p>
        </p:txBody>
      </p:sp>
      <p:grpSp>
        <p:nvGrpSpPr>
          <p:cNvPr id="29" name="Group 28">
            <a:extLst>
              <a:ext uri="{FF2B5EF4-FFF2-40B4-BE49-F238E27FC236}">
                <a16:creationId xmlns:a16="http://schemas.microsoft.com/office/drawing/2014/main" id="{D3B1954F-2B2D-A636-B489-0B3220F00287}"/>
              </a:ext>
            </a:extLst>
          </p:cNvPr>
          <p:cNvGrpSpPr/>
          <p:nvPr/>
        </p:nvGrpSpPr>
        <p:grpSpPr>
          <a:xfrm>
            <a:off x="4183415" y="2354205"/>
            <a:ext cx="5616624" cy="3064337"/>
            <a:chOff x="4757061" y="2591476"/>
            <a:chExt cx="6161718" cy="3361731"/>
          </a:xfrm>
        </p:grpSpPr>
        <p:grpSp>
          <p:nvGrpSpPr>
            <p:cNvPr id="5" name="Group 4">
              <a:extLst>
                <a:ext uri="{FF2B5EF4-FFF2-40B4-BE49-F238E27FC236}">
                  <a16:creationId xmlns:a16="http://schemas.microsoft.com/office/drawing/2014/main" id="{A1E384A9-1754-6EC3-BD6D-B916FDF0E82F}"/>
                </a:ext>
              </a:extLst>
            </p:cNvPr>
            <p:cNvGrpSpPr/>
            <p:nvPr/>
          </p:nvGrpSpPr>
          <p:grpSpPr>
            <a:xfrm>
              <a:off x="7020204" y="3548881"/>
              <a:ext cx="1446922" cy="1446922"/>
              <a:chOff x="5150804" y="2705538"/>
              <a:chExt cx="1446922" cy="1446922"/>
            </a:xfrm>
          </p:grpSpPr>
          <p:pic>
            <p:nvPicPr>
              <p:cNvPr id="6" name="Picture 5">
                <a:extLst>
                  <a:ext uri="{FF2B5EF4-FFF2-40B4-BE49-F238E27FC236}">
                    <a16:creationId xmlns:a16="http://schemas.microsoft.com/office/drawing/2014/main" id="{6F7D3128-D979-6C51-35D0-13E8D698131C}"/>
                  </a:ext>
                </a:extLst>
              </p:cNvPr>
              <p:cNvPicPr/>
              <p:nvPr/>
            </p:nvPicPr>
            <p:blipFill rotWithShape="1">
              <a:blip r:embed="rId2">
                <a:extLst>
                  <a:ext uri="{28A0092B-C50C-407E-A947-70E740481C1C}">
                    <a14:useLocalDpi xmlns:a14="http://schemas.microsoft.com/office/drawing/2010/main" val="0"/>
                  </a:ext>
                </a:extLst>
              </a:blip>
              <a:srcRect l="9724" t="5521" r="60183" b="4056"/>
              <a:stretch/>
            </p:blipFill>
            <p:spPr bwMode="auto">
              <a:xfrm>
                <a:off x="5150804" y="2705538"/>
                <a:ext cx="1446922" cy="1446922"/>
              </a:xfrm>
              <a:prstGeom prst="ellipse">
                <a:avLst/>
              </a:prstGeom>
              <a:noFill/>
              <a:ln>
                <a:noFill/>
              </a:ln>
            </p:spPr>
          </p:pic>
          <p:sp>
            <p:nvSpPr>
              <p:cNvPr id="7" name="Oval 6">
                <a:extLst>
                  <a:ext uri="{FF2B5EF4-FFF2-40B4-BE49-F238E27FC236}">
                    <a16:creationId xmlns:a16="http://schemas.microsoft.com/office/drawing/2014/main" id="{D41761F5-A087-EDC5-0095-16E6B66E05A5}"/>
                  </a:ext>
                </a:extLst>
              </p:cNvPr>
              <p:cNvSpPr/>
              <p:nvPr/>
            </p:nvSpPr>
            <p:spPr>
              <a:xfrm>
                <a:off x="5150805" y="2705539"/>
                <a:ext cx="1446921" cy="1446921"/>
              </a:xfrm>
              <a:prstGeom prst="ellipse">
                <a:avLst/>
              </a:prstGeom>
              <a:solidFill>
                <a:schemeClr val="bg1">
                  <a:alpha val="80000"/>
                </a:schemeClr>
              </a:solidFill>
              <a:ln w="28575">
                <a:solidFill>
                  <a:srgbClr val="FFB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Material Universe</a:t>
                </a:r>
                <a:endParaRPr lang="en-GB" sz="1400" b="1" dirty="0">
                  <a:solidFill>
                    <a:schemeClr val="tx1"/>
                  </a:solidFill>
                </a:endParaRPr>
              </a:p>
            </p:txBody>
          </p:sp>
        </p:grpSp>
        <p:grpSp>
          <p:nvGrpSpPr>
            <p:cNvPr id="8" name="Group 7">
              <a:extLst>
                <a:ext uri="{FF2B5EF4-FFF2-40B4-BE49-F238E27FC236}">
                  <a16:creationId xmlns:a16="http://schemas.microsoft.com/office/drawing/2014/main" id="{1DD22969-8277-28E6-DCD9-02C47B4D7B5B}"/>
                </a:ext>
              </a:extLst>
            </p:cNvPr>
            <p:cNvGrpSpPr/>
            <p:nvPr/>
          </p:nvGrpSpPr>
          <p:grpSpPr>
            <a:xfrm>
              <a:off x="4757061" y="4506285"/>
              <a:ext cx="1446922" cy="1446922"/>
              <a:chOff x="6851211" y="2705538"/>
              <a:chExt cx="1446922" cy="1446922"/>
            </a:xfrm>
          </p:grpSpPr>
          <p:pic>
            <p:nvPicPr>
              <p:cNvPr id="9" name="Picture 8" descr="A picture containing indoor, cup, sitting, table&#10;&#10;Description automatically generated">
                <a:extLst>
                  <a:ext uri="{FF2B5EF4-FFF2-40B4-BE49-F238E27FC236}">
                    <a16:creationId xmlns:a16="http://schemas.microsoft.com/office/drawing/2014/main" id="{1E087A16-ECAD-239A-E719-3BB25FA9B515}"/>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851211" y="2705538"/>
                <a:ext cx="1446922" cy="1446922"/>
              </a:xfrm>
              <a:prstGeom prst="ellipse">
                <a:avLst/>
              </a:prstGeom>
            </p:spPr>
          </p:pic>
          <p:sp>
            <p:nvSpPr>
              <p:cNvPr id="10" name="Oval 9">
                <a:extLst>
                  <a:ext uri="{FF2B5EF4-FFF2-40B4-BE49-F238E27FC236}">
                    <a16:creationId xmlns:a16="http://schemas.microsoft.com/office/drawing/2014/main" id="{D6EE5751-6990-5F97-D77C-400E4A058645}"/>
                  </a:ext>
                </a:extLst>
              </p:cNvPr>
              <p:cNvSpPr/>
              <p:nvPr/>
            </p:nvSpPr>
            <p:spPr>
              <a:xfrm>
                <a:off x="6851212" y="2705539"/>
                <a:ext cx="1446921" cy="1446921"/>
              </a:xfrm>
              <a:prstGeom prst="ellipse">
                <a:avLst/>
              </a:prstGeom>
              <a:solidFill>
                <a:schemeClr val="bg1">
                  <a:alpha val="80000"/>
                </a:schemeClr>
              </a:solidFill>
              <a:ln w="28575"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FDA Approved Examples</a:t>
                </a:r>
                <a:endParaRPr lang="en-GB" sz="1400" b="1" dirty="0">
                  <a:solidFill>
                    <a:schemeClr val="tx1"/>
                  </a:solidFill>
                </a:endParaRPr>
              </a:p>
            </p:txBody>
          </p:sp>
        </p:grpSp>
        <p:grpSp>
          <p:nvGrpSpPr>
            <p:cNvPr id="11" name="Group 10">
              <a:extLst>
                <a:ext uri="{FF2B5EF4-FFF2-40B4-BE49-F238E27FC236}">
                  <a16:creationId xmlns:a16="http://schemas.microsoft.com/office/drawing/2014/main" id="{5383E28D-9A45-641D-AB96-E27F54E54DE6}"/>
                </a:ext>
              </a:extLst>
            </p:cNvPr>
            <p:cNvGrpSpPr/>
            <p:nvPr/>
          </p:nvGrpSpPr>
          <p:grpSpPr>
            <a:xfrm>
              <a:off x="4757061" y="2591476"/>
              <a:ext cx="1446922" cy="1446922"/>
              <a:chOff x="5151029" y="1070233"/>
              <a:chExt cx="1446922" cy="1446922"/>
            </a:xfrm>
          </p:grpSpPr>
          <p:pic>
            <p:nvPicPr>
              <p:cNvPr id="12" name="Picture 11">
                <a:extLst>
                  <a:ext uri="{FF2B5EF4-FFF2-40B4-BE49-F238E27FC236}">
                    <a16:creationId xmlns:a16="http://schemas.microsoft.com/office/drawing/2014/main" id="{63BFE173-2423-5B30-B2D5-45A5C4C0D6F1}"/>
                  </a:ext>
                </a:extLst>
              </p:cNvPr>
              <p:cNvPicPr>
                <a:picLocks noChangeAspect="1"/>
              </p:cNvPicPr>
              <p:nvPr/>
            </p:nvPicPr>
            <p:blipFill rotWithShape="1">
              <a:blip r:embed="rId4"/>
              <a:srcRect l="33512" t="5053" r="4371" b="5844"/>
              <a:stretch/>
            </p:blipFill>
            <p:spPr>
              <a:xfrm>
                <a:off x="5151029" y="1070233"/>
                <a:ext cx="1446922" cy="1446922"/>
              </a:xfrm>
              <a:prstGeom prst="ellipse">
                <a:avLst/>
              </a:prstGeom>
            </p:spPr>
          </p:pic>
          <p:sp>
            <p:nvSpPr>
              <p:cNvPr id="13" name="Oval 12">
                <a:extLst>
                  <a:ext uri="{FF2B5EF4-FFF2-40B4-BE49-F238E27FC236}">
                    <a16:creationId xmlns:a16="http://schemas.microsoft.com/office/drawing/2014/main" id="{75700A3D-8EC6-2AD2-D2C4-E2D37CAE3FE8}"/>
                  </a:ext>
                </a:extLst>
              </p:cNvPr>
              <p:cNvSpPr/>
              <p:nvPr/>
            </p:nvSpPr>
            <p:spPr>
              <a:xfrm>
                <a:off x="5151030" y="1070234"/>
                <a:ext cx="1446921" cy="1446921"/>
              </a:xfrm>
              <a:prstGeom prst="ellipse">
                <a:avLst/>
              </a:prstGeom>
              <a:solidFill>
                <a:schemeClr val="bg1">
                  <a:alpha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Medical Devices</a:t>
                </a:r>
                <a:endParaRPr lang="en-GB" sz="1400" b="1" dirty="0">
                  <a:solidFill>
                    <a:schemeClr val="tx1"/>
                  </a:solidFill>
                </a:endParaRPr>
              </a:p>
            </p:txBody>
          </p:sp>
        </p:grpSp>
        <p:grpSp>
          <p:nvGrpSpPr>
            <p:cNvPr id="14" name="Group 13">
              <a:extLst>
                <a:ext uri="{FF2B5EF4-FFF2-40B4-BE49-F238E27FC236}">
                  <a16:creationId xmlns:a16="http://schemas.microsoft.com/office/drawing/2014/main" id="{6E13F12A-10FA-2380-2EA4-18FB37AD07F5}"/>
                </a:ext>
              </a:extLst>
            </p:cNvPr>
            <p:cNvGrpSpPr/>
            <p:nvPr/>
          </p:nvGrpSpPr>
          <p:grpSpPr>
            <a:xfrm>
              <a:off x="9471857" y="3548881"/>
              <a:ext cx="1446922" cy="1446922"/>
              <a:chOff x="5150297" y="4340844"/>
              <a:chExt cx="1446922" cy="1446922"/>
            </a:xfrm>
          </p:grpSpPr>
          <p:pic>
            <p:nvPicPr>
              <p:cNvPr id="15" name="Picture 14">
                <a:extLst>
                  <a:ext uri="{FF2B5EF4-FFF2-40B4-BE49-F238E27FC236}">
                    <a16:creationId xmlns:a16="http://schemas.microsoft.com/office/drawing/2014/main" id="{7AED4DDB-6BC0-D2B1-CF74-986E7E587CE8}"/>
                  </a:ext>
                </a:extLst>
              </p:cNvPr>
              <p:cNvPicPr>
                <a:picLocks noChangeAspect="1"/>
              </p:cNvPicPr>
              <p:nvPr/>
            </p:nvPicPr>
            <p:blipFill rotWithShape="1">
              <a:blip r:embed="rId5"/>
              <a:srcRect l="12603" t="3685" r="5682" b="6394"/>
              <a:stretch/>
            </p:blipFill>
            <p:spPr>
              <a:xfrm>
                <a:off x="5150297" y="4340844"/>
                <a:ext cx="1446922" cy="1446922"/>
              </a:xfrm>
              <a:prstGeom prst="ellipse">
                <a:avLst/>
              </a:prstGeom>
            </p:spPr>
          </p:pic>
          <p:sp>
            <p:nvSpPr>
              <p:cNvPr id="16" name="Oval 15">
                <a:extLst>
                  <a:ext uri="{FF2B5EF4-FFF2-40B4-BE49-F238E27FC236}">
                    <a16:creationId xmlns:a16="http://schemas.microsoft.com/office/drawing/2014/main" id="{EA6F2C6C-E4A9-9FF5-D611-468F58E0F204}"/>
                  </a:ext>
                </a:extLst>
              </p:cNvPr>
              <p:cNvSpPr/>
              <p:nvPr/>
            </p:nvSpPr>
            <p:spPr>
              <a:xfrm>
                <a:off x="5150298" y="4340845"/>
                <a:ext cx="1446921" cy="1446921"/>
              </a:xfrm>
              <a:prstGeom prst="ellipse">
                <a:avLst/>
              </a:prstGeom>
              <a:solidFill>
                <a:schemeClr val="bg1">
                  <a:alpha val="80000"/>
                </a:schemeClr>
              </a:solidFill>
              <a:ln w="28575">
                <a:solidFill>
                  <a:srgbClr val="FFB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Process Universe</a:t>
                </a:r>
                <a:endParaRPr lang="en-GB" sz="1400" b="1" dirty="0">
                  <a:solidFill>
                    <a:schemeClr val="tx1"/>
                  </a:solidFill>
                </a:endParaRPr>
              </a:p>
            </p:txBody>
          </p:sp>
        </p:grpSp>
        <p:cxnSp>
          <p:nvCxnSpPr>
            <p:cNvPr id="17" name="Straight Connector 16">
              <a:extLst>
                <a:ext uri="{FF2B5EF4-FFF2-40B4-BE49-F238E27FC236}">
                  <a16:creationId xmlns:a16="http://schemas.microsoft.com/office/drawing/2014/main" id="{83398BA7-3DE5-1F67-85EE-288F8833F119}"/>
                </a:ext>
              </a:extLst>
            </p:cNvPr>
            <p:cNvCxnSpPr>
              <a:stCxn id="7" idx="6"/>
              <a:endCxn id="16" idx="2"/>
            </p:cNvCxnSpPr>
            <p:nvPr/>
          </p:nvCxnSpPr>
          <p:spPr>
            <a:xfrm>
              <a:off x="8467126" y="4272343"/>
              <a:ext cx="1004732" cy="0"/>
            </a:xfrm>
            <a:prstGeom prst="line">
              <a:avLst/>
            </a:prstGeom>
            <a:ln w="15875">
              <a:solidFill>
                <a:schemeClr val="tx1"/>
              </a:solidFill>
              <a:prstDash val="dash"/>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1B189A0-F876-B502-73E0-4C507062AEDF}"/>
                </a:ext>
              </a:extLst>
            </p:cNvPr>
            <p:cNvCxnSpPr>
              <a:cxnSpLocks/>
              <a:stCxn id="7" idx="1"/>
              <a:endCxn id="13" idx="6"/>
            </p:cNvCxnSpPr>
            <p:nvPr/>
          </p:nvCxnSpPr>
          <p:spPr>
            <a:xfrm flipH="1" flipV="1">
              <a:off x="6203983" y="3314938"/>
              <a:ext cx="1028119" cy="445841"/>
            </a:xfrm>
            <a:prstGeom prst="line">
              <a:avLst/>
            </a:prstGeom>
            <a:ln w="15875">
              <a:solidFill>
                <a:schemeClr val="tx1"/>
              </a:solidFill>
              <a:prstDash val="dash"/>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6CDD37B-AD33-5885-CA0D-F5E66206F834}"/>
                </a:ext>
              </a:extLst>
            </p:cNvPr>
            <p:cNvCxnSpPr>
              <a:cxnSpLocks/>
              <a:stCxn id="13" idx="4"/>
              <a:endCxn id="10" idx="0"/>
            </p:cNvCxnSpPr>
            <p:nvPr/>
          </p:nvCxnSpPr>
          <p:spPr>
            <a:xfrm>
              <a:off x="5480523" y="4038398"/>
              <a:ext cx="0" cy="467888"/>
            </a:xfrm>
            <a:prstGeom prst="line">
              <a:avLst/>
            </a:prstGeom>
            <a:ln w="15875">
              <a:solidFill>
                <a:schemeClr val="tx1"/>
              </a:solidFill>
              <a:prstDash val="dash"/>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9514CAF-F487-047F-6011-CD33590807E4}"/>
                </a:ext>
              </a:extLst>
            </p:cNvPr>
            <p:cNvCxnSpPr>
              <a:cxnSpLocks/>
              <a:stCxn id="10" idx="6"/>
              <a:endCxn id="7" idx="3"/>
            </p:cNvCxnSpPr>
            <p:nvPr/>
          </p:nvCxnSpPr>
          <p:spPr>
            <a:xfrm flipV="1">
              <a:off x="6203983" y="4783906"/>
              <a:ext cx="1028119" cy="445841"/>
            </a:xfrm>
            <a:prstGeom prst="line">
              <a:avLst/>
            </a:prstGeom>
            <a:ln w="15875">
              <a:solidFill>
                <a:schemeClr val="tx1"/>
              </a:solidFill>
              <a:prstDash val="dash"/>
              <a:headEnd type="stealth" w="lg" len="lg"/>
              <a:tailEnd type="stealth" w="lg" len="lg"/>
            </a:ln>
          </p:spPr>
          <p:style>
            <a:lnRef idx="1">
              <a:schemeClr val="accent1"/>
            </a:lnRef>
            <a:fillRef idx="0">
              <a:schemeClr val="accent1"/>
            </a:fillRef>
            <a:effectRef idx="0">
              <a:schemeClr val="accent1"/>
            </a:effectRef>
            <a:fontRef idx="minor">
              <a:schemeClr val="tx1"/>
            </a:fontRef>
          </p:style>
        </p:cxnSp>
      </p:grpSp>
      <p:pic>
        <p:nvPicPr>
          <p:cNvPr id="32" name="Graphic 31">
            <a:extLst>
              <a:ext uri="{FF2B5EF4-FFF2-40B4-BE49-F238E27FC236}">
                <a16:creationId xmlns:a16="http://schemas.microsoft.com/office/drawing/2014/main" id="{AF6B3FF3-6764-40F1-A090-4C51C6C0CAA5}"/>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20621"/>
          <a:stretch/>
        </p:blipFill>
        <p:spPr>
          <a:xfrm>
            <a:off x="0" y="1124744"/>
            <a:ext cx="4339901" cy="5133975"/>
          </a:xfrm>
          <a:prstGeom prst="rect">
            <a:avLst/>
          </a:prstGeom>
        </p:spPr>
      </p:pic>
      <p:pic>
        <p:nvPicPr>
          <p:cNvPr id="34" name="Graphic 33">
            <a:extLst>
              <a:ext uri="{FF2B5EF4-FFF2-40B4-BE49-F238E27FC236}">
                <a16:creationId xmlns:a16="http://schemas.microsoft.com/office/drawing/2014/main" id="{AD52CEC0-4E5F-8818-481E-6F731B6EC5D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935565" y="1124744"/>
            <a:ext cx="2390775" cy="5133975"/>
          </a:xfrm>
          <a:prstGeom prst="rect">
            <a:avLst/>
          </a:prstGeom>
        </p:spPr>
      </p:pic>
      <p:pic>
        <p:nvPicPr>
          <p:cNvPr id="36" name="Graphic 35" descr="Folder Search with solid fill">
            <a:extLst>
              <a:ext uri="{FF2B5EF4-FFF2-40B4-BE49-F238E27FC236}">
                <a16:creationId xmlns:a16="http://schemas.microsoft.com/office/drawing/2014/main" id="{6938866B-BA71-C4BE-8231-2C8524FECFC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56226" y="2754842"/>
            <a:ext cx="2153948" cy="2153948"/>
          </a:xfrm>
          <a:prstGeom prst="rect">
            <a:avLst/>
          </a:prstGeom>
        </p:spPr>
      </p:pic>
      <p:sp>
        <p:nvSpPr>
          <p:cNvPr id="4" name="TextBox 3">
            <a:extLst>
              <a:ext uri="{FF2B5EF4-FFF2-40B4-BE49-F238E27FC236}">
                <a16:creationId xmlns:a16="http://schemas.microsoft.com/office/drawing/2014/main" id="{A01439B7-34E3-D789-CBFE-BB788E287C95}"/>
              </a:ext>
            </a:extLst>
          </p:cNvPr>
          <p:cNvSpPr txBox="1"/>
          <p:nvPr/>
        </p:nvSpPr>
        <p:spPr>
          <a:xfrm>
            <a:off x="399790" y="1339629"/>
            <a:ext cx="3035819" cy="1200329"/>
          </a:xfrm>
          <a:prstGeom prst="rect">
            <a:avLst/>
          </a:prstGeom>
          <a:noFill/>
        </p:spPr>
        <p:txBody>
          <a:bodyPr wrap="square" rtlCol="0">
            <a:spAutoFit/>
          </a:bodyPr>
          <a:lstStyle/>
          <a:p>
            <a:r>
              <a:rPr lang="en-GB" dirty="0"/>
              <a:t>Granta EduPack is therefore an excellent source of material and medical device information.</a:t>
            </a:r>
          </a:p>
        </p:txBody>
      </p:sp>
      <p:sp>
        <p:nvSpPr>
          <p:cNvPr id="21" name="TextBox 20">
            <a:extLst>
              <a:ext uri="{FF2B5EF4-FFF2-40B4-BE49-F238E27FC236}">
                <a16:creationId xmlns:a16="http://schemas.microsoft.com/office/drawing/2014/main" id="{EA34AEDE-DA34-AEEF-04E1-D4D86DB13F4D}"/>
              </a:ext>
            </a:extLst>
          </p:cNvPr>
          <p:cNvSpPr txBox="1"/>
          <p:nvPr/>
        </p:nvSpPr>
        <p:spPr>
          <a:xfrm>
            <a:off x="4583832" y="1339628"/>
            <a:ext cx="6998568" cy="923330"/>
          </a:xfrm>
          <a:prstGeom prst="rect">
            <a:avLst/>
          </a:prstGeom>
          <a:noFill/>
        </p:spPr>
        <p:txBody>
          <a:bodyPr wrap="square" rtlCol="0">
            <a:spAutoFit/>
          </a:bodyPr>
          <a:lstStyle/>
          <a:p>
            <a:r>
              <a:rPr lang="en-GB" dirty="0"/>
              <a:t>But the structure of its </a:t>
            </a:r>
            <a:r>
              <a:rPr lang="en-GB" dirty="0" err="1"/>
              <a:t>datatables</a:t>
            </a:r>
            <a:r>
              <a:rPr lang="en-GB" dirty="0"/>
              <a:t> also allows students too explore specific links between medical devices and the materials that have been used to make them. </a:t>
            </a:r>
          </a:p>
        </p:txBody>
      </p:sp>
      <p:grpSp>
        <p:nvGrpSpPr>
          <p:cNvPr id="22" name="Group 21">
            <a:extLst>
              <a:ext uri="{FF2B5EF4-FFF2-40B4-BE49-F238E27FC236}">
                <a16:creationId xmlns:a16="http://schemas.microsoft.com/office/drawing/2014/main" id="{6253D142-6325-34E2-7324-B1F26F09AF9B}"/>
              </a:ext>
            </a:extLst>
          </p:cNvPr>
          <p:cNvGrpSpPr/>
          <p:nvPr/>
        </p:nvGrpSpPr>
        <p:grpSpPr>
          <a:xfrm>
            <a:off x="10527018" y="2514477"/>
            <a:ext cx="1165495" cy="369332"/>
            <a:chOff x="835373" y="5519448"/>
            <a:chExt cx="1165495" cy="369332"/>
          </a:xfrm>
        </p:grpSpPr>
        <p:cxnSp>
          <p:nvCxnSpPr>
            <p:cNvPr id="23" name="Straight Connector 22">
              <a:extLst>
                <a:ext uri="{FF2B5EF4-FFF2-40B4-BE49-F238E27FC236}">
                  <a16:creationId xmlns:a16="http://schemas.microsoft.com/office/drawing/2014/main" id="{4B864DEF-9704-E3F3-F4E2-DAD79293F486}"/>
                </a:ext>
              </a:extLst>
            </p:cNvPr>
            <p:cNvCxnSpPr>
              <a:cxnSpLocks/>
            </p:cNvCxnSpPr>
            <p:nvPr/>
          </p:nvCxnSpPr>
          <p:spPr>
            <a:xfrm>
              <a:off x="835373" y="5704114"/>
              <a:ext cx="314158" cy="0"/>
            </a:xfrm>
            <a:prstGeom prst="line">
              <a:avLst/>
            </a:prstGeom>
            <a:ln w="158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AFF270C2-2E7D-D270-D2A3-AB4FF81B9078}"/>
                </a:ext>
              </a:extLst>
            </p:cNvPr>
            <p:cNvSpPr txBox="1"/>
            <p:nvPr/>
          </p:nvSpPr>
          <p:spPr>
            <a:xfrm>
              <a:off x="1149532" y="5519448"/>
              <a:ext cx="851336" cy="369332"/>
            </a:xfrm>
            <a:prstGeom prst="rect">
              <a:avLst/>
            </a:prstGeom>
            <a:noFill/>
          </p:spPr>
          <p:txBody>
            <a:bodyPr wrap="square" rtlCol="0">
              <a:spAutoFit/>
            </a:bodyPr>
            <a:lstStyle/>
            <a:p>
              <a:r>
                <a:rPr lang="en-US" dirty="0"/>
                <a:t>Links</a:t>
              </a:r>
              <a:endParaRPr lang="en-GB" dirty="0"/>
            </a:p>
          </p:txBody>
        </p:sp>
      </p:grpSp>
      <p:grpSp>
        <p:nvGrpSpPr>
          <p:cNvPr id="25" name="Group 24">
            <a:extLst>
              <a:ext uri="{FF2B5EF4-FFF2-40B4-BE49-F238E27FC236}">
                <a16:creationId xmlns:a16="http://schemas.microsoft.com/office/drawing/2014/main" id="{BA7A9B35-AFDD-284F-A836-AA897CF13337}"/>
              </a:ext>
            </a:extLst>
          </p:cNvPr>
          <p:cNvGrpSpPr/>
          <p:nvPr/>
        </p:nvGrpSpPr>
        <p:grpSpPr>
          <a:xfrm>
            <a:off x="8856849" y="2514478"/>
            <a:ext cx="2061930" cy="369332"/>
            <a:chOff x="3329620" y="5547897"/>
            <a:chExt cx="2061930" cy="369332"/>
          </a:xfrm>
        </p:grpSpPr>
        <p:sp>
          <p:nvSpPr>
            <p:cNvPr id="26" name="TextBox 25">
              <a:extLst>
                <a:ext uri="{FF2B5EF4-FFF2-40B4-BE49-F238E27FC236}">
                  <a16:creationId xmlns:a16="http://schemas.microsoft.com/office/drawing/2014/main" id="{DA4186C3-0FB3-362D-919F-C47B22B01D2F}"/>
                </a:ext>
              </a:extLst>
            </p:cNvPr>
            <p:cNvSpPr txBox="1"/>
            <p:nvPr/>
          </p:nvSpPr>
          <p:spPr>
            <a:xfrm>
              <a:off x="3649835" y="5547897"/>
              <a:ext cx="1741715" cy="369332"/>
            </a:xfrm>
            <a:prstGeom prst="rect">
              <a:avLst/>
            </a:prstGeom>
            <a:noFill/>
          </p:spPr>
          <p:txBody>
            <a:bodyPr wrap="square" rtlCol="0">
              <a:spAutoFit/>
            </a:bodyPr>
            <a:lstStyle/>
            <a:p>
              <a:r>
                <a:rPr lang="en-US" dirty="0"/>
                <a:t>Datatable</a:t>
              </a:r>
              <a:endParaRPr lang="en-GB" dirty="0"/>
            </a:p>
          </p:txBody>
        </p:sp>
        <p:sp>
          <p:nvSpPr>
            <p:cNvPr id="27" name="Oval 26">
              <a:extLst>
                <a:ext uri="{FF2B5EF4-FFF2-40B4-BE49-F238E27FC236}">
                  <a16:creationId xmlns:a16="http://schemas.microsoft.com/office/drawing/2014/main" id="{5429557A-A218-0195-EB0A-30E8B8E3E6D6}"/>
                </a:ext>
              </a:extLst>
            </p:cNvPr>
            <p:cNvSpPr/>
            <p:nvPr/>
          </p:nvSpPr>
          <p:spPr>
            <a:xfrm>
              <a:off x="3329620" y="5591171"/>
              <a:ext cx="282783" cy="282783"/>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sp>
        <p:nvSpPr>
          <p:cNvPr id="28" name="TextBox 27">
            <a:extLst>
              <a:ext uri="{FF2B5EF4-FFF2-40B4-BE49-F238E27FC236}">
                <a16:creationId xmlns:a16="http://schemas.microsoft.com/office/drawing/2014/main" id="{C20DFB18-881D-D501-E38C-F9452C42D53E}"/>
              </a:ext>
            </a:extLst>
          </p:cNvPr>
          <p:cNvSpPr txBox="1"/>
          <p:nvPr/>
        </p:nvSpPr>
        <p:spPr>
          <a:xfrm>
            <a:off x="2855639" y="5612388"/>
            <a:ext cx="8836873" cy="646331"/>
          </a:xfrm>
          <a:prstGeom prst="rect">
            <a:avLst/>
          </a:prstGeom>
          <a:noFill/>
        </p:spPr>
        <p:txBody>
          <a:bodyPr wrap="square" rtlCol="0">
            <a:spAutoFit/>
          </a:bodyPr>
          <a:lstStyle/>
          <a:p>
            <a:r>
              <a:rPr lang="en-GB" dirty="0"/>
              <a:t>The next three slides show an example from the medical devices, FDA approved examples, and </a:t>
            </a:r>
            <a:r>
              <a:rPr lang="en-GB" dirty="0" err="1"/>
              <a:t>MaterialUniverse</a:t>
            </a:r>
            <a:r>
              <a:rPr lang="en-GB" dirty="0"/>
              <a:t> </a:t>
            </a:r>
            <a:r>
              <a:rPr lang="en-GB" dirty="0" err="1"/>
              <a:t>datatables</a:t>
            </a:r>
            <a:r>
              <a:rPr lang="en-GB" dirty="0"/>
              <a:t>, as well as the links which connect them. </a:t>
            </a:r>
          </a:p>
        </p:txBody>
      </p:sp>
    </p:spTree>
    <p:extLst>
      <p:ext uri="{BB962C8B-B14F-4D97-AF65-F5344CB8AC3E}">
        <p14:creationId xmlns:p14="http://schemas.microsoft.com/office/powerpoint/2010/main" val="22487245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B9E611-36C6-4F5C-98CA-92372A37AF2F}"/>
              </a:ext>
            </a:extLst>
          </p:cNvPr>
          <p:cNvSpPr>
            <a:spLocks noGrp="1"/>
          </p:cNvSpPr>
          <p:nvPr>
            <p:ph type="sldNum" sz="quarter" idx="11"/>
          </p:nvPr>
        </p:nvSpPr>
        <p:spPr/>
        <p:txBody>
          <a:bodyPr/>
          <a:lstStyle/>
          <a:p>
            <a:fld id="{F0D23093-2AB0-F74C-B865-1A12A15B650E}" type="slidenum">
              <a:rPr lang="en-US" smtClean="0"/>
              <a:pPr/>
              <a:t>12</a:t>
            </a:fld>
            <a:endParaRPr lang="en-US" dirty="0"/>
          </a:p>
        </p:txBody>
      </p:sp>
      <p:sp>
        <p:nvSpPr>
          <p:cNvPr id="3" name="Title 2">
            <a:extLst>
              <a:ext uri="{FF2B5EF4-FFF2-40B4-BE49-F238E27FC236}">
                <a16:creationId xmlns:a16="http://schemas.microsoft.com/office/drawing/2014/main" id="{7F0C858F-ACA5-458B-AD01-8A7E8E0A6ABE}"/>
              </a:ext>
            </a:extLst>
          </p:cNvPr>
          <p:cNvSpPr>
            <a:spLocks noGrp="1"/>
          </p:cNvSpPr>
          <p:nvPr>
            <p:ph type="title"/>
          </p:nvPr>
        </p:nvSpPr>
        <p:spPr/>
        <p:txBody>
          <a:bodyPr/>
          <a:lstStyle/>
          <a:p>
            <a:r>
              <a:rPr lang="en-US" dirty="0"/>
              <a:t>Record 1: Medical Device record</a:t>
            </a:r>
          </a:p>
        </p:txBody>
      </p:sp>
      <p:pic>
        <p:nvPicPr>
          <p:cNvPr id="4" name="Picture 3">
            <a:extLst>
              <a:ext uri="{FF2B5EF4-FFF2-40B4-BE49-F238E27FC236}">
                <a16:creationId xmlns:a16="http://schemas.microsoft.com/office/drawing/2014/main" id="{4F76B045-5201-43DC-8A5A-EC1825682E2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12454"/>
          <a:stretch/>
        </p:blipFill>
        <p:spPr>
          <a:xfrm>
            <a:off x="442126" y="911512"/>
            <a:ext cx="5532154" cy="4926580"/>
          </a:xfrm>
          <a:prstGeom prst="rect">
            <a:avLst/>
          </a:prstGeom>
        </p:spPr>
      </p:pic>
      <p:pic>
        <p:nvPicPr>
          <p:cNvPr id="5" name="Picture 4">
            <a:extLst>
              <a:ext uri="{FF2B5EF4-FFF2-40B4-BE49-F238E27FC236}">
                <a16:creationId xmlns:a16="http://schemas.microsoft.com/office/drawing/2014/main" id="{FD8CAAB9-8462-43C5-AEEE-B39E90AB7B50}"/>
              </a:ext>
            </a:extLst>
          </p:cNvPr>
          <p:cNvPicPr>
            <a:picLocks noChangeAspect="1"/>
          </p:cNvPicPr>
          <p:nvPr/>
        </p:nvPicPr>
        <p:blipFill>
          <a:blip r:embed="rId4"/>
          <a:stretch>
            <a:fillRect/>
          </a:stretch>
        </p:blipFill>
        <p:spPr>
          <a:xfrm>
            <a:off x="6217719" y="1397510"/>
            <a:ext cx="5532155" cy="3497339"/>
          </a:xfrm>
          <a:prstGeom prst="rect">
            <a:avLst/>
          </a:prstGeom>
        </p:spPr>
      </p:pic>
      <p:sp>
        <p:nvSpPr>
          <p:cNvPr id="6" name="Rectangle 5">
            <a:extLst>
              <a:ext uri="{FF2B5EF4-FFF2-40B4-BE49-F238E27FC236}">
                <a16:creationId xmlns:a16="http://schemas.microsoft.com/office/drawing/2014/main" id="{CB793BDA-9BCF-4D43-8333-5FE28A04CAC3}"/>
              </a:ext>
            </a:extLst>
          </p:cNvPr>
          <p:cNvSpPr/>
          <p:nvPr/>
        </p:nvSpPr>
        <p:spPr>
          <a:xfrm>
            <a:off x="6257925" y="4998720"/>
            <a:ext cx="5429250" cy="839372"/>
          </a:xfrm>
          <a:prstGeom prst="rect">
            <a:avLst/>
          </a:prstGeom>
          <a:noFill/>
          <a:ln w="19050">
            <a:solidFill>
              <a:srgbClr val="FFB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Graphic 6" descr="Arrow: Rotate left">
            <a:extLst>
              <a:ext uri="{FF2B5EF4-FFF2-40B4-BE49-F238E27FC236}">
                <a16:creationId xmlns:a16="http://schemas.microsoft.com/office/drawing/2014/main" id="{DF97330D-415E-48C8-A390-61500E25879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6200000">
            <a:off x="5832031" y="4665528"/>
            <a:ext cx="851788" cy="925674"/>
          </a:xfrm>
          <a:prstGeom prst="rect">
            <a:avLst/>
          </a:prstGeom>
        </p:spPr>
      </p:pic>
      <p:sp>
        <p:nvSpPr>
          <p:cNvPr id="8" name="TextBox 7">
            <a:extLst>
              <a:ext uri="{FF2B5EF4-FFF2-40B4-BE49-F238E27FC236}">
                <a16:creationId xmlns:a16="http://schemas.microsoft.com/office/drawing/2014/main" id="{54FD42B0-04AF-4CCE-8546-7003272E67E3}"/>
              </a:ext>
            </a:extLst>
          </p:cNvPr>
          <p:cNvSpPr txBox="1"/>
          <p:nvPr/>
        </p:nvSpPr>
        <p:spPr>
          <a:xfrm>
            <a:off x="6597572" y="5173560"/>
            <a:ext cx="4984828" cy="461665"/>
          </a:xfrm>
          <a:prstGeom prst="rect">
            <a:avLst/>
          </a:prstGeom>
          <a:noFill/>
        </p:spPr>
        <p:txBody>
          <a:bodyPr wrap="square" rtlCol="0">
            <a:spAutoFit/>
          </a:bodyPr>
          <a:lstStyle/>
          <a:p>
            <a:r>
              <a:rPr lang="en-US" sz="1200" dirty="0"/>
              <a:t>Easy </a:t>
            </a:r>
            <a:r>
              <a:rPr lang="en-US" sz="1200" b="1" dirty="0"/>
              <a:t>links</a:t>
            </a:r>
            <a:r>
              <a:rPr lang="en-US" sz="1200" dirty="0"/>
              <a:t> from this generic metal stent to real-life FDA Approved Examples; typical materials used for application and references. </a:t>
            </a:r>
            <a:endParaRPr lang="en-GB" sz="1200" dirty="0"/>
          </a:p>
        </p:txBody>
      </p:sp>
      <p:pic>
        <p:nvPicPr>
          <p:cNvPr id="9" name="Picture 8">
            <a:extLst>
              <a:ext uri="{FF2B5EF4-FFF2-40B4-BE49-F238E27FC236}">
                <a16:creationId xmlns:a16="http://schemas.microsoft.com/office/drawing/2014/main" id="{BC0E86AB-485C-42E8-B317-627116D61290}"/>
              </a:ext>
            </a:extLst>
          </p:cNvPr>
          <p:cNvPicPr>
            <a:picLocks noChangeAspect="1"/>
          </p:cNvPicPr>
          <p:nvPr/>
        </p:nvPicPr>
        <p:blipFill>
          <a:blip r:embed="rId7"/>
          <a:stretch>
            <a:fillRect/>
          </a:stretch>
        </p:blipFill>
        <p:spPr>
          <a:xfrm>
            <a:off x="10890475" y="165878"/>
            <a:ext cx="859399" cy="859399"/>
          </a:xfrm>
          <a:prstGeom prst="rect">
            <a:avLst/>
          </a:prstGeom>
        </p:spPr>
      </p:pic>
    </p:spTree>
    <p:extLst>
      <p:ext uri="{BB962C8B-B14F-4D97-AF65-F5344CB8AC3E}">
        <p14:creationId xmlns:p14="http://schemas.microsoft.com/office/powerpoint/2010/main" val="31389360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B9E611-36C6-4F5C-98CA-92372A37AF2F}"/>
              </a:ext>
            </a:extLst>
          </p:cNvPr>
          <p:cNvSpPr>
            <a:spLocks noGrp="1"/>
          </p:cNvSpPr>
          <p:nvPr>
            <p:ph type="sldNum" sz="quarter" idx="11"/>
          </p:nvPr>
        </p:nvSpPr>
        <p:spPr/>
        <p:txBody>
          <a:bodyPr/>
          <a:lstStyle/>
          <a:p>
            <a:fld id="{F0D23093-2AB0-F74C-B865-1A12A15B650E}" type="slidenum">
              <a:rPr lang="en-US" smtClean="0"/>
              <a:pPr/>
              <a:t>13</a:t>
            </a:fld>
            <a:endParaRPr lang="en-US" dirty="0"/>
          </a:p>
        </p:txBody>
      </p:sp>
      <p:sp>
        <p:nvSpPr>
          <p:cNvPr id="3" name="Title 2">
            <a:extLst>
              <a:ext uri="{FF2B5EF4-FFF2-40B4-BE49-F238E27FC236}">
                <a16:creationId xmlns:a16="http://schemas.microsoft.com/office/drawing/2014/main" id="{7F0C858F-ACA5-458B-AD01-8A7E8E0A6ABE}"/>
              </a:ext>
            </a:extLst>
          </p:cNvPr>
          <p:cNvSpPr>
            <a:spLocks noGrp="1"/>
          </p:cNvSpPr>
          <p:nvPr>
            <p:ph type="title"/>
          </p:nvPr>
        </p:nvSpPr>
        <p:spPr/>
        <p:txBody>
          <a:bodyPr/>
          <a:lstStyle/>
          <a:p>
            <a:r>
              <a:rPr lang="en-GB" dirty="0"/>
              <a:t>Record 2: FDA Approved Example</a:t>
            </a:r>
            <a:endParaRPr lang="en-US" dirty="0"/>
          </a:p>
        </p:txBody>
      </p:sp>
      <p:pic>
        <p:nvPicPr>
          <p:cNvPr id="4" name="Picture 3">
            <a:extLst>
              <a:ext uri="{FF2B5EF4-FFF2-40B4-BE49-F238E27FC236}">
                <a16:creationId xmlns:a16="http://schemas.microsoft.com/office/drawing/2014/main" id="{FE045010-7447-4ECF-AC37-53E5F1118C27}"/>
              </a:ext>
            </a:extLst>
          </p:cNvPr>
          <p:cNvPicPr>
            <a:picLocks noChangeAspect="1"/>
          </p:cNvPicPr>
          <p:nvPr/>
        </p:nvPicPr>
        <p:blipFill>
          <a:blip r:embed="rId3"/>
          <a:stretch>
            <a:fillRect/>
          </a:stretch>
        </p:blipFill>
        <p:spPr>
          <a:xfrm>
            <a:off x="3156925" y="1011579"/>
            <a:ext cx="5878150" cy="4834842"/>
          </a:xfrm>
          <a:prstGeom prst="rect">
            <a:avLst/>
          </a:prstGeom>
          <a:effectLst/>
        </p:spPr>
      </p:pic>
      <p:pic>
        <p:nvPicPr>
          <p:cNvPr id="5" name="Picture 4">
            <a:extLst>
              <a:ext uri="{FF2B5EF4-FFF2-40B4-BE49-F238E27FC236}">
                <a16:creationId xmlns:a16="http://schemas.microsoft.com/office/drawing/2014/main" id="{6EDBDD5D-2DEB-4BEC-8C23-9DECF843EB20}"/>
              </a:ext>
            </a:extLst>
          </p:cNvPr>
          <p:cNvPicPr>
            <a:picLocks noChangeAspect="1"/>
          </p:cNvPicPr>
          <p:nvPr/>
        </p:nvPicPr>
        <p:blipFill>
          <a:blip r:embed="rId4"/>
          <a:stretch>
            <a:fillRect/>
          </a:stretch>
        </p:blipFill>
        <p:spPr>
          <a:xfrm>
            <a:off x="10890474" y="165878"/>
            <a:ext cx="859399" cy="862950"/>
          </a:xfrm>
          <a:prstGeom prst="rect">
            <a:avLst/>
          </a:prstGeom>
        </p:spPr>
      </p:pic>
      <p:sp>
        <p:nvSpPr>
          <p:cNvPr id="6" name="Rectangle 5">
            <a:extLst>
              <a:ext uri="{FF2B5EF4-FFF2-40B4-BE49-F238E27FC236}">
                <a16:creationId xmlns:a16="http://schemas.microsoft.com/office/drawing/2014/main" id="{0A64CF03-CDB2-4160-A838-FF680CFF9576}"/>
              </a:ext>
            </a:extLst>
          </p:cNvPr>
          <p:cNvSpPr/>
          <p:nvPr/>
        </p:nvSpPr>
        <p:spPr>
          <a:xfrm>
            <a:off x="666750" y="1859702"/>
            <a:ext cx="2371725" cy="786341"/>
          </a:xfrm>
          <a:prstGeom prst="rect">
            <a:avLst/>
          </a:prstGeom>
          <a:noFill/>
          <a:ln w="19050">
            <a:solidFill>
              <a:srgbClr val="FFB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Graphic 6" descr="Arrow: Counter-clockwise curve">
            <a:extLst>
              <a:ext uri="{FF2B5EF4-FFF2-40B4-BE49-F238E27FC236}">
                <a16:creationId xmlns:a16="http://schemas.microsoft.com/office/drawing/2014/main" id="{2D47CBA1-4AB7-4589-B1A9-E4F1B6CB72F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6200000">
            <a:off x="2327874" y="1309805"/>
            <a:ext cx="914400" cy="914400"/>
          </a:xfrm>
          <a:prstGeom prst="rect">
            <a:avLst/>
          </a:prstGeom>
        </p:spPr>
      </p:pic>
      <p:sp>
        <p:nvSpPr>
          <p:cNvPr id="8" name="TextBox 7">
            <a:extLst>
              <a:ext uri="{FF2B5EF4-FFF2-40B4-BE49-F238E27FC236}">
                <a16:creationId xmlns:a16="http://schemas.microsoft.com/office/drawing/2014/main" id="{838956CB-8ECC-4E14-AD79-F21577F3E2A7}"/>
              </a:ext>
            </a:extLst>
          </p:cNvPr>
          <p:cNvSpPr txBox="1"/>
          <p:nvPr/>
        </p:nvSpPr>
        <p:spPr>
          <a:xfrm>
            <a:off x="708304" y="1929706"/>
            <a:ext cx="2288615" cy="646331"/>
          </a:xfrm>
          <a:prstGeom prst="rect">
            <a:avLst/>
          </a:prstGeom>
          <a:noFill/>
        </p:spPr>
        <p:txBody>
          <a:bodyPr wrap="square" rtlCol="0">
            <a:spAutoFit/>
          </a:bodyPr>
          <a:lstStyle/>
          <a:p>
            <a:r>
              <a:rPr lang="en-US" sz="1200" dirty="0"/>
              <a:t>General introduction to the 16 medical specialties, referred to by the FDA as panels.  </a:t>
            </a:r>
          </a:p>
        </p:txBody>
      </p:sp>
      <p:pic>
        <p:nvPicPr>
          <p:cNvPr id="9" name="Graphic 8" descr="Arrow: Counter-clockwise curve">
            <a:extLst>
              <a:ext uri="{FF2B5EF4-FFF2-40B4-BE49-F238E27FC236}">
                <a16:creationId xmlns:a16="http://schemas.microsoft.com/office/drawing/2014/main" id="{A249AFD6-7A52-412F-8B9C-82F8F3174C8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5400000" flipH="1">
            <a:off x="8896092" y="2400300"/>
            <a:ext cx="914400" cy="914400"/>
          </a:xfrm>
          <a:prstGeom prst="rect">
            <a:avLst/>
          </a:prstGeom>
        </p:spPr>
      </p:pic>
      <p:sp>
        <p:nvSpPr>
          <p:cNvPr id="10" name="Rectangle 9">
            <a:extLst>
              <a:ext uri="{FF2B5EF4-FFF2-40B4-BE49-F238E27FC236}">
                <a16:creationId xmlns:a16="http://schemas.microsoft.com/office/drawing/2014/main" id="{90237EC2-1BA8-4C4A-8B27-6034D5521971}"/>
              </a:ext>
            </a:extLst>
          </p:cNvPr>
          <p:cNvSpPr/>
          <p:nvPr/>
        </p:nvSpPr>
        <p:spPr>
          <a:xfrm>
            <a:off x="9153525" y="2921529"/>
            <a:ext cx="2371725" cy="977371"/>
          </a:xfrm>
          <a:prstGeom prst="rect">
            <a:avLst/>
          </a:prstGeom>
          <a:noFill/>
          <a:ln w="19050">
            <a:solidFill>
              <a:srgbClr val="FFB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a:extLst>
              <a:ext uri="{FF2B5EF4-FFF2-40B4-BE49-F238E27FC236}">
                <a16:creationId xmlns:a16="http://schemas.microsoft.com/office/drawing/2014/main" id="{65A98F60-AA0B-4F2A-9939-14DDD4CFFD16}"/>
              </a:ext>
            </a:extLst>
          </p:cNvPr>
          <p:cNvSpPr txBox="1"/>
          <p:nvPr/>
        </p:nvSpPr>
        <p:spPr>
          <a:xfrm>
            <a:off x="9195079" y="3013501"/>
            <a:ext cx="2288615" cy="830997"/>
          </a:xfrm>
          <a:prstGeom prst="rect">
            <a:avLst/>
          </a:prstGeom>
          <a:noFill/>
        </p:spPr>
        <p:txBody>
          <a:bodyPr wrap="square" rtlCol="0">
            <a:spAutoFit/>
          </a:bodyPr>
          <a:lstStyle/>
          <a:p>
            <a:r>
              <a:rPr lang="en-US" sz="1200" dirty="0"/>
              <a:t>3 letter combinations which associate a device’s type with the product’s classification </a:t>
            </a:r>
            <a:r>
              <a:rPr lang="en-US" sz="1200" i="1" dirty="0"/>
              <a:t>e.g.</a:t>
            </a:r>
            <a:r>
              <a:rPr lang="en-US" sz="1200" dirty="0"/>
              <a:t> NIP (Stent, Superficial Femoral Artery)</a:t>
            </a:r>
          </a:p>
        </p:txBody>
      </p:sp>
      <p:sp>
        <p:nvSpPr>
          <p:cNvPr id="12" name="Rectangle 11">
            <a:extLst>
              <a:ext uri="{FF2B5EF4-FFF2-40B4-BE49-F238E27FC236}">
                <a16:creationId xmlns:a16="http://schemas.microsoft.com/office/drawing/2014/main" id="{D9C45685-2517-4B93-AE5F-5DBC05FEA955}"/>
              </a:ext>
            </a:extLst>
          </p:cNvPr>
          <p:cNvSpPr/>
          <p:nvPr/>
        </p:nvSpPr>
        <p:spPr>
          <a:xfrm>
            <a:off x="666750" y="3975209"/>
            <a:ext cx="2371725" cy="1014561"/>
          </a:xfrm>
          <a:prstGeom prst="rect">
            <a:avLst/>
          </a:prstGeom>
          <a:noFill/>
          <a:ln w="19050">
            <a:solidFill>
              <a:srgbClr val="FFB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3" name="Graphic 12" descr="Arrow: Counter-clockwise curve">
            <a:extLst>
              <a:ext uri="{FF2B5EF4-FFF2-40B4-BE49-F238E27FC236}">
                <a16:creationId xmlns:a16="http://schemas.microsoft.com/office/drawing/2014/main" id="{EFC6213D-EEE1-4CD6-8822-9637D5366C7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6200000">
            <a:off x="2327874" y="3425313"/>
            <a:ext cx="914400" cy="914400"/>
          </a:xfrm>
          <a:prstGeom prst="rect">
            <a:avLst/>
          </a:prstGeom>
        </p:spPr>
      </p:pic>
      <p:sp>
        <p:nvSpPr>
          <p:cNvPr id="14" name="TextBox 13">
            <a:extLst>
              <a:ext uri="{FF2B5EF4-FFF2-40B4-BE49-F238E27FC236}">
                <a16:creationId xmlns:a16="http://schemas.microsoft.com/office/drawing/2014/main" id="{9A44DD1F-A381-461D-929C-832045198039}"/>
              </a:ext>
            </a:extLst>
          </p:cNvPr>
          <p:cNvSpPr txBox="1"/>
          <p:nvPr/>
        </p:nvSpPr>
        <p:spPr>
          <a:xfrm>
            <a:off x="708304" y="4066990"/>
            <a:ext cx="2288615" cy="830997"/>
          </a:xfrm>
          <a:prstGeom prst="rect">
            <a:avLst/>
          </a:prstGeom>
          <a:noFill/>
        </p:spPr>
        <p:txBody>
          <a:bodyPr wrap="square" rtlCol="0">
            <a:spAutoFit/>
          </a:bodyPr>
          <a:lstStyle/>
          <a:p>
            <a:r>
              <a:rPr lang="en-US" sz="1200" dirty="0"/>
              <a:t>Specific details about the device including physical characteristics, date it was approved by the FDA and it’s 510(k) or PMA number.</a:t>
            </a:r>
          </a:p>
        </p:txBody>
      </p:sp>
    </p:spTree>
    <p:extLst>
      <p:ext uri="{BB962C8B-B14F-4D97-AF65-F5344CB8AC3E}">
        <p14:creationId xmlns:p14="http://schemas.microsoft.com/office/powerpoint/2010/main" val="23575507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B9E611-36C6-4F5C-98CA-92372A37AF2F}"/>
              </a:ext>
            </a:extLst>
          </p:cNvPr>
          <p:cNvSpPr>
            <a:spLocks noGrp="1"/>
          </p:cNvSpPr>
          <p:nvPr>
            <p:ph type="sldNum" sz="quarter" idx="11"/>
          </p:nvPr>
        </p:nvSpPr>
        <p:spPr/>
        <p:txBody>
          <a:bodyPr/>
          <a:lstStyle/>
          <a:p>
            <a:fld id="{F0D23093-2AB0-F74C-B865-1A12A15B650E}" type="slidenum">
              <a:rPr lang="en-US" smtClean="0"/>
              <a:pPr/>
              <a:t>14</a:t>
            </a:fld>
            <a:endParaRPr lang="en-US" dirty="0"/>
          </a:p>
        </p:txBody>
      </p:sp>
      <p:sp>
        <p:nvSpPr>
          <p:cNvPr id="3" name="Title 2">
            <a:extLst>
              <a:ext uri="{FF2B5EF4-FFF2-40B4-BE49-F238E27FC236}">
                <a16:creationId xmlns:a16="http://schemas.microsoft.com/office/drawing/2014/main" id="{7F0C858F-ACA5-458B-AD01-8A7E8E0A6ABE}"/>
              </a:ext>
            </a:extLst>
          </p:cNvPr>
          <p:cNvSpPr>
            <a:spLocks noGrp="1"/>
          </p:cNvSpPr>
          <p:nvPr>
            <p:ph type="title"/>
          </p:nvPr>
        </p:nvSpPr>
        <p:spPr/>
        <p:txBody>
          <a:bodyPr/>
          <a:lstStyle/>
          <a:p>
            <a:r>
              <a:rPr lang="en-US" dirty="0"/>
              <a:t>Record 3: </a:t>
            </a:r>
            <a:r>
              <a:rPr lang="en-US" dirty="0" err="1"/>
              <a:t>MaterialUniverse</a:t>
            </a:r>
            <a:r>
              <a:rPr lang="en-US" dirty="0"/>
              <a:t> record</a:t>
            </a:r>
          </a:p>
        </p:txBody>
      </p:sp>
      <p:pic>
        <p:nvPicPr>
          <p:cNvPr id="4" name="Picture 3">
            <a:extLst>
              <a:ext uri="{FF2B5EF4-FFF2-40B4-BE49-F238E27FC236}">
                <a16:creationId xmlns:a16="http://schemas.microsoft.com/office/drawing/2014/main" id="{FE949C1E-660D-4591-848A-A01D5281C785}"/>
              </a:ext>
            </a:extLst>
          </p:cNvPr>
          <p:cNvPicPr>
            <a:picLocks noChangeAspect="1"/>
          </p:cNvPicPr>
          <p:nvPr/>
        </p:nvPicPr>
        <p:blipFill>
          <a:blip r:embed="rId3"/>
          <a:stretch>
            <a:fillRect/>
          </a:stretch>
        </p:blipFill>
        <p:spPr>
          <a:xfrm>
            <a:off x="296493" y="1107033"/>
            <a:ext cx="3875316" cy="4319478"/>
          </a:xfrm>
          <a:prstGeom prst="rect">
            <a:avLst/>
          </a:prstGeom>
        </p:spPr>
      </p:pic>
      <p:pic>
        <p:nvPicPr>
          <p:cNvPr id="5" name="Picture 4">
            <a:extLst>
              <a:ext uri="{FF2B5EF4-FFF2-40B4-BE49-F238E27FC236}">
                <a16:creationId xmlns:a16="http://schemas.microsoft.com/office/drawing/2014/main" id="{1ED6359D-12DC-4625-ACD5-016704009189}"/>
              </a:ext>
            </a:extLst>
          </p:cNvPr>
          <p:cNvPicPr>
            <a:picLocks noChangeAspect="1"/>
          </p:cNvPicPr>
          <p:nvPr/>
        </p:nvPicPr>
        <p:blipFill>
          <a:blip r:embed="rId4"/>
          <a:stretch>
            <a:fillRect/>
          </a:stretch>
        </p:blipFill>
        <p:spPr>
          <a:xfrm>
            <a:off x="4324953" y="1107033"/>
            <a:ext cx="3844445" cy="4319478"/>
          </a:xfrm>
          <a:prstGeom prst="rect">
            <a:avLst/>
          </a:prstGeom>
        </p:spPr>
      </p:pic>
      <p:pic>
        <p:nvPicPr>
          <p:cNvPr id="6" name="Picture 5">
            <a:extLst>
              <a:ext uri="{FF2B5EF4-FFF2-40B4-BE49-F238E27FC236}">
                <a16:creationId xmlns:a16="http://schemas.microsoft.com/office/drawing/2014/main" id="{2ED72DEB-1ED8-4422-849F-0953B46592B6}"/>
              </a:ext>
            </a:extLst>
          </p:cNvPr>
          <p:cNvPicPr>
            <a:picLocks noChangeAspect="1"/>
          </p:cNvPicPr>
          <p:nvPr/>
        </p:nvPicPr>
        <p:blipFill>
          <a:blip r:embed="rId5"/>
          <a:stretch>
            <a:fillRect/>
          </a:stretch>
        </p:blipFill>
        <p:spPr>
          <a:xfrm>
            <a:off x="8322541" y="1107033"/>
            <a:ext cx="3572966" cy="4319478"/>
          </a:xfrm>
          <a:prstGeom prst="rect">
            <a:avLst/>
          </a:prstGeom>
        </p:spPr>
      </p:pic>
      <p:pic>
        <p:nvPicPr>
          <p:cNvPr id="7" name="Picture 6">
            <a:extLst>
              <a:ext uri="{FF2B5EF4-FFF2-40B4-BE49-F238E27FC236}">
                <a16:creationId xmlns:a16="http://schemas.microsoft.com/office/drawing/2014/main" id="{FAD15512-365E-411D-8A3A-E737309E30D6}"/>
              </a:ext>
            </a:extLst>
          </p:cNvPr>
          <p:cNvPicPr>
            <a:picLocks noChangeAspect="1"/>
          </p:cNvPicPr>
          <p:nvPr/>
        </p:nvPicPr>
        <p:blipFill>
          <a:blip r:embed="rId6"/>
          <a:stretch>
            <a:fillRect/>
          </a:stretch>
        </p:blipFill>
        <p:spPr>
          <a:xfrm>
            <a:off x="10890474" y="169428"/>
            <a:ext cx="859400" cy="859400"/>
          </a:xfrm>
          <a:prstGeom prst="rect">
            <a:avLst/>
          </a:prstGeom>
        </p:spPr>
      </p:pic>
      <p:pic>
        <p:nvPicPr>
          <p:cNvPr id="8" name="Graphic 7" descr="Arrow: Vertical U-turn">
            <a:extLst>
              <a:ext uri="{FF2B5EF4-FFF2-40B4-BE49-F238E27FC236}">
                <a16:creationId xmlns:a16="http://schemas.microsoft.com/office/drawing/2014/main" id="{12EA38DB-A686-470E-8EC5-B47B6865FBD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6200000">
            <a:off x="1641340" y="5378337"/>
            <a:ext cx="681122" cy="681122"/>
          </a:xfrm>
          <a:prstGeom prst="rect">
            <a:avLst/>
          </a:prstGeom>
        </p:spPr>
      </p:pic>
      <p:sp>
        <p:nvSpPr>
          <p:cNvPr id="9" name="Rectangle 8">
            <a:extLst>
              <a:ext uri="{FF2B5EF4-FFF2-40B4-BE49-F238E27FC236}">
                <a16:creationId xmlns:a16="http://schemas.microsoft.com/office/drawing/2014/main" id="{D1B9D344-1647-4613-9873-8824F6705E56}"/>
              </a:ext>
            </a:extLst>
          </p:cNvPr>
          <p:cNvSpPr/>
          <p:nvPr/>
        </p:nvSpPr>
        <p:spPr>
          <a:xfrm>
            <a:off x="2284250" y="5474684"/>
            <a:ext cx="7925849" cy="584775"/>
          </a:xfrm>
          <a:prstGeom prst="rect">
            <a:avLst/>
          </a:prstGeom>
          <a:noFill/>
          <a:ln w="19050">
            <a:solidFill>
              <a:srgbClr val="FFB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extBox 9">
            <a:extLst>
              <a:ext uri="{FF2B5EF4-FFF2-40B4-BE49-F238E27FC236}">
                <a16:creationId xmlns:a16="http://schemas.microsoft.com/office/drawing/2014/main" id="{FE7EE53F-760D-4058-BC66-C047684557A7}"/>
              </a:ext>
            </a:extLst>
          </p:cNvPr>
          <p:cNvSpPr txBox="1"/>
          <p:nvPr/>
        </p:nvSpPr>
        <p:spPr>
          <a:xfrm>
            <a:off x="2322462" y="5536238"/>
            <a:ext cx="7764967" cy="461665"/>
          </a:xfrm>
          <a:prstGeom prst="rect">
            <a:avLst/>
          </a:prstGeom>
          <a:noFill/>
        </p:spPr>
        <p:txBody>
          <a:bodyPr wrap="square" rtlCol="0">
            <a:spAutoFit/>
          </a:bodyPr>
          <a:lstStyle/>
          <a:p>
            <a:r>
              <a:rPr lang="en-US" sz="1200" dirty="0"/>
              <a:t>Introductory databases in Granta EduPack provide information on non-grade specific materials. Therefore, this austenitic nitinol record provides a generic overview, with data ranges. </a:t>
            </a:r>
          </a:p>
        </p:txBody>
      </p:sp>
    </p:spTree>
    <p:extLst>
      <p:ext uri="{BB962C8B-B14F-4D97-AF65-F5344CB8AC3E}">
        <p14:creationId xmlns:p14="http://schemas.microsoft.com/office/powerpoint/2010/main" val="31526213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B9E611-36C6-4F5C-98CA-92372A37AF2F}"/>
              </a:ext>
            </a:extLst>
          </p:cNvPr>
          <p:cNvSpPr>
            <a:spLocks noGrp="1"/>
          </p:cNvSpPr>
          <p:nvPr>
            <p:ph type="sldNum" sz="quarter" idx="11"/>
          </p:nvPr>
        </p:nvSpPr>
        <p:spPr/>
        <p:txBody>
          <a:bodyPr/>
          <a:lstStyle/>
          <a:p>
            <a:fld id="{F0D23093-2AB0-F74C-B865-1A12A15B650E}" type="slidenum">
              <a:rPr lang="en-US" smtClean="0"/>
              <a:pPr/>
              <a:t>15</a:t>
            </a:fld>
            <a:endParaRPr lang="en-US" dirty="0"/>
          </a:p>
        </p:txBody>
      </p:sp>
      <p:sp>
        <p:nvSpPr>
          <p:cNvPr id="3" name="Title 2">
            <a:extLst>
              <a:ext uri="{FF2B5EF4-FFF2-40B4-BE49-F238E27FC236}">
                <a16:creationId xmlns:a16="http://schemas.microsoft.com/office/drawing/2014/main" id="{7F0C858F-ACA5-458B-AD01-8A7E8E0A6ABE}"/>
              </a:ext>
            </a:extLst>
          </p:cNvPr>
          <p:cNvSpPr>
            <a:spLocks noGrp="1"/>
          </p:cNvSpPr>
          <p:nvPr>
            <p:ph type="title"/>
          </p:nvPr>
        </p:nvSpPr>
        <p:spPr/>
        <p:txBody>
          <a:bodyPr/>
          <a:lstStyle/>
          <a:p>
            <a:r>
              <a:rPr lang="en-US" dirty="0"/>
              <a:t>Support for self-guided learning </a:t>
            </a:r>
          </a:p>
        </p:txBody>
      </p:sp>
      <p:sp>
        <p:nvSpPr>
          <p:cNvPr id="4" name="Rectangle 3">
            <a:extLst>
              <a:ext uri="{FF2B5EF4-FFF2-40B4-BE49-F238E27FC236}">
                <a16:creationId xmlns:a16="http://schemas.microsoft.com/office/drawing/2014/main" id="{AE6B0CEE-F402-4812-B012-47E450EFA30F}"/>
              </a:ext>
            </a:extLst>
          </p:cNvPr>
          <p:cNvSpPr/>
          <p:nvPr/>
        </p:nvSpPr>
        <p:spPr>
          <a:xfrm>
            <a:off x="0" y="5228758"/>
            <a:ext cx="12192000" cy="52322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a:extLst>
              <a:ext uri="{FF2B5EF4-FFF2-40B4-BE49-F238E27FC236}">
                <a16:creationId xmlns:a16="http://schemas.microsoft.com/office/drawing/2014/main" id="{84E86B03-2396-4E7C-9345-9C815A2CEAF6}"/>
              </a:ext>
            </a:extLst>
          </p:cNvPr>
          <p:cNvPicPr>
            <a:picLocks noChangeAspect="1"/>
          </p:cNvPicPr>
          <p:nvPr/>
        </p:nvPicPr>
        <p:blipFill rotWithShape="1">
          <a:blip r:embed="rId3"/>
          <a:srcRect l="616" t="12767"/>
          <a:stretch/>
        </p:blipFill>
        <p:spPr>
          <a:xfrm>
            <a:off x="1415207" y="1803130"/>
            <a:ext cx="3699386" cy="2811653"/>
          </a:xfrm>
          <a:prstGeom prst="rect">
            <a:avLst/>
          </a:prstGeom>
          <a:ln>
            <a:solidFill>
              <a:schemeClr val="bg1">
                <a:lumMod val="75000"/>
              </a:schemeClr>
            </a:solidFill>
          </a:ln>
        </p:spPr>
      </p:pic>
      <p:grpSp>
        <p:nvGrpSpPr>
          <p:cNvPr id="6" name="Group 5">
            <a:extLst>
              <a:ext uri="{FF2B5EF4-FFF2-40B4-BE49-F238E27FC236}">
                <a16:creationId xmlns:a16="http://schemas.microsoft.com/office/drawing/2014/main" id="{1395D74B-B7D3-45E1-9F01-9635D6192E6C}"/>
              </a:ext>
            </a:extLst>
          </p:cNvPr>
          <p:cNvGrpSpPr/>
          <p:nvPr/>
        </p:nvGrpSpPr>
        <p:grpSpPr>
          <a:xfrm>
            <a:off x="546100" y="1195873"/>
            <a:ext cx="3178793" cy="695890"/>
            <a:chOff x="1415207" y="1256269"/>
            <a:chExt cx="3178793" cy="695890"/>
          </a:xfrm>
        </p:grpSpPr>
        <p:grpSp>
          <p:nvGrpSpPr>
            <p:cNvPr id="7" name="Group 6">
              <a:extLst>
                <a:ext uri="{FF2B5EF4-FFF2-40B4-BE49-F238E27FC236}">
                  <a16:creationId xmlns:a16="http://schemas.microsoft.com/office/drawing/2014/main" id="{BA032E41-396B-460E-89F2-45DC08574B19}"/>
                </a:ext>
              </a:extLst>
            </p:cNvPr>
            <p:cNvGrpSpPr/>
            <p:nvPr/>
          </p:nvGrpSpPr>
          <p:grpSpPr>
            <a:xfrm>
              <a:off x="1415207" y="1256269"/>
              <a:ext cx="721112" cy="695890"/>
              <a:chOff x="6153046" y="2344850"/>
              <a:chExt cx="721112" cy="695890"/>
            </a:xfrm>
          </p:grpSpPr>
          <p:pic>
            <p:nvPicPr>
              <p:cNvPr id="9" name="Picture 8" descr="A picture containing drawing, clock, person&#10;&#10;Description automatically generated">
                <a:extLst>
                  <a:ext uri="{FF2B5EF4-FFF2-40B4-BE49-F238E27FC236}">
                    <a16:creationId xmlns:a16="http://schemas.microsoft.com/office/drawing/2014/main" id="{C120F08E-FC1D-4004-AF73-8ED44DABF2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3046" y="2344850"/>
                <a:ext cx="695890" cy="695890"/>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6B7D84D9-AFE3-474C-9F1F-05ECDEF0AA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78268" y="2344850"/>
                <a:ext cx="695890" cy="695890"/>
              </a:xfrm>
              <a:prstGeom prst="rect">
                <a:avLst/>
              </a:prstGeom>
            </p:spPr>
          </p:pic>
        </p:grpSp>
        <p:sp>
          <p:nvSpPr>
            <p:cNvPr id="8" name="TextBox 7">
              <a:extLst>
                <a:ext uri="{FF2B5EF4-FFF2-40B4-BE49-F238E27FC236}">
                  <a16:creationId xmlns:a16="http://schemas.microsoft.com/office/drawing/2014/main" id="{2BA72F33-5960-4531-87D8-309BAEE3E442}"/>
                </a:ext>
              </a:extLst>
            </p:cNvPr>
            <p:cNvSpPr txBox="1"/>
            <p:nvPr/>
          </p:nvSpPr>
          <p:spPr>
            <a:xfrm>
              <a:off x="2193700" y="1419548"/>
              <a:ext cx="2400300" cy="369332"/>
            </a:xfrm>
            <a:prstGeom prst="rect">
              <a:avLst/>
            </a:prstGeom>
            <a:noFill/>
          </p:spPr>
          <p:txBody>
            <a:bodyPr wrap="square" rtlCol="0">
              <a:spAutoFit/>
            </a:bodyPr>
            <a:lstStyle/>
            <a:p>
              <a:r>
                <a:rPr lang="en-US" b="1" dirty="0"/>
                <a:t>Folder-level records</a:t>
              </a:r>
              <a:endParaRPr lang="en-GB" b="1" dirty="0"/>
            </a:p>
          </p:txBody>
        </p:sp>
      </p:grpSp>
      <p:grpSp>
        <p:nvGrpSpPr>
          <p:cNvPr id="11" name="Group 10">
            <a:extLst>
              <a:ext uri="{FF2B5EF4-FFF2-40B4-BE49-F238E27FC236}">
                <a16:creationId xmlns:a16="http://schemas.microsoft.com/office/drawing/2014/main" id="{64E423AC-3717-4378-A21A-ACEB90CB13BE}"/>
              </a:ext>
            </a:extLst>
          </p:cNvPr>
          <p:cNvGrpSpPr/>
          <p:nvPr/>
        </p:nvGrpSpPr>
        <p:grpSpPr>
          <a:xfrm>
            <a:off x="6504413" y="1124744"/>
            <a:ext cx="3243309" cy="838147"/>
            <a:chOff x="7290041" y="1110017"/>
            <a:chExt cx="3243309" cy="838147"/>
          </a:xfrm>
        </p:grpSpPr>
        <p:pic>
          <p:nvPicPr>
            <p:cNvPr id="12" name="Picture 11">
              <a:extLst>
                <a:ext uri="{FF2B5EF4-FFF2-40B4-BE49-F238E27FC236}">
                  <a16:creationId xmlns:a16="http://schemas.microsoft.com/office/drawing/2014/main" id="{27F905AA-9ABD-4953-8D09-C2C96FAD06A7}"/>
                </a:ext>
              </a:extLst>
            </p:cNvPr>
            <p:cNvPicPr>
              <a:picLocks noChangeAspect="1"/>
            </p:cNvPicPr>
            <p:nvPr/>
          </p:nvPicPr>
          <p:blipFill rotWithShape="1">
            <a:blip r:embed="rId6"/>
            <a:srcRect t="8164" b="23197"/>
            <a:stretch/>
          </p:blipFill>
          <p:spPr>
            <a:xfrm>
              <a:off x="7290041" y="1110017"/>
              <a:ext cx="843009" cy="838147"/>
            </a:xfrm>
            <a:prstGeom prst="rect">
              <a:avLst/>
            </a:prstGeom>
          </p:spPr>
        </p:pic>
        <p:sp>
          <p:nvSpPr>
            <p:cNvPr id="13" name="TextBox 12">
              <a:extLst>
                <a:ext uri="{FF2B5EF4-FFF2-40B4-BE49-F238E27FC236}">
                  <a16:creationId xmlns:a16="http://schemas.microsoft.com/office/drawing/2014/main" id="{0BFBEF5B-F5AF-4A56-B2A9-2479580CB9B8}"/>
                </a:ext>
              </a:extLst>
            </p:cNvPr>
            <p:cNvSpPr txBox="1"/>
            <p:nvPr/>
          </p:nvSpPr>
          <p:spPr>
            <a:xfrm>
              <a:off x="8133050" y="1344425"/>
              <a:ext cx="2400300" cy="369332"/>
            </a:xfrm>
            <a:prstGeom prst="rect">
              <a:avLst/>
            </a:prstGeom>
            <a:noFill/>
          </p:spPr>
          <p:txBody>
            <a:bodyPr wrap="square" rtlCol="0">
              <a:spAutoFit/>
            </a:bodyPr>
            <a:lstStyle/>
            <a:p>
              <a:r>
                <a:rPr lang="en-US" b="1" dirty="0"/>
                <a:t>Science Notes</a:t>
              </a:r>
              <a:endParaRPr lang="en-GB" b="1" dirty="0"/>
            </a:p>
          </p:txBody>
        </p:sp>
      </p:grpSp>
      <p:pic>
        <p:nvPicPr>
          <p:cNvPr id="14" name="Picture 13">
            <a:extLst>
              <a:ext uri="{FF2B5EF4-FFF2-40B4-BE49-F238E27FC236}">
                <a16:creationId xmlns:a16="http://schemas.microsoft.com/office/drawing/2014/main" id="{AC87F356-6C93-43ED-ACF6-4EA0D43C1586}"/>
              </a:ext>
            </a:extLst>
          </p:cNvPr>
          <p:cNvPicPr>
            <a:picLocks noChangeAspect="1"/>
          </p:cNvPicPr>
          <p:nvPr/>
        </p:nvPicPr>
        <p:blipFill rotWithShape="1">
          <a:blip r:embed="rId7"/>
          <a:srcRect b="1544"/>
          <a:stretch/>
        </p:blipFill>
        <p:spPr>
          <a:xfrm>
            <a:off x="7290041" y="1799639"/>
            <a:ext cx="3699386" cy="2811652"/>
          </a:xfrm>
          <a:prstGeom prst="rect">
            <a:avLst/>
          </a:prstGeom>
          <a:ln>
            <a:solidFill>
              <a:schemeClr val="bg1">
                <a:lumMod val="75000"/>
              </a:schemeClr>
            </a:solidFill>
          </a:ln>
        </p:spPr>
      </p:pic>
      <p:sp>
        <p:nvSpPr>
          <p:cNvPr id="15" name="TextBox 14">
            <a:extLst>
              <a:ext uri="{FF2B5EF4-FFF2-40B4-BE49-F238E27FC236}">
                <a16:creationId xmlns:a16="http://schemas.microsoft.com/office/drawing/2014/main" id="{DC6799CD-9DFD-40AF-9AB8-492BAA9AA0BC}"/>
              </a:ext>
            </a:extLst>
          </p:cNvPr>
          <p:cNvSpPr txBox="1"/>
          <p:nvPr/>
        </p:nvSpPr>
        <p:spPr>
          <a:xfrm>
            <a:off x="1217191" y="5224763"/>
            <a:ext cx="4095418" cy="523220"/>
          </a:xfrm>
          <a:prstGeom prst="rect">
            <a:avLst/>
          </a:prstGeom>
          <a:noFill/>
        </p:spPr>
        <p:txBody>
          <a:bodyPr wrap="square" rtlCol="0">
            <a:spAutoFit/>
          </a:bodyPr>
          <a:lstStyle/>
          <a:p>
            <a:r>
              <a:rPr lang="en-US" sz="1400" dirty="0">
                <a:solidFill>
                  <a:schemeClr val="bg1"/>
                </a:solidFill>
              </a:rPr>
              <a:t>Basic introduction to human anatomy, relevant for devices within that folder. In this case spinal devices.</a:t>
            </a:r>
            <a:endParaRPr lang="en-GB" sz="1400" dirty="0">
              <a:solidFill>
                <a:schemeClr val="bg1"/>
              </a:solidFill>
            </a:endParaRPr>
          </a:p>
        </p:txBody>
      </p:sp>
      <p:sp>
        <p:nvSpPr>
          <p:cNvPr id="16" name="TextBox 15">
            <a:extLst>
              <a:ext uri="{FF2B5EF4-FFF2-40B4-BE49-F238E27FC236}">
                <a16:creationId xmlns:a16="http://schemas.microsoft.com/office/drawing/2014/main" id="{9FA5B554-6A6F-4C11-8ED5-40BCB6FCA4F9}"/>
              </a:ext>
            </a:extLst>
          </p:cNvPr>
          <p:cNvSpPr txBox="1"/>
          <p:nvPr/>
        </p:nvSpPr>
        <p:spPr>
          <a:xfrm>
            <a:off x="7092025" y="5224763"/>
            <a:ext cx="4095418" cy="523220"/>
          </a:xfrm>
          <a:prstGeom prst="rect">
            <a:avLst/>
          </a:prstGeom>
          <a:noFill/>
        </p:spPr>
        <p:txBody>
          <a:bodyPr wrap="square" rtlCol="0">
            <a:spAutoFit/>
          </a:bodyPr>
          <a:lstStyle/>
          <a:p>
            <a:r>
              <a:rPr lang="en-US" sz="1400" dirty="0">
                <a:solidFill>
                  <a:schemeClr val="bg1"/>
                </a:solidFill>
              </a:rPr>
              <a:t>New terminology defined, with external links out to further information </a:t>
            </a:r>
            <a:r>
              <a:rPr lang="en-US" sz="1400" i="1" dirty="0">
                <a:solidFill>
                  <a:schemeClr val="bg1"/>
                </a:solidFill>
              </a:rPr>
              <a:t>e.g.,</a:t>
            </a:r>
            <a:r>
              <a:rPr lang="en-US" sz="1400" dirty="0">
                <a:solidFill>
                  <a:schemeClr val="bg1"/>
                </a:solidFill>
              </a:rPr>
              <a:t> FDA device classification </a:t>
            </a:r>
            <a:endParaRPr lang="en-GB" sz="1400" dirty="0">
              <a:solidFill>
                <a:schemeClr val="bg1"/>
              </a:solidFill>
            </a:endParaRPr>
          </a:p>
        </p:txBody>
      </p:sp>
    </p:spTree>
    <p:extLst>
      <p:ext uri="{BB962C8B-B14F-4D97-AF65-F5344CB8AC3E}">
        <p14:creationId xmlns:p14="http://schemas.microsoft.com/office/powerpoint/2010/main" val="42294218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C1F8F16-A0A6-9AC3-E966-F0D08662CE9F}"/>
              </a:ext>
            </a:extLst>
          </p:cNvPr>
          <p:cNvSpPr>
            <a:spLocks noGrp="1"/>
          </p:cNvSpPr>
          <p:nvPr>
            <p:ph type="sldNum" sz="quarter" idx="11"/>
          </p:nvPr>
        </p:nvSpPr>
        <p:spPr/>
        <p:txBody>
          <a:bodyPr/>
          <a:lstStyle/>
          <a:p>
            <a:fld id="{F0D23093-2AB0-F74C-B865-1A12A15B650E}" type="slidenum">
              <a:rPr lang="en-US" smtClean="0"/>
              <a:pPr/>
              <a:t>16</a:t>
            </a:fld>
            <a:endParaRPr lang="en-US" dirty="0"/>
          </a:p>
        </p:txBody>
      </p:sp>
      <p:pic>
        <p:nvPicPr>
          <p:cNvPr id="11" name="Picture 10" descr="A picture containing indoor, glass&#10;&#10;Description automatically generated">
            <a:extLst>
              <a:ext uri="{FF2B5EF4-FFF2-40B4-BE49-F238E27FC236}">
                <a16:creationId xmlns:a16="http://schemas.microsoft.com/office/drawing/2014/main" id="{7BC0F462-C106-EF75-A0DD-8057F11F8347}"/>
              </a:ext>
            </a:extLst>
          </p:cNvPr>
          <p:cNvPicPr>
            <a:picLocks noChangeAspect="1"/>
          </p:cNvPicPr>
          <p:nvPr/>
        </p:nvPicPr>
        <p:blipFill rotWithShape="1">
          <a:blip r:embed="rId2">
            <a:alphaModFix amt="70000"/>
            <a:extLst>
              <a:ext uri="{28A0092B-C50C-407E-A947-70E740481C1C}">
                <a14:useLocalDpi xmlns:a14="http://schemas.microsoft.com/office/drawing/2010/main" val="0"/>
              </a:ext>
            </a:extLst>
          </a:blip>
          <a:srcRect l="1061" t="20094" r="1061" b="20340"/>
          <a:stretch/>
        </p:blipFill>
        <p:spPr>
          <a:xfrm>
            <a:off x="0" y="1105747"/>
            <a:ext cx="12192000" cy="5050930"/>
          </a:xfrm>
          <a:prstGeom prst="rect">
            <a:avLst/>
          </a:prstGeom>
        </p:spPr>
      </p:pic>
      <p:pic>
        <p:nvPicPr>
          <p:cNvPr id="13" name="Graphic 12">
            <a:extLst>
              <a:ext uri="{FF2B5EF4-FFF2-40B4-BE49-F238E27FC236}">
                <a16:creationId xmlns:a16="http://schemas.microsoft.com/office/drawing/2014/main" id="{0EEAE2E4-E71E-AF50-747B-354FB7B3921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1"/>
            <a:ext cx="2406703" cy="5770512"/>
          </a:xfrm>
          <a:prstGeom prst="rect">
            <a:avLst/>
          </a:prstGeom>
        </p:spPr>
      </p:pic>
      <p:sp>
        <p:nvSpPr>
          <p:cNvPr id="14" name="TextBox 13">
            <a:extLst>
              <a:ext uri="{FF2B5EF4-FFF2-40B4-BE49-F238E27FC236}">
                <a16:creationId xmlns:a16="http://schemas.microsoft.com/office/drawing/2014/main" id="{2D7EBACD-D443-DEC6-CF9D-10D923B27D56}"/>
              </a:ext>
            </a:extLst>
          </p:cNvPr>
          <p:cNvSpPr txBox="1"/>
          <p:nvPr/>
        </p:nvSpPr>
        <p:spPr>
          <a:xfrm>
            <a:off x="7608168" y="1105747"/>
            <a:ext cx="4248472" cy="1384995"/>
          </a:xfrm>
          <a:prstGeom prst="rect">
            <a:avLst/>
          </a:prstGeom>
          <a:noFill/>
        </p:spPr>
        <p:txBody>
          <a:bodyPr wrap="square" rtlCol="0">
            <a:spAutoFit/>
          </a:bodyPr>
          <a:lstStyle/>
          <a:p>
            <a:r>
              <a:rPr lang="en-GB" sz="3600" b="1" dirty="0"/>
              <a:t>Part 3: </a:t>
            </a:r>
          </a:p>
          <a:p>
            <a:r>
              <a:rPr lang="en-GB" sz="2400" dirty="0"/>
              <a:t>Ansys Granta EduPack, </a:t>
            </a:r>
          </a:p>
          <a:p>
            <a:r>
              <a:rPr lang="en-GB" sz="2400" dirty="0"/>
              <a:t>Materials data and tools</a:t>
            </a:r>
          </a:p>
        </p:txBody>
      </p:sp>
    </p:spTree>
    <p:extLst>
      <p:ext uri="{BB962C8B-B14F-4D97-AF65-F5344CB8AC3E}">
        <p14:creationId xmlns:p14="http://schemas.microsoft.com/office/powerpoint/2010/main" val="22544380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B9E611-36C6-4F5C-98CA-92372A37AF2F}"/>
              </a:ext>
            </a:extLst>
          </p:cNvPr>
          <p:cNvSpPr>
            <a:spLocks noGrp="1"/>
          </p:cNvSpPr>
          <p:nvPr>
            <p:ph type="sldNum" sz="quarter" idx="11"/>
          </p:nvPr>
        </p:nvSpPr>
        <p:spPr/>
        <p:txBody>
          <a:bodyPr/>
          <a:lstStyle/>
          <a:p>
            <a:fld id="{F0D23093-2AB0-F74C-B865-1A12A15B650E}" type="slidenum">
              <a:rPr lang="en-US" smtClean="0"/>
              <a:pPr/>
              <a:t>17</a:t>
            </a:fld>
            <a:endParaRPr lang="en-US" dirty="0"/>
          </a:p>
        </p:txBody>
      </p:sp>
      <p:sp>
        <p:nvSpPr>
          <p:cNvPr id="3" name="Title 2">
            <a:extLst>
              <a:ext uri="{FF2B5EF4-FFF2-40B4-BE49-F238E27FC236}">
                <a16:creationId xmlns:a16="http://schemas.microsoft.com/office/drawing/2014/main" id="{7F0C858F-ACA5-458B-AD01-8A7E8E0A6ABE}"/>
              </a:ext>
            </a:extLst>
          </p:cNvPr>
          <p:cNvSpPr>
            <a:spLocks noGrp="1"/>
          </p:cNvSpPr>
          <p:nvPr>
            <p:ph type="title"/>
          </p:nvPr>
        </p:nvSpPr>
        <p:spPr/>
        <p:txBody>
          <a:bodyPr/>
          <a:lstStyle/>
          <a:p>
            <a:r>
              <a:rPr lang="en-GB" dirty="0"/>
              <a:t>Materials property charts- all materials</a:t>
            </a:r>
            <a:endParaRPr lang="en-US" dirty="0"/>
          </a:p>
        </p:txBody>
      </p:sp>
      <p:pic>
        <p:nvPicPr>
          <p:cNvPr id="4" name="Picture 3">
            <a:extLst>
              <a:ext uri="{FF2B5EF4-FFF2-40B4-BE49-F238E27FC236}">
                <a16:creationId xmlns:a16="http://schemas.microsoft.com/office/drawing/2014/main" id="{B4C6C4C1-5A72-4A69-B781-C1D9B613E8BE}"/>
              </a:ext>
            </a:extLst>
          </p:cNvPr>
          <p:cNvPicPr>
            <a:picLocks noChangeAspect="1"/>
          </p:cNvPicPr>
          <p:nvPr/>
        </p:nvPicPr>
        <p:blipFill>
          <a:blip r:embed="rId3"/>
          <a:stretch>
            <a:fillRect/>
          </a:stretch>
        </p:blipFill>
        <p:spPr>
          <a:xfrm>
            <a:off x="1190445" y="791136"/>
            <a:ext cx="9811110" cy="5275728"/>
          </a:xfrm>
          <a:prstGeom prst="rect">
            <a:avLst/>
          </a:prstGeom>
        </p:spPr>
      </p:pic>
    </p:spTree>
    <p:extLst>
      <p:ext uri="{BB962C8B-B14F-4D97-AF65-F5344CB8AC3E}">
        <p14:creationId xmlns:p14="http://schemas.microsoft.com/office/powerpoint/2010/main" val="5884380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B9E611-36C6-4F5C-98CA-92372A37AF2F}"/>
              </a:ext>
            </a:extLst>
          </p:cNvPr>
          <p:cNvSpPr>
            <a:spLocks noGrp="1"/>
          </p:cNvSpPr>
          <p:nvPr>
            <p:ph type="sldNum" sz="quarter" idx="11"/>
          </p:nvPr>
        </p:nvSpPr>
        <p:spPr/>
        <p:txBody>
          <a:bodyPr/>
          <a:lstStyle/>
          <a:p>
            <a:fld id="{F0D23093-2AB0-F74C-B865-1A12A15B650E}" type="slidenum">
              <a:rPr lang="en-US" smtClean="0"/>
              <a:pPr/>
              <a:t>18</a:t>
            </a:fld>
            <a:endParaRPr lang="en-US" dirty="0"/>
          </a:p>
        </p:txBody>
      </p:sp>
      <p:sp>
        <p:nvSpPr>
          <p:cNvPr id="3" name="Title 2">
            <a:extLst>
              <a:ext uri="{FF2B5EF4-FFF2-40B4-BE49-F238E27FC236}">
                <a16:creationId xmlns:a16="http://schemas.microsoft.com/office/drawing/2014/main" id="{7F0C858F-ACA5-458B-AD01-8A7E8E0A6ABE}"/>
              </a:ext>
            </a:extLst>
          </p:cNvPr>
          <p:cNvSpPr>
            <a:spLocks noGrp="1"/>
          </p:cNvSpPr>
          <p:nvPr>
            <p:ph type="title"/>
          </p:nvPr>
        </p:nvSpPr>
        <p:spPr/>
        <p:txBody>
          <a:bodyPr/>
          <a:lstStyle/>
          <a:p>
            <a:r>
              <a:rPr lang="en-GB" dirty="0"/>
              <a:t>Materials property charts- biomedical materials</a:t>
            </a:r>
            <a:endParaRPr lang="en-US" dirty="0"/>
          </a:p>
        </p:txBody>
      </p:sp>
      <p:pic>
        <p:nvPicPr>
          <p:cNvPr id="4" name="Picture 3">
            <a:extLst>
              <a:ext uri="{FF2B5EF4-FFF2-40B4-BE49-F238E27FC236}">
                <a16:creationId xmlns:a16="http://schemas.microsoft.com/office/drawing/2014/main" id="{82A6C45D-3958-4B49-93E0-919E49C036B0}"/>
              </a:ext>
            </a:extLst>
          </p:cNvPr>
          <p:cNvPicPr>
            <a:picLocks noChangeAspect="1"/>
          </p:cNvPicPr>
          <p:nvPr/>
        </p:nvPicPr>
        <p:blipFill>
          <a:blip r:embed="rId3"/>
          <a:stretch>
            <a:fillRect/>
          </a:stretch>
        </p:blipFill>
        <p:spPr>
          <a:xfrm>
            <a:off x="1190445" y="791136"/>
            <a:ext cx="9811111" cy="5275728"/>
          </a:xfrm>
          <a:prstGeom prst="rect">
            <a:avLst/>
          </a:prstGeom>
        </p:spPr>
      </p:pic>
    </p:spTree>
    <p:extLst>
      <p:ext uri="{BB962C8B-B14F-4D97-AF65-F5344CB8AC3E}">
        <p14:creationId xmlns:p14="http://schemas.microsoft.com/office/powerpoint/2010/main" val="31737856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2822EFA-D98E-4CE5-BB3B-0C6276D15CF1}"/>
              </a:ext>
            </a:extLst>
          </p:cNvPr>
          <p:cNvPicPr>
            <a:picLocks noChangeAspect="1"/>
          </p:cNvPicPr>
          <p:nvPr/>
        </p:nvPicPr>
        <p:blipFill>
          <a:blip r:embed="rId3"/>
          <a:stretch>
            <a:fillRect/>
          </a:stretch>
        </p:blipFill>
        <p:spPr>
          <a:xfrm>
            <a:off x="1190444" y="791136"/>
            <a:ext cx="9811112" cy="5275728"/>
          </a:xfrm>
          <a:prstGeom prst="rect">
            <a:avLst/>
          </a:prstGeom>
        </p:spPr>
      </p:pic>
      <p:sp>
        <p:nvSpPr>
          <p:cNvPr id="2" name="Slide Number Placeholder 1">
            <a:extLst>
              <a:ext uri="{FF2B5EF4-FFF2-40B4-BE49-F238E27FC236}">
                <a16:creationId xmlns:a16="http://schemas.microsoft.com/office/drawing/2014/main" id="{C4B9E611-36C6-4F5C-98CA-92372A37AF2F}"/>
              </a:ext>
            </a:extLst>
          </p:cNvPr>
          <p:cNvSpPr>
            <a:spLocks noGrp="1"/>
          </p:cNvSpPr>
          <p:nvPr>
            <p:ph type="sldNum" sz="quarter" idx="11"/>
          </p:nvPr>
        </p:nvSpPr>
        <p:spPr/>
        <p:txBody>
          <a:bodyPr/>
          <a:lstStyle/>
          <a:p>
            <a:fld id="{F0D23093-2AB0-F74C-B865-1A12A15B650E}" type="slidenum">
              <a:rPr lang="en-US" smtClean="0"/>
              <a:pPr/>
              <a:t>19</a:t>
            </a:fld>
            <a:endParaRPr lang="en-US" dirty="0"/>
          </a:p>
        </p:txBody>
      </p:sp>
      <p:sp>
        <p:nvSpPr>
          <p:cNvPr id="3" name="Title 2">
            <a:extLst>
              <a:ext uri="{FF2B5EF4-FFF2-40B4-BE49-F238E27FC236}">
                <a16:creationId xmlns:a16="http://schemas.microsoft.com/office/drawing/2014/main" id="{7F0C858F-ACA5-458B-AD01-8A7E8E0A6ABE}"/>
              </a:ext>
            </a:extLst>
          </p:cNvPr>
          <p:cNvSpPr>
            <a:spLocks noGrp="1"/>
          </p:cNvSpPr>
          <p:nvPr>
            <p:ph type="title"/>
          </p:nvPr>
        </p:nvSpPr>
        <p:spPr/>
        <p:txBody>
          <a:bodyPr/>
          <a:lstStyle/>
          <a:p>
            <a:r>
              <a:rPr lang="en-GB" dirty="0"/>
              <a:t>Materials property charts- only biomedical materials</a:t>
            </a:r>
            <a:endParaRPr lang="en-US" dirty="0"/>
          </a:p>
        </p:txBody>
      </p:sp>
    </p:spTree>
    <p:extLst>
      <p:ext uri="{BB962C8B-B14F-4D97-AF65-F5344CB8AC3E}">
        <p14:creationId xmlns:p14="http://schemas.microsoft.com/office/powerpoint/2010/main" val="33985546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A1CF2C0-F088-46E9-A4DA-1973D44BD82D}"/>
              </a:ext>
            </a:extLst>
          </p:cNvPr>
          <p:cNvSpPr>
            <a:spLocks noGrp="1"/>
          </p:cNvSpPr>
          <p:nvPr>
            <p:ph type="sldNum" sz="quarter" idx="11"/>
          </p:nvPr>
        </p:nvSpPr>
        <p:spPr/>
        <p:txBody>
          <a:bodyPr/>
          <a:lstStyle/>
          <a:p>
            <a:fld id="{F0D23093-2AB0-F74C-B865-1A12A15B650E}" type="slidenum">
              <a:rPr lang="en-US" smtClean="0">
                <a:latin typeface="+mn-lt"/>
              </a:rPr>
              <a:pPr/>
              <a:t>2</a:t>
            </a:fld>
            <a:endParaRPr lang="en-US" dirty="0">
              <a:latin typeface="+mn-lt"/>
            </a:endParaRPr>
          </a:p>
        </p:txBody>
      </p:sp>
      <p:sp>
        <p:nvSpPr>
          <p:cNvPr id="3" name="Title 2">
            <a:extLst>
              <a:ext uri="{FF2B5EF4-FFF2-40B4-BE49-F238E27FC236}">
                <a16:creationId xmlns:a16="http://schemas.microsoft.com/office/drawing/2014/main" id="{884A4B75-CF6D-4389-9B44-BCC02566AB06}"/>
              </a:ext>
            </a:extLst>
          </p:cNvPr>
          <p:cNvSpPr>
            <a:spLocks noGrp="1"/>
          </p:cNvSpPr>
          <p:nvPr>
            <p:ph type="title"/>
          </p:nvPr>
        </p:nvSpPr>
        <p:spPr/>
        <p:txBody>
          <a:bodyPr/>
          <a:lstStyle/>
          <a:p>
            <a:r>
              <a:rPr lang="en-US" dirty="0">
                <a:latin typeface="+mn-lt"/>
              </a:rPr>
              <a:t>Learning objectives for this lecture unit</a:t>
            </a:r>
          </a:p>
        </p:txBody>
      </p:sp>
      <p:graphicFrame>
        <p:nvGraphicFramePr>
          <p:cNvPr id="4" name="Table 3">
            <a:extLst>
              <a:ext uri="{FF2B5EF4-FFF2-40B4-BE49-F238E27FC236}">
                <a16:creationId xmlns:a16="http://schemas.microsoft.com/office/drawing/2014/main" id="{E6B7F40F-ABCC-43C3-AD5C-285FD304DE03}"/>
              </a:ext>
            </a:extLst>
          </p:cNvPr>
          <p:cNvGraphicFramePr>
            <a:graphicFrameLocks noGrp="1"/>
          </p:cNvGraphicFramePr>
          <p:nvPr/>
        </p:nvGraphicFramePr>
        <p:xfrm>
          <a:off x="957742" y="1234620"/>
          <a:ext cx="10276514" cy="2074460"/>
        </p:xfrm>
        <a:graphic>
          <a:graphicData uri="http://schemas.openxmlformats.org/drawingml/2006/table">
            <a:tbl>
              <a:tblPr firstRow="1" bandRow="1">
                <a:tableStyleId>{2D5ABB26-0587-4C30-8999-92F81FD0307C}</a:tableStyleId>
              </a:tblPr>
              <a:tblGrid>
                <a:gridCol w="1970056">
                  <a:extLst>
                    <a:ext uri="{9D8B030D-6E8A-4147-A177-3AD203B41FA5}">
                      <a16:colId xmlns:a16="http://schemas.microsoft.com/office/drawing/2014/main" val="20000"/>
                    </a:ext>
                  </a:extLst>
                </a:gridCol>
                <a:gridCol w="8306458">
                  <a:extLst>
                    <a:ext uri="{9D8B030D-6E8A-4147-A177-3AD203B41FA5}">
                      <a16:colId xmlns:a16="http://schemas.microsoft.com/office/drawing/2014/main" val="20001"/>
                    </a:ext>
                  </a:extLst>
                </a:gridCol>
              </a:tblGrid>
              <a:tr h="536406">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tx1"/>
                          </a:solidFill>
                        </a:rPr>
                        <a:t>Intended Learning Outcomes</a:t>
                      </a:r>
                    </a:p>
                  </a:txBody>
                  <a:tcPr marL="91437" marR="91437" marT="45731" marB="457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B71B"/>
                    </a:solidFill>
                  </a:tcPr>
                </a:tc>
                <a:tc hMerge="1">
                  <a:txBody>
                    <a:bodyPr/>
                    <a:lstStyle/>
                    <a:p>
                      <a:endParaRPr lang="en-GB"/>
                    </a:p>
                  </a:txBody>
                  <a:tcPr/>
                </a:tc>
                <a:extLst>
                  <a:ext uri="{0D108BD9-81ED-4DB2-BD59-A6C34878D82A}">
                    <a16:rowId xmlns:a16="http://schemas.microsoft.com/office/drawing/2014/main" val="10000"/>
                  </a:ext>
                </a:extLst>
              </a:tr>
              <a:tr h="536322">
                <a:tc>
                  <a:txBody>
                    <a:bodyPr/>
                    <a:lstStyle/>
                    <a:p>
                      <a:pPr algn="l"/>
                      <a:r>
                        <a:rPr lang="en-GB" sz="1400" b="1" dirty="0">
                          <a:solidFill>
                            <a:sysClr val="windowText" lastClr="000000"/>
                          </a:solidFill>
                        </a:rPr>
                        <a:t>Knowledge and Understanding</a:t>
                      </a:r>
                      <a:endParaRPr lang="en-GB" sz="1400" b="1" i="1" dirty="0">
                        <a:solidFill>
                          <a:sysClr val="windowText" lastClr="000000"/>
                        </a:solidFill>
                      </a:endParaRPr>
                    </a:p>
                  </a:txBody>
                  <a:tcPr marL="91437" marR="91437" marT="45731" marB="457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GB" sz="1400" kern="1200" dirty="0">
                          <a:solidFill>
                            <a:schemeClr val="dk1"/>
                          </a:solidFill>
                          <a:effectLst/>
                          <a:latin typeface="+mn-lt"/>
                          <a:ea typeface="+mn-ea"/>
                          <a:cs typeface="+mn-cs"/>
                        </a:rPr>
                        <a:t>Understand what is meant by a ‘medical device’ and what information is available in Granta EduPack.</a:t>
                      </a:r>
                    </a:p>
                  </a:txBody>
                  <a:tcPr marL="91437" marR="91437" marT="45730" marB="45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36406">
                <a:tc>
                  <a:txBody>
                    <a:bodyPr/>
                    <a:lstStyle/>
                    <a:p>
                      <a:pPr algn="l"/>
                      <a:r>
                        <a:rPr lang="en-GB" sz="1400" b="1" dirty="0">
                          <a:solidFill>
                            <a:sysClr val="windowText" lastClr="000000"/>
                          </a:solidFill>
                        </a:rPr>
                        <a:t>Skills and Abilities</a:t>
                      </a:r>
                      <a:endParaRPr lang="en-GB" sz="1400" b="1" i="1" dirty="0">
                        <a:solidFill>
                          <a:sysClr val="windowText" lastClr="000000"/>
                        </a:solidFill>
                      </a:endParaRPr>
                    </a:p>
                  </a:txBody>
                  <a:tcPr marL="91437" marR="91437" marT="45731" marB="457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GB" sz="1400" kern="1200" dirty="0">
                          <a:solidFill>
                            <a:schemeClr val="dk1"/>
                          </a:solidFill>
                          <a:effectLst/>
                          <a:latin typeface="+mn-lt"/>
                          <a:ea typeface="+mn-ea"/>
                          <a:cs typeface="+mn-cs"/>
                        </a:rPr>
                        <a:t>Ability to select materials for biomedical engineering applications, giving real life examples.  </a:t>
                      </a:r>
                    </a:p>
                  </a:txBody>
                  <a:tcPr marL="91437" marR="91437" marT="45730" marB="45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65326">
                <a:tc>
                  <a:txBody>
                    <a:bodyPr/>
                    <a:lstStyle/>
                    <a:p>
                      <a:pPr algn="l"/>
                      <a:r>
                        <a:rPr lang="en-GB" sz="1400" b="1" dirty="0">
                          <a:solidFill>
                            <a:sysClr val="windowText" lastClr="000000"/>
                          </a:solidFill>
                        </a:rPr>
                        <a:t>Values and Attitudes</a:t>
                      </a:r>
                      <a:endParaRPr lang="en-GB" sz="1400" b="1" i="1" dirty="0">
                        <a:solidFill>
                          <a:sysClr val="windowText" lastClr="000000"/>
                        </a:solidFill>
                      </a:endParaRPr>
                    </a:p>
                  </a:txBody>
                  <a:tcPr marL="91437" marR="91437" marT="45731" marB="457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GB" sz="1400" kern="1200" dirty="0">
                          <a:solidFill>
                            <a:schemeClr val="dk1"/>
                          </a:solidFill>
                          <a:effectLst/>
                          <a:latin typeface="+mn-lt"/>
                          <a:ea typeface="+mn-ea"/>
                          <a:cs typeface="+mn-cs"/>
                        </a:rPr>
                        <a:t>Awareness of different types of medical devices and general regulations that govern them.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5" name="Content Placeholder 3">
            <a:extLst>
              <a:ext uri="{FF2B5EF4-FFF2-40B4-BE49-F238E27FC236}">
                <a16:creationId xmlns:a16="http://schemas.microsoft.com/office/drawing/2014/main" id="{5D2123E0-3C0C-4060-AB5E-A9CE3268C810}"/>
              </a:ext>
            </a:extLst>
          </p:cNvPr>
          <p:cNvSpPr txBox="1">
            <a:spLocks/>
          </p:cNvSpPr>
          <p:nvPr/>
        </p:nvSpPr>
        <p:spPr bwMode="auto">
          <a:xfrm>
            <a:off x="957741" y="3637549"/>
            <a:ext cx="10276514" cy="1889748"/>
          </a:xfrm>
          <a:prstGeom prst="rect">
            <a:avLst/>
          </a:prstGeom>
          <a:solidFill>
            <a:schemeClr val="bg1">
              <a:lumMod val="95000"/>
            </a:schemeClr>
          </a:solidFill>
          <a:ln w="28575">
            <a:solidFill>
              <a:srgbClr val="FFB71B"/>
            </a:solidFill>
          </a:ln>
        </p:spPr>
        <p:txBody>
          <a:bodyPr vert="horz" wrap="square" lIns="91440" tIns="45720" rIns="91440" bIns="45720" numCol="1" anchor="t" anchorCtr="0" compatLnSpc="1">
            <a:prstTxWarp prst="textNoShape">
              <a:avLst/>
            </a:prstTxWarp>
            <a:spAutoFit/>
          </a:bodyPr>
          <a:lstStyle>
            <a:lvl1pPr marL="0" indent="0" algn="ctr" rtl="0" eaLnBrk="0" fontAlgn="base" hangingPunct="0">
              <a:spcBef>
                <a:spcPct val="20000"/>
              </a:spcBef>
              <a:spcAft>
                <a:spcPct val="20000"/>
              </a:spcAft>
              <a:buClr>
                <a:schemeClr val="bg1">
                  <a:lumMod val="65000"/>
                </a:schemeClr>
              </a:buClr>
              <a:buSzPct val="120000"/>
              <a:buFont typeface="Wingdings" panose="05000000000000000000" pitchFamily="2" charset="2"/>
              <a:buNone/>
              <a:defRPr sz="1800" b="1">
                <a:solidFill>
                  <a:schemeClr val="tx1"/>
                </a:solidFill>
                <a:latin typeface="+mn-lt"/>
                <a:ea typeface="+mn-ea"/>
                <a:cs typeface="+mn-cs"/>
              </a:defRPr>
            </a:lvl1pPr>
            <a:lvl2pPr marL="827088" indent="-346075" algn="l" rtl="0" eaLnBrk="0" fontAlgn="base" hangingPunct="0">
              <a:spcBef>
                <a:spcPct val="20000"/>
              </a:spcBef>
              <a:spcAft>
                <a:spcPct val="20000"/>
              </a:spcAft>
              <a:buClr>
                <a:schemeClr val="bg1">
                  <a:lumMod val="65000"/>
                </a:schemeClr>
              </a:buClr>
              <a:buSzPct val="80000"/>
              <a:buFont typeface="Wingdings" panose="05000000000000000000" pitchFamily="2" charset="2"/>
              <a:buChar char="n"/>
              <a:defRPr lang="en-US" sz="1400" b="0" dirty="0" smtClean="0">
                <a:solidFill>
                  <a:schemeClr val="tx1"/>
                </a:solidFill>
                <a:latin typeface="+mn-lt"/>
                <a:ea typeface="+mn-ea"/>
                <a:cs typeface="+mn-cs"/>
              </a:defRPr>
            </a:lvl2pPr>
            <a:lvl3pPr marL="1079500" indent="-165100" algn="l" rtl="0" eaLnBrk="0" fontAlgn="base" hangingPunct="0">
              <a:spcBef>
                <a:spcPct val="20000"/>
              </a:spcBef>
              <a:spcAft>
                <a:spcPct val="0"/>
              </a:spcAft>
              <a:buClr>
                <a:schemeClr val="bg1">
                  <a:lumMod val="65000"/>
                </a:schemeClr>
              </a:buClr>
              <a:buSzPct val="110000"/>
              <a:buFont typeface="Wingdings" panose="05000000000000000000" pitchFamily="2" charset="2"/>
              <a:buChar char="§"/>
              <a:defRPr sz="1600" b="0">
                <a:solidFill>
                  <a:schemeClr val="tx1"/>
                </a:solidFill>
                <a:latin typeface="+mn-lt"/>
              </a:defRPr>
            </a:lvl3pPr>
            <a:lvl4pPr marL="1439863" indent="-231775" algn="l" rtl="0" eaLnBrk="0" fontAlgn="base" hangingPunct="0">
              <a:spcBef>
                <a:spcPct val="20000"/>
              </a:spcBef>
              <a:spcAft>
                <a:spcPct val="0"/>
              </a:spcAft>
              <a:buClr>
                <a:schemeClr val="bg1">
                  <a:lumMod val="65000"/>
                </a:schemeClr>
              </a:buClr>
              <a:buSzPct val="110000"/>
              <a:buFont typeface="Wingdings" panose="05000000000000000000" pitchFamily="2" charset="2"/>
              <a:buChar char="§"/>
              <a:defRPr sz="1400" b="0">
                <a:solidFill>
                  <a:schemeClr val="tx1"/>
                </a:solidFill>
                <a:latin typeface="+mn-lt"/>
              </a:defRPr>
            </a:lvl4pPr>
            <a:lvl5pPr marL="1862138" indent="-231775" algn="l" rtl="0" eaLnBrk="0" fontAlgn="base" hangingPunct="0">
              <a:spcBef>
                <a:spcPct val="20000"/>
              </a:spcBef>
              <a:spcAft>
                <a:spcPct val="0"/>
              </a:spcAft>
              <a:buClr>
                <a:schemeClr val="bg1">
                  <a:lumMod val="65000"/>
                </a:schemeClr>
              </a:buClr>
              <a:buFont typeface="Wingdings" panose="05000000000000000000" pitchFamily="2" charset="2"/>
              <a:buChar char="§"/>
              <a:defRPr sz="1200" b="0">
                <a:solidFill>
                  <a:schemeClr val="tx1"/>
                </a:solidFill>
                <a:latin typeface="+mn-lt"/>
              </a:defRPr>
            </a:lvl5pPr>
            <a:lvl6pPr marL="2319338" indent="-231775" algn="l" rtl="0" eaLnBrk="0" fontAlgn="base" hangingPunct="0">
              <a:spcBef>
                <a:spcPct val="20000"/>
              </a:spcBef>
              <a:spcAft>
                <a:spcPct val="0"/>
              </a:spcAft>
              <a:buClr>
                <a:srgbClr val="009999"/>
              </a:buClr>
              <a:buFont typeface="Wingdings" pitchFamily="2" charset="2"/>
              <a:defRPr sz="1600" b="1">
                <a:solidFill>
                  <a:schemeClr val="tx1"/>
                </a:solidFill>
                <a:latin typeface="+mn-lt"/>
              </a:defRPr>
            </a:lvl6pPr>
            <a:lvl7pPr marL="2776538" indent="-231775" algn="l" rtl="0" eaLnBrk="0" fontAlgn="base" hangingPunct="0">
              <a:spcBef>
                <a:spcPct val="20000"/>
              </a:spcBef>
              <a:spcAft>
                <a:spcPct val="0"/>
              </a:spcAft>
              <a:buClr>
                <a:srgbClr val="009999"/>
              </a:buClr>
              <a:buFont typeface="Wingdings" pitchFamily="2" charset="2"/>
              <a:defRPr sz="1600" b="1">
                <a:solidFill>
                  <a:schemeClr val="tx1"/>
                </a:solidFill>
                <a:latin typeface="+mn-lt"/>
              </a:defRPr>
            </a:lvl7pPr>
            <a:lvl8pPr marL="3233738" indent="-231775" algn="l" rtl="0" eaLnBrk="0" fontAlgn="base" hangingPunct="0">
              <a:spcBef>
                <a:spcPct val="20000"/>
              </a:spcBef>
              <a:spcAft>
                <a:spcPct val="0"/>
              </a:spcAft>
              <a:buClr>
                <a:srgbClr val="009999"/>
              </a:buClr>
              <a:buFont typeface="Wingdings" pitchFamily="2" charset="2"/>
              <a:defRPr sz="1600" b="1">
                <a:solidFill>
                  <a:schemeClr val="tx1"/>
                </a:solidFill>
                <a:latin typeface="+mn-lt"/>
              </a:defRPr>
            </a:lvl8pPr>
            <a:lvl9pPr marL="3690938" indent="-231775" algn="l" rtl="0" eaLnBrk="0" fontAlgn="base" hangingPunct="0">
              <a:spcBef>
                <a:spcPct val="20000"/>
              </a:spcBef>
              <a:spcAft>
                <a:spcPct val="0"/>
              </a:spcAft>
              <a:buClr>
                <a:srgbClr val="009999"/>
              </a:buClr>
              <a:buFont typeface="Wingdings" pitchFamily="2" charset="2"/>
              <a:defRPr sz="1600" b="1">
                <a:solidFill>
                  <a:schemeClr val="tx1"/>
                </a:solidFill>
                <a:latin typeface="+mn-lt"/>
              </a:defRPr>
            </a:lvl9pPr>
          </a:lstStyle>
          <a:p>
            <a:pPr marL="0" marR="0" lvl="0" indent="0" algn="ctr" defTabSz="914400" rtl="0" eaLnBrk="0" fontAlgn="base" latinLnBrk="0" hangingPunct="0">
              <a:lnSpc>
                <a:spcPct val="100000"/>
              </a:lnSpc>
              <a:spcBef>
                <a:spcPct val="20000"/>
              </a:spcBef>
              <a:spcAft>
                <a:spcPct val="20000"/>
              </a:spcAft>
              <a:buClr>
                <a:sysClr val="window" lastClr="FFFFFF">
                  <a:lumMod val="65000"/>
                </a:sysClr>
              </a:buClr>
              <a:buSzPct val="120000"/>
              <a:buFont typeface="Wingdings" panose="05000000000000000000" pitchFamily="2" charset="2"/>
              <a:buNone/>
              <a:tabLst/>
              <a:defRPr/>
            </a:pPr>
            <a:r>
              <a:rPr kumimoji="0" lang="en-GB" sz="1800" b="1" i="0" u="none" strike="noStrike" kern="0" cap="none" spc="0" normalizeH="0" baseline="0" noProof="0" dirty="0">
                <a:ln>
                  <a:noFill/>
                </a:ln>
                <a:solidFill>
                  <a:srgbClr val="0C0C0C"/>
                </a:solidFill>
                <a:effectLst/>
                <a:uLnTx/>
                <a:uFillTx/>
                <a:ea typeface="+mn-ea"/>
                <a:cs typeface="+mn-cs"/>
              </a:rPr>
              <a:t>Resources</a:t>
            </a:r>
          </a:p>
          <a:p>
            <a:pPr marL="552450" marR="0" lvl="0" indent="-285750" algn="l" defTabSz="914400" rtl="0" eaLnBrk="0" fontAlgn="base" latinLnBrk="0" hangingPunct="0">
              <a:lnSpc>
                <a:spcPct val="100000"/>
              </a:lnSpc>
              <a:spcBef>
                <a:spcPct val="20000"/>
              </a:spcBef>
              <a:spcAft>
                <a:spcPct val="20000"/>
              </a:spcAft>
              <a:buClr>
                <a:srgbClr val="FFB71B"/>
              </a:buClr>
              <a:buSzPct val="100000"/>
              <a:buFont typeface="Wingdings" panose="05000000000000000000" pitchFamily="2" charset="2"/>
              <a:buChar char="§"/>
              <a:tabLst/>
              <a:defRPr/>
            </a:pPr>
            <a:r>
              <a:rPr kumimoji="0" lang="en-US" sz="1400" b="0" i="0" u="none" strike="noStrike" kern="0" cap="none" spc="0" normalizeH="0" baseline="0" noProof="0" dirty="0">
                <a:ln>
                  <a:noFill/>
                </a:ln>
                <a:solidFill>
                  <a:prstClr val="black"/>
                </a:solidFill>
                <a:effectLst/>
                <a:uLnTx/>
                <a:uFillTx/>
                <a:ea typeface="+mn-ea"/>
                <a:cs typeface="+mn-cs"/>
              </a:rPr>
              <a:t>White Paper: </a:t>
            </a:r>
            <a:r>
              <a:rPr kumimoji="0" lang="en-US" sz="1400" b="1" u="none" strike="noStrike" kern="0" cap="none" spc="0" normalizeH="0" baseline="0" noProof="0" dirty="0">
                <a:ln>
                  <a:noFill/>
                </a:ln>
                <a:solidFill>
                  <a:prstClr val="black"/>
                </a:solidFill>
                <a:effectLst/>
                <a:uLnTx/>
                <a:uFillTx/>
                <a:ea typeface="+mn-ea"/>
                <a:cs typeface="+mn-cs"/>
              </a:rPr>
              <a:t>“</a:t>
            </a:r>
            <a:r>
              <a:rPr kumimoji="0" lang="en-GB" sz="1400" b="1" u="none" strike="noStrike" kern="0" cap="none" spc="0" normalizeH="0" baseline="0" noProof="0" dirty="0">
                <a:ln>
                  <a:noFill/>
                </a:ln>
                <a:solidFill>
                  <a:prstClr val="black"/>
                </a:solidFill>
                <a:effectLst/>
                <a:uLnTx/>
                <a:uFillTx/>
                <a:ea typeface="+mn-ea"/>
                <a:cs typeface="+mn-cs"/>
              </a:rPr>
              <a:t>Bio Engineering Database &gt; </a:t>
            </a:r>
            <a:r>
              <a:rPr kumimoji="0" lang="en-US" sz="1400" b="1" u="none" strike="noStrike" kern="0" cap="none" spc="0" normalizeH="0" baseline="0" noProof="0" dirty="0">
                <a:ln>
                  <a:noFill/>
                </a:ln>
                <a:solidFill>
                  <a:srgbClr val="0C0C0C"/>
                </a:solidFill>
                <a:effectLst/>
                <a:uLnTx/>
                <a:uFillTx/>
                <a:ea typeface="+mn-ea"/>
                <a:cs typeface="+mn-cs"/>
              </a:rPr>
              <a:t>Part 1: </a:t>
            </a:r>
            <a:r>
              <a:rPr kumimoji="0" lang="en-GB" sz="1400" b="1" u="none" strike="noStrike" kern="0" cap="none" spc="0" normalizeH="0" baseline="0" noProof="0" dirty="0">
                <a:ln>
                  <a:noFill/>
                </a:ln>
                <a:solidFill>
                  <a:prstClr val="black"/>
                </a:solidFill>
                <a:effectLst/>
                <a:uLnTx/>
                <a:uFillTx/>
                <a:ea typeface="+mn-ea"/>
                <a:cs typeface="+mn-cs"/>
              </a:rPr>
              <a:t>Introduction to Biological and Bio-medical materials”</a:t>
            </a:r>
            <a:endParaRPr kumimoji="0" lang="en-US" sz="1400" b="0" u="none" strike="noStrike" kern="0" cap="none" spc="0" normalizeH="0" baseline="0" noProof="0" dirty="0">
              <a:ln>
                <a:noFill/>
              </a:ln>
              <a:solidFill>
                <a:prstClr val="black"/>
              </a:solidFill>
              <a:effectLst/>
              <a:uLnTx/>
              <a:uFillTx/>
              <a:ea typeface="+mn-ea"/>
              <a:cs typeface="+mn-cs"/>
            </a:endParaRPr>
          </a:p>
          <a:p>
            <a:pPr marL="552450" marR="0" lvl="0" indent="-285750" algn="l" defTabSz="914400" rtl="0" eaLnBrk="0" fontAlgn="base" latinLnBrk="0" hangingPunct="0">
              <a:lnSpc>
                <a:spcPct val="100000"/>
              </a:lnSpc>
              <a:spcBef>
                <a:spcPct val="20000"/>
              </a:spcBef>
              <a:spcAft>
                <a:spcPct val="20000"/>
              </a:spcAft>
              <a:buClr>
                <a:srgbClr val="FFB71B"/>
              </a:buClr>
              <a:buSzPct val="100000"/>
              <a:buFont typeface="Wingdings" panose="05000000000000000000" pitchFamily="2" charset="2"/>
              <a:buChar char="§"/>
              <a:tabLst/>
              <a:defRPr/>
            </a:pPr>
            <a:r>
              <a:rPr kumimoji="0" lang="en-GB" sz="1400" b="0" i="0" u="none" strike="noStrike" kern="0" cap="none" spc="0" normalizeH="0" baseline="0" noProof="0" dirty="0">
                <a:ln>
                  <a:noFill/>
                </a:ln>
                <a:solidFill>
                  <a:prstClr val="black"/>
                </a:solidFill>
                <a:effectLst/>
                <a:uLnTx/>
                <a:uFillTx/>
                <a:ea typeface="+mn-ea"/>
                <a:cs typeface="+mn-cs"/>
              </a:rPr>
              <a:t>White Paper: </a:t>
            </a:r>
            <a:r>
              <a:rPr kumimoji="0" lang="en-GB" sz="1400" b="1" i="0" u="none" strike="noStrike" kern="0" cap="none" spc="0" normalizeH="0" baseline="0" noProof="0" dirty="0">
                <a:ln>
                  <a:noFill/>
                </a:ln>
                <a:solidFill>
                  <a:prstClr val="black"/>
                </a:solidFill>
                <a:effectLst/>
                <a:uLnTx/>
                <a:uFillTx/>
                <a:ea typeface="+mn-ea"/>
                <a:cs typeface="+mn-cs"/>
              </a:rPr>
              <a:t>“Bio Engineering Database &gt; </a:t>
            </a:r>
            <a:r>
              <a:rPr kumimoji="0" lang="en-US" sz="1400" b="1" i="0" u="none" strike="noStrike" kern="0" cap="none" spc="0" normalizeH="0" baseline="0" noProof="0" dirty="0">
                <a:ln>
                  <a:noFill/>
                </a:ln>
                <a:solidFill>
                  <a:srgbClr val="0C0C0C"/>
                </a:solidFill>
                <a:effectLst/>
                <a:uLnTx/>
                <a:uFillTx/>
                <a:ea typeface="+mn-ea"/>
                <a:cs typeface="+mn-cs"/>
              </a:rPr>
              <a:t>Part 2: </a:t>
            </a:r>
            <a:r>
              <a:rPr kumimoji="0" lang="en-GB" sz="1400" b="1" i="0" u="none" strike="noStrike" kern="0" cap="none" spc="0" normalizeH="0" baseline="0" noProof="0" dirty="0">
                <a:ln>
                  <a:noFill/>
                </a:ln>
                <a:solidFill>
                  <a:prstClr val="black"/>
                </a:solidFill>
                <a:effectLst/>
                <a:uLnTx/>
                <a:uFillTx/>
                <a:ea typeface="+mn-ea"/>
                <a:cs typeface="+mn-cs"/>
              </a:rPr>
              <a:t>Bio-derived materials and example applications”</a:t>
            </a:r>
          </a:p>
          <a:p>
            <a:pPr marL="552450" marR="0" lvl="0" indent="-285750" algn="l" defTabSz="914400" rtl="0" eaLnBrk="0" fontAlgn="base" latinLnBrk="0" hangingPunct="0">
              <a:lnSpc>
                <a:spcPct val="100000"/>
              </a:lnSpc>
              <a:spcBef>
                <a:spcPct val="20000"/>
              </a:spcBef>
              <a:spcAft>
                <a:spcPct val="20000"/>
              </a:spcAft>
              <a:buClr>
                <a:srgbClr val="FFB71B"/>
              </a:buClr>
              <a:buSzPct val="100000"/>
              <a:buFont typeface="Wingdings" panose="05000000000000000000" pitchFamily="2" charset="2"/>
              <a:buChar char="§"/>
              <a:tabLst/>
              <a:defRPr/>
            </a:pPr>
            <a:r>
              <a:rPr lang="en-GB" sz="1400" b="0" kern="0" dirty="0">
                <a:solidFill>
                  <a:prstClr val="black"/>
                </a:solidFill>
              </a:rPr>
              <a:t>White Paper: </a:t>
            </a:r>
            <a:r>
              <a:rPr lang="en-GB" sz="1400" kern="0" dirty="0">
                <a:solidFill>
                  <a:prstClr val="black"/>
                </a:solidFill>
              </a:rPr>
              <a:t>“Medical Devices: biomedical applications of materials”</a:t>
            </a:r>
            <a:endParaRPr kumimoji="0" lang="en-US" sz="1400" b="0" i="0" u="none" strike="noStrike" kern="0" cap="none" spc="0" normalizeH="0" baseline="0" noProof="0" dirty="0">
              <a:ln>
                <a:noFill/>
              </a:ln>
              <a:solidFill>
                <a:prstClr val="black"/>
              </a:solidFill>
              <a:effectLst/>
              <a:uLnTx/>
              <a:uFillTx/>
              <a:ea typeface="+mn-ea"/>
              <a:cs typeface="+mn-cs"/>
            </a:endParaRPr>
          </a:p>
          <a:p>
            <a:pPr marL="552450" marR="0" lvl="0" indent="-285750" algn="l" defTabSz="914400" rtl="0" eaLnBrk="0" fontAlgn="base" latinLnBrk="0" hangingPunct="0">
              <a:lnSpc>
                <a:spcPct val="100000"/>
              </a:lnSpc>
              <a:spcBef>
                <a:spcPct val="20000"/>
              </a:spcBef>
              <a:spcAft>
                <a:spcPct val="20000"/>
              </a:spcAft>
              <a:buClr>
                <a:srgbClr val="FFB71B"/>
              </a:buClr>
              <a:buSzPct val="100000"/>
              <a:buFont typeface="Wingdings" panose="05000000000000000000" pitchFamily="2" charset="2"/>
              <a:buChar char="§"/>
              <a:tabLst/>
              <a:defRPr/>
            </a:pPr>
            <a:r>
              <a:rPr kumimoji="0" lang="en-GB" sz="1400" b="0" i="1" u="none" strike="noStrike" kern="0" cap="none" spc="0" normalizeH="0" baseline="0" noProof="0" dirty="0">
                <a:ln>
                  <a:noFill/>
                </a:ln>
                <a:solidFill>
                  <a:prstClr val="black"/>
                </a:solidFill>
                <a:effectLst/>
                <a:uLnTx/>
                <a:uFillTx/>
                <a:ea typeface="+mn-ea"/>
                <a:cs typeface="+mn-cs"/>
              </a:rPr>
              <a:t>Poster: Wall chart of property maps for the materials of nature (download all three from </a:t>
            </a:r>
            <a:r>
              <a:rPr kumimoji="0" lang="en-GB" sz="1400" b="0" i="1" u="none" strike="noStrike" kern="0" cap="none" spc="0" normalizeH="0" baseline="0" noProof="0" dirty="0">
                <a:ln>
                  <a:noFill/>
                </a:ln>
                <a:solidFill>
                  <a:prstClr val="black"/>
                </a:solidFill>
                <a:effectLst/>
                <a:uLnTx/>
                <a:uFillTx/>
                <a:ea typeface="+mn-ea"/>
                <a:cs typeface="+mn-cs"/>
                <a:hlinkClick r:id="rId3"/>
              </a:rPr>
              <a:t>www.ansys.com/education-resources</a:t>
            </a:r>
            <a:r>
              <a:rPr kumimoji="0" lang="en-GB" sz="1400" b="0" i="1" u="none" strike="noStrike" kern="0" cap="none" spc="0" normalizeH="0" baseline="0" noProof="0" dirty="0">
                <a:ln>
                  <a:noFill/>
                </a:ln>
                <a:solidFill>
                  <a:prstClr val="black"/>
                </a:solidFill>
                <a:effectLst/>
                <a:uLnTx/>
                <a:uFillTx/>
                <a:ea typeface="+mn-ea"/>
                <a:cs typeface="+mn-cs"/>
              </a:rPr>
              <a:t>) </a:t>
            </a:r>
          </a:p>
          <a:p>
            <a:pPr marL="552450" marR="0" lvl="0" indent="-285750" algn="l" defTabSz="914400" rtl="0" eaLnBrk="0" fontAlgn="base" latinLnBrk="0" hangingPunct="0">
              <a:lnSpc>
                <a:spcPct val="100000"/>
              </a:lnSpc>
              <a:spcBef>
                <a:spcPct val="20000"/>
              </a:spcBef>
              <a:spcAft>
                <a:spcPct val="20000"/>
              </a:spcAft>
              <a:buClr>
                <a:srgbClr val="FFB71B"/>
              </a:buClr>
              <a:buSzPct val="100000"/>
              <a:buFont typeface="Wingdings" panose="05000000000000000000" pitchFamily="2" charset="2"/>
              <a:buChar char="§"/>
              <a:tabLst/>
              <a:defRPr/>
            </a:pPr>
            <a:r>
              <a:rPr kumimoji="0" lang="en-GB" sz="1400" b="0" i="0" u="none" strike="noStrike" kern="0" cap="none" spc="0" normalizeH="0" baseline="0" noProof="0" dirty="0">
                <a:ln>
                  <a:noFill/>
                </a:ln>
                <a:solidFill>
                  <a:srgbClr val="000000"/>
                </a:solidFill>
                <a:effectLst/>
                <a:uLnTx/>
                <a:uFillTx/>
                <a:ea typeface="+mn-ea"/>
                <a:cs typeface="+mn-cs"/>
              </a:rPr>
              <a:t>Text:  “</a:t>
            </a:r>
            <a:r>
              <a:rPr kumimoji="0" lang="en-GB" sz="1400" b="1" i="1" u="none" strike="noStrike" kern="0" cap="none" spc="0" normalizeH="0" baseline="0" noProof="0" dirty="0">
                <a:ln>
                  <a:noFill/>
                </a:ln>
                <a:solidFill>
                  <a:srgbClr val="000000"/>
                </a:solidFill>
                <a:effectLst/>
                <a:uLnTx/>
                <a:uFillTx/>
                <a:ea typeface="+mn-ea"/>
                <a:cs typeface="+mn-cs"/>
              </a:rPr>
              <a:t>Materials Selection in Mechanical Design</a:t>
            </a:r>
            <a:r>
              <a:rPr kumimoji="0" lang="en-GB" sz="1400" b="0" i="0" u="none" strike="noStrike" kern="0" cap="none" spc="0" normalizeH="0" baseline="0" noProof="0" dirty="0">
                <a:ln>
                  <a:noFill/>
                </a:ln>
                <a:solidFill>
                  <a:srgbClr val="000000"/>
                </a:solidFill>
                <a:effectLst/>
                <a:uLnTx/>
                <a:uFillTx/>
                <a:ea typeface="+mn-ea"/>
                <a:cs typeface="+mn-cs"/>
              </a:rPr>
              <a:t>”, 5</a:t>
            </a:r>
            <a:r>
              <a:rPr kumimoji="0" lang="en-GB" sz="1400" b="0" i="0" u="none" strike="noStrike" kern="0" cap="none" spc="0" normalizeH="0" baseline="30000" noProof="0" dirty="0">
                <a:ln>
                  <a:noFill/>
                </a:ln>
                <a:solidFill>
                  <a:srgbClr val="000000"/>
                </a:solidFill>
                <a:effectLst/>
                <a:uLnTx/>
                <a:uFillTx/>
                <a:ea typeface="+mn-ea"/>
                <a:cs typeface="+mn-cs"/>
              </a:rPr>
              <a:t>th</a:t>
            </a:r>
            <a:r>
              <a:rPr kumimoji="0" lang="en-GB" sz="1400" b="0" i="0" u="none" strike="noStrike" kern="0" cap="none" spc="0" normalizeH="0" baseline="0" noProof="0" dirty="0">
                <a:ln>
                  <a:noFill/>
                </a:ln>
                <a:solidFill>
                  <a:srgbClr val="000000"/>
                </a:solidFill>
                <a:effectLst/>
                <a:uLnTx/>
                <a:uFillTx/>
                <a:ea typeface="+mn-ea"/>
                <a:cs typeface="+mn-cs"/>
              </a:rPr>
              <a:t>  edition,</a:t>
            </a:r>
            <a:r>
              <a:rPr kumimoji="0" lang="en-GB" sz="1400" b="0" i="0" u="none" strike="noStrike" kern="0" cap="none" spc="0" normalizeH="0" baseline="0" noProof="0" dirty="0">
                <a:ln>
                  <a:noFill/>
                </a:ln>
                <a:solidFill>
                  <a:srgbClr val="A50021"/>
                </a:solidFill>
                <a:effectLst/>
                <a:uLnTx/>
                <a:uFillTx/>
                <a:ea typeface="+mn-ea"/>
                <a:cs typeface="+mn-cs"/>
              </a:rPr>
              <a:t> </a:t>
            </a:r>
            <a:r>
              <a:rPr kumimoji="0" lang="en-GB" sz="1400" b="0" i="0" u="none" strike="noStrike" kern="0" cap="none" spc="0" normalizeH="0" baseline="0" noProof="0" dirty="0">
                <a:ln>
                  <a:noFill/>
                </a:ln>
                <a:solidFill>
                  <a:srgbClr val="000000"/>
                </a:solidFill>
                <a:effectLst/>
                <a:uLnTx/>
                <a:uFillTx/>
                <a:ea typeface="+mn-ea"/>
                <a:cs typeface="+mn-cs"/>
              </a:rPr>
              <a:t>by M.F. Ashby, Butterworth Heinemann, Oxford, 2016.</a:t>
            </a:r>
            <a:endParaRPr kumimoji="0" lang="en-GB" sz="1400" b="0" i="1" u="none" strike="noStrike" kern="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42634797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0C1D62C-E697-47B6-A10E-099CA46C7216}"/>
              </a:ext>
            </a:extLst>
          </p:cNvPr>
          <p:cNvSpPr>
            <a:spLocks noGrp="1"/>
          </p:cNvSpPr>
          <p:nvPr>
            <p:ph type="sldNum" sz="quarter" idx="11"/>
          </p:nvPr>
        </p:nvSpPr>
        <p:spPr/>
        <p:txBody>
          <a:bodyPr/>
          <a:lstStyle/>
          <a:p>
            <a:fld id="{F0D23093-2AB0-F74C-B865-1A12A15B650E}" type="slidenum">
              <a:rPr lang="en-US" smtClean="0"/>
              <a:pPr/>
              <a:t>20</a:t>
            </a:fld>
            <a:endParaRPr lang="en-US" dirty="0"/>
          </a:p>
        </p:txBody>
      </p:sp>
      <p:sp>
        <p:nvSpPr>
          <p:cNvPr id="3" name="Title 2">
            <a:extLst>
              <a:ext uri="{FF2B5EF4-FFF2-40B4-BE49-F238E27FC236}">
                <a16:creationId xmlns:a16="http://schemas.microsoft.com/office/drawing/2014/main" id="{0C1F7362-589C-486A-B5C6-64092748F4D5}"/>
              </a:ext>
            </a:extLst>
          </p:cNvPr>
          <p:cNvSpPr>
            <a:spLocks noGrp="1"/>
          </p:cNvSpPr>
          <p:nvPr>
            <p:ph type="title"/>
          </p:nvPr>
        </p:nvSpPr>
        <p:spPr/>
        <p:txBody>
          <a:bodyPr/>
          <a:lstStyle/>
          <a:p>
            <a:r>
              <a:rPr lang="en-GB" dirty="0"/>
              <a:t>Materials Property Charts- only biomedical materials</a:t>
            </a:r>
            <a:endParaRPr lang="en-US" dirty="0"/>
          </a:p>
        </p:txBody>
      </p:sp>
      <p:grpSp>
        <p:nvGrpSpPr>
          <p:cNvPr id="4" name="Group 3">
            <a:extLst>
              <a:ext uri="{FF2B5EF4-FFF2-40B4-BE49-F238E27FC236}">
                <a16:creationId xmlns:a16="http://schemas.microsoft.com/office/drawing/2014/main" id="{F6F14AB1-5E37-5636-F951-79A8E425DD69}"/>
              </a:ext>
            </a:extLst>
          </p:cNvPr>
          <p:cNvGrpSpPr/>
          <p:nvPr/>
        </p:nvGrpSpPr>
        <p:grpSpPr>
          <a:xfrm>
            <a:off x="1190443" y="791136"/>
            <a:ext cx="9811111" cy="5275728"/>
            <a:chOff x="1190443" y="791136"/>
            <a:chExt cx="9811111" cy="5275728"/>
          </a:xfrm>
        </p:grpSpPr>
        <p:pic>
          <p:nvPicPr>
            <p:cNvPr id="12" name="Picture 11">
              <a:extLst>
                <a:ext uri="{FF2B5EF4-FFF2-40B4-BE49-F238E27FC236}">
                  <a16:creationId xmlns:a16="http://schemas.microsoft.com/office/drawing/2014/main" id="{41500EC1-5B0B-4E73-96DA-21053D71F1B7}"/>
                </a:ext>
              </a:extLst>
            </p:cNvPr>
            <p:cNvPicPr>
              <a:picLocks noChangeAspect="1"/>
            </p:cNvPicPr>
            <p:nvPr/>
          </p:nvPicPr>
          <p:blipFill>
            <a:blip r:embed="rId3"/>
            <a:stretch>
              <a:fillRect/>
            </a:stretch>
          </p:blipFill>
          <p:spPr>
            <a:xfrm>
              <a:off x="1190443" y="791136"/>
              <a:ext cx="9811111" cy="5275728"/>
            </a:xfrm>
            <a:prstGeom prst="rect">
              <a:avLst/>
            </a:prstGeom>
          </p:spPr>
        </p:pic>
        <p:pic>
          <p:nvPicPr>
            <p:cNvPr id="16" name="Picture 15" descr="A picture containing sky&#10;&#10;Description automatically generated">
              <a:extLst>
                <a:ext uri="{FF2B5EF4-FFF2-40B4-BE49-F238E27FC236}">
                  <a16:creationId xmlns:a16="http://schemas.microsoft.com/office/drawing/2014/main" id="{98246FCB-D3AE-454B-A1D9-14717FAF3A9A}"/>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68208" y="4437112"/>
              <a:ext cx="1147637" cy="1147637"/>
            </a:xfrm>
            <a:prstGeom prst="rect">
              <a:avLst/>
            </a:prstGeom>
          </p:spPr>
        </p:pic>
        <p:pic>
          <p:nvPicPr>
            <p:cNvPr id="18" name="Picture 17" descr="Shape, arrow&#10;&#10;Description automatically generated">
              <a:extLst>
                <a:ext uri="{FF2B5EF4-FFF2-40B4-BE49-F238E27FC236}">
                  <a16:creationId xmlns:a16="http://schemas.microsoft.com/office/drawing/2014/main" id="{0D4F0E0F-1C74-4882-BC1E-43880FD5F13E}"/>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932519" y="3251528"/>
              <a:ext cx="1406938" cy="1406938"/>
            </a:xfrm>
            <a:prstGeom prst="rect">
              <a:avLst/>
            </a:prstGeom>
          </p:spPr>
        </p:pic>
        <p:pic>
          <p:nvPicPr>
            <p:cNvPr id="20" name="Picture 19">
              <a:extLst>
                <a:ext uri="{FF2B5EF4-FFF2-40B4-BE49-F238E27FC236}">
                  <a16:creationId xmlns:a16="http://schemas.microsoft.com/office/drawing/2014/main" id="{D3A00B42-89BC-478E-8E15-E2501F180F1A}"/>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471993" y="2012296"/>
              <a:ext cx="1406938" cy="1406938"/>
            </a:xfrm>
            <a:prstGeom prst="rect">
              <a:avLst/>
            </a:prstGeom>
          </p:spPr>
        </p:pic>
        <p:pic>
          <p:nvPicPr>
            <p:cNvPr id="22" name="Picture 21">
              <a:extLst>
                <a:ext uri="{FF2B5EF4-FFF2-40B4-BE49-F238E27FC236}">
                  <a16:creationId xmlns:a16="http://schemas.microsoft.com/office/drawing/2014/main" id="{3A414EE4-1B98-4001-B10E-546C97E26587}"/>
                </a:ext>
              </a:extLst>
            </p:cNvPr>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17501" t="18892" r="17500" b="21250"/>
            <a:stretch/>
          </p:blipFill>
          <p:spPr>
            <a:xfrm>
              <a:off x="3071664" y="2037076"/>
              <a:ext cx="1075424" cy="990352"/>
            </a:xfrm>
            <a:prstGeom prst="rect">
              <a:avLst/>
            </a:prstGeom>
          </p:spPr>
        </p:pic>
        <p:pic>
          <p:nvPicPr>
            <p:cNvPr id="24" name="Picture 23" descr="Surface chart&#10;&#10;Description automatically generated">
              <a:extLst>
                <a:ext uri="{FF2B5EF4-FFF2-40B4-BE49-F238E27FC236}">
                  <a16:creationId xmlns:a16="http://schemas.microsoft.com/office/drawing/2014/main" id="{F6596855-6967-4B4B-823E-DA69F759BF37}"/>
                </a:ext>
              </a:extLst>
            </p:cNvPr>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t="21250" b="22501"/>
            <a:stretch/>
          </p:blipFill>
          <p:spPr>
            <a:xfrm>
              <a:off x="3088003" y="3954997"/>
              <a:ext cx="1504531" cy="845837"/>
            </a:xfrm>
            <a:prstGeom prst="rect">
              <a:avLst/>
            </a:prstGeom>
          </p:spPr>
        </p:pic>
        <p:pic>
          <p:nvPicPr>
            <p:cNvPr id="26" name="Picture 25">
              <a:extLst>
                <a:ext uri="{FF2B5EF4-FFF2-40B4-BE49-F238E27FC236}">
                  <a16:creationId xmlns:a16="http://schemas.microsoft.com/office/drawing/2014/main" id="{B329EB9D-9552-450B-9EC5-44B633315E88}"/>
                </a:ext>
              </a:extLst>
            </p:cNvPr>
            <p:cNvPicPr>
              <a:picLocks noChangeAspect="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t="16251" b="16251"/>
            <a:stretch/>
          </p:blipFill>
          <p:spPr>
            <a:xfrm>
              <a:off x="4295800" y="1152599"/>
              <a:ext cx="1406938" cy="949668"/>
            </a:xfrm>
            <a:prstGeom prst="rect">
              <a:avLst/>
            </a:prstGeom>
          </p:spPr>
        </p:pic>
      </p:grpSp>
    </p:spTree>
    <p:extLst>
      <p:ext uri="{BB962C8B-B14F-4D97-AF65-F5344CB8AC3E}">
        <p14:creationId xmlns:p14="http://schemas.microsoft.com/office/powerpoint/2010/main" val="4873146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C1F8F16-A0A6-9AC3-E966-F0D08662CE9F}"/>
              </a:ext>
            </a:extLst>
          </p:cNvPr>
          <p:cNvSpPr>
            <a:spLocks noGrp="1"/>
          </p:cNvSpPr>
          <p:nvPr>
            <p:ph type="sldNum" sz="quarter" idx="11"/>
          </p:nvPr>
        </p:nvSpPr>
        <p:spPr/>
        <p:txBody>
          <a:bodyPr/>
          <a:lstStyle/>
          <a:p>
            <a:fld id="{F0D23093-2AB0-F74C-B865-1A12A15B650E}" type="slidenum">
              <a:rPr lang="en-US" smtClean="0"/>
              <a:pPr/>
              <a:t>21</a:t>
            </a:fld>
            <a:endParaRPr lang="en-US" dirty="0"/>
          </a:p>
        </p:txBody>
      </p:sp>
      <p:pic>
        <p:nvPicPr>
          <p:cNvPr id="11" name="Picture 10" descr="A picture containing indoor, glass&#10;&#10;Description automatically generated">
            <a:extLst>
              <a:ext uri="{FF2B5EF4-FFF2-40B4-BE49-F238E27FC236}">
                <a16:creationId xmlns:a16="http://schemas.microsoft.com/office/drawing/2014/main" id="{7BC0F462-C106-EF75-A0DD-8057F11F8347}"/>
              </a:ext>
            </a:extLst>
          </p:cNvPr>
          <p:cNvPicPr>
            <a:picLocks noChangeAspect="1"/>
          </p:cNvPicPr>
          <p:nvPr/>
        </p:nvPicPr>
        <p:blipFill rotWithShape="1">
          <a:blip r:embed="rId2">
            <a:alphaModFix amt="70000"/>
            <a:extLst>
              <a:ext uri="{28A0092B-C50C-407E-A947-70E740481C1C}">
                <a14:useLocalDpi xmlns:a14="http://schemas.microsoft.com/office/drawing/2010/main" val="0"/>
              </a:ext>
            </a:extLst>
          </a:blip>
          <a:srcRect l="1061" t="20094" r="1061" b="20340"/>
          <a:stretch/>
        </p:blipFill>
        <p:spPr>
          <a:xfrm>
            <a:off x="0" y="1105747"/>
            <a:ext cx="12192000" cy="5050930"/>
          </a:xfrm>
          <a:prstGeom prst="rect">
            <a:avLst/>
          </a:prstGeom>
        </p:spPr>
      </p:pic>
      <p:pic>
        <p:nvPicPr>
          <p:cNvPr id="13" name="Graphic 12">
            <a:extLst>
              <a:ext uri="{FF2B5EF4-FFF2-40B4-BE49-F238E27FC236}">
                <a16:creationId xmlns:a16="http://schemas.microsoft.com/office/drawing/2014/main" id="{0EEAE2E4-E71E-AF50-747B-354FB7B3921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1"/>
            <a:ext cx="2406703" cy="5770512"/>
          </a:xfrm>
          <a:prstGeom prst="rect">
            <a:avLst/>
          </a:prstGeom>
        </p:spPr>
      </p:pic>
      <p:sp>
        <p:nvSpPr>
          <p:cNvPr id="14" name="TextBox 13">
            <a:extLst>
              <a:ext uri="{FF2B5EF4-FFF2-40B4-BE49-F238E27FC236}">
                <a16:creationId xmlns:a16="http://schemas.microsoft.com/office/drawing/2014/main" id="{2D7EBACD-D443-DEC6-CF9D-10D923B27D56}"/>
              </a:ext>
            </a:extLst>
          </p:cNvPr>
          <p:cNvSpPr txBox="1"/>
          <p:nvPr/>
        </p:nvSpPr>
        <p:spPr>
          <a:xfrm>
            <a:off x="7608168" y="1105747"/>
            <a:ext cx="4248472" cy="1015663"/>
          </a:xfrm>
          <a:prstGeom prst="rect">
            <a:avLst/>
          </a:prstGeom>
          <a:noFill/>
        </p:spPr>
        <p:txBody>
          <a:bodyPr wrap="square" rtlCol="0">
            <a:spAutoFit/>
          </a:bodyPr>
          <a:lstStyle/>
          <a:p>
            <a:r>
              <a:rPr lang="en-GB" sz="3600" b="1" dirty="0"/>
              <a:t>Part 4: </a:t>
            </a:r>
          </a:p>
          <a:p>
            <a:r>
              <a:rPr lang="en-GB" sz="2400" dirty="0"/>
              <a:t>More support</a:t>
            </a:r>
          </a:p>
        </p:txBody>
      </p:sp>
    </p:spTree>
    <p:extLst>
      <p:ext uri="{BB962C8B-B14F-4D97-AF65-F5344CB8AC3E}">
        <p14:creationId xmlns:p14="http://schemas.microsoft.com/office/powerpoint/2010/main" val="38288677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CFC1FFA-35F3-DE29-5559-C7AF3C75BFB7}"/>
              </a:ext>
            </a:extLst>
          </p:cNvPr>
          <p:cNvSpPr>
            <a:spLocks noGrp="1"/>
          </p:cNvSpPr>
          <p:nvPr>
            <p:ph type="sldNum" sz="quarter" idx="11"/>
          </p:nvPr>
        </p:nvSpPr>
        <p:spPr/>
        <p:txBody>
          <a:bodyPr/>
          <a:lstStyle/>
          <a:p>
            <a:fld id="{F0D23093-2AB0-F74C-B865-1A12A15B650E}" type="slidenum">
              <a:rPr lang="en-US" smtClean="0"/>
              <a:pPr/>
              <a:t>22</a:t>
            </a:fld>
            <a:endParaRPr lang="en-US" dirty="0"/>
          </a:p>
        </p:txBody>
      </p:sp>
      <p:sp>
        <p:nvSpPr>
          <p:cNvPr id="3" name="Title 2">
            <a:extLst>
              <a:ext uri="{FF2B5EF4-FFF2-40B4-BE49-F238E27FC236}">
                <a16:creationId xmlns:a16="http://schemas.microsoft.com/office/drawing/2014/main" id="{84C44372-37C0-DCF4-35EE-1646A183319F}"/>
              </a:ext>
            </a:extLst>
          </p:cNvPr>
          <p:cNvSpPr>
            <a:spLocks noGrp="1"/>
          </p:cNvSpPr>
          <p:nvPr>
            <p:ph type="title"/>
          </p:nvPr>
        </p:nvSpPr>
        <p:spPr/>
        <p:txBody>
          <a:bodyPr/>
          <a:lstStyle/>
          <a:p>
            <a:r>
              <a:rPr lang="en-GB" dirty="0"/>
              <a:t>More medical device support</a:t>
            </a:r>
          </a:p>
        </p:txBody>
      </p:sp>
      <p:sp>
        <p:nvSpPr>
          <p:cNvPr id="4" name="TextBox 3">
            <a:extLst>
              <a:ext uri="{FF2B5EF4-FFF2-40B4-BE49-F238E27FC236}">
                <a16:creationId xmlns:a16="http://schemas.microsoft.com/office/drawing/2014/main" id="{22B18360-2835-5C3C-297B-334B399BB44A}"/>
              </a:ext>
            </a:extLst>
          </p:cNvPr>
          <p:cNvSpPr txBox="1"/>
          <p:nvPr/>
        </p:nvSpPr>
        <p:spPr>
          <a:xfrm>
            <a:off x="609600" y="985357"/>
            <a:ext cx="10972798" cy="646331"/>
          </a:xfrm>
          <a:prstGeom prst="rect">
            <a:avLst/>
          </a:prstGeom>
          <a:noFill/>
        </p:spPr>
        <p:txBody>
          <a:bodyPr wrap="square" rtlCol="0">
            <a:spAutoFit/>
          </a:bodyPr>
          <a:lstStyle/>
          <a:p>
            <a:r>
              <a:rPr lang="en-GB" dirty="0"/>
              <a:t>You can find more support through our </a:t>
            </a:r>
            <a:r>
              <a:rPr lang="en-GB" dirty="0">
                <a:hlinkClick r:id="rId2"/>
              </a:rPr>
              <a:t>Ansys Education Resources</a:t>
            </a:r>
            <a:r>
              <a:rPr lang="en-GB" dirty="0"/>
              <a:t>, including the full teaching package shown below. </a:t>
            </a:r>
          </a:p>
        </p:txBody>
      </p:sp>
      <p:pic>
        <p:nvPicPr>
          <p:cNvPr id="6" name="Picture 5">
            <a:hlinkClick r:id="rId3"/>
            <a:extLst>
              <a:ext uri="{FF2B5EF4-FFF2-40B4-BE49-F238E27FC236}">
                <a16:creationId xmlns:a16="http://schemas.microsoft.com/office/drawing/2014/main" id="{2B78ABD5-FA24-6129-2345-5B5E0731A41F}"/>
              </a:ext>
            </a:extLst>
          </p:cNvPr>
          <p:cNvPicPr>
            <a:picLocks noChangeAspect="1"/>
          </p:cNvPicPr>
          <p:nvPr/>
        </p:nvPicPr>
        <p:blipFill>
          <a:blip r:embed="rId4"/>
          <a:stretch>
            <a:fillRect/>
          </a:stretch>
        </p:blipFill>
        <p:spPr>
          <a:xfrm>
            <a:off x="609600" y="1558951"/>
            <a:ext cx="2007433" cy="4623618"/>
          </a:xfrm>
          <a:prstGeom prst="rect">
            <a:avLst/>
          </a:prstGeom>
        </p:spPr>
      </p:pic>
      <p:pic>
        <p:nvPicPr>
          <p:cNvPr id="8" name="Picture 7">
            <a:extLst>
              <a:ext uri="{FF2B5EF4-FFF2-40B4-BE49-F238E27FC236}">
                <a16:creationId xmlns:a16="http://schemas.microsoft.com/office/drawing/2014/main" id="{589849E8-5D42-3156-7961-07906F7DB716}"/>
              </a:ext>
            </a:extLst>
          </p:cNvPr>
          <p:cNvPicPr>
            <a:picLocks noChangeAspect="1"/>
          </p:cNvPicPr>
          <p:nvPr/>
        </p:nvPicPr>
        <p:blipFill>
          <a:blip r:embed="rId5"/>
          <a:stretch>
            <a:fillRect/>
          </a:stretch>
        </p:blipFill>
        <p:spPr>
          <a:xfrm>
            <a:off x="3368855" y="2084119"/>
            <a:ext cx="2484559" cy="3217088"/>
          </a:xfrm>
          <a:prstGeom prst="rect">
            <a:avLst/>
          </a:prstGeom>
          <a:ln>
            <a:solidFill>
              <a:schemeClr val="bg1">
                <a:lumMod val="75000"/>
              </a:schemeClr>
            </a:solidFill>
          </a:ln>
        </p:spPr>
      </p:pic>
      <p:pic>
        <p:nvPicPr>
          <p:cNvPr id="13" name="Picture 12">
            <a:extLst>
              <a:ext uri="{FF2B5EF4-FFF2-40B4-BE49-F238E27FC236}">
                <a16:creationId xmlns:a16="http://schemas.microsoft.com/office/drawing/2014/main" id="{DBE5B6FC-1BC8-A50C-8143-915413E7DE2C}"/>
              </a:ext>
            </a:extLst>
          </p:cNvPr>
          <p:cNvPicPr>
            <a:picLocks noChangeAspect="1"/>
          </p:cNvPicPr>
          <p:nvPr/>
        </p:nvPicPr>
        <p:blipFill>
          <a:blip r:embed="rId6"/>
          <a:stretch>
            <a:fillRect/>
          </a:stretch>
        </p:blipFill>
        <p:spPr>
          <a:xfrm>
            <a:off x="6236037" y="2084119"/>
            <a:ext cx="2480783" cy="3217088"/>
          </a:xfrm>
          <a:prstGeom prst="rect">
            <a:avLst/>
          </a:prstGeom>
          <a:ln>
            <a:solidFill>
              <a:schemeClr val="bg1">
                <a:lumMod val="75000"/>
              </a:schemeClr>
            </a:solidFill>
          </a:ln>
        </p:spPr>
      </p:pic>
      <p:pic>
        <p:nvPicPr>
          <p:cNvPr id="14" name="Picture 13">
            <a:extLst>
              <a:ext uri="{FF2B5EF4-FFF2-40B4-BE49-F238E27FC236}">
                <a16:creationId xmlns:a16="http://schemas.microsoft.com/office/drawing/2014/main" id="{1EF90F1C-C634-FEF3-105D-1B58D6D923C4}"/>
              </a:ext>
            </a:extLst>
          </p:cNvPr>
          <p:cNvPicPr>
            <a:picLocks noChangeAspect="1"/>
          </p:cNvPicPr>
          <p:nvPr/>
        </p:nvPicPr>
        <p:blipFill>
          <a:blip r:embed="rId7"/>
          <a:stretch>
            <a:fillRect/>
          </a:stretch>
        </p:blipFill>
        <p:spPr>
          <a:xfrm>
            <a:off x="9098699" y="2084119"/>
            <a:ext cx="2483699" cy="3217089"/>
          </a:xfrm>
          <a:prstGeom prst="rect">
            <a:avLst/>
          </a:prstGeom>
          <a:ln>
            <a:solidFill>
              <a:schemeClr val="bg1">
                <a:lumMod val="75000"/>
              </a:schemeClr>
            </a:solidFill>
          </a:ln>
        </p:spPr>
      </p:pic>
      <p:sp>
        <p:nvSpPr>
          <p:cNvPr id="15" name="Arrow: Right 14">
            <a:extLst>
              <a:ext uri="{FF2B5EF4-FFF2-40B4-BE49-F238E27FC236}">
                <a16:creationId xmlns:a16="http://schemas.microsoft.com/office/drawing/2014/main" id="{3C48E10C-63F5-D4EB-0099-FFBA7F2FA64C}"/>
              </a:ext>
            </a:extLst>
          </p:cNvPr>
          <p:cNvSpPr/>
          <p:nvPr/>
        </p:nvSpPr>
        <p:spPr>
          <a:xfrm>
            <a:off x="2784781" y="3284984"/>
            <a:ext cx="433660" cy="247724"/>
          </a:xfrm>
          <a:prstGeom prst="rightArrow">
            <a:avLst>
              <a:gd name="adj1" fmla="val 38465"/>
              <a:gd name="adj2"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73496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B9E611-36C6-4F5C-98CA-92372A37AF2F}"/>
              </a:ext>
            </a:extLst>
          </p:cNvPr>
          <p:cNvSpPr>
            <a:spLocks noGrp="1"/>
          </p:cNvSpPr>
          <p:nvPr>
            <p:ph type="sldNum" sz="quarter" idx="11"/>
          </p:nvPr>
        </p:nvSpPr>
        <p:spPr/>
        <p:txBody>
          <a:bodyPr/>
          <a:lstStyle/>
          <a:p>
            <a:fld id="{F0D23093-2AB0-F74C-B865-1A12A15B650E}" type="slidenum">
              <a:rPr lang="en-US" smtClean="0"/>
              <a:pPr/>
              <a:t>23</a:t>
            </a:fld>
            <a:endParaRPr lang="en-US" dirty="0"/>
          </a:p>
        </p:txBody>
      </p:sp>
      <p:sp>
        <p:nvSpPr>
          <p:cNvPr id="3" name="Title 2">
            <a:extLst>
              <a:ext uri="{FF2B5EF4-FFF2-40B4-BE49-F238E27FC236}">
                <a16:creationId xmlns:a16="http://schemas.microsoft.com/office/drawing/2014/main" id="{7F0C858F-ACA5-458B-AD01-8A7E8E0A6ABE}"/>
              </a:ext>
            </a:extLst>
          </p:cNvPr>
          <p:cNvSpPr>
            <a:spLocks noGrp="1"/>
          </p:cNvSpPr>
          <p:nvPr>
            <p:ph type="title"/>
          </p:nvPr>
        </p:nvSpPr>
        <p:spPr/>
        <p:txBody>
          <a:bodyPr/>
          <a:lstStyle/>
          <a:p>
            <a:r>
              <a:rPr lang="en-US" dirty="0"/>
              <a:t>More Bioengineering resources</a:t>
            </a:r>
          </a:p>
        </p:txBody>
      </p:sp>
      <p:pic>
        <p:nvPicPr>
          <p:cNvPr id="4" name="Picture 3" descr="A close up of a logo&#10;&#10;Description automatically generated">
            <a:extLst>
              <a:ext uri="{FF2B5EF4-FFF2-40B4-BE49-F238E27FC236}">
                <a16:creationId xmlns:a16="http://schemas.microsoft.com/office/drawing/2014/main" id="{CF61E14E-40F3-4A79-A76F-F4E753C67B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1497" y="1450463"/>
            <a:ext cx="2007058" cy="1054340"/>
          </a:xfrm>
          <a:prstGeom prst="rect">
            <a:avLst/>
          </a:prstGeom>
        </p:spPr>
      </p:pic>
      <p:pic>
        <p:nvPicPr>
          <p:cNvPr id="5" name="Picture 4" descr="A close up of a logo&#10;&#10;Description automatically generated">
            <a:extLst>
              <a:ext uri="{FF2B5EF4-FFF2-40B4-BE49-F238E27FC236}">
                <a16:creationId xmlns:a16="http://schemas.microsoft.com/office/drawing/2014/main" id="{0077F9D8-6166-4FB7-8BF1-BF855D6DB8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92471" y="1450463"/>
            <a:ext cx="2007058" cy="1054340"/>
          </a:xfrm>
          <a:prstGeom prst="rect">
            <a:avLst/>
          </a:prstGeom>
        </p:spPr>
      </p:pic>
      <p:pic>
        <p:nvPicPr>
          <p:cNvPr id="6" name="Picture 5" descr="A close up of a logo&#10;&#10;Description automatically generated">
            <a:extLst>
              <a:ext uri="{FF2B5EF4-FFF2-40B4-BE49-F238E27FC236}">
                <a16:creationId xmlns:a16="http://schemas.microsoft.com/office/drawing/2014/main" id="{CDE8B829-3508-4289-B681-9BD6C37913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83444" y="1450463"/>
            <a:ext cx="2007058" cy="1054340"/>
          </a:xfrm>
          <a:prstGeom prst="rect">
            <a:avLst/>
          </a:prstGeom>
        </p:spPr>
      </p:pic>
      <p:sp>
        <p:nvSpPr>
          <p:cNvPr id="7" name="Rectangle 6">
            <a:extLst>
              <a:ext uri="{FF2B5EF4-FFF2-40B4-BE49-F238E27FC236}">
                <a16:creationId xmlns:a16="http://schemas.microsoft.com/office/drawing/2014/main" id="{62FF003B-E057-4CEE-A9EF-1465E2828ACE}"/>
              </a:ext>
            </a:extLst>
          </p:cNvPr>
          <p:cNvSpPr/>
          <p:nvPr/>
        </p:nvSpPr>
        <p:spPr>
          <a:xfrm>
            <a:off x="542594" y="1165122"/>
            <a:ext cx="3524865" cy="4763729"/>
          </a:xfrm>
          <a:prstGeom prst="rect">
            <a:avLst/>
          </a:prstGeom>
          <a:noFill/>
          <a:ln>
            <a:solidFill>
              <a:srgbClr val="FFB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81B73FA5-C40B-4F3E-B80A-36DE7D5EA6E4}"/>
              </a:ext>
            </a:extLst>
          </p:cNvPr>
          <p:cNvSpPr/>
          <p:nvPr/>
        </p:nvSpPr>
        <p:spPr>
          <a:xfrm>
            <a:off x="4333567" y="1165122"/>
            <a:ext cx="7315839" cy="4763729"/>
          </a:xfrm>
          <a:prstGeom prst="rect">
            <a:avLst/>
          </a:prstGeom>
          <a:noFill/>
          <a:ln>
            <a:solidFill>
              <a:srgbClr val="FFB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10B8B67B-5030-4D04-9901-4742AE77C38E}"/>
              </a:ext>
            </a:extLst>
          </p:cNvPr>
          <p:cNvSpPr/>
          <p:nvPr/>
        </p:nvSpPr>
        <p:spPr>
          <a:xfrm>
            <a:off x="542594" y="5545394"/>
            <a:ext cx="3524865" cy="383457"/>
          </a:xfrm>
          <a:prstGeom prst="rect">
            <a:avLst/>
          </a:prstGeom>
          <a:solidFill>
            <a:srgbClr val="FF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Undergraduate</a:t>
            </a:r>
            <a:endParaRPr lang="en-GB" sz="2000" b="1" dirty="0"/>
          </a:p>
        </p:txBody>
      </p:sp>
      <p:sp>
        <p:nvSpPr>
          <p:cNvPr id="10" name="Rectangle 9">
            <a:extLst>
              <a:ext uri="{FF2B5EF4-FFF2-40B4-BE49-F238E27FC236}">
                <a16:creationId xmlns:a16="http://schemas.microsoft.com/office/drawing/2014/main" id="{7709CC75-D494-4C9A-8DEC-45C13F727A8F}"/>
              </a:ext>
            </a:extLst>
          </p:cNvPr>
          <p:cNvSpPr/>
          <p:nvPr/>
        </p:nvSpPr>
        <p:spPr>
          <a:xfrm>
            <a:off x="4333567" y="5545394"/>
            <a:ext cx="7315839" cy="383457"/>
          </a:xfrm>
          <a:prstGeom prst="rect">
            <a:avLst/>
          </a:prstGeom>
          <a:solidFill>
            <a:srgbClr val="FF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Research / Industry</a:t>
            </a:r>
            <a:endParaRPr lang="en-GB" sz="2000" b="1" dirty="0"/>
          </a:p>
        </p:txBody>
      </p:sp>
      <p:pic>
        <p:nvPicPr>
          <p:cNvPr id="11" name="Picture 10">
            <a:extLst>
              <a:ext uri="{FF2B5EF4-FFF2-40B4-BE49-F238E27FC236}">
                <a16:creationId xmlns:a16="http://schemas.microsoft.com/office/drawing/2014/main" id="{32D4270D-877C-43FC-90F6-D4FEBF50D34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51966" y="2708979"/>
            <a:ext cx="2288068" cy="1713954"/>
          </a:xfrm>
          <a:prstGeom prst="rect">
            <a:avLst/>
          </a:prstGeom>
        </p:spPr>
      </p:pic>
      <p:pic>
        <p:nvPicPr>
          <p:cNvPr id="12" name="Picture 11">
            <a:extLst>
              <a:ext uri="{FF2B5EF4-FFF2-40B4-BE49-F238E27FC236}">
                <a16:creationId xmlns:a16="http://schemas.microsoft.com/office/drawing/2014/main" id="{103464F6-E262-4767-AC50-4D3CA0A5CF5A}"/>
              </a:ext>
            </a:extLst>
          </p:cNvPr>
          <p:cNvPicPr>
            <a:picLocks noChangeAspect="1"/>
          </p:cNvPicPr>
          <p:nvPr/>
        </p:nvPicPr>
        <p:blipFill rotWithShape="1">
          <a:blip r:embed="rId7"/>
          <a:srcRect l="7308" r="8111"/>
          <a:stretch/>
        </p:blipFill>
        <p:spPr>
          <a:xfrm>
            <a:off x="8742941" y="2930681"/>
            <a:ext cx="2288067" cy="1270550"/>
          </a:xfrm>
          <a:prstGeom prst="rect">
            <a:avLst/>
          </a:prstGeom>
        </p:spPr>
      </p:pic>
      <p:sp>
        <p:nvSpPr>
          <p:cNvPr id="17" name="TextBox 16">
            <a:extLst>
              <a:ext uri="{FF2B5EF4-FFF2-40B4-BE49-F238E27FC236}">
                <a16:creationId xmlns:a16="http://schemas.microsoft.com/office/drawing/2014/main" id="{54947678-8615-4F2C-A7D7-513DEE615A0E}"/>
              </a:ext>
            </a:extLst>
          </p:cNvPr>
          <p:cNvSpPr txBox="1"/>
          <p:nvPr/>
        </p:nvSpPr>
        <p:spPr>
          <a:xfrm>
            <a:off x="1097206" y="4494439"/>
            <a:ext cx="2415640" cy="338554"/>
          </a:xfrm>
          <a:prstGeom prst="rect">
            <a:avLst/>
          </a:prstGeom>
          <a:noFill/>
        </p:spPr>
        <p:txBody>
          <a:bodyPr wrap="square" rtlCol="0">
            <a:spAutoFit/>
          </a:bodyPr>
          <a:lstStyle/>
          <a:p>
            <a:pPr algn="ctr"/>
            <a:r>
              <a:rPr lang="en-US" sz="1600" dirty="0"/>
              <a:t>Bioengineering Level 2</a:t>
            </a:r>
            <a:endParaRPr lang="en-GB" sz="1600" dirty="0"/>
          </a:p>
        </p:txBody>
      </p:sp>
      <p:sp>
        <p:nvSpPr>
          <p:cNvPr id="18" name="TextBox 17">
            <a:extLst>
              <a:ext uri="{FF2B5EF4-FFF2-40B4-BE49-F238E27FC236}">
                <a16:creationId xmlns:a16="http://schemas.microsoft.com/office/drawing/2014/main" id="{E32AA3EB-6E08-4E3D-BCEB-48B2BAA8D5AE}"/>
              </a:ext>
            </a:extLst>
          </p:cNvPr>
          <p:cNvSpPr txBox="1"/>
          <p:nvPr/>
        </p:nvSpPr>
        <p:spPr>
          <a:xfrm>
            <a:off x="1097206" y="4818640"/>
            <a:ext cx="2415640" cy="338554"/>
          </a:xfrm>
          <a:prstGeom prst="rect">
            <a:avLst/>
          </a:prstGeom>
          <a:noFill/>
        </p:spPr>
        <p:txBody>
          <a:bodyPr wrap="square" rtlCol="0">
            <a:spAutoFit/>
          </a:bodyPr>
          <a:lstStyle/>
          <a:p>
            <a:pPr algn="ctr"/>
            <a:r>
              <a:rPr lang="en-US" sz="1600" dirty="0"/>
              <a:t>Bioengineering Level 3</a:t>
            </a:r>
            <a:endParaRPr lang="en-GB" sz="1600" dirty="0"/>
          </a:p>
        </p:txBody>
      </p:sp>
      <p:sp>
        <p:nvSpPr>
          <p:cNvPr id="20" name="TextBox 19">
            <a:extLst>
              <a:ext uri="{FF2B5EF4-FFF2-40B4-BE49-F238E27FC236}">
                <a16:creationId xmlns:a16="http://schemas.microsoft.com/office/drawing/2014/main" id="{6AC0C8FF-67F5-4E6E-A954-02F8EAD947CA}"/>
              </a:ext>
            </a:extLst>
          </p:cNvPr>
          <p:cNvSpPr txBox="1"/>
          <p:nvPr/>
        </p:nvSpPr>
        <p:spPr>
          <a:xfrm>
            <a:off x="4888180" y="4494439"/>
            <a:ext cx="2415640" cy="338554"/>
          </a:xfrm>
          <a:prstGeom prst="rect">
            <a:avLst/>
          </a:prstGeom>
          <a:noFill/>
        </p:spPr>
        <p:txBody>
          <a:bodyPr wrap="square" rtlCol="0">
            <a:spAutoFit/>
          </a:bodyPr>
          <a:lstStyle/>
          <a:p>
            <a:pPr algn="ctr"/>
            <a:r>
              <a:rPr lang="en-US" sz="1600" dirty="0"/>
              <a:t>Advanced Teaching</a:t>
            </a:r>
            <a:endParaRPr lang="en-GB" sz="1600" dirty="0"/>
          </a:p>
        </p:txBody>
      </p:sp>
      <p:sp>
        <p:nvSpPr>
          <p:cNvPr id="21" name="TextBox 20">
            <a:extLst>
              <a:ext uri="{FF2B5EF4-FFF2-40B4-BE49-F238E27FC236}">
                <a16:creationId xmlns:a16="http://schemas.microsoft.com/office/drawing/2014/main" id="{184B23E5-8D47-448A-ACB3-F920E988B910}"/>
              </a:ext>
            </a:extLst>
          </p:cNvPr>
          <p:cNvSpPr txBox="1"/>
          <p:nvPr/>
        </p:nvSpPr>
        <p:spPr>
          <a:xfrm>
            <a:off x="4888180" y="4818640"/>
            <a:ext cx="2415640" cy="338554"/>
          </a:xfrm>
          <a:prstGeom prst="rect">
            <a:avLst/>
          </a:prstGeom>
          <a:noFill/>
        </p:spPr>
        <p:txBody>
          <a:bodyPr wrap="square" rtlCol="0">
            <a:spAutoFit/>
          </a:bodyPr>
          <a:lstStyle/>
          <a:p>
            <a:pPr algn="ctr"/>
            <a:r>
              <a:rPr lang="en-US" sz="1600" dirty="0"/>
              <a:t>Research</a:t>
            </a:r>
            <a:endParaRPr lang="en-GB" sz="1600" dirty="0"/>
          </a:p>
        </p:txBody>
      </p:sp>
      <p:sp>
        <p:nvSpPr>
          <p:cNvPr id="22" name="TextBox 21">
            <a:extLst>
              <a:ext uri="{FF2B5EF4-FFF2-40B4-BE49-F238E27FC236}">
                <a16:creationId xmlns:a16="http://schemas.microsoft.com/office/drawing/2014/main" id="{2FC7FD66-B7A4-4AD0-9DB7-4AB973846CC0}"/>
              </a:ext>
            </a:extLst>
          </p:cNvPr>
          <p:cNvSpPr txBox="1"/>
          <p:nvPr/>
        </p:nvSpPr>
        <p:spPr>
          <a:xfrm>
            <a:off x="4888180" y="5126921"/>
            <a:ext cx="2415640" cy="338554"/>
          </a:xfrm>
          <a:prstGeom prst="rect">
            <a:avLst/>
          </a:prstGeom>
          <a:noFill/>
        </p:spPr>
        <p:txBody>
          <a:bodyPr wrap="square" rtlCol="0">
            <a:spAutoFit/>
          </a:bodyPr>
          <a:lstStyle/>
          <a:p>
            <a:pPr algn="ctr"/>
            <a:r>
              <a:rPr lang="en-US" sz="1600" dirty="0"/>
              <a:t>Materials Selection</a:t>
            </a:r>
            <a:endParaRPr lang="en-GB" sz="1600" dirty="0"/>
          </a:p>
        </p:txBody>
      </p:sp>
      <p:sp>
        <p:nvSpPr>
          <p:cNvPr id="23" name="TextBox 22">
            <a:extLst>
              <a:ext uri="{FF2B5EF4-FFF2-40B4-BE49-F238E27FC236}">
                <a16:creationId xmlns:a16="http://schemas.microsoft.com/office/drawing/2014/main" id="{63662B29-A057-4E1D-88B0-77FA22F6E235}"/>
              </a:ext>
            </a:extLst>
          </p:cNvPr>
          <p:cNvSpPr txBox="1"/>
          <p:nvPr/>
        </p:nvSpPr>
        <p:spPr>
          <a:xfrm>
            <a:off x="8742941" y="4494439"/>
            <a:ext cx="2415640" cy="338554"/>
          </a:xfrm>
          <a:prstGeom prst="rect">
            <a:avLst/>
          </a:prstGeom>
          <a:noFill/>
        </p:spPr>
        <p:txBody>
          <a:bodyPr wrap="square" rtlCol="0">
            <a:spAutoFit/>
          </a:bodyPr>
          <a:lstStyle/>
          <a:p>
            <a:pPr algn="ctr"/>
            <a:r>
              <a:rPr lang="en-US" sz="1600" dirty="0"/>
              <a:t>Research Online Database:</a:t>
            </a:r>
            <a:endParaRPr lang="en-GB" sz="1600" dirty="0"/>
          </a:p>
        </p:txBody>
      </p:sp>
      <p:sp>
        <p:nvSpPr>
          <p:cNvPr id="24" name="TextBox 23">
            <a:extLst>
              <a:ext uri="{FF2B5EF4-FFF2-40B4-BE49-F238E27FC236}">
                <a16:creationId xmlns:a16="http://schemas.microsoft.com/office/drawing/2014/main" id="{E220CD9D-A268-461C-8055-00BEE860B557}"/>
              </a:ext>
            </a:extLst>
          </p:cNvPr>
          <p:cNvSpPr txBox="1"/>
          <p:nvPr/>
        </p:nvSpPr>
        <p:spPr>
          <a:xfrm>
            <a:off x="8673599" y="4818640"/>
            <a:ext cx="2554324" cy="338554"/>
          </a:xfrm>
          <a:prstGeom prst="rect">
            <a:avLst/>
          </a:prstGeom>
          <a:noFill/>
        </p:spPr>
        <p:txBody>
          <a:bodyPr wrap="square" rtlCol="0">
            <a:spAutoFit/>
          </a:bodyPr>
          <a:lstStyle/>
          <a:p>
            <a:pPr algn="ctr"/>
            <a:r>
              <a:rPr lang="en-US" sz="1600" dirty="0"/>
              <a:t>Human Biological Materials</a:t>
            </a:r>
            <a:endParaRPr lang="en-GB" sz="1600" dirty="0"/>
          </a:p>
        </p:txBody>
      </p:sp>
      <p:sp>
        <p:nvSpPr>
          <p:cNvPr id="25" name="TextBox 24">
            <a:extLst>
              <a:ext uri="{FF2B5EF4-FFF2-40B4-BE49-F238E27FC236}">
                <a16:creationId xmlns:a16="http://schemas.microsoft.com/office/drawing/2014/main" id="{E14809DE-7767-415F-8010-031CA2E97652}"/>
              </a:ext>
            </a:extLst>
          </p:cNvPr>
          <p:cNvSpPr txBox="1"/>
          <p:nvPr/>
        </p:nvSpPr>
        <p:spPr>
          <a:xfrm>
            <a:off x="8497529" y="5126921"/>
            <a:ext cx="2906465" cy="338554"/>
          </a:xfrm>
          <a:prstGeom prst="rect">
            <a:avLst/>
          </a:prstGeom>
          <a:noFill/>
        </p:spPr>
        <p:txBody>
          <a:bodyPr wrap="square" rtlCol="0">
            <a:spAutoFit/>
          </a:bodyPr>
          <a:lstStyle/>
          <a:p>
            <a:pPr algn="ctr"/>
            <a:r>
              <a:rPr lang="en-US" sz="1600" dirty="0"/>
              <a:t>ASM Medical Materials Database</a:t>
            </a:r>
            <a:endParaRPr lang="en-GB" sz="1600" dirty="0"/>
          </a:p>
        </p:txBody>
      </p:sp>
      <p:pic>
        <p:nvPicPr>
          <p:cNvPr id="26" name="Picture 25" descr="A picture containing diagram&#10;&#10;Description automatically generated">
            <a:extLst>
              <a:ext uri="{FF2B5EF4-FFF2-40B4-BE49-F238E27FC236}">
                <a16:creationId xmlns:a16="http://schemas.microsoft.com/office/drawing/2014/main" id="{CEF1CA6C-B4C2-4742-AB7E-2103BFCA6B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41598" y="2816960"/>
            <a:ext cx="2326857" cy="1497993"/>
          </a:xfrm>
          <a:prstGeom prst="rect">
            <a:avLst/>
          </a:prstGeom>
        </p:spPr>
      </p:pic>
    </p:spTree>
    <p:extLst>
      <p:ext uri="{BB962C8B-B14F-4D97-AF65-F5344CB8AC3E}">
        <p14:creationId xmlns:p14="http://schemas.microsoft.com/office/powerpoint/2010/main" val="20472929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B9E611-36C6-4F5C-98CA-92372A37AF2F}"/>
              </a:ext>
            </a:extLst>
          </p:cNvPr>
          <p:cNvSpPr>
            <a:spLocks noGrp="1"/>
          </p:cNvSpPr>
          <p:nvPr>
            <p:ph type="sldNum" sz="quarter" idx="11"/>
          </p:nvPr>
        </p:nvSpPr>
        <p:spPr/>
        <p:txBody>
          <a:bodyPr/>
          <a:lstStyle/>
          <a:p>
            <a:fld id="{F0D23093-2AB0-F74C-B865-1A12A15B650E}" type="slidenum">
              <a:rPr lang="en-US" smtClean="0"/>
              <a:pPr/>
              <a:t>24</a:t>
            </a:fld>
            <a:endParaRPr lang="en-US" dirty="0"/>
          </a:p>
        </p:txBody>
      </p:sp>
      <p:sp>
        <p:nvSpPr>
          <p:cNvPr id="3" name="Title 2">
            <a:extLst>
              <a:ext uri="{FF2B5EF4-FFF2-40B4-BE49-F238E27FC236}">
                <a16:creationId xmlns:a16="http://schemas.microsoft.com/office/drawing/2014/main" id="{7F0C858F-ACA5-458B-AD01-8A7E8E0A6ABE}"/>
              </a:ext>
            </a:extLst>
          </p:cNvPr>
          <p:cNvSpPr>
            <a:spLocks noGrp="1"/>
          </p:cNvSpPr>
          <p:nvPr>
            <p:ph type="title"/>
          </p:nvPr>
        </p:nvSpPr>
        <p:spPr/>
        <p:txBody>
          <a:bodyPr/>
          <a:lstStyle/>
          <a:p>
            <a:r>
              <a:rPr lang="en-GB" sz="3200" b="1" dirty="0"/>
              <a:t>Summary</a:t>
            </a:r>
            <a:endParaRPr lang="en-US" dirty="0"/>
          </a:p>
        </p:txBody>
      </p:sp>
      <p:sp>
        <p:nvSpPr>
          <p:cNvPr id="4" name="TextBox 3">
            <a:extLst>
              <a:ext uri="{FF2B5EF4-FFF2-40B4-BE49-F238E27FC236}">
                <a16:creationId xmlns:a16="http://schemas.microsoft.com/office/drawing/2014/main" id="{D3EA6D41-6903-4DDF-B7EC-21A1726008ED}"/>
              </a:ext>
            </a:extLst>
          </p:cNvPr>
          <p:cNvSpPr txBox="1"/>
          <p:nvPr/>
        </p:nvSpPr>
        <p:spPr>
          <a:xfrm>
            <a:off x="875071" y="1484784"/>
            <a:ext cx="10441858" cy="2784737"/>
          </a:xfrm>
          <a:prstGeom prst="rect">
            <a:avLst/>
          </a:prstGeom>
          <a:noFill/>
        </p:spPr>
        <p:txBody>
          <a:bodyPr wrap="square" rtlCol="0">
            <a:spAutoFit/>
          </a:bodyPr>
          <a:lstStyle/>
          <a:p>
            <a:pPr marL="285750" indent="-285750">
              <a:lnSpc>
                <a:spcPct val="200000"/>
              </a:lnSpc>
              <a:buClr>
                <a:srgbClr val="FFB71B"/>
              </a:buClr>
              <a:buFont typeface="Wingdings" panose="05000000000000000000" pitchFamily="2" charset="2"/>
              <a:buChar char="§"/>
            </a:pPr>
            <a:r>
              <a:rPr lang="en-GB" dirty="0"/>
              <a:t>The term ‘Medical Devices’ covers a wide range of products from bone scaffolds, metal stents, and dental implants to MRI scanners, wheelchairs and home diagnostic tests.</a:t>
            </a:r>
          </a:p>
          <a:p>
            <a:pPr marL="285750" indent="-285750">
              <a:lnSpc>
                <a:spcPct val="200000"/>
              </a:lnSpc>
              <a:buClr>
                <a:srgbClr val="FFB71B"/>
              </a:buClr>
              <a:buFont typeface="Wingdings" panose="05000000000000000000" pitchFamily="2" charset="2"/>
              <a:buChar char="§"/>
            </a:pPr>
            <a:r>
              <a:rPr lang="en-GB" dirty="0"/>
              <a:t>The Medical </a:t>
            </a:r>
            <a:r>
              <a:rPr lang="en-GB"/>
              <a:t>Devices datatable </a:t>
            </a:r>
            <a:r>
              <a:rPr lang="en-GB" dirty="0"/>
              <a:t>within Granta EduPack can be used to investigate both generic and real-life medical devices from the cardiovascular, orthopaedic and dental systems. </a:t>
            </a:r>
          </a:p>
          <a:p>
            <a:pPr marL="285750" indent="-285750">
              <a:lnSpc>
                <a:spcPct val="200000"/>
              </a:lnSpc>
              <a:buClr>
                <a:srgbClr val="FFB71B"/>
              </a:buClr>
              <a:buFont typeface="Wingdings" panose="05000000000000000000" pitchFamily="2" charset="2"/>
              <a:buChar char="§"/>
            </a:pPr>
            <a:r>
              <a:rPr lang="en-GB" dirty="0"/>
              <a:t>Using Granta EduPack, materials can be methodically selected for various biomedical applications. </a:t>
            </a:r>
          </a:p>
        </p:txBody>
      </p:sp>
    </p:spTree>
    <p:extLst>
      <p:ext uri="{BB962C8B-B14F-4D97-AF65-F5344CB8AC3E}">
        <p14:creationId xmlns:p14="http://schemas.microsoft.com/office/powerpoint/2010/main" val="5713610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3F4F5D-1678-4229-83FC-C18B2D350F46}"/>
              </a:ext>
            </a:extLst>
          </p:cNvPr>
          <p:cNvSpPr>
            <a:spLocks noGrp="1"/>
          </p:cNvSpPr>
          <p:nvPr>
            <p:ph type="sldNum" sz="quarter" idx="11"/>
          </p:nvPr>
        </p:nvSpPr>
        <p:spPr/>
        <p:txBody>
          <a:bodyPr/>
          <a:lstStyle/>
          <a:p>
            <a:fld id="{F0D23093-2AB0-F74C-B865-1A12A15B650E}" type="slidenum">
              <a:rPr lang="en-US" smtClean="0"/>
              <a:pPr/>
              <a:t>25</a:t>
            </a:fld>
            <a:endParaRPr lang="en-US"/>
          </a:p>
        </p:txBody>
      </p:sp>
      <p:sp>
        <p:nvSpPr>
          <p:cNvPr id="3" name="Title 2">
            <a:extLst>
              <a:ext uri="{FF2B5EF4-FFF2-40B4-BE49-F238E27FC236}">
                <a16:creationId xmlns:a16="http://schemas.microsoft.com/office/drawing/2014/main" id="{40AA9338-E692-4C26-BFD3-77F262F85977}"/>
              </a:ext>
            </a:extLst>
          </p:cNvPr>
          <p:cNvSpPr>
            <a:spLocks noGrp="1"/>
          </p:cNvSpPr>
          <p:nvPr>
            <p:ph type="title"/>
          </p:nvPr>
        </p:nvSpPr>
        <p:spPr/>
        <p:txBody>
          <a:bodyPr/>
          <a:lstStyle/>
          <a:p>
            <a:r>
              <a:rPr lang="en-US"/>
              <a:t>Lecture unit series</a:t>
            </a:r>
          </a:p>
        </p:txBody>
      </p:sp>
      <p:sp>
        <p:nvSpPr>
          <p:cNvPr id="5" name="TextBox 4">
            <a:extLst>
              <a:ext uri="{FF2B5EF4-FFF2-40B4-BE49-F238E27FC236}">
                <a16:creationId xmlns:a16="http://schemas.microsoft.com/office/drawing/2014/main" id="{686FA503-9976-4E6C-BEDA-E87D9E0937F5}"/>
              </a:ext>
            </a:extLst>
          </p:cNvPr>
          <p:cNvSpPr txBox="1"/>
          <p:nvPr/>
        </p:nvSpPr>
        <p:spPr>
          <a:xfrm>
            <a:off x="617220" y="601979"/>
            <a:ext cx="10972800" cy="646331"/>
          </a:xfrm>
          <a:prstGeom prst="rect">
            <a:avLst/>
          </a:prstGeom>
          <a:noFill/>
        </p:spPr>
        <p:txBody>
          <a:bodyPr wrap="square" rtlCol="0">
            <a:spAutoFit/>
          </a:bodyPr>
          <a:lstStyle/>
          <a:p>
            <a:r>
              <a:rPr lang="en-US" dirty="0"/>
              <a:t>These PowerPoint lecture units, as well as many other types of resources, </a:t>
            </a:r>
          </a:p>
          <a:p>
            <a:r>
              <a:rPr lang="en-US" dirty="0"/>
              <a:t>can be found in the Ansys Education Resources webpage.</a:t>
            </a:r>
          </a:p>
        </p:txBody>
      </p:sp>
      <p:sp>
        <p:nvSpPr>
          <p:cNvPr id="4" name="TextBox 3">
            <a:hlinkClick r:id="rId3"/>
            <a:extLst>
              <a:ext uri="{FF2B5EF4-FFF2-40B4-BE49-F238E27FC236}">
                <a16:creationId xmlns:a16="http://schemas.microsoft.com/office/drawing/2014/main" id="{8432938B-AD05-4987-8A18-1D3F182D724D}"/>
              </a:ext>
            </a:extLst>
          </p:cNvPr>
          <p:cNvSpPr txBox="1"/>
          <p:nvPr/>
        </p:nvSpPr>
        <p:spPr>
          <a:xfrm>
            <a:off x="4157649" y="6029862"/>
            <a:ext cx="3876703" cy="369332"/>
          </a:xfrm>
          <a:prstGeom prst="rect">
            <a:avLst/>
          </a:prstGeom>
          <a:noFill/>
        </p:spPr>
        <p:txBody>
          <a:bodyPr wrap="none" rtlCol="0">
            <a:spAutoFit/>
          </a:bodyPr>
          <a:lstStyle/>
          <a:p>
            <a:pPr algn="ctr"/>
            <a:r>
              <a:rPr lang="en-US" b="1" u="sng" dirty="0">
                <a:solidFill>
                  <a:schemeClr val="accent1"/>
                </a:solidFill>
              </a:rPr>
              <a:t>www.ansys.com/education-resources  </a:t>
            </a:r>
          </a:p>
        </p:txBody>
      </p:sp>
      <p:graphicFrame>
        <p:nvGraphicFramePr>
          <p:cNvPr id="9" name="Table 8">
            <a:extLst>
              <a:ext uri="{FF2B5EF4-FFF2-40B4-BE49-F238E27FC236}">
                <a16:creationId xmlns:a16="http://schemas.microsoft.com/office/drawing/2014/main" id="{113480F1-3C2E-45A1-9B12-97659B221241}"/>
              </a:ext>
            </a:extLst>
          </p:cNvPr>
          <p:cNvGraphicFramePr>
            <a:graphicFrameLocks noGrp="1"/>
          </p:cNvGraphicFramePr>
          <p:nvPr/>
        </p:nvGraphicFramePr>
        <p:xfrm>
          <a:off x="621704" y="1213545"/>
          <a:ext cx="5923878" cy="4785690"/>
        </p:xfrm>
        <a:graphic>
          <a:graphicData uri="http://schemas.openxmlformats.org/drawingml/2006/table">
            <a:tbl>
              <a:tblPr firstRow="1" bandRow="1">
                <a:tableStyleId>{F5AB1C69-6EDB-4FF4-983F-18BD219EF322}</a:tableStyleId>
              </a:tblPr>
              <a:tblGrid>
                <a:gridCol w="894678">
                  <a:extLst>
                    <a:ext uri="{9D8B030D-6E8A-4147-A177-3AD203B41FA5}">
                      <a16:colId xmlns:a16="http://schemas.microsoft.com/office/drawing/2014/main" val="20000"/>
                    </a:ext>
                  </a:extLst>
                </a:gridCol>
                <a:gridCol w="5029200">
                  <a:extLst>
                    <a:ext uri="{9D8B030D-6E8A-4147-A177-3AD203B41FA5}">
                      <a16:colId xmlns:a16="http://schemas.microsoft.com/office/drawing/2014/main" val="772511890"/>
                    </a:ext>
                  </a:extLst>
                </a:gridCol>
              </a:tblGrid>
              <a:tr h="0">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Calibri" panose="020F0502020204030204" pitchFamily="34" charset="0"/>
                          <a:cs typeface="Calibri" panose="020F0502020204030204" pitchFamily="34" charset="0"/>
                        </a:rPr>
                        <a:t>Finding and Displaying Information</a:t>
                      </a: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rgbClr val="FFB71B"/>
                    </a:solidFill>
                  </a:tcPr>
                </a:tc>
                <a:tc hMerge="1">
                  <a:txBody>
                    <a:bodyPr/>
                    <a:lstStyle/>
                    <a:p>
                      <a:endParaRPr lang="en-US"/>
                    </a:p>
                  </a:txBody>
                  <a:tcPr/>
                </a:tc>
                <a:extLst>
                  <a:ext uri="{0D108BD9-81ED-4DB2-BD59-A6C34878D82A}">
                    <a16:rowId xmlns:a16="http://schemas.microsoft.com/office/drawing/2014/main" val="10000"/>
                  </a:ext>
                </a:extLst>
              </a:tr>
              <a:tr h="243862">
                <a:tc>
                  <a:txBody>
                    <a:bodyPr/>
                    <a:lstStyle/>
                    <a:p>
                      <a:pPr algn="ctr"/>
                      <a:r>
                        <a:rPr lang="en-GB" sz="1400" b="0" dirty="0">
                          <a:solidFill>
                            <a:schemeClr val="tx1"/>
                          </a:solidFill>
                          <a:latin typeface="Calibri" panose="020F0502020204030204" pitchFamily="34" charset="0"/>
                          <a:cs typeface="Calibri" panose="020F0502020204030204" pitchFamily="34" charset="0"/>
                        </a:rPr>
                        <a:t>Unit</a:t>
                      </a:r>
                      <a:r>
                        <a:rPr lang="en-GB" sz="1400" b="0" baseline="0" dirty="0">
                          <a:solidFill>
                            <a:schemeClr val="tx1"/>
                          </a:solidFill>
                          <a:latin typeface="Calibri" panose="020F0502020204030204" pitchFamily="34" charset="0"/>
                          <a:cs typeface="Calibri" panose="020F0502020204030204" pitchFamily="34" charset="0"/>
                        </a:rPr>
                        <a:t> 1</a:t>
                      </a:r>
                      <a:endParaRPr lang="en-GB" sz="1400" b="0" dirty="0">
                        <a:solidFill>
                          <a:schemeClr val="tx1"/>
                        </a:solidFill>
                        <a:latin typeface="Calibri" panose="020F0502020204030204" pitchFamily="34" charset="0"/>
                        <a:cs typeface="Calibri" panose="020F0502020204030204" pitchFamily="34" charset="0"/>
                      </a:endParaRP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tc>
                  <a:txBody>
                    <a:bodyPr/>
                    <a:lstStyle/>
                    <a:p>
                      <a:pPr algn="l"/>
                      <a:r>
                        <a:rPr lang="en-GB" sz="1400" b="0" dirty="0">
                          <a:solidFill>
                            <a:schemeClr val="tx1"/>
                          </a:solidFill>
                          <a:latin typeface="Calibri" panose="020F0502020204030204" pitchFamily="34" charset="0"/>
                          <a:cs typeface="Calibri" panose="020F0502020204030204" pitchFamily="34" charset="0"/>
                        </a:rPr>
                        <a:t>The</a:t>
                      </a:r>
                      <a:r>
                        <a:rPr lang="en-GB" sz="1400" b="0" baseline="0" dirty="0">
                          <a:solidFill>
                            <a:schemeClr val="tx1"/>
                          </a:solidFill>
                          <a:latin typeface="Calibri" panose="020F0502020204030204" pitchFamily="34" charset="0"/>
                          <a:cs typeface="Calibri" panose="020F0502020204030204" pitchFamily="34" charset="0"/>
                        </a:rPr>
                        <a:t> materials of engineering</a:t>
                      </a:r>
                      <a:endParaRPr lang="en-GB" sz="1400" b="0" dirty="0">
                        <a:solidFill>
                          <a:schemeClr val="tx1"/>
                        </a:solidFill>
                        <a:latin typeface="Calibri" panose="020F0502020204030204" pitchFamily="34" charset="0"/>
                        <a:cs typeface="Calibri" panose="020F0502020204030204" pitchFamily="34" charset="0"/>
                      </a:endParaRP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43900">
                <a:tc>
                  <a:txBody>
                    <a:bodyPr/>
                    <a:lstStyle/>
                    <a:p>
                      <a:pPr algn="ctr"/>
                      <a:r>
                        <a:rPr lang="en-GB" sz="1400" b="0" dirty="0">
                          <a:solidFill>
                            <a:schemeClr val="tx1"/>
                          </a:solidFill>
                          <a:latin typeface="Calibri" panose="020F0502020204030204" pitchFamily="34" charset="0"/>
                          <a:cs typeface="Calibri" panose="020F0502020204030204" pitchFamily="34" charset="0"/>
                        </a:rPr>
                        <a:t>Unit</a:t>
                      </a:r>
                      <a:r>
                        <a:rPr lang="en-GB" sz="1400" b="0" baseline="0" dirty="0">
                          <a:solidFill>
                            <a:schemeClr val="tx1"/>
                          </a:solidFill>
                          <a:latin typeface="Calibri" panose="020F0502020204030204" pitchFamily="34" charset="0"/>
                          <a:cs typeface="Calibri" panose="020F0502020204030204" pitchFamily="34" charset="0"/>
                        </a:rPr>
                        <a:t> 2</a:t>
                      </a:r>
                      <a:endParaRPr lang="en-GB" sz="1400" b="0" dirty="0">
                        <a:solidFill>
                          <a:schemeClr val="tx1"/>
                        </a:solidFill>
                        <a:latin typeface="Calibri" panose="020F0502020204030204" pitchFamily="34" charset="0"/>
                        <a:cs typeface="Calibri" panose="020F0502020204030204" pitchFamily="34" charset="0"/>
                      </a:endParaRP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tc>
                  <a:txBody>
                    <a:bodyPr/>
                    <a:lstStyle/>
                    <a:p>
                      <a:pPr algn="l"/>
                      <a:r>
                        <a:rPr lang="en-GB" sz="1400" b="0" dirty="0">
                          <a:solidFill>
                            <a:schemeClr val="tx1"/>
                          </a:solidFill>
                          <a:latin typeface="Calibri" panose="020F0502020204030204" pitchFamily="34" charset="0"/>
                          <a:cs typeface="Calibri" panose="020F0502020204030204" pitchFamily="34" charset="0"/>
                        </a:rPr>
                        <a:t>Material</a:t>
                      </a:r>
                      <a:r>
                        <a:rPr lang="en-GB" sz="1400" b="0" baseline="0" dirty="0">
                          <a:solidFill>
                            <a:schemeClr val="tx1"/>
                          </a:solidFill>
                          <a:latin typeface="Calibri" panose="020F0502020204030204" pitchFamily="34" charset="0"/>
                          <a:cs typeface="Calibri" panose="020F0502020204030204" pitchFamily="34" charset="0"/>
                        </a:rPr>
                        <a:t> property charts: mapping materials</a:t>
                      </a:r>
                      <a:endParaRPr lang="en-GB" sz="1400" b="0" dirty="0">
                        <a:solidFill>
                          <a:schemeClr val="tx1"/>
                        </a:solidFill>
                        <a:latin typeface="Calibri" panose="020F0502020204030204" pitchFamily="34" charset="0"/>
                        <a:cs typeface="Calibri" panose="020F0502020204030204" pitchFamily="34" charset="0"/>
                      </a:endParaRP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43900">
                <a:tc>
                  <a:txBody>
                    <a:bodyPr/>
                    <a:lstStyle/>
                    <a:p>
                      <a:pPr algn="ctr"/>
                      <a:r>
                        <a:rPr lang="en-GB" sz="1400" b="0" dirty="0">
                          <a:solidFill>
                            <a:schemeClr val="tx1"/>
                          </a:solidFill>
                          <a:latin typeface="Calibri" panose="020F0502020204030204" pitchFamily="34" charset="0"/>
                          <a:cs typeface="Calibri" panose="020F0502020204030204" pitchFamily="34" charset="0"/>
                        </a:rPr>
                        <a:t>Unit 3</a:t>
                      </a: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tc>
                  <a:txBody>
                    <a:bodyPr/>
                    <a:lstStyle/>
                    <a:p>
                      <a:pPr algn="l"/>
                      <a:r>
                        <a:rPr lang="en-GB" sz="1400" b="0" dirty="0">
                          <a:solidFill>
                            <a:schemeClr val="tx1"/>
                          </a:solidFill>
                          <a:latin typeface="Calibri" panose="020F0502020204030204" pitchFamily="34" charset="0"/>
                          <a:cs typeface="Calibri" panose="020F0502020204030204" pitchFamily="34" charset="0"/>
                        </a:rPr>
                        <a:t>The Elements database: properties, relationships and resources</a:t>
                      </a: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243900">
                <a:tc gridSpan="2">
                  <a:txBody>
                    <a:bodyPr/>
                    <a:lstStyle/>
                    <a:p>
                      <a:pPr algn="ctr"/>
                      <a:r>
                        <a:rPr lang="en-GB" sz="1400" b="0" dirty="0">
                          <a:solidFill>
                            <a:schemeClr val="tx1"/>
                          </a:solidFill>
                          <a:latin typeface="Calibri" panose="020F0502020204030204" pitchFamily="34" charset="0"/>
                          <a:cs typeface="Calibri" panose="020F0502020204030204" pitchFamily="34" charset="0"/>
                        </a:rPr>
                        <a:t>Material Properties</a:t>
                      </a: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rgbClr val="FFB71B"/>
                    </a:solidFill>
                  </a:tcPr>
                </a:tc>
                <a:tc hMerge="1">
                  <a:txBody>
                    <a:bodyPr/>
                    <a:lstStyle/>
                    <a:p>
                      <a:endParaRPr lang="en-US"/>
                    </a:p>
                  </a:txBody>
                  <a:tcPr/>
                </a:tc>
                <a:extLst>
                  <a:ext uri="{0D108BD9-81ED-4DB2-BD59-A6C34878D82A}">
                    <a16:rowId xmlns:a16="http://schemas.microsoft.com/office/drawing/2014/main" val="10004"/>
                  </a:ext>
                </a:extLst>
              </a:tr>
              <a:tr h="243900">
                <a:tc>
                  <a:txBody>
                    <a:bodyPr/>
                    <a:lstStyle/>
                    <a:p>
                      <a:pPr algn="ctr"/>
                      <a:r>
                        <a:rPr lang="en-GB" sz="1400" b="0" dirty="0">
                          <a:solidFill>
                            <a:schemeClr val="tx1"/>
                          </a:solidFill>
                          <a:latin typeface="Calibri" panose="020F0502020204030204" pitchFamily="34" charset="0"/>
                          <a:cs typeface="Calibri" panose="020F0502020204030204" pitchFamily="34" charset="0"/>
                        </a:rPr>
                        <a:t>Unit 4</a:t>
                      </a: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tc>
                  <a:txBody>
                    <a:bodyPr/>
                    <a:lstStyle/>
                    <a:p>
                      <a:pPr algn="l"/>
                      <a:r>
                        <a:rPr lang="en-GB" sz="1400" b="0" dirty="0">
                          <a:solidFill>
                            <a:schemeClr val="tx1"/>
                          </a:solidFill>
                          <a:latin typeface="Calibri" panose="020F0502020204030204" pitchFamily="34" charset="0"/>
                          <a:cs typeface="Calibri" panose="020F0502020204030204" pitchFamily="34" charset="0"/>
                        </a:rPr>
                        <a:t>Manipulating properties:</a:t>
                      </a:r>
                      <a:r>
                        <a:rPr lang="en-GB" sz="1400" b="0" baseline="0" dirty="0">
                          <a:solidFill>
                            <a:schemeClr val="tx1"/>
                          </a:solidFill>
                          <a:latin typeface="Calibri" panose="020F0502020204030204" pitchFamily="34" charset="0"/>
                          <a:cs typeface="Calibri" panose="020F0502020204030204" pitchFamily="34" charset="0"/>
                        </a:rPr>
                        <a:t> composition, microstructure, architecture</a:t>
                      </a:r>
                      <a:endParaRPr lang="en-GB" sz="1400" b="0" dirty="0">
                        <a:solidFill>
                          <a:schemeClr val="tx1"/>
                        </a:solidFill>
                        <a:latin typeface="Calibri" panose="020F0502020204030204" pitchFamily="34" charset="0"/>
                        <a:cs typeface="Calibri" panose="020F0502020204030204" pitchFamily="34" charset="0"/>
                      </a:endParaRP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0">
                <a:tc>
                  <a:txBody>
                    <a:bodyPr/>
                    <a:lstStyle/>
                    <a:p>
                      <a:pPr algn="ctr"/>
                      <a:r>
                        <a:rPr lang="en-GB" sz="1400" b="0" dirty="0">
                          <a:solidFill>
                            <a:schemeClr val="tx1"/>
                          </a:solidFill>
                          <a:latin typeface="Calibri" panose="020F0502020204030204" pitchFamily="34" charset="0"/>
                          <a:cs typeface="Calibri" panose="020F0502020204030204" pitchFamily="34" charset="0"/>
                        </a:rPr>
                        <a:t>Unit 5</a:t>
                      </a: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tc>
                  <a:txBody>
                    <a:bodyPr/>
                    <a:lstStyle/>
                    <a:p>
                      <a:pPr algn="l"/>
                      <a:r>
                        <a:rPr lang="en-GB" sz="1400" b="0" dirty="0">
                          <a:solidFill>
                            <a:schemeClr val="tx1"/>
                          </a:solidFill>
                          <a:latin typeface="Calibri" panose="020F0502020204030204" pitchFamily="34" charset="0"/>
                          <a:cs typeface="Calibri" panose="020F0502020204030204" pitchFamily="34" charset="0"/>
                        </a:rPr>
                        <a:t>Designing new materials:</a:t>
                      </a:r>
                      <a:r>
                        <a:rPr lang="en-GB" sz="1400" b="0" baseline="0" dirty="0">
                          <a:solidFill>
                            <a:schemeClr val="tx1"/>
                          </a:solidFill>
                          <a:latin typeface="Calibri" panose="020F0502020204030204" pitchFamily="34" charset="0"/>
                          <a:cs typeface="Calibri" panose="020F0502020204030204" pitchFamily="34" charset="0"/>
                        </a:rPr>
                        <a:t> filling the materials-property space</a:t>
                      </a:r>
                      <a:endParaRPr lang="en-GB" sz="1400" b="0" dirty="0">
                        <a:solidFill>
                          <a:schemeClr val="tx1"/>
                        </a:solidFill>
                        <a:latin typeface="Calibri" panose="020F0502020204030204" pitchFamily="34" charset="0"/>
                        <a:cs typeface="Calibri" panose="020F0502020204030204" pitchFamily="34" charset="0"/>
                      </a:endParaRP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193289">
                <a:tc>
                  <a:txBody>
                    <a:bodyPr/>
                    <a:lstStyle/>
                    <a:p>
                      <a:pPr algn="ctr"/>
                      <a:r>
                        <a:rPr lang="en-GB" sz="1400" b="0" dirty="0">
                          <a:solidFill>
                            <a:schemeClr val="tx1"/>
                          </a:solidFill>
                          <a:latin typeface="Calibri" panose="020F0502020204030204" pitchFamily="34" charset="0"/>
                          <a:cs typeface="Calibri" panose="020F0502020204030204" pitchFamily="34" charset="0"/>
                        </a:rPr>
                        <a:t>Unit 6</a:t>
                      </a: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tc>
                  <a:txBody>
                    <a:bodyPr/>
                    <a:lstStyle/>
                    <a:p>
                      <a:pPr algn="l"/>
                      <a:r>
                        <a:rPr lang="en-GB" sz="1400" b="0" dirty="0">
                          <a:solidFill>
                            <a:schemeClr val="tx1"/>
                          </a:solidFill>
                          <a:latin typeface="Calibri" panose="020F0502020204030204" pitchFamily="34" charset="0"/>
                          <a:cs typeface="Calibri" panose="020F0502020204030204" pitchFamily="34" charset="0"/>
                        </a:rPr>
                        <a:t>Materials Science and Engineering</a:t>
                      </a: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49672154"/>
                  </a:ext>
                </a:extLst>
              </a:tr>
              <a:tr h="243900">
                <a:tc gridSpan="2">
                  <a:txBody>
                    <a:bodyPr/>
                    <a:lstStyle/>
                    <a:p>
                      <a:pPr algn="ctr"/>
                      <a:r>
                        <a:rPr lang="en-GB" sz="1400" b="0" dirty="0">
                          <a:solidFill>
                            <a:schemeClr val="tx1"/>
                          </a:solidFill>
                          <a:latin typeface="Calibri" panose="020F0502020204030204" pitchFamily="34" charset="0"/>
                          <a:cs typeface="Calibri" panose="020F0502020204030204" pitchFamily="34" charset="0"/>
                        </a:rPr>
                        <a:t>Selection</a:t>
                      </a: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rgbClr val="FFB71B"/>
                    </a:solidFill>
                  </a:tcPr>
                </a:tc>
                <a:tc hMerge="1">
                  <a:txBody>
                    <a:bodyPr/>
                    <a:lstStyle/>
                    <a:p>
                      <a:endParaRPr lang="en-US"/>
                    </a:p>
                  </a:txBody>
                  <a:tcPr/>
                </a:tc>
                <a:extLst>
                  <a:ext uri="{0D108BD9-81ED-4DB2-BD59-A6C34878D82A}">
                    <a16:rowId xmlns:a16="http://schemas.microsoft.com/office/drawing/2014/main" val="10007"/>
                  </a:ext>
                </a:extLst>
              </a:tr>
              <a:tr h="243862">
                <a:tc>
                  <a:txBody>
                    <a:bodyPr/>
                    <a:lstStyle/>
                    <a:p>
                      <a:pPr algn="ctr"/>
                      <a:r>
                        <a:rPr lang="en-GB" sz="1400" b="0" dirty="0">
                          <a:solidFill>
                            <a:schemeClr val="tx1"/>
                          </a:solidFill>
                          <a:latin typeface="Calibri" panose="020F0502020204030204" pitchFamily="34" charset="0"/>
                          <a:cs typeface="Calibri" panose="020F0502020204030204" pitchFamily="34" charset="0"/>
                        </a:rPr>
                        <a:t>Unit 7</a:t>
                      </a: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tc>
                  <a:txBody>
                    <a:bodyPr/>
                    <a:lstStyle/>
                    <a:p>
                      <a:pPr algn="l"/>
                      <a:r>
                        <a:rPr lang="en-GB" sz="1400" b="0" dirty="0">
                          <a:solidFill>
                            <a:schemeClr val="tx1"/>
                          </a:solidFill>
                          <a:latin typeface="Calibri" panose="020F0502020204030204" pitchFamily="34" charset="0"/>
                          <a:cs typeface="Calibri" panose="020F0502020204030204" pitchFamily="34" charset="0"/>
                        </a:rPr>
                        <a:t>Material selection: translation,</a:t>
                      </a:r>
                      <a:r>
                        <a:rPr lang="en-GB" sz="1400" b="0" baseline="0" dirty="0">
                          <a:solidFill>
                            <a:schemeClr val="tx1"/>
                          </a:solidFill>
                          <a:latin typeface="Calibri" panose="020F0502020204030204" pitchFamily="34" charset="0"/>
                          <a:cs typeface="Calibri" panose="020F0502020204030204" pitchFamily="34" charset="0"/>
                        </a:rPr>
                        <a:t> screening, ranking, documentation</a:t>
                      </a:r>
                      <a:endParaRPr lang="en-GB" sz="1400" b="0" dirty="0">
                        <a:solidFill>
                          <a:schemeClr val="tx1"/>
                        </a:solidFill>
                        <a:latin typeface="Calibri" panose="020F0502020204030204" pitchFamily="34" charset="0"/>
                        <a:cs typeface="Calibri" panose="020F0502020204030204" pitchFamily="34" charset="0"/>
                      </a:endParaRP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243900">
                <a:tc>
                  <a:txBody>
                    <a:bodyPr/>
                    <a:lstStyle/>
                    <a:p>
                      <a:pPr algn="ctr"/>
                      <a:r>
                        <a:rPr lang="en-GB" sz="1400" b="0" dirty="0">
                          <a:solidFill>
                            <a:schemeClr val="tx1"/>
                          </a:solidFill>
                          <a:latin typeface="Calibri" panose="020F0502020204030204" pitchFamily="34" charset="0"/>
                          <a:cs typeface="Calibri" panose="020F0502020204030204" pitchFamily="34" charset="0"/>
                        </a:rPr>
                        <a:t>Unit 8</a:t>
                      </a: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tc>
                  <a:txBody>
                    <a:bodyPr/>
                    <a:lstStyle/>
                    <a:p>
                      <a:pPr algn="l"/>
                      <a:r>
                        <a:rPr lang="en-GB" sz="1400" b="0" dirty="0">
                          <a:solidFill>
                            <a:schemeClr val="tx1"/>
                          </a:solidFill>
                          <a:latin typeface="Calibri" panose="020F0502020204030204" pitchFamily="34" charset="0"/>
                          <a:cs typeface="Calibri" panose="020F0502020204030204" pitchFamily="34" charset="0"/>
                        </a:rPr>
                        <a:t>Objectives in conflict: trade off methods and penalty functions</a:t>
                      </a: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243900">
                <a:tc>
                  <a:txBody>
                    <a:bodyPr/>
                    <a:lstStyle/>
                    <a:p>
                      <a:pPr algn="ctr"/>
                      <a:r>
                        <a:rPr lang="en-GB" sz="1400" b="0" dirty="0">
                          <a:solidFill>
                            <a:schemeClr val="tx1"/>
                          </a:solidFill>
                          <a:latin typeface="Calibri" panose="020F0502020204030204" pitchFamily="34" charset="0"/>
                          <a:cs typeface="Calibri" panose="020F0502020204030204" pitchFamily="34" charset="0"/>
                        </a:rPr>
                        <a:t>Unit 9</a:t>
                      </a: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tc>
                  <a:txBody>
                    <a:bodyPr/>
                    <a:lstStyle/>
                    <a:p>
                      <a:pPr algn="l"/>
                      <a:r>
                        <a:rPr lang="en-GB" sz="1400" b="0" dirty="0">
                          <a:solidFill>
                            <a:schemeClr val="tx1"/>
                          </a:solidFill>
                          <a:latin typeface="Calibri" panose="020F0502020204030204" pitchFamily="34" charset="0"/>
                          <a:cs typeface="Calibri" panose="020F0502020204030204" pitchFamily="34" charset="0"/>
                        </a:rPr>
                        <a:t>Material</a:t>
                      </a:r>
                      <a:r>
                        <a:rPr lang="en-GB" sz="1400" b="0" baseline="0" dirty="0">
                          <a:solidFill>
                            <a:schemeClr val="tx1"/>
                          </a:solidFill>
                          <a:latin typeface="Calibri" panose="020F0502020204030204" pitchFamily="34" charset="0"/>
                          <a:cs typeface="Calibri" panose="020F0502020204030204" pitchFamily="34" charset="0"/>
                        </a:rPr>
                        <a:t> and shape: materials for efficient structures</a:t>
                      </a:r>
                      <a:endParaRPr lang="en-GB" sz="1400" b="0" dirty="0">
                        <a:solidFill>
                          <a:schemeClr val="tx1"/>
                        </a:solidFill>
                        <a:latin typeface="Calibri" panose="020F0502020204030204" pitchFamily="34" charset="0"/>
                        <a:cs typeface="Calibri" panose="020F0502020204030204" pitchFamily="34" charset="0"/>
                      </a:endParaRP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r h="243900">
                <a:tc>
                  <a:txBody>
                    <a:bodyPr/>
                    <a:lstStyle/>
                    <a:p>
                      <a:pPr algn="ctr"/>
                      <a:r>
                        <a:rPr lang="en-GB" sz="1400" b="0" dirty="0">
                          <a:solidFill>
                            <a:schemeClr val="tx1"/>
                          </a:solidFill>
                          <a:latin typeface="Calibri" panose="020F0502020204030204" pitchFamily="34" charset="0"/>
                          <a:cs typeface="Calibri" panose="020F0502020204030204" pitchFamily="34" charset="0"/>
                        </a:rPr>
                        <a:t>Unit 10</a:t>
                      </a: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tc>
                  <a:txBody>
                    <a:bodyPr/>
                    <a:lstStyle/>
                    <a:p>
                      <a:pPr algn="l"/>
                      <a:r>
                        <a:rPr lang="en-GB" sz="1400" b="0" dirty="0">
                          <a:solidFill>
                            <a:schemeClr val="tx1"/>
                          </a:solidFill>
                          <a:latin typeface="Calibri" panose="020F0502020204030204" pitchFamily="34" charset="0"/>
                          <a:cs typeface="Calibri" panose="020F0502020204030204" pitchFamily="34" charset="0"/>
                        </a:rPr>
                        <a:t>Manufacturing processes</a:t>
                      </a:r>
                      <a:r>
                        <a:rPr lang="en-GB" sz="1400" b="0" baseline="0" dirty="0">
                          <a:solidFill>
                            <a:schemeClr val="tx1"/>
                          </a:solidFill>
                          <a:latin typeface="Calibri" panose="020F0502020204030204" pitchFamily="34" charset="0"/>
                          <a:cs typeface="Calibri" panose="020F0502020204030204" pitchFamily="34" charset="0"/>
                        </a:rPr>
                        <a:t> and cost </a:t>
                      </a:r>
                      <a:r>
                        <a:rPr lang="en-GB" sz="1400" b="0" baseline="0" dirty="0" err="1">
                          <a:solidFill>
                            <a:schemeClr val="tx1"/>
                          </a:solidFill>
                          <a:latin typeface="Calibri" panose="020F0502020204030204" pitchFamily="34" charset="0"/>
                          <a:cs typeface="Calibri" panose="020F0502020204030204" pitchFamily="34" charset="0"/>
                        </a:rPr>
                        <a:t>modeling</a:t>
                      </a:r>
                      <a:endParaRPr lang="en-GB" sz="1400" b="0" dirty="0">
                        <a:solidFill>
                          <a:schemeClr val="tx1"/>
                        </a:solidFill>
                        <a:latin typeface="Calibri" panose="020F0502020204030204" pitchFamily="34" charset="0"/>
                        <a:cs typeface="Calibri" panose="020F0502020204030204" pitchFamily="34" charset="0"/>
                      </a:endParaRP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11"/>
                  </a:ext>
                </a:extLst>
              </a:tr>
              <a:tr h="243900">
                <a:tc>
                  <a:txBody>
                    <a:bodyPr/>
                    <a:lstStyle/>
                    <a:p>
                      <a:pPr algn="ctr"/>
                      <a:r>
                        <a:rPr lang="en-GB" sz="1400" b="0" dirty="0">
                          <a:solidFill>
                            <a:schemeClr val="tx1"/>
                          </a:solidFill>
                          <a:latin typeface="Calibri" panose="020F0502020204030204" pitchFamily="34" charset="0"/>
                          <a:cs typeface="Calibri" panose="020F0502020204030204" pitchFamily="34" charset="0"/>
                        </a:rPr>
                        <a:t>Unit 11</a:t>
                      </a: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tc>
                  <a:txBody>
                    <a:bodyPr/>
                    <a:lstStyle/>
                    <a:p>
                      <a:pPr algn="l"/>
                      <a:r>
                        <a:rPr lang="en-GB" sz="1400" b="0" dirty="0">
                          <a:solidFill>
                            <a:schemeClr val="tx1"/>
                          </a:solidFill>
                          <a:latin typeface="Calibri" panose="020F0502020204030204" pitchFamily="34" charset="0"/>
                          <a:cs typeface="Calibri" panose="020F0502020204030204" pitchFamily="34" charset="0"/>
                        </a:rPr>
                        <a:t>Eco-informed</a:t>
                      </a:r>
                      <a:r>
                        <a:rPr lang="en-GB" sz="1400" b="0" baseline="0" dirty="0">
                          <a:solidFill>
                            <a:schemeClr val="tx1"/>
                          </a:solidFill>
                          <a:latin typeface="Calibri" panose="020F0502020204030204" pitchFamily="34" charset="0"/>
                          <a:cs typeface="Calibri" panose="020F0502020204030204" pitchFamily="34" charset="0"/>
                        </a:rPr>
                        <a:t> material selection</a:t>
                      </a:r>
                      <a:endParaRPr lang="en-GB" sz="1400" b="0" dirty="0">
                        <a:solidFill>
                          <a:schemeClr val="tx1"/>
                        </a:solidFill>
                        <a:latin typeface="Calibri" panose="020F0502020204030204" pitchFamily="34" charset="0"/>
                        <a:cs typeface="Calibri" panose="020F0502020204030204" pitchFamily="34" charset="0"/>
                      </a:endParaRP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12"/>
                  </a:ext>
                </a:extLst>
              </a:tr>
              <a:tr h="243900">
                <a:tc>
                  <a:txBody>
                    <a:bodyPr/>
                    <a:lstStyle/>
                    <a:p>
                      <a:pPr algn="ctr"/>
                      <a:r>
                        <a:rPr lang="en-GB" sz="1400" b="0" dirty="0">
                          <a:solidFill>
                            <a:schemeClr val="tx1"/>
                          </a:solidFill>
                          <a:latin typeface="Calibri" panose="020F0502020204030204" pitchFamily="34" charset="0"/>
                          <a:cs typeface="Calibri" panose="020F0502020204030204" pitchFamily="34" charset="0"/>
                        </a:rPr>
                        <a:t>Unit 12</a:t>
                      </a: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tc>
                  <a:txBody>
                    <a:bodyPr/>
                    <a:lstStyle/>
                    <a:p>
                      <a:pPr algn="l"/>
                      <a:r>
                        <a:rPr lang="en-GB" sz="1400" b="0" dirty="0">
                          <a:solidFill>
                            <a:schemeClr val="tx1"/>
                          </a:solidFill>
                          <a:latin typeface="Calibri" panose="020F0502020204030204" pitchFamily="34" charset="0"/>
                          <a:cs typeface="Calibri" panose="020F0502020204030204" pitchFamily="34" charset="0"/>
                        </a:rPr>
                        <a:t>Eco design</a:t>
                      </a:r>
                      <a:r>
                        <a:rPr lang="en-GB" sz="1400" b="0" baseline="0" dirty="0">
                          <a:solidFill>
                            <a:schemeClr val="tx1"/>
                          </a:solidFill>
                          <a:latin typeface="Calibri" panose="020F0502020204030204" pitchFamily="34" charset="0"/>
                          <a:cs typeface="Calibri" panose="020F0502020204030204" pitchFamily="34" charset="0"/>
                        </a:rPr>
                        <a:t> and</a:t>
                      </a:r>
                      <a:r>
                        <a:rPr lang="en-GB" sz="1400" b="0" dirty="0">
                          <a:solidFill>
                            <a:schemeClr val="tx1"/>
                          </a:solidFill>
                          <a:latin typeface="Calibri" panose="020F0502020204030204" pitchFamily="34" charset="0"/>
                          <a:cs typeface="Calibri" panose="020F0502020204030204" pitchFamily="34" charset="0"/>
                        </a:rPr>
                        <a:t> the Eco Audit tool </a:t>
                      </a: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13"/>
                  </a:ext>
                </a:extLst>
              </a:tr>
            </a:tbl>
          </a:graphicData>
        </a:graphic>
      </p:graphicFrame>
      <p:graphicFrame>
        <p:nvGraphicFramePr>
          <p:cNvPr id="6" name="Table 5">
            <a:extLst>
              <a:ext uri="{FF2B5EF4-FFF2-40B4-BE49-F238E27FC236}">
                <a16:creationId xmlns:a16="http://schemas.microsoft.com/office/drawing/2014/main" id="{AF08D091-6C1A-9755-13B6-A8B077A58FBD}"/>
              </a:ext>
            </a:extLst>
          </p:cNvPr>
          <p:cNvGraphicFramePr>
            <a:graphicFrameLocks noGrp="1"/>
          </p:cNvGraphicFramePr>
          <p:nvPr/>
        </p:nvGraphicFramePr>
        <p:xfrm>
          <a:off x="6765218" y="1207147"/>
          <a:ext cx="5044438" cy="4660205"/>
        </p:xfrm>
        <a:graphic>
          <a:graphicData uri="http://schemas.openxmlformats.org/drawingml/2006/table">
            <a:tbl>
              <a:tblPr firstRow="1" bandRow="1">
                <a:tableStyleId>{F5AB1C69-6EDB-4FF4-983F-18BD219EF322}</a:tableStyleId>
              </a:tblPr>
              <a:tblGrid>
                <a:gridCol w="5044438">
                  <a:extLst>
                    <a:ext uri="{9D8B030D-6E8A-4147-A177-3AD203B41FA5}">
                      <a16:colId xmlns:a16="http://schemas.microsoft.com/office/drawing/2014/main" val="20000"/>
                    </a:ext>
                  </a:extLst>
                </a:gridCol>
              </a:tblGrid>
              <a:tr h="302172">
                <a:tc>
                  <a:txBody>
                    <a:bodyPr/>
                    <a:lstStyle/>
                    <a:p>
                      <a:pPr algn="ctr"/>
                      <a:r>
                        <a:rPr lang="en-GB" sz="1400" b="0" dirty="0">
                          <a:solidFill>
                            <a:schemeClr val="tx1"/>
                          </a:solidFill>
                          <a:latin typeface="Calibri" panose="020F0502020204030204" pitchFamily="34" charset="0"/>
                          <a:cs typeface="Calibri" panose="020F0502020204030204" pitchFamily="34" charset="0"/>
                        </a:rPr>
                        <a:t>Sustainability</a:t>
                      </a:r>
                    </a:p>
                  </a:txBody>
                  <a:tcPr marL="112553" marR="112553" marT="45717" marB="45717">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rgbClr val="FFB71B"/>
                    </a:solidFill>
                  </a:tcPr>
                </a:tc>
                <a:extLst>
                  <a:ext uri="{0D108BD9-81ED-4DB2-BD59-A6C34878D82A}">
                    <a16:rowId xmlns:a16="http://schemas.microsoft.com/office/drawing/2014/main" val="10000"/>
                  </a:ext>
                </a:extLst>
              </a:tr>
              <a:tr h="30217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Calibri" panose="020F0502020204030204" pitchFamily="34" charset="0"/>
                          <a:cs typeface="Calibri" panose="020F0502020204030204" pitchFamily="34" charset="0"/>
                        </a:rPr>
                        <a:t>What is a sustainable</a:t>
                      </a:r>
                      <a:r>
                        <a:rPr lang="en-GB" sz="1400" b="0" baseline="0" dirty="0">
                          <a:solidFill>
                            <a:schemeClr val="tx1"/>
                          </a:solidFill>
                          <a:latin typeface="Calibri" panose="020F0502020204030204" pitchFamily="34" charset="0"/>
                          <a:cs typeface="Calibri" panose="020F0502020204030204" pitchFamily="34" charset="0"/>
                        </a:rPr>
                        <a:t> development? A materials perspective</a:t>
                      </a:r>
                      <a:endParaRPr lang="en-GB" sz="1400" b="0" dirty="0">
                        <a:solidFill>
                          <a:schemeClr val="tx1"/>
                        </a:solidFill>
                        <a:latin typeface="Calibri" panose="020F0502020204030204" pitchFamily="34" charset="0"/>
                        <a:cs typeface="Calibri" panose="020F0502020204030204" pitchFamily="34" charset="0"/>
                      </a:endParaRPr>
                    </a:p>
                  </a:txBody>
                  <a:tcPr marL="112553" marR="112553" marT="45717" marB="45717">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02172">
                <a:tc>
                  <a:txBody>
                    <a:bodyPr/>
                    <a:lstStyle/>
                    <a:p>
                      <a:r>
                        <a:rPr lang="en-GB" sz="1400" b="0" dirty="0">
                          <a:solidFill>
                            <a:schemeClr val="tx1"/>
                          </a:solidFill>
                          <a:latin typeface="Calibri" panose="020F0502020204030204" pitchFamily="34" charset="0"/>
                          <a:cs typeface="Calibri" panose="020F0502020204030204" pitchFamily="34" charset="0"/>
                        </a:rPr>
                        <a:t>Materials</a:t>
                      </a:r>
                      <a:r>
                        <a:rPr lang="en-GB" sz="1400" b="0" baseline="0" dirty="0">
                          <a:solidFill>
                            <a:schemeClr val="tx1"/>
                          </a:solidFill>
                          <a:latin typeface="Calibri" panose="020F0502020204030204" pitchFamily="34" charset="0"/>
                          <a:cs typeface="Calibri" panose="020F0502020204030204" pitchFamily="34" charset="0"/>
                        </a:rPr>
                        <a:t> for l</a:t>
                      </a:r>
                      <a:r>
                        <a:rPr lang="en-GB" sz="1400" b="0" dirty="0">
                          <a:solidFill>
                            <a:schemeClr val="tx1"/>
                          </a:solidFill>
                          <a:latin typeface="Calibri" panose="020F0502020204030204" pitchFamily="34" charset="0"/>
                          <a:cs typeface="Calibri" panose="020F0502020204030204" pitchFamily="34" charset="0"/>
                        </a:rPr>
                        <a:t>ow</a:t>
                      </a:r>
                      <a:r>
                        <a:rPr lang="en-GB" sz="1400" b="0" baseline="0" dirty="0">
                          <a:solidFill>
                            <a:schemeClr val="tx1"/>
                          </a:solidFill>
                          <a:latin typeface="Calibri" panose="020F0502020204030204" pitchFamily="34" charset="0"/>
                          <a:cs typeface="Calibri" panose="020F0502020204030204" pitchFamily="34" charset="0"/>
                        </a:rPr>
                        <a:t> c</a:t>
                      </a:r>
                      <a:r>
                        <a:rPr lang="en-GB" sz="1400" b="0" dirty="0">
                          <a:solidFill>
                            <a:schemeClr val="tx1"/>
                          </a:solidFill>
                          <a:latin typeface="Calibri" panose="020F0502020204030204" pitchFamily="34" charset="0"/>
                          <a:cs typeface="Calibri" panose="020F0502020204030204" pitchFamily="34" charset="0"/>
                        </a:rPr>
                        <a:t>arbon power</a:t>
                      </a:r>
                    </a:p>
                  </a:txBody>
                  <a:tcPr marL="112553" marR="112553" marT="45717" marB="45717">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02172">
                <a:tc>
                  <a:txBody>
                    <a:bodyPr/>
                    <a:lstStyle/>
                    <a:p>
                      <a:pPr algn="ctr"/>
                      <a:r>
                        <a:rPr lang="en-GB" sz="1400" b="0" dirty="0">
                          <a:solidFill>
                            <a:schemeClr val="tx1"/>
                          </a:solidFill>
                          <a:latin typeface="Calibri" panose="020F0502020204030204" pitchFamily="34" charset="0"/>
                          <a:cs typeface="Calibri" panose="020F0502020204030204" pitchFamily="34" charset="0"/>
                        </a:rPr>
                        <a:t>Special Topics</a:t>
                      </a:r>
                    </a:p>
                  </a:txBody>
                  <a:tcPr marL="112553" marR="112553" marT="45717" marB="45717">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rgbClr val="FFB71B"/>
                    </a:solidFill>
                  </a:tcPr>
                </a:tc>
                <a:extLst>
                  <a:ext uri="{0D108BD9-81ED-4DB2-BD59-A6C34878D82A}">
                    <a16:rowId xmlns:a16="http://schemas.microsoft.com/office/drawing/2014/main" val="10004"/>
                  </a:ext>
                </a:extLst>
              </a:tr>
              <a:tr h="38102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Calibri" panose="020F0502020204030204" pitchFamily="34" charset="0"/>
                          <a:cs typeface="Calibri" panose="020F0502020204030204" pitchFamily="34" charset="0"/>
                        </a:rPr>
                        <a:t>The Built Environment</a:t>
                      </a:r>
                    </a:p>
                  </a:txBody>
                  <a:tcPr marL="112553" marR="112553" marT="45717" marB="45717">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0217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Calibri" panose="020F0502020204030204" pitchFamily="34" charset="0"/>
                          <a:cs typeface="Calibri" panose="020F0502020204030204" pitchFamily="34" charset="0"/>
                        </a:rPr>
                        <a:t>Structural</a:t>
                      </a:r>
                      <a:r>
                        <a:rPr lang="en-GB" sz="1400" b="0" baseline="0" dirty="0">
                          <a:solidFill>
                            <a:schemeClr val="tx1"/>
                          </a:solidFill>
                          <a:latin typeface="Calibri" panose="020F0502020204030204" pitchFamily="34" charset="0"/>
                          <a:cs typeface="Calibri" panose="020F0502020204030204" pitchFamily="34" charset="0"/>
                        </a:rPr>
                        <a:t> sections: shape in action</a:t>
                      </a:r>
                      <a:endParaRPr lang="en-GB" sz="1400" b="0" dirty="0">
                        <a:solidFill>
                          <a:schemeClr val="tx1"/>
                        </a:solidFill>
                        <a:latin typeface="Calibri" panose="020F0502020204030204" pitchFamily="34" charset="0"/>
                        <a:cs typeface="Calibri" panose="020F0502020204030204" pitchFamily="34" charset="0"/>
                      </a:endParaRPr>
                    </a:p>
                  </a:txBody>
                  <a:tcPr marL="112553" marR="112553" marT="45717" marB="45717">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31685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Calibri" panose="020F0502020204030204" pitchFamily="34" charset="0"/>
                          <a:cs typeface="Calibri" panose="020F0502020204030204" pitchFamily="34" charset="0"/>
                        </a:rPr>
                        <a:t>Materials</a:t>
                      </a:r>
                      <a:r>
                        <a:rPr lang="en-GB" sz="1400" b="0" baseline="0" dirty="0">
                          <a:solidFill>
                            <a:schemeClr val="tx1"/>
                          </a:solidFill>
                          <a:latin typeface="Calibri" panose="020F0502020204030204" pitchFamily="34" charset="0"/>
                          <a:cs typeface="Calibri" panose="020F0502020204030204" pitchFamily="34" charset="0"/>
                        </a:rPr>
                        <a:t> in industrial design: Why do consumers buy products?</a:t>
                      </a:r>
                      <a:endParaRPr lang="en-GB" sz="1400" b="0" dirty="0">
                        <a:solidFill>
                          <a:schemeClr val="tx1"/>
                        </a:solidFill>
                        <a:latin typeface="Calibri" panose="020F0502020204030204" pitchFamily="34" charset="0"/>
                        <a:cs typeface="Calibri" panose="020F0502020204030204" pitchFamily="34" charset="0"/>
                      </a:endParaRPr>
                    </a:p>
                  </a:txBody>
                  <a:tcPr marL="112553" marR="112553" marT="45717" marB="45717">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302172">
                <a:tc>
                  <a:txBody>
                    <a:bodyPr/>
                    <a:lstStyle/>
                    <a:p>
                      <a:r>
                        <a:rPr lang="en-GB" sz="1400" b="0" dirty="0">
                          <a:solidFill>
                            <a:schemeClr val="tx1"/>
                          </a:solidFill>
                          <a:latin typeface="Calibri" panose="020F0502020204030204" pitchFamily="34" charset="0"/>
                          <a:cs typeface="Calibri" panose="020F0502020204030204" pitchFamily="34" charset="0"/>
                        </a:rPr>
                        <a:t>The Design database for Products</a:t>
                      </a:r>
                    </a:p>
                  </a:txBody>
                  <a:tcPr marL="112553" marR="112553" marT="45717" marB="45717">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3021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Calibri" panose="020F0502020204030204" pitchFamily="34" charset="0"/>
                          <a:cs typeface="Calibri" panose="020F0502020204030204" pitchFamily="34" charset="0"/>
                        </a:rPr>
                        <a:t>The Battery Designer tool</a:t>
                      </a:r>
                    </a:p>
                  </a:txBody>
                  <a:tcPr marL="112553" marR="112553" marT="45717" marB="45717">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290781645"/>
                  </a:ext>
                </a:extLst>
              </a:tr>
              <a:tr h="3021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Calibri" panose="020F0502020204030204" pitchFamily="34" charset="0"/>
                          <a:cs typeface="Calibri" panose="020F0502020204030204" pitchFamily="34" charset="0"/>
                        </a:rPr>
                        <a:t>Bioengineering and Medical Devices</a:t>
                      </a:r>
                    </a:p>
                  </a:txBody>
                  <a:tcPr marL="112553" marR="112553" marT="45717" marB="45717">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991647463"/>
                  </a:ext>
                </a:extLst>
              </a:tr>
              <a:tr h="302172">
                <a:tc>
                  <a:txBody>
                    <a:bodyPr/>
                    <a:lstStyle/>
                    <a:p>
                      <a:pPr algn="ctr"/>
                      <a:r>
                        <a:rPr lang="en-GB" sz="1400" b="0" dirty="0">
                          <a:solidFill>
                            <a:schemeClr val="tx1"/>
                          </a:solidFill>
                          <a:latin typeface="Calibri" panose="020F0502020204030204" pitchFamily="34" charset="0"/>
                          <a:cs typeface="Calibri" panose="020F0502020204030204" pitchFamily="34" charset="0"/>
                        </a:rPr>
                        <a:t>Advanced Teaching and Research</a:t>
                      </a:r>
                    </a:p>
                  </a:txBody>
                  <a:tcPr marL="112553" marR="112553" marT="45717" marB="45717">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rgbClr val="FFB71B"/>
                    </a:solidFill>
                  </a:tcPr>
                </a:tc>
                <a:extLst>
                  <a:ext uri="{0D108BD9-81ED-4DB2-BD59-A6C34878D82A}">
                    <a16:rowId xmlns:a16="http://schemas.microsoft.com/office/drawing/2014/main" val="10009"/>
                  </a:ext>
                </a:extLst>
              </a:tr>
              <a:tr h="30217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Calibri" panose="020F0502020204030204" pitchFamily="34" charset="0"/>
                          <a:cs typeface="Calibri" panose="020F0502020204030204" pitchFamily="34" charset="0"/>
                        </a:rPr>
                        <a:t>Advanced databases</a:t>
                      </a:r>
                    </a:p>
                  </a:txBody>
                  <a:tcPr marL="112553" marR="112553" marT="45717" marB="45717">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r h="30217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Calibri" panose="020F0502020204030204" pitchFamily="34" charset="0"/>
                          <a:cs typeface="Calibri" panose="020F0502020204030204" pitchFamily="34" charset="0"/>
                        </a:rPr>
                        <a:t>The Aerospace database</a:t>
                      </a:r>
                    </a:p>
                  </a:txBody>
                  <a:tcPr marL="112553" marR="112553" marT="45717" marB="45717">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11"/>
                  </a:ext>
                </a:extLst>
              </a:tr>
              <a:tr h="30217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Calibri" panose="020F0502020204030204" pitchFamily="34" charset="0"/>
                          <a:cs typeface="Calibri" panose="020F0502020204030204" pitchFamily="34" charset="0"/>
                        </a:rPr>
                        <a:t>The Polymer database</a:t>
                      </a:r>
                    </a:p>
                  </a:txBody>
                  <a:tcPr marL="112553" marR="112553" marT="45717" marB="45717">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12"/>
                  </a:ext>
                </a:extLst>
              </a:tr>
              <a:tr h="302172">
                <a:tc>
                  <a:txBody>
                    <a:bodyPr/>
                    <a:lstStyle/>
                    <a:p>
                      <a:r>
                        <a:rPr lang="en-GB" sz="1400" b="0" dirty="0">
                          <a:solidFill>
                            <a:schemeClr val="tx1"/>
                          </a:solidFill>
                          <a:latin typeface="Calibri" panose="020F0502020204030204" pitchFamily="34" charset="0"/>
                          <a:cs typeface="Calibri" panose="020F0502020204030204" pitchFamily="34" charset="0"/>
                        </a:rPr>
                        <a:t>The Synthesizer tool: hybrids and other models</a:t>
                      </a:r>
                    </a:p>
                  </a:txBody>
                  <a:tcPr marL="112553" marR="112553" marT="45717" marB="45717">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15"/>
                  </a:ext>
                </a:extLst>
              </a:tr>
            </a:tbl>
          </a:graphicData>
        </a:graphic>
      </p:graphicFrame>
    </p:spTree>
    <p:extLst>
      <p:ext uri="{BB962C8B-B14F-4D97-AF65-F5344CB8AC3E}">
        <p14:creationId xmlns:p14="http://schemas.microsoft.com/office/powerpoint/2010/main" val="22227015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FC3F3E9-6C8B-4F69-BB4F-1361D681D917}"/>
              </a:ext>
            </a:extLst>
          </p:cNvPr>
          <p:cNvSpPr>
            <a:spLocks noGrp="1"/>
          </p:cNvSpPr>
          <p:nvPr>
            <p:ph type="sldNum" sz="quarter" idx="10"/>
          </p:nvPr>
        </p:nvSpPr>
        <p:spPr/>
        <p:txBody>
          <a:bodyPr/>
          <a:lstStyle/>
          <a:p>
            <a:fld id="{F0D23093-2AB0-F74C-B865-1A12A15B650E}" type="slidenum">
              <a:rPr lang="en-US" smtClean="0"/>
              <a:pPr/>
              <a:t>26</a:t>
            </a:fld>
            <a:endParaRPr lang="en-US" dirty="0"/>
          </a:p>
        </p:txBody>
      </p:sp>
    </p:spTree>
    <p:extLst>
      <p:ext uri="{BB962C8B-B14F-4D97-AF65-F5344CB8AC3E}">
        <p14:creationId xmlns:p14="http://schemas.microsoft.com/office/powerpoint/2010/main" val="31147105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B9E611-36C6-4F5C-98CA-92372A37AF2F}"/>
              </a:ext>
            </a:extLst>
          </p:cNvPr>
          <p:cNvSpPr>
            <a:spLocks noGrp="1"/>
          </p:cNvSpPr>
          <p:nvPr>
            <p:ph type="sldNum" sz="quarter" idx="11"/>
          </p:nvPr>
        </p:nvSpPr>
        <p:spPr/>
        <p:txBody>
          <a:bodyPr/>
          <a:lstStyle/>
          <a:p>
            <a:fld id="{F0D23093-2AB0-F74C-B865-1A12A15B650E}" type="slidenum">
              <a:rPr lang="en-US" smtClean="0"/>
              <a:pPr/>
              <a:t>3</a:t>
            </a:fld>
            <a:endParaRPr lang="en-US" dirty="0"/>
          </a:p>
        </p:txBody>
      </p:sp>
      <p:sp>
        <p:nvSpPr>
          <p:cNvPr id="3" name="Title 2">
            <a:extLst>
              <a:ext uri="{FF2B5EF4-FFF2-40B4-BE49-F238E27FC236}">
                <a16:creationId xmlns:a16="http://schemas.microsoft.com/office/drawing/2014/main" id="{7F0C858F-ACA5-458B-AD01-8A7E8E0A6ABE}"/>
              </a:ext>
            </a:extLst>
          </p:cNvPr>
          <p:cNvSpPr>
            <a:spLocks noGrp="1"/>
          </p:cNvSpPr>
          <p:nvPr>
            <p:ph type="title"/>
          </p:nvPr>
        </p:nvSpPr>
        <p:spPr/>
        <p:txBody>
          <a:bodyPr/>
          <a:lstStyle/>
          <a:p>
            <a:r>
              <a:rPr lang="en-US" dirty="0"/>
              <a:t>Outline</a:t>
            </a:r>
          </a:p>
        </p:txBody>
      </p:sp>
      <p:sp>
        <p:nvSpPr>
          <p:cNvPr id="4" name="Content Placeholder 3">
            <a:extLst>
              <a:ext uri="{FF2B5EF4-FFF2-40B4-BE49-F238E27FC236}">
                <a16:creationId xmlns:a16="http://schemas.microsoft.com/office/drawing/2014/main" id="{5F4C1C6D-4187-41FA-95A1-BE5AECC62822}"/>
              </a:ext>
            </a:extLst>
          </p:cNvPr>
          <p:cNvSpPr txBox="1">
            <a:spLocks/>
          </p:cNvSpPr>
          <p:nvPr/>
        </p:nvSpPr>
        <p:spPr>
          <a:xfrm>
            <a:off x="5532499" y="2392231"/>
            <a:ext cx="5972188" cy="1771911"/>
          </a:xfrm>
          <a:prstGeom prst="rect">
            <a:avLst/>
          </a:prstGeom>
        </p:spPr>
        <p:txBody>
          <a:bodyPr lIns="91440" tIns="45720" rIns="91440" bIns="45720" anchor="t">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400" b="0" i="0" kern="1200" baseline="0">
                <a:solidFill>
                  <a:schemeClr val="tx1"/>
                </a:solidFill>
                <a:latin typeface="Calibri" panose="020F0502020204030204" pitchFamily="34" charset="0"/>
                <a:ea typeface="+mn-ea"/>
                <a:cs typeface="Calibri" panose="020F0502020204030204" pitchFamily="34" charset="0"/>
              </a:defRPr>
            </a:lvl1pPr>
            <a:lvl2pPr marL="461963" marR="0" indent="-231775"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sz="2000" b="0" i="0" kern="1200" baseline="0">
                <a:solidFill>
                  <a:schemeClr val="tx1"/>
                </a:solidFill>
                <a:latin typeface="Calibri" panose="020F0502020204030204" pitchFamily="34" charset="0"/>
                <a:ea typeface="+mn-ea"/>
                <a:cs typeface="Calibri" panose="020F0502020204030204" pitchFamily="34" charset="0"/>
              </a:defRPr>
            </a:lvl2pPr>
            <a:lvl3pPr marL="746125" marR="0" indent="-28892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kern="1200" baseline="0">
                <a:solidFill>
                  <a:schemeClr val="tx1"/>
                </a:solidFill>
                <a:latin typeface="Calibri" panose="020F0502020204030204" pitchFamily="34" charset="0"/>
                <a:ea typeface="+mn-ea"/>
                <a:cs typeface="Calibri" panose="020F0502020204030204" pitchFamily="34" charset="0"/>
              </a:defRPr>
            </a:lvl3pPr>
            <a:lvl4pPr marL="969963" marR="0" indent="-223838"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sz="1400" kern="1200" baseline="0">
                <a:solidFill>
                  <a:schemeClr val="tx1"/>
                </a:solidFill>
                <a:latin typeface="Calibri" panose="020F0502020204030204" pitchFamily="34" charset="0"/>
                <a:ea typeface="+mn-ea"/>
                <a:cs typeface="Calibri" panose="020F0502020204030204" pitchFamily="34" charset="0"/>
              </a:defRPr>
            </a:lvl4pPr>
            <a:lvl5pPr marL="1203325" marR="0" indent="-233363"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sz="1200" kern="1200" baseline="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50000"/>
              </a:lnSpc>
              <a:buClr>
                <a:srgbClr val="FFB71B"/>
              </a:buClr>
              <a:buFont typeface="+mj-lt"/>
              <a:buAutoNum type="arabicPeriod"/>
            </a:pPr>
            <a:r>
              <a:rPr lang="en-GB" sz="2000" dirty="0"/>
              <a:t>Intro to Medical Devices and Biomedical Materials</a:t>
            </a:r>
          </a:p>
          <a:p>
            <a:pPr marL="457200" indent="-457200">
              <a:lnSpc>
                <a:spcPct val="150000"/>
              </a:lnSpc>
              <a:buClr>
                <a:srgbClr val="FFB71B"/>
              </a:buClr>
              <a:buFont typeface="+mj-lt"/>
              <a:buAutoNum type="arabicPeriod"/>
            </a:pPr>
            <a:r>
              <a:rPr lang="pt-BR" sz="2000" dirty="0"/>
              <a:t>Ansys Granta EduPack, Medical Device data</a:t>
            </a:r>
          </a:p>
          <a:p>
            <a:pPr marL="457200" indent="-457200">
              <a:lnSpc>
                <a:spcPct val="150000"/>
              </a:lnSpc>
              <a:buClr>
                <a:srgbClr val="FFB71B"/>
              </a:buClr>
              <a:buFont typeface="+mj-lt"/>
              <a:buAutoNum type="arabicPeriod"/>
            </a:pPr>
            <a:r>
              <a:rPr lang="en-GB" sz="2000" dirty="0"/>
              <a:t>Ansys Granta EduPack, Material data and tools</a:t>
            </a:r>
          </a:p>
        </p:txBody>
      </p:sp>
      <p:grpSp>
        <p:nvGrpSpPr>
          <p:cNvPr id="5" name="Group 4">
            <a:extLst>
              <a:ext uri="{FF2B5EF4-FFF2-40B4-BE49-F238E27FC236}">
                <a16:creationId xmlns:a16="http://schemas.microsoft.com/office/drawing/2014/main" id="{2AEB981E-31D9-41E5-97B8-A204E26785C4}"/>
              </a:ext>
            </a:extLst>
          </p:cNvPr>
          <p:cNvGrpSpPr/>
          <p:nvPr/>
        </p:nvGrpSpPr>
        <p:grpSpPr>
          <a:xfrm>
            <a:off x="685804" y="1781669"/>
            <a:ext cx="4491069" cy="2993039"/>
            <a:chOff x="685804" y="1781669"/>
            <a:chExt cx="4491069" cy="2993039"/>
          </a:xfrm>
        </p:grpSpPr>
        <p:pic>
          <p:nvPicPr>
            <p:cNvPr id="6" name="Picture 5" descr="A picture containing indoor, cup, sitting, table&#10;&#10;Description automatically generated">
              <a:extLst>
                <a:ext uri="{FF2B5EF4-FFF2-40B4-BE49-F238E27FC236}">
                  <a16:creationId xmlns:a16="http://schemas.microsoft.com/office/drawing/2014/main" id="{802B21BA-B25B-451A-9B2B-E025D617D9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2323" y="3278189"/>
              <a:ext cx="1496519" cy="1496519"/>
            </a:xfrm>
            <a:prstGeom prst="rect">
              <a:avLst/>
            </a:prstGeom>
          </p:spPr>
        </p:pic>
        <p:pic>
          <p:nvPicPr>
            <p:cNvPr id="7" name="Picture 6" descr="A picture containing sitting, close, baseball, wearing&#10;&#10;Description automatically generated">
              <a:extLst>
                <a:ext uri="{FF2B5EF4-FFF2-40B4-BE49-F238E27FC236}">
                  <a16:creationId xmlns:a16="http://schemas.microsoft.com/office/drawing/2014/main" id="{68549BFD-AAA5-4918-8EB3-95A6C34311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8842" y="1781669"/>
              <a:ext cx="1496519" cy="1496519"/>
            </a:xfrm>
            <a:prstGeom prst="rect">
              <a:avLst/>
            </a:prstGeom>
          </p:spPr>
        </p:pic>
        <p:pic>
          <p:nvPicPr>
            <p:cNvPr id="8" name="Picture 7" descr="A picture containing snow, sitting, covered, large&#10;&#10;Description automatically generated">
              <a:extLst>
                <a:ext uri="{FF2B5EF4-FFF2-40B4-BE49-F238E27FC236}">
                  <a16:creationId xmlns:a16="http://schemas.microsoft.com/office/drawing/2014/main" id="{2CFFB667-C48E-4409-9DE8-E115C5FCFF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85804" y="1781669"/>
              <a:ext cx="1496519" cy="1496519"/>
            </a:xfrm>
            <a:prstGeom prst="rect">
              <a:avLst/>
            </a:prstGeom>
          </p:spPr>
        </p:pic>
        <p:pic>
          <p:nvPicPr>
            <p:cNvPr id="9" name="Picture 8" descr="A close up of a logo&#10;&#10;Description automatically generated">
              <a:extLst>
                <a:ext uri="{FF2B5EF4-FFF2-40B4-BE49-F238E27FC236}">
                  <a16:creationId xmlns:a16="http://schemas.microsoft.com/office/drawing/2014/main" id="{DAE6591C-C6C6-4B90-8734-BA1E60A05975}"/>
                </a:ext>
              </a:extLst>
            </p:cNvPr>
            <p:cNvPicPr>
              <a:picLocks noChangeAspect="1"/>
            </p:cNvPicPr>
            <p:nvPr/>
          </p:nvPicPr>
          <p:blipFill rotWithShape="1">
            <a:blip r:embed="rId6">
              <a:extLst>
                <a:ext uri="{28A0092B-C50C-407E-A947-70E740481C1C}">
                  <a14:useLocalDpi xmlns:a14="http://schemas.microsoft.com/office/drawing/2010/main" val="0"/>
                </a:ext>
              </a:extLst>
            </a:blip>
            <a:srcRect l="10352" t="17159" r="12071" b="5264"/>
            <a:stretch/>
          </p:blipFill>
          <p:spPr>
            <a:xfrm>
              <a:off x="3680353" y="3278188"/>
              <a:ext cx="1496520" cy="1496520"/>
            </a:xfrm>
            <a:prstGeom prst="rect">
              <a:avLst/>
            </a:prstGeom>
          </p:spPr>
        </p:pic>
        <p:pic>
          <p:nvPicPr>
            <p:cNvPr id="10" name="Picture 9" descr="A picture containing food, glass&#10;&#10;Description automatically generated">
              <a:extLst>
                <a:ext uri="{FF2B5EF4-FFF2-40B4-BE49-F238E27FC236}">
                  <a16:creationId xmlns:a16="http://schemas.microsoft.com/office/drawing/2014/main" id="{86F5BCC6-6079-451D-B2AB-859CA4C27B35}"/>
                </a:ext>
              </a:extLst>
            </p:cNvPr>
            <p:cNvPicPr>
              <a:picLocks noChangeAspect="1"/>
            </p:cNvPicPr>
            <p:nvPr/>
          </p:nvPicPr>
          <p:blipFill rotWithShape="1">
            <a:blip r:embed="rId7">
              <a:extLst>
                <a:ext uri="{28A0092B-C50C-407E-A947-70E740481C1C}">
                  <a14:useLocalDpi xmlns:a14="http://schemas.microsoft.com/office/drawing/2010/main" val="0"/>
                </a:ext>
              </a:extLst>
            </a:blip>
            <a:srcRect l="11046" t="16256" r="20064" b="14854"/>
            <a:stretch/>
          </p:blipFill>
          <p:spPr>
            <a:xfrm>
              <a:off x="2179304" y="1784688"/>
              <a:ext cx="1493499" cy="1493499"/>
            </a:xfrm>
            <a:prstGeom prst="rect">
              <a:avLst/>
            </a:prstGeom>
          </p:spPr>
        </p:pic>
        <p:pic>
          <p:nvPicPr>
            <p:cNvPr id="11" name="Picture 10" descr="A close up of a toy&#10;&#10;Description automatically generated">
              <a:extLst>
                <a:ext uri="{FF2B5EF4-FFF2-40B4-BE49-F238E27FC236}">
                  <a16:creationId xmlns:a16="http://schemas.microsoft.com/office/drawing/2014/main" id="{E9E33BE7-EC29-41E9-9519-221766809094}"/>
                </a:ext>
              </a:extLst>
            </p:cNvPr>
            <p:cNvPicPr>
              <a:picLocks noChangeAspect="1"/>
            </p:cNvPicPr>
            <p:nvPr/>
          </p:nvPicPr>
          <p:blipFill rotWithShape="1">
            <a:blip r:embed="rId8">
              <a:extLst>
                <a:ext uri="{28A0092B-C50C-407E-A947-70E740481C1C}">
                  <a14:useLocalDpi xmlns:a14="http://schemas.microsoft.com/office/drawing/2010/main" val="0"/>
                </a:ext>
              </a:extLst>
            </a:blip>
            <a:srcRect l="12419" t="11060" r="8985" b="10344"/>
            <a:stretch/>
          </p:blipFill>
          <p:spPr>
            <a:xfrm>
              <a:off x="687313" y="3281209"/>
              <a:ext cx="1493499" cy="1493499"/>
            </a:xfrm>
            <a:prstGeom prst="rect">
              <a:avLst/>
            </a:prstGeom>
          </p:spPr>
        </p:pic>
      </p:grpSp>
    </p:spTree>
    <p:extLst>
      <p:ext uri="{BB962C8B-B14F-4D97-AF65-F5344CB8AC3E}">
        <p14:creationId xmlns:p14="http://schemas.microsoft.com/office/powerpoint/2010/main" val="36914320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C1F8F16-A0A6-9AC3-E966-F0D08662CE9F}"/>
              </a:ext>
            </a:extLst>
          </p:cNvPr>
          <p:cNvSpPr>
            <a:spLocks noGrp="1"/>
          </p:cNvSpPr>
          <p:nvPr>
            <p:ph type="sldNum" sz="quarter" idx="11"/>
          </p:nvPr>
        </p:nvSpPr>
        <p:spPr/>
        <p:txBody>
          <a:bodyPr/>
          <a:lstStyle/>
          <a:p>
            <a:fld id="{F0D23093-2AB0-F74C-B865-1A12A15B650E}" type="slidenum">
              <a:rPr lang="en-US" smtClean="0"/>
              <a:pPr/>
              <a:t>4</a:t>
            </a:fld>
            <a:endParaRPr lang="en-US" dirty="0"/>
          </a:p>
        </p:txBody>
      </p:sp>
      <p:pic>
        <p:nvPicPr>
          <p:cNvPr id="11" name="Picture 10" descr="A picture containing indoor, glass&#10;&#10;Description automatically generated">
            <a:extLst>
              <a:ext uri="{FF2B5EF4-FFF2-40B4-BE49-F238E27FC236}">
                <a16:creationId xmlns:a16="http://schemas.microsoft.com/office/drawing/2014/main" id="{7BC0F462-C106-EF75-A0DD-8057F11F8347}"/>
              </a:ext>
            </a:extLst>
          </p:cNvPr>
          <p:cNvPicPr>
            <a:picLocks noChangeAspect="1"/>
          </p:cNvPicPr>
          <p:nvPr/>
        </p:nvPicPr>
        <p:blipFill rotWithShape="1">
          <a:blip r:embed="rId2">
            <a:alphaModFix amt="70000"/>
            <a:extLst>
              <a:ext uri="{28A0092B-C50C-407E-A947-70E740481C1C}">
                <a14:useLocalDpi xmlns:a14="http://schemas.microsoft.com/office/drawing/2010/main" val="0"/>
              </a:ext>
            </a:extLst>
          </a:blip>
          <a:srcRect l="1061" t="20094" r="1061" b="20340"/>
          <a:stretch/>
        </p:blipFill>
        <p:spPr>
          <a:xfrm>
            <a:off x="0" y="1105747"/>
            <a:ext cx="12192000" cy="5050930"/>
          </a:xfrm>
          <a:prstGeom prst="rect">
            <a:avLst/>
          </a:prstGeom>
        </p:spPr>
      </p:pic>
      <p:pic>
        <p:nvPicPr>
          <p:cNvPr id="13" name="Graphic 12">
            <a:extLst>
              <a:ext uri="{FF2B5EF4-FFF2-40B4-BE49-F238E27FC236}">
                <a16:creationId xmlns:a16="http://schemas.microsoft.com/office/drawing/2014/main" id="{0EEAE2E4-E71E-AF50-747B-354FB7B3921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1"/>
            <a:ext cx="2406703" cy="5770512"/>
          </a:xfrm>
          <a:prstGeom prst="rect">
            <a:avLst/>
          </a:prstGeom>
        </p:spPr>
      </p:pic>
      <p:sp>
        <p:nvSpPr>
          <p:cNvPr id="14" name="TextBox 13">
            <a:extLst>
              <a:ext uri="{FF2B5EF4-FFF2-40B4-BE49-F238E27FC236}">
                <a16:creationId xmlns:a16="http://schemas.microsoft.com/office/drawing/2014/main" id="{2D7EBACD-D443-DEC6-CF9D-10D923B27D56}"/>
              </a:ext>
            </a:extLst>
          </p:cNvPr>
          <p:cNvSpPr txBox="1"/>
          <p:nvPr/>
        </p:nvSpPr>
        <p:spPr>
          <a:xfrm>
            <a:off x="7608168" y="1105747"/>
            <a:ext cx="4248472" cy="1384995"/>
          </a:xfrm>
          <a:prstGeom prst="rect">
            <a:avLst/>
          </a:prstGeom>
          <a:noFill/>
        </p:spPr>
        <p:txBody>
          <a:bodyPr wrap="square" rtlCol="0">
            <a:spAutoFit/>
          </a:bodyPr>
          <a:lstStyle/>
          <a:p>
            <a:r>
              <a:rPr lang="en-GB" sz="3600" b="1" dirty="0"/>
              <a:t>Part 1: </a:t>
            </a:r>
          </a:p>
          <a:p>
            <a:r>
              <a:rPr lang="en-GB" sz="2400" dirty="0"/>
              <a:t>Introduction to Medical Devices and Biomedical Materials</a:t>
            </a:r>
          </a:p>
        </p:txBody>
      </p:sp>
    </p:spTree>
    <p:extLst>
      <p:ext uri="{BB962C8B-B14F-4D97-AF65-F5344CB8AC3E}">
        <p14:creationId xmlns:p14="http://schemas.microsoft.com/office/powerpoint/2010/main" val="1650082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681219A-5133-E6FC-6B9B-DC04AEB9632B}"/>
              </a:ext>
            </a:extLst>
          </p:cNvPr>
          <p:cNvSpPr>
            <a:spLocks noGrp="1"/>
          </p:cNvSpPr>
          <p:nvPr>
            <p:ph type="sldNum" sz="quarter" idx="11"/>
          </p:nvPr>
        </p:nvSpPr>
        <p:spPr/>
        <p:txBody>
          <a:bodyPr/>
          <a:lstStyle/>
          <a:p>
            <a:fld id="{F0D23093-2AB0-F74C-B865-1A12A15B650E}" type="slidenum">
              <a:rPr lang="en-US" smtClean="0"/>
              <a:pPr/>
              <a:t>5</a:t>
            </a:fld>
            <a:endParaRPr lang="en-US" dirty="0"/>
          </a:p>
        </p:txBody>
      </p:sp>
      <p:sp>
        <p:nvSpPr>
          <p:cNvPr id="3" name="Title 2">
            <a:extLst>
              <a:ext uri="{FF2B5EF4-FFF2-40B4-BE49-F238E27FC236}">
                <a16:creationId xmlns:a16="http://schemas.microsoft.com/office/drawing/2014/main" id="{309AC9E0-E54B-BFE6-18FF-AAC7697E2C45}"/>
              </a:ext>
            </a:extLst>
          </p:cNvPr>
          <p:cNvSpPr>
            <a:spLocks noGrp="1"/>
          </p:cNvSpPr>
          <p:nvPr>
            <p:ph type="title"/>
          </p:nvPr>
        </p:nvSpPr>
        <p:spPr/>
        <p:txBody>
          <a:bodyPr/>
          <a:lstStyle/>
          <a:p>
            <a:r>
              <a:rPr lang="en-GB" dirty="0"/>
              <a:t>What is a medical device? </a:t>
            </a:r>
          </a:p>
        </p:txBody>
      </p:sp>
      <p:pic>
        <p:nvPicPr>
          <p:cNvPr id="5" name="Picture 4">
            <a:extLst>
              <a:ext uri="{FF2B5EF4-FFF2-40B4-BE49-F238E27FC236}">
                <a16:creationId xmlns:a16="http://schemas.microsoft.com/office/drawing/2014/main" id="{9D578754-8D51-9781-EAEA-F6CA8F57F028}"/>
              </a:ext>
            </a:extLst>
          </p:cNvPr>
          <p:cNvPicPr>
            <a:picLocks noChangeAspect="1"/>
          </p:cNvPicPr>
          <p:nvPr/>
        </p:nvPicPr>
        <p:blipFill>
          <a:blip r:embed="rId3"/>
          <a:stretch>
            <a:fillRect/>
          </a:stretch>
        </p:blipFill>
        <p:spPr>
          <a:xfrm>
            <a:off x="76200" y="838200"/>
            <a:ext cx="4876800" cy="5339644"/>
          </a:xfrm>
          <a:prstGeom prst="rect">
            <a:avLst/>
          </a:prstGeom>
        </p:spPr>
      </p:pic>
      <p:sp>
        <p:nvSpPr>
          <p:cNvPr id="6" name="TextBox 5">
            <a:extLst>
              <a:ext uri="{FF2B5EF4-FFF2-40B4-BE49-F238E27FC236}">
                <a16:creationId xmlns:a16="http://schemas.microsoft.com/office/drawing/2014/main" id="{2DE3E75B-1586-D1CA-C835-965AB8312499}"/>
              </a:ext>
            </a:extLst>
          </p:cNvPr>
          <p:cNvSpPr txBox="1"/>
          <p:nvPr/>
        </p:nvSpPr>
        <p:spPr>
          <a:xfrm>
            <a:off x="4876800" y="1447800"/>
            <a:ext cx="7010400" cy="1077218"/>
          </a:xfrm>
          <a:prstGeom prst="rect">
            <a:avLst/>
          </a:prstGeom>
          <a:noFill/>
        </p:spPr>
        <p:txBody>
          <a:bodyPr wrap="square" rtlCol="0">
            <a:spAutoFit/>
          </a:bodyPr>
          <a:lstStyle/>
          <a:p>
            <a:r>
              <a:rPr lang="en-US" sz="1600" b="1" dirty="0">
                <a:solidFill>
                  <a:schemeClr val="accent1"/>
                </a:solidFill>
              </a:rPr>
              <a:t>“</a:t>
            </a:r>
            <a:r>
              <a:rPr lang="en-US" sz="1600" dirty="0"/>
              <a:t>A </a:t>
            </a:r>
            <a:r>
              <a:rPr lang="en-US" sz="1600" b="1" dirty="0"/>
              <a:t>medical device </a:t>
            </a:r>
            <a:r>
              <a:rPr lang="en-US" sz="1600" dirty="0"/>
              <a:t>means any instrument, apparatus, implement, machine, appliance, implant, reagent for in vitro use, software, material or other similar or related article, intended by the manufacturer to be used alone or in combination, for human beings, for one or more of the specific medical purpose(s) of: </a:t>
            </a:r>
            <a:endParaRPr lang="en-GB" sz="1600" dirty="0"/>
          </a:p>
        </p:txBody>
      </p:sp>
      <p:sp>
        <p:nvSpPr>
          <p:cNvPr id="7" name="TextBox 6">
            <a:extLst>
              <a:ext uri="{FF2B5EF4-FFF2-40B4-BE49-F238E27FC236}">
                <a16:creationId xmlns:a16="http://schemas.microsoft.com/office/drawing/2014/main" id="{B4C46220-D814-9FEC-09DC-35B376DCA8F6}"/>
              </a:ext>
            </a:extLst>
          </p:cNvPr>
          <p:cNvSpPr txBox="1"/>
          <p:nvPr/>
        </p:nvSpPr>
        <p:spPr>
          <a:xfrm>
            <a:off x="4419600" y="2667000"/>
            <a:ext cx="7467600" cy="2308324"/>
          </a:xfrm>
          <a:prstGeom prst="rect">
            <a:avLst/>
          </a:prstGeom>
          <a:noFill/>
        </p:spPr>
        <p:txBody>
          <a:bodyPr wrap="square" rtlCol="0">
            <a:spAutoFit/>
          </a:bodyPr>
          <a:lstStyle/>
          <a:p>
            <a:pPr marL="180000" indent="-180000">
              <a:buClr>
                <a:schemeClr val="accent1"/>
              </a:buClr>
              <a:buFont typeface="Arial" panose="020B0604020202020204" pitchFamily="34" charset="0"/>
              <a:buChar char="•"/>
            </a:pPr>
            <a:r>
              <a:rPr lang="en-US" sz="1600" dirty="0"/>
              <a:t>Diagnosis, prevention, monitoring, treatment or alleviation of disease</a:t>
            </a:r>
          </a:p>
          <a:p>
            <a:pPr marL="180000" indent="-180000">
              <a:buClr>
                <a:schemeClr val="accent1"/>
              </a:buClr>
              <a:buFont typeface="Arial" panose="020B0604020202020204" pitchFamily="34" charset="0"/>
              <a:buChar char="•"/>
            </a:pPr>
            <a:r>
              <a:rPr lang="en-US" sz="1600" dirty="0"/>
              <a:t>Diagnosis, monitoring, treatment, alleviation of or compensation for an injury</a:t>
            </a:r>
          </a:p>
          <a:p>
            <a:pPr marL="180000" indent="-180000">
              <a:buClr>
                <a:schemeClr val="accent1"/>
              </a:buClr>
              <a:buFont typeface="Arial" panose="020B0604020202020204" pitchFamily="34" charset="0"/>
              <a:buChar char="•"/>
            </a:pPr>
            <a:r>
              <a:rPr lang="en-US" sz="1600" dirty="0"/>
              <a:t>Investigation, replacement, modification, or support of the anatomy or of a physiological process</a:t>
            </a:r>
          </a:p>
          <a:p>
            <a:pPr marL="180000" indent="-180000">
              <a:buClr>
                <a:schemeClr val="accent1"/>
              </a:buClr>
              <a:buFont typeface="Arial" panose="020B0604020202020204" pitchFamily="34" charset="0"/>
              <a:buChar char="•"/>
            </a:pPr>
            <a:r>
              <a:rPr lang="en-GB" sz="1600" dirty="0"/>
              <a:t>Supporting or sustaining life</a:t>
            </a:r>
          </a:p>
          <a:p>
            <a:pPr marL="180000" indent="-180000">
              <a:buClr>
                <a:schemeClr val="accent1"/>
              </a:buClr>
              <a:buFont typeface="Arial" panose="020B0604020202020204" pitchFamily="34" charset="0"/>
              <a:buChar char="•"/>
            </a:pPr>
            <a:r>
              <a:rPr lang="en-GB" sz="1600" dirty="0"/>
              <a:t>Control of conception</a:t>
            </a:r>
          </a:p>
          <a:p>
            <a:pPr marL="180000" indent="-180000">
              <a:buClr>
                <a:schemeClr val="accent1"/>
              </a:buClr>
              <a:buFont typeface="Arial" panose="020B0604020202020204" pitchFamily="34" charset="0"/>
              <a:buChar char="•"/>
            </a:pPr>
            <a:r>
              <a:rPr lang="en-GB" sz="1600" dirty="0"/>
              <a:t>Disinfection of medical devices</a:t>
            </a:r>
          </a:p>
          <a:p>
            <a:pPr marL="180000" indent="-180000">
              <a:buClr>
                <a:schemeClr val="accent1"/>
              </a:buClr>
              <a:buFont typeface="Arial" panose="020B0604020202020204" pitchFamily="34" charset="0"/>
              <a:buChar char="•"/>
            </a:pPr>
            <a:r>
              <a:rPr lang="en-GB" sz="1600" dirty="0"/>
              <a:t>Providing information by means of in vitro examination of specimens derived from the human body</a:t>
            </a:r>
          </a:p>
        </p:txBody>
      </p:sp>
      <p:sp>
        <p:nvSpPr>
          <p:cNvPr id="8" name="TextBox 7">
            <a:extLst>
              <a:ext uri="{FF2B5EF4-FFF2-40B4-BE49-F238E27FC236}">
                <a16:creationId xmlns:a16="http://schemas.microsoft.com/office/drawing/2014/main" id="{88975583-8DB8-E3D3-18D8-6957A867F795}"/>
              </a:ext>
            </a:extLst>
          </p:cNvPr>
          <p:cNvSpPr txBox="1"/>
          <p:nvPr/>
        </p:nvSpPr>
        <p:spPr>
          <a:xfrm>
            <a:off x="3352800" y="5246200"/>
            <a:ext cx="8534400" cy="584775"/>
          </a:xfrm>
          <a:prstGeom prst="rect">
            <a:avLst/>
          </a:prstGeom>
          <a:noFill/>
        </p:spPr>
        <p:txBody>
          <a:bodyPr wrap="square" rtlCol="0">
            <a:spAutoFit/>
          </a:bodyPr>
          <a:lstStyle/>
          <a:p>
            <a:r>
              <a:rPr lang="en-US" sz="1600" dirty="0"/>
              <a:t>…and does not achieve its primary intended action by pharmacological, immunological or metabolic means, in or on the human body, but which may be assisted in its intended function by such means.</a:t>
            </a:r>
            <a:r>
              <a:rPr lang="en-US" sz="1600" b="1" dirty="0">
                <a:solidFill>
                  <a:schemeClr val="accent1"/>
                </a:solidFill>
              </a:rPr>
              <a:t>”</a:t>
            </a:r>
            <a:r>
              <a:rPr lang="en-US" sz="1600" dirty="0"/>
              <a:t> </a:t>
            </a:r>
            <a:endParaRPr lang="en-GB" sz="1600" dirty="0"/>
          </a:p>
        </p:txBody>
      </p:sp>
      <p:sp>
        <p:nvSpPr>
          <p:cNvPr id="9" name="TextBox 8">
            <a:extLst>
              <a:ext uri="{FF2B5EF4-FFF2-40B4-BE49-F238E27FC236}">
                <a16:creationId xmlns:a16="http://schemas.microsoft.com/office/drawing/2014/main" id="{81802360-B1BF-3AB8-5306-AE86EAA2F919}"/>
              </a:ext>
            </a:extLst>
          </p:cNvPr>
          <p:cNvSpPr txBox="1"/>
          <p:nvPr/>
        </p:nvSpPr>
        <p:spPr>
          <a:xfrm>
            <a:off x="4953000" y="838200"/>
            <a:ext cx="7010400" cy="400110"/>
          </a:xfrm>
          <a:prstGeom prst="rect">
            <a:avLst/>
          </a:prstGeom>
          <a:noFill/>
        </p:spPr>
        <p:txBody>
          <a:bodyPr wrap="square" rtlCol="0">
            <a:spAutoFit/>
          </a:bodyPr>
          <a:lstStyle/>
          <a:p>
            <a:r>
              <a:rPr lang="en-US" sz="2000" b="1" dirty="0"/>
              <a:t>According to the World Health Organization:</a:t>
            </a:r>
            <a:endParaRPr lang="en-GB" sz="2000" b="1" dirty="0"/>
          </a:p>
        </p:txBody>
      </p:sp>
    </p:spTree>
    <p:extLst>
      <p:ext uri="{BB962C8B-B14F-4D97-AF65-F5344CB8AC3E}">
        <p14:creationId xmlns:p14="http://schemas.microsoft.com/office/powerpoint/2010/main" val="28990422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Graphic 20">
            <a:extLst>
              <a:ext uri="{FF2B5EF4-FFF2-40B4-BE49-F238E27FC236}">
                <a16:creationId xmlns:a16="http://schemas.microsoft.com/office/drawing/2014/main" id="{3EDD6235-5BB9-69D2-7CF8-4705D0E44A7A}"/>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1988"/>
          <a:stretch/>
        </p:blipFill>
        <p:spPr>
          <a:xfrm>
            <a:off x="0" y="4848119"/>
            <a:ext cx="5717319" cy="323850"/>
          </a:xfrm>
          <a:prstGeom prst="rect">
            <a:avLst/>
          </a:prstGeom>
        </p:spPr>
      </p:pic>
      <p:sp>
        <p:nvSpPr>
          <p:cNvPr id="2" name="Slide Number Placeholder 1">
            <a:extLst>
              <a:ext uri="{FF2B5EF4-FFF2-40B4-BE49-F238E27FC236}">
                <a16:creationId xmlns:a16="http://schemas.microsoft.com/office/drawing/2014/main" id="{4EDA9DCA-F2FB-4D3B-9940-5D6D577F3D7C}"/>
              </a:ext>
            </a:extLst>
          </p:cNvPr>
          <p:cNvSpPr>
            <a:spLocks noGrp="1"/>
          </p:cNvSpPr>
          <p:nvPr>
            <p:ph type="sldNum" sz="quarter" idx="11"/>
          </p:nvPr>
        </p:nvSpPr>
        <p:spPr/>
        <p:txBody>
          <a:bodyPr/>
          <a:lstStyle/>
          <a:p>
            <a:fld id="{F0D23093-2AB0-F74C-B865-1A12A15B650E}" type="slidenum">
              <a:rPr lang="en-US" smtClean="0"/>
              <a:pPr/>
              <a:t>6</a:t>
            </a:fld>
            <a:endParaRPr lang="en-US" dirty="0"/>
          </a:p>
        </p:txBody>
      </p:sp>
      <p:sp>
        <p:nvSpPr>
          <p:cNvPr id="3" name="Title 2">
            <a:extLst>
              <a:ext uri="{FF2B5EF4-FFF2-40B4-BE49-F238E27FC236}">
                <a16:creationId xmlns:a16="http://schemas.microsoft.com/office/drawing/2014/main" id="{F1194F8B-4ADC-4491-803D-17042386BDB2}"/>
              </a:ext>
            </a:extLst>
          </p:cNvPr>
          <p:cNvSpPr>
            <a:spLocks noGrp="1"/>
          </p:cNvSpPr>
          <p:nvPr>
            <p:ph type="title"/>
          </p:nvPr>
        </p:nvSpPr>
        <p:spPr/>
        <p:txBody>
          <a:bodyPr/>
          <a:lstStyle/>
          <a:p>
            <a:r>
              <a:rPr lang="en-US" dirty="0"/>
              <a:t>Medical Devices: a broad field</a:t>
            </a:r>
          </a:p>
        </p:txBody>
      </p:sp>
      <p:grpSp>
        <p:nvGrpSpPr>
          <p:cNvPr id="18" name="Group 17">
            <a:extLst>
              <a:ext uri="{FF2B5EF4-FFF2-40B4-BE49-F238E27FC236}">
                <a16:creationId xmlns:a16="http://schemas.microsoft.com/office/drawing/2014/main" id="{2888D0CB-8E21-01B4-C6AD-B05E130AE7F6}"/>
              </a:ext>
            </a:extLst>
          </p:cNvPr>
          <p:cNvGrpSpPr/>
          <p:nvPr/>
        </p:nvGrpSpPr>
        <p:grpSpPr>
          <a:xfrm>
            <a:off x="264888" y="2348880"/>
            <a:ext cx="11627756" cy="1672574"/>
            <a:chOff x="188116" y="2569199"/>
            <a:chExt cx="14438862" cy="2076932"/>
          </a:xfrm>
        </p:grpSpPr>
        <p:pic>
          <p:nvPicPr>
            <p:cNvPr id="5" name="Picture 4" descr="A picture containing bottle&#10;&#10;Description automatically generated">
              <a:extLst>
                <a:ext uri="{FF2B5EF4-FFF2-40B4-BE49-F238E27FC236}">
                  <a16:creationId xmlns:a16="http://schemas.microsoft.com/office/drawing/2014/main" id="{74945BD9-46AC-6602-4136-35F9BA6F1F37}"/>
                </a:ext>
              </a:extLst>
            </p:cNvPr>
            <p:cNvPicPr>
              <a:picLocks noChangeAspect="1"/>
            </p:cNvPicPr>
            <p:nvPr/>
          </p:nvPicPr>
          <p:blipFill rotWithShape="1">
            <a:blip r:embed="rId5">
              <a:clrChange>
                <a:clrFrom>
                  <a:srgbClr val="F8FCFF"/>
                </a:clrFrom>
                <a:clrTo>
                  <a:srgbClr val="F8FCFF">
                    <a:alpha val="0"/>
                  </a:srgbClr>
                </a:clrTo>
              </a:clrChange>
              <a:extLst>
                <a:ext uri="{28A0092B-C50C-407E-A947-70E740481C1C}">
                  <a14:useLocalDpi xmlns:a14="http://schemas.microsoft.com/office/drawing/2010/main" val="0"/>
                </a:ext>
              </a:extLst>
            </a:blip>
            <a:srcRect l="36799"/>
            <a:stretch/>
          </p:blipFill>
          <p:spPr>
            <a:xfrm>
              <a:off x="2550426" y="2721444"/>
              <a:ext cx="1764763" cy="1861526"/>
            </a:xfrm>
            <a:prstGeom prst="rect">
              <a:avLst/>
            </a:prstGeom>
          </p:spPr>
        </p:pic>
        <p:pic>
          <p:nvPicPr>
            <p:cNvPr id="6" name="Picture 5" descr="A close up of a device&#10;&#10;Description automatically generated">
              <a:extLst>
                <a:ext uri="{FF2B5EF4-FFF2-40B4-BE49-F238E27FC236}">
                  <a16:creationId xmlns:a16="http://schemas.microsoft.com/office/drawing/2014/main" id="{C2EC2679-5B3B-B553-A473-CD01E4E118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60037" y="2747616"/>
              <a:ext cx="2372807" cy="1898515"/>
            </a:xfrm>
            <a:prstGeom prst="rect">
              <a:avLst/>
            </a:prstGeom>
          </p:spPr>
        </p:pic>
        <p:pic>
          <p:nvPicPr>
            <p:cNvPr id="7" name="Picture 6" descr="A bicycle leaning against a wall&#10;&#10;Description automatically generated">
              <a:extLst>
                <a:ext uri="{FF2B5EF4-FFF2-40B4-BE49-F238E27FC236}">
                  <a16:creationId xmlns:a16="http://schemas.microsoft.com/office/drawing/2014/main" id="{3F40D90A-20A9-9454-A02D-610425F02CE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8116" y="2863368"/>
              <a:ext cx="2292802" cy="1719602"/>
            </a:xfrm>
            <a:prstGeom prst="rect">
              <a:avLst/>
            </a:prstGeom>
          </p:spPr>
        </p:pic>
        <p:pic>
          <p:nvPicPr>
            <p:cNvPr id="8" name="Picture 7" descr="A picture containing propeller&#10;&#10;Description automatically generated">
              <a:extLst>
                <a:ext uri="{FF2B5EF4-FFF2-40B4-BE49-F238E27FC236}">
                  <a16:creationId xmlns:a16="http://schemas.microsoft.com/office/drawing/2014/main" id="{073D2626-1922-DFB7-08F9-7CEECEF582D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34582" y="3020250"/>
              <a:ext cx="2292802" cy="1405835"/>
            </a:xfrm>
            <a:prstGeom prst="rect">
              <a:avLst/>
            </a:prstGeom>
          </p:spPr>
        </p:pic>
        <p:pic>
          <p:nvPicPr>
            <p:cNvPr id="9" name="Picture 8">
              <a:extLst>
                <a:ext uri="{FF2B5EF4-FFF2-40B4-BE49-F238E27FC236}">
                  <a16:creationId xmlns:a16="http://schemas.microsoft.com/office/drawing/2014/main" id="{3CE03C6F-A0CF-89D8-DDCE-E7CACF7B828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13529" y="2830700"/>
              <a:ext cx="2292802" cy="1719602"/>
            </a:xfrm>
            <a:prstGeom prst="rect">
              <a:avLst/>
            </a:prstGeom>
          </p:spPr>
        </p:pic>
        <p:pic>
          <p:nvPicPr>
            <p:cNvPr id="10" name="Picture 9" descr="A hand holding a white bowl&#10;&#10;Description automatically generated with low confidence">
              <a:extLst>
                <a:ext uri="{FF2B5EF4-FFF2-40B4-BE49-F238E27FC236}">
                  <a16:creationId xmlns:a16="http://schemas.microsoft.com/office/drawing/2014/main" id="{F2998FCE-ACFC-1CC3-E2F1-6B9AB4A64550}"/>
                </a:ext>
              </a:extLst>
            </p:cNvPr>
            <p:cNvPicPr>
              <a:picLocks noChangeAspect="1"/>
            </p:cNvPicPr>
            <p:nvPr/>
          </p:nvPicPr>
          <p:blipFill rotWithShape="1">
            <a:blip r:embed="rId10">
              <a:clrChange>
                <a:clrFrom>
                  <a:srgbClr val="FCFCFC"/>
                </a:clrFrom>
                <a:clrTo>
                  <a:srgbClr val="FCFCFC">
                    <a:alpha val="0"/>
                  </a:srgbClr>
                </a:clrTo>
              </a:clrChange>
              <a:extLst>
                <a:ext uri="{28A0092B-C50C-407E-A947-70E740481C1C}">
                  <a14:useLocalDpi xmlns:a14="http://schemas.microsoft.com/office/drawing/2010/main" val="0"/>
                </a:ext>
              </a:extLst>
            </a:blip>
            <a:srcRect r="18979"/>
            <a:stretch/>
          </p:blipFill>
          <p:spPr>
            <a:xfrm>
              <a:off x="12512688" y="2569199"/>
              <a:ext cx="2114290" cy="1719602"/>
            </a:xfrm>
            <a:prstGeom prst="rect">
              <a:avLst/>
            </a:prstGeom>
          </p:spPr>
        </p:pic>
      </p:grpSp>
      <p:sp>
        <p:nvSpPr>
          <p:cNvPr id="20" name="TextBox 19">
            <a:extLst>
              <a:ext uri="{FF2B5EF4-FFF2-40B4-BE49-F238E27FC236}">
                <a16:creationId xmlns:a16="http://schemas.microsoft.com/office/drawing/2014/main" id="{D37CC375-BB01-5053-3606-6BDADFE13DFE}"/>
              </a:ext>
            </a:extLst>
          </p:cNvPr>
          <p:cNvSpPr txBox="1"/>
          <p:nvPr/>
        </p:nvSpPr>
        <p:spPr>
          <a:xfrm>
            <a:off x="546100" y="994418"/>
            <a:ext cx="110363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That means a medical device could be anything from a wheelchair to support rehabilitation; an inhaler for treatment delivery; an artificial hip replacement; or even a diagnostic MRI machine. </a:t>
            </a:r>
          </a:p>
        </p:txBody>
      </p:sp>
      <p:sp>
        <p:nvSpPr>
          <p:cNvPr id="11" name="TextBox 10">
            <a:extLst>
              <a:ext uri="{FF2B5EF4-FFF2-40B4-BE49-F238E27FC236}">
                <a16:creationId xmlns:a16="http://schemas.microsoft.com/office/drawing/2014/main" id="{608837B4-955A-B3A2-FAA8-40302664B368}"/>
              </a:ext>
            </a:extLst>
          </p:cNvPr>
          <p:cNvSpPr txBox="1"/>
          <p:nvPr/>
        </p:nvSpPr>
        <p:spPr>
          <a:xfrm>
            <a:off x="546099" y="4825378"/>
            <a:ext cx="5091751"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But what do all medical devices have in common? </a:t>
            </a:r>
          </a:p>
        </p:txBody>
      </p:sp>
      <p:sp>
        <p:nvSpPr>
          <p:cNvPr id="12" name="TextBox 11">
            <a:extLst>
              <a:ext uri="{FF2B5EF4-FFF2-40B4-BE49-F238E27FC236}">
                <a16:creationId xmlns:a16="http://schemas.microsoft.com/office/drawing/2014/main" id="{1C922F36-686E-B285-E112-41FF2146C6A5}"/>
              </a:ext>
            </a:extLst>
          </p:cNvPr>
          <p:cNvSpPr txBox="1"/>
          <p:nvPr/>
        </p:nvSpPr>
        <p:spPr>
          <a:xfrm>
            <a:off x="546100" y="5579948"/>
            <a:ext cx="1103630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t>…</a:t>
            </a:r>
            <a:r>
              <a:rPr lang="en-US" dirty="0"/>
              <a:t>t</a:t>
            </a:r>
            <a:r>
              <a:rPr lang="en-US" b="0" dirty="0"/>
              <a:t>hey are made from </a:t>
            </a:r>
            <a:r>
              <a:rPr lang="en-US" b="1" dirty="0"/>
              <a:t>materials! </a:t>
            </a:r>
          </a:p>
        </p:txBody>
      </p:sp>
    </p:spTree>
    <p:extLst>
      <p:ext uri="{BB962C8B-B14F-4D97-AF65-F5344CB8AC3E}">
        <p14:creationId xmlns:p14="http://schemas.microsoft.com/office/powerpoint/2010/main" val="31415536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B9E611-36C6-4F5C-98CA-92372A37AF2F}"/>
              </a:ext>
            </a:extLst>
          </p:cNvPr>
          <p:cNvSpPr>
            <a:spLocks noGrp="1"/>
          </p:cNvSpPr>
          <p:nvPr>
            <p:ph type="sldNum" sz="quarter" idx="11"/>
          </p:nvPr>
        </p:nvSpPr>
        <p:spPr/>
        <p:txBody>
          <a:bodyPr/>
          <a:lstStyle/>
          <a:p>
            <a:fld id="{F0D23093-2AB0-F74C-B865-1A12A15B650E}" type="slidenum">
              <a:rPr lang="en-US" smtClean="0"/>
              <a:pPr/>
              <a:t>7</a:t>
            </a:fld>
            <a:endParaRPr lang="en-US" dirty="0"/>
          </a:p>
        </p:txBody>
      </p:sp>
      <p:sp>
        <p:nvSpPr>
          <p:cNvPr id="3" name="Title 2">
            <a:extLst>
              <a:ext uri="{FF2B5EF4-FFF2-40B4-BE49-F238E27FC236}">
                <a16:creationId xmlns:a16="http://schemas.microsoft.com/office/drawing/2014/main" id="{7F0C858F-ACA5-458B-AD01-8A7E8E0A6ABE}"/>
              </a:ext>
            </a:extLst>
          </p:cNvPr>
          <p:cNvSpPr>
            <a:spLocks noGrp="1"/>
          </p:cNvSpPr>
          <p:nvPr>
            <p:ph type="title"/>
          </p:nvPr>
        </p:nvSpPr>
        <p:spPr/>
        <p:txBody>
          <a:bodyPr/>
          <a:lstStyle/>
          <a:p>
            <a:r>
              <a:rPr lang="en-GB" dirty="0"/>
              <a:t>How are biomaterials used in current medical practice?</a:t>
            </a:r>
            <a:endParaRPr lang="en-US" dirty="0"/>
          </a:p>
        </p:txBody>
      </p:sp>
      <p:sp>
        <p:nvSpPr>
          <p:cNvPr id="4" name="TextBox 3">
            <a:extLst>
              <a:ext uri="{FF2B5EF4-FFF2-40B4-BE49-F238E27FC236}">
                <a16:creationId xmlns:a16="http://schemas.microsoft.com/office/drawing/2014/main" id="{71137D26-6B92-4F1E-81AE-0A463A62025B}"/>
              </a:ext>
            </a:extLst>
          </p:cNvPr>
          <p:cNvSpPr txBox="1"/>
          <p:nvPr/>
        </p:nvSpPr>
        <p:spPr>
          <a:xfrm>
            <a:off x="2192380" y="1125897"/>
            <a:ext cx="8440124" cy="646331"/>
          </a:xfrm>
          <a:prstGeom prst="rect">
            <a:avLst/>
          </a:prstGeom>
          <a:noFill/>
        </p:spPr>
        <p:txBody>
          <a:bodyPr wrap="square" rtlCol="0">
            <a:spAutoFit/>
          </a:bodyPr>
          <a:lstStyle/>
          <a:p>
            <a:r>
              <a:rPr lang="en-US" b="1" dirty="0"/>
              <a:t>Medical implants</a:t>
            </a:r>
            <a:r>
              <a:rPr lang="en-US" dirty="0"/>
              <a:t> </a:t>
            </a:r>
            <a:r>
              <a:rPr lang="en-US" i="1" dirty="0"/>
              <a:t>e.g., </a:t>
            </a:r>
            <a:r>
              <a:rPr lang="en-US" dirty="0"/>
              <a:t>heart valves, stents, and grafts; artificial joints, ligaments, and tendons; hearing loss devices; dental implants; and devices that stimulate nerves.</a:t>
            </a:r>
            <a:endParaRPr lang="en-GB" b="1" dirty="0"/>
          </a:p>
        </p:txBody>
      </p:sp>
      <p:sp>
        <p:nvSpPr>
          <p:cNvPr id="5" name="TextBox 4">
            <a:extLst>
              <a:ext uri="{FF2B5EF4-FFF2-40B4-BE49-F238E27FC236}">
                <a16:creationId xmlns:a16="http://schemas.microsoft.com/office/drawing/2014/main" id="{F3F3CC4E-76B2-4154-8C8C-EFBD538993E3}"/>
              </a:ext>
            </a:extLst>
          </p:cNvPr>
          <p:cNvSpPr txBox="1"/>
          <p:nvPr/>
        </p:nvSpPr>
        <p:spPr>
          <a:xfrm>
            <a:off x="2192380" y="1952221"/>
            <a:ext cx="8440124" cy="646331"/>
          </a:xfrm>
          <a:prstGeom prst="rect">
            <a:avLst/>
          </a:prstGeom>
          <a:noFill/>
        </p:spPr>
        <p:txBody>
          <a:bodyPr wrap="square" rtlCol="0">
            <a:spAutoFit/>
          </a:bodyPr>
          <a:lstStyle/>
          <a:p>
            <a:r>
              <a:rPr lang="en-US" b="1" dirty="0"/>
              <a:t>Promote human tissue healing</a:t>
            </a:r>
            <a:r>
              <a:rPr lang="en-US" dirty="0"/>
              <a:t> </a:t>
            </a:r>
            <a:r>
              <a:rPr lang="en-US" i="1" dirty="0"/>
              <a:t>e.g.,</a:t>
            </a:r>
            <a:r>
              <a:rPr lang="en-US" dirty="0"/>
              <a:t> wound closure using sutures, clips, and staples; dissolvable dressings.  </a:t>
            </a:r>
            <a:endParaRPr lang="en-GB" b="1" dirty="0"/>
          </a:p>
        </p:txBody>
      </p:sp>
      <p:sp>
        <p:nvSpPr>
          <p:cNvPr id="6" name="TextBox 5">
            <a:extLst>
              <a:ext uri="{FF2B5EF4-FFF2-40B4-BE49-F238E27FC236}">
                <a16:creationId xmlns:a16="http://schemas.microsoft.com/office/drawing/2014/main" id="{4E180915-8269-4C91-82F6-8553C9F54DB8}"/>
              </a:ext>
            </a:extLst>
          </p:cNvPr>
          <p:cNvSpPr txBox="1"/>
          <p:nvPr/>
        </p:nvSpPr>
        <p:spPr>
          <a:xfrm>
            <a:off x="2192380" y="2778545"/>
            <a:ext cx="8440124" cy="646331"/>
          </a:xfrm>
          <a:prstGeom prst="rect">
            <a:avLst/>
          </a:prstGeom>
          <a:noFill/>
        </p:spPr>
        <p:txBody>
          <a:bodyPr wrap="square" rtlCol="0">
            <a:spAutoFit/>
          </a:bodyPr>
          <a:lstStyle/>
          <a:p>
            <a:r>
              <a:rPr lang="en-US" b="1" dirty="0"/>
              <a:t>Human tissue regeneration</a:t>
            </a:r>
            <a:r>
              <a:rPr lang="en-US" dirty="0"/>
              <a:t> scaffolds, cells, and bioactive molecules can all be used to support host tissue growth. </a:t>
            </a:r>
            <a:endParaRPr lang="en-GB" b="1" dirty="0"/>
          </a:p>
        </p:txBody>
      </p:sp>
      <p:sp>
        <p:nvSpPr>
          <p:cNvPr id="7" name="TextBox 6">
            <a:extLst>
              <a:ext uri="{FF2B5EF4-FFF2-40B4-BE49-F238E27FC236}">
                <a16:creationId xmlns:a16="http://schemas.microsoft.com/office/drawing/2014/main" id="{60968CF9-2291-4AE9-8008-EBAAA45B6CCA}"/>
              </a:ext>
            </a:extLst>
          </p:cNvPr>
          <p:cNvSpPr txBox="1"/>
          <p:nvPr/>
        </p:nvSpPr>
        <p:spPr>
          <a:xfrm>
            <a:off x="2192380" y="3604869"/>
            <a:ext cx="8440124" cy="646331"/>
          </a:xfrm>
          <a:prstGeom prst="rect">
            <a:avLst/>
          </a:prstGeom>
          <a:noFill/>
        </p:spPr>
        <p:txBody>
          <a:bodyPr wrap="square" rtlCol="0">
            <a:spAutoFit/>
          </a:bodyPr>
          <a:lstStyle/>
          <a:p>
            <a:r>
              <a:rPr lang="en-US" b="1" dirty="0"/>
              <a:t>Molecular probes and nanoparticles</a:t>
            </a:r>
            <a:r>
              <a:rPr lang="en-US" dirty="0"/>
              <a:t> that break through biological barriers and support cancer imaging and therapy at the molecular level. </a:t>
            </a:r>
            <a:endParaRPr lang="en-GB" b="1" dirty="0"/>
          </a:p>
        </p:txBody>
      </p:sp>
      <p:sp>
        <p:nvSpPr>
          <p:cNvPr id="8" name="TextBox 7">
            <a:extLst>
              <a:ext uri="{FF2B5EF4-FFF2-40B4-BE49-F238E27FC236}">
                <a16:creationId xmlns:a16="http://schemas.microsoft.com/office/drawing/2014/main" id="{1AD06C3E-A6BA-42F2-A590-432372C25F61}"/>
              </a:ext>
            </a:extLst>
          </p:cNvPr>
          <p:cNvSpPr txBox="1"/>
          <p:nvPr/>
        </p:nvSpPr>
        <p:spPr>
          <a:xfrm>
            <a:off x="2192380" y="4431193"/>
            <a:ext cx="8440124" cy="646331"/>
          </a:xfrm>
          <a:prstGeom prst="rect">
            <a:avLst/>
          </a:prstGeom>
          <a:noFill/>
        </p:spPr>
        <p:txBody>
          <a:bodyPr wrap="square" rtlCol="0">
            <a:spAutoFit/>
          </a:bodyPr>
          <a:lstStyle/>
          <a:p>
            <a:r>
              <a:rPr lang="en-US" b="1" dirty="0"/>
              <a:t>Biosensors</a:t>
            </a:r>
            <a:r>
              <a:rPr lang="en-US" dirty="0"/>
              <a:t> use biological material, such as DNA, enzymes and antibodies, to detect specific biological, chemical, or physical and then transmits or reports this data. </a:t>
            </a:r>
            <a:endParaRPr lang="en-GB" b="1" dirty="0"/>
          </a:p>
        </p:txBody>
      </p:sp>
      <p:sp>
        <p:nvSpPr>
          <p:cNvPr id="9" name="TextBox 8">
            <a:extLst>
              <a:ext uri="{FF2B5EF4-FFF2-40B4-BE49-F238E27FC236}">
                <a16:creationId xmlns:a16="http://schemas.microsoft.com/office/drawing/2014/main" id="{4EBCD3AA-C9BF-4F8F-B36A-97045EB3E6DB}"/>
              </a:ext>
            </a:extLst>
          </p:cNvPr>
          <p:cNvSpPr txBox="1"/>
          <p:nvPr/>
        </p:nvSpPr>
        <p:spPr>
          <a:xfrm>
            <a:off x="2192380" y="5257519"/>
            <a:ext cx="8440124" cy="646331"/>
          </a:xfrm>
          <a:prstGeom prst="rect">
            <a:avLst/>
          </a:prstGeom>
          <a:noFill/>
        </p:spPr>
        <p:txBody>
          <a:bodyPr wrap="square" rtlCol="0">
            <a:spAutoFit/>
          </a:bodyPr>
          <a:lstStyle/>
          <a:p>
            <a:r>
              <a:rPr lang="en-US" b="1" dirty="0"/>
              <a:t>Drug-delivery systems</a:t>
            </a:r>
            <a:r>
              <a:rPr lang="en-US" dirty="0"/>
              <a:t> that carry and/or apply drugs to a disease target </a:t>
            </a:r>
            <a:r>
              <a:rPr lang="en-US" i="1" dirty="0"/>
              <a:t>e.g.,</a:t>
            </a:r>
            <a:r>
              <a:rPr lang="en-US" dirty="0"/>
              <a:t> drug-coated vascular stents, implantable chemotherapy wafers for cancer patients. </a:t>
            </a:r>
            <a:endParaRPr lang="en-GB" b="1" dirty="0"/>
          </a:p>
        </p:txBody>
      </p:sp>
      <p:sp>
        <p:nvSpPr>
          <p:cNvPr id="10" name="Freeform: Shape 9">
            <a:extLst>
              <a:ext uri="{FF2B5EF4-FFF2-40B4-BE49-F238E27FC236}">
                <a16:creationId xmlns:a16="http://schemas.microsoft.com/office/drawing/2014/main" id="{DD11D802-88B0-46B4-A934-DBFA6BD2BB3A}"/>
              </a:ext>
            </a:extLst>
          </p:cNvPr>
          <p:cNvSpPr/>
          <p:nvPr/>
        </p:nvSpPr>
        <p:spPr>
          <a:xfrm>
            <a:off x="1065371" y="1444466"/>
            <a:ext cx="334804" cy="4166712"/>
          </a:xfrm>
          <a:custGeom>
            <a:avLst/>
            <a:gdLst>
              <a:gd name="connsiteX0" fmla="*/ 342900 w 342900"/>
              <a:gd name="connsiteY0" fmla="*/ 0 h 4213860"/>
              <a:gd name="connsiteX1" fmla="*/ 15240 w 342900"/>
              <a:gd name="connsiteY1" fmla="*/ 853440 h 4213860"/>
              <a:gd name="connsiteX2" fmla="*/ 342900 w 342900"/>
              <a:gd name="connsiteY2" fmla="*/ 1691640 h 4213860"/>
              <a:gd name="connsiteX3" fmla="*/ 0 w 342900"/>
              <a:gd name="connsiteY3" fmla="*/ 2522220 h 4213860"/>
              <a:gd name="connsiteX4" fmla="*/ 335280 w 342900"/>
              <a:gd name="connsiteY4" fmla="*/ 3345180 h 4213860"/>
              <a:gd name="connsiteX5" fmla="*/ 0 w 342900"/>
              <a:gd name="connsiteY5" fmla="*/ 4213860 h 4213860"/>
              <a:gd name="connsiteX0" fmla="*/ 342900 w 342900"/>
              <a:gd name="connsiteY0" fmla="*/ 0 h 4221480"/>
              <a:gd name="connsiteX1" fmla="*/ 15240 w 342900"/>
              <a:gd name="connsiteY1" fmla="*/ 861060 h 4221480"/>
              <a:gd name="connsiteX2" fmla="*/ 342900 w 342900"/>
              <a:gd name="connsiteY2" fmla="*/ 1699260 h 4221480"/>
              <a:gd name="connsiteX3" fmla="*/ 0 w 342900"/>
              <a:gd name="connsiteY3" fmla="*/ 2529840 h 4221480"/>
              <a:gd name="connsiteX4" fmla="*/ 335280 w 342900"/>
              <a:gd name="connsiteY4" fmla="*/ 3352800 h 4221480"/>
              <a:gd name="connsiteX5" fmla="*/ 0 w 342900"/>
              <a:gd name="connsiteY5" fmla="*/ 4221480 h 4221480"/>
              <a:gd name="connsiteX0" fmla="*/ 323850 w 342900"/>
              <a:gd name="connsiteY0" fmla="*/ 0 h 4209574"/>
              <a:gd name="connsiteX1" fmla="*/ 15240 w 342900"/>
              <a:gd name="connsiteY1" fmla="*/ 849154 h 4209574"/>
              <a:gd name="connsiteX2" fmla="*/ 342900 w 342900"/>
              <a:gd name="connsiteY2" fmla="*/ 1687354 h 4209574"/>
              <a:gd name="connsiteX3" fmla="*/ 0 w 342900"/>
              <a:gd name="connsiteY3" fmla="*/ 2517934 h 4209574"/>
              <a:gd name="connsiteX4" fmla="*/ 335280 w 342900"/>
              <a:gd name="connsiteY4" fmla="*/ 3340894 h 4209574"/>
              <a:gd name="connsiteX5" fmla="*/ 0 w 342900"/>
              <a:gd name="connsiteY5" fmla="*/ 4209574 h 4209574"/>
              <a:gd name="connsiteX0" fmla="*/ 327660 w 346710"/>
              <a:gd name="connsiteY0" fmla="*/ 0 h 4209574"/>
              <a:gd name="connsiteX1" fmla="*/ 0 w 346710"/>
              <a:gd name="connsiteY1" fmla="*/ 844391 h 4209574"/>
              <a:gd name="connsiteX2" fmla="*/ 346710 w 346710"/>
              <a:gd name="connsiteY2" fmla="*/ 1687354 h 4209574"/>
              <a:gd name="connsiteX3" fmla="*/ 3810 w 346710"/>
              <a:gd name="connsiteY3" fmla="*/ 2517934 h 4209574"/>
              <a:gd name="connsiteX4" fmla="*/ 339090 w 346710"/>
              <a:gd name="connsiteY4" fmla="*/ 3340894 h 4209574"/>
              <a:gd name="connsiteX5" fmla="*/ 3810 w 346710"/>
              <a:gd name="connsiteY5" fmla="*/ 4209574 h 4209574"/>
              <a:gd name="connsiteX0" fmla="*/ 330042 w 349092"/>
              <a:gd name="connsiteY0" fmla="*/ 0 h 4209574"/>
              <a:gd name="connsiteX1" fmla="*/ 0 w 349092"/>
              <a:gd name="connsiteY1" fmla="*/ 827722 h 4209574"/>
              <a:gd name="connsiteX2" fmla="*/ 349092 w 349092"/>
              <a:gd name="connsiteY2" fmla="*/ 1687354 h 4209574"/>
              <a:gd name="connsiteX3" fmla="*/ 6192 w 349092"/>
              <a:gd name="connsiteY3" fmla="*/ 2517934 h 4209574"/>
              <a:gd name="connsiteX4" fmla="*/ 341472 w 349092"/>
              <a:gd name="connsiteY4" fmla="*/ 3340894 h 4209574"/>
              <a:gd name="connsiteX5" fmla="*/ 6192 w 349092"/>
              <a:gd name="connsiteY5" fmla="*/ 4209574 h 4209574"/>
              <a:gd name="connsiteX0" fmla="*/ 325279 w 344329"/>
              <a:gd name="connsiteY0" fmla="*/ 0 h 4209574"/>
              <a:gd name="connsiteX1" fmla="*/ 0 w 344329"/>
              <a:gd name="connsiteY1" fmla="*/ 827722 h 4209574"/>
              <a:gd name="connsiteX2" fmla="*/ 344329 w 344329"/>
              <a:gd name="connsiteY2" fmla="*/ 1687354 h 4209574"/>
              <a:gd name="connsiteX3" fmla="*/ 1429 w 344329"/>
              <a:gd name="connsiteY3" fmla="*/ 2517934 h 4209574"/>
              <a:gd name="connsiteX4" fmla="*/ 336709 w 344329"/>
              <a:gd name="connsiteY4" fmla="*/ 3340894 h 4209574"/>
              <a:gd name="connsiteX5" fmla="*/ 1429 w 344329"/>
              <a:gd name="connsiteY5" fmla="*/ 4209574 h 4209574"/>
              <a:gd name="connsiteX0" fmla="*/ 325279 w 336709"/>
              <a:gd name="connsiteY0" fmla="*/ 0 h 4209574"/>
              <a:gd name="connsiteX1" fmla="*/ 0 w 336709"/>
              <a:gd name="connsiteY1" fmla="*/ 827722 h 4209574"/>
              <a:gd name="connsiteX2" fmla="*/ 334804 w 336709"/>
              <a:gd name="connsiteY2" fmla="*/ 1680210 h 4209574"/>
              <a:gd name="connsiteX3" fmla="*/ 1429 w 336709"/>
              <a:gd name="connsiteY3" fmla="*/ 2517934 h 4209574"/>
              <a:gd name="connsiteX4" fmla="*/ 336709 w 336709"/>
              <a:gd name="connsiteY4" fmla="*/ 3340894 h 4209574"/>
              <a:gd name="connsiteX5" fmla="*/ 1429 w 336709"/>
              <a:gd name="connsiteY5" fmla="*/ 4209574 h 4209574"/>
              <a:gd name="connsiteX0" fmla="*/ 330994 w 342424"/>
              <a:gd name="connsiteY0" fmla="*/ 0 h 4209574"/>
              <a:gd name="connsiteX1" fmla="*/ 5715 w 342424"/>
              <a:gd name="connsiteY1" fmla="*/ 827722 h 4209574"/>
              <a:gd name="connsiteX2" fmla="*/ 340519 w 342424"/>
              <a:gd name="connsiteY2" fmla="*/ 1680210 h 4209574"/>
              <a:gd name="connsiteX3" fmla="*/ 0 w 342424"/>
              <a:gd name="connsiteY3" fmla="*/ 2489359 h 4209574"/>
              <a:gd name="connsiteX4" fmla="*/ 342424 w 342424"/>
              <a:gd name="connsiteY4" fmla="*/ 3340894 h 4209574"/>
              <a:gd name="connsiteX5" fmla="*/ 7144 w 342424"/>
              <a:gd name="connsiteY5" fmla="*/ 4209574 h 4209574"/>
              <a:gd name="connsiteX0" fmla="*/ 325279 w 336709"/>
              <a:gd name="connsiteY0" fmla="*/ 0 h 4209574"/>
              <a:gd name="connsiteX1" fmla="*/ 0 w 336709"/>
              <a:gd name="connsiteY1" fmla="*/ 827722 h 4209574"/>
              <a:gd name="connsiteX2" fmla="*/ 334804 w 336709"/>
              <a:gd name="connsiteY2" fmla="*/ 1680210 h 4209574"/>
              <a:gd name="connsiteX3" fmla="*/ 1429 w 336709"/>
              <a:gd name="connsiteY3" fmla="*/ 2489359 h 4209574"/>
              <a:gd name="connsiteX4" fmla="*/ 336709 w 336709"/>
              <a:gd name="connsiteY4" fmla="*/ 3340894 h 4209574"/>
              <a:gd name="connsiteX5" fmla="*/ 1429 w 336709"/>
              <a:gd name="connsiteY5" fmla="*/ 4209574 h 4209574"/>
              <a:gd name="connsiteX0" fmla="*/ 325279 w 334804"/>
              <a:gd name="connsiteY0" fmla="*/ 0 h 4209574"/>
              <a:gd name="connsiteX1" fmla="*/ 0 w 334804"/>
              <a:gd name="connsiteY1" fmla="*/ 827722 h 4209574"/>
              <a:gd name="connsiteX2" fmla="*/ 334804 w 334804"/>
              <a:gd name="connsiteY2" fmla="*/ 1680210 h 4209574"/>
              <a:gd name="connsiteX3" fmla="*/ 1429 w 334804"/>
              <a:gd name="connsiteY3" fmla="*/ 2489359 h 4209574"/>
              <a:gd name="connsiteX4" fmla="*/ 327184 w 334804"/>
              <a:gd name="connsiteY4" fmla="*/ 3328988 h 4209574"/>
              <a:gd name="connsiteX5" fmla="*/ 1429 w 334804"/>
              <a:gd name="connsiteY5" fmla="*/ 4209574 h 4209574"/>
              <a:gd name="connsiteX0" fmla="*/ 325279 w 334804"/>
              <a:gd name="connsiteY0" fmla="*/ 0 h 4166712"/>
              <a:gd name="connsiteX1" fmla="*/ 0 w 334804"/>
              <a:gd name="connsiteY1" fmla="*/ 827722 h 4166712"/>
              <a:gd name="connsiteX2" fmla="*/ 334804 w 334804"/>
              <a:gd name="connsiteY2" fmla="*/ 1680210 h 4166712"/>
              <a:gd name="connsiteX3" fmla="*/ 1429 w 334804"/>
              <a:gd name="connsiteY3" fmla="*/ 2489359 h 4166712"/>
              <a:gd name="connsiteX4" fmla="*/ 327184 w 334804"/>
              <a:gd name="connsiteY4" fmla="*/ 3328988 h 4166712"/>
              <a:gd name="connsiteX5" fmla="*/ 1429 w 334804"/>
              <a:gd name="connsiteY5" fmla="*/ 4166712 h 4166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4804" h="4166712">
                <a:moveTo>
                  <a:pt x="325279" y="0"/>
                </a:moveTo>
                <a:lnTo>
                  <a:pt x="0" y="827722"/>
                </a:lnTo>
                <a:lnTo>
                  <a:pt x="334804" y="1680210"/>
                </a:lnTo>
                <a:lnTo>
                  <a:pt x="1429" y="2489359"/>
                </a:lnTo>
                <a:lnTo>
                  <a:pt x="327184" y="3328988"/>
                </a:lnTo>
                <a:lnTo>
                  <a:pt x="1429" y="4166712"/>
                </a:lnTo>
              </a:path>
            </a:pathLst>
          </a:custGeom>
          <a:noFill/>
          <a:ln w="19050">
            <a:solidFill>
              <a:srgbClr val="373A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1" name="Picture 10">
            <a:extLst>
              <a:ext uri="{FF2B5EF4-FFF2-40B4-BE49-F238E27FC236}">
                <a16:creationId xmlns:a16="http://schemas.microsoft.com/office/drawing/2014/main" id="{8FABAD95-B27F-4378-9478-65FCE70D8DBC}"/>
              </a:ext>
            </a:extLst>
          </p:cNvPr>
          <p:cNvPicPr>
            <a:picLocks noChangeAspect="1"/>
          </p:cNvPicPr>
          <p:nvPr/>
        </p:nvPicPr>
        <p:blipFill rotWithShape="1">
          <a:blip r:embed="rId3"/>
          <a:srcRect/>
          <a:stretch/>
        </p:blipFill>
        <p:spPr>
          <a:xfrm>
            <a:off x="1068711" y="1124521"/>
            <a:ext cx="646331" cy="646331"/>
          </a:xfrm>
          <a:prstGeom prst="ellipse">
            <a:avLst/>
          </a:prstGeom>
        </p:spPr>
      </p:pic>
      <p:pic>
        <p:nvPicPr>
          <p:cNvPr id="12" name="Picture 11">
            <a:extLst>
              <a:ext uri="{FF2B5EF4-FFF2-40B4-BE49-F238E27FC236}">
                <a16:creationId xmlns:a16="http://schemas.microsoft.com/office/drawing/2014/main" id="{6024E097-1510-497B-9BB2-8E63F07C4952}"/>
              </a:ext>
            </a:extLst>
          </p:cNvPr>
          <p:cNvPicPr>
            <a:picLocks noChangeAspect="1"/>
          </p:cNvPicPr>
          <p:nvPr/>
        </p:nvPicPr>
        <p:blipFill rotWithShape="1">
          <a:blip r:embed="rId4"/>
          <a:srcRect l="-589" t="-436" r="14225" b="5435"/>
          <a:stretch/>
        </p:blipFill>
        <p:spPr>
          <a:xfrm>
            <a:off x="752809" y="1952221"/>
            <a:ext cx="646331" cy="646331"/>
          </a:xfrm>
          <a:prstGeom prst="ellipse">
            <a:avLst/>
          </a:prstGeom>
        </p:spPr>
      </p:pic>
      <p:pic>
        <p:nvPicPr>
          <p:cNvPr id="13" name="Picture 12">
            <a:extLst>
              <a:ext uri="{FF2B5EF4-FFF2-40B4-BE49-F238E27FC236}">
                <a16:creationId xmlns:a16="http://schemas.microsoft.com/office/drawing/2014/main" id="{726CE6DF-3FE6-451F-A1F7-BA0B50DA8233}"/>
              </a:ext>
            </a:extLst>
          </p:cNvPr>
          <p:cNvPicPr>
            <a:picLocks noChangeAspect="1"/>
          </p:cNvPicPr>
          <p:nvPr/>
        </p:nvPicPr>
        <p:blipFill rotWithShape="1">
          <a:blip r:embed="rId5"/>
          <a:srcRect/>
          <a:stretch/>
        </p:blipFill>
        <p:spPr>
          <a:xfrm>
            <a:off x="1068711" y="2778545"/>
            <a:ext cx="646331" cy="646331"/>
          </a:xfrm>
          <a:prstGeom prst="ellipse">
            <a:avLst/>
          </a:prstGeom>
        </p:spPr>
      </p:pic>
      <p:pic>
        <p:nvPicPr>
          <p:cNvPr id="14" name="Picture 13">
            <a:extLst>
              <a:ext uri="{FF2B5EF4-FFF2-40B4-BE49-F238E27FC236}">
                <a16:creationId xmlns:a16="http://schemas.microsoft.com/office/drawing/2014/main" id="{C7C3EC07-1072-405B-825A-1C8E10A4896E}"/>
              </a:ext>
            </a:extLst>
          </p:cNvPr>
          <p:cNvPicPr>
            <a:picLocks noChangeAspect="1"/>
          </p:cNvPicPr>
          <p:nvPr/>
        </p:nvPicPr>
        <p:blipFill>
          <a:blip r:embed="rId6"/>
          <a:stretch>
            <a:fillRect/>
          </a:stretch>
        </p:blipFill>
        <p:spPr>
          <a:xfrm>
            <a:off x="752809" y="3604869"/>
            <a:ext cx="646331" cy="646331"/>
          </a:xfrm>
          <a:prstGeom prst="rect">
            <a:avLst/>
          </a:prstGeom>
        </p:spPr>
      </p:pic>
      <p:pic>
        <p:nvPicPr>
          <p:cNvPr id="15" name="Picture 14">
            <a:extLst>
              <a:ext uri="{FF2B5EF4-FFF2-40B4-BE49-F238E27FC236}">
                <a16:creationId xmlns:a16="http://schemas.microsoft.com/office/drawing/2014/main" id="{F42A8095-D420-46B2-9A91-6AC191CD9CA6}"/>
              </a:ext>
            </a:extLst>
          </p:cNvPr>
          <p:cNvPicPr>
            <a:picLocks noChangeAspect="1"/>
          </p:cNvPicPr>
          <p:nvPr/>
        </p:nvPicPr>
        <p:blipFill rotWithShape="1">
          <a:blip r:embed="rId7"/>
          <a:srcRect l="476" t="780" r="1963" b="1659"/>
          <a:stretch/>
        </p:blipFill>
        <p:spPr>
          <a:xfrm>
            <a:off x="1068759" y="4431193"/>
            <a:ext cx="646235" cy="646235"/>
          </a:xfrm>
          <a:prstGeom prst="ellipse">
            <a:avLst/>
          </a:prstGeom>
        </p:spPr>
      </p:pic>
      <p:pic>
        <p:nvPicPr>
          <p:cNvPr id="16" name="Picture 15">
            <a:extLst>
              <a:ext uri="{FF2B5EF4-FFF2-40B4-BE49-F238E27FC236}">
                <a16:creationId xmlns:a16="http://schemas.microsoft.com/office/drawing/2014/main" id="{627BA953-973F-414E-91ED-F971CB4F29A3}"/>
              </a:ext>
            </a:extLst>
          </p:cNvPr>
          <p:cNvPicPr>
            <a:picLocks noChangeAspect="1"/>
          </p:cNvPicPr>
          <p:nvPr/>
        </p:nvPicPr>
        <p:blipFill rotWithShape="1">
          <a:blip r:embed="rId8"/>
          <a:srcRect l="2604" r="5036" b="1482"/>
          <a:stretch/>
        </p:blipFill>
        <p:spPr>
          <a:xfrm>
            <a:off x="752809" y="5257519"/>
            <a:ext cx="646331" cy="646331"/>
          </a:xfrm>
          <a:prstGeom prst="ellipse">
            <a:avLst/>
          </a:prstGeom>
        </p:spPr>
      </p:pic>
    </p:spTree>
    <p:extLst>
      <p:ext uri="{BB962C8B-B14F-4D97-AF65-F5344CB8AC3E}">
        <p14:creationId xmlns:p14="http://schemas.microsoft.com/office/powerpoint/2010/main" val="21663419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C1F8F16-A0A6-9AC3-E966-F0D08662CE9F}"/>
              </a:ext>
            </a:extLst>
          </p:cNvPr>
          <p:cNvSpPr>
            <a:spLocks noGrp="1"/>
          </p:cNvSpPr>
          <p:nvPr>
            <p:ph type="sldNum" sz="quarter" idx="11"/>
          </p:nvPr>
        </p:nvSpPr>
        <p:spPr/>
        <p:txBody>
          <a:bodyPr/>
          <a:lstStyle/>
          <a:p>
            <a:fld id="{F0D23093-2AB0-F74C-B865-1A12A15B650E}" type="slidenum">
              <a:rPr lang="en-US" smtClean="0"/>
              <a:pPr/>
              <a:t>8</a:t>
            </a:fld>
            <a:endParaRPr lang="en-US" dirty="0"/>
          </a:p>
        </p:txBody>
      </p:sp>
      <p:pic>
        <p:nvPicPr>
          <p:cNvPr id="11" name="Picture 10" descr="A picture containing indoor, glass&#10;&#10;Description automatically generated">
            <a:extLst>
              <a:ext uri="{FF2B5EF4-FFF2-40B4-BE49-F238E27FC236}">
                <a16:creationId xmlns:a16="http://schemas.microsoft.com/office/drawing/2014/main" id="{7BC0F462-C106-EF75-A0DD-8057F11F8347}"/>
              </a:ext>
            </a:extLst>
          </p:cNvPr>
          <p:cNvPicPr>
            <a:picLocks noChangeAspect="1"/>
          </p:cNvPicPr>
          <p:nvPr/>
        </p:nvPicPr>
        <p:blipFill rotWithShape="1">
          <a:blip r:embed="rId2">
            <a:alphaModFix amt="70000"/>
            <a:extLst>
              <a:ext uri="{28A0092B-C50C-407E-A947-70E740481C1C}">
                <a14:useLocalDpi xmlns:a14="http://schemas.microsoft.com/office/drawing/2010/main" val="0"/>
              </a:ext>
            </a:extLst>
          </a:blip>
          <a:srcRect l="1061" t="20094" r="1061" b="20340"/>
          <a:stretch/>
        </p:blipFill>
        <p:spPr>
          <a:xfrm>
            <a:off x="0" y="1105747"/>
            <a:ext cx="12192000" cy="5050930"/>
          </a:xfrm>
          <a:prstGeom prst="rect">
            <a:avLst/>
          </a:prstGeom>
        </p:spPr>
      </p:pic>
      <p:pic>
        <p:nvPicPr>
          <p:cNvPr id="13" name="Graphic 12">
            <a:extLst>
              <a:ext uri="{FF2B5EF4-FFF2-40B4-BE49-F238E27FC236}">
                <a16:creationId xmlns:a16="http://schemas.microsoft.com/office/drawing/2014/main" id="{0EEAE2E4-E71E-AF50-747B-354FB7B3921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1"/>
            <a:ext cx="2406703" cy="5770512"/>
          </a:xfrm>
          <a:prstGeom prst="rect">
            <a:avLst/>
          </a:prstGeom>
        </p:spPr>
      </p:pic>
      <p:sp>
        <p:nvSpPr>
          <p:cNvPr id="14" name="TextBox 13">
            <a:extLst>
              <a:ext uri="{FF2B5EF4-FFF2-40B4-BE49-F238E27FC236}">
                <a16:creationId xmlns:a16="http://schemas.microsoft.com/office/drawing/2014/main" id="{2D7EBACD-D443-DEC6-CF9D-10D923B27D56}"/>
              </a:ext>
            </a:extLst>
          </p:cNvPr>
          <p:cNvSpPr txBox="1"/>
          <p:nvPr/>
        </p:nvSpPr>
        <p:spPr>
          <a:xfrm>
            <a:off x="7608168" y="1105747"/>
            <a:ext cx="4248472" cy="1384995"/>
          </a:xfrm>
          <a:prstGeom prst="rect">
            <a:avLst/>
          </a:prstGeom>
          <a:noFill/>
        </p:spPr>
        <p:txBody>
          <a:bodyPr wrap="square" rtlCol="0">
            <a:spAutoFit/>
          </a:bodyPr>
          <a:lstStyle/>
          <a:p>
            <a:r>
              <a:rPr lang="en-GB" sz="3600" b="1" dirty="0"/>
              <a:t>Part 2: </a:t>
            </a:r>
          </a:p>
          <a:p>
            <a:r>
              <a:rPr lang="en-GB" sz="2400" dirty="0"/>
              <a:t>Ansys Granta EduPack, </a:t>
            </a:r>
          </a:p>
          <a:p>
            <a:r>
              <a:rPr lang="en-GB" sz="2400" dirty="0"/>
              <a:t>Medical Device data</a:t>
            </a:r>
          </a:p>
        </p:txBody>
      </p:sp>
    </p:spTree>
    <p:extLst>
      <p:ext uri="{BB962C8B-B14F-4D97-AF65-F5344CB8AC3E}">
        <p14:creationId xmlns:p14="http://schemas.microsoft.com/office/powerpoint/2010/main" val="7275206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1B2D659-94AD-CCB1-DEB0-33CB0AA7B781}"/>
              </a:ext>
            </a:extLst>
          </p:cNvPr>
          <p:cNvSpPr>
            <a:spLocks noGrp="1"/>
          </p:cNvSpPr>
          <p:nvPr>
            <p:ph type="sldNum" sz="quarter" idx="11"/>
          </p:nvPr>
        </p:nvSpPr>
        <p:spPr/>
        <p:txBody>
          <a:bodyPr/>
          <a:lstStyle/>
          <a:p>
            <a:fld id="{F0D23093-2AB0-F74C-B865-1A12A15B650E}" type="slidenum">
              <a:rPr lang="en-US" smtClean="0"/>
              <a:pPr/>
              <a:t>9</a:t>
            </a:fld>
            <a:endParaRPr lang="en-US" dirty="0"/>
          </a:p>
        </p:txBody>
      </p:sp>
      <p:sp>
        <p:nvSpPr>
          <p:cNvPr id="3" name="Title 2">
            <a:extLst>
              <a:ext uri="{FF2B5EF4-FFF2-40B4-BE49-F238E27FC236}">
                <a16:creationId xmlns:a16="http://schemas.microsoft.com/office/drawing/2014/main" id="{310C2AB0-FD3D-5D14-1C95-14F117D32147}"/>
              </a:ext>
            </a:extLst>
          </p:cNvPr>
          <p:cNvSpPr>
            <a:spLocks noGrp="1"/>
          </p:cNvSpPr>
          <p:nvPr>
            <p:ph type="title"/>
          </p:nvPr>
        </p:nvSpPr>
        <p:spPr/>
        <p:txBody>
          <a:bodyPr/>
          <a:lstStyle/>
          <a:p>
            <a:r>
              <a:rPr lang="en-GB" dirty="0"/>
              <a:t>Ansys Granta EduPack</a:t>
            </a:r>
          </a:p>
        </p:txBody>
      </p:sp>
      <p:grpSp>
        <p:nvGrpSpPr>
          <p:cNvPr id="5" name="Group 4">
            <a:extLst>
              <a:ext uri="{FF2B5EF4-FFF2-40B4-BE49-F238E27FC236}">
                <a16:creationId xmlns:a16="http://schemas.microsoft.com/office/drawing/2014/main" id="{67356BDE-552D-71A9-565D-3A005E06142D}"/>
              </a:ext>
            </a:extLst>
          </p:cNvPr>
          <p:cNvGrpSpPr/>
          <p:nvPr/>
        </p:nvGrpSpPr>
        <p:grpSpPr>
          <a:xfrm>
            <a:off x="1171798" y="2390734"/>
            <a:ext cx="9848403" cy="3310823"/>
            <a:chOff x="546101" y="1494768"/>
            <a:chExt cx="9180715" cy="3086360"/>
          </a:xfrm>
        </p:grpSpPr>
        <p:pic>
          <p:nvPicPr>
            <p:cNvPr id="6" name="Picture 5">
              <a:extLst>
                <a:ext uri="{FF2B5EF4-FFF2-40B4-BE49-F238E27FC236}">
                  <a16:creationId xmlns:a16="http://schemas.microsoft.com/office/drawing/2014/main" id="{114DCF17-D9BD-D68E-0645-691E1DA33C24}"/>
                </a:ext>
              </a:extLst>
            </p:cNvPr>
            <p:cNvPicPr>
              <a:picLocks noChangeAspect="1"/>
            </p:cNvPicPr>
            <p:nvPr/>
          </p:nvPicPr>
          <p:blipFill rotWithShape="1">
            <a:blip r:embed="rId3"/>
            <a:srcRect t="22070"/>
            <a:stretch/>
          </p:blipFill>
          <p:spPr>
            <a:xfrm>
              <a:off x="546101" y="1494769"/>
              <a:ext cx="5267770" cy="3086359"/>
            </a:xfrm>
            <a:prstGeom prst="rect">
              <a:avLst/>
            </a:prstGeom>
          </p:spPr>
        </p:pic>
        <p:pic>
          <p:nvPicPr>
            <p:cNvPr id="7" name="Picture 6">
              <a:extLst>
                <a:ext uri="{FF2B5EF4-FFF2-40B4-BE49-F238E27FC236}">
                  <a16:creationId xmlns:a16="http://schemas.microsoft.com/office/drawing/2014/main" id="{F0C80E33-82B3-AEF1-FB31-EFBA21D97977}"/>
                </a:ext>
              </a:extLst>
            </p:cNvPr>
            <p:cNvPicPr>
              <a:picLocks noChangeAspect="1"/>
            </p:cNvPicPr>
            <p:nvPr/>
          </p:nvPicPr>
          <p:blipFill rotWithShape="1">
            <a:blip r:embed="rId4"/>
            <a:srcRect t="22253"/>
            <a:stretch/>
          </p:blipFill>
          <p:spPr>
            <a:xfrm>
              <a:off x="5836869" y="1494768"/>
              <a:ext cx="3889947" cy="3014352"/>
            </a:xfrm>
            <a:prstGeom prst="rect">
              <a:avLst/>
            </a:prstGeom>
          </p:spPr>
        </p:pic>
      </p:grpSp>
      <p:sp>
        <p:nvSpPr>
          <p:cNvPr id="8" name="Rectangle 7">
            <a:extLst>
              <a:ext uri="{FF2B5EF4-FFF2-40B4-BE49-F238E27FC236}">
                <a16:creationId xmlns:a16="http://schemas.microsoft.com/office/drawing/2014/main" id="{4373F3F8-4CF9-CDD9-1B44-91E30050079D}"/>
              </a:ext>
            </a:extLst>
          </p:cNvPr>
          <p:cNvSpPr/>
          <p:nvPr/>
        </p:nvSpPr>
        <p:spPr>
          <a:xfrm>
            <a:off x="2639616" y="2893244"/>
            <a:ext cx="1320815" cy="1332000"/>
          </a:xfrm>
          <a:prstGeom prst="rect">
            <a:avLst/>
          </a:prstGeom>
          <a:no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E85C0E50-B690-AEB6-377C-B857742F1012}"/>
              </a:ext>
            </a:extLst>
          </p:cNvPr>
          <p:cNvSpPr/>
          <p:nvPr/>
        </p:nvSpPr>
        <p:spPr>
          <a:xfrm>
            <a:off x="9624392" y="2893244"/>
            <a:ext cx="1320815" cy="1332000"/>
          </a:xfrm>
          <a:prstGeom prst="rect">
            <a:avLst/>
          </a:prstGeom>
          <a:no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Arrow: Down 10">
            <a:extLst>
              <a:ext uri="{FF2B5EF4-FFF2-40B4-BE49-F238E27FC236}">
                <a16:creationId xmlns:a16="http://schemas.microsoft.com/office/drawing/2014/main" id="{93CABEC0-57B4-8972-C158-C293F678E6A1}"/>
              </a:ext>
            </a:extLst>
          </p:cNvPr>
          <p:cNvSpPr/>
          <p:nvPr/>
        </p:nvSpPr>
        <p:spPr>
          <a:xfrm>
            <a:off x="3108877" y="2390734"/>
            <a:ext cx="360846" cy="432048"/>
          </a:xfrm>
          <a:prstGeom prst="downArrow">
            <a:avLst>
              <a:gd name="adj1" fmla="val 42081"/>
              <a:gd name="adj2"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rrow: Down 11">
            <a:extLst>
              <a:ext uri="{FF2B5EF4-FFF2-40B4-BE49-F238E27FC236}">
                <a16:creationId xmlns:a16="http://schemas.microsoft.com/office/drawing/2014/main" id="{EDE4E501-5EF2-21E7-B105-B6428411D28C}"/>
              </a:ext>
            </a:extLst>
          </p:cNvPr>
          <p:cNvSpPr/>
          <p:nvPr/>
        </p:nvSpPr>
        <p:spPr>
          <a:xfrm>
            <a:off x="10104376" y="2390734"/>
            <a:ext cx="360846" cy="432048"/>
          </a:xfrm>
          <a:prstGeom prst="downArrow">
            <a:avLst>
              <a:gd name="adj1" fmla="val 42081"/>
              <a:gd name="adj2"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FD78D7AD-FC25-CF0F-EF88-F5BB5B2B4000}"/>
              </a:ext>
            </a:extLst>
          </p:cNvPr>
          <p:cNvSpPr txBox="1"/>
          <p:nvPr/>
        </p:nvSpPr>
        <p:spPr>
          <a:xfrm>
            <a:off x="609599" y="877840"/>
            <a:ext cx="10972799" cy="646331"/>
          </a:xfrm>
          <a:prstGeom prst="rect">
            <a:avLst/>
          </a:prstGeom>
          <a:noFill/>
        </p:spPr>
        <p:txBody>
          <a:bodyPr wrap="square">
            <a:spAutoFit/>
          </a:bodyPr>
          <a:lstStyle/>
          <a:p>
            <a:r>
              <a:rPr lang="en-GB" dirty="0"/>
              <a:t>There are two databases relevant to biomedical engineering in Granta EduPack: Level 2 Bioengineering and Level 3 Bioengineering.</a:t>
            </a:r>
          </a:p>
        </p:txBody>
      </p:sp>
      <p:sp>
        <p:nvSpPr>
          <p:cNvPr id="4" name="TextBox 3">
            <a:extLst>
              <a:ext uri="{FF2B5EF4-FFF2-40B4-BE49-F238E27FC236}">
                <a16:creationId xmlns:a16="http://schemas.microsoft.com/office/drawing/2014/main" id="{F798EB18-E5FB-6ABB-9239-EB1E6485F594}"/>
              </a:ext>
            </a:extLst>
          </p:cNvPr>
          <p:cNvSpPr txBox="1"/>
          <p:nvPr/>
        </p:nvSpPr>
        <p:spPr>
          <a:xfrm>
            <a:off x="609599" y="1775426"/>
            <a:ext cx="10972799" cy="369332"/>
          </a:xfrm>
          <a:prstGeom prst="rect">
            <a:avLst/>
          </a:prstGeom>
          <a:noFill/>
        </p:spPr>
        <p:txBody>
          <a:bodyPr wrap="square">
            <a:spAutoFit/>
          </a:bodyPr>
          <a:lstStyle/>
          <a:p>
            <a:r>
              <a:rPr lang="en-GB" dirty="0"/>
              <a:t>Both contain the same medical device data, but differ on the amount of materials data available. </a:t>
            </a:r>
          </a:p>
        </p:txBody>
      </p:sp>
    </p:spTree>
    <p:extLst>
      <p:ext uri="{BB962C8B-B14F-4D97-AF65-F5344CB8AC3E}">
        <p14:creationId xmlns:p14="http://schemas.microsoft.com/office/powerpoint/2010/main" val="1067125748"/>
      </p:ext>
    </p:extLst>
  </p:cSld>
  <p:clrMapOvr>
    <a:masterClrMapping/>
  </p:clrMapOvr>
</p:sld>
</file>

<file path=ppt/theme/theme1.xml><?xml version="1.0" encoding="utf-8"?>
<a:theme xmlns:a="http://schemas.openxmlformats.org/drawingml/2006/main" name="Ansys - Slide Master">
  <a:themeElements>
    <a:clrScheme name="Ansys Color Theme - 2020">
      <a:dk1>
        <a:srgbClr val="000000"/>
      </a:dk1>
      <a:lt1>
        <a:srgbClr val="FFFFFF"/>
      </a:lt1>
      <a:dk2>
        <a:srgbClr val="898A8D"/>
      </a:dk2>
      <a:lt2>
        <a:srgbClr val="FFFFFF"/>
      </a:lt2>
      <a:accent1>
        <a:srgbClr val="FFB71B"/>
      </a:accent1>
      <a:accent2>
        <a:srgbClr val="D9D8D6"/>
      </a:accent2>
      <a:accent3>
        <a:srgbClr val="898A8D"/>
      </a:accent3>
      <a:accent4>
        <a:srgbClr val="444446"/>
      </a:accent4>
      <a:accent5>
        <a:srgbClr val="D29100"/>
      </a:accent5>
      <a:accent6>
        <a:srgbClr val="F9DD42"/>
      </a:accent6>
      <a:hlink>
        <a:srgbClr val="FFB71B"/>
      </a:hlink>
      <a:folHlink>
        <a:srgbClr val="898A8D"/>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2 AER EduPack PowerPoint Template" id="{E50539BC-40A2-4BED-9B8E-66663F650BD3}" vid="{AD91E041-49CF-482E-8F9A-299DEE532F6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F11F15CCDA16C44AB1AFF6EA8F76A1A" ma:contentTypeVersion="4" ma:contentTypeDescription="Create a new document." ma:contentTypeScope="" ma:versionID="d752d88f6e15926aeafc7e1273366542">
  <xsd:schema xmlns:xsd="http://www.w3.org/2001/XMLSchema" xmlns:xs="http://www.w3.org/2001/XMLSchema" xmlns:p="http://schemas.microsoft.com/office/2006/metadata/properties" xmlns:ns2="4486bbf1-55fc-49d2-af7e-ec287a4789b3" targetNamespace="http://schemas.microsoft.com/office/2006/metadata/properties" ma:root="true" ma:fieldsID="eec12d9aca73fdae2aa434908dafe120" ns2:_="">
    <xsd:import namespace="4486bbf1-55fc-49d2-af7e-ec287a4789b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486bbf1-55fc-49d2-af7e-ec287a4789b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F5FE876-BBFA-4E5E-8653-4E4CAC43203B}">
  <ds:schemaRefs>
    <ds:schemaRef ds:uri="http://schemas.microsoft.com/sharepoint/v3/contenttype/forms"/>
  </ds:schemaRefs>
</ds:datastoreItem>
</file>

<file path=customXml/itemProps2.xml><?xml version="1.0" encoding="utf-8"?>
<ds:datastoreItem xmlns:ds="http://schemas.openxmlformats.org/officeDocument/2006/customXml" ds:itemID="{AC54582C-3F01-4F8D-9460-F0A670A527E2}">
  <ds:schemaRefs>
    <ds:schemaRef ds:uri="http://schemas.microsoft.com/office/2006/documentManagement/types"/>
    <ds:schemaRef ds:uri="ef833346-f83e-40f5-a0e1-5788cb232001"/>
    <ds:schemaRef ds:uri="http://purl.org/dc/elements/1.1/"/>
    <ds:schemaRef ds:uri="http://schemas.microsoft.com/office/infopath/2007/PartnerControls"/>
    <ds:schemaRef ds:uri="http://purl.org/dc/terms/"/>
    <ds:schemaRef ds:uri="http://schemas.openxmlformats.org/package/2006/metadata/core-properties"/>
    <ds:schemaRef ds:uri="http://www.w3.org/XML/1998/namespace"/>
    <ds:schemaRef ds:uri="7f20fa63-e241-4761-94ba-32b364e68bb9"/>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DDFA53D3-C218-4FBF-9050-B806120142B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486bbf1-55fc-49d2-af7e-ec287a4789b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2022 AER EduPack PowerPoint Template</Template>
  <TotalTime>310</TotalTime>
  <Words>2289</Words>
  <Application>Microsoft Office PowerPoint</Application>
  <PresentationFormat>Widescreen</PresentationFormat>
  <Paragraphs>289</Paragraphs>
  <Slides>26</Slides>
  <Notes>18</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Ansys - Slide Master</vt:lpstr>
      <vt:lpstr>PowerPoint Presentation</vt:lpstr>
      <vt:lpstr>Learning objectives for this lecture unit</vt:lpstr>
      <vt:lpstr>Outline</vt:lpstr>
      <vt:lpstr>PowerPoint Presentation</vt:lpstr>
      <vt:lpstr>What is a medical device? </vt:lpstr>
      <vt:lpstr>Medical Devices: a broad field</vt:lpstr>
      <vt:lpstr>How are biomaterials used in current medical practice?</vt:lpstr>
      <vt:lpstr>PowerPoint Presentation</vt:lpstr>
      <vt:lpstr>Ansys Granta EduPack</vt:lpstr>
      <vt:lpstr>Bioengineering databases: contents overview</vt:lpstr>
      <vt:lpstr>Database contents and structure</vt:lpstr>
      <vt:lpstr>Record 1: Medical Device record</vt:lpstr>
      <vt:lpstr>Record 2: FDA Approved Example</vt:lpstr>
      <vt:lpstr>Record 3: MaterialUniverse record</vt:lpstr>
      <vt:lpstr>Support for self-guided learning </vt:lpstr>
      <vt:lpstr>PowerPoint Presentation</vt:lpstr>
      <vt:lpstr>Materials property charts- all materials</vt:lpstr>
      <vt:lpstr>Materials property charts- biomedical materials</vt:lpstr>
      <vt:lpstr>Materials property charts- only biomedical materials</vt:lpstr>
      <vt:lpstr>Materials Property Charts- only biomedical materials</vt:lpstr>
      <vt:lpstr>PowerPoint Presentation</vt:lpstr>
      <vt:lpstr>More medical device support</vt:lpstr>
      <vt:lpstr>More Bioengineering resources</vt:lpstr>
      <vt:lpstr>Summary</vt:lpstr>
      <vt:lpstr>Lecture unit series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Harriet Parnell</dc:creator>
  <cp:lastModifiedBy>Kaitlin Tyler</cp:lastModifiedBy>
  <cp:revision>2</cp:revision>
  <dcterms:created xsi:type="dcterms:W3CDTF">2022-11-03T13:52:20Z</dcterms:created>
  <dcterms:modified xsi:type="dcterms:W3CDTF">2022-12-27T15:19:05Z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0x0101006F11F15CCDA16C44AB1AFF6EA8F76A1A</vt:lpwstr>
  </property>
</Properties>
</file>