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sldIdLst>
    <p:sldId id="256"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2" r:id="rId22"/>
    <p:sldId id="303" r:id="rId23"/>
    <p:sldId id="309" r:id="rId24"/>
    <p:sldId id="258" r:id="rId25"/>
  </p:sldIdLst>
  <p:sldSz cx="12192000" cy="6858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74563-3861-4900-916F-C6615800084F}" v="12" dt="2022-12-20T16:13:07.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3090" autoAdjust="0"/>
  </p:normalViewPr>
  <p:slideViewPr>
    <p:cSldViewPr showGuides="1">
      <p:cViewPr varScale="1">
        <p:scale>
          <a:sx n="62" d="100"/>
          <a:sy n="62" d="100"/>
        </p:scale>
        <p:origin x="1488" y="67"/>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2023</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solidFill>
                  <a:srgbClr val="CC0000"/>
                </a:solidFill>
              </a:rPr>
              <a:t>Sources of low-carbon power</a:t>
            </a:r>
          </a:p>
          <a:p>
            <a:endParaRPr lang="en-GB" sz="1400" b="1" i="1" dirty="0">
              <a:solidFill>
                <a:srgbClr val="CC0000"/>
              </a:solidFill>
            </a:endParaRPr>
          </a:p>
          <a:p>
            <a:r>
              <a:rPr lang="en-GB" sz="1200" dirty="0"/>
              <a:t>The sources are listed on the left. The carbon dioxide released during construction and operation of each system, pro-rated per kW.hr of delivered power, is plotted on the right, where it is compared with that of electrical power from fossil fuels.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170339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Record example</a:t>
            </a:r>
          </a:p>
          <a:p>
            <a:endParaRPr lang="en-GB" dirty="0"/>
          </a:p>
          <a:p>
            <a:r>
              <a:rPr lang="en-GB" dirty="0"/>
              <a:t>The </a:t>
            </a:r>
            <a:r>
              <a:rPr lang="en-GB" sz="1200" dirty="0"/>
              <a:t>datatable Power Systems-Generation </a:t>
            </a:r>
            <a:r>
              <a:rPr lang="en-GB" dirty="0"/>
              <a:t>cover the two main types of reactors: Fission (conventional) and Fusion (experimental).</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320003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kern="1200" dirty="0">
                <a:solidFill>
                  <a:schemeClr val="tx1"/>
                </a:solidFill>
                <a:effectLst/>
                <a:latin typeface="Arial" pitchFamily="34" charset="0"/>
                <a:ea typeface="+mn-ea"/>
                <a:cs typeface="Arial" pitchFamily="34" charset="0"/>
              </a:rPr>
              <a:t>Stability of the Elements and Cross-section</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The nuclear stability of an element is measured by the binding energy per nucleon. </a:t>
            </a:r>
            <a:r>
              <a:rPr lang="en-GB" dirty="0"/>
              <a:t>The Graph shows the binding energy per nucleon against atomic number (choosing a linear scale for atomic number). Elements with the most stable nuclei and those that are potential fuels for fission reactors fusion reactors can be highlighted.</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Moderators are materials that slow neutrons by scattering them, converting their kinetic energy into heat. Neutron absorption is undesirable because it causes transmutations into possibly radio-active species. So, one criterion for selecting moderator materials is that they should have a high scattering cross-section and a low absorption cross section. </a:t>
            </a:r>
          </a:p>
          <a:p>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46968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big picture</a:t>
            </a:r>
          </a:p>
          <a:p>
            <a:endParaRPr lang="en-GB" sz="1200" dirty="0"/>
          </a:p>
          <a:p>
            <a:r>
              <a:rPr lang="en-GB" sz="1200" dirty="0"/>
              <a:t>Low carbon power systems require resources of </a:t>
            </a:r>
            <a:r>
              <a:rPr lang="en-GB" sz="1200" b="1" dirty="0">
                <a:solidFill>
                  <a:srgbClr val="CC0000"/>
                </a:solidFill>
              </a:rPr>
              <a:t>space, materials, construction energy and capital.</a:t>
            </a:r>
            <a:r>
              <a:rPr lang="en-GB" sz="1200" dirty="0"/>
              <a:t> We define “</a:t>
            </a:r>
            <a:r>
              <a:rPr lang="en-GB" sz="1200" b="1" dirty="0">
                <a:solidFill>
                  <a:srgbClr val="CC0000"/>
                </a:solidFill>
              </a:rPr>
              <a:t>resource intensity</a:t>
            </a:r>
            <a:r>
              <a:rPr lang="en-GB" sz="1200" dirty="0"/>
              <a:t>” as the quantity of each resource per kW of nominal, power generating capacity, “nominal” meaning the power rating of the system. The actual power generated by the system is less than the nominal rating because the </a:t>
            </a:r>
            <a:r>
              <a:rPr lang="en-GB" sz="1200" b="1" dirty="0">
                <a:solidFill>
                  <a:srgbClr val="CC0000"/>
                </a:solidFill>
              </a:rPr>
              <a:t>capacity factor</a:t>
            </a:r>
            <a:r>
              <a:rPr lang="en-GB" sz="1200" dirty="0"/>
              <a:t> – the fraction of time that the system operates at full power – is low. Thus for nuclear power the capacity factor is typically 50%. That for hydro power is about 55%, for off-shore wind about 35%, for land-based wind about 25% and for photo-voltaic solar power, about 10%. </a:t>
            </a:r>
          </a:p>
          <a:p>
            <a:endParaRPr lang="en-GB" sz="1200" dirty="0"/>
          </a:p>
          <a:p>
            <a:r>
              <a:rPr lang="en-GB" sz="1200" dirty="0"/>
              <a:t>This frame shows the </a:t>
            </a:r>
            <a:r>
              <a:rPr lang="en-GB" sz="1200" b="1" dirty="0">
                <a:solidFill>
                  <a:srgbClr val="CC0000"/>
                </a:solidFill>
              </a:rPr>
              <a:t>material and area intensities</a:t>
            </a:r>
            <a:r>
              <a:rPr lang="en-GB" sz="1200" dirty="0"/>
              <a:t>. For a meaningful comparison the nominal power will not do; instead we need the intensities associated with the actual power output averaged over a year. To calculate these we divide each nominal intensity by the capacity factor expressed as a fraction to give “actual” material and area intensities, plotted here. </a:t>
            </a:r>
          </a:p>
          <a:p>
            <a:endParaRPr lang="en-GB" sz="1200" dirty="0"/>
          </a:p>
          <a:p>
            <a:r>
              <a:rPr lang="en-GB" sz="1200" dirty="0"/>
              <a:t>The most striking thing about the chart is enormous differences between the area intensities of different systems. Gas and coal-fired power stations, nuclear and geothermal have small footprints of around 3 m</a:t>
            </a:r>
            <a:r>
              <a:rPr lang="en-GB" sz="1200" baseline="30000" dirty="0"/>
              <a:t>2</a:t>
            </a:r>
            <a:r>
              <a:rPr lang="en-GB" sz="1200" dirty="0"/>
              <a:t>/kW actual. All others require an area 50 to 500 times greater. For offshore wind and wave power this may not be a problem, but for land-based systems the loss of land that could be used for other purposes may present difficulties. Conventional, nuclear and geothermal systems also have lower material intensities than many of the others, but to understand the material implications of alternative power systems we must examine their bills of materials in more depth.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177804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Big Picture (2)</a:t>
            </a:r>
          </a:p>
          <a:p>
            <a:endParaRPr lang="en-GB" sz="1200" dirty="0"/>
          </a:p>
          <a:p>
            <a:r>
              <a:rPr lang="en-GB" sz="1200" dirty="0"/>
              <a:t>This frame shows the </a:t>
            </a:r>
            <a:r>
              <a:rPr lang="en-GB" sz="1200" b="1" dirty="0">
                <a:solidFill>
                  <a:srgbClr val="CC0000"/>
                </a:solidFill>
              </a:rPr>
              <a:t>capital and energy intensities</a:t>
            </a:r>
            <a:r>
              <a:rPr lang="en-GB" sz="1200" dirty="0"/>
              <a:t> for the construction of the power systems. They are calculated, as with material and area, by dividing the nominal intensities by the capacity factor. The two actual intensities are approximately proportional. This arises partly because systems that are energy-intensive to construct are (inevitably) more expensive than those that are not, and partly because the actual power delivered by those with low capacity factors (like solar photovoltaics) is much less than the nominal rating of the system, inflating both intensities.</a:t>
            </a:r>
            <a:r>
              <a:rPr lang="en-GB" dirty="0"/>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42900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Scenario</a:t>
            </a:r>
          </a:p>
          <a:p>
            <a:endParaRPr lang="en-GB" sz="1200" dirty="0"/>
          </a:p>
          <a:p>
            <a:r>
              <a:rPr lang="en-GB" sz="1200" dirty="0"/>
              <a:t>Rising global population, and the rising GDP and spending power per capita multiply to create steeply rising </a:t>
            </a:r>
            <a:r>
              <a:rPr lang="en-GB" sz="1200" b="1" dirty="0">
                <a:solidFill>
                  <a:srgbClr val="CC0000"/>
                </a:solidFill>
              </a:rPr>
              <a:t>global resource demand</a:t>
            </a:r>
            <a:r>
              <a:rPr lang="en-GB" sz="1200" dirty="0"/>
              <a:t>, and with it, demand for electrical power. To explore the impact of this on materials, we explore the hypothetical scenario requirement that 2,000 GW of low carbon power is to be constructed globally in the next 10 years, comparing the demand that would place on supply of a given material with the current global production of that material. If the demand is just a small fraction of current production, we don’t anticipate problems. But if it exceeds current production, the supply chain will be under stress.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49084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How much material</a:t>
            </a:r>
          </a:p>
          <a:p>
            <a:endParaRPr lang="en-GB" sz="1200" dirty="0"/>
          </a:p>
          <a:p>
            <a:r>
              <a:rPr lang="en-GB" sz="1200" dirty="0"/>
              <a:t>These are examples of </a:t>
            </a:r>
            <a:r>
              <a:rPr lang="en-GB" sz="1200" b="1" dirty="0">
                <a:solidFill>
                  <a:srgbClr val="CC0000"/>
                </a:solidFill>
              </a:rPr>
              <a:t>bills of materials</a:t>
            </a:r>
            <a:r>
              <a:rPr lang="en-GB" sz="1200" dirty="0"/>
              <a:t>, listing materials intensities, for PV power on the left, and for nuclear power on the right. The White Paper on </a:t>
            </a:r>
            <a:r>
              <a:rPr lang="en-GB" sz="1200" i="1" dirty="0"/>
              <a:t>Energy</a:t>
            </a:r>
            <a:r>
              <a:rPr lang="en-GB" sz="1200" dirty="0"/>
              <a:t>, containing </a:t>
            </a:r>
            <a:r>
              <a:rPr lang="en-GB" sz="1200" i="1" dirty="0"/>
              <a:t>Materials for Low Carbon Power Systems </a:t>
            </a:r>
            <a:r>
              <a:rPr lang="en-GB" sz="1200" dirty="0"/>
              <a:t>has more of these.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86184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Critical materials</a:t>
            </a:r>
          </a:p>
          <a:p>
            <a:endParaRPr lang="en-GB" sz="1200" dirty="0"/>
          </a:p>
          <a:p>
            <a:r>
              <a:rPr lang="en-GB" sz="1200" dirty="0"/>
              <a:t>One concern that emerges is the demands made on materials deemed to be </a:t>
            </a:r>
            <a:r>
              <a:rPr lang="en-GB" sz="1200" b="1" dirty="0">
                <a:solidFill>
                  <a:srgbClr val="CC0000"/>
                </a:solidFill>
              </a:rPr>
              <a:t>critical,</a:t>
            </a:r>
            <a:r>
              <a:rPr lang="en-GB" sz="1200" dirty="0"/>
              <a:t> either because the global supply is limited or because the main ore-bodies are localised in such a way that a free market does not operate or other strategic reasons. This frame shows the world production of thirty nine elements that are considered to be critical to the US. Later sections compare the demand of each power system for these elements with the world production, highlighting where material constraints are likely. To do this we examine a hypothetical scenario: that 2,000 GW were to be replaced by a given alternative power system over a period of 10 years. From this we calculate the fraction of current world production of each strategic material that would be required to make the replacement, revealing where material supply might be a problem.</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275003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Discussion</a:t>
            </a:r>
          </a:p>
          <a:p>
            <a:endParaRPr lang="en-GB" sz="1200" dirty="0"/>
          </a:p>
          <a:p>
            <a:r>
              <a:rPr lang="en-GB" sz="1200" dirty="0"/>
              <a:t>The resources on listed on this frame allow the widening of the discussion to include the </a:t>
            </a:r>
            <a:r>
              <a:rPr lang="en-GB" sz="1200" b="1" dirty="0">
                <a:solidFill>
                  <a:srgbClr val="CC0000"/>
                </a:solidFill>
              </a:rPr>
              <a:t>broader topics</a:t>
            </a:r>
            <a:r>
              <a:rPr lang="en-GB" sz="1200" dirty="0"/>
              <a:t> shown in this frame.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1060317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solidFill>
                  <a:srgbClr val="CC0000"/>
                </a:solidFill>
              </a:rPr>
              <a:t>Summary</a:t>
            </a:r>
          </a:p>
          <a:p>
            <a:endParaRPr lang="en-GB" sz="1200" b="1" i="1" dirty="0">
              <a:solidFill>
                <a:srgbClr val="CC0000"/>
              </a:solidFill>
            </a:endParaRPr>
          </a:p>
          <a:p>
            <a:r>
              <a:rPr lang="en-GB" sz="1200" dirty="0"/>
              <a:t>This final frame summarised the points made in this Unit.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355253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350070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solidFill>
                  <a:srgbClr val="CC0000"/>
                </a:solidFill>
              </a:rPr>
              <a:t>Low carbon power</a:t>
            </a:r>
          </a:p>
          <a:p>
            <a:endParaRPr lang="en-GB" sz="1400" b="1" i="1" dirty="0">
              <a:solidFill>
                <a:srgbClr val="CC0000"/>
              </a:solidFill>
            </a:endParaRPr>
          </a:p>
          <a:p>
            <a:r>
              <a:rPr lang="en-GB" sz="1200" dirty="0"/>
              <a:t>If you want to make and use materials the first prerequisite is </a:t>
            </a:r>
            <a:r>
              <a:rPr lang="en-GB" sz="1200" i="1" dirty="0"/>
              <a:t>energy.</a:t>
            </a:r>
            <a:r>
              <a:rPr lang="en-GB" sz="1200" dirty="0"/>
              <a:t> The global consumption of primary energy today is approaching 500 exajoules (EJ)* derived principally from the burning of gas, oil and coal. This reliance on fossil fuels</a:t>
            </a:r>
            <a:r>
              <a:rPr lang="en-US" sz="1200" dirty="0"/>
              <a:t> will have to diminish in coming years to meet three emerging pressures:</a:t>
            </a:r>
          </a:p>
          <a:p>
            <a:pPr>
              <a:buFontTx/>
              <a:buChar char="•"/>
            </a:pPr>
            <a:r>
              <a:rPr lang="en-US" sz="1200" dirty="0"/>
              <a:t>  To adjust to diminishing reserves of oil and gas.</a:t>
            </a:r>
          </a:p>
          <a:p>
            <a:pPr>
              <a:buFontTx/>
              <a:buChar char="•"/>
            </a:pPr>
            <a:r>
              <a:rPr lang="en-US" sz="1200" dirty="0"/>
              <a:t>  To halt the flow of carbon dioxide and other greenhouse gases into the atmosphere.</a:t>
            </a:r>
          </a:p>
          <a:p>
            <a:pPr>
              <a:buFontTx/>
              <a:buChar char="•"/>
            </a:pPr>
            <a:r>
              <a:rPr lang="en-US" sz="1200" dirty="0"/>
              <a:t>  To reduce dependence on foreign imports of energy and the tensions these create.</a:t>
            </a:r>
          </a:p>
          <a:p>
            <a:r>
              <a:rPr lang="en-US" sz="1200" dirty="0"/>
              <a:t>The world-wide energy demand is expected to treble by 2050. The bulk of this energy will be electrical. How will it be generated when oil and gas reserves become depleted? And how much time will the transition take? The options are listed in on the right of this frame. </a:t>
            </a:r>
            <a:endParaRPr lang="en-GB" sz="1200" dirty="0"/>
          </a:p>
          <a:p>
            <a:br>
              <a:rPr lang="en-GB" sz="1100" i="1" dirty="0"/>
            </a:br>
            <a:r>
              <a:rPr lang="en-US" sz="1100" i="1" dirty="0"/>
              <a:t>*1 MJ = 0.28 kW.hr = 948 Btu. 1 quadrillion (10</a:t>
            </a:r>
            <a:r>
              <a:rPr lang="en-US" sz="1200" i="1" baseline="30000" dirty="0"/>
              <a:t>15</a:t>
            </a:r>
            <a:r>
              <a:rPr lang="en-US" sz="1100" i="1" dirty="0"/>
              <a:t>) Btu is called a “Quad”, symbol Q. Thus 1 EJ =~ 1 Q.</a:t>
            </a:r>
            <a:endParaRPr lang="en-GB" sz="1100" i="1"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79736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Energy Use</a:t>
            </a:r>
          </a:p>
          <a:p>
            <a:endParaRPr lang="en-GB" sz="1200" dirty="0"/>
          </a:p>
          <a:p>
            <a:r>
              <a:rPr lang="en-GB" sz="1200" dirty="0"/>
              <a:t>The current OECD electric power-generating capacity is around 3 000 GW. At present about 2/3 of this derives from fossil fuels (IEA 2017). Electric power appears to be the future for almost everything except air and space transport. Before examining individual systems for generating it, we should look at the electric energy-mix to which individual nations have committed themselves. </a:t>
            </a:r>
            <a:r>
              <a:rPr lang="en-GB" sz="1200" b="1" dirty="0">
                <a:solidFill>
                  <a:srgbClr val="CC0000"/>
                </a:solidFill>
              </a:rPr>
              <a:t>The fossil / nuclear / renewable triangle</a:t>
            </a:r>
            <a:r>
              <a:rPr lang="en-GB" sz="1200" dirty="0"/>
              <a:t> shown in this frame shows that this is diverse. The green arrows indicate the way changes of the mix reduce carbon emission or reduce dependence on fuels, fossil or nuclear.  </a:t>
            </a:r>
          </a:p>
          <a:p>
            <a:endParaRPr lang="en-GB" sz="1200" dirty="0"/>
          </a:p>
          <a:p>
            <a:r>
              <a:rPr lang="en-GB" sz="1200" dirty="0"/>
              <a:t>In one way this is a reassuring picture. We are not all stuck in one corner. Nations particularly endowed with natural energy sources (Norway, Brazil, Canada, Iceland) have developed cost-efficient ways of using them. The high commitment to nuclear power in France demonstrates that it is a viable option. Most of the nations in the bottom-left corner have renewable or nuclear options, but few have large untapped hydro or geothermal resources, and even fewer have the confidence in nuclear technology on which France has built its energy-generating base.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282799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Data-tables</a:t>
            </a:r>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11256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Energy storage</a:t>
            </a:r>
          </a:p>
          <a:p>
            <a:endParaRPr lang="en-GB" sz="1200" dirty="0"/>
          </a:p>
          <a:p>
            <a:r>
              <a:rPr lang="en-GB" sz="1200" dirty="0"/>
              <a:t>These are examples of the images from the datatable Power Systems-Storage. The schematic identifies the dominant materials.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137923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spcBef>
                <a:spcPct val="0"/>
              </a:spcBef>
            </a:pPr>
            <a:r>
              <a:rPr lang="en-GB" sz="1200" b="1" i="1" dirty="0"/>
              <a:t>Record example</a:t>
            </a:r>
          </a:p>
          <a:p>
            <a:pPr eaLnBrk="1" hangingPunct="1">
              <a:spcBef>
                <a:spcPct val="0"/>
              </a:spcBef>
            </a:pPr>
            <a:endParaRPr lang="en-GB" sz="1200" dirty="0"/>
          </a:p>
          <a:p>
            <a:pPr eaLnBrk="1" hangingPunct="1">
              <a:spcBef>
                <a:spcPct val="0"/>
              </a:spcBef>
            </a:pPr>
            <a:r>
              <a:rPr lang="en-GB" sz="1200" dirty="0"/>
              <a:t>This is an example of a record from the datatable Power Systems-Storage. The schematic identifies the dominant materials. The data includes resource intensities.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28031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Low Carbon Power</a:t>
            </a:r>
          </a:p>
          <a:p>
            <a:endParaRPr lang="en-GB" sz="1200" dirty="0"/>
          </a:p>
          <a:p>
            <a:r>
              <a:rPr lang="en-GB" sz="1200" dirty="0"/>
              <a:t>These are examples of the images from the datatable Power Systems-Generation. The schematic identifies the dominant materials.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64341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Record example</a:t>
            </a:r>
          </a:p>
          <a:p>
            <a:endParaRPr lang="en-GB" sz="1200" dirty="0"/>
          </a:p>
          <a:p>
            <a:r>
              <a:rPr lang="en-GB" sz="1200" dirty="0"/>
              <a:t>This is an example of a record from the datatable Power Systems-Generation. The schematic identifies the dominant materials. The data includes resource intensities.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1913267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
        <p:nvSpPr>
          <p:cNvPr id="2" name="TextBox 1">
            <a:extLst>
              <a:ext uri="{FF2B5EF4-FFF2-40B4-BE49-F238E27FC236}">
                <a16:creationId xmlns:a16="http://schemas.microsoft.com/office/drawing/2014/main" id="{ACC59D90-CE6D-C421-892E-99C1DE87EFA2}"/>
              </a:ext>
            </a:extLst>
          </p:cNvPr>
          <p:cNvSpPr txBox="1"/>
          <p:nvPr userDrawn="1"/>
        </p:nvSpPr>
        <p:spPr>
          <a:xfrm>
            <a:off x="374343" y="6477000"/>
            <a:ext cx="3962400" cy="338554"/>
          </a:xfrm>
          <a:prstGeom prst="rect">
            <a:avLst/>
          </a:prstGeom>
          <a:noFill/>
        </p:spPr>
        <p:txBody>
          <a:bodyPr wrap="square" rtlCol="0">
            <a:spAutoFit/>
          </a:bodyPr>
          <a:lstStyle/>
          <a:p>
            <a:r>
              <a:rPr lang="en-US" sz="1600" dirty="0">
                <a:solidFill>
                  <a:schemeClr val="bg1">
                    <a:lumMod val="50000"/>
                  </a:schemeClr>
                </a:solidFill>
              </a:rPr>
              <a:t>Created with Ansys Granta EduPack 2023R1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1090827" y="1146313"/>
            <a:ext cx="4776788" cy="1449388"/>
          </a:xfrm>
        </p:spPr>
        <p:txBody>
          <a:bodyPr/>
          <a:lstStyle/>
          <a:p>
            <a:r>
              <a:rPr lang="en-US" sz="3200" b="1" dirty="0"/>
              <a:t>Materials for </a:t>
            </a:r>
          </a:p>
          <a:p>
            <a:r>
              <a:rPr lang="en-US" sz="3200" b="1" dirty="0"/>
              <a:t>low carbon power</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1090827" y="2895600"/>
            <a:ext cx="4776788" cy="990600"/>
          </a:xfrm>
        </p:spPr>
        <p:txBody>
          <a:bodyPr>
            <a:normAutofit fontScale="92500" lnSpcReduction="10000"/>
          </a:bodyPr>
          <a:lstStyle/>
          <a:p>
            <a:r>
              <a:rPr lang="en-US" sz="1700" dirty="0"/>
              <a:t>Mike Ashby</a:t>
            </a:r>
          </a:p>
          <a:p>
            <a:r>
              <a:rPr lang="en-GB" sz="1700" dirty="0"/>
              <a:t>Department of Engineering, </a:t>
            </a:r>
          </a:p>
          <a:p>
            <a:r>
              <a:rPr lang="en-GB" sz="1700" dirty="0"/>
              <a:t>University of Cambridge</a:t>
            </a:r>
            <a:endParaRPr lang="en-US" sz="1700" dirty="0"/>
          </a:p>
          <a:p>
            <a:endParaRPr lang="en-US" dirty="0">
              <a:solidFill>
                <a:schemeClr val="accent3"/>
              </a:solidFill>
            </a:endParaRPr>
          </a:p>
        </p:txBody>
      </p:sp>
      <p:grpSp>
        <p:nvGrpSpPr>
          <p:cNvPr id="4" name="Group 62">
            <a:extLst>
              <a:ext uri="{FF2B5EF4-FFF2-40B4-BE49-F238E27FC236}">
                <a16:creationId xmlns:a16="http://schemas.microsoft.com/office/drawing/2014/main" id="{2409D13E-81DB-4E42-B84A-F89F4CC29B78}"/>
              </a:ext>
            </a:extLst>
          </p:cNvPr>
          <p:cNvGrpSpPr>
            <a:grpSpLocks/>
          </p:cNvGrpSpPr>
          <p:nvPr/>
        </p:nvGrpSpPr>
        <p:grpSpPr bwMode="auto">
          <a:xfrm>
            <a:off x="6172823" y="1143000"/>
            <a:ext cx="4974301" cy="4038600"/>
            <a:chOff x="1458" y="2710"/>
            <a:chExt cx="8572" cy="5814"/>
          </a:xfrm>
        </p:grpSpPr>
        <p:pic>
          <p:nvPicPr>
            <p:cNvPr id="5" name="Picture 63">
              <a:extLst>
                <a:ext uri="{FF2B5EF4-FFF2-40B4-BE49-F238E27FC236}">
                  <a16:creationId xmlns:a16="http://schemas.microsoft.com/office/drawing/2014/main" id="{E27F910E-A7C5-45C6-B1B2-4281D7F2E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 y="2714"/>
              <a:ext cx="4184"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4">
              <a:extLst>
                <a:ext uri="{FF2B5EF4-FFF2-40B4-BE49-F238E27FC236}">
                  <a16:creationId xmlns:a16="http://schemas.microsoft.com/office/drawing/2014/main" id="{590E0CB2-A10C-476A-AFBB-BE45A025D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 y="2710"/>
              <a:ext cx="4218" cy="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5" descr="Pelamis_bursts_out_of_a_wave">
              <a:extLst>
                <a:ext uri="{FF2B5EF4-FFF2-40B4-BE49-F238E27FC236}">
                  <a16:creationId xmlns:a16="http://schemas.microsoft.com/office/drawing/2014/main" id="{D788BF51-05A2-4FDA-9CAA-73354150A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 y="5689"/>
              <a:ext cx="4212"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6" descr="Geothermal power plant (Krafla, Iceland, Asgeir Eggertsson)">
              <a:extLst>
                <a:ext uri="{FF2B5EF4-FFF2-40B4-BE49-F238E27FC236}">
                  <a16:creationId xmlns:a16="http://schemas.microsoft.com/office/drawing/2014/main" id="{DAF9F58E-C4A8-4F74-B9A0-EB8B7460D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5" y="5667"/>
              <a:ext cx="4195" cy="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BAFB8-D03C-43E5-A1D0-7AF882BE8D18}"/>
              </a:ext>
            </a:extLst>
          </p:cNvPr>
          <p:cNvSpPr>
            <a:spLocks noGrp="1"/>
          </p:cNvSpPr>
          <p:nvPr>
            <p:ph type="sldNum" sz="quarter" idx="11"/>
          </p:nvPr>
        </p:nvSpPr>
        <p:spPr/>
        <p:txBody>
          <a:bodyPr/>
          <a:lstStyle/>
          <a:p>
            <a:fld id="{F0D23093-2AB0-F74C-B865-1A12A15B650E}" type="slidenum">
              <a:rPr lang="en-US" smtClean="0">
                <a:latin typeface="+mn-lt"/>
              </a:rPr>
              <a:pPr/>
              <a:t>10</a:t>
            </a:fld>
            <a:endParaRPr lang="en-US" dirty="0">
              <a:latin typeface="+mn-lt"/>
            </a:endParaRPr>
          </a:p>
        </p:txBody>
      </p:sp>
      <p:sp>
        <p:nvSpPr>
          <p:cNvPr id="3" name="Title 2">
            <a:extLst>
              <a:ext uri="{FF2B5EF4-FFF2-40B4-BE49-F238E27FC236}">
                <a16:creationId xmlns:a16="http://schemas.microsoft.com/office/drawing/2014/main" id="{E5C53915-387F-49A6-8C75-E97811C6B730}"/>
              </a:ext>
            </a:extLst>
          </p:cNvPr>
          <p:cNvSpPr>
            <a:spLocks noGrp="1"/>
          </p:cNvSpPr>
          <p:nvPr>
            <p:ph type="title"/>
          </p:nvPr>
        </p:nvSpPr>
        <p:spPr/>
        <p:txBody>
          <a:bodyPr/>
          <a:lstStyle/>
          <a:p>
            <a:r>
              <a:rPr lang="en-GB" dirty="0">
                <a:latin typeface="+mn-lt"/>
              </a:rPr>
              <a:t>Is it really low carbon?</a:t>
            </a:r>
            <a:endParaRPr lang="en-US" dirty="0">
              <a:latin typeface="+mn-lt"/>
            </a:endParaRPr>
          </a:p>
        </p:txBody>
      </p:sp>
      <p:pic>
        <p:nvPicPr>
          <p:cNvPr id="40" name="Picture 8">
            <a:extLst>
              <a:ext uri="{FF2B5EF4-FFF2-40B4-BE49-F238E27FC236}">
                <a16:creationId xmlns:a16="http://schemas.microsoft.com/office/drawing/2014/main" id="{881CE6A1-86FB-4A17-8EBD-1FEE1868A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1174654"/>
            <a:ext cx="62103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9">
            <a:extLst>
              <a:ext uri="{FF2B5EF4-FFF2-40B4-BE49-F238E27FC236}">
                <a16:creationId xmlns:a16="http://schemas.microsoft.com/office/drawing/2014/main" id="{573656CE-F86C-4B81-88FC-B78689205098}"/>
              </a:ext>
            </a:extLst>
          </p:cNvPr>
          <p:cNvSpPr>
            <a:spLocks noChangeArrowheads="1"/>
          </p:cNvSpPr>
          <p:nvPr/>
        </p:nvSpPr>
        <p:spPr bwMode="auto">
          <a:xfrm>
            <a:off x="1538759" y="692054"/>
            <a:ext cx="1798890" cy="48936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70000"/>
              </a:spcBef>
              <a:spcAft>
                <a:spcPct val="0"/>
              </a:spcAft>
              <a:buClr>
                <a:srgbClr val="808000"/>
              </a:buClr>
              <a:buSzPct val="115000"/>
            </a:pPr>
            <a:endParaRPr lang="en-GB" sz="2000" dirty="0">
              <a:solidFill>
                <a:srgbClr val="666633"/>
              </a:solidFill>
            </a:endParaRPr>
          </a:p>
          <a:p>
            <a:pPr>
              <a:spcBef>
                <a:spcPct val="70000"/>
              </a:spcBef>
              <a:spcAft>
                <a:spcPct val="0"/>
              </a:spcAft>
              <a:buClrTx/>
              <a:buSzPct val="115000"/>
              <a:buFont typeface="Wingdings" panose="05000000000000000000" pitchFamily="2" charset="2"/>
              <a:buChar char="§"/>
            </a:pPr>
            <a:r>
              <a:rPr lang="en-GB" sz="2000" dirty="0"/>
              <a:t>  Nuclear</a:t>
            </a:r>
          </a:p>
          <a:p>
            <a:pPr>
              <a:spcBef>
                <a:spcPct val="70000"/>
              </a:spcBef>
              <a:spcAft>
                <a:spcPct val="0"/>
              </a:spcAft>
              <a:buClrTx/>
              <a:buSzPct val="115000"/>
              <a:buFont typeface="Wingdings" panose="05000000000000000000" pitchFamily="2" charset="2"/>
              <a:buChar char="§"/>
            </a:pPr>
            <a:r>
              <a:rPr lang="en-GB" sz="2000" dirty="0"/>
              <a:t>  Hydro</a:t>
            </a:r>
          </a:p>
          <a:p>
            <a:pPr>
              <a:spcBef>
                <a:spcPct val="70000"/>
              </a:spcBef>
              <a:spcAft>
                <a:spcPct val="0"/>
              </a:spcAft>
              <a:buClrTx/>
              <a:buSzPct val="115000"/>
              <a:buFont typeface="Wingdings" panose="05000000000000000000" pitchFamily="2" charset="2"/>
              <a:buChar char="§"/>
            </a:pPr>
            <a:r>
              <a:rPr lang="en-GB" sz="2000" dirty="0"/>
              <a:t>  Wind</a:t>
            </a:r>
          </a:p>
          <a:p>
            <a:pPr>
              <a:spcBef>
                <a:spcPct val="70000"/>
              </a:spcBef>
              <a:spcAft>
                <a:spcPct val="0"/>
              </a:spcAft>
              <a:buClrTx/>
              <a:buSzPct val="115000"/>
              <a:buFont typeface="Wingdings" panose="05000000000000000000" pitchFamily="2" charset="2"/>
              <a:buChar char="§"/>
            </a:pPr>
            <a:r>
              <a:rPr lang="en-GB" sz="2000" dirty="0"/>
              <a:t>  Solar PV</a:t>
            </a:r>
          </a:p>
          <a:p>
            <a:pPr>
              <a:spcBef>
                <a:spcPct val="70000"/>
              </a:spcBef>
              <a:spcAft>
                <a:spcPct val="0"/>
              </a:spcAft>
              <a:buClrTx/>
              <a:buSzPct val="115000"/>
              <a:buFont typeface="Wingdings" panose="05000000000000000000" pitchFamily="2" charset="2"/>
              <a:buChar char="§"/>
            </a:pPr>
            <a:r>
              <a:rPr lang="en-GB" sz="2000" dirty="0"/>
              <a:t>  Geothermal</a:t>
            </a:r>
          </a:p>
          <a:p>
            <a:pPr>
              <a:spcBef>
                <a:spcPct val="70000"/>
              </a:spcBef>
              <a:spcAft>
                <a:spcPct val="0"/>
              </a:spcAft>
              <a:buClrTx/>
              <a:buSzPct val="115000"/>
              <a:buFont typeface="Wingdings" panose="05000000000000000000" pitchFamily="2" charset="2"/>
              <a:buChar char="§"/>
            </a:pPr>
            <a:r>
              <a:rPr lang="en-GB" sz="2000" dirty="0"/>
              <a:t>  Tide</a:t>
            </a:r>
          </a:p>
          <a:p>
            <a:pPr>
              <a:spcBef>
                <a:spcPct val="70000"/>
              </a:spcBef>
              <a:spcAft>
                <a:spcPct val="0"/>
              </a:spcAft>
              <a:buClrTx/>
              <a:buSzPct val="115000"/>
              <a:buFont typeface="Wingdings" panose="05000000000000000000" pitchFamily="2" charset="2"/>
              <a:buChar char="§"/>
            </a:pPr>
            <a:r>
              <a:rPr lang="en-GB" sz="2000" dirty="0"/>
              <a:t>  Wave</a:t>
            </a:r>
          </a:p>
          <a:p>
            <a:pPr>
              <a:spcBef>
                <a:spcPct val="70000"/>
              </a:spcBef>
              <a:spcAft>
                <a:spcPct val="0"/>
              </a:spcAft>
              <a:buClrTx/>
              <a:buSzPct val="115000"/>
              <a:buFont typeface="Wingdings" panose="05000000000000000000" pitchFamily="2" charset="2"/>
              <a:buChar char="§"/>
            </a:pPr>
            <a:r>
              <a:rPr lang="en-GB" sz="2000" dirty="0"/>
              <a:t>  Biomass</a:t>
            </a:r>
          </a:p>
          <a:p>
            <a:pPr>
              <a:spcBef>
                <a:spcPct val="0"/>
              </a:spcBef>
              <a:spcAft>
                <a:spcPct val="0"/>
              </a:spcAft>
              <a:buClr>
                <a:srgbClr val="808000"/>
              </a:buClr>
              <a:buSzPct val="115000"/>
            </a:pPr>
            <a:endParaRPr lang="en-GB" sz="2000" i="1" dirty="0"/>
          </a:p>
        </p:txBody>
      </p:sp>
      <p:sp>
        <p:nvSpPr>
          <p:cNvPr id="42" name="Oval 10">
            <a:extLst>
              <a:ext uri="{FF2B5EF4-FFF2-40B4-BE49-F238E27FC236}">
                <a16:creationId xmlns:a16="http://schemas.microsoft.com/office/drawing/2014/main" id="{A89B18F3-4F93-4904-A93F-C0CD182C5BB2}"/>
              </a:ext>
            </a:extLst>
          </p:cNvPr>
          <p:cNvSpPr>
            <a:spLocks noChangeArrowheads="1"/>
          </p:cNvSpPr>
          <p:nvPr/>
        </p:nvSpPr>
        <p:spPr bwMode="auto">
          <a:xfrm>
            <a:off x="4805834" y="987329"/>
            <a:ext cx="1092200" cy="13081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43" name="Group 49">
            <a:extLst>
              <a:ext uri="{FF2B5EF4-FFF2-40B4-BE49-F238E27FC236}">
                <a16:creationId xmlns:a16="http://schemas.microsoft.com/office/drawing/2014/main" id="{70B223B9-DA3D-4611-AAE6-950B7A4CF623}"/>
              </a:ext>
            </a:extLst>
          </p:cNvPr>
          <p:cNvGrpSpPr>
            <a:grpSpLocks/>
          </p:cNvGrpSpPr>
          <p:nvPr/>
        </p:nvGrpSpPr>
        <p:grpSpPr bwMode="auto">
          <a:xfrm>
            <a:off x="1516534" y="1073054"/>
            <a:ext cx="7429500" cy="4079875"/>
            <a:chOff x="384" y="766"/>
            <a:chExt cx="4680" cy="2570"/>
          </a:xfrm>
        </p:grpSpPr>
        <p:sp>
          <p:nvSpPr>
            <p:cNvPr id="44" name="Oval 12">
              <a:extLst>
                <a:ext uri="{FF2B5EF4-FFF2-40B4-BE49-F238E27FC236}">
                  <a16:creationId xmlns:a16="http://schemas.microsoft.com/office/drawing/2014/main" id="{25D94ACD-F5EB-45ED-B297-9DE6FC513954}"/>
                </a:ext>
              </a:extLst>
            </p:cNvPr>
            <p:cNvSpPr>
              <a:spLocks noChangeArrowheads="1"/>
            </p:cNvSpPr>
            <p:nvPr/>
          </p:nvSpPr>
          <p:spPr bwMode="auto">
            <a:xfrm>
              <a:off x="4832" y="2856"/>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45" name="Oval 31">
              <a:extLst>
                <a:ext uri="{FF2B5EF4-FFF2-40B4-BE49-F238E27FC236}">
                  <a16:creationId xmlns:a16="http://schemas.microsoft.com/office/drawing/2014/main" id="{5A699795-BDD7-45F6-A67E-2A2EB5C21BF2}"/>
                </a:ext>
              </a:extLst>
            </p:cNvPr>
            <p:cNvSpPr>
              <a:spLocks noChangeArrowheads="1"/>
            </p:cNvSpPr>
            <p:nvPr/>
          </p:nvSpPr>
          <p:spPr bwMode="auto">
            <a:xfrm>
              <a:off x="384" y="766"/>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46" name="Group 42">
            <a:extLst>
              <a:ext uri="{FF2B5EF4-FFF2-40B4-BE49-F238E27FC236}">
                <a16:creationId xmlns:a16="http://schemas.microsoft.com/office/drawing/2014/main" id="{CDA9C35C-3324-4627-A69C-815E218715F6}"/>
              </a:ext>
            </a:extLst>
          </p:cNvPr>
          <p:cNvGrpSpPr>
            <a:grpSpLocks/>
          </p:cNvGrpSpPr>
          <p:nvPr/>
        </p:nvGrpSpPr>
        <p:grpSpPr bwMode="auto">
          <a:xfrm>
            <a:off x="1516534" y="1619154"/>
            <a:ext cx="7073900" cy="3457575"/>
            <a:chOff x="384" y="1110"/>
            <a:chExt cx="4456" cy="2178"/>
          </a:xfrm>
        </p:grpSpPr>
        <p:sp>
          <p:nvSpPr>
            <p:cNvPr id="47" name="Oval 11">
              <a:extLst>
                <a:ext uri="{FF2B5EF4-FFF2-40B4-BE49-F238E27FC236}">
                  <a16:creationId xmlns:a16="http://schemas.microsoft.com/office/drawing/2014/main" id="{6B11F9DD-66FB-4C09-B039-33C6196ABE65}"/>
                </a:ext>
              </a:extLst>
            </p:cNvPr>
            <p:cNvSpPr>
              <a:spLocks noChangeArrowheads="1"/>
            </p:cNvSpPr>
            <p:nvPr/>
          </p:nvSpPr>
          <p:spPr bwMode="auto">
            <a:xfrm>
              <a:off x="4608" y="2808"/>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48" name="Oval 34">
              <a:extLst>
                <a:ext uri="{FF2B5EF4-FFF2-40B4-BE49-F238E27FC236}">
                  <a16:creationId xmlns:a16="http://schemas.microsoft.com/office/drawing/2014/main" id="{B24E10FC-826A-489E-A999-D780E719D24B}"/>
                </a:ext>
              </a:extLst>
            </p:cNvPr>
            <p:cNvSpPr>
              <a:spLocks noChangeArrowheads="1"/>
            </p:cNvSpPr>
            <p:nvPr/>
          </p:nvSpPr>
          <p:spPr bwMode="auto">
            <a:xfrm>
              <a:off x="3568" y="2456"/>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49" name="Oval 35">
              <a:extLst>
                <a:ext uri="{FF2B5EF4-FFF2-40B4-BE49-F238E27FC236}">
                  <a16:creationId xmlns:a16="http://schemas.microsoft.com/office/drawing/2014/main" id="{B3F47106-FBAC-43B9-97CD-4D97F2469A4F}"/>
                </a:ext>
              </a:extLst>
            </p:cNvPr>
            <p:cNvSpPr>
              <a:spLocks noChangeArrowheads="1"/>
            </p:cNvSpPr>
            <p:nvPr/>
          </p:nvSpPr>
          <p:spPr bwMode="auto">
            <a:xfrm>
              <a:off x="384" y="1110"/>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50" name="Group 43">
            <a:extLst>
              <a:ext uri="{FF2B5EF4-FFF2-40B4-BE49-F238E27FC236}">
                <a16:creationId xmlns:a16="http://schemas.microsoft.com/office/drawing/2014/main" id="{B0D1624E-5EAA-4814-884C-F1CFF06C3F44}"/>
              </a:ext>
            </a:extLst>
          </p:cNvPr>
          <p:cNvGrpSpPr>
            <a:grpSpLocks/>
          </p:cNvGrpSpPr>
          <p:nvPr/>
        </p:nvGrpSpPr>
        <p:grpSpPr bwMode="auto">
          <a:xfrm>
            <a:off x="1516534" y="2165254"/>
            <a:ext cx="7747000" cy="3013075"/>
            <a:chOff x="384" y="1454"/>
            <a:chExt cx="4880" cy="1898"/>
          </a:xfrm>
        </p:grpSpPr>
        <p:grpSp>
          <p:nvGrpSpPr>
            <p:cNvPr id="51" name="Group 15">
              <a:extLst>
                <a:ext uri="{FF2B5EF4-FFF2-40B4-BE49-F238E27FC236}">
                  <a16:creationId xmlns:a16="http://schemas.microsoft.com/office/drawing/2014/main" id="{492085F6-AE1E-4515-9F93-44B4488EB06F}"/>
                </a:ext>
              </a:extLst>
            </p:cNvPr>
            <p:cNvGrpSpPr>
              <a:grpSpLocks/>
            </p:cNvGrpSpPr>
            <p:nvPr/>
          </p:nvGrpSpPr>
          <p:grpSpPr bwMode="auto">
            <a:xfrm>
              <a:off x="4192" y="2736"/>
              <a:ext cx="1072" cy="616"/>
              <a:chOff x="4192" y="2736"/>
              <a:chExt cx="1072" cy="616"/>
            </a:xfrm>
          </p:grpSpPr>
          <p:sp>
            <p:nvSpPr>
              <p:cNvPr id="53" name="Oval 13">
                <a:extLst>
                  <a:ext uri="{FF2B5EF4-FFF2-40B4-BE49-F238E27FC236}">
                    <a16:creationId xmlns:a16="http://schemas.microsoft.com/office/drawing/2014/main" id="{98828DC0-89A6-42E3-8A29-8E6A8C9E4081}"/>
                  </a:ext>
                </a:extLst>
              </p:cNvPr>
              <p:cNvSpPr>
                <a:spLocks noChangeArrowheads="1"/>
              </p:cNvSpPr>
              <p:nvPr/>
            </p:nvSpPr>
            <p:spPr bwMode="auto">
              <a:xfrm>
                <a:off x="5032" y="2872"/>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54" name="Oval 14">
                <a:extLst>
                  <a:ext uri="{FF2B5EF4-FFF2-40B4-BE49-F238E27FC236}">
                    <a16:creationId xmlns:a16="http://schemas.microsoft.com/office/drawing/2014/main" id="{80EC58F6-F1A0-4418-8F28-5B095154721F}"/>
                  </a:ext>
                </a:extLst>
              </p:cNvPr>
              <p:cNvSpPr>
                <a:spLocks noChangeArrowheads="1"/>
              </p:cNvSpPr>
              <p:nvPr/>
            </p:nvSpPr>
            <p:spPr bwMode="auto">
              <a:xfrm>
                <a:off x="4192" y="2736"/>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52" name="Oval 36">
              <a:extLst>
                <a:ext uri="{FF2B5EF4-FFF2-40B4-BE49-F238E27FC236}">
                  <a16:creationId xmlns:a16="http://schemas.microsoft.com/office/drawing/2014/main" id="{21593442-AD17-4724-AAB9-1C4D41AFADEB}"/>
                </a:ext>
              </a:extLst>
            </p:cNvPr>
            <p:cNvSpPr>
              <a:spLocks noChangeArrowheads="1"/>
            </p:cNvSpPr>
            <p:nvPr/>
          </p:nvSpPr>
          <p:spPr bwMode="auto">
            <a:xfrm>
              <a:off x="384" y="1454"/>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55" name="Group 44">
            <a:extLst>
              <a:ext uri="{FF2B5EF4-FFF2-40B4-BE49-F238E27FC236}">
                <a16:creationId xmlns:a16="http://schemas.microsoft.com/office/drawing/2014/main" id="{A302580F-3356-4C60-9FE0-0DC8EEF47BD6}"/>
              </a:ext>
            </a:extLst>
          </p:cNvPr>
          <p:cNvGrpSpPr>
            <a:grpSpLocks/>
          </p:cNvGrpSpPr>
          <p:nvPr/>
        </p:nvGrpSpPr>
        <p:grpSpPr bwMode="auto">
          <a:xfrm>
            <a:off x="1516534" y="2597054"/>
            <a:ext cx="5092700" cy="1641475"/>
            <a:chOff x="384" y="1726"/>
            <a:chExt cx="3208" cy="1034"/>
          </a:xfrm>
        </p:grpSpPr>
        <p:grpSp>
          <p:nvGrpSpPr>
            <p:cNvPr id="56" name="Group 55">
              <a:extLst>
                <a:ext uri="{FF2B5EF4-FFF2-40B4-BE49-F238E27FC236}">
                  <a16:creationId xmlns:a16="http://schemas.microsoft.com/office/drawing/2014/main" id="{0ED6B9A3-5806-49EB-9AA3-F549B0E21294}"/>
                </a:ext>
              </a:extLst>
            </p:cNvPr>
            <p:cNvGrpSpPr>
              <a:grpSpLocks/>
            </p:cNvGrpSpPr>
            <p:nvPr/>
          </p:nvGrpSpPr>
          <p:grpSpPr bwMode="auto">
            <a:xfrm>
              <a:off x="2936" y="2104"/>
              <a:ext cx="656" cy="656"/>
              <a:chOff x="2936" y="2104"/>
              <a:chExt cx="656" cy="656"/>
            </a:xfrm>
          </p:grpSpPr>
          <p:sp>
            <p:nvSpPr>
              <p:cNvPr id="58" name="Oval 17">
                <a:extLst>
                  <a:ext uri="{FF2B5EF4-FFF2-40B4-BE49-F238E27FC236}">
                    <a16:creationId xmlns:a16="http://schemas.microsoft.com/office/drawing/2014/main" id="{210E4929-CC65-495F-A2F9-32B22AAFF9D7}"/>
                  </a:ext>
                </a:extLst>
              </p:cNvPr>
              <p:cNvSpPr>
                <a:spLocks noChangeArrowheads="1"/>
              </p:cNvSpPr>
              <p:nvPr/>
            </p:nvSpPr>
            <p:spPr bwMode="auto">
              <a:xfrm>
                <a:off x="3360" y="2280"/>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59" name="Oval 18">
                <a:extLst>
                  <a:ext uri="{FF2B5EF4-FFF2-40B4-BE49-F238E27FC236}">
                    <a16:creationId xmlns:a16="http://schemas.microsoft.com/office/drawing/2014/main" id="{5178712D-BBE0-4D94-8E82-0E22385151D1}"/>
                  </a:ext>
                </a:extLst>
              </p:cNvPr>
              <p:cNvSpPr>
                <a:spLocks noChangeArrowheads="1"/>
              </p:cNvSpPr>
              <p:nvPr/>
            </p:nvSpPr>
            <p:spPr bwMode="auto">
              <a:xfrm>
                <a:off x="2936" y="2104"/>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57" name="Oval 37">
              <a:extLst>
                <a:ext uri="{FF2B5EF4-FFF2-40B4-BE49-F238E27FC236}">
                  <a16:creationId xmlns:a16="http://schemas.microsoft.com/office/drawing/2014/main" id="{BC8ED822-634D-4784-879C-4A962A5F42BC}"/>
                </a:ext>
              </a:extLst>
            </p:cNvPr>
            <p:cNvSpPr>
              <a:spLocks noChangeArrowheads="1"/>
            </p:cNvSpPr>
            <p:nvPr/>
          </p:nvSpPr>
          <p:spPr bwMode="auto">
            <a:xfrm>
              <a:off x="384" y="1726"/>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60" name="Group 45">
            <a:extLst>
              <a:ext uri="{FF2B5EF4-FFF2-40B4-BE49-F238E27FC236}">
                <a16:creationId xmlns:a16="http://schemas.microsoft.com/office/drawing/2014/main" id="{8820DBF8-B74F-4937-A066-F044A9B4CB6E}"/>
              </a:ext>
            </a:extLst>
          </p:cNvPr>
          <p:cNvGrpSpPr>
            <a:grpSpLocks/>
          </p:cNvGrpSpPr>
          <p:nvPr/>
        </p:nvGrpSpPr>
        <p:grpSpPr bwMode="auto">
          <a:xfrm>
            <a:off x="1516534" y="3168554"/>
            <a:ext cx="8407400" cy="2149475"/>
            <a:chOff x="384" y="2086"/>
            <a:chExt cx="5296" cy="1354"/>
          </a:xfrm>
        </p:grpSpPr>
        <p:grpSp>
          <p:nvGrpSpPr>
            <p:cNvPr id="61" name="Group 23">
              <a:extLst>
                <a:ext uri="{FF2B5EF4-FFF2-40B4-BE49-F238E27FC236}">
                  <a16:creationId xmlns:a16="http://schemas.microsoft.com/office/drawing/2014/main" id="{87AAE334-E09C-4FD2-8304-7E71DC7EFCC7}"/>
                </a:ext>
              </a:extLst>
            </p:cNvPr>
            <p:cNvGrpSpPr>
              <a:grpSpLocks/>
            </p:cNvGrpSpPr>
            <p:nvPr/>
          </p:nvGrpSpPr>
          <p:grpSpPr bwMode="auto">
            <a:xfrm>
              <a:off x="3992" y="2680"/>
              <a:ext cx="1688" cy="760"/>
              <a:chOff x="3992" y="2680"/>
              <a:chExt cx="1688" cy="760"/>
            </a:xfrm>
          </p:grpSpPr>
          <p:sp>
            <p:nvSpPr>
              <p:cNvPr id="63" name="Oval 21">
                <a:extLst>
                  <a:ext uri="{FF2B5EF4-FFF2-40B4-BE49-F238E27FC236}">
                    <a16:creationId xmlns:a16="http://schemas.microsoft.com/office/drawing/2014/main" id="{8C977F04-2CD9-467D-AC2D-CCCF6AC68EFF}"/>
                  </a:ext>
                </a:extLst>
              </p:cNvPr>
              <p:cNvSpPr>
                <a:spLocks noChangeArrowheads="1"/>
              </p:cNvSpPr>
              <p:nvPr/>
            </p:nvSpPr>
            <p:spPr bwMode="auto">
              <a:xfrm>
                <a:off x="5448" y="2960"/>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4" name="Oval 22">
                <a:extLst>
                  <a:ext uri="{FF2B5EF4-FFF2-40B4-BE49-F238E27FC236}">
                    <a16:creationId xmlns:a16="http://schemas.microsoft.com/office/drawing/2014/main" id="{C4FB3888-595C-45BF-9565-701912C078C5}"/>
                  </a:ext>
                </a:extLst>
              </p:cNvPr>
              <p:cNvSpPr>
                <a:spLocks noChangeArrowheads="1"/>
              </p:cNvSpPr>
              <p:nvPr/>
            </p:nvSpPr>
            <p:spPr bwMode="auto">
              <a:xfrm>
                <a:off x="3992" y="2680"/>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2" name="Oval 38">
              <a:extLst>
                <a:ext uri="{FF2B5EF4-FFF2-40B4-BE49-F238E27FC236}">
                  <a16:creationId xmlns:a16="http://schemas.microsoft.com/office/drawing/2014/main" id="{5BCF4B1A-49CB-40B3-B09D-B160A8B58B35}"/>
                </a:ext>
              </a:extLst>
            </p:cNvPr>
            <p:cNvSpPr>
              <a:spLocks noChangeArrowheads="1"/>
            </p:cNvSpPr>
            <p:nvPr/>
          </p:nvSpPr>
          <p:spPr bwMode="auto">
            <a:xfrm>
              <a:off x="384" y="2086"/>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65" name="Group 46">
            <a:extLst>
              <a:ext uri="{FF2B5EF4-FFF2-40B4-BE49-F238E27FC236}">
                <a16:creationId xmlns:a16="http://schemas.microsoft.com/office/drawing/2014/main" id="{CC264E7E-7CC8-4C0E-84B5-E62292EABF5F}"/>
              </a:ext>
            </a:extLst>
          </p:cNvPr>
          <p:cNvGrpSpPr>
            <a:grpSpLocks/>
          </p:cNvGrpSpPr>
          <p:nvPr/>
        </p:nvGrpSpPr>
        <p:grpSpPr bwMode="auto">
          <a:xfrm>
            <a:off x="1516534" y="3359054"/>
            <a:ext cx="6756400" cy="1689100"/>
            <a:chOff x="384" y="2206"/>
            <a:chExt cx="4256" cy="1064"/>
          </a:xfrm>
        </p:grpSpPr>
        <p:grpSp>
          <p:nvGrpSpPr>
            <p:cNvPr id="66" name="Group 27">
              <a:extLst>
                <a:ext uri="{FF2B5EF4-FFF2-40B4-BE49-F238E27FC236}">
                  <a16:creationId xmlns:a16="http://schemas.microsoft.com/office/drawing/2014/main" id="{0725C655-46AC-4056-8791-06E510051FDD}"/>
                </a:ext>
              </a:extLst>
            </p:cNvPr>
            <p:cNvGrpSpPr>
              <a:grpSpLocks/>
            </p:cNvGrpSpPr>
            <p:nvPr/>
          </p:nvGrpSpPr>
          <p:grpSpPr bwMode="auto">
            <a:xfrm>
              <a:off x="3144" y="2206"/>
              <a:ext cx="1496" cy="1064"/>
              <a:chOff x="3144" y="2206"/>
              <a:chExt cx="1496" cy="1064"/>
            </a:xfrm>
          </p:grpSpPr>
          <p:sp>
            <p:nvSpPr>
              <p:cNvPr id="68" name="Oval 25">
                <a:extLst>
                  <a:ext uri="{FF2B5EF4-FFF2-40B4-BE49-F238E27FC236}">
                    <a16:creationId xmlns:a16="http://schemas.microsoft.com/office/drawing/2014/main" id="{5B2F6EC0-D65E-49BC-ACFB-79C5B5193185}"/>
                  </a:ext>
                </a:extLst>
              </p:cNvPr>
              <p:cNvSpPr>
                <a:spLocks noChangeArrowheads="1"/>
              </p:cNvSpPr>
              <p:nvPr/>
            </p:nvSpPr>
            <p:spPr bwMode="auto">
              <a:xfrm>
                <a:off x="4408" y="2790"/>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9" name="Oval 26">
                <a:extLst>
                  <a:ext uri="{FF2B5EF4-FFF2-40B4-BE49-F238E27FC236}">
                    <a16:creationId xmlns:a16="http://schemas.microsoft.com/office/drawing/2014/main" id="{0F485B0D-C40E-475C-95C1-A89D4F81DE53}"/>
                  </a:ext>
                </a:extLst>
              </p:cNvPr>
              <p:cNvSpPr>
                <a:spLocks noChangeArrowheads="1"/>
              </p:cNvSpPr>
              <p:nvPr/>
            </p:nvSpPr>
            <p:spPr bwMode="auto">
              <a:xfrm>
                <a:off x="3144" y="2206"/>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7" name="Oval 39">
              <a:extLst>
                <a:ext uri="{FF2B5EF4-FFF2-40B4-BE49-F238E27FC236}">
                  <a16:creationId xmlns:a16="http://schemas.microsoft.com/office/drawing/2014/main" id="{5139507C-23B1-4553-AB85-9AEEDA378445}"/>
                </a:ext>
              </a:extLst>
            </p:cNvPr>
            <p:cNvSpPr>
              <a:spLocks noChangeArrowheads="1"/>
            </p:cNvSpPr>
            <p:nvPr/>
          </p:nvSpPr>
          <p:spPr bwMode="auto">
            <a:xfrm>
              <a:off x="384" y="2390"/>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70" name="Group 47">
            <a:extLst>
              <a:ext uri="{FF2B5EF4-FFF2-40B4-BE49-F238E27FC236}">
                <a16:creationId xmlns:a16="http://schemas.microsoft.com/office/drawing/2014/main" id="{A99A7884-D219-4A1D-8197-4344FEF43E63}"/>
              </a:ext>
            </a:extLst>
          </p:cNvPr>
          <p:cNvGrpSpPr>
            <a:grpSpLocks/>
          </p:cNvGrpSpPr>
          <p:nvPr/>
        </p:nvGrpSpPr>
        <p:grpSpPr bwMode="auto">
          <a:xfrm>
            <a:off x="1516534" y="3879754"/>
            <a:ext cx="5702300" cy="876300"/>
            <a:chOff x="384" y="2534"/>
            <a:chExt cx="3592" cy="552"/>
          </a:xfrm>
        </p:grpSpPr>
        <p:sp>
          <p:nvSpPr>
            <p:cNvPr id="71" name="Oval 30">
              <a:extLst>
                <a:ext uri="{FF2B5EF4-FFF2-40B4-BE49-F238E27FC236}">
                  <a16:creationId xmlns:a16="http://schemas.microsoft.com/office/drawing/2014/main" id="{06F00C8F-F22D-4AC0-8B4E-DEB867D29A42}"/>
                </a:ext>
              </a:extLst>
            </p:cNvPr>
            <p:cNvSpPr>
              <a:spLocks noChangeArrowheads="1"/>
            </p:cNvSpPr>
            <p:nvPr/>
          </p:nvSpPr>
          <p:spPr bwMode="auto">
            <a:xfrm>
              <a:off x="3744" y="2534"/>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72" name="Oval 40">
              <a:extLst>
                <a:ext uri="{FF2B5EF4-FFF2-40B4-BE49-F238E27FC236}">
                  <a16:creationId xmlns:a16="http://schemas.microsoft.com/office/drawing/2014/main" id="{CFBB640D-96F6-4101-BC6D-5F8F3F49E0F5}"/>
                </a:ext>
              </a:extLst>
            </p:cNvPr>
            <p:cNvSpPr>
              <a:spLocks noChangeArrowheads="1"/>
            </p:cNvSpPr>
            <p:nvPr/>
          </p:nvSpPr>
          <p:spPr bwMode="auto">
            <a:xfrm>
              <a:off x="384" y="2710"/>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73" name="Group 48">
            <a:extLst>
              <a:ext uri="{FF2B5EF4-FFF2-40B4-BE49-F238E27FC236}">
                <a16:creationId xmlns:a16="http://schemas.microsoft.com/office/drawing/2014/main" id="{FD305417-04E5-4221-9B1A-7105A19256F7}"/>
              </a:ext>
            </a:extLst>
          </p:cNvPr>
          <p:cNvGrpSpPr>
            <a:grpSpLocks/>
          </p:cNvGrpSpPr>
          <p:nvPr/>
        </p:nvGrpSpPr>
        <p:grpSpPr bwMode="auto">
          <a:xfrm>
            <a:off x="1516534" y="4400454"/>
            <a:ext cx="8089900" cy="889000"/>
            <a:chOff x="384" y="2862"/>
            <a:chExt cx="5096" cy="560"/>
          </a:xfrm>
        </p:grpSpPr>
        <p:sp>
          <p:nvSpPr>
            <p:cNvPr id="74" name="Oval 29">
              <a:extLst>
                <a:ext uri="{FF2B5EF4-FFF2-40B4-BE49-F238E27FC236}">
                  <a16:creationId xmlns:a16="http://schemas.microsoft.com/office/drawing/2014/main" id="{536728BB-156A-4928-A499-C3474567F0F1}"/>
                </a:ext>
              </a:extLst>
            </p:cNvPr>
            <p:cNvSpPr>
              <a:spLocks noChangeArrowheads="1"/>
            </p:cNvSpPr>
            <p:nvPr/>
          </p:nvSpPr>
          <p:spPr bwMode="auto">
            <a:xfrm>
              <a:off x="5248" y="2862"/>
              <a:ext cx="2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75" name="Oval 41">
              <a:extLst>
                <a:ext uri="{FF2B5EF4-FFF2-40B4-BE49-F238E27FC236}">
                  <a16:creationId xmlns:a16="http://schemas.microsoft.com/office/drawing/2014/main" id="{CFAB9AB1-4E17-4315-A642-90EF12FD33B6}"/>
                </a:ext>
              </a:extLst>
            </p:cNvPr>
            <p:cNvSpPr>
              <a:spLocks noChangeArrowheads="1"/>
            </p:cNvSpPr>
            <p:nvPr/>
          </p:nvSpPr>
          <p:spPr bwMode="auto">
            <a:xfrm>
              <a:off x="384" y="3046"/>
              <a:ext cx="1120" cy="37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Tree>
    <p:extLst>
      <p:ext uri="{BB962C8B-B14F-4D97-AF65-F5344CB8AC3E}">
        <p14:creationId xmlns:p14="http://schemas.microsoft.com/office/powerpoint/2010/main" val="188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500"/>
                                        <p:tgtEl>
                                          <p:spTgt spid="55"/>
                                        </p:tgtEl>
                                      </p:cBhvr>
                                    </p:animEffec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up)">
                                      <p:cBhvr>
                                        <p:cTn id="47" dur="500"/>
                                        <p:tgtEl>
                                          <p:spTgt spid="65"/>
                                        </p:tgtEl>
                                      </p:cBhvr>
                                    </p:animEffec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up)">
                                      <p:cBhvr>
                                        <p:cTn id="52"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up)">
                                      <p:cBhvr>
                                        <p:cTn id="57"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426E11-44C3-4E45-BA11-7BE2D8B7D659}"/>
              </a:ext>
            </a:extLst>
          </p:cNvPr>
          <p:cNvSpPr>
            <a:spLocks noGrp="1"/>
          </p:cNvSpPr>
          <p:nvPr>
            <p:ph type="sldNum" sz="quarter" idx="11"/>
          </p:nvPr>
        </p:nvSpPr>
        <p:spPr/>
        <p:txBody>
          <a:bodyPr/>
          <a:lstStyle/>
          <a:p>
            <a:fld id="{F0D23093-2AB0-F74C-B865-1A12A15B650E}" type="slidenum">
              <a:rPr lang="en-US" smtClean="0">
                <a:latin typeface="+mn-lt"/>
              </a:rPr>
              <a:pPr/>
              <a:t>11</a:t>
            </a:fld>
            <a:endParaRPr lang="en-US" dirty="0">
              <a:latin typeface="+mn-lt"/>
            </a:endParaRPr>
          </a:p>
        </p:txBody>
      </p:sp>
      <p:sp>
        <p:nvSpPr>
          <p:cNvPr id="3" name="Title 2">
            <a:extLst>
              <a:ext uri="{FF2B5EF4-FFF2-40B4-BE49-F238E27FC236}">
                <a16:creationId xmlns:a16="http://schemas.microsoft.com/office/drawing/2014/main" id="{8A86D734-1F0A-4E4E-912D-4886B01EF623}"/>
              </a:ext>
            </a:extLst>
          </p:cNvPr>
          <p:cNvSpPr>
            <a:spLocks noGrp="1"/>
          </p:cNvSpPr>
          <p:nvPr>
            <p:ph type="title"/>
          </p:nvPr>
        </p:nvSpPr>
        <p:spPr/>
        <p:txBody>
          <a:bodyPr/>
          <a:lstStyle/>
          <a:p>
            <a:r>
              <a:rPr lang="en-GB" dirty="0">
                <a:latin typeface="+mn-lt"/>
              </a:rPr>
              <a:t>Records: nuclear power systems</a:t>
            </a:r>
            <a:endParaRPr lang="en-US" dirty="0">
              <a:latin typeface="+mn-lt"/>
            </a:endParaRPr>
          </a:p>
        </p:txBody>
      </p:sp>
      <p:pic>
        <p:nvPicPr>
          <p:cNvPr id="4" name="Picture 3">
            <a:extLst>
              <a:ext uri="{FF2B5EF4-FFF2-40B4-BE49-F238E27FC236}">
                <a16:creationId xmlns:a16="http://schemas.microsoft.com/office/drawing/2014/main" id="{D2288126-759F-4682-8C4C-C6C4225C0E57}"/>
              </a:ext>
            </a:extLst>
          </p:cNvPr>
          <p:cNvPicPr>
            <a:picLocks noChangeAspect="1"/>
          </p:cNvPicPr>
          <p:nvPr/>
        </p:nvPicPr>
        <p:blipFill rotWithShape="1">
          <a:blip r:embed="rId3"/>
          <a:srcRect l="340" r="-1"/>
          <a:stretch/>
        </p:blipFill>
        <p:spPr>
          <a:xfrm>
            <a:off x="2190299" y="1334072"/>
            <a:ext cx="3410401" cy="4205636"/>
          </a:xfrm>
          <a:prstGeom prst="rect">
            <a:avLst/>
          </a:prstGeom>
          <a:ln>
            <a:solidFill>
              <a:schemeClr val="accent3"/>
            </a:solidFill>
          </a:ln>
        </p:spPr>
      </p:pic>
      <p:grpSp>
        <p:nvGrpSpPr>
          <p:cNvPr id="5" name="Group 4">
            <a:extLst>
              <a:ext uri="{FF2B5EF4-FFF2-40B4-BE49-F238E27FC236}">
                <a16:creationId xmlns:a16="http://schemas.microsoft.com/office/drawing/2014/main" id="{64816046-4421-4521-A573-095E3035059E}"/>
              </a:ext>
            </a:extLst>
          </p:cNvPr>
          <p:cNvGrpSpPr/>
          <p:nvPr/>
        </p:nvGrpSpPr>
        <p:grpSpPr>
          <a:xfrm>
            <a:off x="6316662" y="1341446"/>
            <a:ext cx="3466675" cy="4428392"/>
            <a:chOff x="4337404" y="1381124"/>
            <a:chExt cx="2623454" cy="3507947"/>
          </a:xfrm>
        </p:grpSpPr>
        <p:pic>
          <p:nvPicPr>
            <p:cNvPr id="6" name="Picture 5">
              <a:extLst>
                <a:ext uri="{FF2B5EF4-FFF2-40B4-BE49-F238E27FC236}">
                  <a16:creationId xmlns:a16="http://schemas.microsoft.com/office/drawing/2014/main" id="{C63E5C60-1804-4E9A-8FD1-860642EF9CEC}"/>
                </a:ext>
              </a:extLst>
            </p:cNvPr>
            <p:cNvPicPr>
              <a:picLocks noChangeAspect="1"/>
            </p:cNvPicPr>
            <p:nvPr/>
          </p:nvPicPr>
          <p:blipFill rotWithShape="1">
            <a:blip r:embed="rId4"/>
            <a:srcRect b="347"/>
            <a:stretch/>
          </p:blipFill>
          <p:spPr>
            <a:xfrm>
              <a:off x="4337404" y="1381124"/>
              <a:ext cx="2623452" cy="3227281"/>
            </a:xfrm>
            <a:prstGeom prst="rect">
              <a:avLst/>
            </a:prstGeom>
            <a:ln>
              <a:solidFill>
                <a:schemeClr val="accent3"/>
              </a:solidFill>
            </a:ln>
          </p:spPr>
        </p:pic>
        <p:pic>
          <p:nvPicPr>
            <p:cNvPr id="7" name="Picture 6">
              <a:extLst>
                <a:ext uri="{FF2B5EF4-FFF2-40B4-BE49-F238E27FC236}">
                  <a16:creationId xmlns:a16="http://schemas.microsoft.com/office/drawing/2014/main" id="{329116C4-22F4-4FA0-AD7F-288377D0EAEE}"/>
                </a:ext>
              </a:extLst>
            </p:cNvPr>
            <p:cNvPicPr>
              <a:picLocks noChangeAspect="1"/>
            </p:cNvPicPr>
            <p:nvPr/>
          </p:nvPicPr>
          <p:blipFill rotWithShape="1">
            <a:blip r:embed="rId5"/>
            <a:srcRect l="390"/>
            <a:stretch/>
          </p:blipFill>
          <p:spPr>
            <a:xfrm>
              <a:off x="4337405" y="4617008"/>
              <a:ext cx="2623453" cy="272063"/>
            </a:xfrm>
            <a:prstGeom prst="rect">
              <a:avLst/>
            </a:prstGeom>
            <a:ln>
              <a:solidFill>
                <a:schemeClr val="accent3"/>
              </a:solidFill>
            </a:ln>
          </p:spPr>
        </p:pic>
      </p:grpSp>
      <p:sp>
        <p:nvSpPr>
          <p:cNvPr id="8" name="TextBox 7">
            <a:extLst>
              <a:ext uri="{FF2B5EF4-FFF2-40B4-BE49-F238E27FC236}">
                <a16:creationId xmlns:a16="http://schemas.microsoft.com/office/drawing/2014/main" id="{1E0DA3CC-8A85-41DD-A3F3-DEE341F54986}"/>
              </a:ext>
            </a:extLst>
          </p:cNvPr>
          <p:cNvSpPr txBox="1"/>
          <p:nvPr/>
        </p:nvSpPr>
        <p:spPr>
          <a:xfrm>
            <a:off x="2178325" y="964740"/>
            <a:ext cx="1708673" cy="369332"/>
          </a:xfrm>
          <a:prstGeom prst="rect">
            <a:avLst/>
          </a:prstGeom>
          <a:noFill/>
        </p:spPr>
        <p:txBody>
          <a:bodyPr wrap="none" rtlCol="0">
            <a:spAutoFit/>
          </a:bodyPr>
          <a:lstStyle/>
          <a:p>
            <a:r>
              <a:rPr lang="en-GB" b="1" dirty="0"/>
              <a:t>Fission Reactors</a:t>
            </a:r>
          </a:p>
        </p:txBody>
      </p:sp>
      <p:sp>
        <p:nvSpPr>
          <p:cNvPr id="9" name="TextBox 8">
            <a:extLst>
              <a:ext uri="{FF2B5EF4-FFF2-40B4-BE49-F238E27FC236}">
                <a16:creationId xmlns:a16="http://schemas.microsoft.com/office/drawing/2014/main" id="{CBA27134-BDEB-4CA2-B03D-45347FDF2634}"/>
              </a:ext>
            </a:extLst>
          </p:cNvPr>
          <p:cNvSpPr txBox="1"/>
          <p:nvPr/>
        </p:nvSpPr>
        <p:spPr>
          <a:xfrm>
            <a:off x="6279612" y="961253"/>
            <a:ext cx="1684628" cy="369332"/>
          </a:xfrm>
          <a:prstGeom prst="rect">
            <a:avLst/>
          </a:prstGeom>
          <a:noFill/>
        </p:spPr>
        <p:txBody>
          <a:bodyPr wrap="none" rtlCol="0">
            <a:spAutoFit/>
          </a:bodyPr>
          <a:lstStyle/>
          <a:p>
            <a:r>
              <a:rPr lang="en-GB" b="1" dirty="0"/>
              <a:t>Fusion Reactors</a:t>
            </a:r>
          </a:p>
        </p:txBody>
      </p:sp>
    </p:spTree>
    <p:extLst>
      <p:ext uri="{BB962C8B-B14F-4D97-AF65-F5344CB8AC3E}">
        <p14:creationId xmlns:p14="http://schemas.microsoft.com/office/powerpoint/2010/main" val="59127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57B9F-2AAA-4976-BC45-06E4220CB7BA}"/>
              </a:ext>
            </a:extLst>
          </p:cNvPr>
          <p:cNvSpPr>
            <a:spLocks noGrp="1"/>
          </p:cNvSpPr>
          <p:nvPr>
            <p:ph type="sldNum" sz="quarter" idx="11"/>
          </p:nvPr>
        </p:nvSpPr>
        <p:spPr/>
        <p:txBody>
          <a:bodyPr/>
          <a:lstStyle/>
          <a:p>
            <a:fld id="{F0D23093-2AB0-F74C-B865-1A12A15B650E}" type="slidenum">
              <a:rPr lang="en-US" smtClean="0">
                <a:latin typeface="+mn-lt"/>
              </a:rPr>
              <a:pPr/>
              <a:t>12</a:t>
            </a:fld>
            <a:endParaRPr lang="en-US" dirty="0">
              <a:latin typeface="+mn-lt"/>
            </a:endParaRPr>
          </a:p>
        </p:txBody>
      </p:sp>
      <p:sp>
        <p:nvSpPr>
          <p:cNvPr id="3" name="Title 2">
            <a:extLst>
              <a:ext uri="{FF2B5EF4-FFF2-40B4-BE49-F238E27FC236}">
                <a16:creationId xmlns:a16="http://schemas.microsoft.com/office/drawing/2014/main" id="{C96CA956-EEB9-4A40-84CE-BB4DDAD810A2}"/>
              </a:ext>
            </a:extLst>
          </p:cNvPr>
          <p:cNvSpPr>
            <a:spLocks noGrp="1"/>
          </p:cNvSpPr>
          <p:nvPr>
            <p:ph type="title"/>
          </p:nvPr>
        </p:nvSpPr>
        <p:spPr/>
        <p:txBody>
          <a:bodyPr/>
          <a:lstStyle/>
          <a:p>
            <a:r>
              <a:rPr lang="en-GB" dirty="0">
                <a:latin typeface="+mn-lt"/>
              </a:rPr>
              <a:t>Nuclear properties in the Elements data-table</a:t>
            </a:r>
            <a:endParaRPr lang="en-US" dirty="0">
              <a:latin typeface="+mn-lt"/>
            </a:endParaRPr>
          </a:p>
        </p:txBody>
      </p:sp>
      <p:sp>
        <p:nvSpPr>
          <p:cNvPr id="29" name="Rectangle 28">
            <a:extLst>
              <a:ext uri="{FF2B5EF4-FFF2-40B4-BE49-F238E27FC236}">
                <a16:creationId xmlns:a16="http://schemas.microsoft.com/office/drawing/2014/main" id="{C033A558-7107-42D2-A3A4-81C4FD58913E}"/>
              </a:ext>
            </a:extLst>
          </p:cNvPr>
          <p:cNvSpPr>
            <a:spLocks noChangeArrowheads="1"/>
          </p:cNvSpPr>
          <p:nvPr/>
        </p:nvSpPr>
        <p:spPr bwMode="auto">
          <a:xfrm>
            <a:off x="4354236" y="1668719"/>
            <a:ext cx="5460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pic>
        <p:nvPicPr>
          <p:cNvPr id="30" name="Picture 29">
            <a:extLst>
              <a:ext uri="{FF2B5EF4-FFF2-40B4-BE49-F238E27FC236}">
                <a16:creationId xmlns:a16="http://schemas.microsoft.com/office/drawing/2014/main" id="{BBB908DB-6963-4379-923E-12B412D56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2204864"/>
            <a:ext cx="4186238" cy="298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a:extLst>
              <a:ext uri="{FF2B5EF4-FFF2-40B4-BE49-F238E27FC236}">
                <a16:creationId xmlns:a16="http://schemas.microsoft.com/office/drawing/2014/main" id="{38110F79-ED61-4F3D-B31D-E3966B7F6854}"/>
              </a:ext>
            </a:extLst>
          </p:cNvPr>
          <p:cNvGrpSpPr>
            <a:grpSpLocks/>
          </p:cNvGrpSpPr>
          <p:nvPr/>
        </p:nvGrpSpPr>
        <p:grpSpPr bwMode="auto">
          <a:xfrm>
            <a:off x="4486016" y="2867367"/>
            <a:ext cx="974398" cy="805258"/>
            <a:chOff x="4250" y="1678"/>
            <a:chExt cx="1060" cy="876"/>
          </a:xfrm>
        </p:grpSpPr>
        <p:sp>
          <p:nvSpPr>
            <p:cNvPr id="32" name="Oval 12">
              <a:extLst>
                <a:ext uri="{FF2B5EF4-FFF2-40B4-BE49-F238E27FC236}">
                  <a16:creationId xmlns:a16="http://schemas.microsoft.com/office/drawing/2014/main" id="{33F38BE5-845D-4F95-90CD-0678CA1E5A00}"/>
                </a:ext>
              </a:extLst>
            </p:cNvPr>
            <p:cNvSpPr>
              <a:spLocks noChangeArrowheads="1"/>
            </p:cNvSpPr>
            <p:nvPr/>
          </p:nvSpPr>
          <p:spPr bwMode="auto">
            <a:xfrm rot="559575">
              <a:off x="4711" y="1678"/>
              <a:ext cx="405" cy="123"/>
            </a:xfrm>
            <a:prstGeom prst="ellipse">
              <a:avLst/>
            </a:prstGeom>
            <a:noFill/>
            <a:ln w="254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endParaRPr lang="en-GB" sz="1000" dirty="0">
                <a:latin typeface="Times New Roman" panose="02020603050405020304" pitchFamily="18" charset="0"/>
              </a:endParaRPr>
            </a:p>
          </p:txBody>
        </p:sp>
        <p:sp>
          <p:nvSpPr>
            <p:cNvPr id="33" name="Rectangle 49">
              <a:extLst>
                <a:ext uri="{FF2B5EF4-FFF2-40B4-BE49-F238E27FC236}">
                  <a16:creationId xmlns:a16="http://schemas.microsoft.com/office/drawing/2014/main" id="{68ACF2AC-98B0-4FA2-8082-134F17023DE5}"/>
                </a:ext>
              </a:extLst>
            </p:cNvPr>
            <p:cNvSpPr>
              <a:spLocks noChangeArrowheads="1"/>
            </p:cNvSpPr>
            <p:nvPr/>
          </p:nvSpPr>
          <p:spPr bwMode="auto">
            <a:xfrm>
              <a:off x="4250" y="2022"/>
              <a:ext cx="106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Pct val="100000"/>
                <a:buFontTx/>
                <a:buNone/>
              </a:pPr>
              <a:r>
                <a:rPr lang="en-GB" sz="1000" b="1" i="1" dirty="0">
                  <a:sym typeface="Symbol" panose="05050102010706020507" pitchFamily="18" charset="2"/>
                </a:rPr>
                <a:t>Fuels for</a:t>
              </a:r>
            </a:p>
            <a:p>
              <a:pPr>
                <a:spcBef>
                  <a:spcPct val="0"/>
                </a:spcBef>
                <a:spcAft>
                  <a:spcPct val="0"/>
                </a:spcAft>
                <a:buClrTx/>
                <a:buSzPct val="100000"/>
                <a:buFontTx/>
                <a:buNone/>
              </a:pPr>
              <a:r>
                <a:rPr lang="en-GB" sz="1000" b="1" i="1" dirty="0">
                  <a:sym typeface="Symbol" panose="05050102010706020507" pitchFamily="18" charset="2"/>
                </a:rPr>
                <a:t>fission reactors</a:t>
              </a:r>
            </a:p>
          </p:txBody>
        </p:sp>
        <p:sp>
          <p:nvSpPr>
            <p:cNvPr id="34" name="Line 8">
              <a:extLst>
                <a:ext uri="{FF2B5EF4-FFF2-40B4-BE49-F238E27FC236}">
                  <a16:creationId xmlns:a16="http://schemas.microsoft.com/office/drawing/2014/main" id="{5677E140-CC7C-4FC0-9802-1F87EA2B47CE}"/>
                </a:ext>
              </a:extLst>
            </p:cNvPr>
            <p:cNvSpPr>
              <a:spLocks noChangeShapeType="1"/>
            </p:cNvSpPr>
            <p:nvPr/>
          </p:nvSpPr>
          <p:spPr bwMode="auto">
            <a:xfrm flipH="1">
              <a:off x="4711" y="1793"/>
              <a:ext cx="139" cy="229"/>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square">
              <a:spAutoFit/>
            </a:bodyPr>
            <a:lstStyle/>
            <a:p>
              <a:endParaRPr lang="en-GB" sz="1000" dirty="0"/>
            </a:p>
          </p:txBody>
        </p:sp>
      </p:grpSp>
      <p:grpSp>
        <p:nvGrpSpPr>
          <p:cNvPr id="35" name="Group 34">
            <a:extLst>
              <a:ext uri="{FF2B5EF4-FFF2-40B4-BE49-F238E27FC236}">
                <a16:creationId xmlns:a16="http://schemas.microsoft.com/office/drawing/2014/main" id="{5F3FE4E1-BA85-4BBD-B66A-C0FD789D7BB1}"/>
              </a:ext>
            </a:extLst>
          </p:cNvPr>
          <p:cNvGrpSpPr>
            <a:grpSpLocks/>
          </p:cNvGrpSpPr>
          <p:nvPr/>
        </p:nvGrpSpPr>
        <p:grpSpPr bwMode="auto">
          <a:xfrm>
            <a:off x="1811785" y="1705851"/>
            <a:ext cx="2330450" cy="1198559"/>
            <a:chOff x="1634" y="820"/>
            <a:chExt cx="1468" cy="755"/>
          </a:xfrm>
        </p:grpSpPr>
        <p:sp>
          <p:nvSpPr>
            <p:cNvPr id="36" name="Oval 35">
              <a:extLst>
                <a:ext uri="{FF2B5EF4-FFF2-40B4-BE49-F238E27FC236}">
                  <a16:creationId xmlns:a16="http://schemas.microsoft.com/office/drawing/2014/main" id="{371B2066-93D4-4371-9103-C4F8DC8CC5D0}"/>
                </a:ext>
              </a:extLst>
            </p:cNvPr>
            <p:cNvSpPr>
              <a:spLocks noChangeArrowheads="1"/>
            </p:cNvSpPr>
            <p:nvPr/>
          </p:nvSpPr>
          <p:spPr bwMode="auto">
            <a:xfrm>
              <a:off x="1816" y="1248"/>
              <a:ext cx="1104"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37" name="Group 36">
              <a:extLst>
                <a:ext uri="{FF2B5EF4-FFF2-40B4-BE49-F238E27FC236}">
                  <a16:creationId xmlns:a16="http://schemas.microsoft.com/office/drawing/2014/main" id="{8E456235-CD64-4DCE-97C9-9AAA4F2E1F51}"/>
                </a:ext>
              </a:extLst>
            </p:cNvPr>
            <p:cNvGrpSpPr>
              <a:grpSpLocks/>
            </p:cNvGrpSpPr>
            <p:nvPr/>
          </p:nvGrpSpPr>
          <p:grpSpPr bwMode="auto">
            <a:xfrm>
              <a:off x="1634" y="820"/>
              <a:ext cx="1468" cy="430"/>
              <a:chOff x="1634" y="820"/>
              <a:chExt cx="1468" cy="430"/>
            </a:xfrm>
          </p:grpSpPr>
          <p:sp>
            <p:nvSpPr>
              <p:cNvPr id="38" name="Line 12">
                <a:extLst>
                  <a:ext uri="{FF2B5EF4-FFF2-40B4-BE49-F238E27FC236}">
                    <a16:creationId xmlns:a16="http://schemas.microsoft.com/office/drawing/2014/main" id="{EEDFFFE6-22E0-4ECF-845E-973D582487F7}"/>
                  </a:ext>
                </a:extLst>
              </p:cNvPr>
              <p:cNvSpPr>
                <a:spLocks noChangeShapeType="1"/>
              </p:cNvSpPr>
              <p:nvPr/>
            </p:nvSpPr>
            <p:spPr bwMode="auto">
              <a:xfrm flipH="1" flipV="1">
                <a:off x="2355" y="961"/>
                <a:ext cx="78" cy="289"/>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39" name="Rectangle 49">
                <a:extLst>
                  <a:ext uri="{FF2B5EF4-FFF2-40B4-BE49-F238E27FC236}">
                    <a16:creationId xmlns:a16="http://schemas.microsoft.com/office/drawing/2014/main" id="{97E136EC-E269-43FE-9BD0-7BE921C8C0B7}"/>
                  </a:ext>
                </a:extLst>
              </p:cNvPr>
              <p:cNvSpPr>
                <a:spLocks noChangeArrowheads="1"/>
              </p:cNvSpPr>
              <p:nvPr/>
            </p:nvSpPr>
            <p:spPr bwMode="auto">
              <a:xfrm>
                <a:off x="1634" y="820"/>
                <a:ext cx="1468"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Pct val="100000"/>
                  <a:buFontTx/>
                  <a:buNone/>
                </a:pPr>
                <a:r>
                  <a:rPr lang="en-GB" sz="1000" b="1" i="1" dirty="0">
                    <a:latin typeface="+mn-lt"/>
                    <a:sym typeface="Symbol" panose="05050102010706020507" pitchFamily="18" charset="2"/>
                  </a:rPr>
                  <a:t>Most stable elements</a:t>
                </a:r>
              </a:p>
            </p:txBody>
          </p:sp>
        </p:grpSp>
      </p:grpSp>
      <p:grpSp>
        <p:nvGrpSpPr>
          <p:cNvPr id="40" name="Group 39">
            <a:extLst>
              <a:ext uri="{FF2B5EF4-FFF2-40B4-BE49-F238E27FC236}">
                <a16:creationId xmlns:a16="http://schemas.microsoft.com/office/drawing/2014/main" id="{8B8AEBE9-5A72-4308-81FF-B4FB7096110E}"/>
              </a:ext>
            </a:extLst>
          </p:cNvPr>
          <p:cNvGrpSpPr>
            <a:grpSpLocks/>
          </p:cNvGrpSpPr>
          <p:nvPr/>
        </p:nvGrpSpPr>
        <p:grpSpPr bwMode="auto">
          <a:xfrm>
            <a:off x="1698746" y="4068457"/>
            <a:ext cx="1281424" cy="880636"/>
            <a:chOff x="1219" y="2965"/>
            <a:chExt cx="1394" cy="958"/>
          </a:xfrm>
        </p:grpSpPr>
        <p:sp>
          <p:nvSpPr>
            <p:cNvPr id="41" name="Rectangle 49">
              <a:extLst>
                <a:ext uri="{FF2B5EF4-FFF2-40B4-BE49-F238E27FC236}">
                  <a16:creationId xmlns:a16="http://schemas.microsoft.com/office/drawing/2014/main" id="{45A6B06F-2AFB-490B-A022-0862BBA98E55}"/>
                </a:ext>
              </a:extLst>
            </p:cNvPr>
            <p:cNvSpPr>
              <a:spLocks noChangeArrowheads="1"/>
            </p:cNvSpPr>
            <p:nvPr/>
          </p:nvSpPr>
          <p:spPr bwMode="auto">
            <a:xfrm>
              <a:off x="1773" y="2965"/>
              <a:ext cx="840"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spcAft>
                  <a:spcPct val="0"/>
                </a:spcAft>
                <a:buClrTx/>
                <a:buSzPct val="100000"/>
                <a:buFontTx/>
                <a:buNone/>
              </a:pPr>
              <a:r>
                <a:rPr lang="en-GB" sz="1000" b="1" i="1" dirty="0">
                  <a:latin typeface="+mn-lt"/>
                  <a:sym typeface="Symbol" panose="05050102010706020507" pitchFamily="18" charset="2"/>
                </a:rPr>
                <a:t>Fuels for</a:t>
              </a:r>
            </a:p>
            <a:p>
              <a:pPr algn="r">
                <a:spcBef>
                  <a:spcPct val="0"/>
                </a:spcBef>
                <a:spcAft>
                  <a:spcPct val="0"/>
                </a:spcAft>
                <a:buClrTx/>
                <a:buSzPct val="100000"/>
                <a:buFontTx/>
                <a:buNone/>
              </a:pPr>
              <a:r>
                <a:rPr lang="en-GB" sz="1000" b="1" i="1" dirty="0">
                  <a:latin typeface="+mn-lt"/>
                  <a:sym typeface="Symbol" panose="05050102010706020507" pitchFamily="18" charset="2"/>
                </a:rPr>
                <a:t>fusion reactors</a:t>
              </a:r>
            </a:p>
          </p:txBody>
        </p:sp>
        <p:sp>
          <p:nvSpPr>
            <p:cNvPr id="42" name="Oval 41">
              <a:extLst>
                <a:ext uri="{FF2B5EF4-FFF2-40B4-BE49-F238E27FC236}">
                  <a16:creationId xmlns:a16="http://schemas.microsoft.com/office/drawing/2014/main" id="{BCDBF9C7-6A30-4BCB-9119-5A33254CEAA6}"/>
                </a:ext>
              </a:extLst>
            </p:cNvPr>
            <p:cNvSpPr>
              <a:spLocks noChangeArrowheads="1"/>
            </p:cNvSpPr>
            <p:nvPr/>
          </p:nvSpPr>
          <p:spPr bwMode="auto">
            <a:xfrm>
              <a:off x="1219" y="3157"/>
              <a:ext cx="223" cy="766"/>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43" name="Line 17">
              <a:extLst>
                <a:ext uri="{FF2B5EF4-FFF2-40B4-BE49-F238E27FC236}">
                  <a16:creationId xmlns:a16="http://schemas.microsoft.com/office/drawing/2014/main" id="{60936811-C963-4C98-84B0-1013E472E7D1}"/>
                </a:ext>
              </a:extLst>
            </p:cNvPr>
            <p:cNvSpPr>
              <a:spLocks noChangeShapeType="1"/>
            </p:cNvSpPr>
            <p:nvPr/>
          </p:nvSpPr>
          <p:spPr bwMode="auto">
            <a:xfrm flipH="1">
              <a:off x="1442" y="3191"/>
              <a:ext cx="411" cy="15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pic>
        <p:nvPicPr>
          <p:cNvPr id="44" name="Picture 3">
            <a:extLst>
              <a:ext uri="{FF2B5EF4-FFF2-40B4-BE49-F238E27FC236}">
                <a16:creationId xmlns:a16="http://schemas.microsoft.com/office/drawing/2014/main" id="{7B78507B-0EBD-4B4A-8B48-BCFFA104C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334" y="2180800"/>
            <a:ext cx="429902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
            <a:extLst>
              <a:ext uri="{FF2B5EF4-FFF2-40B4-BE49-F238E27FC236}">
                <a16:creationId xmlns:a16="http://schemas.microsoft.com/office/drawing/2014/main" id="{4F11DB3A-34E3-43C0-89F1-F4306857BE24}"/>
              </a:ext>
            </a:extLst>
          </p:cNvPr>
          <p:cNvGrpSpPr>
            <a:grpSpLocks/>
          </p:cNvGrpSpPr>
          <p:nvPr/>
        </p:nvGrpSpPr>
        <p:grpSpPr bwMode="auto">
          <a:xfrm>
            <a:off x="5931822" y="1383119"/>
            <a:ext cx="2211444" cy="2986068"/>
            <a:chOff x="599" y="2"/>
            <a:chExt cx="2321" cy="3134"/>
          </a:xfrm>
        </p:grpSpPr>
        <p:grpSp>
          <p:nvGrpSpPr>
            <p:cNvPr id="46" name="Group 5">
              <a:extLst>
                <a:ext uri="{FF2B5EF4-FFF2-40B4-BE49-F238E27FC236}">
                  <a16:creationId xmlns:a16="http://schemas.microsoft.com/office/drawing/2014/main" id="{D9C66455-F0C7-4640-90D1-2BA6716D5352}"/>
                </a:ext>
              </a:extLst>
            </p:cNvPr>
            <p:cNvGrpSpPr>
              <a:grpSpLocks/>
            </p:cNvGrpSpPr>
            <p:nvPr/>
          </p:nvGrpSpPr>
          <p:grpSpPr bwMode="auto">
            <a:xfrm>
              <a:off x="1338" y="740"/>
              <a:ext cx="1582" cy="2396"/>
              <a:chOff x="1338" y="740"/>
              <a:chExt cx="1582" cy="2396"/>
            </a:xfrm>
          </p:grpSpPr>
          <p:sp>
            <p:nvSpPr>
              <p:cNvPr id="48" name="Oval 6">
                <a:extLst>
                  <a:ext uri="{FF2B5EF4-FFF2-40B4-BE49-F238E27FC236}">
                    <a16:creationId xmlns:a16="http://schemas.microsoft.com/office/drawing/2014/main" id="{63B5F45E-7731-4C79-A862-C6FA933960BE}"/>
                  </a:ext>
                </a:extLst>
              </p:cNvPr>
              <p:cNvSpPr>
                <a:spLocks noChangeArrowheads="1"/>
              </p:cNvSpPr>
              <p:nvPr/>
            </p:nvSpPr>
            <p:spPr bwMode="auto">
              <a:xfrm rot="2504935">
                <a:off x="1456" y="832"/>
                <a:ext cx="1464" cy="2304"/>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49" name="Line 7">
                <a:extLst>
                  <a:ext uri="{FF2B5EF4-FFF2-40B4-BE49-F238E27FC236}">
                    <a16:creationId xmlns:a16="http://schemas.microsoft.com/office/drawing/2014/main" id="{C0D74789-9AFC-42DC-8DA2-B14AEBAC946A}"/>
                  </a:ext>
                </a:extLst>
              </p:cNvPr>
              <p:cNvSpPr>
                <a:spLocks noChangeShapeType="1"/>
              </p:cNvSpPr>
              <p:nvPr/>
            </p:nvSpPr>
            <p:spPr bwMode="auto">
              <a:xfrm flipH="1" flipV="1">
                <a:off x="1338" y="740"/>
                <a:ext cx="430" cy="62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47" name="Rectangle 49">
              <a:extLst>
                <a:ext uri="{FF2B5EF4-FFF2-40B4-BE49-F238E27FC236}">
                  <a16:creationId xmlns:a16="http://schemas.microsoft.com/office/drawing/2014/main" id="{231724E9-09A3-4E66-A45D-ECDB5DA023BA}"/>
                </a:ext>
              </a:extLst>
            </p:cNvPr>
            <p:cNvSpPr>
              <a:spLocks noChangeArrowheads="1"/>
            </p:cNvSpPr>
            <p:nvPr/>
          </p:nvSpPr>
          <p:spPr bwMode="auto">
            <a:xfrm>
              <a:off x="599" y="2"/>
              <a:ext cx="1169"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Pct val="100000"/>
                <a:buFontTx/>
                <a:buNone/>
              </a:pPr>
              <a:r>
                <a:rPr lang="en-GB" sz="1000" b="1" i="1" dirty="0">
                  <a:latin typeface="+mn-lt"/>
                  <a:sym typeface="Symbol" panose="05050102010706020507" pitchFamily="18" charset="2"/>
                </a:rPr>
                <a:t>Moderator materials</a:t>
              </a:r>
            </a:p>
            <a:p>
              <a:pPr algn="ctr">
                <a:spcBef>
                  <a:spcPct val="0"/>
                </a:spcBef>
                <a:spcAft>
                  <a:spcPct val="0"/>
                </a:spcAft>
                <a:buClrTx/>
                <a:buSzPct val="100000"/>
                <a:buFontTx/>
                <a:buNone/>
              </a:pPr>
              <a:r>
                <a:rPr lang="en-GB" sz="1000" i="1" dirty="0">
                  <a:latin typeface="+mn-lt"/>
                  <a:sym typeface="Symbol" panose="05050102010706020507" pitchFamily="18" charset="2"/>
                </a:rPr>
                <a:t>High scattering, low absorption</a:t>
              </a:r>
            </a:p>
          </p:txBody>
        </p:sp>
      </p:grpSp>
      <p:grpSp>
        <p:nvGrpSpPr>
          <p:cNvPr id="50" name="Group 9">
            <a:extLst>
              <a:ext uri="{FF2B5EF4-FFF2-40B4-BE49-F238E27FC236}">
                <a16:creationId xmlns:a16="http://schemas.microsoft.com/office/drawing/2014/main" id="{9B7BC734-2154-413F-841E-1334B9CFAE5C}"/>
              </a:ext>
            </a:extLst>
          </p:cNvPr>
          <p:cNvGrpSpPr>
            <a:grpSpLocks/>
          </p:cNvGrpSpPr>
          <p:nvPr/>
        </p:nvGrpSpPr>
        <p:grpSpPr bwMode="auto">
          <a:xfrm>
            <a:off x="9055185" y="3090911"/>
            <a:ext cx="2185716" cy="2280997"/>
            <a:chOff x="4057" y="1756"/>
            <a:chExt cx="2294" cy="2394"/>
          </a:xfrm>
        </p:grpSpPr>
        <p:sp>
          <p:nvSpPr>
            <p:cNvPr id="51" name="Oval 10">
              <a:extLst>
                <a:ext uri="{FF2B5EF4-FFF2-40B4-BE49-F238E27FC236}">
                  <a16:creationId xmlns:a16="http://schemas.microsoft.com/office/drawing/2014/main" id="{7BF196C3-5E66-4572-8578-4D7E047732FC}"/>
                </a:ext>
              </a:extLst>
            </p:cNvPr>
            <p:cNvSpPr>
              <a:spLocks noChangeArrowheads="1"/>
            </p:cNvSpPr>
            <p:nvPr/>
          </p:nvSpPr>
          <p:spPr bwMode="auto">
            <a:xfrm rot="2504935">
              <a:off x="4057" y="1756"/>
              <a:ext cx="1023" cy="1772"/>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52" name="Line 11">
              <a:extLst>
                <a:ext uri="{FF2B5EF4-FFF2-40B4-BE49-F238E27FC236}">
                  <a16:creationId xmlns:a16="http://schemas.microsoft.com/office/drawing/2014/main" id="{EC52E8E1-8060-4F1D-BE00-99AD588BF694}"/>
                </a:ext>
              </a:extLst>
            </p:cNvPr>
            <p:cNvSpPr>
              <a:spLocks noChangeShapeType="1"/>
            </p:cNvSpPr>
            <p:nvPr/>
          </p:nvSpPr>
          <p:spPr bwMode="auto">
            <a:xfrm flipH="1" flipV="1">
              <a:off x="4952" y="2979"/>
              <a:ext cx="501" cy="31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3" name="Rectangle 49">
              <a:extLst>
                <a:ext uri="{FF2B5EF4-FFF2-40B4-BE49-F238E27FC236}">
                  <a16:creationId xmlns:a16="http://schemas.microsoft.com/office/drawing/2014/main" id="{D88D5D8F-3F16-4688-BB24-C92A21B88865}"/>
                </a:ext>
              </a:extLst>
            </p:cNvPr>
            <p:cNvSpPr>
              <a:spLocks noChangeArrowheads="1"/>
            </p:cNvSpPr>
            <p:nvPr/>
          </p:nvSpPr>
          <p:spPr bwMode="auto">
            <a:xfrm>
              <a:off x="5286" y="3262"/>
              <a:ext cx="1065"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925"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620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620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Pct val="100000"/>
                <a:buFontTx/>
                <a:buNone/>
              </a:pPr>
              <a:r>
                <a:rPr lang="en-GB" sz="1000" b="1" i="1" dirty="0">
                  <a:latin typeface="+mn-lt"/>
                  <a:sym typeface="Symbol" panose="05050102010706020507" pitchFamily="18" charset="2"/>
                </a:rPr>
                <a:t>Control</a:t>
              </a:r>
              <a:r>
                <a:rPr lang="en-GB" sz="1050" b="1" i="1" dirty="0">
                  <a:latin typeface="+mn-lt"/>
                  <a:sym typeface="Symbol" panose="05050102010706020507" pitchFamily="18" charset="2"/>
                </a:rPr>
                <a:t> rod materials</a:t>
              </a:r>
            </a:p>
            <a:p>
              <a:pPr algn="ctr">
                <a:spcBef>
                  <a:spcPct val="0"/>
                </a:spcBef>
                <a:spcAft>
                  <a:spcPct val="0"/>
                </a:spcAft>
                <a:buClrTx/>
                <a:buSzPct val="100000"/>
                <a:buFontTx/>
                <a:buNone/>
              </a:pPr>
              <a:r>
                <a:rPr lang="en-GB" sz="1000" i="1" dirty="0">
                  <a:latin typeface="+mn-lt"/>
                  <a:sym typeface="Symbol" panose="05050102010706020507" pitchFamily="18" charset="2"/>
                </a:rPr>
                <a:t>High absorption, low scattering</a:t>
              </a:r>
            </a:p>
          </p:txBody>
        </p:sp>
      </p:grpSp>
    </p:spTree>
    <p:extLst>
      <p:ext uri="{BB962C8B-B14F-4D97-AF65-F5344CB8AC3E}">
        <p14:creationId xmlns:p14="http://schemas.microsoft.com/office/powerpoint/2010/main" val="63118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1CD7B-9043-4712-8161-481E3D6CFEB9}"/>
              </a:ext>
            </a:extLst>
          </p:cNvPr>
          <p:cNvSpPr>
            <a:spLocks noGrp="1"/>
          </p:cNvSpPr>
          <p:nvPr>
            <p:ph type="sldNum" sz="quarter" idx="11"/>
          </p:nvPr>
        </p:nvSpPr>
        <p:spPr/>
        <p:txBody>
          <a:bodyPr/>
          <a:lstStyle/>
          <a:p>
            <a:fld id="{F0D23093-2AB0-F74C-B865-1A12A15B650E}" type="slidenum">
              <a:rPr lang="en-US" smtClean="0">
                <a:latin typeface="+mn-lt"/>
              </a:rPr>
              <a:pPr/>
              <a:t>13</a:t>
            </a:fld>
            <a:endParaRPr lang="en-US" dirty="0">
              <a:latin typeface="+mn-lt"/>
            </a:endParaRPr>
          </a:p>
        </p:txBody>
      </p:sp>
      <p:sp>
        <p:nvSpPr>
          <p:cNvPr id="3" name="Title 2">
            <a:extLst>
              <a:ext uri="{FF2B5EF4-FFF2-40B4-BE49-F238E27FC236}">
                <a16:creationId xmlns:a16="http://schemas.microsoft.com/office/drawing/2014/main" id="{2F0E8AF1-B49F-4BEE-B6A6-A7EC7C81FEAC}"/>
              </a:ext>
            </a:extLst>
          </p:cNvPr>
          <p:cNvSpPr>
            <a:spLocks noGrp="1"/>
          </p:cNvSpPr>
          <p:nvPr>
            <p:ph type="title"/>
          </p:nvPr>
        </p:nvSpPr>
        <p:spPr/>
        <p:txBody>
          <a:bodyPr/>
          <a:lstStyle/>
          <a:p>
            <a:r>
              <a:rPr lang="en-GB" dirty="0">
                <a:latin typeface="+mn-lt"/>
              </a:rPr>
              <a:t>The big picture (1): space and materials</a:t>
            </a:r>
            <a:endParaRPr lang="en-US" dirty="0">
              <a:latin typeface="+mn-lt"/>
            </a:endParaRPr>
          </a:p>
        </p:txBody>
      </p:sp>
      <p:sp>
        <p:nvSpPr>
          <p:cNvPr id="4" name="Rectangle 4">
            <a:extLst>
              <a:ext uri="{FF2B5EF4-FFF2-40B4-BE49-F238E27FC236}">
                <a16:creationId xmlns:a16="http://schemas.microsoft.com/office/drawing/2014/main" id="{257B6810-9A45-4E31-A783-1EA9D15C88A7}"/>
              </a:ext>
            </a:extLst>
          </p:cNvPr>
          <p:cNvSpPr>
            <a:spLocks noChangeArrowheads="1"/>
          </p:cNvSpPr>
          <p:nvPr/>
        </p:nvSpPr>
        <p:spPr bwMode="auto">
          <a:xfrm>
            <a:off x="8261898" y="887124"/>
            <a:ext cx="29337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rgbClr val="808000"/>
              </a:buClr>
              <a:buSzPct val="115000"/>
            </a:pPr>
            <a:r>
              <a:rPr lang="en-GB" b="1" i="1" dirty="0">
                <a:latin typeface="+mn-lt"/>
              </a:rPr>
              <a:t>Concepts</a:t>
            </a:r>
            <a:r>
              <a:rPr lang="en-GB" dirty="0">
                <a:latin typeface="+mn-lt"/>
              </a:rPr>
              <a:t> </a:t>
            </a:r>
            <a:r>
              <a:rPr lang="en-GB" sz="1400" dirty="0">
                <a:latin typeface="+mn-lt"/>
              </a:rPr>
              <a:t> </a:t>
            </a:r>
          </a:p>
          <a:p>
            <a:pPr>
              <a:spcBef>
                <a:spcPts val="200"/>
              </a:spcBef>
              <a:spcAft>
                <a:spcPts val="200"/>
              </a:spcAft>
              <a:buClr>
                <a:schemeClr val="accent1"/>
              </a:buClr>
              <a:buSzPct val="115000"/>
              <a:buFont typeface="Wingdings" panose="05000000000000000000" pitchFamily="2" charset="2"/>
              <a:buChar char="§"/>
            </a:pPr>
            <a:r>
              <a:rPr lang="en-GB" sz="1400" dirty="0">
                <a:latin typeface="+mn-lt"/>
              </a:rPr>
              <a:t>  </a:t>
            </a:r>
            <a:r>
              <a:rPr lang="en-GB" sz="1400" b="1" dirty="0">
                <a:latin typeface="+mn-lt"/>
              </a:rPr>
              <a:t>Resource intensities</a:t>
            </a:r>
          </a:p>
          <a:p>
            <a:pPr>
              <a:spcBef>
                <a:spcPts val="200"/>
              </a:spcBef>
              <a:spcAft>
                <a:spcPts val="200"/>
              </a:spcAft>
              <a:buClr>
                <a:schemeClr val="accent1"/>
              </a:buClr>
              <a:buSzPct val="115000"/>
              <a:buFont typeface="Wingdings" panose="05000000000000000000" pitchFamily="2" charset="2"/>
              <a:buChar char="§"/>
            </a:pPr>
            <a:r>
              <a:rPr lang="en-GB" sz="1400" b="1" dirty="0">
                <a:latin typeface="+mn-lt"/>
              </a:rPr>
              <a:t>  Capacity factor</a:t>
            </a:r>
          </a:p>
          <a:p>
            <a:pPr>
              <a:spcBef>
                <a:spcPts val="200"/>
              </a:spcBef>
              <a:spcAft>
                <a:spcPts val="200"/>
              </a:spcAft>
              <a:buClr>
                <a:schemeClr val="accent1"/>
              </a:buClr>
              <a:buSzPct val="115000"/>
              <a:buFont typeface="Wingdings" panose="05000000000000000000" pitchFamily="2" charset="2"/>
              <a:buChar char="§"/>
            </a:pPr>
            <a:r>
              <a:rPr lang="en-GB" sz="1400" b="1" dirty="0">
                <a:latin typeface="+mn-lt"/>
              </a:rPr>
              <a:t>  Rated (nominal) power kW </a:t>
            </a:r>
            <a:r>
              <a:rPr lang="en-GB" sz="1400" b="1" baseline="-25000" dirty="0">
                <a:latin typeface="+mn-lt"/>
              </a:rPr>
              <a:t>nom</a:t>
            </a:r>
            <a:r>
              <a:rPr lang="en-GB" sz="1400" b="1" dirty="0">
                <a:latin typeface="+mn-lt"/>
              </a:rPr>
              <a:t> </a:t>
            </a:r>
          </a:p>
          <a:p>
            <a:pPr>
              <a:spcBef>
                <a:spcPts val="200"/>
              </a:spcBef>
              <a:spcAft>
                <a:spcPts val="200"/>
              </a:spcAft>
              <a:buClr>
                <a:srgbClr val="808000"/>
              </a:buClr>
              <a:buSzPct val="115000"/>
            </a:pPr>
            <a:r>
              <a:rPr lang="en-GB" sz="1400" b="1" dirty="0">
                <a:latin typeface="+mn-lt"/>
              </a:rPr>
              <a:t>   versus Actual power  kW </a:t>
            </a:r>
            <a:r>
              <a:rPr lang="en-GB" sz="1400" b="1" baseline="-25000" dirty="0">
                <a:latin typeface="+mn-lt"/>
              </a:rPr>
              <a:t>actual</a:t>
            </a:r>
          </a:p>
          <a:p>
            <a:pPr>
              <a:spcBef>
                <a:spcPts val="200"/>
              </a:spcBef>
              <a:spcAft>
                <a:spcPts val="200"/>
              </a:spcAft>
              <a:buClr>
                <a:srgbClr val="808000"/>
              </a:buClr>
              <a:buSzPct val="115000"/>
            </a:pPr>
            <a:endParaRPr lang="en-GB" sz="1400" b="1" i="1" dirty="0">
              <a:latin typeface="+mn-lt"/>
            </a:endParaRPr>
          </a:p>
        </p:txBody>
      </p:sp>
      <p:pic>
        <p:nvPicPr>
          <p:cNvPr id="9" name="Picture 8">
            <a:extLst>
              <a:ext uri="{FF2B5EF4-FFF2-40B4-BE49-F238E27FC236}">
                <a16:creationId xmlns:a16="http://schemas.microsoft.com/office/drawing/2014/main" id="{89FC9D81-300C-CBD9-C376-DDBC92C17774}"/>
              </a:ext>
            </a:extLst>
          </p:cNvPr>
          <p:cNvPicPr>
            <a:picLocks noChangeAspect="1"/>
          </p:cNvPicPr>
          <p:nvPr/>
        </p:nvPicPr>
        <p:blipFill>
          <a:blip r:embed="rId3"/>
          <a:stretch>
            <a:fillRect/>
          </a:stretch>
        </p:blipFill>
        <p:spPr>
          <a:xfrm>
            <a:off x="685800" y="1219200"/>
            <a:ext cx="7315200" cy="4052122"/>
          </a:xfrm>
          <a:prstGeom prst="rect">
            <a:avLst/>
          </a:prstGeom>
        </p:spPr>
      </p:pic>
    </p:spTree>
    <p:extLst>
      <p:ext uri="{BB962C8B-B14F-4D97-AF65-F5344CB8AC3E}">
        <p14:creationId xmlns:p14="http://schemas.microsoft.com/office/powerpoint/2010/main" val="19345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DEE9E9-10CF-49A0-815E-EBAE6358D1E9}"/>
              </a:ext>
            </a:extLst>
          </p:cNvPr>
          <p:cNvSpPr>
            <a:spLocks noGrp="1"/>
          </p:cNvSpPr>
          <p:nvPr>
            <p:ph type="sldNum" sz="quarter" idx="11"/>
          </p:nvPr>
        </p:nvSpPr>
        <p:spPr/>
        <p:txBody>
          <a:bodyPr/>
          <a:lstStyle/>
          <a:p>
            <a:fld id="{F0D23093-2AB0-F74C-B865-1A12A15B650E}" type="slidenum">
              <a:rPr lang="en-US" smtClean="0">
                <a:latin typeface="+mn-lt"/>
              </a:rPr>
              <a:pPr/>
              <a:t>14</a:t>
            </a:fld>
            <a:endParaRPr lang="en-US" dirty="0">
              <a:latin typeface="+mn-lt"/>
            </a:endParaRPr>
          </a:p>
        </p:txBody>
      </p:sp>
      <p:sp>
        <p:nvSpPr>
          <p:cNvPr id="3" name="Title 2">
            <a:extLst>
              <a:ext uri="{FF2B5EF4-FFF2-40B4-BE49-F238E27FC236}">
                <a16:creationId xmlns:a16="http://schemas.microsoft.com/office/drawing/2014/main" id="{D8CBECC0-A353-4D67-8E58-1DF93C30B31E}"/>
              </a:ext>
            </a:extLst>
          </p:cNvPr>
          <p:cNvSpPr>
            <a:spLocks noGrp="1"/>
          </p:cNvSpPr>
          <p:nvPr>
            <p:ph type="title"/>
          </p:nvPr>
        </p:nvSpPr>
        <p:spPr/>
        <p:txBody>
          <a:bodyPr/>
          <a:lstStyle/>
          <a:p>
            <a:r>
              <a:rPr lang="en-GB" dirty="0">
                <a:latin typeface="+mn-lt"/>
              </a:rPr>
              <a:t>The big picture (2): energy and capital</a:t>
            </a:r>
            <a:endParaRPr lang="en-US" dirty="0">
              <a:latin typeface="+mn-lt"/>
            </a:endParaRPr>
          </a:p>
        </p:txBody>
      </p:sp>
      <p:sp>
        <p:nvSpPr>
          <p:cNvPr id="4" name="Rectangle 3">
            <a:extLst>
              <a:ext uri="{FF2B5EF4-FFF2-40B4-BE49-F238E27FC236}">
                <a16:creationId xmlns:a16="http://schemas.microsoft.com/office/drawing/2014/main" id="{1A017EC5-4008-453A-B75F-638E90636E92}"/>
              </a:ext>
            </a:extLst>
          </p:cNvPr>
          <p:cNvSpPr>
            <a:spLocks noChangeArrowheads="1"/>
          </p:cNvSpPr>
          <p:nvPr/>
        </p:nvSpPr>
        <p:spPr bwMode="auto">
          <a:xfrm>
            <a:off x="8262399" y="1223685"/>
            <a:ext cx="27717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rgbClr val="808000"/>
              </a:buClr>
              <a:buSzPct val="115000"/>
            </a:pPr>
            <a:r>
              <a:rPr lang="en-GB" b="1" i="1" dirty="0">
                <a:latin typeface="+mn-lt"/>
              </a:rPr>
              <a:t>Concepts</a:t>
            </a:r>
            <a:r>
              <a:rPr lang="en-GB" dirty="0">
                <a:latin typeface="+mn-lt"/>
              </a:rPr>
              <a:t> </a:t>
            </a:r>
            <a:r>
              <a:rPr lang="en-GB" sz="1400" dirty="0">
                <a:latin typeface="+mn-lt"/>
              </a:rPr>
              <a:t> </a:t>
            </a:r>
          </a:p>
          <a:p>
            <a:pPr>
              <a:spcBef>
                <a:spcPts val="200"/>
              </a:spcBef>
              <a:spcAft>
                <a:spcPts val="200"/>
              </a:spcAft>
              <a:buClr>
                <a:schemeClr val="accent1"/>
              </a:buClr>
              <a:buSzPct val="115000"/>
              <a:buFont typeface="Wingdings" panose="05000000000000000000" pitchFamily="2" charset="2"/>
              <a:buChar char="§"/>
            </a:pPr>
            <a:r>
              <a:rPr lang="en-GB" sz="1400" dirty="0">
                <a:latin typeface="+mn-lt"/>
              </a:rPr>
              <a:t> </a:t>
            </a:r>
            <a:r>
              <a:rPr lang="en-GB" sz="1400" b="1" dirty="0">
                <a:latin typeface="+mn-lt"/>
              </a:rPr>
              <a:t>Low power density</a:t>
            </a:r>
          </a:p>
          <a:p>
            <a:pPr>
              <a:spcBef>
                <a:spcPts val="200"/>
              </a:spcBef>
              <a:spcAft>
                <a:spcPts val="200"/>
              </a:spcAft>
              <a:buClr>
                <a:schemeClr val="accent1"/>
              </a:buClr>
              <a:buSzPct val="115000"/>
              <a:buFont typeface="Wingdings" panose="05000000000000000000" pitchFamily="2" charset="2"/>
              <a:buChar char="§"/>
            </a:pPr>
            <a:r>
              <a:rPr lang="en-GB" sz="1400" b="1" dirty="0">
                <a:latin typeface="+mn-lt"/>
              </a:rPr>
              <a:t> High resource demand</a:t>
            </a:r>
          </a:p>
          <a:p>
            <a:pPr>
              <a:spcBef>
                <a:spcPts val="200"/>
              </a:spcBef>
              <a:spcAft>
                <a:spcPts val="200"/>
              </a:spcAft>
              <a:buClr>
                <a:srgbClr val="808000"/>
              </a:buClr>
              <a:buSzPct val="115000"/>
            </a:pPr>
            <a:endParaRPr lang="en-GB" sz="1400" b="1" i="1" dirty="0">
              <a:latin typeface="+mn-lt"/>
            </a:endParaRPr>
          </a:p>
        </p:txBody>
      </p:sp>
      <p:pic>
        <p:nvPicPr>
          <p:cNvPr id="9" name="Picture 8">
            <a:extLst>
              <a:ext uri="{FF2B5EF4-FFF2-40B4-BE49-F238E27FC236}">
                <a16:creationId xmlns:a16="http://schemas.microsoft.com/office/drawing/2014/main" id="{DB601C90-F888-3C65-961D-CF1432160806}"/>
              </a:ext>
            </a:extLst>
          </p:cNvPr>
          <p:cNvPicPr>
            <a:picLocks noChangeAspect="1"/>
          </p:cNvPicPr>
          <p:nvPr/>
        </p:nvPicPr>
        <p:blipFill>
          <a:blip r:embed="rId3"/>
          <a:stretch>
            <a:fillRect/>
          </a:stretch>
        </p:blipFill>
        <p:spPr>
          <a:xfrm>
            <a:off x="515974" y="1371600"/>
            <a:ext cx="7315200" cy="4052122"/>
          </a:xfrm>
          <a:prstGeom prst="rect">
            <a:avLst/>
          </a:prstGeom>
        </p:spPr>
      </p:pic>
    </p:spTree>
    <p:extLst>
      <p:ext uri="{BB962C8B-B14F-4D97-AF65-F5344CB8AC3E}">
        <p14:creationId xmlns:p14="http://schemas.microsoft.com/office/powerpoint/2010/main" val="36777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09782-AE51-4EA0-B941-8436D1A1D24A}"/>
              </a:ext>
            </a:extLst>
          </p:cNvPr>
          <p:cNvSpPr>
            <a:spLocks noGrp="1"/>
          </p:cNvSpPr>
          <p:nvPr>
            <p:ph type="sldNum" sz="quarter" idx="11"/>
          </p:nvPr>
        </p:nvSpPr>
        <p:spPr/>
        <p:txBody>
          <a:bodyPr/>
          <a:lstStyle/>
          <a:p>
            <a:fld id="{F0D23093-2AB0-F74C-B865-1A12A15B650E}" type="slidenum">
              <a:rPr lang="en-US" smtClean="0">
                <a:latin typeface="+mn-lt"/>
              </a:rPr>
              <a:pPr/>
              <a:t>15</a:t>
            </a:fld>
            <a:endParaRPr lang="en-US" dirty="0">
              <a:latin typeface="+mn-lt"/>
            </a:endParaRPr>
          </a:p>
        </p:txBody>
      </p:sp>
      <p:sp>
        <p:nvSpPr>
          <p:cNvPr id="3" name="Title 2">
            <a:extLst>
              <a:ext uri="{FF2B5EF4-FFF2-40B4-BE49-F238E27FC236}">
                <a16:creationId xmlns:a16="http://schemas.microsoft.com/office/drawing/2014/main" id="{0E2F1088-D592-4D44-B380-BA1E287B34FF}"/>
              </a:ext>
            </a:extLst>
          </p:cNvPr>
          <p:cNvSpPr>
            <a:spLocks noGrp="1"/>
          </p:cNvSpPr>
          <p:nvPr>
            <p:ph type="title"/>
          </p:nvPr>
        </p:nvSpPr>
        <p:spPr/>
        <p:txBody>
          <a:bodyPr/>
          <a:lstStyle/>
          <a:p>
            <a:r>
              <a:rPr lang="en-GB" dirty="0">
                <a:latin typeface="+mn-lt"/>
              </a:rPr>
              <a:t>The scenario</a:t>
            </a:r>
            <a:endParaRPr lang="en-US" dirty="0">
              <a:latin typeface="+mn-lt"/>
            </a:endParaRPr>
          </a:p>
        </p:txBody>
      </p:sp>
      <p:sp>
        <p:nvSpPr>
          <p:cNvPr id="21" name="Rectangle 20">
            <a:extLst>
              <a:ext uri="{FF2B5EF4-FFF2-40B4-BE49-F238E27FC236}">
                <a16:creationId xmlns:a16="http://schemas.microsoft.com/office/drawing/2014/main" id="{56F0C290-1924-4F6A-BAE0-89CBFB2049B6}"/>
              </a:ext>
            </a:extLst>
          </p:cNvPr>
          <p:cNvSpPr>
            <a:spLocks noChangeArrowheads="1"/>
          </p:cNvSpPr>
          <p:nvPr/>
        </p:nvSpPr>
        <p:spPr bwMode="auto">
          <a:xfrm>
            <a:off x="1330772" y="1010292"/>
            <a:ext cx="6134885" cy="159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rgbClr val="808000"/>
              </a:buClr>
              <a:buSzPct val="115000"/>
            </a:pPr>
            <a:r>
              <a:rPr lang="en-GB" b="1" i="1" dirty="0">
                <a:latin typeface="+mn-lt"/>
              </a:rPr>
              <a:t>Power needs in 2050</a:t>
            </a:r>
            <a:r>
              <a:rPr lang="en-GB" dirty="0">
                <a:latin typeface="+mn-lt"/>
              </a:rPr>
              <a:t>  </a:t>
            </a:r>
          </a:p>
          <a:p>
            <a:pPr>
              <a:spcBef>
                <a:spcPts val="200"/>
              </a:spcBef>
              <a:spcAft>
                <a:spcPts val="200"/>
              </a:spcAft>
              <a:buClr>
                <a:schemeClr val="accent1"/>
              </a:buClr>
              <a:buSzPct val="115000"/>
              <a:buFont typeface="Wingdings" panose="05000000000000000000" pitchFamily="2" charset="2"/>
              <a:buChar char="§"/>
            </a:pPr>
            <a:r>
              <a:rPr lang="en-GB" dirty="0">
                <a:latin typeface="+mn-lt"/>
              </a:rPr>
              <a:t> Today: 3 000 GW electrical</a:t>
            </a:r>
          </a:p>
          <a:p>
            <a:pPr>
              <a:spcBef>
                <a:spcPts val="200"/>
              </a:spcBef>
              <a:spcAft>
                <a:spcPts val="200"/>
              </a:spcAft>
              <a:buClr>
                <a:schemeClr val="accent1"/>
              </a:buClr>
              <a:buSzPct val="115000"/>
              <a:buFont typeface="Wingdings" panose="05000000000000000000" pitchFamily="2" charset="2"/>
              <a:buChar char="§"/>
            </a:pPr>
            <a:r>
              <a:rPr lang="en-GB" dirty="0">
                <a:latin typeface="+mn-lt"/>
              </a:rPr>
              <a:t> Rising population x Increasing GDP = Rapidly increasing needs</a:t>
            </a:r>
          </a:p>
          <a:p>
            <a:pPr>
              <a:spcBef>
                <a:spcPts val="200"/>
              </a:spcBef>
              <a:spcAft>
                <a:spcPts val="200"/>
              </a:spcAft>
              <a:buClr>
                <a:schemeClr val="accent1"/>
              </a:buClr>
              <a:buSzPct val="115000"/>
              <a:buFont typeface="Wingdings" panose="05000000000000000000" pitchFamily="2" charset="2"/>
              <a:buChar char="§"/>
            </a:pPr>
            <a:r>
              <a:rPr lang="en-GB" dirty="0">
                <a:latin typeface="+mn-lt"/>
              </a:rPr>
              <a:t> All built in the next 30 years</a:t>
            </a:r>
          </a:p>
          <a:p>
            <a:pPr>
              <a:spcBef>
                <a:spcPct val="0"/>
              </a:spcBef>
              <a:spcAft>
                <a:spcPct val="0"/>
              </a:spcAft>
              <a:buClr>
                <a:srgbClr val="808000"/>
              </a:buClr>
              <a:buSzPct val="115000"/>
              <a:buFont typeface="Wingdings" panose="05000000000000000000" pitchFamily="2" charset="2"/>
              <a:buChar char="§"/>
            </a:pPr>
            <a:endParaRPr lang="en-GB" sz="1400" i="1" dirty="0">
              <a:latin typeface="+mn-lt"/>
            </a:endParaRPr>
          </a:p>
        </p:txBody>
      </p:sp>
      <p:sp>
        <p:nvSpPr>
          <p:cNvPr id="22" name="Rectangle 21">
            <a:extLst>
              <a:ext uri="{FF2B5EF4-FFF2-40B4-BE49-F238E27FC236}">
                <a16:creationId xmlns:a16="http://schemas.microsoft.com/office/drawing/2014/main" id="{9DCAF4EA-B202-477E-8E69-97C15E4D1FBB}"/>
              </a:ext>
            </a:extLst>
          </p:cNvPr>
          <p:cNvSpPr>
            <a:spLocks noChangeArrowheads="1"/>
          </p:cNvSpPr>
          <p:nvPr/>
        </p:nvSpPr>
        <p:spPr bwMode="auto">
          <a:xfrm>
            <a:off x="1343472" y="4794892"/>
            <a:ext cx="6947158" cy="126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rgbClr val="808000"/>
              </a:buClr>
              <a:buSzPct val="115000"/>
            </a:pPr>
            <a:r>
              <a:rPr lang="en-GB" b="1" i="1" dirty="0">
                <a:latin typeface="+mn-lt"/>
              </a:rPr>
              <a:t>The Paris agreement requires 70% reduction in CO</a:t>
            </a:r>
            <a:r>
              <a:rPr lang="en-GB" b="1" i="1" baseline="-25000" dirty="0">
                <a:latin typeface="+mn-lt"/>
              </a:rPr>
              <a:t>2</a:t>
            </a:r>
            <a:r>
              <a:rPr lang="en-GB" b="1" i="1" dirty="0">
                <a:latin typeface="+mn-lt"/>
              </a:rPr>
              <a:t> emissions by 2050</a:t>
            </a:r>
            <a:r>
              <a:rPr lang="en-GB" dirty="0">
                <a:latin typeface="+mn-lt"/>
              </a:rPr>
              <a:t>  </a:t>
            </a:r>
          </a:p>
          <a:p>
            <a:pPr>
              <a:spcBef>
                <a:spcPts val="200"/>
              </a:spcBef>
              <a:spcAft>
                <a:spcPts val="200"/>
              </a:spcAft>
              <a:buClr>
                <a:schemeClr val="accent1"/>
              </a:buClr>
              <a:buSzPct val="115000"/>
              <a:buFont typeface="Wingdings" panose="05000000000000000000" pitchFamily="2" charset="2"/>
              <a:buChar char="§"/>
            </a:pPr>
            <a:r>
              <a:rPr lang="en-GB" dirty="0">
                <a:latin typeface="+mn-lt"/>
              </a:rPr>
              <a:t> What are the obstacles?</a:t>
            </a:r>
          </a:p>
          <a:p>
            <a:pPr>
              <a:spcBef>
                <a:spcPts val="200"/>
              </a:spcBef>
              <a:spcAft>
                <a:spcPts val="200"/>
              </a:spcAft>
              <a:buClr>
                <a:schemeClr val="accent1"/>
              </a:buClr>
              <a:buSzPct val="115000"/>
              <a:buFont typeface="Wingdings" panose="05000000000000000000" pitchFamily="2" charset="2"/>
              <a:buChar char="§"/>
            </a:pPr>
            <a:r>
              <a:rPr lang="en-GB" dirty="0">
                <a:latin typeface="+mn-lt"/>
              </a:rPr>
              <a:t> What implications for materials?</a:t>
            </a:r>
          </a:p>
          <a:p>
            <a:pPr>
              <a:spcBef>
                <a:spcPct val="0"/>
              </a:spcBef>
              <a:spcAft>
                <a:spcPct val="0"/>
              </a:spcAft>
              <a:buClr>
                <a:srgbClr val="808000"/>
              </a:buClr>
              <a:buSzPct val="115000"/>
              <a:buFont typeface="Wingdings" panose="05000000000000000000" pitchFamily="2" charset="2"/>
              <a:buChar char="§"/>
            </a:pPr>
            <a:endParaRPr lang="en-GB" sz="1400" i="1" dirty="0">
              <a:latin typeface="+mn-lt"/>
            </a:endParaRPr>
          </a:p>
        </p:txBody>
      </p:sp>
      <p:grpSp>
        <p:nvGrpSpPr>
          <p:cNvPr id="23" name="Group 28">
            <a:extLst>
              <a:ext uri="{FF2B5EF4-FFF2-40B4-BE49-F238E27FC236}">
                <a16:creationId xmlns:a16="http://schemas.microsoft.com/office/drawing/2014/main" id="{7B3E1404-E357-431C-A55E-CDF07497002A}"/>
              </a:ext>
            </a:extLst>
          </p:cNvPr>
          <p:cNvGrpSpPr>
            <a:grpSpLocks/>
          </p:cNvGrpSpPr>
          <p:nvPr/>
        </p:nvGrpSpPr>
        <p:grpSpPr bwMode="auto">
          <a:xfrm>
            <a:off x="1437135" y="2283467"/>
            <a:ext cx="7986712" cy="2044700"/>
            <a:chOff x="641" y="1472"/>
            <a:chExt cx="5031" cy="1288"/>
          </a:xfrm>
        </p:grpSpPr>
        <p:sp>
          <p:nvSpPr>
            <p:cNvPr id="24" name="Rectangle 5">
              <a:extLst>
                <a:ext uri="{FF2B5EF4-FFF2-40B4-BE49-F238E27FC236}">
                  <a16:creationId xmlns:a16="http://schemas.microsoft.com/office/drawing/2014/main" id="{0B62C886-3450-496C-8F62-7DCC483AD433}"/>
                </a:ext>
              </a:extLst>
            </p:cNvPr>
            <p:cNvSpPr>
              <a:spLocks noChangeArrowheads="1"/>
            </p:cNvSpPr>
            <p:nvPr/>
          </p:nvSpPr>
          <p:spPr bwMode="auto">
            <a:xfrm>
              <a:off x="872" y="1688"/>
              <a:ext cx="1208" cy="8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25" name="Text Box 8">
              <a:extLst>
                <a:ext uri="{FF2B5EF4-FFF2-40B4-BE49-F238E27FC236}">
                  <a16:creationId xmlns:a16="http://schemas.microsoft.com/office/drawing/2014/main" id="{18E285C6-949E-4C5B-B109-4295A01263D2}"/>
                </a:ext>
              </a:extLst>
            </p:cNvPr>
            <p:cNvSpPr txBox="1">
              <a:spLocks noChangeArrowheads="1"/>
            </p:cNvSpPr>
            <p:nvPr/>
          </p:nvSpPr>
          <p:spPr bwMode="auto">
            <a:xfrm rot="16200000">
              <a:off x="258" y="2019"/>
              <a:ext cx="9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GB" sz="1400" b="1" i="1" dirty="0">
                  <a:latin typeface="+mn-lt"/>
                </a:rPr>
                <a:t>Global population</a:t>
              </a:r>
            </a:p>
          </p:txBody>
        </p:sp>
        <p:sp>
          <p:nvSpPr>
            <p:cNvPr id="26" name="Text Box 9">
              <a:extLst>
                <a:ext uri="{FF2B5EF4-FFF2-40B4-BE49-F238E27FC236}">
                  <a16:creationId xmlns:a16="http://schemas.microsoft.com/office/drawing/2014/main" id="{2A6ED277-3D5D-46FD-B631-78887EF324B7}"/>
                </a:ext>
              </a:extLst>
            </p:cNvPr>
            <p:cNvSpPr txBox="1">
              <a:spLocks noChangeArrowheads="1"/>
            </p:cNvSpPr>
            <p:nvPr/>
          </p:nvSpPr>
          <p:spPr bwMode="auto">
            <a:xfrm>
              <a:off x="736" y="2536"/>
              <a:ext cx="15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GB" sz="1200" b="1" i="1" dirty="0">
                  <a:latin typeface="+mn-lt"/>
                </a:rPr>
                <a:t>2011                                   2050</a:t>
              </a:r>
            </a:p>
          </p:txBody>
        </p:sp>
        <p:sp>
          <p:nvSpPr>
            <p:cNvPr id="27" name="Rectangle 12">
              <a:extLst>
                <a:ext uri="{FF2B5EF4-FFF2-40B4-BE49-F238E27FC236}">
                  <a16:creationId xmlns:a16="http://schemas.microsoft.com/office/drawing/2014/main" id="{48AEAC83-6E4F-4701-A506-75C6FC32E5A1}"/>
                </a:ext>
              </a:extLst>
            </p:cNvPr>
            <p:cNvSpPr>
              <a:spLocks noChangeArrowheads="1"/>
            </p:cNvSpPr>
            <p:nvPr/>
          </p:nvSpPr>
          <p:spPr bwMode="auto">
            <a:xfrm>
              <a:off x="2544" y="1688"/>
              <a:ext cx="1208" cy="8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28" name="Text Box 14">
              <a:extLst>
                <a:ext uri="{FF2B5EF4-FFF2-40B4-BE49-F238E27FC236}">
                  <a16:creationId xmlns:a16="http://schemas.microsoft.com/office/drawing/2014/main" id="{EFC76DE0-D705-4778-93C2-824568693950}"/>
                </a:ext>
              </a:extLst>
            </p:cNvPr>
            <p:cNvSpPr txBox="1">
              <a:spLocks noChangeArrowheads="1"/>
            </p:cNvSpPr>
            <p:nvPr/>
          </p:nvSpPr>
          <p:spPr bwMode="auto">
            <a:xfrm rot="16200000">
              <a:off x="1930" y="2019"/>
              <a:ext cx="9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GB" sz="1400" b="1" i="1" dirty="0">
                  <a:latin typeface="+mn-lt"/>
                </a:rPr>
                <a:t>     Global GDP</a:t>
              </a:r>
            </a:p>
          </p:txBody>
        </p:sp>
        <p:sp>
          <p:nvSpPr>
            <p:cNvPr id="29" name="Text Box 15">
              <a:extLst>
                <a:ext uri="{FF2B5EF4-FFF2-40B4-BE49-F238E27FC236}">
                  <a16:creationId xmlns:a16="http://schemas.microsoft.com/office/drawing/2014/main" id="{AF70B93C-E60B-4C57-A11B-5E36001973E2}"/>
                </a:ext>
              </a:extLst>
            </p:cNvPr>
            <p:cNvSpPr txBox="1">
              <a:spLocks noChangeArrowheads="1"/>
            </p:cNvSpPr>
            <p:nvPr/>
          </p:nvSpPr>
          <p:spPr bwMode="auto">
            <a:xfrm>
              <a:off x="2408" y="2536"/>
              <a:ext cx="15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GB" sz="1200" b="1" i="1" dirty="0">
                  <a:latin typeface="+mn-lt"/>
                </a:rPr>
                <a:t>2011                                   2050</a:t>
              </a:r>
            </a:p>
          </p:txBody>
        </p:sp>
        <p:sp>
          <p:nvSpPr>
            <p:cNvPr id="30" name="Text Box 16">
              <a:extLst>
                <a:ext uri="{FF2B5EF4-FFF2-40B4-BE49-F238E27FC236}">
                  <a16:creationId xmlns:a16="http://schemas.microsoft.com/office/drawing/2014/main" id="{D95944D3-E4B5-44E9-8CD5-11CCBFDF69FA}"/>
                </a:ext>
              </a:extLst>
            </p:cNvPr>
            <p:cNvSpPr txBox="1">
              <a:spLocks noChangeArrowheads="1"/>
            </p:cNvSpPr>
            <p:nvPr/>
          </p:nvSpPr>
          <p:spPr bwMode="auto">
            <a:xfrm>
              <a:off x="2102" y="2007"/>
              <a:ext cx="2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b="1" dirty="0">
                  <a:latin typeface="+mn-lt"/>
                </a:rPr>
                <a:t>X</a:t>
              </a:r>
            </a:p>
          </p:txBody>
        </p:sp>
        <p:sp>
          <p:nvSpPr>
            <p:cNvPr id="31" name="Text Box 17">
              <a:extLst>
                <a:ext uri="{FF2B5EF4-FFF2-40B4-BE49-F238E27FC236}">
                  <a16:creationId xmlns:a16="http://schemas.microsoft.com/office/drawing/2014/main" id="{E3B0BF38-1E78-49E0-9582-211BCA28AF34}"/>
                </a:ext>
              </a:extLst>
            </p:cNvPr>
            <p:cNvSpPr txBox="1">
              <a:spLocks noChangeArrowheads="1"/>
            </p:cNvSpPr>
            <p:nvPr/>
          </p:nvSpPr>
          <p:spPr bwMode="auto">
            <a:xfrm>
              <a:off x="3814" y="1975"/>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b="1" dirty="0">
                  <a:latin typeface="+mn-lt"/>
                </a:rPr>
                <a:t>=</a:t>
              </a:r>
            </a:p>
          </p:txBody>
        </p:sp>
        <p:sp>
          <p:nvSpPr>
            <p:cNvPr id="32" name="Rectangle 19">
              <a:extLst>
                <a:ext uri="{FF2B5EF4-FFF2-40B4-BE49-F238E27FC236}">
                  <a16:creationId xmlns:a16="http://schemas.microsoft.com/office/drawing/2014/main" id="{DF040C0A-E448-4741-AD1C-A101BE4D756D}"/>
                </a:ext>
              </a:extLst>
            </p:cNvPr>
            <p:cNvSpPr>
              <a:spLocks noChangeArrowheads="1"/>
            </p:cNvSpPr>
            <p:nvPr/>
          </p:nvSpPr>
          <p:spPr bwMode="auto">
            <a:xfrm>
              <a:off x="4296" y="1656"/>
              <a:ext cx="1208" cy="8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3" name="Text Box 21">
              <a:extLst>
                <a:ext uri="{FF2B5EF4-FFF2-40B4-BE49-F238E27FC236}">
                  <a16:creationId xmlns:a16="http://schemas.microsoft.com/office/drawing/2014/main" id="{320969FB-6FCD-412C-B9AA-CE8A060E03E5}"/>
                </a:ext>
              </a:extLst>
            </p:cNvPr>
            <p:cNvSpPr txBox="1">
              <a:spLocks noChangeArrowheads="1"/>
            </p:cNvSpPr>
            <p:nvPr/>
          </p:nvSpPr>
          <p:spPr bwMode="auto">
            <a:xfrm rot="16200000">
              <a:off x="3512" y="2019"/>
              <a:ext cx="12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GB" sz="1400" b="1" i="1" dirty="0">
                  <a:latin typeface="+mn-lt"/>
                </a:rPr>
                <a:t>Global resource demand</a:t>
              </a:r>
            </a:p>
          </p:txBody>
        </p:sp>
        <p:sp>
          <p:nvSpPr>
            <p:cNvPr id="34" name="Text Box 22">
              <a:extLst>
                <a:ext uri="{FF2B5EF4-FFF2-40B4-BE49-F238E27FC236}">
                  <a16:creationId xmlns:a16="http://schemas.microsoft.com/office/drawing/2014/main" id="{30B99137-98BB-4A03-B650-A996378A71A2}"/>
                </a:ext>
              </a:extLst>
            </p:cNvPr>
            <p:cNvSpPr txBox="1">
              <a:spLocks noChangeArrowheads="1"/>
            </p:cNvSpPr>
            <p:nvPr/>
          </p:nvSpPr>
          <p:spPr bwMode="auto">
            <a:xfrm>
              <a:off x="4160" y="2536"/>
              <a:ext cx="15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GB" sz="1200" b="1" i="1" dirty="0">
                  <a:latin typeface="+mn-lt"/>
                </a:rPr>
                <a:t>2011                                   2050</a:t>
              </a:r>
            </a:p>
          </p:txBody>
        </p:sp>
        <p:sp>
          <p:nvSpPr>
            <p:cNvPr id="35" name="Freeform 25">
              <a:extLst>
                <a:ext uri="{FF2B5EF4-FFF2-40B4-BE49-F238E27FC236}">
                  <a16:creationId xmlns:a16="http://schemas.microsoft.com/office/drawing/2014/main" id="{F2F2E950-8FE4-4083-953E-FB876CFBBF8D}"/>
                </a:ext>
              </a:extLst>
            </p:cNvPr>
            <p:cNvSpPr>
              <a:spLocks/>
            </p:cNvSpPr>
            <p:nvPr/>
          </p:nvSpPr>
          <p:spPr bwMode="auto">
            <a:xfrm>
              <a:off x="888" y="2144"/>
              <a:ext cx="1136" cy="336"/>
            </a:xfrm>
            <a:custGeom>
              <a:avLst/>
              <a:gdLst>
                <a:gd name="T0" fmla="*/ 0 w 1136"/>
                <a:gd name="T1" fmla="*/ 99 h 400"/>
                <a:gd name="T2" fmla="*/ 408 w 1136"/>
                <a:gd name="T3" fmla="*/ 89 h 400"/>
                <a:gd name="T4" fmla="*/ 856 w 1136"/>
                <a:gd name="T5" fmla="*/ 55 h 400"/>
                <a:gd name="T6" fmla="*/ 1136 w 1136"/>
                <a:gd name="T7" fmla="*/ 0 h 400"/>
                <a:gd name="T8" fmla="*/ 0 60000 65536"/>
                <a:gd name="T9" fmla="*/ 0 60000 65536"/>
                <a:gd name="T10" fmla="*/ 0 60000 65536"/>
                <a:gd name="T11" fmla="*/ 0 60000 65536"/>
                <a:gd name="T12" fmla="*/ 0 w 1136"/>
                <a:gd name="T13" fmla="*/ 0 h 400"/>
                <a:gd name="T14" fmla="*/ 1136 w 1136"/>
                <a:gd name="T15" fmla="*/ 400 h 400"/>
              </a:gdLst>
              <a:ahLst/>
              <a:cxnLst>
                <a:cxn ang="T8">
                  <a:pos x="T0" y="T1"/>
                </a:cxn>
                <a:cxn ang="T9">
                  <a:pos x="T2" y="T3"/>
                </a:cxn>
                <a:cxn ang="T10">
                  <a:pos x="T4" y="T5"/>
                </a:cxn>
                <a:cxn ang="T11">
                  <a:pos x="T6" y="T7"/>
                </a:cxn>
              </a:cxnLst>
              <a:rect l="T12" t="T13" r="T14" b="T15"/>
              <a:pathLst>
                <a:path w="1136" h="400">
                  <a:moveTo>
                    <a:pt x="0" y="400"/>
                  </a:moveTo>
                  <a:cubicBezTo>
                    <a:pt x="132" y="394"/>
                    <a:pt x="265" y="389"/>
                    <a:pt x="408" y="360"/>
                  </a:cubicBezTo>
                  <a:cubicBezTo>
                    <a:pt x="551" y="331"/>
                    <a:pt x="735" y="284"/>
                    <a:pt x="856" y="224"/>
                  </a:cubicBezTo>
                  <a:cubicBezTo>
                    <a:pt x="977" y="164"/>
                    <a:pt x="1056" y="82"/>
                    <a:pt x="1136" y="0"/>
                  </a:cubicBezTo>
                </a:path>
              </a:pathLst>
            </a:cu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sp>
          <p:nvSpPr>
            <p:cNvPr id="36" name="Freeform 26">
              <a:extLst>
                <a:ext uri="{FF2B5EF4-FFF2-40B4-BE49-F238E27FC236}">
                  <a16:creationId xmlns:a16="http://schemas.microsoft.com/office/drawing/2014/main" id="{8CB3DDB8-7A7E-490A-8C76-3BBF2AD8EB57}"/>
                </a:ext>
              </a:extLst>
            </p:cNvPr>
            <p:cNvSpPr>
              <a:spLocks/>
            </p:cNvSpPr>
            <p:nvPr/>
          </p:nvSpPr>
          <p:spPr bwMode="auto">
            <a:xfrm>
              <a:off x="2552" y="2152"/>
              <a:ext cx="1136" cy="336"/>
            </a:xfrm>
            <a:custGeom>
              <a:avLst/>
              <a:gdLst>
                <a:gd name="T0" fmla="*/ 0 w 1136"/>
                <a:gd name="T1" fmla="*/ 99 h 400"/>
                <a:gd name="T2" fmla="*/ 408 w 1136"/>
                <a:gd name="T3" fmla="*/ 89 h 400"/>
                <a:gd name="T4" fmla="*/ 856 w 1136"/>
                <a:gd name="T5" fmla="*/ 55 h 400"/>
                <a:gd name="T6" fmla="*/ 1136 w 1136"/>
                <a:gd name="T7" fmla="*/ 0 h 400"/>
                <a:gd name="T8" fmla="*/ 0 60000 65536"/>
                <a:gd name="T9" fmla="*/ 0 60000 65536"/>
                <a:gd name="T10" fmla="*/ 0 60000 65536"/>
                <a:gd name="T11" fmla="*/ 0 60000 65536"/>
                <a:gd name="T12" fmla="*/ 0 w 1136"/>
                <a:gd name="T13" fmla="*/ 0 h 400"/>
                <a:gd name="T14" fmla="*/ 1136 w 1136"/>
                <a:gd name="T15" fmla="*/ 400 h 400"/>
              </a:gdLst>
              <a:ahLst/>
              <a:cxnLst>
                <a:cxn ang="T8">
                  <a:pos x="T0" y="T1"/>
                </a:cxn>
                <a:cxn ang="T9">
                  <a:pos x="T2" y="T3"/>
                </a:cxn>
                <a:cxn ang="T10">
                  <a:pos x="T4" y="T5"/>
                </a:cxn>
                <a:cxn ang="T11">
                  <a:pos x="T6" y="T7"/>
                </a:cxn>
              </a:cxnLst>
              <a:rect l="T12" t="T13" r="T14" b="T15"/>
              <a:pathLst>
                <a:path w="1136" h="400">
                  <a:moveTo>
                    <a:pt x="0" y="400"/>
                  </a:moveTo>
                  <a:cubicBezTo>
                    <a:pt x="132" y="394"/>
                    <a:pt x="265" y="389"/>
                    <a:pt x="408" y="360"/>
                  </a:cubicBezTo>
                  <a:cubicBezTo>
                    <a:pt x="551" y="331"/>
                    <a:pt x="735" y="284"/>
                    <a:pt x="856" y="224"/>
                  </a:cubicBezTo>
                  <a:cubicBezTo>
                    <a:pt x="977" y="164"/>
                    <a:pt x="1056" y="82"/>
                    <a:pt x="1136" y="0"/>
                  </a:cubicBezTo>
                </a:path>
              </a:pathLst>
            </a:cu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sp>
          <p:nvSpPr>
            <p:cNvPr id="37" name="Freeform 27">
              <a:extLst>
                <a:ext uri="{FF2B5EF4-FFF2-40B4-BE49-F238E27FC236}">
                  <a16:creationId xmlns:a16="http://schemas.microsoft.com/office/drawing/2014/main" id="{3A17AF0F-9F02-49CD-AD95-CD0E224B44B8}"/>
                </a:ext>
              </a:extLst>
            </p:cNvPr>
            <p:cNvSpPr>
              <a:spLocks/>
            </p:cNvSpPr>
            <p:nvPr/>
          </p:nvSpPr>
          <p:spPr bwMode="auto">
            <a:xfrm>
              <a:off x="4320" y="1664"/>
              <a:ext cx="1136" cy="808"/>
            </a:xfrm>
            <a:custGeom>
              <a:avLst/>
              <a:gdLst>
                <a:gd name="T0" fmla="*/ 0 w 1136"/>
                <a:gd name="T1" fmla="*/ 110884 h 400"/>
                <a:gd name="T2" fmla="*/ 408 w 1136"/>
                <a:gd name="T3" fmla="*/ 99782 h 400"/>
                <a:gd name="T4" fmla="*/ 856 w 1136"/>
                <a:gd name="T5" fmla="*/ 62014 h 400"/>
                <a:gd name="T6" fmla="*/ 1136 w 1136"/>
                <a:gd name="T7" fmla="*/ 0 h 400"/>
                <a:gd name="T8" fmla="*/ 0 60000 65536"/>
                <a:gd name="T9" fmla="*/ 0 60000 65536"/>
                <a:gd name="T10" fmla="*/ 0 60000 65536"/>
                <a:gd name="T11" fmla="*/ 0 60000 65536"/>
                <a:gd name="T12" fmla="*/ 0 w 1136"/>
                <a:gd name="T13" fmla="*/ 0 h 400"/>
                <a:gd name="T14" fmla="*/ 1136 w 1136"/>
                <a:gd name="T15" fmla="*/ 400 h 400"/>
              </a:gdLst>
              <a:ahLst/>
              <a:cxnLst>
                <a:cxn ang="T8">
                  <a:pos x="T0" y="T1"/>
                </a:cxn>
                <a:cxn ang="T9">
                  <a:pos x="T2" y="T3"/>
                </a:cxn>
                <a:cxn ang="T10">
                  <a:pos x="T4" y="T5"/>
                </a:cxn>
                <a:cxn ang="T11">
                  <a:pos x="T6" y="T7"/>
                </a:cxn>
              </a:cxnLst>
              <a:rect l="T12" t="T13" r="T14" b="T15"/>
              <a:pathLst>
                <a:path w="1136" h="400">
                  <a:moveTo>
                    <a:pt x="0" y="400"/>
                  </a:moveTo>
                  <a:cubicBezTo>
                    <a:pt x="132" y="394"/>
                    <a:pt x="265" y="389"/>
                    <a:pt x="408" y="360"/>
                  </a:cubicBezTo>
                  <a:cubicBezTo>
                    <a:pt x="551" y="331"/>
                    <a:pt x="735" y="284"/>
                    <a:pt x="856" y="224"/>
                  </a:cubicBezTo>
                  <a:cubicBezTo>
                    <a:pt x="977" y="164"/>
                    <a:pt x="1056" y="82"/>
                    <a:pt x="1136" y="0"/>
                  </a:cubicBezTo>
                </a:path>
              </a:pathLst>
            </a:custGeom>
            <a:noFill/>
            <a:ln w="28575">
              <a:solidFill>
                <a:srgbClr val="CC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spTree>
    <p:extLst>
      <p:ext uri="{BB962C8B-B14F-4D97-AF65-F5344CB8AC3E}">
        <p14:creationId xmlns:p14="http://schemas.microsoft.com/office/powerpoint/2010/main" val="32192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39116-0234-4854-8D3C-D21813FAD43B}"/>
              </a:ext>
            </a:extLst>
          </p:cNvPr>
          <p:cNvSpPr>
            <a:spLocks noGrp="1"/>
          </p:cNvSpPr>
          <p:nvPr>
            <p:ph type="sldNum" sz="quarter" idx="11"/>
          </p:nvPr>
        </p:nvSpPr>
        <p:spPr/>
        <p:txBody>
          <a:bodyPr/>
          <a:lstStyle/>
          <a:p>
            <a:fld id="{F0D23093-2AB0-F74C-B865-1A12A15B650E}" type="slidenum">
              <a:rPr lang="en-US" smtClean="0">
                <a:latin typeface="+mn-lt"/>
              </a:rPr>
              <a:pPr/>
              <a:t>16</a:t>
            </a:fld>
            <a:endParaRPr lang="en-US" dirty="0">
              <a:latin typeface="+mn-lt"/>
            </a:endParaRPr>
          </a:p>
        </p:txBody>
      </p:sp>
      <p:sp>
        <p:nvSpPr>
          <p:cNvPr id="3" name="Title 2">
            <a:extLst>
              <a:ext uri="{FF2B5EF4-FFF2-40B4-BE49-F238E27FC236}">
                <a16:creationId xmlns:a16="http://schemas.microsoft.com/office/drawing/2014/main" id="{5D8FDAD9-8138-4C80-B458-0265174C05B3}"/>
              </a:ext>
            </a:extLst>
          </p:cNvPr>
          <p:cNvSpPr>
            <a:spLocks noGrp="1"/>
          </p:cNvSpPr>
          <p:nvPr>
            <p:ph type="title"/>
          </p:nvPr>
        </p:nvSpPr>
        <p:spPr/>
        <p:txBody>
          <a:bodyPr/>
          <a:lstStyle/>
          <a:p>
            <a:r>
              <a:rPr lang="en-GB" dirty="0">
                <a:latin typeface="+mn-lt"/>
              </a:rPr>
              <a:t>How much material? </a:t>
            </a:r>
            <a:endParaRPr lang="en-US" dirty="0">
              <a:latin typeface="+mn-lt"/>
            </a:endParaRPr>
          </a:p>
        </p:txBody>
      </p:sp>
      <p:graphicFrame>
        <p:nvGraphicFramePr>
          <p:cNvPr id="4" name="Group 652">
            <a:extLst>
              <a:ext uri="{FF2B5EF4-FFF2-40B4-BE49-F238E27FC236}">
                <a16:creationId xmlns:a16="http://schemas.microsoft.com/office/drawing/2014/main" id="{052FF78D-16CA-46F0-A875-2877C7249560}"/>
              </a:ext>
            </a:extLst>
          </p:cNvPr>
          <p:cNvGraphicFramePr>
            <a:graphicFrameLocks/>
          </p:cNvGraphicFramePr>
          <p:nvPr>
            <p:extLst>
              <p:ext uri="{D42A27DB-BD31-4B8C-83A1-F6EECF244321}">
                <p14:modId xmlns:p14="http://schemas.microsoft.com/office/powerpoint/2010/main" val="171640791"/>
              </p:ext>
            </p:extLst>
          </p:nvPr>
        </p:nvGraphicFramePr>
        <p:xfrm>
          <a:off x="1788542" y="810260"/>
          <a:ext cx="3502025" cy="4266910"/>
        </p:xfrm>
        <a:graphic>
          <a:graphicData uri="http://schemas.openxmlformats.org/drawingml/2006/table">
            <a:tbl>
              <a:tblPr/>
              <a:tblGrid>
                <a:gridCol w="2117725">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tblGrid>
              <a:tr h="141007">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1" i="0" u="none" strike="noStrike" cap="none" normalizeH="0" baseline="0" dirty="0">
                          <a:ln>
                            <a:noFill/>
                          </a:ln>
                          <a:solidFill>
                            <a:schemeClr val="tx1"/>
                          </a:solidFill>
                          <a:effectLst/>
                          <a:latin typeface="Arial" pitchFamily="34" charset="0"/>
                          <a:cs typeface="Times New Roman" pitchFamily="18" charset="0"/>
                        </a:rPr>
                        <a:t>Materials: </a:t>
                      </a:r>
                      <a:r>
                        <a:rPr kumimoji="0" lang="en-US" sz="1100" b="1" i="0" u="none" strike="noStrike" cap="none" normalizeH="0" baseline="0" dirty="0">
                          <a:ln>
                            <a:noFill/>
                          </a:ln>
                          <a:solidFill>
                            <a:srgbClr val="CC0000"/>
                          </a:solidFill>
                          <a:effectLst/>
                          <a:latin typeface="Arial" pitchFamily="34" charset="0"/>
                          <a:cs typeface="Times New Roman" pitchFamily="18" charset="0"/>
                        </a:rPr>
                        <a:t>PV power</a:t>
                      </a:r>
                      <a:r>
                        <a:rPr kumimoji="0" lang="en-US" sz="1100" b="1" i="0" u="none" strike="noStrike" cap="none" normalizeH="0" baseline="0" dirty="0">
                          <a:ln>
                            <a:noFill/>
                          </a:ln>
                          <a:solidFill>
                            <a:schemeClr val="tx1"/>
                          </a:solidFill>
                          <a:effectLst/>
                          <a:latin typeface="Arial" pitchFamily="34" charset="0"/>
                          <a:cs typeface="Times New Roman" pitchFamily="18" charset="0"/>
                        </a:rPr>
                        <a:t> </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1" i="0" u="none" strike="noStrike" cap="none" normalizeH="0" baseline="0" dirty="0">
                          <a:ln>
                            <a:noFill/>
                          </a:ln>
                          <a:solidFill>
                            <a:schemeClr val="tx1"/>
                          </a:solidFill>
                          <a:effectLst/>
                          <a:latin typeface="Arial" pitchFamily="34" charset="0"/>
                          <a:cs typeface="Times New Roman" pitchFamily="18" charset="0"/>
                        </a:rPr>
                        <a:t>Intensity</a:t>
                      </a:r>
                    </a:p>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1" i="0" u="none" strike="noStrike" cap="none" normalizeH="0" baseline="0" dirty="0">
                          <a:ln>
                            <a:noFill/>
                          </a:ln>
                          <a:solidFill>
                            <a:schemeClr val="tx1"/>
                          </a:solidFill>
                          <a:effectLst/>
                          <a:latin typeface="Arial" pitchFamily="34" charset="0"/>
                          <a:cs typeface="Times New Roman" pitchFamily="18" charset="0"/>
                        </a:rPr>
                        <a:t>(kg/kW</a:t>
                      </a:r>
                      <a:r>
                        <a:rPr kumimoji="0" lang="en-US" sz="1100" b="1" i="0" u="none" strike="noStrike" cap="none" normalizeH="0" baseline="-30000" dirty="0">
                          <a:ln>
                            <a:noFill/>
                          </a:ln>
                          <a:solidFill>
                            <a:schemeClr val="tx1"/>
                          </a:solidFill>
                          <a:effectLst/>
                          <a:latin typeface="Arial" pitchFamily="34" charset="0"/>
                          <a:cs typeface="Times New Roman" pitchFamily="18" charset="0"/>
                        </a:rPr>
                        <a:t>nom</a:t>
                      </a:r>
                      <a:r>
                        <a:rPr kumimoji="0" lang="en-US" sz="1100" b="1" i="0" u="none" strike="noStrike" cap="none" normalizeH="0" baseline="0" dirty="0">
                          <a:ln>
                            <a:noFill/>
                          </a:ln>
                          <a:solidFill>
                            <a:schemeClr val="tx1"/>
                          </a:solidFill>
                          <a:effectLst/>
                          <a:latin typeface="Arial" pitchFamily="34" charset="0"/>
                          <a:cs typeface="Times New Roman" pitchFamily="18" charset="0"/>
                        </a:rPr>
                        <a:t>)</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Aluminum</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62.32</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Antimony (dopant)</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0.10</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Copper</a:t>
                      </a:r>
                      <a:r>
                        <a:rPr kumimoji="0" lang="en-US" sz="1100" b="0" i="0" u="none" strike="noStrike" cap="none" normalizeH="0" baseline="0" dirty="0">
                          <a:ln>
                            <a:noFill/>
                          </a:ln>
                          <a:solidFill>
                            <a:srgbClr val="CC0000"/>
                          </a:solidFill>
                          <a:effectLst/>
                          <a:latin typeface="Arial" pitchFamily="34" charset="0"/>
                          <a:cs typeface="Times New Roman" pitchFamily="18" charset="0"/>
                        </a:rPr>
                        <a:t>*</a:t>
                      </a:r>
                      <a:endParaRPr kumimoji="0" lang="en-US" sz="1100" b="0" i="0" u="none" strike="noStrike" cap="none" normalizeH="0" baseline="0" dirty="0">
                        <a:ln>
                          <a:noFill/>
                        </a:ln>
                        <a:solidFill>
                          <a:srgbClr val="CC0000"/>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0.8</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EVA</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41.33</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Gallium</a:t>
                      </a:r>
                      <a:r>
                        <a:rPr kumimoji="0" lang="en-US" sz="1100" b="0" i="0" u="none" strike="noStrike" cap="none" normalizeH="0" baseline="0" dirty="0">
                          <a:ln>
                            <a:noFill/>
                          </a:ln>
                          <a:solidFill>
                            <a:srgbClr val="CC0000"/>
                          </a:solidFill>
                          <a:effectLst/>
                          <a:latin typeface="Arial" pitchFamily="34" charset="0"/>
                          <a:cs typeface="Times New Roman" pitchFamily="18" charset="0"/>
                        </a:rPr>
                        <a:t>* </a:t>
                      </a:r>
                      <a:r>
                        <a:rPr kumimoji="0" lang="en-US" sz="1100" b="0" i="0" u="none" strike="noStrike" cap="none" normalizeH="0" baseline="0" dirty="0">
                          <a:ln>
                            <a:noFill/>
                          </a:ln>
                          <a:solidFill>
                            <a:schemeClr val="tx1"/>
                          </a:solidFill>
                          <a:effectLst/>
                          <a:latin typeface="Arial" pitchFamily="34" charset="0"/>
                          <a:cs typeface="Times New Roman" pitchFamily="18" charset="0"/>
                        </a:rPr>
                        <a:t>(dopant)</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0.50</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Galvanized mild steel</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40.67</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Indium</a:t>
                      </a:r>
                      <a:r>
                        <a:rPr kumimoji="0" lang="en-US" sz="1100" b="0" i="0" u="none" strike="noStrike" cap="none" normalizeH="0" baseline="0" dirty="0">
                          <a:ln>
                            <a:noFill/>
                          </a:ln>
                          <a:solidFill>
                            <a:srgbClr val="CC0000"/>
                          </a:solidFill>
                          <a:effectLst/>
                          <a:latin typeface="Arial" pitchFamily="34" charset="0"/>
                          <a:cs typeface="Times New Roman" pitchFamily="18" charset="0"/>
                        </a:rPr>
                        <a:t>*</a:t>
                      </a:r>
                      <a:endParaRPr kumimoji="0" lang="en-US" sz="1100" b="0" i="0" u="none" strike="noStrike" cap="none" normalizeH="0" baseline="0" dirty="0">
                        <a:ln>
                          <a:noFill/>
                        </a:ln>
                        <a:solidFill>
                          <a:srgbClr val="CC0000"/>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0.08</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Lead tin solder</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0.08</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Silane (amorphous silicon)</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0.49</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Silver</a:t>
                      </a:r>
                      <a:r>
                        <a:rPr kumimoji="0" lang="en-US" sz="1100" b="0" i="0" u="none" strike="noStrike" cap="none" normalizeH="0" baseline="0" dirty="0">
                          <a:ln>
                            <a:noFill/>
                          </a:ln>
                          <a:solidFill>
                            <a:srgbClr val="CC0000"/>
                          </a:solidFill>
                          <a:effectLst/>
                          <a:latin typeface="Arial" pitchFamily="34" charset="0"/>
                          <a:cs typeface="Times New Roman" pitchFamily="18" charset="0"/>
                        </a:rPr>
                        <a:t>*</a:t>
                      </a:r>
                      <a:endParaRPr kumimoji="0" lang="en-US" sz="1100" b="0" i="0" u="none" strike="noStrike" cap="none" normalizeH="0" baseline="0" dirty="0">
                        <a:ln>
                          <a:noFill/>
                        </a:ln>
                        <a:solidFill>
                          <a:srgbClr val="CC0000"/>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0.08</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Stainless steel</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18.70</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Tellurium</a:t>
                      </a:r>
                      <a:r>
                        <a:rPr kumimoji="0" lang="en-US" sz="1100" b="0" i="0" u="none" strike="noStrike" cap="none" normalizeH="0" baseline="0" dirty="0">
                          <a:ln>
                            <a:noFill/>
                          </a:ln>
                          <a:solidFill>
                            <a:srgbClr val="CC0000"/>
                          </a:solidFill>
                          <a:effectLst/>
                          <a:latin typeface="Arial" pitchFamily="34" charset="0"/>
                          <a:cs typeface="Times New Roman" pitchFamily="18" charset="0"/>
                        </a:rPr>
                        <a:t>*</a:t>
                      </a:r>
                      <a:r>
                        <a:rPr kumimoji="0" lang="en-US" sz="1100" b="0" i="0" u="none" strike="noStrike" cap="none" normalizeH="0" baseline="0" dirty="0">
                          <a:ln>
                            <a:noFill/>
                          </a:ln>
                          <a:solidFill>
                            <a:schemeClr val="tx1"/>
                          </a:solidFill>
                          <a:effectLst/>
                          <a:latin typeface="Arial" pitchFamily="34" charset="0"/>
                          <a:cs typeface="Times New Roman" pitchFamily="18" charset="0"/>
                        </a:rPr>
                        <a:t> (dopant)</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0.10</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Ytterbium</a:t>
                      </a:r>
                      <a:r>
                        <a:rPr kumimoji="0" lang="en-US" sz="1100" b="0" i="0" u="none" strike="noStrike" cap="none" normalizeH="0" baseline="0" dirty="0">
                          <a:ln>
                            <a:noFill/>
                          </a:ln>
                          <a:solidFill>
                            <a:srgbClr val="CC0000"/>
                          </a:solidFill>
                          <a:effectLst/>
                          <a:latin typeface="Arial" pitchFamily="34" charset="0"/>
                          <a:cs typeface="Times New Roman" pitchFamily="18" charset="0"/>
                        </a:rPr>
                        <a:t>* </a:t>
                      </a:r>
                      <a:r>
                        <a:rPr kumimoji="0" lang="en-US" sz="1100" b="0" i="0" u="none" strike="noStrike" cap="none" normalizeH="0" baseline="0" dirty="0">
                          <a:ln>
                            <a:noFill/>
                          </a:ln>
                          <a:solidFill>
                            <a:schemeClr val="tx1"/>
                          </a:solidFill>
                          <a:effectLst/>
                          <a:latin typeface="Arial" pitchFamily="34" charset="0"/>
                          <a:cs typeface="Times New Roman" pitchFamily="18" charset="0"/>
                        </a:rPr>
                        <a:t>(dopant)</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cs typeface="Times New Roman" pitchFamily="18" charset="0"/>
                        </a:rPr>
                        <a:t>0.10</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1" i="1" u="none" strike="noStrike" cap="none" normalizeH="0" baseline="0" dirty="0">
                          <a:ln>
                            <a:noFill/>
                          </a:ln>
                          <a:solidFill>
                            <a:schemeClr val="tx1"/>
                          </a:solidFill>
                          <a:effectLst/>
                          <a:latin typeface="Arial" pitchFamily="34" charset="0"/>
                          <a:cs typeface="Times New Roman" pitchFamily="18" charset="0"/>
                        </a:rPr>
                        <a:t>Total mass, all materials</a:t>
                      </a:r>
                      <a:endParaRPr kumimoji="0" lang="en-US" sz="1100" b="1"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1" i="0" u="none" strike="noStrike" cap="none" normalizeH="0" baseline="0" dirty="0">
                          <a:ln>
                            <a:noFill/>
                          </a:ln>
                          <a:solidFill>
                            <a:schemeClr val="tx1"/>
                          </a:solidFill>
                          <a:effectLst/>
                          <a:latin typeface="Arial" pitchFamily="34" charset="0"/>
                          <a:cs typeface="Times New Roman" pitchFamily="18" charset="0"/>
                        </a:rPr>
                        <a:t>165</a:t>
                      </a:r>
                      <a:endParaRPr kumimoji="0" lang="en-US" sz="1100" b="0" i="0" u="none" strike="noStrike" cap="none" normalizeH="0" baseline="0" dirty="0">
                        <a:ln>
                          <a:noFill/>
                        </a:ln>
                        <a:solidFill>
                          <a:schemeClr val="tx1"/>
                        </a:solidFill>
                        <a:effectLst/>
                        <a:latin typeface="Arial" pitchFamily="34"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graphicFrame>
        <p:nvGraphicFramePr>
          <p:cNvPr id="5" name="Group 654">
            <a:extLst>
              <a:ext uri="{FF2B5EF4-FFF2-40B4-BE49-F238E27FC236}">
                <a16:creationId xmlns:a16="http://schemas.microsoft.com/office/drawing/2014/main" id="{B5701B9D-FBA6-4299-BF46-CAD520E7E983}"/>
              </a:ext>
            </a:extLst>
          </p:cNvPr>
          <p:cNvGraphicFramePr>
            <a:graphicFrameLocks/>
          </p:cNvGraphicFramePr>
          <p:nvPr>
            <p:extLst>
              <p:ext uri="{D42A27DB-BD31-4B8C-83A1-F6EECF244321}">
                <p14:modId xmlns:p14="http://schemas.microsoft.com/office/powerpoint/2010/main" val="237327604"/>
              </p:ext>
            </p:extLst>
          </p:nvPr>
        </p:nvGraphicFramePr>
        <p:xfrm>
          <a:off x="6023992" y="692696"/>
          <a:ext cx="3787775" cy="5356341"/>
        </p:xfrm>
        <a:graphic>
          <a:graphicData uri="http://schemas.openxmlformats.org/drawingml/2006/table">
            <a:tbl>
              <a:tblPr/>
              <a:tblGrid>
                <a:gridCol w="2238375">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tblGrid>
              <a:tr h="331259">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1" i="0" u="none" strike="noStrike" cap="none" normalizeH="0" baseline="0" dirty="0">
                          <a:ln>
                            <a:noFill/>
                          </a:ln>
                          <a:solidFill>
                            <a:schemeClr val="tx1"/>
                          </a:solidFill>
                          <a:effectLst/>
                          <a:latin typeface="Arial" pitchFamily="34" charset="0"/>
                        </a:rPr>
                        <a:t>Materials: </a:t>
                      </a:r>
                      <a:r>
                        <a:rPr kumimoji="0" lang="en-US" sz="1100" b="1" i="0" u="none" strike="noStrike" cap="none" normalizeH="0" baseline="0" dirty="0">
                          <a:ln>
                            <a:noFill/>
                          </a:ln>
                          <a:solidFill>
                            <a:srgbClr val="CC0000"/>
                          </a:solidFill>
                          <a:effectLst/>
                          <a:latin typeface="Arial" pitchFamily="34" charset="0"/>
                        </a:rPr>
                        <a:t>nuclear power</a:t>
                      </a:r>
                      <a:endParaRPr kumimoji="0" lang="en-US" sz="1100" b="1"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1" i="0" u="none" strike="noStrike" cap="none" normalizeH="0" baseline="0" dirty="0">
                          <a:ln>
                            <a:noFill/>
                          </a:ln>
                          <a:solidFill>
                            <a:schemeClr val="tx1"/>
                          </a:solidFill>
                          <a:effectLst/>
                          <a:latin typeface="Arial" pitchFamily="34" charset="0"/>
                        </a:rPr>
                        <a:t>Intensity (kg/kW</a:t>
                      </a:r>
                      <a:r>
                        <a:rPr kumimoji="0" lang="en-US" sz="1100" b="1" i="0" u="none" strike="noStrike" cap="none" normalizeH="0" baseline="-30000" dirty="0">
                          <a:ln>
                            <a:noFill/>
                          </a:ln>
                          <a:solidFill>
                            <a:schemeClr val="tx1"/>
                          </a:solidFill>
                          <a:effectLst/>
                          <a:latin typeface="Arial" pitchFamily="34" charset="0"/>
                        </a:rPr>
                        <a:t>nom</a:t>
                      </a:r>
                      <a:r>
                        <a:rPr kumimoji="0" lang="en-US" sz="1100" b="1" i="0" u="none" strike="noStrike" cap="none" normalizeH="0" baseline="0" dirty="0">
                          <a:ln>
                            <a:noFill/>
                          </a:ln>
                          <a:solidFill>
                            <a:schemeClr val="tx1"/>
                          </a:solidFill>
                          <a:effectLst/>
                          <a:latin typeface="Arial" pitchFamily="34" charset="0"/>
                        </a:rPr>
                        <a:t>)</a:t>
                      </a:r>
                      <a:endParaRPr kumimoji="0" lang="en-US" sz="1100" b="1"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Aluminum</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0.02 - 0.24</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Boron</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0.01</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Brass/bronze</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0.04</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Cadmium</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0.01</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Carbon steel</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10.0 - 65</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Chromium</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0.15 - 0.55</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Concrete</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180 - 560</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Copper</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0.69 - 2</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Inconel</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0.1 - 0.12</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Indium</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0.01</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Lead</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0.03 - 0.05</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Manganese</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0.33 - 0.7</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Nickel</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0.1 - 0.5</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PVC</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0.8 - 1.27</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Silver</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0.01</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Stainless steel</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1.56 - 2.1</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Uranium</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0.4 - 0.62</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Zirconium</a:t>
                      </a:r>
                      <a:r>
                        <a:rPr kumimoji="0" lang="en-US" sz="1100" b="0" i="0" u="none" strike="noStrike" cap="none" normalizeH="0" baseline="0" dirty="0">
                          <a:ln>
                            <a:noFill/>
                          </a:ln>
                          <a:solidFill>
                            <a:srgbClr val="CC0000"/>
                          </a:solidFill>
                          <a:effectLst/>
                          <a:latin typeface="Arial" pitchFamily="34" charset="0"/>
                        </a:rPr>
                        <a:t>*</a:t>
                      </a:r>
                      <a:endParaRPr kumimoji="0" lang="en-US" sz="1100" b="0" i="0" u="none" strike="noStrike" cap="none" normalizeH="0" baseline="0" dirty="0">
                        <a:ln>
                          <a:noFill/>
                        </a:ln>
                        <a:solidFill>
                          <a:srgbClr val="CC0000"/>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0" i="0" u="none" strike="noStrike" cap="none" normalizeH="0" baseline="0" dirty="0">
                          <a:ln>
                            <a:noFill/>
                          </a:ln>
                          <a:solidFill>
                            <a:schemeClr val="tx1"/>
                          </a:solidFill>
                          <a:effectLst/>
                          <a:latin typeface="Arial" pitchFamily="34" charset="0"/>
                        </a:rPr>
                        <a:t>0.2 – 0.4</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64478">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US" sz="1100" b="1" i="1" u="none" strike="noStrike" cap="none" normalizeH="0" baseline="0" dirty="0">
                          <a:ln>
                            <a:noFill/>
                          </a:ln>
                          <a:solidFill>
                            <a:schemeClr val="tx1"/>
                          </a:solidFill>
                          <a:effectLst/>
                          <a:latin typeface="Arial" pitchFamily="34" charset="0"/>
                        </a:rPr>
                        <a:t>Total mass, all materials</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en-US" sz="1100" b="1" i="0" u="none" strike="noStrike" cap="none" normalizeH="0" baseline="0" dirty="0">
                          <a:ln>
                            <a:noFill/>
                          </a:ln>
                          <a:solidFill>
                            <a:schemeClr val="tx1"/>
                          </a:solidFill>
                          <a:effectLst/>
                          <a:latin typeface="Arial" pitchFamily="34" charset="0"/>
                        </a:rPr>
                        <a:t>170 - 625</a:t>
                      </a:r>
                      <a:endParaRPr kumimoji="0" lang="en-US" sz="1100" b="0" i="0" u="none" strike="noStrike" cap="none" normalizeH="0" baseline="0" dirty="0">
                        <a:ln>
                          <a:noFill/>
                        </a:ln>
                        <a:solidFill>
                          <a:schemeClr val="tx1"/>
                        </a:solidFill>
                        <a:effectLst/>
                        <a:latin typeface="Times New Roman" pitchFamily="18" charset="0"/>
                      </a:endParaRPr>
                    </a:p>
                  </a:txBody>
                  <a:tcPr marT="45715" marB="4571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6" name="Rectangle 655">
            <a:extLst>
              <a:ext uri="{FF2B5EF4-FFF2-40B4-BE49-F238E27FC236}">
                <a16:creationId xmlns:a16="http://schemas.microsoft.com/office/drawing/2014/main" id="{5667EC8E-F23A-4B66-94DB-2AB5B5C4BF9A}"/>
              </a:ext>
            </a:extLst>
          </p:cNvPr>
          <p:cNvSpPr>
            <a:spLocks noChangeArrowheads="1"/>
          </p:cNvSpPr>
          <p:nvPr/>
        </p:nvSpPr>
        <p:spPr bwMode="auto">
          <a:xfrm>
            <a:off x="1744092" y="5204211"/>
            <a:ext cx="3571875" cy="90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rgbClr val="808000"/>
              </a:buClr>
              <a:buSzPct val="115000"/>
            </a:pPr>
            <a:r>
              <a:rPr lang="en-GB" b="1" i="1" dirty="0">
                <a:latin typeface="+mn-lt"/>
              </a:rPr>
              <a:t>Notes</a:t>
            </a:r>
            <a:r>
              <a:rPr lang="en-GB" dirty="0">
                <a:latin typeface="+mn-lt"/>
              </a:rPr>
              <a:t> </a:t>
            </a:r>
            <a:r>
              <a:rPr lang="en-GB" sz="1400" dirty="0">
                <a:latin typeface="+mn-lt"/>
              </a:rPr>
              <a:t> </a:t>
            </a:r>
          </a:p>
          <a:p>
            <a:pPr>
              <a:spcBef>
                <a:spcPts val="200"/>
              </a:spcBef>
              <a:spcAft>
                <a:spcPts val="200"/>
              </a:spcAft>
              <a:buClr>
                <a:schemeClr val="accent1"/>
              </a:buClr>
              <a:buSzPct val="115000"/>
              <a:buFont typeface="Wingdings" panose="05000000000000000000" pitchFamily="2" charset="2"/>
              <a:buChar char="§"/>
            </a:pPr>
            <a:r>
              <a:rPr lang="en-GB" sz="1400" dirty="0">
                <a:latin typeface="+mn-lt"/>
              </a:rPr>
              <a:t> </a:t>
            </a:r>
            <a:r>
              <a:rPr lang="en-GB" sz="1400" b="1" dirty="0">
                <a:latin typeface="+mn-lt"/>
              </a:rPr>
              <a:t>These are masses per rated kW</a:t>
            </a:r>
          </a:p>
          <a:p>
            <a:pPr>
              <a:spcBef>
                <a:spcPts val="200"/>
              </a:spcBef>
              <a:spcAft>
                <a:spcPts val="200"/>
              </a:spcAft>
              <a:buClr>
                <a:schemeClr val="accent1"/>
              </a:buClr>
              <a:buSzPct val="115000"/>
              <a:buFont typeface="Wingdings" panose="05000000000000000000" pitchFamily="2" charset="2"/>
              <a:buChar char="§"/>
            </a:pPr>
            <a:r>
              <a:rPr lang="en-GB" sz="1400" b="1" dirty="0">
                <a:latin typeface="+mn-lt"/>
              </a:rPr>
              <a:t> Starred * materials are strategic</a:t>
            </a:r>
            <a:endParaRPr lang="en-GB" sz="1400" b="1" i="1" dirty="0">
              <a:latin typeface="+mn-lt"/>
            </a:endParaRPr>
          </a:p>
        </p:txBody>
      </p:sp>
    </p:spTree>
    <p:extLst>
      <p:ext uri="{BB962C8B-B14F-4D97-AF65-F5344CB8AC3E}">
        <p14:creationId xmlns:p14="http://schemas.microsoft.com/office/powerpoint/2010/main" val="39909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2A6AA-AE3F-4B1D-B625-ED04D909EFCD}"/>
              </a:ext>
            </a:extLst>
          </p:cNvPr>
          <p:cNvSpPr>
            <a:spLocks noGrp="1"/>
          </p:cNvSpPr>
          <p:nvPr>
            <p:ph type="sldNum" sz="quarter" idx="11"/>
          </p:nvPr>
        </p:nvSpPr>
        <p:spPr/>
        <p:txBody>
          <a:bodyPr/>
          <a:lstStyle/>
          <a:p>
            <a:fld id="{F0D23093-2AB0-F74C-B865-1A12A15B650E}" type="slidenum">
              <a:rPr lang="en-US" smtClean="0">
                <a:latin typeface="+mn-lt"/>
              </a:rPr>
              <a:pPr/>
              <a:t>17</a:t>
            </a:fld>
            <a:endParaRPr lang="en-US" dirty="0">
              <a:latin typeface="+mn-lt"/>
            </a:endParaRPr>
          </a:p>
        </p:txBody>
      </p:sp>
      <p:sp>
        <p:nvSpPr>
          <p:cNvPr id="3" name="Title 2">
            <a:extLst>
              <a:ext uri="{FF2B5EF4-FFF2-40B4-BE49-F238E27FC236}">
                <a16:creationId xmlns:a16="http://schemas.microsoft.com/office/drawing/2014/main" id="{591D3E1A-54B7-4D0B-9EE0-7AD667F7EAC9}"/>
              </a:ext>
            </a:extLst>
          </p:cNvPr>
          <p:cNvSpPr>
            <a:spLocks noGrp="1"/>
          </p:cNvSpPr>
          <p:nvPr>
            <p:ph type="title"/>
          </p:nvPr>
        </p:nvSpPr>
        <p:spPr/>
        <p:txBody>
          <a:bodyPr/>
          <a:lstStyle/>
          <a:p>
            <a:r>
              <a:rPr lang="en-GB" dirty="0">
                <a:latin typeface="+mn-lt"/>
              </a:rPr>
              <a:t>Strategic materials and world production</a:t>
            </a:r>
            <a:endParaRPr lang="en-US" dirty="0">
              <a:latin typeface="+mn-lt"/>
            </a:endParaRPr>
          </a:p>
        </p:txBody>
      </p:sp>
      <p:sp>
        <p:nvSpPr>
          <p:cNvPr id="4" name="Rectangle 4">
            <a:extLst>
              <a:ext uri="{FF2B5EF4-FFF2-40B4-BE49-F238E27FC236}">
                <a16:creationId xmlns:a16="http://schemas.microsoft.com/office/drawing/2014/main" id="{9FC008DD-D0BA-4CAA-93C4-20A436E41061}"/>
              </a:ext>
            </a:extLst>
          </p:cNvPr>
          <p:cNvSpPr>
            <a:spLocks noChangeArrowheads="1"/>
          </p:cNvSpPr>
          <p:nvPr/>
        </p:nvSpPr>
        <p:spPr bwMode="auto">
          <a:xfrm>
            <a:off x="767408" y="836712"/>
            <a:ext cx="7851775" cy="228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rgbClr val="808000"/>
              </a:buClr>
              <a:buSzPct val="115000"/>
            </a:pPr>
            <a:r>
              <a:rPr lang="en-GB" b="1" i="1" dirty="0">
                <a:latin typeface="+mn-lt"/>
              </a:rPr>
              <a:t>What are strategic materials</a:t>
            </a:r>
            <a:r>
              <a:rPr lang="en-GB" dirty="0">
                <a:latin typeface="+mn-lt"/>
              </a:rPr>
              <a:t> ?</a:t>
            </a:r>
            <a:r>
              <a:rPr lang="en-GB" sz="1400" dirty="0">
                <a:latin typeface="+mn-lt"/>
              </a:rPr>
              <a:t> </a:t>
            </a:r>
          </a:p>
          <a:p>
            <a:pPr>
              <a:spcBef>
                <a:spcPts val="200"/>
              </a:spcBef>
              <a:spcAft>
                <a:spcPts val="200"/>
              </a:spcAft>
              <a:buClr>
                <a:schemeClr val="accent1"/>
              </a:buClr>
              <a:buSzPct val="115000"/>
              <a:buFont typeface="Wingdings" panose="05000000000000000000" pitchFamily="2" charset="2"/>
              <a:buChar char="§"/>
            </a:pPr>
            <a:r>
              <a:rPr lang="en-GB" sz="1600" dirty="0">
                <a:latin typeface="+mn-lt"/>
              </a:rPr>
              <a:t>  </a:t>
            </a:r>
            <a:r>
              <a:rPr lang="en-GB" sz="1600" b="1" dirty="0">
                <a:latin typeface="+mn-lt"/>
              </a:rPr>
              <a:t>Ordinary materials that perform essential functions (</a:t>
            </a:r>
            <a:r>
              <a:rPr lang="en-GB" sz="1600" b="1" i="1" dirty="0">
                <a:latin typeface="+mn-lt"/>
              </a:rPr>
              <a:t>e.g</a:t>
            </a:r>
            <a:r>
              <a:rPr lang="en-GB" sz="1600" b="1" dirty="0">
                <a:latin typeface="+mn-lt"/>
              </a:rPr>
              <a:t>., Cr, Mn, W)</a:t>
            </a:r>
          </a:p>
          <a:p>
            <a:pPr>
              <a:spcBef>
                <a:spcPts val="200"/>
              </a:spcBef>
              <a:spcAft>
                <a:spcPts val="200"/>
              </a:spcAft>
              <a:buClr>
                <a:srgbClr val="808000"/>
              </a:buClr>
              <a:buSzPct val="115000"/>
            </a:pPr>
            <a:r>
              <a:rPr lang="en-GB" sz="1600" b="1" dirty="0">
                <a:latin typeface="+mn-lt"/>
              </a:rPr>
              <a:t>   </a:t>
            </a:r>
            <a:r>
              <a:rPr lang="en-GB" sz="1200" dirty="0">
                <a:latin typeface="+mn-lt"/>
              </a:rPr>
              <a:t>(can generally be recycled)</a:t>
            </a:r>
          </a:p>
          <a:p>
            <a:pPr>
              <a:spcBef>
                <a:spcPts val="200"/>
              </a:spcBef>
              <a:spcAft>
                <a:spcPts val="200"/>
              </a:spcAft>
              <a:buClr>
                <a:schemeClr val="accent1"/>
              </a:buClr>
              <a:buSzPct val="115000"/>
              <a:buFont typeface="Wingdings" panose="05000000000000000000" pitchFamily="2" charset="2"/>
              <a:buChar char="§"/>
            </a:pPr>
            <a:r>
              <a:rPr lang="en-GB" sz="1600" b="1" dirty="0">
                <a:latin typeface="+mn-lt"/>
              </a:rPr>
              <a:t>  Rare or highly localized </a:t>
            </a:r>
            <a:br>
              <a:rPr lang="en-GB" sz="1600" b="1" dirty="0">
                <a:latin typeface="+mn-lt"/>
              </a:rPr>
            </a:br>
            <a:r>
              <a:rPr lang="en-GB" sz="1600" b="1" dirty="0">
                <a:latin typeface="+mn-lt"/>
              </a:rPr>
              <a:t>materials that enable </a:t>
            </a:r>
            <a:br>
              <a:rPr lang="en-GB" sz="1600" b="1" dirty="0">
                <a:latin typeface="+mn-lt"/>
              </a:rPr>
            </a:br>
            <a:r>
              <a:rPr lang="en-GB" sz="1600" b="1" dirty="0">
                <a:latin typeface="+mn-lt"/>
              </a:rPr>
              <a:t>new technologies (Nd, In, Pt)</a:t>
            </a:r>
          </a:p>
          <a:p>
            <a:pPr>
              <a:spcBef>
                <a:spcPts val="200"/>
              </a:spcBef>
              <a:spcAft>
                <a:spcPts val="200"/>
              </a:spcAft>
              <a:buClr>
                <a:srgbClr val="808000"/>
              </a:buClr>
              <a:buSzPct val="115000"/>
            </a:pPr>
            <a:r>
              <a:rPr lang="en-GB" sz="1200" dirty="0">
                <a:latin typeface="+mn-lt"/>
              </a:rPr>
              <a:t>    (not easy to recycle)</a:t>
            </a:r>
          </a:p>
          <a:p>
            <a:pPr>
              <a:spcBef>
                <a:spcPts val="200"/>
              </a:spcBef>
              <a:spcAft>
                <a:spcPts val="200"/>
              </a:spcAft>
              <a:buClr>
                <a:srgbClr val="808000"/>
              </a:buClr>
              <a:buSzPct val="115000"/>
            </a:pPr>
            <a:endParaRPr lang="en-GB" sz="1600" b="1" i="1" dirty="0">
              <a:latin typeface="+mn-lt"/>
            </a:endParaRPr>
          </a:p>
        </p:txBody>
      </p:sp>
      <p:pic>
        <p:nvPicPr>
          <p:cNvPr id="9" name="Picture 8">
            <a:extLst>
              <a:ext uri="{FF2B5EF4-FFF2-40B4-BE49-F238E27FC236}">
                <a16:creationId xmlns:a16="http://schemas.microsoft.com/office/drawing/2014/main" id="{A2A1BEAF-73E3-23EC-DDED-B6D6AB164591}"/>
              </a:ext>
            </a:extLst>
          </p:cNvPr>
          <p:cNvPicPr>
            <a:picLocks noChangeAspect="1"/>
          </p:cNvPicPr>
          <p:nvPr/>
        </p:nvPicPr>
        <p:blipFill>
          <a:blip r:embed="rId3"/>
          <a:stretch>
            <a:fillRect/>
          </a:stretch>
        </p:blipFill>
        <p:spPr>
          <a:xfrm>
            <a:off x="3505200" y="1600200"/>
            <a:ext cx="8194013" cy="4572000"/>
          </a:xfrm>
          <a:prstGeom prst="rect">
            <a:avLst/>
          </a:prstGeom>
        </p:spPr>
      </p:pic>
    </p:spTree>
    <p:extLst>
      <p:ext uri="{BB962C8B-B14F-4D97-AF65-F5344CB8AC3E}">
        <p14:creationId xmlns:p14="http://schemas.microsoft.com/office/powerpoint/2010/main" val="17308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71C3B-BAED-402A-8113-94F1424C615E}"/>
              </a:ext>
            </a:extLst>
          </p:cNvPr>
          <p:cNvSpPr>
            <a:spLocks noGrp="1"/>
          </p:cNvSpPr>
          <p:nvPr>
            <p:ph type="sldNum" sz="quarter" idx="11"/>
          </p:nvPr>
        </p:nvSpPr>
        <p:spPr/>
        <p:txBody>
          <a:bodyPr/>
          <a:lstStyle/>
          <a:p>
            <a:fld id="{F0D23093-2AB0-F74C-B865-1A12A15B650E}" type="slidenum">
              <a:rPr lang="en-US" smtClean="0">
                <a:latin typeface="+mn-lt"/>
              </a:rPr>
              <a:pPr/>
              <a:t>18</a:t>
            </a:fld>
            <a:endParaRPr lang="en-US" dirty="0">
              <a:latin typeface="+mn-lt"/>
            </a:endParaRPr>
          </a:p>
        </p:txBody>
      </p:sp>
      <p:sp>
        <p:nvSpPr>
          <p:cNvPr id="3" name="Title 2">
            <a:extLst>
              <a:ext uri="{FF2B5EF4-FFF2-40B4-BE49-F238E27FC236}">
                <a16:creationId xmlns:a16="http://schemas.microsoft.com/office/drawing/2014/main" id="{7CD7CA5A-40BE-45ED-9260-E4675E0F3708}"/>
              </a:ext>
            </a:extLst>
          </p:cNvPr>
          <p:cNvSpPr>
            <a:spLocks noGrp="1"/>
          </p:cNvSpPr>
          <p:nvPr>
            <p:ph type="title"/>
          </p:nvPr>
        </p:nvSpPr>
        <p:spPr/>
        <p:txBody>
          <a:bodyPr/>
          <a:lstStyle/>
          <a:p>
            <a:r>
              <a:rPr lang="en-GB" dirty="0">
                <a:latin typeface="+mn-lt"/>
              </a:rPr>
              <a:t>Allowing a discussion…</a:t>
            </a:r>
            <a:endParaRPr lang="en-US" dirty="0">
              <a:latin typeface="+mn-lt"/>
            </a:endParaRPr>
          </a:p>
        </p:txBody>
      </p:sp>
      <p:sp>
        <p:nvSpPr>
          <p:cNvPr id="4" name="Rectangle 4">
            <a:extLst>
              <a:ext uri="{FF2B5EF4-FFF2-40B4-BE49-F238E27FC236}">
                <a16:creationId xmlns:a16="http://schemas.microsoft.com/office/drawing/2014/main" id="{0CEFD721-11DD-4BB3-9E90-32A2D0963A1B}"/>
              </a:ext>
            </a:extLst>
          </p:cNvPr>
          <p:cNvSpPr>
            <a:spLocks noChangeArrowheads="1"/>
          </p:cNvSpPr>
          <p:nvPr/>
        </p:nvSpPr>
        <p:spPr bwMode="auto">
          <a:xfrm>
            <a:off x="1388220" y="1194542"/>
            <a:ext cx="9415559" cy="44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b="1" dirty="0">
                <a:latin typeface="+mn-lt"/>
              </a:rPr>
              <a:t>  </a:t>
            </a:r>
            <a:r>
              <a:rPr lang="en-GB" dirty="0">
                <a:latin typeface="+mn-lt"/>
              </a:rPr>
              <a:t>Sustainable energy – without the hot air (MacKay) </a:t>
            </a:r>
          </a:p>
          <a:p>
            <a:pPr>
              <a:spcBef>
                <a:spcPct val="50000"/>
              </a:spcBef>
              <a:spcAft>
                <a:spcPct val="35000"/>
              </a:spcAft>
              <a:buClr>
                <a:srgbClr val="808000"/>
              </a:buClr>
              <a:buSzPct val="115000"/>
            </a:pPr>
            <a:r>
              <a:rPr lang="en-GB" dirty="0">
                <a:latin typeface="+mn-lt"/>
              </a:rPr>
              <a:t>	free download: https://www.withouthotair.com/download.html</a:t>
            </a:r>
          </a:p>
          <a:p>
            <a:pPr>
              <a:spcBef>
                <a:spcPct val="50000"/>
              </a:spcBef>
              <a:spcAft>
                <a:spcPct val="35000"/>
              </a:spcAft>
              <a:buClr>
                <a:schemeClr val="accent1"/>
              </a:buClr>
              <a:buSzPct val="115000"/>
              <a:buFont typeface="Wingdings" panose="05000000000000000000" pitchFamily="2" charset="2"/>
              <a:buChar char="§"/>
            </a:pPr>
            <a:r>
              <a:rPr lang="en-GB" dirty="0">
                <a:latin typeface="+mn-lt"/>
              </a:rPr>
              <a:t>  Materials of each system (White Paper &amp; Granta EduPack)</a:t>
            </a:r>
          </a:p>
          <a:p>
            <a:pPr>
              <a:spcBef>
                <a:spcPct val="50000"/>
              </a:spcBef>
              <a:spcAft>
                <a:spcPct val="35000"/>
              </a:spcAft>
              <a:buClr>
                <a:schemeClr val="accent1"/>
              </a:buClr>
              <a:buSzPct val="115000"/>
              <a:buFont typeface="Wingdings" panose="05000000000000000000" pitchFamily="2" charset="2"/>
              <a:buChar char="§"/>
            </a:pPr>
            <a:r>
              <a:rPr lang="en-GB" dirty="0">
                <a:latin typeface="+mn-lt"/>
              </a:rPr>
              <a:t>  Economics: material costs (Materials and the Environment book &amp; Granta EduPack)</a:t>
            </a:r>
          </a:p>
          <a:p>
            <a:pPr>
              <a:spcBef>
                <a:spcPct val="50000"/>
              </a:spcBef>
              <a:spcAft>
                <a:spcPct val="35000"/>
              </a:spcAft>
              <a:buClr>
                <a:schemeClr val="accent1"/>
              </a:buClr>
              <a:buSzPct val="115000"/>
              <a:buFont typeface="Wingdings" panose="05000000000000000000" pitchFamily="2" charset="2"/>
              <a:buChar char="§"/>
            </a:pPr>
            <a:r>
              <a:rPr lang="en-GB" dirty="0">
                <a:latin typeface="+mn-lt"/>
              </a:rPr>
              <a:t>  Society: objections, poorly-informed judgements (Materials and the Environment book)</a:t>
            </a:r>
          </a:p>
          <a:p>
            <a:pPr>
              <a:spcBef>
                <a:spcPct val="50000"/>
              </a:spcBef>
              <a:spcAft>
                <a:spcPct val="35000"/>
              </a:spcAft>
              <a:buClr>
                <a:schemeClr val="accent1"/>
              </a:buClr>
              <a:buSzPct val="115000"/>
              <a:buFont typeface="Wingdings" panose="05000000000000000000" pitchFamily="2" charset="2"/>
              <a:buChar char="§"/>
            </a:pPr>
            <a:r>
              <a:rPr lang="en-GB" dirty="0">
                <a:latin typeface="+mn-lt"/>
              </a:rPr>
              <a:t>  Politics: domestic legislations and incentives (National Press)</a:t>
            </a:r>
          </a:p>
          <a:p>
            <a:pPr>
              <a:spcBef>
                <a:spcPct val="50000"/>
              </a:spcBef>
              <a:spcAft>
                <a:spcPct val="35000"/>
              </a:spcAft>
              <a:buClr>
                <a:schemeClr val="accent1"/>
              </a:buClr>
              <a:buSzPct val="115000"/>
              <a:buFont typeface="Wingdings" panose="05000000000000000000" pitchFamily="2" charset="2"/>
              <a:buChar char="§"/>
            </a:pPr>
            <a:r>
              <a:rPr lang="en-GB" dirty="0">
                <a:latin typeface="+mn-lt"/>
              </a:rPr>
              <a:t>  Politics: international: politically motivated supply restrictions (National Press)</a:t>
            </a:r>
          </a:p>
          <a:p>
            <a:pPr>
              <a:spcBef>
                <a:spcPct val="50000"/>
              </a:spcBef>
              <a:spcAft>
                <a:spcPct val="35000"/>
              </a:spcAft>
              <a:buClr>
                <a:schemeClr val="accent1"/>
              </a:buClr>
              <a:buSzPct val="115000"/>
              <a:buFont typeface="Wingdings" panose="05000000000000000000" pitchFamily="2" charset="2"/>
              <a:buChar char="§"/>
            </a:pPr>
            <a:r>
              <a:rPr lang="en-GB" dirty="0">
                <a:latin typeface="+mn-lt"/>
              </a:rPr>
              <a:t>  Supply-chain disruption (National Press, Materials and the Environment book)</a:t>
            </a:r>
          </a:p>
          <a:p>
            <a:pPr>
              <a:spcBef>
                <a:spcPct val="50000"/>
              </a:spcBef>
              <a:spcAft>
                <a:spcPct val="35000"/>
              </a:spcAft>
              <a:buClr>
                <a:schemeClr val="accent1"/>
              </a:buClr>
              <a:buSzPct val="115000"/>
              <a:buFont typeface="Wingdings" panose="05000000000000000000" pitchFamily="2" charset="2"/>
              <a:buChar char="§"/>
            </a:pPr>
            <a:r>
              <a:rPr lang="en-GB" dirty="0">
                <a:latin typeface="+mn-lt"/>
              </a:rPr>
              <a:t>  Resource issues (Materials and Sustainable Development book)</a:t>
            </a:r>
          </a:p>
        </p:txBody>
      </p:sp>
    </p:spTree>
    <p:extLst>
      <p:ext uri="{BB962C8B-B14F-4D97-AF65-F5344CB8AC3E}">
        <p14:creationId xmlns:p14="http://schemas.microsoft.com/office/powerpoint/2010/main" val="9603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F2314-FBCD-449E-AA89-FE1603D349D1}"/>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28F77DA9-A02B-4E9A-9EFB-D90AA83EC647}"/>
              </a:ext>
            </a:extLst>
          </p:cNvPr>
          <p:cNvSpPr>
            <a:spLocks noGrp="1"/>
          </p:cNvSpPr>
          <p:nvPr>
            <p:ph type="title"/>
          </p:nvPr>
        </p:nvSpPr>
        <p:spPr/>
        <p:txBody>
          <a:bodyPr/>
          <a:lstStyle/>
          <a:p>
            <a:r>
              <a:rPr lang="en-US" dirty="0"/>
              <a:t>Summary</a:t>
            </a:r>
          </a:p>
        </p:txBody>
      </p:sp>
      <p:sp>
        <p:nvSpPr>
          <p:cNvPr id="4" name="Rectangle 5">
            <a:extLst>
              <a:ext uri="{FF2B5EF4-FFF2-40B4-BE49-F238E27FC236}">
                <a16:creationId xmlns:a16="http://schemas.microsoft.com/office/drawing/2014/main" id="{404F7B70-43E0-45D2-84FF-3E9D3F17E7F5}"/>
              </a:ext>
            </a:extLst>
          </p:cNvPr>
          <p:cNvSpPr>
            <a:spLocks noChangeArrowheads="1"/>
          </p:cNvSpPr>
          <p:nvPr/>
        </p:nvSpPr>
        <p:spPr bwMode="auto">
          <a:xfrm>
            <a:off x="2066926" y="1397000"/>
            <a:ext cx="780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It appears inevitable that, at some point in the future, a transition to low-carbon power systems will be needed</a:t>
            </a:r>
          </a:p>
        </p:txBody>
      </p:sp>
      <p:sp>
        <p:nvSpPr>
          <p:cNvPr id="5" name="Rectangle 6">
            <a:extLst>
              <a:ext uri="{FF2B5EF4-FFF2-40B4-BE49-F238E27FC236}">
                <a16:creationId xmlns:a16="http://schemas.microsoft.com/office/drawing/2014/main" id="{D89E1962-3CFA-465F-B1E6-53CB36A8631F}"/>
              </a:ext>
            </a:extLst>
          </p:cNvPr>
          <p:cNvSpPr>
            <a:spLocks noChangeArrowheads="1"/>
          </p:cNvSpPr>
          <p:nvPr/>
        </p:nvSpPr>
        <p:spPr bwMode="auto">
          <a:xfrm>
            <a:off x="2066926" y="2273300"/>
            <a:ext cx="7948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Such systems release substantially less emissions to atmosphere per kW.hr, but make heavy demands on space, construction energy, capital and materials</a:t>
            </a:r>
          </a:p>
        </p:txBody>
      </p:sp>
      <p:sp>
        <p:nvSpPr>
          <p:cNvPr id="6" name="Rectangle 7">
            <a:extLst>
              <a:ext uri="{FF2B5EF4-FFF2-40B4-BE49-F238E27FC236}">
                <a16:creationId xmlns:a16="http://schemas.microsoft.com/office/drawing/2014/main" id="{6FE2A763-8046-4997-98ED-CD4307FE4267}"/>
              </a:ext>
            </a:extLst>
          </p:cNvPr>
          <p:cNvSpPr>
            <a:spLocks noChangeArrowheads="1"/>
          </p:cNvSpPr>
          <p:nvPr/>
        </p:nvSpPr>
        <p:spPr bwMode="auto">
          <a:xfrm>
            <a:off x="2066925" y="3378200"/>
            <a:ext cx="7804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Their deployment on a large scale will exert stress on the supply chain of certain critical materials</a:t>
            </a:r>
          </a:p>
        </p:txBody>
      </p:sp>
      <p:sp>
        <p:nvSpPr>
          <p:cNvPr id="7" name="Rectangle 8">
            <a:extLst>
              <a:ext uri="{FF2B5EF4-FFF2-40B4-BE49-F238E27FC236}">
                <a16:creationId xmlns:a16="http://schemas.microsoft.com/office/drawing/2014/main" id="{891DCE41-140B-40C4-8012-D81AA4A2E059}"/>
              </a:ext>
            </a:extLst>
          </p:cNvPr>
          <p:cNvSpPr>
            <a:spLocks noChangeArrowheads="1"/>
          </p:cNvSpPr>
          <p:nvPr/>
        </p:nvSpPr>
        <p:spPr bwMode="auto">
          <a:xfrm>
            <a:off x="2066926" y="4356100"/>
            <a:ext cx="8105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Anticipating these demands is an essential part of planning for future power </a:t>
            </a:r>
          </a:p>
        </p:txBody>
      </p:sp>
    </p:spTree>
    <p:extLst>
      <p:ext uri="{BB962C8B-B14F-4D97-AF65-F5344CB8AC3E}">
        <p14:creationId xmlns:p14="http://schemas.microsoft.com/office/powerpoint/2010/main" val="10703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710B05D1-263E-4836-B6B2-FB5D5993E3A4}"/>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options for power generation and storage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explore alternative energy strategies relating to materials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Insights into the necessity and possibilities of lower carbon energy systems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Content Placeholder 3">
            <a:extLst>
              <a:ext uri="{FF2B5EF4-FFF2-40B4-BE49-F238E27FC236}">
                <a16:creationId xmlns:a16="http://schemas.microsoft.com/office/drawing/2014/main" id="{1B22BD32-71B2-43CF-8BA8-5711D8C8F720}"/>
              </a:ext>
            </a:extLst>
          </p:cNvPr>
          <p:cNvSpPr txBox="1">
            <a:spLocks/>
          </p:cNvSpPr>
          <p:nvPr/>
        </p:nvSpPr>
        <p:spPr bwMode="auto">
          <a:xfrm>
            <a:off x="957741" y="3637549"/>
            <a:ext cx="10276514" cy="1803571"/>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and the Environment”, 2nd Edition (2012) Chapters 1 – 10</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and Sustainable Development”, by Mike Ashby, </a:t>
            </a:r>
            <a:r>
              <a:rPr kumimoji="0" lang="en-US" sz="1400" b="0" i="0" u="none" strike="noStrike" kern="0" cap="none" spc="0" normalizeH="0" baseline="0" noProof="0" dirty="0" err="1">
                <a:ln>
                  <a:noFill/>
                </a:ln>
                <a:solidFill>
                  <a:prstClr val="black"/>
                </a:solidFill>
                <a:effectLst/>
                <a:uLnTx/>
                <a:uFillTx/>
                <a:ea typeface="+mn-ea"/>
                <a:cs typeface="+mn-cs"/>
              </a:rPr>
              <a:t>Didac</a:t>
            </a:r>
            <a:r>
              <a:rPr kumimoji="0" lang="en-US" sz="1400" b="0" i="0" u="none" strike="noStrike" kern="0" cap="none" spc="0" normalizeH="0" baseline="0" noProof="0" dirty="0">
                <a:ln>
                  <a:noFill/>
                </a:ln>
                <a:solidFill>
                  <a:prstClr val="black"/>
                </a:solidFill>
                <a:effectLst/>
                <a:uLnTx/>
                <a:uFillTx/>
                <a:ea typeface="+mn-ea"/>
                <a:cs typeface="+mn-cs"/>
              </a:rPr>
              <a:t> Ferrer </a:t>
            </a:r>
            <a:r>
              <a:rPr kumimoji="0" lang="en-US" sz="1400" b="0" i="0" u="none" strike="noStrike" kern="0" cap="none" spc="0" normalizeH="0" baseline="0" noProof="0" dirty="0" err="1">
                <a:ln>
                  <a:noFill/>
                </a:ln>
                <a:solidFill>
                  <a:prstClr val="black"/>
                </a:solidFill>
                <a:effectLst/>
                <a:uLnTx/>
                <a:uFillTx/>
                <a:ea typeface="+mn-ea"/>
                <a:cs typeface="+mn-cs"/>
              </a:rPr>
              <a:t>Balas</a:t>
            </a:r>
            <a:r>
              <a:rPr kumimoji="0" lang="en-US" sz="1400" b="0" i="0" u="none" strike="noStrike" kern="0" cap="none" spc="0" normalizeH="0" baseline="0" noProof="0" dirty="0">
                <a:ln>
                  <a:noFill/>
                </a:ln>
                <a:solidFill>
                  <a:prstClr val="black"/>
                </a:solidFill>
                <a:effectLst/>
                <a:uLnTx/>
                <a:uFillTx/>
                <a:ea typeface="+mn-ea"/>
                <a:cs typeface="+mn-cs"/>
              </a:rPr>
              <a:t> and Jordi </a:t>
            </a:r>
            <a:r>
              <a:rPr kumimoji="0" lang="en-US" sz="1400" b="0" i="0" u="none" strike="noStrike" kern="0" cap="none" spc="0" normalizeH="0" baseline="0" noProof="0" dirty="0" err="1">
                <a:ln>
                  <a:noFill/>
                </a:ln>
                <a:solidFill>
                  <a:prstClr val="black"/>
                </a:solidFill>
                <a:effectLst/>
                <a:uLnTx/>
                <a:uFillTx/>
                <a:ea typeface="+mn-ea"/>
                <a:cs typeface="+mn-cs"/>
              </a:rPr>
              <a:t>Segalas</a:t>
            </a:r>
            <a:r>
              <a:rPr kumimoji="0" lang="en-US" sz="1400" b="0" i="0" u="none" strike="noStrike" kern="0" cap="none" spc="0" normalizeH="0" baseline="0" noProof="0" dirty="0">
                <a:ln>
                  <a:noFill/>
                </a:ln>
                <a:solidFill>
                  <a:prstClr val="black"/>
                </a:solidFill>
                <a:effectLst/>
                <a:uLnTx/>
                <a:uFillTx/>
                <a:ea typeface="+mn-ea"/>
                <a:cs typeface="+mn-cs"/>
              </a:rPr>
              <a:t> Coral, Butterworth Heinemann (2015) Chapters 1, 9. 10,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Software: </a:t>
            </a:r>
            <a:r>
              <a:rPr lang="en-US" sz="1400" b="0" kern="0" dirty="0">
                <a:solidFill>
                  <a:prstClr val="black"/>
                </a:solidFill>
                <a:hlinkClick r:id="rId3"/>
              </a:rPr>
              <a:t>Ansys </a:t>
            </a:r>
            <a:r>
              <a:rPr kumimoji="0" lang="en-US" sz="1400" b="0" i="0" u="none" strike="noStrike" kern="0" cap="none" spc="0" normalizeH="0" baseline="0" noProof="0" dirty="0">
                <a:ln>
                  <a:noFill/>
                </a:ln>
                <a:solidFill>
                  <a:prstClr val="black"/>
                </a:solidFill>
                <a:effectLst/>
                <a:uLnTx/>
                <a:uFillTx/>
                <a:hlinkClick r:id="rId3"/>
              </a:rPr>
              <a:t>Granta EduPack </a:t>
            </a:r>
            <a:r>
              <a:rPr kumimoji="0" lang="en-US" sz="1400" b="0" i="0" u="none" strike="noStrike" kern="0" cap="none" spc="0" normalizeH="0" baseline="0" noProof="0" dirty="0">
                <a:ln>
                  <a:noFill/>
                </a:ln>
                <a:solidFill>
                  <a:prstClr val="black"/>
                </a:solidFill>
                <a:effectLst/>
                <a:uLnTx/>
                <a:uFillTx/>
                <a:ea typeface="+mn-ea"/>
                <a:cs typeface="+mn-cs"/>
              </a:rPr>
              <a:t>with the Sustainability database</a:t>
            </a:r>
            <a:endParaRPr lang="en-GB" sz="1400" b="0" i="1" kern="0" dirty="0">
              <a:solidFill>
                <a:prstClr val="black"/>
              </a:solidFil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07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20</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en-US" dirty="0"/>
              <a:t>These PowerPoint lecture units, as well as many other types of resources, </a:t>
            </a:r>
          </a:p>
          <a:p>
            <a:r>
              <a:rPr lang="en-US" dirty="0"/>
              <a:t>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6" name="Table 5">
            <a:extLst>
              <a:ext uri="{FF2B5EF4-FFF2-40B4-BE49-F238E27FC236}">
                <a16:creationId xmlns:a16="http://schemas.microsoft.com/office/drawing/2014/main" id="{99768D5E-D9B0-93C8-5F55-8AE491A9C2C8}"/>
              </a:ext>
            </a:extLst>
          </p:cNvPr>
          <p:cNvGraphicFramePr>
            <a:graphicFrameLocks noGrp="1"/>
          </p:cNvGraphicFramePr>
          <p:nvPr>
            <p:extLst>
              <p:ext uri="{D42A27DB-BD31-4B8C-83A1-F6EECF244321}">
                <p14:modId xmlns:p14="http://schemas.microsoft.com/office/powerpoint/2010/main" val="3180215063"/>
              </p:ext>
            </p:extLst>
          </p:nvPr>
        </p:nvGraphicFramePr>
        <p:xfrm>
          <a:off x="6765218" y="1207147"/>
          <a:ext cx="5044438" cy="4660205"/>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6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Bioengineering and 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164746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1020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4E08CD-E91D-4517-BABE-0305BD17F509}"/>
              </a:ext>
            </a:extLst>
          </p:cNvPr>
          <p:cNvSpPr>
            <a:spLocks noGrp="1"/>
          </p:cNvSpPr>
          <p:nvPr>
            <p:ph type="sldNum" sz="quarter" idx="11"/>
          </p:nvPr>
        </p:nvSpPr>
        <p:spPr/>
        <p:txBody>
          <a:bodyPr/>
          <a:lstStyle/>
          <a:p>
            <a:pPr marL="171450" indent="-171450">
              <a:buFont typeface="Arial" panose="020B0604020202020204" pitchFamily="34" charset="0"/>
              <a:buChar char="•"/>
            </a:pPr>
            <a:fld id="{F0D23093-2AB0-F74C-B865-1A12A15B650E}" type="slidenum">
              <a:rPr lang="en-US" smtClean="0">
                <a:latin typeface="+mn-lt"/>
              </a:rPr>
              <a:pPr marL="171450" indent="-171450">
                <a:buFont typeface="Arial" panose="020B0604020202020204" pitchFamily="34" charset="0"/>
                <a:buChar char="•"/>
              </a:pPr>
              <a:t>3</a:t>
            </a:fld>
            <a:endParaRPr lang="en-US" dirty="0">
              <a:latin typeface="+mn-lt"/>
            </a:endParaRPr>
          </a:p>
        </p:txBody>
      </p:sp>
      <p:sp>
        <p:nvSpPr>
          <p:cNvPr id="3" name="Title 2">
            <a:extLst>
              <a:ext uri="{FF2B5EF4-FFF2-40B4-BE49-F238E27FC236}">
                <a16:creationId xmlns:a16="http://schemas.microsoft.com/office/drawing/2014/main" id="{72FBAE09-8199-4788-9F3F-9E8137B52463}"/>
              </a:ext>
            </a:extLst>
          </p:cNvPr>
          <p:cNvSpPr>
            <a:spLocks noGrp="1"/>
          </p:cNvSpPr>
          <p:nvPr>
            <p:ph type="title"/>
          </p:nvPr>
        </p:nvSpPr>
        <p:spPr/>
        <p:txBody>
          <a:bodyPr/>
          <a:lstStyle/>
          <a:p>
            <a:pPr marL="457200" indent="-457200">
              <a:buFont typeface="Arial" panose="020B0604020202020204" pitchFamily="34" charset="0"/>
              <a:buChar char="•"/>
            </a:pPr>
            <a:r>
              <a:rPr lang="en-GB" dirty="0">
                <a:latin typeface="+mn-lt"/>
              </a:rPr>
              <a:t>Outline of the lecture unit </a:t>
            </a:r>
            <a:endParaRPr lang="en-US" dirty="0">
              <a:latin typeface="+mn-lt"/>
            </a:endParaRPr>
          </a:p>
        </p:txBody>
      </p:sp>
      <p:grpSp>
        <p:nvGrpSpPr>
          <p:cNvPr id="4" name="Group 62">
            <a:extLst>
              <a:ext uri="{FF2B5EF4-FFF2-40B4-BE49-F238E27FC236}">
                <a16:creationId xmlns:a16="http://schemas.microsoft.com/office/drawing/2014/main" id="{ADBE7D3C-80F0-4F60-8818-AE9BB3F54BCF}"/>
              </a:ext>
            </a:extLst>
          </p:cNvPr>
          <p:cNvGrpSpPr>
            <a:grpSpLocks/>
          </p:cNvGrpSpPr>
          <p:nvPr/>
        </p:nvGrpSpPr>
        <p:grpSpPr bwMode="auto">
          <a:xfrm>
            <a:off x="1158081" y="1628800"/>
            <a:ext cx="4084637" cy="3316288"/>
            <a:chOff x="1458" y="2710"/>
            <a:chExt cx="8572" cy="5814"/>
          </a:xfrm>
        </p:grpSpPr>
        <p:pic>
          <p:nvPicPr>
            <p:cNvPr id="5" name="Picture 63">
              <a:extLst>
                <a:ext uri="{FF2B5EF4-FFF2-40B4-BE49-F238E27FC236}">
                  <a16:creationId xmlns:a16="http://schemas.microsoft.com/office/drawing/2014/main" id="{0D4D15CC-647E-4AFB-BC88-7F1069C62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 y="2714"/>
              <a:ext cx="4184"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4">
              <a:extLst>
                <a:ext uri="{FF2B5EF4-FFF2-40B4-BE49-F238E27FC236}">
                  <a16:creationId xmlns:a16="http://schemas.microsoft.com/office/drawing/2014/main" id="{BB58113B-3EC9-46B8-A55F-D990058A7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 y="2710"/>
              <a:ext cx="4218" cy="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5" descr="Pelamis_bursts_out_of_a_wave">
              <a:extLst>
                <a:ext uri="{FF2B5EF4-FFF2-40B4-BE49-F238E27FC236}">
                  <a16:creationId xmlns:a16="http://schemas.microsoft.com/office/drawing/2014/main" id="{5DACED2B-81E8-49C9-A207-E0CFD1864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 y="5689"/>
              <a:ext cx="4212"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6" descr="Geothermal power plant (Krafla, Iceland, Asgeir Eggertsson)">
              <a:extLst>
                <a:ext uri="{FF2B5EF4-FFF2-40B4-BE49-F238E27FC236}">
                  <a16:creationId xmlns:a16="http://schemas.microsoft.com/office/drawing/2014/main" id="{C6F9AE53-F3F4-4A45-8F48-0987736CD6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5" y="5667"/>
              <a:ext cx="4195" cy="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4">
            <a:extLst>
              <a:ext uri="{FF2B5EF4-FFF2-40B4-BE49-F238E27FC236}">
                <a16:creationId xmlns:a16="http://schemas.microsoft.com/office/drawing/2014/main" id="{D4E33C25-D656-4FA5-8B10-5F6F7EE57F09}"/>
              </a:ext>
            </a:extLst>
          </p:cNvPr>
          <p:cNvSpPr>
            <a:spLocks noChangeArrowheads="1"/>
          </p:cNvSpPr>
          <p:nvPr/>
        </p:nvSpPr>
        <p:spPr bwMode="auto">
          <a:xfrm>
            <a:off x="5784055" y="2314107"/>
            <a:ext cx="5281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chemeClr val="accent1"/>
              </a:buClr>
              <a:buSzPct val="115000"/>
              <a:buFont typeface="Wingdings" panose="05000000000000000000" pitchFamily="2" charset="2"/>
              <a:buChar char="§"/>
            </a:pPr>
            <a:r>
              <a:rPr lang="en-GB" b="1" dirty="0">
                <a:latin typeface="+mn-lt"/>
              </a:rPr>
              <a:t>Generation: </a:t>
            </a:r>
            <a:r>
              <a:rPr lang="en-GB" i="1" dirty="0">
                <a:latin typeface="+mn-lt"/>
              </a:rPr>
              <a:t>conventional, nuclear, renewable</a:t>
            </a:r>
            <a:r>
              <a:rPr lang="en-GB" dirty="0">
                <a:latin typeface="+mn-lt"/>
              </a:rPr>
              <a:t>  </a:t>
            </a:r>
          </a:p>
        </p:txBody>
      </p:sp>
      <p:sp>
        <p:nvSpPr>
          <p:cNvPr id="10" name="Rectangle 8">
            <a:extLst>
              <a:ext uri="{FF2B5EF4-FFF2-40B4-BE49-F238E27FC236}">
                <a16:creationId xmlns:a16="http://schemas.microsoft.com/office/drawing/2014/main" id="{43283225-AFA9-41EF-8EC2-78E6F285CD6A}"/>
              </a:ext>
            </a:extLst>
          </p:cNvPr>
          <p:cNvSpPr>
            <a:spLocks noChangeArrowheads="1"/>
          </p:cNvSpPr>
          <p:nvPr/>
        </p:nvSpPr>
        <p:spPr bwMode="auto">
          <a:xfrm>
            <a:off x="5784054" y="3547252"/>
            <a:ext cx="3083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chemeClr val="accent1"/>
              </a:buClr>
              <a:buSzPct val="115000"/>
              <a:buFont typeface="Wingdings" panose="05000000000000000000" pitchFamily="2" charset="2"/>
              <a:buChar char="§"/>
            </a:pPr>
            <a:r>
              <a:rPr lang="en-GB" b="1" dirty="0">
                <a:latin typeface="+mn-lt"/>
              </a:rPr>
              <a:t>Why is all this interesting</a:t>
            </a:r>
            <a:r>
              <a:rPr lang="en-GB" b="1" i="1" dirty="0">
                <a:latin typeface="+mn-lt"/>
              </a:rPr>
              <a:t>?</a:t>
            </a:r>
            <a:r>
              <a:rPr lang="en-GB" dirty="0">
                <a:latin typeface="+mn-lt"/>
              </a:rPr>
              <a:t>  </a:t>
            </a:r>
          </a:p>
        </p:txBody>
      </p:sp>
      <p:sp>
        <p:nvSpPr>
          <p:cNvPr id="11" name="Rectangle 4">
            <a:extLst>
              <a:ext uri="{FF2B5EF4-FFF2-40B4-BE49-F238E27FC236}">
                <a16:creationId xmlns:a16="http://schemas.microsoft.com/office/drawing/2014/main" id="{BEA6FA28-216B-4F1C-A5F7-E6183443A5C0}"/>
              </a:ext>
            </a:extLst>
          </p:cNvPr>
          <p:cNvSpPr>
            <a:spLocks noChangeArrowheads="1"/>
          </p:cNvSpPr>
          <p:nvPr/>
        </p:nvSpPr>
        <p:spPr bwMode="auto">
          <a:xfrm>
            <a:off x="5784054" y="2897632"/>
            <a:ext cx="57983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ts val="200"/>
              </a:spcAft>
              <a:buClr>
                <a:schemeClr val="accent1"/>
              </a:buClr>
              <a:buSzPct val="115000"/>
              <a:buFont typeface="Wingdings" panose="05000000000000000000" pitchFamily="2" charset="2"/>
              <a:buChar char="§"/>
            </a:pPr>
            <a:r>
              <a:rPr lang="en-GB" b="1" dirty="0">
                <a:latin typeface="+mn-lt"/>
              </a:rPr>
              <a:t>Storage:</a:t>
            </a:r>
            <a:r>
              <a:rPr lang="en-GB" dirty="0">
                <a:latin typeface="+mn-lt"/>
              </a:rPr>
              <a:t> </a:t>
            </a:r>
            <a:r>
              <a:rPr lang="en-GB" i="1" dirty="0">
                <a:latin typeface="+mn-lt"/>
              </a:rPr>
              <a:t>chemical mechanical, thermal, electro-magnetic</a:t>
            </a:r>
          </a:p>
        </p:txBody>
      </p:sp>
    </p:spTree>
    <p:extLst>
      <p:ext uri="{BB962C8B-B14F-4D97-AF65-F5344CB8AC3E}">
        <p14:creationId xmlns:p14="http://schemas.microsoft.com/office/powerpoint/2010/main" val="20608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8E6E94-CCE4-4426-9A62-AD0F02E22D9F}"/>
              </a:ext>
            </a:extLst>
          </p:cNvPr>
          <p:cNvSpPr>
            <a:spLocks noGrp="1"/>
          </p:cNvSpPr>
          <p:nvPr>
            <p:ph type="sldNum" sz="quarter" idx="11"/>
          </p:nvPr>
        </p:nvSpPr>
        <p:spPr/>
        <p:txBody>
          <a:bodyPr/>
          <a:lstStyle/>
          <a:p>
            <a:fld id="{F0D23093-2AB0-F74C-B865-1A12A15B650E}" type="slidenum">
              <a:rPr lang="en-US" smtClean="0">
                <a:latin typeface="+mn-lt"/>
              </a:rPr>
              <a:pPr/>
              <a:t>4</a:t>
            </a:fld>
            <a:endParaRPr lang="en-US" dirty="0">
              <a:latin typeface="+mn-lt"/>
            </a:endParaRPr>
          </a:p>
        </p:txBody>
      </p:sp>
      <p:sp>
        <p:nvSpPr>
          <p:cNvPr id="3" name="Title 2">
            <a:extLst>
              <a:ext uri="{FF2B5EF4-FFF2-40B4-BE49-F238E27FC236}">
                <a16:creationId xmlns:a16="http://schemas.microsoft.com/office/drawing/2014/main" id="{AC095729-993F-41FC-8FD3-E95621AF46D5}"/>
              </a:ext>
            </a:extLst>
          </p:cNvPr>
          <p:cNvSpPr>
            <a:spLocks noGrp="1"/>
          </p:cNvSpPr>
          <p:nvPr>
            <p:ph type="title"/>
          </p:nvPr>
        </p:nvSpPr>
        <p:spPr/>
        <p:txBody>
          <a:bodyPr/>
          <a:lstStyle/>
          <a:p>
            <a:r>
              <a:rPr lang="en-GB" dirty="0">
                <a:latin typeface="+mn-lt"/>
              </a:rPr>
              <a:t>How much energy do we use now?</a:t>
            </a:r>
            <a:endParaRPr lang="en-US" dirty="0">
              <a:latin typeface="+mn-lt"/>
            </a:endParaRPr>
          </a:p>
        </p:txBody>
      </p:sp>
      <p:grpSp>
        <p:nvGrpSpPr>
          <p:cNvPr id="4" name="Group 8">
            <a:extLst>
              <a:ext uri="{FF2B5EF4-FFF2-40B4-BE49-F238E27FC236}">
                <a16:creationId xmlns:a16="http://schemas.microsoft.com/office/drawing/2014/main" id="{899D03C8-E8FB-4A05-BA7C-9BEDA462F16C}"/>
              </a:ext>
            </a:extLst>
          </p:cNvPr>
          <p:cNvGrpSpPr>
            <a:grpSpLocks/>
          </p:cNvGrpSpPr>
          <p:nvPr/>
        </p:nvGrpSpPr>
        <p:grpSpPr bwMode="auto">
          <a:xfrm>
            <a:off x="4799856" y="571499"/>
            <a:ext cx="6115050" cy="5216525"/>
            <a:chOff x="1722" y="650"/>
            <a:chExt cx="3852" cy="3286"/>
          </a:xfrm>
        </p:grpSpPr>
        <p:pic>
          <p:nvPicPr>
            <p:cNvPr id="5" name="Picture 4">
              <a:extLst>
                <a:ext uri="{FF2B5EF4-FFF2-40B4-BE49-F238E27FC236}">
                  <a16:creationId xmlns:a16="http://schemas.microsoft.com/office/drawing/2014/main" id="{3EE9D741-A551-4BAB-AD21-C94CF604B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 y="960"/>
              <a:ext cx="3408"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248B35B6-F006-421A-98C3-4C17461B3AE5}"/>
                </a:ext>
              </a:extLst>
            </p:cNvPr>
            <p:cNvSpPr>
              <a:spLocks noChangeArrowheads="1"/>
            </p:cNvSpPr>
            <p:nvPr/>
          </p:nvSpPr>
          <p:spPr bwMode="auto">
            <a:xfrm>
              <a:off x="3894" y="650"/>
              <a:ext cx="1680"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r>
                <a:rPr lang="en-GB" b="1" i="1" dirty="0">
                  <a:latin typeface="+mn-lt"/>
                </a:rPr>
                <a:t>What’s the distribution of sources?</a:t>
              </a:r>
              <a:r>
                <a:rPr lang="en-GB" dirty="0">
                  <a:latin typeface="+mn-lt"/>
                </a:rPr>
                <a:t> </a:t>
              </a:r>
            </a:p>
            <a:p>
              <a:pPr algn="r"/>
              <a:r>
                <a:rPr lang="en-GB" dirty="0">
                  <a:latin typeface="+mn-lt"/>
                </a:rPr>
                <a:t> </a:t>
              </a:r>
            </a:p>
          </p:txBody>
        </p:sp>
      </p:grpSp>
      <p:sp>
        <p:nvSpPr>
          <p:cNvPr id="7" name="Rectangle 6">
            <a:extLst>
              <a:ext uri="{FF2B5EF4-FFF2-40B4-BE49-F238E27FC236}">
                <a16:creationId xmlns:a16="http://schemas.microsoft.com/office/drawing/2014/main" id="{F3A32761-D246-4A6E-A223-1CE6F16651F3}"/>
              </a:ext>
            </a:extLst>
          </p:cNvPr>
          <p:cNvSpPr>
            <a:spLocks noChangeArrowheads="1"/>
          </p:cNvSpPr>
          <p:nvPr/>
        </p:nvSpPr>
        <p:spPr bwMode="auto">
          <a:xfrm>
            <a:off x="686937" y="981842"/>
            <a:ext cx="4476506"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latin typeface="+mn-lt"/>
              </a:rPr>
              <a:t>Power needs in 2050</a:t>
            </a:r>
            <a:r>
              <a:rPr lang="en-GB" dirty="0">
                <a:latin typeface="+mn-lt"/>
              </a:rPr>
              <a:t>  </a:t>
            </a:r>
          </a:p>
          <a:p>
            <a:r>
              <a:rPr lang="en-GB" dirty="0">
                <a:latin typeface="+mn-lt"/>
              </a:rPr>
              <a:t>OECD today: around 3 000 GW electrical</a:t>
            </a:r>
          </a:p>
          <a:p>
            <a:r>
              <a:rPr lang="en-GB" dirty="0">
                <a:latin typeface="+mn-lt"/>
              </a:rPr>
              <a:t>Rising population x Increasing GDP </a:t>
            </a:r>
          </a:p>
          <a:p>
            <a:r>
              <a:rPr lang="en-GB" dirty="0">
                <a:latin typeface="+mn-lt"/>
              </a:rPr>
              <a:t>means rapidly increasing needs </a:t>
            </a:r>
          </a:p>
          <a:p>
            <a:r>
              <a:rPr lang="en-GB" dirty="0">
                <a:latin typeface="+mn-lt"/>
              </a:rPr>
              <a:t>Redistribution from fossil to renewable</a:t>
            </a:r>
          </a:p>
        </p:txBody>
      </p:sp>
    </p:spTree>
    <p:extLst>
      <p:ext uri="{BB962C8B-B14F-4D97-AF65-F5344CB8AC3E}">
        <p14:creationId xmlns:p14="http://schemas.microsoft.com/office/powerpoint/2010/main" val="390405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60E63F-E2EA-4503-A73E-251E0561D4FB}"/>
              </a:ext>
            </a:extLst>
          </p:cNvPr>
          <p:cNvSpPr>
            <a:spLocks noGrp="1"/>
          </p:cNvSpPr>
          <p:nvPr>
            <p:ph type="sldNum" sz="quarter" idx="11"/>
          </p:nvPr>
        </p:nvSpPr>
        <p:spPr/>
        <p:txBody>
          <a:bodyPr/>
          <a:lstStyle/>
          <a:p>
            <a:fld id="{F0D23093-2AB0-F74C-B865-1A12A15B650E}" type="slidenum">
              <a:rPr lang="en-US" smtClean="0">
                <a:latin typeface="+mn-lt"/>
              </a:rPr>
              <a:pPr/>
              <a:t>5</a:t>
            </a:fld>
            <a:endParaRPr lang="en-US" dirty="0">
              <a:latin typeface="+mn-lt"/>
            </a:endParaRPr>
          </a:p>
        </p:txBody>
      </p:sp>
      <p:sp>
        <p:nvSpPr>
          <p:cNvPr id="3" name="Title 2">
            <a:extLst>
              <a:ext uri="{FF2B5EF4-FFF2-40B4-BE49-F238E27FC236}">
                <a16:creationId xmlns:a16="http://schemas.microsoft.com/office/drawing/2014/main" id="{DB06B7AF-2E7B-4302-9709-E40619DC09C5}"/>
              </a:ext>
            </a:extLst>
          </p:cNvPr>
          <p:cNvSpPr>
            <a:spLocks noGrp="1"/>
          </p:cNvSpPr>
          <p:nvPr>
            <p:ph type="title"/>
          </p:nvPr>
        </p:nvSpPr>
        <p:spPr/>
        <p:txBody>
          <a:bodyPr/>
          <a:lstStyle/>
          <a:p>
            <a:r>
              <a:rPr lang="en-GB" dirty="0">
                <a:latin typeface="+mn-lt"/>
              </a:rPr>
              <a:t>Power system data-tables in Level 3 Sustainability</a:t>
            </a:r>
            <a:endParaRPr lang="en-US" dirty="0">
              <a:latin typeface="+mn-lt"/>
            </a:endParaRPr>
          </a:p>
        </p:txBody>
      </p:sp>
      <p:pic>
        <p:nvPicPr>
          <p:cNvPr id="19" name="Picture 18">
            <a:extLst>
              <a:ext uri="{FF2B5EF4-FFF2-40B4-BE49-F238E27FC236}">
                <a16:creationId xmlns:a16="http://schemas.microsoft.com/office/drawing/2014/main" id="{DFA59B6E-74CD-B305-4896-B5129257F9CE}"/>
              </a:ext>
            </a:extLst>
          </p:cNvPr>
          <p:cNvPicPr>
            <a:picLocks noChangeAspect="1"/>
          </p:cNvPicPr>
          <p:nvPr/>
        </p:nvPicPr>
        <p:blipFill>
          <a:blip r:embed="rId3"/>
          <a:stretch>
            <a:fillRect/>
          </a:stretch>
        </p:blipFill>
        <p:spPr>
          <a:xfrm>
            <a:off x="1447800" y="973823"/>
            <a:ext cx="3351657" cy="5212080"/>
          </a:xfrm>
          <a:prstGeom prst="rect">
            <a:avLst/>
          </a:prstGeom>
          <a:ln>
            <a:solidFill>
              <a:schemeClr val="tx1"/>
            </a:solidFill>
          </a:ln>
        </p:spPr>
      </p:pic>
      <p:pic>
        <p:nvPicPr>
          <p:cNvPr id="21" name="Picture 20">
            <a:extLst>
              <a:ext uri="{FF2B5EF4-FFF2-40B4-BE49-F238E27FC236}">
                <a16:creationId xmlns:a16="http://schemas.microsoft.com/office/drawing/2014/main" id="{127EFB3E-ECCF-C618-5712-92E8C00E69AC}"/>
              </a:ext>
            </a:extLst>
          </p:cNvPr>
          <p:cNvPicPr>
            <a:picLocks noChangeAspect="1"/>
          </p:cNvPicPr>
          <p:nvPr/>
        </p:nvPicPr>
        <p:blipFill>
          <a:blip r:embed="rId4"/>
          <a:stretch>
            <a:fillRect/>
          </a:stretch>
        </p:blipFill>
        <p:spPr>
          <a:xfrm>
            <a:off x="6490660" y="1524000"/>
            <a:ext cx="3400537" cy="3657600"/>
          </a:xfrm>
          <a:prstGeom prst="rect">
            <a:avLst/>
          </a:prstGeom>
          <a:ln>
            <a:solidFill>
              <a:schemeClr val="tx1"/>
            </a:solidFill>
          </a:ln>
        </p:spPr>
      </p:pic>
    </p:spTree>
    <p:extLst>
      <p:ext uri="{BB962C8B-B14F-4D97-AF65-F5344CB8AC3E}">
        <p14:creationId xmlns:p14="http://schemas.microsoft.com/office/powerpoint/2010/main" val="21497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661B53-5DF4-4312-B764-9BEB000060DC}"/>
              </a:ext>
            </a:extLst>
          </p:cNvPr>
          <p:cNvSpPr>
            <a:spLocks noGrp="1"/>
          </p:cNvSpPr>
          <p:nvPr>
            <p:ph type="sldNum" sz="quarter" idx="11"/>
          </p:nvPr>
        </p:nvSpPr>
        <p:spPr/>
        <p:txBody>
          <a:bodyPr/>
          <a:lstStyle/>
          <a:p>
            <a:fld id="{F0D23093-2AB0-F74C-B865-1A12A15B650E}" type="slidenum">
              <a:rPr lang="en-US" smtClean="0">
                <a:latin typeface="+mn-lt"/>
              </a:rPr>
              <a:pPr/>
              <a:t>6</a:t>
            </a:fld>
            <a:endParaRPr lang="en-US" dirty="0">
              <a:latin typeface="+mn-lt"/>
            </a:endParaRPr>
          </a:p>
        </p:txBody>
      </p:sp>
      <p:sp>
        <p:nvSpPr>
          <p:cNvPr id="3" name="Title 2">
            <a:extLst>
              <a:ext uri="{FF2B5EF4-FFF2-40B4-BE49-F238E27FC236}">
                <a16:creationId xmlns:a16="http://schemas.microsoft.com/office/drawing/2014/main" id="{31133802-D014-4059-AA71-5F9A62256C2B}"/>
              </a:ext>
            </a:extLst>
          </p:cNvPr>
          <p:cNvSpPr>
            <a:spLocks noGrp="1"/>
          </p:cNvSpPr>
          <p:nvPr>
            <p:ph type="title"/>
          </p:nvPr>
        </p:nvSpPr>
        <p:spPr/>
        <p:txBody>
          <a:bodyPr/>
          <a:lstStyle/>
          <a:p>
            <a:r>
              <a:rPr lang="en-GB" dirty="0">
                <a:latin typeface="+mn-lt"/>
              </a:rPr>
              <a:t>Materials for energy storage</a:t>
            </a:r>
            <a:endParaRPr lang="en-US" dirty="0">
              <a:latin typeface="+mn-lt"/>
            </a:endParaRPr>
          </a:p>
        </p:txBody>
      </p:sp>
      <p:grpSp>
        <p:nvGrpSpPr>
          <p:cNvPr id="5" name="Group 4">
            <a:extLst>
              <a:ext uri="{FF2B5EF4-FFF2-40B4-BE49-F238E27FC236}">
                <a16:creationId xmlns:a16="http://schemas.microsoft.com/office/drawing/2014/main" id="{A961A314-BC9C-4145-AF21-6EABDB25FCD3}"/>
              </a:ext>
            </a:extLst>
          </p:cNvPr>
          <p:cNvGrpSpPr>
            <a:grpSpLocks/>
          </p:cNvGrpSpPr>
          <p:nvPr/>
        </p:nvGrpSpPr>
        <p:grpSpPr bwMode="auto">
          <a:xfrm>
            <a:off x="6457814" y="1067995"/>
            <a:ext cx="3876490" cy="4953293"/>
            <a:chOff x="3315" y="669"/>
            <a:chExt cx="2736" cy="3496"/>
          </a:xfrm>
        </p:grpSpPr>
        <p:sp>
          <p:nvSpPr>
            <p:cNvPr id="6" name="Rectangle 5">
              <a:extLst>
                <a:ext uri="{FF2B5EF4-FFF2-40B4-BE49-F238E27FC236}">
                  <a16:creationId xmlns:a16="http://schemas.microsoft.com/office/drawing/2014/main" id="{8019ED65-09BA-456E-84F6-FF62579C971C}"/>
                </a:ext>
              </a:extLst>
            </p:cNvPr>
            <p:cNvSpPr>
              <a:spLocks noChangeArrowheads="1"/>
            </p:cNvSpPr>
            <p:nvPr/>
          </p:nvSpPr>
          <p:spPr bwMode="auto">
            <a:xfrm>
              <a:off x="3315" y="669"/>
              <a:ext cx="2736" cy="3496"/>
            </a:xfrm>
            <a:prstGeom prst="rect">
              <a:avLst/>
            </a:prstGeom>
            <a:solidFill>
              <a:schemeClr val="bg1">
                <a:lumMod val="95000"/>
              </a:schemeClr>
            </a:solidFill>
            <a:ln w="28575" algn="ctr">
              <a:solidFill>
                <a:schemeClr val="accent2"/>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grpSp>
          <p:nvGrpSpPr>
            <p:cNvPr id="7" name="Group 6">
              <a:extLst>
                <a:ext uri="{FF2B5EF4-FFF2-40B4-BE49-F238E27FC236}">
                  <a16:creationId xmlns:a16="http://schemas.microsoft.com/office/drawing/2014/main" id="{387AAFBE-A700-49BD-992A-24D09F8C03C2}"/>
                </a:ext>
              </a:extLst>
            </p:cNvPr>
            <p:cNvGrpSpPr>
              <a:grpSpLocks/>
            </p:cNvGrpSpPr>
            <p:nvPr/>
          </p:nvGrpSpPr>
          <p:grpSpPr bwMode="auto">
            <a:xfrm>
              <a:off x="3408" y="669"/>
              <a:ext cx="2537" cy="3400"/>
              <a:chOff x="0" y="669"/>
              <a:chExt cx="2537" cy="3400"/>
            </a:xfrm>
          </p:grpSpPr>
          <p:grpSp>
            <p:nvGrpSpPr>
              <p:cNvPr id="8" name="Group 7">
                <a:extLst>
                  <a:ext uri="{FF2B5EF4-FFF2-40B4-BE49-F238E27FC236}">
                    <a16:creationId xmlns:a16="http://schemas.microsoft.com/office/drawing/2014/main" id="{27ACD875-2518-4514-A504-A74E8877B15F}"/>
                  </a:ext>
                </a:extLst>
              </p:cNvPr>
              <p:cNvGrpSpPr>
                <a:grpSpLocks/>
              </p:cNvGrpSpPr>
              <p:nvPr/>
            </p:nvGrpSpPr>
            <p:grpSpPr bwMode="auto">
              <a:xfrm>
                <a:off x="0" y="894"/>
                <a:ext cx="2537" cy="3175"/>
                <a:chOff x="2276" y="929"/>
                <a:chExt cx="2537" cy="3175"/>
              </a:xfrm>
            </p:grpSpPr>
            <p:pic>
              <p:nvPicPr>
                <p:cNvPr id="10" name="Picture 8">
                  <a:extLst>
                    <a:ext uri="{FF2B5EF4-FFF2-40B4-BE49-F238E27FC236}">
                      <a16:creationId xmlns:a16="http://schemas.microsoft.com/office/drawing/2014/main" id="{2D9E5778-189B-4617-A112-F6B2C9A0C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929"/>
                  <a:ext cx="2532"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757E6128-5BE0-471A-A0A0-A84BB24D4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 y="2546"/>
                  <a:ext cx="2537"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10">
                <a:extLst>
                  <a:ext uri="{FF2B5EF4-FFF2-40B4-BE49-F238E27FC236}">
                    <a16:creationId xmlns:a16="http://schemas.microsoft.com/office/drawing/2014/main" id="{9588496D-2734-46D0-865C-8EED231002A1}"/>
                  </a:ext>
                </a:extLst>
              </p:cNvPr>
              <p:cNvSpPr txBox="1">
                <a:spLocks noChangeArrowheads="1"/>
              </p:cNvSpPr>
              <p:nvPr/>
            </p:nvSpPr>
            <p:spPr bwMode="auto">
              <a:xfrm>
                <a:off x="462" y="669"/>
                <a:ext cx="170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GB" b="1" dirty="0">
                    <a:latin typeface="+mn-lt"/>
                  </a:rPr>
                  <a:t>Compressed air storage</a:t>
                </a:r>
              </a:p>
            </p:txBody>
          </p:sp>
        </p:grpSp>
      </p:grpSp>
      <p:grpSp>
        <p:nvGrpSpPr>
          <p:cNvPr id="12" name="Group 11">
            <a:extLst>
              <a:ext uri="{FF2B5EF4-FFF2-40B4-BE49-F238E27FC236}">
                <a16:creationId xmlns:a16="http://schemas.microsoft.com/office/drawing/2014/main" id="{BF0DF4E7-DDEF-4CFD-BB0B-843DBC6DEB75}"/>
              </a:ext>
            </a:extLst>
          </p:cNvPr>
          <p:cNvGrpSpPr>
            <a:grpSpLocks/>
          </p:cNvGrpSpPr>
          <p:nvPr/>
        </p:nvGrpSpPr>
        <p:grpSpPr bwMode="auto">
          <a:xfrm>
            <a:off x="1682614" y="1067995"/>
            <a:ext cx="3808481" cy="4953293"/>
            <a:chOff x="3163" y="669"/>
            <a:chExt cx="2688" cy="3496"/>
          </a:xfrm>
        </p:grpSpPr>
        <p:sp>
          <p:nvSpPr>
            <p:cNvPr id="13" name="Rectangle 12">
              <a:extLst>
                <a:ext uri="{FF2B5EF4-FFF2-40B4-BE49-F238E27FC236}">
                  <a16:creationId xmlns:a16="http://schemas.microsoft.com/office/drawing/2014/main" id="{ED40D9EC-1CBB-443D-B603-C1AA117A4A6E}"/>
                </a:ext>
              </a:extLst>
            </p:cNvPr>
            <p:cNvSpPr>
              <a:spLocks noChangeArrowheads="1"/>
            </p:cNvSpPr>
            <p:nvPr/>
          </p:nvSpPr>
          <p:spPr bwMode="auto">
            <a:xfrm>
              <a:off x="3163" y="669"/>
              <a:ext cx="2688" cy="3496"/>
            </a:xfrm>
            <a:prstGeom prst="rect">
              <a:avLst/>
            </a:prstGeom>
            <a:solidFill>
              <a:schemeClr val="bg1">
                <a:lumMod val="95000"/>
              </a:schemeClr>
            </a:solidFill>
            <a:ln w="28575" algn="ctr">
              <a:solidFill>
                <a:schemeClr val="accent2"/>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grpSp>
          <p:nvGrpSpPr>
            <p:cNvPr id="14" name="Group 13">
              <a:extLst>
                <a:ext uri="{FF2B5EF4-FFF2-40B4-BE49-F238E27FC236}">
                  <a16:creationId xmlns:a16="http://schemas.microsoft.com/office/drawing/2014/main" id="{46C7BFB1-2B82-41B4-879F-6E6928354CE0}"/>
                </a:ext>
              </a:extLst>
            </p:cNvPr>
            <p:cNvGrpSpPr>
              <a:grpSpLocks/>
            </p:cNvGrpSpPr>
            <p:nvPr/>
          </p:nvGrpSpPr>
          <p:grpSpPr bwMode="auto">
            <a:xfrm>
              <a:off x="3208" y="691"/>
              <a:ext cx="2548" cy="3378"/>
              <a:chOff x="3024" y="691"/>
              <a:chExt cx="2548" cy="3378"/>
            </a:xfrm>
          </p:grpSpPr>
          <p:pic>
            <p:nvPicPr>
              <p:cNvPr id="15" name="Picture 14">
                <a:extLst>
                  <a:ext uri="{FF2B5EF4-FFF2-40B4-BE49-F238E27FC236}">
                    <a16:creationId xmlns:a16="http://schemas.microsoft.com/office/drawing/2014/main" id="{C024C622-8589-4A28-85DC-01409264D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0" y="1112"/>
                <a:ext cx="1968"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3BDCD6E-DC5B-4058-877A-EE2CCF08E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855" b="1170"/>
              <a:stretch>
                <a:fillRect/>
              </a:stretch>
            </p:blipFill>
            <p:spPr bwMode="auto">
              <a:xfrm>
                <a:off x="3024" y="2489"/>
                <a:ext cx="2548"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a:extLst>
                  <a:ext uri="{FF2B5EF4-FFF2-40B4-BE49-F238E27FC236}">
                    <a16:creationId xmlns:a16="http://schemas.microsoft.com/office/drawing/2014/main" id="{F2511AB9-1B54-44B2-86E8-73809868A4EC}"/>
                  </a:ext>
                </a:extLst>
              </p:cNvPr>
              <p:cNvSpPr txBox="1">
                <a:spLocks noChangeArrowheads="1"/>
              </p:cNvSpPr>
              <p:nvPr/>
            </p:nvSpPr>
            <p:spPr bwMode="auto">
              <a:xfrm>
                <a:off x="3512" y="691"/>
                <a:ext cx="162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GB" b="1" dirty="0">
                    <a:latin typeface="+mn-lt"/>
                  </a:rPr>
                  <a:t>Kinetic energy storage</a:t>
                </a:r>
              </a:p>
            </p:txBody>
          </p:sp>
        </p:grpSp>
      </p:grpSp>
    </p:spTree>
    <p:extLst>
      <p:ext uri="{BB962C8B-B14F-4D97-AF65-F5344CB8AC3E}">
        <p14:creationId xmlns:p14="http://schemas.microsoft.com/office/powerpoint/2010/main" val="253513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4CE073-9FAE-436A-A3FD-DF368811888A}"/>
              </a:ext>
            </a:extLst>
          </p:cNvPr>
          <p:cNvSpPr>
            <a:spLocks noGrp="1"/>
          </p:cNvSpPr>
          <p:nvPr>
            <p:ph type="sldNum" sz="quarter" idx="11"/>
          </p:nvPr>
        </p:nvSpPr>
        <p:spPr/>
        <p:txBody>
          <a:bodyPr/>
          <a:lstStyle/>
          <a:p>
            <a:fld id="{F0D23093-2AB0-F74C-B865-1A12A15B650E}" type="slidenum">
              <a:rPr lang="en-US" smtClean="0">
                <a:latin typeface="+mn-lt"/>
              </a:rPr>
              <a:pPr/>
              <a:t>7</a:t>
            </a:fld>
            <a:endParaRPr lang="en-US" dirty="0">
              <a:latin typeface="+mn-lt"/>
            </a:endParaRPr>
          </a:p>
        </p:txBody>
      </p:sp>
      <p:sp>
        <p:nvSpPr>
          <p:cNvPr id="3" name="Title 2">
            <a:extLst>
              <a:ext uri="{FF2B5EF4-FFF2-40B4-BE49-F238E27FC236}">
                <a16:creationId xmlns:a16="http://schemas.microsoft.com/office/drawing/2014/main" id="{EF6E967B-AB09-477B-9C9A-E1C4000D8820}"/>
              </a:ext>
            </a:extLst>
          </p:cNvPr>
          <p:cNvSpPr>
            <a:spLocks noGrp="1"/>
          </p:cNvSpPr>
          <p:nvPr>
            <p:ph type="title"/>
          </p:nvPr>
        </p:nvSpPr>
        <p:spPr/>
        <p:txBody>
          <a:bodyPr/>
          <a:lstStyle/>
          <a:p>
            <a:r>
              <a:rPr lang="en-GB" dirty="0">
                <a:latin typeface="+mn-lt"/>
              </a:rPr>
              <a:t>Record: materials for energy storage</a:t>
            </a:r>
            <a:endParaRPr lang="en-US" dirty="0">
              <a:latin typeface="+mn-lt"/>
            </a:endParaRPr>
          </a:p>
        </p:txBody>
      </p:sp>
      <p:sp>
        <p:nvSpPr>
          <p:cNvPr id="4" name="Rectangle 4">
            <a:extLst>
              <a:ext uri="{FF2B5EF4-FFF2-40B4-BE49-F238E27FC236}">
                <a16:creationId xmlns:a16="http://schemas.microsoft.com/office/drawing/2014/main" id="{6ADAFFE9-2522-4BFA-A2CE-13A18B93E0A5}"/>
              </a:ext>
            </a:extLst>
          </p:cNvPr>
          <p:cNvSpPr>
            <a:spLocks noChangeArrowheads="1"/>
          </p:cNvSpPr>
          <p:nvPr/>
        </p:nvSpPr>
        <p:spPr bwMode="auto">
          <a:xfrm>
            <a:off x="7536954" y="5636562"/>
            <a:ext cx="2232248" cy="39240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5" name="Group 6">
            <a:extLst>
              <a:ext uri="{FF2B5EF4-FFF2-40B4-BE49-F238E27FC236}">
                <a16:creationId xmlns:a16="http://schemas.microsoft.com/office/drawing/2014/main" id="{EA688C07-EDE2-4D90-9B09-25DD8A47A5E2}"/>
              </a:ext>
            </a:extLst>
          </p:cNvPr>
          <p:cNvGrpSpPr>
            <a:grpSpLocks/>
          </p:cNvGrpSpPr>
          <p:nvPr/>
        </p:nvGrpSpPr>
        <p:grpSpPr bwMode="auto">
          <a:xfrm>
            <a:off x="7536954" y="714178"/>
            <a:ext cx="3642650" cy="4772211"/>
            <a:chOff x="3315" y="669"/>
            <a:chExt cx="2736" cy="3496"/>
          </a:xfrm>
        </p:grpSpPr>
        <p:sp>
          <p:nvSpPr>
            <p:cNvPr id="6" name="Rectangle 7">
              <a:extLst>
                <a:ext uri="{FF2B5EF4-FFF2-40B4-BE49-F238E27FC236}">
                  <a16:creationId xmlns:a16="http://schemas.microsoft.com/office/drawing/2014/main" id="{25B23312-33C6-4877-B9F3-1E4D9587995B}"/>
                </a:ext>
              </a:extLst>
            </p:cNvPr>
            <p:cNvSpPr>
              <a:spLocks noChangeArrowheads="1"/>
            </p:cNvSpPr>
            <p:nvPr/>
          </p:nvSpPr>
          <p:spPr bwMode="auto">
            <a:xfrm>
              <a:off x="3315" y="669"/>
              <a:ext cx="2736" cy="3496"/>
            </a:xfrm>
            <a:prstGeom prst="rect">
              <a:avLst/>
            </a:prstGeom>
            <a:solidFill>
              <a:schemeClr val="bg1">
                <a:lumMod val="95000"/>
              </a:schemeClr>
            </a:solidFill>
            <a:ln w="28575" algn="ctr">
              <a:solidFill>
                <a:schemeClr val="accent2"/>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endParaRPr lang="en-GB" sz="1600" dirty="0">
                <a:latin typeface="+mn-lt"/>
              </a:endParaRPr>
            </a:p>
          </p:txBody>
        </p:sp>
        <p:pic>
          <p:nvPicPr>
            <p:cNvPr id="7" name="Picture 8">
              <a:extLst>
                <a:ext uri="{FF2B5EF4-FFF2-40B4-BE49-F238E27FC236}">
                  <a16:creationId xmlns:a16="http://schemas.microsoft.com/office/drawing/2014/main" id="{BE700C48-CBB2-4FD5-AE2E-BD6D24BB5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 y="896"/>
              <a:ext cx="2292"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9">
              <a:extLst>
                <a:ext uri="{FF2B5EF4-FFF2-40B4-BE49-F238E27FC236}">
                  <a16:creationId xmlns:a16="http://schemas.microsoft.com/office/drawing/2014/main" id="{286B7A2E-4304-4010-9F3A-AEAF6BAB5952}"/>
                </a:ext>
              </a:extLst>
            </p:cNvPr>
            <p:cNvGraphicFramePr>
              <a:graphicFrameLocks noChangeAspect="1"/>
            </p:cNvGraphicFramePr>
            <p:nvPr/>
          </p:nvGraphicFramePr>
          <p:xfrm>
            <a:off x="3405" y="2627"/>
            <a:ext cx="2516" cy="1474"/>
          </p:xfrm>
          <a:graphic>
            <a:graphicData uri="http://schemas.openxmlformats.org/presentationml/2006/ole">
              <mc:AlternateContent xmlns:mc="http://schemas.openxmlformats.org/markup-compatibility/2006">
                <mc:Choice xmlns:v="urn:schemas-microsoft-com:vml" Requires="v">
                  <p:oleObj name="Document" r:id="rId4" imgW="1864800" imgH="1396800" progId="Word.Document.8">
                    <p:embed/>
                  </p:oleObj>
                </mc:Choice>
                <mc:Fallback>
                  <p:oleObj name="Document" r:id="rId4" imgW="1864800" imgH="1396800" progId="Word.Document.8">
                    <p:embed/>
                    <p:pic>
                      <p:nvPicPr>
                        <p:cNvPr id="8" name="Object 9">
                          <a:extLst>
                            <a:ext uri="{FF2B5EF4-FFF2-40B4-BE49-F238E27FC236}">
                              <a16:creationId xmlns:a16="http://schemas.microsoft.com/office/drawing/2014/main" id="{286B7A2E-4304-4010-9F3A-AEAF6BAB5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5585"/>
                        <a:stretch>
                          <a:fillRect/>
                        </a:stretch>
                      </p:blipFill>
                      <p:spPr bwMode="auto">
                        <a:xfrm>
                          <a:off x="3405" y="2627"/>
                          <a:ext cx="2516" cy="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10">
              <a:extLst>
                <a:ext uri="{FF2B5EF4-FFF2-40B4-BE49-F238E27FC236}">
                  <a16:creationId xmlns:a16="http://schemas.microsoft.com/office/drawing/2014/main" id="{A46F7C90-BFDE-4B77-8CB3-79BECB83BA69}"/>
                </a:ext>
              </a:extLst>
            </p:cNvPr>
            <p:cNvSpPr>
              <a:spLocks noChangeArrowheads="1"/>
            </p:cNvSpPr>
            <p:nvPr/>
          </p:nvSpPr>
          <p:spPr bwMode="auto">
            <a:xfrm>
              <a:off x="3872" y="701"/>
              <a:ext cx="160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GB" sz="1600" b="1" dirty="0">
                  <a:latin typeface="+mn-lt"/>
                </a:rPr>
                <a:t>Vanadium flow battery</a:t>
              </a:r>
            </a:p>
          </p:txBody>
        </p:sp>
      </p:grpSp>
      <p:sp>
        <p:nvSpPr>
          <p:cNvPr id="10" name="Text Box 13">
            <a:extLst>
              <a:ext uri="{FF2B5EF4-FFF2-40B4-BE49-F238E27FC236}">
                <a16:creationId xmlns:a16="http://schemas.microsoft.com/office/drawing/2014/main" id="{7F3D6C39-3859-465E-9FA1-650F1EDF6142}"/>
              </a:ext>
            </a:extLst>
          </p:cNvPr>
          <p:cNvSpPr txBox="1">
            <a:spLocks noChangeArrowheads="1"/>
          </p:cNvSpPr>
          <p:nvPr/>
        </p:nvSpPr>
        <p:spPr bwMode="auto">
          <a:xfrm>
            <a:off x="1038296" y="5858612"/>
            <a:ext cx="3642649"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latin typeface="+mn-lt"/>
              </a:rPr>
              <a:t>Excerpts from </a:t>
            </a:r>
            <a:r>
              <a:rPr lang="en-US" sz="1000" i="1" dirty="0">
                <a:latin typeface="+mn-lt"/>
              </a:rPr>
              <a:t>Granta  EduPack</a:t>
            </a:r>
            <a:r>
              <a:rPr lang="en-US" sz="1000" dirty="0">
                <a:latin typeface="+mn-lt"/>
              </a:rPr>
              <a:t> Level 3 Sustainability</a:t>
            </a:r>
            <a:endParaRPr lang="en-US" b="1" dirty="0">
              <a:latin typeface="+mn-lt"/>
            </a:endParaRPr>
          </a:p>
        </p:txBody>
      </p:sp>
      <p:pic>
        <p:nvPicPr>
          <p:cNvPr id="11" name="Picture 10">
            <a:extLst>
              <a:ext uri="{FF2B5EF4-FFF2-40B4-BE49-F238E27FC236}">
                <a16:creationId xmlns:a16="http://schemas.microsoft.com/office/drawing/2014/main" id="{1B549A26-4CBF-4637-B14C-CA2D37D5E1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0755" y="5637768"/>
            <a:ext cx="391199" cy="391199"/>
          </a:xfrm>
          <a:prstGeom prst="rect">
            <a:avLst/>
          </a:prstGeom>
        </p:spPr>
      </p:pic>
      <p:sp>
        <p:nvSpPr>
          <p:cNvPr id="12" name="Text Box 4">
            <a:extLst>
              <a:ext uri="{FF2B5EF4-FFF2-40B4-BE49-F238E27FC236}">
                <a16:creationId xmlns:a16="http://schemas.microsoft.com/office/drawing/2014/main" id="{4F137752-A32D-472E-B648-1E3D3D5B6D85}"/>
              </a:ext>
            </a:extLst>
          </p:cNvPr>
          <p:cNvSpPr txBox="1">
            <a:spLocks noChangeArrowheads="1"/>
          </p:cNvSpPr>
          <p:nvPr/>
        </p:nvSpPr>
        <p:spPr bwMode="auto">
          <a:xfrm>
            <a:off x="2064962" y="714178"/>
            <a:ext cx="3226314" cy="402291"/>
          </a:xfrm>
          <a:prstGeom prst="rect">
            <a:avLst/>
          </a:prstGeom>
          <a:solidFill>
            <a:schemeClr val="bg1">
              <a:alpha val="50195"/>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sz="2000" b="1" i="1" dirty="0">
                <a:latin typeface="+mn-lt"/>
              </a:rPr>
              <a:t>Vanadium Flow Battery</a:t>
            </a:r>
            <a:endParaRPr lang="en-GB" sz="2000" i="1" dirty="0">
              <a:latin typeface="+mn-lt"/>
            </a:endParaRPr>
          </a:p>
        </p:txBody>
      </p:sp>
      <p:sp>
        <p:nvSpPr>
          <p:cNvPr id="13" name="Text Box 16">
            <a:extLst>
              <a:ext uri="{FF2B5EF4-FFF2-40B4-BE49-F238E27FC236}">
                <a16:creationId xmlns:a16="http://schemas.microsoft.com/office/drawing/2014/main" id="{E2D8658F-B5E3-4AC2-9D0B-ADC1D38DD206}"/>
              </a:ext>
            </a:extLst>
          </p:cNvPr>
          <p:cNvSpPr txBox="1">
            <a:spLocks noChangeArrowheads="1"/>
          </p:cNvSpPr>
          <p:nvPr/>
        </p:nvSpPr>
        <p:spPr bwMode="auto">
          <a:xfrm>
            <a:off x="7969795" y="5664091"/>
            <a:ext cx="1727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dirty="0">
                <a:latin typeface="+mn-lt"/>
              </a:rPr>
              <a:t>Links to Materials</a:t>
            </a:r>
          </a:p>
        </p:txBody>
      </p:sp>
      <p:pic>
        <p:nvPicPr>
          <p:cNvPr id="14" name="Picture 13">
            <a:extLst>
              <a:ext uri="{FF2B5EF4-FFF2-40B4-BE49-F238E27FC236}">
                <a16:creationId xmlns:a16="http://schemas.microsoft.com/office/drawing/2014/main" id="{FAC0E5E0-9C8A-4579-92E2-CA743C22C96E}"/>
              </a:ext>
            </a:extLst>
          </p:cNvPr>
          <p:cNvPicPr>
            <a:picLocks noChangeAspect="1"/>
          </p:cNvPicPr>
          <p:nvPr/>
        </p:nvPicPr>
        <p:blipFill>
          <a:blip r:embed="rId7"/>
          <a:stretch>
            <a:fillRect/>
          </a:stretch>
        </p:blipFill>
        <p:spPr>
          <a:xfrm>
            <a:off x="1055440" y="1055114"/>
            <a:ext cx="5243855" cy="4741943"/>
          </a:xfrm>
          <a:prstGeom prst="rect">
            <a:avLst/>
          </a:prstGeom>
        </p:spPr>
      </p:pic>
    </p:spTree>
    <p:extLst>
      <p:ext uri="{BB962C8B-B14F-4D97-AF65-F5344CB8AC3E}">
        <p14:creationId xmlns:p14="http://schemas.microsoft.com/office/powerpoint/2010/main" val="390751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84BB8C-75EF-43F5-B8E3-3913DC6B5974}"/>
              </a:ext>
            </a:extLst>
          </p:cNvPr>
          <p:cNvSpPr>
            <a:spLocks noGrp="1"/>
          </p:cNvSpPr>
          <p:nvPr>
            <p:ph type="sldNum" sz="quarter" idx="11"/>
          </p:nvPr>
        </p:nvSpPr>
        <p:spPr/>
        <p:txBody>
          <a:bodyPr/>
          <a:lstStyle/>
          <a:p>
            <a:fld id="{F0D23093-2AB0-F74C-B865-1A12A15B650E}" type="slidenum">
              <a:rPr lang="en-US" smtClean="0">
                <a:latin typeface="+mn-lt"/>
              </a:rPr>
              <a:pPr/>
              <a:t>8</a:t>
            </a:fld>
            <a:endParaRPr lang="en-US" dirty="0">
              <a:latin typeface="+mn-lt"/>
            </a:endParaRPr>
          </a:p>
        </p:txBody>
      </p:sp>
      <p:sp>
        <p:nvSpPr>
          <p:cNvPr id="3" name="Title 2">
            <a:extLst>
              <a:ext uri="{FF2B5EF4-FFF2-40B4-BE49-F238E27FC236}">
                <a16:creationId xmlns:a16="http://schemas.microsoft.com/office/drawing/2014/main" id="{119CC1DA-E63C-47DB-9A61-3E2121D45935}"/>
              </a:ext>
            </a:extLst>
          </p:cNvPr>
          <p:cNvSpPr>
            <a:spLocks noGrp="1"/>
          </p:cNvSpPr>
          <p:nvPr>
            <p:ph type="title"/>
          </p:nvPr>
        </p:nvSpPr>
        <p:spPr/>
        <p:txBody>
          <a:bodyPr/>
          <a:lstStyle/>
          <a:p>
            <a:r>
              <a:rPr lang="en-GB" dirty="0">
                <a:latin typeface="+mn-lt"/>
              </a:rPr>
              <a:t>Materials for low carbon power</a:t>
            </a:r>
            <a:endParaRPr lang="en-US" dirty="0">
              <a:latin typeface="+mn-lt"/>
            </a:endParaRPr>
          </a:p>
        </p:txBody>
      </p:sp>
      <p:grpSp>
        <p:nvGrpSpPr>
          <p:cNvPr id="4" name="Group 2">
            <a:extLst>
              <a:ext uri="{FF2B5EF4-FFF2-40B4-BE49-F238E27FC236}">
                <a16:creationId xmlns:a16="http://schemas.microsoft.com/office/drawing/2014/main" id="{41836A00-8FB1-4D56-ADBB-1BF661B10891}"/>
              </a:ext>
            </a:extLst>
          </p:cNvPr>
          <p:cNvGrpSpPr>
            <a:grpSpLocks/>
          </p:cNvGrpSpPr>
          <p:nvPr/>
        </p:nvGrpSpPr>
        <p:grpSpPr bwMode="auto">
          <a:xfrm>
            <a:off x="1631504" y="836713"/>
            <a:ext cx="4584204" cy="5087348"/>
            <a:chOff x="304" y="640"/>
            <a:chExt cx="3120" cy="3496"/>
          </a:xfrm>
        </p:grpSpPr>
        <p:sp>
          <p:nvSpPr>
            <p:cNvPr id="5" name="Rectangle 3">
              <a:extLst>
                <a:ext uri="{FF2B5EF4-FFF2-40B4-BE49-F238E27FC236}">
                  <a16:creationId xmlns:a16="http://schemas.microsoft.com/office/drawing/2014/main" id="{B71FBD72-E702-499B-9965-706F8157C1A4}"/>
                </a:ext>
              </a:extLst>
            </p:cNvPr>
            <p:cNvSpPr>
              <a:spLocks noChangeArrowheads="1"/>
            </p:cNvSpPr>
            <p:nvPr/>
          </p:nvSpPr>
          <p:spPr bwMode="auto">
            <a:xfrm>
              <a:off x="304" y="640"/>
              <a:ext cx="3120" cy="3496"/>
            </a:xfrm>
            <a:prstGeom prst="rect">
              <a:avLst/>
            </a:prstGeom>
            <a:solidFill>
              <a:schemeClr val="bg1">
                <a:lumMod val="95000"/>
              </a:schemeClr>
            </a:solidFill>
            <a:ln w="28575" algn="ctr">
              <a:solidFill>
                <a:schemeClr val="accent2"/>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6" name="Group 4">
              <a:extLst>
                <a:ext uri="{FF2B5EF4-FFF2-40B4-BE49-F238E27FC236}">
                  <a16:creationId xmlns:a16="http://schemas.microsoft.com/office/drawing/2014/main" id="{7ED74B35-CAC0-4D68-A856-436D951293F8}"/>
                </a:ext>
              </a:extLst>
            </p:cNvPr>
            <p:cNvGrpSpPr>
              <a:grpSpLocks/>
            </p:cNvGrpSpPr>
            <p:nvPr/>
          </p:nvGrpSpPr>
          <p:grpSpPr bwMode="auto">
            <a:xfrm>
              <a:off x="387" y="657"/>
              <a:ext cx="2968" cy="3412"/>
              <a:chOff x="315" y="801"/>
              <a:chExt cx="2968" cy="3412"/>
            </a:xfrm>
          </p:grpSpPr>
          <p:grpSp>
            <p:nvGrpSpPr>
              <p:cNvPr id="7" name="Group 5">
                <a:extLst>
                  <a:ext uri="{FF2B5EF4-FFF2-40B4-BE49-F238E27FC236}">
                    <a16:creationId xmlns:a16="http://schemas.microsoft.com/office/drawing/2014/main" id="{4E1FCA99-1B2F-4F9B-8E19-0A0A34A168B4}"/>
                  </a:ext>
                </a:extLst>
              </p:cNvPr>
              <p:cNvGrpSpPr>
                <a:grpSpLocks/>
              </p:cNvGrpSpPr>
              <p:nvPr/>
            </p:nvGrpSpPr>
            <p:grpSpPr bwMode="auto">
              <a:xfrm>
                <a:off x="315" y="1010"/>
                <a:ext cx="2968" cy="3203"/>
                <a:chOff x="1696" y="1010"/>
                <a:chExt cx="2968" cy="3203"/>
              </a:xfrm>
            </p:grpSpPr>
            <p:pic>
              <p:nvPicPr>
                <p:cNvPr id="9" name="Picture 6">
                  <a:extLst>
                    <a:ext uri="{FF2B5EF4-FFF2-40B4-BE49-F238E27FC236}">
                      <a16:creationId xmlns:a16="http://schemas.microsoft.com/office/drawing/2014/main" id="{7A167636-8CB1-4C18-A10D-08215111B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 y="1010"/>
                  <a:ext cx="2958"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2AB94EB1-4629-4035-96A5-55E36F08A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 y="2635"/>
                  <a:ext cx="2946"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8">
                <a:extLst>
                  <a:ext uri="{FF2B5EF4-FFF2-40B4-BE49-F238E27FC236}">
                    <a16:creationId xmlns:a16="http://schemas.microsoft.com/office/drawing/2014/main" id="{C7FFEF3E-FEA4-45FF-B9EA-6BB83EF9C3AE}"/>
                  </a:ext>
                </a:extLst>
              </p:cNvPr>
              <p:cNvSpPr txBox="1">
                <a:spLocks noChangeArrowheads="1"/>
              </p:cNvSpPr>
              <p:nvPr/>
            </p:nvSpPr>
            <p:spPr bwMode="auto">
              <a:xfrm>
                <a:off x="921" y="801"/>
                <a:ext cx="17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GB" sz="1600" b="1" dirty="0">
                    <a:latin typeface="+mn-lt"/>
                  </a:rPr>
                  <a:t>Materials for nuclear power</a:t>
                </a:r>
              </a:p>
            </p:txBody>
          </p:sp>
        </p:grpSp>
      </p:grpSp>
      <p:grpSp>
        <p:nvGrpSpPr>
          <p:cNvPr id="12" name="Group 11">
            <a:extLst>
              <a:ext uri="{FF2B5EF4-FFF2-40B4-BE49-F238E27FC236}">
                <a16:creationId xmlns:a16="http://schemas.microsoft.com/office/drawing/2014/main" id="{F5199C82-EC71-4DCB-A640-FE3088D4C23B}"/>
              </a:ext>
            </a:extLst>
          </p:cNvPr>
          <p:cNvGrpSpPr>
            <a:grpSpLocks/>
          </p:cNvGrpSpPr>
          <p:nvPr/>
        </p:nvGrpSpPr>
        <p:grpSpPr bwMode="auto">
          <a:xfrm>
            <a:off x="7187755" y="836711"/>
            <a:ext cx="3007566" cy="5112569"/>
            <a:chOff x="3808" y="648"/>
            <a:chExt cx="1992" cy="3496"/>
          </a:xfrm>
        </p:grpSpPr>
        <p:sp>
          <p:nvSpPr>
            <p:cNvPr id="13" name="Rectangle 12">
              <a:extLst>
                <a:ext uri="{FF2B5EF4-FFF2-40B4-BE49-F238E27FC236}">
                  <a16:creationId xmlns:a16="http://schemas.microsoft.com/office/drawing/2014/main" id="{2529A967-F1BC-4862-8F68-CFC3C7B5A094}"/>
                </a:ext>
              </a:extLst>
            </p:cNvPr>
            <p:cNvSpPr>
              <a:spLocks noChangeArrowheads="1"/>
            </p:cNvSpPr>
            <p:nvPr/>
          </p:nvSpPr>
          <p:spPr bwMode="auto">
            <a:xfrm>
              <a:off x="3808" y="648"/>
              <a:ext cx="1992" cy="3496"/>
            </a:xfrm>
            <a:prstGeom prst="rect">
              <a:avLst/>
            </a:prstGeom>
            <a:solidFill>
              <a:schemeClr val="bg1">
                <a:lumMod val="95000"/>
              </a:schemeClr>
            </a:solidFill>
            <a:ln w="28575" algn="ctr">
              <a:solidFill>
                <a:schemeClr val="accent2"/>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14" name="Group 13">
              <a:extLst>
                <a:ext uri="{FF2B5EF4-FFF2-40B4-BE49-F238E27FC236}">
                  <a16:creationId xmlns:a16="http://schemas.microsoft.com/office/drawing/2014/main" id="{C5C7EC43-6DE8-42C5-AE90-A979D089F89F}"/>
                </a:ext>
              </a:extLst>
            </p:cNvPr>
            <p:cNvGrpSpPr>
              <a:grpSpLocks/>
            </p:cNvGrpSpPr>
            <p:nvPr/>
          </p:nvGrpSpPr>
          <p:grpSpPr bwMode="auto">
            <a:xfrm>
              <a:off x="3888" y="667"/>
              <a:ext cx="1816" cy="3423"/>
              <a:chOff x="3760" y="667"/>
              <a:chExt cx="1816" cy="3423"/>
            </a:xfrm>
          </p:grpSpPr>
          <p:pic>
            <p:nvPicPr>
              <p:cNvPr id="15" name="Picture 14">
                <a:extLst>
                  <a:ext uri="{FF2B5EF4-FFF2-40B4-BE49-F238E27FC236}">
                    <a16:creationId xmlns:a16="http://schemas.microsoft.com/office/drawing/2014/main" id="{19A6F278-B010-4BCB-89A6-B6AAA4CC6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 y="2518"/>
                <a:ext cx="1816"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1A342E1-8101-41DD-B91A-804ECB8DB7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889"/>
                <a:ext cx="1776"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a:extLst>
                  <a:ext uri="{FF2B5EF4-FFF2-40B4-BE49-F238E27FC236}">
                    <a16:creationId xmlns:a16="http://schemas.microsoft.com/office/drawing/2014/main" id="{23A588AC-D4E4-4453-B662-A23AA414922C}"/>
                  </a:ext>
                </a:extLst>
              </p:cNvPr>
              <p:cNvSpPr txBox="1">
                <a:spLocks noChangeArrowheads="1"/>
              </p:cNvSpPr>
              <p:nvPr/>
            </p:nvSpPr>
            <p:spPr bwMode="auto">
              <a:xfrm>
                <a:off x="3813" y="667"/>
                <a:ext cx="170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GB" sz="1600" b="1" dirty="0">
                    <a:latin typeface="+mn-lt"/>
                  </a:rPr>
                  <a:t>     Materials for wind power</a:t>
                </a:r>
              </a:p>
            </p:txBody>
          </p:sp>
        </p:grpSp>
      </p:grpSp>
    </p:spTree>
    <p:extLst>
      <p:ext uri="{BB962C8B-B14F-4D97-AF65-F5344CB8AC3E}">
        <p14:creationId xmlns:p14="http://schemas.microsoft.com/office/powerpoint/2010/main" val="95190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0589A-F587-4E76-9BEE-DD7C29DF4B8E}"/>
              </a:ext>
            </a:extLst>
          </p:cNvPr>
          <p:cNvSpPr>
            <a:spLocks noGrp="1"/>
          </p:cNvSpPr>
          <p:nvPr>
            <p:ph type="sldNum" sz="quarter" idx="11"/>
          </p:nvPr>
        </p:nvSpPr>
        <p:spPr/>
        <p:txBody>
          <a:bodyPr/>
          <a:lstStyle/>
          <a:p>
            <a:fld id="{F0D23093-2AB0-F74C-B865-1A12A15B650E}" type="slidenum">
              <a:rPr lang="en-US" smtClean="0">
                <a:latin typeface="+mn-lt"/>
              </a:rPr>
              <a:pPr/>
              <a:t>9</a:t>
            </a:fld>
            <a:endParaRPr lang="en-US" dirty="0">
              <a:latin typeface="+mn-lt"/>
            </a:endParaRPr>
          </a:p>
        </p:txBody>
      </p:sp>
      <p:sp>
        <p:nvSpPr>
          <p:cNvPr id="3" name="Title 2">
            <a:extLst>
              <a:ext uri="{FF2B5EF4-FFF2-40B4-BE49-F238E27FC236}">
                <a16:creationId xmlns:a16="http://schemas.microsoft.com/office/drawing/2014/main" id="{3460BFF7-0784-46B6-A5C2-A8DDDA665152}"/>
              </a:ext>
            </a:extLst>
          </p:cNvPr>
          <p:cNvSpPr>
            <a:spLocks noGrp="1"/>
          </p:cNvSpPr>
          <p:nvPr>
            <p:ph type="title"/>
          </p:nvPr>
        </p:nvSpPr>
        <p:spPr/>
        <p:txBody>
          <a:bodyPr/>
          <a:lstStyle/>
          <a:p>
            <a:r>
              <a:rPr lang="en-GB" dirty="0">
                <a:latin typeface="+mn-lt"/>
              </a:rPr>
              <a:t>Record:  materials for low carbon power</a:t>
            </a:r>
            <a:endParaRPr lang="en-US" dirty="0">
              <a:latin typeface="+mn-lt"/>
            </a:endParaRPr>
          </a:p>
        </p:txBody>
      </p:sp>
      <p:grpSp>
        <p:nvGrpSpPr>
          <p:cNvPr id="4" name="Group 6">
            <a:extLst>
              <a:ext uri="{FF2B5EF4-FFF2-40B4-BE49-F238E27FC236}">
                <a16:creationId xmlns:a16="http://schemas.microsoft.com/office/drawing/2014/main" id="{FA190D0A-A71F-4477-B571-574558D96C37}"/>
              </a:ext>
            </a:extLst>
          </p:cNvPr>
          <p:cNvGrpSpPr>
            <a:grpSpLocks/>
          </p:cNvGrpSpPr>
          <p:nvPr/>
        </p:nvGrpSpPr>
        <p:grpSpPr bwMode="auto">
          <a:xfrm>
            <a:off x="5807383" y="985138"/>
            <a:ext cx="3281434" cy="4958425"/>
            <a:chOff x="3624" y="654"/>
            <a:chExt cx="2352" cy="3554"/>
          </a:xfrm>
        </p:grpSpPr>
        <p:sp>
          <p:nvSpPr>
            <p:cNvPr id="5" name="Rectangle 7">
              <a:extLst>
                <a:ext uri="{FF2B5EF4-FFF2-40B4-BE49-F238E27FC236}">
                  <a16:creationId xmlns:a16="http://schemas.microsoft.com/office/drawing/2014/main" id="{1582634A-DCCF-4AB2-8A46-CCE194FDE161}"/>
                </a:ext>
              </a:extLst>
            </p:cNvPr>
            <p:cNvSpPr>
              <a:spLocks noChangeArrowheads="1"/>
            </p:cNvSpPr>
            <p:nvPr/>
          </p:nvSpPr>
          <p:spPr bwMode="auto">
            <a:xfrm>
              <a:off x="3624" y="656"/>
              <a:ext cx="2352" cy="3552"/>
            </a:xfrm>
            <a:prstGeom prst="rect">
              <a:avLst/>
            </a:prstGeom>
            <a:solidFill>
              <a:schemeClr val="bg1">
                <a:lumMod val="95000"/>
              </a:schemeClr>
            </a:solidFill>
            <a:ln w="28575" algn="ctr">
              <a:solidFill>
                <a:schemeClr val="accent2"/>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aphicFrame>
          <p:nvGraphicFramePr>
            <p:cNvPr id="6" name="Object 8">
              <a:extLst>
                <a:ext uri="{FF2B5EF4-FFF2-40B4-BE49-F238E27FC236}">
                  <a16:creationId xmlns:a16="http://schemas.microsoft.com/office/drawing/2014/main" id="{CDE7AB6E-98C1-48C6-9F02-912194420839}"/>
                </a:ext>
              </a:extLst>
            </p:cNvPr>
            <p:cNvGraphicFramePr>
              <a:graphicFrameLocks noChangeAspect="1"/>
            </p:cNvGraphicFramePr>
            <p:nvPr/>
          </p:nvGraphicFramePr>
          <p:xfrm>
            <a:off x="3801" y="901"/>
            <a:ext cx="1982" cy="2180"/>
          </p:xfrm>
          <a:graphic>
            <a:graphicData uri="http://schemas.openxmlformats.org/presentationml/2006/ole">
              <mc:AlternateContent xmlns:mc="http://schemas.openxmlformats.org/markup-compatibility/2006">
                <mc:Choice xmlns:v="urn:schemas-microsoft-com:vml" Requires="v">
                  <p:oleObj name="Document" r:id="rId3" imgW="2794466" imgH="4092134" progId="Word.Document.8">
                    <p:embed/>
                  </p:oleObj>
                </mc:Choice>
                <mc:Fallback>
                  <p:oleObj name="Document" r:id="rId3" imgW="2794466" imgH="4092134" progId="Word.Document.8">
                    <p:embed/>
                    <p:pic>
                      <p:nvPicPr>
                        <p:cNvPr id="6" name="Object 8">
                          <a:extLst>
                            <a:ext uri="{FF2B5EF4-FFF2-40B4-BE49-F238E27FC236}">
                              <a16:creationId xmlns:a16="http://schemas.microsoft.com/office/drawing/2014/main" id="{CDE7AB6E-98C1-48C6-9F02-912194420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 y="901"/>
                          <a:ext cx="1982"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9">
              <a:extLst>
                <a:ext uri="{FF2B5EF4-FFF2-40B4-BE49-F238E27FC236}">
                  <a16:creationId xmlns:a16="http://schemas.microsoft.com/office/drawing/2014/main" id="{1FC3405B-C68A-4B5D-B647-60E4FEA8EF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 y="2572"/>
              <a:ext cx="211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a:extLst>
                <a:ext uri="{FF2B5EF4-FFF2-40B4-BE49-F238E27FC236}">
                  <a16:creationId xmlns:a16="http://schemas.microsoft.com/office/drawing/2014/main" id="{252D49C7-9C00-4EE6-BE1B-F8AC2140711F}"/>
                </a:ext>
              </a:extLst>
            </p:cNvPr>
            <p:cNvSpPr txBox="1">
              <a:spLocks noChangeArrowheads="1"/>
            </p:cNvSpPr>
            <p:nvPr/>
          </p:nvSpPr>
          <p:spPr bwMode="auto">
            <a:xfrm>
              <a:off x="4118" y="654"/>
              <a:ext cx="130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GB" sz="1600" b="1" dirty="0">
                  <a:latin typeface="+mn-lt"/>
                </a:rPr>
                <a:t>Solid oxide fuel cell</a:t>
              </a:r>
            </a:p>
          </p:txBody>
        </p:sp>
      </p:grpSp>
      <p:sp>
        <p:nvSpPr>
          <p:cNvPr id="10" name="Text Box 13">
            <a:extLst>
              <a:ext uri="{FF2B5EF4-FFF2-40B4-BE49-F238E27FC236}">
                <a16:creationId xmlns:a16="http://schemas.microsoft.com/office/drawing/2014/main" id="{CD445EC2-1ABF-4437-A050-9DC927C639CC}"/>
              </a:ext>
            </a:extLst>
          </p:cNvPr>
          <p:cNvSpPr txBox="1">
            <a:spLocks noChangeArrowheads="1"/>
          </p:cNvSpPr>
          <p:nvPr/>
        </p:nvSpPr>
        <p:spPr bwMode="auto">
          <a:xfrm>
            <a:off x="1449057" y="5864171"/>
            <a:ext cx="3502684"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latin typeface="+mn-lt"/>
              </a:rPr>
              <a:t>Excerpts from </a:t>
            </a:r>
            <a:r>
              <a:rPr lang="en-US" sz="1000" i="1" dirty="0">
                <a:latin typeface="+mn-lt"/>
              </a:rPr>
              <a:t>Granta EduPack</a:t>
            </a:r>
            <a:r>
              <a:rPr lang="en-US" sz="1000" dirty="0">
                <a:latin typeface="+mn-lt"/>
              </a:rPr>
              <a:t> Level 3 Sustainability</a:t>
            </a:r>
            <a:endParaRPr lang="en-US" b="1" dirty="0">
              <a:latin typeface="+mn-lt"/>
            </a:endParaRPr>
          </a:p>
        </p:txBody>
      </p:sp>
      <p:sp>
        <p:nvSpPr>
          <p:cNvPr id="12" name="Text Box 4">
            <a:extLst>
              <a:ext uri="{FF2B5EF4-FFF2-40B4-BE49-F238E27FC236}">
                <a16:creationId xmlns:a16="http://schemas.microsoft.com/office/drawing/2014/main" id="{5A7AA49E-63AB-4627-92ED-32A8A608B91A}"/>
              </a:ext>
            </a:extLst>
          </p:cNvPr>
          <p:cNvSpPr txBox="1">
            <a:spLocks noChangeArrowheads="1"/>
          </p:cNvSpPr>
          <p:nvPr/>
        </p:nvSpPr>
        <p:spPr bwMode="auto">
          <a:xfrm>
            <a:off x="1465243" y="813508"/>
            <a:ext cx="3226314" cy="402291"/>
          </a:xfrm>
          <a:prstGeom prst="rect">
            <a:avLst/>
          </a:prstGeom>
          <a:solidFill>
            <a:schemeClr val="bg1">
              <a:alpha val="50195"/>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sz="2000" b="1" i="1" dirty="0">
                <a:latin typeface="+mn-lt"/>
              </a:rPr>
              <a:t>Solid Oxide Fuel Cells</a:t>
            </a:r>
            <a:endParaRPr lang="en-GB" sz="2000" i="1" dirty="0">
              <a:latin typeface="+mn-lt"/>
            </a:endParaRPr>
          </a:p>
        </p:txBody>
      </p:sp>
      <p:pic>
        <p:nvPicPr>
          <p:cNvPr id="14" name="Picture 13">
            <a:extLst>
              <a:ext uri="{FF2B5EF4-FFF2-40B4-BE49-F238E27FC236}">
                <a16:creationId xmlns:a16="http://schemas.microsoft.com/office/drawing/2014/main" id="{8B3EC430-7910-4A64-A5D5-D30B4BDE6305}"/>
              </a:ext>
            </a:extLst>
          </p:cNvPr>
          <p:cNvPicPr>
            <a:picLocks noChangeAspect="1"/>
          </p:cNvPicPr>
          <p:nvPr/>
        </p:nvPicPr>
        <p:blipFill>
          <a:blip r:embed="rId6"/>
          <a:stretch>
            <a:fillRect/>
          </a:stretch>
        </p:blipFill>
        <p:spPr>
          <a:xfrm>
            <a:off x="1208302" y="1192593"/>
            <a:ext cx="3984195" cy="4612671"/>
          </a:xfrm>
          <a:prstGeom prst="rect">
            <a:avLst/>
          </a:prstGeom>
        </p:spPr>
      </p:pic>
      <p:sp>
        <p:nvSpPr>
          <p:cNvPr id="15" name="Rectangle 4">
            <a:extLst>
              <a:ext uri="{FF2B5EF4-FFF2-40B4-BE49-F238E27FC236}">
                <a16:creationId xmlns:a16="http://schemas.microsoft.com/office/drawing/2014/main" id="{45C41F89-F995-47B8-8527-8EE0594D2059}"/>
              </a:ext>
            </a:extLst>
          </p:cNvPr>
          <p:cNvSpPr>
            <a:spLocks noChangeArrowheads="1"/>
          </p:cNvSpPr>
          <p:nvPr/>
        </p:nvSpPr>
        <p:spPr bwMode="auto">
          <a:xfrm>
            <a:off x="9316808" y="5554418"/>
            <a:ext cx="2232248" cy="39240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pic>
        <p:nvPicPr>
          <p:cNvPr id="16" name="Picture 15">
            <a:extLst>
              <a:ext uri="{FF2B5EF4-FFF2-40B4-BE49-F238E27FC236}">
                <a16:creationId xmlns:a16="http://schemas.microsoft.com/office/drawing/2014/main" id="{A986210E-53A8-4F01-B2C3-444B428C8E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0609" y="5555624"/>
            <a:ext cx="391199" cy="391199"/>
          </a:xfrm>
          <a:prstGeom prst="rect">
            <a:avLst/>
          </a:prstGeom>
        </p:spPr>
      </p:pic>
      <p:sp>
        <p:nvSpPr>
          <p:cNvPr id="17" name="Text Box 16">
            <a:extLst>
              <a:ext uri="{FF2B5EF4-FFF2-40B4-BE49-F238E27FC236}">
                <a16:creationId xmlns:a16="http://schemas.microsoft.com/office/drawing/2014/main" id="{9647BF6A-8101-4B9C-8AC0-7602E9ACC0E2}"/>
              </a:ext>
            </a:extLst>
          </p:cNvPr>
          <p:cNvSpPr txBox="1">
            <a:spLocks noChangeArrowheads="1"/>
          </p:cNvSpPr>
          <p:nvPr/>
        </p:nvSpPr>
        <p:spPr bwMode="auto">
          <a:xfrm>
            <a:off x="9749649" y="5581947"/>
            <a:ext cx="1727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dirty="0">
                <a:latin typeface="+mn-lt"/>
              </a:rPr>
              <a:t>Links to Materials</a:t>
            </a:r>
          </a:p>
        </p:txBody>
      </p:sp>
    </p:spTree>
    <p:extLst>
      <p:ext uri="{BB962C8B-B14F-4D97-AF65-F5344CB8AC3E}">
        <p14:creationId xmlns:p14="http://schemas.microsoft.com/office/powerpoint/2010/main" val="31105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2.xml><?xml version="1.0" encoding="utf-8"?>
<ds:datastoreItem xmlns:ds="http://schemas.openxmlformats.org/officeDocument/2006/customXml" ds:itemID="{7CD9E299-EAB1-46D2-8CDA-BA4359405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4127</TotalTime>
  <Words>2761</Words>
  <Application>Microsoft Office PowerPoint</Application>
  <PresentationFormat>Widescreen</PresentationFormat>
  <Paragraphs>353</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Ansys - Slide Master</vt:lpstr>
      <vt:lpstr>PowerPoint Presentation</vt:lpstr>
      <vt:lpstr>Learning objectives for this lecture unit</vt:lpstr>
      <vt:lpstr>Outline of the lecture unit </vt:lpstr>
      <vt:lpstr>How much energy do we use now?</vt:lpstr>
      <vt:lpstr>Power system data-tables in Level 3 Sustainability</vt:lpstr>
      <vt:lpstr>Materials for energy storage</vt:lpstr>
      <vt:lpstr>Record: materials for energy storage</vt:lpstr>
      <vt:lpstr>Materials for low carbon power</vt:lpstr>
      <vt:lpstr>Record:  materials for low carbon power</vt:lpstr>
      <vt:lpstr>Is it really low carbon?</vt:lpstr>
      <vt:lpstr>Records: nuclear power systems</vt:lpstr>
      <vt:lpstr>Nuclear properties in the Elements data-table</vt:lpstr>
      <vt:lpstr>The big picture (1): space and materials</vt:lpstr>
      <vt:lpstr>The big picture (2): energy and capital</vt:lpstr>
      <vt:lpstr>The scenario</vt:lpstr>
      <vt:lpstr>How much material? </vt:lpstr>
      <vt:lpstr>Strategic materials and world production</vt:lpstr>
      <vt:lpstr>Allowing a discussion…</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3</cp:revision>
  <dcterms:created xsi:type="dcterms:W3CDTF">2021-07-08T18:16:39Z</dcterms:created>
  <dcterms:modified xsi:type="dcterms:W3CDTF">2022-12-27T16:08:06Z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