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sldIdLst>
    <p:sldId id="628" r:id="rId5"/>
    <p:sldId id="286" r:id="rId6"/>
    <p:sldId id="576" r:id="rId7"/>
    <p:sldId id="597" r:id="rId8"/>
    <p:sldId id="307" r:id="rId9"/>
    <p:sldId id="608" r:id="rId10"/>
    <p:sldId id="617" r:id="rId11"/>
    <p:sldId id="618" r:id="rId12"/>
    <p:sldId id="619" r:id="rId13"/>
    <p:sldId id="620" r:id="rId14"/>
    <p:sldId id="621" r:id="rId15"/>
    <p:sldId id="615" r:id="rId16"/>
    <p:sldId id="622" r:id="rId17"/>
    <p:sldId id="593" r:id="rId18"/>
    <p:sldId id="594" r:id="rId19"/>
    <p:sldId id="595" r:id="rId20"/>
    <p:sldId id="623" r:id="rId21"/>
    <p:sldId id="624" r:id="rId22"/>
    <p:sldId id="611" r:id="rId23"/>
    <p:sldId id="604" r:id="rId24"/>
    <p:sldId id="625" r:id="rId25"/>
    <p:sldId id="626" r:id="rId26"/>
    <p:sldId id="613" r:id="rId27"/>
    <p:sldId id="614" r:id="rId28"/>
    <p:sldId id="585" r:id="rId29"/>
    <p:sldId id="627" r:id="rId30"/>
    <p:sldId id="258" r:id="rId31"/>
  </p:sldIdLst>
  <p:sldSz cx="12192000" cy="6858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34867-4ECD-4D34-921C-742B06CA1F90}" v="1" dt="2021-07-05T17:34:58.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73592" autoAdjust="0"/>
  </p:normalViewPr>
  <p:slideViewPr>
    <p:cSldViewPr showGuides="1">
      <p:cViewPr varScale="1">
        <p:scale>
          <a:sx n="63" d="100"/>
          <a:sy n="63" d="100"/>
        </p:scale>
        <p:origin x="732" y="64"/>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a:t>Les 25 </a:t>
            </a:r>
            <a:r>
              <a:rPr lang="en-GB" b="1" i="1" err="1"/>
              <a:t>unités</a:t>
            </a:r>
            <a:r>
              <a:rPr lang="en-GB" b="1" i="1"/>
              <a:t> de </a:t>
            </a:r>
            <a:r>
              <a:rPr lang="en-GB" b="1" i="1" err="1"/>
              <a:t>cours</a:t>
            </a:r>
            <a:r>
              <a:rPr lang="en-GB" b="1" i="1"/>
              <a:t> PowerPoint </a:t>
            </a:r>
            <a:r>
              <a:rPr lang="en-GB" b="1" i="1" err="1"/>
              <a:t>en</a:t>
            </a:r>
            <a:r>
              <a:rPr lang="en-GB" b="1" i="1"/>
              <a:t> 2021</a:t>
            </a:r>
          </a:p>
          <a:p>
            <a:pPr algn="ctr"/>
            <a:endParaRPr lang="en-GB" b="1" i="1"/>
          </a:p>
          <a:p>
            <a:r>
              <a:rPr lang="en-GB">
                <a:latin typeface="Calibri"/>
                <a:cs typeface="Calibri"/>
              </a:rPr>
              <a:t>Les </a:t>
            </a:r>
            <a:r>
              <a:rPr lang="en-GB" err="1">
                <a:latin typeface="Calibri"/>
                <a:cs typeface="Calibri"/>
              </a:rPr>
              <a:t>unités</a:t>
            </a:r>
            <a:r>
              <a:rPr lang="en-GB">
                <a:latin typeface="Calibri"/>
                <a:cs typeface="Calibri"/>
              </a:rPr>
              <a:t> de </a:t>
            </a:r>
            <a:r>
              <a:rPr lang="en-GB" err="1">
                <a:latin typeface="Calibri"/>
                <a:cs typeface="Calibri"/>
              </a:rPr>
              <a:t>cours</a:t>
            </a:r>
            <a:r>
              <a:rPr lang="en-GB">
                <a:latin typeface="Calibri"/>
                <a:cs typeface="Calibri"/>
              </a:rPr>
              <a:t> </a:t>
            </a:r>
            <a:r>
              <a:rPr lang="en-GB" err="1">
                <a:latin typeface="Calibri"/>
                <a:cs typeface="Calibri"/>
              </a:rPr>
              <a:t>développées</a:t>
            </a:r>
            <a:r>
              <a:rPr lang="en-GB">
                <a:latin typeface="Calibri"/>
                <a:cs typeface="Calibri"/>
              </a:rPr>
              <a:t> pour </a:t>
            </a:r>
            <a:r>
              <a:rPr lang="en-GB" err="1">
                <a:latin typeface="Calibri"/>
                <a:cs typeface="Calibri"/>
              </a:rPr>
              <a:t>l’enseignement</a:t>
            </a:r>
            <a:r>
              <a:rPr lang="en-GB">
                <a:latin typeface="Calibri"/>
                <a:cs typeface="Calibri"/>
              </a:rPr>
              <a:t> </a:t>
            </a:r>
            <a:r>
              <a:rPr lang="en-GB" err="1">
                <a:latin typeface="Calibri"/>
                <a:cs typeface="Calibri"/>
              </a:rPr>
              <a:t>en</a:t>
            </a:r>
            <a:r>
              <a:rPr lang="en-GB">
                <a:latin typeface="Calibri"/>
                <a:cs typeface="Calibri"/>
              </a:rPr>
              <a:t> lien avec Granta </a:t>
            </a:r>
            <a:r>
              <a:rPr lang="en-GB" err="1">
                <a:latin typeface="Calibri"/>
                <a:cs typeface="Calibri"/>
              </a:rPr>
              <a:t>EduPack</a:t>
            </a:r>
            <a:r>
              <a:rPr lang="en-GB">
                <a:latin typeface="Calibri"/>
                <a:cs typeface="Calibri"/>
              </a:rPr>
              <a:t> </a:t>
            </a:r>
            <a:r>
              <a:rPr lang="en-GB" err="1">
                <a:latin typeface="Calibri"/>
                <a:cs typeface="Calibri"/>
              </a:rPr>
              <a:t>sont</a:t>
            </a:r>
            <a:r>
              <a:rPr lang="en-GB">
                <a:latin typeface="Calibri"/>
                <a:cs typeface="Calibri"/>
              </a:rPr>
              <a:t> </a:t>
            </a:r>
            <a:r>
              <a:rPr lang="en-GB" err="1">
                <a:latin typeface="Calibri"/>
                <a:cs typeface="Calibri"/>
              </a:rPr>
              <a:t>listées</a:t>
            </a:r>
            <a:r>
              <a:rPr lang="en-GB">
                <a:latin typeface="Calibri"/>
                <a:cs typeface="Calibri"/>
              </a:rPr>
              <a:t> </a:t>
            </a:r>
            <a:r>
              <a:rPr lang="en-GB" err="1">
                <a:latin typeface="Calibri"/>
                <a:cs typeface="Calibri"/>
              </a:rPr>
              <a:t>en</a:t>
            </a:r>
            <a:r>
              <a:rPr lang="en-GB">
                <a:latin typeface="Calibri"/>
                <a:cs typeface="Calibri"/>
              </a:rPr>
              <a:t> fin de </a:t>
            </a:r>
            <a:r>
              <a:rPr lang="en-GB" err="1">
                <a:latin typeface="Calibri"/>
                <a:cs typeface="Calibri"/>
              </a:rPr>
              <a:t>cette</a:t>
            </a:r>
            <a:r>
              <a:rPr lang="en-GB">
                <a:latin typeface="Calibri"/>
                <a:cs typeface="Calibri"/>
              </a:rPr>
              <a:t> </a:t>
            </a:r>
            <a:r>
              <a:rPr lang="en-GB" err="1">
                <a:latin typeface="Calibri"/>
                <a:cs typeface="Calibri"/>
              </a:rPr>
              <a:t>présentation</a:t>
            </a:r>
            <a:r>
              <a:rPr lang="en-GB">
                <a:latin typeface="Calibri"/>
                <a:cs typeface="Calibri"/>
              </a:rPr>
              <a:t>.</a:t>
            </a:r>
            <a:endParaRPr lang="fr-FR">
              <a:latin typeface="Calibri"/>
              <a:cs typeface="Calibri"/>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a:p>
        </p:txBody>
      </p:sp>
    </p:spTree>
    <p:extLst>
      <p:ext uri="{BB962C8B-B14F-4D97-AF65-F5344CB8AC3E}">
        <p14:creationId xmlns:p14="http://schemas.microsoft.com/office/powerpoint/2010/main" val="165081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387F70FB-E3BD-4AC2-BB21-8706E11BAA09}" type="slidenum">
              <a:rPr lang="en-GB" b="1">
                <a:solidFill>
                  <a:srgbClr val="000000"/>
                </a:solidFill>
              </a:rPr>
              <a:pPr/>
              <a:t>10</a:t>
            </a:fld>
            <a:endParaRPr lang="en-GB" b="1">
              <a:solidFill>
                <a:srgbClr val="000000"/>
              </a:solidFill>
            </a:endParaRPr>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a:t>La </a:t>
            </a:r>
            <a:r>
              <a:rPr lang="en-GB" sz="900" b="1" i="1" err="1"/>
              <a:t>branche</a:t>
            </a:r>
            <a:r>
              <a:rPr lang="en-GB" sz="900" b="1" i="1"/>
              <a:t> des </a:t>
            </a:r>
            <a:r>
              <a:rPr lang="en-GB" sz="900" b="1" i="1" err="1"/>
              <a:t>traitements</a:t>
            </a:r>
            <a:r>
              <a:rPr lang="en-GB" sz="900" b="1" i="1"/>
              <a:t> de surface dans </a:t>
            </a:r>
            <a:r>
              <a:rPr lang="en-GB" sz="900" b="1" i="1" err="1"/>
              <a:t>l’arbre</a:t>
            </a:r>
            <a:r>
              <a:rPr lang="en-GB" sz="900" b="1" i="1"/>
              <a:t> des </a:t>
            </a:r>
            <a:r>
              <a:rPr lang="en-GB" sz="900" b="1" i="1" err="1"/>
              <a:t>procédés</a:t>
            </a:r>
            <a:endParaRPr lang="en-GB" sz="900" b="1" i="1"/>
          </a:p>
          <a:p>
            <a:pPr algn="ctr"/>
            <a:endParaRPr lang="en-GB" sz="900" b="1" i="1"/>
          </a:p>
          <a:p>
            <a:r>
              <a:rPr lang="en-GB" altLang="fr-FR" sz="1200"/>
              <a:t>Nous </a:t>
            </a:r>
            <a:r>
              <a:rPr lang="en-GB" altLang="fr-FR" sz="1200" err="1"/>
              <a:t>avons</a:t>
            </a:r>
            <a:r>
              <a:rPr lang="en-GB" altLang="fr-FR" sz="1200"/>
              <a:t> </a:t>
            </a:r>
            <a:r>
              <a:rPr lang="en-GB" altLang="fr-FR" sz="1200" err="1"/>
              <a:t>traité</a:t>
            </a:r>
            <a:r>
              <a:rPr lang="en-GB" altLang="fr-FR" sz="1200"/>
              <a:t> des </a:t>
            </a:r>
            <a:r>
              <a:rPr lang="en-GB" altLang="fr-FR" sz="1200" err="1"/>
              <a:t>procédés</a:t>
            </a:r>
            <a:r>
              <a:rPr lang="en-GB" altLang="fr-FR" sz="1200"/>
              <a:t> de mise </a:t>
            </a:r>
            <a:r>
              <a:rPr lang="en-GB" altLang="fr-FR" sz="1200" err="1"/>
              <a:t>en</a:t>
            </a:r>
            <a:r>
              <a:rPr lang="en-GB" altLang="fr-FR" sz="1200"/>
              <a:t> </a:t>
            </a:r>
            <a:r>
              <a:rPr lang="en-GB" altLang="fr-FR" sz="1200" err="1"/>
              <a:t>forme</a:t>
            </a:r>
            <a:r>
              <a:rPr lang="en-GB" altLang="fr-FR" sz="1200"/>
              <a:t> et </a:t>
            </a:r>
            <a:r>
              <a:rPr lang="en-GB" altLang="fr-FR" sz="1200" err="1"/>
              <a:t>d’assemblage</a:t>
            </a:r>
            <a:r>
              <a:rPr lang="en-GB" altLang="fr-FR" sz="1200"/>
              <a:t>. Il </a:t>
            </a:r>
            <a:r>
              <a:rPr lang="en-GB" altLang="fr-FR" sz="1200" err="1"/>
              <a:t>reste</a:t>
            </a:r>
            <a:r>
              <a:rPr lang="en-GB" altLang="fr-FR" sz="1200"/>
              <a:t> la </a:t>
            </a:r>
            <a:r>
              <a:rPr lang="en-GB" altLang="fr-FR" sz="1200" err="1"/>
              <a:t>famille</a:t>
            </a:r>
            <a:r>
              <a:rPr lang="en-GB" altLang="fr-FR" sz="1200"/>
              <a:t> des </a:t>
            </a:r>
            <a:r>
              <a:rPr lang="en-GB" altLang="fr-FR" sz="1200" b="1" err="1"/>
              <a:t>traitements</a:t>
            </a:r>
            <a:r>
              <a:rPr lang="en-GB" altLang="fr-FR" sz="1200" b="1"/>
              <a:t> de surface</a:t>
            </a:r>
            <a:r>
              <a:rPr lang="en-GB" altLang="fr-FR" sz="1200"/>
              <a:t>. Elle </a:t>
            </a:r>
            <a:r>
              <a:rPr lang="en-GB" altLang="fr-FR" sz="1200" err="1"/>
              <a:t>peut</a:t>
            </a:r>
            <a:r>
              <a:rPr lang="en-GB" altLang="fr-FR" sz="1200"/>
              <a:t> </a:t>
            </a:r>
            <a:r>
              <a:rPr lang="en-GB" altLang="fr-FR" sz="1200" err="1"/>
              <a:t>être</a:t>
            </a:r>
            <a:r>
              <a:rPr lang="en-GB" altLang="fr-FR" sz="1200"/>
              <a:t> </a:t>
            </a:r>
            <a:r>
              <a:rPr lang="en-GB" altLang="fr-FR" sz="1200" err="1"/>
              <a:t>structurée</a:t>
            </a:r>
            <a:r>
              <a:rPr lang="en-GB" altLang="fr-FR" sz="1200"/>
              <a:t> et </a:t>
            </a:r>
            <a:r>
              <a:rPr lang="en-GB" altLang="fr-FR" sz="1200" err="1"/>
              <a:t>sélectionnée</a:t>
            </a:r>
            <a:r>
              <a:rPr lang="en-GB" altLang="fr-FR" sz="1200"/>
              <a:t> de la </a:t>
            </a:r>
            <a:r>
              <a:rPr lang="en-GB" altLang="fr-FR" sz="1200" err="1"/>
              <a:t>même</a:t>
            </a:r>
            <a:r>
              <a:rPr lang="en-GB" altLang="fr-FR" sz="1200"/>
              <a:t> </a:t>
            </a:r>
            <a:r>
              <a:rPr lang="en-GB" altLang="fr-FR" sz="1200" err="1"/>
              <a:t>façon</a:t>
            </a:r>
            <a:r>
              <a:rPr lang="en-GB" altLang="fr-FR" sz="1200"/>
              <a:t>. </a:t>
            </a:r>
            <a:r>
              <a:rPr lang="en-GB" altLang="fr-FR" sz="1200" err="1"/>
              <a:t>Cette</a:t>
            </a:r>
            <a:r>
              <a:rPr lang="en-GB" altLang="fr-FR" sz="1200"/>
              <a:t> </a:t>
            </a:r>
            <a:r>
              <a:rPr lang="en-GB" altLang="fr-FR" sz="1200" err="1"/>
              <a:t>planche</a:t>
            </a:r>
            <a:r>
              <a:rPr lang="en-GB" altLang="fr-FR" sz="1200"/>
              <a:t> </a:t>
            </a:r>
            <a:r>
              <a:rPr lang="en-GB" altLang="fr-FR" sz="1200" err="1"/>
              <a:t>décrit</a:t>
            </a:r>
            <a:r>
              <a:rPr lang="en-GB" altLang="fr-FR" sz="1200"/>
              <a:t> </a:t>
            </a:r>
            <a:r>
              <a:rPr lang="en-GB" altLang="fr-FR" sz="1200" err="1"/>
              <a:t>l’arbre</a:t>
            </a:r>
            <a:r>
              <a:rPr lang="en-GB" altLang="fr-FR" sz="1200"/>
              <a:t> des </a:t>
            </a:r>
            <a:r>
              <a:rPr lang="en-GB" altLang="fr-FR" sz="1200" err="1"/>
              <a:t>traitements</a:t>
            </a:r>
            <a:r>
              <a:rPr lang="en-GB" altLang="fr-FR" sz="1200"/>
              <a:t> de surface, avec la </a:t>
            </a:r>
            <a:r>
              <a:rPr lang="en-GB" altLang="fr-FR" sz="1200" err="1"/>
              <a:t>classe</a:t>
            </a:r>
            <a:r>
              <a:rPr lang="en-GB" altLang="fr-FR" sz="1200"/>
              <a:t> des </a:t>
            </a:r>
            <a:r>
              <a:rPr lang="en-GB" altLang="fr-FR" sz="1200" b="1" err="1"/>
              <a:t>revêtements</a:t>
            </a:r>
            <a:r>
              <a:rPr lang="en-GB" altLang="fr-FR" sz="1200"/>
              <a:t> </a:t>
            </a:r>
            <a:r>
              <a:rPr lang="en-GB" altLang="fr-FR" sz="1200" err="1"/>
              <a:t>développée</a:t>
            </a:r>
            <a:r>
              <a:rPr lang="en-GB" altLang="fr-FR" sz="1200"/>
              <a:t>, pour </a:t>
            </a:r>
            <a:r>
              <a:rPr lang="en-GB" altLang="fr-FR" sz="1200" err="1"/>
              <a:t>montrer</a:t>
            </a:r>
            <a:r>
              <a:rPr lang="en-GB" altLang="fr-FR" sz="1200"/>
              <a:t> </a:t>
            </a:r>
            <a:r>
              <a:rPr lang="en-GB" altLang="fr-FR" sz="1200" err="1"/>
              <a:t>ses</a:t>
            </a:r>
            <a:r>
              <a:rPr lang="en-GB" altLang="fr-FR" sz="1200"/>
              <a:t> </a:t>
            </a:r>
            <a:r>
              <a:rPr lang="en-GB" altLang="fr-FR" sz="1200" err="1"/>
              <a:t>membres</a:t>
            </a:r>
            <a:r>
              <a:rPr lang="en-GB" altLang="fr-FR" sz="1200"/>
              <a:t> et </a:t>
            </a:r>
            <a:r>
              <a:rPr lang="en-GB" altLang="fr-FR" sz="1200" err="1"/>
              <a:t>quelques</a:t>
            </a:r>
            <a:r>
              <a:rPr lang="en-GB" altLang="fr-FR" sz="1200"/>
              <a:t> </a:t>
            </a:r>
            <a:r>
              <a:rPr lang="en-GB" altLang="fr-FR" sz="1200" err="1"/>
              <a:t>uns</a:t>
            </a:r>
            <a:r>
              <a:rPr lang="en-GB" altLang="fr-FR" sz="1200"/>
              <a:t> de </a:t>
            </a:r>
            <a:r>
              <a:rPr lang="en-GB" altLang="fr-FR" sz="1200" err="1"/>
              <a:t>ses</a:t>
            </a:r>
            <a:r>
              <a:rPr lang="en-GB" altLang="fr-FR" sz="1200"/>
              <a:t> </a:t>
            </a:r>
            <a:r>
              <a:rPr lang="en-GB" altLang="fr-FR" sz="1200" err="1"/>
              <a:t>attributs</a:t>
            </a:r>
            <a:r>
              <a:rPr lang="en-GB" altLang="fr-FR" sz="1200"/>
              <a:t>. Un </a:t>
            </a:r>
            <a:r>
              <a:rPr lang="en-GB" altLang="fr-FR" sz="1200" err="1"/>
              <a:t>attribut</a:t>
            </a:r>
            <a:r>
              <a:rPr lang="en-GB" altLang="fr-FR" sz="1200"/>
              <a:t> </a:t>
            </a:r>
            <a:r>
              <a:rPr lang="en-GB" altLang="fr-FR" sz="1200" err="1"/>
              <a:t>spécifique</a:t>
            </a:r>
            <a:r>
              <a:rPr lang="en-GB" altLang="fr-FR" sz="1200"/>
              <a:t> aux de </a:t>
            </a:r>
            <a:r>
              <a:rPr lang="en-GB" altLang="fr-FR" sz="1200" err="1"/>
              <a:t>cette</a:t>
            </a:r>
            <a:r>
              <a:rPr lang="en-GB" altLang="fr-FR" sz="1200"/>
              <a:t> </a:t>
            </a:r>
            <a:r>
              <a:rPr lang="en-GB" altLang="fr-FR" sz="1200" err="1"/>
              <a:t>famille</a:t>
            </a:r>
            <a:r>
              <a:rPr lang="en-GB" altLang="fr-FR" sz="1200"/>
              <a:t> </a:t>
            </a:r>
            <a:r>
              <a:rPr lang="en-GB" altLang="fr-FR" sz="1200" err="1"/>
              <a:t>est</a:t>
            </a:r>
            <a:r>
              <a:rPr lang="en-GB" altLang="fr-FR" sz="1200"/>
              <a:t> la </a:t>
            </a:r>
            <a:r>
              <a:rPr lang="en-GB" altLang="fr-FR" sz="1200" b="1" err="1"/>
              <a:t>fonction</a:t>
            </a:r>
            <a:r>
              <a:rPr lang="en-GB" altLang="fr-FR" sz="1200" b="1"/>
              <a:t> du </a:t>
            </a:r>
            <a:r>
              <a:rPr lang="en-GB" altLang="fr-FR" sz="1200" b="1" err="1"/>
              <a:t>traitement</a:t>
            </a:r>
            <a:r>
              <a:rPr lang="en-GB" altLang="fr-FR" sz="1200" b="1"/>
              <a:t> de surface. </a:t>
            </a:r>
            <a:r>
              <a:rPr lang="en-GB" altLang="fr-FR"/>
              <a:t>Les </a:t>
            </a:r>
            <a:r>
              <a:rPr lang="en-GB" altLang="fr-FR" err="1"/>
              <a:t>fonctions</a:t>
            </a:r>
            <a:r>
              <a:rPr lang="en-GB" altLang="fr-FR"/>
              <a:t> </a:t>
            </a:r>
            <a:r>
              <a:rPr lang="en-GB" altLang="fr-FR" err="1"/>
              <a:t>typiques</a:t>
            </a:r>
            <a:r>
              <a:rPr lang="en-GB" altLang="fr-FR"/>
              <a:t> </a:t>
            </a:r>
            <a:r>
              <a:rPr lang="en-GB" altLang="fr-FR" err="1"/>
              <a:t>sont</a:t>
            </a:r>
            <a:r>
              <a:rPr lang="en-GB" altLang="fr-FR"/>
              <a:t> </a:t>
            </a:r>
            <a:r>
              <a:rPr lang="en-GB" altLang="fr-FR" err="1"/>
              <a:t>listées</a:t>
            </a:r>
            <a:r>
              <a:rPr lang="en-GB" altLang="fr-FR"/>
              <a:t> au bas de la </a:t>
            </a:r>
            <a:r>
              <a:rPr lang="en-GB" altLang="fr-FR" err="1"/>
              <a:t>planche</a:t>
            </a:r>
            <a:r>
              <a:rPr lang="en-GB" altLang="fr-FR"/>
              <a:t>.</a:t>
            </a:r>
          </a:p>
          <a:p>
            <a:endParaRPr lang="en-GB"/>
          </a:p>
        </p:txBody>
      </p:sp>
    </p:spTree>
    <p:extLst>
      <p:ext uri="{BB962C8B-B14F-4D97-AF65-F5344CB8AC3E}">
        <p14:creationId xmlns:p14="http://schemas.microsoft.com/office/powerpoint/2010/main" val="173868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D8357210-DF90-412B-8B5F-1EC09B354A9B}" type="slidenum">
              <a:rPr lang="en-GB" b="1">
                <a:solidFill>
                  <a:srgbClr val="000000"/>
                </a:solidFill>
              </a:rPr>
              <a:pPr/>
              <a:t>11</a:t>
            </a:fld>
            <a:endParaRPr lang="en-GB" b="1">
              <a:solidFill>
                <a:srgbClr val="000000"/>
              </a:solidFill>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a:t>Les étapes </a:t>
            </a:r>
            <a:r>
              <a:rPr lang="en-GB" sz="900" b="1" i="1" err="1"/>
              <a:t>clés</a:t>
            </a:r>
            <a:r>
              <a:rPr lang="en-GB" sz="900" b="1" i="1"/>
              <a:t> dans le </a:t>
            </a:r>
            <a:r>
              <a:rPr lang="en-GB" sz="900" b="1" i="1" err="1"/>
              <a:t>choix</a:t>
            </a:r>
            <a:r>
              <a:rPr lang="en-GB" sz="900" b="1" i="1"/>
              <a:t> d’un </a:t>
            </a:r>
            <a:r>
              <a:rPr lang="en-GB" sz="900" b="1" i="1" err="1"/>
              <a:t>procédé</a:t>
            </a:r>
            <a:r>
              <a:rPr lang="en-GB" sz="900" b="1" i="1"/>
              <a:t> de </a:t>
            </a:r>
            <a:r>
              <a:rPr lang="en-GB" sz="900" b="1" i="1" err="1"/>
              <a:t>traitement</a:t>
            </a:r>
            <a:r>
              <a:rPr lang="en-GB" sz="900" b="1" i="1"/>
              <a:t> de surface</a:t>
            </a:r>
          </a:p>
          <a:p>
            <a:pPr algn="ctr"/>
            <a:endParaRPr lang="en-GB" sz="900" b="1" i="1"/>
          </a:p>
          <a:p>
            <a:r>
              <a:rPr lang="en-US" altLang="fr-FR" sz="900" err="1">
                <a:cs typeface="Times New Roman" panose="02020603050405020304" pitchFamily="18" charset="0"/>
              </a:rPr>
              <a:t>Cette</a:t>
            </a:r>
            <a:r>
              <a:rPr lang="en-US" altLang="fr-FR" sz="900">
                <a:cs typeface="Times New Roman" panose="02020603050405020304" pitchFamily="18" charset="0"/>
              </a:rPr>
              <a:t> </a:t>
            </a:r>
            <a:r>
              <a:rPr lang="en-US" altLang="fr-FR" sz="900" err="1">
                <a:cs typeface="Times New Roman" panose="02020603050405020304" pitchFamily="18" charset="0"/>
              </a:rPr>
              <a:t>diapoitive</a:t>
            </a:r>
            <a:r>
              <a:rPr lang="en-US" altLang="fr-FR" sz="900">
                <a:cs typeface="Times New Roman" panose="02020603050405020304" pitchFamily="18" charset="0"/>
              </a:rPr>
              <a:t> </a:t>
            </a:r>
            <a:r>
              <a:rPr lang="en-US" altLang="fr-FR" sz="900" err="1">
                <a:cs typeface="Times New Roman" panose="02020603050405020304" pitchFamily="18" charset="0"/>
              </a:rPr>
              <a:t>montre</a:t>
            </a:r>
            <a:r>
              <a:rPr lang="en-US" altLang="fr-FR" sz="900">
                <a:cs typeface="Times New Roman" panose="02020603050405020304" pitchFamily="18" charset="0"/>
              </a:rPr>
              <a:t> des </a:t>
            </a:r>
            <a:r>
              <a:rPr lang="en-US" altLang="fr-FR" sz="900" b="1" err="1">
                <a:cs typeface="Times New Roman" panose="02020603050405020304" pitchFamily="18" charset="0"/>
              </a:rPr>
              <a:t>données</a:t>
            </a:r>
            <a:r>
              <a:rPr lang="en-US" altLang="fr-FR" sz="900" b="1">
                <a:cs typeface="Times New Roman" panose="02020603050405020304" pitchFamily="18" charset="0"/>
              </a:rPr>
              <a:t> </a:t>
            </a:r>
            <a:r>
              <a:rPr lang="en-US" altLang="fr-FR" sz="900" b="1" err="1">
                <a:cs typeface="Times New Roman" panose="02020603050405020304" pitchFamily="18" charset="0"/>
              </a:rPr>
              <a:t>structurées</a:t>
            </a:r>
            <a:r>
              <a:rPr lang="en-US" altLang="fr-FR" sz="900" b="1">
                <a:cs typeface="Times New Roman" panose="02020603050405020304" pitchFamily="18" charset="0"/>
              </a:rPr>
              <a:t> </a:t>
            </a:r>
            <a:r>
              <a:rPr lang="en-US" altLang="fr-FR" sz="900">
                <a:cs typeface="Times New Roman" panose="02020603050405020304" pitchFamily="18" charset="0"/>
              </a:rPr>
              <a:t>et </a:t>
            </a:r>
            <a:r>
              <a:rPr lang="en-US" altLang="fr-FR" sz="900" b="1">
                <a:cs typeface="Times New Roman" panose="02020603050405020304" pitchFamily="18" charset="0"/>
              </a:rPr>
              <a:t>non </a:t>
            </a:r>
            <a:r>
              <a:rPr lang="en-US" altLang="fr-FR" sz="900" b="1" err="1">
                <a:cs typeface="Times New Roman" panose="02020603050405020304" pitchFamily="18" charset="0"/>
              </a:rPr>
              <a:t>structurées</a:t>
            </a:r>
            <a:r>
              <a:rPr lang="en-US" altLang="fr-FR" sz="900" b="1">
                <a:cs typeface="Times New Roman" panose="02020603050405020304" pitchFamily="18" charset="0"/>
              </a:rPr>
              <a:t> </a:t>
            </a:r>
            <a:r>
              <a:rPr lang="en-US" altLang="fr-FR" sz="900">
                <a:cs typeface="Times New Roman" panose="02020603050405020304" pitchFamily="18" charset="0"/>
              </a:rPr>
              <a:t>pour un </a:t>
            </a:r>
            <a:r>
              <a:rPr lang="en-US" altLang="fr-FR" sz="900" err="1">
                <a:cs typeface="Times New Roman" panose="02020603050405020304" pitchFamily="18" charset="0"/>
              </a:rPr>
              <a:t>un</a:t>
            </a:r>
            <a:r>
              <a:rPr lang="en-US" altLang="fr-FR" sz="900">
                <a:cs typeface="Times New Roman" panose="02020603050405020304" pitchFamily="18" charset="0"/>
              </a:rPr>
              <a:t> </a:t>
            </a:r>
            <a:r>
              <a:rPr lang="en-US" altLang="fr-FR" sz="900" b="1" err="1">
                <a:cs typeface="Times New Roman" panose="02020603050405020304" pitchFamily="18" charset="0"/>
              </a:rPr>
              <a:t>procédé</a:t>
            </a:r>
            <a:r>
              <a:rPr lang="en-US" altLang="fr-FR" sz="900" b="1">
                <a:cs typeface="Times New Roman" panose="02020603050405020304" pitchFamily="18" charset="0"/>
              </a:rPr>
              <a:t> de </a:t>
            </a:r>
            <a:r>
              <a:rPr lang="en-GB" altLang="fr-FR" sz="900" b="1" err="1"/>
              <a:t>traitement</a:t>
            </a:r>
            <a:r>
              <a:rPr lang="en-GB" altLang="fr-FR" sz="900" b="1"/>
              <a:t> de surface. </a:t>
            </a:r>
            <a:r>
              <a:rPr lang="en-US" altLang="fr-FR" sz="900" err="1">
                <a:cs typeface="Times New Roman" panose="02020603050405020304" pitchFamily="18" charset="0"/>
              </a:rPr>
              <a:t>L’attribut</a:t>
            </a:r>
            <a:r>
              <a:rPr lang="en-US" altLang="fr-FR" sz="900">
                <a:cs typeface="Times New Roman" panose="02020603050405020304" pitchFamily="18" charset="0"/>
              </a:rPr>
              <a:t> le plus critique </a:t>
            </a:r>
            <a:r>
              <a:rPr lang="en-US" altLang="fr-FR" sz="900" err="1">
                <a:cs typeface="Times New Roman" panose="02020603050405020304" pitchFamily="18" charset="0"/>
              </a:rPr>
              <a:t>est</a:t>
            </a:r>
            <a:r>
              <a:rPr lang="en-US" altLang="fr-FR" sz="900">
                <a:cs typeface="Times New Roman" panose="02020603050405020304" pitchFamily="18" charset="0"/>
              </a:rPr>
              <a:t> la </a:t>
            </a:r>
            <a:r>
              <a:rPr lang="en-GB" altLang="fr-FR" sz="900" err="1"/>
              <a:t>fonction</a:t>
            </a:r>
            <a:r>
              <a:rPr lang="en-GB" altLang="fr-FR" sz="900"/>
              <a:t> que le </a:t>
            </a:r>
            <a:r>
              <a:rPr lang="en-GB" altLang="fr-FR" sz="900" err="1"/>
              <a:t>traitement</a:t>
            </a:r>
            <a:r>
              <a:rPr lang="en-GB" altLang="fr-FR" sz="900"/>
              <a:t> de surface doit assurer, et le </a:t>
            </a:r>
            <a:r>
              <a:rPr lang="en-GB" altLang="fr-FR" sz="900" err="1"/>
              <a:t>matériau</a:t>
            </a:r>
            <a:r>
              <a:rPr lang="en-GB" altLang="fr-FR" sz="900"/>
              <a:t> qui </a:t>
            </a:r>
            <a:r>
              <a:rPr lang="en-GB" altLang="fr-FR" sz="900" err="1"/>
              <a:t>va</a:t>
            </a:r>
            <a:r>
              <a:rPr lang="en-GB" altLang="fr-FR" sz="900"/>
              <a:t> </a:t>
            </a:r>
            <a:r>
              <a:rPr lang="en-GB" altLang="fr-FR" sz="900" err="1"/>
              <a:t>recevoir</a:t>
            </a:r>
            <a:r>
              <a:rPr lang="en-GB" altLang="fr-FR" sz="900"/>
              <a:t> </a:t>
            </a:r>
            <a:r>
              <a:rPr lang="en-GB" altLang="fr-FR" sz="900" err="1"/>
              <a:t>ce</a:t>
            </a:r>
            <a:r>
              <a:rPr lang="en-GB" altLang="fr-FR" sz="900"/>
              <a:t> </a:t>
            </a:r>
            <a:r>
              <a:rPr lang="en-GB" altLang="fr-FR" sz="900" err="1"/>
              <a:t>traitement</a:t>
            </a:r>
            <a:r>
              <a:rPr lang="en-GB" altLang="fr-FR" sz="900"/>
              <a:t>, accessible par les liens </a:t>
            </a:r>
            <a:r>
              <a:rPr lang="en-GB" altLang="fr-FR" sz="900" i="1"/>
              <a:t>(</a:t>
            </a:r>
            <a:r>
              <a:rPr lang="en-GB" altLang="fr-FR" sz="900" i="1" err="1"/>
              <a:t>en</a:t>
            </a:r>
            <a:r>
              <a:rPr lang="en-GB" altLang="fr-FR" sz="900" i="1"/>
              <a:t> bas des fiches)</a:t>
            </a:r>
            <a:r>
              <a:rPr lang="en-GB" altLang="fr-FR" sz="900"/>
              <a:t>. </a:t>
            </a:r>
            <a:r>
              <a:rPr lang="fr-FR" altLang="fr-FR" sz="900">
                <a:cs typeface="Times New Roman" panose="02020603050405020304" pitchFamily="18" charset="0"/>
              </a:rPr>
              <a:t>Les </a:t>
            </a:r>
            <a:r>
              <a:rPr lang="fr-FR" altLang="fr-FR" sz="900" b="1">
                <a:cs typeface="Times New Roman" panose="02020603050405020304" pitchFamily="18" charset="0"/>
              </a:rPr>
              <a:t>contraintes clés </a:t>
            </a:r>
            <a:r>
              <a:rPr lang="fr-FR" altLang="fr-FR" sz="900"/>
              <a:t>d’une sélection d’un </a:t>
            </a:r>
            <a:r>
              <a:rPr lang="en-US" altLang="fr-FR" sz="900" err="1"/>
              <a:t>procédé</a:t>
            </a:r>
            <a:r>
              <a:rPr lang="en-US" altLang="fr-FR" sz="900"/>
              <a:t> de </a:t>
            </a:r>
            <a:r>
              <a:rPr lang="en-GB" altLang="fr-FR" sz="900" err="1"/>
              <a:t>traitement</a:t>
            </a:r>
            <a:r>
              <a:rPr lang="en-GB" altLang="fr-FR" sz="900"/>
              <a:t> de surface </a:t>
            </a:r>
            <a:r>
              <a:rPr lang="en-GB" altLang="fr-FR" sz="900" err="1"/>
              <a:t>sont</a:t>
            </a:r>
            <a:r>
              <a:rPr lang="en-GB" altLang="fr-FR" sz="900"/>
              <a:t> le </a:t>
            </a:r>
            <a:r>
              <a:rPr lang="en-GB" altLang="fr-FR" sz="900" b="1" err="1"/>
              <a:t>matériau</a:t>
            </a:r>
            <a:r>
              <a:rPr lang="en-GB" altLang="fr-FR" sz="900" b="1"/>
              <a:t> à </a:t>
            </a:r>
            <a:r>
              <a:rPr lang="en-GB" altLang="fr-FR" sz="900" b="1" err="1"/>
              <a:t>traiter</a:t>
            </a:r>
            <a:r>
              <a:rPr lang="en-GB" altLang="fr-FR" sz="900"/>
              <a:t>, et la </a:t>
            </a:r>
            <a:r>
              <a:rPr lang="en-GB" altLang="fr-FR" sz="900" b="1" err="1"/>
              <a:t>fonction</a:t>
            </a:r>
            <a:r>
              <a:rPr lang="en-GB" altLang="fr-FR" sz="900" b="1"/>
              <a:t> du </a:t>
            </a:r>
            <a:r>
              <a:rPr lang="en-GB" altLang="fr-FR" sz="900" b="1" err="1"/>
              <a:t>traitement</a:t>
            </a:r>
            <a:r>
              <a:rPr lang="en-GB" altLang="fr-FR" sz="900" b="1"/>
              <a:t> de surface.</a:t>
            </a:r>
            <a:endParaRPr lang="en-GB" sz="900"/>
          </a:p>
        </p:txBody>
      </p:sp>
    </p:spTree>
    <p:extLst>
      <p:ext uri="{BB962C8B-B14F-4D97-AF65-F5344CB8AC3E}">
        <p14:creationId xmlns:p14="http://schemas.microsoft.com/office/powerpoint/2010/main" val="108980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02FBF9F2-3598-40D3-B382-629BB41F1796}" type="slidenum">
              <a:rPr lang="en-GB" smtClean="0">
                <a:latin typeface="Times New Roman" pitchFamily="18" charset="0"/>
              </a:rPr>
              <a:pPr/>
              <a:t>12</a:t>
            </a:fld>
            <a:endParaRPr lang="en-GB">
              <a:latin typeface="Times New Roman" pitchFamily="18"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err="1">
                <a:latin typeface="Arial" charset="0"/>
                <a:cs typeface="Arial" charset="0"/>
              </a:rPr>
              <a:t>Coût</a:t>
            </a:r>
            <a:r>
              <a:rPr lang="en-GB" sz="900" b="1" i="1">
                <a:latin typeface="Arial" charset="0"/>
                <a:cs typeface="Arial" charset="0"/>
              </a:rPr>
              <a:t>, prix et </a:t>
            </a:r>
            <a:r>
              <a:rPr lang="en-GB" sz="900" b="1" i="1" err="1">
                <a:latin typeface="Arial" charset="0"/>
                <a:cs typeface="Arial" charset="0"/>
              </a:rPr>
              <a:t>valeur</a:t>
            </a:r>
            <a:endParaRPr lang="en-GB" sz="900" b="1" i="1">
              <a:latin typeface="Arial" charset="0"/>
              <a:cs typeface="Arial" charset="0"/>
            </a:endParaRPr>
          </a:p>
          <a:p>
            <a:endParaRPr lang="en-GB" sz="900">
              <a:latin typeface="Arial" charset="0"/>
              <a:cs typeface="Arial" charset="0"/>
            </a:endParaRPr>
          </a:p>
          <a:p>
            <a:r>
              <a:rPr lang="en-GB" sz="900" err="1">
                <a:latin typeface="Arial" charset="0"/>
                <a:cs typeface="Arial" charset="0"/>
              </a:rPr>
              <a:t>Cette</a:t>
            </a:r>
            <a:r>
              <a:rPr lang="en-GB" sz="900">
                <a:latin typeface="Arial" charset="0"/>
                <a:cs typeface="Arial" charset="0"/>
              </a:rPr>
              <a:t> </a:t>
            </a:r>
            <a:r>
              <a:rPr lang="en-GB" sz="900" err="1">
                <a:latin typeface="Arial" charset="0"/>
                <a:cs typeface="Arial" charset="0"/>
              </a:rPr>
              <a:t>planche</a:t>
            </a:r>
            <a:r>
              <a:rPr lang="en-GB" sz="900">
                <a:latin typeface="Arial" charset="0"/>
                <a:cs typeface="Arial" charset="0"/>
              </a:rPr>
              <a:t> </a:t>
            </a:r>
            <a:r>
              <a:rPr lang="en-GB" sz="900" err="1">
                <a:latin typeface="Arial" charset="0"/>
                <a:cs typeface="Arial" charset="0"/>
              </a:rPr>
              <a:t>sensibilise</a:t>
            </a:r>
            <a:r>
              <a:rPr lang="en-GB" sz="900">
                <a:latin typeface="Arial" charset="0"/>
                <a:cs typeface="Arial" charset="0"/>
              </a:rPr>
              <a:t> aux distinctions entre </a:t>
            </a:r>
            <a:r>
              <a:rPr lang="en-GB" sz="900" b="1">
                <a:latin typeface="Arial" charset="0"/>
                <a:cs typeface="Arial" charset="0"/>
              </a:rPr>
              <a:t>le </a:t>
            </a:r>
            <a:r>
              <a:rPr lang="en-GB" sz="900" b="1" err="1">
                <a:latin typeface="Arial" charset="0"/>
                <a:cs typeface="Arial" charset="0"/>
              </a:rPr>
              <a:t>coût</a:t>
            </a:r>
            <a:r>
              <a:rPr lang="en-GB" sz="900" b="1">
                <a:latin typeface="Arial" charset="0"/>
                <a:cs typeface="Arial" charset="0"/>
              </a:rPr>
              <a:t> C, le prix P et la </a:t>
            </a:r>
            <a:r>
              <a:rPr lang="en-GB" sz="900" b="1" err="1">
                <a:latin typeface="Arial" charset="0"/>
                <a:cs typeface="Arial" charset="0"/>
              </a:rPr>
              <a:t>valeur</a:t>
            </a:r>
            <a:r>
              <a:rPr lang="en-GB" sz="900" b="1">
                <a:latin typeface="Arial" charset="0"/>
                <a:cs typeface="Arial" charset="0"/>
              </a:rPr>
              <a:t> V. </a:t>
            </a:r>
            <a:r>
              <a:rPr lang="en-GB" sz="900">
                <a:latin typeface="Arial" charset="0"/>
                <a:cs typeface="Arial" charset="0"/>
              </a:rPr>
              <a:t>Les </a:t>
            </a:r>
            <a:r>
              <a:rPr lang="en-GB" sz="900" err="1">
                <a:latin typeface="Arial" charset="0"/>
                <a:cs typeface="Arial" charset="0"/>
              </a:rPr>
              <a:t>matériaux</a:t>
            </a:r>
            <a:r>
              <a:rPr lang="en-GB" sz="900">
                <a:latin typeface="Arial" charset="0"/>
                <a:cs typeface="Arial" charset="0"/>
              </a:rPr>
              <a:t> et </a:t>
            </a:r>
            <a:r>
              <a:rPr lang="en-GB" sz="900" err="1">
                <a:latin typeface="Arial" charset="0"/>
                <a:cs typeface="Arial" charset="0"/>
              </a:rPr>
              <a:t>procédés</a:t>
            </a:r>
            <a:r>
              <a:rPr lang="en-GB" sz="900">
                <a:latin typeface="Arial" charset="0"/>
                <a:cs typeface="Arial" charset="0"/>
              </a:rPr>
              <a:t> </a:t>
            </a:r>
            <a:r>
              <a:rPr lang="en-GB" sz="900" err="1">
                <a:latin typeface="Arial" charset="0"/>
                <a:cs typeface="Arial" charset="0"/>
              </a:rPr>
              <a:t>sont</a:t>
            </a:r>
            <a:r>
              <a:rPr lang="en-GB" sz="900">
                <a:latin typeface="Arial" charset="0"/>
                <a:cs typeface="Arial" charset="0"/>
              </a:rPr>
              <a:t> </a:t>
            </a:r>
            <a:r>
              <a:rPr lang="en-GB" sz="900" err="1">
                <a:latin typeface="Arial" charset="0"/>
                <a:cs typeface="Arial" charset="0"/>
              </a:rPr>
              <a:t>choisis</a:t>
            </a:r>
            <a:r>
              <a:rPr lang="en-GB" sz="900">
                <a:latin typeface="Arial" charset="0"/>
                <a:cs typeface="Arial" charset="0"/>
              </a:rPr>
              <a:t> pour maximiser la </a:t>
            </a:r>
            <a:r>
              <a:rPr lang="en-GB" sz="900" err="1">
                <a:latin typeface="Arial" charset="0"/>
                <a:cs typeface="Arial" charset="0"/>
              </a:rPr>
              <a:t>valeur</a:t>
            </a:r>
            <a:r>
              <a:rPr lang="en-GB" sz="900">
                <a:latin typeface="Arial" charset="0"/>
                <a:cs typeface="Arial" charset="0"/>
              </a:rPr>
              <a:t> et minimiser le </a:t>
            </a:r>
            <a:r>
              <a:rPr lang="en-GB" sz="900" err="1">
                <a:latin typeface="Arial" charset="0"/>
                <a:cs typeface="Arial" charset="0"/>
              </a:rPr>
              <a:t>coût</a:t>
            </a:r>
            <a:r>
              <a:rPr lang="en-GB" sz="900">
                <a:latin typeface="Arial" charset="0"/>
                <a:cs typeface="Arial" charset="0"/>
              </a:rPr>
              <a:t>, </a:t>
            </a:r>
            <a:r>
              <a:rPr lang="en-GB" sz="900" err="1">
                <a:latin typeface="Arial" charset="0"/>
                <a:cs typeface="Arial" charset="0"/>
              </a:rPr>
              <a:t>ce</a:t>
            </a:r>
            <a:r>
              <a:rPr lang="en-GB" sz="900">
                <a:latin typeface="Arial" charset="0"/>
                <a:cs typeface="Arial" charset="0"/>
              </a:rPr>
              <a:t> qui </a:t>
            </a:r>
            <a:r>
              <a:rPr lang="en-GB" sz="900" err="1">
                <a:latin typeface="Arial" charset="0"/>
                <a:cs typeface="Arial" charset="0"/>
              </a:rPr>
              <a:t>donne</a:t>
            </a:r>
            <a:r>
              <a:rPr lang="en-GB" sz="900">
                <a:latin typeface="Arial" charset="0"/>
                <a:cs typeface="Arial" charset="0"/>
              </a:rPr>
              <a:t> le plus de place pour le </a:t>
            </a:r>
            <a:r>
              <a:rPr lang="en-GB" sz="900" b="1">
                <a:latin typeface="Arial" charset="0"/>
                <a:cs typeface="Arial" charset="0"/>
              </a:rPr>
              <a:t>profit P-C</a:t>
            </a:r>
            <a:r>
              <a:rPr lang="en-GB" sz="900">
                <a:latin typeface="Arial" charset="0"/>
                <a:cs typeface="Arial" charset="0"/>
              </a:rPr>
              <a:t>. </a:t>
            </a:r>
            <a:r>
              <a:rPr lang="en-GB" sz="900" err="1">
                <a:latin typeface="Arial" charset="0"/>
                <a:cs typeface="Arial" charset="0"/>
              </a:rPr>
              <a:t>C’est</a:t>
            </a:r>
            <a:r>
              <a:rPr lang="en-GB" sz="900">
                <a:latin typeface="Arial" charset="0"/>
                <a:cs typeface="Arial" charset="0"/>
              </a:rPr>
              <a:t> </a:t>
            </a:r>
            <a:r>
              <a:rPr lang="en-GB" sz="900" err="1">
                <a:latin typeface="Arial" charset="0"/>
                <a:cs typeface="Arial" charset="0"/>
              </a:rPr>
              <a:t>réaliser</a:t>
            </a:r>
            <a:r>
              <a:rPr lang="en-GB" sz="900">
                <a:latin typeface="Arial" charset="0"/>
                <a:cs typeface="Arial" charset="0"/>
              </a:rPr>
              <a:t> </a:t>
            </a:r>
            <a:r>
              <a:rPr lang="en-GB" sz="900" err="1">
                <a:latin typeface="Arial" charset="0"/>
                <a:cs typeface="Arial" charset="0"/>
              </a:rPr>
              <a:t>en</a:t>
            </a:r>
            <a:r>
              <a:rPr lang="en-GB" sz="900">
                <a:latin typeface="Arial" charset="0"/>
                <a:cs typeface="Arial" charset="0"/>
              </a:rPr>
              <a:t> </a:t>
            </a:r>
            <a:r>
              <a:rPr lang="en-GB" sz="900" err="1">
                <a:latin typeface="Arial" charset="0"/>
                <a:cs typeface="Arial" charset="0"/>
              </a:rPr>
              <a:t>minimisant</a:t>
            </a:r>
            <a:r>
              <a:rPr lang="en-GB" sz="900">
                <a:latin typeface="Arial" charset="0"/>
                <a:cs typeface="Arial" charset="0"/>
              </a:rPr>
              <a:t> les </a:t>
            </a:r>
            <a:r>
              <a:rPr lang="en-GB" sz="900" err="1">
                <a:latin typeface="Arial" charset="0"/>
                <a:cs typeface="Arial" charset="0"/>
              </a:rPr>
              <a:t>coûts</a:t>
            </a:r>
            <a:r>
              <a:rPr lang="en-GB" sz="900">
                <a:latin typeface="Arial" charset="0"/>
                <a:cs typeface="Arial" charset="0"/>
              </a:rPr>
              <a:t> </a:t>
            </a:r>
            <a:r>
              <a:rPr lang="en-GB" sz="900" err="1">
                <a:latin typeface="Arial" charset="0"/>
                <a:cs typeface="Arial" charset="0"/>
              </a:rPr>
              <a:t>matériaux</a:t>
            </a:r>
            <a:r>
              <a:rPr lang="en-GB" sz="900">
                <a:latin typeface="Arial" charset="0"/>
                <a:cs typeface="Arial" charset="0"/>
              </a:rPr>
              <a:t> et de fabrication sans </a:t>
            </a:r>
            <a:r>
              <a:rPr lang="en-GB" sz="900" err="1">
                <a:latin typeface="Arial" charset="0"/>
                <a:cs typeface="Arial" charset="0"/>
              </a:rPr>
              <a:t>compromettre</a:t>
            </a:r>
            <a:r>
              <a:rPr lang="en-GB" sz="900">
                <a:latin typeface="Arial" charset="0"/>
                <a:cs typeface="Arial" charset="0"/>
              </a:rPr>
              <a:t> la </a:t>
            </a:r>
            <a:r>
              <a:rPr lang="en-GB" sz="900" err="1">
                <a:latin typeface="Arial" charset="0"/>
                <a:cs typeface="Arial" charset="0"/>
              </a:rPr>
              <a:t>qualité</a:t>
            </a:r>
            <a:r>
              <a:rPr lang="en-GB" sz="900">
                <a:latin typeface="Arial" charset="0"/>
                <a:cs typeface="Arial" charset="0"/>
              </a:rPr>
              <a:t>.</a:t>
            </a:r>
          </a:p>
        </p:txBody>
      </p:sp>
    </p:spTree>
    <p:extLst>
      <p:ext uri="{BB962C8B-B14F-4D97-AF65-F5344CB8AC3E}">
        <p14:creationId xmlns:p14="http://schemas.microsoft.com/office/powerpoint/2010/main" val="3166616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a:t>Information </a:t>
            </a:r>
            <a:r>
              <a:rPr lang="en-GB" b="1" i="1" err="1"/>
              <a:t>coût</a:t>
            </a:r>
            <a:r>
              <a:rPr lang="en-GB" b="1" i="1"/>
              <a:t> </a:t>
            </a:r>
            <a:r>
              <a:rPr lang="en-GB" b="1" i="1" err="1"/>
              <a:t>matériaux</a:t>
            </a:r>
            <a:endParaRPr lang="en-GB" b="1" i="1"/>
          </a:p>
          <a:p>
            <a:pPr algn="ctr"/>
            <a:endParaRPr lang="en-GB" b="1" i="1"/>
          </a:p>
          <a:p>
            <a:r>
              <a:rPr lang="en-GB"/>
              <a:t>Dans </a:t>
            </a:r>
            <a:r>
              <a:rPr lang="en-GB" err="1"/>
              <a:t>EduPack</a:t>
            </a:r>
            <a:r>
              <a:rPr lang="en-GB"/>
              <a:t> il y a </a:t>
            </a:r>
            <a:r>
              <a:rPr lang="en-GB" err="1"/>
              <a:t>l’information</a:t>
            </a:r>
            <a:r>
              <a:rPr lang="en-GB"/>
              <a:t> approximative du </a:t>
            </a:r>
            <a:r>
              <a:rPr lang="en-GB" err="1"/>
              <a:t>coût</a:t>
            </a:r>
            <a:r>
              <a:rPr lang="en-GB"/>
              <a:t> des </a:t>
            </a:r>
            <a:r>
              <a:rPr lang="en-GB" err="1"/>
              <a:t>matériaux</a:t>
            </a:r>
            <a:r>
              <a:rPr lang="en-GB"/>
              <a:t> qui </a:t>
            </a:r>
            <a:r>
              <a:rPr lang="en-GB" err="1"/>
              <a:t>est</a:t>
            </a:r>
            <a:r>
              <a:rPr lang="en-GB"/>
              <a:t> mise à jour </a:t>
            </a:r>
            <a:r>
              <a:rPr lang="en-GB" err="1"/>
              <a:t>une</a:t>
            </a:r>
            <a:r>
              <a:rPr lang="en-GB"/>
              <a:t> </a:t>
            </a:r>
            <a:r>
              <a:rPr lang="en-GB" err="1"/>
              <a:t>fois</a:t>
            </a:r>
            <a:r>
              <a:rPr lang="en-GB"/>
              <a:t> par an avec la nouvelle version. </a:t>
            </a:r>
            <a:r>
              <a:rPr lang="en-GB" err="1"/>
              <a:t>Cette</a:t>
            </a:r>
            <a:r>
              <a:rPr lang="en-GB"/>
              <a:t> information doit </a:t>
            </a:r>
            <a:r>
              <a:rPr lang="en-GB" err="1"/>
              <a:t>être</a:t>
            </a:r>
            <a:r>
              <a:rPr lang="en-GB"/>
              <a:t> </a:t>
            </a:r>
            <a:r>
              <a:rPr lang="en-GB" err="1"/>
              <a:t>utilisée</a:t>
            </a:r>
            <a:r>
              <a:rPr lang="en-GB"/>
              <a:t> avec </a:t>
            </a:r>
            <a:r>
              <a:rPr lang="en-GB" err="1"/>
              <a:t>précaution</a:t>
            </a:r>
            <a:r>
              <a:rPr lang="en-GB"/>
              <a:t>, du fait </a:t>
            </a:r>
            <a:r>
              <a:rPr lang="en-GB" err="1"/>
              <a:t>qu’elle</a:t>
            </a:r>
            <a:r>
              <a:rPr lang="en-GB"/>
              <a:t> </a:t>
            </a:r>
            <a:r>
              <a:rPr lang="en-GB" err="1"/>
              <a:t>soit</a:t>
            </a:r>
            <a:r>
              <a:rPr lang="en-GB"/>
              <a:t> </a:t>
            </a:r>
            <a:r>
              <a:rPr lang="en-GB" err="1"/>
              <a:t>là</a:t>
            </a:r>
            <a:r>
              <a:rPr lang="en-GB"/>
              <a:t> </a:t>
            </a:r>
            <a:r>
              <a:rPr lang="en-GB" err="1"/>
              <a:t>principalement</a:t>
            </a:r>
            <a:r>
              <a:rPr lang="en-GB"/>
              <a:t> pour </a:t>
            </a:r>
            <a:r>
              <a:rPr lang="en-GB" err="1"/>
              <a:t>une</a:t>
            </a:r>
            <a:r>
              <a:rPr lang="en-GB"/>
              <a:t> </a:t>
            </a:r>
            <a:r>
              <a:rPr lang="en-GB" err="1"/>
              <a:t>comparaison</a:t>
            </a:r>
            <a:r>
              <a:rPr lang="en-GB"/>
              <a:t> entre </a:t>
            </a:r>
            <a:r>
              <a:rPr lang="en-GB" err="1"/>
              <a:t>matériaux</a:t>
            </a:r>
            <a:r>
              <a:rPr lang="en-GB"/>
              <a:t>. Dans la table de </a:t>
            </a:r>
            <a:r>
              <a:rPr lang="en-GB" err="1"/>
              <a:t>données</a:t>
            </a:r>
            <a:r>
              <a:rPr lang="en-GB"/>
              <a:t> des </a:t>
            </a:r>
            <a:r>
              <a:rPr lang="en-GB" err="1"/>
              <a:t>éléments</a:t>
            </a:r>
            <a:r>
              <a:rPr lang="en-GB"/>
              <a:t>, il y a des information </a:t>
            </a:r>
            <a:r>
              <a:rPr lang="en-GB" err="1"/>
              <a:t>additionnelles</a:t>
            </a:r>
            <a:r>
              <a:rPr lang="en-GB"/>
              <a:t> sur la </a:t>
            </a:r>
            <a:r>
              <a:rPr lang="en-GB" err="1"/>
              <a:t>variabilité</a:t>
            </a:r>
            <a:r>
              <a:rPr lang="en-GB"/>
              <a:t> et le </a:t>
            </a:r>
            <a:r>
              <a:rPr lang="en-GB" err="1"/>
              <a:t>risque</a:t>
            </a:r>
            <a:r>
              <a:rPr lang="en-GB"/>
              <a:t> des prix. </a:t>
            </a:r>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13</a:t>
            </a:fld>
            <a:endParaRPr lang="en-GB"/>
          </a:p>
        </p:txBody>
      </p:sp>
    </p:spTree>
    <p:extLst>
      <p:ext uri="{BB962C8B-B14F-4D97-AF65-F5344CB8AC3E}">
        <p14:creationId xmlns:p14="http://schemas.microsoft.com/office/powerpoint/2010/main" val="43419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14</a:t>
            </a:fld>
            <a:endParaRPr lang="en-GB" b="1">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a:t>Estimation de </a:t>
            </a:r>
            <a:r>
              <a:rPr lang="en-GB" sz="900" b="1" i="1" err="1"/>
              <a:t>coût</a:t>
            </a:r>
            <a:endParaRPr lang="en-GB" sz="900" b="1" i="1" baseline="0"/>
          </a:p>
          <a:p>
            <a:pPr algn="ctr"/>
            <a:endParaRPr lang="en-GB" sz="900" b="1" i="1"/>
          </a:p>
          <a:p>
            <a:r>
              <a:rPr lang="en-GB" sz="900">
                <a:latin typeface="Arial" charset="0"/>
                <a:cs typeface="Arial" charset="0"/>
              </a:rPr>
              <a:t>La nature et le </a:t>
            </a:r>
            <a:r>
              <a:rPr lang="en-GB" sz="900" err="1">
                <a:latin typeface="Arial" charset="0"/>
                <a:cs typeface="Arial" charset="0"/>
              </a:rPr>
              <a:t>détail</a:t>
            </a:r>
            <a:r>
              <a:rPr lang="en-GB" sz="900">
                <a:latin typeface="Arial" charset="0"/>
                <a:cs typeface="Arial" charset="0"/>
              </a:rPr>
              <a:t> d’un </a:t>
            </a:r>
            <a:r>
              <a:rPr lang="en-GB" sz="900" err="1">
                <a:latin typeface="Arial" charset="0"/>
                <a:cs typeface="Arial" charset="0"/>
              </a:rPr>
              <a:t>estimateur</a:t>
            </a:r>
            <a:r>
              <a:rPr lang="en-GB" sz="900">
                <a:latin typeface="Arial" charset="0"/>
                <a:cs typeface="Arial" charset="0"/>
              </a:rPr>
              <a:t> du </a:t>
            </a:r>
            <a:r>
              <a:rPr lang="en-GB" sz="900" err="1">
                <a:latin typeface="Arial" charset="0"/>
                <a:cs typeface="Arial" charset="0"/>
              </a:rPr>
              <a:t>coût</a:t>
            </a:r>
            <a:r>
              <a:rPr lang="en-GB" sz="900">
                <a:latin typeface="Arial" charset="0"/>
                <a:cs typeface="Arial" charset="0"/>
              </a:rPr>
              <a:t> </a:t>
            </a:r>
            <a:r>
              <a:rPr lang="en-GB" sz="900" err="1">
                <a:latin typeface="Arial" charset="0"/>
                <a:cs typeface="Arial" charset="0"/>
              </a:rPr>
              <a:t>dépendent</a:t>
            </a:r>
            <a:r>
              <a:rPr lang="en-GB" sz="900">
                <a:latin typeface="Arial" charset="0"/>
                <a:cs typeface="Arial" charset="0"/>
              </a:rPr>
              <a:t> de </a:t>
            </a:r>
            <a:r>
              <a:rPr lang="en-GB" sz="900" err="1">
                <a:latin typeface="Arial" charset="0"/>
                <a:cs typeface="Arial" charset="0"/>
              </a:rPr>
              <a:t>l’objectif</a:t>
            </a:r>
            <a:r>
              <a:rPr lang="en-GB" sz="900">
                <a:latin typeface="Arial" charset="0"/>
                <a:cs typeface="Arial" charset="0"/>
              </a:rPr>
              <a:t> pour </a:t>
            </a:r>
            <a:r>
              <a:rPr lang="en-GB" sz="900" err="1">
                <a:latin typeface="Arial" charset="0"/>
                <a:cs typeface="Arial" charset="0"/>
              </a:rPr>
              <a:t>lequel</a:t>
            </a:r>
            <a:r>
              <a:rPr lang="en-GB" sz="900">
                <a:latin typeface="Arial" charset="0"/>
                <a:cs typeface="Arial" charset="0"/>
              </a:rPr>
              <a:t> il </a:t>
            </a:r>
            <a:r>
              <a:rPr lang="en-GB" sz="900" err="1">
                <a:latin typeface="Arial" charset="0"/>
                <a:cs typeface="Arial" charset="0"/>
              </a:rPr>
              <a:t>est</a:t>
            </a:r>
            <a:r>
              <a:rPr lang="en-GB" sz="900">
                <a:latin typeface="Arial" charset="0"/>
                <a:cs typeface="Arial" charset="0"/>
              </a:rPr>
              <a:t> </a:t>
            </a:r>
            <a:r>
              <a:rPr lang="en-GB" sz="900" err="1">
                <a:latin typeface="Arial" charset="0"/>
                <a:cs typeface="Arial" charset="0"/>
              </a:rPr>
              <a:t>construit</a:t>
            </a:r>
            <a:r>
              <a:rPr lang="en-GB" sz="900">
                <a:latin typeface="Arial" charset="0"/>
                <a:cs typeface="Arial" charset="0"/>
              </a:rPr>
              <a:t>. </a:t>
            </a:r>
            <a:r>
              <a:rPr lang="en-GB" sz="900" err="1">
                <a:latin typeface="Arial" charset="0"/>
                <a:cs typeface="Arial" charset="0"/>
              </a:rPr>
              <a:t>L’estimation</a:t>
            </a:r>
            <a:r>
              <a:rPr lang="en-GB" sz="900">
                <a:latin typeface="Arial" charset="0"/>
                <a:cs typeface="Arial" charset="0"/>
              </a:rPr>
              <a:t> de </a:t>
            </a:r>
            <a:r>
              <a:rPr lang="en-GB" sz="900" err="1">
                <a:latin typeface="Arial" charset="0"/>
                <a:cs typeface="Arial" charset="0"/>
              </a:rPr>
              <a:t>coût</a:t>
            </a:r>
            <a:r>
              <a:rPr lang="en-GB" sz="900">
                <a:latin typeface="Arial" charset="0"/>
                <a:cs typeface="Arial" charset="0"/>
              </a:rPr>
              <a:t> pour </a:t>
            </a:r>
            <a:r>
              <a:rPr lang="en-GB" sz="900" err="1">
                <a:latin typeface="Arial" charset="0"/>
                <a:cs typeface="Arial" charset="0"/>
              </a:rPr>
              <a:t>une</a:t>
            </a:r>
            <a:r>
              <a:rPr lang="en-GB" sz="900">
                <a:latin typeface="Arial" charset="0"/>
                <a:cs typeface="Arial" charset="0"/>
              </a:rPr>
              <a:t> </a:t>
            </a:r>
            <a:r>
              <a:rPr lang="en-GB" sz="900" err="1">
                <a:latin typeface="Arial" charset="0"/>
                <a:cs typeface="Arial" charset="0"/>
              </a:rPr>
              <a:t>réponse</a:t>
            </a:r>
            <a:r>
              <a:rPr lang="en-GB" sz="900">
                <a:latin typeface="Arial" charset="0"/>
                <a:cs typeface="Arial" charset="0"/>
              </a:rPr>
              <a:t> à un </a:t>
            </a:r>
            <a:r>
              <a:rPr lang="en-GB" sz="900" err="1">
                <a:latin typeface="Arial" charset="0"/>
                <a:cs typeface="Arial" charset="0"/>
              </a:rPr>
              <a:t>appel</a:t>
            </a:r>
            <a:r>
              <a:rPr lang="en-GB" sz="900">
                <a:latin typeface="Arial" charset="0"/>
                <a:cs typeface="Arial" charset="0"/>
              </a:rPr>
              <a:t> </a:t>
            </a:r>
            <a:r>
              <a:rPr lang="en-GB" sz="900" err="1">
                <a:latin typeface="Arial" charset="0"/>
                <a:cs typeface="Arial" charset="0"/>
              </a:rPr>
              <a:t>d’offre</a:t>
            </a:r>
            <a:r>
              <a:rPr lang="en-GB" sz="900">
                <a:latin typeface="Arial" charset="0"/>
                <a:cs typeface="Arial" charset="0"/>
              </a:rPr>
              <a:t> </a:t>
            </a:r>
            <a:r>
              <a:rPr lang="en-GB" sz="900" err="1">
                <a:latin typeface="Arial" charset="0"/>
                <a:cs typeface="Arial" charset="0"/>
              </a:rPr>
              <a:t>compétitif</a:t>
            </a:r>
            <a:r>
              <a:rPr lang="en-GB" sz="900">
                <a:latin typeface="Arial" charset="0"/>
                <a:cs typeface="Arial" charset="0"/>
              </a:rPr>
              <a:t> </a:t>
            </a:r>
            <a:r>
              <a:rPr lang="en-GB" sz="900" err="1">
                <a:latin typeface="Arial" charset="0"/>
                <a:cs typeface="Arial" charset="0"/>
              </a:rPr>
              <a:t>est</a:t>
            </a:r>
            <a:r>
              <a:rPr lang="en-GB" sz="900">
                <a:latin typeface="Arial" charset="0"/>
                <a:cs typeface="Arial" charset="0"/>
              </a:rPr>
              <a:t> un travail </a:t>
            </a:r>
            <a:r>
              <a:rPr lang="en-GB" sz="900" err="1">
                <a:latin typeface="Arial" charset="0"/>
                <a:cs typeface="Arial" charset="0"/>
              </a:rPr>
              <a:t>exigeant</a:t>
            </a:r>
            <a:r>
              <a:rPr lang="en-GB" sz="900">
                <a:latin typeface="Arial" charset="0"/>
                <a:cs typeface="Arial" charset="0"/>
              </a:rPr>
              <a:t> : </a:t>
            </a:r>
            <a:r>
              <a:rPr lang="en-GB" sz="900" err="1">
                <a:latin typeface="Arial" charset="0"/>
                <a:cs typeface="Arial" charset="0"/>
              </a:rPr>
              <a:t>une</a:t>
            </a:r>
            <a:r>
              <a:rPr lang="en-GB" sz="900">
                <a:latin typeface="Arial" charset="0"/>
                <a:cs typeface="Arial" charset="0"/>
              </a:rPr>
              <a:t> </a:t>
            </a:r>
            <a:r>
              <a:rPr lang="en-GB" sz="900" err="1">
                <a:latin typeface="Arial" charset="0"/>
                <a:cs typeface="Arial" charset="0"/>
              </a:rPr>
              <a:t>erreur</a:t>
            </a:r>
            <a:r>
              <a:rPr lang="en-GB" sz="900">
                <a:latin typeface="Arial" charset="0"/>
                <a:cs typeface="Arial" charset="0"/>
              </a:rPr>
              <a:t> de 5% </a:t>
            </a:r>
            <a:r>
              <a:rPr lang="en-GB" sz="900" err="1">
                <a:latin typeface="Arial" charset="0"/>
                <a:cs typeface="Arial" charset="0"/>
              </a:rPr>
              <a:t>peut</a:t>
            </a:r>
            <a:r>
              <a:rPr lang="en-GB" sz="900">
                <a:latin typeface="Arial" charset="0"/>
                <a:cs typeface="Arial" charset="0"/>
              </a:rPr>
              <a:t> transformer un profit </a:t>
            </a:r>
            <a:r>
              <a:rPr lang="en-GB" sz="900" err="1">
                <a:latin typeface="Arial" charset="0"/>
                <a:cs typeface="Arial" charset="0"/>
              </a:rPr>
              <a:t>en</a:t>
            </a:r>
            <a:r>
              <a:rPr lang="en-GB" sz="900">
                <a:latin typeface="Arial" charset="0"/>
                <a:cs typeface="Arial" charset="0"/>
              </a:rPr>
              <a:t> </a:t>
            </a:r>
            <a:r>
              <a:rPr lang="en-GB" sz="900" err="1">
                <a:latin typeface="Arial" charset="0"/>
                <a:cs typeface="Arial" charset="0"/>
              </a:rPr>
              <a:t>déficit</a:t>
            </a:r>
            <a:r>
              <a:rPr lang="en-GB" sz="900">
                <a:latin typeface="Arial" charset="0"/>
                <a:cs typeface="Arial" charset="0"/>
              </a:rPr>
              <a:t>. Notre </a:t>
            </a:r>
            <a:r>
              <a:rPr lang="en-GB" sz="900" err="1">
                <a:latin typeface="Arial" charset="0"/>
                <a:cs typeface="Arial" charset="0"/>
              </a:rPr>
              <a:t>objectif</a:t>
            </a:r>
            <a:r>
              <a:rPr lang="en-GB" sz="900">
                <a:latin typeface="Arial" charset="0"/>
                <a:cs typeface="Arial" charset="0"/>
              </a:rPr>
              <a:t> </a:t>
            </a:r>
            <a:r>
              <a:rPr lang="en-GB" sz="900" err="1">
                <a:latin typeface="Arial" charset="0"/>
                <a:cs typeface="Arial" charset="0"/>
              </a:rPr>
              <a:t>ici</a:t>
            </a:r>
            <a:r>
              <a:rPr lang="en-GB" sz="900">
                <a:latin typeface="Arial" charset="0"/>
                <a:cs typeface="Arial" charset="0"/>
              </a:rPr>
              <a:t> </a:t>
            </a:r>
            <a:r>
              <a:rPr lang="en-GB" sz="900" err="1">
                <a:latin typeface="Arial" charset="0"/>
                <a:cs typeface="Arial" charset="0"/>
              </a:rPr>
              <a:t>est</a:t>
            </a:r>
            <a:r>
              <a:rPr lang="en-GB" sz="900">
                <a:latin typeface="Arial" charset="0"/>
                <a:cs typeface="Arial" charset="0"/>
              </a:rPr>
              <a:t> bien different : </a:t>
            </a:r>
            <a:r>
              <a:rPr lang="en-GB" sz="900" err="1">
                <a:latin typeface="Arial" charset="0"/>
                <a:cs typeface="Arial" charset="0"/>
              </a:rPr>
              <a:t>c’est</a:t>
            </a:r>
            <a:r>
              <a:rPr lang="en-GB" sz="900">
                <a:latin typeface="Arial" charset="0"/>
                <a:cs typeface="Arial" charset="0"/>
              </a:rPr>
              <a:t> </a:t>
            </a:r>
            <a:r>
              <a:rPr lang="en-GB" sz="900" err="1">
                <a:latin typeface="Arial" charset="0"/>
                <a:cs typeface="Arial" charset="0"/>
              </a:rPr>
              <a:t>d’estimer</a:t>
            </a:r>
            <a:r>
              <a:rPr lang="en-GB" sz="900">
                <a:latin typeface="Arial" charset="0"/>
                <a:cs typeface="Arial" charset="0"/>
              </a:rPr>
              <a:t> les </a:t>
            </a:r>
            <a:r>
              <a:rPr lang="en-GB" sz="900" err="1">
                <a:latin typeface="Arial" charset="0"/>
                <a:cs typeface="Arial" charset="0"/>
              </a:rPr>
              <a:t>coût</a:t>
            </a:r>
            <a:r>
              <a:rPr lang="en-GB" sz="900">
                <a:latin typeface="Arial" charset="0"/>
                <a:cs typeface="Arial" charset="0"/>
              </a:rPr>
              <a:t> </a:t>
            </a:r>
            <a:r>
              <a:rPr lang="en-GB" sz="900" err="1">
                <a:latin typeface="Arial" charset="0"/>
                <a:cs typeface="Arial" charset="0"/>
              </a:rPr>
              <a:t>relatif</a:t>
            </a:r>
            <a:r>
              <a:rPr lang="en-GB" sz="900">
                <a:latin typeface="Arial" charset="0"/>
                <a:cs typeface="Arial" charset="0"/>
              </a:rPr>
              <a:t> avec </a:t>
            </a:r>
            <a:r>
              <a:rPr lang="en-GB" sz="900" err="1">
                <a:latin typeface="Arial" charset="0"/>
                <a:cs typeface="Arial" charset="0"/>
              </a:rPr>
              <a:t>juste</a:t>
            </a:r>
            <a:r>
              <a:rPr lang="en-GB" sz="900">
                <a:latin typeface="Arial" charset="0"/>
                <a:cs typeface="Arial" charset="0"/>
              </a:rPr>
              <a:t> </a:t>
            </a:r>
            <a:r>
              <a:rPr lang="en-GB" sz="900" err="1">
                <a:latin typeface="Arial" charset="0"/>
                <a:cs typeface="Arial" charset="0"/>
              </a:rPr>
              <a:t>ce</a:t>
            </a:r>
            <a:r>
              <a:rPr lang="en-GB" sz="900">
                <a:latin typeface="Arial" charset="0"/>
                <a:cs typeface="Arial" charset="0"/>
              </a:rPr>
              <a:t> </a:t>
            </a:r>
            <a:r>
              <a:rPr lang="en-GB" sz="900" err="1">
                <a:latin typeface="Arial" charset="0"/>
                <a:cs typeface="Arial" charset="0"/>
              </a:rPr>
              <a:t>qu’il</a:t>
            </a:r>
            <a:r>
              <a:rPr lang="en-GB" sz="900">
                <a:latin typeface="Arial" charset="0"/>
                <a:cs typeface="Arial" charset="0"/>
              </a:rPr>
              <a:t> faut de </a:t>
            </a:r>
            <a:r>
              <a:rPr lang="en-GB" sz="900" err="1">
                <a:latin typeface="Arial" charset="0"/>
                <a:cs typeface="Arial" charset="0"/>
              </a:rPr>
              <a:t>précision</a:t>
            </a:r>
            <a:r>
              <a:rPr lang="en-GB" sz="900">
                <a:latin typeface="Arial" charset="0"/>
                <a:cs typeface="Arial" charset="0"/>
              </a:rPr>
              <a:t> pour comparer les </a:t>
            </a:r>
            <a:r>
              <a:rPr lang="en-GB" sz="900" err="1">
                <a:latin typeface="Arial" charset="0"/>
                <a:cs typeface="Arial" charset="0"/>
              </a:rPr>
              <a:t>procédés</a:t>
            </a:r>
            <a:r>
              <a:rPr lang="en-GB" sz="900">
                <a:latin typeface="Arial" charset="0"/>
                <a:cs typeface="Arial" charset="0"/>
              </a:rPr>
              <a:t> </a:t>
            </a:r>
            <a:r>
              <a:rPr lang="en-GB" sz="900" err="1">
                <a:latin typeface="Arial" charset="0"/>
                <a:cs typeface="Arial" charset="0"/>
              </a:rPr>
              <a:t>en</a:t>
            </a:r>
            <a:r>
              <a:rPr lang="en-GB" sz="900">
                <a:latin typeface="Arial" charset="0"/>
                <a:cs typeface="Arial" charset="0"/>
              </a:rPr>
              <a:t> </a:t>
            </a:r>
            <a:r>
              <a:rPr lang="en-GB" sz="900" err="1">
                <a:latin typeface="Arial" charset="0"/>
                <a:cs typeface="Arial" charset="0"/>
              </a:rPr>
              <a:t>compétition</a:t>
            </a:r>
            <a:r>
              <a:rPr lang="en-GB" sz="900">
                <a:latin typeface="Arial" charset="0"/>
                <a:cs typeface="Arial" charset="0"/>
              </a:rPr>
              <a:t>. </a:t>
            </a:r>
          </a:p>
          <a:p>
            <a:endParaRPr lang="en-GB" sz="900">
              <a:latin typeface="Arial" charset="0"/>
              <a:cs typeface="Arial" charset="0"/>
            </a:endParaRPr>
          </a:p>
          <a:p>
            <a:r>
              <a:rPr lang="en-GB" sz="900">
                <a:latin typeface="Arial" charset="0"/>
                <a:cs typeface="Arial" charset="0"/>
              </a:rPr>
              <a:t>La fabrication d’un </a:t>
            </a:r>
            <a:r>
              <a:rPr lang="en-GB" sz="900" err="1">
                <a:latin typeface="Arial" charset="0"/>
                <a:cs typeface="Arial" charset="0"/>
              </a:rPr>
              <a:t>composant</a:t>
            </a:r>
            <a:r>
              <a:rPr lang="en-GB" sz="900">
                <a:latin typeface="Arial" charset="0"/>
                <a:cs typeface="Arial" charset="0"/>
              </a:rPr>
              <a:t> </a:t>
            </a:r>
            <a:r>
              <a:rPr lang="en-GB" sz="900" err="1">
                <a:latin typeface="Arial" charset="0"/>
                <a:cs typeface="Arial" charset="0"/>
              </a:rPr>
              <a:t>consomme</a:t>
            </a:r>
            <a:r>
              <a:rPr lang="en-GB" sz="900">
                <a:latin typeface="Arial" charset="0"/>
                <a:cs typeface="Arial" charset="0"/>
              </a:rPr>
              <a:t> des </a:t>
            </a:r>
            <a:r>
              <a:rPr lang="en-GB" sz="900" err="1">
                <a:latin typeface="Arial" charset="0"/>
                <a:cs typeface="Arial" charset="0"/>
              </a:rPr>
              <a:t>ressources</a:t>
            </a:r>
            <a:r>
              <a:rPr lang="en-GB" sz="900">
                <a:latin typeface="Arial" charset="0"/>
                <a:cs typeface="Arial" charset="0"/>
              </a:rPr>
              <a:t>, </a:t>
            </a:r>
            <a:r>
              <a:rPr lang="en-GB" sz="900" err="1">
                <a:latin typeface="Arial" charset="0"/>
                <a:cs typeface="Arial" charset="0"/>
              </a:rPr>
              <a:t>comme</a:t>
            </a:r>
            <a:r>
              <a:rPr lang="en-GB" sz="900">
                <a:latin typeface="Arial" charset="0"/>
                <a:cs typeface="Arial" charset="0"/>
              </a:rPr>
              <a:t> </a:t>
            </a:r>
            <a:r>
              <a:rPr lang="en-GB" sz="900" err="1">
                <a:latin typeface="Arial" charset="0"/>
                <a:cs typeface="Arial" charset="0"/>
              </a:rPr>
              <a:t>indiqué</a:t>
            </a:r>
            <a:r>
              <a:rPr lang="en-GB" sz="900">
                <a:latin typeface="Arial" charset="0"/>
                <a:cs typeface="Arial" charset="0"/>
              </a:rPr>
              <a:t> dans la </a:t>
            </a:r>
            <a:r>
              <a:rPr lang="en-GB" sz="900" err="1">
                <a:latin typeface="Arial" charset="0"/>
                <a:cs typeface="Arial" charset="0"/>
              </a:rPr>
              <a:t>partie</a:t>
            </a:r>
            <a:r>
              <a:rPr lang="en-GB" sz="900">
                <a:latin typeface="Arial" charset="0"/>
                <a:cs typeface="Arial" charset="0"/>
              </a:rPr>
              <a:t> </a:t>
            </a:r>
            <a:r>
              <a:rPr lang="en-GB" sz="900" err="1">
                <a:latin typeface="Arial" charset="0"/>
                <a:cs typeface="Arial" charset="0"/>
              </a:rPr>
              <a:t>basse</a:t>
            </a:r>
            <a:r>
              <a:rPr lang="en-GB" sz="900">
                <a:latin typeface="Arial" charset="0"/>
                <a:cs typeface="Arial" charset="0"/>
              </a:rPr>
              <a:t> de </a:t>
            </a:r>
            <a:r>
              <a:rPr lang="en-GB" sz="900" err="1">
                <a:latin typeface="Arial" charset="0"/>
                <a:cs typeface="Arial" charset="0"/>
              </a:rPr>
              <a:t>cette</a:t>
            </a:r>
            <a:r>
              <a:rPr lang="en-GB" sz="900">
                <a:latin typeface="Arial" charset="0"/>
                <a:cs typeface="Arial" charset="0"/>
              </a:rPr>
              <a:t> </a:t>
            </a:r>
            <a:r>
              <a:rPr lang="en-GB" sz="900" err="1">
                <a:latin typeface="Arial" charset="0"/>
                <a:cs typeface="Arial" charset="0"/>
              </a:rPr>
              <a:t>planche</a:t>
            </a:r>
            <a:r>
              <a:rPr lang="en-GB" sz="900">
                <a:latin typeface="Arial" charset="0"/>
                <a:cs typeface="Arial" charset="0"/>
              </a:rPr>
              <a:t>. </a:t>
            </a:r>
            <a:r>
              <a:rPr lang="en-GB" sz="900" err="1">
                <a:latin typeface="Arial" charset="0"/>
                <a:cs typeface="Arial" charset="0"/>
              </a:rPr>
              <a:t>Chacune</a:t>
            </a:r>
            <a:r>
              <a:rPr lang="en-GB" sz="900">
                <a:latin typeface="Arial" charset="0"/>
                <a:cs typeface="Arial" charset="0"/>
              </a:rPr>
              <a:t> a un </a:t>
            </a:r>
            <a:r>
              <a:rPr lang="en-GB" sz="900" err="1">
                <a:latin typeface="Arial" charset="0"/>
                <a:cs typeface="Arial" charset="0"/>
              </a:rPr>
              <a:t>coût</a:t>
            </a:r>
            <a:r>
              <a:rPr lang="en-GB" sz="900">
                <a:latin typeface="Arial" charset="0"/>
                <a:cs typeface="Arial" charset="0"/>
              </a:rPr>
              <a:t> </a:t>
            </a:r>
            <a:r>
              <a:rPr lang="en-GB" sz="900" err="1">
                <a:latin typeface="Arial" charset="0"/>
                <a:cs typeface="Arial" charset="0"/>
              </a:rPr>
              <a:t>associé</a:t>
            </a:r>
            <a:r>
              <a:rPr lang="en-GB" sz="900">
                <a:latin typeface="Arial" charset="0"/>
                <a:cs typeface="Arial" charset="0"/>
              </a:rPr>
              <a:t>. Le </a:t>
            </a:r>
            <a:r>
              <a:rPr lang="en-GB" sz="900" err="1">
                <a:latin typeface="Arial" charset="0"/>
                <a:cs typeface="Arial" charset="0"/>
              </a:rPr>
              <a:t>coût</a:t>
            </a:r>
            <a:r>
              <a:rPr lang="en-GB" sz="900">
                <a:latin typeface="Arial" charset="0"/>
                <a:cs typeface="Arial" charset="0"/>
              </a:rPr>
              <a:t> final </a:t>
            </a:r>
            <a:r>
              <a:rPr lang="en-GB" sz="900" err="1">
                <a:latin typeface="Arial" charset="0"/>
                <a:cs typeface="Arial" charset="0"/>
              </a:rPr>
              <a:t>est</a:t>
            </a:r>
            <a:r>
              <a:rPr lang="en-GB" sz="900">
                <a:latin typeface="Arial" charset="0"/>
                <a:cs typeface="Arial" charset="0"/>
              </a:rPr>
              <a:t> la </a:t>
            </a:r>
            <a:r>
              <a:rPr lang="en-GB" sz="900" err="1">
                <a:latin typeface="Arial" charset="0"/>
                <a:cs typeface="Arial" charset="0"/>
              </a:rPr>
              <a:t>somme</a:t>
            </a:r>
            <a:r>
              <a:rPr lang="en-GB" sz="900">
                <a:latin typeface="Arial" charset="0"/>
                <a:cs typeface="Arial" charset="0"/>
              </a:rPr>
              <a:t> de </a:t>
            </a:r>
            <a:r>
              <a:rPr lang="en-GB" sz="900" err="1">
                <a:latin typeface="Arial" charset="0"/>
                <a:cs typeface="Arial" charset="0"/>
              </a:rPr>
              <a:t>ceux</a:t>
            </a:r>
            <a:r>
              <a:rPr lang="en-GB" sz="900">
                <a:latin typeface="Arial" charset="0"/>
                <a:cs typeface="Arial" charset="0"/>
              </a:rPr>
              <a:t> des </a:t>
            </a:r>
            <a:r>
              <a:rPr lang="en-GB" sz="900" err="1">
                <a:latin typeface="Arial" charset="0"/>
                <a:cs typeface="Arial" charset="0"/>
              </a:rPr>
              <a:t>ressources</a:t>
            </a:r>
            <a:r>
              <a:rPr lang="en-GB" sz="900">
                <a:latin typeface="Arial" charset="0"/>
                <a:cs typeface="Arial" charset="0"/>
              </a:rPr>
              <a:t> </a:t>
            </a:r>
            <a:r>
              <a:rPr lang="en-GB" sz="900" err="1">
                <a:latin typeface="Arial" charset="0"/>
                <a:cs typeface="Arial" charset="0"/>
              </a:rPr>
              <a:t>qu’il</a:t>
            </a:r>
            <a:r>
              <a:rPr lang="en-GB" sz="900">
                <a:latin typeface="Arial" charset="0"/>
                <a:cs typeface="Arial" charset="0"/>
              </a:rPr>
              <a:t> </a:t>
            </a:r>
            <a:r>
              <a:rPr lang="en-GB" sz="900" err="1">
                <a:latin typeface="Arial" charset="0"/>
                <a:cs typeface="Arial" charset="0"/>
              </a:rPr>
              <a:t>consomme</a:t>
            </a:r>
            <a:r>
              <a:rPr lang="en-GB" sz="900">
                <a:latin typeface="Arial" charset="0"/>
                <a:cs typeface="Arial" charset="0"/>
              </a:rPr>
              <a:t>. </a:t>
            </a:r>
            <a:r>
              <a:rPr lang="en-GB" sz="900" err="1">
                <a:latin typeface="Arial" charset="0"/>
                <a:cs typeface="Arial" charset="0"/>
              </a:rPr>
              <a:t>Ils</a:t>
            </a:r>
            <a:r>
              <a:rPr lang="en-GB" sz="900">
                <a:latin typeface="Arial" charset="0"/>
                <a:cs typeface="Arial" charset="0"/>
              </a:rPr>
              <a:t> </a:t>
            </a:r>
            <a:r>
              <a:rPr lang="en-GB" sz="900" err="1">
                <a:latin typeface="Arial" charset="0"/>
                <a:cs typeface="Arial" charset="0"/>
              </a:rPr>
              <a:t>sont</a:t>
            </a:r>
            <a:r>
              <a:rPr lang="en-GB" sz="900">
                <a:latin typeface="Arial" charset="0"/>
                <a:cs typeface="Arial" charset="0"/>
              </a:rPr>
              <a:t> </a:t>
            </a:r>
            <a:r>
              <a:rPr lang="en-GB" sz="900" err="1">
                <a:latin typeface="Arial" charset="0"/>
                <a:cs typeface="Arial" charset="0"/>
              </a:rPr>
              <a:t>donnés</a:t>
            </a:r>
            <a:r>
              <a:rPr lang="en-GB" sz="900">
                <a:latin typeface="Arial" charset="0"/>
                <a:cs typeface="Arial" charset="0"/>
              </a:rPr>
              <a:t> dans la diapositive </a:t>
            </a:r>
            <a:r>
              <a:rPr lang="en-GB" sz="900" err="1">
                <a:latin typeface="Arial" charset="0"/>
                <a:cs typeface="Arial" charset="0"/>
              </a:rPr>
              <a:t>suivante</a:t>
            </a:r>
            <a:r>
              <a:rPr lang="en-GB" sz="900">
                <a:latin typeface="Arial" charset="0"/>
                <a:cs typeface="Arial" charset="0"/>
              </a:rPr>
              <a:t>.</a:t>
            </a:r>
          </a:p>
        </p:txBody>
      </p:sp>
    </p:spTree>
    <p:extLst>
      <p:ext uri="{BB962C8B-B14F-4D97-AF65-F5344CB8AC3E}">
        <p14:creationId xmlns:p14="http://schemas.microsoft.com/office/powerpoint/2010/main" val="100105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15</a:t>
            </a:fld>
            <a:endParaRPr lang="en-GB" b="1">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a:t>Les </a:t>
            </a:r>
            <a:r>
              <a:rPr lang="en-GB" sz="900" b="1" i="1" err="1"/>
              <a:t>composants</a:t>
            </a:r>
            <a:r>
              <a:rPr lang="en-GB" sz="900" b="1" i="1"/>
              <a:t> d’un </a:t>
            </a:r>
            <a:r>
              <a:rPr lang="en-GB" sz="900" b="1" i="1" err="1"/>
              <a:t>estimateur</a:t>
            </a:r>
            <a:r>
              <a:rPr lang="en-GB" sz="900" b="1" i="1"/>
              <a:t> de </a:t>
            </a:r>
            <a:r>
              <a:rPr lang="en-GB" sz="900" b="1" i="1" err="1"/>
              <a:t>coût</a:t>
            </a:r>
            <a:endParaRPr lang="en-GB" sz="900" b="1" i="1"/>
          </a:p>
          <a:p>
            <a:pPr algn="ctr"/>
            <a:endParaRPr lang="en-GB" sz="900" b="1" i="1"/>
          </a:p>
          <a:p>
            <a:r>
              <a:rPr lang="en-AU" sz="900">
                <a:latin typeface="Arial" charset="0"/>
                <a:cs typeface="Times New Roman" pitchFamily="18" charset="0"/>
              </a:rPr>
              <a:t>Le </a:t>
            </a:r>
            <a:r>
              <a:rPr lang="en-AU" sz="900" err="1">
                <a:latin typeface="Arial" charset="0"/>
                <a:cs typeface="Times New Roman" pitchFamily="18" charset="0"/>
              </a:rPr>
              <a:t>coût</a:t>
            </a:r>
            <a:r>
              <a:rPr lang="en-AU" sz="900">
                <a:latin typeface="Arial" charset="0"/>
                <a:cs typeface="Times New Roman" pitchFamily="18" charset="0"/>
              </a:rPr>
              <a:t> de production d’un </a:t>
            </a:r>
            <a:r>
              <a:rPr lang="en-AU" sz="900" err="1">
                <a:latin typeface="Arial" charset="0"/>
                <a:cs typeface="Times New Roman" pitchFamily="18" charset="0"/>
              </a:rPr>
              <a:t>composant</a:t>
            </a:r>
            <a:r>
              <a:rPr lang="en-AU" sz="900">
                <a:latin typeface="Arial" charset="0"/>
                <a:cs typeface="Times New Roman" pitchFamily="18" charset="0"/>
              </a:rPr>
              <a:t> de masse m </a:t>
            </a:r>
            <a:r>
              <a:rPr lang="en-AU" sz="900" err="1">
                <a:latin typeface="Arial" charset="0"/>
                <a:cs typeface="Times New Roman" pitchFamily="18" charset="0"/>
              </a:rPr>
              <a:t>comporte</a:t>
            </a:r>
            <a:r>
              <a:rPr lang="en-AU" sz="900">
                <a:latin typeface="Arial" charset="0"/>
                <a:cs typeface="Times New Roman" pitchFamily="18" charset="0"/>
              </a:rPr>
              <a:t>:</a:t>
            </a:r>
          </a:p>
          <a:p>
            <a:pPr>
              <a:buClr>
                <a:srgbClr val="C70F44"/>
              </a:buClr>
              <a:buSzPct val="120000"/>
              <a:buFont typeface="Wingdings" pitchFamily="2" charset="2"/>
              <a:buChar char="§"/>
            </a:pPr>
            <a:r>
              <a:rPr lang="en-AU" sz="900">
                <a:latin typeface="Arial" charset="0"/>
                <a:cs typeface="Times New Roman" pitchFamily="18" charset="0"/>
              </a:rPr>
              <a:t>  Le </a:t>
            </a:r>
            <a:r>
              <a:rPr lang="en-AU" sz="900" err="1">
                <a:latin typeface="Arial" charset="0"/>
                <a:cs typeface="Times New Roman" pitchFamily="18" charset="0"/>
              </a:rPr>
              <a:t>coût</a:t>
            </a:r>
            <a:r>
              <a:rPr lang="en-AU" sz="900">
                <a:latin typeface="Arial" charset="0"/>
                <a:cs typeface="Times New Roman" pitchFamily="18" charset="0"/>
              </a:rPr>
              <a:t> </a:t>
            </a:r>
            <a:r>
              <a:rPr lang="en-AU" sz="900" i="1">
                <a:latin typeface="Arial" charset="0"/>
                <a:cs typeface="Times New Roman" pitchFamily="18" charset="0"/>
              </a:rPr>
              <a:t>C</a:t>
            </a:r>
            <a:r>
              <a:rPr lang="en-AU" sz="900" i="1" baseline="-25000">
                <a:latin typeface="Arial" charset="0"/>
                <a:cs typeface="Times New Roman" pitchFamily="18" charset="0"/>
              </a:rPr>
              <a:t>m</a:t>
            </a:r>
            <a:r>
              <a:rPr lang="en-AU" sz="900">
                <a:latin typeface="Arial" charset="0"/>
                <a:cs typeface="Times New Roman" pitchFamily="18" charset="0"/>
              </a:rPr>
              <a:t> (</a:t>
            </a:r>
            <a:r>
              <a:rPr lang="en-US" sz="1100"/>
              <a:t>€</a:t>
            </a:r>
            <a:r>
              <a:rPr lang="en-AU" sz="900">
                <a:latin typeface="Arial" charset="0"/>
                <a:cs typeface="Times New Roman" pitchFamily="18" charset="0"/>
              </a:rPr>
              <a:t>/kg) </a:t>
            </a:r>
            <a:r>
              <a:rPr lang="en-AU" sz="900" b="1">
                <a:latin typeface="Arial" charset="0"/>
                <a:cs typeface="Times New Roman" pitchFamily="18" charset="0"/>
              </a:rPr>
              <a:t>des </a:t>
            </a:r>
            <a:r>
              <a:rPr lang="en-AU" sz="900" b="1" err="1">
                <a:latin typeface="Arial" charset="0"/>
                <a:cs typeface="Times New Roman" pitchFamily="18" charset="0"/>
              </a:rPr>
              <a:t>matériaux</a:t>
            </a:r>
            <a:r>
              <a:rPr lang="en-AU" sz="900" b="1">
                <a:latin typeface="Arial" charset="0"/>
                <a:cs typeface="Times New Roman" pitchFamily="18" charset="0"/>
              </a:rPr>
              <a:t> </a:t>
            </a:r>
            <a:r>
              <a:rPr lang="en-AU" sz="900">
                <a:latin typeface="Arial" charset="0"/>
                <a:cs typeface="Times New Roman" pitchFamily="18" charset="0"/>
              </a:rPr>
              <a:t>et </a:t>
            </a:r>
            <a:r>
              <a:rPr lang="en-AU" sz="900" b="1">
                <a:latin typeface="Arial" charset="0"/>
                <a:cs typeface="Times New Roman" pitchFamily="18" charset="0"/>
              </a:rPr>
              <a:t>des matières premières </a:t>
            </a:r>
            <a:r>
              <a:rPr lang="en-AU" sz="900">
                <a:latin typeface="Arial" charset="0"/>
                <a:cs typeface="Times New Roman" pitchFamily="18" charset="0"/>
              </a:rPr>
              <a:t>à </a:t>
            </a:r>
            <a:r>
              <a:rPr lang="en-AU" sz="900" err="1">
                <a:latin typeface="Arial" charset="0"/>
                <a:cs typeface="Times New Roman" pitchFamily="18" charset="0"/>
              </a:rPr>
              <a:t>partir</a:t>
            </a:r>
            <a:r>
              <a:rPr lang="en-AU" sz="900">
                <a:latin typeface="Arial" charset="0"/>
                <a:cs typeface="Times New Roman" pitchFamily="18" charset="0"/>
              </a:rPr>
              <a:t> </a:t>
            </a:r>
            <a:r>
              <a:rPr lang="en-AU" sz="900" err="1">
                <a:latin typeface="Arial" charset="0"/>
                <a:cs typeface="Times New Roman" pitchFamily="18" charset="0"/>
              </a:rPr>
              <a:t>desquels</a:t>
            </a:r>
            <a:r>
              <a:rPr lang="en-AU" sz="900">
                <a:latin typeface="Arial" charset="0"/>
                <a:cs typeface="Times New Roman" pitchFamily="18" charset="0"/>
              </a:rPr>
              <a:t> il </a:t>
            </a:r>
            <a:r>
              <a:rPr lang="en-AU" sz="900" err="1">
                <a:latin typeface="Arial" charset="0"/>
                <a:cs typeface="Times New Roman" pitchFamily="18" charset="0"/>
              </a:rPr>
              <a:t>est</a:t>
            </a:r>
            <a:r>
              <a:rPr lang="en-AU" sz="900">
                <a:latin typeface="Arial" charset="0"/>
                <a:cs typeface="Times New Roman" pitchFamily="18" charset="0"/>
              </a:rPr>
              <a:t> fait  </a:t>
            </a:r>
          </a:p>
          <a:p>
            <a:pPr>
              <a:buClr>
                <a:srgbClr val="C70F44"/>
              </a:buClr>
              <a:buSzPct val="120000"/>
              <a:buFont typeface="Wingdings" pitchFamily="2" charset="2"/>
              <a:buChar char="§"/>
            </a:pPr>
            <a:r>
              <a:rPr lang="en-AU" sz="900">
                <a:latin typeface="Arial" charset="0"/>
                <a:cs typeface="Times New Roman" pitchFamily="18" charset="0"/>
              </a:rPr>
              <a:t>  Le </a:t>
            </a:r>
            <a:r>
              <a:rPr lang="en-AU" sz="900" err="1">
                <a:latin typeface="Arial" charset="0"/>
                <a:cs typeface="Times New Roman" pitchFamily="18" charset="0"/>
              </a:rPr>
              <a:t>coût</a:t>
            </a:r>
            <a:r>
              <a:rPr lang="en-AU" sz="900">
                <a:latin typeface="Arial" charset="0"/>
                <a:cs typeface="Times New Roman" pitchFamily="18" charset="0"/>
              </a:rPr>
              <a:t> </a:t>
            </a:r>
            <a:r>
              <a:rPr lang="en-AU" sz="900" b="1">
                <a:latin typeface="Arial" charset="0"/>
                <a:cs typeface="Times New Roman" pitchFamily="18" charset="0"/>
              </a:rPr>
              <a:t>des </a:t>
            </a:r>
            <a:r>
              <a:rPr lang="en-AU" sz="900" b="1" err="1">
                <a:latin typeface="Arial" charset="0"/>
                <a:cs typeface="Times New Roman" pitchFamily="18" charset="0"/>
              </a:rPr>
              <a:t>outillages</a:t>
            </a:r>
            <a:r>
              <a:rPr lang="en-AU" sz="900" b="1">
                <a:latin typeface="Arial" charset="0"/>
                <a:cs typeface="Times New Roman" pitchFamily="18" charset="0"/>
              </a:rPr>
              <a:t> </a:t>
            </a:r>
            <a:r>
              <a:rPr lang="en-AU" sz="900" err="1">
                <a:latin typeface="Arial" charset="0"/>
                <a:cs typeface="Times New Roman" pitchFamily="18" charset="0"/>
              </a:rPr>
              <a:t>dédiés</a:t>
            </a:r>
            <a:r>
              <a:rPr lang="en-AU" sz="900">
                <a:latin typeface="Arial" charset="0"/>
                <a:cs typeface="Times New Roman" pitchFamily="18" charset="0"/>
              </a:rPr>
              <a:t>, </a:t>
            </a:r>
            <a:r>
              <a:rPr lang="en-AU" sz="900" i="1">
                <a:latin typeface="Arial" charset="0"/>
                <a:cs typeface="Times New Roman" pitchFamily="18" charset="0"/>
              </a:rPr>
              <a:t>C</a:t>
            </a:r>
            <a:r>
              <a:rPr lang="en-AU" sz="900" i="1" baseline="-25000">
                <a:latin typeface="Arial" charset="0"/>
                <a:cs typeface="Times New Roman" pitchFamily="18" charset="0"/>
              </a:rPr>
              <a:t>t</a:t>
            </a:r>
            <a:r>
              <a:rPr lang="en-AU" sz="900" i="1">
                <a:latin typeface="Arial" charset="0"/>
                <a:cs typeface="Times New Roman" pitchFamily="18" charset="0"/>
              </a:rPr>
              <a:t> </a:t>
            </a:r>
            <a:r>
              <a:rPr lang="en-AU" sz="900">
                <a:latin typeface="Arial" charset="0"/>
                <a:cs typeface="Times New Roman" pitchFamily="18" charset="0"/>
              </a:rPr>
              <a:t> (</a:t>
            </a:r>
            <a:r>
              <a:rPr lang="en-US" sz="1100"/>
              <a:t>€</a:t>
            </a:r>
            <a:r>
              <a:rPr lang="en-AU" sz="900">
                <a:latin typeface="Arial" charset="0"/>
                <a:cs typeface="Times New Roman" pitchFamily="18" charset="0"/>
              </a:rPr>
              <a:t>).</a:t>
            </a:r>
          </a:p>
          <a:p>
            <a:pPr>
              <a:buClr>
                <a:srgbClr val="C70F44"/>
              </a:buClr>
              <a:buSzPct val="120000"/>
              <a:buFont typeface="Wingdings" pitchFamily="2" charset="2"/>
              <a:buChar char="§"/>
            </a:pPr>
            <a:r>
              <a:rPr lang="en-AU" sz="900">
                <a:latin typeface="Arial" charset="0"/>
                <a:cs typeface="Times New Roman" pitchFamily="18" charset="0"/>
              </a:rPr>
              <a:t>  Le </a:t>
            </a:r>
            <a:r>
              <a:rPr lang="en-AU" sz="900" err="1">
                <a:latin typeface="Arial" charset="0"/>
                <a:cs typeface="Times New Roman" pitchFamily="18" charset="0"/>
              </a:rPr>
              <a:t>côut</a:t>
            </a:r>
            <a:r>
              <a:rPr lang="en-AU" sz="900">
                <a:latin typeface="Arial" charset="0"/>
                <a:cs typeface="Times New Roman" pitchFamily="18" charset="0"/>
              </a:rPr>
              <a:t> </a:t>
            </a:r>
            <a:r>
              <a:rPr lang="en-AU" sz="900" b="1">
                <a:latin typeface="Arial" charset="0"/>
                <a:cs typeface="Times New Roman" pitchFamily="18" charset="0"/>
              </a:rPr>
              <a:t>de </a:t>
            </a:r>
            <a:r>
              <a:rPr lang="en-AU" sz="900" b="1" err="1">
                <a:latin typeface="Arial" charset="0"/>
                <a:cs typeface="Times New Roman" pitchFamily="18" charset="0"/>
              </a:rPr>
              <a:t>l’équipement</a:t>
            </a:r>
            <a:r>
              <a:rPr lang="en-AU" sz="900" b="1">
                <a:solidFill>
                  <a:srgbClr val="C70F44"/>
                </a:solidFill>
                <a:latin typeface="Arial" charset="0"/>
                <a:cs typeface="Times New Roman" pitchFamily="18" charset="0"/>
              </a:rPr>
              <a:t>,</a:t>
            </a:r>
            <a:r>
              <a:rPr lang="en-AU" sz="900">
                <a:latin typeface="Arial" charset="0"/>
                <a:cs typeface="Times New Roman" pitchFamily="18" charset="0"/>
              </a:rPr>
              <a:t> </a:t>
            </a:r>
            <a:r>
              <a:rPr lang="en-AU" sz="900" i="1">
                <a:latin typeface="Arial" charset="0"/>
                <a:cs typeface="Times New Roman" pitchFamily="18" charset="0"/>
              </a:rPr>
              <a:t>C</a:t>
            </a:r>
            <a:r>
              <a:rPr lang="en-AU" sz="900" i="1" baseline="-25000">
                <a:latin typeface="Arial" charset="0"/>
                <a:cs typeface="Times New Roman" pitchFamily="18" charset="0"/>
              </a:rPr>
              <a:t>c</a:t>
            </a:r>
            <a:r>
              <a:rPr lang="en-AU" sz="900">
                <a:latin typeface="Arial" charset="0"/>
                <a:cs typeface="Times New Roman" pitchFamily="18" charset="0"/>
              </a:rPr>
              <a:t> (</a:t>
            </a:r>
            <a:r>
              <a:rPr lang="en-US" sz="1100"/>
              <a:t>€</a:t>
            </a:r>
            <a:r>
              <a:rPr lang="en-AU" sz="900">
                <a:latin typeface="Arial" charset="0"/>
                <a:cs typeface="Times New Roman" pitchFamily="18" charset="0"/>
              </a:rPr>
              <a:t>), dans </a:t>
            </a:r>
            <a:r>
              <a:rPr lang="en-AU" sz="900" err="1">
                <a:latin typeface="Arial" charset="0"/>
                <a:cs typeface="Times New Roman" pitchFamily="18" charset="0"/>
              </a:rPr>
              <a:t>lequel</a:t>
            </a:r>
            <a:r>
              <a:rPr lang="en-AU" sz="900">
                <a:latin typeface="Arial" charset="0"/>
                <a:cs typeface="Times New Roman" pitchFamily="18" charset="0"/>
              </a:rPr>
              <a:t> </a:t>
            </a:r>
            <a:r>
              <a:rPr lang="en-AU" sz="900" err="1">
                <a:latin typeface="Arial" charset="0"/>
                <a:cs typeface="Times New Roman" pitchFamily="18" charset="0"/>
              </a:rPr>
              <a:t>l’outillage</a:t>
            </a:r>
            <a:r>
              <a:rPr lang="en-AU" sz="900">
                <a:latin typeface="Arial" charset="0"/>
                <a:cs typeface="Times New Roman" pitchFamily="18" charset="0"/>
              </a:rPr>
              <a:t> sera </a:t>
            </a:r>
            <a:r>
              <a:rPr lang="en-AU" sz="900" err="1">
                <a:latin typeface="Arial" charset="0"/>
                <a:cs typeface="Times New Roman" pitchFamily="18" charset="0"/>
              </a:rPr>
              <a:t>utilisé</a:t>
            </a:r>
            <a:r>
              <a:rPr lang="en-AU" sz="900">
                <a:latin typeface="Arial" charset="0"/>
                <a:cs typeface="Times New Roman" pitchFamily="18" charset="0"/>
              </a:rPr>
              <a:t>. </a:t>
            </a:r>
          </a:p>
          <a:p>
            <a:pPr>
              <a:buClr>
                <a:srgbClr val="C70F44"/>
              </a:buClr>
              <a:buSzPct val="120000"/>
              <a:buFont typeface="Wingdings" pitchFamily="2" charset="2"/>
              <a:buChar char="§"/>
            </a:pPr>
            <a:r>
              <a:rPr lang="en-AU" sz="900" i="1">
                <a:latin typeface="Arial" charset="0"/>
                <a:cs typeface="Times New Roman" pitchFamily="18" charset="0"/>
              </a:rPr>
              <a:t>  </a:t>
            </a:r>
            <a:r>
              <a:rPr lang="en-AU" sz="900" i="0">
                <a:latin typeface="Arial" charset="0"/>
                <a:cs typeface="Times New Roman" pitchFamily="18" charset="0"/>
              </a:rPr>
              <a:t>Le </a:t>
            </a:r>
            <a:r>
              <a:rPr lang="en-AU" sz="900" i="0" err="1">
                <a:latin typeface="Arial" charset="0"/>
                <a:cs typeface="Times New Roman" pitchFamily="18" charset="0"/>
              </a:rPr>
              <a:t>coût</a:t>
            </a:r>
            <a:r>
              <a:rPr lang="en-AU" sz="900" i="0">
                <a:latin typeface="Arial" charset="0"/>
                <a:cs typeface="Times New Roman" pitchFamily="18" charset="0"/>
              </a:rPr>
              <a:t> </a:t>
            </a:r>
            <a:r>
              <a:rPr lang="en-AU" sz="900" b="1" i="0">
                <a:latin typeface="Arial" charset="0"/>
                <a:cs typeface="Times New Roman" pitchFamily="18" charset="0"/>
              </a:rPr>
              <a:t>du temps</a:t>
            </a:r>
            <a:r>
              <a:rPr lang="en-AU" sz="900" i="0">
                <a:latin typeface="Arial" charset="0"/>
                <a:cs typeface="Times New Roman" pitchFamily="18" charset="0"/>
              </a:rPr>
              <a:t>,</a:t>
            </a:r>
            <a:r>
              <a:rPr lang="en-AU" sz="900">
                <a:latin typeface="Arial" charset="0"/>
                <a:cs typeface="Times New Roman" pitchFamily="18" charset="0"/>
              </a:rPr>
              <a:t> </a:t>
            </a:r>
            <a:r>
              <a:rPr lang="en-AU" sz="900" err="1">
                <a:latin typeface="Arial" charset="0"/>
                <a:cs typeface="Times New Roman" pitchFamily="18" charset="0"/>
              </a:rPr>
              <a:t>facturable</a:t>
            </a:r>
            <a:r>
              <a:rPr lang="en-AU" sz="900">
                <a:latin typeface="Arial" charset="0"/>
                <a:cs typeface="Times New Roman" pitchFamily="18" charset="0"/>
              </a:rPr>
              <a:t> à un </a:t>
            </a:r>
            <a:r>
              <a:rPr lang="en-AU" sz="900" err="1">
                <a:latin typeface="Arial" charset="0"/>
                <a:cs typeface="Times New Roman" pitchFamily="18" charset="0"/>
              </a:rPr>
              <a:t>taux</a:t>
            </a:r>
            <a:r>
              <a:rPr lang="en-AU" sz="900">
                <a:latin typeface="Arial" charset="0"/>
                <a:cs typeface="Times New Roman" pitchFamily="18" charset="0"/>
              </a:rPr>
              <a:t> </a:t>
            </a:r>
            <a:r>
              <a:rPr lang="en-AU" sz="900" err="1">
                <a:latin typeface="Arial" charset="0"/>
                <a:cs typeface="Times New Roman" pitchFamily="18" charset="0"/>
              </a:rPr>
              <a:t>horaire</a:t>
            </a:r>
            <a:r>
              <a:rPr lang="en-AU" sz="900">
                <a:latin typeface="Arial" charset="0"/>
                <a:cs typeface="Times New Roman" pitchFamily="18" charset="0"/>
              </a:rPr>
              <a:t> (et </a:t>
            </a:r>
            <a:r>
              <a:rPr lang="en-AU" sz="900" err="1">
                <a:latin typeface="Arial" charset="0"/>
                <a:cs typeface="Times New Roman" pitchFamily="18" charset="0"/>
              </a:rPr>
              <a:t>donc</a:t>
            </a:r>
            <a:r>
              <a:rPr lang="en-AU" sz="900">
                <a:latin typeface="Arial" charset="0"/>
                <a:cs typeface="Times New Roman" pitchFamily="18" charset="0"/>
              </a:rPr>
              <a:t> avec </a:t>
            </a:r>
            <a:r>
              <a:rPr lang="en-AU" sz="900" err="1">
                <a:latin typeface="Arial" charset="0"/>
                <a:cs typeface="Times New Roman" pitchFamily="18" charset="0"/>
              </a:rPr>
              <a:t>l’unité</a:t>
            </a:r>
            <a:r>
              <a:rPr lang="en-AU" sz="900">
                <a:latin typeface="Arial" charset="0"/>
                <a:cs typeface="Times New Roman" pitchFamily="18" charset="0"/>
              </a:rPr>
              <a:t> </a:t>
            </a:r>
            <a:r>
              <a:rPr lang="en-US" sz="1100"/>
              <a:t>€</a:t>
            </a:r>
            <a:r>
              <a:rPr lang="en-AU" sz="900">
                <a:latin typeface="Arial" charset="0"/>
                <a:cs typeface="Times New Roman" pitchFamily="18" charset="0"/>
              </a:rPr>
              <a:t>/hr), dans </a:t>
            </a:r>
            <a:r>
              <a:rPr lang="en-AU" sz="900" err="1">
                <a:latin typeface="Arial" charset="0"/>
                <a:cs typeface="Times New Roman" pitchFamily="18" charset="0"/>
              </a:rPr>
              <a:t>lequel</a:t>
            </a:r>
            <a:r>
              <a:rPr lang="en-AU" sz="900">
                <a:latin typeface="Arial" charset="0"/>
                <a:cs typeface="Times New Roman" pitchFamily="18" charset="0"/>
              </a:rPr>
              <a:t> nous </a:t>
            </a:r>
            <a:r>
              <a:rPr lang="en-AU" sz="900" err="1">
                <a:latin typeface="Arial" charset="0"/>
                <a:cs typeface="Times New Roman" pitchFamily="18" charset="0"/>
              </a:rPr>
              <a:t>incluons</a:t>
            </a:r>
            <a:r>
              <a:rPr lang="en-AU" sz="900">
                <a:latin typeface="Arial" charset="0"/>
                <a:cs typeface="Times New Roman" pitchFamily="18" charset="0"/>
              </a:rPr>
              <a:t> le </a:t>
            </a:r>
            <a:r>
              <a:rPr lang="en-AU" sz="900" err="1">
                <a:latin typeface="Arial" charset="0"/>
                <a:cs typeface="Times New Roman" pitchFamily="18" charset="0"/>
              </a:rPr>
              <a:t>coût</a:t>
            </a:r>
            <a:r>
              <a:rPr lang="en-AU" sz="900">
                <a:latin typeface="Arial" charset="0"/>
                <a:cs typeface="Times New Roman" pitchFamily="18" charset="0"/>
              </a:rPr>
              <a:t> de la main d’oeuvre, de </a:t>
            </a:r>
            <a:r>
              <a:rPr lang="en-AU" sz="900" err="1">
                <a:latin typeface="Arial" charset="0"/>
                <a:cs typeface="Times New Roman" pitchFamily="18" charset="0"/>
              </a:rPr>
              <a:t>l’administration</a:t>
            </a:r>
            <a:r>
              <a:rPr lang="en-AU" sz="900">
                <a:latin typeface="Arial" charset="0"/>
                <a:cs typeface="Times New Roman" pitchFamily="18" charset="0"/>
              </a:rPr>
              <a:t> et les </a:t>
            </a:r>
            <a:r>
              <a:rPr lang="en-AU" sz="900" err="1">
                <a:latin typeface="Arial" charset="0"/>
                <a:cs typeface="Times New Roman" pitchFamily="18" charset="0"/>
              </a:rPr>
              <a:t>coûts</a:t>
            </a:r>
            <a:r>
              <a:rPr lang="en-AU" sz="900">
                <a:latin typeface="Arial" charset="0"/>
                <a:cs typeface="Times New Roman" pitchFamily="18" charset="0"/>
              </a:rPr>
              <a:t> de site </a:t>
            </a:r>
            <a:r>
              <a:rPr lang="en-AU" sz="900" err="1">
                <a:latin typeface="Arial" charset="0"/>
                <a:cs typeface="Times New Roman" pitchFamily="18" charset="0"/>
              </a:rPr>
              <a:t>généraux</a:t>
            </a:r>
            <a:r>
              <a:rPr lang="en-AU" sz="900">
                <a:latin typeface="Arial" charset="0"/>
                <a:cs typeface="Times New Roman" pitchFamily="18" charset="0"/>
              </a:rPr>
              <a:t>. </a:t>
            </a:r>
          </a:p>
          <a:p>
            <a:pPr>
              <a:buClr>
                <a:srgbClr val="C70F44"/>
              </a:buClr>
              <a:buSzPct val="120000"/>
              <a:buFont typeface="Wingdings" pitchFamily="2" charset="2"/>
              <a:buChar char="§"/>
            </a:pPr>
            <a:r>
              <a:rPr lang="en-AU" sz="900">
                <a:latin typeface="Arial" charset="0"/>
                <a:cs typeface="Times New Roman" pitchFamily="18" charset="0"/>
              </a:rPr>
              <a:t>  Le </a:t>
            </a:r>
            <a:r>
              <a:rPr lang="en-AU" sz="900" err="1">
                <a:latin typeface="Arial" charset="0"/>
                <a:cs typeface="Times New Roman" pitchFamily="18" charset="0"/>
              </a:rPr>
              <a:t>coût</a:t>
            </a:r>
            <a:r>
              <a:rPr lang="en-AU" sz="900">
                <a:latin typeface="Arial" charset="0"/>
                <a:cs typeface="Times New Roman" pitchFamily="18" charset="0"/>
              </a:rPr>
              <a:t> </a:t>
            </a:r>
            <a:r>
              <a:rPr lang="en-AU" sz="900" b="1">
                <a:latin typeface="Arial" charset="0"/>
                <a:cs typeface="Times New Roman" pitchFamily="18" charset="0"/>
              </a:rPr>
              <a:t>de </a:t>
            </a:r>
            <a:r>
              <a:rPr lang="en-AU" sz="900" b="1" err="1">
                <a:latin typeface="Arial" charset="0"/>
                <a:cs typeface="Times New Roman" pitchFamily="18" charset="0"/>
              </a:rPr>
              <a:t>l’énergie</a:t>
            </a:r>
            <a:r>
              <a:rPr lang="en-AU" sz="900">
                <a:latin typeface="Arial" charset="0"/>
                <a:cs typeface="Times New Roman" pitchFamily="18" charset="0"/>
              </a:rPr>
              <a:t>, </a:t>
            </a:r>
            <a:r>
              <a:rPr lang="en-AU" sz="900" i="1">
                <a:latin typeface="Arial" charset="0"/>
                <a:cs typeface="Times New Roman" pitchFamily="18" charset="0"/>
              </a:rPr>
              <a:t>C</a:t>
            </a:r>
            <a:r>
              <a:rPr lang="en-AU" sz="900" i="1" baseline="-25000">
                <a:latin typeface="Arial" charset="0"/>
                <a:cs typeface="Times New Roman" pitchFamily="18" charset="0"/>
              </a:rPr>
              <a:t>e</a:t>
            </a:r>
            <a:r>
              <a:rPr lang="en-AU" sz="900">
                <a:latin typeface="Arial" charset="0"/>
                <a:cs typeface="Times New Roman" pitchFamily="18" charset="0"/>
              </a:rPr>
              <a:t>, qui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parfois</a:t>
            </a:r>
            <a:r>
              <a:rPr lang="en-AU" sz="900">
                <a:latin typeface="Arial" charset="0"/>
                <a:cs typeface="Times New Roman" pitchFamily="18" charset="0"/>
              </a:rPr>
              <a:t> </a:t>
            </a:r>
            <a:r>
              <a:rPr lang="en-AU" sz="900" err="1">
                <a:latin typeface="Arial" charset="0"/>
                <a:cs typeface="Times New Roman" pitchFamily="18" charset="0"/>
              </a:rPr>
              <a:t>facturé</a:t>
            </a:r>
            <a:r>
              <a:rPr lang="en-AU" sz="900">
                <a:latin typeface="Arial" charset="0"/>
                <a:cs typeface="Times New Roman" pitchFamily="18" charset="0"/>
              </a:rPr>
              <a:t> </a:t>
            </a:r>
            <a:r>
              <a:rPr lang="en-AU" sz="900" err="1">
                <a:latin typeface="Arial" charset="0"/>
                <a:cs typeface="Times New Roman" pitchFamily="18" charset="0"/>
              </a:rPr>
              <a:t>en</a:t>
            </a:r>
            <a:r>
              <a:rPr lang="en-AU" sz="900">
                <a:latin typeface="Arial" charset="0"/>
                <a:cs typeface="Times New Roman" pitchFamily="18" charset="0"/>
              </a:rPr>
              <a:t> </a:t>
            </a:r>
            <a:r>
              <a:rPr lang="en-AU" sz="900" err="1">
                <a:latin typeface="Arial" charset="0"/>
                <a:cs typeface="Times New Roman" pitchFamily="18" charset="0"/>
              </a:rPr>
              <a:t>parallèle</a:t>
            </a:r>
            <a:r>
              <a:rPr lang="en-AU" sz="900">
                <a:latin typeface="Arial" charset="0"/>
                <a:cs typeface="Times New Roman" pitchFamily="18" charset="0"/>
              </a:rPr>
              <a:t> </a:t>
            </a:r>
            <a:r>
              <a:rPr lang="en-AU" sz="900" err="1">
                <a:latin typeface="Arial" charset="0"/>
                <a:cs typeface="Times New Roman" pitchFamily="18" charset="0"/>
              </a:rPr>
              <a:t>d’une</a:t>
            </a:r>
            <a:r>
              <a:rPr lang="en-AU" sz="900">
                <a:latin typeface="Arial" charset="0"/>
                <a:cs typeface="Times New Roman" pitchFamily="18" charset="0"/>
              </a:rPr>
              <a:t> étape de </a:t>
            </a:r>
            <a:r>
              <a:rPr lang="en-AU" sz="900" err="1">
                <a:latin typeface="Arial" charset="0"/>
                <a:cs typeface="Times New Roman" pitchFamily="18" charset="0"/>
              </a:rPr>
              <a:t>procédé</a:t>
            </a:r>
            <a:r>
              <a:rPr lang="en-AU" sz="900">
                <a:latin typeface="Arial" charset="0"/>
                <a:cs typeface="Times New Roman" pitchFamily="18" charset="0"/>
              </a:rPr>
              <a:t> </a:t>
            </a:r>
            <a:r>
              <a:rPr lang="en-AU" sz="900" err="1">
                <a:latin typeface="Arial" charset="0"/>
                <a:cs typeface="Times New Roman" pitchFamily="18" charset="0"/>
              </a:rPr>
              <a:t>si</a:t>
            </a:r>
            <a:r>
              <a:rPr lang="en-AU" sz="900">
                <a:latin typeface="Arial" charset="0"/>
                <a:cs typeface="Times New Roman" pitchFamily="18" charset="0"/>
              </a:rPr>
              <a:t> </a:t>
            </a:r>
            <a:r>
              <a:rPr lang="en-AU" sz="900" err="1">
                <a:latin typeface="Arial" charset="0"/>
                <a:cs typeface="Times New Roman" pitchFamily="18" charset="0"/>
              </a:rPr>
              <a:t>celui</a:t>
            </a:r>
            <a:r>
              <a:rPr lang="en-AU" sz="900">
                <a:latin typeface="Arial" charset="0"/>
                <a:cs typeface="Times New Roman" pitchFamily="18" charset="0"/>
              </a:rPr>
              <a:t>-ci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très</a:t>
            </a:r>
            <a:r>
              <a:rPr lang="en-AU" sz="900">
                <a:latin typeface="Arial" charset="0"/>
                <a:cs typeface="Times New Roman" pitchFamily="18" charset="0"/>
              </a:rPr>
              <a:t> important, </a:t>
            </a:r>
            <a:r>
              <a:rPr lang="en-AU" sz="900" err="1">
                <a:latin typeface="Arial" charset="0"/>
                <a:cs typeface="Times New Roman" pitchFamily="18" charset="0"/>
              </a:rPr>
              <a:t>mais</a:t>
            </a:r>
            <a:r>
              <a:rPr lang="en-AU" sz="900">
                <a:latin typeface="Arial" charset="0"/>
                <a:cs typeface="Times New Roman" pitchFamily="18" charset="0"/>
              </a:rPr>
              <a:t> dans la </a:t>
            </a:r>
            <a:r>
              <a:rPr lang="en-AU" sz="900" err="1">
                <a:latin typeface="Arial" charset="0"/>
                <a:cs typeface="Times New Roman" pitchFamily="18" charset="0"/>
              </a:rPr>
              <a:t>plupart</a:t>
            </a:r>
            <a:r>
              <a:rPr lang="en-AU" sz="900">
                <a:latin typeface="Arial" charset="0"/>
                <a:cs typeface="Times New Roman" pitchFamily="18" charset="0"/>
              </a:rPr>
              <a:t> des </a:t>
            </a:r>
            <a:r>
              <a:rPr lang="en-AU" sz="900" err="1">
                <a:latin typeface="Arial" charset="0"/>
                <a:cs typeface="Times New Roman" pitchFamily="18" charset="0"/>
              </a:rPr>
              <a:t>cas</a:t>
            </a:r>
            <a:r>
              <a:rPr lang="en-AU" sz="900">
                <a:latin typeface="Arial" charset="0"/>
                <a:cs typeface="Times New Roman" pitchFamily="18" charset="0"/>
              </a:rPr>
              <a:t> il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géré</a:t>
            </a:r>
            <a:r>
              <a:rPr lang="en-AU" sz="900">
                <a:latin typeface="Arial" charset="0"/>
                <a:cs typeface="Times New Roman" pitchFamily="18" charset="0"/>
              </a:rPr>
              <a:t> </a:t>
            </a:r>
            <a:r>
              <a:rPr lang="en-AU" sz="900" err="1">
                <a:latin typeface="Arial" charset="0"/>
                <a:cs typeface="Times New Roman" pitchFamily="18" charset="0"/>
              </a:rPr>
              <a:t>en</a:t>
            </a:r>
            <a:r>
              <a:rPr lang="en-AU" sz="900">
                <a:latin typeface="Arial" charset="0"/>
                <a:cs typeface="Times New Roman" pitchFamily="18" charset="0"/>
              </a:rPr>
              <a:t> </a:t>
            </a:r>
            <a:r>
              <a:rPr lang="en-AU" sz="900" err="1">
                <a:latin typeface="Arial" charset="0"/>
                <a:cs typeface="Times New Roman" pitchFamily="18" charset="0"/>
              </a:rPr>
              <a:t>l’incluant</a:t>
            </a:r>
            <a:r>
              <a:rPr lang="en-AU" sz="900">
                <a:latin typeface="Arial" charset="0"/>
                <a:cs typeface="Times New Roman" pitchFamily="18" charset="0"/>
              </a:rPr>
              <a:t> dans le </a:t>
            </a:r>
            <a:r>
              <a:rPr lang="en-AU" sz="900" err="1">
                <a:latin typeface="Arial" charset="0"/>
                <a:cs typeface="Times New Roman" pitchFamily="18" charset="0"/>
              </a:rPr>
              <a:t>taux</a:t>
            </a:r>
            <a:r>
              <a:rPr lang="en-AU" sz="900">
                <a:latin typeface="Arial" charset="0"/>
                <a:cs typeface="Times New Roman" pitchFamily="18" charset="0"/>
              </a:rPr>
              <a:t> </a:t>
            </a:r>
            <a:r>
              <a:rPr lang="en-AU" sz="900" err="1">
                <a:latin typeface="Arial" charset="0"/>
                <a:cs typeface="Times New Roman" pitchFamily="18" charset="0"/>
              </a:rPr>
              <a:t>horaire</a:t>
            </a:r>
            <a:r>
              <a:rPr lang="en-AU" sz="900">
                <a:latin typeface="Arial" charset="0"/>
                <a:cs typeface="Times New Roman" pitchFamily="18" charset="0"/>
              </a:rPr>
              <a:t> vu </a:t>
            </a:r>
            <a:r>
              <a:rPr lang="en-AU" sz="900" err="1">
                <a:latin typeface="Arial" charset="0"/>
                <a:cs typeface="Times New Roman" pitchFamily="18" charset="0"/>
              </a:rPr>
              <a:t>précédement</a:t>
            </a:r>
            <a:r>
              <a:rPr lang="en-AU" sz="900">
                <a:latin typeface="Arial" charset="0"/>
                <a:cs typeface="Times New Roman" pitchFamily="18" charset="0"/>
              </a:rPr>
              <a:t> (</a:t>
            </a:r>
            <a:r>
              <a:rPr lang="en-AU" sz="900" err="1">
                <a:latin typeface="Arial" charset="0"/>
                <a:cs typeface="Times New Roman" pitchFamily="18" charset="0"/>
              </a:rPr>
              <a:t>ce</a:t>
            </a:r>
            <a:r>
              <a:rPr lang="en-AU" sz="900">
                <a:latin typeface="Arial" charset="0"/>
                <a:cs typeface="Times New Roman" pitchFamily="18" charset="0"/>
              </a:rPr>
              <a:t> que nous </a:t>
            </a:r>
            <a:r>
              <a:rPr lang="en-AU" sz="900" err="1">
                <a:latin typeface="Arial" charset="0"/>
                <a:cs typeface="Times New Roman" pitchFamily="18" charset="0"/>
              </a:rPr>
              <a:t>ferons</a:t>
            </a:r>
            <a:r>
              <a:rPr lang="en-AU" sz="900">
                <a:latin typeface="Arial" charset="0"/>
                <a:cs typeface="Times New Roman" pitchFamily="18" charset="0"/>
              </a:rPr>
              <a:t> </a:t>
            </a:r>
            <a:r>
              <a:rPr lang="en-AU" sz="900" err="1">
                <a:latin typeface="Arial" charset="0"/>
                <a:cs typeface="Times New Roman" pitchFamily="18" charset="0"/>
              </a:rPr>
              <a:t>ici</a:t>
            </a:r>
            <a:r>
              <a:rPr lang="en-AU" sz="900">
                <a:latin typeface="Arial" charset="0"/>
                <a:cs typeface="Times New Roman" pitchFamily="18" charset="0"/>
              </a:rPr>
              <a:t>)</a:t>
            </a:r>
          </a:p>
          <a:p>
            <a:pPr>
              <a:buClr>
                <a:srgbClr val="C70F44"/>
              </a:buClr>
              <a:buSzPct val="120000"/>
              <a:buFont typeface="Wingdings" pitchFamily="2" charset="2"/>
              <a:buChar char="§"/>
            </a:pPr>
            <a:r>
              <a:rPr lang="en-AU" sz="900">
                <a:latin typeface="Arial" charset="0"/>
                <a:cs typeface="Times New Roman" pitchFamily="18" charset="0"/>
              </a:rPr>
              <a:t>  Le </a:t>
            </a:r>
            <a:r>
              <a:rPr lang="en-AU" sz="900" err="1">
                <a:latin typeface="Arial" charset="0"/>
                <a:cs typeface="Times New Roman" pitchFamily="18" charset="0"/>
              </a:rPr>
              <a:t>coût</a:t>
            </a:r>
            <a:r>
              <a:rPr lang="en-AU" sz="900">
                <a:latin typeface="Arial" charset="0"/>
                <a:cs typeface="Times New Roman" pitchFamily="18" charset="0"/>
              </a:rPr>
              <a:t> </a:t>
            </a:r>
            <a:r>
              <a:rPr lang="en-AU" sz="900" b="1">
                <a:latin typeface="Arial" charset="0"/>
                <a:cs typeface="Times New Roman" pitchFamily="18" charset="0"/>
              </a:rPr>
              <a:t>de </a:t>
            </a:r>
            <a:r>
              <a:rPr lang="en-AU" sz="900" b="1" err="1">
                <a:latin typeface="Arial" charset="0"/>
                <a:cs typeface="Times New Roman" pitchFamily="18" charset="0"/>
              </a:rPr>
              <a:t>l’information</a:t>
            </a:r>
            <a:r>
              <a:rPr lang="en-AU" sz="900">
                <a:latin typeface="Arial" charset="0"/>
                <a:cs typeface="Times New Roman" pitchFamily="18" charset="0"/>
              </a:rPr>
              <a:t>, </a:t>
            </a:r>
            <a:r>
              <a:rPr lang="en-AU" sz="900" err="1">
                <a:latin typeface="Arial" charset="0"/>
                <a:cs typeface="Times New Roman" pitchFamily="18" charset="0"/>
              </a:rPr>
              <a:t>associé</a:t>
            </a:r>
            <a:r>
              <a:rPr lang="en-AU" sz="900">
                <a:latin typeface="Arial" charset="0"/>
                <a:cs typeface="Times New Roman" pitchFamily="18" charset="0"/>
              </a:rPr>
              <a:t> à la recherche et au </a:t>
            </a:r>
            <a:r>
              <a:rPr lang="en-AU" sz="900" err="1">
                <a:latin typeface="Arial" charset="0"/>
                <a:cs typeface="Times New Roman" pitchFamily="18" charset="0"/>
              </a:rPr>
              <a:t>développement</a:t>
            </a:r>
            <a:r>
              <a:rPr lang="en-AU" sz="900">
                <a:latin typeface="Arial" charset="0"/>
                <a:cs typeface="Times New Roman" pitchFamily="18" charset="0"/>
              </a:rPr>
              <a:t>, les royalties </a:t>
            </a:r>
            <a:r>
              <a:rPr lang="en-AU" sz="900" err="1">
                <a:latin typeface="Arial" charset="0"/>
                <a:cs typeface="Times New Roman" pitchFamily="18" charset="0"/>
              </a:rPr>
              <a:t>ou</a:t>
            </a:r>
            <a:r>
              <a:rPr lang="en-AU" sz="900">
                <a:latin typeface="Arial" charset="0"/>
                <a:cs typeface="Times New Roman" pitchFamily="18" charset="0"/>
              </a:rPr>
              <a:t> frais de licences. </a:t>
            </a:r>
            <a:r>
              <a:rPr lang="en-AU" sz="900" err="1">
                <a:latin typeface="Arial" charset="0"/>
                <a:cs typeface="Times New Roman" pitchFamily="18" charset="0"/>
              </a:rPr>
              <a:t>Là</a:t>
            </a:r>
            <a:r>
              <a:rPr lang="en-AU" sz="900">
                <a:latin typeface="Arial" charset="0"/>
                <a:cs typeface="Times New Roman" pitchFamily="18" charset="0"/>
              </a:rPr>
              <a:t> </a:t>
            </a:r>
            <a:r>
              <a:rPr lang="en-AU" sz="900" err="1">
                <a:latin typeface="Arial" charset="0"/>
                <a:cs typeface="Times New Roman" pitchFamily="18" charset="0"/>
              </a:rPr>
              <a:t>aussi</a:t>
            </a:r>
            <a:r>
              <a:rPr lang="en-AU" sz="900">
                <a:latin typeface="Arial" charset="0"/>
                <a:cs typeface="Times New Roman" pitchFamily="18" charset="0"/>
              </a:rPr>
              <a:t> nous </a:t>
            </a:r>
            <a:r>
              <a:rPr lang="en-AU" sz="900" err="1">
                <a:latin typeface="Arial" charset="0"/>
                <a:cs typeface="Times New Roman" pitchFamily="18" charset="0"/>
              </a:rPr>
              <a:t>l’envisagerons</a:t>
            </a:r>
            <a:r>
              <a:rPr lang="en-AU" sz="900">
                <a:latin typeface="Arial" charset="0"/>
                <a:cs typeface="Times New Roman" pitchFamily="18" charset="0"/>
              </a:rPr>
              <a:t> </a:t>
            </a:r>
            <a:r>
              <a:rPr lang="en-AU" sz="900" err="1">
                <a:latin typeface="Arial" charset="0"/>
                <a:cs typeface="Times New Roman" pitchFamily="18" charset="0"/>
              </a:rPr>
              <a:t>comme</a:t>
            </a:r>
            <a:r>
              <a:rPr lang="en-AU" sz="900">
                <a:latin typeface="Arial" charset="0"/>
                <a:cs typeface="Times New Roman" pitchFamily="18" charset="0"/>
              </a:rPr>
              <a:t> un </a:t>
            </a:r>
            <a:r>
              <a:rPr lang="en-AU" sz="900" err="1">
                <a:latin typeface="Arial" charset="0"/>
                <a:cs typeface="Times New Roman" pitchFamily="18" charset="0"/>
              </a:rPr>
              <a:t>coût</a:t>
            </a:r>
            <a:r>
              <a:rPr lang="en-AU" sz="900">
                <a:latin typeface="Arial" charset="0"/>
                <a:cs typeface="Times New Roman" pitchFamily="18" charset="0"/>
              </a:rPr>
              <a:t> par </a:t>
            </a:r>
            <a:r>
              <a:rPr lang="en-AU" sz="900" err="1">
                <a:latin typeface="Arial" charset="0"/>
                <a:cs typeface="Times New Roman" pitchFamily="18" charset="0"/>
              </a:rPr>
              <a:t>unité</a:t>
            </a:r>
            <a:r>
              <a:rPr lang="en-AU" sz="900">
                <a:latin typeface="Arial" charset="0"/>
                <a:cs typeface="Times New Roman" pitchFamily="18" charset="0"/>
              </a:rPr>
              <a:t> de temps </a:t>
            </a:r>
            <a:r>
              <a:rPr lang="en-AU" sz="900" err="1">
                <a:latin typeface="Arial" charset="0"/>
                <a:cs typeface="Times New Roman" pitchFamily="18" charset="0"/>
              </a:rPr>
              <a:t>injecté</a:t>
            </a:r>
            <a:r>
              <a:rPr lang="en-AU" sz="900">
                <a:latin typeface="Arial" charset="0"/>
                <a:cs typeface="Times New Roman" pitchFamily="18" charset="0"/>
              </a:rPr>
              <a:t> dans le </a:t>
            </a:r>
            <a:r>
              <a:rPr lang="en-AU" sz="900" err="1">
                <a:latin typeface="Arial" charset="0"/>
                <a:cs typeface="Times New Roman" pitchFamily="18" charset="0"/>
              </a:rPr>
              <a:t>taux</a:t>
            </a:r>
            <a:r>
              <a:rPr lang="en-AU" sz="900">
                <a:latin typeface="Arial" charset="0"/>
                <a:cs typeface="Times New Roman" pitchFamily="18" charset="0"/>
              </a:rPr>
              <a:t> </a:t>
            </a:r>
            <a:r>
              <a:rPr lang="en-AU" sz="900" err="1">
                <a:latin typeface="Arial" charset="0"/>
                <a:cs typeface="Times New Roman" pitchFamily="18" charset="0"/>
              </a:rPr>
              <a:t>horaire</a:t>
            </a:r>
            <a:r>
              <a:rPr lang="en-AU" sz="900">
                <a:latin typeface="Arial" charset="0"/>
                <a:cs typeface="Times New Roman" pitchFamily="18" charset="0"/>
              </a:rPr>
              <a:t>.</a:t>
            </a:r>
          </a:p>
        </p:txBody>
      </p:sp>
    </p:spTree>
    <p:extLst>
      <p:ext uri="{BB962C8B-B14F-4D97-AF65-F5344CB8AC3E}">
        <p14:creationId xmlns:p14="http://schemas.microsoft.com/office/powerpoint/2010/main" val="100105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16</a:t>
            </a:fld>
            <a:endParaRPr lang="en-GB" b="1">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a:t>Les </a:t>
            </a:r>
            <a:r>
              <a:rPr lang="en-GB" sz="900" b="1" i="1" err="1"/>
              <a:t>équations</a:t>
            </a:r>
            <a:r>
              <a:rPr lang="en-GB" sz="900" b="1" i="1"/>
              <a:t> </a:t>
            </a:r>
            <a:r>
              <a:rPr lang="en-GB" sz="900" b="1" i="1" err="1"/>
              <a:t>basiques</a:t>
            </a:r>
            <a:r>
              <a:rPr lang="en-GB" sz="900" b="1" i="1"/>
              <a:t> de </a:t>
            </a:r>
            <a:r>
              <a:rPr lang="en-GB" sz="900" b="1" i="1" err="1"/>
              <a:t>coût</a:t>
            </a:r>
            <a:endParaRPr lang="en-GB" sz="900" b="1" i="1"/>
          </a:p>
          <a:p>
            <a:pPr algn="ctr"/>
            <a:endParaRPr lang="en-GB" sz="900" b="1" i="1"/>
          </a:p>
          <a:p>
            <a:pPr>
              <a:lnSpc>
                <a:spcPct val="110000"/>
              </a:lnSpc>
            </a:pPr>
            <a:r>
              <a:rPr lang="en-AU" sz="900" err="1">
                <a:latin typeface="Arial" charset="0"/>
                <a:cs typeface="Times New Roman" pitchFamily="18" charset="0"/>
              </a:rPr>
              <a:t>Envisageons</a:t>
            </a:r>
            <a:r>
              <a:rPr lang="en-AU" sz="900">
                <a:latin typeface="Arial" charset="0"/>
                <a:cs typeface="Times New Roman" pitchFamily="18" charset="0"/>
              </a:rPr>
              <a:t> </a:t>
            </a:r>
            <a:r>
              <a:rPr lang="en-AU" sz="900" err="1">
                <a:latin typeface="Arial" charset="0"/>
                <a:cs typeface="Times New Roman" pitchFamily="18" charset="0"/>
              </a:rPr>
              <a:t>maintenant</a:t>
            </a:r>
            <a:r>
              <a:rPr lang="en-AU" sz="900">
                <a:latin typeface="Arial" charset="0"/>
                <a:cs typeface="Times New Roman" pitchFamily="18" charset="0"/>
              </a:rPr>
              <a:t> la fabrication d’un </a:t>
            </a:r>
            <a:r>
              <a:rPr lang="en-AU" sz="900" err="1">
                <a:latin typeface="Arial" charset="0"/>
                <a:cs typeface="Times New Roman" pitchFamily="18" charset="0"/>
              </a:rPr>
              <a:t>composant</a:t>
            </a:r>
            <a:r>
              <a:rPr lang="en-AU" sz="900">
                <a:latin typeface="Arial" charset="0"/>
                <a:cs typeface="Times New Roman" pitchFamily="18" charset="0"/>
              </a:rPr>
              <a:t> (</a:t>
            </a:r>
            <a:r>
              <a:rPr lang="en-AU" sz="900" err="1">
                <a:latin typeface="Arial" charset="0"/>
                <a:cs typeface="Times New Roman" pitchFamily="18" charset="0"/>
              </a:rPr>
              <a:t>l’unité</a:t>
            </a:r>
            <a:r>
              <a:rPr lang="en-AU" sz="900">
                <a:latin typeface="Arial" charset="0"/>
                <a:cs typeface="Times New Roman" pitchFamily="18" charset="0"/>
              </a:rPr>
              <a:t> </a:t>
            </a:r>
            <a:r>
              <a:rPr lang="en-AU" sz="900" err="1">
                <a:latin typeface="Arial" charset="0"/>
                <a:cs typeface="Times New Roman" pitchFamily="18" charset="0"/>
              </a:rPr>
              <a:t>produite</a:t>
            </a:r>
            <a:r>
              <a:rPr lang="en-AU" sz="900">
                <a:latin typeface="Arial" charset="0"/>
                <a:cs typeface="Times New Roman" pitchFamily="18" charset="0"/>
              </a:rPr>
              <a:t>) </a:t>
            </a:r>
            <a:r>
              <a:rPr lang="en-AU" sz="900" err="1">
                <a:latin typeface="Arial" charset="0"/>
                <a:cs typeface="Times New Roman" pitchFamily="18" charset="0"/>
              </a:rPr>
              <a:t>pesant</a:t>
            </a:r>
            <a:r>
              <a:rPr lang="en-AU" sz="900">
                <a:latin typeface="Arial" charset="0"/>
                <a:cs typeface="Times New Roman" pitchFamily="18" charset="0"/>
              </a:rPr>
              <a:t> m kg et fait de </a:t>
            </a:r>
            <a:r>
              <a:rPr lang="en-AU" sz="900" err="1">
                <a:latin typeface="Arial" charset="0"/>
                <a:cs typeface="Times New Roman" pitchFamily="18" charset="0"/>
              </a:rPr>
              <a:t>matériau</a:t>
            </a:r>
            <a:r>
              <a:rPr lang="en-AU" sz="900">
                <a:latin typeface="Arial" charset="0"/>
                <a:cs typeface="Times New Roman" pitchFamily="18" charset="0"/>
              </a:rPr>
              <a:t> </a:t>
            </a:r>
            <a:r>
              <a:rPr lang="en-AU" sz="900" err="1">
                <a:latin typeface="Arial" charset="0"/>
                <a:cs typeface="Times New Roman" pitchFamily="18" charset="0"/>
              </a:rPr>
              <a:t>coûtant</a:t>
            </a:r>
            <a:r>
              <a:rPr lang="en-AU" sz="900">
                <a:latin typeface="Arial" charset="0"/>
                <a:cs typeface="Times New Roman" pitchFamily="18" charset="0"/>
              </a:rPr>
              <a:t> </a:t>
            </a:r>
            <a:r>
              <a:rPr lang="en-AU" sz="900" i="1">
                <a:latin typeface="Arial" charset="0"/>
                <a:cs typeface="Times New Roman" pitchFamily="18" charset="0"/>
              </a:rPr>
              <a:t>C</a:t>
            </a:r>
            <a:r>
              <a:rPr lang="en-AU" sz="900" i="1" baseline="-30000">
                <a:latin typeface="Arial" charset="0"/>
                <a:cs typeface="Times New Roman" pitchFamily="18" charset="0"/>
              </a:rPr>
              <a:t>m</a:t>
            </a:r>
            <a:r>
              <a:rPr lang="en-AU" sz="900">
                <a:latin typeface="Arial" charset="0"/>
                <a:cs typeface="Times New Roman" pitchFamily="18" charset="0"/>
              </a:rPr>
              <a:t> </a:t>
            </a:r>
            <a:r>
              <a:rPr lang="en-US" sz="1100"/>
              <a:t>€</a:t>
            </a:r>
            <a:r>
              <a:rPr lang="en-AU" sz="900">
                <a:latin typeface="Arial" charset="0"/>
                <a:cs typeface="Times New Roman" pitchFamily="18" charset="0"/>
              </a:rPr>
              <a:t>/kg. La première contribution à </a:t>
            </a:r>
            <a:r>
              <a:rPr lang="en-AU" sz="900" err="1">
                <a:latin typeface="Arial" charset="0"/>
                <a:cs typeface="Times New Roman" pitchFamily="18" charset="0"/>
              </a:rPr>
              <a:t>l’unité</a:t>
            </a:r>
            <a:r>
              <a:rPr lang="en-AU" sz="900">
                <a:latin typeface="Arial" charset="0"/>
                <a:cs typeface="Times New Roman" pitchFamily="18" charset="0"/>
              </a:rPr>
              <a:t> de </a:t>
            </a:r>
            <a:r>
              <a:rPr lang="en-AU" sz="900" err="1">
                <a:latin typeface="Arial" charset="0"/>
                <a:cs typeface="Times New Roman" pitchFamily="18" charset="0"/>
              </a:rPr>
              <a:t>coût</a:t>
            </a:r>
            <a:r>
              <a:rPr lang="en-AU" sz="900">
                <a:latin typeface="Arial" charset="0"/>
                <a:cs typeface="Times New Roman" pitchFamily="18" charset="0"/>
              </a:rPr>
              <a:t>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celle</a:t>
            </a:r>
            <a:r>
              <a:rPr lang="en-AU" sz="900">
                <a:latin typeface="Arial" charset="0"/>
                <a:cs typeface="Times New Roman" pitchFamily="18" charset="0"/>
              </a:rPr>
              <a:t> du </a:t>
            </a:r>
            <a:r>
              <a:rPr lang="en-AU" sz="900" err="1">
                <a:latin typeface="Arial" charset="0"/>
                <a:cs typeface="Times New Roman" pitchFamily="18" charset="0"/>
              </a:rPr>
              <a:t>matériau</a:t>
            </a:r>
            <a:r>
              <a:rPr lang="en-AU" sz="900">
                <a:latin typeface="Arial" charset="0"/>
                <a:cs typeface="Times New Roman" pitchFamily="18" charset="0"/>
              </a:rPr>
              <a:t> </a:t>
            </a:r>
            <a:r>
              <a:rPr lang="en-AU" sz="900" i="1" err="1">
                <a:latin typeface="Arial" charset="0"/>
                <a:cs typeface="Times New Roman" pitchFamily="18" charset="0"/>
              </a:rPr>
              <a:t>mC</a:t>
            </a:r>
            <a:r>
              <a:rPr lang="en-AU" sz="900" i="1" baseline="-30000" err="1">
                <a:latin typeface="Arial" charset="0"/>
                <a:cs typeface="Times New Roman" pitchFamily="18" charset="0"/>
              </a:rPr>
              <a:t>m</a:t>
            </a:r>
            <a:r>
              <a:rPr lang="en-AU" sz="900" i="1">
                <a:latin typeface="Arial" charset="0"/>
                <a:cs typeface="Times New Roman" pitchFamily="18" charset="0"/>
              </a:rPr>
              <a:t> </a:t>
            </a:r>
            <a:r>
              <a:rPr lang="en-AU" sz="900" err="1">
                <a:latin typeface="Arial" charset="0"/>
                <a:cs typeface="Times New Roman" pitchFamily="18" charset="0"/>
              </a:rPr>
              <a:t>ajusté</a:t>
            </a:r>
            <a:r>
              <a:rPr lang="en-AU" sz="900">
                <a:latin typeface="Arial" charset="0"/>
                <a:cs typeface="Times New Roman" pitchFamily="18" charset="0"/>
              </a:rPr>
              <a:t> par un </a:t>
            </a:r>
            <a:r>
              <a:rPr lang="en-AU" sz="900" err="1">
                <a:latin typeface="Arial" charset="0"/>
                <a:cs typeface="Times New Roman" pitchFamily="18" charset="0"/>
              </a:rPr>
              <a:t>facteur</a:t>
            </a:r>
            <a:r>
              <a:rPr lang="en-AU" sz="900">
                <a:latin typeface="Arial" charset="0"/>
                <a:cs typeface="Times New Roman" pitchFamily="18" charset="0"/>
              </a:rPr>
              <a:t> </a:t>
            </a:r>
            <a:r>
              <a:rPr lang="en-AU" sz="900" i="1">
                <a:latin typeface="Arial" charset="0"/>
                <a:cs typeface="Times New Roman" pitchFamily="18" charset="0"/>
              </a:rPr>
              <a:t>1/(1-f)</a:t>
            </a:r>
            <a:r>
              <a:rPr lang="en-AU" sz="900">
                <a:latin typeface="Arial" charset="0"/>
                <a:cs typeface="Times New Roman" pitchFamily="18" charset="0"/>
              </a:rPr>
              <a:t> pour prendre </a:t>
            </a:r>
            <a:r>
              <a:rPr lang="en-AU" sz="900" err="1">
                <a:latin typeface="Arial" charset="0"/>
                <a:cs typeface="Times New Roman" pitchFamily="18" charset="0"/>
              </a:rPr>
              <a:t>en</a:t>
            </a:r>
            <a:r>
              <a:rPr lang="en-AU" sz="900">
                <a:latin typeface="Arial" charset="0"/>
                <a:cs typeface="Times New Roman" pitchFamily="18" charset="0"/>
              </a:rPr>
              <a:t> </a:t>
            </a:r>
            <a:r>
              <a:rPr lang="en-AU" sz="900" err="1">
                <a:latin typeface="Arial" charset="0"/>
                <a:cs typeface="Times New Roman" pitchFamily="18" charset="0"/>
              </a:rPr>
              <a:t>compte</a:t>
            </a:r>
            <a:r>
              <a:rPr lang="en-AU" sz="900">
                <a:latin typeface="Arial" charset="0"/>
                <a:cs typeface="Times New Roman" pitchFamily="18" charset="0"/>
              </a:rPr>
              <a:t> la fraction de </a:t>
            </a:r>
            <a:r>
              <a:rPr lang="en-AU" sz="900" err="1">
                <a:latin typeface="Arial" charset="0"/>
                <a:cs typeface="Times New Roman" pitchFamily="18" charset="0"/>
              </a:rPr>
              <a:t>ce</a:t>
            </a:r>
            <a:r>
              <a:rPr lang="en-AU" sz="900">
                <a:latin typeface="Arial" charset="0"/>
                <a:cs typeface="Times New Roman" pitchFamily="18" charset="0"/>
              </a:rPr>
              <a:t> qui </a:t>
            </a:r>
            <a:r>
              <a:rPr lang="en-AU" sz="900" err="1">
                <a:latin typeface="Arial" charset="0"/>
                <a:cs typeface="Times New Roman" pitchFamily="18" charset="0"/>
              </a:rPr>
              <a:t>est</a:t>
            </a:r>
            <a:r>
              <a:rPr lang="en-AU" sz="900">
                <a:latin typeface="Arial" charset="0"/>
                <a:cs typeface="Times New Roman" pitchFamily="18" charset="0"/>
              </a:rPr>
              <a:t> perdu. </a:t>
            </a:r>
          </a:p>
          <a:p>
            <a:pPr>
              <a:lnSpc>
                <a:spcPct val="110000"/>
              </a:lnSpc>
            </a:pPr>
            <a:r>
              <a:rPr lang="en-AU" sz="900">
                <a:latin typeface="Arial" charset="0"/>
                <a:cs typeface="Times New Roman" pitchFamily="18" charset="0"/>
              </a:rPr>
              <a:t>Le </a:t>
            </a:r>
            <a:r>
              <a:rPr lang="en-AU" sz="900" err="1">
                <a:latin typeface="Arial" charset="0"/>
                <a:cs typeface="Times New Roman" pitchFamily="18" charset="0"/>
              </a:rPr>
              <a:t>coût</a:t>
            </a:r>
            <a:r>
              <a:rPr lang="en-AU" sz="900">
                <a:latin typeface="Arial" charset="0"/>
                <a:cs typeface="Times New Roman" pitchFamily="18" charset="0"/>
              </a:rPr>
              <a:t> </a:t>
            </a:r>
            <a:r>
              <a:rPr lang="en-AU" sz="900" i="1">
                <a:latin typeface="Arial" charset="0"/>
                <a:cs typeface="Times New Roman" pitchFamily="18" charset="0"/>
              </a:rPr>
              <a:t>C</a:t>
            </a:r>
            <a:r>
              <a:rPr lang="en-AU" sz="900" i="1" baseline="-30000">
                <a:latin typeface="Arial" charset="0"/>
                <a:cs typeface="Times New Roman" pitchFamily="18" charset="0"/>
              </a:rPr>
              <a:t>t </a:t>
            </a:r>
            <a:r>
              <a:rPr lang="en-AU" sz="900">
                <a:latin typeface="Arial" charset="0"/>
                <a:cs typeface="Times New Roman" pitchFamily="18" charset="0"/>
              </a:rPr>
              <a:t> d’un ensemble </a:t>
            </a:r>
            <a:r>
              <a:rPr lang="en-AU" sz="900" err="1">
                <a:latin typeface="Arial" charset="0"/>
                <a:cs typeface="Times New Roman" pitchFamily="18" charset="0"/>
              </a:rPr>
              <a:t>d’outillage</a:t>
            </a:r>
            <a:r>
              <a:rPr lang="en-AU" sz="900">
                <a:latin typeface="Arial" charset="0"/>
                <a:cs typeface="Times New Roman" pitchFamily="18" charset="0"/>
              </a:rPr>
              <a:t> – </a:t>
            </a:r>
            <a:r>
              <a:rPr lang="en-AU" sz="900" err="1">
                <a:latin typeface="Arial" charset="0"/>
                <a:cs typeface="Times New Roman" pitchFamily="18" charset="0"/>
              </a:rPr>
              <a:t>moules</a:t>
            </a:r>
            <a:r>
              <a:rPr lang="en-AU" sz="900">
                <a:latin typeface="Arial" charset="0"/>
                <a:cs typeface="Times New Roman" pitchFamily="18" charset="0"/>
              </a:rPr>
              <a:t>, fixations et </a:t>
            </a:r>
            <a:r>
              <a:rPr lang="en-AU" sz="900" err="1">
                <a:latin typeface="Arial" charset="0"/>
                <a:cs typeface="Times New Roman" pitchFamily="18" charset="0"/>
              </a:rPr>
              <a:t>gabaris</a:t>
            </a:r>
            <a:r>
              <a:rPr lang="en-AU" sz="900">
                <a:latin typeface="Arial" charset="0"/>
                <a:cs typeface="Times New Roman" pitchFamily="18" charset="0"/>
              </a:rPr>
              <a:t> –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ce</a:t>
            </a:r>
            <a:r>
              <a:rPr lang="en-AU" sz="900">
                <a:latin typeface="Arial" charset="0"/>
                <a:cs typeface="Times New Roman" pitchFamily="18" charset="0"/>
              </a:rPr>
              <a:t> </a:t>
            </a:r>
            <a:r>
              <a:rPr lang="en-AU" sz="900" err="1">
                <a:latin typeface="Arial" charset="0"/>
                <a:cs typeface="Times New Roman" pitchFamily="18" charset="0"/>
              </a:rPr>
              <a:t>qu’on</a:t>
            </a:r>
            <a:r>
              <a:rPr lang="en-AU" sz="900">
                <a:latin typeface="Arial" charset="0"/>
                <a:cs typeface="Times New Roman" pitchFamily="18" charset="0"/>
              </a:rPr>
              <a:t> </a:t>
            </a:r>
            <a:r>
              <a:rPr lang="en-AU" sz="900" err="1">
                <a:latin typeface="Arial" charset="0"/>
                <a:cs typeface="Times New Roman" pitchFamily="18" charset="0"/>
              </a:rPr>
              <a:t>appel</a:t>
            </a:r>
            <a:r>
              <a:rPr lang="en-AU" sz="900">
                <a:latin typeface="Arial" charset="0"/>
                <a:cs typeface="Times New Roman" pitchFamily="18" charset="0"/>
              </a:rPr>
              <a:t> un </a:t>
            </a:r>
            <a:r>
              <a:rPr lang="en-AU" sz="900" err="1">
                <a:latin typeface="Arial" charset="0"/>
                <a:cs typeface="Times New Roman" pitchFamily="18" charset="0"/>
              </a:rPr>
              <a:t>coût</a:t>
            </a:r>
            <a:r>
              <a:rPr lang="en-AU" sz="900">
                <a:latin typeface="Arial" charset="0"/>
                <a:cs typeface="Times New Roman" pitchFamily="18" charset="0"/>
              </a:rPr>
              <a:t> </a:t>
            </a:r>
            <a:r>
              <a:rPr lang="en-AU" sz="900" err="1">
                <a:latin typeface="Arial" charset="0"/>
                <a:cs typeface="Times New Roman" pitchFamily="18" charset="0"/>
              </a:rPr>
              <a:t>dédié</a:t>
            </a:r>
            <a:r>
              <a:rPr lang="en-AU" sz="900">
                <a:latin typeface="Arial" charset="0"/>
                <a:cs typeface="Times New Roman" pitchFamily="18" charset="0"/>
              </a:rPr>
              <a:t>: un </a:t>
            </a:r>
            <a:r>
              <a:rPr lang="en-AU" sz="900" err="1">
                <a:latin typeface="Arial" charset="0"/>
                <a:cs typeface="Times New Roman" pitchFamily="18" charset="0"/>
              </a:rPr>
              <a:t>coût</a:t>
            </a:r>
            <a:r>
              <a:rPr lang="en-AU" sz="900">
                <a:latin typeface="Arial" charset="0"/>
                <a:cs typeface="Times New Roman" pitchFamily="18" charset="0"/>
              </a:rPr>
              <a:t> qui doit </a:t>
            </a:r>
            <a:r>
              <a:rPr lang="en-AU" sz="900" err="1">
                <a:latin typeface="Arial" charset="0"/>
                <a:cs typeface="Times New Roman" pitchFamily="18" charset="0"/>
              </a:rPr>
              <a:t>être</a:t>
            </a:r>
            <a:r>
              <a:rPr lang="en-AU" sz="900">
                <a:latin typeface="Arial" charset="0"/>
                <a:cs typeface="Times New Roman" pitchFamily="18" charset="0"/>
              </a:rPr>
              <a:t> </a:t>
            </a:r>
            <a:r>
              <a:rPr lang="en-AU" sz="900" err="1">
                <a:latin typeface="Arial" charset="0"/>
                <a:cs typeface="Times New Roman" pitchFamily="18" charset="0"/>
              </a:rPr>
              <a:t>entièrement</a:t>
            </a:r>
            <a:r>
              <a:rPr lang="en-AU" sz="900">
                <a:latin typeface="Arial" charset="0"/>
                <a:cs typeface="Times New Roman" pitchFamily="18" charset="0"/>
              </a:rPr>
              <a:t> </a:t>
            </a:r>
            <a:r>
              <a:rPr lang="en-AU" sz="900" err="1">
                <a:latin typeface="Arial" charset="0"/>
                <a:cs typeface="Times New Roman" pitchFamily="18" charset="0"/>
              </a:rPr>
              <a:t>attribué</a:t>
            </a:r>
            <a:r>
              <a:rPr lang="en-AU" sz="900">
                <a:latin typeface="Arial" charset="0"/>
                <a:cs typeface="Times New Roman" pitchFamily="18" charset="0"/>
              </a:rPr>
              <a:t> à la production de </a:t>
            </a:r>
            <a:r>
              <a:rPr lang="en-AU" sz="900" err="1">
                <a:latin typeface="Arial" charset="0"/>
                <a:cs typeface="Times New Roman" pitchFamily="18" charset="0"/>
              </a:rPr>
              <a:t>ce</a:t>
            </a:r>
            <a:r>
              <a:rPr lang="en-AU" sz="900">
                <a:latin typeface="Arial" charset="0"/>
                <a:cs typeface="Times New Roman" pitchFamily="18" charset="0"/>
              </a:rPr>
              <a:t> </a:t>
            </a:r>
            <a:r>
              <a:rPr lang="en-AU" sz="900" err="1">
                <a:latin typeface="Arial" charset="0"/>
                <a:cs typeface="Times New Roman" pitchFamily="18" charset="0"/>
              </a:rPr>
              <a:t>seul</a:t>
            </a:r>
            <a:r>
              <a:rPr lang="en-AU" sz="900">
                <a:latin typeface="Arial" charset="0"/>
                <a:cs typeface="Times New Roman" pitchFamily="18" charset="0"/>
              </a:rPr>
              <a:t> </a:t>
            </a:r>
            <a:r>
              <a:rPr lang="en-AU" sz="900" err="1">
                <a:latin typeface="Arial" charset="0"/>
                <a:cs typeface="Times New Roman" pitchFamily="18" charset="0"/>
              </a:rPr>
              <a:t>produit</a:t>
            </a:r>
            <a:r>
              <a:rPr lang="en-AU" sz="900">
                <a:latin typeface="Arial" charset="0"/>
                <a:cs typeface="Times New Roman" pitchFamily="18" charset="0"/>
              </a:rPr>
              <a:t>. Il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amorti</a:t>
            </a:r>
            <a:r>
              <a:rPr lang="en-AU" sz="900">
                <a:latin typeface="Arial" charset="0"/>
                <a:cs typeface="Times New Roman" pitchFamily="18" charset="0"/>
              </a:rPr>
              <a:t> par la taille numérique n du lot de production, </a:t>
            </a:r>
            <a:r>
              <a:rPr lang="en-AU" sz="900" err="1">
                <a:latin typeface="Arial" charset="0"/>
                <a:cs typeface="Times New Roman" pitchFamily="18" charset="0"/>
              </a:rPr>
              <a:t>ce</a:t>
            </a:r>
            <a:r>
              <a:rPr lang="en-AU" sz="900">
                <a:latin typeface="Arial" charset="0"/>
                <a:cs typeface="Times New Roman" pitchFamily="18" charset="0"/>
              </a:rPr>
              <a:t> qui </a:t>
            </a:r>
            <a:r>
              <a:rPr lang="en-AU" sz="900" err="1">
                <a:latin typeface="Arial" charset="0"/>
                <a:cs typeface="Times New Roman" pitchFamily="18" charset="0"/>
              </a:rPr>
              <a:t>donne</a:t>
            </a:r>
            <a:r>
              <a:rPr lang="en-AU" sz="900">
                <a:latin typeface="Arial" charset="0"/>
                <a:cs typeface="Times New Roman" pitchFamily="18" charset="0"/>
              </a:rPr>
              <a:t> le second </a:t>
            </a:r>
            <a:r>
              <a:rPr lang="en-AU" sz="900" err="1">
                <a:latin typeface="Arial" charset="0"/>
                <a:cs typeface="Times New Roman" pitchFamily="18" charset="0"/>
              </a:rPr>
              <a:t>terme</a:t>
            </a:r>
            <a:r>
              <a:rPr lang="en-AU" sz="900">
                <a:latin typeface="Arial" charset="0"/>
                <a:cs typeface="Times New Roman" pitchFamily="18" charset="0"/>
              </a:rPr>
              <a:t> dans </a:t>
            </a:r>
            <a:r>
              <a:rPr lang="en-AU" sz="900" err="1">
                <a:latin typeface="Arial" charset="0"/>
                <a:cs typeface="Times New Roman" pitchFamily="18" charset="0"/>
              </a:rPr>
              <a:t>cette</a:t>
            </a:r>
            <a:r>
              <a:rPr lang="en-AU" sz="900">
                <a:latin typeface="Arial" charset="0"/>
                <a:cs typeface="Times New Roman" pitchFamily="18" charset="0"/>
              </a:rPr>
              <a:t> </a:t>
            </a:r>
            <a:r>
              <a:rPr lang="en-AU" sz="900" err="1">
                <a:latin typeface="Arial" charset="0"/>
                <a:cs typeface="Times New Roman" pitchFamily="18" charset="0"/>
              </a:rPr>
              <a:t>équation</a:t>
            </a:r>
            <a:r>
              <a:rPr lang="en-AU" sz="900">
                <a:latin typeface="Arial" charset="0"/>
                <a:cs typeface="Times New Roman" pitchFamily="18" charset="0"/>
              </a:rPr>
              <a:t>. </a:t>
            </a:r>
          </a:p>
          <a:p>
            <a:pPr>
              <a:lnSpc>
                <a:spcPct val="110000"/>
              </a:lnSpc>
            </a:pPr>
            <a:endParaRPr lang="en-AU" sz="900">
              <a:latin typeface="Arial" charset="0"/>
              <a:cs typeface="Times New Roman" pitchFamily="18" charset="0"/>
            </a:endParaRPr>
          </a:p>
          <a:p>
            <a:pPr>
              <a:lnSpc>
                <a:spcPct val="110000"/>
              </a:lnSpc>
            </a:pPr>
            <a:r>
              <a:rPr lang="en-AU" sz="900">
                <a:latin typeface="Arial" charset="0"/>
                <a:cs typeface="Times New Roman" pitchFamily="18" charset="0"/>
              </a:rPr>
              <a:t>Le </a:t>
            </a:r>
            <a:r>
              <a:rPr lang="en-AU" sz="900" err="1">
                <a:latin typeface="Arial" charset="0"/>
                <a:cs typeface="Times New Roman" pitchFamily="18" charset="0"/>
              </a:rPr>
              <a:t>coût</a:t>
            </a:r>
            <a:r>
              <a:rPr lang="en-AU" sz="900">
                <a:latin typeface="Arial" charset="0"/>
                <a:cs typeface="Times New Roman" pitchFamily="18" charset="0"/>
              </a:rPr>
              <a:t> du capital </a:t>
            </a:r>
            <a:r>
              <a:rPr lang="en-AU" sz="900" err="1">
                <a:latin typeface="Arial" charset="0"/>
                <a:cs typeface="Times New Roman" pitchFamily="18" charset="0"/>
              </a:rPr>
              <a:t>équipement</a:t>
            </a:r>
            <a:r>
              <a:rPr lang="en-AU" sz="900">
                <a:latin typeface="Arial" charset="0"/>
                <a:cs typeface="Times New Roman" pitchFamily="18" charset="0"/>
              </a:rPr>
              <a:t> </a:t>
            </a:r>
            <a:r>
              <a:rPr lang="en-AU" sz="900" i="1">
                <a:latin typeface="Arial" charset="0"/>
                <a:cs typeface="Times New Roman" pitchFamily="18" charset="0"/>
              </a:rPr>
              <a:t>C</a:t>
            </a:r>
            <a:r>
              <a:rPr lang="en-AU" sz="900" i="1" baseline="-30000">
                <a:latin typeface="Arial" charset="0"/>
                <a:cs typeface="Times New Roman" pitchFamily="18" charset="0"/>
              </a:rPr>
              <a:t>c</a:t>
            </a:r>
            <a:r>
              <a:rPr lang="en-AU" sz="900">
                <a:latin typeface="Arial" charset="0"/>
                <a:cs typeface="Times New Roman" pitchFamily="18" charset="0"/>
              </a:rPr>
              <a:t>, à </a:t>
            </a:r>
            <a:r>
              <a:rPr lang="en-AU" sz="900" err="1">
                <a:latin typeface="Arial" charset="0"/>
                <a:cs typeface="Times New Roman" pitchFamily="18" charset="0"/>
              </a:rPr>
              <a:t>l’inverse</a:t>
            </a:r>
            <a:r>
              <a:rPr lang="en-AU" sz="900">
                <a:latin typeface="Arial" charset="0"/>
                <a:cs typeface="Times New Roman" pitchFamily="18" charset="0"/>
              </a:rPr>
              <a:t>,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rarement</a:t>
            </a:r>
            <a:r>
              <a:rPr lang="en-AU" sz="900">
                <a:latin typeface="Arial" charset="0"/>
                <a:cs typeface="Times New Roman" pitchFamily="18" charset="0"/>
              </a:rPr>
              <a:t> </a:t>
            </a:r>
            <a:r>
              <a:rPr lang="en-AU" sz="900" err="1">
                <a:latin typeface="Arial" charset="0"/>
                <a:cs typeface="Times New Roman" pitchFamily="18" charset="0"/>
              </a:rPr>
              <a:t>dédié</a:t>
            </a:r>
            <a:r>
              <a:rPr lang="en-AU" sz="900">
                <a:latin typeface="Arial" charset="0"/>
                <a:cs typeface="Times New Roman" pitchFamily="18" charset="0"/>
              </a:rPr>
              <a:t>. Un ensemble </a:t>
            </a:r>
            <a:r>
              <a:rPr lang="en-AU" sz="900" err="1">
                <a:latin typeface="Arial" charset="0"/>
                <a:cs typeface="Times New Roman" pitchFamily="18" charset="0"/>
              </a:rPr>
              <a:t>d’équipement</a:t>
            </a:r>
            <a:r>
              <a:rPr lang="en-AU" sz="900">
                <a:latin typeface="Arial" charset="0"/>
                <a:cs typeface="Times New Roman" pitchFamily="18" charset="0"/>
              </a:rPr>
              <a:t> </a:t>
            </a:r>
            <a:r>
              <a:rPr lang="en-AU" sz="900" err="1">
                <a:latin typeface="Arial" charset="0"/>
                <a:cs typeface="Times New Roman" pitchFamily="18" charset="0"/>
              </a:rPr>
              <a:t>donné</a:t>
            </a:r>
            <a:r>
              <a:rPr lang="en-AU" sz="900">
                <a:latin typeface="Arial" charset="0"/>
                <a:cs typeface="Times New Roman" pitchFamily="18" charset="0"/>
              </a:rPr>
              <a:t> – </a:t>
            </a:r>
            <a:r>
              <a:rPr lang="en-AU" sz="900" err="1">
                <a:latin typeface="Arial" charset="0"/>
                <a:cs typeface="Times New Roman" pitchFamily="18" charset="0"/>
              </a:rPr>
              <a:t>une</a:t>
            </a:r>
            <a:r>
              <a:rPr lang="en-AU" sz="900">
                <a:latin typeface="Arial" charset="0"/>
                <a:cs typeface="Times New Roman" pitchFamily="18" charset="0"/>
              </a:rPr>
              <a:t> </a:t>
            </a:r>
            <a:r>
              <a:rPr lang="en-AU" sz="900" err="1">
                <a:latin typeface="Arial" charset="0"/>
                <a:cs typeface="Times New Roman" pitchFamily="18" charset="0"/>
              </a:rPr>
              <a:t>presse</a:t>
            </a:r>
            <a:r>
              <a:rPr lang="en-AU" sz="900">
                <a:latin typeface="Arial" charset="0"/>
                <a:cs typeface="Times New Roman" pitchFamily="18" charset="0"/>
              </a:rPr>
              <a:t> à </a:t>
            </a:r>
            <a:r>
              <a:rPr lang="en-AU" sz="900" err="1">
                <a:latin typeface="Arial" charset="0"/>
                <a:cs typeface="Times New Roman" pitchFamily="18" charset="0"/>
              </a:rPr>
              <a:t>poudre</a:t>
            </a:r>
            <a:r>
              <a:rPr lang="en-AU" sz="900">
                <a:latin typeface="Arial" charset="0"/>
                <a:cs typeface="Times New Roman" pitchFamily="18" charset="0"/>
              </a:rPr>
              <a:t> par example – </a:t>
            </a:r>
            <a:r>
              <a:rPr lang="en-AU" sz="900" err="1">
                <a:latin typeface="Arial" charset="0"/>
                <a:cs typeface="Times New Roman" pitchFamily="18" charset="0"/>
              </a:rPr>
              <a:t>peut</a:t>
            </a:r>
            <a:r>
              <a:rPr lang="en-AU" sz="900">
                <a:latin typeface="Arial" charset="0"/>
                <a:cs typeface="Times New Roman" pitchFamily="18" charset="0"/>
              </a:rPr>
              <a:t> </a:t>
            </a:r>
            <a:r>
              <a:rPr lang="en-AU" sz="900" err="1">
                <a:latin typeface="Arial" charset="0"/>
                <a:cs typeface="Times New Roman" pitchFamily="18" charset="0"/>
              </a:rPr>
              <a:t>être</a:t>
            </a:r>
            <a:r>
              <a:rPr lang="en-AU" sz="900">
                <a:latin typeface="Arial" charset="0"/>
                <a:cs typeface="Times New Roman" pitchFamily="18" charset="0"/>
              </a:rPr>
              <a:t> </a:t>
            </a:r>
            <a:r>
              <a:rPr lang="en-AU" sz="900" err="1">
                <a:latin typeface="Arial" charset="0"/>
                <a:cs typeface="Times New Roman" pitchFamily="18" charset="0"/>
              </a:rPr>
              <a:t>utilisée</a:t>
            </a:r>
            <a:r>
              <a:rPr lang="en-AU" sz="900">
                <a:latin typeface="Arial" charset="0"/>
                <a:cs typeface="Times New Roman" pitchFamily="18" charset="0"/>
              </a:rPr>
              <a:t> pour </a:t>
            </a:r>
            <a:r>
              <a:rPr lang="en-AU" sz="900" err="1">
                <a:latin typeface="Arial" charset="0"/>
                <a:cs typeface="Times New Roman" pitchFamily="18" charset="0"/>
              </a:rPr>
              <a:t>fabriquer</a:t>
            </a:r>
            <a:r>
              <a:rPr lang="en-AU" sz="900">
                <a:latin typeface="Arial" charset="0"/>
                <a:cs typeface="Times New Roman" pitchFamily="18" charset="0"/>
              </a:rPr>
              <a:t> plein de </a:t>
            </a:r>
            <a:r>
              <a:rPr lang="en-AU" sz="900" err="1">
                <a:latin typeface="Arial" charset="0"/>
                <a:cs typeface="Times New Roman" pitchFamily="18" charset="0"/>
              </a:rPr>
              <a:t>composants</a:t>
            </a:r>
            <a:r>
              <a:rPr lang="en-AU" sz="900">
                <a:latin typeface="Arial" charset="0"/>
                <a:cs typeface="Times New Roman" pitchFamily="18" charset="0"/>
              </a:rPr>
              <a:t> </a:t>
            </a:r>
            <a:r>
              <a:rPr lang="en-AU" sz="900" err="1">
                <a:latin typeface="Arial" charset="0"/>
                <a:cs typeface="Times New Roman" pitchFamily="18" charset="0"/>
              </a:rPr>
              <a:t>différents</a:t>
            </a:r>
            <a:r>
              <a:rPr lang="en-AU" sz="900">
                <a:latin typeface="Arial" charset="0"/>
                <a:cs typeface="Times New Roman" pitchFamily="18" charset="0"/>
              </a:rPr>
              <a:t> </a:t>
            </a:r>
            <a:r>
              <a:rPr lang="en-AU" sz="900" err="1">
                <a:latin typeface="Arial" charset="0"/>
                <a:cs typeface="Times New Roman" pitchFamily="18" charset="0"/>
              </a:rPr>
              <a:t>en</a:t>
            </a:r>
            <a:r>
              <a:rPr lang="en-AU" sz="900">
                <a:latin typeface="Arial" charset="0"/>
                <a:cs typeface="Times New Roman" pitchFamily="18" charset="0"/>
              </a:rPr>
              <a:t> </a:t>
            </a:r>
            <a:r>
              <a:rPr lang="en-AU" sz="900" err="1">
                <a:latin typeface="Arial" charset="0"/>
                <a:cs typeface="Times New Roman" pitchFamily="18" charset="0"/>
              </a:rPr>
              <a:t>installants</a:t>
            </a:r>
            <a:r>
              <a:rPr lang="en-AU" sz="900">
                <a:latin typeface="Arial" charset="0"/>
                <a:cs typeface="Times New Roman" pitchFamily="18" charset="0"/>
              </a:rPr>
              <a:t> les jeux de </a:t>
            </a:r>
            <a:r>
              <a:rPr lang="en-AU" sz="900" err="1">
                <a:latin typeface="Arial" charset="0"/>
                <a:cs typeface="Times New Roman" pitchFamily="18" charset="0"/>
              </a:rPr>
              <a:t>moules</a:t>
            </a:r>
            <a:r>
              <a:rPr lang="en-AU" sz="900">
                <a:latin typeface="Arial" charset="0"/>
                <a:cs typeface="Times New Roman" pitchFamily="18" charset="0"/>
              </a:rPr>
              <a:t> et </a:t>
            </a:r>
            <a:r>
              <a:rPr lang="en-AU" sz="900" err="1">
                <a:latin typeface="Arial" charset="0"/>
                <a:cs typeface="Times New Roman" pitchFamily="18" charset="0"/>
              </a:rPr>
              <a:t>d’outils</a:t>
            </a:r>
            <a:r>
              <a:rPr lang="en-AU" sz="900">
                <a:latin typeface="Arial" charset="0"/>
                <a:cs typeface="Times New Roman" pitchFamily="18" charset="0"/>
              </a:rPr>
              <a:t> </a:t>
            </a:r>
            <a:r>
              <a:rPr lang="en-AU" sz="900" err="1">
                <a:latin typeface="Arial" charset="0"/>
                <a:cs typeface="Times New Roman" pitchFamily="18" charset="0"/>
              </a:rPr>
              <a:t>dédiés</a:t>
            </a:r>
            <a:r>
              <a:rPr lang="en-AU" sz="900">
                <a:latin typeface="Arial" charset="0"/>
                <a:cs typeface="Times New Roman" pitchFamily="18" charset="0"/>
              </a:rPr>
              <a:t>. il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fréquent</a:t>
            </a:r>
            <a:r>
              <a:rPr lang="en-AU" sz="900">
                <a:latin typeface="Arial" charset="0"/>
                <a:cs typeface="Times New Roman" pitchFamily="18" charset="0"/>
              </a:rPr>
              <a:t> de </a:t>
            </a:r>
            <a:r>
              <a:rPr lang="en-AU" sz="900" err="1">
                <a:latin typeface="Arial" charset="0"/>
                <a:cs typeface="Times New Roman" pitchFamily="18" charset="0"/>
              </a:rPr>
              <a:t>convertir</a:t>
            </a:r>
            <a:r>
              <a:rPr lang="en-AU" sz="900">
                <a:latin typeface="Arial" charset="0"/>
                <a:cs typeface="Times New Roman" pitchFamily="18" charset="0"/>
              </a:rPr>
              <a:t> le </a:t>
            </a:r>
            <a:r>
              <a:rPr lang="en-AU" sz="900" err="1">
                <a:latin typeface="Arial" charset="0"/>
                <a:cs typeface="Times New Roman" pitchFamily="18" charset="0"/>
              </a:rPr>
              <a:t>coût</a:t>
            </a:r>
            <a:r>
              <a:rPr lang="en-AU" sz="900">
                <a:latin typeface="Arial" charset="0"/>
                <a:cs typeface="Times New Roman" pitchFamily="18" charset="0"/>
              </a:rPr>
              <a:t> capital </a:t>
            </a:r>
            <a:r>
              <a:rPr lang="en-AU" sz="900" err="1">
                <a:latin typeface="Arial" charset="0"/>
                <a:cs typeface="Times New Roman" pitchFamily="18" charset="0"/>
              </a:rPr>
              <a:t>d’équiepement</a:t>
            </a:r>
            <a:r>
              <a:rPr lang="en-AU" sz="900">
                <a:latin typeface="Arial" charset="0"/>
                <a:cs typeface="Times New Roman" pitchFamily="18" charset="0"/>
              </a:rPr>
              <a:t> non-</a:t>
            </a:r>
            <a:r>
              <a:rPr lang="en-AU" sz="900" err="1">
                <a:latin typeface="Arial" charset="0"/>
                <a:cs typeface="Times New Roman" pitchFamily="18" charset="0"/>
              </a:rPr>
              <a:t>dédié</a:t>
            </a:r>
            <a:r>
              <a:rPr lang="en-AU" sz="900">
                <a:latin typeface="Arial" charset="0"/>
                <a:cs typeface="Times New Roman" pitchFamily="18" charset="0"/>
              </a:rPr>
              <a:t> </a:t>
            </a:r>
            <a:r>
              <a:rPr lang="en-AU" sz="900" err="1">
                <a:latin typeface="Arial" charset="0"/>
                <a:cs typeface="Times New Roman" pitchFamily="18" charset="0"/>
              </a:rPr>
              <a:t>ainsi</a:t>
            </a:r>
            <a:r>
              <a:rPr lang="en-AU" sz="900">
                <a:latin typeface="Arial" charset="0"/>
                <a:cs typeface="Times New Roman" pitchFamily="18" charset="0"/>
              </a:rPr>
              <a:t> que le </a:t>
            </a:r>
            <a:r>
              <a:rPr lang="en-AU" sz="900" err="1">
                <a:latin typeface="Arial" charset="0"/>
                <a:cs typeface="Times New Roman" pitchFamily="18" charset="0"/>
              </a:rPr>
              <a:t>coût</a:t>
            </a:r>
            <a:r>
              <a:rPr lang="en-AU" sz="900">
                <a:latin typeface="Arial" charset="0"/>
                <a:cs typeface="Times New Roman" pitchFamily="18" charset="0"/>
              </a:rPr>
              <a:t> </a:t>
            </a:r>
            <a:r>
              <a:rPr lang="en-AU" sz="900" err="1">
                <a:latin typeface="Arial" charset="0"/>
                <a:cs typeface="Times New Roman" pitchFamily="18" charset="0"/>
              </a:rPr>
              <a:t>d’emprunt</a:t>
            </a:r>
            <a:r>
              <a:rPr lang="en-AU" sz="900">
                <a:latin typeface="Arial" charset="0"/>
                <a:cs typeface="Times New Roman" pitchFamily="18" charset="0"/>
              </a:rPr>
              <a:t> du capital </a:t>
            </a:r>
            <a:r>
              <a:rPr lang="en-AU" sz="900" err="1">
                <a:latin typeface="Arial" charset="0"/>
                <a:cs typeface="Times New Roman" pitchFamily="18" charset="0"/>
              </a:rPr>
              <a:t>lui-même</a:t>
            </a:r>
            <a:r>
              <a:rPr lang="en-AU" sz="900">
                <a:latin typeface="Arial" charset="0"/>
                <a:cs typeface="Times New Roman" pitchFamily="18" charset="0"/>
              </a:rPr>
              <a:t> dans un </a:t>
            </a:r>
            <a:r>
              <a:rPr lang="en-AU" sz="900" err="1">
                <a:latin typeface="Arial" charset="0"/>
                <a:cs typeface="Times New Roman" pitchFamily="18" charset="0"/>
              </a:rPr>
              <a:t>taux</a:t>
            </a:r>
            <a:r>
              <a:rPr lang="en-AU" sz="900">
                <a:latin typeface="Arial" charset="0"/>
                <a:cs typeface="Times New Roman" pitchFamily="18" charset="0"/>
              </a:rPr>
              <a:t> </a:t>
            </a:r>
            <a:r>
              <a:rPr lang="en-AU" sz="900" err="1">
                <a:latin typeface="Arial" charset="0"/>
                <a:cs typeface="Times New Roman" pitchFamily="18" charset="0"/>
              </a:rPr>
              <a:t>horaire</a:t>
            </a:r>
            <a:r>
              <a:rPr lang="en-AU" sz="900">
                <a:latin typeface="Arial" charset="0"/>
                <a:cs typeface="Times New Roman" pitchFamily="18" charset="0"/>
              </a:rPr>
              <a:t> </a:t>
            </a:r>
            <a:r>
              <a:rPr lang="en-AU" sz="900" err="1">
                <a:latin typeface="Arial" charset="0"/>
                <a:cs typeface="Times New Roman" pitchFamily="18" charset="0"/>
              </a:rPr>
              <a:t>en</a:t>
            </a:r>
            <a:r>
              <a:rPr lang="en-AU" sz="900">
                <a:latin typeface="Arial" charset="0"/>
                <a:cs typeface="Times New Roman" pitchFamily="18" charset="0"/>
              </a:rPr>
              <a:t> </a:t>
            </a:r>
            <a:r>
              <a:rPr lang="en-AU" sz="900" err="1">
                <a:latin typeface="Arial" charset="0"/>
                <a:cs typeface="Times New Roman" pitchFamily="18" charset="0"/>
              </a:rPr>
              <a:t>divisant</a:t>
            </a:r>
            <a:r>
              <a:rPr lang="en-AU" sz="900">
                <a:latin typeface="Arial" charset="0"/>
                <a:cs typeface="Times New Roman" pitchFamily="18" charset="0"/>
              </a:rPr>
              <a:t> le total par un temps </a:t>
            </a:r>
            <a:r>
              <a:rPr lang="en-AU" sz="900" err="1">
                <a:latin typeface="Arial" charset="0"/>
                <a:cs typeface="Times New Roman" pitchFamily="18" charset="0"/>
              </a:rPr>
              <a:t>d’amortissement</a:t>
            </a:r>
            <a:r>
              <a:rPr lang="en-AU" sz="900">
                <a:latin typeface="Arial" charset="0"/>
                <a:cs typeface="Times New Roman" pitchFamily="18" charset="0"/>
              </a:rPr>
              <a:t> du , </a:t>
            </a:r>
            <a:r>
              <a:rPr lang="en-AU" sz="900" i="1">
                <a:latin typeface="Arial" charset="0"/>
                <a:cs typeface="Times New Roman" pitchFamily="18" charset="0"/>
              </a:rPr>
              <a:t>t</a:t>
            </a:r>
            <a:r>
              <a:rPr lang="en-AU" sz="900" i="1" baseline="-25000">
                <a:latin typeface="Arial" charset="0"/>
                <a:cs typeface="Times New Roman" pitchFamily="18" charset="0"/>
              </a:rPr>
              <a:t>wo</a:t>
            </a:r>
            <a:r>
              <a:rPr lang="en-AU" sz="900">
                <a:latin typeface="Arial" charset="0"/>
                <a:cs typeface="Times New Roman" pitchFamily="18" charset="0"/>
              </a:rPr>
              <a:t>, (5 </a:t>
            </a:r>
            <a:r>
              <a:rPr lang="en-AU" sz="900" err="1">
                <a:latin typeface="Arial" charset="0"/>
                <a:cs typeface="Times New Roman" pitchFamily="18" charset="0"/>
              </a:rPr>
              <a:t>ans</a:t>
            </a:r>
            <a:r>
              <a:rPr lang="en-AU" sz="900">
                <a:latin typeface="Arial" charset="0"/>
                <a:cs typeface="Times New Roman" pitchFamily="18" charset="0"/>
              </a:rPr>
              <a:t> par example) au </a:t>
            </a:r>
            <a:r>
              <a:rPr lang="en-AU" sz="900" err="1">
                <a:latin typeface="Arial" charset="0"/>
                <a:cs typeface="Times New Roman" pitchFamily="18" charset="0"/>
              </a:rPr>
              <a:t>cours</a:t>
            </a:r>
            <a:r>
              <a:rPr lang="en-AU" sz="900">
                <a:latin typeface="Arial" charset="0"/>
                <a:cs typeface="Times New Roman" pitchFamily="18" charset="0"/>
              </a:rPr>
              <a:t> </a:t>
            </a:r>
            <a:r>
              <a:rPr lang="en-AU" sz="900" err="1">
                <a:latin typeface="Arial" charset="0"/>
                <a:cs typeface="Times New Roman" pitchFamily="18" charset="0"/>
              </a:rPr>
              <a:t>duquel</a:t>
            </a:r>
            <a:r>
              <a:rPr lang="en-AU" sz="900">
                <a:latin typeface="Arial" charset="0"/>
                <a:cs typeface="Times New Roman" pitchFamily="18" charset="0"/>
              </a:rPr>
              <a:t> il sera </a:t>
            </a:r>
            <a:r>
              <a:rPr lang="en-AU" sz="900" err="1">
                <a:latin typeface="Arial" charset="0"/>
                <a:cs typeface="Times New Roman" pitchFamily="18" charset="0"/>
              </a:rPr>
              <a:t>rétablit</a:t>
            </a:r>
            <a:r>
              <a:rPr lang="en-AU" sz="900">
                <a:latin typeface="Arial" charset="0"/>
                <a:cs typeface="Times New Roman" pitchFamily="18" charset="0"/>
              </a:rPr>
              <a:t>. La </a:t>
            </a:r>
            <a:r>
              <a:rPr lang="en-AU" sz="900" err="1">
                <a:latin typeface="Arial" charset="0"/>
                <a:cs typeface="Times New Roman" pitchFamily="18" charset="0"/>
              </a:rPr>
              <a:t>quantité</a:t>
            </a:r>
            <a:r>
              <a:rPr lang="en-AU" sz="900">
                <a:latin typeface="Arial" charset="0"/>
                <a:cs typeface="Times New Roman" pitchFamily="18" charset="0"/>
              </a:rPr>
              <a:t> </a:t>
            </a:r>
            <a:r>
              <a:rPr lang="en-AU" sz="900" i="1">
                <a:latin typeface="Arial" charset="0"/>
                <a:cs typeface="Times New Roman" pitchFamily="18" charset="0"/>
              </a:rPr>
              <a:t>C</a:t>
            </a:r>
            <a:r>
              <a:rPr lang="en-AU" sz="900" i="1" baseline="-30000">
                <a:latin typeface="Arial" charset="0"/>
                <a:cs typeface="Times New Roman" pitchFamily="18" charset="0"/>
              </a:rPr>
              <a:t>c</a:t>
            </a:r>
            <a:r>
              <a:rPr lang="en-AU" sz="900" i="1">
                <a:latin typeface="Arial" charset="0"/>
                <a:cs typeface="Times New Roman" pitchFamily="18" charset="0"/>
              </a:rPr>
              <a:t>/t</a:t>
            </a:r>
            <a:r>
              <a:rPr lang="en-AU" sz="900" i="1" baseline="-30000">
                <a:latin typeface="Arial" charset="0"/>
                <a:cs typeface="Times New Roman" pitchFamily="18" charset="0"/>
              </a:rPr>
              <a:t>wo</a:t>
            </a:r>
            <a:r>
              <a:rPr lang="en-AU" sz="900">
                <a:latin typeface="Arial" charset="0"/>
                <a:cs typeface="Times New Roman" pitchFamily="18" charset="0"/>
              </a:rPr>
              <a:t>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donc</a:t>
            </a:r>
            <a:r>
              <a:rPr lang="en-AU" sz="900">
                <a:latin typeface="Arial" charset="0"/>
                <a:cs typeface="Times New Roman" pitchFamily="18" charset="0"/>
              </a:rPr>
              <a:t> un </a:t>
            </a:r>
            <a:r>
              <a:rPr lang="en-AU" sz="900" err="1">
                <a:latin typeface="Arial" charset="0"/>
                <a:cs typeface="Times New Roman" pitchFamily="18" charset="0"/>
              </a:rPr>
              <a:t>coût</a:t>
            </a:r>
            <a:r>
              <a:rPr lang="en-AU" sz="900">
                <a:latin typeface="Arial" charset="0"/>
                <a:cs typeface="Times New Roman" pitchFamily="18" charset="0"/>
              </a:rPr>
              <a:t> par </a:t>
            </a:r>
            <a:r>
              <a:rPr lang="en-AU" sz="900" err="1">
                <a:latin typeface="Arial" charset="0"/>
                <a:cs typeface="Times New Roman" pitchFamily="18" charset="0"/>
              </a:rPr>
              <a:t>heure</a:t>
            </a:r>
            <a:r>
              <a:rPr lang="en-AU" sz="900">
                <a:latin typeface="Arial" charset="0"/>
                <a:cs typeface="Times New Roman" pitchFamily="18" charset="0"/>
              </a:rPr>
              <a:t> – </a:t>
            </a:r>
            <a:r>
              <a:rPr lang="en-AU" sz="900" err="1">
                <a:latin typeface="Arial" charset="0"/>
                <a:cs typeface="Times New Roman" pitchFamily="18" charset="0"/>
              </a:rPr>
              <a:t>assumant</a:t>
            </a:r>
            <a:r>
              <a:rPr lang="en-AU" sz="900">
                <a:latin typeface="Arial" charset="0"/>
                <a:cs typeface="Times New Roman" pitchFamily="18" charset="0"/>
              </a:rPr>
              <a:t> que </a:t>
            </a:r>
            <a:r>
              <a:rPr lang="en-AU" sz="900" err="1">
                <a:latin typeface="Arial" charset="0"/>
                <a:cs typeface="Times New Roman" pitchFamily="18" charset="0"/>
              </a:rPr>
              <a:t>l’équipement</a:t>
            </a:r>
            <a:r>
              <a:rPr lang="en-AU" sz="900">
                <a:latin typeface="Arial" charset="0"/>
                <a:cs typeface="Times New Roman" pitchFamily="18" charset="0"/>
              </a:rPr>
              <a:t>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utilisé</a:t>
            </a:r>
            <a:r>
              <a:rPr lang="en-AU" sz="900">
                <a:latin typeface="Arial" charset="0"/>
                <a:cs typeface="Times New Roman" pitchFamily="18" charset="0"/>
              </a:rPr>
              <a:t> </a:t>
            </a:r>
            <a:r>
              <a:rPr lang="en-AU" sz="900" err="1">
                <a:latin typeface="Arial" charset="0"/>
                <a:cs typeface="Times New Roman" pitchFamily="18" charset="0"/>
              </a:rPr>
              <a:t>continuellement</a:t>
            </a:r>
            <a:r>
              <a:rPr lang="en-AU" sz="900">
                <a:latin typeface="Arial" charset="0"/>
                <a:cs typeface="Times New Roman" pitchFamily="18" charset="0"/>
              </a:rPr>
              <a:t>. </a:t>
            </a:r>
            <a:r>
              <a:rPr lang="en-AU" sz="900" err="1">
                <a:latin typeface="Arial" charset="0"/>
                <a:cs typeface="Times New Roman" pitchFamily="18" charset="0"/>
              </a:rPr>
              <a:t>C’est</a:t>
            </a:r>
            <a:r>
              <a:rPr lang="en-AU" sz="900">
                <a:latin typeface="Arial" charset="0"/>
                <a:cs typeface="Times New Roman" pitchFamily="18" charset="0"/>
              </a:rPr>
              <a:t> </a:t>
            </a:r>
            <a:r>
              <a:rPr lang="en-AU" sz="900" err="1">
                <a:latin typeface="Arial" charset="0"/>
                <a:cs typeface="Times New Roman" pitchFamily="18" charset="0"/>
              </a:rPr>
              <a:t>rarement</a:t>
            </a:r>
            <a:r>
              <a:rPr lang="en-AU" sz="900">
                <a:latin typeface="Arial" charset="0"/>
                <a:cs typeface="Times New Roman" pitchFamily="18" charset="0"/>
              </a:rPr>
              <a:t> le </a:t>
            </a:r>
            <a:r>
              <a:rPr lang="en-AU" sz="900" err="1">
                <a:latin typeface="Arial" charset="0"/>
                <a:cs typeface="Times New Roman" pitchFamily="18" charset="0"/>
              </a:rPr>
              <a:t>cas</a:t>
            </a:r>
            <a:r>
              <a:rPr lang="en-AU" sz="900">
                <a:latin typeface="Arial" charset="0"/>
                <a:cs typeface="Times New Roman" pitchFamily="18" charset="0"/>
              </a:rPr>
              <a:t>, </a:t>
            </a:r>
            <a:r>
              <a:rPr lang="en-AU" sz="900" err="1">
                <a:latin typeface="Arial" charset="0"/>
                <a:cs typeface="Times New Roman" pitchFamily="18" charset="0"/>
              </a:rPr>
              <a:t>donc</a:t>
            </a:r>
            <a:r>
              <a:rPr lang="en-AU" sz="900">
                <a:latin typeface="Arial" charset="0"/>
                <a:cs typeface="Times New Roman" pitchFamily="18" charset="0"/>
              </a:rPr>
              <a:t> le term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modifié</a:t>
            </a:r>
            <a:r>
              <a:rPr lang="en-AU" sz="900">
                <a:latin typeface="Arial" charset="0"/>
                <a:cs typeface="Times New Roman" pitchFamily="18" charset="0"/>
              </a:rPr>
              <a:t> </a:t>
            </a:r>
            <a:r>
              <a:rPr lang="en-AU" sz="900" err="1">
                <a:latin typeface="Arial" charset="0"/>
                <a:cs typeface="Times New Roman" pitchFamily="18" charset="0"/>
              </a:rPr>
              <a:t>en</a:t>
            </a:r>
            <a:r>
              <a:rPr lang="en-AU" sz="900">
                <a:latin typeface="Arial" charset="0"/>
                <a:cs typeface="Times New Roman" pitchFamily="18" charset="0"/>
              </a:rPr>
              <a:t> le </a:t>
            </a:r>
            <a:r>
              <a:rPr lang="en-AU" sz="900" err="1">
                <a:latin typeface="Arial" charset="0"/>
                <a:cs typeface="Times New Roman" pitchFamily="18" charset="0"/>
              </a:rPr>
              <a:t>divisant</a:t>
            </a:r>
            <a:r>
              <a:rPr lang="en-AU" sz="900">
                <a:latin typeface="Arial" charset="0"/>
                <a:cs typeface="Times New Roman" pitchFamily="18" charset="0"/>
              </a:rPr>
              <a:t> par un </a:t>
            </a:r>
            <a:r>
              <a:rPr lang="en-AU" sz="900" err="1">
                <a:latin typeface="Arial" charset="0"/>
                <a:cs typeface="Times New Roman" pitchFamily="18" charset="0"/>
              </a:rPr>
              <a:t>facteur</a:t>
            </a:r>
            <a:r>
              <a:rPr lang="en-AU" sz="900">
                <a:latin typeface="Arial" charset="0"/>
                <a:cs typeface="Times New Roman" pitchFamily="18" charset="0"/>
              </a:rPr>
              <a:t> de charge, </a:t>
            </a:r>
            <a:r>
              <a:rPr lang="en-AU" sz="900" i="1">
                <a:latin typeface="Arial" charset="0"/>
                <a:cs typeface="Times New Roman" pitchFamily="18" charset="0"/>
              </a:rPr>
              <a:t>L</a:t>
            </a:r>
            <a:r>
              <a:rPr lang="en-AU" sz="900">
                <a:latin typeface="Arial" charset="0"/>
                <a:cs typeface="Times New Roman" pitchFamily="18" charset="0"/>
              </a:rPr>
              <a:t> – la fraction du temps pendant </a:t>
            </a:r>
            <a:r>
              <a:rPr lang="en-AU" sz="900" err="1">
                <a:latin typeface="Arial" charset="0"/>
                <a:cs typeface="Times New Roman" pitchFamily="18" charset="0"/>
              </a:rPr>
              <a:t>laquelle</a:t>
            </a:r>
            <a:r>
              <a:rPr lang="en-AU" sz="900">
                <a:latin typeface="Arial" charset="0"/>
                <a:cs typeface="Times New Roman" pitchFamily="18" charset="0"/>
              </a:rPr>
              <a:t> </a:t>
            </a:r>
            <a:r>
              <a:rPr lang="en-AU" sz="900" err="1">
                <a:latin typeface="Arial" charset="0"/>
                <a:cs typeface="Times New Roman" pitchFamily="18" charset="0"/>
              </a:rPr>
              <a:t>l’équipement</a:t>
            </a:r>
            <a:r>
              <a:rPr lang="en-AU" sz="900">
                <a:latin typeface="Arial" charset="0"/>
                <a:cs typeface="Times New Roman" pitchFamily="18" charset="0"/>
              </a:rPr>
              <a:t> </a:t>
            </a:r>
            <a:r>
              <a:rPr lang="en-AU" sz="900" err="1">
                <a:latin typeface="Arial" charset="0"/>
                <a:cs typeface="Times New Roman" pitchFamily="18" charset="0"/>
              </a:rPr>
              <a:t>produit</a:t>
            </a:r>
            <a:r>
              <a:rPr lang="en-AU" sz="900">
                <a:latin typeface="Arial" charset="0"/>
                <a:cs typeface="Times New Roman" pitchFamily="18" charset="0"/>
              </a:rPr>
              <a:t>. Le </a:t>
            </a:r>
            <a:r>
              <a:rPr lang="en-AU" sz="900" err="1">
                <a:latin typeface="Arial" charset="0"/>
                <a:cs typeface="Times New Roman" pitchFamily="18" charset="0"/>
              </a:rPr>
              <a:t>terme</a:t>
            </a:r>
            <a:r>
              <a:rPr lang="en-AU" sz="900">
                <a:latin typeface="Arial" charset="0"/>
                <a:cs typeface="Times New Roman" pitchFamily="18" charset="0"/>
              </a:rPr>
              <a:t>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aussi</a:t>
            </a:r>
            <a:r>
              <a:rPr lang="en-AU" sz="900">
                <a:latin typeface="Arial" charset="0"/>
                <a:cs typeface="Times New Roman" pitchFamily="18" charset="0"/>
              </a:rPr>
              <a:t> </a:t>
            </a:r>
            <a:r>
              <a:rPr lang="en-AU" sz="900" err="1">
                <a:latin typeface="Arial" charset="0"/>
                <a:cs typeface="Times New Roman" pitchFamily="18" charset="0"/>
              </a:rPr>
              <a:t>modifié</a:t>
            </a:r>
            <a:r>
              <a:rPr lang="en-AU" sz="900">
                <a:latin typeface="Arial" charset="0"/>
                <a:cs typeface="Times New Roman" pitchFamily="18" charset="0"/>
              </a:rPr>
              <a:t> par un </a:t>
            </a:r>
            <a:r>
              <a:rPr lang="en-AU" sz="900" err="1">
                <a:latin typeface="Arial" charset="0"/>
                <a:cs typeface="Times New Roman" pitchFamily="18" charset="0"/>
              </a:rPr>
              <a:t>taux</a:t>
            </a:r>
            <a:r>
              <a:rPr lang="en-AU" sz="900">
                <a:latin typeface="Arial" charset="0"/>
                <a:cs typeface="Times New Roman" pitchFamily="18" charset="0"/>
              </a:rPr>
              <a:t> de remise, d. </a:t>
            </a:r>
            <a:r>
              <a:rPr lang="en-AU" sz="900" err="1">
                <a:latin typeface="Arial" charset="0"/>
                <a:cs typeface="Times New Roman" pitchFamily="18" charset="0"/>
              </a:rPr>
              <a:t>Ceci</a:t>
            </a:r>
            <a:r>
              <a:rPr lang="en-AU" sz="900">
                <a:latin typeface="Arial" charset="0"/>
                <a:cs typeface="Times New Roman" pitchFamily="18" charset="0"/>
              </a:rPr>
              <a:t> </a:t>
            </a:r>
            <a:r>
              <a:rPr lang="en-AU" sz="900" err="1">
                <a:latin typeface="Arial" charset="0"/>
                <a:cs typeface="Times New Roman" pitchFamily="18" charset="0"/>
              </a:rPr>
              <a:t>donne</a:t>
            </a:r>
            <a:r>
              <a:rPr lang="en-AU" sz="900">
                <a:latin typeface="Arial" charset="0"/>
                <a:cs typeface="Times New Roman" pitchFamily="18" charset="0"/>
              </a:rPr>
              <a:t> un </a:t>
            </a:r>
            <a:r>
              <a:rPr lang="en-AU" sz="900" err="1">
                <a:latin typeface="Arial" charset="0"/>
                <a:cs typeface="Times New Roman" pitchFamily="18" charset="0"/>
              </a:rPr>
              <a:t>coût</a:t>
            </a:r>
            <a:r>
              <a:rPr lang="en-AU" sz="900">
                <a:latin typeface="Arial" charset="0"/>
                <a:cs typeface="Times New Roman" pitchFamily="18" charset="0"/>
              </a:rPr>
              <a:t> </a:t>
            </a:r>
            <a:r>
              <a:rPr lang="en-AU" sz="900" err="1">
                <a:latin typeface="Arial" charset="0"/>
                <a:cs typeface="Times New Roman" pitchFamily="18" charset="0"/>
              </a:rPr>
              <a:t>horaire</a:t>
            </a:r>
            <a:r>
              <a:rPr lang="en-AU" sz="900">
                <a:latin typeface="Arial" charset="0"/>
                <a:cs typeface="Times New Roman" pitchFamily="18" charset="0"/>
              </a:rPr>
              <a:t> </a:t>
            </a:r>
            <a:r>
              <a:rPr lang="en-AU" sz="900" err="1">
                <a:latin typeface="Arial" charset="0"/>
                <a:cs typeface="Times New Roman" pitchFamily="18" charset="0"/>
              </a:rPr>
              <a:t>effectif</a:t>
            </a:r>
            <a:r>
              <a:rPr lang="en-AU" sz="900">
                <a:latin typeface="Arial" charset="0"/>
                <a:cs typeface="Times New Roman" pitchFamily="18" charset="0"/>
              </a:rPr>
              <a:t> de </a:t>
            </a:r>
            <a:r>
              <a:rPr lang="en-AU" sz="900" err="1">
                <a:latin typeface="Arial" charset="0"/>
                <a:cs typeface="Times New Roman" pitchFamily="18" charset="0"/>
              </a:rPr>
              <a:t>l’équipement</a:t>
            </a:r>
            <a:r>
              <a:rPr lang="en-AU" sz="900">
                <a:latin typeface="Arial" charset="0"/>
                <a:cs typeface="Times New Roman" pitchFamily="18" charset="0"/>
              </a:rPr>
              <a:t>, </a:t>
            </a:r>
            <a:r>
              <a:rPr lang="en-AU" sz="900" err="1">
                <a:latin typeface="Arial" charset="0"/>
                <a:cs typeface="Times New Roman" pitchFamily="18" charset="0"/>
              </a:rPr>
              <a:t>similaire</a:t>
            </a:r>
            <a:r>
              <a:rPr lang="en-AU" sz="900">
                <a:latin typeface="Arial" charset="0"/>
                <a:cs typeface="Times New Roman" pitchFamily="18" charset="0"/>
              </a:rPr>
              <a:t> à un </a:t>
            </a:r>
            <a:r>
              <a:rPr lang="en-AU" sz="900" err="1">
                <a:latin typeface="Arial" charset="0"/>
                <a:cs typeface="Times New Roman" pitchFamily="18" charset="0"/>
              </a:rPr>
              <a:t>loyer</a:t>
            </a:r>
            <a:r>
              <a:rPr lang="en-AU" sz="900">
                <a:latin typeface="Arial" charset="0"/>
                <a:cs typeface="Times New Roman" pitchFamily="18" charset="0"/>
              </a:rPr>
              <a:t> de charge, </a:t>
            </a:r>
            <a:r>
              <a:rPr lang="en-AU" sz="900" err="1">
                <a:latin typeface="Arial" charset="0"/>
                <a:cs typeface="Times New Roman" pitchFamily="18" charset="0"/>
              </a:rPr>
              <a:t>ce</a:t>
            </a:r>
            <a:r>
              <a:rPr lang="en-AU" sz="900">
                <a:latin typeface="Arial" charset="0"/>
                <a:cs typeface="Times New Roman" pitchFamily="18" charset="0"/>
              </a:rPr>
              <a:t> qui </a:t>
            </a:r>
            <a:r>
              <a:rPr lang="en-AU" sz="900" err="1">
                <a:latin typeface="Arial" charset="0"/>
                <a:cs typeface="Times New Roman" pitchFamily="18" charset="0"/>
              </a:rPr>
              <a:t>donne</a:t>
            </a:r>
            <a:r>
              <a:rPr lang="en-AU" sz="900">
                <a:latin typeface="Arial" charset="0"/>
                <a:cs typeface="Times New Roman" pitchFamily="18" charset="0"/>
              </a:rPr>
              <a:t> le 3ème </a:t>
            </a:r>
            <a:r>
              <a:rPr lang="en-AU" sz="900" err="1">
                <a:latin typeface="Arial" charset="0"/>
                <a:cs typeface="Times New Roman" pitchFamily="18" charset="0"/>
              </a:rPr>
              <a:t>terme</a:t>
            </a:r>
            <a:r>
              <a:rPr lang="en-AU" sz="900">
                <a:latin typeface="Arial" charset="0"/>
                <a:cs typeface="Times New Roman" pitchFamily="18" charset="0"/>
              </a:rPr>
              <a:t>.  </a:t>
            </a:r>
          </a:p>
          <a:p>
            <a:pPr>
              <a:lnSpc>
                <a:spcPct val="110000"/>
              </a:lnSpc>
            </a:pPr>
            <a:r>
              <a:rPr lang="en-AU" sz="900">
                <a:latin typeface="Arial" charset="0"/>
                <a:cs typeface="Times New Roman" pitchFamily="18" charset="0"/>
              </a:rPr>
              <a:t>   </a:t>
            </a:r>
          </a:p>
          <a:p>
            <a:pPr>
              <a:lnSpc>
                <a:spcPct val="110000"/>
              </a:lnSpc>
            </a:pPr>
            <a:r>
              <a:rPr lang="en-AU" sz="900">
                <a:latin typeface="Arial" charset="0"/>
                <a:cs typeface="Times New Roman" pitchFamily="18" charset="0"/>
              </a:rPr>
              <a:t>Pour </a:t>
            </a:r>
            <a:r>
              <a:rPr lang="en-AU" sz="900" err="1">
                <a:latin typeface="Arial" charset="0"/>
                <a:cs typeface="Times New Roman" pitchFamily="18" charset="0"/>
              </a:rPr>
              <a:t>finir</a:t>
            </a:r>
            <a:r>
              <a:rPr lang="en-AU" sz="900">
                <a:latin typeface="Arial" charset="0"/>
                <a:cs typeface="Times New Roman" pitchFamily="18" charset="0"/>
              </a:rPr>
              <a:t> il y a le </a:t>
            </a:r>
            <a:r>
              <a:rPr lang="en-AU" sz="900" err="1">
                <a:latin typeface="Arial" charset="0"/>
                <a:cs typeface="Times New Roman" pitchFamily="18" charset="0"/>
              </a:rPr>
              <a:t>taux</a:t>
            </a:r>
            <a:r>
              <a:rPr lang="en-AU" sz="900">
                <a:latin typeface="Arial" charset="0"/>
                <a:cs typeface="Times New Roman" pitchFamily="18" charset="0"/>
              </a:rPr>
              <a:t> </a:t>
            </a:r>
            <a:r>
              <a:rPr lang="en-AU" sz="900" err="1">
                <a:latin typeface="Arial" charset="0"/>
                <a:cs typeface="Times New Roman" pitchFamily="18" charset="0"/>
              </a:rPr>
              <a:t>horaire</a:t>
            </a:r>
            <a:r>
              <a:rPr lang="en-AU" sz="900">
                <a:latin typeface="Arial" charset="0"/>
                <a:cs typeface="Times New Roman" pitchFamily="18" charset="0"/>
              </a:rPr>
              <a:t> </a:t>
            </a:r>
            <a:r>
              <a:rPr lang="en-AU" sz="900" err="1">
                <a:latin typeface="Arial" charset="0"/>
                <a:cs typeface="Times New Roman" pitchFamily="18" charset="0"/>
              </a:rPr>
              <a:t>général</a:t>
            </a:r>
            <a:r>
              <a:rPr lang="en-AU" sz="900">
                <a:latin typeface="Arial" charset="0"/>
                <a:cs typeface="Times New Roman" pitchFamily="18" charset="0"/>
              </a:rPr>
              <a:t> de </a:t>
            </a:r>
            <a:r>
              <a:rPr lang="en-AU" sz="900" err="1">
                <a:latin typeface="Arial" charset="0"/>
                <a:cs typeface="Times New Roman" pitchFamily="18" charset="0"/>
              </a:rPr>
              <a:t>fonctionnement</a:t>
            </a:r>
            <a:r>
              <a:rPr lang="en-AU" sz="900">
                <a:latin typeface="Arial" charset="0"/>
                <a:cs typeface="Times New Roman" pitchFamily="18" charset="0"/>
              </a:rPr>
              <a:t> de la main d’oeuvre, de </a:t>
            </a:r>
            <a:r>
              <a:rPr lang="en-AU" sz="900" err="1">
                <a:latin typeface="Arial" charset="0"/>
                <a:cs typeface="Times New Roman" pitchFamily="18" charset="0"/>
              </a:rPr>
              <a:t>l’énergie</a:t>
            </a:r>
            <a:r>
              <a:rPr lang="en-AU" sz="900">
                <a:latin typeface="Arial" charset="0"/>
                <a:cs typeface="Times New Roman" pitchFamily="18" charset="0"/>
              </a:rPr>
              <a:t> etc. </a:t>
            </a:r>
            <a:r>
              <a:rPr lang="en-AU" sz="900" err="1">
                <a:latin typeface="Arial" charset="0"/>
                <a:cs typeface="Times New Roman" pitchFamily="18" charset="0"/>
              </a:rPr>
              <a:t>Celui</a:t>
            </a:r>
            <a:r>
              <a:rPr lang="en-AU" sz="900">
                <a:latin typeface="Arial" charset="0"/>
                <a:cs typeface="Times New Roman" pitchFamily="18" charset="0"/>
              </a:rPr>
              <a:t>-ci </a:t>
            </a:r>
            <a:r>
              <a:rPr lang="en-AU" sz="900" err="1">
                <a:latin typeface="Arial" charset="0"/>
                <a:cs typeface="Times New Roman" pitchFamily="18" charset="0"/>
              </a:rPr>
              <a:t>est</a:t>
            </a:r>
            <a:r>
              <a:rPr lang="en-AU" sz="900">
                <a:latin typeface="Arial" charset="0"/>
                <a:cs typeface="Times New Roman" pitchFamily="18" charset="0"/>
              </a:rPr>
              <a:t> </a:t>
            </a:r>
            <a:r>
              <a:rPr lang="en-AU" sz="900" err="1">
                <a:latin typeface="Arial" charset="0"/>
                <a:cs typeface="Times New Roman" pitchFamily="18" charset="0"/>
              </a:rPr>
              <a:t>aussi</a:t>
            </a:r>
            <a:r>
              <a:rPr lang="en-AU" sz="900">
                <a:latin typeface="Arial" charset="0"/>
                <a:cs typeface="Times New Roman" pitchFamily="18" charset="0"/>
              </a:rPr>
              <a:t> transformer </a:t>
            </a:r>
            <a:r>
              <a:rPr lang="en-AU" sz="900" err="1">
                <a:latin typeface="Arial" charset="0"/>
                <a:cs typeface="Times New Roman" pitchFamily="18" charset="0"/>
              </a:rPr>
              <a:t>en</a:t>
            </a:r>
            <a:r>
              <a:rPr lang="en-AU" sz="900">
                <a:latin typeface="Arial" charset="0"/>
                <a:cs typeface="Times New Roman" pitchFamily="18" charset="0"/>
              </a:rPr>
              <a:t> un </a:t>
            </a:r>
            <a:r>
              <a:rPr lang="en-AU" sz="900" err="1">
                <a:latin typeface="Arial" charset="0"/>
                <a:cs typeface="Times New Roman" pitchFamily="18" charset="0"/>
              </a:rPr>
              <a:t>coût</a:t>
            </a:r>
            <a:r>
              <a:rPr lang="en-AU" sz="900">
                <a:latin typeface="Arial" charset="0"/>
                <a:cs typeface="Times New Roman" pitchFamily="18" charset="0"/>
              </a:rPr>
              <a:t> par </a:t>
            </a:r>
            <a:r>
              <a:rPr lang="en-AU" sz="900" err="1">
                <a:latin typeface="Arial" charset="0"/>
                <a:cs typeface="Times New Roman" pitchFamily="18" charset="0"/>
              </a:rPr>
              <a:t>unité</a:t>
            </a:r>
            <a:r>
              <a:rPr lang="en-AU" sz="900">
                <a:latin typeface="Arial" charset="0"/>
                <a:cs typeface="Times New Roman" pitchFamily="18" charset="0"/>
              </a:rPr>
              <a:t> </a:t>
            </a:r>
            <a:r>
              <a:rPr lang="en-AU" sz="900" err="1">
                <a:latin typeface="Arial" charset="0"/>
                <a:cs typeface="Times New Roman" pitchFamily="18" charset="0"/>
              </a:rPr>
              <a:t>produite</a:t>
            </a:r>
            <a:r>
              <a:rPr lang="en-AU" sz="900">
                <a:latin typeface="Arial" charset="0"/>
                <a:cs typeface="Times New Roman" pitchFamily="18" charset="0"/>
              </a:rPr>
              <a:t> </a:t>
            </a:r>
            <a:r>
              <a:rPr lang="en-AU" sz="900" err="1">
                <a:latin typeface="Arial" charset="0"/>
                <a:cs typeface="Times New Roman" pitchFamily="18" charset="0"/>
              </a:rPr>
              <a:t>en</a:t>
            </a:r>
            <a:r>
              <a:rPr lang="en-AU" sz="900">
                <a:latin typeface="Arial" charset="0"/>
                <a:cs typeface="Times New Roman" pitchFamily="18" charset="0"/>
              </a:rPr>
              <a:t> le </a:t>
            </a:r>
            <a:r>
              <a:rPr lang="en-AU" sz="900" err="1">
                <a:latin typeface="Arial" charset="0"/>
                <a:cs typeface="Times New Roman" pitchFamily="18" charset="0"/>
              </a:rPr>
              <a:t>divisant</a:t>
            </a:r>
            <a:r>
              <a:rPr lang="en-AU" sz="900">
                <a:latin typeface="Arial" charset="0"/>
                <a:cs typeface="Times New Roman" pitchFamily="18" charset="0"/>
              </a:rPr>
              <a:t> par le </a:t>
            </a:r>
            <a:r>
              <a:rPr lang="en-AU" sz="900" err="1">
                <a:latin typeface="Arial" charset="0"/>
                <a:cs typeface="Times New Roman" pitchFamily="18" charset="0"/>
              </a:rPr>
              <a:t>taux</a:t>
            </a:r>
            <a:r>
              <a:rPr lang="en-AU" sz="900">
                <a:latin typeface="Arial" charset="0"/>
                <a:cs typeface="Times New Roman" pitchFamily="18" charset="0"/>
              </a:rPr>
              <a:t> de production </a:t>
            </a:r>
            <a:r>
              <a:rPr lang="en-AU" sz="900" err="1">
                <a:latin typeface="Arial" charset="0"/>
                <a:cs typeface="Times New Roman" pitchFamily="18" charset="0"/>
              </a:rPr>
              <a:t>d’unités</a:t>
            </a:r>
            <a:r>
              <a:rPr lang="en-AU" sz="900">
                <a:latin typeface="Arial" charset="0"/>
                <a:cs typeface="Times New Roman" pitchFamily="18" charset="0"/>
              </a:rPr>
              <a:t> par </a:t>
            </a:r>
            <a:r>
              <a:rPr lang="en-AU" sz="900" err="1">
                <a:latin typeface="Arial" charset="0"/>
                <a:cs typeface="Times New Roman" pitchFamily="18" charset="0"/>
              </a:rPr>
              <a:t>heure</a:t>
            </a:r>
            <a:r>
              <a:rPr lang="en-AU" sz="900">
                <a:latin typeface="Arial" charset="0"/>
                <a:cs typeface="Times New Roman" pitchFamily="18" charset="0"/>
              </a:rPr>
              <a:t>.  </a:t>
            </a:r>
          </a:p>
          <a:p>
            <a:pPr>
              <a:lnSpc>
                <a:spcPct val="110000"/>
              </a:lnSpc>
            </a:pPr>
            <a:r>
              <a:rPr lang="en-AU" sz="900">
                <a:latin typeface="Arial" charset="0"/>
                <a:cs typeface="Times New Roman" pitchFamily="18" charset="0"/>
              </a:rPr>
              <a:t>   </a:t>
            </a:r>
          </a:p>
          <a:p>
            <a:pPr>
              <a:lnSpc>
                <a:spcPct val="110000"/>
              </a:lnSpc>
            </a:pPr>
            <a:r>
              <a:rPr lang="en-AU" sz="900">
                <a:latin typeface="Arial" charset="0"/>
                <a:cs typeface="Times New Roman" pitchFamily="18" charset="0"/>
              </a:rPr>
              <a:t>Le </a:t>
            </a:r>
            <a:r>
              <a:rPr lang="en-AU" sz="900" err="1">
                <a:latin typeface="Arial" charset="0"/>
                <a:cs typeface="Times New Roman" pitchFamily="18" charset="0"/>
              </a:rPr>
              <a:t>coût</a:t>
            </a:r>
            <a:r>
              <a:rPr lang="en-AU" sz="900">
                <a:latin typeface="Arial" charset="0"/>
                <a:cs typeface="Times New Roman" pitchFamily="18" charset="0"/>
              </a:rPr>
              <a:t> total par </a:t>
            </a:r>
            <a:r>
              <a:rPr lang="en-AU" sz="900" err="1">
                <a:latin typeface="Arial" charset="0"/>
                <a:cs typeface="Times New Roman" pitchFamily="18" charset="0"/>
              </a:rPr>
              <a:t>unité</a:t>
            </a:r>
            <a:r>
              <a:rPr lang="en-AU" sz="900">
                <a:latin typeface="Arial" charset="0"/>
                <a:cs typeface="Times New Roman" pitchFamily="18" charset="0"/>
              </a:rPr>
              <a:t> </a:t>
            </a:r>
            <a:r>
              <a:rPr lang="en-AU" sz="900" err="1">
                <a:latin typeface="Arial" charset="0"/>
                <a:cs typeface="Times New Roman" pitchFamily="18" charset="0"/>
              </a:rPr>
              <a:t>produite</a:t>
            </a:r>
            <a:r>
              <a:rPr lang="en-AU" sz="900">
                <a:latin typeface="Arial" charset="0"/>
                <a:cs typeface="Times New Roman" pitchFamily="18" charset="0"/>
              </a:rPr>
              <a:t>, </a:t>
            </a:r>
            <a:r>
              <a:rPr lang="en-AU" sz="900" i="1">
                <a:latin typeface="Arial" charset="0"/>
                <a:cs typeface="Times New Roman" pitchFamily="18" charset="0"/>
              </a:rPr>
              <a:t>C</a:t>
            </a:r>
            <a:r>
              <a:rPr lang="en-AU" sz="900" i="1" baseline="-30000">
                <a:latin typeface="Arial" charset="0"/>
                <a:cs typeface="Times New Roman" pitchFamily="18" charset="0"/>
              </a:rPr>
              <a:t>s</a:t>
            </a:r>
            <a:r>
              <a:rPr lang="en-AU" sz="900">
                <a:latin typeface="Arial" charset="0"/>
                <a:cs typeface="Times New Roman" pitchFamily="18" charset="0"/>
              </a:rPr>
              <a:t>, </a:t>
            </a:r>
            <a:r>
              <a:rPr lang="en-AU" sz="900" err="1">
                <a:latin typeface="Arial" charset="0"/>
                <a:cs typeface="Times New Roman" pitchFamily="18" charset="0"/>
              </a:rPr>
              <a:t>est</a:t>
            </a:r>
            <a:r>
              <a:rPr lang="en-AU" sz="900">
                <a:latin typeface="Arial" charset="0"/>
                <a:cs typeface="Times New Roman" pitchFamily="18" charset="0"/>
              </a:rPr>
              <a:t> la </a:t>
            </a:r>
            <a:r>
              <a:rPr lang="en-AU" sz="900" err="1">
                <a:latin typeface="Arial" charset="0"/>
                <a:cs typeface="Times New Roman" pitchFamily="18" charset="0"/>
              </a:rPr>
              <a:t>somme</a:t>
            </a:r>
            <a:r>
              <a:rPr lang="en-AU" sz="900">
                <a:latin typeface="Arial" charset="0"/>
                <a:cs typeface="Times New Roman" pitchFamily="18" charset="0"/>
              </a:rPr>
              <a:t> de </a:t>
            </a:r>
            <a:r>
              <a:rPr lang="en-AU" sz="900" err="1">
                <a:latin typeface="Arial" charset="0"/>
                <a:cs typeface="Times New Roman" pitchFamily="18" charset="0"/>
              </a:rPr>
              <a:t>ces</a:t>
            </a:r>
            <a:r>
              <a:rPr lang="en-AU" sz="900">
                <a:latin typeface="Arial" charset="0"/>
                <a:cs typeface="Times New Roman" pitchFamily="18" charset="0"/>
              </a:rPr>
              <a:t> 4 </a:t>
            </a:r>
            <a:r>
              <a:rPr lang="en-AU" sz="900" err="1">
                <a:latin typeface="Arial" charset="0"/>
                <a:cs typeface="Times New Roman" pitchFamily="18" charset="0"/>
              </a:rPr>
              <a:t>termes</a:t>
            </a:r>
            <a:r>
              <a:rPr lang="en-AU" sz="900">
                <a:latin typeface="Arial" charset="0"/>
                <a:cs typeface="Times New Roman" pitchFamily="18" charset="0"/>
              </a:rPr>
              <a:t>, </a:t>
            </a:r>
            <a:r>
              <a:rPr lang="en-AU" sz="900" i="1">
                <a:latin typeface="Arial" charset="0"/>
                <a:cs typeface="Times New Roman" pitchFamily="18" charset="0"/>
              </a:rPr>
              <a:t>C</a:t>
            </a:r>
            <a:r>
              <a:rPr lang="en-AU" sz="900" i="1" baseline="-30000">
                <a:latin typeface="Arial" charset="0"/>
                <a:cs typeface="Times New Roman" pitchFamily="18" charset="0"/>
              </a:rPr>
              <a:t>1</a:t>
            </a:r>
            <a:r>
              <a:rPr lang="en-AU" sz="900">
                <a:latin typeface="Arial" charset="0"/>
                <a:cs typeface="Times New Roman" pitchFamily="18" charset="0"/>
              </a:rPr>
              <a:t> to </a:t>
            </a:r>
            <a:r>
              <a:rPr lang="en-AU" sz="900" i="1">
                <a:latin typeface="Arial" charset="0"/>
                <a:cs typeface="Times New Roman" pitchFamily="18" charset="0"/>
              </a:rPr>
              <a:t>C</a:t>
            </a:r>
            <a:r>
              <a:rPr lang="en-AU" sz="900" i="1" baseline="-30000">
                <a:latin typeface="Arial" charset="0"/>
                <a:cs typeface="Times New Roman" pitchFamily="18" charset="0"/>
              </a:rPr>
              <a:t>4</a:t>
            </a:r>
            <a:r>
              <a:rPr lang="en-AU" sz="900">
                <a:latin typeface="Arial" charset="0"/>
                <a:cs typeface="Times New Roman" pitchFamily="18" charset="0"/>
              </a:rPr>
              <a:t>, </a:t>
            </a:r>
            <a:r>
              <a:rPr lang="en-AU" sz="900" err="1">
                <a:latin typeface="Arial" charset="0"/>
                <a:cs typeface="Times New Roman" pitchFamily="18" charset="0"/>
              </a:rPr>
              <a:t>aboutissant</a:t>
            </a:r>
            <a:r>
              <a:rPr lang="en-AU" sz="900">
                <a:latin typeface="Arial" charset="0"/>
                <a:cs typeface="Times New Roman" pitchFamily="18" charset="0"/>
              </a:rPr>
              <a:t> à </a:t>
            </a:r>
            <a:r>
              <a:rPr lang="en-AU" sz="900" err="1">
                <a:latin typeface="Arial" charset="0"/>
                <a:cs typeface="Times New Roman" pitchFamily="18" charset="0"/>
              </a:rPr>
              <a:t>l’équation</a:t>
            </a:r>
            <a:r>
              <a:rPr lang="en-AU" sz="900">
                <a:latin typeface="Arial" charset="0"/>
                <a:cs typeface="Times New Roman" pitchFamily="18" charset="0"/>
              </a:rPr>
              <a:t> finale. </a:t>
            </a:r>
            <a:r>
              <a:rPr lang="en-AU" sz="900" err="1">
                <a:latin typeface="Arial" charset="0"/>
                <a:cs typeface="Times New Roman" pitchFamily="18" charset="0"/>
              </a:rPr>
              <a:t>Cet</a:t>
            </a:r>
            <a:r>
              <a:rPr lang="en-AU" sz="900">
                <a:latin typeface="Arial" charset="0"/>
                <a:cs typeface="Times New Roman" pitchFamily="18" charset="0"/>
              </a:rPr>
              <a:t> ensemble </a:t>
            </a:r>
            <a:r>
              <a:rPr lang="en-AU" sz="900" err="1">
                <a:latin typeface="Arial" charset="0"/>
                <a:cs typeface="Times New Roman" pitchFamily="18" charset="0"/>
              </a:rPr>
              <a:t>établit</a:t>
            </a:r>
            <a:r>
              <a:rPr lang="en-AU" sz="900">
                <a:latin typeface="Arial" charset="0"/>
                <a:cs typeface="Times New Roman" pitchFamily="18" charset="0"/>
              </a:rPr>
              <a:t> </a:t>
            </a:r>
            <a:r>
              <a:rPr lang="en-AU" sz="900" err="1">
                <a:latin typeface="Arial" charset="0"/>
                <a:cs typeface="Times New Roman" pitchFamily="18" charset="0"/>
              </a:rPr>
              <a:t>l’ossature</a:t>
            </a:r>
            <a:r>
              <a:rPr lang="en-AU" sz="900">
                <a:latin typeface="Arial" charset="0"/>
                <a:cs typeface="Times New Roman" pitchFamily="18" charset="0"/>
              </a:rPr>
              <a:t> d’un </a:t>
            </a:r>
            <a:r>
              <a:rPr lang="en-AU" sz="900" err="1">
                <a:latin typeface="Arial" charset="0"/>
                <a:cs typeface="Times New Roman" pitchFamily="18" charset="0"/>
              </a:rPr>
              <a:t>outil</a:t>
            </a:r>
            <a:r>
              <a:rPr lang="en-AU" sz="900">
                <a:latin typeface="Arial" charset="0"/>
                <a:cs typeface="Times New Roman" pitchFamily="18" charset="0"/>
              </a:rPr>
              <a:t> </a:t>
            </a:r>
            <a:r>
              <a:rPr lang="en-AU" sz="900" err="1">
                <a:latin typeface="Arial" charset="0"/>
                <a:cs typeface="Times New Roman" pitchFamily="18" charset="0"/>
              </a:rPr>
              <a:t>d’estimation</a:t>
            </a:r>
            <a:r>
              <a:rPr lang="en-AU" sz="900">
                <a:latin typeface="Arial" charset="0"/>
                <a:cs typeface="Times New Roman" pitchFamily="18" charset="0"/>
              </a:rPr>
              <a:t> des </a:t>
            </a:r>
            <a:r>
              <a:rPr lang="en-AU" sz="900" err="1">
                <a:latin typeface="Arial" charset="0"/>
                <a:cs typeface="Times New Roman" pitchFamily="18" charset="0"/>
              </a:rPr>
              <a:t>coûts</a:t>
            </a:r>
            <a:r>
              <a:rPr lang="en-AU" sz="900">
                <a:latin typeface="Arial" charset="0"/>
                <a:cs typeface="Times New Roman" pitchFamily="18" charset="0"/>
              </a:rPr>
              <a:t> </a:t>
            </a:r>
            <a:r>
              <a:rPr lang="en-AU" sz="900" err="1">
                <a:latin typeface="Arial" charset="0"/>
                <a:cs typeface="Times New Roman" pitchFamily="18" charset="0"/>
              </a:rPr>
              <a:t>relatifs</a:t>
            </a:r>
            <a:r>
              <a:rPr lang="en-AU" sz="900">
                <a:latin typeface="Arial" charset="0"/>
                <a:cs typeface="Times New Roman" pitchFamily="18" charset="0"/>
              </a:rPr>
              <a:t> de production </a:t>
            </a:r>
            <a:r>
              <a:rPr lang="en-AU" sz="900" err="1">
                <a:latin typeface="Arial" charset="0"/>
                <a:cs typeface="Times New Roman" pitchFamily="18" charset="0"/>
              </a:rPr>
              <a:t>d’une</a:t>
            </a:r>
            <a:r>
              <a:rPr lang="en-AU" sz="900">
                <a:latin typeface="Arial" charset="0"/>
                <a:cs typeface="Times New Roman" pitchFamily="18" charset="0"/>
              </a:rPr>
              <a:t> </a:t>
            </a:r>
            <a:r>
              <a:rPr lang="en-AU" sz="900" err="1">
                <a:latin typeface="Arial" charset="0"/>
                <a:cs typeface="Times New Roman" pitchFamily="18" charset="0"/>
              </a:rPr>
              <a:t>unité</a:t>
            </a:r>
            <a:r>
              <a:rPr lang="en-AU" sz="900">
                <a:latin typeface="Arial" charset="0"/>
                <a:cs typeface="Times New Roman" pitchFamily="18" charset="0"/>
              </a:rPr>
              <a:t>. Il </a:t>
            </a:r>
            <a:r>
              <a:rPr lang="en-AU" sz="900" err="1">
                <a:latin typeface="Arial" charset="0"/>
                <a:cs typeface="Times New Roman" pitchFamily="18" charset="0"/>
              </a:rPr>
              <a:t>peut</a:t>
            </a:r>
            <a:r>
              <a:rPr lang="en-AU" sz="900">
                <a:latin typeface="Arial" charset="0"/>
                <a:cs typeface="Times New Roman" pitchFamily="18" charset="0"/>
              </a:rPr>
              <a:t> </a:t>
            </a:r>
            <a:r>
              <a:rPr lang="en-AU" sz="900" err="1">
                <a:latin typeface="Arial" charset="0"/>
                <a:cs typeface="Times New Roman" pitchFamily="18" charset="0"/>
              </a:rPr>
              <a:t>être</a:t>
            </a:r>
            <a:r>
              <a:rPr lang="en-AU" sz="900">
                <a:latin typeface="Arial" charset="0"/>
                <a:cs typeface="Times New Roman" pitchFamily="18" charset="0"/>
              </a:rPr>
              <a:t> </a:t>
            </a:r>
            <a:r>
              <a:rPr lang="en-AU" sz="900" err="1">
                <a:latin typeface="Arial" charset="0"/>
                <a:cs typeface="Times New Roman" pitchFamily="18" charset="0"/>
              </a:rPr>
              <a:t>affiner</a:t>
            </a:r>
            <a:r>
              <a:rPr lang="en-AU" sz="900">
                <a:latin typeface="Arial" charset="0"/>
                <a:cs typeface="Times New Roman" pitchFamily="18" charset="0"/>
              </a:rPr>
              <a:t> de plein de manière </a:t>
            </a:r>
            <a:r>
              <a:rPr lang="en-AU" sz="900" err="1">
                <a:latin typeface="Arial" charset="0"/>
                <a:cs typeface="Times New Roman" pitchFamily="18" charset="0"/>
              </a:rPr>
              <a:t>différentes</a:t>
            </a:r>
            <a:r>
              <a:rPr lang="en-AU" sz="900">
                <a:latin typeface="Arial" charset="0"/>
                <a:cs typeface="Times New Roman" pitchFamily="18" charset="0"/>
              </a:rPr>
              <a:t>. Le </a:t>
            </a:r>
            <a:r>
              <a:rPr lang="en-AU" sz="900" err="1">
                <a:latin typeface="Arial" charset="0"/>
                <a:cs typeface="Times New Roman" pitchFamily="18" charset="0"/>
              </a:rPr>
              <a:t>logiciel</a:t>
            </a:r>
            <a:r>
              <a:rPr lang="en-AU" sz="900">
                <a:latin typeface="Arial" charset="0"/>
                <a:cs typeface="Times New Roman" pitchFamily="18" charset="0"/>
              </a:rPr>
              <a:t> Granta a </a:t>
            </a:r>
            <a:r>
              <a:rPr lang="en-AU" sz="900" err="1">
                <a:latin typeface="Arial" charset="0"/>
                <a:cs typeface="Times New Roman" pitchFamily="18" charset="0"/>
              </a:rPr>
              <a:t>une</a:t>
            </a:r>
            <a:r>
              <a:rPr lang="en-AU" sz="900">
                <a:latin typeface="Arial" charset="0"/>
                <a:cs typeface="Times New Roman" pitchFamily="18" charset="0"/>
              </a:rPr>
              <a:t> version </a:t>
            </a:r>
            <a:r>
              <a:rPr lang="en-AU" sz="900" err="1">
                <a:latin typeface="Arial" charset="0"/>
                <a:cs typeface="Times New Roman" pitchFamily="18" charset="0"/>
              </a:rPr>
              <a:t>légèrement</a:t>
            </a:r>
            <a:r>
              <a:rPr lang="en-AU" sz="900">
                <a:latin typeface="Arial" charset="0"/>
                <a:cs typeface="Times New Roman" pitchFamily="18" charset="0"/>
              </a:rPr>
              <a:t> </a:t>
            </a:r>
            <a:r>
              <a:rPr lang="en-AU" sz="900" err="1">
                <a:latin typeface="Arial" charset="0"/>
                <a:cs typeface="Times New Roman" pitchFamily="18" charset="0"/>
              </a:rPr>
              <a:t>affinée</a:t>
            </a:r>
            <a:r>
              <a:rPr lang="en-AU" sz="900">
                <a:latin typeface="Arial" charset="0"/>
                <a:cs typeface="Times New Roman" pitchFamily="18" charset="0"/>
              </a:rPr>
              <a:t>, </a:t>
            </a:r>
            <a:r>
              <a:rPr lang="en-AU" sz="900" err="1">
                <a:latin typeface="Arial" charset="0"/>
                <a:cs typeface="Times New Roman" pitchFamily="18" charset="0"/>
              </a:rPr>
              <a:t>implémenté</a:t>
            </a:r>
            <a:r>
              <a:rPr lang="en-AU" sz="900">
                <a:latin typeface="Arial" charset="0"/>
                <a:cs typeface="Times New Roman" pitchFamily="18" charset="0"/>
              </a:rPr>
              <a:t> pour les </a:t>
            </a:r>
            <a:r>
              <a:rPr lang="en-AU" sz="900" err="1">
                <a:latin typeface="Arial" charset="0"/>
                <a:cs typeface="Times New Roman" pitchFamily="18" charset="0"/>
              </a:rPr>
              <a:t>procédés</a:t>
            </a:r>
            <a:r>
              <a:rPr lang="en-AU" sz="900">
                <a:latin typeface="Arial" charset="0"/>
                <a:cs typeface="Times New Roman" pitchFamily="18" charset="0"/>
              </a:rPr>
              <a:t> de mise </a:t>
            </a:r>
            <a:r>
              <a:rPr lang="en-AU" sz="900" err="1">
                <a:latin typeface="Arial" charset="0"/>
                <a:cs typeface="Times New Roman" pitchFamily="18" charset="0"/>
              </a:rPr>
              <a:t>en</a:t>
            </a:r>
            <a:r>
              <a:rPr lang="en-AU" sz="900">
                <a:latin typeface="Arial" charset="0"/>
                <a:cs typeface="Times New Roman" pitchFamily="18" charset="0"/>
              </a:rPr>
              <a:t> </a:t>
            </a:r>
            <a:r>
              <a:rPr lang="en-AU" sz="900" err="1">
                <a:latin typeface="Arial" charset="0"/>
                <a:cs typeface="Times New Roman" pitchFamily="18" charset="0"/>
              </a:rPr>
              <a:t>forme</a:t>
            </a:r>
            <a:r>
              <a:rPr lang="en-AU" sz="900">
                <a:latin typeface="Arial" charset="0"/>
                <a:cs typeface="Times New Roman" pitchFamily="18" charset="0"/>
              </a:rPr>
              <a:t>. </a:t>
            </a:r>
            <a:endParaRPr lang="en-GB" sz="900">
              <a:latin typeface="Arial" charset="0"/>
              <a:cs typeface="Times New Roman" pitchFamily="18" charset="0"/>
            </a:endParaRPr>
          </a:p>
        </p:txBody>
      </p:sp>
    </p:spTree>
    <p:extLst>
      <p:ext uri="{BB962C8B-B14F-4D97-AF65-F5344CB8AC3E}">
        <p14:creationId xmlns:p14="http://schemas.microsoft.com/office/powerpoint/2010/main" val="100105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17</a:t>
            </a:fld>
            <a:endParaRPr lang="en-GB" b="1">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err="1"/>
              <a:t>Naviguer</a:t>
            </a:r>
            <a:r>
              <a:rPr lang="en-GB" sz="900" b="1" i="1"/>
              <a:t> dans la table de </a:t>
            </a:r>
            <a:r>
              <a:rPr lang="en-GB" sz="900" b="1" i="1" err="1"/>
              <a:t>données</a:t>
            </a:r>
            <a:r>
              <a:rPr lang="en-GB" sz="900" b="1" i="1"/>
              <a:t> de </a:t>
            </a:r>
            <a:r>
              <a:rPr lang="en-GB" sz="900" b="1" i="1" err="1"/>
              <a:t>procédés</a:t>
            </a:r>
            <a:r>
              <a:rPr lang="en-GB" sz="900" b="1" i="1"/>
              <a:t> </a:t>
            </a:r>
          </a:p>
          <a:p>
            <a:pPr algn="ctr"/>
            <a:endParaRPr lang="en-GB" sz="900" b="1" i="1"/>
          </a:p>
          <a:p>
            <a:r>
              <a:rPr lang="en-GB" sz="900"/>
              <a:t>Le </a:t>
            </a:r>
            <a:r>
              <a:rPr lang="en-GB" sz="900" err="1"/>
              <a:t>schéma</a:t>
            </a:r>
            <a:r>
              <a:rPr lang="en-GB" sz="900"/>
              <a:t> </a:t>
            </a:r>
            <a:r>
              <a:rPr lang="en-GB" sz="900" err="1"/>
              <a:t>montre</a:t>
            </a:r>
            <a:r>
              <a:rPr lang="en-GB" sz="900"/>
              <a:t> les </a:t>
            </a:r>
            <a:r>
              <a:rPr lang="en-GB" sz="900" err="1"/>
              <a:t>fonctionnalités</a:t>
            </a:r>
            <a:r>
              <a:rPr lang="en-GB" sz="900"/>
              <a:t> </a:t>
            </a:r>
            <a:r>
              <a:rPr lang="en-GB" sz="900" err="1"/>
              <a:t>basiques</a:t>
            </a:r>
            <a:r>
              <a:rPr lang="en-GB" sz="900"/>
              <a:t> des </a:t>
            </a:r>
            <a:r>
              <a:rPr lang="en-GB" sz="900" err="1"/>
              <a:t>données</a:t>
            </a:r>
            <a:r>
              <a:rPr lang="en-GB" sz="900"/>
              <a:t> de sortie du </a:t>
            </a:r>
            <a:r>
              <a:rPr lang="en-GB" sz="900" err="1"/>
              <a:t>modèle</a:t>
            </a:r>
            <a:r>
              <a:rPr lang="en-GB" sz="900"/>
              <a:t> – le </a:t>
            </a:r>
            <a:r>
              <a:rPr lang="en-GB" sz="900" err="1"/>
              <a:t>coût</a:t>
            </a:r>
            <a:r>
              <a:rPr lang="en-GB" sz="900"/>
              <a:t> </a:t>
            </a:r>
            <a:r>
              <a:rPr lang="en-GB" sz="900" err="1"/>
              <a:t>relatif</a:t>
            </a:r>
            <a:r>
              <a:rPr lang="en-GB" sz="900"/>
              <a:t> </a:t>
            </a:r>
            <a:r>
              <a:rPr lang="en-GB" sz="900" err="1"/>
              <a:t>en</a:t>
            </a:r>
            <a:r>
              <a:rPr lang="en-GB" sz="900"/>
              <a:t> </a:t>
            </a:r>
            <a:r>
              <a:rPr lang="en-GB" sz="900" err="1"/>
              <a:t>fonction</a:t>
            </a:r>
            <a:r>
              <a:rPr lang="en-GB" sz="900"/>
              <a:t> de la taille du lot de production. </a:t>
            </a:r>
          </a:p>
          <a:p>
            <a:endParaRPr lang="en-GB"/>
          </a:p>
        </p:txBody>
      </p:sp>
    </p:spTree>
    <p:extLst>
      <p:ext uri="{BB962C8B-B14F-4D97-AF65-F5344CB8AC3E}">
        <p14:creationId xmlns:p14="http://schemas.microsoft.com/office/powerpoint/2010/main" val="100105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18</a:t>
            </a:fld>
            <a:endParaRPr lang="en-GB" b="1">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err="1"/>
              <a:t>L’interface</a:t>
            </a:r>
            <a:r>
              <a:rPr lang="en-GB" sz="900" b="1" i="1"/>
              <a:t> de </a:t>
            </a:r>
            <a:r>
              <a:rPr lang="en-GB" sz="900" b="1" i="1" err="1"/>
              <a:t>coût</a:t>
            </a:r>
            <a:r>
              <a:rPr lang="en-GB" sz="900" b="1" i="1"/>
              <a:t> et les </a:t>
            </a:r>
            <a:r>
              <a:rPr lang="en-GB" sz="900" b="1" i="1" err="1"/>
              <a:t>données</a:t>
            </a:r>
            <a:r>
              <a:rPr lang="en-GB" sz="900" b="1" i="1"/>
              <a:t> de sortie </a:t>
            </a:r>
            <a:endParaRPr lang="en-GB" sz="900" b="1" i="1" baseline="0"/>
          </a:p>
          <a:p>
            <a:pPr algn="ctr"/>
            <a:endParaRPr lang="en-GB" sz="900" b="1" i="1"/>
          </a:p>
          <a:p>
            <a:r>
              <a:rPr lang="en-US" sz="900" err="1">
                <a:latin typeface="Arial" charset="0"/>
                <a:cs typeface="Arial" charset="0"/>
              </a:rPr>
              <a:t>Voici</a:t>
            </a:r>
            <a:r>
              <a:rPr lang="en-US" sz="900">
                <a:latin typeface="Arial" charset="0"/>
                <a:cs typeface="Arial" charset="0"/>
              </a:rPr>
              <a:t> </a:t>
            </a:r>
            <a:r>
              <a:rPr lang="en-US" sz="900" err="1">
                <a:latin typeface="Arial" charset="0"/>
                <a:cs typeface="Arial" charset="0"/>
              </a:rPr>
              <a:t>une</a:t>
            </a:r>
            <a:r>
              <a:rPr lang="en-US" sz="900">
                <a:latin typeface="Arial" charset="0"/>
                <a:cs typeface="Arial" charset="0"/>
              </a:rPr>
              <a:t> des manières par </a:t>
            </a:r>
            <a:r>
              <a:rPr lang="en-US" sz="900" err="1">
                <a:latin typeface="Arial" charset="0"/>
                <a:cs typeface="Arial" charset="0"/>
              </a:rPr>
              <a:t>laquelle</a:t>
            </a:r>
            <a:r>
              <a:rPr lang="en-US" sz="900">
                <a:latin typeface="Arial" charset="0"/>
                <a:cs typeface="Arial" charset="0"/>
              </a:rPr>
              <a:t> les </a:t>
            </a:r>
            <a:r>
              <a:rPr lang="en-US" sz="900" err="1">
                <a:latin typeface="Arial" charset="0"/>
                <a:cs typeface="Arial" charset="0"/>
              </a:rPr>
              <a:t>données</a:t>
            </a:r>
            <a:r>
              <a:rPr lang="en-US" sz="900">
                <a:latin typeface="Arial" charset="0"/>
                <a:cs typeface="Arial" charset="0"/>
              </a:rPr>
              <a:t> de </a:t>
            </a:r>
            <a:r>
              <a:rPr lang="en-US" sz="900" err="1">
                <a:latin typeface="Arial" charset="0"/>
                <a:cs typeface="Arial" charset="0"/>
              </a:rPr>
              <a:t>coût</a:t>
            </a:r>
            <a:r>
              <a:rPr lang="en-US" sz="900">
                <a:latin typeface="Arial" charset="0"/>
                <a:cs typeface="Arial" charset="0"/>
              </a:rPr>
              <a:t> </a:t>
            </a:r>
            <a:r>
              <a:rPr lang="en-US" sz="900" err="1">
                <a:latin typeface="Arial" charset="0"/>
                <a:cs typeface="Arial" charset="0"/>
              </a:rPr>
              <a:t>peuvent</a:t>
            </a:r>
            <a:r>
              <a:rPr lang="en-US" sz="900">
                <a:latin typeface="Arial" charset="0"/>
                <a:cs typeface="Arial" charset="0"/>
              </a:rPr>
              <a:t> </a:t>
            </a:r>
            <a:r>
              <a:rPr lang="en-US" sz="900" err="1">
                <a:latin typeface="Arial" charset="0"/>
                <a:cs typeface="Arial" charset="0"/>
              </a:rPr>
              <a:t>être</a:t>
            </a:r>
            <a:r>
              <a:rPr lang="en-US" sz="900">
                <a:latin typeface="Arial" charset="0"/>
                <a:cs typeface="Arial" charset="0"/>
              </a:rPr>
              <a:t> </a:t>
            </a:r>
            <a:r>
              <a:rPr lang="en-US" sz="900" err="1">
                <a:latin typeface="Arial" charset="0"/>
                <a:cs typeface="Arial" charset="0"/>
              </a:rPr>
              <a:t>tracées</a:t>
            </a:r>
            <a:r>
              <a:rPr lang="en-US" sz="900">
                <a:latin typeface="Arial" charset="0"/>
                <a:cs typeface="Arial" charset="0"/>
              </a:rPr>
              <a:t> dans Granta EduPack. </a:t>
            </a:r>
            <a:r>
              <a:rPr lang="en-US" sz="900" err="1">
                <a:latin typeface="Arial" charset="0"/>
                <a:cs typeface="Arial" charset="0"/>
              </a:rPr>
              <a:t>C’est</a:t>
            </a:r>
            <a:r>
              <a:rPr lang="en-US" sz="900">
                <a:latin typeface="Arial" charset="0"/>
                <a:cs typeface="Arial" charset="0"/>
              </a:rPr>
              <a:t> un </a:t>
            </a:r>
            <a:r>
              <a:rPr lang="en-US" sz="900" err="1">
                <a:latin typeface="Arial" charset="0"/>
                <a:cs typeface="Arial" charset="0"/>
              </a:rPr>
              <a:t>graphique</a:t>
            </a:r>
            <a:r>
              <a:rPr lang="en-US" sz="900">
                <a:latin typeface="Arial" charset="0"/>
                <a:cs typeface="Arial" charset="0"/>
              </a:rPr>
              <a:t> de </a:t>
            </a:r>
            <a:r>
              <a:rPr lang="en-US" sz="900" err="1">
                <a:latin typeface="Arial" charset="0"/>
                <a:cs typeface="Arial" charset="0"/>
              </a:rPr>
              <a:t>coût</a:t>
            </a:r>
            <a:r>
              <a:rPr lang="en-US" sz="900">
                <a:latin typeface="Arial" charset="0"/>
                <a:cs typeface="Arial" charset="0"/>
              </a:rPr>
              <a:t> </a:t>
            </a:r>
            <a:r>
              <a:rPr lang="en-US" sz="900" err="1">
                <a:latin typeface="Arial" charset="0"/>
                <a:cs typeface="Arial" charset="0"/>
              </a:rPr>
              <a:t>en</a:t>
            </a:r>
            <a:r>
              <a:rPr lang="en-US" sz="900">
                <a:latin typeface="Arial" charset="0"/>
                <a:cs typeface="Arial" charset="0"/>
              </a:rPr>
              <a:t> </a:t>
            </a:r>
            <a:r>
              <a:rPr lang="en-US" sz="900" err="1">
                <a:latin typeface="Arial" charset="0"/>
                <a:cs typeface="Arial" charset="0"/>
              </a:rPr>
              <a:t>fonction</a:t>
            </a:r>
            <a:r>
              <a:rPr lang="en-US" sz="900">
                <a:latin typeface="Arial" charset="0"/>
                <a:cs typeface="Arial" charset="0"/>
              </a:rPr>
              <a:t> de la taille du lot pour un </a:t>
            </a:r>
            <a:r>
              <a:rPr lang="en-US" sz="900" err="1">
                <a:latin typeface="Arial" charset="0"/>
                <a:cs typeface="Arial" charset="0"/>
              </a:rPr>
              <a:t>seul</a:t>
            </a:r>
            <a:r>
              <a:rPr lang="en-US" sz="900">
                <a:latin typeface="Arial" charset="0"/>
                <a:cs typeface="Arial" charset="0"/>
              </a:rPr>
              <a:t> </a:t>
            </a:r>
            <a:r>
              <a:rPr lang="en-US" sz="900" err="1">
                <a:latin typeface="Arial" charset="0"/>
                <a:cs typeface="Arial" charset="0"/>
              </a:rPr>
              <a:t>procédé</a:t>
            </a:r>
            <a:r>
              <a:rPr lang="en-US" sz="900">
                <a:latin typeface="Arial" charset="0"/>
                <a:cs typeface="Arial" charset="0"/>
              </a:rPr>
              <a:t>, </a:t>
            </a:r>
            <a:r>
              <a:rPr lang="en-US" sz="900" err="1">
                <a:latin typeface="Arial" charset="0"/>
                <a:cs typeface="Arial" charset="0"/>
              </a:rPr>
              <a:t>ici</a:t>
            </a:r>
            <a:r>
              <a:rPr lang="en-US" sz="900">
                <a:latin typeface="Arial" charset="0"/>
                <a:cs typeface="Arial" charset="0"/>
              </a:rPr>
              <a:t> le moulage par injection, dans la </a:t>
            </a:r>
            <a:r>
              <a:rPr lang="en-US" sz="900" err="1">
                <a:latin typeface="Arial" charset="0"/>
                <a:cs typeface="Arial" charset="0"/>
              </a:rPr>
              <a:t>même</a:t>
            </a:r>
            <a:r>
              <a:rPr lang="en-US" sz="900">
                <a:latin typeface="Arial" charset="0"/>
                <a:cs typeface="Arial" charset="0"/>
              </a:rPr>
              <a:t> manière des figures </a:t>
            </a:r>
            <a:r>
              <a:rPr lang="en-US" sz="900" err="1">
                <a:latin typeface="Arial" charset="0"/>
                <a:cs typeface="Arial" charset="0"/>
              </a:rPr>
              <a:t>précédentes</a:t>
            </a:r>
            <a:r>
              <a:rPr lang="en-US" sz="900">
                <a:latin typeface="Arial" charset="0"/>
                <a:cs typeface="Arial" charset="0"/>
              </a:rPr>
              <a:t>. Les </a:t>
            </a:r>
            <a:r>
              <a:rPr lang="en-US" sz="900" err="1">
                <a:latin typeface="Arial" charset="0"/>
                <a:cs typeface="Arial" charset="0"/>
              </a:rPr>
              <a:t>paramètres</a:t>
            </a:r>
            <a:r>
              <a:rPr lang="en-US" sz="900">
                <a:latin typeface="Arial" charset="0"/>
                <a:cs typeface="Arial" charset="0"/>
              </a:rPr>
              <a:t> </a:t>
            </a:r>
            <a:r>
              <a:rPr lang="en-US" sz="900" err="1">
                <a:latin typeface="Arial" charset="0"/>
                <a:cs typeface="Arial" charset="0"/>
              </a:rPr>
              <a:t>définis</a:t>
            </a:r>
            <a:r>
              <a:rPr lang="en-US" sz="900">
                <a:latin typeface="Arial" charset="0"/>
                <a:cs typeface="Arial" charset="0"/>
              </a:rPr>
              <a:t> par </a:t>
            </a:r>
            <a:r>
              <a:rPr lang="en-US" sz="900" err="1">
                <a:latin typeface="Arial" charset="0"/>
                <a:cs typeface="Arial" charset="0"/>
              </a:rPr>
              <a:t>l’utilisateur</a:t>
            </a:r>
            <a:r>
              <a:rPr lang="en-US" sz="900">
                <a:latin typeface="Arial" charset="0"/>
                <a:cs typeface="Arial" charset="0"/>
              </a:rPr>
              <a:t> y </a:t>
            </a:r>
            <a:r>
              <a:rPr lang="en-US" sz="900" err="1">
                <a:latin typeface="Arial" charset="0"/>
                <a:cs typeface="Arial" charset="0"/>
              </a:rPr>
              <a:t>sont</a:t>
            </a:r>
            <a:r>
              <a:rPr lang="en-US" sz="900">
                <a:latin typeface="Arial" charset="0"/>
                <a:cs typeface="Arial" charset="0"/>
              </a:rPr>
              <a:t> </a:t>
            </a:r>
            <a:r>
              <a:rPr lang="en-US" sz="900" err="1">
                <a:latin typeface="Arial" charset="0"/>
                <a:cs typeface="Arial" charset="0"/>
              </a:rPr>
              <a:t>listés</a:t>
            </a:r>
            <a:r>
              <a:rPr lang="en-US" sz="900">
                <a:latin typeface="Arial" charset="0"/>
                <a:cs typeface="Arial" charset="0"/>
              </a:rPr>
              <a:t>. Les </a:t>
            </a:r>
            <a:r>
              <a:rPr lang="en-US" sz="900" err="1">
                <a:latin typeface="Arial" charset="0"/>
                <a:cs typeface="Arial" charset="0"/>
              </a:rPr>
              <a:t>largeurs</a:t>
            </a:r>
            <a:r>
              <a:rPr lang="en-US" sz="900">
                <a:latin typeface="Arial" charset="0"/>
                <a:cs typeface="Arial" charset="0"/>
              </a:rPr>
              <a:t> de </a:t>
            </a:r>
            <a:r>
              <a:rPr lang="en-US" sz="900" err="1">
                <a:latin typeface="Arial" charset="0"/>
                <a:cs typeface="Arial" charset="0"/>
              </a:rPr>
              <a:t>bandes</a:t>
            </a:r>
            <a:r>
              <a:rPr lang="en-US" sz="900">
                <a:latin typeface="Arial" charset="0"/>
                <a:cs typeface="Arial" charset="0"/>
              </a:rPr>
              <a:t> qui </a:t>
            </a:r>
            <a:r>
              <a:rPr lang="en-US" sz="900" err="1">
                <a:latin typeface="Arial" charset="0"/>
                <a:cs typeface="Arial" charset="0"/>
              </a:rPr>
              <a:t>peuvent</a:t>
            </a:r>
            <a:r>
              <a:rPr lang="en-US" sz="900">
                <a:latin typeface="Arial" charset="0"/>
                <a:cs typeface="Arial" charset="0"/>
              </a:rPr>
              <a:t> </a:t>
            </a:r>
            <a:r>
              <a:rPr lang="en-US" sz="900" err="1">
                <a:latin typeface="Arial" charset="0"/>
                <a:cs typeface="Arial" charset="0"/>
              </a:rPr>
              <a:t>exister</a:t>
            </a:r>
            <a:r>
              <a:rPr lang="en-US" sz="900">
                <a:latin typeface="Arial" charset="0"/>
                <a:cs typeface="Arial" charset="0"/>
              </a:rPr>
              <a:t> </a:t>
            </a:r>
            <a:r>
              <a:rPr lang="en-US" sz="900" err="1">
                <a:latin typeface="Arial" charset="0"/>
                <a:cs typeface="Arial" charset="0"/>
              </a:rPr>
              <a:t>proviennent</a:t>
            </a:r>
            <a:r>
              <a:rPr lang="en-US" sz="900">
                <a:latin typeface="Arial" charset="0"/>
                <a:cs typeface="Arial" charset="0"/>
              </a:rPr>
              <a:t> des </a:t>
            </a:r>
            <a:r>
              <a:rPr lang="en-US" sz="900" err="1">
                <a:latin typeface="Arial" charset="0"/>
                <a:cs typeface="Arial" charset="0"/>
              </a:rPr>
              <a:t>gammes</a:t>
            </a:r>
            <a:r>
              <a:rPr lang="en-US" sz="900">
                <a:latin typeface="Arial" charset="0"/>
                <a:cs typeface="Arial" charset="0"/>
              </a:rPr>
              <a:t> des </a:t>
            </a:r>
            <a:r>
              <a:rPr lang="en-US" sz="900" err="1">
                <a:latin typeface="Arial" charset="0"/>
                <a:cs typeface="Arial" charset="0"/>
              </a:rPr>
              <a:t>attributs</a:t>
            </a:r>
            <a:r>
              <a:rPr lang="en-US" sz="900">
                <a:latin typeface="Arial" charset="0"/>
                <a:cs typeface="Arial" charset="0"/>
              </a:rPr>
              <a:t> </a:t>
            </a:r>
            <a:r>
              <a:rPr lang="en-US" sz="900" err="1">
                <a:latin typeface="Arial" charset="0"/>
                <a:cs typeface="Arial" charset="0"/>
              </a:rPr>
              <a:t>économiques</a:t>
            </a:r>
            <a:r>
              <a:rPr lang="en-US" sz="900">
                <a:latin typeface="Arial" charset="0"/>
                <a:cs typeface="Arial" charset="0"/>
              </a:rPr>
              <a:t>: un </a:t>
            </a:r>
            <a:r>
              <a:rPr lang="en-US" sz="900" err="1">
                <a:latin typeface="Arial" charset="0"/>
                <a:cs typeface="Arial" charset="0"/>
              </a:rPr>
              <a:t>forme</a:t>
            </a:r>
            <a:r>
              <a:rPr lang="en-US" sz="900">
                <a:latin typeface="Arial" charset="0"/>
                <a:cs typeface="Arial" charset="0"/>
              </a:rPr>
              <a:t> simple </a:t>
            </a:r>
            <a:r>
              <a:rPr lang="en-US" sz="900" err="1">
                <a:latin typeface="Arial" charset="0"/>
                <a:cs typeface="Arial" charset="0"/>
              </a:rPr>
              <a:t>nécessite</a:t>
            </a:r>
            <a:r>
              <a:rPr lang="en-US" sz="900">
                <a:latin typeface="Arial" charset="0"/>
                <a:cs typeface="Arial" charset="0"/>
              </a:rPr>
              <a:t> que des </a:t>
            </a:r>
            <a:r>
              <a:rPr lang="en-US" sz="900" err="1">
                <a:latin typeface="Arial" charset="0"/>
                <a:cs typeface="Arial" charset="0"/>
              </a:rPr>
              <a:t>moules</a:t>
            </a:r>
            <a:r>
              <a:rPr lang="en-US" sz="900">
                <a:latin typeface="Arial" charset="0"/>
                <a:cs typeface="Arial" charset="0"/>
              </a:rPr>
              <a:t> simples et se </a:t>
            </a:r>
            <a:r>
              <a:rPr lang="en-US" sz="900" err="1">
                <a:latin typeface="Arial" charset="0"/>
                <a:cs typeface="Arial" charset="0"/>
              </a:rPr>
              <a:t>positionnera</a:t>
            </a:r>
            <a:r>
              <a:rPr lang="en-US" sz="900">
                <a:latin typeface="Arial" charset="0"/>
                <a:cs typeface="Arial" charset="0"/>
              </a:rPr>
              <a:t> sur la borne </a:t>
            </a:r>
            <a:r>
              <a:rPr lang="en-US" sz="900" err="1">
                <a:latin typeface="Arial" charset="0"/>
                <a:cs typeface="Arial" charset="0"/>
              </a:rPr>
              <a:t>basse</a:t>
            </a:r>
            <a:r>
              <a:rPr lang="en-US" sz="900">
                <a:latin typeface="Arial" charset="0"/>
                <a:cs typeface="Arial" charset="0"/>
              </a:rPr>
              <a:t>; </a:t>
            </a:r>
            <a:r>
              <a:rPr lang="en-US" sz="900" err="1">
                <a:latin typeface="Arial" charset="0"/>
                <a:cs typeface="Arial" charset="0"/>
              </a:rPr>
              <a:t>une</a:t>
            </a:r>
            <a:r>
              <a:rPr lang="en-US" sz="900">
                <a:latin typeface="Arial" charset="0"/>
                <a:cs typeface="Arial" charset="0"/>
              </a:rPr>
              <a:t> plus </a:t>
            </a:r>
            <a:r>
              <a:rPr lang="en-US" sz="900" err="1">
                <a:latin typeface="Arial" charset="0"/>
                <a:cs typeface="Arial" charset="0"/>
              </a:rPr>
              <a:t>complexe</a:t>
            </a:r>
            <a:r>
              <a:rPr lang="en-US" sz="900">
                <a:latin typeface="Arial" charset="0"/>
                <a:cs typeface="Arial" charset="0"/>
              </a:rPr>
              <a:t> </a:t>
            </a:r>
            <a:r>
              <a:rPr lang="en-US" sz="900" err="1">
                <a:latin typeface="Arial" charset="0"/>
                <a:cs typeface="Arial" charset="0"/>
              </a:rPr>
              <a:t>nécessitant</a:t>
            </a:r>
            <a:r>
              <a:rPr lang="en-US" sz="900">
                <a:latin typeface="Arial" charset="0"/>
                <a:cs typeface="Arial" charset="0"/>
              </a:rPr>
              <a:t> </a:t>
            </a:r>
            <a:r>
              <a:rPr lang="en-US" sz="900" err="1">
                <a:latin typeface="Arial" charset="0"/>
                <a:cs typeface="Arial" charset="0"/>
              </a:rPr>
              <a:t>plusieurs</a:t>
            </a:r>
            <a:r>
              <a:rPr lang="en-US" sz="900">
                <a:latin typeface="Arial" charset="0"/>
                <a:cs typeface="Arial" charset="0"/>
              </a:rPr>
              <a:t> </a:t>
            </a:r>
            <a:r>
              <a:rPr lang="en-US" sz="900" err="1">
                <a:latin typeface="Arial" charset="0"/>
                <a:cs typeface="Arial" charset="0"/>
              </a:rPr>
              <a:t>moules</a:t>
            </a:r>
            <a:r>
              <a:rPr lang="en-US" sz="900">
                <a:latin typeface="Arial" charset="0"/>
                <a:cs typeface="Arial" charset="0"/>
              </a:rPr>
              <a:t> </a:t>
            </a:r>
            <a:r>
              <a:rPr lang="en-US" sz="900" err="1">
                <a:latin typeface="Arial" charset="0"/>
                <a:cs typeface="Arial" charset="0"/>
              </a:rPr>
              <a:t>figurera</a:t>
            </a:r>
            <a:r>
              <a:rPr lang="en-US" sz="900">
                <a:latin typeface="Arial" charset="0"/>
                <a:cs typeface="Arial" charset="0"/>
              </a:rPr>
              <a:t> sur la borne haute du </a:t>
            </a:r>
            <a:r>
              <a:rPr lang="en-US" sz="900" err="1">
                <a:latin typeface="Arial" charset="0"/>
                <a:cs typeface="Arial" charset="0"/>
              </a:rPr>
              <a:t>modèle</a:t>
            </a:r>
            <a:endParaRPr lang="en-GB"/>
          </a:p>
        </p:txBody>
      </p:sp>
    </p:spTree>
    <p:extLst>
      <p:ext uri="{BB962C8B-B14F-4D97-AF65-F5344CB8AC3E}">
        <p14:creationId xmlns:p14="http://schemas.microsoft.com/office/powerpoint/2010/main" val="1001056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a:t>Les </a:t>
            </a:r>
            <a:r>
              <a:rPr lang="en-GB" b="1" i="1" err="1"/>
              <a:t>procédés</a:t>
            </a:r>
            <a:r>
              <a:rPr lang="en-GB" b="1" i="1"/>
              <a:t> de fabrication additive</a:t>
            </a:r>
          </a:p>
          <a:p>
            <a:pPr algn="ctr"/>
            <a:endParaRPr lang="en-GB" b="1" i="1"/>
          </a:p>
          <a:p>
            <a:r>
              <a:rPr lang="en-GB" err="1"/>
              <a:t>Exemple</a:t>
            </a:r>
            <a:r>
              <a:rPr lang="en-GB"/>
              <a:t> : fusion par </a:t>
            </a:r>
            <a:r>
              <a:rPr lang="en-GB" err="1"/>
              <a:t>faisceau</a:t>
            </a:r>
            <a:r>
              <a:rPr lang="en-GB"/>
              <a:t> </a:t>
            </a:r>
            <a:r>
              <a:rPr lang="en-GB" err="1"/>
              <a:t>d’électrons</a:t>
            </a:r>
            <a:endParaRPr lang="en-GB"/>
          </a:p>
          <a:p>
            <a:pPr algn="ctr"/>
            <a:endParaRPr lang="en-GB" b="1" i="1"/>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19</a:t>
            </a:fld>
            <a:endParaRPr lang="en-GB"/>
          </a:p>
        </p:txBody>
      </p:sp>
    </p:spTree>
    <p:extLst>
      <p:ext uri="{BB962C8B-B14F-4D97-AF65-F5344CB8AC3E}">
        <p14:creationId xmlns:p14="http://schemas.microsoft.com/office/powerpoint/2010/main" val="277606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err="1">
                <a:solidFill>
                  <a:srgbClr val="CC0000"/>
                </a:solidFill>
              </a:rPr>
              <a:t>Objectifs</a:t>
            </a:r>
            <a:r>
              <a:rPr lang="en-US" sz="1200" b="1" i="1">
                <a:solidFill>
                  <a:srgbClr val="CC0000"/>
                </a:solidFill>
              </a:rPr>
              <a:t> </a:t>
            </a:r>
            <a:r>
              <a:rPr lang="en-US" sz="1200" b="1" i="1" err="1">
                <a:solidFill>
                  <a:srgbClr val="CC0000"/>
                </a:solidFill>
              </a:rPr>
              <a:t>pédagogiques</a:t>
            </a:r>
            <a:endParaRPr lang="en-US" sz="1200" b="1" i="1">
              <a:solidFill>
                <a:srgbClr val="CC0000"/>
              </a:solidFill>
            </a:endParaRPr>
          </a:p>
          <a:p>
            <a:endParaRPr lang="en-US" sz="1200"/>
          </a:p>
          <a:p>
            <a:r>
              <a:rPr lang="fr-FR"/>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a:p>
          <a:p>
            <a:endParaRPr lang="en-US" sz="1200"/>
          </a:p>
          <a:p>
            <a:r>
              <a:rPr lang="fr-FR"/>
              <a:t>Combinées à une évaluation appropriée, elles devraient être utiles dans le cadre des accréditations ou pour le Syllabus CDIO. </a:t>
            </a:r>
            <a:endParaRPr lang="en-US" sz="1200"/>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fr-FR"/>
              <a:t>Les textes énumérés proviennent de livres écrits ou co-écrits par Mike Ashby, mais d'autres textes sont également mentionnés dans les notes scientifiques.</a:t>
            </a:r>
          </a:p>
          <a:p>
            <a:endParaRPr lang="en-GB" sz="1600">
              <a:latin typeface="Arial" charset="0"/>
              <a:cs typeface="Arial" charset="0"/>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b="1" i="1" err="1"/>
              <a:t>Comparaison</a:t>
            </a:r>
            <a:r>
              <a:rPr lang="en-GB" b="1" i="1"/>
              <a:t> des </a:t>
            </a:r>
            <a:r>
              <a:rPr lang="en-GB" b="1" i="1" err="1"/>
              <a:t>coûts</a:t>
            </a:r>
            <a:endParaRPr lang="en-GB" b="1" i="1"/>
          </a:p>
          <a:p>
            <a:pPr marL="0" marR="0" lvl="0" indent="0" algn="ctr" defTabSz="914400" rtl="0" eaLnBrk="0" fontAlgn="base" latinLnBrk="0" hangingPunct="0">
              <a:lnSpc>
                <a:spcPct val="100000"/>
              </a:lnSpc>
              <a:spcBef>
                <a:spcPct val="30000"/>
              </a:spcBef>
              <a:spcAft>
                <a:spcPct val="0"/>
              </a:spcAft>
              <a:buClrTx/>
              <a:buSzTx/>
              <a:buFontTx/>
              <a:buNone/>
              <a:tabLst/>
              <a:defRPr/>
            </a:pPr>
            <a:endParaRPr lang="en-GB" b="1" i="1"/>
          </a:p>
          <a:p>
            <a:r>
              <a:rPr lang="en-GB" err="1"/>
              <a:t>Coulée</a:t>
            </a:r>
            <a:r>
              <a:rPr lang="en-GB"/>
              <a:t> </a:t>
            </a:r>
            <a:r>
              <a:rPr lang="en-GB" err="1"/>
              <a:t>en</a:t>
            </a:r>
            <a:r>
              <a:rPr lang="en-GB"/>
              <a:t> </a:t>
            </a:r>
            <a:r>
              <a:rPr lang="en-GB" err="1"/>
              <a:t>moule</a:t>
            </a:r>
            <a:r>
              <a:rPr lang="en-GB"/>
              <a:t> </a:t>
            </a:r>
            <a:r>
              <a:rPr lang="en-GB" err="1"/>
              <a:t>basse</a:t>
            </a:r>
            <a:r>
              <a:rPr lang="en-GB"/>
              <a:t> pression vs fusion par </a:t>
            </a:r>
            <a:r>
              <a:rPr lang="en-GB" err="1"/>
              <a:t>faisceau</a:t>
            </a:r>
            <a:r>
              <a:rPr lang="en-GB"/>
              <a:t> </a:t>
            </a:r>
            <a:r>
              <a:rPr lang="en-GB" err="1"/>
              <a:t>d’électrons</a:t>
            </a:r>
            <a:endParaRPr lang="en-GB"/>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20</a:t>
            </a:fld>
            <a:endParaRPr lang="en-GB"/>
          </a:p>
        </p:txBody>
      </p:sp>
    </p:spTree>
    <p:extLst>
      <p:ext uri="{BB962C8B-B14F-4D97-AF65-F5344CB8AC3E}">
        <p14:creationId xmlns:p14="http://schemas.microsoft.com/office/powerpoint/2010/main" val="3363923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b="1" i="1" err="1"/>
              <a:t>Comparaison</a:t>
            </a:r>
            <a:r>
              <a:rPr lang="en-GB" b="1" i="1"/>
              <a:t> des </a:t>
            </a:r>
            <a:r>
              <a:rPr lang="en-GB" b="1" i="1" err="1"/>
              <a:t>coûts</a:t>
            </a:r>
            <a:endParaRPr lang="en-GB" b="1" i="1"/>
          </a:p>
          <a:p>
            <a:pPr marL="0" marR="0" lvl="0" indent="0" algn="ctr" defTabSz="914400" rtl="0" eaLnBrk="0" fontAlgn="base" latinLnBrk="0" hangingPunct="0">
              <a:lnSpc>
                <a:spcPct val="100000"/>
              </a:lnSpc>
              <a:spcBef>
                <a:spcPct val="30000"/>
              </a:spcBef>
              <a:spcAft>
                <a:spcPct val="0"/>
              </a:spcAft>
              <a:buClrTx/>
              <a:buSzTx/>
              <a:buFontTx/>
              <a:buNone/>
              <a:tabLst/>
              <a:defRPr/>
            </a:pPr>
            <a:endParaRPr lang="en-GB" b="1" i="1"/>
          </a:p>
          <a:p>
            <a:r>
              <a:rPr lang="en-GB" err="1"/>
              <a:t>Coulée</a:t>
            </a:r>
            <a:r>
              <a:rPr lang="en-GB"/>
              <a:t> </a:t>
            </a:r>
            <a:r>
              <a:rPr lang="en-GB" err="1"/>
              <a:t>en</a:t>
            </a:r>
            <a:r>
              <a:rPr lang="en-GB"/>
              <a:t> </a:t>
            </a:r>
            <a:r>
              <a:rPr lang="en-GB" err="1"/>
              <a:t>moule</a:t>
            </a:r>
            <a:r>
              <a:rPr lang="en-GB"/>
              <a:t> </a:t>
            </a:r>
            <a:r>
              <a:rPr lang="en-GB" err="1"/>
              <a:t>basse</a:t>
            </a:r>
            <a:r>
              <a:rPr lang="en-GB"/>
              <a:t> pression vs fusion par </a:t>
            </a:r>
            <a:r>
              <a:rPr lang="en-GB" err="1"/>
              <a:t>faisceau</a:t>
            </a:r>
            <a:r>
              <a:rPr lang="en-GB"/>
              <a:t> </a:t>
            </a:r>
            <a:r>
              <a:rPr lang="en-GB" err="1"/>
              <a:t>d’électrons</a:t>
            </a:r>
            <a:endParaRPr lang="en-GB"/>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21</a:t>
            </a:fld>
            <a:endParaRPr lang="en-GB"/>
          </a:p>
        </p:txBody>
      </p:sp>
    </p:spTree>
    <p:extLst>
      <p:ext uri="{BB962C8B-B14F-4D97-AF65-F5344CB8AC3E}">
        <p14:creationId xmlns:p14="http://schemas.microsoft.com/office/powerpoint/2010/main" val="4073491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b="1" i="1" err="1"/>
              <a:t>Comparaison</a:t>
            </a:r>
            <a:r>
              <a:rPr lang="en-GB" b="1" i="1"/>
              <a:t> des </a:t>
            </a:r>
            <a:r>
              <a:rPr lang="en-GB" b="1" i="1" err="1"/>
              <a:t>coûts</a:t>
            </a:r>
            <a:endParaRPr lang="en-GB" b="1" i="1"/>
          </a:p>
          <a:p>
            <a:pPr marL="0" marR="0" lvl="0" indent="0" algn="ctr" defTabSz="914400" rtl="0" eaLnBrk="0" fontAlgn="base" latinLnBrk="0" hangingPunct="0">
              <a:lnSpc>
                <a:spcPct val="100000"/>
              </a:lnSpc>
              <a:spcBef>
                <a:spcPct val="30000"/>
              </a:spcBef>
              <a:spcAft>
                <a:spcPct val="0"/>
              </a:spcAft>
              <a:buClrTx/>
              <a:buSzTx/>
              <a:buFontTx/>
              <a:buNone/>
              <a:tabLst/>
              <a:defRPr/>
            </a:pPr>
            <a:endParaRPr lang="en-GB" b="1" i="1"/>
          </a:p>
          <a:p>
            <a:r>
              <a:rPr lang="en-GB" err="1"/>
              <a:t>Coulée</a:t>
            </a:r>
            <a:r>
              <a:rPr lang="en-GB"/>
              <a:t> </a:t>
            </a:r>
            <a:r>
              <a:rPr lang="en-GB" err="1"/>
              <a:t>en</a:t>
            </a:r>
            <a:r>
              <a:rPr lang="en-GB"/>
              <a:t> </a:t>
            </a:r>
            <a:r>
              <a:rPr lang="en-GB" err="1"/>
              <a:t>moule</a:t>
            </a:r>
            <a:r>
              <a:rPr lang="en-GB"/>
              <a:t> </a:t>
            </a:r>
            <a:r>
              <a:rPr lang="en-GB" err="1"/>
              <a:t>basse</a:t>
            </a:r>
            <a:r>
              <a:rPr lang="en-GB"/>
              <a:t> pression vs fusion par </a:t>
            </a:r>
            <a:r>
              <a:rPr lang="en-GB" err="1"/>
              <a:t>faisceau</a:t>
            </a:r>
            <a:r>
              <a:rPr lang="en-GB"/>
              <a:t> </a:t>
            </a:r>
            <a:r>
              <a:rPr lang="en-GB" err="1"/>
              <a:t>d’électrons</a:t>
            </a:r>
            <a:endParaRPr lang="en-GB"/>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22</a:t>
            </a:fld>
            <a:endParaRPr lang="en-GB"/>
          </a:p>
        </p:txBody>
      </p:sp>
    </p:spTree>
    <p:extLst>
      <p:ext uri="{BB962C8B-B14F-4D97-AF65-F5344CB8AC3E}">
        <p14:creationId xmlns:p14="http://schemas.microsoft.com/office/powerpoint/2010/main" val="700054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err="1"/>
              <a:t>Estimateur</a:t>
            </a:r>
            <a:r>
              <a:rPr lang="en-GB" b="1" i="1"/>
              <a:t> de </a:t>
            </a:r>
            <a:r>
              <a:rPr lang="en-GB" b="1" i="1" err="1"/>
              <a:t>coûts</a:t>
            </a:r>
            <a:r>
              <a:rPr lang="en-GB" b="1" i="1"/>
              <a:t> de </a:t>
            </a:r>
            <a:r>
              <a:rPr lang="en-GB" b="1" i="1" err="1"/>
              <a:t>pièces</a:t>
            </a:r>
            <a:endParaRPr lang="en-GB" b="1" i="1"/>
          </a:p>
          <a:p>
            <a:pPr algn="ctr"/>
            <a:endParaRPr lang="en-GB" b="1" i="1"/>
          </a:p>
          <a:p>
            <a:r>
              <a:rPr lang="en-GB"/>
              <a:t>Que </a:t>
            </a:r>
            <a:r>
              <a:rPr lang="en-GB" err="1"/>
              <a:t>peut</a:t>
            </a:r>
            <a:r>
              <a:rPr lang="en-GB"/>
              <a:t>-on faire avec </a:t>
            </a:r>
            <a:r>
              <a:rPr lang="en-GB" err="1"/>
              <a:t>l’estimateur</a:t>
            </a:r>
            <a:r>
              <a:rPr lang="en-GB"/>
              <a:t> de </a:t>
            </a:r>
            <a:r>
              <a:rPr lang="en-GB" err="1"/>
              <a:t>coû</a:t>
            </a:r>
            <a:r>
              <a:rPr lang="en-GB"/>
              <a:t> t?</a:t>
            </a:r>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23</a:t>
            </a:fld>
            <a:endParaRPr lang="en-GB"/>
          </a:p>
        </p:txBody>
      </p:sp>
    </p:spTree>
    <p:extLst>
      <p:ext uri="{BB962C8B-B14F-4D97-AF65-F5344CB8AC3E}">
        <p14:creationId xmlns:p14="http://schemas.microsoft.com/office/powerpoint/2010/main" val="147396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err="1"/>
              <a:t>Estimateur</a:t>
            </a:r>
            <a:r>
              <a:rPr lang="en-GB" b="1" i="1"/>
              <a:t> de </a:t>
            </a:r>
            <a:r>
              <a:rPr lang="en-GB" b="1" i="1" err="1"/>
              <a:t>coûts</a:t>
            </a:r>
            <a:r>
              <a:rPr lang="en-GB" b="1" i="1"/>
              <a:t> de </a:t>
            </a:r>
            <a:r>
              <a:rPr lang="en-GB" b="1" i="1" err="1"/>
              <a:t>pièces</a:t>
            </a:r>
            <a:endParaRPr lang="en-GB" b="1" i="1"/>
          </a:p>
          <a:p>
            <a:endParaRPr lang="en-GB" baseline="0"/>
          </a:p>
          <a:p>
            <a:r>
              <a:rPr lang="en-GB" baseline="0" err="1"/>
              <a:t>L’outil</a:t>
            </a:r>
            <a:r>
              <a:rPr lang="en-GB" baseline="0"/>
              <a:t> Synthesizer, accessible dans les base de </a:t>
            </a:r>
            <a:r>
              <a:rPr lang="en-GB" baseline="0" err="1"/>
              <a:t>données</a:t>
            </a:r>
            <a:r>
              <a:rPr lang="en-GB" baseline="0"/>
              <a:t> </a:t>
            </a:r>
            <a:r>
              <a:rPr lang="en-GB" baseline="0" err="1"/>
              <a:t>niveau</a:t>
            </a:r>
            <a:r>
              <a:rPr lang="en-GB" baseline="0"/>
              <a:t> 3 </a:t>
            </a:r>
            <a:r>
              <a:rPr lang="en-GB" baseline="0" err="1"/>
              <a:t>avancées</a:t>
            </a:r>
            <a:r>
              <a:rPr lang="en-GB" baseline="0"/>
              <a:t>, </a:t>
            </a:r>
            <a:r>
              <a:rPr lang="en-GB" baseline="0" err="1"/>
              <a:t>peut</a:t>
            </a:r>
            <a:r>
              <a:rPr lang="en-GB" baseline="0"/>
              <a:t> </a:t>
            </a:r>
            <a:r>
              <a:rPr lang="en-GB" baseline="0" err="1"/>
              <a:t>aussi</a:t>
            </a:r>
            <a:r>
              <a:rPr lang="en-GB" baseline="0"/>
              <a:t> </a:t>
            </a:r>
            <a:r>
              <a:rPr lang="en-GB" baseline="0" err="1"/>
              <a:t>être</a:t>
            </a:r>
            <a:r>
              <a:rPr lang="en-GB" baseline="0"/>
              <a:t> </a:t>
            </a:r>
            <a:r>
              <a:rPr lang="en-GB" baseline="0" err="1"/>
              <a:t>utilisé</a:t>
            </a:r>
            <a:r>
              <a:rPr lang="en-GB" baseline="0"/>
              <a:t> pour </a:t>
            </a:r>
            <a:r>
              <a:rPr lang="en-GB" baseline="0" err="1"/>
              <a:t>l’estimation</a:t>
            </a:r>
            <a:r>
              <a:rPr lang="en-GB" baseline="0"/>
              <a:t> </a:t>
            </a:r>
            <a:r>
              <a:rPr lang="en-GB" baseline="0" err="1"/>
              <a:t>d’autres</a:t>
            </a:r>
            <a:r>
              <a:rPr lang="en-GB" baseline="0"/>
              <a:t> </a:t>
            </a:r>
            <a:r>
              <a:rPr lang="en-GB" baseline="0" err="1"/>
              <a:t>propriétés</a:t>
            </a:r>
            <a:r>
              <a:rPr lang="en-GB" baseline="0"/>
              <a:t> </a:t>
            </a:r>
            <a:r>
              <a:rPr lang="en-GB" baseline="0" err="1"/>
              <a:t>basées</a:t>
            </a:r>
            <a:r>
              <a:rPr lang="en-GB" baseline="0"/>
              <a:t> sur les </a:t>
            </a:r>
            <a:r>
              <a:rPr lang="en-GB" baseline="0" err="1"/>
              <a:t>matériaux</a:t>
            </a:r>
            <a:r>
              <a:rPr lang="en-GB" baseline="0"/>
              <a:t> et </a:t>
            </a:r>
            <a:r>
              <a:rPr lang="en-GB" baseline="0" err="1"/>
              <a:t>procédés</a:t>
            </a:r>
            <a:r>
              <a:rPr lang="en-GB" baseline="0"/>
              <a:t> </a:t>
            </a:r>
            <a:r>
              <a:rPr lang="en-GB" baseline="0" err="1"/>
              <a:t>en</a:t>
            </a:r>
            <a:r>
              <a:rPr lang="en-GB" baseline="0"/>
              <a:t> </a:t>
            </a:r>
            <a:r>
              <a:rPr lang="en-GB" baseline="0" err="1"/>
              <a:t>utilisant</a:t>
            </a:r>
            <a:r>
              <a:rPr lang="en-GB" baseline="0"/>
              <a:t> les </a:t>
            </a:r>
            <a:r>
              <a:rPr lang="en-GB" baseline="0" err="1"/>
              <a:t>données</a:t>
            </a:r>
            <a:r>
              <a:rPr lang="en-GB" baseline="0"/>
              <a:t> </a:t>
            </a:r>
            <a:r>
              <a:rPr lang="en-GB" baseline="0" err="1"/>
              <a:t>EduPack</a:t>
            </a:r>
            <a:r>
              <a:rPr lang="en-GB" baseline="0"/>
              <a:t>. </a:t>
            </a:r>
            <a:r>
              <a:rPr lang="en-GB" baseline="0" err="1"/>
              <a:t>L’estimateur</a:t>
            </a:r>
            <a:r>
              <a:rPr lang="en-GB" baseline="0"/>
              <a:t> de </a:t>
            </a:r>
            <a:r>
              <a:rPr lang="en-GB" baseline="0" err="1"/>
              <a:t>coût</a:t>
            </a:r>
            <a:r>
              <a:rPr lang="en-GB" baseline="0"/>
              <a:t> de </a:t>
            </a:r>
            <a:r>
              <a:rPr lang="en-GB" baseline="0" err="1"/>
              <a:t>pièces</a:t>
            </a:r>
            <a:r>
              <a:rPr lang="en-GB" baseline="0"/>
              <a:t> </a:t>
            </a:r>
            <a:r>
              <a:rPr lang="en-GB" baseline="0" err="1"/>
              <a:t>vous</a:t>
            </a:r>
            <a:r>
              <a:rPr lang="en-GB" baseline="0"/>
              <a:t> </a:t>
            </a:r>
            <a:r>
              <a:rPr lang="en-GB" baseline="0" err="1"/>
              <a:t>permet</a:t>
            </a:r>
            <a:r>
              <a:rPr lang="en-GB" baseline="0"/>
              <a:t> </a:t>
            </a:r>
            <a:r>
              <a:rPr lang="en-GB" baseline="0" err="1"/>
              <a:t>d’étudier</a:t>
            </a:r>
            <a:r>
              <a:rPr lang="en-GB" baseline="0"/>
              <a:t> et de comparer les </a:t>
            </a:r>
            <a:r>
              <a:rPr lang="en-GB" baseline="0" err="1"/>
              <a:t>coûts</a:t>
            </a:r>
            <a:r>
              <a:rPr lang="en-GB" baseline="0"/>
              <a:t> de fabrication. Nous </a:t>
            </a:r>
            <a:r>
              <a:rPr lang="en-GB" baseline="0" err="1"/>
              <a:t>utiliserons</a:t>
            </a:r>
            <a:r>
              <a:rPr lang="en-GB" baseline="0"/>
              <a:t> </a:t>
            </a:r>
            <a:r>
              <a:rPr lang="en-GB" baseline="0" err="1"/>
              <a:t>une</a:t>
            </a:r>
            <a:r>
              <a:rPr lang="en-GB" baseline="0"/>
              <a:t> </a:t>
            </a:r>
            <a:r>
              <a:rPr lang="en-GB" baseline="0" err="1"/>
              <a:t>portière</a:t>
            </a:r>
            <a:r>
              <a:rPr lang="en-GB" baseline="0"/>
              <a:t> de voiture </a:t>
            </a:r>
            <a:r>
              <a:rPr lang="en-GB" baseline="0" err="1"/>
              <a:t>comme</a:t>
            </a:r>
            <a:r>
              <a:rPr lang="en-GB" baseline="0"/>
              <a:t> </a:t>
            </a:r>
            <a:r>
              <a:rPr lang="en-GB" baseline="0" err="1"/>
              <a:t>exemple</a:t>
            </a:r>
            <a:r>
              <a:rPr lang="en-GB" baseline="0"/>
              <a:t>. Le </a:t>
            </a:r>
            <a:r>
              <a:rPr lang="en-GB" baseline="0" err="1"/>
              <a:t>modèle</a:t>
            </a:r>
            <a:r>
              <a:rPr lang="en-GB" baseline="0"/>
              <a:t> </a:t>
            </a:r>
            <a:r>
              <a:rPr lang="en-GB" baseline="0" err="1"/>
              <a:t>permet</a:t>
            </a:r>
            <a:r>
              <a:rPr lang="en-GB" baseline="0"/>
              <a:t> de comparer les </a:t>
            </a:r>
            <a:r>
              <a:rPr lang="en-GB" baseline="0" err="1"/>
              <a:t>scénarios</a:t>
            </a:r>
            <a:r>
              <a:rPr lang="en-GB" baseline="0"/>
              <a:t> de fabrications </a:t>
            </a:r>
            <a:r>
              <a:rPr lang="en-GB" baseline="0" err="1"/>
              <a:t>suivants</a:t>
            </a:r>
            <a:r>
              <a:rPr lang="en-GB" baseline="0"/>
              <a:t> : </a:t>
            </a:r>
            <a:r>
              <a:rPr lang="en-GB" baseline="0" err="1"/>
              <a:t>Acier</a:t>
            </a:r>
            <a:r>
              <a:rPr lang="en-GB" baseline="0"/>
              <a:t> </a:t>
            </a:r>
            <a:r>
              <a:rPr lang="en-GB" baseline="0" err="1"/>
              <a:t>roulé</a:t>
            </a:r>
            <a:r>
              <a:rPr lang="en-GB" baseline="0"/>
              <a:t> </a:t>
            </a:r>
            <a:r>
              <a:rPr lang="en-GB" baseline="0" err="1"/>
              <a:t>puis</a:t>
            </a:r>
            <a:r>
              <a:rPr lang="en-GB" baseline="0"/>
              <a:t> </a:t>
            </a:r>
            <a:r>
              <a:rPr lang="en-GB" baseline="0" err="1"/>
              <a:t>pressé</a:t>
            </a:r>
            <a:r>
              <a:rPr lang="en-GB" baseline="0"/>
              <a:t> vs PP 20 % talc </a:t>
            </a:r>
            <a:r>
              <a:rPr lang="en-GB" baseline="0" err="1"/>
              <a:t>moulé</a:t>
            </a:r>
            <a:r>
              <a:rPr lang="en-GB" baseline="0"/>
              <a:t> </a:t>
            </a:r>
            <a:r>
              <a:rPr lang="en-GB" baseline="0" err="1"/>
              <a:t>en</a:t>
            </a:r>
            <a:r>
              <a:rPr lang="en-GB" baseline="0"/>
              <a:t> </a:t>
            </a:r>
            <a:r>
              <a:rPr lang="en-GB" baseline="0" err="1"/>
              <a:t>portière</a:t>
            </a:r>
            <a:r>
              <a:rPr lang="en-GB" baseline="0"/>
              <a:t>. </a:t>
            </a:r>
          </a:p>
          <a:p>
            <a:endParaRPr lang="en-GB" baseline="0"/>
          </a:p>
          <a:p>
            <a:r>
              <a:rPr lang="en-GB" baseline="0" err="1"/>
              <a:t>Cette</a:t>
            </a:r>
            <a:r>
              <a:rPr lang="en-GB" baseline="0"/>
              <a:t> </a:t>
            </a:r>
            <a:r>
              <a:rPr lang="en-GB" baseline="0" err="1"/>
              <a:t>planche</a:t>
            </a:r>
            <a:r>
              <a:rPr lang="en-GB" baseline="0"/>
              <a:t> </a:t>
            </a:r>
            <a:r>
              <a:rPr lang="en-GB" baseline="0" err="1"/>
              <a:t>donne</a:t>
            </a:r>
            <a:r>
              <a:rPr lang="en-GB" baseline="0"/>
              <a:t> le </a:t>
            </a:r>
            <a:r>
              <a:rPr lang="en-GB" baseline="0" err="1"/>
              <a:t>coût</a:t>
            </a:r>
            <a:r>
              <a:rPr lang="en-GB" baseline="0"/>
              <a:t> par pièce </a:t>
            </a:r>
            <a:r>
              <a:rPr lang="en-GB" baseline="0" err="1"/>
              <a:t>en</a:t>
            </a:r>
            <a:r>
              <a:rPr lang="en-GB" baseline="0"/>
              <a:t> </a:t>
            </a:r>
            <a:r>
              <a:rPr lang="en-GB" baseline="0" err="1"/>
              <a:t>fonction</a:t>
            </a:r>
            <a:r>
              <a:rPr lang="en-GB" baseline="0"/>
              <a:t> de la taille du lot de production. Le point de </a:t>
            </a:r>
            <a:r>
              <a:rPr lang="en-GB" baseline="0" err="1"/>
              <a:t>basculement</a:t>
            </a:r>
            <a:r>
              <a:rPr lang="en-GB" baseline="0"/>
              <a:t> du </a:t>
            </a:r>
            <a:r>
              <a:rPr lang="en-GB" baseline="0" err="1"/>
              <a:t>scénario</a:t>
            </a:r>
            <a:r>
              <a:rPr lang="en-GB" baseline="0"/>
              <a:t> à </a:t>
            </a:r>
            <a:r>
              <a:rPr lang="en-GB" baseline="0" err="1"/>
              <a:t>privilégié</a:t>
            </a:r>
            <a:r>
              <a:rPr lang="en-GB" baseline="0"/>
              <a:t> se </a:t>
            </a:r>
            <a:r>
              <a:rPr lang="en-GB" baseline="0" err="1"/>
              <a:t>situe</a:t>
            </a:r>
            <a:r>
              <a:rPr lang="en-GB" baseline="0"/>
              <a:t> au </a:t>
            </a:r>
            <a:r>
              <a:rPr lang="en-GB" baseline="0" err="1"/>
              <a:t>alentour</a:t>
            </a:r>
            <a:r>
              <a:rPr lang="en-GB" baseline="0"/>
              <a:t> de 10 000 pieces : au </a:t>
            </a:r>
            <a:r>
              <a:rPr lang="en-GB" baseline="0" err="1"/>
              <a:t>delà</a:t>
            </a:r>
            <a:r>
              <a:rPr lang="en-GB" baseline="0"/>
              <a:t>, il </a:t>
            </a:r>
            <a:r>
              <a:rPr lang="en-GB" baseline="0" err="1"/>
              <a:t>est</a:t>
            </a:r>
            <a:r>
              <a:rPr lang="en-GB" baseline="0"/>
              <a:t> </a:t>
            </a:r>
            <a:r>
              <a:rPr lang="en-GB" baseline="0" err="1"/>
              <a:t>économiquement</a:t>
            </a:r>
            <a:r>
              <a:rPr lang="en-GB" baseline="0"/>
              <a:t> </a:t>
            </a:r>
            <a:r>
              <a:rPr lang="en-GB" baseline="0" err="1"/>
              <a:t>préférable</a:t>
            </a:r>
            <a:r>
              <a:rPr lang="en-GB" baseline="0"/>
              <a:t> </a:t>
            </a:r>
            <a:r>
              <a:rPr lang="en-GB" baseline="0" err="1"/>
              <a:t>d’envisager</a:t>
            </a:r>
            <a:r>
              <a:rPr lang="en-GB" baseline="0"/>
              <a:t> la mise </a:t>
            </a:r>
            <a:r>
              <a:rPr lang="en-GB" baseline="0" err="1"/>
              <a:t>en</a:t>
            </a:r>
            <a:r>
              <a:rPr lang="en-GB" baseline="0"/>
              <a:t> </a:t>
            </a:r>
            <a:r>
              <a:rPr lang="en-GB" baseline="0" err="1"/>
              <a:t>forme</a:t>
            </a:r>
            <a:r>
              <a:rPr lang="en-GB" baseline="0"/>
              <a:t> des </a:t>
            </a:r>
            <a:r>
              <a:rPr lang="en-GB" baseline="0" err="1"/>
              <a:t>feuilles</a:t>
            </a:r>
            <a:r>
              <a:rPr lang="en-GB" baseline="0"/>
              <a:t> </a:t>
            </a:r>
            <a:r>
              <a:rPr lang="en-GB" baseline="0" err="1"/>
              <a:t>d’acier</a:t>
            </a:r>
            <a:r>
              <a:rPr lang="en-GB" baseline="0"/>
              <a:t> </a:t>
            </a:r>
            <a:r>
              <a:rPr lang="en-GB" baseline="0" err="1"/>
              <a:t>plutôt</a:t>
            </a:r>
            <a:r>
              <a:rPr lang="en-GB" baseline="0"/>
              <a:t> que le grade de PP </a:t>
            </a:r>
            <a:r>
              <a:rPr lang="en-GB" baseline="0" err="1"/>
              <a:t>moulé</a:t>
            </a:r>
            <a:r>
              <a:rPr lang="en-GB" baseline="0"/>
              <a:t>. </a:t>
            </a:r>
          </a:p>
          <a:p>
            <a:endParaRPr lang="en-GB"/>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24</a:t>
            </a:fld>
            <a:endParaRPr lang="en-GB"/>
          </a:p>
        </p:txBody>
      </p:sp>
    </p:spTree>
    <p:extLst>
      <p:ext uri="{BB962C8B-B14F-4D97-AF65-F5344CB8AC3E}">
        <p14:creationId xmlns:p14="http://schemas.microsoft.com/office/powerpoint/2010/main" val="517338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218A578C-C037-4C9D-95AA-A6F81FEC8534}" type="slidenum">
              <a:rPr lang="en-GB" b="1">
                <a:solidFill>
                  <a:srgbClr val="000000"/>
                </a:solidFill>
              </a:rPr>
              <a:pPr/>
              <a:t>25</a:t>
            </a:fld>
            <a:endParaRPr lang="en-GB" b="1">
              <a:solidFill>
                <a:srgbClr val="000000"/>
              </a:solidFill>
            </a:endParaRPr>
          </a:p>
        </p:txBody>
      </p:sp>
      <p:sp>
        <p:nvSpPr>
          <p:cNvPr id="31747" name="Rectangle 2"/>
          <p:cNvSpPr>
            <a:spLocks noGrp="1" noRot="1" noChangeAspect="1" noChangeArrowheads="1" noTextEdit="1"/>
          </p:cNvSpPr>
          <p:nvPr>
            <p:ph type="sldImg"/>
          </p:nvPr>
        </p:nvSpPr>
        <p:spPr>
          <a:xfrm>
            <a:off x="138113" y="768350"/>
            <a:ext cx="6823075" cy="3838575"/>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a:t>Pour </a:t>
            </a:r>
            <a:r>
              <a:rPr lang="en-GB" sz="900" b="1" i="1" err="1"/>
              <a:t>résumer</a:t>
            </a:r>
            <a:endParaRPr lang="en-GB" sz="900" b="1" i="1"/>
          </a:p>
          <a:p>
            <a:pPr algn="ctr"/>
            <a:endParaRPr lang="en-GB" sz="900" b="1" i="1"/>
          </a:p>
          <a:p>
            <a:r>
              <a:rPr lang="en-US" sz="900">
                <a:cs typeface="Times New Roman" panose="02020603050405020304" pitchFamily="18" charset="0"/>
              </a:rPr>
              <a:t>Les </a:t>
            </a:r>
            <a:r>
              <a:rPr lang="en-US" sz="900" err="1">
                <a:cs typeface="Times New Roman" panose="02020603050405020304" pitchFamily="18" charset="0"/>
              </a:rPr>
              <a:t>procédés</a:t>
            </a:r>
            <a:r>
              <a:rPr lang="en-US" sz="900">
                <a:cs typeface="Times New Roman" panose="02020603050405020304" pitchFamily="18" charset="0"/>
              </a:rPr>
              <a:t> </a:t>
            </a:r>
            <a:r>
              <a:rPr lang="en-US" sz="900" err="1">
                <a:cs typeface="Times New Roman" panose="02020603050405020304" pitchFamily="18" charset="0"/>
              </a:rPr>
              <a:t>peuvent</a:t>
            </a:r>
            <a:r>
              <a:rPr lang="en-US" sz="900">
                <a:cs typeface="Times New Roman" panose="02020603050405020304" pitchFamily="18" charset="0"/>
              </a:rPr>
              <a:t> </a:t>
            </a:r>
            <a:r>
              <a:rPr lang="en-US" sz="900" err="1">
                <a:cs typeface="Times New Roman" panose="02020603050405020304" pitchFamily="18" charset="0"/>
              </a:rPr>
              <a:t>être</a:t>
            </a:r>
            <a:r>
              <a:rPr lang="en-US" sz="900">
                <a:cs typeface="Times New Roman" panose="02020603050405020304" pitchFamily="18" charset="0"/>
              </a:rPr>
              <a:t> </a:t>
            </a:r>
            <a:r>
              <a:rPr lang="en-US" sz="900" err="1">
                <a:cs typeface="Times New Roman" panose="02020603050405020304" pitchFamily="18" charset="0"/>
              </a:rPr>
              <a:t>classifiés</a:t>
            </a:r>
            <a:r>
              <a:rPr lang="en-US" sz="900">
                <a:cs typeface="Times New Roman" panose="02020603050405020304" pitchFamily="18" charset="0"/>
              </a:rPr>
              <a:t> et les </a:t>
            </a:r>
            <a:r>
              <a:rPr lang="en-US" sz="900" err="1">
                <a:cs typeface="Times New Roman" panose="02020603050405020304" pitchFamily="18" charset="0"/>
              </a:rPr>
              <a:t>informations</a:t>
            </a:r>
            <a:r>
              <a:rPr lang="en-US" sz="900">
                <a:cs typeface="Times New Roman" panose="02020603050405020304" pitchFamily="18" charset="0"/>
              </a:rPr>
              <a:t> les </a:t>
            </a:r>
            <a:r>
              <a:rPr lang="en-US" sz="900" err="1">
                <a:cs typeface="Times New Roman" panose="02020603050405020304" pitchFamily="18" charset="0"/>
              </a:rPr>
              <a:t>concernant</a:t>
            </a:r>
            <a:r>
              <a:rPr lang="en-US" sz="900">
                <a:cs typeface="Times New Roman" panose="02020603050405020304" pitchFamily="18" charset="0"/>
              </a:rPr>
              <a:t> </a:t>
            </a:r>
            <a:r>
              <a:rPr lang="en-US" sz="900" err="1">
                <a:cs typeface="Times New Roman" panose="02020603050405020304" pitchFamily="18" charset="0"/>
              </a:rPr>
              <a:t>sont</a:t>
            </a:r>
            <a:r>
              <a:rPr lang="en-US" sz="900">
                <a:cs typeface="Times New Roman" panose="02020603050405020304" pitchFamily="18" charset="0"/>
              </a:rPr>
              <a:t> </a:t>
            </a:r>
            <a:r>
              <a:rPr lang="en-US" sz="900" err="1">
                <a:cs typeface="Times New Roman" panose="02020603050405020304" pitchFamily="18" charset="0"/>
              </a:rPr>
              <a:t>stockées</a:t>
            </a:r>
            <a:r>
              <a:rPr lang="en-US" sz="900">
                <a:cs typeface="Times New Roman" panose="02020603050405020304" pitchFamily="18" charset="0"/>
              </a:rPr>
              <a:t> et </a:t>
            </a:r>
            <a:r>
              <a:rPr lang="en-US" sz="900" err="1">
                <a:cs typeface="Times New Roman" panose="02020603050405020304" pitchFamily="18" charset="0"/>
              </a:rPr>
              <a:t>manipulées</a:t>
            </a:r>
            <a:r>
              <a:rPr lang="en-US" sz="900">
                <a:cs typeface="Times New Roman" panose="02020603050405020304" pitchFamily="18" charset="0"/>
              </a:rPr>
              <a:t> de la </a:t>
            </a:r>
            <a:r>
              <a:rPr lang="en-US" sz="900" err="1">
                <a:cs typeface="Times New Roman" panose="02020603050405020304" pitchFamily="18" charset="0"/>
              </a:rPr>
              <a:t>même</a:t>
            </a:r>
            <a:r>
              <a:rPr lang="en-US" sz="900">
                <a:cs typeface="Times New Roman" panose="02020603050405020304" pitchFamily="18" charset="0"/>
              </a:rPr>
              <a:t> manière que </a:t>
            </a:r>
            <a:r>
              <a:rPr lang="en-US" sz="900" err="1">
                <a:cs typeface="Times New Roman" panose="02020603050405020304" pitchFamily="18" charset="0"/>
              </a:rPr>
              <a:t>celles</a:t>
            </a:r>
            <a:r>
              <a:rPr lang="en-US" sz="900">
                <a:cs typeface="Times New Roman" panose="02020603050405020304" pitchFamily="18" charset="0"/>
              </a:rPr>
              <a:t> des </a:t>
            </a:r>
            <a:r>
              <a:rPr lang="en-US" sz="900" err="1">
                <a:cs typeface="Times New Roman" panose="02020603050405020304" pitchFamily="18" charset="0"/>
              </a:rPr>
              <a:t>matériaux</a:t>
            </a:r>
            <a:r>
              <a:rPr lang="en-US" sz="900">
                <a:cs typeface="Times New Roman" panose="02020603050405020304" pitchFamily="18" charset="0"/>
              </a:rPr>
              <a:t>. Dans </a:t>
            </a:r>
            <a:r>
              <a:rPr lang="en-US" sz="900" err="1">
                <a:cs typeface="Times New Roman" panose="02020603050405020304" pitchFamily="18" charset="0"/>
              </a:rPr>
              <a:t>cette</a:t>
            </a:r>
            <a:r>
              <a:rPr lang="en-US" sz="900">
                <a:cs typeface="Times New Roman" panose="02020603050405020304" pitchFamily="18" charset="0"/>
              </a:rPr>
              <a:t> </a:t>
            </a:r>
            <a:r>
              <a:rPr lang="en-US" sz="900" err="1">
                <a:cs typeface="Times New Roman" panose="02020603050405020304" pitchFamily="18" charset="0"/>
              </a:rPr>
              <a:t>leçon</a:t>
            </a:r>
            <a:r>
              <a:rPr lang="en-US" sz="900">
                <a:cs typeface="Times New Roman" panose="02020603050405020304" pitchFamily="18" charset="0"/>
              </a:rPr>
              <a:t> nous </a:t>
            </a:r>
            <a:r>
              <a:rPr lang="en-US" sz="900" err="1">
                <a:cs typeface="Times New Roman" panose="02020603050405020304" pitchFamily="18" charset="0"/>
              </a:rPr>
              <a:t>avons</a:t>
            </a:r>
            <a:r>
              <a:rPr lang="en-US" sz="900">
                <a:cs typeface="Times New Roman" panose="02020603050405020304" pitchFamily="18" charset="0"/>
              </a:rPr>
              <a:t> </a:t>
            </a:r>
            <a:r>
              <a:rPr lang="en-US" sz="900" err="1">
                <a:cs typeface="Times New Roman" panose="02020603050405020304" pitchFamily="18" charset="0"/>
              </a:rPr>
              <a:t>exploré</a:t>
            </a:r>
            <a:r>
              <a:rPr lang="en-US" sz="900">
                <a:cs typeface="Times New Roman" panose="02020603050405020304" pitchFamily="18" charset="0"/>
              </a:rPr>
              <a:t> :</a:t>
            </a:r>
          </a:p>
          <a:p>
            <a:endParaRPr lang="en-GB" sz="900">
              <a:cs typeface="Times New Roman" panose="02020603050405020304" pitchFamily="18" charset="0"/>
            </a:endParaRPr>
          </a:p>
          <a:p>
            <a:pPr>
              <a:buClr>
                <a:srgbClr val="CC0000"/>
              </a:buClr>
              <a:buSzPct val="120000"/>
              <a:buFont typeface="Wingdings" panose="05000000000000000000" pitchFamily="2" charset="2"/>
              <a:buChar char="§"/>
            </a:pPr>
            <a:r>
              <a:rPr lang="en-US" sz="900">
                <a:cs typeface="Times New Roman" panose="02020603050405020304" pitchFamily="18" charset="0"/>
              </a:rPr>
              <a:t>  Comment </a:t>
            </a:r>
            <a:r>
              <a:rPr lang="en-US" sz="900" err="1">
                <a:cs typeface="Times New Roman" panose="02020603050405020304" pitchFamily="18" charset="0"/>
              </a:rPr>
              <a:t>l’information</a:t>
            </a:r>
            <a:r>
              <a:rPr lang="en-US" sz="900">
                <a:cs typeface="Times New Roman" panose="02020603050405020304" pitchFamily="18" charset="0"/>
              </a:rPr>
              <a:t> des </a:t>
            </a:r>
            <a:r>
              <a:rPr lang="en-US" sz="900" err="1">
                <a:cs typeface="Times New Roman" panose="02020603050405020304" pitchFamily="18" charset="0"/>
              </a:rPr>
              <a:t>procédés</a:t>
            </a:r>
            <a:r>
              <a:rPr lang="en-US" sz="900">
                <a:cs typeface="Times New Roman" panose="02020603050405020304" pitchFamily="18" charset="0"/>
              </a:rPr>
              <a:t> </a:t>
            </a:r>
            <a:r>
              <a:rPr lang="en-US" sz="900" err="1">
                <a:cs typeface="Times New Roman" panose="02020603050405020304" pitchFamily="18" charset="0"/>
              </a:rPr>
              <a:t>peut</a:t>
            </a:r>
            <a:r>
              <a:rPr lang="en-US" sz="900">
                <a:cs typeface="Times New Roman" panose="02020603050405020304" pitchFamily="18" charset="0"/>
              </a:rPr>
              <a:t> </a:t>
            </a:r>
            <a:r>
              <a:rPr lang="en-US" sz="900" err="1">
                <a:cs typeface="Times New Roman" panose="02020603050405020304" pitchFamily="18" charset="0"/>
              </a:rPr>
              <a:t>être</a:t>
            </a:r>
            <a:r>
              <a:rPr lang="en-US" sz="900">
                <a:cs typeface="Times New Roman" panose="02020603050405020304" pitchFamily="18" charset="0"/>
              </a:rPr>
              <a:t> </a:t>
            </a:r>
            <a:r>
              <a:rPr lang="en-US" sz="900" err="1">
                <a:cs typeface="Times New Roman" panose="02020603050405020304" pitchFamily="18" charset="0"/>
              </a:rPr>
              <a:t>organiser</a:t>
            </a:r>
            <a:r>
              <a:rPr lang="en-US" sz="900">
                <a:cs typeface="Times New Roman" panose="02020603050405020304" pitchFamily="18" charset="0"/>
              </a:rPr>
              <a:t> dans </a:t>
            </a:r>
            <a:r>
              <a:rPr lang="en-US" sz="900" err="1">
                <a:cs typeface="Times New Roman" panose="02020603050405020304" pitchFamily="18" charset="0"/>
              </a:rPr>
              <a:t>une</a:t>
            </a:r>
            <a:r>
              <a:rPr lang="en-US" sz="900">
                <a:cs typeface="Times New Roman" panose="02020603050405020304" pitchFamily="18" charset="0"/>
              </a:rPr>
              <a:t> structure </a:t>
            </a:r>
            <a:r>
              <a:rPr lang="en-US" sz="900" err="1">
                <a:cs typeface="Times New Roman" panose="02020603050405020304" pitchFamily="18" charset="0"/>
              </a:rPr>
              <a:t>hiérarchique</a:t>
            </a:r>
            <a:endParaRPr lang="en-US" sz="900">
              <a:cs typeface="Times New Roman" panose="02020603050405020304" pitchFamily="18" charset="0"/>
            </a:endParaRPr>
          </a:p>
          <a:p>
            <a:pPr>
              <a:buClr>
                <a:srgbClr val="CC0000"/>
              </a:buClr>
              <a:buSzPct val="120000"/>
              <a:buFont typeface="Wingdings" panose="05000000000000000000" pitchFamily="2" charset="2"/>
              <a:buChar char="§"/>
            </a:pPr>
            <a:endParaRPr lang="en-US" sz="900">
              <a:cs typeface="Times New Roman" panose="02020603050405020304" pitchFamily="18" charset="0"/>
            </a:endParaRPr>
          </a:p>
          <a:p>
            <a:pPr>
              <a:buClr>
                <a:srgbClr val="CC0000"/>
              </a:buClr>
              <a:buSzPct val="120000"/>
              <a:buFont typeface="Wingdings" panose="05000000000000000000" pitchFamily="2" charset="2"/>
              <a:buChar char="§"/>
            </a:pPr>
            <a:r>
              <a:rPr lang="en-US" sz="900">
                <a:cs typeface="Times New Roman" panose="02020603050405020304" pitchFamily="18" charset="0"/>
              </a:rPr>
              <a:t>  Comment </a:t>
            </a:r>
            <a:r>
              <a:rPr lang="en-US" sz="900" err="1">
                <a:cs typeface="Times New Roman" panose="02020603050405020304" pitchFamily="18" charset="0"/>
              </a:rPr>
              <a:t>trouver</a:t>
            </a:r>
            <a:r>
              <a:rPr lang="en-US" sz="900">
                <a:cs typeface="Times New Roman" panose="02020603050405020304" pitchFamily="18" charset="0"/>
              </a:rPr>
              <a:t> les </a:t>
            </a:r>
            <a:r>
              <a:rPr lang="en-US" sz="900" err="1">
                <a:cs typeface="Times New Roman" panose="02020603050405020304" pitchFamily="18" charset="0"/>
              </a:rPr>
              <a:t>informations</a:t>
            </a:r>
            <a:r>
              <a:rPr lang="en-US" sz="900">
                <a:cs typeface="Times New Roman" panose="02020603050405020304" pitchFamily="18" charset="0"/>
              </a:rPr>
              <a:t> sur la mise </a:t>
            </a:r>
            <a:r>
              <a:rPr lang="en-US" sz="900" err="1">
                <a:cs typeface="Times New Roman" panose="02020603050405020304" pitchFamily="18" charset="0"/>
              </a:rPr>
              <a:t>en</a:t>
            </a:r>
            <a:r>
              <a:rPr lang="en-US" sz="900">
                <a:cs typeface="Times New Roman" panose="02020603050405020304" pitchFamily="18" charset="0"/>
              </a:rPr>
              <a:t> </a:t>
            </a:r>
            <a:r>
              <a:rPr lang="en-US" sz="900" err="1">
                <a:cs typeface="Times New Roman" panose="02020603050405020304" pitchFamily="18" charset="0"/>
              </a:rPr>
              <a:t>forme</a:t>
            </a:r>
            <a:r>
              <a:rPr lang="en-US" sz="900">
                <a:cs typeface="Times New Roman" panose="02020603050405020304" pitchFamily="18" charset="0"/>
              </a:rPr>
              <a:t>, </a:t>
            </a:r>
            <a:r>
              <a:rPr lang="en-US" sz="900" err="1">
                <a:cs typeface="Times New Roman" panose="02020603050405020304" pitchFamily="18" charset="0"/>
              </a:rPr>
              <a:t>l’assemblage</a:t>
            </a:r>
            <a:r>
              <a:rPr lang="en-US" sz="900">
                <a:cs typeface="Times New Roman" panose="02020603050405020304" pitchFamily="18" charset="0"/>
              </a:rPr>
              <a:t> et le </a:t>
            </a:r>
            <a:r>
              <a:rPr lang="en-US" sz="900" err="1">
                <a:cs typeface="Times New Roman" panose="02020603050405020304" pitchFamily="18" charset="0"/>
              </a:rPr>
              <a:t>traitement</a:t>
            </a:r>
            <a:r>
              <a:rPr lang="en-US" sz="900">
                <a:cs typeface="Times New Roman" panose="02020603050405020304" pitchFamily="18" charset="0"/>
              </a:rPr>
              <a:t> de surface</a:t>
            </a:r>
          </a:p>
          <a:p>
            <a:pPr>
              <a:buClr>
                <a:srgbClr val="CC0000"/>
              </a:buClr>
              <a:buSzPct val="120000"/>
              <a:buFont typeface="Wingdings" panose="05000000000000000000" pitchFamily="2" charset="2"/>
              <a:buChar char="§"/>
            </a:pPr>
            <a:endParaRPr lang="en-US" sz="900">
              <a:cs typeface="Times New Roman" panose="02020603050405020304" pitchFamily="18" charset="0"/>
            </a:endParaRPr>
          </a:p>
          <a:p>
            <a:pPr>
              <a:buClr>
                <a:srgbClr val="CC0000"/>
              </a:buClr>
              <a:buSzPct val="120000"/>
              <a:buFont typeface="Wingdings" panose="05000000000000000000" pitchFamily="2" charset="2"/>
              <a:buChar char="§"/>
            </a:pPr>
            <a:r>
              <a:rPr lang="en-US" sz="900">
                <a:cs typeface="Times New Roman" panose="02020603050405020304" pitchFamily="18" charset="0"/>
              </a:rPr>
              <a:t>  Comment les </a:t>
            </a:r>
            <a:r>
              <a:rPr lang="en-US" sz="900" err="1">
                <a:cs typeface="Times New Roman" panose="02020603050405020304" pitchFamily="18" charset="0"/>
              </a:rPr>
              <a:t>procédés</a:t>
            </a:r>
            <a:r>
              <a:rPr lang="en-US" sz="900">
                <a:cs typeface="Times New Roman" panose="02020603050405020304" pitchFamily="18" charset="0"/>
              </a:rPr>
              <a:t> </a:t>
            </a:r>
            <a:r>
              <a:rPr lang="en-US" sz="900" err="1">
                <a:cs typeface="Times New Roman" panose="02020603050405020304" pitchFamily="18" charset="0"/>
              </a:rPr>
              <a:t>sont</a:t>
            </a:r>
            <a:r>
              <a:rPr lang="en-US" sz="900">
                <a:cs typeface="Times New Roman" panose="02020603050405020304" pitchFamily="18" charset="0"/>
              </a:rPr>
              <a:t> </a:t>
            </a:r>
            <a:r>
              <a:rPr lang="en-US" sz="900" err="1">
                <a:cs typeface="Times New Roman" panose="02020603050405020304" pitchFamily="18" charset="0"/>
              </a:rPr>
              <a:t>sélectionnés</a:t>
            </a:r>
            <a:r>
              <a:rPr lang="en-US" sz="900">
                <a:cs typeface="Times New Roman" panose="02020603050405020304" pitchFamily="18" charset="0"/>
              </a:rPr>
              <a:t> pour </a:t>
            </a:r>
            <a:r>
              <a:rPr lang="en-US" sz="900" err="1">
                <a:cs typeface="Times New Roman" panose="02020603050405020304" pitchFamily="18" charset="0"/>
              </a:rPr>
              <a:t>remplir</a:t>
            </a:r>
            <a:r>
              <a:rPr lang="en-US" sz="900">
                <a:cs typeface="Times New Roman" panose="02020603050405020304" pitchFamily="18" charset="0"/>
              </a:rPr>
              <a:t> un certain </a:t>
            </a:r>
            <a:r>
              <a:rPr lang="en-US" sz="900" err="1">
                <a:cs typeface="Times New Roman" panose="02020603050405020304" pitchFamily="18" charset="0"/>
              </a:rPr>
              <a:t>nombres</a:t>
            </a:r>
            <a:r>
              <a:rPr lang="en-US" sz="900">
                <a:cs typeface="Times New Roman" panose="02020603050405020304" pitchFamily="18" charset="0"/>
              </a:rPr>
              <a:t> de </a:t>
            </a:r>
            <a:r>
              <a:rPr lang="en-US" sz="900" err="1">
                <a:cs typeface="Times New Roman" panose="02020603050405020304" pitchFamily="18" charset="0"/>
              </a:rPr>
              <a:t>contraintes</a:t>
            </a:r>
            <a:r>
              <a:rPr lang="en-US" sz="900">
                <a:cs typeface="Times New Roman" panose="02020603050405020304" pitchFamily="18" charset="0"/>
              </a:rPr>
              <a:t> à </a:t>
            </a:r>
            <a:r>
              <a:rPr lang="en-US" sz="900" err="1">
                <a:cs typeface="Times New Roman" panose="02020603050405020304" pitchFamily="18" charset="0"/>
              </a:rPr>
              <a:t>l’aide</a:t>
            </a:r>
            <a:r>
              <a:rPr lang="en-US" sz="900">
                <a:cs typeface="Times New Roman" panose="02020603050405020304" pitchFamily="18" charset="0"/>
              </a:rPr>
              <a:t> </a:t>
            </a:r>
            <a:r>
              <a:rPr lang="en-US" sz="900" err="1">
                <a:cs typeface="Times New Roman" panose="02020603050405020304" pitchFamily="18" charset="0"/>
              </a:rPr>
              <a:t>d’étapes</a:t>
            </a:r>
            <a:r>
              <a:rPr lang="en-US" sz="900">
                <a:cs typeface="Times New Roman" panose="02020603050405020304" pitchFamily="18" charset="0"/>
              </a:rPr>
              <a:t> de </a:t>
            </a:r>
            <a:r>
              <a:rPr lang="en-US" sz="900" err="1">
                <a:cs typeface="Times New Roman" panose="02020603050405020304" pitchFamily="18" charset="0"/>
              </a:rPr>
              <a:t>filtrage</a:t>
            </a:r>
            <a:r>
              <a:rPr lang="en-US" sz="900">
                <a:cs typeface="Times New Roman" panose="02020603050405020304" pitchFamily="18" charset="0"/>
              </a:rPr>
              <a:t> simples</a:t>
            </a:r>
          </a:p>
          <a:p>
            <a:endParaRPr lang="en-GB" sz="900"/>
          </a:p>
          <a:p>
            <a:r>
              <a:rPr lang="en-GB" sz="900"/>
              <a:t>Nous </a:t>
            </a:r>
            <a:r>
              <a:rPr lang="en-GB" sz="900" err="1"/>
              <a:t>avons</a:t>
            </a:r>
            <a:r>
              <a:rPr lang="en-GB" sz="900"/>
              <a:t> </a:t>
            </a:r>
            <a:r>
              <a:rPr lang="en-GB" sz="900" err="1"/>
              <a:t>aussi</a:t>
            </a:r>
            <a:r>
              <a:rPr lang="en-GB" sz="900"/>
              <a:t> passer </a:t>
            </a:r>
            <a:r>
              <a:rPr lang="en-GB" sz="900" err="1"/>
              <a:t>en</a:t>
            </a:r>
            <a:r>
              <a:rPr lang="en-GB" sz="900"/>
              <a:t> revue les </a:t>
            </a:r>
            <a:r>
              <a:rPr lang="en-GB" sz="900" err="1"/>
              <a:t>différents</a:t>
            </a:r>
            <a:r>
              <a:rPr lang="en-GB" sz="900"/>
              <a:t> </a:t>
            </a:r>
            <a:r>
              <a:rPr lang="en-GB" sz="900" err="1"/>
              <a:t>moyens</a:t>
            </a:r>
            <a:r>
              <a:rPr lang="en-GB" sz="900"/>
              <a:t> </a:t>
            </a:r>
            <a:r>
              <a:rPr lang="en-GB" sz="900" err="1"/>
              <a:t>existants</a:t>
            </a:r>
            <a:r>
              <a:rPr lang="en-GB" sz="900"/>
              <a:t> pour </a:t>
            </a:r>
            <a:r>
              <a:rPr lang="en-GB" sz="900" err="1"/>
              <a:t>estimer</a:t>
            </a:r>
            <a:r>
              <a:rPr lang="en-GB" sz="900"/>
              <a:t> les </a:t>
            </a:r>
            <a:r>
              <a:rPr lang="en-GB" sz="900" err="1"/>
              <a:t>coûts</a:t>
            </a:r>
            <a:r>
              <a:rPr lang="en-GB" sz="900"/>
              <a:t> de production et comparer </a:t>
            </a:r>
            <a:r>
              <a:rPr lang="en-GB" sz="900" err="1"/>
              <a:t>différents</a:t>
            </a:r>
            <a:r>
              <a:rPr lang="en-GB" sz="900"/>
              <a:t> </a:t>
            </a:r>
            <a:r>
              <a:rPr lang="en-GB" sz="900" err="1"/>
              <a:t>scénarios</a:t>
            </a:r>
            <a:r>
              <a:rPr lang="en-GB" sz="900"/>
              <a:t> </a:t>
            </a:r>
            <a:r>
              <a:rPr lang="en-GB" sz="900" err="1"/>
              <a:t>combinants</a:t>
            </a:r>
            <a:r>
              <a:rPr lang="en-GB" sz="900"/>
              <a:t> </a:t>
            </a:r>
            <a:r>
              <a:rPr lang="en-GB" sz="900" err="1"/>
              <a:t>matériaux</a:t>
            </a:r>
            <a:r>
              <a:rPr lang="en-GB" sz="900"/>
              <a:t> et </a:t>
            </a:r>
            <a:r>
              <a:rPr lang="en-GB" sz="900" err="1"/>
              <a:t>procédés</a:t>
            </a:r>
            <a:r>
              <a:rPr lang="en-GB" sz="900"/>
              <a:t>.</a:t>
            </a:r>
          </a:p>
        </p:txBody>
      </p:sp>
    </p:spTree>
    <p:extLst>
      <p:ext uri="{BB962C8B-B14F-4D97-AF65-F5344CB8AC3E}">
        <p14:creationId xmlns:p14="http://schemas.microsoft.com/office/powerpoint/2010/main" val="2442814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Unité</a:t>
            </a:r>
            <a:r>
              <a:rPr lang="en-GB" sz="1200" b="1" i="1" dirty="0"/>
              <a:t> de </a:t>
            </a:r>
            <a:r>
              <a:rPr lang="en-GB" sz="1200" b="1" i="1" dirty="0" err="1"/>
              <a:t>cours</a:t>
            </a:r>
            <a:r>
              <a:rPr lang="en-GB" sz="1200" b="1" i="1" dirty="0"/>
              <a:t> 2021</a:t>
            </a:r>
          </a:p>
          <a:p>
            <a:pPr algn="ctr"/>
            <a:endParaRPr lang="en-GB" sz="1200" b="1" i="1"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une liste des unités de cours disponibles pour l'enseignement avec Granta </a:t>
            </a:r>
            <a:r>
              <a:rPr lang="fr-FR" dirty="0" err="1"/>
              <a:t>EduPack</a:t>
            </a:r>
            <a:r>
              <a:rPr lang="fr-FR" dirty="0"/>
              <a:t>. Ces présentations PowerPoint et plus d'informations peuvent être trouvées sur le Hub Education</a:t>
            </a:r>
            <a:r>
              <a:rPr lang="fr-FR"/>
              <a:t>: w</a:t>
            </a:r>
            <a:r>
              <a:rPr lang="en-GB" sz="1200">
                <a:solidFill>
                  <a:srgbClr val="FF0000"/>
                </a:solidFill>
              </a:rPr>
              <a:t>ww</a:t>
            </a:r>
            <a:r>
              <a:rPr lang="en-GB" sz="1200" dirty="0">
                <a:solidFill>
                  <a:srgbClr val="FF0000"/>
                </a:solidFill>
              </a:rPr>
              <a:t>.ansys.com/education-resources.</a:t>
            </a:r>
          </a:p>
          <a:p>
            <a:endParaRPr lang="fr-FR" dirty="0"/>
          </a:p>
          <a:p>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50" b="1" i="1" err="1"/>
              <a:t>Sommaire</a:t>
            </a:r>
            <a:endParaRPr lang="en-GB" sz="1050" b="1" i="1"/>
          </a:p>
          <a:p>
            <a:endParaRPr lang="en-GB" sz="1000"/>
          </a:p>
          <a:p>
            <a:r>
              <a:rPr lang="fr-FR" altLang="fr-FR" sz="1000"/>
              <a:t>C’est la dixième leçon d'un cours sur la </a:t>
            </a:r>
            <a:r>
              <a:rPr lang="fr-FR" altLang="fr-FR" sz="1000" b="1"/>
              <a:t>sélection de matériaux et procédés. </a:t>
            </a:r>
            <a:r>
              <a:rPr lang="fr-FR" altLang="fr-FR" sz="1000"/>
              <a:t>Ce cours est étroitement lié</a:t>
            </a:r>
            <a:r>
              <a:rPr lang="en-GB" altLang="fr-FR" sz="1000"/>
              <a:t> </a:t>
            </a:r>
            <a:r>
              <a:rPr lang="fr-FR" altLang="fr-FR" sz="1000"/>
              <a:t>aux 3 premiers </a:t>
            </a:r>
            <a:r>
              <a:rPr lang="fr-FR" altLang="fr-FR" sz="1000" b="1"/>
              <a:t>ouvrages</a:t>
            </a:r>
            <a:r>
              <a:rPr lang="fr-FR" altLang="fr-FR" sz="1000"/>
              <a:t> mentionné</a:t>
            </a:r>
            <a:r>
              <a:rPr lang="en-GB" altLang="fr-FR" sz="1000"/>
              <a:t>s </a:t>
            </a:r>
            <a:r>
              <a:rPr lang="en-GB" altLang="fr-FR" sz="1000" err="1"/>
              <a:t>parmi</a:t>
            </a:r>
            <a:r>
              <a:rPr lang="en-GB" altLang="fr-FR" sz="1000"/>
              <a:t> les r</a:t>
            </a:r>
            <a:r>
              <a:rPr lang="fr-FR" altLang="fr-FR" sz="1000" err="1"/>
              <a:t>éf</a:t>
            </a:r>
            <a:r>
              <a:rPr lang="en-GB" altLang="fr-FR" sz="1000"/>
              <a:t>é</a:t>
            </a:r>
            <a:r>
              <a:rPr lang="fr-FR" altLang="fr-FR" sz="1000" err="1"/>
              <a:t>rences</a:t>
            </a:r>
            <a:r>
              <a:rPr lang="fr-FR" altLang="fr-FR" sz="1000"/>
              <a:t>, mais peut également être utilisé conjointement avec des livres comme </a:t>
            </a:r>
            <a:r>
              <a:rPr lang="fr-FR" altLang="fr-FR" sz="1000" err="1"/>
              <a:t>Callister</a:t>
            </a:r>
            <a:r>
              <a:rPr lang="fr-FR" altLang="fr-FR" sz="1000"/>
              <a:t>, </a:t>
            </a:r>
            <a:r>
              <a:rPr lang="fr-FR" altLang="fr-FR" sz="1000" err="1"/>
              <a:t>Budinski</a:t>
            </a:r>
            <a:r>
              <a:rPr lang="fr-FR" altLang="fr-FR" sz="1000"/>
              <a:t>, </a:t>
            </a:r>
            <a:r>
              <a:rPr lang="fr-FR" altLang="fr-FR" sz="1000" err="1"/>
              <a:t>Askeland</a:t>
            </a:r>
            <a:r>
              <a:rPr lang="fr-FR" altLang="fr-FR" sz="1000"/>
              <a:t> et d'autres.</a:t>
            </a:r>
          </a:p>
          <a:p>
            <a:endParaRPr lang="fr-FR" altLang="fr-FR" sz="1000"/>
          </a:p>
          <a:p>
            <a:r>
              <a:rPr lang="fr-FR" altLang="fr-FR" sz="1000"/>
              <a:t>Les chapitres pertinents des ouvrages sont mentionné</a:t>
            </a:r>
            <a:r>
              <a:rPr lang="en-GB" altLang="fr-FR" sz="1000"/>
              <a:t>s</a:t>
            </a:r>
            <a:r>
              <a:rPr lang="fr-FR" altLang="fr-FR" sz="1000"/>
              <a:t> dans le sommaire de chaque leçon.</a:t>
            </a:r>
          </a:p>
          <a:p>
            <a:r>
              <a:rPr lang="fr-FR" altLang="fr-FR" sz="1000"/>
              <a:t>Les méthodes développées dans ce cours sont mises en œuvre dans le logiciel Granta </a:t>
            </a:r>
            <a:r>
              <a:rPr lang="fr-FR" altLang="fr-FR" sz="1000" err="1"/>
              <a:t>EduPack</a:t>
            </a:r>
            <a:r>
              <a:rPr lang="fr-FR" altLang="fr-FR" sz="1000"/>
              <a:t>, qui est structuré pour évoluer pas à pas avec l’étudiant tout au long d’un programme d'ingénierie de quatre ans. La première leçon de la série présente les matériaux et les procédés, et les diverses façons dont leurs informations peuvent être classifiées, stockées, ré</a:t>
            </a:r>
            <a:r>
              <a:rPr lang="en-GB" altLang="fr-FR" sz="1000"/>
              <a:t>cup</a:t>
            </a:r>
            <a:r>
              <a:rPr lang="fr-FR" altLang="fr-FR" sz="1000" err="1"/>
              <a:t>érées</a:t>
            </a:r>
            <a:r>
              <a:rPr lang="fr-FR" altLang="fr-FR" sz="1000"/>
              <a:t> et explorées.</a:t>
            </a:r>
            <a:endParaRPr lang="en-GB" altLang="fr-FR" sz="1000"/>
          </a:p>
          <a:p>
            <a:endParaRPr lang="en-GB" sz="900"/>
          </a:p>
        </p:txBody>
      </p:sp>
    </p:spTree>
    <p:extLst>
      <p:ext uri="{BB962C8B-B14F-4D97-AF65-F5344CB8AC3E}">
        <p14:creationId xmlns:p14="http://schemas.microsoft.com/office/powerpoint/2010/main" val="28638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BACA2D15-CD33-4C4F-AC56-1019AC7F5E3E}" type="slidenum">
              <a:rPr lang="en-GB">
                <a:latin typeface="Times New Roman" panose="02020603050405020304" pitchFamily="18" charset="0"/>
              </a:rPr>
              <a:pPr>
                <a:spcBef>
                  <a:spcPct val="0"/>
                </a:spcBef>
                <a:spcAft>
                  <a:spcPct val="0"/>
                </a:spcAft>
                <a:buClrTx/>
                <a:buSzTx/>
                <a:buFontTx/>
                <a:buNone/>
              </a:pPr>
              <a:t>4</a:t>
            </a:fld>
            <a:endParaRPr lang="en-GB">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a:t>Les </a:t>
            </a:r>
            <a:r>
              <a:rPr lang="en-GB" sz="900" b="1" i="1" err="1"/>
              <a:t>familles</a:t>
            </a:r>
            <a:r>
              <a:rPr lang="en-GB" sz="900" b="1" i="1"/>
              <a:t> de </a:t>
            </a:r>
            <a:r>
              <a:rPr lang="en-GB" sz="900" b="1" i="1" err="1"/>
              <a:t>procédés</a:t>
            </a:r>
            <a:endParaRPr lang="en-GB" sz="900" b="1" i="1"/>
          </a:p>
          <a:p>
            <a:endParaRPr lang="en-GB" altLang="fr-FR" sz="900"/>
          </a:p>
          <a:p>
            <a:r>
              <a:rPr lang="en-GB" altLang="fr-FR" sz="900"/>
              <a:t>Il y a 3 </a:t>
            </a:r>
            <a:r>
              <a:rPr lang="en-GB" altLang="fr-FR" sz="900" err="1"/>
              <a:t>principales</a:t>
            </a:r>
            <a:r>
              <a:rPr lang="en-GB" altLang="fr-FR" sz="900"/>
              <a:t> </a:t>
            </a:r>
            <a:r>
              <a:rPr lang="en-GB" altLang="fr-FR" sz="900" err="1"/>
              <a:t>familles</a:t>
            </a:r>
            <a:r>
              <a:rPr lang="en-GB" altLang="fr-FR" sz="900"/>
              <a:t> de </a:t>
            </a:r>
            <a:r>
              <a:rPr lang="en-GB" altLang="fr-FR" sz="900" err="1"/>
              <a:t>procédés</a:t>
            </a:r>
            <a:r>
              <a:rPr lang="en-GB" altLang="fr-FR" sz="900"/>
              <a:t> :</a:t>
            </a:r>
          </a:p>
          <a:p>
            <a:endParaRPr lang="en-GB" altLang="fr-FR" sz="900"/>
          </a:p>
          <a:p>
            <a:pPr>
              <a:buFontTx/>
              <a:buChar char="•"/>
            </a:pPr>
            <a:r>
              <a:rPr lang="en-GB" altLang="fr-FR" sz="900"/>
              <a:t> </a:t>
            </a:r>
            <a:r>
              <a:rPr lang="en-GB" altLang="fr-FR" sz="900" err="1"/>
              <a:t>Ceux</a:t>
            </a:r>
            <a:r>
              <a:rPr lang="en-GB" altLang="fr-FR" sz="900"/>
              <a:t> qui </a:t>
            </a:r>
            <a:r>
              <a:rPr lang="en-GB" altLang="fr-FR" sz="900" b="1" err="1"/>
              <a:t>mettent</a:t>
            </a:r>
            <a:r>
              <a:rPr lang="en-GB" altLang="fr-FR" sz="900" b="1"/>
              <a:t> </a:t>
            </a:r>
            <a:r>
              <a:rPr lang="en-GB" altLang="fr-FR" sz="900" b="1" err="1"/>
              <a:t>en</a:t>
            </a:r>
            <a:r>
              <a:rPr lang="en-GB" altLang="fr-FR" sz="900" b="1"/>
              <a:t> </a:t>
            </a:r>
            <a:r>
              <a:rPr lang="en-GB" altLang="fr-FR" sz="900" b="1" err="1"/>
              <a:t>forme</a:t>
            </a:r>
            <a:r>
              <a:rPr lang="en-GB" altLang="fr-FR" sz="900" b="1"/>
              <a:t> </a:t>
            </a:r>
            <a:r>
              <a:rPr lang="en-GB" altLang="fr-FR" sz="900"/>
              <a:t>– </a:t>
            </a:r>
            <a:r>
              <a:rPr lang="en-GB" altLang="fr-FR" sz="900" err="1"/>
              <a:t>diviser</a:t>
            </a:r>
            <a:r>
              <a:rPr lang="en-GB" altLang="fr-FR" sz="900"/>
              <a:t> par les </a:t>
            </a:r>
            <a:r>
              <a:rPr lang="en-GB" altLang="fr-FR" sz="900" err="1"/>
              <a:t>procédés</a:t>
            </a:r>
            <a:r>
              <a:rPr lang="en-GB" altLang="fr-FR" sz="900"/>
              <a:t> </a:t>
            </a:r>
            <a:r>
              <a:rPr lang="en-GB" altLang="fr-FR" sz="900" err="1"/>
              <a:t>primaires</a:t>
            </a:r>
            <a:r>
              <a:rPr lang="en-GB" altLang="fr-FR" sz="900"/>
              <a:t> de </a:t>
            </a:r>
            <a:r>
              <a:rPr lang="en-GB" altLang="fr-FR" sz="900" err="1"/>
              <a:t>mie</a:t>
            </a:r>
            <a:r>
              <a:rPr lang="en-GB" altLang="fr-FR" sz="900"/>
              <a:t> </a:t>
            </a:r>
            <a:r>
              <a:rPr lang="en-GB" altLang="fr-FR" sz="900" err="1"/>
              <a:t>en</a:t>
            </a:r>
            <a:r>
              <a:rPr lang="en-GB" altLang="fr-FR" sz="900"/>
              <a:t> </a:t>
            </a:r>
            <a:r>
              <a:rPr lang="en-GB" altLang="fr-FR" sz="900" err="1"/>
              <a:t>forme</a:t>
            </a:r>
            <a:r>
              <a:rPr lang="en-GB" altLang="fr-FR" sz="900"/>
              <a:t>, </a:t>
            </a:r>
            <a:r>
              <a:rPr lang="en-GB" altLang="fr-FR" sz="900" err="1"/>
              <a:t>comme</a:t>
            </a:r>
            <a:r>
              <a:rPr lang="en-GB" altLang="fr-FR" sz="900"/>
              <a:t> le moulage, et les </a:t>
            </a:r>
            <a:r>
              <a:rPr lang="en-GB" altLang="fr-FR" sz="900" err="1"/>
              <a:t>procédés</a:t>
            </a:r>
            <a:r>
              <a:rPr lang="en-GB" altLang="fr-FR" sz="900"/>
              <a:t> </a:t>
            </a:r>
            <a:r>
              <a:rPr lang="en-GB" altLang="fr-FR" sz="900" err="1"/>
              <a:t>secondaires</a:t>
            </a:r>
            <a:r>
              <a:rPr lang="en-GB" altLang="fr-FR" sz="900"/>
              <a:t>, </a:t>
            </a:r>
            <a:r>
              <a:rPr lang="en-GB" altLang="fr-FR" sz="900" err="1"/>
              <a:t>comme</a:t>
            </a:r>
            <a:r>
              <a:rPr lang="en-GB" altLang="fr-FR" sz="900"/>
              <a:t> </a:t>
            </a:r>
            <a:r>
              <a:rPr lang="en-GB" altLang="fr-FR" sz="900" err="1"/>
              <a:t>l’usinage</a:t>
            </a:r>
            <a:r>
              <a:rPr lang="en-GB" altLang="fr-FR" sz="900"/>
              <a:t>.</a:t>
            </a:r>
          </a:p>
          <a:p>
            <a:pPr>
              <a:buFontTx/>
              <a:buChar char="•"/>
            </a:pPr>
            <a:r>
              <a:rPr lang="en-GB" altLang="fr-FR" sz="900"/>
              <a:t> </a:t>
            </a:r>
            <a:r>
              <a:rPr lang="en-GB" altLang="fr-FR" sz="900" err="1"/>
              <a:t>Ceux</a:t>
            </a:r>
            <a:r>
              <a:rPr lang="en-GB" altLang="fr-FR" sz="900"/>
              <a:t> qui </a:t>
            </a:r>
            <a:r>
              <a:rPr lang="en-GB" altLang="fr-FR" sz="900" b="1" err="1"/>
              <a:t>assemblent</a:t>
            </a:r>
            <a:r>
              <a:rPr lang="en-GB" altLang="fr-FR" sz="900" b="1"/>
              <a:t> les </a:t>
            </a:r>
            <a:r>
              <a:rPr lang="en-GB" altLang="fr-FR" sz="900" b="1" err="1"/>
              <a:t>composants</a:t>
            </a:r>
            <a:r>
              <a:rPr lang="en-GB" altLang="fr-FR" sz="900" b="1"/>
              <a:t>.</a:t>
            </a:r>
          </a:p>
          <a:p>
            <a:pPr>
              <a:buFontTx/>
              <a:buChar char="•"/>
            </a:pPr>
            <a:r>
              <a:rPr lang="en-GB" altLang="fr-FR" sz="900" b="1"/>
              <a:t> </a:t>
            </a:r>
            <a:r>
              <a:rPr lang="en-GB" altLang="fr-FR" sz="900" err="1"/>
              <a:t>Ceux</a:t>
            </a:r>
            <a:r>
              <a:rPr lang="en-GB" altLang="fr-FR" sz="900"/>
              <a:t> qui </a:t>
            </a:r>
            <a:r>
              <a:rPr lang="en-GB" altLang="fr-FR" sz="900" b="1" err="1"/>
              <a:t>traitent</a:t>
            </a:r>
            <a:r>
              <a:rPr lang="en-GB" altLang="fr-FR" sz="900" b="1"/>
              <a:t> les surfaces et les structures.</a:t>
            </a:r>
          </a:p>
        </p:txBody>
      </p:sp>
    </p:spTree>
    <p:extLst>
      <p:ext uri="{BB962C8B-B14F-4D97-AF65-F5344CB8AC3E}">
        <p14:creationId xmlns:p14="http://schemas.microsoft.com/office/powerpoint/2010/main" val="311883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i="1">
                <a:effectLst/>
                <a:latin typeface="Calibri"/>
                <a:ea typeface="Calibri" panose="020F0502020204030204" pitchFamily="34" charset="0"/>
                <a:cs typeface="Calibri"/>
              </a:rPr>
              <a:t>La structure </a:t>
            </a:r>
            <a:r>
              <a:rPr lang="en-GB" sz="1800" b="1" i="1" err="1">
                <a:effectLst/>
                <a:latin typeface="Calibri"/>
                <a:ea typeface="Calibri" panose="020F0502020204030204" pitchFamily="34" charset="0"/>
                <a:cs typeface="Calibri"/>
              </a:rPr>
              <a:t>hiérarchique</a:t>
            </a:r>
            <a:r>
              <a:rPr lang="en-GB" sz="1800" b="1" i="1">
                <a:effectLst/>
                <a:latin typeface="Calibri"/>
                <a:ea typeface="Calibri" panose="020F0502020204030204" pitchFamily="34" charset="0"/>
                <a:cs typeface="Calibri"/>
              </a:rPr>
              <a:t> de la table de </a:t>
            </a:r>
            <a:r>
              <a:rPr lang="en-GB" sz="1800" b="1" i="1" err="1">
                <a:effectLst/>
                <a:latin typeface="Calibri"/>
                <a:ea typeface="Calibri" panose="020F0502020204030204" pitchFamily="34" charset="0"/>
                <a:cs typeface="Calibri"/>
              </a:rPr>
              <a:t>données</a:t>
            </a:r>
            <a:r>
              <a:rPr lang="en-GB" sz="1800" b="1" i="1">
                <a:effectLst/>
                <a:latin typeface="Calibri"/>
                <a:ea typeface="Calibri" panose="020F0502020204030204" pitchFamily="34" charset="0"/>
                <a:cs typeface="Calibri"/>
              </a:rPr>
              <a:t> des </a:t>
            </a:r>
            <a:r>
              <a:rPr lang="en-GB" sz="1800" b="1" i="1" err="1">
                <a:effectLst/>
                <a:latin typeface="Calibri"/>
                <a:ea typeface="Calibri" panose="020F0502020204030204" pitchFamily="34" charset="0"/>
                <a:cs typeface="Calibri"/>
              </a:rPr>
              <a:t>procédés</a:t>
            </a:r>
            <a:r>
              <a:rPr lang="en-GB" sz="1800" b="1" i="1">
                <a:effectLst/>
                <a:latin typeface="Calibri"/>
                <a:ea typeface="Calibri" panose="020F0502020204030204" pitchFamily="34" charset="0"/>
                <a:cs typeface="Calibri"/>
              </a:rPr>
              <a:t>, à travers </a:t>
            </a:r>
            <a:r>
              <a:rPr lang="en-GB" sz="1800" b="1" i="1" err="1">
                <a:effectLst/>
                <a:latin typeface="Calibri"/>
                <a:ea typeface="Calibri" panose="020F0502020204030204" pitchFamily="34" charset="0"/>
                <a:cs typeface="Calibri"/>
              </a:rPr>
              <a:t>l’exemple</a:t>
            </a:r>
            <a:r>
              <a:rPr lang="en-GB" sz="1800" b="1" i="1">
                <a:effectLst/>
                <a:latin typeface="Calibri"/>
                <a:ea typeface="Calibri" panose="020F0502020204030204" pitchFamily="34" charset="0"/>
                <a:cs typeface="Calibri"/>
              </a:rPr>
              <a:t> de la </a:t>
            </a:r>
            <a:r>
              <a:rPr lang="en-GB" sz="1800" b="1" i="1" err="1">
                <a:effectLst/>
                <a:latin typeface="Calibri"/>
                <a:ea typeface="Calibri" panose="020F0502020204030204" pitchFamily="34" charset="0"/>
                <a:cs typeface="Calibri"/>
              </a:rPr>
              <a:t>branche</a:t>
            </a:r>
            <a:r>
              <a:rPr lang="en-GB" sz="1800" b="1" i="1">
                <a:effectLst/>
                <a:latin typeface="Calibri"/>
                <a:ea typeface="Calibri" panose="020F0502020204030204" pitchFamily="34" charset="0"/>
                <a:cs typeface="Calibri"/>
              </a:rPr>
              <a:t> des </a:t>
            </a:r>
            <a:r>
              <a:rPr lang="en-GB" sz="1800" b="1" i="1" err="1">
                <a:effectLst/>
                <a:latin typeface="Calibri"/>
                <a:ea typeface="Calibri" panose="020F0502020204030204" pitchFamily="34" charset="0"/>
                <a:cs typeface="Calibri"/>
              </a:rPr>
              <a:t>procédés</a:t>
            </a:r>
            <a:r>
              <a:rPr lang="en-GB" sz="1800" b="1" i="1">
                <a:effectLst/>
                <a:latin typeface="Calibri"/>
                <a:ea typeface="Calibri" panose="020F0502020204030204" pitchFamily="34" charset="0"/>
                <a:cs typeface="Calibri"/>
              </a:rPr>
              <a:t> de mise </a:t>
            </a:r>
            <a:r>
              <a:rPr lang="en-GB" sz="1800" b="1" i="1" err="1">
                <a:effectLst/>
                <a:latin typeface="Calibri"/>
                <a:ea typeface="Calibri" panose="020F0502020204030204" pitchFamily="34" charset="0"/>
                <a:cs typeface="Calibri"/>
              </a:rPr>
              <a:t>en</a:t>
            </a:r>
            <a:r>
              <a:rPr lang="en-GB" sz="1800" b="1" i="1">
                <a:latin typeface="Calibri"/>
                <a:ea typeface="Calibri" panose="020F0502020204030204" pitchFamily="34" charset="0"/>
                <a:cs typeface="Calibri"/>
              </a:rPr>
              <a:t> </a:t>
            </a:r>
            <a:r>
              <a:rPr lang="en-GB" sz="1800" b="1" i="1" err="1">
                <a:latin typeface="Calibri"/>
                <a:ea typeface="Calibri" panose="020F0502020204030204" pitchFamily="34" charset="0"/>
                <a:cs typeface="Calibri"/>
              </a:rPr>
              <a:t>forme</a:t>
            </a:r>
            <a:endParaRPr lang="en-US" err="1"/>
          </a:p>
          <a:p>
            <a:pPr marL="0" marR="0">
              <a:lnSpc>
                <a:spcPct val="107000"/>
              </a:lnSpc>
              <a:spcBef>
                <a:spcPts val="0"/>
              </a:spcBef>
              <a:spcAft>
                <a:spcPts val="800"/>
              </a:spcAft>
            </a:pPr>
            <a:endParaRPr lang="en-GB" sz="1800" b="1" i="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i="0" err="1">
                <a:effectLst/>
                <a:latin typeface="Calibri"/>
                <a:ea typeface="Calibri" panose="020F0502020204030204" pitchFamily="34" charset="0"/>
                <a:cs typeface="Calibri"/>
              </a:rPr>
              <a:t>Chaque</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matériau</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peut</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être</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transformé</a:t>
            </a:r>
            <a:r>
              <a:rPr lang="en-GB" sz="1800" b="0" i="0">
                <a:effectLst/>
                <a:latin typeface="Calibri"/>
                <a:ea typeface="Calibri" panose="020F0502020204030204" pitchFamily="34" charset="0"/>
                <a:cs typeface="Calibri"/>
              </a:rPr>
              <a:t> de </a:t>
            </a:r>
            <a:r>
              <a:rPr lang="en-GB" sz="1800" b="0" i="0" err="1">
                <a:effectLst/>
                <a:latin typeface="Calibri"/>
                <a:ea typeface="Calibri" panose="020F0502020204030204" pitchFamily="34" charset="0"/>
                <a:cs typeface="Calibri"/>
              </a:rPr>
              <a:t>nombreuses</a:t>
            </a:r>
            <a:r>
              <a:rPr lang="en-GB" sz="1800" b="0" i="0">
                <a:effectLst/>
                <a:latin typeface="Calibri"/>
                <a:ea typeface="Calibri" panose="020F0502020204030204" pitchFamily="34" charset="0"/>
                <a:cs typeface="Calibri"/>
              </a:rPr>
              <a:t> manières. Ici nous </a:t>
            </a:r>
            <a:r>
              <a:rPr lang="en-GB" sz="1800" b="0" i="0" err="1">
                <a:effectLst/>
                <a:latin typeface="Calibri"/>
                <a:ea typeface="Calibri" panose="020F0502020204030204" pitchFamily="34" charset="0"/>
                <a:cs typeface="Calibri"/>
              </a:rPr>
              <a:t>faisons</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une</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disgression</a:t>
            </a:r>
            <a:r>
              <a:rPr lang="en-GB" sz="1800" b="0" i="0">
                <a:effectLst/>
                <a:latin typeface="Calibri"/>
                <a:ea typeface="Calibri" panose="020F0502020204030204" pitchFamily="34" charset="0"/>
                <a:cs typeface="Calibri"/>
              </a:rPr>
              <a:t> le temps </a:t>
            </a:r>
            <a:r>
              <a:rPr lang="en-GB" sz="1800" b="0" i="0" err="1">
                <a:effectLst/>
                <a:latin typeface="Calibri"/>
                <a:ea typeface="Calibri" panose="020F0502020204030204" pitchFamily="34" charset="0"/>
                <a:cs typeface="Calibri"/>
              </a:rPr>
              <a:t>d’une</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planche</a:t>
            </a:r>
            <a:r>
              <a:rPr lang="en-GB" sz="1800" b="0" i="0">
                <a:effectLst/>
                <a:latin typeface="Calibri"/>
                <a:ea typeface="Calibri" panose="020F0502020204030204" pitchFamily="34" charset="0"/>
                <a:cs typeface="Calibri"/>
              </a:rPr>
              <a:t> pour </a:t>
            </a:r>
            <a:r>
              <a:rPr lang="en-GB" sz="1800" b="0" i="0" err="1">
                <a:effectLst/>
                <a:latin typeface="Calibri"/>
                <a:ea typeface="Calibri" panose="020F0502020204030204" pitchFamily="34" charset="0"/>
                <a:cs typeface="Calibri"/>
              </a:rPr>
              <a:t>s’intéresser</a:t>
            </a:r>
            <a:r>
              <a:rPr lang="en-GB" sz="1800" b="0" i="0">
                <a:effectLst/>
                <a:latin typeface="Calibri"/>
                <a:ea typeface="Calibri" panose="020F0502020204030204" pitchFamily="34" charset="0"/>
                <a:cs typeface="Calibri"/>
              </a:rPr>
              <a:t> à </a:t>
            </a:r>
            <a:r>
              <a:rPr lang="en-GB" sz="1800" b="1" i="0" err="1">
                <a:effectLst/>
                <a:latin typeface="Calibri"/>
                <a:ea typeface="Calibri" panose="020F0502020204030204" pitchFamily="34" charset="0"/>
                <a:cs typeface="Calibri"/>
              </a:rPr>
              <a:t>l’arbre</a:t>
            </a:r>
            <a:r>
              <a:rPr lang="en-GB" sz="1800" b="1" i="0">
                <a:effectLst/>
                <a:latin typeface="Calibri"/>
                <a:ea typeface="Calibri" panose="020F0502020204030204" pitchFamily="34" charset="0"/>
                <a:cs typeface="Calibri"/>
              </a:rPr>
              <a:t> </a:t>
            </a:r>
            <a:r>
              <a:rPr lang="en-GB" sz="1800" b="1">
                <a:latin typeface="Calibri"/>
                <a:ea typeface="Calibri" panose="020F0502020204030204" pitchFamily="34" charset="0"/>
                <a:cs typeface="Calibri"/>
              </a:rPr>
              <a:t>des</a:t>
            </a:r>
            <a:r>
              <a:rPr lang="en-GB" sz="1800" b="1" i="0">
                <a:effectLst/>
                <a:latin typeface="Calibri"/>
                <a:ea typeface="Calibri" panose="020F0502020204030204" pitchFamily="34" charset="0"/>
                <a:cs typeface="Calibri"/>
              </a:rPr>
              <a:t> </a:t>
            </a:r>
            <a:r>
              <a:rPr lang="en-GB" sz="1800" b="1" i="0" err="1">
                <a:effectLst/>
                <a:latin typeface="Calibri"/>
                <a:ea typeface="Calibri" panose="020F0502020204030204" pitchFamily="34" charset="0"/>
                <a:cs typeface="Calibri"/>
              </a:rPr>
              <a:t>procédés</a:t>
            </a:r>
            <a:r>
              <a:rPr lang="en-GB" sz="1800" b="0" i="0">
                <a:effectLst/>
                <a:latin typeface="Calibri"/>
                <a:ea typeface="Calibri" panose="020F0502020204030204" pitchFamily="34" charset="0"/>
                <a:cs typeface="Calibri"/>
              </a:rPr>
              <a:t>, pour </a:t>
            </a:r>
            <a:r>
              <a:rPr lang="en-GB" sz="1800" b="0" i="0" err="1">
                <a:effectLst/>
                <a:latin typeface="Calibri"/>
                <a:ea typeface="Calibri" panose="020F0502020204030204" pitchFamily="34" charset="0"/>
                <a:cs typeface="Calibri"/>
              </a:rPr>
              <a:t>montrer</a:t>
            </a:r>
            <a:r>
              <a:rPr lang="en-GB" sz="1800" b="0" i="0">
                <a:effectLst/>
                <a:latin typeface="Calibri"/>
                <a:ea typeface="Calibri" panose="020F0502020204030204" pitchFamily="34" charset="0"/>
                <a:cs typeface="Calibri"/>
              </a:rPr>
              <a:t> la classification et la structure des </a:t>
            </a:r>
            <a:r>
              <a:rPr lang="en-GB" sz="1800" b="0" i="0" err="1">
                <a:effectLst/>
                <a:latin typeface="Calibri"/>
                <a:ea typeface="Calibri" panose="020F0502020204030204" pitchFamily="34" charset="0"/>
                <a:cs typeface="Calibri"/>
              </a:rPr>
              <a:t>données</a:t>
            </a:r>
            <a:r>
              <a:rPr lang="en-GB" sz="1800" b="0" i="0">
                <a:effectLst/>
                <a:latin typeface="Calibri"/>
                <a:ea typeface="Calibri" panose="020F0502020204030204" pitchFamily="34" charset="0"/>
                <a:cs typeface="Calibri"/>
              </a:rPr>
              <a:t> des </a:t>
            </a:r>
            <a:r>
              <a:rPr lang="en-GB" sz="1800" b="0" i="0" err="1">
                <a:effectLst/>
                <a:latin typeface="Calibri"/>
                <a:ea typeface="Calibri" panose="020F0502020204030204" pitchFamily="34" charset="0"/>
                <a:cs typeface="Calibri"/>
              </a:rPr>
              <a:t>procédés</a:t>
            </a:r>
            <a:r>
              <a:rPr lang="en-GB" sz="1800" b="0" i="0">
                <a:effectLst/>
                <a:latin typeface="Calibri"/>
                <a:ea typeface="Calibri" panose="020F0502020204030204" pitchFamily="34" charset="0"/>
                <a:cs typeface="Calibri"/>
              </a:rPr>
              <a:t> de fabrication. Pour capturer </a:t>
            </a:r>
            <a:r>
              <a:rPr lang="en-GB" sz="1800" b="0" i="0" err="1">
                <a:effectLst/>
                <a:latin typeface="Calibri"/>
                <a:ea typeface="Calibri" panose="020F0502020204030204" pitchFamily="34" charset="0"/>
                <a:cs typeface="Calibri"/>
              </a:rPr>
              <a:t>cette</a:t>
            </a:r>
            <a:r>
              <a:rPr lang="en-GB" sz="1800" b="0" i="0">
                <a:effectLst/>
                <a:latin typeface="Calibri"/>
                <a:ea typeface="Calibri" panose="020F0502020204030204" pitchFamily="34" charset="0"/>
                <a:cs typeface="Calibri"/>
              </a:rPr>
              <a:t> information il </a:t>
            </a:r>
            <a:r>
              <a:rPr lang="en-GB" sz="1800" b="0" i="0" err="1">
                <a:effectLst/>
                <a:latin typeface="Calibri"/>
                <a:ea typeface="Calibri" panose="020F0502020204030204" pitchFamily="34" charset="0"/>
                <a:cs typeface="Calibri"/>
              </a:rPr>
              <a:t>est</a:t>
            </a:r>
            <a:r>
              <a:rPr lang="en-GB" sz="1800" b="0" i="0">
                <a:effectLst/>
                <a:latin typeface="Calibri"/>
                <a:ea typeface="Calibri" panose="020F0502020204030204" pitchFamily="34" charset="0"/>
                <a:cs typeface="Calibri"/>
              </a:rPr>
              <a:t> tout </a:t>
            </a:r>
            <a:r>
              <a:rPr lang="en-GB" sz="1800" b="0" i="0" err="1">
                <a:effectLst/>
                <a:latin typeface="Calibri"/>
                <a:ea typeface="Calibri" panose="020F0502020204030204" pitchFamily="34" charset="0"/>
                <a:cs typeface="Calibri"/>
              </a:rPr>
              <a:t>d’abord</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nécessaire</a:t>
            </a:r>
            <a:r>
              <a:rPr lang="en-GB" sz="1800" b="0" i="0">
                <a:effectLst/>
                <a:latin typeface="Calibri"/>
                <a:ea typeface="Calibri" panose="020F0502020204030204" pitchFamily="34" charset="0"/>
                <a:cs typeface="Calibri"/>
              </a:rPr>
              <a:t> de structurer les </a:t>
            </a:r>
            <a:r>
              <a:rPr lang="en-GB" sz="1800" b="0" i="0" err="1">
                <a:effectLst/>
                <a:latin typeface="Calibri"/>
                <a:ea typeface="Calibri" panose="020F0502020204030204" pitchFamily="34" charset="0"/>
                <a:cs typeface="Calibri"/>
              </a:rPr>
              <a:t>données</a:t>
            </a:r>
            <a:r>
              <a:rPr lang="en-GB" sz="1800" b="0" i="0">
                <a:effectLst/>
                <a:latin typeface="Calibri"/>
                <a:ea typeface="Calibri" panose="020F0502020204030204" pitchFamily="34" charset="0"/>
                <a:cs typeface="Calibri"/>
              </a:rPr>
              <a:t> pour les </a:t>
            </a:r>
            <a:r>
              <a:rPr lang="en-GB" sz="1800" b="0" i="0" err="1">
                <a:effectLst/>
                <a:latin typeface="Calibri"/>
                <a:ea typeface="Calibri" panose="020F0502020204030204" pitchFamily="34" charset="0"/>
                <a:cs typeface="Calibri"/>
              </a:rPr>
              <a:t>procédés</a:t>
            </a:r>
            <a:r>
              <a:rPr lang="en-GB" sz="1800" b="0" i="0">
                <a:effectLst/>
                <a:latin typeface="Calibri"/>
                <a:ea typeface="Calibri" panose="020F0502020204030204" pitchFamily="34" charset="0"/>
                <a:cs typeface="Calibri"/>
              </a:rPr>
              <a:t>. Dans la structure </a:t>
            </a:r>
            <a:r>
              <a:rPr lang="en-GB" sz="1800" b="0" i="0" err="1">
                <a:effectLst/>
                <a:latin typeface="Calibri"/>
                <a:ea typeface="Calibri" panose="020F0502020204030204" pitchFamily="34" charset="0"/>
                <a:cs typeface="Calibri"/>
              </a:rPr>
              <a:t>présentée</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ici</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l’</a:t>
            </a:r>
            <a:r>
              <a:rPr lang="en-GB" sz="1800" b="1" i="0" err="1">
                <a:effectLst/>
                <a:latin typeface="Calibri"/>
                <a:ea typeface="Calibri" panose="020F0502020204030204" pitchFamily="34" charset="0"/>
                <a:cs typeface="Calibri"/>
              </a:rPr>
              <a:t>univers</a:t>
            </a:r>
            <a:r>
              <a:rPr lang="en-GB" sz="1800" b="0" i="0">
                <a:effectLst/>
                <a:latin typeface="Calibri"/>
                <a:ea typeface="Calibri" panose="020F0502020204030204" pitchFamily="34" charset="0"/>
                <a:cs typeface="Calibri"/>
              </a:rPr>
              <a:t> des </a:t>
            </a:r>
            <a:r>
              <a:rPr lang="en-GB" sz="1800" b="0" i="0" err="1">
                <a:effectLst/>
                <a:latin typeface="Calibri"/>
                <a:ea typeface="Calibri" panose="020F0502020204030204" pitchFamily="34" charset="0"/>
                <a:cs typeface="Calibri"/>
              </a:rPr>
              <a:t>procédés</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est</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diviser</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en</a:t>
            </a:r>
            <a:r>
              <a:rPr lang="en-GB" sz="1800" b="0" i="0">
                <a:effectLst/>
                <a:latin typeface="Calibri"/>
                <a:ea typeface="Calibri" panose="020F0502020204030204" pitchFamily="34" charset="0"/>
                <a:cs typeface="Calibri"/>
              </a:rPr>
              <a:t> </a:t>
            </a:r>
            <a:r>
              <a:rPr lang="en-GB" sz="1800" b="1" i="0" err="1">
                <a:effectLst/>
                <a:latin typeface="Calibri"/>
                <a:ea typeface="Calibri" panose="020F0502020204030204" pitchFamily="34" charset="0"/>
                <a:cs typeface="Calibri"/>
              </a:rPr>
              <a:t>familles</a:t>
            </a:r>
            <a:r>
              <a:rPr lang="en-GB" sz="1800" b="1" i="0">
                <a:effectLst/>
                <a:latin typeface="Calibri"/>
                <a:ea typeface="Calibri" panose="020F0502020204030204" pitchFamily="34" charset="0"/>
                <a:cs typeface="Calibri"/>
              </a:rPr>
              <a:t>.</a:t>
            </a:r>
            <a:r>
              <a:rPr lang="en-GB" sz="1800" b="0" i="0">
                <a:effectLst/>
                <a:latin typeface="Calibri"/>
                <a:ea typeface="Calibri" panose="020F0502020204030204" pitchFamily="34" charset="0"/>
                <a:cs typeface="Calibri"/>
              </a:rPr>
              <a:t> Celle de la mise </a:t>
            </a:r>
            <a:r>
              <a:rPr lang="en-GB" sz="1800" b="0" i="0" err="1">
                <a:effectLst/>
                <a:latin typeface="Calibri"/>
                <a:ea typeface="Calibri" panose="020F0502020204030204" pitchFamily="34" charset="0"/>
                <a:cs typeface="Calibri"/>
              </a:rPr>
              <a:t>en</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forme</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est</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partiellement</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étendue</a:t>
            </a:r>
            <a:r>
              <a:rPr lang="en-GB" sz="1800" b="0" i="0">
                <a:effectLst/>
                <a:latin typeface="Calibri"/>
                <a:ea typeface="Calibri" panose="020F0502020204030204" pitchFamily="34" charset="0"/>
                <a:cs typeface="Calibri"/>
              </a:rPr>
              <a:t> pour </a:t>
            </a:r>
            <a:r>
              <a:rPr lang="en-GB" sz="1800" b="0" i="0" err="1">
                <a:effectLst/>
                <a:latin typeface="Calibri"/>
                <a:ea typeface="Calibri" panose="020F0502020204030204" pitchFamily="34" charset="0"/>
                <a:cs typeface="Calibri"/>
              </a:rPr>
              <a:t>montrer</a:t>
            </a:r>
            <a:r>
              <a:rPr lang="en-GB" sz="1800" b="0" i="0">
                <a:effectLst/>
                <a:latin typeface="Calibri"/>
                <a:ea typeface="Calibri" panose="020F0502020204030204" pitchFamily="34" charset="0"/>
                <a:cs typeface="Calibri"/>
              </a:rPr>
              <a:t> </a:t>
            </a:r>
            <a:r>
              <a:rPr lang="en-GB" sz="1800" b="1" i="0">
                <a:effectLst/>
                <a:latin typeface="Calibri"/>
                <a:ea typeface="Calibri" panose="020F0502020204030204" pitchFamily="34" charset="0"/>
                <a:cs typeface="Calibri"/>
              </a:rPr>
              <a:t>les classes</a:t>
            </a:r>
            <a:r>
              <a:rPr lang="en-GB" sz="1800" b="1">
                <a:latin typeface="Calibri"/>
                <a:ea typeface="Calibri" panose="020F0502020204030204" pitchFamily="34" charset="0"/>
                <a:cs typeface="Calibri"/>
              </a:rPr>
              <a:t> </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coulée</a:t>
            </a:r>
            <a:r>
              <a:rPr lang="en-GB" sz="1800" b="0" i="0">
                <a:effectLst/>
                <a:latin typeface="Calibri"/>
                <a:ea typeface="Calibri" panose="020F0502020204030204" pitchFamily="34" charset="0"/>
                <a:cs typeface="Calibri"/>
              </a:rPr>
              <a:t>, moulage, etc... Sur </a:t>
            </a:r>
            <a:r>
              <a:rPr lang="en-GB" sz="1800" b="0" i="0" err="1">
                <a:effectLst/>
                <a:latin typeface="Calibri"/>
                <a:ea typeface="Calibri" panose="020F0502020204030204" pitchFamily="34" charset="0"/>
                <a:cs typeface="Calibri"/>
              </a:rPr>
              <a:t>ce</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schéma</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une</a:t>
            </a:r>
            <a:r>
              <a:rPr lang="en-GB" sz="1800" b="0" i="0">
                <a:effectLst/>
                <a:latin typeface="Calibri"/>
                <a:ea typeface="Calibri" panose="020F0502020204030204" pitchFamily="34" charset="0"/>
                <a:cs typeface="Calibri"/>
              </a:rPr>
              <a:t> de </a:t>
            </a:r>
            <a:r>
              <a:rPr lang="en-GB" sz="1800" b="0" i="0" err="1">
                <a:effectLst/>
                <a:latin typeface="Calibri"/>
                <a:ea typeface="Calibri" panose="020F0502020204030204" pitchFamily="34" charset="0"/>
                <a:cs typeface="Calibri"/>
              </a:rPr>
              <a:t>celles</a:t>
            </a:r>
            <a:r>
              <a:rPr lang="en-GB" sz="1800" b="0" i="0">
                <a:effectLst/>
                <a:latin typeface="Calibri"/>
                <a:ea typeface="Calibri" panose="020F0502020204030204" pitchFamily="34" charset="0"/>
                <a:cs typeface="Calibri"/>
              </a:rPr>
              <a:t>-ci – le moulage – </a:t>
            </a:r>
            <a:r>
              <a:rPr lang="en-GB" sz="1800" b="0" i="0" err="1">
                <a:effectLst/>
                <a:latin typeface="Calibri"/>
                <a:ea typeface="Calibri" panose="020F0502020204030204" pitchFamily="34" charset="0"/>
                <a:cs typeface="Calibri"/>
              </a:rPr>
              <a:t>est</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étendue</a:t>
            </a:r>
            <a:r>
              <a:rPr lang="en-GB" sz="1800" b="0" i="0">
                <a:effectLst/>
                <a:latin typeface="Calibri"/>
                <a:ea typeface="Calibri" panose="020F0502020204030204" pitchFamily="34" charset="0"/>
                <a:cs typeface="Calibri"/>
              </a:rPr>
              <a:t> pour </a:t>
            </a:r>
            <a:r>
              <a:rPr lang="en-GB" sz="1800" b="0" i="0" err="1">
                <a:effectLst/>
                <a:latin typeface="Calibri"/>
                <a:ea typeface="Calibri" panose="020F0502020204030204" pitchFamily="34" charset="0"/>
                <a:cs typeface="Calibri"/>
              </a:rPr>
              <a:t>montrer</a:t>
            </a:r>
            <a:r>
              <a:rPr lang="en-GB" sz="1800" b="0" i="0">
                <a:effectLst/>
                <a:latin typeface="Calibri"/>
                <a:ea typeface="Calibri" panose="020F0502020204030204" pitchFamily="34" charset="0"/>
                <a:cs typeface="Calibri"/>
              </a:rPr>
              <a:t> </a:t>
            </a:r>
            <a:r>
              <a:rPr lang="en-GB" sz="1800" b="1" i="0">
                <a:effectLst/>
                <a:latin typeface="Calibri"/>
                <a:ea typeface="Calibri" panose="020F0502020204030204" pitchFamily="34" charset="0"/>
                <a:cs typeface="Calibri"/>
              </a:rPr>
              <a:t>les </a:t>
            </a:r>
            <a:r>
              <a:rPr lang="en-GB" sz="1800" b="1" i="0" err="1">
                <a:effectLst/>
                <a:latin typeface="Calibri"/>
                <a:ea typeface="Calibri" panose="020F0502020204030204" pitchFamily="34" charset="0"/>
                <a:cs typeface="Calibri"/>
              </a:rPr>
              <a:t>membres</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Chaque</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membre</a:t>
            </a:r>
            <a:r>
              <a:rPr lang="en-GB" sz="1800" b="0" i="0">
                <a:effectLst/>
                <a:latin typeface="Calibri"/>
                <a:ea typeface="Calibri" panose="020F0502020204030204" pitchFamily="34" charset="0"/>
                <a:cs typeface="Calibri"/>
              </a:rPr>
              <a:t> a </a:t>
            </a:r>
            <a:r>
              <a:rPr lang="en-GB" sz="1800" b="1" i="0" err="1">
                <a:effectLst/>
                <a:latin typeface="Calibri"/>
                <a:ea typeface="Calibri" panose="020F0502020204030204" pitchFamily="34" charset="0"/>
                <a:cs typeface="Calibri"/>
              </a:rPr>
              <a:t>certains</a:t>
            </a:r>
            <a:r>
              <a:rPr lang="en-GB" sz="1800" b="1" i="0">
                <a:effectLst/>
                <a:latin typeface="Calibri"/>
                <a:ea typeface="Calibri" panose="020F0502020204030204" pitchFamily="34" charset="0"/>
                <a:cs typeface="Calibri"/>
              </a:rPr>
              <a:t> </a:t>
            </a:r>
            <a:r>
              <a:rPr lang="en-GB" sz="1800" b="1" i="0" err="1">
                <a:effectLst/>
                <a:latin typeface="Calibri"/>
                <a:ea typeface="Calibri" panose="020F0502020204030204" pitchFamily="34" charset="0"/>
                <a:cs typeface="Calibri"/>
              </a:rPr>
              <a:t>attributs</a:t>
            </a:r>
            <a:r>
              <a:rPr lang="en-GB" sz="1800" b="1">
                <a:latin typeface="Calibri"/>
                <a:ea typeface="Calibri" panose="020F0502020204030204" pitchFamily="34" charset="0"/>
                <a:cs typeface="Calibri"/>
              </a:rPr>
              <a:t> </a:t>
            </a:r>
            <a:r>
              <a:rPr lang="en-GB" sz="1800" b="0" i="0">
                <a:effectLst/>
                <a:latin typeface="Calibri"/>
                <a:ea typeface="Calibri" panose="020F0502020204030204" pitchFamily="34" charset="0"/>
                <a:cs typeface="Calibri"/>
              </a:rPr>
              <a:t>: les </a:t>
            </a:r>
            <a:r>
              <a:rPr lang="en-GB" sz="1800" b="0" i="0" err="1">
                <a:effectLst/>
                <a:latin typeface="Calibri"/>
                <a:ea typeface="Calibri" panose="020F0502020204030204" pitchFamily="34" charset="0"/>
                <a:cs typeface="Calibri"/>
              </a:rPr>
              <a:t>matériaux</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qu’il</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peut</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manipuler</a:t>
            </a:r>
            <a:r>
              <a:rPr lang="en-GB" sz="1800" b="0" i="0">
                <a:effectLst/>
                <a:latin typeface="Calibri"/>
                <a:ea typeface="Calibri" panose="020F0502020204030204" pitchFamily="34" charset="0"/>
                <a:cs typeface="Calibri"/>
              </a:rPr>
              <a:t>, les </a:t>
            </a:r>
            <a:r>
              <a:rPr lang="en-GB" sz="1800" b="0" i="0" err="1">
                <a:effectLst/>
                <a:latin typeface="Calibri"/>
                <a:ea typeface="Calibri" panose="020F0502020204030204" pitchFamily="34" charset="0"/>
                <a:cs typeface="Calibri"/>
              </a:rPr>
              <a:t>formes</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réalisables</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leur</a:t>
            </a:r>
            <a:r>
              <a:rPr lang="en-GB" sz="1800" b="0" i="0">
                <a:effectLst/>
                <a:latin typeface="Calibri"/>
                <a:ea typeface="Calibri" panose="020F0502020204030204" pitchFamily="34" charset="0"/>
                <a:cs typeface="Calibri"/>
              </a:rPr>
              <a:t> taille, </a:t>
            </a:r>
            <a:r>
              <a:rPr lang="en-GB" sz="1800" b="0" i="0" err="1">
                <a:effectLst/>
                <a:latin typeface="Calibri"/>
                <a:ea typeface="Calibri" panose="020F0502020204030204" pitchFamily="34" charset="0"/>
                <a:cs typeface="Calibri"/>
              </a:rPr>
              <a:t>précision</a:t>
            </a:r>
            <a:r>
              <a:rPr lang="en-GB" sz="1800" b="0" i="0">
                <a:effectLst/>
                <a:latin typeface="Calibri"/>
                <a:ea typeface="Calibri" panose="020F0502020204030204" pitchFamily="34" charset="0"/>
                <a:cs typeface="Calibri"/>
              </a:rPr>
              <a:t> et </a:t>
            </a:r>
            <a:r>
              <a:rPr lang="en-GB" sz="1800" b="0" i="0" err="1">
                <a:effectLst/>
                <a:latin typeface="Calibri"/>
                <a:ea typeface="Calibri" panose="020F0502020204030204" pitchFamily="34" charset="0"/>
                <a:cs typeface="Calibri"/>
              </a:rPr>
              <a:t>coût</a:t>
            </a:r>
            <a:r>
              <a:rPr lang="en-GB" sz="1800" b="0" i="0">
                <a:effectLst/>
                <a:latin typeface="Calibri"/>
                <a:ea typeface="Calibri" panose="020F0502020204030204" pitchFamily="34" charset="0"/>
                <a:cs typeface="Calibri"/>
              </a:rPr>
              <a:t>. La </a:t>
            </a:r>
            <a:r>
              <a:rPr lang="en-GB" sz="1800" b="0" i="0" err="1">
                <a:effectLst/>
                <a:latin typeface="Calibri"/>
                <a:ea typeface="Calibri" panose="020F0502020204030204" pitchFamily="34" charset="0"/>
                <a:cs typeface="Calibri"/>
              </a:rPr>
              <a:t>liste</a:t>
            </a:r>
            <a:r>
              <a:rPr lang="en-GB" sz="1800" b="0" i="0">
                <a:effectLst/>
                <a:latin typeface="Calibri"/>
                <a:ea typeface="Calibri" panose="020F0502020204030204" pitchFamily="34" charset="0"/>
                <a:cs typeface="Calibri"/>
              </a:rPr>
              <a:t> de </a:t>
            </a:r>
            <a:r>
              <a:rPr lang="en-GB" sz="1800" b="0" i="0" err="1">
                <a:effectLst/>
                <a:latin typeface="Calibri"/>
                <a:ea typeface="Calibri" panose="020F0502020204030204" pitchFamily="34" charset="0"/>
                <a:cs typeface="Calibri"/>
              </a:rPr>
              <a:t>ces</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attributs</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définit</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une</a:t>
            </a:r>
            <a:r>
              <a:rPr lang="en-GB" sz="1800" b="0" i="0">
                <a:effectLst/>
                <a:latin typeface="Calibri"/>
                <a:ea typeface="Calibri" panose="020F0502020204030204" pitchFamily="34" charset="0"/>
                <a:cs typeface="Calibri"/>
              </a:rPr>
              <a:t> fiche pour </a:t>
            </a:r>
            <a:r>
              <a:rPr lang="en-GB" sz="1800" b="0" i="0" err="1">
                <a:effectLst/>
                <a:latin typeface="Calibri"/>
                <a:ea typeface="Calibri" panose="020F0502020204030204" pitchFamily="34" charset="0"/>
                <a:cs typeface="Calibri"/>
              </a:rPr>
              <a:t>ce</a:t>
            </a:r>
            <a:r>
              <a:rPr lang="en-GB" sz="1800" b="0" i="0">
                <a:effectLst/>
                <a:latin typeface="Calibri"/>
                <a:ea typeface="Calibri" panose="020F0502020204030204" pitchFamily="34" charset="0"/>
                <a:cs typeface="Calibri"/>
              </a:rPr>
              <a:t> </a:t>
            </a:r>
            <a:r>
              <a:rPr lang="en-GB" sz="1800" b="0" i="0" err="1">
                <a:effectLst/>
                <a:latin typeface="Calibri"/>
                <a:ea typeface="Calibri" panose="020F0502020204030204" pitchFamily="34" charset="0"/>
                <a:cs typeface="Calibri"/>
              </a:rPr>
              <a:t>procédé</a:t>
            </a:r>
            <a:r>
              <a:rPr lang="en-GB" sz="1800" b="0" i="0">
                <a:effectLst/>
                <a:latin typeface="Calibri"/>
                <a:ea typeface="Calibri" panose="020F0502020204030204" pitchFamily="34" charset="0"/>
                <a:cs typeface="Calibri"/>
              </a:rPr>
              <a:t>.</a:t>
            </a:r>
          </a:p>
          <a:p>
            <a:pPr marL="0" marR="0">
              <a:spcBef>
                <a:spcPts val="0"/>
              </a:spcBef>
            </a:pPr>
            <a:endParaRPr lang="en-US">
              <a:effectLs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a:p>
        </p:txBody>
      </p:sp>
    </p:spTree>
    <p:extLst>
      <p:ext uri="{BB962C8B-B14F-4D97-AF65-F5344CB8AC3E}">
        <p14:creationId xmlns:p14="http://schemas.microsoft.com/office/powerpoint/2010/main" val="4235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6</a:t>
            </a:fld>
            <a:endParaRPr lang="en-GB" b="1">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err="1"/>
              <a:t>Naviguer</a:t>
            </a:r>
            <a:r>
              <a:rPr lang="en-GB" sz="900" b="1" i="1"/>
              <a:t> dans la table de </a:t>
            </a:r>
            <a:r>
              <a:rPr lang="en-GB" sz="900" b="1" i="1" err="1"/>
              <a:t>données</a:t>
            </a:r>
            <a:r>
              <a:rPr lang="en-GB" sz="900" b="1" i="1"/>
              <a:t> des </a:t>
            </a:r>
            <a:r>
              <a:rPr lang="en-GB" sz="900" b="1" i="1" err="1"/>
              <a:t>procédés</a:t>
            </a:r>
            <a:endParaRPr lang="en-GB" sz="900" b="1" i="1"/>
          </a:p>
          <a:p>
            <a:pPr>
              <a:buFontTx/>
              <a:buChar char="•"/>
            </a:pPr>
            <a:endParaRPr lang="en-GB" sz="900"/>
          </a:p>
          <a:p>
            <a:r>
              <a:rPr lang="en-GB" altLang="fr-FR" sz="900"/>
              <a:t>Les trois </a:t>
            </a:r>
            <a:r>
              <a:rPr lang="en-GB" altLang="fr-FR" sz="900" err="1"/>
              <a:t>niveaux</a:t>
            </a:r>
            <a:r>
              <a:rPr lang="en-GB" altLang="fr-FR" sz="900"/>
              <a:t> du </a:t>
            </a:r>
            <a:r>
              <a:rPr lang="en-GB" altLang="fr-FR" sz="900" err="1"/>
              <a:t>logiciel</a:t>
            </a:r>
            <a:r>
              <a:rPr lang="en-GB" altLang="fr-FR" sz="900"/>
              <a:t> </a:t>
            </a:r>
            <a:r>
              <a:rPr lang="en-GB" altLang="fr-FR" sz="900" err="1"/>
              <a:t>utilisent</a:t>
            </a:r>
            <a:r>
              <a:rPr lang="en-GB" altLang="fr-FR" sz="900"/>
              <a:t> la </a:t>
            </a:r>
            <a:r>
              <a:rPr lang="en-GB" altLang="fr-FR" sz="900" err="1"/>
              <a:t>même</a:t>
            </a:r>
            <a:r>
              <a:rPr lang="en-GB" altLang="fr-FR" sz="900"/>
              <a:t> interface </a:t>
            </a:r>
            <a:r>
              <a:rPr lang="en-GB" altLang="fr-FR" sz="900" err="1"/>
              <a:t>graphique</a:t>
            </a:r>
            <a:r>
              <a:rPr lang="en-GB" altLang="fr-FR" sz="900"/>
              <a:t>. </a:t>
            </a:r>
            <a:r>
              <a:rPr lang="en-GB" altLang="fr-FR" sz="900" err="1"/>
              <a:t>Cette</a:t>
            </a:r>
            <a:r>
              <a:rPr lang="en-GB" altLang="fr-FR" sz="900"/>
              <a:t> diapositive </a:t>
            </a:r>
            <a:r>
              <a:rPr lang="en-GB" altLang="fr-FR" sz="900" err="1"/>
              <a:t>présente</a:t>
            </a:r>
            <a:r>
              <a:rPr lang="en-GB" altLang="fr-FR" sz="900"/>
              <a:t> deux des boutons de la barre </a:t>
            </a:r>
            <a:r>
              <a:rPr lang="en-GB" altLang="fr-FR" sz="900" err="1"/>
              <a:t>d’outils</a:t>
            </a:r>
            <a:r>
              <a:rPr lang="en-GB" altLang="fr-FR" sz="900"/>
              <a:t> </a:t>
            </a:r>
            <a:r>
              <a:rPr lang="en-GB" altLang="fr-FR" sz="900" err="1"/>
              <a:t>principale</a:t>
            </a:r>
            <a:r>
              <a:rPr lang="en-GB" altLang="fr-FR" sz="900"/>
              <a:t>.</a:t>
            </a:r>
          </a:p>
          <a:p>
            <a:endParaRPr lang="en-GB" altLang="fr-FR" sz="900"/>
          </a:p>
          <a:p>
            <a:pPr>
              <a:buFontTx/>
              <a:buChar char="•"/>
            </a:pPr>
            <a:r>
              <a:rPr lang="en-GB" altLang="fr-FR" sz="900"/>
              <a:t> Le bouton </a:t>
            </a:r>
            <a:r>
              <a:rPr lang="en-GB" altLang="fr-FR" sz="900" b="1" err="1">
                <a:solidFill>
                  <a:srgbClr val="CC0000"/>
                </a:solidFill>
              </a:rPr>
              <a:t>Parcourir</a:t>
            </a:r>
            <a:r>
              <a:rPr lang="en-GB" altLang="fr-FR" sz="900"/>
              <a:t> </a:t>
            </a:r>
            <a:r>
              <a:rPr lang="en-GB" altLang="fr-FR" sz="900" err="1"/>
              <a:t>vous</a:t>
            </a:r>
            <a:r>
              <a:rPr lang="en-GB" altLang="fr-FR" sz="900"/>
              <a:t> </a:t>
            </a:r>
            <a:r>
              <a:rPr lang="en-GB" altLang="fr-FR" sz="900" err="1"/>
              <a:t>permet</a:t>
            </a:r>
            <a:r>
              <a:rPr lang="en-GB" altLang="fr-FR" sz="900"/>
              <a:t> </a:t>
            </a:r>
            <a:r>
              <a:rPr lang="en-GB" altLang="fr-FR" sz="900" err="1"/>
              <a:t>d’explorer</a:t>
            </a:r>
            <a:r>
              <a:rPr lang="en-GB" altLang="fr-FR" sz="900"/>
              <a:t> le </a:t>
            </a:r>
            <a:r>
              <a:rPr lang="en-GB" altLang="fr-FR" sz="900" err="1"/>
              <a:t>contenu</a:t>
            </a:r>
            <a:r>
              <a:rPr lang="en-GB" altLang="fr-FR" sz="900"/>
              <a:t> des base de </a:t>
            </a:r>
            <a:r>
              <a:rPr lang="en-GB" altLang="fr-FR" sz="900" err="1"/>
              <a:t>données</a:t>
            </a:r>
            <a:r>
              <a:rPr lang="en-GB" altLang="fr-FR" sz="900"/>
              <a:t> de </a:t>
            </a:r>
            <a:r>
              <a:rPr lang="en-GB" altLang="fr-FR" sz="900" err="1"/>
              <a:t>chaque</a:t>
            </a:r>
            <a:r>
              <a:rPr lang="en-GB" altLang="fr-FR" sz="900"/>
              <a:t> </a:t>
            </a:r>
            <a:r>
              <a:rPr lang="en-GB" altLang="fr-FR" sz="900" err="1"/>
              <a:t>domaine</a:t>
            </a:r>
            <a:r>
              <a:rPr lang="en-GB" altLang="fr-FR" sz="900"/>
              <a:t>, </a:t>
            </a:r>
            <a:r>
              <a:rPr lang="en-GB" altLang="fr-FR" sz="900" err="1"/>
              <a:t>en</a:t>
            </a:r>
            <a:r>
              <a:rPr lang="en-GB" altLang="fr-FR" sz="900"/>
              <a:t> </a:t>
            </a:r>
            <a:r>
              <a:rPr lang="en-GB" altLang="fr-FR" sz="900" err="1"/>
              <a:t>parcourant</a:t>
            </a:r>
            <a:r>
              <a:rPr lang="en-GB" altLang="fr-FR" sz="900"/>
              <a:t> son arborescence. </a:t>
            </a:r>
            <a:br>
              <a:rPr lang="en-GB" altLang="fr-FR" sz="900"/>
            </a:br>
            <a:r>
              <a:rPr lang="en-GB" altLang="fr-FR" sz="900" err="1"/>
              <a:t>Lorsque</a:t>
            </a:r>
            <a:r>
              <a:rPr lang="en-GB" altLang="fr-FR" sz="900"/>
              <a:t> </a:t>
            </a:r>
            <a:r>
              <a:rPr lang="en-GB" altLang="fr-FR" sz="900" err="1"/>
              <a:t>vouc</a:t>
            </a:r>
            <a:r>
              <a:rPr lang="en-GB" altLang="fr-FR" sz="900"/>
              <a:t> </a:t>
            </a:r>
            <a:r>
              <a:rPr lang="en-GB" altLang="fr-FR" sz="900" err="1"/>
              <a:t>cliquez</a:t>
            </a:r>
            <a:r>
              <a:rPr lang="en-GB" altLang="fr-FR" sz="900"/>
              <a:t> </a:t>
            </a:r>
            <a:r>
              <a:rPr lang="en-GB" altLang="fr-FR" sz="900" err="1"/>
              <a:t>ce</a:t>
            </a:r>
            <a:r>
              <a:rPr lang="en-GB" altLang="fr-FR" sz="900"/>
              <a:t> bouton, le premier </a:t>
            </a:r>
            <a:r>
              <a:rPr lang="en-GB" altLang="fr-FR" sz="900" err="1"/>
              <a:t>niveau</a:t>
            </a:r>
            <a:r>
              <a:rPr lang="en-GB" altLang="fr-FR" sz="900"/>
              <a:t> de </a:t>
            </a:r>
            <a:r>
              <a:rPr lang="en-GB" altLang="fr-FR" sz="900" err="1"/>
              <a:t>l’arbre</a:t>
            </a:r>
            <a:r>
              <a:rPr lang="en-GB" altLang="fr-FR" sz="900"/>
              <a:t> </a:t>
            </a:r>
            <a:r>
              <a:rPr lang="en-GB" altLang="fr-FR" sz="900" err="1"/>
              <a:t>apparait</a:t>
            </a:r>
            <a:r>
              <a:rPr lang="en-GB" altLang="fr-FR" sz="900"/>
              <a:t> </a:t>
            </a:r>
            <a:r>
              <a:rPr lang="en-GB" altLang="fr-FR" sz="900" i="1"/>
              <a:t>(les </a:t>
            </a:r>
            <a:r>
              <a:rPr lang="en-GB" altLang="fr-FR" sz="900" i="1" err="1"/>
              <a:t>familles</a:t>
            </a:r>
            <a:r>
              <a:rPr lang="en-GB" altLang="fr-FR" sz="900" i="1"/>
              <a:t>)</a:t>
            </a:r>
            <a:r>
              <a:rPr lang="en-GB" altLang="fr-FR" sz="900"/>
              <a:t>. </a:t>
            </a:r>
            <a:r>
              <a:rPr lang="en-GB" altLang="fr-FR" sz="900" err="1"/>
              <a:t>Chaque</a:t>
            </a:r>
            <a:r>
              <a:rPr lang="en-GB" altLang="fr-FR" sz="900"/>
              <a:t> </a:t>
            </a:r>
            <a:r>
              <a:rPr lang="en-GB" altLang="fr-FR" sz="900" err="1"/>
              <a:t>famille</a:t>
            </a:r>
            <a:r>
              <a:rPr lang="en-GB" altLang="fr-FR" sz="900"/>
              <a:t>, </a:t>
            </a:r>
            <a:r>
              <a:rPr lang="en-GB" altLang="fr-FR" sz="900" err="1"/>
              <a:t>ou</a:t>
            </a:r>
            <a:r>
              <a:rPr lang="en-GB" altLang="fr-FR" sz="900"/>
              <a:t> </a:t>
            </a:r>
            <a:r>
              <a:rPr lang="en-GB" altLang="fr-FR" sz="900" err="1"/>
              <a:t>membre</a:t>
            </a:r>
            <a:r>
              <a:rPr lang="en-GB" altLang="fr-FR" sz="900"/>
              <a:t> de la </a:t>
            </a:r>
            <a:r>
              <a:rPr lang="en-GB" altLang="fr-FR" sz="900" err="1"/>
              <a:t>famille</a:t>
            </a:r>
            <a:r>
              <a:rPr lang="en-GB" altLang="fr-FR" sz="900"/>
              <a:t>, </a:t>
            </a:r>
            <a:r>
              <a:rPr lang="en-GB" altLang="fr-FR" sz="900" err="1"/>
              <a:t>peut</a:t>
            </a:r>
            <a:r>
              <a:rPr lang="en-GB" altLang="fr-FR" sz="900"/>
              <a:t> </a:t>
            </a:r>
            <a:r>
              <a:rPr lang="en-GB" altLang="fr-FR" sz="900" err="1"/>
              <a:t>être</a:t>
            </a:r>
            <a:r>
              <a:rPr lang="en-GB" altLang="fr-FR" sz="900"/>
              <a:t> </a:t>
            </a:r>
            <a:r>
              <a:rPr lang="en-GB" altLang="fr-FR" sz="900" err="1"/>
              <a:t>étendue</a:t>
            </a:r>
            <a:r>
              <a:rPr lang="en-GB" altLang="fr-FR" sz="900"/>
              <a:t> </a:t>
            </a:r>
            <a:r>
              <a:rPr lang="en-GB" altLang="fr-FR" sz="900" err="1"/>
              <a:t>en</a:t>
            </a:r>
            <a:r>
              <a:rPr lang="en-GB" altLang="fr-FR" sz="900"/>
              <a:t> double </a:t>
            </a:r>
            <a:r>
              <a:rPr lang="en-GB" altLang="fr-FR" sz="900" err="1"/>
              <a:t>cliquant</a:t>
            </a:r>
            <a:r>
              <a:rPr lang="en-GB" altLang="fr-FR" sz="900"/>
              <a:t> sur son nom.</a:t>
            </a:r>
            <a:br>
              <a:rPr lang="en-GB" altLang="fr-FR" sz="900"/>
            </a:br>
            <a:endParaRPr lang="en-GB" altLang="fr-FR" sz="900"/>
          </a:p>
          <a:p>
            <a:pPr>
              <a:buFontTx/>
              <a:buChar char="•"/>
            </a:pPr>
            <a:r>
              <a:rPr lang="en-GB" altLang="fr-FR" sz="900"/>
              <a:t> Le bouton </a:t>
            </a:r>
            <a:r>
              <a:rPr lang="en-GB" altLang="fr-FR" sz="900" b="1" err="1"/>
              <a:t>Chercher</a:t>
            </a:r>
            <a:r>
              <a:rPr lang="en-GB" altLang="fr-FR" sz="900"/>
              <a:t> </a:t>
            </a:r>
            <a:r>
              <a:rPr lang="en-GB" altLang="fr-FR" sz="900" err="1"/>
              <a:t>permet</a:t>
            </a:r>
            <a:r>
              <a:rPr lang="en-GB" altLang="fr-FR" sz="900"/>
              <a:t> la recherche d’un </a:t>
            </a:r>
            <a:r>
              <a:rPr lang="en-GB" altLang="fr-FR" sz="900" err="1"/>
              <a:t>texte</a:t>
            </a:r>
            <a:r>
              <a:rPr lang="en-GB" altLang="fr-FR" sz="900"/>
              <a:t> </a:t>
            </a:r>
            <a:r>
              <a:rPr lang="en-GB" altLang="fr-FR" sz="900" err="1"/>
              <a:t>complet</a:t>
            </a:r>
            <a:r>
              <a:rPr lang="en-GB" altLang="fr-FR" sz="900"/>
              <a:t> dans tout </a:t>
            </a:r>
            <a:r>
              <a:rPr lang="en-GB" altLang="fr-FR" sz="900" err="1"/>
              <a:t>ou</a:t>
            </a:r>
            <a:r>
              <a:rPr lang="en-GB" altLang="fr-FR" sz="900"/>
              <a:t> </a:t>
            </a:r>
            <a:r>
              <a:rPr lang="en-GB" altLang="fr-FR" sz="900" err="1"/>
              <a:t>partie</a:t>
            </a:r>
            <a:r>
              <a:rPr lang="en-GB" altLang="fr-FR" sz="900"/>
              <a:t> de la base de </a:t>
            </a:r>
            <a:r>
              <a:rPr lang="en-GB" altLang="fr-FR" sz="900" err="1"/>
              <a:t>données</a:t>
            </a:r>
            <a:r>
              <a:rPr lang="en-GB" altLang="fr-FR" sz="900"/>
              <a:t>, </a:t>
            </a:r>
            <a:r>
              <a:rPr lang="en-GB" altLang="fr-FR" sz="900" err="1"/>
              <a:t>identifiant</a:t>
            </a:r>
            <a:r>
              <a:rPr lang="en-GB" altLang="fr-FR" sz="900"/>
              <a:t> </a:t>
            </a:r>
            <a:r>
              <a:rPr lang="en-GB" altLang="fr-FR" sz="900" err="1"/>
              <a:t>tous</a:t>
            </a:r>
            <a:r>
              <a:rPr lang="en-GB" altLang="fr-FR" sz="900"/>
              <a:t> les </a:t>
            </a:r>
            <a:r>
              <a:rPr lang="en-GB" altLang="fr-FR" sz="900" err="1"/>
              <a:t>enregistrements</a:t>
            </a:r>
            <a:r>
              <a:rPr lang="en-GB" altLang="fr-FR" sz="900"/>
              <a:t> qui </a:t>
            </a:r>
            <a:r>
              <a:rPr lang="en-GB" altLang="fr-FR" sz="900" err="1"/>
              <a:t>contiennent</a:t>
            </a:r>
            <a:r>
              <a:rPr lang="en-GB" altLang="fr-FR" sz="900"/>
              <a:t> un des mots </a:t>
            </a:r>
            <a:r>
              <a:rPr lang="en-GB" altLang="fr-FR" sz="900" err="1"/>
              <a:t>ou</a:t>
            </a:r>
            <a:r>
              <a:rPr lang="en-GB" altLang="fr-FR" sz="900"/>
              <a:t> </a:t>
            </a:r>
            <a:r>
              <a:rPr lang="en-GB" altLang="fr-FR" sz="900" err="1"/>
              <a:t>une</a:t>
            </a:r>
            <a:r>
              <a:rPr lang="en-GB" altLang="fr-FR" sz="900"/>
              <a:t> </a:t>
            </a:r>
            <a:r>
              <a:rPr lang="en-GB" altLang="fr-FR" sz="900" err="1"/>
              <a:t>chaine</a:t>
            </a:r>
            <a:r>
              <a:rPr lang="en-GB" altLang="fr-FR" sz="900"/>
              <a:t> de </a:t>
            </a:r>
            <a:r>
              <a:rPr lang="en-GB" altLang="fr-FR" sz="900" err="1"/>
              <a:t>caractères</a:t>
            </a:r>
            <a:r>
              <a:rPr lang="en-GB" altLang="fr-FR" sz="900"/>
              <a:t> </a:t>
            </a:r>
            <a:r>
              <a:rPr lang="en-GB" altLang="fr-FR" sz="900" err="1"/>
              <a:t>saisis</a:t>
            </a:r>
            <a:r>
              <a:rPr lang="en-GB" altLang="fr-FR" sz="900"/>
              <a:t> dans la case </a:t>
            </a:r>
            <a:r>
              <a:rPr lang="en-GB" altLang="fr-FR" sz="900" b="1" i="1" err="1"/>
              <a:t>Rechercher</a:t>
            </a:r>
            <a:endParaRPr lang="en-GB" altLang="fr-FR" sz="900"/>
          </a:p>
          <a:p>
            <a:pPr>
              <a:buFontTx/>
              <a:buChar char="•"/>
            </a:pPr>
            <a:endParaRPr lang="en-GB" sz="900"/>
          </a:p>
        </p:txBody>
      </p:sp>
    </p:spTree>
    <p:extLst>
      <p:ext uri="{BB962C8B-B14F-4D97-AF65-F5344CB8AC3E}">
        <p14:creationId xmlns:p14="http://schemas.microsoft.com/office/powerpoint/2010/main" val="194274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521555C7-17F1-4F23-9D44-DF6FDF3C8848}" type="slidenum">
              <a:rPr lang="en-GB" b="1">
                <a:solidFill>
                  <a:srgbClr val="000000"/>
                </a:solidFill>
              </a:rPr>
              <a:pPr/>
              <a:t>7</a:t>
            </a:fld>
            <a:endParaRPr lang="en-GB" b="1">
              <a:solidFill>
                <a:srgbClr val="000000"/>
              </a:solidFill>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a:t>Les </a:t>
            </a:r>
            <a:r>
              <a:rPr lang="en-GB" sz="900" b="1" i="1" err="1"/>
              <a:t>principales</a:t>
            </a:r>
            <a:r>
              <a:rPr lang="en-GB" sz="900" b="1" i="1"/>
              <a:t> étapes dans le </a:t>
            </a:r>
            <a:r>
              <a:rPr lang="en-GB" sz="900" b="1" i="1" err="1"/>
              <a:t>choix</a:t>
            </a:r>
            <a:r>
              <a:rPr lang="en-GB" sz="900" b="1" i="1"/>
              <a:t> d’un </a:t>
            </a:r>
            <a:r>
              <a:rPr lang="en-GB" sz="900" b="1" i="1" err="1"/>
              <a:t>procédé</a:t>
            </a:r>
            <a:endParaRPr lang="en-GB" sz="900" b="1" i="1"/>
          </a:p>
          <a:p>
            <a:pPr algn="ctr"/>
            <a:endParaRPr lang="en-GB" sz="900" b="1" i="1"/>
          </a:p>
          <a:p>
            <a:r>
              <a:rPr lang="fr-FR" altLang="fr-FR" sz="900">
                <a:latin typeface="Calibri"/>
                <a:cs typeface="Calibri"/>
              </a:rPr>
              <a:t>Revenons maintenant aux attributs : ceci est un exemple de </a:t>
            </a:r>
            <a:r>
              <a:rPr lang="fr-FR" altLang="fr-FR" sz="900" b="1">
                <a:latin typeface="Calibri"/>
                <a:cs typeface="Calibri"/>
              </a:rPr>
              <a:t>données structurées </a:t>
            </a:r>
            <a:r>
              <a:rPr lang="fr-FR" altLang="fr-FR" sz="900">
                <a:latin typeface="Calibri"/>
                <a:cs typeface="Calibri"/>
              </a:rPr>
              <a:t>pour un procédé de mise en forme. Les attributs physiques incluent la forme et la taille de pièce qui peut être faite </a:t>
            </a:r>
            <a:r>
              <a:rPr lang="fr-FR" altLang="fr-FR" sz="900" i="1">
                <a:latin typeface="Calibri"/>
                <a:cs typeface="Calibri"/>
              </a:rPr>
              <a:t>(la gamme de masse attendue)</a:t>
            </a:r>
            <a:r>
              <a:rPr lang="fr-FR" altLang="fr-FR" sz="900">
                <a:latin typeface="Calibri"/>
                <a:cs typeface="Calibri"/>
              </a:rPr>
              <a:t>, la rugosité de surface, l'épaisseur minimale de cloison </a:t>
            </a:r>
            <a:r>
              <a:rPr lang="fr-FR" altLang="fr-FR" sz="900" i="1">
                <a:latin typeface="Calibri"/>
                <a:cs typeface="Calibri"/>
              </a:rPr>
              <a:t>(souvent limitée par la capacité du matériau à s’écouler dans des canaux étroits)</a:t>
            </a:r>
            <a:r>
              <a:rPr lang="fr-FR" altLang="fr-FR" sz="900">
                <a:latin typeface="Calibri"/>
                <a:cs typeface="Calibri"/>
              </a:rPr>
              <a:t> et la précision ou la tolérance qu’il doit respecter.</a:t>
            </a:r>
            <a:endParaRPr lang="fr-FR" altLang="fr-FR" sz="900">
              <a:cs typeface="Calibri"/>
            </a:endParaRPr>
          </a:p>
          <a:p>
            <a:endParaRPr lang="fr-FR" altLang="fr-FR" sz="900">
              <a:cs typeface="Times New Roman" panose="02020603050405020304" pitchFamily="18" charset="0"/>
            </a:endParaRPr>
          </a:p>
          <a:p>
            <a:r>
              <a:rPr lang="fr-FR" altLang="fr-FR" sz="900">
                <a:cs typeface="Times New Roman" panose="02020603050405020304" pitchFamily="18" charset="0"/>
              </a:rPr>
              <a:t>Les informations structurées incluent l’identification du procédé comme discontinu </a:t>
            </a:r>
            <a:r>
              <a:rPr lang="fr-FR" altLang="fr-FR" sz="900" i="1">
                <a:cs typeface="Times New Roman" panose="02020603050405020304" pitchFamily="18" charset="0"/>
              </a:rPr>
              <a:t>(ou impulsif, comme le timbrage)</a:t>
            </a:r>
            <a:r>
              <a:rPr lang="fr-FR" altLang="fr-FR" sz="900">
                <a:cs typeface="Times New Roman" panose="02020603050405020304" pitchFamily="18" charset="0"/>
              </a:rPr>
              <a:t> ou continu </a:t>
            </a:r>
            <a:r>
              <a:rPr lang="fr-FR" altLang="fr-FR" sz="900" i="1">
                <a:cs typeface="Times New Roman" panose="02020603050405020304" pitchFamily="18" charset="0"/>
              </a:rPr>
              <a:t>(comme le tréfilage, l’extrusion de fil,…) </a:t>
            </a:r>
            <a:r>
              <a:rPr lang="fr-FR" altLang="fr-FR" sz="900">
                <a:cs typeface="Times New Roman" panose="02020603050405020304" pitchFamily="18" charset="0"/>
              </a:rPr>
              <a:t>et des informations économiques ; le plus couramment, la taille du lot économique </a:t>
            </a:r>
            <a:r>
              <a:rPr lang="fr-FR" altLang="fr-FR" sz="900" i="1">
                <a:cs typeface="Times New Roman" panose="02020603050405020304" pitchFamily="18" charset="0"/>
              </a:rPr>
              <a:t>(la quantité de la production engagée doit amortir le coût des outils, des moules, des matrices, etc.)</a:t>
            </a:r>
            <a:endParaRPr lang="en-US" altLang="fr-FR" sz="900" i="1">
              <a:cs typeface="Times New Roman" panose="02020603050405020304" pitchFamily="18" charset="0"/>
            </a:endParaRPr>
          </a:p>
          <a:p>
            <a:endParaRPr lang="fr-FR" altLang="fr-FR" sz="900">
              <a:cs typeface="Times New Roman" panose="02020603050405020304" pitchFamily="18" charset="0"/>
            </a:endParaRPr>
          </a:p>
          <a:p>
            <a:r>
              <a:rPr lang="fr-FR" altLang="fr-FR" sz="900">
                <a:latin typeface="Calibri"/>
                <a:cs typeface="Calibri"/>
              </a:rPr>
              <a:t>Les </a:t>
            </a:r>
            <a:r>
              <a:rPr lang="fr-FR" altLang="fr-FR" sz="900" b="1">
                <a:latin typeface="Calibri"/>
                <a:cs typeface="Calibri"/>
              </a:rPr>
              <a:t>contraintes clés </a:t>
            </a:r>
            <a:r>
              <a:rPr lang="fr-FR" altLang="fr-FR" sz="900">
                <a:latin typeface="Calibri"/>
                <a:cs typeface="Calibri"/>
              </a:rPr>
              <a:t>dans le choix d'un procédé sont la </a:t>
            </a:r>
            <a:r>
              <a:rPr lang="fr-FR" altLang="fr-FR" sz="900" b="1">
                <a:latin typeface="Calibri"/>
                <a:cs typeface="Calibri"/>
              </a:rPr>
              <a:t>forme</a:t>
            </a:r>
            <a:r>
              <a:rPr lang="fr-FR" altLang="fr-FR" sz="900">
                <a:latin typeface="Calibri"/>
                <a:cs typeface="Calibri"/>
              </a:rPr>
              <a:t>, la </a:t>
            </a:r>
            <a:r>
              <a:rPr lang="fr-FR" altLang="fr-FR" sz="900" b="1">
                <a:latin typeface="Calibri"/>
                <a:cs typeface="Calibri"/>
              </a:rPr>
              <a:t>taille du lot</a:t>
            </a:r>
            <a:r>
              <a:rPr lang="fr-FR" altLang="fr-FR" sz="900">
                <a:latin typeface="Calibri"/>
                <a:cs typeface="Calibri"/>
              </a:rPr>
              <a:t>,</a:t>
            </a:r>
            <a:r>
              <a:rPr lang="fr-FR" altLang="fr-FR" sz="900" b="1">
                <a:latin typeface="Calibri"/>
                <a:cs typeface="Calibri"/>
              </a:rPr>
              <a:t> </a:t>
            </a:r>
            <a:r>
              <a:rPr lang="fr-FR" altLang="fr-FR" sz="900">
                <a:latin typeface="Calibri"/>
                <a:cs typeface="Calibri"/>
              </a:rPr>
              <a:t>et le </a:t>
            </a:r>
            <a:r>
              <a:rPr lang="fr-FR" altLang="fr-FR" sz="900" b="1">
                <a:latin typeface="Calibri"/>
                <a:cs typeface="Calibri"/>
              </a:rPr>
              <a:t>matériau</a:t>
            </a:r>
            <a:r>
              <a:rPr lang="fr-FR" altLang="fr-FR" sz="900">
                <a:latin typeface="Calibri"/>
                <a:cs typeface="Calibri"/>
              </a:rPr>
              <a:t> mis en forme </a:t>
            </a:r>
            <a:r>
              <a:rPr lang="fr-FR" altLang="fr-FR" sz="900" i="1">
                <a:latin typeface="Calibri"/>
                <a:cs typeface="Calibri"/>
              </a:rPr>
              <a:t>(associés par les liens vers la base de données des matériaux).</a:t>
            </a:r>
            <a:endParaRPr lang="en-GB" sz="900">
              <a:cs typeface="Times New Roman" panose="02020603050405020304" pitchFamily="18" charset="0"/>
            </a:endParaRPr>
          </a:p>
        </p:txBody>
      </p:sp>
    </p:spTree>
    <p:extLst>
      <p:ext uri="{BB962C8B-B14F-4D97-AF65-F5344CB8AC3E}">
        <p14:creationId xmlns:p14="http://schemas.microsoft.com/office/powerpoint/2010/main" val="252594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1435CFF1-A3A8-4273-A409-9E94AE68FE0E}" type="slidenum">
              <a:rPr lang="en-GB" b="1">
                <a:solidFill>
                  <a:srgbClr val="000000"/>
                </a:solidFill>
              </a:rPr>
              <a:pPr/>
              <a:t>8</a:t>
            </a:fld>
            <a:endParaRPr lang="en-GB" b="1">
              <a:solidFill>
                <a:srgbClr val="000000"/>
              </a:solidFill>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a:t>La </a:t>
            </a:r>
            <a:r>
              <a:rPr lang="en-GB" sz="900" b="1" i="1" err="1"/>
              <a:t>branche</a:t>
            </a:r>
            <a:r>
              <a:rPr lang="en-GB" sz="900" b="1" i="1"/>
              <a:t> assemblage de </a:t>
            </a:r>
            <a:r>
              <a:rPr lang="en-GB" sz="900" b="1" i="1" err="1"/>
              <a:t>l’arbre</a:t>
            </a:r>
            <a:r>
              <a:rPr lang="en-GB" sz="900" b="1" i="1"/>
              <a:t> des </a:t>
            </a:r>
            <a:r>
              <a:rPr lang="en-GB" sz="900" b="1" i="1" err="1"/>
              <a:t>procédés</a:t>
            </a:r>
            <a:endParaRPr lang="en-GB" sz="900" b="1" i="1"/>
          </a:p>
          <a:p>
            <a:endParaRPr lang="en-GB" sz="900"/>
          </a:p>
          <a:p>
            <a:r>
              <a:rPr lang="en-GB" altLang="fr-FR" sz="900"/>
              <a:t>Nous </a:t>
            </a:r>
            <a:r>
              <a:rPr lang="en-GB" altLang="fr-FR" sz="900" err="1"/>
              <a:t>avons</a:t>
            </a:r>
            <a:r>
              <a:rPr lang="en-GB" altLang="fr-FR" sz="900"/>
              <a:t> </a:t>
            </a:r>
            <a:r>
              <a:rPr lang="en-GB" altLang="fr-FR" sz="900" err="1"/>
              <a:t>développé</a:t>
            </a:r>
            <a:r>
              <a:rPr lang="en-GB" altLang="fr-FR" sz="900"/>
              <a:t> </a:t>
            </a:r>
            <a:r>
              <a:rPr lang="en-GB" altLang="fr-FR" sz="900" err="1"/>
              <a:t>jusqu’ici</a:t>
            </a:r>
            <a:r>
              <a:rPr lang="en-GB" altLang="fr-FR" sz="900"/>
              <a:t> </a:t>
            </a:r>
            <a:r>
              <a:rPr lang="en-GB" altLang="fr-FR" sz="900" err="1"/>
              <a:t>uniquement</a:t>
            </a:r>
            <a:r>
              <a:rPr lang="en-GB" altLang="fr-FR" sz="900"/>
              <a:t> les </a:t>
            </a:r>
            <a:r>
              <a:rPr lang="en-GB" altLang="fr-FR" sz="900" err="1"/>
              <a:t>procédés</a:t>
            </a:r>
            <a:r>
              <a:rPr lang="en-GB" altLang="fr-FR" sz="900"/>
              <a:t> de mise </a:t>
            </a:r>
            <a:r>
              <a:rPr lang="en-GB" altLang="fr-FR" sz="900" err="1"/>
              <a:t>en</a:t>
            </a:r>
            <a:r>
              <a:rPr lang="en-GB" altLang="fr-FR" sz="900"/>
              <a:t> </a:t>
            </a:r>
            <a:r>
              <a:rPr lang="en-GB" altLang="fr-FR" sz="900" err="1"/>
              <a:t>forme</a:t>
            </a:r>
            <a:r>
              <a:rPr lang="en-GB" altLang="fr-FR" sz="900"/>
              <a:t>. Les deux </a:t>
            </a:r>
            <a:r>
              <a:rPr lang="en-GB" altLang="fr-FR" sz="900" err="1"/>
              <a:t>autre</a:t>
            </a:r>
            <a:r>
              <a:rPr lang="en-GB" altLang="fr-FR" sz="900"/>
              <a:t> </a:t>
            </a:r>
            <a:r>
              <a:rPr lang="en-GB" altLang="fr-FR" sz="900" err="1"/>
              <a:t>familles</a:t>
            </a:r>
            <a:r>
              <a:rPr lang="en-GB" altLang="fr-FR" sz="900"/>
              <a:t> – </a:t>
            </a:r>
            <a:r>
              <a:rPr lang="en-GB" altLang="fr-FR" sz="900" b="1" i="1"/>
              <a:t>assemblage et </a:t>
            </a:r>
            <a:r>
              <a:rPr lang="en-GB" altLang="fr-FR" sz="900" b="1" i="1" err="1"/>
              <a:t>traitement</a:t>
            </a:r>
            <a:r>
              <a:rPr lang="en-GB" altLang="fr-FR" sz="900" b="1" i="1"/>
              <a:t> de surfaces </a:t>
            </a:r>
            <a:r>
              <a:rPr lang="en-GB" altLang="fr-FR" sz="900"/>
              <a:t>– </a:t>
            </a:r>
            <a:r>
              <a:rPr lang="en-GB" altLang="fr-FR" sz="900" err="1"/>
              <a:t>peuvent</a:t>
            </a:r>
            <a:r>
              <a:rPr lang="en-GB" altLang="fr-FR" sz="900"/>
              <a:t> </a:t>
            </a:r>
            <a:r>
              <a:rPr lang="en-GB" altLang="fr-FR" sz="900" err="1"/>
              <a:t>être</a:t>
            </a:r>
            <a:r>
              <a:rPr lang="en-GB" altLang="fr-FR" sz="900"/>
              <a:t> </a:t>
            </a:r>
            <a:r>
              <a:rPr lang="en-GB" altLang="fr-FR" sz="900" err="1"/>
              <a:t>structurées</a:t>
            </a:r>
            <a:r>
              <a:rPr lang="en-GB" altLang="fr-FR" sz="900"/>
              <a:t> et </a:t>
            </a:r>
            <a:r>
              <a:rPr lang="en-GB" altLang="fr-FR" sz="900" err="1"/>
              <a:t>sélectionnées</a:t>
            </a:r>
            <a:r>
              <a:rPr lang="en-GB" altLang="fr-FR" sz="900"/>
              <a:t> de la </a:t>
            </a:r>
            <a:r>
              <a:rPr lang="en-GB" altLang="fr-FR" sz="900" err="1"/>
              <a:t>même</a:t>
            </a:r>
            <a:r>
              <a:rPr lang="en-GB" altLang="fr-FR" sz="900"/>
              <a:t> </a:t>
            </a:r>
            <a:r>
              <a:rPr lang="en-GB" altLang="fr-FR" sz="900" err="1"/>
              <a:t>façon</a:t>
            </a:r>
            <a:r>
              <a:rPr lang="en-GB" altLang="fr-FR" sz="900"/>
              <a:t>.</a:t>
            </a:r>
          </a:p>
          <a:p>
            <a:endParaRPr lang="en-GB" altLang="fr-FR" sz="900"/>
          </a:p>
          <a:p>
            <a:r>
              <a:rPr lang="en-GB" altLang="fr-FR" sz="900">
                <a:latin typeface="Calibri"/>
                <a:cs typeface="Calibri"/>
              </a:rPr>
              <a:t>La diapositive ci-</a:t>
            </a:r>
            <a:r>
              <a:rPr lang="en-GB" altLang="fr-FR" sz="900" err="1">
                <a:latin typeface="Calibri"/>
                <a:cs typeface="Calibri"/>
              </a:rPr>
              <a:t>contre</a:t>
            </a:r>
            <a:r>
              <a:rPr lang="en-GB" altLang="fr-FR" sz="900">
                <a:latin typeface="Calibri"/>
                <a:cs typeface="Calibri"/>
              </a:rPr>
              <a:t> </a:t>
            </a:r>
            <a:r>
              <a:rPr lang="en-GB" altLang="fr-FR" sz="900" err="1">
                <a:latin typeface="Calibri"/>
                <a:cs typeface="Calibri"/>
              </a:rPr>
              <a:t>montre</a:t>
            </a:r>
            <a:r>
              <a:rPr lang="en-GB" altLang="fr-FR" sz="900">
                <a:latin typeface="Calibri"/>
                <a:cs typeface="Calibri"/>
              </a:rPr>
              <a:t> le </a:t>
            </a:r>
            <a:r>
              <a:rPr lang="en-GB" altLang="fr-FR" sz="900" err="1">
                <a:latin typeface="Calibri"/>
                <a:cs typeface="Calibri"/>
              </a:rPr>
              <a:t>développement</a:t>
            </a:r>
            <a:r>
              <a:rPr lang="en-GB" altLang="fr-FR" sz="900">
                <a:latin typeface="Calibri"/>
                <a:cs typeface="Calibri"/>
              </a:rPr>
              <a:t> de </a:t>
            </a:r>
            <a:r>
              <a:rPr lang="en-GB" altLang="fr-FR" sz="900" err="1">
                <a:latin typeface="Calibri"/>
                <a:cs typeface="Calibri"/>
              </a:rPr>
              <a:t>l’arbre</a:t>
            </a:r>
            <a:r>
              <a:rPr lang="en-GB" altLang="fr-FR" sz="900">
                <a:latin typeface="Calibri"/>
                <a:cs typeface="Calibri"/>
              </a:rPr>
              <a:t> “</a:t>
            </a:r>
            <a:r>
              <a:rPr lang="en-GB" altLang="fr-FR" sz="900" b="1">
                <a:latin typeface="Calibri"/>
                <a:cs typeface="Calibri"/>
              </a:rPr>
              <a:t>Assemblage</a:t>
            </a:r>
            <a:r>
              <a:rPr lang="en-GB" altLang="fr-FR" sz="900">
                <a:latin typeface="Calibri"/>
                <a:cs typeface="Calibri"/>
              </a:rPr>
              <a:t>”, avec la </a:t>
            </a:r>
            <a:r>
              <a:rPr lang="en-GB" altLang="fr-FR" sz="900" err="1">
                <a:latin typeface="Calibri"/>
                <a:cs typeface="Calibri"/>
              </a:rPr>
              <a:t>classe</a:t>
            </a:r>
            <a:r>
              <a:rPr lang="en-GB" altLang="fr-FR" sz="900">
                <a:latin typeface="Calibri"/>
                <a:cs typeface="Calibri"/>
              </a:rPr>
              <a:t> “</a:t>
            </a:r>
            <a:r>
              <a:rPr lang="en-GB" altLang="fr-FR" sz="900" b="1" err="1">
                <a:latin typeface="Calibri"/>
                <a:cs typeface="Calibri"/>
              </a:rPr>
              <a:t>Soudage</a:t>
            </a:r>
            <a:r>
              <a:rPr lang="en-GB" altLang="fr-FR" sz="900">
                <a:latin typeface="Calibri"/>
                <a:cs typeface="Calibri"/>
              </a:rPr>
              <a:t>” </a:t>
            </a:r>
            <a:r>
              <a:rPr lang="en-GB" altLang="fr-FR" sz="900" err="1">
                <a:latin typeface="Calibri"/>
                <a:cs typeface="Calibri"/>
              </a:rPr>
              <a:t>développée</a:t>
            </a:r>
            <a:r>
              <a:rPr lang="en-GB" altLang="fr-FR" sz="900">
                <a:latin typeface="Calibri"/>
                <a:cs typeface="Calibri"/>
              </a:rPr>
              <a:t> pour </a:t>
            </a:r>
            <a:r>
              <a:rPr lang="en-GB" altLang="fr-FR" sz="900" err="1">
                <a:latin typeface="Calibri"/>
                <a:cs typeface="Calibri"/>
              </a:rPr>
              <a:t>indiquer</a:t>
            </a:r>
            <a:r>
              <a:rPr lang="en-GB" altLang="fr-FR" sz="900">
                <a:latin typeface="Calibri"/>
                <a:cs typeface="Calibri"/>
              </a:rPr>
              <a:t> </a:t>
            </a:r>
            <a:r>
              <a:rPr lang="en-GB" altLang="fr-FR" sz="900" err="1">
                <a:latin typeface="Calibri"/>
                <a:cs typeface="Calibri"/>
              </a:rPr>
              <a:t>ses</a:t>
            </a:r>
            <a:r>
              <a:rPr lang="en-GB" altLang="fr-FR" sz="900">
                <a:latin typeface="Calibri"/>
                <a:cs typeface="Calibri"/>
              </a:rPr>
              <a:t> </a:t>
            </a:r>
            <a:r>
              <a:rPr lang="en-GB" altLang="fr-FR" sz="900" err="1">
                <a:latin typeface="Calibri"/>
                <a:cs typeface="Calibri"/>
              </a:rPr>
              <a:t>membres</a:t>
            </a:r>
            <a:r>
              <a:rPr lang="en-GB" altLang="fr-FR" sz="900">
                <a:latin typeface="Calibri"/>
                <a:cs typeface="Calibri"/>
              </a:rPr>
              <a:t> et </a:t>
            </a:r>
            <a:r>
              <a:rPr lang="en-GB" altLang="fr-FR" sz="900" err="1">
                <a:latin typeface="Calibri"/>
                <a:cs typeface="Calibri"/>
              </a:rPr>
              <a:t>quelques</a:t>
            </a:r>
            <a:r>
              <a:rPr lang="en-GB" altLang="fr-FR" sz="900">
                <a:latin typeface="Calibri"/>
                <a:cs typeface="Calibri"/>
              </a:rPr>
              <a:t> </a:t>
            </a:r>
            <a:r>
              <a:rPr lang="en-GB" altLang="fr-FR" sz="900" err="1">
                <a:latin typeface="Calibri"/>
                <a:cs typeface="Calibri"/>
              </a:rPr>
              <a:t>uns</a:t>
            </a:r>
            <a:r>
              <a:rPr lang="en-GB" altLang="fr-FR" sz="900">
                <a:latin typeface="Calibri"/>
                <a:cs typeface="Calibri"/>
              </a:rPr>
              <a:t> de </a:t>
            </a:r>
            <a:r>
              <a:rPr lang="en-GB" altLang="fr-FR" sz="900" err="1">
                <a:latin typeface="Calibri"/>
                <a:cs typeface="Calibri"/>
              </a:rPr>
              <a:t>ses</a:t>
            </a:r>
            <a:r>
              <a:rPr lang="en-GB" altLang="fr-FR" sz="900">
                <a:latin typeface="Calibri"/>
                <a:cs typeface="Calibri"/>
              </a:rPr>
              <a:t> </a:t>
            </a:r>
            <a:r>
              <a:rPr lang="en-GB" altLang="fr-FR" sz="900" err="1">
                <a:latin typeface="Calibri"/>
                <a:cs typeface="Calibri"/>
              </a:rPr>
              <a:t>attributs</a:t>
            </a:r>
            <a:r>
              <a:rPr lang="en-GB" altLang="fr-FR" sz="900">
                <a:latin typeface="Calibri"/>
                <a:cs typeface="Calibri"/>
              </a:rPr>
              <a:t>. Certains </a:t>
            </a:r>
            <a:r>
              <a:rPr lang="en-GB" altLang="fr-FR" sz="900" err="1">
                <a:latin typeface="Calibri"/>
                <a:cs typeface="Calibri"/>
              </a:rPr>
              <a:t>attributs</a:t>
            </a:r>
            <a:r>
              <a:rPr lang="en-GB" altLang="fr-FR" sz="900">
                <a:latin typeface="Calibri"/>
                <a:cs typeface="Calibri"/>
              </a:rPr>
              <a:t> </a:t>
            </a:r>
            <a:r>
              <a:rPr lang="en-GB" altLang="fr-FR" sz="900" err="1">
                <a:latin typeface="Calibri"/>
                <a:cs typeface="Calibri"/>
              </a:rPr>
              <a:t>sont</a:t>
            </a:r>
            <a:r>
              <a:rPr lang="en-GB" altLang="fr-FR" sz="900">
                <a:latin typeface="Calibri"/>
                <a:cs typeface="Calibri"/>
              </a:rPr>
              <a:t> </a:t>
            </a:r>
            <a:r>
              <a:rPr lang="en-GB" altLang="fr-FR" sz="900" err="1">
                <a:latin typeface="Calibri"/>
                <a:cs typeface="Calibri"/>
              </a:rPr>
              <a:t>spécifiques</a:t>
            </a:r>
            <a:r>
              <a:rPr lang="en-GB" altLang="fr-FR" sz="900">
                <a:latin typeface="Calibri"/>
                <a:cs typeface="Calibri"/>
              </a:rPr>
              <a:t> aux assemblages. Un </a:t>
            </a:r>
            <a:r>
              <a:rPr lang="en-GB" altLang="fr-FR" sz="900" err="1">
                <a:latin typeface="Calibri"/>
                <a:cs typeface="Calibri"/>
              </a:rPr>
              <a:t>d’entre</a:t>
            </a:r>
            <a:r>
              <a:rPr lang="en-GB" altLang="fr-FR" sz="900">
                <a:latin typeface="Calibri"/>
                <a:cs typeface="Calibri"/>
              </a:rPr>
              <a:t> </a:t>
            </a:r>
            <a:r>
              <a:rPr lang="en-GB" altLang="fr-FR" sz="900" err="1">
                <a:latin typeface="Calibri"/>
                <a:cs typeface="Calibri"/>
              </a:rPr>
              <a:t>eux</a:t>
            </a:r>
            <a:r>
              <a:rPr lang="en-GB" altLang="fr-FR" sz="900">
                <a:latin typeface="Calibri"/>
                <a:cs typeface="Calibri"/>
              </a:rPr>
              <a:t> </a:t>
            </a:r>
            <a:r>
              <a:rPr lang="en-GB" altLang="fr-FR" sz="900" err="1">
                <a:latin typeface="Calibri"/>
                <a:cs typeface="Calibri"/>
              </a:rPr>
              <a:t>est</a:t>
            </a:r>
            <a:r>
              <a:rPr lang="en-GB" altLang="fr-FR" sz="900">
                <a:latin typeface="Calibri"/>
                <a:cs typeface="Calibri"/>
              </a:rPr>
              <a:t> la </a:t>
            </a:r>
            <a:r>
              <a:rPr lang="en-GB" altLang="fr-FR" sz="900" b="1" err="1">
                <a:latin typeface="Calibri"/>
                <a:cs typeface="Calibri"/>
              </a:rPr>
              <a:t>géométrie</a:t>
            </a:r>
            <a:r>
              <a:rPr lang="en-GB" altLang="fr-FR" sz="900" b="1">
                <a:latin typeface="Calibri"/>
                <a:cs typeface="Calibri"/>
              </a:rPr>
              <a:t> du joint </a:t>
            </a:r>
            <a:r>
              <a:rPr lang="en-GB" altLang="fr-FR" sz="900">
                <a:latin typeface="Calibri"/>
                <a:cs typeface="Calibri"/>
              </a:rPr>
              <a:t>que le </a:t>
            </a:r>
            <a:r>
              <a:rPr lang="en-GB" altLang="fr-FR" sz="900" err="1">
                <a:latin typeface="Calibri"/>
                <a:cs typeface="Calibri"/>
              </a:rPr>
              <a:t>procédé</a:t>
            </a:r>
            <a:r>
              <a:rPr lang="en-GB" altLang="fr-FR" sz="900">
                <a:latin typeface="Calibri"/>
                <a:cs typeface="Calibri"/>
              </a:rPr>
              <a:t> </a:t>
            </a:r>
            <a:r>
              <a:rPr lang="en-GB" altLang="fr-FR" sz="900" err="1">
                <a:latin typeface="Calibri"/>
                <a:cs typeface="Calibri"/>
              </a:rPr>
              <a:t>peut</a:t>
            </a:r>
            <a:r>
              <a:rPr lang="en-GB" altLang="fr-FR" sz="900">
                <a:latin typeface="Calibri"/>
                <a:cs typeface="Calibri"/>
              </a:rPr>
              <a:t> </a:t>
            </a:r>
            <a:r>
              <a:rPr lang="en-GB" altLang="fr-FR" sz="900" err="1">
                <a:latin typeface="Calibri"/>
                <a:cs typeface="Calibri"/>
              </a:rPr>
              <a:t>produire</a:t>
            </a:r>
            <a:r>
              <a:rPr lang="en-GB" altLang="fr-FR" sz="900">
                <a:latin typeface="Calibri"/>
                <a:cs typeface="Calibri"/>
              </a:rPr>
              <a:t>.</a:t>
            </a:r>
          </a:p>
          <a:p>
            <a:r>
              <a:rPr lang="en-GB" altLang="fr-FR" sz="900">
                <a:latin typeface="Calibri"/>
                <a:cs typeface="Calibri"/>
              </a:rPr>
              <a:t>Ceci </a:t>
            </a:r>
            <a:r>
              <a:rPr lang="en-GB" altLang="fr-FR" sz="900" err="1">
                <a:latin typeface="Calibri"/>
                <a:cs typeface="Calibri"/>
              </a:rPr>
              <a:t>est</a:t>
            </a:r>
            <a:r>
              <a:rPr lang="en-GB" altLang="fr-FR" sz="900">
                <a:latin typeface="Calibri"/>
                <a:cs typeface="Calibri"/>
              </a:rPr>
              <a:t> </a:t>
            </a:r>
            <a:r>
              <a:rPr lang="en-GB" altLang="fr-FR" sz="900" err="1">
                <a:latin typeface="Calibri"/>
                <a:cs typeface="Calibri"/>
              </a:rPr>
              <a:t>illustré</a:t>
            </a:r>
            <a:r>
              <a:rPr lang="en-GB" altLang="fr-FR" sz="900">
                <a:latin typeface="Calibri"/>
                <a:cs typeface="Calibri"/>
              </a:rPr>
              <a:t> au bas de la </a:t>
            </a:r>
            <a:r>
              <a:rPr lang="en-GB" altLang="fr-FR" sz="900" err="1">
                <a:latin typeface="Calibri"/>
                <a:cs typeface="Calibri"/>
              </a:rPr>
              <a:t>planche</a:t>
            </a:r>
            <a:endParaRPr lang="en-GB" altLang="fr-FR" sz="900">
              <a:latin typeface="Calibri"/>
              <a:cs typeface="Calibri"/>
            </a:endParaRPr>
          </a:p>
          <a:p>
            <a:endParaRPr lang="en-GB" sz="900"/>
          </a:p>
        </p:txBody>
      </p:sp>
    </p:spTree>
    <p:extLst>
      <p:ext uri="{BB962C8B-B14F-4D97-AF65-F5344CB8AC3E}">
        <p14:creationId xmlns:p14="http://schemas.microsoft.com/office/powerpoint/2010/main" val="392793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5FD3D031-DEE7-4A40-A986-FCA856078557}" type="slidenum">
              <a:rPr lang="en-GB" b="1">
                <a:solidFill>
                  <a:srgbClr val="000000"/>
                </a:solidFill>
              </a:rPr>
              <a:pPr/>
              <a:t>9</a:t>
            </a:fld>
            <a:endParaRPr lang="en-GB" b="1">
              <a:solidFill>
                <a:srgbClr val="000000"/>
              </a:solidFill>
            </a:endParaRP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a:t>Les étapes </a:t>
            </a:r>
            <a:r>
              <a:rPr lang="en-GB" sz="900" b="1" i="1" err="1"/>
              <a:t>clés</a:t>
            </a:r>
            <a:r>
              <a:rPr lang="en-GB" sz="900" b="1" i="1"/>
              <a:t> dans la </a:t>
            </a:r>
            <a:r>
              <a:rPr lang="en-GB" sz="900" b="1" i="1" err="1"/>
              <a:t>sélection</a:t>
            </a:r>
            <a:r>
              <a:rPr lang="en-GB" sz="900" b="1" i="1"/>
              <a:t> de </a:t>
            </a:r>
            <a:r>
              <a:rPr lang="en-GB" sz="900" b="1" i="1" err="1"/>
              <a:t>procédés</a:t>
            </a:r>
            <a:r>
              <a:rPr lang="en-GB" sz="900" b="1" i="1"/>
              <a:t> </a:t>
            </a:r>
            <a:r>
              <a:rPr lang="en-GB" sz="900" b="1" i="1" err="1"/>
              <a:t>d’assemblage</a:t>
            </a:r>
            <a:endParaRPr lang="en-GB" sz="900" b="1" i="1"/>
          </a:p>
          <a:p>
            <a:endParaRPr lang="en-US" altLang="fr-FR" sz="900">
              <a:cs typeface="Times New Roman" panose="02020603050405020304" pitchFamily="18" charset="0"/>
            </a:endParaRPr>
          </a:p>
          <a:p>
            <a:r>
              <a:rPr lang="en-US" altLang="fr-FR" sz="900" err="1">
                <a:cs typeface="Times New Roman" panose="02020603050405020304" pitchFamily="18" charset="0"/>
              </a:rPr>
              <a:t>Cette</a:t>
            </a:r>
            <a:r>
              <a:rPr lang="en-US" altLang="fr-FR" sz="900">
                <a:cs typeface="Times New Roman" panose="02020603050405020304" pitchFamily="18" charset="0"/>
              </a:rPr>
              <a:t> </a:t>
            </a:r>
            <a:r>
              <a:rPr lang="en-US" altLang="fr-FR" sz="900" err="1">
                <a:cs typeface="Times New Roman" panose="02020603050405020304" pitchFamily="18" charset="0"/>
              </a:rPr>
              <a:t>planche</a:t>
            </a:r>
            <a:r>
              <a:rPr lang="en-US" altLang="fr-FR" sz="900">
                <a:cs typeface="Times New Roman" panose="02020603050405020304" pitchFamily="18" charset="0"/>
              </a:rPr>
              <a:t> </a:t>
            </a:r>
            <a:r>
              <a:rPr lang="en-US" altLang="fr-FR" sz="900" err="1">
                <a:cs typeface="Times New Roman" panose="02020603050405020304" pitchFamily="18" charset="0"/>
              </a:rPr>
              <a:t>montre</a:t>
            </a:r>
            <a:r>
              <a:rPr lang="en-US" altLang="fr-FR" sz="900">
                <a:cs typeface="Times New Roman" panose="02020603050405020304" pitchFamily="18" charset="0"/>
              </a:rPr>
              <a:t> les </a:t>
            </a:r>
            <a:r>
              <a:rPr lang="en-US" altLang="fr-FR" sz="900" err="1">
                <a:cs typeface="Times New Roman" panose="02020603050405020304" pitchFamily="18" charset="0"/>
              </a:rPr>
              <a:t>données</a:t>
            </a:r>
            <a:r>
              <a:rPr lang="en-US" altLang="fr-FR" sz="900">
                <a:cs typeface="Times New Roman" panose="02020603050405020304" pitchFamily="18" charset="0"/>
              </a:rPr>
              <a:t> d’un </a:t>
            </a:r>
            <a:r>
              <a:rPr lang="en-US" altLang="fr-FR" sz="900" b="1" err="1">
                <a:cs typeface="Times New Roman" panose="02020603050405020304" pitchFamily="18" charset="0"/>
              </a:rPr>
              <a:t>procédé</a:t>
            </a:r>
            <a:r>
              <a:rPr lang="en-US" altLang="fr-FR" sz="900" b="1">
                <a:cs typeface="Times New Roman" panose="02020603050405020304" pitchFamily="18" charset="0"/>
              </a:rPr>
              <a:t> </a:t>
            </a:r>
            <a:r>
              <a:rPr lang="en-US" altLang="fr-FR" sz="900" b="1" err="1">
                <a:cs typeface="Times New Roman" panose="02020603050405020304" pitchFamily="18" charset="0"/>
              </a:rPr>
              <a:t>d’assemblage</a:t>
            </a:r>
            <a:r>
              <a:rPr lang="en-US" altLang="fr-FR" sz="900">
                <a:cs typeface="Times New Roman" panose="02020603050405020304" pitchFamily="18" charset="0"/>
              </a:rPr>
              <a:t>. </a:t>
            </a:r>
          </a:p>
          <a:p>
            <a:r>
              <a:rPr lang="en-US" altLang="fr-FR" sz="900">
                <a:cs typeface="Times New Roman" panose="02020603050405020304" pitchFamily="18" charset="0"/>
              </a:rPr>
              <a:t>Les </a:t>
            </a:r>
            <a:r>
              <a:rPr lang="en-US" altLang="fr-FR" sz="900" err="1">
                <a:cs typeface="Times New Roman" panose="02020603050405020304" pitchFamily="18" charset="0"/>
              </a:rPr>
              <a:t>attributs</a:t>
            </a:r>
            <a:r>
              <a:rPr lang="en-US" altLang="fr-FR" sz="900">
                <a:cs typeface="Times New Roman" panose="02020603050405020304" pitchFamily="18" charset="0"/>
              </a:rPr>
              <a:t> </a:t>
            </a:r>
            <a:r>
              <a:rPr lang="en-US" altLang="fr-FR" sz="900" err="1">
                <a:cs typeface="Times New Roman" panose="02020603050405020304" pitchFamily="18" charset="0"/>
              </a:rPr>
              <a:t>proposés</a:t>
            </a:r>
            <a:r>
              <a:rPr lang="en-US" altLang="fr-FR" sz="900">
                <a:cs typeface="Times New Roman" panose="02020603050405020304" pitchFamily="18" charset="0"/>
              </a:rPr>
              <a:t> </a:t>
            </a:r>
            <a:r>
              <a:rPr lang="en-US" altLang="fr-FR" sz="900" err="1">
                <a:cs typeface="Times New Roman" panose="02020603050405020304" pitchFamily="18" charset="0"/>
              </a:rPr>
              <a:t>sont</a:t>
            </a:r>
            <a:r>
              <a:rPr lang="en-US" altLang="fr-FR" sz="900">
                <a:cs typeface="Times New Roman" panose="02020603050405020304" pitchFamily="18" charset="0"/>
              </a:rPr>
              <a:t> </a:t>
            </a:r>
            <a:r>
              <a:rPr lang="en-US" altLang="fr-FR" sz="900" err="1">
                <a:cs typeface="Times New Roman" panose="02020603050405020304" pitchFamily="18" charset="0"/>
              </a:rPr>
              <a:t>ceux</a:t>
            </a:r>
            <a:r>
              <a:rPr lang="en-US" altLang="fr-FR" sz="900">
                <a:cs typeface="Times New Roman" panose="02020603050405020304" pitchFamily="18" charset="0"/>
              </a:rPr>
              <a:t> </a:t>
            </a:r>
            <a:r>
              <a:rPr lang="en-US" altLang="fr-FR" sz="900" err="1">
                <a:cs typeface="Times New Roman" panose="02020603050405020304" pitchFamily="18" charset="0"/>
              </a:rPr>
              <a:t>qu’utilisent</a:t>
            </a:r>
            <a:r>
              <a:rPr lang="en-US" altLang="fr-FR" sz="900">
                <a:cs typeface="Times New Roman" panose="02020603050405020304" pitchFamily="18" charset="0"/>
              </a:rPr>
              <a:t> les </a:t>
            </a:r>
            <a:r>
              <a:rPr lang="en-US" altLang="fr-FR" sz="900" err="1">
                <a:cs typeface="Times New Roman" panose="02020603050405020304" pitchFamily="18" charset="0"/>
              </a:rPr>
              <a:t>ingénieurs</a:t>
            </a:r>
            <a:r>
              <a:rPr lang="en-US" altLang="fr-FR" sz="900">
                <a:cs typeface="Times New Roman" panose="02020603050405020304" pitchFamily="18" charset="0"/>
              </a:rPr>
              <a:t> pour </a:t>
            </a:r>
            <a:r>
              <a:rPr lang="en-US" altLang="fr-FR" sz="900" err="1">
                <a:cs typeface="Times New Roman" panose="02020603050405020304" pitchFamily="18" charset="0"/>
              </a:rPr>
              <a:t>choisir</a:t>
            </a:r>
            <a:r>
              <a:rPr lang="en-US" altLang="fr-FR" sz="900">
                <a:cs typeface="Times New Roman" panose="02020603050405020304" pitchFamily="18" charset="0"/>
              </a:rPr>
              <a:t> un </a:t>
            </a:r>
            <a:r>
              <a:rPr lang="en-US" altLang="fr-FR" sz="900" err="1">
                <a:cs typeface="Times New Roman" panose="02020603050405020304" pitchFamily="18" charset="0"/>
              </a:rPr>
              <a:t>procédé</a:t>
            </a:r>
            <a:r>
              <a:rPr lang="en-US" altLang="fr-FR" sz="900">
                <a:cs typeface="Times New Roman" panose="02020603050405020304" pitchFamily="18" charset="0"/>
              </a:rPr>
              <a:t> </a:t>
            </a:r>
            <a:r>
              <a:rPr lang="en-US" altLang="fr-FR" sz="900" err="1">
                <a:cs typeface="Times New Roman" panose="02020603050405020304" pitchFamily="18" charset="0"/>
              </a:rPr>
              <a:t>d’assemblage</a:t>
            </a:r>
            <a:r>
              <a:rPr lang="en-US" altLang="fr-FR" sz="900">
                <a:cs typeface="Times New Roman" panose="02020603050405020304" pitchFamily="18" charset="0"/>
              </a:rPr>
              <a:t>. </a:t>
            </a:r>
            <a:r>
              <a:rPr lang="en-US" altLang="fr-FR" sz="900" err="1">
                <a:cs typeface="Times New Roman" panose="02020603050405020304" pitchFamily="18" charset="0"/>
              </a:rPr>
              <a:t>Ils</a:t>
            </a:r>
            <a:r>
              <a:rPr lang="en-US" altLang="fr-FR" sz="900">
                <a:cs typeface="Times New Roman" panose="02020603050405020304" pitchFamily="18" charset="0"/>
              </a:rPr>
              <a:t> </a:t>
            </a:r>
            <a:r>
              <a:rPr lang="en-US" altLang="fr-FR" sz="900" err="1">
                <a:cs typeface="Times New Roman" panose="02020603050405020304" pitchFamily="18" charset="0"/>
              </a:rPr>
              <a:t>diffèrent</a:t>
            </a:r>
            <a:r>
              <a:rPr lang="en-US" altLang="fr-FR" sz="900">
                <a:cs typeface="Times New Roman" panose="02020603050405020304" pitchFamily="18" charset="0"/>
              </a:rPr>
              <a:t> de </a:t>
            </a:r>
            <a:r>
              <a:rPr lang="en-US" altLang="fr-FR" sz="900" err="1">
                <a:cs typeface="Times New Roman" panose="02020603050405020304" pitchFamily="18" charset="0"/>
              </a:rPr>
              <a:t>diverses</a:t>
            </a:r>
            <a:r>
              <a:rPr lang="en-US" altLang="fr-FR" sz="900">
                <a:cs typeface="Times New Roman" panose="02020603050405020304" pitchFamily="18" charset="0"/>
              </a:rPr>
              <a:t> manières </a:t>
            </a:r>
            <a:r>
              <a:rPr lang="en-US" altLang="fr-FR" sz="900" i="1">
                <a:cs typeface="Times New Roman" panose="02020603050405020304" pitchFamily="18" charset="0"/>
              </a:rPr>
              <a:t>(</a:t>
            </a:r>
            <a:r>
              <a:rPr lang="en-US" altLang="fr-FR" sz="900" i="1" err="1">
                <a:cs typeface="Times New Roman" panose="02020603050405020304" pitchFamily="18" charset="0"/>
              </a:rPr>
              <a:t>mais</a:t>
            </a:r>
            <a:r>
              <a:rPr lang="en-US" altLang="fr-FR" sz="900" i="1">
                <a:cs typeface="Times New Roman" panose="02020603050405020304" pitchFamily="18" charset="0"/>
              </a:rPr>
              <a:t> pas </a:t>
            </a:r>
            <a:r>
              <a:rPr lang="fr-FR" altLang="fr-FR" sz="900" i="1"/>
              <a:t>de manière inattendue) </a:t>
            </a:r>
            <a:r>
              <a:rPr lang="fr-FR" altLang="fr-FR" sz="900"/>
              <a:t> de ceux des procédés de mises en formes. Certains attributs – </a:t>
            </a:r>
            <a:r>
              <a:rPr lang="fr-FR" altLang="fr-FR" sz="900" i="1"/>
              <a:t>matériau, taille, et généralement données économiques </a:t>
            </a:r>
            <a:r>
              <a:rPr lang="fr-FR" altLang="fr-FR" sz="900"/>
              <a:t>– sont communes à tous les procédés. Mais, les autres – </a:t>
            </a:r>
            <a:r>
              <a:rPr lang="fr-FR" altLang="fr-FR" sz="900" i="1"/>
              <a:t>géométrie du joint, aptitude à assembler des matériaux différents, ou à être désassemblés, etc. </a:t>
            </a:r>
            <a:r>
              <a:rPr lang="fr-FR" altLang="fr-FR" sz="900"/>
              <a:t>– sont spécifiques aux procédés d’assemblage.</a:t>
            </a:r>
          </a:p>
          <a:p>
            <a:endParaRPr lang="fr-FR" altLang="fr-FR" sz="900">
              <a:cs typeface="Times New Roman" panose="02020603050405020304" pitchFamily="18" charset="0"/>
            </a:endParaRPr>
          </a:p>
          <a:p>
            <a:r>
              <a:rPr lang="fr-FR" altLang="fr-FR" sz="900">
                <a:cs typeface="Times New Roman" panose="02020603050405020304" pitchFamily="18" charset="0"/>
              </a:rPr>
              <a:t>Les </a:t>
            </a:r>
            <a:r>
              <a:rPr lang="fr-FR" altLang="fr-FR" sz="900" b="1">
                <a:cs typeface="Times New Roman" panose="02020603050405020304" pitchFamily="18" charset="0"/>
              </a:rPr>
              <a:t>contraintes clés d’une </a:t>
            </a:r>
            <a:r>
              <a:rPr lang="fr-FR" altLang="fr-FR" sz="900">
                <a:cs typeface="Times New Roman" panose="02020603050405020304" pitchFamily="18" charset="0"/>
              </a:rPr>
              <a:t>sélection de procédé d’assemblage sont les </a:t>
            </a:r>
            <a:r>
              <a:rPr lang="fr-FR" altLang="fr-FR" sz="900" b="1">
                <a:cs typeface="Times New Roman" panose="02020603050405020304" pitchFamily="18" charset="0"/>
              </a:rPr>
              <a:t>matériaux à lier </a:t>
            </a:r>
            <a:r>
              <a:rPr lang="fr-FR" altLang="fr-FR" sz="900">
                <a:cs typeface="Times New Roman" panose="02020603050405020304" pitchFamily="18" charset="0"/>
              </a:rPr>
              <a:t>et la </a:t>
            </a:r>
            <a:r>
              <a:rPr lang="fr-FR" altLang="fr-FR" sz="900" b="1">
                <a:cs typeface="Times New Roman" panose="02020603050405020304" pitchFamily="18" charset="0"/>
              </a:rPr>
              <a:t>géométrie du joint.</a:t>
            </a:r>
            <a:endParaRPr lang="en-US" altLang="fr-FR" sz="900" b="1">
              <a:cs typeface="Times New Roman" panose="02020603050405020304" pitchFamily="18" charset="0"/>
            </a:endParaRPr>
          </a:p>
        </p:txBody>
      </p:sp>
    </p:spTree>
    <p:extLst>
      <p:ext uri="{BB962C8B-B14F-4D97-AF65-F5344CB8AC3E}">
        <p14:creationId xmlns:p14="http://schemas.microsoft.com/office/powerpoint/2010/main" val="2081196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2021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A2DAE-91FC-4BD7-87E1-97AB5942E427}"/>
              </a:ext>
            </a:extLst>
          </p:cNvPr>
          <p:cNvSpPr>
            <a:spLocks noGrp="1"/>
          </p:cNvSpPr>
          <p:nvPr>
            <p:ph type="body" sz="quarter" idx="12"/>
          </p:nvPr>
        </p:nvSpPr>
        <p:spPr>
          <a:xfrm>
            <a:off x="533400" y="1390083"/>
            <a:ext cx="5394325" cy="1554804"/>
          </a:xfrm>
        </p:spPr>
        <p:txBody>
          <a:bodyPr>
            <a:normAutofit/>
          </a:bodyPr>
          <a:lstStyle/>
          <a:p>
            <a:pPr marL="0" indent="0">
              <a:buNone/>
            </a:pPr>
            <a:r>
              <a:rPr lang="en-US" sz="3200" b="1" dirty="0" err="1">
                <a:solidFill>
                  <a:schemeClr val="tx1"/>
                </a:solidFill>
              </a:rPr>
              <a:t>Unité</a:t>
            </a:r>
            <a:r>
              <a:rPr lang="en-US" sz="3200" b="1" dirty="0">
                <a:solidFill>
                  <a:schemeClr val="tx1"/>
                </a:solidFill>
              </a:rPr>
              <a:t> 10. </a:t>
            </a:r>
            <a:br>
              <a:rPr lang="en-US" sz="3200" b="1" dirty="0">
                <a:solidFill>
                  <a:schemeClr val="tx1"/>
                </a:solidFill>
              </a:rPr>
            </a:br>
            <a:r>
              <a:rPr lang="en-US" sz="3200" b="1" dirty="0" err="1">
                <a:solidFill>
                  <a:schemeClr val="tx1"/>
                </a:solidFill>
              </a:rPr>
              <a:t>Procédés</a:t>
            </a:r>
            <a:r>
              <a:rPr lang="en-US" sz="3200" b="1" dirty="0">
                <a:solidFill>
                  <a:schemeClr val="tx1"/>
                </a:solidFill>
              </a:rPr>
              <a:t> de fabrication et </a:t>
            </a:r>
            <a:r>
              <a:rPr lang="en-US" sz="3200" b="1" dirty="0" err="1">
                <a:solidFill>
                  <a:schemeClr val="tx1"/>
                </a:solidFill>
              </a:rPr>
              <a:t>modélisation</a:t>
            </a:r>
            <a:r>
              <a:rPr lang="en-US" sz="3200" b="1" dirty="0">
                <a:solidFill>
                  <a:schemeClr val="tx1"/>
                </a:solidFill>
              </a:rPr>
              <a:t> des </a:t>
            </a:r>
            <a:r>
              <a:rPr lang="en-US" sz="3200" b="1" dirty="0" err="1">
                <a:solidFill>
                  <a:schemeClr val="tx1"/>
                </a:solidFill>
              </a:rPr>
              <a:t>coûts</a:t>
            </a:r>
            <a:endParaRPr lang="en-US" sz="3200" b="1" dirty="0">
              <a:solidFill>
                <a:schemeClr val="tx1"/>
              </a:solidFill>
            </a:endParaRPr>
          </a:p>
        </p:txBody>
      </p:sp>
      <p:pic>
        <p:nvPicPr>
          <p:cNvPr id="6" name="Picture 49">
            <a:extLst>
              <a:ext uri="{FF2B5EF4-FFF2-40B4-BE49-F238E27FC236}">
                <a16:creationId xmlns:a16="http://schemas.microsoft.com/office/drawing/2014/main" id="{64BD078B-03E6-4601-8053-DF63037CD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234" y="1374843"/>
            <a:ext cx="4284089" cy="327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E3A4D5C-7E3C-4472-91B1-7BF2D6F4FA30}"/>
              </a:ext>
            </a:extLst>
          </p:cNvPr>
          <p:cNvSpPr txBox="1"/>
          <p:nvPr/>
        </p:nvSpPr>
        <p:spPr>
          <a:xfrm>
            <a:off x="685800" y="3686473"/>
            <a:ext cx="6096000" cy="923330"/>
          </a:xfrm>
          <a:prstGeom prst="rect">
            <a:avLst/>
          </a:prstGeom>
          <a:noFill/>
        </p:spPr>
        <p:txBody>
          <a:bodyPr wrap="square">
            <a:spAutoFit/>
          </a:bodyPr>
          <a:lstStyle/>
          <a:p>
            <a:r>
              <a:rPr lang="en-US" sz="1800" dirty="0">
                <a:solidFill>
                  <a:schemeClr val="accent3"/>
                </a:solidFill>
              </a:rPr>
              <a:t>Mike Ashby</a:t>
            </a:r>
          </a:p>
          <a:p>
            <a:r>
              <a:rPr lang="en-GB" sz="1800" dirty="0">
                <a:solidFill>
                  <a:schemeClr val="accent3"/>
                </a:solidFill>
              </a:rPr>
              <a:t>Department of Engineering, </a:t>
            </a:r>
          </a:p>
          <a:p>
            <a:r>
              <a:rPr lang="en-GB" sz="1800" dirty="0">
                <a:solidFill>
                  <a:schemeClr val="accent3"/>
                </a:solidFill>
              </a:rPr>
              <a:t>University of Cambridge</a:t>
            </a:r>
            <a:endParaRPr lang="en-US" sz="1800" dirty="0">
              <a:solidFill>
                <a:schemeClr val="accent3"/>
              </a:solidFill>
            </a:endParaRPr>
          </a:p>
        </p:txBody>
      </p:sp>
    </p:spTree>
    <p:extLst>
      <p:ext uri="{BB962C8B-B14F-4D97-AF65-F5344CB8AC3E}">
        <p14:creationId xmlns:p14="http://schemas.microsoft.com/office/powerpoint/2010/main" val="354703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6407150" y="987427"/>
            <a:ext cx="4419600" cy="3789363"/>
            <a:chOff x="3317" y="589"/>
            <a:chExt cx="2784" cy="2387"/>
          </a:xfrm>
        </p:grpSpPr>
        <p:grpSp>
          <p:nvGrpSpPr>
            <p:cNvPr id="13364" name="Group 55"/>
            <p:cNvGrpSpPr>
              <a:grpSpLocks/>
            </p:cNvGrpSpPr>
            <p:nvPr/>
          </p:nvGrpSpPr>
          <p:grpSpPr bwMode="auto">
            <a:xfrm>
              <a:off x="4006" y="589"/>
              <a:ext cx="2095" cy="2387"/>
              <a:chOff x="3698" y="589"/>
              <a:chExt cx="1934" cy="2387"/>
            </a:xfrm>
          </p:grpSpPr>
          <p:grpSp>
            <p:nvGrpSpPr>
              <p:cNvPr id="13366" name="Group 24"/>
              <p:cNvGrpSpPr>
                <a:grpSpLocks/>
              </p:cNvGrpSpPr>
              <p:nvPr/>
            </p:nvGrpSpPr>
            <p:grpSpPr bwMode="auto">
              <a:xfrm>
                <a:off x="4114" y="589"/>
                <a:ext cx="912" cy="246"/>
                <a:chOff x="3886" y="799"/>
                <a:chExt cx="912" cy="246"/>
              </a:xfrm>
            </p:grpSpPr>
            <p:sp>
              <p:nvSpPr>
                <p:cNvPr id="13376" name="Rectangle 25"/>
                <p:cNvSpPr>
                  <a:spLocks noChangeArrowheads="1"/>
                </p:cNvSpPr>
                <p:nvPr/>
              </p:nvSpPr>
              <p:spPr bwMode="auto">
                <a:xfrm>
                  <a:off x="3886" y="799"/>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3377" name="Text Box 26"/>
                <p:cNvSpPr txBox="1">
                  <a:spLocks noChangeArrowheads="1"/>
                </p:cNvSpPr>
                <p:nvPr/>
              </p:nvSpPr>
              <p:spPr bwMode="auto">
                <a:xfrm>
                  <a:off x="3937" y="814"/>
                  <a:ext cx="8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err="1">
                      <a:solidFill>
                        <a:srgbClr val="000000"/>
                      </a:solidFill>
                      <a:latin typeface="+mn-lt"/>
                    </a:rPr>
                    <a:t>Attributs</a:t>
                  </a:r>
                  <a:endParaRPr lang="en-GB">
                    <a:solidFill>
                      <a:srgbClr val="000000"/>
                    </a:solidFill>
                    <a:latin typeface="+mn-lt"/>
                  </a:endParaRPr>
                </a:p>
              </p:txBody>
            </p:sp>
          </p:grpSp>
          <p:grpSp>
            <p:nvGrpSpPr>
              <p:cNvPr id="13367" name="Group 52"/>
              <p:cNvGrpSpPr>
                <a:grpSpLocks/>
              </p:cNvGrpSpPr>
              <p:nvPr/>
            </p:nvGrpSpPr>
            <p:grpSpPr bwMode="auto">
              <a:xfrm>
                <a:off x="3698" y="1126"/>
                <a:ext cx="268" cy="1194"/>
                <a:chOff x="3698" y="1126"/>
                <a:chExt cx="268" cy="1194"/>
              </a:xfrm>
            </p:grpSpPr>
            <p:sp>
              <p:nvSpPr>
                <p:cNvPr id="13374" name="Line 32"/>
                <p:cNvSpPr>
                  <a:spLocks noChangeShapeType="1"/>
                </p:cNvSpPr>
                <p:nvPr/>
              </p:nvSpPr>
              <p:spPr bwMode="auto">
                <a:xfrm flipV="1">
                  <a:off x="3702" y="1126"/>
                  <a:ext cx="258" cy="7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375" name="Line 33"/>
                <p:cNvSpPr>
                  <a:spLocks noChangeShapeType="1"/>
                </p:cNvSpPr>
                <p:nvPr/>
              </p:nvSpPr>
              <p:spPr bwMode="auto">
                <a:xfrm>
                  <a:off x="3698" y="1912"/>
                  <a:ext cx="268"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3368" name="Text Box 35"/>
              <p:cNvSpPr txBox="1">
                <a:spLocks noChangeArrowheads="1"/>
              </p:cNvSpPr>
              <p:nvPr/>
            </p:nvSpPr>
            <p:spPr bwMode="auto">
              <a:xfrm>
                <a:off x="4056" y="2764"/>
                <a:ext cx="1576"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600" b="1">
                    <a:solidFill>
                      <a:srgbClr val="7FC4BC"/>
                    </a:solidFill>
                    <a:latin typeface="+mn-lt"/>
                  </a:rPr>
                  <a:t>Fiches </a:t>
                </a:r>
                <a:r>
                  <a:rPr lang="en-US" sz="1600" b="1" err="1">
                    <a:solidFill>
                      <a:srgbClr val="7FC4BC"/>
                    </a:solidFill>
                    <a:latin typeface="+mn-lt"/>
                  </a:rPr>
                  <a:t>procédés</a:t>
                </a:r>
                <a:endParaRPr lang="en-US" b="1">
                  <a:solidFill>
                    <a:srgbClr val="7FC4BC"/>
                  </a:solidFill>
                  <a:latin typeface="+mn-lt"/>
                </a:endParaRPr>
              </a:p>
            </p:txBody>
          </p:sp>
          <p:grpSp>
            <p:nvGrpSpPr>
              <p:cNvPr id="13369" name="Group 45"/>
              <p:cNvGrpSpPr>
                <a:grpSpLocks/>
              </p:cNvGrpSpPr>
              <p:nvPr/>
            </p:nvGrpSpPr>
            <p:grpSpPr bwMode="auto">
              <a:xfrm>
                <a:off x="3993" y="1023"/>
                <a:ext cx="1471" cy="1591"/>
                <a:chOff x="3957" y="2261"/>
                <a:chExt cx="1471" cy="1591"/>
              </a:xfrm>
            </p:grpSpPr>
            <p:sp>
              <p:nvSpPr>
                <p:cNvPr id="13371" name="AutoShape 46"/>
                <p:cNvSpPr>
                  <a:spLocks noChangeArrowheads="1"/>
                </p:cNvSpPr>
                <p:nvPr/>
              </p:nvSpPr>
              <p:spPr bwMode="auto">
                <a:xfrm>
                  <a:off x="3957" y="2261"/>
                  <a:ext cx="1135" cy="1306"/>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a:solidFill>
                        <a:srgbClr val="A50021"/>
                      </a:solidFill>
                      <a:latin typeface="+mn-lt"/>
                    </a:rPr>
                    <a:t>     </a:t>
                  </a:r>
                  <a:r>
                    <a:rPr lang="en-GB" b="1">
                      <a:solidFill>
                        <a:schemeClr val="accent4"/>
                      </a:solidFill>
                      <a:latin typeface="+mn-lt"/>
                    </a:rPr>
                    <a:t>Anodize</a:t>
                  </a:r>
                </a:p>
                <a:p>
                  <a:pPr>
                    <a:lnSpc>
                      <a:spcPct val="80000"/>
                    </a:lnSpc>
                    <a:spcBef>
                      <a:spcPct val="50000"/>
                    </a:spcBef>
                    <a:spcAft>
                      <a:spcPct val="0"/>
                    </a:spcAft>
                  </a:pPr>
                  <a:r>
                    <a:rPr lang="en-GB" sz="1400" b="1">
                      <a:latin typeface="+mn-lt"/>
                    </a:rPr>
                    <a:t>M</a:t>
                  </a:r>
                  <a:r>
                    <a:rPr lang="en-GB" sz="1400" b="1">
                      <a:solidFill>
                        <a:srgbClr val="A50021"/>
                      </a:solidFill>
                      <a:latin typeface="+mn-lt"/>
                    </a:rPr>
                    <a:t>aterial</a:t>
                  </a:r>
                  <a:endParaRPr lang="en-GB" sz="1400">
                    <a:solidFill>
                      <a:srgbClr val="A50021"/>
                    </a:solidFill>
                    <a:latin typeface="+mn-lt"/>
                  </a:endParaRPr>
                </a:p>
                <a:p>
                  <a:pPr>
                    <a:lnSpc>
                      <a:spcPct val="80000"/>
                    </a:lnSpc>
                    <a:spcBef>
                      <a:spcPct val="50000"/>
                    </a:spcBef>
                    <a:spcAft>
                      <a:spcPct val="0"/>
                    </a:spcAft>
                  </a:pPr>
                  <a:r>
                    <a:rPr lang="en-GB" sz="1400" b="1">
                      <a:latin typeface="+mn-lt"/>
                    </a:rPr>
                    <a:t>W</a:t>
                  </a:r>
                  <a:r>
                    <a:rPr lang="en-GB" sz="1400" b="1">
                      <a:solidFill>
                        <a:srgbClr val="A50021"/>
                      </a:solidFill>
                      <a:latin typeface="+mn-lt"/>
                    </a:rPr>
                    <a:t>hy treatment?</a:t>
                  </a:r>
                  <a:r>
                    <a:rPr lang="en-GB" sz="1400">
                      <a:solidFill>
                        <a:srgbClr val="A50021"/>
                      </a:solidFill>
                      <a:latin typeface="+mn-lt"/>
                    </a:rPr>
                    <a:t> </a:t>
                  </a:r>
                </a:p>
                <a:p>
                  <a:pPr>
                    <a:lnSpc>
                      <a:spcPct val="80000"/>
                    </a:lnSpc>
                    <a:spcBef>
                      <a:spcPct val="50000"/>
                    </a:spcBef>
                    <a:spcAft>
                      <a:spcPct val="0"/>
                    </a:spcAft>
                  </a:pPr>
                  <a:r>
                    <a:rPr lang="en-GB" sz="1400">
                      <a:solidFill>
                        <a:srgbClr val="000000"/>
                      </a:solidFill>
                      <a:latin typeface="+mn-lt"/>
                    </a:rPr>
                    <a:t>Coating thickness</a:t>
                  </a:r>
                </a:p>
                <a:p>
                  <a:pPr>
                    <a:lnSpc>
                      <a:spcPct val="80000"/>
                    </a:lnSpc>
                    <a:spcBef>
                      <a:spcPct val="50000"/>
                    </a:spcBef>
                    <a:spcAft>
                      <a:spcPct val="0"/>
                    </a:spcAft>
                  </a:pPr>
                  <a:r>
                    <a:rPr lang="en-GB" sz="1400">
                      <a:solidFill>
                        <a:srgbClr val="000000"/>
                      </a:solidFill>
                      <a:latin typeface="+mn-lt"/>
                    </a:rPr>
                    <a:t>Surface hardness</a:t>
                  </a:r>
                </a:p>
                <a:p>
                  <a:pPr>
                    <a:lnSpc>
                      <a:spcPct val="80000"/>
                    </a:lnSpc>
                    <a:spcBef>
                      <a:spcPct val="50000"/>
                    </a:spcBef>
                    <a:spcAft>
                      <a:spcPct val="0"/>
                    </a:spcAft>
                  </a:pPr>
                  <a:r>
                    <a:rPr lang="en-GB" sz="1400">
                      <a:solidFill>
                        <a:srgbClr val="000000"/>
                      </a:solidFill>
                      <a:latin typeface="+mn-lt"/>
                    </a:rPr>
                    <a:t>Relative cost</a:t>
                  </a:r>
                  <a:r>
                    <a:rPr lang="en-GB" sz="1400">
                      <a:solidFill>
                        <a:srgbClr val="A50021"/>
                      </a:solidFill>
                      <a:latin typeface="+mn-lt"/>
                    </a:rPr>
                    <a:t> ...</a:t>
                  </a:r>
                  <a:endParaRPr lang="en-GB" sz="1400" b="1">
                    <a:solidFill>
                      <a:srgbClr val="000000"/>
                    </a:solidFill>
                    <a:latin typeface="+mn-lt"/>
                  </a:endParaRPr>
                </a:p>
                <a:p>
                  <a:pPr>
                    <a:lnSpc>
                      <a:spcPct val="80000"/>
                    </a:lnSpc>
                    <a:spcBef>
                      <a:spcPct val="50000"/>
                    </a:spcBef>
                    <a:spcAft>
                      <a:spcPct val="0"/>
                    </a:spcAft>
                  </a:pPr>
                  <a:r>
                    <a:rPr lang="en-GB" sz="1400" b="1" i="1">
                      <a:solidFill>
                        <a:srgbClr val="A50021"/>
                      </a:solidFill>
                      <a:latin typeface="+mn-lt"/>
                    </a:rPr>
                    <a:t>Documentation</a:t>
                  </a:r>
                  <a:endParaRPr lang="en-GB" sz="1400">
                    <a:solidFill>
                      <a:srgbClr val="000000"/>
                    </a:solidFill>
                    <a:latin typeface="+mn-lt"/>
                  </a:endParaRPr>
                </a:p>
              </p:txBody>
            </p:sp>
            <p:sp>
              <p:nvSpPr>
                <p:cNvPr id="13372" name="AutoShape 47"/>
                <p:cNvSpPr>
                  <a:spLocks noChangeArrowheads="1"/>
                </p:cNvSpPr>
                <p:nvPr/>
              </p:nvSpPr>
              <p:spPr bwMode="auto">
                <a:xfrm>
                  <a:off x="4053" y="2357"/>
                  <a:ext cx="1135" cy="1306"/>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a:solidFill>
                        <a:srgbClr val="A50021"/>
                      </a:solidFill>
                      <a:latin typeface="+mn-lt"/>
                    </a:rPr>
                    <a:t>     </a:t>
                  </a:r>
                  <a:r>
                    <a:rPr lang="en-GB" b="1">
                      <a:solidFill>
                        <a:schemeClr val="accent4"/>
                      </a:solidFill>
                      <a:latin typeface="+mn-lt"/>
                    </a:rPr>
                    <a:t>Anodize</a:t>
                  </a:r>
                </a:p>
                <a:p>
                  <a:pPr>
                    <a:lnSpc>
                      <a:spcPct val="80000"/>
                    </a:lnSpc>
                    <a:spcBef>
                      <a:spcPct val="50000"/>
                    </a:spcBef>
                    <a:spcAft>
                      <a:spcPct val="0"/>
                    </a:spcAft>
                  </a:pPr>
                  <a:r>
                    <a:rPr lang="en-GB" sz="1400" b="1">
                      <a:latin typeface="+mn-lt"/>
                    </a:rPr>
                    <a:t>M</a:t>
                  </a:r>
                  <a:r>
                    <a:rPr lang="en-GB" sz="1400" b="1">
                      <a:solidFill>
                        <a:srgbClr val="A50021"/>
                      </a:solidFill>
                      <a:latin typeface="+mn-lt"/>
                    </a:rPr>
                    <a:t>aterial</a:t>
                  </a:r>
                  <a:endParaRPr lang="en-GB" sz="1400">
                    <a:solidFill>
                      <a:srgbClr val="A50021"/>
                    </a:solidFill>
                    <a:latin typeface="+mn-lt"/>
                  </a:endParaRPr>
                </a:p>
                <a:p>
                  <a:pPr>
                    <a:lnSpc>
                      <a:spcPct val="80000"/>
                    </a:lnSpc>
                    <a:spcBef>
                      <a:spcPct val="50000"/>
                    </a:spcBef>
                    <a:spcAft>
                      <a:spcPct val="0"/>
                    </a:spcAft>
                  </a:pPr>
                  <a:r>
                    <a:rPr lang="en-GB" sz="1400" b="1">
                      <a:latin typeface="+mn-lt"/>
                    </a:rPr>
                    <a:t>W</a:t>
                  </a:r>
                  <a:r>
                    <a:rPr lang="en-GB" sz="1400" b="1">
                      <a:solidFill>
                        <a:srgbClr val="A50021"/>
                      </a:solidFill>
                      <a:latin typeface="+mn-lt"/>
                    </a:rPr>
                    <a:t>hy treatment?</a:t>
                  </a:r>
                  <a:r>
                    <a:rPr lang="en-GB" sz="1400">
                      <a:solidFill>
                        <a:srgbClr val="A50021"/>
                      </a:solidFill>
                      <a:latin typeface="+mn-lt"/>
                    </a:rPr>
                    <a:t> </a:t>
                  </a:r>
                </a:p>
                <a:p>
                  <a:pPr>
                    <a:lnSpc>
                      <a:spcPct val="80000"/>
                    </a:lnSpc>
                    <a:spcBef>
                      <a:spcPct val="50000"/>
                    </a:spcBef>
                    <a:spcAft>
                      <a:spcPct val="0"/>
                    </a:spcAft>
                  </a:pPr>
                  <a:r>
                    <a:rPr lang="en-GB" sz="1400">
                      <a:solidFill>
                        <a:srgbClr val="000000"/>
                      </a:solidFill>
                      <a:latin typeface="+mn-lt"/>
                    </a:rPr>
                    <a:t>Coating thickness</a:t>
                  </a:r>
                </a:p>
                <a:p>
                  <a:pPr>
                    <a:lnSpc>
                      <a:spcPct val="80000"/>
                    </a:lnSpc>
                    <a:spcBef>
                      <a:spcPct val="50000"/>
                    </a:spcBef>
                    <a:spcAft>
                      <a:spcPct val="0"/>
                    </a:spcAft>
                  </a:pPr>
                  <a:r>
                    <a:rPr lang="en-GB" sz="1400">
                      <a:solidFill>
                        <a:srgbClr val="000000"/>
                      </a:solidFill>
                      <a:latin typeface="+mn-lt"/>
                    </a:rPr>
                    <a:t>Surface hardness</a:t>
                  </a:r>
                </a:p>
                <a:p>
                  <a:pPr>
                    <a:lnSpc>
                      <a:spcPct val="80000"/>
                    </a:lnSpc>
                    <a:spcBef>
                      <a:spcPct val="50000"/>
                    </a:spcBef>
                    <a:spcAft>
                      <a:spcPct val="0"/>
                    </a:spcAft>
                  </a:pPr>
                  <a:r>
                    <a:rPr lang="en-GB" sz="1400">
                      <a:solidFill>
                        <a:srgbClr val="000000"/>
                      </a:solidFill>
                      <a:latin typeface="+mn-lt"/>
                    </a:rPr>
                    <a:t>Relative cost</a:t>
                  </a:r>
                  <a:r>
                    <a:rPr lang="en-GB" sz="1400">
                      <a:solidFill>
                        <a:srgbClr val="A50021"/>
                      </a:solidFill>
                      <a:latin typeface="+mn-lt"/>
                    </a:rPr>
                    <a:t> ...</a:t>
                  </a:r>
                  <a:endParaRPr lang="en-GB" sz="1400" b="1">
                    <a:solidFill>
                      <a:srgbClr val="000000"/>
                    </a:solidFill>
                    <a:latin typeface="+mn-lt"/>
                  </a:endParaRPr>
                </a:p>
                <a:p>
                  <a:pPr>
                    <a:lnSpc>
                      <a:spcPct val="80000"/>
                    </a:lnSpc>
                    <a:spcBef>
                      <a:spcPct val="50000"/>
                    </a:spcBef>
                    <a:spcAft>
                      <a:spcPct val="0"/>
                    </a:spcAft>
                  </a:pPr>
                  <a:r>
                    <a:rPr lang="en-GB" sz="1400" b="1" i="1">
                      <a:solidFill>
                        <a:srgbClr val="A50021"/>
                      </a:solidFill>
                      <a:latin typeface="+mn-lt"/>
                    </a:rPr>
                    <a:t>Documentation</a:t>
                  </a:r>
                  <a:endParaRPr lang="en-GB" sz="1400">
                    <a:solidFill>
                      <a:srgbClr val="000000"/>
                    </a:solidFill>
                    <a:latin typeface="+mn-lt"/>
                  </a:endParaRPr>
                </a:p>
              </p:txBody>
            </p:sp>
            <p:sp>
              <p:nvSpPr>
                <p:cNvPr id="13373" name="AutoShape 48"/>
                <p:cNvSpPr>
                  <a:spLocks noChangeArrowheads="1"/>
                </p:cNvSpPr>
                <p:nvPr/>
              </p:nvSpPr>
              <p:spPr bwMode="auto">
                <a:xfrm>
                  <a:off x="4149" y="2441"/>
                  <a:ext cx="1279" cy="1411"/>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a:solidFill>
                        <a:srgbClr val="A50021"/>
                      </a:solidFill>
                      <a:latin typeface="+mn-lt"/>
                    </a:rPr>
                    <a:t>     </a:t>
                  </a:r>
                  <a:r>
                    <a:rPr lang="en-GB" b="1" err="1">
                      <a:solidFill>
                        <a:schemeClr val="accent4"/>
                      </a:solidFill>
                      <a:latin typeface="+mn-lt"/>
                    </a:rPr>
                    <a:t>Anodisation</a:t>
                  </a:r>
                  <a:endParaRPr lang="en-GB" b="1">
                    <a:solidFill>
                      <a:schemeClr val="accent4"/>
                    </a:solidFill>
                    <a:latin typeface="+mn-lt"/>
                  </a:endParaRPr>
                </a:p>
                <a:p>
                  <a:pPr>
                    <a:lnSpc>
                      <a:spcPct val="80000"/>
                    </a:lnSpc>
                    <a:spcBef>
                      <a:spcPct val="50000"/>
                    </a:spcBef>
                    <a:spcAft>
                      <a:spcPct val="0"/>
                    </a:spcAft>
                  </a:pPr>
                  <a:r>
                    <a:rPr lang="en-GB" sz="1400" b="1" err="1">
                      <a:solidFill>
                        <a:srgbClr val="000000"/>
                      </a:solidFill>
                      <a:latin typeface="+mn-lt"/>
                    </a:rPr>
                    <a:t>Matériau</a:t>
                  </a:r>
                  <a:endParaRPr lang="en-GB" sz="1400">
                    <a:solidFill>
                      <a:srgbClr val="000000"/>
                    </a:solidFill>
                    <a:latin typeface="+mn-lt"/>
                  </a:endParaRPr>
                </a:p>
                <a:p>
                  <a:pPr>
                    <a:lnSpc>
                      <a:spcPct val="80000"/>
                    </a:lnSpc>
                    <a:spcBef>
                      <a:spcPct val="50000"/>
                    </a:spcBef>
                    <a:spcAft>
                      <a:spcPct val="0"/>
                    </a:spcAft>
                  </a:pPr>
                  <a:r>
                    <a:rPr lang="en-GB" sz="1400" b="1" err="1">
                      <a:solidFill>
                        <a:srgbClr val="000000"/>
                      </a:solidFill>
                      <a:latin typeface="+mn-lt"/>
                    </a:rPr>
                    <a:t>Fonction</a:t>
                  </a:r>
                  <a:r>
                    <a:rPr lang="en-GB" sz="1400" b="1">
                      <a:solidFill>
                        <a:srgbClr val="000000"/>
                      </a:solidFill>
                      <a:latin typeface="+mn-lt"/>
                    </a:rPr>
                    <a:t> du </a:t>
                  </a:r>
                  <a:r>
                    <a:rPr lang="en-GB" sz="1400" b="1" err="1">
                      <a:solidFill>
                        <a:srgbClr val="000000"/>
                      </a:solidFill>
                      <a:latin typeface="+mn-lt"/>
                    </a:rPr>
                    <a:t>Traitement</a:t>
                  </a:r>
                  <a:endParaRPr lang="en-GB" sz="1400">
                    <a:solidFill>
                      <a:srgbClr val="A50021"/>
                    </a:solidFill>
                    <a:latin typeface="+mn-lt"/>
                  </a:endParaRPr>
                </a:p>
                <a:p>
                  <a:pPr>
                    <a:lnSpc>
                      <a:spcPct val="80000"/>
                    </a:lnSpc>
                    <a:spcBef>
                      <a:spcPct val="50000"/>
                    </a:spcBef>
                    <a:spcAft>
                      <a:spcPct val="0"/>
                    </a:spcAft>
                  </a:pPr>
                  <a:r>
                    <a:rPr lang="en-GB" sz="1400" err="1">
                      <a:solidFill>
                        <a:srgbClr val="000000"/>
                      </a:solidFill>
                      <a:latin typeface="+mn-lt"/>
                    </a:rPr>
                    <a:t>Epaisseur</a:t>
                  </a:r>
                  <a:r>
                    <a:rPr lang="en-GB" sz="1400">
                      <a:solidFill>
                        <a:srgbClr val="000000"/>
                      </a:solidFill>
                      <a:latin typeface="+mn-lt"/>
                    </a:rPr>
                    <a:t> du </a:t>
                  </a:r>
                  <a:r>
                    <a:rPr lang="en-GB" sz="1400" err="1">
                      <a:solidFill>
                        <a:srgbClr val="000000"/>
                      </a:solidFill>
                      <a:latin typeface="+mn-lt"/>
                    </a:rPr>
                    <a:t>revêtement</a:t>
                  </a:r>
                  <a:endParaRPr lang="en-GB" sz="1400">
                    <a:solidFill>
                      <a:srgbClr val="000000"/>
                    </a:solidFill>
                    <a:latin typeface="+mn-lt"/>
                  </a:endParaRPr>
                </a:p>
                <a:p>
                  <a:pPr>
                    <a:lnSpc>
                      <a:spcPct val="80000"/>
                    </a:lnSpc>
                    <a:spcBef>
                      <a:spcPct val="50000"/>
                    </a:spcBef>
                    <a:spcAft>
                      <a:spcPct val="0"/>
                    </a:spcAft>
                  </a:pPr>
                  <a:r>
                    <a:rPr lang="en-GB" sz="1400" err="1">
                      <a:solidFill>
                        <a:srgbClr val="000000"/>
                      </a:solidFill>
                      <a:latin typeface="+mn-lt"/>
                    </a:rPr>
                    <a:t>Dureté</a:t>
                  </a:r>
                  <a:r>
                    <a:rPr lang="en-GB" sz="1400">
                      <a:solidFill>
                        <a:srgbClr val="000000"/>
                      </a:solidFill>
                      <a:latin typeface="+mn-lt"/>
                    </a:rPr>
                    <a:t> de surface</a:t>
                  </a:r>
                </a:p>
                <a:p>
                  <a:pPr>
                    <a:lnSpc>
                      <a:spcPct val="80000"/>
                    </a:lnSpc>
                    <a:spcBef>
                      <a:spcPct val="50000"/>
                    </a:spcBef>
                    <a:spcAft>
                      <a:spcPct val="0"/>
                    </a:spcAft>
                  </a:pPr>
                  <a:r>
                    <a:rPr lang="en-GB" sz="1400" err="1">
                      <a:solidFill>
                        <a:srgbClr val="000000"/>
                      </a:solidFill>
                      <a:latin typeface="+mn-lt"/>
                    </a:rPr>
                    <a:t>Coût</a:t>
                  </a:r>
                  <a:r>
                    <a:rPr lang="en-GB" sz="1400">
                      <a:solidFill>
                        <a:srgbClr val="000000"/>
                      </a:solidFill>
                      <a:latin typeface="+mn-lt"/>
                    </a:rPr>
                    <a:t> </a:t>
                  </a:r>
                  <a:r>
                    <a:rPr lang="en-GB" sz="1400" err="1">
                      <a:solidFill>
                        <a:srgbClr val="000000"/>
                      </a:solidFill>
                      <a:latin typeface="+mn-lt"/>
                    </a:rPr>
                    <a:t>relatif</a:t>
                  </a:r>
                  <a:endParaRPr lang="en-GB" sz="1400" b="1">
                    <a:solidFill>
                      <a:srgbClr val="000000"/>
                    </a:solidFill>
                    <a:latin typeface="+mn-lt"/>
                  </a:endParaRPr>
                </a:p>
                <a:p>
                  <a:pPr>
                    <a:lnSpc>
                      <a:spcPct val="80000"/>
                    </a:lnSpc>
                    <a:spcBef>
                      <a:spcPct val="50000"/>
                    </a:spcBef>
                    <a:spcAft>
                      <a:spcPct val="0"/>
                    </a:spcAft>
                  </a:pPr>
                  <a:r>
                    <a:rPr lang="en-GB" sz="1400" b="1" i="1">
                      <a:solidFill>
                        <a:srgbClr val="000000"/>
                      </a:solidFill>
                      <a:latin typeface="+mn-lt"/>
                    </a:rPr>
                    <a:t>Documentation</a:t>
                  </a:r>
                  <a:endParaRPr lang="en-GB" sz="1400">
                    <a:solidFill>
                      <a:srgbClr val="000000"/>
                    </a:solidFill>
                    <a:latin typeface="+mn-lt"/>
                  </a:endParaRPr>
                </a:p>
              </p:txBody>
            </p:sp>
          </p:grpSp>
          <p:sp>
            <p:nvSpPr>
              <p:cNvPr id="13370" name="AutoShape 49"/>
              <p:cNvSpPr>
                <a:spLocks/>
              </p:cNvSpPr>
              <p:nvPr/>
            </p:nvSpPr>
            <p:spPr bwMode="auto">
              <a:xfrm rot="5429615">
                <a:off x="4713" y="2191"/>
                <a:ext cx="133" cy="1078"/>
              </a:xfrm>
              <a:prstGeom prst="rightBrace">
                <a:avLst>
                  <a:gd name="adj1" fmla="val 57187"/>
                  <a:gd name="adj2" fmla="val 50000"/>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grpSp>
        <p:sp>
          <p:nvSpPr>
            <p:cNvPr id="13365" name="Rectangle 61"/>
            <p:cNvSpPr>
              <a:spLocks noChangeArrowheads="1"/>
            </p:cNvSpPr>
            <p:nvPr/>
          </p:nvSpPr>
          <p:spPr bwMode="auto">
            <a:xfrm>
              <a:off x="3317" y="1881"/>
              <a:ext cx="576" cy="233"/>
            </a:xfrm>
            <a:prstGeom prst="rect">
              <a:avLst/>
            </a:prstGeom>
            <a:solidFill>
              <a:schemeClr val="accent4">
                <a:lumMod val="20000"/>
                <a:lumOff val="80000"/>
                <a:alpha val="89803"/>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grpSp>
        <p:nvGrpSpPr>
          <p:cNvPr id="7" name="Group 65"/>
          <p:cNvGrpSpPr>
            <a:grpSpLocks/>
          </p:cNvGrpSpPr>
          <p:nvPr/>
        </p:nvGrpSpPr>
        <p:grpSpPr bwMode="auto">
          <a:xfrm>
            <a:off x="4822825" y="984252"/>
            <a:ext cx="3070225" cy="3014663"/>
            <a:chOff x="2461" y="587"/>
            <a:chExt cx="1934" cy="1899"/>
          </a:xfrm>
        </p:grpSpPr>
        <p:grpSp>
          <p:nvGrpSpPr>
            <p:cNvPr id="13355" name="Group 54"/>
            <p:cNvGrpSpPr>
              <a:grpSpLocks/>
            </p:cNvGrpSpPr>
            <p:nvPr/>
          </p:nvGrpSpPr>
          <p:grpSpPr bwMode="auto">
            <a:xfrm>
              <a:off x="3122" y="587"/>
              <a:ext cx="1273" cy="1899"/>
              <a:chOff x="2884" y="587"/>
              <a:chExt cx="1176" cy="1899"/>
            </a:xfrm>
          </p:grpSpPr>
          <p:sp>
            <p:nvSpPr>
              <p:cNvPr id="13357" name="Text Box 38"/>
              <p:cNvSpPr txBox="1">
                <a:spLocks noChangeArrowheads="1"/>
              </p:cNvSpPr>
              <p:nvPr/>
            </p:nvSpPr>
            <p:spPr bwMode="auto">
              <a:xfrm>
                <a:off x="3198" y="1688"/>
                <a:ext cx="862"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25000"/>
                  </a:spcBef>
                  <a:spcAft>
                    <a:spcPct val="25000"/>
                  </a:spcAft>
                </a:pPr>
                <a:r>
                  <a:rPr lang="en-GB" sz="1400" b="1" err="1">
                    <a:latin typeface="+mn-lt"/>
                  </a:rPr>
                  <a:t>Electroplacage</a:t>
                </a:r>
                <a:endParaRPr lang="en-GB" sz="1400" b="1">
                  <a:latin typeface="+mn-lt"/>
                </a:endParaRPr>
              </a:p>
              <a:p>
                <a:pPr>
                  <a:spcBef>
                    <a:spcPct val="25000"/>
                  </a:spcBef>
                  <a:spcAft>
                    <a:spcPct val="25000"/>
                  </a:spcAft>
                </a:pPr>
                <a:r>
                  <a:rPr lang="en-GB" sz="1400" b="1" err="1">
                    <a:latin typeface="+mn-lt"/>
                  </a:rPr>
                  <a:t>Anodisation</a:t>
                </a:r>
                <a:endParaRPr lang="en-GB" sz="1400" b="1">
                  <a:latin typeface="+mn-lt"/>
                </a:endParaRPr>
              </a:p>
              <a:p>
                <a:pPr>
                  <a:spcBef>
                    <a:spcPct val="25000"/>
                  </a:spcBef>
                  <a:spcAft>
                    <a:spcPct val="25000"/>
                  </a:spcAft>
                </a:pPr>
                <a:r>
                  <a:rPr lang="en-GB" sz="1400" b="1" err="1">
                    <a:latin typeface="+mn-lt"/>
                  </a:rPr>
                  <a:t>Enduction</a:t>
                </a:r>
                <a:r>
                  <a:rPr lang="en-GB" sz="1400" b="1">
                    <a:latin typeface="+mn-lt"/>
                  </a:rPr>
                  <a:t> par </a:t>
                </a:r>
                <a:r>
                  <a:rPr lang="en-GB" sz="1400" b="1" err="1">
                    <a:latin typeface="+mn-lt"/>
                  </a:rPr>
                  <a:t>poudre</a:t>
                </a:r>
                <a:endParaRPr lang="en-GB" sz="1400" b="1">
                  <a:latin typeface="+mn-lt"/>
                </a:endParaRPr>
              </a:p>
              <a:p>
                <a:pPr>
                  <a:spcBef>
                    <a:spcPct val="25000"/>
                  </a:spcBef>
                  <a:spcAft>
                    <a:spcPct val="25000"/>
                  </a:spcAft>
                </a:pPr>
                <a:r>
                  <a:rPr lang="en-GB" sz="1400" b="1" err="1">
                    <a:latin typeface="+mn-lt"/>
                  </a:rPr>
                  <a:t>Métalisation</a:t>
                </a:r>
                <a:r>
                  <a:rPr lang="en-GB" sz="1400" b="1">
                    <a:latin typeface="+mn-lt"/>
                  </a:rPr>
                  <a:t>...</a:t>
                </a:r>
              </a:p>
            </p:txBody>
          </p:sp>
          <p:grpSp>
            <p:nvGrpSpPr>
              <p:cNvPr id="13358" name="Group 27"/>
              <p:cNvGrpSpPr>
                <a:grpSpLocks/>
              </p:cNvGrpSpPr>
              <p:nvPr/>
            </p:nvGrpSpPr>
            <p:grpSpPr bwMode="auto">
              <a:xfrm>
                <a:off x="3164" y="587"/>
                <a:ext cx="720" cy="240"/>
                <a:chOff x="3230" y="797"/>
                <a:chExt cx="720" cy="240"/>
              </a:xfrm>
            </p:grpSpPr>
            <p:sp>
              <p:nvSpPr>
                <p:cNvPr id="13362" name="Rectangle 28"/>
                <p:cNvSpPr>
                  <a:spLocks noChangeArrowheads="1"/>
                </p:cNvSpPr>
                <p:nvPr/>
              </p:nvSpPr>
              <p:spPr bwMode="auto">
                <a:xfrm>
                  <a:off x="3230" y="797"/>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3363" name="Text Box 29"/>
                <p:cNvSpPr txBox="1">
                  <a:spLocks noChangeArrowheads="1"/>
                </p:cNvSpPr>
                <p:nvPr/>
              </p:nvSpPr>
              <p:spPr bwMode="auto">
                <a:xfrm>
                  <a:off x="3260" y="802"/>
                  <a:ext cx="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err="1">
                      <a:solidFill>
                        <a:srgbClr val="000000"/>
                      </a:solidFill>
                      <a:latin typeface="+mn-lt"/>
                    </a:rPr>
                    <a:t>Membre</a:t>
                  </a:r>
                  <a:endParaRPr lang="en-US" b="1">
                    <a:solidFill>
                      <a:srgbClr val="000000"/>
                    </a:solidFill>
                    <a:latin typeface="+mn-lt"/>
                  </a:endParaRPr>
                </a:p>
              </p:txBody>
            </p:sp>
          </p:grpSp>
          <p:grpSp>
            <p:nvGrpSpPr>
              <p:cNvPr id="13359" name="Group 42"/>
              <p:cNvGrpSpPr>
                <a:grpSpLocks/>
              </p:cNvGrpSpPr>
              <p:nvPr/>
            </p:nvGrpSpPr>
            <p:grpSpPr bwMode="auto">
              <a:xfrm>
                <a:off x="2884" y="1797"/>
                <a:ext cx="310" cy="596"/>
                <a:chOff x="3472" y="1538"/>
                <a:chExt cx="310" cy="862"/>
              </a:xfrm>
            </p:grpSpPr>
            <p:sp>
              <p:nvSpPr>
                <p:cNvPr id="13360" name="Line 43"/>
                <p:cNvSpPr>
                  <a:spLocks noChangeShapeType="1"/>
                </p:cNvSpPr>
                <p:nvPr/>
              </p:nvSpPr>
              <p:spPr bwMode="auto">
                <a:xfrm flipV="1">
                  <a:off x="3472" y="1538"/>
                  <a:ext cx="309" cy="4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361" name="Line 44"/>
                <p:cNvSpPr>
                  <a:spLocks noChangeShapeType="1"/>
                </p:cNvSpPr>
                <p:nvPr/>
              </p:nvSpPr>
              <p:spPr bwMode="auto">
                <a:xfrm>
                  <a:off x="3473" y="1968"/>
                  <a:ext cx="309"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13356" name="Rectangle 62"/>
            <p:cNvSpPr>
              <a:spLocks noChangeArrowheads="1"/>
            </p:cNvSpPr>
            <p:nvPr/>
          </p:nvSpPr>
          <p:spPr bwMode="auto">
            <a:xfrm>
              <a:off x="2461" y="1983"/>
              <a:ext cx="576" cy="233"/>
            </a:xfrm>
            <a:prstGeom prst="rect">
              <a:avLst/>
            </a:prstGeom>
            <a:solidFill>
              <a:schemeClr val="accent4">
                <a:lumMod val="20000"/>
                <a:lumOff val="80000"/>
                <a:alpha val="89803"/>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sp>
        <p:nvSpPr>
          <p:cNvPr id="13316" name="Rectangle 2"/>
          <p:cNvSpPr>
            <a:spLocks noGrp="1" noChangeArrowheads="1"/>
          </p:cNvSpPr>
          <p:nvPr>
            <p:ph type="title"/>
          </p:nvPr>
        </p:nvSpPr>
        <p:spPr>
          <a:ln w="9525"/>
        </p:spPr>
        <p:txBody>
          <a:bodyPr/>
          <a:lstStyle/>
          <a:p>
            <a:r>
              <a:rPr lang="en-GB">
                <a:latin typeface="+mn-lt"/>
              </a:rPr>
              <a:t>Organisation des </a:t>
            </a:r>
            <a:r>
              <a:rPr lang="en-GB" err="1">
                <a:latin typeface="+mn-lt"/>
              </a:rPr>
              <a:t>données</a:t>
            </a:r>
            <a:r>
              <a:rPr lang="en-GB">
                <a:latin typeface="+mn-lt"/>
              </a:rPr>
              <a:t> : </a:t>
            </a:r>
            <a:r>
              <a:rPr lang="en-GB" err="1">
                <a:latin typeface="+mn-lt"/>
              </a:rPr>
              <a:t>traitement</a:t>
            </a:r>
            <a:r>
              <a:rPr lang="en-GB">
                <a:latin typeface="+mn-lt"/>
              </a:rPr>
              <a:t> de surface</a:t>
            </a:r>
          </a:p>
        </p:txBody>
      </p:sp>
      <p:sp>
        <p:nvSpPr>
          <p:cNvPr id="13317" name="Rectangle 3"/>
          <p:cNvSpPr>
            <a:spLocks noChangeArrowheads="1"/>
          </p:cNvSpPr>
          <p:nvPr/>
        </p:nvSpPr>
        <p:spPr bwMode="auto">
          <a:xfrm>
            <a:off x="3362035" y="990600"/>
            <a:ext cx="1073150" cy="37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grpSp>
        <p:nvGrpSpPr>
          <p:cNvPr id="20" name="Group 77"/>
          <p:cNvGrpSpPr>
            <a:grpSpLocks/>
          </p:cNvGrpSpPr>
          <p:nvPr/>
        </p:nvGrpSpPr>
        <p:grpSpPr bwMode="auto">
          <a:xfrm>
            <a:off x="1174433" y="2644776"/>
            <a:ext cx="9407842" cy="3295650"/>
            <a:chOff x="10" y="1674"/>
            <a:chExt cx="5470" cy="2076"/>
          </a:xfrm>
        </p:grpSpPr>
        <p:grpSp>
          <p:nvGrpSpPr>
            <p:cNvPr id="13345" name="Group 59"/>
            <p:cNvGrpSpPr>
              <a:grpSpLocks/>
            </p:cNvGrpSpPr>
            <p:nvPr/>
          </p:nvGrpSpPr>
          <p:grpSpPr bwMode="auto">
            <a:xfrm>
              <a:off x="10" y="2710"/>
              <a:ext cx="4145" cy="1040"/>
              <a:chOff x="-254" y="2710"/>
              <a:chExt cx="4145" cy="1040"/>
            </a:xfrm>
          </p:grpSpPr>
          <p:grpSp>
            <p:nvGrpSpPr>
              <p:cNvPr id="13350" name="Group 58"/>
              <p:cNvGrpSpPr>
                <a:grpSpLocks/>
              </p:cNvGrpSpPr>
              <p:nvPr/>
            </p:nvGrpSpPr>
            <p:grpSpPr bwMode="auto">
              <a:xfrm>
                <a:off x="-254" y="2710"/>
                <a:ext cx="4069" cy="1040"/>
                <a:chOff x="-272" y="2710"/>
                <a:chExt cx="4069" cy="1040"/>
              </a:xfrm>
            </p:grpSpPr>
            <p:sp>
              <p:nvSpPr>
                <p:cNvPr id="13352" name="AutoShape 56"/>
                <p:cNvSpPr>
                  <a:spLocks noChangeArrowheads="1"/>
                </p:cNvSpPr>
                <p:nvPr/>
              </p:nvSpPr>
              <p:spPr bwMode="auto">
                <a:xfrm>
                  <a:off x="653" y="2710"/>
                  <a:ext cx="3144" cy="1040"/>
                </a:xfrm>
                <a:prstGeom prst="roundRect">
                  <a:avLst>
                    <a:gd name="adj" fmla="val 4125"/>
                  </a:avLst>
                </a:prstGeom>
                <a:solidFill>
                  <a:schemeClr val="bg1"/>
                </a:solidFill>
                <a:ln w="28575">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3353" name="Text Box 50"/>
                <p:cNvSpPr txBox="1">
                  <a:spLocks noChangeArrowheads="1"/>
                </p:cNvSpPr>
                <p:nvPr/>
              </p:nvSpPr>
              <p:spPr bwMode="auto">
                <a:xfrm>
                  <a:off x="826" y="2779"/>
                  <a:ext cx="1544"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Tx/>
                    <a:buFont typeface="Wingdings" panose="05000000000000000000" pitchFamily="2" charset="2"/>
                    <a:buChar char="§"/>
                  </a:pPr>
                  <a:r>
                    <a:rPr lang="en-US" sz="1400" b="1" i="1" err="1">
                      <a:solidFill>
                        <a:srgbClr val="000000"/>
                      </a:solidFill>
                      <a:latin typeface="+mn-lt"/>
                    </a:rPr>
                    <a:t>Hausse</a:t>
                  </a:r>
                  <a:r>
                    <a:rPr lang="en-US" sz="1400" b="1" i="1">
                      <a:solidFill>
                        <a:srgbClr val="000000"/>
                      </a:solidFill>
                      <a:latin typeface="+mn-lt"/>
                    </a:rPr>
                    <a:t> de </a:t>
                  </a:r>
                  <a:r>
                    <a:rPr lang="en-US" sz="1400" b="1" i="1" err="1">
                      <a:solidFill>
                        <a:srgbClr val="000000"/>
                      </a:solidFill>
                      <a:latin typeface="+mn-lt"/>
                    </a:rPr>
                    <a:t>dureté</a:t>
                  </a:r>
                  <a:endParaRPr lang="en-US" sz="1400" b="1" i="1">
                    <a:solidFill>
                      <a:srgbClr val="000000"/>
                    </a:solidFill>
                    <a:latin typeface="+mn-lt"/>
                  </a:endParaRPr>
                </a:p>
                <a:p>
                  <a:pPr>
                    <a:buClr>
                      <a:schemeClr val="accent1"/>
                    </a:buClr>
                    <a:buSzTx/>
                    <a:buFont typeface="Wingdings" panose="05000000000000000000" pitchFamily="2" charset="2"/>
                    <a:buChar char="§"/>
                  </a:pPr>
                  <a:r>
                    <a:rPr lang="en-US" sz="1400" b="1" i="1" err="1">
                      <a:solidFill>
                        <a:srgbClr val="000000"/>
                      </a:solidFill>
                      <a:latin typeface="+mn-lt"/>
                    </a:rPr>
                    <a:t>Résistance</a:t>
                  </a:r>
                  <a:r>
                    <a:rPr lang="en-US" sz="1400" b="1" i="1">
                      <a:solidFill>
                        <a:srgbClr val="000000"/>
                      </a:solidFill>
                      <a:latin typeface="+mn-lt"/>
                    </a:rPr>
                    <a:t> à </a:t>
                  </a:r>
                  <a:r>
                    <a:rPr lang="en-US" sz="1400" b="1" i="1" err="1">
                      <a:solidFill>
                        <a:srgbClr val="000000"/>
                      </a:solidFill>
                      <a:latin typeface="+mn-lt"/>
                    </a:rPr>
                    <a:t>l’abrasion</a:t>
                  </a:r>
                  <a:r>
                    <a:rPr lang="en-US" sz="1400" b="1" i="1">
                      <a:solidFill>
                        <a:srgbClr val="000000"/>
                      </a:solidFill>
                      <a:latin typeface="+mn-lt"/>
                    </a:rPr>
                    <a:t> </a:t>
                  </a:r>
                </a:p>
                <a:p>
                  <a:pPr>
                    <a:buClr>
                      <a:schemeClr val="accent1"/>
                    </a:buClr>
                    <a:buSzTx/>
                    <a:buFont typeface="Wingdings" panose="05000000000000000000" pitchFamily="2" charset="2"/>
                    <a:buChar char="§"/>
                  </a:pPr>
                  <a:r>
                    <a:rPr lang="en-US" sz="1400" b="1" i="1" err="1">
                      <a:solidFill>
                        <a:srgbClr val="000000"/>
                      </a:solidFill>
                      <a:latin typeface="+mn-lt"/>
                    </a:rPr>
                    <a:t>Réristance</a:t>
                  </a:r>
                  <a:r>
                    <a:rPr lang="en-US" sz="1400" b="1" i="1">
                      <a:solidFill>
                        <a:srgbClr val="000000"/>
                      </a:solidFill>
                      <a:latin typeface="+mn-lt"/>
                    </a:rPr>
                    <a:t> à la </a:t>
                  </a:r>
                  <a:r>
                    <a:rPr lang="en-US" sz="1400" b="1" i="1" err="1">
                      <a:solidFill>
                        <a:srgbClr val="000000"/>
                      </a:solidFill>
                      <a:latin typeface="+mn-lt"/>
                    </a:rPr>
                    <a:t>fatique</a:t>
                  </a:r>
                  <a:endParaRPr lang="en-US" sz="1400" b="1" i="1">
                    <a:solidFill>
                      <a:srgbClr val="000000"/>
                    </a:solidFill>
                    <a:latin typeface="+mn-lt"/>
                  </a:endParaRPr>
                </a:p>
                <a:p>
                  <a:pPr>
                    <a:buClr>
                      <a:schemeClr val="accent1"/>
                    </a:buClr>
                    <a:buSzTx/>
                    <a:buFont typeface="Wingdings" panose="05000000000000000000" pitchFamily="2" charset="2"/>
                    <a:buChar char="§"/>
                  </a:pPr>
                  <a:r>
                    <a:rPr lang="en-US" sz="1400" b="1" i="1">
                      <a:solidFill>
                        <a:srgbClr val="000000"/>
                      </a:solidFill>
                      <a:latin typeface="+mn-lt"/>
                    </a:rPr>
                    <a:t>Protection </a:t>
                  </a:r>
                  <a:r>
                    <a:rPr lang="en-US" sz="1400" b="1" i="1" err="1">
                      <a:solidFill>
                        <a:srgbClr val="000000"/>
                      </a:solidFill>
                      <a:latin typeface="+mn-lt"/>
                    </a:rPr>
                    <a:t>contre</a:t>
                  </a:r>
                  <a:r>
                    <a:rPr lang="en-US" sz="1400" b="1" i="1">
                      <a:solidFill>
                        <a:srgbClr val="000000"/>
                      </a:solidFill>
                      <a:latin typeface="+mn-lt"/>
                    </a:rPr>
                    <a:t> la corrosion</a:t>
                  </a:r>
                </a:p>
                <a:p>
                  <a:pPr>
                    <a:buClr>
                      <a:schemeClr val="accent1"/>
                    </a:buClr>
                    <a:buSzTx/>
                    <a:buFont typeface="Wingdings" panose="05000000000000000000" pitchFamily="2" charset="2"/>
                    <a:buChar char="§"/>
                  </a:pPr>
                  <a:r>
                    <a:rPr lang="en-US" sz="1400" b="1" i="1">
                      <a:solidFill>
                        <a:srgbClr val="000000"/>
                      </a:solidFill>
                      <a:latin typeface="+mn-lt"/>
                    </a:rPr>
                    <a:t>Protection </a:t>
                  </a:r>
                  <a:r>
                    <a:rPr lang="en-US" sz="1400" b="1" i="1" err="1">
                      <a:solidFill>
                        <a:srgbClr val="000000"/>
                      </a:solidFill>
                      <a:latin typeface="+mn-lt"/>
                    </a:rPr>
                    <a:t>contre</a:t>
                  </a:r>
                  <a:r>
                    <a:rPr lang="en-US" sz="1400" b="1" i="1">
                      <a:solidFill>
                        <a:srgbClr val="000000"/>
                      </a:solidFill>
                      <a:latin typeface="+mn-lt"/>
                    </a:rPr>
                    <a:t> </a:t>
                  </a:r>
                  <a:r>
                    <a:rPr lang="en-US" sz="1400" b="1" i="1" err="1">
                      <a:solidFill>
                        <a:srgbClr val="000000"/>
                      </a:solidFill>
                      <a:latin typeface="+mn-lt"/>
                    </a:rPr>
                    <a:t>l’oxidation</a:t>
                  </a:r>
                  <a:endParaRPr lang="en-GB" b="1">
                    <a:solidFill>
                      <a:srgbClr val="000000"/>
                    </a:solidFill>
                    <a:latin typeface="+mn-lt"/>
                  </a:endParaRPr>
                </a:p>
              </p:txBody>
            </p:sp>
            <p:sp>
              <p:nvSpPr>
                <p:cNvPr id="13354" name="Text Box 57"/>
                <p:cNvSpPr txBox="1">
                  <a:spLocks noChangeArrowheads="1"/>
                </p:cNvSpPr>
                <p:nvPr/>
              </p:nvSpPr>
              <p:spPr bwMode="auto">
                <a:xfrm>
                  <a:off x="-272" y="3068"/>
                  <a:ext cx="84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err="1">
                      <a:solidFill>
                        <a:schemeClr val="accent1"/>
                      </a:solidFill>
                      <a:latin typeface="+mn-lt"/>
                    </a:rPr>
                    <a:t>Fonction</a:t>
                  </a:r>
                  <a:r>
                    <a:rPr lang="en-GB" b="1" i="1">
                      <a:solidFill>
                        <a:schemeClr val="accent1"/>
                      </a:solidFill>
                      <a:latin typeface="+mn-lt"/>
                    </a:rPr>
                    <a:t> du </a:t>
                  </a:r>
                </a:p>
                <a:p>
                  <a:pPr algn="ctr">
                    <a:spcBef>
                      <a:spcPct val="0"/>
                    </a:spcBef>
                    <a:spcAft>
                      <a:spcPct val="0"/>
                    </a:spcAft>
                  </a:pPr>
                  <a:r>
                    <a:rPr lang="en-GB" b="1" i="1" err="1">
                      <a:solidFill>
                        <a:schemeClr val="accent1"/>
                      </a:solidFill>
                      <a:latin typeface="+mn-lt"/>
                    </a:rPr>
                    <a:t>traitement</a:t>
                  </a:r>
                  <a:endParaRPr lang="en-GB" b="1" i="1">
                    <a:solidFill>
                      <a:schemeClr val="accent1"/>
                    </a:solidFill>
                    <a:latin typeface="+mn-lt"/>
                  </a:endParaRPr>
                </a:p>
              </p:txBody>
            </p:sp>
          </p:grpSp>
          <p:sp>
            <p:nvSpPr>
              <p:cNvPr id="13351" name="Text Box 51"/>
              <p:cNvSpPr txBox="1">
                <a:spLocks noChangeArrowheads="1"/>
              </p:cNvSpPr>
              <p:nvPr/>
            </p:nvSpPr>
            <p:spPr bwMode="auto">
              <a:xfrm>
                <a:off x="2437" y="2802"/>
                <a:ext cx="1454"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Tx/>
                  <a:buFont typeface="Wingdings" panose="05000000000000000000" pitchFamily="2" charset="2"/>
                  <a:buChar char="§"/>
                </a:pPr>
                <a:r>
                  <a:rPr lang="en-US" sz="1400" b="1" i="1">
                    <a:solidFill>
                      <a:srgbClr val="000000"/>
                    </a:solidFill>
                    <a:latin typeface="+mn-lt"/>
                  </a:rPr>
                  <a:t> Isolation </a:t>
                </a:r>
                <a:r>
                  <a:rPr lang="en-US" sz="1400" b="1" i="1" err="1">
                    <a:solidFill>
                      <a:srgbClr val="000000"/>
                    </a:solidFill>
                    <a:latin typeface="+mn-lt"/>
                  </a:rPr>
                  <a:t>thermique</a:t>
                </a:r>
                <a:endParaRPr lang="en-US" sz="1400" b="1" i="1">
                  <a:solidFill>
                    <a:srgbClr val="000000"/>
                  </a:solidFill>
                  <a:latin typeface="+mn-lt"/>
                </a:endParaRPr>
              </a:p>
              <a:p>
                <a:pPr>
                  <a:buClr>
                    <a:schemeClr val="accent1"/>
                  </a:buClr>
                  <a:buSzTx/>
                  <a:buFont typeface="Wingdings" panose="05000000000000000000" pitchFamily="2" charset="2"/>
                  <a:buChar char="§"/>
                </a:pPr>
                <a:r>
                  <a:rPr lang="en-US" sz="1400" b="1" i="1">
                    <a:solidFill>
                      <a:srgbClr val="000000"/>
                    </a:solidFill>
                    <a:latin typeface="+mn-lt"/>
                  </a:rPr>
                  <a:t> Isolation </a:t>
                </a:r>
                <a:r>
                  <a:rPr lang="en-US" sz="1400" b="1" i="1" err="1">
                    <a:solidFill>
                      <a:srgbClr val="000000"/>
                    </a:solidFill>
                    <a:latin typeface="+mn-lt"/>
                  </a:rPr>
                  <a:t>électrique</a:t>
                </a:r>
                <a:endParaRPr lang="en-US" sz="1400" b="1" i="1">
                  <a:solidFill>
                    <a:srgbClr val="000000"/>
                  </a:solidFill>
                  <a:latin typeface="+mn-lt"/>
                </a:endParaRPr>
              </a:p>
              <a:p>
                <a:pPr>
                  <a:buClr>
                    <a:schemeClr val="accent1"/>
                  </a:buClr>
                  <a:buSzTx/>
                  <a:buFont typeface="Wingdings" panose="05000000000000000000" pitchFamily="2" charset="2"/>
                  <a:buChar char="§"/>
                </a:pPr>
                <a:r>
                  <a:rPr lang="en-US" sz="1400" b="1" i="1">
                    <a:solidFill>
                      <a:srgbClr val="000000"/>
                    </a:solidFill>
                    <a:latin typeface="+mn-lt"/>
                  </a:rPr>
                  <a:t> Couleur</a:t>
                </a:r>
              </a:p>
              <a:p>
                <a:pPr>
                  <a:buClr>
                    <a:schemeClr val="accent1"/>
                  </a:buClr>
                  <a:buSzTx/>
                  <a:buFont typeface="Wingdings" panose="05000000000000000000" pitchFamily="2" charset="2"/>
                  <a:buChar char="§"/>
                </a:pPr>
                <a:r>
                  <a:rPr lang="en-US" sz="1400" b="1" i="1">
                    <a:solidFill>
                      <a:srgbClr val="000000"/>
                    </a:solidFill>
                    <a:latin typeface="+mn-lt"/>
                  </a:rPr>
                  <a:t> Texture</a:t>
                </a:r>
              </a:p>
              <a:p>
                <a:pPr>
                  <a:buClr>
                    <a:schemeClr val="accent1"/>
                  </a:buClr>
                  <a:buSzTx/>
                  <a:buFont typeface="Wingdings" panose="05000000000000000000" pitchFamily="2" charset="2"/>
                  <a:buChar char="§"/>
                </a:pPr>
                <a:r>
                  <a:rPr lang="en-US" sz="1400" b="1" i="1">
                    <a:solidFill>
                      <a:srgbClr val="000000"/>
                    </a:solidFill>
                    <a:latin typeface="+mn-lt"/>
                  </a:rPr>
                  <a:t> </a:t>
                </a:r>
                <a:r>
                  <a:rPr lang="en-US" sz="1400" b="1" i="1" err="1">
                    <a:solidFill>
                      <a:srgbClr val="000000"/>
                    </a:solidFill>
                    <a:latin typeface="+mn-lt"/>
                  </a:rPr>
                  <a:t>Décoration</a:t>
                </a:r>
                <a:r>
                  <a:rPr lang="en-US" sz="1400" b="1" i="1">
                    <a:solidFill>
                      <a:srgbClr val="000000"/>
                    </a:solidFill>
                    <a:latin typeface="+mn-lt"/>
                  </a:rPr>
                  <a:t> ….</a:t>
                </a:r>
                <a:endParaRPr lang="en-GB" b="1">
                  <a:solidFill>
                    <a:srgbClr val="000000"/>
                  </a:solidFill>
                  <a:latin typeface="+mn-lt"/>
                </a:endParaRPr>
              </a:p>
            </p:txBody>
          </p:sp>
        </p:grpSp>
        <p:sp>
          <p:nvSpPr>
            <p:cNvPr id="13346" name="AutoShape 72"/>
            <p:cNvSpPr>
              <a:spLocks noChangeArrowheads="1"/>
            </p:cNvSpPr>
            <p:nvPr/>
          </p:nvSpPr>
          <p:spPr bwMode="auto">
            <a:xfrm>
              <a:off x="4232" y="1674"/>
              <a:ext cx="1064" cy="222"/>
            </a:xfrm>
            <a:prstGeom prst="roundRect">
              <a:avLst>
                <a:gd name="adj" fmla="val 2778"/>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3" name="Line 74"/>
            <p:cNvSpPr>
              <a:spLocks noChangeShapeType="1"/>
            </p:cNvSpPr>
            <p:nvPr/>
          </p:nvSpPr>
          <p:spPr bwMode="auto">
            <a:xfrm flipV="1">
              <a:off x="5309" y="1760"/>
              <a:ext cx="171" cy="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48" name="Line 75"/>
            <p:cNvSpPr>
              <a:spLocks noChangeShapeType="1"/>
            </p:cNvSpPr>
            <p:nvPr/>
          </p:nvSpPr>
          <p:spPr bwMode="auto">
            <a:xfrm>
              <a:off x="5467" y="1765"/>
              <a:ext cx="0" cy="171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49" name="Line 76"/>
            <p:cNvSpPr>
              <a:spLocks noChangeShapeType="1"/>
            </p:cNvSpPr>
            <p:nvPr/>
          </p:nvSpPr>
          <p:spPr bwMode="auto">
            <a:xfrm flipH="1">
              <a:off x="4079" y="3483"/>
              <a:ext cx="1393"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grpSp>
        <p:nvGrpSpPr>
          <p:cNvPr id="11" name="Group 64"/>
          <p:cNvGrpSpPr>
            <a:grpSpLocks/>
          </p:cNvGrpSpPr>
          <p:nvPr/>
        </p:nvGrpSpPr>
        <p:grpSpPr bwMode="auto">
          <a:xfrm>
            <a:off x="3302000" y="981076"/>
            <a:ext cx="3633788" cy="3205163"/>
            <a:chOff x="1383" y="583"/>
            <a:chExt cx="2289" cy="2019"/>
          </a:xfrm>
        </p:grpSpPr>
        <p:grpSp>
          <p:nvGrpSpPr>
            <p:cNvPr id="13336" name="Group 53"/>
            <p:cNvGrpSpPr>
              <a:grpSpLocks/>
            </p:cNvGrpSpPr>
            <p:nvPr/>
          </p:nvGrpSpPr>
          <p:grpSpPr bwMode="auto">
            <a:xfrm>
              <a:off x="2095" y="583"/>
              <a:ext cx="1577" cy="2019"/>
              <a:chOff x="1935" y="583"/>
              <a:chExt cx="1456" cy="2019"/>
            </a:xfrm>
          </p:grpSpPr>
          <p:sp>
            <p:nvSpPr>
              <p:cNvPr id="13338" name="Text Box 37"/>
              <p:cNvSpPr txBox="1">
                <a:spLocks noChangeArrowheads="1"/>
              </p:cNvSpPr>
              <p:nvPr/>
            </p:nvSpPr>
            <p:spPr bwMode="auto">
              <a:xfrm>
                <a:off x="2190" y="1602"/>
                <a:ext cx="1201"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25000"/>
                  </a:spcBef>
                  <a:spcAft>
                    <a:spcPct val="25000"/>
                  </a:spcAft>
                </a:pPr>
                <a:r>
                  <a:rPr lang="en-GB" sz="1400" b="1" err="1">
                    <a:solidFill>
                      <a:srgbClr val="000000"/>
                    </a:solidFill>
                    <a:latin typeface="+mn-lt"/>
                  </a:rPr>
                  <a:t>Traitements</a:t>
                </a:r>
                <a:r>
                  <a:rPr lang="en-GB" sz="1400" b="1">
                    <a:solidFill>
                      <a:srgbClr val="000000"/>
                    </a:solidFill>
                    <a:latin typeface="+mn-lt"/>
                  </a:rPr>
                  <a:t> </a:t>
                </a:r>
                <a:r>
                  <a:rPr lang="en-GB" sz="1400" b="1" err="1">
                    <a:solidFill>
                      <a:srgbClr val="000000"/>
                    </a:solidFill>
                    <a:latin typeface="+mn-lt"/>
                  </a:rPr>
                  <a:t>thermiques</a:t>
                </a:r>
                <a:endParaRPr lang="en-GB" sz="1400" b="1">
                  <a:solidFill>
                    <a:srgbClr val="000000"/>
                  </a:solidFill>
                  <a:latin typeface="+mn-lt"/>
                </a:endParaRPr>
              </a:p>
              <a:p>
                <a:pPr>
                  <a:spcBef>
                    <a:spcPct val="25000"/>
                  </a:spcBef>
                  <a:spcAft>
                    <a:spcPct val="25000"/>
                  </a:spcAft>
                </a:pPr>
                <a:r>
                  <a:rPr lang="en-GB" sz="1400" b="1" err="1">
                    <a:solidFill>
                      <a:srgbClr val="000000"/>
                    </a:solidFill>
                    <a:latin typeface="+mn-lt"/>
                  </a:rPr>
                  <a:t>Peinture</a:t>
                </a:r>
                <a:r>
                  <a:rPr lang="en-GB" sz="1400" b="1">
                    <a:solidFill>
                      <a:srgbClr val="000000"/>
                    </a:solidFill>
                    <a:latin typeface="+mn-lt"/>
                  </a:rPr>
                  <a:t>/impression</a:t>
                </a:r>
              </a:p>
              <a:p>
                <a:pPr>
                  <a:spcBef>
                    <a:spcPct val="25000"/>
                  </a:spcBef>
                  <a:spcAft>
                    <a:spcPct val="25000"/>
                  </a:spcAft>
                </a:pPr>
                <a:r>
                  <a:rPr lang="en-GB" sz="1400" b="1" err="1">
                    <a:latin typeface="+mn-lt"/>
                  </a:rPr>
                  <a:t>Enduction</a:t>
                </a:r>
                <a:endParaRPr lang="en-GB" sz="1400" b="1">
                  <a:latin typeface="+mn-lt"/>
                </a:endParaRPr>
              </a:p>
              <a:p>
                <a:pPr>
                  <a:spcBef>
                    <a:spcPct val="25000"/>
                  </a:spcBef>
                  <a:spcAft>
                    <a:spcPct val="25000"/>
                  </a:spcAft>
                </a:pPr>
                <a:r>
                  <a:rPr lang="en-GB" sz="1400" b="1" err="1">
                    <a:solidFill>
                      <a:srgbClr val="000000"/>
                    </a:solidFill>
                    <a:latin typeface="+mn-lt"/>
                  </a:rPr>
                  <a:t>Polissage</a:t>
                </a:r>
                <a:endParaRPr lang="en-GB" sz="1400" b="1">
                  <a:solidFill>
                    <a:srgbClr val="000000"/>
                  </a:solidFill>
                  <a:latin typeface="+mn-lt"/>
                </a:endParaRPr>
              </a:p>
              <a:p>
                <a:pPr>
                  <a:spcBef>
                    <a:spcPct val="25000"/>
                  </a:spcBef>
                  <a:spcAft>
                    <a:spcPct val="25000"/>
                  </a:spcAft>
                </a:pPr>
                <a:r>
                  <a:rPr lang="en-GB" sz="1400" b="1">
                    <a:solidFill>
                      <a:srgbClr val="000000"/>
                    </a:solidFill>
                    <a:latin typeface="+mn-lt"/>
                  </a:rPr>
                  <a:t>Texture ...</a:t>
                </a:r>
              </a:p>
            </p:txBody>
          </p:sp>
          <p:grpSp>
            <p:nvGrpSpPr>
              <p:cNvPr id="13339" name="Group 21"/>
              <p:cNvGrpSpPr>
                <a:grpSpLocks/>
              </p:cNvGrpSpPr>
              <p:nvPr/>
            </p:nvGrpSpPr>
            <p:grpSpPr bwMode="auto">
              <a:xfrm>
                <a:off x="2149" y="583"/>
                <a:ext cx="528" cy="240"/>
                <a:chOff x="2215" y="789"/>
                <a:chExt cx="528" cy="240"/>
              </a:xfrm>
            </p:grpSpPr>
            <p:sp>
              <p:nvSpPr>
                <p:cNvPr id="13343" name="Rectangle 22"/>
                <p:cNvSpPr>
                  <a:spLocks noChangeArrowheads="1"/>
                </p:cNvSpPr>
                <p:nvPr/>
              </p:nvSpPr>
              <p:spPr bwMode="auto">
                <a:xfrm>
                  <a:off x="2215" y="789"/>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3344" name="Text Box 23"/>
                <p:cNvSpPr txBox="1">
                  <a:spLocks noChangeArrowheads="1"/>
                </p:cNvSpPr>
                <p:nvPr/>
              </p:nvSpPr>
              <p:spPr bwMode="auto">
                <a:xfrm>
                  <a:off x="2242" y="789"/>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err="1">
                      <a:solidFill>
                        <a:srgbClr val="000000"/>
                      </a:solidFill>
                      <a:latin typeface="+mn-lt"/>
                    </a:rPr>
                    <a:t>Classe</a:t>
                  </a:r>
                  <a:endParaRPr lang="en-GB" b="1">
                    <a:solidFill>
                      <a:srgbClr val="000000"/>
                    </a:solidFill>
                    <a:latin typeface="+mn-lt"/>
                  </a:endParaRPr>
                </a:p>
              </p:txBody>
            </p:sp>
          </p:grpSp>
          <p:grpSp>
            <p:nvGrpSpPr>
              <p:cNvPr id="13340" name="Group 39"/>
              <p:cNvGrpSpPr>
                <a:grpSpLocks/>
              </p:cNvGrpSpPr>
              <p:nvPr/>
            </p:nvGrpSpPr>
            <p:grpSpPr bwMode="auto">
              <a:xfrm>
                <a:off x="1935" y="1703"/>
                <a:ext cx="242" cy="785"/>
                <a:chOff x="1561" y="1904"/>
                <a:chExt cx="216" cy="550"/>
              </a:xfrm>
            </p:grpSpPr>
            <p:sp>
              <p:nvSpPr>
                <p:cNvPr id="13341" name="Line 40"/>
                <p:cNvSpPr>
                  <a:spLocks noChangeShapeType="1"/>
                </p:cNvSpPr>
                <p:nvPr/>
              </p:nvSpPr>
              <p:spPr bwMode="auto">
                <a:xfrm flipV="1">
                  <a:off x="1561" y="1904"/>
                  <a:ext cx="209"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342" name="Line 41"/>
                <p:cNvSpPr>
                  <a:spLocks noChangeShapeType="1"/>
                </p:cNvSpPr>
                <p:nvPr/>
              </p:nvSpPr>
              <p:spPr bwMode="auto">
                <a:xfrm>
                  <a:off x="1562" y="2165"/>
                  <a:ext cx="215" cy="2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13347" name="Rectangle 63"/>
            <p:cNvSpPr>
              <a:spLocks noChangeArrowheads="1"/>
            </p:cNvSpPr>
            <p:nvPr/>
          </p:nvSpPr>
          <p:spPr bwMode="auto">
            <a:xfrm>
              <a:off x="1383" y="1883"/>
              <a:ext cx="670" cy="368"/>
            </a:xfrm>
            <a:prstGeom prst="rect">
              <a:avLst/>
            </a:prstGeom>
            <a:solidFill>
              <a:schemeClr val="accent4">
                <a:lumMod val="20000"/>
                <a:lumOff val="80000"/>
                <a:alpha val="89803"/>
              </a:schemeClr>
            </a:solidFill>
            <a:ln w="19050">
              <a:solidFill>
                <a:schemeClr val="accent1"/>
              </a:solidFill>
              <a:miter lim="800000"/>
              <a:headEnd/>
              <a:tailEnd/>
            </a:ln>
          </p:spPr>
          <p:txBody>
            <a:bodyPr anchor="ctr">
              <a:spAutoFit/>
            </a:bodyPr>
            <a:lstStyle/>
            <a:p>
              <a:pPr eaLnBrk="0" hangingPunct="0">
                <a:spcBef>
                  <a:spcPct val="20000"/>
                </a:spcBef>
                <a:spcAft>
                  <a:spcPct val="20000"/>
                </a:spcAft>
                <a:buClr>
                  <a:srgbClr val="009B9B"/>
                </a:buClr>
                <a:buSzPct val="80000"/>
                <a:buFont typeface="Wingdings" pitchFamily="2" charset="2"/>
                <a:buNone/>
                <a:defRPr/>
              </a:pPr>
              <a:endParaRPr lang="en-GB" sz="3200">
                <a:ln w="12700">
                  <a:solidFill>
                    <a:schemeClr val="tx1"/>
                  </a:solidFill>
                </a:ln>
              </a:endParaRPr>
            </a:p>
          </p:txBody>
        </p:sp>
      </p:grpSp>
      <p:grpSp>
        <p:nvGrpSpPr>
          <p:cNvPr id="13320" name="Group 81"/>
          <p:cNvGrpSpPr>
            <a:grpSpLocks/>
          </p:cNvGrpSpPr>
          <p:nvPr/>
        </p:nvGrpSpPr>
        <p:grpSpPr bwMode="auto">
          <a:xfrm>
            <a:off x="1558926" y="981076"/>
            <a:ext cx="3178589" cy="2754313"/>
            <a:chOff x="336" y="606"/>
            <a:chExt cx="1848" cy="1735"/>
          </a:xfrm>
        </p:grpSpPr>
        <p:sp>
          <p:nvSpPr>
            <p:cNvPr id="13321" name="Text Box 5"/>
            <p:cNvSpPr txBox="1">
              <a:spLocks noChangeArrowheads="1"/>
            </p:cNvSpPr>
            <p:nvPr/>
          </p:nvSpPr>
          <p:spPr bwMode="auto">
            <a:xfrm>
              <a:off x="1423" y="615"/>
              <a:ext cx="5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err="1">
                  <a:solidFill>
                    <a:srgbClr val="000000"/>
                  </a:solidFill>
                  <a:latin typeface="+mn-lt"/>
                </a:rPr>
                <a:t>Famille</a:t>
              </a:r>
              <a:endParaRPr lang="en-GB">
                <a:solidFill>
                  <a:srgbClr val="000000"/>
                </a:solidFill>
                <a:latin typeface="+mn-lt"/>
              </a:endParaRPr>
            </a:p>
          </p:txBody>
        </p:sp>
        <p:grpSp>
          <p:nvGrpSpPr>
            <p:cNvPr id="13322" name="Group 6"/>
            <p:cNvGrpSpPr>
              <a:grpSpLocks/>
            </p:cNvGrpSpPr>
            <p:nvPr/>
          </p:nvGrpSpPr>
          <p:grpSpPr bwMode="auto">
            <a:xfrm>
              <a:off x="363" y="606"/>
              <a:ext cx="809" cy="240"/>
              <a:chOff x="384" y="816"/>
              <a:chExt cx="809" cy="240"/>
            </a:xfrm>
          </p:grpSpPr>
          <p:sp>
            <p:nvSpPr>
              <p:cNvPr id="13334" name="Rectangle 7"/>
              <p:cNvSpPr>
                <a:spLocks noChangeArrowheads="1"/>
              </p:cNvSpPr>
              <p:nvPr/>
            </p:nvSpPr>
            <p:spPr bwMode="auto">
              <a:xfrm>
                <a:off x="384" y="820"/>
                <a:ext cx="809"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3335" name="Text Box 8"/>
              <p:cNvSpPr txBox="1">
                <a:spLocks noChangeArrowheads="1"/>
              </p:cNvSpPr>
              <p:nvPr/>
            </p:nvSpPr>
            <p:spPr bwMode="auto">
              <a:xfrm>
                <a:off x="444" y="816"/>
                <a:ext cx="6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err="1">
                    <a:solidFill>
                      <a:srgbClr val="000000"/>
                    </a:solidFill>
                    <a:latin typeface="+mn-lt"/>
                  </a:rPr>
                  <a:t>Univers</a:t>
                </a:r>
                <a:endParaRPr lang="en-GB" b="1">
                  <a:solidFill>
                    <a:srgbClr val="000000"/>
                  </a:solidFill>
                  <a:latin typeface="+mn-lt"/>
                </a:endParaRPr>
              </a:p>
            </p:txBody>
          </p:sp>
        </p:grpSp>
        <p:grpSp>
          <p:nvGrpSpPr>
            <p:cNvPr id="13323" name="Group 80"/>
            <p:cNvGrpSpPr>
              <a:grpSpLocks/>
            </p:cNvGrpSpPr>
            <p:nvPr/>
          </p:nvGrpSpPr>
          <p:grpSpPr bwMode="auto">
            <a:xfrm>
              <a:off x="336" y="1094"/>
              <a:ext cx="1848" cy="1247"/>
              <a:chOff x="336" y="1094"/>
              <a:chExt cx="1848" cy="1247"/>
            </a:xfrm>
          </p:grpSpPr>
          <p:grpSp>
            <p:nvGrpSpPr>
              <p:cNvPr id="13324" name="Group 79"/>
              <p:cNvGrpSpPr>
                <a:grpSpLocks/>
              </p:cNvGrpSpPr>
              <p:nvPr/>
            </p:nvGrpSpPr>
            <p:grpSpPr bwMode="auto">
              <a:xfrm>
                <a:off x="1116" y="1094"/>
                <a:ext cx="1068" cy="1247"/>
                <a:chOff x="1116" y="1094"/>
                <a:chExt cx="1068" cy="1247"/>
              </a:xfrm>
            </p:grpSpPr>
            <p:sp>
              <p:nvSpPr>
                <p:cNvPr id="13328" name="Text Box 11"/>
                <p:cNvSpPr txBox="1">
                  <a:spLocks noChangeArrowheads="1"/>
                </p:cNvSpPr>
                <p:nvPr/>
              </p:nvSpPr>
              <p:spPr bwMode="auto">
                <a:xfrm>
                  <a:off x="1344" y="1861"/>
                  <a:ext cx="69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b="1" err="1">
                      <a:latin typeface="+mn-lt"/>
                    </a:rPr>
                    <a:t>Traitement</a:t>
                  </a:r>
                  <a:r>
                    <a:rPr lang="en-GB" sz="1600" b="1">
                      <a:latin typeface="+mn-lt"/>
                    </a:rPr>
                    <a:t> </a:t>
                  </a:r>
                </a:p>
                <a:p>
                  <a:pPr>
                    <a:spcBef>
                      <a:spcPct val="0"/>
                    </a:spcBef>
                    <a:spcAft>
                      <a:spcPct val="0"/>
                    </a:spcAft>
                  </a:pPr>
                  <a:r>
                    <a:rPr lang="en-GB" sz="1600" b="1">
                      <a:latin typeface="+mn-lt"/>
                    </a:rPr>
                    <a:t>de surface</a:t>
                  </a:r>
                  <a:endParaRPr lang="en-GB" sz="1400" b="1">
                    <a:latin typeface="+mn-lt"/>
                  </a:endParaRPr>
                </a:p>
              </p:txBody>
            </p:sp>
            <p:sp>
              <p:nvSpPr>
                <p:cNvPr id="13329" name="Line 12"/>
                <p:cNvSpPr>
                  <a:spLocks noChangeShapeType="1"/>
                </p:cNvSpPr>
                <p:nvPr/>
              </p:nvSpPr>
              <p:spPr bwMode="auto">
                <a:xfrm>
                  <a:off x="1116" y="1818"/>
                  <a:ext cx="234" cy="1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3330" name="Text Box 13"/>
                <p:cNvSpPr txBox="1">
                  <a:spLocks noChangeArrowheads="1"/>
                </p:cNvSpPr>
                <p:nvPr/>
              </p:nvSpPr>
              <p:spPr bwMode="auto">
                <a:xfrm>
                  <a:off x="1374" y="1094"/>
                  <a:ext cx="5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pPr>
                  <a:r>
                    <a:rPr lang="en-GB" sz="1600" b="1">
                      <a:latin typeface="+mn-lt"/>
                    </a:rPr>
                    <a:t>Assemblage</a:t>
                  </a:r>
                  <a:endParaRPr lang="en-GB" sz="1400" b="1">
                    <a:latin typeface="+mn-lt"/>
                  </a:endParaRPr>
                </a:p>
              </p:txBody>
            </p:sp>
            <p:sp>
              <p:nvSpPr>
                <p:cNvPr id="13331" name="Line 14"/>
                <p:cNvSpPr>
                  <a:spLocks noChangeShapeType="1"/>
                </p:cNvSpPr>
                <p:nvPr/>
              </p:nvSpPr>
              <p:spPr bwMode="auto">
                <a:xfrm flipV="1">
                  <a:off x="1152" y="1260"/>
                  <a:ext cx="252" cy="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3332" name="Line 16"/>
                <p:cNvSpPr>
                  <a:spLocks noChangeShapeType="1"/>
                </p:cNvSpPr>
                <p:nvPr/>
              </p:nvSpPr>
              <p:spPr bwMode="auto">
                <a:xfrm>
                  <a:off x="1170" y="1616"/>
                  <a:ext cx="19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333" name="Text Box 15"/>
                <p:cNvSpPr txBox="1">
                  <a:spLocks noChangeArrowheads="1"/>
                </p:cNvSpPr>
                <p:nvPr/>
              </p:nvSpPr>
              <p:spPr bwMode="auto">
                <a:xfrm>
                  <a:off x="1338" y="1514"/>
                  <a:ext cx="8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b="1">
                      <a:latin typeface="+mn-lt"/>
                    </a:rPr>
                    <a:t>Mise </a:t>
                  </a:r>
                  <a:r>
                    <a:rPr lang="en-US" sz="1600" b="1" err="1">
                      <a:latin typeface="+mn-lt"/>
                    </a:rPr>
                    <a:t>en</a:t>
                  </a:r>
                  <a:r>
                    <a:rPr lang="en-US" sz="1600" b="1">
                      <a:latin typeface="+mn-lt"/>
                    </a:rPr>
                    <a:t> </a:t>
                  </a:r>
                  <a:r>
                    <a:rPr lang="en-US" sz="1600" b="1" err="1">
                      <a:latin typeface="+mn-lt"/>
                    </a:rPr>
                    <a:t>forme</a:t>
                  </a:r>
                  <a:endParaRPr lang="en-US" sz="1600" b="1">
                    <a:latin typeface="+mn-lt"/>
                  </a:endParaRPr>
                </a:p>
              </p:txBody>
            </p:sp>
          </p:grpSp>
          <p:grpSp>
            <p:nvGrpSpPr>
              <p:cNvPr id="13325" name="Group 78"/>
              <p:cNvGrpSpPr>
                <a:grpSpLocks/>
              </p:cNvGrpSpPr>
              <p:nvPr/>
            </p:nvGrpSpPr>
            <p:grpSpPr bwMode="auto">
              <a:xfrm>
                <a:off x="336" y="1184"/>
                <a:ext cx="846" cy="792"/>
                <a:chOff x="336" y="1184"/>
                <a:chExt cx="846" cy="792"/>
              </a:xfrm>
            </p:grpSpPr>
            <p:sp>
              <p:nvSpPr>
                <p:cNvPr id="13326" name="Oval 18"/>
                <p:cNvSpPr>
                  <a:spLocks noChangeArrowheads="1"/>
                </p:cNvSpPr>
                <p:nvPr/>
              </p:nvSpPr>
              <p:spPr bwMode="auto">
                <a:xfrm>
                  <a:off x="363" y="1184"/>
                  <a:ext cx="790" cy="792"/>
                </a:xfrm>
                <a:prstGeom prst="ellipse">
                  <a:avLst/>
                </a:prstGeom>
                <a:solidFill>
                  <a:schemeClr val="accent4">
                    <a:lumMod val="20000"/>
                    <a:lumOff val="80000"/>
                    <a:alpha val="50195"/>
                  </a:schemeClr>
                </a:solidFill>
                <a:ln w="38100">
                  <a:solidFill>
                    <a:schemeClr val="accent1"/>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3327" name="Text Box 19"/>
                <p:cNvSpPr txBox="1">
                  <a:spLocks noChangeArrowheads="1"/>
                </p:cNvSpPr>
                <p:nvPr/>
              </p:nvSpPr>
              <p:spPr bwMode="auto">
                <a:xfrm>
                  <a:off x="336" y="1472"/>
                  <a:ext cx="8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err="1">
                      <a:solidFill>
                        <a:srgbClr val="000000"/>
                      </a:solidFill>
                      <a:latin typeface="+mn-lt"/>
                    </a:rPr>
                    <a:t>Procédés</a:t>
                  </a:r>
                  <a:endParaRPr lang="en-GB">
                    <a:solidFill>
                      <a:srgbClr val="000000"/>
                    </a:solidFill>
                    <a:latin typeface="+mn-lt"/>
                  </a:endParaRPr>
                </a:p>
              </p:txBody>
            </p:sp>
          </p:grpSp>
        </p:grpSp>
      </p:grpSp>
    </p:spTree>
    <p:extLst>
      <p:ext uri="{BB962C8B-B14F-4D97-AF65-F5344CB8AC3E}">
        <p14:creationId xmlns:p14="http://schemas.microsoft.com/office/powerpoint/2010/main" val="4009928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1C235A-409F-4D33-884D-6779114F9F75}"/>
              </a:ext>
            </a:extLst>
          </p:cNvPr>
          <p:cNvPicPr>
            <a:picLocks noChangeAspect="1"/>
          </p:cNvPicPr>
          <p:nvPr/>
        </p:nvPicPr>
        <p:blipFill>
          <a:blip r:embed="rId3"/>
          <a:stretch>
            <a:fillRect/>
          </a:stretch>
        </p:blipFill>
        <p:spPr>
          <a:xfrm>
            <a:off x="7161063" y="847439"/>
            <a:ext cx="3078094" cy="2664120"/>
          </a:xfrm>
          <a:prstGeom prst="rect">
            <a:avLst/>
          </a:prstGeom>
          <a:ln>
            <a:solidFill>
              <a:schemeClr val="tx1"/>
            </a:solidFill>
          </a:ln>
        </p:spPr>
      </p:pic>
      <p:sp>
        <p:nvSpPr>
          <p:cNvPr id="14338" name="Rectangle 1026"/>
          <p:cNvSpPr>
            <a:spLocks noGrp="1" noChangeArrowheads="1"/>
          </p:cNvSpPr>
          <p:nvPr>
            <p:ph type="title"/>
          </p:nvPr>
        </p:nvSpPr>
        <p:spPr>
          <a:ln w="9525"/>
        </p:spPr>
        <p:txBody>
          <a:bodyPr/>
          <a:lstStyle/>
          <a:p>
            <a:r>
              <a:rPr lang="en-GB">
                <a:latin typeface="+mn-lt"/>
              </a:rPr>
              <a:t>Une fiche de </a:t>
            </a:r>
            <a:r>
              <a:rPr lang="en-GB" err="1">
                <a:latin typeface="+mn-lt"/>
              </a:rPr>
              <a:t>traitement</a:t>
            </a:r>
            <a:r>
              <a:rPr lang="en-GB">
                <a:latin typeface="+mn-lt"/>
              </a:rPr>
              <a:t> de surface*</a:t>
            </a:r>
          </a:p>
        </p:txBody>
      </p:sp>
      <p:sp>
        <p:nvSpPr>
          <p:cNvPr id="14339" name="Text Box 1027"/>
          <p:cNvSpPr txBox="1">
            <a:spLocks noChangeArrowheads="1"/>
          </p:cNvSpPr>
          <p:nvPr/>
        </p:nvSpPr>
        <p:spPr bwMode="auto">
          <a:xfrm>
            <a:off x="1879895" y="1110360"/>
            <a:ext cx="4882606" cy="212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400" b="1">
                <a:solidFill>
                  <a:schemeClr val="tx2"/>
                </a:solidFill>
                <a:latin typeface="+mn-lt"/>
              </a:rPr>
              <a:t>Le </a:t>
            </a:r>
            <a:r>
              <a:rPr lang="en-GB" sz="1400" b="1" err="1">
                <a:solidFill>
                  <a:schemeClr val="tx2"/>
                </a:solidFill>
                <a:latin typeface="+mn-lt"/>
              </a:rPr>
              <a:t>procédé</a:t>
            </a:r>
            <a:r>
              <a:rPr lang="en-GB" sz="1400" b="1">
                <a:solidFill>
                  <a:schemeClr val="tx2"/>
                </a:solidFill>
                <a:latin typeface="+mn-lt"/>
              </a:rPr>
              <a:t>. </a:t>
            </a:r>
            <a:r>
              <a:rPr lang="fr-FR" sz="1200">
                <a:solidFill>
                  <a:srgbClr val="000000"/>
                </a:solidFill>
                <a:latin typeface="+mn-lt"/>
              </a:rPr>
              <a:t>Dans le durcissement par induction, un champ électromagnétique de haute fréquence (jusqu'à 50 kHz) induit des courants tourbillonnants à la surface de la pièce, ce qui l'échauffe localement; la profondeur du durcissement dépend de la fréquence. Dans le durcissement à la flamme, la chaleur est apportée par un chalumeau à haute température, suivie comme dans le cas précédent par un refroidissement rapide. Les deux procédés sont adaptables et peuvent être appliqués à des pièces qui ne peuvent pas facilement être traités au four ou trempés de manière normale.</a:t>
            </a:r>
            <a:r>
              <a:rPr lang="en-AU" sz="1200">
                <a:solidFill>
                  <a:srgbClr val="000000"/>
                </a:solidFill>
                <a:latin typeface="+mn-lt"/>
              </a:rPr>
              <a:t> </a:t>
            </a:r>
            <a:endParaRPr lang="en-US" sz="2400">
              <a:solidFill>
                <a:srgbClr val="000000"/>
              </a:solidFill>
              <a:latin typeface="+mn-lt"/>
            </a:endParaRPr>
          </a:p>
        </p:txBody>
      </p:sp>
      <p:grpSp>
        <p:nvGrpSpPr>
          <p:cNvPr id="2" name="Group 1047"/>
          <p:cNvGrpSpPr>
            <a:grpSpLocks/>
          </p:cNvGrpSpPr>
          <p:nvPr/>
        </p:nvGrpSpPr>
        <p:grpSpPr bwMode="auto">
          <a:xfrm>
            <a:off x="1906932" y="3641427"/>
            <a:ext cx="7993593" cy="2439988"/>
            <a:chOff x="312" y="2569"/>
            <a:chExt cx="4648" cy="1537"/>
          </a:xfrm>
        </p:grpSpPr>
        <p:sp>
          <p:nvSpPr>
            <p:cNvPr id="14350" name="Rectangle 1032"/>
            <p:cNvSpPr>
              <a:spLocks noChangeArrowheads="1"/>
            </p:cNvSpPr>
            <p:nvPr/>
          </p:nvSpPr>
          <p:spPr bwMode="auto">
            <a:xfrm>
              <a:off x="312" y="2569"/>
              <a:ext cx="2453" cy="521"/>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grpSp>
          <p:nvGrpSpPr>
            <p:cNvPr id="14351" name="Group 1046"/>
            <p:cNvGrpSpPr>
              <a:grpSpLocks/>
            </p:cNvGrpSpPr>
            <p:nvPr/>
          </p:nvGrpSpPr>
          <p:grpSpPr bwMode="auto">
            <a:xfrm>
              <a:off x="1906" y="2937"/>
              <a:ext cx="3054" cy="1169"/>
              <a:chOff x="1906" y="2937"/>
              <a:chExt cx="3054" cy="1169"/>
            </a:xfrm>
          </p:grpSpPr>
          <p:sp>
            <p:nvSpPr>
              <p:cNvPr id="14352" name="Rectangle 1034"/>
              <p:cNvSpPr>
                <a:spLocks noChangeArrowheads="1"/>
              </p:cNvSpPr>
              <p:nvPr/>
            </p:nvSpPr>
            <p:spPr bwMode="auto">
              <a:xfrm>
                <a:off x="3136" y="3297"/>
                <a:ext cx="1824" cy="32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grpSp>
            <p:nvGrpSpPr>
              <p:cNvPr id="14353" name="Group 1045"/>
              <p:cNvGrpSpPr>
                <a:grpSpLocks/>
              </p:cNvGrpSpPr>
              <p:nvPr/>
            </p:nvGrpSpPr>
            <p:grpSpPr bwMode="auto">
              <a:xfrm>
                <a:off x="1906" y="2937"/>
                <a:ext cx="2356" cy="1169"/>
                <a:chOff x="1906" y="2937"/>
                <a:chExt cx="2356" cy="1169"/>
              </a:xfrm>
            </p:grpSpPr>
            <p:sp>
              <p:nvSpPr>
                <p:cNvPr id="14354" name="Text Box 1036"/>
                <p:cNvSpPr txBox="1">
                  <a:spLocks noChangeArrowheads="1"/>
                </p:cNvSpPr>
                <p:nvPr/>
              </p:nvSpPr>
              <p:spPr bwMode="auto">
                <a:xfrm>
                  <a:off x="1906" y="3702"/>
                  <a:ext cx="23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endParaRPr lang="en-GB" b="1" i="1">
                    <a:solidFill>
                      <a:srgbClr val="666633"/>
                    </a:solidFill>
                    <a:latin typeface="+mn-lt"/>
                  </a:endParaRPr>
                </a:p>
              </p:txBody>
            </p:sp>
            <p:sp>
              <p:nvSpPr>
                <p:cNvPr id="14355" name="Line 1037"/>
                <p:cNvSpPr>
                  <a:spLocks noChangeShapeType="1"/>
                </p:cNvSpPr>
                <p:nvPr/>
              </p:nvSpPr>
              <p:spPr bwMode="auto">
                <a:xfrm flipV="1">
                  <a:off x="2973" y="3444"/>
                  <a:ext cx="142" cy="241"/>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14356" name="Line 1038"/>
                <p:cNvSpPr>
                  <a:spLocks noChangeShapeType="1"/>
                </p:cNvSpPr>
                <p:nvPr/>
              </p:nvSpPr>
              <p:spPr bwMode="auto">
                <a:xfrm flipH="1" flipV="1">
                  <a:off x="2696" y="2937"/>
                  <a:ext cx="277" cy="754"/>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grpSp>
      </p:grpSp>
      <p:graphicFrame>
        <p:nvGraphicFramePr>
          <p:cNvPr id="21" name="Table 20"/>
          <p:cNvGraphicFramePr>
            <a:graphicFrameLocks noGrp="1"/>
          </p:cNvGraphicFramePr>
          <p:nvPr/>
        </p:nvGraphicFramePr>
        <p:xfrm>
          <a:off x="1973679" y="3683254"/>
          <a:ext cx="3381342" cy="731520"/>
        </p:xfrm>
        <a:graphic>
          <a:graphicData uri="http://schemas.openxmlformats.org/drawingml/2006/table">
            <a:tbl>
              <a:tblPr firstRow="1" bandRow="1">
                <a:tableStyleId>{2D5ABB26-0587-4C30-8999-92F81FD0307C}</a:tableStyleId>
              </a:tblPr>
              <a:tblGrid>
                <a:gridCol w="1379121">
                  <a:extLst>
                    <a:ext uri="{9D8B030D-6E8A-4147-A177-3AD203B41FA5}">
                      <a16:colId xmlns:a16="http://schemas.microsoft.com/office/drawing/2014/main" val="20000"/>
                    </a:ext>
                  </a:extLst>
                </a:gridCol>
                <a:gridCol w="438607">
                  <a:extLst>
                    <a:ext uri="{9D8B030D-6E8A-4147-A177-3AD203B41FA5}">
                      <a16:colId xmlns:a16="http://schemas.microsoft.com/office/drawing/2014/main" val="20001"/>
                    </a:ext>
                  </a:extLst>
                </a:gridCol>
                <a:gridCol w="1563614">
                  <a:extLst>
                    <a:ext uri="{9D8B030D-6E8A-4147-A177-3AD203B41FA5}">
                      <a16:colId xmlns:a16="http://schemas.microsoft.com/office/drawing/2014/main" val="20002"/>
                    </a:ext>
                  </a:extLst>
                </a:gridCol>
              </a:tblGrid>
              <a:tr h="0">
                <a:tc>
                  <a:txBody>
                    <a:bodyPr/>
                    <a:lstStyle/>
                    <a:p>
                      <a:r>
                        <a:rPr lang="fr-FR" sz="1000"/>
                        <a:t>Dureté</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fr-FR" sz="1000"/>
                        <a:t>Résistance à la friction</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r>
                        <a:rPr lang="fr-FR" sz="1000"/>
                        <a:t>Résistance à la fatigue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22" name="Text Box 1039"/>
          <p:cNvSpPr txBox="1">
            <a:spLocks noChangeArrowheads="1"/>
          </p:cNvSpPr>
          <p:nvPr/>
        </p:nvSpPr>
        <p:spPr bwMode="auto">
          <a:xfrm>
            <a:off x="1860882" y="4586936"/>
            <a:ext cx="3434557" cy="42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9pPr>
          </a:lstStyle>
          <a:p>
            <a:pPr>
              <a:spcBef>
                <a:spcPct val="0"/>
              </a:spcBef>
              <a:spcAft>
                <a:spcPct val="0"/>
              </a:spcAft>
            </a:pPr>
            <a:r>
              <a:rPr lang="en-AU" sz="1600" b="1" err="1">
                <a:solidFill>
                  <a:schemeClr val="tx2"/>
                </a:solidFill>
                <a:latin typeface="+mn-lt"/>
              </a:rPr>
              <a:t>Attributs</a:t>
            </a:r>
            <a:r>
              <a:rPr lang="en-AU" sz="1600" b="1">
                <a:solidFill>
                  <a:schemeClr val="tx2"/>
                </a:solidFill>
                <a:latin typeface="+mn-lt"/>
              </a:rPr>
              <a:t> physiques et de </a:t>
            </a:r>
            <a:r>
              <a:rPr lang="en-AU" sz="1600" b="1" err="1">
                <a:solidFill>
                  <a:schemeClr val="tx2"/>
                </a:solidFill>
                <a:latin typeface="+mn-lt"/>
              </a:rPr>
              <a:t>qualité</a:t>
            </a:r>
            <a:endParaRPr lang="en-AU" sz="1600" b="1">
              <a:solidFill>
                <a:schemeClr val="tx2"/>
              </a:solidFill>
              <a:latin typeface="+mn-lt"/>
            </a:endParaRPr>
          </a:p>
        </p:txBody>
      </p:sp>
      <p:sp>
        <p:nvSpPr>
          <p:cNvPr id="23" name="Text Box 1041"/>
          <p:cNvSpPr txBox="1">
            <a:spLocks noChangeArrowheads="1"/>
          </p:cNvSpPr>
          <p:nvPr/>
        </p:nvSpPr>
        <p:spPr bwMode="auto">
          <a:xfrm>
            <a:off x="1904895" y="3286450"/>
            <a:ext cx="279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AU" sz="1600" b="1" err="1">
                <a:solidFill>
                  <a:schemeClr val="tx2"/>
                </a:solidFill>
                <a:latin typeface="+mn-lt"/>
              </a:rPr>
              <a:t>Fonction</a:t>
            </a:r>
            <a:r>
              <a:rPr lang="en-AU" sz="1600" b="1">
                <a:solidFill>
                  <a:schemeClr val="tx2"/>
                </a:solidFill>
                <a:latin typeface="+mn-lt"/>
              </a:rPr>
              <a:t> du </a:t>
            </a:r>
            <a:r>
              <a:rPr lang="en-AU" sz="1600" b="1" err="1">
                <a:solidFill>
                  <a:schemeClr val="tx2"/>
                </a:solidFill>
                <a:latin typeface="+mn-lt"/>
              </a:rPr>
              <a:t>traitement</a:t>
            </a:r>
            <a:endParaRPr lang="en-AU" sz="1600">
              <a:solidFill>
                <a:schemeClr val="tx2"/>
              </a:solidFill>
              <a:latin typeface="+mn-lt"/>
            </a:endParaRPr>
          </a:p>
          <a:p>
            <a:pPr>
              <a:spcBef>
                <a:spcPct val="0"/>
              </a:spcBef>
              <a:spcAft>
                <a:spcPct val="0"/>
              </a:spcAft>
            </a:pPr>
            <a:r>
              <a:rPr lang="en-AU" sz="1200">
                <a:solidFill>
                  <a:srgbClr val="000000"/>
                </a:solidFill>
                <a:latin typeface="+mn-lt"/>
              </a:rPr>
              <a:t>	</a:t>
            </a:r>
            <a:endParaRPr lang="en-US" b="1">
              <a:solidFill>
                <a:srgbClr val="000000"/>
              </a:solidFill>
              <a:latin typeface="+mn-lt"/>
            </a:endParaRPr>
          </a:p>
        </p:txBody>
      </p:sp>
      <p:graphicFrame>
        <p:nvGraphicFramePr>
          <p:cNvPr id="24" name="Table 23"/>
          <p:cNvGraphicFramePr>
            <a:graphicFrameLocks noGrp="1"/>
          </p:cNvGraphicFramePr>
          <p:nvPr/>
        </p:nvGraphicFramePr>
        <p:xfrm>
          <a:off x="1949616" y="4975786"/>
          <a:ext cx="4081137" cy="731520"/>
        </p:xfrm>
        <a:graphic>
          <a:graphicData uri="http://schemas.openxmlformats.org/drawingml/2006/table">
            <a:tbl>
              <a:tblPr firstRow="1" bandRow="1">
                <a:tableStyleId>{2D5ABB26-0587-4C30-8999-92F81FD0307C}</a:tableStyleId>
              </a:tblPr>
              <a:tblGrid>
                <a:gridCol w="2177047">
                  <a:extLst>
                    <a:ext uri="{9D8B030D-6E8A-4147-A177-3AD203B41FA5}">
                      <a16:colId xmlns:a16="http://schemas.microsoft.com/office/drawing/2014/main" val="20000"/>
                    </a:ext>
                  </a:extLst>
                </a:gridCol>
                <a:gridCol w="364541">
                  <a:extLst>
                    <a:ext uri="{9D8B030D-6E8A-4147-A177-3AD203B41FA5}">
                      <a16:colId xmlns:a16="http://schemas.microsoft.com/office/drawing/2014/main" val="20001"/>
                    </a:ext>
                  </a:extLst>
                </a:gridCol>
                <a:gridCol w="539107">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409074">
                  <a:extLst>
                    <a:ext uri="{9D8B030D-6E8A-4147-A177-3AD203B41FA5}">
                      <a16:colId xmlns:a16="http://schemas.microsoft.com/office/drawing/2014/main" val="20004"/>
                    </a:ext>
                  </a:extLst>
                </a:gridCol>
                <a:gridCol w="383088">
                  <a:extLst>
                    <a:ext uri="{9D8B030D-6E8A-4147-A177-3AD203B41FA5}">
                      <a16:colId xmlns:a16="http://schemas.microsoft.com/office/drawing/2014/main" val="2000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t>Etat de surface (A=</a:t>
                      </a:r>
                      <a:r>
                        <a:rPr lang="en-GB" sz="1000" err="1"/>
                        <a:t>très</a:t>
                      </a:r>
                      <a:r>
                        <a:rPr lang="en-GB" sz="1000"/>
                        <a:t> </a:t>
                      </a:r>
                      <a:r>
                        <a:rPr lang="en-GB" sz="1000" err="1"/>
                        <a:t>lisse</a:t>
                      </a:r>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4">
                  <a:txBody>
                    <a:bodyPr/>
                    <a:lstStyle/>
                    <a:p>
                      <a:r>
                        <a:rPr lang="en-GB" sz="1000"/>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fr-FR" sz="1000"/>
                        <a:t>Epaisseur de revêtement</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AU" sz="1000">
                          <a:solidFill>
                            <a:srgbClr val="000000"/>
                          </a:solidFill>
                        </a:rPr>
                        <a:t>300</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3e3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a:solidFill>
                            <a:srgbClr val="000000"/>
                          </a:solidFill>
                        </a:rPr>
                        <a:t>µm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r>
                        <a:rPr lang="fr-FR" sz="1000"/>
                        <a:t>Température de </a:t>
                      </a:r>
                      <a:r>
                        <a:rPr lang="fr-FR" sz="1000" err="1"/>
                        <a:t>procédes</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454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521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Calibri" panose="020F0502020204030204" pitchFamily="34" charset="0"/>
                        </a:rPr>
                        <a:t>°C</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25" name="Freeform 24"/>
          <p:cNvSpPr>
            <a:spLocks/>
          </p:cNvSpPr>
          <p:nvPr/>
        </p:nvSpPr>
        <p:spPr bwMode="auto">
          <a:xfrm>
            <a:off x="4620641" y="3733059"/>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26747" y="3720987"/>
            <a:ext cx="152432" cy="142886"/>
          </a:xfrm>
          <a:prstGeom prst="rect">
            <a:avLst/>
          </a:prstGeom>
        </p:spPr>
      </p:pic>
      <p:sp>
        <p:nvSpPr>
          <p:cNvPr id="27" name="Freeform 26"/>
          <p:cNvSpPr>
            <a:spLocks/>
          </p:cNvSpPr>
          <p:nvPr/>
        </p:nvSpPr>
        <p:spPr bwMode="auto">
          <a:xfrm>
            <a:off x="4620641" y="3989643"/>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26747" y="3977571"/>
            <a:ext cx="152432" cy="142886"/>
          </a:xfrm>
          <a:prstGeom prst="rect">
            <a:avLst/>
          </a:prstGeom>
        </p:spPr>
      </p:pic>
      <p:sp>
        <p:nvSpPr>
          <p:cNvPr id="29" name="Freeform 28"/>
          <p:cNvSpPr>
            <a:spLocks/>
          </p:cNvSpPr>
          <p:nvPr/>
        </p:nvSpPr>
        <p:spPr bwMode="auto">
          <a:xfrm>
            <a:off x="4620641" y="4234101"/>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26747" y="4222029"/>
            <a:ext cx="152432" cy="142886"/>
          </a:xfrm>
          <a:prstGeom prst="rect">
            <a:avLst/>
          </a:prstGeom>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03946" y="5002509"/>
            <a:ext cx="152432" cy="142886"/>
          </a:xfrm>
          <a:prstGeom prst="rect">
            <a:avLst/>
          </a:prstGeom>
        </p:spPr>
      </p:pic>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03946" y="5259093"/>
            <a:ext cx="152432" cy="142886"/>
          </a:xfrm>
          <a:prstGeom prst="rect">
            <a:avLst/>
          </a:prstGeom>
        </p:spPr>
      </p:pic>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03946" y="5503551"/>
            <a:ext cx="152432" cy="142886"/>
          </a:xfrm>
          <a:prstGeom prst="rect">
            <a:avLst/>
          </a:prstGeom>
        </p:spPr>
      </p:pic>
      <p:sp>
        <p:nvSpPr>
          <p:cNvPr id="34" name="Text Box 1028"/>
          <p:cNvSpPr txBox="1">
            <a:spLocks noChangeArrowheads="1"/>
          </p:cNvSpPr>
          <p:nvPr/>
        </p:nvSpPr>
        <p:spPr bwMode="auto">
          <a:xfrm>
            <a:off x="6485704" y="3616018"/>
            <a:ext cx="2889257" cy="36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9pPr>
          </a:lstStyle>
          <a:p>
            <a:pPr>
              <a:spcBef>
                <a:spcPct val="0"/>
              </a:spcBef>
              <a:spcAft>
                <a:spcPct val="0"/>
              </a:spcAft>
            </a:pPr>
            <a:r>
              <a:rPr lang="en-AU" sz="1600" b="1" err="1">
                <a:solidFill>
                  <a:schemeClr val="tx2"/>
                </a:solidFill>
                <a:latin typeface="+mn-lt"/>
              </a:rPr>
              <a:t>Compatibilité</a:t>
            </a:r>
            <a:r>
              <a:rPr lang="en-AU" sz="1600" b="1">
                <a:solidFill>
                  <a:schemeClr val="tx2"/>
                </a:solidFill>
                <a:latin typeface="+mn-lt"/>
              </a:rPr>
              <a:t> </a:t>
            </a:r>
            <a:r>
              <a:rPr lang="en-AU" sz="1600" b="1" err="1">
                <a:solidFill>
                  <a:schemeClr val="tx2"/>
                </a:solidFill>
                <a:latin typeface="+mn-lt"/>
              </a:rPr>
              <a:t>économique</a:t>
            </a:r>
            <a:endParaRPr lang="en-AU" sz="1600" b="1">
              <a:solidFill>
                <a:schemeClr val="tx2"/>
              </a:solidFill>
              <a:latin typeface="+mn-lt"/>
            </a:endParaRPr>
          </a:p>
        </p:txBody>
      </p:sp>
      <p:graphicFrame>
        <p:nvGraphicFramePr>
          <p:cNvPr id="35" name="Table 34"/>
          <p:cNvGraphicFramePr>
            <a:graphicFrameLocks noGrp="1"/>
          </p:cNvGraphicFramePr>
          <p:nvPr/>
        </p:nvGraphicFramePr>
        <p:xfrm>
          <a:off x="6554124" y="3973726"/>
          <a:ext cx="3756765" cy="731520"/>
        </p:xfrm>
        <a:graphic>
          <a:graphicData uri="http://schemas.openxmlformats.org/drawingml/2006/table">
            <a:tbl>
              <a:tblPr firstRow="1" bandRow="1">
                <a:tableStyleId>{2D5ABB26-0587-4C30-8999-92F81FD0307C}</a:tableStyleId>
              </a:tblPr>
              <a:tblGrid>
                <a:gridCol w="1843742">
                  <a:extLst>
                    <a:ext uri="{9D8B030D-6E8A-4147-A177-3AD203B41FA5}">
                      <a16:colId xmlns:a16="http://schemas.microsoft.com/office/drawing/2014/main" val="20000"/>
                    </a:ext>
                  </a:extLst>
                </a:gridCol>
                <a:gridCol w="673783">
                  <a:extLst>
                    <a:ext uri="{9D8B030D-6E8A-4147-A177-3AD203B41FA5}">
                      <a16:colId xmlns:a16="http://schemas.microsoft.com/office/drawing/2014/main" val="20001"/>
                    </a:ext>
                  </a:extLst>
                </a:gridCol>
                <a:gridCol w="1239240">
                  <a:extLst>
                    <a:ext uri="{9D8B030D-6E8A-4147-A177-3AD203B41FA5}">
                      <a16:colId xmlns:a16="http://schemas.microsoft.com/office/drawing/2014/main" val="20002"/>
                    </a:ext>
                  </a:extLst>
                </a:gridCol>
              </a:tblGrid>
              <a:tr h="0">
                <a:tc>
                  <a:txBody>
                    <a:bodyPr/>
                    <a:lstStyle/>
                    <a:p>
                      <a:r>
                        <a:rPr lang="en-GB" sz="1000" err="1"/>
                        <a:t>Coût</a:t>
                      </a:r>
                      <a:r>
                        <a:rPr lang="en-GB" sz="1000"/>
                        <a:t> </a:t>
                      </a:r>
                      <a:r>
                        <a:rPr lang="en-GB" sz="1000" err="1"/>
                        <a:t>relatif</a:t>
                      </a:r>
                      <a:r>
                        <a:rPr lang="en-GB" sz="1000"/>
                        <a:t> de </a:t>
                      </a:r>
                      <a:r>
                        <a:rPr lang="en-GB" sz="1000" err="1"/>
                        <a:t>l’outillage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err="1"/>
                        <a:t>Faible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en-GB" sz="1000" err="1"/>
                        <a:t>Coût</a:t>
                      </a:r>
                      <a:r>
                        <a:rPr lang="en-GB" sz="1000"/>
                        <a:t> </a:t>
                      </a:r>
                      <a:r>
                        <a:rPr lang="en-GB" sz="1000" err="1"/>
                        <a:t>relatif</a:t>
                      </a:r>
                      <a:r>
                        <a:rPr lang="en-GB" sz="1000"/>
                        <a:t> de </a:t>
                      </a:r>
                      <a:r>
                        <a:rPr lang="en-GB" sz="1000" err="1"/>
                        <a:t>l’équipement</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err="1"/>
                        <a:t>Moyen</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r>
                        <a:rPr lang="en-GB" sz="1000"/>
                        <a:t>Importance de la maintenance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err="1"/>
                        <a:t>Faible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07191" y="4011459"/>
            <a:ext cx="152432" cy="142886"/>
          </a:xfrm>
          <a:prstGeom prst="rect">
            <a:avLst/>
          </a:prstGeom>
        </p:spPr>
      </p:pic>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07191" y="4268043"/>
            <a:ext cx="152432" cy="142886"/>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07191" y="4512501"/>
            <a:ext cx="152432" cy="142886"/>
          </a:xfrm>
          <a:prstGeom prst="rect">
            <a:avLst/>
          </a:prstGeom>
        </p:spPr>
      </p:pic>
      <p:sp>
        <p:nvSpPr>
          <p:cNvPr id="39" name="Text Box 16"/>
          <p:cNvSpPr txBox="1">
            <a:spLocks noChangeArrowheads="1"/>
          </p:cNvSpPr>
          <p:nvPr/>
        </p:nvSpPr>
        <p:spPr bwMode="auto">
          <a:xfrm>
            <a:off x="7348955" y="4859605"/>
            <a:ext cx="28190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a:solidFill>
                  <a:schemeClr val="accent4"/>
                </a:solidFill>
                <a:latin typeface="+mn-lt"/>
              </a:rPr>
              <a:t>Liens </a:t>
            </a:r>
            <a:r>
              <a:rPr lang="en-US" b="1" err="1">
                <a:solidFill>
                  <a:schemeClr val="accent4"/>
                </a:solidFill>
                <a:latin typeface="+mn-lt"/>
              </a:rPr>
              <a:t>vers</a:t>
            </a:r>
            <a:r>
              <a:rPr lang="en-US" b="1">
                <a:solidFill>
                  <a:schemeClr val="accent4"/>
                </a:solidFill>
                <a:latin typeface="+mn-lt"/>
              </a:rPr>
              <a:t> les </a:t>
            </a:r>
            <a:r>
              <a:rPr lang="en-US" b="1" err="1">
                <a:solidFill>
                  <a:schemeClr val="accent4"/>
                </a:solidFill>
                <a:latin typeface="+mn-lt"/>
              </a:rPr>
              <a:t>matériaux</a:t>
            </a:r>
            <a:endParaRPr lang="en-US" b="1">
              <a:solidFill>
                <a:schemeClr val="accent4"/>
              </a:solidFill>
              <a:latin typeface="+mn-lt"/>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245" y="4803164"/>
            <a:ext cx="524710" cy="524710"/>
          </a:xfrm>
          <a:prstGeom prst="rect">
            <a:avLst/>
          </a:prstGeom>
        </p:spPr>
      </p:pic>
      <p:sp>
        <p:nvSpPr>
          <p:cNvPr id="41" name="Text Box 4"/>
          <p:cNvSpPr txBox="1">
            <a:spLocks noChangeArrowheads="1"/>
          </p:cNvSpPr>
          <p:nvPr/>
        </p:nvSpPr>
        <p:spPr bwMode="auto">
          <a:xfrm>
            <a:off x="6322655" y="5484330"/>
            <a:ext cx="3253541" cy="648512"/>
          </a:xfrm>
          <a:prstGeom prst="rect">
            <a:avLst/>
          </a:prstGeom>
          <a:noFill/>
          <a:ln>
            <a:noFill/>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buClrTx/>
              <a:buSzTx/>
              <a:buFontTx/>
              <a:buNone/>
            </a:pPr>
            <a:r>
              <a:rPr lang="en-GB" b="1" i="1" err="1">
                <a:solidFill>
                  <a:schemeClr val="accent1"/>
                </a:solidFill>
                <a:latin typeface="+mn-lt"/>
              </a:rPr>
              <a:t>Contraintes</a:t>
            </a:r>
            <a:r>
              <a:rPr lang="en-GB" b="1" i="1">
                <a:solidFill>
                  <a:schemeClr val="accent1"/>
                </a:solidFill>
                <a:latin typeface="+mn-lt"/>
              </a:rPr>
              <a:t> </a:t>
            </a:r>
            <a:r>
              <a:rPr lang="en-GB" b="1" i="1" err="1">
                <a:solidFill>
                  <a:schemeClr val="accent1"/>
                </a:solidFill>
                <a:latin typeface="+mn-lt"/>
              </a:rPr>
              <a:t>clés</a:t>
            </a:r>
            <a:r>
              <a:rPr lang="en-GB" b="1" i="1">
                <a:solidFill>
                  <a:schemeClr val="accent1"/>
                </a:solidFill>
                <a:latin typeface="+mn-lt"/>
              </a:rPr>
              <a:t> </a:t>
            </a:r>
            <a:r>
              <a:rPr lang="en-GB" b="1" i="1" err="1">
                <a:solidFill>
                  <a:schemeClr val="accent1"/>
                </a:solidFill>
                <a:latin typeface="+mn-lt"/>
              </a:rPr>
              <a:t>lors</a:t>
            </a:r>
            <a:r>
              <a:rPr lang="en-GB" b="1" i="1">
                <a:solidFill>
                  <a:schemeClr val="accent1"/>
                </a:solidFill>
                <a:latin typeface="+mn-lt"/>
              </a:rPr>
              <a:t> du </a:t>
            </a:r>
            <a:r>
              <a:rPr lang="en-GB" b="1" i="1" err="1">
                <a:solidFill>
                  <a:schemeClr val="accent1"/>
                </a:solidFill>
                <a:latin typeface="+mn-lt"/>
              </a:rPr>
              <a:t>choix</a:t>
            </a:r>
            <a:r>
              <a:rPr lang="en-GB" b="1" i="1">
                <a:solidFill>
                  <a:schemeClr val="accent1"/>
                </a:solidFill>
                <a:latin typeface="+mn-lt"/>
              </a:rPr>
              <a:t> de </a:t>
            </a:r>
            <a:r>
              <a:rPr lang="en-GB" b="1" i="1" err="1">
                <a:solidFill>
                  <a:schemeClr val="accent1"/>
                </a:solidFill>
                <a:latin typeface="+mn-lt"/>
              </a:rPr>
              <a:t>procédés</a:t>
            </a:r>
            <a:endParaRPr lang="en-GB" i="1">
              <a:solidFill>
                <a:schemeClr val="accent1"/>
              </a:solidFill>
              <a:latin typeface="+mn-lt"/>
            </a:endParaRPr>
          </a:p>
        </p:txBody>
      </p:sp>
      <p:sp>
        <p:nvSpPr>
          <p:cNvPr id="43" name="Text Box 13"/>
          <p:cNvSpPr txBox="1">
            <a:spLocks noChangeArrowheads="1"/>
          </p:cNvSpPr>
          <p:nvPr/>
        </p:nvSpPr>
        <p:spPr bwMode="auto">
          <a:xfrm>
            <a:off x="9612030" y="5831316"/>
            <a:ext cx="2560636"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000">
                <a:latin typeface="+mn-lt"/>
              </a:rPr>
              <a:t>Extraits de </a:t>
            </a:r>
            <a:r>
              <a:rPr lang="en-US" sz="1000" i="1">
                <a:latin typeface="+mn-lt"/>
              </a:rPr>
              <a:t>Granta </a:t>
            </a:r>
            <a:r>
              <a:rPr lang="en-US" sz="1000" i="1" err="1">
                <a:latin typeface="+mn-lt"/>
              </a:rPr>
              <a:t>EduPack</a:t>
            </a:r>
            <a:r>
              <a:rPr lang="en-US" sz="1000">
                <a:latin typeface="+mn-lt"/>
              </a:rPr>
              <a:t> </a:t>
            </a:r>
            <a:r>
              <a:rPr lang="en-US" sz="1000" err="1">
                <a:latin typeface="+mn-lt"/>
              </a:rPr>
              <a:t>niveau</a:t>
            </a:r>
            <a:r>
              <a:rPr lang="en-US" sz="1000">
                <a:latin typeface="+mn-lt"/>
              </a:rPr>
              <a:t> 2</a:t>
            </a:r>
            <a:endParaRPr lang="en-US" sz="1000" b="1">
              <a:latin typeface="+mn-lt"/>
            </a:endParaRPr>
          </a:p>
        </p:txBody>
      </p:sp>
      <p:sp>
        <p:nvSpPr>
          <p:cNvPr id="3" name="Rectangle 2"/>
          <p:cNvSpPr/>
          <p:nvPr/>
        </p:nvSpPr>
        <p:spPr>
          <a:xfrm>
            <a:off x="2715401" y="689354"/>
            <a:ext cx="4241289" cy="369332"/>
          </a:xfrm>
          <a:prstGeom prst="rect">
            <a:avLst/>
          </a:prstGeom>
        </p:spPr>
        <p:txBody>
          <a:bodyPr wrap="none">
            <a:spAutoFit/>
          </a:bodyPr>
          <a:lstStyle/>
          <a:p>
            <a:pPr>
              <a:spcBef>
                <a:spcPct val="0"/>
              </a:spcBef>
              <a:spcAft>
                <a:spcPct val="0"/>
              </a:spcAft>
            </a:pPr>
            <a:r>
              <a:rPr lang="en-AU" b="1" err="1"/>
              <a:t>Durcissement</a:t>
            </a:r>
            <a:r>
              <a:rPr lang="en-AU" b="1"/>
              <a:t> par induction et à la </a:t>
            </a:r>
            <a:r>
              <a:rPr lang="en-AU" b="1" err="1"/>
              <a:t>flamme</a:t>
            </a:r>
            <a:endParaRPr lang="en-AU" b="1"/>
          </a:p>
        </p:txBody>
      </p:sp>
    </p:spTree>
    <p:extLst>
      <p:ext uri="{BB962C8B-B14F-4D97-AF65-F5344CB8AC3E}">
        <p14:creationId xmlns:p14="http://schemas.microsoft.com/office/powerpoint/2010/main" val="170689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w="9525"/>
        </p:spPr>
        <p:txBody>
          <a:bodyPr/>
          <a:lstStyle/>
          <a:p>
            <a:r>
              <a:rPr lang="en-GB" err="1">
                <a:latin typeface="+mn-lt"/>
              </a:rPr>
              <a:t>Coût</a:t>
            </a:r>
            <a:r>
              <a:rPr lang="en-GB">
                <a:latin typeface="+mn-lt"/>
              </a:rPr>
              <a:t>, prix et </a:t>
            </a:r>
            <a:r>
              <a:rPr lang="en-GB" err="1">
                <a:latin typeface="+mn-lt"/>
              </a:rPr>
              <a:t>valeur</a:t>
            </a:r>
            <a:endParaRPr lang="en-GB">
              <a:latin typeface="+mn-lt"/>
            </a:endParaRPr>
          </a:p>
        </p:txBody>
      </p:sp>
      <p:grpSp>
        <p:nvGrpSpPr>
          <p:cNvPr id="2" name="Group 38"/>
          <p:cNvGrpSpPr>
            <a:grpSpLocks/>
          </p:cNvGrpSpPr>
          <p:nvPr/>
        </p:nvGrpSpPr>
        <p:grpSpPr bwMode="auto">
          <a:xfrm>
            <a:off x="2560638" y="2527302"/>
            <a:ext cx="4735512" cy="1116013"/>
            <a:chOff x="824" y="1592"/>
            <a:chExt cx="2754" cy="703"/>
          </a:xfrm>
        </p:grpSpPr>
        <p:sp>
          <p:nvSpPr>
            <p:cNvPr id="14344" name="Rectangle 30"/>
            <p:cNvSpPr>
              <a:spLocks noChangeArrowheads="1"/>
            </p:cNvSpPr>
            <p:nvPr/>
          </p:nvSpPr>
          <p:spPr bwMode="auto">
            <a:xfrm>
              <a:off x="974" y="1815"/>
              <a:ext cx="1632" cy="480"/>
            </a:xfrm>
            <a:prstGeom prst="rect">
              <a:avLst/>
            </a:prstGeom>
            <a:solidFill>
              <a:schemeClr val="accent1">
                <a:lumMod val="20000"/>
                <a:lumOff val="80000"/>
              </a:schemeClr>
            </a:solidFill>
            <a:ln w="9525">
              <a:solidFill>
                <a:schemeClr val="accent1"/>
              </a:solidFill>
              <a:miter lim="800000"/>
              <a:headEnd/>
              <a:tailEnd/>
            </a:ln>
          </p:spPr>
          <p:txBody>
            <a:bodyPr anchor="ctr"/>
            <a:lstStyle/>
            <a:p>
              <a:endParaRPr lang="en-GB"/>
            </a:p>
          </p:txBody>
        </p:sp>
        <p:sp>
          <p:nvSpPr>
            <p:cNvPr id="14345" name="Rectangle 31"/>
            <p:cNvSpPr>
              <a:spLocks noChangeArrowheads="1"/>
            </p:cNvSpPr>
            <p:nvPr/>
          </p:nvSpPr>
          <p:spPr bwMode="auto">
            <a:xfrm>
              <a:off x="824" y="1592"/>
              <a:ext cx="2754"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tx1"/>
                </a:buClr>
                <a:buSzPct val="50000"/>
              </a:pPr>
              <a:r>
                <a:rPr lang="en-US"/>
                <a:t>Ce qui </a:t>
              </a:r>
              <a:r>
                <a:rPr lang="en-US" err="1"/>
                <a:t>est</a:t>
              </a:r>
              <a:r>
                <a:rPr lang="en-US"/>
                <a:t> </a:t>
              </a:r>
              <a:r>
                <a:rPr lang="en-US" err="1"/>
                <a:t>réellement</a:t>
              </a:r>
              <a:r>
                <a:rPr lang="en-US"/>
                <a:t> </a:t>
              </a:r>
              <a:r>
                <a:rPr lang="en-US" err="1"/>
                <a:t>nécessaire</a:t>
              </a:r>
              <a:endParaRPr lang="en-US"/>
            </a:p>
            <a:p>
              <a:pPr>
                <a:spcBef>
                  <a:spcPct val="25000"/>
                </a:spcBef>
                <a:spcAft>
                  <a:spcPct val="0"/>
                </a:spcAft>
                <a:buClr>
                  <a:schemeClr val="tx1"/>
                </a:buClr>
              </a:pPr>
              <a:r>
                <a:rPr lang="en-US" b="1">
                  <a:solidFill>
                    <a:schemeClr val="accent1"/>
                  </a:solidFill>
                </a:rPr>
                <a:t>       </a:t>
              </a:r>
              <a:r>
                <a:rPr lang="en-US" b="1" err="1">
                  <a:solidFill>
                    <a:schemeClr val="accent1"/>
                  </a:solidFill>
                </a:rPr>
                <a:t>Coût</a:t>
              </a:r>
              <a:r>
                <a:rPr lang="en-US" b="1">
                  <a:solidFill>
                    <a:schemeClr val="accent1"/>
                  </a:solidFill>
                </a:rPr>
                <a:t> &lt; Prix &lt; </a:t>
              </a:r>
              <a:r>
                <a:rPr lang="en-US" b="1" err="1">
                  <a:solidFill>
                    <a:schemeClr val="accent1"/>
                  </a:solidFill>
                </a:rPr>
                <a:t>Valeur</a:t>
              </a:r>
              <a:endParaRPr lang="en-US" b="1">
                <a:solidFill>
                  <a:schemeClr val="accent1"/>
                </a:solidFill>
              </a:endParaRPr>
            </a:p>
            <a:p>
              <a:pPr>
                <a:spcBef>
                  <a:spcPct val="25000"/>
                </a:spcBef>
                <a:spcAft>
                  <a:spcPct val="0"/>
                </a:spcAft>
                <a:buClr>
                  <a:schemeClr val="tx1"/>
                </a:buClr>
              </a:pPr>
              <a:r>
                <a:rPr lang="en-US" b="1"/>
                <a:t>         C    &lt;     P     &lt;    V</a:t>
              </a:r>
            </a:p>
          </p:txBody>
        </p:sp>
      </p:grpSp>
      <p:sp>
        <p:nvSpPr>
          <p:cNvPr id="14340" name="Text Box 32"/>
          <p:cNvSpPr txBox="1">
            <a:spLocks noChangeArrowheads="1"/>
          </p:cNvSpPr>
          <p:nvPr/>
        </p:nvSpPr>
        <p:spPr bwMode="auto">
          <a:xfrm>
            <a:off x="2560639" y="1181100"/>
            <a:ext cx="661828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buClr>
                <a:schemeClr val="accent1"/>
              </a:buClr>
              <a:buSzPct val="120000"/>
              <a:buFont typeface="Wingdings" pitchFamily="2" charset="2"/>
              <a:buChar char="§"/>
            </a:pPr>
            <a:r>
              <a:rPr lang="en-US">
                <a:latin typeface="+mn-lt"/>
              </a:rPr>
              <a:t>  </a:t>
            </a:r>
            <a:r>
              <a:rPr lang="en-US" b="1" err="1">
                <a:latin typeface="+mn-lt"/>
              </a:rPr>
              <a:t>Coût</a:t>
            </a:r>
            <a:r>
              <a:rPr lang="en-US" b="1">
                <a:latin typeface="+mn-lt"/>
              </a:rPr>
              <a:t> </a:t>
            </a:r>
            <a:r>
              <a:rPr lang="en-US">
                <a:latin typeface="+mn-lt"/>
              </a:rPr>
              <a:t>= </a:t>
            </a:r>
            <a:r>
              <a:rPr lang="fr-FR">
                <a:latin typeface="+mn-lt"/>
              </a:rPr>
              <a:t>le coût réel de fabrication d’une pièce ou d’un produit</a:t>
            </a:r>
            <a:endParaRPr lang="en-US">
              <a:latin typeface="+mn-lt"/>
            </a:endParaRPr>
          </a:p>
          <a:p>
            <a:pPr>
              <a:buClr>
                <a:schemeClr val="accent1"/>
              </a:buClr>
              <a:buSzPct val="120000"/>
              <a:buFont typeface="Wingdings" pitchFamily="2" charset="2"/>
              <a:buChar char="§"/>
            </a:pPr>
            <a:r>
              <a:rPr lang="en-US">
                <a:latin typeface="+mn-lt"/>
              </a:rPr>
              <a:t>  </a:t>
            </a:r>
            <a:r>
              <a:rPr lang="en-US" b="1">
                <a:latin typeface="+mn-lt"/>
              </a:rPr>
              <a:t>Prix</a:t>
            </a:r>
            <a:r>
              <a:rPr lang="en-US">
                <a:latin typeface="+mn-lt"/>
              </a:rPr>
              <a:t> = le prix </a:t>
            </a:r>
            <a:r>
              <a:rPr lang="en-US" err="1">
                <a:latin typeface="+mn-lt"/>
              </a:rPr>
              <a:t>auquel</a:t>
            </a:r>
            <a:r>
              <a:rPr lang="en-US">
                <a:latin typeface="+mn-lt"/>
              </a:rPr>
              <a:t> </a:t>
            </a:r>
            <a:r>
              <a:rPr lang="en-US" err="1">
                <a:latin typeface="+mn-lt"/>
              </a:rPr>
              <a:t>elle</a:t>
            </a:r>
            <a:r>
              <a:rPr lang="en-US">
                <a:latin typeface="+mn-lt"/>
              </a:rPr>
              <a:t> (il) </a:t>
            </a:r>
            <a:r>
              <a:rPr lang="en-US" err="1">
                <a:latin typeface="+mn-lt"/>
              </a:rPr>
              <a:t>est</a:t>
            </a:r>
            <a:r>
              <a:rPr lang="en-US">
                <a:latin typeface="+mn-lt"/>
              </a:rPr>
              <a:t> </a:t>
            </a:r>
            <a:r>
              <a:rPr lang="en-US" err="1">
                <a:latin typeface="+mn-lt"/>
              </a:rPr>
              <a:t>vendu</a:t>
            </a:r>
            <a:r>
              <a:rPr lang="en-US">
                <a:latin typeface="+mn-lt"/>
              </a:rPr>
              <a:t>(e)</a:t>
            </a:r>
          </a:p>
          <a:p>
            <a:pPr>
              <a:buClr>
                <a:schemeClr val="accent1"/>
              </a:buClr>
              <a:buSzPct val="120000"/>
              <a:buFont typeface="Wingdings" pitchFamily="2" charset="2"/>
              <a:buChar char="§"/>
            </a:pPr>
            <a:r>
              <a:rPr lang="en-US">
                <a:latin typeface="+mn-lt"/>
              </a:rPr>
              <a:t>  </a:t>
            </a:r>
            <a:r>
              <a:rPr lang="en-US" b="1" err="1">
                <a:latin typeface="+mn-lt"/>
              </a:rPr>
              <a:t>Valeur</a:t>
            </a:r>
            <a:r>
              <a:rPr lang="en-US" b="1">
                <a:latin typeface="+mn-lt"/>
              </a:rPr>
              <a:t> </a:t>
            </a:r>
            <a:r>
              <a:rPr lang="en-US">
                <a:latin typeface="+mn-lt"/>
              </a:rPr>
              <a:t>= La </a:t>
            </a:r>
            <a:r>
              <a:rPr lang="en-US" err="1">
                <a:latin typeface="+mn-lt"/>
              </a:rPr>
              <a:t>considération</a:t>
            </a:r>
            <a:r>
              <a:rPr lang="en-US">
                <a:latin typeface="+mn-lt"/>
              </a:rPr>
              <a:t> du </a:t>
            </a:r>
            <a:r>
              <a:rPr lang="en-US" err="1">
                <a:latin typeface="+mn-lt"/>
              </a:rPr>
              <a:t>consommateur</a:t>
            </a:r>
            <a:r>
              <a:rPr lang="en-US">
                <a:latin typeface="+mn-lt"/>
              </a:rPr>
              <a:t> pour le </a:t>
            </a:r>
            <a:r>
              <a:rPr lang="en-US" err="1">
                <a:latin typeface="+mn-lt"/>
              </a:rPr>
              <a:t>produit</a:t>
            </a:r>
            <a:endParaRPr lang="en-US">
              <a:latin typeface="+mn-lt"/>
            </a:endParaRPr>
          </a:p>
        </p:txBody>
      </p:sp>
      <p:sp>
        <p:nvSpPr>
          <p:cNvPr id="278561" name="Text Box 33"/>
          <p:cNvSpPr txBox="1">
            <a:spLocks noChangeArrowheads="1"/>
          </p:cNvSpPr>
          <p:nvPr/>
        </p:nvSpPr>
        <p:spPr bwMode="auto">
          <a:xfrm>
            <a:off x="2959101" y="3873501"/>
            <a:ext cx="43481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fr-FR" sz="1600" b="1">
                <a:latin typeface="+mn-lt"/>
              </a:rPr>
              <a:t>“Ça ne vaut pas ce prix” signifie  P &gt; V</a:t>
            </a:r>
            <a:endParaRPr lang="en-US" sz="1600" b="1">
              <a:latin typeface="+mn-lt"/>
            </a:endParaRPr>
          </a:p>
          <a:p>
            <a:pPr>
              <a:spcBef>
                <a:spcPct val="50000"/>
              </a:spcBef>
            </a:pPr>
            <a:r>
              <a:rPr lang="fr-FR" sz="1600" b="1" i="1">
                <a:latin typeface="+mn-lt"/>
              </a:rPr>
              <a:t>« On en a pour son argent”  signifie P &lt; V</a:t>
            </a:r>
          </a:p>
          <a:p>
            <a:pPr>
              <a:spcBef>
                <a:spcPct val="50000"/>
              </a:spcBef>
            </a:pPr>
            <a:endParaRPr lang="en-US" sz="1400" b="1">
              <a:latin typeface="+mn-lt"/>
            </a:endParaRPr>
          </a:p>
        </p:txBody>
      </p:sp>
      <p:sp>
        <p:nvSpPr>
          <p:cNvPr id="278563" name="Text Box 35"/>
          <p:cNvSpPr txBox="1">
            <a:spLocks noChangeArrowheads="1"/>
          </p:cNvSpPr>
          <p:nvPr/>
        </p:nvSpPr>
        <p:spPr bwMode="auto">
          <a:xfrm>
            <a:off x="2560638" y="4876800"/>
            <a:ext cx="7091362"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fr-FR">
                <a:latin typeface="+mn-lt"/>
              </a:rPr>
              <a:t>Le coût de fabrication d’une pièce ou d’un produit dépend</a:t>
            </a:r>
            <a:endParaRPr lang="en-GB">
              <a:latin typeface="+mn-lt"/>
            </a:endParaRPr>
          </a:p>
          <a:p>
            <a:pPr>
              <a:buClr>
                <a:schemeClr val="accent1"/>
              </a:buClr>
              <a:buSzPct val="120000"/>
              <a:buFont typeface="Wingdings" pitchFamily="2" charset="2"/>
              <a:buChar char="§"/>
            </a:pPr>
            <a:r>
              <a:rPr lang="en-GB">
                <a:latin typeface="+mn-lt"/>
              </a:rPr>
              <a:t>  du </a:t>
            </a:r>
            <a:r>
              <a:rPr lang="en-GB" b="1" err="1">
                <a:latin typeface="+mn-lt"/>
              </a:rPr>
              <a:t>coût</a:t>
            </a:r>
            <a:r>
              <a:rPr lang="en-GB" b="1">
                <a:latin typeface="+mn-lt"/>
              </a:rPr>
              <a:t> </a:t>
            </a:r>
            <a:r>
              <a:rPr lang="en-GB" b="1" err="1">
                <a:latin typeface="+mn-lt"/>
              </a:rPr>
              <a:t>matériau</a:t>
            </a:r>
            <a:endParaRPr lang="en-GB" b="1">
              <a:latin typeface="+mn-lt"/>
            </a:endParaRPr>
          </a:p>
          <a:p>
            <a:pPr>
              <a:buClr>
                <a:schemeClr val="accent1"/>
              </a:buClr>
              <a:buSzPct val="120000"/>
              <a:buFont typeface="Wingdings" pitchFamily="2" charset="2"/>
              <a:buChar char="§"/>
            </a:pPr>
            <a:r>
              <a:rPr lang="en-GB">
                <a:latin typeface="+mn-lt"/>
              </a:rPr>
              <a:t>  du </a:t>
            </a:r>
            <a:r>
              <a:rPr lang="en-GB" b="1" err="1">
                <a:latin typeface="+mn-lt"/>
              </a:rPr>
              <a:t>coût</a:t>
            </a:r>
            <a:r>
              <a:rPr lang="en-GB" b="1">
                <a:latin typeface="+mn-lt"/>
              </a:rPr>
              <a:t> de fabrication</a:t>
            </a:r>
          </a:p>
        </p:txBody>
      </p:sp>
      <p:sp>
        <p:nvSpPr>
          <p:cNvPr id="278564" name="Text Box 36"/>
          <p:cNvSpPr txBox="1">
            <a:spLocks noChangeArrowheads="1"/>
          </p:cNvSpPr>
          <p:nvPr/>
        </p:nvSpPr>
        <p:spPr bwMode="auto">
          <a:xfrm>
            <a:off x="6684964" y="2944813"/>
            <a:ext cx="2922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fr-FR" i="1">
                <a:latin typeface="+mn-lt"/>
              </a:rPr>
              <a:t>Pour optimiser le bénéfice, P - C</a:t>
            </a:r>
          </a:p>
          <a:p>
            <a:pPr>
              <a:spcBef>
                <a:spcPct val="0"/>
              </a:spcBef>
              <a:spcAft>
                <a:spcPct val="0"/>
              </a:spcAft>
            </a:pPr>
            <a:r>
              <a:rPr lang="fr-FR" i="1">
                <a:latin typeface="+mn-lt"/>
              </a:rPr>
              <a:t>On cherche à minimiser C</a:t>
            </a:r>
          </a:p>
          <a:p>
            <a:pPr>
              <a:spcBef>
                <a:spcPct val="0"/>
              </a:spcBef>
              <a:spcAft>
                <a:spcPct val="0"/>
              </a:spcAft>
            </a:pPr>
            <a:endParaRPr lang="en-GB" i="1">
              <a:latin typeface="+mn-lt"/>
            </a:endParaRPr>
          </a:p>
        </p:txBody>
      </p:sp>
    </p:spTree>
    <p:extLst>
      <p:ext uri="{BB962C8B-B14F-4D97-AF65-F5344CB8AC3E}">
        <p14:creationId xmlns:p14="http://schemas.microsoft.com/office/powerpoint/2010/main" val="3230487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61"/>
                                        </p:tgtEl>
                                        <p:attrNameLst>
                                          <p:attrName>style.visibility</p:attrName>
                                        </p:attrNameLst>
                                      </p:cBhvr>
                                      <p:to>
                                        <p:strVal val="visible"/>
                                      </p:to>
                                    </p:set>
                                    <p:animEffect transition="in" filter="wipe(left)">
                                      <p:cBhvr>
                                        <p:cTn id="12" dur="500"/>
                                        <p:tgtEl>
                                          <p:spTgt spid="2785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64"/>
                                        </p:tgtEl>
                                        <p:attrNameLst>
                                          <p:attrName>style.visibility</p:attrName>
                                        </p:attrNameLst>
                                      </p:cBhvr>
                                      <p:to>
                                        <p:strVal val="visible"/>
                                      </p:to>
                                    </p:set>
                                    <p:animEffect transition="in" filter="wipe(left)">
                                      <p:cBhvr>
                                        <p:cTn id="17" dur="500"/>
                                        <p:tgtEl>
                                          <p:spTgt spid="2785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8563"/>
                                        </p:tgtEl>
                                        <p:attrNameLst>
                                          <p:attrName>style.visibility</p:attrName>
                                        </p:attrNameLst>
                                      </p:cBhvr>
                                      <p:to>
                                        <p:strVal val="visible"/>
                                      </p:to>
                                    </p:set>
                                    <p:animEffect transition="in" filter="wipe(left)">
                                      <p:cBhvr>
                                        <p:cTn id="22" dur="500"/>
                                        <p:tgtEl>
                                          <p:spTgt spid="278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61" grpId="0" autoUpdateAnimBg="0"/>
      <p:bldP spid="278563" grpId="0" autoUpdateAnimBg="0"/>
      <p:bldP spid="27856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00200" y="745482"/>
            <a:ext cx="4987102" cy="2940603"/>
            <a:chOff x="136086" y="548242"/>
            <a:chExt cx="5321609" cy="3137842"/>
          </a:xfrm>
        </p:grpSpPr>
        <p:pic>
          <p:nvPicPr>
            <p:cNvPr id="3" name="Picture 2"/>
            <p:cNvPicPr>
              <a:picLocks noChangeAspect="1"/>
            </p:cNvPicPr>
            <p:nvPr/>
          </p:nvPicPr>
          <p:blipFill rotWithShape="1">
            <a:blip r:embed="rId3"/>
            <a:srcRect t="-166" r="1805" b="37204"/>
            <a:stretch/>
          </p:blipFill>
          <p:spPr>
            <a:xfrm>
              <a:off x="136086" y="548242"/>
              <a:ext cx="5321609" cy="3137842"/>
            </a:xfrm>
            <a:prstGeom prst="rect">
              <a:avLst/>
            </a:prstGeom>
            <a:ln>
              <a:solidFill>
                <a:schemeClr val="tx2"/>
              </a:solidFill>
            </a:ln>
          </p:spPr>
        </p:pic>
        <p:sp>
          <p:nvSpPr>
            <p:cNvPr id="14" name="Rounded Rectangle 11"/>
            <p:cNvSpPr/>
            <p:nvPr/>
          </p:nvSpPr>
          <p:spPr bwMode="auto">
            <a:xfrm>
              <a:off x="3065058" y="3038677"/>
              <a:ext cx="1746862" cy="436031"/>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sp>
        <p:nvSpPr>
          <p:cNvPr id="2" name="Title 1"/>
          <p:cNvSpPr>
            <a:spLocks noGrp="1"/>
          </p:cNvSpPr>
          <p:nvPr>
            <p:ph type="title"/>
          </p:nvPr>
        </p:nvSpPr>
        <p:spPr/>
        <p:txBody>
          <a:bodyPr/>
          <a:lstStyle/>
          <a:p>
            <a:r>
              <a:rPr lang="en-GB">
                <a:latin typeface="+mn-lt"/>
              </a:rPr>
              <a:t>Le </a:t>
            </a:r>
            <a:r>
              <a:rPr lang="en-GB" err="1">
                <a:latin typeface="+mn-lt"/>
              </a:rPr>
              <a:t>coût</a:t>
            </a:r>
            <a:r>
              <a:rPr lang="en-GB">
                <a:latin typeface="+mn-lt"/>
              </a:rPr>
              <a:t> du </a:t>
            </a:r>
            <a:r>
              <a:rPr lang="en-GB" err="1">
                <a:latin typeface="+mn-lt"/>
              </a:rPr>
              <a:t>matériau</a:t>
            </a:r>
            <a:endParaRPr lang="en-GB">
              <a:latin typeface="+mn-lt"/>
            </a:endParaRPr>
          </a:p>
        </p:txBody>
      </p:sp>
      <p:sp>
        <p:nvSpPr>
          <p:cNvPr id="9" name="TextBox 8"/>
          <p:cNvSpPr txBox="1"/>
          <p:nvPr/>
        </p:nvSpPr>
        <p:spPr>
          <a:xfrm>
            <a:off x="7212176" y="690765"/>
            <a:ext cx="3379624" cy="646331"/>
          </a:xfrm>
          <a:prstGeom prst="rect">
            <a:avLst/>
          </a:prstGeom>
          <a:noFill/>
        </p:spPr>
        <p:txBody>
          <a:bodyPr wrap="square" rtlCol="0">
            <a:spAutoFit/>
          </a:bodyPr>
          <a:lstStyle/>
          <a:p>
            <a:r>
              <a:rPr lang="en-GB" b="1"/>
              <a:t>La base de </a:t>
            </a:r>
            <a:r>
              <a:rPr lang="en-GB" b="1" err="1"/>
              <a:t>données</a:t>
            </a:r>
            <a:r>
              <a:rPr lang="en-GB" b="1"/>
              <a:t> “Elements” </a:t>
            </a:r>
            <a:r>
              <a:rPr lang="en-GB" b="1" err="1"/>
              <a:t>reflète</a:t>
            </a:r>
            <a:r>
              <a:rPr lang="en-GB" b="1"/>
              <a:t> la </a:t>
            </a:r>
            <a:r>
              <a:rPr lang="en-GB" b="1" err="1"/>
              <a:t>volatilité</a:t>
            </a:r>
            <a:r>
              <a:rPr lang="en-GB" b="1"/>
              <a:t> des prix</a:t>
            </a:r>
          </a:p>
        </p:txBody>
      </p:sp>
      <p:sp>
        <p:nvSpPr>
          <p:cNvPr id="16" name="TextBox 15"/>
          <p:cNvSpPr txBox="1"/>
          <p:nvPr/>
        </p:nvSpPr>
        <p:spPr>
          <a:xfrm>
            <a:off x="4816100" y="3711792"/>
            <a:ext cx="3006328" cy="646331"/>
          </a:xfrm>
          <a:prstGeom prst="rect">
            <a:avLst/>
          </a:prstGeom>
          <a:noFill/>
        </p:spPr>
        <p:txBody>
          <a:bodyPr wrap="square" rtlCol="0">
            <a:spAutoFit/>
          </a:bodyPr>
          <a:lstStyle/>
          <a:p>
            <a:r>
              <a:rPr lang="en-GB" b="1"/>
              <a:t>Les prix des </a:t>
            </a:r>
            <a:r>
              <a:rPr lang="en-GB" b="1" err="1"/>
              <a:t>matériaux</a:t>
            </a:r>
            <a:r>
              <a:rPr lang="en-GB" b="1"/>
              <a:t> </a:t>
            </a:r>
            <a:r>
              <a:rPr lang="en-GB" b="1" err="1"/>
              <a:t>sont</a:t>
            </a:r>
            <a:r>
              <a:rPr lang="en-GB" b="1"/>
              <a:t> </a:t>
            </a:r>
            <a:r>
              <a:rPr lang="en-GB" b="1" err="1"/>
              <a:t>actualisés</a:t>
            </a:r>
            <a:r>
              <a:rPr lang="en-GB" b="1"/>
              <a:t> </a:t>
            </a:r>
            <a:r>
              <a:rPr lang="en-GB" b="1" err="1"/>
              <a:t>une</a:t>
            </a:r>
            <a:r>
              <a:rPr lang="en-GB" b="1"/>
              <a:t> </a:t>
            </a:r>
            <a:r>
              <a:rPr lang="en-GB" b="1" err="1"/>
              <a:t>fois</a:t>
            </a:r>
            <a:r>
              <a:rPr lang="en-GB" b="1"/>
              <a:t> par an</a:t>
            </a:r>
          </a:p>
        </p:txBody>
      </p:sp>
      <p:sp>
        <p:nvSpPr>
          <p:cNvPr id="19" name="TextBox 18"/>
          <p:cNvSpPr txBox="1"/>
          <p:nvPr/>
        </p:nvSpPr>
        <p:spPr>
          <a:xfrm>
            <a:off x="8619986" y="4675367"/>
            <a:ext cx="2962414" cy="923330"/>
          </a:xfrm>
          <a:prstGeom prst="rect">
            <a:avLst/>
          </a:prstGeom>
          <a:noFill/>
        </p:spPr>
        <p:txBody>
          <a:bodyPr wrap="square" rtlCol="0">
            <a:spAutoFit/>
          </a:bodyPr>
          <a:lstStyle/>
          <a:p>
            <a:r>
              <a:rPr lang="en-GB" b="1"/>
              <a:t>La note </a:t>
            </a:r>
            <a:r>
              <a:rPr lang="en-GB" b="1" err="1"/>
              <a:t>scientifique</a:t>
            </a:r>
            <a:r>
              <a:rPr lang="en-GB" b="1"/>
              <a:t> met </a:t>
            </a:r>
            <a:r>
              <a:rPr lang="en-GB" b="1" err="1"/>
              <a:t>en</a:t>
            </a:r>
            <a:r>
              <a:rPr lang="en-GB" b="1"/>
              <a:t> </a:t>
            </a:r>
            <a:r>
              <a:rPr lang="en-GB" b="1" err="1"/>
              <a:t>avant</a:t>
            </a:r>
            <a:r>
              <a:rPr lang="en-GB" b="1"/>
              <a:t> les </a:t>
            </a:r>
            <a:r>
              <a:rPr lang="en-GB" b="1" err="1"/>
              <a:t>problématiques</a:t>
            </a:r>
            <a:r>
              <a:rPr lang="en-GB" b="1"/>
              <a:t> prix/</a:t>
            </a:r>
            <a:r>
              <a:rPr lang="en-GB" b="1" err="1"/>
              <a:t>coût</a:t>
            </a:r>
            <a:endParaRPr lang="en-GB" b="1"/>
          </a:p>
        </p:txBody>
      </p:sp>
      <p:grpSp>
        <p:nvGrpSpPr>
          <p:cNvPr id="8" name="Group 7"/>
          <p:cNvGrpSpPr/>
          <p:nvPr/>
        </p:nvGrpSpPr>
        <p:grpSpPr>
          <a:xfrm>
            <a:off x="6274019" y="1421081"/>
            <a:ext cx="4931008" cy="2672119"/>
            <a:chOff x="1518606" y="2078899"/>
            <a:chExt cx="5662179" cy="3068341"/>
          </a:xfrm>
        </p:grpSpPr>
        <p:pic>
          <p:nvPicPr>
            <p:cNvPr id="6" name="Picture 5"/>
            <p:cNvPicPr>
              <a:picLocks noChangeAspect="1"/>
            </p:cNvPicPr>
            <p:nvPr/>
          </p:nvPicPr>
          <p:blipFill rotWithShape="1">
            <a:blip r:embed="rId4"/>
            <a:srcRect l="841" t="2678" r="1"/>
            <a:stretch/>
          </p:blipFill>
          <p:spPr>
            <a:xfrm>
              <a:off x="1570560" y="2078899"/>
              <a:ext cx="5610225" cy="3068341"/>
            </a:xfrm>
            <a:prstGeom prst="rect">
              <a:avLst/>
            </a:prstGeom>
            <a:ln>
              <a:solidFill>
                <a:schemeClr val="tx2"/>
              </a:solidFill>
            </a:ln>
          </p:spPr>
        </p:pic>
        <p:sp>
          <p:nvSpPr>
            <p:cNvPr id="17" name="Rounded Rectangle 17"/>
            <p:cNvSpPr/>
            <p:nvPr/>
          </p:nvSpPr>
          <p:spPr bwMode="auto">
            <a:xfrm>
              <a:off x="1518606" y="4633216"/>
              <a:ext cx="4625945" cy="469214"/>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pic>
        <p:nvPicPr>
          <p:cNvPr id="10" name="Picture 9">
            <a:extLst>
              <a:ext uri="{FF2B5EF4-FFF2-40B4-BE49-F238E27FC236}">
                <a16:creationId xmlns:a16="http://schemas.microsoft.com/office/drawing/2014/main" id="{0C627823-5AD3-4C5F-AD63-2F678F5AD24E}"/>
              </a:ext>
            </a:extLst>
          </p:cNvPr>
          <p:cNvPicPr>
            <a:picLocks noChangeAspect="1"/>
          </p:cNvPicPr>
          <p:nvPr/>
        </p:nvPicPr>
        <p:blipFill>
          <a:blip r:embed="rId5"/>
          <a:stretch>
            <a:fillRect/>
          </a:stretch>
        </p:blipFill>
        <p:spPr>
          <a:xfrm>
            <a:off x="2924445" y="3059196"/>
            <a:ext cx="5410119" cy="3020563"/>
          </a:xfrm>
          <a:prstGeom prst="rect">
            <a:avLst/>
          </a:prstGeom>
        </p:spPr>
      </p:pic>
    </p:spTree>
    <p:extLst>
      <p:ext uri="{BB962C8B-B14F-4D97-AF65-F5344CB8AC3E}">
        <p14:creationId xmlns:p14="http://schemas.microsoft.com/office/powerpoint/2010/main" val="2722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2.30769E-6 1.85185E-6 L 0.20337 0.17639 " pathEditMode="relative" rAng="0" ptsTypes="AA">
                                      <p:cBhvr>
                                        <p:cTn id="6" dur="1250" fill="hold"/>
                                        <p:tgtEl>
                                          <p:spTgt spid="5"/>
                                        </p:tgtEl>
                                        <p:attrNameLst>
                                          <p:attrName>ppt_x</p:attrName>
                                          <p:attrName>ppt_y</p:attrName>
                                        </p:attrNameLst>
                                      </p:cBhvr>
                                      <p:rCtr x="10160" y="8819"/>
                                    </p:animMotion>
                                  </p:childTnLst>
                                </p:cTn>
                              </p:par>
                            </p:childTnLst>
                          </p:cTn>
                        </p:par>
                        <p:par>
                          <p:cTn id="7" fill="hold">
                            <p:stCondLst>
                              <p:cond delay="1250"/>
                            </p:stCondLst>
                            <p:childTnLst>
                              <p:par>
                                <p:cTn id="8" presetID="22" presetClass="entr" presetSubtype="8"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1000"/>
                            </p:stCondLst>
                            <p:childTnLst>
                              <p:par>
                                <p:cTn id="36" presetID="35" presetClass="path" presetSubtype="0" accel="50000" decel="50000" fill="hold" nodeType="afterEffect">
                                  <p:stCondLst>
                                    <p:cond delay="0"/>
                                  </p:stCondLst>
                                  <p:childTnLst>
                                    <p:animMotion origin="layout" path="M 1.53846E-6 -4.81481E-6 L -0.11651 -0.003 " pathEditMode="relative" rAng="0" ptsTypes="AA">
                                      <p:cBhvr>
                                        <p:cTn id="37" dur="1000" fill="hold"/>
                                        <p:tgtEl>
                                          <p:spTgt spid="8"/>
                                        </p:tgtEl>
                                        <p:attrNameLst>
                                          <p:attrName>ppt_x</p:attrName>
                                          <p:attrName>ppt_y</p:attrName>
                                        </p:attrNameLst>
                                      </p:cBhvr>
                                      <p:rCtr x="-583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ln w="9525"/>
        </p:spPr>
        <p:txBody>
          <a:bodyPr/>
          <a:lstStyle/>
          <a:p>
            <a:r>
              <a:rPr lang="en-GB">
                <a:latin typeface="+mn-lt"/>
              </a:rPr>
              <a:t>Estimation du </a:t>
            </a:r>
            <a:r>
              <a:rPr lang="en-GB" err="1">
                <a:latin typeface="+mn-lt"/>
              </a:rPr>
              <a:t>coût</a:t>
            </a:r>
            <a:endParaRPr lang="en-GB">
              <a:latin typeface="+mn-lt"/>
            </a:endParaRPr>
          </a:p>
        </p:txBody>
      </p:sp>
      <p:cxnSp>
        <p:nvCxnSpPr>
          <p:cNvPr id="34" name="Straight Arrow Connector 33"/>
          <p:cNvCxnSpPr/>
          <p:nvPr/>
        </p:nvCxnSpPr>
        <p:spPr bwMode="auto">
          <a:xfrm>
            <a:off x="4102290" y="3802211"/>
            <a:ext cx="2459214" cy="0"/>
          </a:xfrm>
          <a:prstGeom prst="straightConnector1">
            <a:avLst/>
          </a:prstGeom>
          <a:noFill/>
          <a:ln w="9525" cap="flat" cmpd="sng" algn="ctr">
            <a:noFill/>
            <a:prstDash val="solid"/>
            <a:round/>
            <a:headEnd type="none" w="med" len="med"/>
            <a:tailEnd type="triangle"/>
          </a:ln>
          <a:effectLst/>
        </p:spPr>
      </p:cxnSp>
      <p:grpSp>
        <p:nvGrpSpPr>
          <p:cNvPr id="35" name="Group 39"/>
          <p:cNvGrpSpPr>
            <a:grpSpLocks/>
          </p:cNvGrpSpPr>
          <p:nvPr/>
        </p:nvGrpSpPr>
        <p:grpSpPr bwMode="auto">
          <a:xfrm>
            <a:off x="2074190" y="2976349"/>
            <a:ext cx="2350248" cy="2371725"/>
            <a:chOff x="78" y="2380"/>
            <a:chExt cx="1367" cy="1494"/>
          </a:xfrm>
        </p:grpSpPr>
        <p:sp>
          <p:nvSpPr>
            <p:cNvPr id="58" name="AutoShape 28"/>
            <p:cNvSpPr>
              <a:spLocks/>
            </p:cNvSpPr>
            <p:nvPr/>
          </p:nvSpPr>
          <p:spPr bwMode="auto">
            <a:xfrm>
              <a:off x="1296" y="2380"/>
              <a:ext cx="149" cy="1494"/>
            </a:xfrm>
            <a:prstGeom prst="leftBrace">
              <a:avLst>
                <a:gd name="adj1" fmla="val 83557"/>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GB" b="1"/>
            </a:p>
          </p:txBody>
        </p:sp>
        <p:sp>
          <p:nvSpPr>
            <p:cNvPr id="59" name="Text Box 29"/>
            <p:cNvSpPr txBox="1">
              <a:spLocks noChangeArrowheads="1"/>
            </p:cNvSpPr>
            <p:nvPr/>
          </p:nvSpPr>
          <p:spPr bwMode="auto">
            <a:xfrm>
              <a:off x="78" y="2864"/>
              <a:ext cx="120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b="1" err="1">
                  <a:latin typeface="+mn-lt"/>
                </a:rPr>
                <a:t>Chacun</a:t>
              </a:r>
              <a:r>
                <a:rPr lang="en-US" b="1">
                  <a:latin typeface="+mn-lt"/>
                </a:rPr>
                <a:t> </a:t>
              </a:r>
              <a:r>
                <a:rPr lang="en-US" b="1" err="1">
                  <a:latin typeface="+mn-lt"/>
                </a:rPr>
                <a:t>représente</a:t>
              </a:r>
              <a:r>
                <a:rPr lang="en-US" b="1">
                  <a:latin typeface="+mn-lt"/>
                </a:rPr>
                <a:t> un </a:t>
              </a:r>
              <a:r>
                <a:rPr lang="en-US" b="1" err="1">
                  <a:latin typeface="+mn-lt"/>
                </a:rPr>
                <a:t>coût</a:t>
              </a:r>
              <a:endParaRPr lang="en-US" b="1">
                <a:latin typeface="+mn-lt"/>
              </a:endParaRPr>
            </a:p>
          </p:txBody>
        </p:sp>
      </p:grpSp>
      <p:grpSp>
        <p:nvGrpSpPr>
          <p:cNvPr id="61" name="Group 40"/>
          <p:cNvGrpSpPr>
            <a:grpSpLocks/>
          </p:cNvGrpSpPr>
          <p:nvPr/>
        </p:nvGrpSpPr>
        <p:grpSpPr bwMode="auto">
          <a:xfrm>
            <a:off x="1939926" y="1415604"/>
            <a:ext cx="8628063" cy="366713"/>
            <a:chOff x="336" y="1128"/>
            <a:chExt cx="5017" cy="231"/>
          </a:xfrm>
        </p:grpSpPr>
        <p:sp>
          <p:nvSpPr>
            <p:cNvPr id="69" name="Text Box 34"/>
            <p:cNvSpPr txBox="1">
              <a:spLocks noChangeArrowheads="1"/>
            </p:cNvSpPr>
            <p:nvPr/>
          </p:nvSpPr>
          <p:spPr bwMode="auto">
            <a:xfrm>
              <a:off x="336" y="1128"/>
              <a:ext cx="48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15000"/>
                </a:spcBef>
                <a:spcAft>
                  <a:spcPct val="15000"/>
                </a:spcAft>
                <a:buClr>
                  <a:schemeClr val="accent1"/>
                </a:buClr>
                <a:buSzPct val="110000"/>
                <a:buFont typeface="Wingdings" pitchFamily="2" charset="2"/>
                <a:buChar char="§"/>
              </a:pPr>
              <a:r>
                <a:rPr lang="en-US" b="1" dirty="0">
                  <a:latin typeface="+mn-lt"/>
                </a:rPr>
                <a:t>  Estimation de </a:t>
              </a:r>
              <a:r>
                <a:rPr lang="en-US" b="1" dirty="0" err="1">
                  <a:latin typeface="+mn-lt"/>
                </a:rPr>
                <a:t>coût</a:t>
              </a:r>
              <a:r>
                <a:rPr lang="en-US" b="1" dirty="0">
                  <a:latin typeface="+mn-lt"/>
                </a:rPr>
                <a:t> pour </a:t>
              </a:r>
              <a:r>
                <a:rPr lang="en-US" b="1" dirty="0" err="1">
                  <a:latin typeface="+mn-lt"/>
                </a:rPr>
                <a:t>appel</a:t>
              </a:r>
              <a:r>
                <a:rPr lang="en-US" b="1" dirty="0">
                  <a:latin typeface="+mn-lt"/>
                </a:rPr>
                <a:t> </a:t>
              </a:r>
              <a:r>
                <a:rPr lang="en-US" b="1" dirty="0" err="1">
                  <a:latin typeface="+mn-lt"/>
                </a:rPr>
                <a:t>d’offres</a:t>
              </a:r>
              <a:r>
                <a:rPr lang="en-US" b="1" dirty="0">
                  <a:latin typeface="+mn-lt"/>
                </a:rPr>
                <a:t> </a:t>
              </a:r>
              <a:r>
                <a:rPr lang="en-US" dirty="0">
                  <a:latin typeface="+mn-lt"/>
                </a:rPr>
                <a:t>– </a:t>
              </a:r>
              <a:r>
                <a:rPr lang="en-US" i="1" dirty="0">
                  <a:latin typeface="+mn-lt"/>
                </a:rPr>
                <a:t>Le </a:t>
              </a:r>
              <a:r>
                <a:rPr lang="en-US" i="1" dirty="0" err="1">
                  <a:latin typeface="+mn-lt"/>
                </a:rPr>
                <a:t>coût</a:t>
              </a:r>
              <a:r>
                <a:rPr lang="en-US" i="1" dirty="0">
                  <a:latin typeface="+mn-lt"/>
                </a:rPr>
                <a:t> total </a:t>
              </a:r>
              <a:r>
                <a:rPr lang="en-US" dirty="0" err="1">
                  <a:latin typeface="+mn-lt"/>
                </a:rPr>
                <a:t>est</a:t>
              </a:r>
              <a:r>
                <a:rPr lang="en-US" dirty="0">
                  <a:latin typeface="+mn-lt"/>
                </a:rPr>
                <a:t> </a:t>
              </a:r>
              <a:r>
                <a:rPr lang="en-US" dirty="0" err="1">
                  <a:latin typeface="+mn-lt"/>
                </a:rPr>
                <a:t>requis</a:t>
              </a:r>
              <a:r>
                <a:rPr lang="en-US" dirty="0">
                  <a:latin typeface="+mn-lt"/>
                </a:rPr>
                <a:t>, à</a:t>
              </a:r>
            </a:p>
          </p:txBody>
        </p:sp>
        <p:graphicFrame>
          <p:nvGraphicFramePr>
            <p:cNvPr id="70" name="Object 2"/>
            <p:cNvGraphicFramePr>
              <a:graphicFrameLocks noChangeAspect="1"/>
            </p:cNvGraphicFramePr>
            <p:nvPr/>
          </p:nvGraphicFramePr>
          <p:xfrm>
            <a:off x="4709" y="1174"/>
            <a:ext cx="644" cy="147"/>
          </p:xfrm>
          <a:graphic>
            <a:graphicData uri="http://schemas.openxmlformats.org/presentationml/2006/ole">
              <mc:AlternateContent xmlns:mc="http://schemas.openxmlformats.org/markup-compatibility/2006">
                <mc:Choice xmlns:v="urn:schemas-microsoft-com:vml" Requires="v">
                  <p:oleObj name="Equation" r:id="rId3" imgW="571320" imgH="279360" progId="Equation.3">
                    <p:embed/>
                  </p:oleObj>
                </mc:Choice>
                <mc:Fallback>
                  <p:oleObj name="Equation" r:id="rId3" imgW="571320" imgH="279360" progId="Equation.3">
                    <p:embed/>
                    <p:pic>
                      <p:nvPicPr>
                        <p:cNvPr id="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 y="1174"/>
                          <a:ext cx="644"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 name="Text Box 36"/>
          <p:cNvSpPr txBox="1">
            <a:spLocks noChangeArrowheads="1"/>
          </p:cNvSpPr>
          <p:nvPr/>
        </p:nvSpPr>
        <p:spPr bwMode="auto">
          <a:xfrm>
            <a:off x="1939925" y="1898204"/>
            <a:ext cx="9107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15000"/>
              </a:spcBef>
              <a:spcAft>
                <a:spcPct val="15000"/>
              </a:spcAft>
              <a:buClr>
                <a:schemeClr val="accent1"/>
              </a:buClr>
              <a:buSzPct val="110000"/>
              <a:buFont typeface="Wingdings" pitchFamily="2" charset="2"/>
              <a:buChar char="§"/>
            </a:pPr>
            <a:r>
              <a:rPr lang="en-US" dirty="0">
                <a:latin typeface="+mn-lt"/>
              </a:rPr>
              <a:t>  </a:t>
            </a:r>
            <a:r>
              <a:rPr lang="en-US" b="1" dirty="0">
                <a:latin typeface="+mn-lt"/>
              </a:rPr>
              <a:t>Estimation du </a:t>
            </a:r>
            <a:r>
              <a:rPr lang="en-US" b="1" dirty="0" err="1">
                <a:latin typeface="+mn-lt"/>
              </a:rPr>
              <a:t>coût</a:t>
            </a:r>
            <a:r>
              <a:rPr lang="en-US" b="1" dirty="0">
                <a:latin typeface="+mn-lt"/>
              </a:rPr>
              <a:t> pour </a:t>
            </a:r>
            <a:r>
              <a:rPr lang="en-US" b="1" dirty="0" err="1">
                <a:latin typeface="+mn-lt"/>
              </a:rPr>
              <a:t>classement</a:t>
            </a:r>
            <a:r>
              <a:rPr lang="en-US" b="1" dirty="0">
                <a:latin typeface="+mn-lt"/>
              </a:rPr>
              <a:t> </a:t>
            </a:r>
            <a:r>
              <a:rPr lang="en-US" dirty="0">
                <a:latin typeface="+mn-lt"/>
              </a:rPr>
              <a:t>– </a:t>
            </a:r>
            <a:r>
              <a:rPr lang="en-US" i="1" dirty="0">
                <a:latin typeface="+mn-lt"/>
              </a:rPr>
              <a:t>un </a:t>
            </a:r>
            <a:r>
              <a:rPr lang="en-US" i="1" dirty="0" err="1">
                <a:latin typeface="+mn-lt"/>
              </a:rPr>
              <a:t>coût</a:t>
            </a:r>
            <a:r>
              <a:rPr lang="en-US" i="1" dirty="0">
                <a:latin typeface="+mn-lt"/>
              </a:rPr>
              <a:t> </a:t>
            </a:r>
            <a:r>
              <a:rPr lang="en-US" i="1" dirty="0" err="1">
                <a:latin typeface="+mn-lt"/>
              </a:rPr>
              <a:t>relatif</a:t>
            </a:r>
            <a:r>
              <a:rPr lang="en-US" i="1" dirty="0">
                <a:latin typeface="+mn-lt"/>
              </a:rPr>
              <a:t> </a:t>
            </a:r>
            <a:r>
              <a:rPr lang="en-US" dirty="0" err="1">
                <a:latin typeface="+mn-lt"/>
              </a:rPr>
              <a:t>est</a:t>
            </a:r>
            <a:r>
              <a:rPr lang="en-US" dirty="0">
                <a:latin typeface="+mn-lt"/>
              </a:rPr>
              <a:t> OK – </a:t>
            </a:r>
            <a:r>
              <a:rPr lang="en-US" dirty="0" err="1">
                <a:latin typeface="+mn-lt"/>
              </a:rPr>
              <a:t>mais</a:t>
            </a:r>
            <a:r>
              <a:rPr lang="en-US" dirty="0">
                <a:latin typeface="+mn-lt"/>
              </a:rPr>
              <a:t> </a:t>
            </a:r>
            <a:r>
              <a:rPr lang="en-US" dirty="0" err="1">
                <a:latin typeface="+mn-lt"/>
              </a:rPr>
              <a:t>nécessite</a:t>
            </a:r>
            <a:r>
              <a:rPr lang="en-US" dirty="0">
                <a:latin typeface="+mn-lt"/>
              </a:rPr>
              <a:t> </a:t>
            </a:r>
            <a:r>
              <a:rPr lang="en-US" dirty="0" err="1">
                <a:latin typeface="+mn-lt"/>
              </a:rPr>
              <a:t>une</a:t>
            </a:r>
            <a:r>
              <a:rPr lang="en-US" dirty="0">
                <a:latin typeface="+mn-lt"/>
              </a:rPr>
              <a:t> </a:t>
            </a:r>
            <a:r>
              <a:rPr lang="en-US" dirty="0" err="1">
                <a:latin typeface="+mn-lt"/>
              </a:rPr>
              <a:t>généralité</a:t>
            </a:r>
            <a:endParaRPr lang="en-US" dirty="0">
              <a:latin typeface="+mn-lt"/>
            </a:endParaRPr>
          </a:p>
        </p:txBody>
      </p:sp>
      <p:sp>
        <p:nvSpPr>
          <p:cNvPr id="72" name="Text Box 37"/>
          <p:cNvSpPr txBox="1">
            <a:spLocks noChangeArrowheads="1"/>
          </p:cNvSpPr>
          <p:nvPr/>
        </p:nvSpPr>
        <p:spPr bwMode="auto">
          <a:xfrm>
            <a:off x="1981200" y="762000"/>
            <a:ext cx="8420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15000"/>
              </a:spcBef>
              <a:spcAft>
                <a:spcPct val="15000"/>
              </a:spcAft>
              <a:buClr>
                <a:schemeClr val="tx1"/>
              </a:buClr>
              <a:buSzPct val="50000"/>
            </a:pPr>
            <a:r>
              <a:rPr lang="fr-FR">
                <a:latin typeface="+mn-lt"/>
              </a:rPr>
              <a:t>Quand différentes combinaisons matériau / procédé correspondent au cahier des charges, il est logique </a:t>
            </a:r>
            <a:r>
              <a:rPr lang="en-US">
                <a:latin typeface="+mn-lt"/>
              </a:rPr>
              <a:t>de les classer par </a:t>
            </a:r>
            <a:r>
              <a:rPr lang="en-US" b="1" err="1">
                <a:latin typeface="+mn-lt"/>
              </a:rPr>
              <a:t>coût</a:t>
            </a:r>
            <a:r>
              <a:rPr lang="en-US">
                <a:latin typeface="+mn-lt"/>
              </a:rPr>
              <a:t>.</a:t>
            </a:r>
          </a:p>
        </p:txBody>
      </p:sp>
      <p:sp>
        <p:nvSpPr>
          <p:cNvPr id="73" name="Text Box 38"/>
          <p:cNvSpPr txBox="1">
            <a:spLocks noChangeArrowheads="1"/>
          </p:cNvSpPr>
          <p:nvPr/>
        </p:nvSpPr>
        <p:spPr bwMode="auto">
          <a:xfrm>
            <a:off x="2074864" y="2493516"/>
            <a:ext cx="5248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err="1">
                <a:latin typeface="+mn-lt"/>
              </a:rPr>
              <a:t>Paramètres</a:t>
            </a:r>
            <a:r>
              <a:rPr lang="en-GB">
                <a:latin typeface="+mn-lt"/>
              </a:rPr>
              <a:t> </a:t>
            </a:r>
            <a:r>
              <a:rPr lang="en-GB" err="1">
                <a:latin typeface="+mn-lt"/>
              </a:rPr>
              <a:t>génériques</a:t>
            </a:r>
            <a:r>
              <a:rPr lang="en-GB">
                <a:latin typeface="+mn-lt"/>
              </a:rPr>
              <a:t> </a:t>
            </a:r>
            <a:r>
              <a:rPr lang="en-GB" err="1">
                <a:latin typeface="+mn-lt"/>
              </a:rPr>
              <a:t>d’entrée</a:t>
            </a:r>
            <a:r>
              <a:rPr lang="en-GB">
                <a:latin typeface="+mn-lt"/>
              </a:rPr>
              <a:t> pour tout </a:t>
            </a:r>
            <a:r>
              <a:rPr lang="en-GB" err="1">
                <a:latin typeface="+mn-lt"/>
              </a:rPr>
              <a:t>procédé</a:t>
            </a:r>
            <a:r>
              <a:rPr lang="en-GB">
                <a:latin typeface="+mn-lt"/>
              </a:rPr>
              <a:t> : </a:t>
            </a:r>
          </a:p>
        </p:txBody>
      </p:sp>
      <p:grpSp>
        <p:nvGrpSpPr>
          <p:cNvPr id="74" name="Group 73"/>
          <p:cNvGrpSpPr/>
          <p:nvPr/>
        </p:nvGrpSpPr>
        <p:grpSpPr>
          <a:xfrm>
            <a:off x="4672371" y="2971800"/>
            <a:ext cx="6104642" cy="3032292"/>
            <a:chOff x="2820988" y="3593932"/>
            <a:chExt cx="6104642" cy="3032292"/>
          </a:xfrm>
        </p:grpSpPr>
        <p:grpSp>
          <p:nvGrpSpPr>
            <p:cNvPr id="75" name="Group 32"/>
            <p:cNvGrpSpPr>
              <a:grpSpLocks/>
            </p:cNvGrpSpPr>
            <p:nvPr/>
          </p:nvGrpSpPr>
          <p:grpSpPr bwMode="auto">
            <a:xfrm>
              <a:off x="2820988" y="3593932"/>
              <a:ext cx="5778500" cy="2597150"/>
              <a:chOff x="1512" y="1970"/>
              <a:chExt cx="3360" cy="1636"/>
            </a:xfrm>
          </p:grpSpPr>
          <p:sp>
            <p:nvSpPr>
              <p:cNvPr id="78" name="AutoShape 5"/>
              <p:cNvSpPr>
                <a:spLocks noChangeArrowheads="1"/>
              </p:cNvSpPr>
              <p:nvPr/>
            </p:nvSpPr>
            <p:spPr bwMode="auto">
              <a:xfrm>
                <a:off x="2568" y="1970"/>
                <a:ext cx="1266" cy="1613"/>
              </a:xfrm>
              <a:prstGeom prst="roundRect">
                <a:avLst>
                  <a:gd name="adj" fmla="val 6975"/>
                </a:avLst>
              </a:prstGeom>
              <a:solidFill>
                <a:srgbClr val="F0FFFF">
                  <a:alpha val="50195"/>
                </a:srgbClr>
              </a:solidFill>
              <a:ln w="28575">
                <a:solidFill>
                  <a:srgbClr val="7FC4BC"/>
                </a:solidFill>
                <a:round/>
                <a:headEnd/>
                <a:tailEnd/>
              </a:ln>
            </p:spPr>
            <p:txBody>
              <a:bodyPr anchor="ctr"/>
              <a:lstStyle/>
              <a:p>
                <a:endParaRPr lang="en-GB" b="1"/>
              </a:p>
            </p:txBody>
          </p:sp>
          <p:sp>
            <p:nvSpPr>
              <p:cNvPr id="79" name="Text Box 6"/>
              <p:cNvSpPr txBox="1">
                <a:spLocks noChangeArrowheads="1"/>
              </p:cNvSpPr>
              <p:nvPr/>
            </p:nvSpPr>
            <p:spPr bwMode="auto">
              <a:xfrm>
                <a:off x="2616" y="2535"/>
                <a:ext cx="1097"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r>
                  <a:rPr lang="en-US" b="1" err="1">
                    <a:latin typeface="+mn-lt"/>
                  </a:rPr>
                  <a:t>Procédé</a:t>
                </a:r>
                <a:r>
                  <a:rPr lang="en-US" b="1">
                    <a:latin typeface="+mn-lt"/>
                  </a:rPr>
                  <a:t> de </a:t>
                </a:r>
              </a:p>
              <a:p>
                <a:pPr algn="ctr"/>
                <a:r>
                  <a:rPr lang="en-US" b="1">
                    <a:latin typeface="+mn-lt"/>
                  </a:rPr>
                  <a:t>fabrication</a:t>
                </a:r>
              </a:p>
            </p:txBody>
          </p:sp>
          <p:grpSp>
            <p:nvGrpSpPr>
              <p:cNvPr id="80" name="Group 7"/>
              <p:cNvGrpSpPr>
                <a:grpSpLocks/>
              </p:cNvGrpSpPr>
              <p:nvPr/>
            </p:nvGrpSpPr>
            <p:grpSpPr bwMode="auto">
              <a:xfrm>
                <a:off x="1512" y="1970"/>
                <a:ext cx="1104" cy="1636"/>
                <a:chOff x="912" y="1584"/>
                <a:chExt cx="1104" cy="1668"/>
              </a:xfrm>
            </p:grpSpPr>
            <p:sp>
              <p:nvSpPr>
                <p:cNvPr id="96" name="AutoShape 9"/>
                <p:cNvSpPr>
                  <a:spLocks noChangeArrowheads="1"/>
                </p:cNvSpPr>
                <p:nvPr/>
              </p:nvSpPr>
              <p:spPr bwMode="auto">
                <a:xfrm>
                  <a:off x="912" y="1584"/>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err="1"/>
                    <a:t>Matériaux</a:t>
                  </a:r>
                  <a:endParaRPr lang="en-GB" b="1"/>
                </a:p>
              </p:txBody>
            </p:sp>
            <p:sp>
              <p:nvSpPr>
                <p:cNvPr id="94" name="AutoShape 12"/>
                <p:cNvSpPr>
                  <a:spLocks noChangeArrowheads="1"/>
                </p:cNvSpPr>
                <p:nvPr/>
              </p:nvSpPr>
              <p:spPr bwMode="auto">
                <a:xfrm>
                  <a:off x="919" y="1932"/>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err="1"/>
                    <a:t>Energie</a:t>
                  </a:r>
                  <a:endParaRPr lang="en-GB" b="1"/>
                </a:p>
              </p:txBody>
            </p:sp>
            <p:sp>
              <p:nvSpPr>
                <p:cNvPr id="92" name="AutoShape 15"/>
                <p:cNvSpPr>
                  <a:spLocks noChangeArrowheads="1"/>
                </p:cNvSpPr>
                <p:nvPr/>
              </p:nvSpPr>
              <p:spPr bwMode="auto">
                <a:xfrm>
                  <a:off x="919" y="2262"/>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err="1"/>
                    <a:t>Equipement</a:t>
                  </a:r>
                  <a:endParaRPr lang="en-GB" b="1"/>
                </a:p>
              </p:txBody>
            </p:sp>
            <p:sp>
              <p:nvSpPr>
                <p:cNvPr id="90" name="AutoShape 18"/>
                <p:cNvSpPr>
                  <a:spLocks noChangeArrowheads="1"/>
                </p:cNvSpPr>
                <p:nvPr/>
              </p:nvSpPr>
              <p:spPr bwMode="auto">
                <a:xfrm>
                  <a:off x="919" y="2598"/>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a:t>Durée</a:t>
                  </a:r>
                </a:p>
              </p:txBody>
            </p:sp>
            <p:sp>
              <p:nvSpPr>
                <p:cNvPr id="88" name="AutoShape 21"/>
                <p:cNvSpPr>
                  <a:spLocks noChangeArrowheads="1"/>
                </p:cNvSpPr>
                <p:nvPr/>
              </p:nvSpPr>
              <p:spPr bwMode="auto">
                <a:xfrm>
                  <a:off x="919" y="2940"/>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a:t>Information</a:t>
                  </a:r>
                </a:p>
              </p:txBody>
            </p:sp>
          </p:grpSp>
          <p:sp>
            <p:nvSpPr>
              <p:cNvPr id="81" name="AutoShape 23"/>
              <p:cNvSpPr>
                <a:spLocks noChangeArrowheads="1"/>
              </p:cNvSpPr>
              <p:nvPr/>
            </p:nvSpPr>
            <p:spPr bwMode="auto">
              <a:xfrm>
                <a:off x="3812" y="2599"/>
                <a:ext cx="287" cy="306"/>
              </a:xfrm>
              <a:prstGeom prst="rightArrow">
                <a:avLst>
                  <a:gd name="adj1" fmla="val 50000"/>
                  <a:gd name="adj2" fmla="val 43137"/>
                </a:avLst>
              </a:prstGeom>
              <a:solidFill>
                <a:schemeClr val="bg1"/>
              </a:solidFill>
              <a:ln w="28575">
                <a:solidFill>
                  <a:srgbClr val="7FC4BC"/>
                </a:solidFill>
                <a:miter lim="800000"/>
                <a:headEnd/>
                <a:tailEnd/>
              </a:ln>
            </p:spPr>
            <p:txBody>
              <a:bodyPr wrap="none" anchor="ctr"/>
              <a:lstStyle/>
              <a:p>
                <a:endParaRPr lang="en-GB" b="1"/>
              </a:p>
            </p:txBody>
          </p:sp>
          <p:sp>
            <p:nvSpPr>
              <p:cNvPr id="82" name="Text Box 24"/>
              <p:cNvSpPr txBox="1">
                <a:spLocks noChangeArrowheads="1"/>
              </p:cNvSpPr>
              <p:nvPr/>
            </p:nvSpPr>
            <p:spPr bwMode="auto">
              <a:xfrm>
                <a:off x="4152" y="2645"/>
                <a:ext cx="720" cy="237"/>
              </a:xfrm>
              <a:prstGeom prst="rect">
                <a:avLst/>
              </a:prstGeom>
              <a:noFill/>
              <a:ln w="9525">
                <a:no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pPr>
                <a:r>
                  <a:rPr lang="en-US" b="1" err="1">
                    <a:latin typeface="+mn-lt"/>
                  </a:rPr>
                  <a:t>Produit</a:t>
                </a:r>
                <a:endParaRPr lang="en-US" b="1">
                  <a:latin typeface="+mn-lt"/>
                </a:endParaRPr>
              </a:p>
            </p:txBody>
          </p:sp>
        </p:grpSp>
        <p:sp>
          <p:nvSpPr>
            <p:cNvPr id="76" name="AutoShape 23"/>
            <p:cNvSpPr>
              <a:spLocks noChangeArrowheads="1"/>
            </p:cNvSpPr>
            <p:nvPr/>
          </p:nvSpPr>
          <p:spPr bwMode="auto">
            <a:xfrm rot="5400000">
              <a:off x="5420554" y="6107153"/>
              <a:ext cx="512692" cy="485775"/>
            </a:xfrm>
            <a:prstGeom prst="rightArrow">
              <a:avLst>
                <a:gd name="adj1" fmla="val 50000"/>
                <a:gd name="adj2" fmla="val 43137"/>
              </a:avLst>
            </a:prstGeom>
            <a:solidFill>
              <a:schemeClr val="bg1"/>
            </a:solidFill>
            <a:ln w="28575">
              <a:solidFill>
                <a:srgbClr val="7FC4BC"/>
              </a:solidFill>
              <a:miter lim="800000"/>
              <a:headEnd/>
              <a:tailEnd/>
            </a:ln>
          </p:spPr>
          <p:txBody>
            <a:bodyPr wrap="none" anchor="ctr"/>
            <a:lstStyle/>
            <a:p>
              <a:endParaRPr lang="en-GB" b="1"/>
            </a:p>
          </p:txBody>
        </p:sp>
        <p:sp>
          <p:nvSpPr>
            <p:cNvPr id="77" name="TextBox 76"/>
            <p:cNvSpPr txBox="1"/>
            <p:nvPr/>
          </p:nvSpPr>
          <p:spPr>
            <a:xfrm>
              <a:off x="5976938" y="6256892"/>
              <a:ext cx="2948692" cy="369332"/>
            </a:xfrm>
            <a:prstGeom prst="rect">
              <a:avLst/>
            </a:prstGeom>
            <a:noFill/>
          </p:spPr>
          <p:txBody>
            <a:bodyPr wrap="none" rtlCol="0">
              <a:spAutoFit/>
            </a:bodyPr>
            <a:lstStyle/>
            <a:p>
              <a:r>
                <a:rPr lang="en-GB" b="1"/>
                <a:t>Rebuts de matière et </a:t>
              </a:r>
              <a:r>
                <a:rPr lang="en-GB" b="1" err="1"/>
                <a:t>énergie</a:t>
              </a:r>
              <a:endParaRPr lang="en-GB" b="1"/>
            </a:p>
          </p:txBody>
        </p:sp>
      </p:grpSp>
    </p:spTree>
    <p:extLst>
      <p:ext uri="{BB962C8B-B14F-4D97-AF65-F5344CB8AC3E}">
        <p14:creationId xmlns:p14="http://schemas.microsoft.com/office/powerpoint/2010/main" val="220434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left)">
                                      <p:cBhvr>
                                        <p:cTn id="15" dur="500"/>
                                        <p:tgtEl>
                                          <p:spTgt spid="7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utoUpdateAnimBg="0"/>
      <p:bldP spid="7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D67F7DA-8FF6-4876-B5CB-714B4E9353C3}"/>
              </a:ext>
            </a:extLst>
          </p:cNvPr>
          <p:cNvGraphicFramePr>
            <a:graphicFrameLocks noGrp="1"/>
          </p:cNvGraphicFramePr>
          <p:nvPr/>
        </p:nvGraphicFramePr>
        <p:xfrm>
          <a:off x="1649847" y="2153920"/>
          <a:ext cx="8127999" cy="2494280"/>
        </p:xfrm>
        <a:graphic>
          <a:graphicData uri="http://schemas.openxmlformats.org/drawingml/2006/table">
            <a:tbl>
              <a:tblPr firstRow="1" bandRow="1">
                <a:tableStyleId>{6E25E649-3F16-4E02-A733-19D2CDBF48F0}</a:tableStyleId>
              </a:tblPr>
              <a:tblGrid>
                <a:gridCol w="5098704">
                  <a:extLst>
                    <a:ext uri="{9D8B030D-6E8A-4147-A177-3AD203B41FA5}">
                      <a16:colId xmlns:a16="http://schemas.microsoft.com/office/drawing/2014/main" val="1084971358"/>
                    </a:ext>
                  </a:extLst>
                </a:gridCol>
                <a:gridCol w="1676400">
                  <a:extLst>
                    <a:ext uri="{9D8B030D-6E8A-4147-A177-3AD203B41FA5}">
                      <a16:colId xmlns:a16="http://schemas.microsoft.com/office/drawing/2014/main" val="612461131"/>
                    </a:ext>
                  </a:extLst>
                </a:gridCol>
                <a:gridCol w="1352895">
                  <a:extLst>
                    <a:ext uri="{9D8B030D-6E8A-4147-A177-3AD203B41FA5}">
                      <a16:colId xmlns:a16="http://schemas.microsoft.com/office/drawing/2014/main" val="2910968077"/>
                    </a:ext>
                  </a:extLst>
                </a:gridCol>
              </a:tblGrid>
              <a:tr h="370840">
                <a:tc>
                  <a:txBody>
                    <a:bodyPr/>
                    <a:lstStyle/>
                    <a:p>
                      <a:r>
                        <a:rPr lang="en-US" err="1"/>
                        <a:t>Ressource</a:t>
                      </a:r>
                      <a:endParaRPr lang="en-US"/>
                    </a:p>
                  </a:txBody>
                  <a:tcPr/>
                </a:tc>
                <a:tc>
                  <a:txBody>
                    <a:bodyPr/>
                    <a:lstStyle/>
                    <a:p>
                      <a:r>
                        <a:rPr lang="en-US" err="1"/>
                        <a:t>Symbole</a:t>
                      </a:r>
                      <a:endParaRPr lang="en-US"/>
                    </a:p>
                  </a:txBody>
                  <a:tcPr/>
                </a:tc>
                <a:tc>
                  <a:txBody>
                    <a:bodyPr/>
                    <a:lstStyle/>
                    <a:p>
                      <a:r>
                        <a:rPr lang="en-US" err="1"/>
                        <a:t>Unité</a:t>
                      </a:r>
                      <a:endParaRPr lang="en-US"/>
                    </a:p>
                  </a:txBody>
                  <a:tcPr/>
                </a:tc>
                <a:extLst>
                  <a:ext uri="{0D108BD9-81ED-4DB2-BD59-A6C34878D82A}">
                    <a16:rowId xmlns:a16="http://schemas.microsoft.com/office/drawing/2014/main" val="432822496"/>
                  </a:ext>
                </a:extLst>
              </a:tr>
              <a:tr h="370840">
                <a:tc>
                  <a:txBody>
                    <a:bodyPr/>
                    <a:lstStyle/>
                    <a:p>
                      <a:r>
                        <a:rPr lang="en-US" b="1" err="1">
                          <a:solidFill>
                            <a:schemeClr val="accent1"/>
                          </a:solidFill>
                        </a:rPr>
                        <a:t>Matériaux</a:t>
                      </a:r>
                      <a:r>
                        <a:rPr lang="en-US" b="1">
                          <a:solidFill>
                            <a:schemeClr val="accent1"/>
                          </a:solidFill>
                        </a:rPr>
                        <a:t> </a:t>
                      </a:r>
                      <a:r>
                        <a:rPr lang="en-US" b="0" err="1"/>
                        <a:t>consomables</a:t>
                      </a:r>
                      <a:r>
                        <a:rPr lang="en-US" b="0"/>
                        <a:t> </a:t>
                      </a:r>
                      <a:r>
                        <a:rPr lang="en-US" b="0" err="1"/>
                        <a:t>inclus</a:t>
                      </a:r>
                      <a:endParaRPr lang="en-US"/>
                    </a:p>
                  </a:txBody>
                  <a:tcPr/>
                </a:tc>
                <a:tc>
                  <a:txBody>
                    <a:bodyPr/>
                    <a:lstStyle/>
                    <a:p>
                      <a:pPr algn="ctr"/>
                      <a:r>
                        <a:rPr lang="en-US"/>
                        <a:t>C</a:t>
                      </a:r>
                      <a:r>
                        <a:rPr lang="en-US" baseline="-25000"/>
                        <a:t>m</a:t>
                      </a:r>
                    </a:p>
                  </a:txBody>
                  <a:tcPr/>
                </a:tc>
                <a:tc>
                  <a:txBody>
                    <a:bodyPr/>
                    <a:lstStyle/>
                    <a:p>
                      <a:r>
                        <a:rPr lang="en-US"/>
                        <a:t>€/kg</a:t>
                      </a:r>
                    </a:p>
                  </a:txBody>
                  <a:tcPr/>
                </a:tc>
                <a:extLst>
                  <a:ext uri="{0D108BD9-81ED-4DB2-BD59-A6C34878D82A}">
                    <a16:rowId xmlns:a16="http://schemas.microsoft.com/office/drawing/2014/main" val="1290362190"/>
                  </a:ext>
                </a:extLst>
              </a:tr>
              <a:tr h="370840">
                <a:tc>
                  <a:txBody>
                    <a:bodyPr/>
                    <a:lstStyle/>
                    <a:p>
                      <a:r>
                        <a:rPr lang="en-US" b="1">
                          <a:solidFill>
                            <a:schemeClr val="accent1"/>
                          </a:solidFill>
                        </a:rPr>
                        <a:t>Capital</a:t>
                      </a:r>
                      <a:r>
                        <a:rPr lang="en-US" b="0"/>
                        <a:t> </a:t>
                      </a:r>
                      <a:r>
                        <a:rPr lang="en-US" b="0" err="1"/>
                        <a:t>coût</a:t>
                      </a:r>
                      <a:r>
                        <a:rPr lang="en-US" b="0"/>
                        <a:t> de </a:t>
                      </a:r>
                      <a:r>
                        <a:rPr lang="en-US" b="0" err="1"/>
                        <a:t>l’équipement</a:t>
                      </a:r>
                      <a:br>
                        <a:rPr lang="en-US" b="0"/>
                      </a:br>
                      <a:r>
                        <a:rPr lang="en-US" b="0"/>
                        <a:t>              </a:t>
                      </a:r>
                      <a:r>
                        <a:rPr lang="en-US" b="0" err="1"/>
                        <a:t>coût</a:t>
                      </a:r>
                      <a:r>
                        <a:rPr lang="en-US" b="0"/>
                        <a:t> de </a:t>
                      </a:r>
                      <a:r>
                        <a:rPr lang="en-US" b="0" err="1"/>
                        <a:t>l’outillage</a:t>
                      </a:r>
                      <a:endParaRPr lang="en-US" b="1"/>
                    </a:p>
                  </a:txBody>
                  <a:tcPr/>
                </a:tc>
                <a:tc>
                  <a:txBody>
                    <a:bodyPr/>
                    <a:lstStyle/>
                    <a:p>
                      <a:pPr algn="ctr"/>
                      <a:r>
                        <a:rPr lang="en-US"/>
                        <a:t>C</a:t>
                      </a:r>
                      <a:r>
                        <a:rPr lang="en-US" baseline="-25000"/>
                        <a:t>t</a:t>
                      </a:r>
                    </a:p>
                    <a:p>
                      <a:pPr algn="ctr"/>
                      <a:r>
                        <a:rPr lang="en-US"/>
                        <a:t>C</a:t>
                      </a:r>
                      <a:r>
                        <a:rPr lang="en-US" baseline="-25000"/>
                        <a:t>c</a:t>
                      </a:r>
                    </a:p>
                  </a:txBody>
                  <a:tcPr/>
                </a:tc>
                <a:tc>
                  <a:txBody>
                    <a:bodyPr/>
                    <a:lstStyle/>
                    <a:p>
                      <a:r>
                        <a:rPr lang="en-US"/>
                        <a:t>€</a:t>
                      </a:r>
                    </a:p>
                    <a:p>
                      <a:r>
                        <a:rPr lang="en-US"/>
                        <a:t>€</a:t>
                      </a:r>
                    </a:p>
                  </a:txBody>
                  <a:tcPr/>
                </a:tc>
                <a:extLst>
                  <a:ext uri="{0D108BD9-81ED-4DB2-BD59-A6C34878D82A}">
                    <a16:rowId xmlns:a16="http://schemas.microsoft.com/office/drawing/2014/main" val="3204958210"/>
                  </a:ext>
                </a:extLst>
              </a:tr>
              <a:tr h="370840">
                <a:tc>
                  <a:txBody>
                    <a:bodyPr/>
                    <a:lstStyle/>
                    <a:p>
                      <a:r>
                        <a:rPr lang="en-US" b="1">
                          <a:solidFill>
                            <a:schemeClr val="accent1"/>
                          </a:solidFill>
                        </a:rPr>
                        <a:t>Temps</a:t>
                      </a:r>
                      <a:r>
                        <a:rPr lang="en-US"/>
                        <a:t> </a:t>
                      </a:r>
                      <a:r>
                        <a:rPr lang="en-US" err="1"/>
                        <a:t>coût</a:t>
                      </a:r>
                      <a:r>
                        <a:rPr lang="en-US"/>
                        <a:t> </a:t>
                      </a:r>
                      <a:r>
                        <a:rPr lang="en-US" err="1"/>
                        <a:t>horaire</a:t>
                      </a:r>
                      <a:r>
                        <a:rPr lang="en-US"/>
                        <a:t> (travail </a:t>
                      </a:r>
                      <a:r>
                        <a:rPr lang="en-US" err="1"/>
                        <a:t>inclu</a:t>
                      </a:r>
                      <a:r>
                        <a:rPr lang="en-US"/>
                        <a:t>)</a:t>
                      </a:r>
                    </a:p>
                  </a:txBody>
                  <a:tcPr/>
                </a:tc>
                <a:tc>
                  <a:txBody>
                    <a:bodyPr/>
                    <a:lstStyle/>
                    <a:p>
                      <a:pPr algn="ctr"/>
                      <a:r>
                        <a:rPr lang="en-US" err="1"/>
                        <a:t>C</a:t>
                      </a:r>
                      <a:r>
                        <a:rPr lang="en-US" baseline="-25000" err="1"/>
                        <a:t>oh</a:t>
                      </a:r>
                      <a:endParaRPr lang="en-US" baseline="-25000"/>
                    </a:p>
                  </a:txBody>
                  <a:tcPr/>
                </a:tc>
                <a:tc>
                  <a:txBody>
                    <a:bodyPr/>
                    <a:lstStyle/>
                    <a:p>
                      <a:r>
                        <a:rPr lang="en-US"/>
                        <a:t>€/</a:t>
                      </a:r>
                      <a:r>
                        <a:rPr lang="en-US" err="1"/>
                        <a:t>hr</a:t>
                      </a:r>
                      <a:endParaRPr lang="en-US"/>
                    </a:p>
                  </a:txBody>
                  <a:tcPr/>
                </a:tc>
                <a:extLst>
                  <a:ext uri="{0D108BD9-81ED-4DB2-BD59-A6C34878D82A}">
                    <a16:rowId xmlns:a16="http://schemas.microsoft.com/office/drawing/2014/main" val="3804297683"/>
                  </a:ext>
                </a:extLst>
              </a:tr>
              <a:tr h="370840">
                <a:tc>
                  <a:txBody>
                    <a:bodyPr/>
                    <a:lstStyle/>
                    <a:p>
                      <a:r>
                        <a:rPr lang="en-US" b="1" err="1">
                          <a:solidFill>
                            <a:schemeClr val="accent1"/>
                          </a:solidFill>
                        </a:rPr>
                        <a:t>Energie</a:t>
                      </a:r>
                      <a:r>
                        <a:rPr lang="en-US" b="1">
                          <a:solidFill>
                            <a:schemeClr val="accent1"/>
                          </a:solidFill>
                        </a:rPr>
                        <a:t> </a:t>
                      </a:r>
                      <a:r>
                        <a:rPr lang="en-US" err="1"/>
                        <a:t>coût</a:t>
                      </a:r>
                      <a:r>
                        <a:rPr lang="en-US"/>
                        <a:t> de </a:t>
                      </a:r>
                      <a:r>
                        <a:rPr lang="en-US" err="1"/>
                        <a:t>l’énergie</a:t>
                      </a:r>
                      <a:endParaRPr lang="en-US"/>
                    </a:p>
                  </a:txBody>
                  <a:tcPr/>
                </a:tc>
                <a:tc>
                  <a:txBody>
                    <a:bodyPr/>
                    <a:lstStyle/>
                    <a:p>
                      <a:pPr algn="ctr"/>
                      <a:r>
                        <a:rPr lang="en-US"/>
                        <a:t>C</a:t>
                      </a:r>
                      <a:r>
                        <a:rPr lang="en-US" baseline="-25000"/>
                        <a:t>e</a:t>
                      </a:r>
                    </a:p>
                  </a:txBody>
                  <a:tcPr/>
                </a:tc>
                <a:tc>
                  <a:txBody>
                    <a:bodyPr/>
                    <a:lstStyle/>
                    <a:p>
                      <a:r>
                        <a:rPr lang="en-US"/>
                        <a:t>€/</a:t>
                      </a:r>
                      <a:r>
                        <a:rPr lang="en-US" err="1"/>
                        <a:t>hr</a:t>
                      </a:r>
                      <a:endParaRPr lang="en-US"/>
                    </a:p>
                  </a:txBody>
                  <a:tcPr/>
                </a:tc>
                <a:extLst>
                  <a:ext uri="{0D108BD9-81ED-4DB2-BD59-A6C34878D82A}">
                    <a16:rowId xmlns:a16="http://schemas.microsoft.com/office/drawing/2014/main" val="2829996109"/>
                  </a:ext>
                </a:extLst>
              </a:tr>
              <a:tr h="370840">
                <a:tc>
                  <a:txBody>
                    <a:bodyPr/>
                    <a:lstStyle/>
                    <a:p>
                      <a:r>
                        <a:rPr lang="en-US" b="1">
                          <a:solidFill>
                            <a:schemeClr val="accent1"/>
                          </a:solidFill>
                        </a:rPr>
                        <a:t>Information</a:t>
                      </a:r>
                      <a:r>
                        <a:rPr lang="en-US"/>
                        <a:t> R&amp;D, </a:t>
                      </a:r>
                      <a:r>
                        <a:rPr lang="en-US" err="1"/>
                        <a:t>rentes</a:t>
                      </a:r>
                      <a:r>
                        <a:rPr lang="en-US"/>
                        <a:t>, </a:t>
                      </a:r>
                      <a:r>
                        <a:rPr lang="en-US" err="1"/>
                        <a:t>licences</a:t>
                      </a:r>
                      <a:endParaRPr lang="en-US"/>
                    </a:p>
                  </a:txBody>
                  <a:tcPr/>
                </a:tc>
                <a:tc>
                  <a:txBody>
                    <a:bodyPr/>
                    <a:lstStyle/>
                    <a:p>
                      <a:pPr algn="ctr"/>
                      <a:r>
                        <a:rPr lang="en-US"/>
                        <a:t>C</a:t>
                      </a:r>
                      <a:r>
                        <a:rPr lang="en-US" baseline="-25000"/>
                        <a:t>i</a:t>
                      </a:r>
                    </a:p>
                  </a:txBody>
                  <a:tcPr/>
                </a:tc>
                <a:tc>
                  <a:txBody>
                    <a:bodyPr/>
                    <a:lstStyle/>
                    <a:p>
                      <a:r>
                        <a:rPr lang="en-US"/>
                        <a:t>€/an</a:t>
                      </a:r>
                    </a:p>
                  </a:txBody>
                  <a:tcPr/>
                </a:tc>
                <a:extLst>
                  <a:ext uri="{0D108BD9-81ED-4DB2-BD59-A6C34878D82A}">
                    <a16:rowId xmlns:a16="http://schemas.microsoft.com/office/drawing/2014/main" val="1563870780"/>
                  </a:ext>
                </a:extLst>
              </a:tr>
            </a:tbl>
          </a:graphicData>
        </a:graphic>
      </p:graphicFrame>
      <p:sp>
        <p:nvSpPr>
          <p:cNvPr id="10242" name="Rectangle 1026"/>
          <p:cNvSpPr>
            <a:spLocks noGrp="1" noChangeArrowheads="1"/>
          </p:cNvSpPr>
          <p:nvPr>
            <p:ph type="title"/>
          </p:nvPr>
        </p:nvSpPr>
        <p:spPr>
          <a:ln w="9525"/>
        </p:spPr>
        <p:txBody>
          <a:bodyPr/>
          <a:lstStyle/>
          <a:p>
            <a:r>
              <a:rPr lang="en-GB">
                <a:latin typeface="+mn-lt"/>
              </a:rPr>
              <a:t>Les </a:t>
            </a:r>
            <a:r>
              <a:rPr lang="en-GB" err="1">
                <a:latin typeface="+mn-lt"/>
              </a:rPr>
              <a:t>données</a:t>
            </a:r>
            <a:r>
              <a:rPr lang="en-GB">
                <a:latin typeface="+mn-lt"/>
              </a:rPr>
              <a:t> </a:t>
            </a:r>
            <a:r>
              <a:rPr lang="en-GB" err="1">
                <a:latin typeface="+mn-lt"/>
              </a:rPr>
              <a:t>d’entrée</a:t>
            </a:r>
            <a:r>
              <a:rPr lang="en-GB">
                <a:latin typeface="+mn-lt"/>
              </a:rPr>
              <a:t> à un </a:t>
            </a:r>
            <a:r>
              <a:rPr lang="en-GB" err="1">
                <a:latin typeface="+mn-lt"/>
              </a:rPr>
              <a:t>estimateur</a:t>
            </a:r>
            <a:r>
              <a:rPr lang="en-GB">
                <a:latin typeface="+mn-lt"/>
              </a:rPr>
              <a:t> de </a:t>
            </a:r>
            <a:r>
              <a:rPr lang="en-GB" err="1">
                <a:latin typeface="+mn-lt"/>
              </a:rPr>
              <a:t>coût</a:t>
            </a:r>
            <a:r>
              <a:rPr lang="en-GB">
                <a:latin typeface="+mn-lt"/>
              </a:rPr>
              <a:t> </a:t>
            </a:r>
            <a:r>
              <a:rPr lang="en-GB" err="1">
                <a:latin typeface="+mn-lt"/>
              </a:rPr>
              <a:t>générique</a:t>
            </a:r>
            <a:endParaRPr lang="en-GB">
              <a:latin typeface="+mn-lt"/>
            </a:endParaRPr>
          </a:p>
        </p:txBody>
      </p:sp>
      <p:cxnSp>
        <p:nvCxnSpPr>
          <p:cNvPr id="24" name="Straight Arrow Connector 23"/>
          <p:cNvCxnSpPr/>
          <p:nvPr/>
        </p:nvCxnSpPr>
        <p:spPr bwMode="auto">
          <a:xfrm>
            <a:off x="3586268" y="4520877"/>
            <a:ext cx="2459214" cy="0"/>
          </a:xfrm>
          <a:prstGeom prst="straightConnector1">
            <a:avLst/>
          </a:prstGeom>
          <a:noFill/>
          <a:ln w="9525" cap="flat" cmpd="sng" algn="ctr">
            <a:noFill/>
            <a:prstDash val="solid"/>
            <a:round/>
            <a:headEnd type="none" w="med" len="med"/>
            <a:tailEnd type="triangle"/>
          </a:ln>
          <a:effectLst/>
        </p:spPr>
      </p:cxnSp>
      <p:grpSp>
        <p:nvGrpSpPr>
          <p:cNvPr id="36" name="Group 24"/>
          <p:cNvGrpSpPr>
            <a:grpSpLocks/>
          </p:cNvGrpSpPr>
          <p:nvPr/>
        </p:nvGrpSpPr>
        <p:grpSpPr bwMode="auto">
          <a:xfrm>
            <a:off x="9525000" y="3657600"/>
            <a:ext cx="1835720" cy="1466850"/>
            <a:chOff x="4507" y="2490"/>
            <a:chExt cx="1067" cy="924"/>
          </a:xfrm>
        </p:grpSpPr>
        <p:sp>
          <p:nvSpPr>
            <p:cNvPr id="37" name="Text Box 17"/>
            <p:cNvSpPr txBox="1">
              <a:spLocks noChangeArrowheads="1"/>
            </p:cNvSpPr>
            <p:nvPr/>
          </p:nvSpPr>
          <p:spPr bwMode="auto">
            <a:xfrm>
              <a:off x="4848" y="2954"/>
              <a:ext cx="72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sz="1400" err="1">
                  <a:latin typeface="+mn-lt"/>
                </a:rPr>
                <a:t>Regoupé</a:t>
              </a:r>
              <a:r>
                <a:rPr lang="en-US" sz="1400">
                  <a:latin typeface="+mn-lt"/>
                </a:rPr>
                <a:t> dans le </a:t>
              </a:r>
              <a:r>
                <a:rPr lang="en-US" sz="1400" err="1">
                  <a:latin typeface="+mn-lt"/>
                </a:rPr>
                <a:t>coût</a:t>
              </a:r>
              <a:r>
                <a:rPr lang="en-US" sz="1400">
                  <a:latin typeface="+mn-lt"/>
                </a:rPr>
                <a:t> </a:t>
              </a:r>
              <a:r>
                <a:rPr lang="en-US" sz="1400" err="1">
                  <a:latin typeface="+mn-lt"/>
                </a:rPr>
                <a:t>horaire</a:t>
              </a:r>
              <a:r>
                <a:rPr lang="en-US" sz="1400">
                  <a:latin typeface="+mn-lt"/>
                </a:rPr>
                <a:t> </a:t>
              </a:r>
              <a:r>
                <a:rPr lang="en-US" err="1">
                  <a:latin typeface="+mn-lt"/>
                </a:rPr>
                <a:t>C</a:t>
              </a:r>
              <a:r>
                <a:rPr lang="en-US" baseline="-25000" err="1">
                  <a:latin typeface="+mn-lt"/>
                </a:rPr>
                <a:t>oh</a:t>
              </a:r>
              <a:endParaRPr lang="en-US" baseline="-25000">
                <a:latin typeface="+mn-lt"/>
              </a:endParaRPr>
            </a:p>
            <a:p>
              <a:pPr>
                <a:spcBef>
                  <a:spcPct val="50000"/>
                </a:spcBef>
              </a:pPr>
              <a:endParaRPr lang="en-US">
                <a:latin typeface="+mn-lt"/>
              </a:endParaRPr>
            </a:p>
          </p:txBody>
        </p:sp>
        <p:sp>
          <p:nvSpPr>
            <p:cNvPr id="39" name="AutoShape 19"/>
            <p:cNvSpPr>
              <a:spLocks noChangeArrowheads="1"/>
            </p:cNvSpPr>
            <p:nvPr/>
          </p:nvSpPr>
          <p:spPr bwMode="auto">
            <a:xfrm rot="5400000" flipH="1">
              <a:off x="4643" y="2354"/>
              <a:ext cx="397" cy="6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4 w 21600"/>
                <a:gd name="T19" fmla="*/ 3175 h 21600"/>
                <a:gd name="T20" fmla="*/ 18446 w 21600"/>
                <a:gd name="T21" fmla="*/ 1842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84" y="10650"/>
                  </a:moveTo>
                  <a:cubicBezTo>
                    <a:pt x="19002" y="6132"/>
                    <a:pt x="15317" y="2514"/>
                    <a:pt x="10800" y="2514"/>
                  </a:cubicBezTo>
                  <a:cubicBezTo>
                    <a:pt x="6904" y="2513"/>
                    <a:pt x="3534" y="5228"/>
                    <a:pt x="2704" y="9034"/>
                  </a:cubicBezTo>
                  <a:lnTo>
                    <a:pt x="248" y="8498"/>
                  </a:lnTo>
                  <a:cubicBezTo>
                    <a:pt x="1330" y="3537"/>
                    <a:pt x="5722" y="-1"/>
                    <a:pt x="10800" y="0"/>
                  </a:cubicBezTo>
                  <a:cubicBezTo>
                    <a:pt x="16688" y="0"/>
                    <a:pt x="21491" y="4716"/>
                    <a:pt x="21598" y="10604"/>
                  </a:cubicBezTo>
                  <a:lnTo>
                    <a:pt x="24297" y="10555"/>
                  </a:lnTo>
                  <a:lnTo>
                    <a:pt x="20412" y="14583"/>
                  </a:lnTo>
                  <a:lnTo>
                    <a:pt x="16385" y="10698"/>
                  </a:lnTo>
                  <a:lnTo>
                    <a:pt x="19084" y="10650"/>
                  </a:lnTo>
                  <a:close/>
                </a:path>
              </a:pathLst>
            </a:custGeom>
            <a:solidFill>
              <a:schemeClr val="bg1"/>
            </a:solidFill>
            <a:ln w="9525">
              <a:solidFill>
                <a:srgbClr val="7FC4BC"/>
              </a:solidFill>
              <a:miter lim="800000"/>
              <a:headEnd/>
              <a:tailEnd/>
            </a:ln>
          </p:spPr>
          <p:txBody>
            <a:bodyPr anchor="ctr"/>
            <a:lstStyle/>
            <a:p>
              <a:endParaRPr lang="en-GB"/>
            </a:p>
          </p:txBody>
        </p:sp>
        <p:sp>
          <p:nvSpPr>
            <p:cNvPr id="40" name="AutoShape 20"/>
            <p:cNvSpPr>
              <a:spLocks/>
            </p:cNvSpPr>
            <p:nvPr/>
          </p:nvSpPr>
          <p:spPr bwMode="auto">
            <a:xfrm flipH="1">
              <a:off x="4704" y="2623"/>
              <a:ext cx="138" cy="498"/>
            </a:xfrm>
            <a:prstGeom prst="leftBrace">
              <a:avLst>
                <a:gd name="adj1" fmla="val 52293"/>
                <a:gd name="adj2" fmla="val 49810"/>
              </a:avLst>
            </a:prstGeom>
            <a:noFill/>
            <a:ln w="19050">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GB"/>
            </a:p>
          </p:txBody>
        </p:sp>
      </p:grpSp>
      <p:sp>
        <p:nvSpPr>
          <p:cNvPr id="41" name="Text Box 21"/>
          <p:cNvSpPr txBox="1">
            <a:spLocks noChangeArrowheads="1"/>
          </p:cNvSpPr>
          <p:nvPr/>
        </p:nvSpPr>
        <p:spPr bwMode="auto">
          <a:xfrm>
            <a:off x="3281278" y="1435770"/>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err="1">
                <a:latin typeface="+mn-lt"/>
              </a:rPr>
              <a:t>Générique</a:t>
            </a:r>
            <a:r>
              <a:rPr lang="en-US">
                <a:latin typeface="+mn-lt"/>
              </a:rPr>
              <a:t> = </a:t>
            </a:r>
            <a:r>
              <a:rPr lang="en-US" err="1">
                <a:latin typeface="+mn-lt"/>
              </a:rPr>
              <a:t>peut</a:t>
            </a:r>
            <a:r>
              <a:rPr lang="en-US">
                <a:latin typeface="+mn-lt"/>
              </a:rPr>
              <a:t> </a:t>
            </a:r>
            <a:r>
              <a:rPr lang="en-US" err="1">
                <a:latin typeface="+mn-lt"/>
              </a:rPr>
              <a:t>s’appliquer</a:t>
            </a:r>
            <a:r>
              <a:rPr lang="en-US">
                <a:latin typeface="+mn-lt"/>
              </a:rPr>
              <a:t> à </a:t>
            </a:r>
            <a:r>
              <a:rPr lang="en-US" err="1">
                <a:latin typeface="+mn-lt"/>
              </a:rPr>
              <a:t>n’importe</a:t>
            </a:r>
            <a:r>
              <a:rPr lang="en-US">
                <a:latin typeface="+mn-lt"/>
              </a:rPr>
              <a:t> </a:t>
            </a:r>
            <a:r>
              <a:rPr lang="en-US" err="1">
                <a:latin typeface="+mn-lt"/>
              </a:rPr>
              <a:t>quel</a:t>
            </a:r>
            <a:r>
              <a:rPr lang="en-US">
                <a:latin typeface="+mn-lt"/>
              </a:rPr>
              <a:t> </a:t>
            </a:r>
            <a:r>
              <a:rPr lang="en-US" err="1">
                <a:latin typeface="+mn-lt"/>
              </a:rPr>
              <a:t>procédé</a:t>
            </a:r>
            <a:endParaRPr lang="en-US">
              <a:latin typeface="+mn-lt"/>
            </a:endParaRPr>
          </a:p>
        </p:txBody>
      </p:sp>
    </p:spTree>
    <p:extLst>
      <p:ext uri="{BB962C8B-B14F-4D97-AF65-F5344CB8AC3E}">
        <p14:creationId xmlns:p14="http://schemas.microsoft.com/office/powerpoint/2010/main" val="12619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ln w="9525"/>
        </p:spPr>
        <p:txBody>
          <a:bodyPr/>
          <a:lstStyle/>
          <a:p>
            <a:r>
              <a:rPr lang="en-GB">
                <a:latin typeface="+mn-lt"/>
              </a:rPr>
              <a:t>Le </a:t>
            </a:r>
            <a:r>
              <a:rPr lang="en-GB" err="1">
                <a:latin typeface="+mn-lt"/>
              </a:rPr>
              <a:t>coût</a:t>
            </a:r>
            <a:r>
              <a:rPr lang="en-GB">
                <a:latin typeface="+mn-lt"/>
              </a:rPr>
              <a:t> par </a:t>
            </a:r>
            <a:r>
              <a:rPr lang="en-GB" err="1">
                <a:latin typeface="+mn-lt"/>
              </a:rPr>
              <a:t>unité</a:t>
            </a:r>
            <a:r>
              <a:rPr lang="en-GB">
                <a:latin typeface="+mn-lt"/>
              </a:rPr>
              <a:t> </a:t>
            </a:r>
            <a:r>
              <a:rPr lang="en-GB" err="1">
                <a:latin typeface="+mn-lt"/>
              </a:rPr>
              <a:t>produite</a:t>
            </a:r>
            <a:endParaRPr lang="en-GB">
              <a:latin typeface="+mn-lt"/>
            </a:endParaRPr>
          </a:p>
        </p:txBody>
      </p:sp>
      <p:cxnSp>
        <p:nvCxnSpPr>
          <p:cNvPr id="45" name="Straight Arrow Connector 44"/>
          <p:cNvCxnSpPr/>
          <p:nvPr/>
        </p:nvCxnSpPr>
        <p:spPr bwMode="auto">
          <a:xfrm>
            <a:off x="4153090" y="4304307"/>
            <a:ext cx="2459214" cy="0"/>
          </a:xfrm>
          <a:prstGeom prst="straightConnector1">
            <a:avLst/>
          </a:prstGeom>
          <a:noFill/>
          <a:ln w="9525" cap="flat" cmpd="sng" algn="ctr">
            <a:noFill/>
            <a:prstDash val="solid"/>
            <a:round/>
            <a:headEnd type="none" w="med" len="med"/>
            <a:tailEnd type="triangle"/>
          </a:ln>
          <a:effectLst/>
        </p:spPr>
      </p:cxnSp>
      <p:grpSp>
        <p:nvGrpSpPr>
          <p:cNvPr id="46" name="Group 46"/>
          <p:cNvGrpSpPr>
            <a:grpSpLocks/>
          </p:cNvGrpSpPr>
          <p:nvPr/>
        </p:nvGrpSpPr>
        <p:grpSpPr bwMode="auto">
          <a:xfrm>
            <a:off x="3352800" y="3962400"/>
            <a:ext cx="6633236" cy="2100263"/>
            <a:chOff x="1104" y="2496"/>
            <a:chExt cx="3857" cy="1323"/>
          </a:xfrm>
        </p:grpSpPr>
        <p:grpSp>
          <p:nvGrpSpPr>
            <p:cNvPr id="47" name="Group 44"/>
            <p:cNvGrpSpPr>
              <a:grpSpLocks/>
            </p:cNvGrpSpPr>
            <p:nvPr/>
          </p:nvGrpSpPr>
          <p:grpSpPr bwMode="auto">
            <a:xfrm>
              <a:off x="1104" y="2496"/>
              <a:ext cx="1990" cy="1323"/>
              <a:chOff x="1104" y="2496"/>
              <a:chExt cx="1990" cy="1323"/>
            </a:xfrm>
          </p:grpSpPr>
          <p:grpSp>
            <p:nvGrpSpPr>
              <p:cNvPr id="51" name="Group 43"/>
              <p:cNvGrpSpPr>
                <a:grpSpLocks/>
              </p:cNvGrpSpPr>
              <p:nvPr/>
            </p:nvGrpSpPr>
            <p:grpSpPr bwMode="auto">
              <a:xfrm>
                <a:off x="1152" y="2784"/>
                <a:ext cx="1776" cy="1035"/>
                <a:chOff x="1152" y="2784"/>
                <a:chExt cx="1776" cy="1035"/>
              </a:xfrm>
            </p:grpSpPr>
            <p:sp>
              <p:nvSpPr>
                <p:cNvPr id="53" name="Text Box 5"/>
                <p:cNvSpPr txBox="1">
                  <a:spLocks noChangeArrowheads="1"/>
                </p:cNvSpPr>
                <p:nvPr/>
              </p:nvSpPr>
              <p:spPr bwMode="auto">
                <a:xfrm>
                  <a:off x="1152" y="2784"/>
                  <a:ext cx="1776" cy="1035"/>
                </a:xfrm>
                <a:prstGeom prst="rect">
                  <a:avLst/>
                </a:prstGeom>
                <a:solidFill>
                  <a:schemeClr val="bg2">
                    <a:lumMod val="95000"/>
                  </a:schemeClr>
                </a:solidFill>
                <a:ln w="19050">
                  <a:solidFill>
                    <a:srgbClr val="7FC4BC"/>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a:latin typeface="+mn-lt"/>
                    </a:rPr>
                    <a:t>Taille de la </a:t>
                  </a:r>
                  <a:r>
                    <a:rPr lang="en-US" sz="1600" err="1">
                      <a:latin typeface="+mn-lt"/>
                    </a:rPr>
                    <a:t>série</a:t>
                  </a:r>
                  <a:r>
                    <a:rPr lang="en-US" sz="1600">
                      <a:latin typeface="+mn-lt"/>
                    </a:rPr>
                    <a:t>  	n </a:t>
                  </a:r>
                </a:p>
                <a:p>
                  <a:r>
                    <a:rPr lang="en-US" sz="1600">
                      <a:latin typeface="+mn-lt"/>
                    </a:rPr>
                    <a:t>Masse de la pièce	  m </a:t>
                  </a:r>
                </a:p>
                <a:p>
                  <a:r>
                    <a:rPr lang="en-US" sz="1600">
                      <a:latin typeface="+mn-lt"/>
                    </a:rPr>
                    <a:t>Temps de non-production  t</a:t>
                  </a:r>
                  <a:r>
                    <a:rPr lang="en-US" sz="1600" baseline="-25000">
                      <a:latin typeface="+mn-lt"/>
                    </a:rPr>
                    <a:t>wo</a:t>
                  </a:r>
                  <a:endParaRPr lang="en-US" sz="1600">
                    <a:latin typeface="+mn-lt"/>
                  </a:endParaRPr>
                </a:p>
                <a:p>
                  <a:r>
                    <a:rPr lang="en-US" sz="1600" err="1">
                      <a:latin typeface="+mn-lt"/>
                    </a:rPr>
                    <a:t>Taux</a:t>
                  </a:r>
                  <a:r>
                    <a:rPr lang="en-US" sz="1600">
                      <a:latin typeface="+mn-lt"/>
                    </a:rPr>
                    <a:t> de charge                 L</a:t>
                  </a:r>
                </a:p>
                <a:p>
                  <a:r>
                    <a:rPr lang="en-US" sz="1600" err="1">
                      <a:latin typeface="+mn-lt"/>
                    </a:rPr>
                    <a:t>Taux</a:t>
                  </a:r>
                  <a:r>
                    <a:rPr lang="en-US" sz="1600">
                      <a:latin typeface="+mn-lt"/>
                    </a:rPr>
                    <a:t> </a:t>
                  </a:r>
                  <a:r>
                    <a:rPr lang="en-US" sz="1600" err="1">
                      <a:latin typeface="+mn-lt"/>
                    </a:rPr>
                    <a:t>d’actualisation</a:t>
                  </a:r>
                  <a:r>
                    <a:rPr lang="en-US" sz="1600">
                      <a:latin typeface="+mn-lt"/>
                    </a:rPr>
                    <a:t>	   d</a:t>
                  </a:r>
                </a:p>
                <a:p>
                  <a:r>
                    <a:rPr lang="en-US" sz="1600" err="1">
                      <a:latin typeface="+mn-lt"/>
                    </a:rPr>
                    <a:t>Coût</a:t>
                  </a:r>
                  <a:r>
                    <a:rPr lang="en-US" sz="1600">
                      <a:latin typeface="+mn-lt"/>
                    </a:rPr>
                    <a:t> </a:t>
                  </a:r>
                  <a:r>
                    <a:rPr lang="en-US" sz="1600" err="1">
                      <a:latin typeface="+mn-lt"/>
                    </a:rPr>
                    <a:t>horaire</a:t>
                  </a:r>
                  <a:r>
                    <a:rPr lang="en-US" sz="1600">
                      <a:latin typeface="+mn-lt"/>
                    </a:rPr>
                    <a:t> brut</a:t>
                  </a:r>
                </a:p>
              </p:txBody>
            </p:sp>
            <p:graphicFrame>
              <p:nvGraphicFramePr>
                <p:cNvPr id="54" name="Object 3"/>
                <p:cNvGraphicFramePr>
                  <a:graphicFrameLocks noChangeAspect="1"/>
                </p:cNvGraphicFramePr>
                <p:nvPr/>
              </p:nvGraphicFramePr>
              <p:xfrm>
                <a:off x="2300" y="3586"/>
                <a:ext cx="240" cy="191"/>
              </p:xfrm>
              <a:graphic>
                <a:graphicData uri="http://schemas.openxmlformats.org/presentationml/2006/ole">
                  <mc:AlternateContent xmlns:mc="http://schemas.openxmlformats.org/markup-compatibility/2006">
                    <mc:Choice xmlns:v="urn:schemas-microsoft-com:vml" Requires="v">
                      <p:oleObj name="Equation" r:id="rId3" imgW="380880" imgH="304560" progId="Equation.3">
                        <p:embed/>
                      </p:oleObj>
                    </mc:Choice>
                    <mc:Fallback>
                      <p:oleObj name="Equation" r:id="rId3" imgW="380880" imgH="304560" progId="Equation.3">
                        <p:embed/>
                        <p:pic>
                          <p:nvPicPr>
                            <p:cNvPr id="5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 y="3586"/>
                              <a:ext cx="240"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2" name="Text Box 10"/>
              <p:cNvSpPr txBox="1">
                <a:spLocks noChangeArrowheads="1"/>
              </p:cNvSpPr>
              <p:nvPr/>
            </p:nvSpPr>
            <p:spPr bwMode="auto">
              <a:xfrm>
                <a:off x="1104" y="2496"/>
                <a:ext cx="19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i="1" err="1">
                    <a:latin typeface="+mn-lt"/>
                  </a:rPr>
                  <a:t>Spécifique</a:t>
                </a:r>
                <a:r>
                  <a:rPr lang="en-US" sz="1600" b="1" i="1">
                    <a:latin typeface="+mn-lt"/>
                  </a:rPr>
                  <a:t> au site, </a:t>
                </a:r>
                <a:r>
                  <a:rPr lang="en-US" sz="1600" b="1" i="1" err="1">
                    <a:latin typeface="+mn-lt"/>
                  </a:rPr>
                  <a:t>paramètres</a:t>
                </a:r>
                <a:r>
                  <a:rPr lang="en-US" sz="1600" b="1" i="1">
                    <a:latin typeface="+mn-lt"/>
                  </a:rPr>
                  <a:t> </a:t>
                </a:r>
                <a:r>
                  <a:rPr lang="en-US" sz="1600" b="1" i="1" err="1">
                    <a:latin typeface="+mn-lt"/>
                  </a:rPr>
                  <a:t>définis</a:t>
                </a:r>
                <a:r>
                  <a:rPr lang="en-US" sz="1600" b="1" i="1">
                    <a:latin typeface="+mn-lt"/>
                  </a:rPr>
                  <a:t> par </a:t>
                </a:r>
                <a:r>
                  <a:rPr lang="en-US" sz="1600" b="1" i="1" err="1">
                    <a:latin typeface="+mn-lt"/>
                  </a:rPr>
                  <a:t>l’utilisateur</a:t>
                </a:r>
                <a:endParaRPr lang="en-US" sz="1600" b="1" i="1">
                  <a:latin typeface="+mn-lt"/>
                </a:endParaRPr>
              </a:p>
            </p:txBody>
          </p:sp>
        </p:grpSp>
        <p:grpSp>
          <p:nvGrpSpPr>
            <p:cNvPr id="48" name="Group 45"/>
            <p:cNvGrpSpPr>
              <a:grpSpLocks/>
            </p:cNvGrpSpPr>
            <p:nvPr/>
          </p:nvGrpSpPr>
          <p:grpSpPr bwMode="auto">
            <a:xfrm>
              <a:off x="3120" y="2784"/>
              <a:ext cx="1841" cy="1035"/>
              <a:chOff x="3120" y="2784"/>
              <a:chExt cx="1841" cy="1035"/>
            </a:xfrm>
          </p:grpSpPr>
          <p:sp>
            <p:nvSpPr>
              <p:cNvPr id="49" name="Text Box 32"/>
              <p:cNvSpPr txBox="1">
                <a:spLocks noChangeArrowheads="1"/>
              </p:cNvSpPr>
              <p:nvPr/>
            </p:nvSpPr>
            <p:spPr bwMode="auto">
              <a:xfrm>
                <a:off x="3360" y="3200"/>
                <a:ext cx="160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err="1">
                    <a:latin typeface="+mn-lt"/>
                  </a:rPr>
                  <a:t>Ceux</a:t>
                </a:r>
                <a:r>
                  <a:rPr lang="en-US">
                    <a:latin typeface="+mn-lt"/>
                  </a:rPr>
                  <a:t>-ci </a:t>
                </a:r>
                <a:r>
                  <a:rPr lang="en-US" err="1">
                    <a:latin typeface="+mn-lt"/>
                  </a:rPr>
                  <a:t>sont</a:t>
                </a:r>
                <a:r>
                  <a:rPr lang="en-US">
                    <a:latin typeface="+mn-lt"/>
                  </a:rPr>
                  <a:t> </a:t>
                </a:r>
                <a:r>
                  <a:rPr lang="en-US" err="1">
                    <a:latin typeface="+mn-lt"/>
                  </a:rPr>
                  <a:t>rentrés</a:t>
                </a:r>
                <a:r>
                  <a:rPr lang="en-US">
                    <a:latin typeface="+mn-lt"/>
                  </a:rPr>
                  <a:t> par </a:t>
                </a:r>
                <a:r>
                  <a:rPr lang="en-US" err="1">
                    <a:latin typeface="+mn-lt"/>
                  </a:rPr>
                  <a:t>l’utilisateur</a:t>
                </a:r>
                <a:r>
                  <a:rPr lang="en-US">
                    <a:latin typeface="+mn-lt"/>
                  </a:rPr>
                  <a:t> via </a:t>
                </a:r>
                <a:r>
                  <a:rPr lang="en-US" err="1">
                    <a:latin typeface="+mn-lt"/>
                  </a:rPr>
                  <a:t>une</a:t>
                </a:r>
                <a:r>
                  <a:rPr lang="en-US">
                    <a:latin typeface="+mn-lt"/>
                  </a:rPr>
                  <a:t> </a:t>
                </a:r>
                <a:r>
                  <a:rPr lang="en-US" err="1">
                    <a:latin typeface="+mn-lt"/>
                  </a:rPr>
                  <a:t>boîte</a:t>
                </a:r>
                <a:r>
                  <a:rPr lang="en-US">
                    <a:latin typeface="+mn-lt"/>
                  </a:rPr>
                  <a:t> de dialogue</a:t>
                </a:r>
              </a:p>
            </p:txBody>
          </p:sp>
          <p:sp>
            <p:nvSpPr>
              <p:cNvPr id="50" name="AutoShape 34"/>
              <p:cNvSpPr>
                <a:spLocks/>
              </p:cNvSpPr>
              <p:nvPr/>
            </p:nvSpPr>
            <p:spPr bwMode="auto">
              <a:xfrm>
                <a:off x="3120" y="2784"/>
                <a:ext cx="60" cy="1035"/>
              </a:xfrm>
              <a:prstGeom prst="rightBrace">
                <a:avLst>
                  <a:gd name="adj1" fmla="val 63889"/>
                  <a:gd name="adj2" fmla="val 50000"/>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GB"/>
              </a:p>
            </p:txBody>
          </p:sp>
        </p:grpSp>
      </p:grpSp>
      <p:graphicFrame>
        <p:nvGraphicFramePr>
          <p:cNvPr id="55" name="Object 2"/>
          <p:cNvGraphicFramePr>
            <a:graphicFrameLocks noChangeAspect="1"/>
          </p:cNvGraphicFramePr>
          <p:nvPr/>
        </p:nvGraphicFramePr>
        <p:xfrm>
          <a:off x="1809304" y="1189038"/>
          <a:ext cx="8239125" cy="947737"/>
        </p:xfrm>
        <a:graphic>
          <a:graphicData uri="http://schemas.openxmlformats.org/presentationml/2006/ole">
            <mc:AlternateContent xmlns:mc="http://schemas.openxmlformats.org/markup-compatibility/2006">
              <mc:Choice xmlns:v="urn:schemas-microsoft-com:vml" Requires="v">
                <p:oleObj name="Equation" r:id="rId5" imgW="3657600" imgH="482400" progId="Equation.3">
                  <p:embed/>
                </p:oleObj>
              </mc:Choice>
              <mc:Fallback>
                <p:oleObj name="Equation" r:id="rId5" imgW="3657600" imgH="482400" progId="Equation.3">
                  <p:embed/>
                  <p:pic>
                    <p:nvPicPr>
                      <p:cNvPr id="55" name="Object 2"/>
                      <p:cNvPicPr>
                        <a:picLocks noChangeAspect="1" noChangeArrowheads="1"/>
                      </p:cNvPicPr>
                      <p:nvPr/>
                    </p:nvPicPr>
                    <p:blipFill>
                      <a:blip r:embed="rId6"/>
                      <a:srcRect/>
                      <a:stretch>
                        <a:fillRect/>
                      </a:stretch>
                    </p:blipFill>
                    <p:spPr bwMode="auto">
                      <a:xfrm>
                        <a:off x="1809304" y="1189038"/>
                        <a:ext cx="8239125" cy="947737"/>
                      </a:xfrm>
                      <a:prstGeom prst="rect">
                        <a:avLst/>
                      </a:prstGeom>
                      <a:noFill/>
                      <a:ln>
                        <a:noFill/>
                      </a:ln>
                      <a:effectLst/>
                    </p:spPr>
                  </p:pic>
                </p:oleObj>
              </mc:Fallback>
            </mc:AlternateContent>
          </a:graphicData>
        </a:graphic>
      </p:graphicFrame>
      <p:grpSp>
        <p:nvGrpSpPr>
          <p:cNvPr id="56" name="Group 31"/>
          <p:cNvGrpSpPr>
            <a:grpSpLocks/>
          </p:cNvGrpSpPr>
          <p:nvPr/>
        </p:nvGrpSpPr>
        <p:grpSpPr bwMode="auto">
          <a:xfrm>
            <a:off x="3435350" y="2273968"/>
            <a:ext cx="6769100" cy="1447801"/>
            <a:chOff x="1981200" y="2209801"/>
            <a:chExt cx="6769100" cy="1447801"/>
          </a:xfrm>
        </p:grpSpPr>
        <p:grpSp>
          <p:nvGrpSpPr>
            <p:cNvPr id="57" name="Group 50"/>
            <p:cNvGrpSpPr>
              <a:grpSpLocks/>
            </p:cNvGrpSpPr>
            <p:nvPr/>
          </p:nvGrpSpPr>
          <p:grpSpPr bwMode="auto">
            <a:xfrm>
              <a:off x="1981200" y="2209801"/>
              <a:ext cx="6769100" cy="1447801"/>
              <a:chOff x="1152" y="1392"/>
              <a:chExt cx="3936" cy="912"/>
            </a:xfrm>
          </p:grpSpPr>
          <p:grpSp>
            <p:nvGrpSpPr>
              <p:cNvPr id="59" name="Group 48"/>
              <p:cNvGrpSpPr>
                <a:grpSpLocks/>
              </p:cNvGrpSpPr>
              <p:nvPr/>
            </p:nvGrpSpPr>
            <p:grpSpPr bwMode="auto">
              <a:xfrm>
                <a:off x="1152" y="1392"/>
                <a:ext cx="1776" cy="889"/>
                <a:chOff x="1152" y="1392"/>
                <a:chExt cx="1776" cy="889"/>
              </a:xfrm>
            </p:grpSpPr>
            <p:sp>
              <p:nvSpPr>
                <p:cNvPr id="63" name="Text Box 8"/>
                <p:cNvSpPr txBox="1">
                  <a:spLocks noChangeArrowheads="1"/>
                </p:cNvSpPr>
                <p:nvPr/>
              </p:nvSpPr>
              <p:spPr bwMode="auto">
                <a:xfrm>
                  <a:off x="1152" y="1625"/>
                  <a:ext cx="1776" cy="656"/>
                </a:xfrm>
                <a:prstGeom prst="rect">
                  <a:avLst/>
                </a:prstGeom>
                <a:solidFill>
                  <a:schemeClr val="bg2">
                    <a:lumMod val="95000"/>
                  </a:schemeClr>
                </a:solidFill>
                <a:ln w="19050">
                  <a:solidFill>
                    <a:srgbClr val="7FC4BC"/>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err="1">
                      <a:latin typeface="+mn-lt"/>
                    </a:rPr>
                    <a:t>Coût</a:t>
                  </a:r>
                  <a:r>
                    <a:rPr lang="en-US" sz="1600">
                      <a:latin typeface="+mn-lt"/>
                    </a:rPr>
                    <a:t> de </a:t>
                  </a:r>
                  <a:r>
                    <a:rPr lang="en-US" sz="1600" err="1">
                      <a:latin typeface="+mn-lt"/>
                    </a:rPr>
                    <a:t>l’équipement</a:t>
                  </a:r>
                  <a:r>
                    <a:rPr lang="en-US" sz="1600">
                      <a:latin typeface="+mn-lt"/>
                    </a:rPr>
                    <a:t>	   C</a:t>
                  </a:r>
                  <a:r>
                    <a:rPr lang="en-US" sz="1600" baseline="-25000">
                      <a:latin typeface="+mn-lt"/>
                    </a:rPr>
                    <a:t>c</a:t>
                  </a:r>
                  <a:r>
                    <a:rPr lang="en-US" sz="1600">
                      <a:latin typeface="+mn-lt"/>
                    </a:rPr>
                    <a:t> </a:t>
                  </a:r>
                </a:p>
                <a:p>
                  <a:r>
                    <a:rPr lang="en-US" sz="1600" err="1">
                      <a:latin typeface="+mn-lt"/>
                    </a:rPr>
                    <a:t>Coût</a:t>
                  </a:r>
                  <a:r>
                    <a:rPr lang="en-US" sz="1600">
                      <a:latin typeface="+mn-lt"/>
                    </a:rPr>
                    <a:t> de </a:t>
                  </a:r>
                  <a:r>
                    <a:rPr lang="en-US" sz="1600" err="1">
                      <a:latin typeface="+mn-lt"/>
                    </a:rPr>
                    <a:t>l’outillage</a:t>
                  </a:r>
                  <a:r>
                    <a:rPr lang="en-US" sz="1600">
                      <a:latin typeface="+mn-lt"/>
                    </a:rPr>
                    <a:t>	   C</a:t>
                  </a:r>
                  <a:r>
                    <a:rPr lang="en-US" sz="1600" baseline="-25000">
                      <a:latin typeface="+mn-lt"/>
                    </a:rPr>
                    <a:t>t</a:t>
                  </a:r>
                  <a:r>
                    <a:rPr lang="en-US" sz="1600">
                      <a:latin typeface="+mn-lt"/>
                    </a:rPr>
                    <a:t> </a:t>
                  </a:r>
                </a:p>
                <a:p>
                  <a:r>
                    <a:rPr lang="en-US" sz="1600">
                      <a:latin typeface="+mn-lt"/>
                    </a:rPr>
                    <a:t>Cadence de production	</a:t>
                  </a:r>
                </a:p>
              </p:txBody>
            </p:sp>
            <p:sp>
              <p:nvSpPr>
                <p:cNvPr id="64" name="Text Box 11"/>
                <p:cNvSpPr txBox="1">
                  <a:spLocks noChangeArrowheads="1"/>
                </p:cNvSpPr>
                <p:nvPr/>
              </p:nvSpPr>
              <p:spPr bwMode="auto">
                <a:xfrm>
                  <a:off x="1190" y="1392"/>
                  <a:ext cx="15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i="1" err="1">
                      <a:latin typeface="+mn-lt"/>
                    </a:rPr>
                    <a:t>Caractéristiques</a:t>
                  </a:r>
                  <a:r>
                    <a:rPr lang="en-US" sz="1600" b="1" i="1">
                      <a:latin typeface="+mn-lt"/>
                    </a:rPr>
                    <a:t> du </a:t>
                  </a:r>
                  <a:r>
                    <a:rPr lang="en-US" sz="1600" b="1" i="1" err="1">
                      <a:latin typeface="+mn-lt"/>
                    </a:rPr>
                    <a:t>procédé</a:t>
                  </a:r>
                  <a:endParaRPr lang="en-US" sz="1600" b="1" i="1">
                    <a:latin typeface="+mn-lt"/>
                  </a:endParaRPr>
                </a:p>
              </p:txBody>
            </p:sp>
          </p:grpSp>
          <p:grpSp>
            <p:nvGrpSpPr>
              <p:cNvPr id="60" name="Group 49"/>
              <p:cNvGrpSpPr>
                <a:grpSpLocks/>
              </p:cNvGrpSpPr>
              <p:nvPr/>
            </p:nvGrpSpPr>
            <p:grpSpPr bwMode="auto">
              <a:xfrm>
                <a:off x="3120" y="1632"/>
                <a:ext cx="1968" cy="672"/>
                <a:chOff x="3120" y="1632"/>
                <a:chExt cx="1968" cy="672"/>
              </a:xfrm>
            </p:grpSpPr>
            <p:sp>
              <p:nvSpPr>
                <p:cNvPr id="61" name="Text Box 31"/>
                <p:cNvSpPr txBox="1">
                  <a:spLocks noChangeArrowheads="1"/>
                </p:cNvSpPr>
                <p:nvPr/>
              </p:nvSpPr>
              <p:spPr bwMode="auto">
                <a:xfrm>
                  <a:off x="3360" y="1632"/>
                  <a:ext cx="172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a:latin typeface="+mn-lt"/>
                    </a:rPr>
                    <a:t>La base de </a:t>
                  </a:r>
                  <a:r>
                    <a:rPr lang="en-US" err="1">
                      <a:latin typeface="+mn-lt"/>
                    </a:rPr>
                    <a:t>données</a:t>
                  </a:r>
                  <a:r>
                    <a:rPr lang="en-US">
                      <a:latin typeface="+mn-lt"/>
                    </a:rPr>
                    <a:t> </a:t>
                  </a:r>
                  <a:r>
                    <a:rPr lang="en-US" err="1">
                      <a:latin typeface="+mn-lt"/>
                    </a:rPr>
                    <a:t>contient</a:t>
                  </a:r>
                  <a:r>
                    <a:rPr lang="en-US">
                      <a:latin typeface="+mn-lt"/>
                    </a:rPr>
                    <a:t> des </a:t>
                  </a:r>
                  <a:r>
                    <a:rPr lang="en-US" err="1">
                      <a:latin typeface="+mn-lt"/>
                    </a:rPr>
                    <a:t>valeurs</a:t>
                  </a:r>
                  <a:r>
                    <a:rPr lang="en-US">
                      <a:latin typeface="+mn-lt"/>
                    </a:rPr>
                    <a:t> pour </a:t>
                  </a:r>
                  <a:r>
                    <a:rPr lang="en-US" err="1">
                      <a:latin typeface="+mn-lt"/>
                    </a:rPr>
                    <a:t>celles</a:t>
                  </a:r>
                  <a:r>
                    <a:rPr lang="en-US">
                      <a:latin typeface="+mn-lt"/>
                    </a:rPr>
                    <a:t>-ci</a:t>
                  </a:r>
                </a:p>
              </p:txBody>
            </p:sp>
            <p:sp>
              <p:nvSpPr>
                <p:cNvPr id="62" name="AutoShape 33"/>
                <p:cNvSpPr>
                  <a:spLocks/>
                </p:cNvSpPr>
                <p:nvPr/>
              </p:nvSpPr>
              <p:spPr bwMode="auto">
                <a:xfrm>
                  <a:off x="3120" y="1632"/>
                  <a:ext cx="96" cy="672"/>
                </a:xfrm>
                <a:prstGeom prst="rightBrace">
                  <a:avLst>
                    <a:gd name="adj1" fmla="val 58333"/>
                    <a:gd name="adj2" fmla="val 50000"/>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aphicFrame>
          <p:nvGraphicFramePr>
            <p:cNvPr id="58" name="Object 32"/>
            <p:cNvGraphicFramePr>
              <a:graphicFrameLocks noChangeAspect="1"/>
            </p:cNvGraphicFramePr>
            <p:nvPr/>
          </p:nvGraphicFramePr>
          <p:xfrm>
            <a:off x="4074455" y="3107613"/>
            <a:ext cx="174882" cy="304800"/>
          </p:xfrm>
          <a:graphic>
            <a:graphicData uri="http://schemas.openxmlformats.org/presentationml/2006/ole">
              <mc:AlternateContent xmlns:mc="http://schemas.openxmlformats.org/markup-compatibility/2006">
                <mc:Choice xmlns:v="urn:schemas-microsoft-com:vml" Requires="v">
                  <p:oleObj name="Equation" r:id="rId7" imgW="152280" imgH="304560" progId="Equation.3">
                    <p:embed/>
                  </p:oleObj>
                </mc:Choice>
                <mc:Fallback>
                  <p:oleObj name="Equation" r:id="rId7" imgW="152280" imgH="304560" progId="Equation.3">
                    <p:embed/>
                    <p:pic>
                      <p:nvPicPr>
                        <p:cNvPr id="58" name="Object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4455" y="3107613"/>
                          <a:ext cx="174882" cy="304800"/>
                        </a:xfrm>
                        <a:prstGeom prst="rect">
                          <a:avLst/>
                        </a:prstGeom>
                        <a:noFill/>
                        <a:ln>
                          <a:noFill/>
                        </a:ln>
                        <a:effectLst/>
                      </p:spPr>
                    </p:pic>
                  </p:oleObj>
                </mc:Fallback>
              </mc:AlternateContent>
            </a:graphicData>
          </a:graphic>
        </p:graphicFrame>
      </p:grpSp>
      <p:grpSp>
        <p:nvGrpSpPr>
          <p:cNvPr id="65" name="Group 64"/>
          <p:cNvGrpSpPr/>
          <p:nvPr/>
        </p:nvGrpSpPr>
        <p:grpSpPr>
          <a:xfrm>
            <a:off x="1741222" y="880883"/>
            <a:ext cx="8641474" cy="1577751"/>
            <a:chOff x="287072" y="880883"/>
            <a:chExt cx="8641474" cy="1577751"/>
          </a:xfrm>
        </p:grpSpPr>
        <p:sp>
          <p:nvSpPr>
            <p:cNvPr id="66" name="TextBox 65"/>
            <p:cNvSpPr txBox="1"/>
            <p:nvPr/>
          </p:nvSpPr>
          <p:spPr>
            <a:xfrm>
              <a:off x="287072" y="2089302"/>
              <a:ext cx="1992578" cy="369332"/>
            </a:xfrm>
            <a:prstGeom prst="rect">
              <a:avLst/>
            </a:prstGeom>
            <a:noFill/>
          </p:spPr>
          <p:txBody>
            <a:bodyPr wrap="square" rtlCol="0">
              <a:spAutoFit/>
            </a:bodyPr>
            <a:lstStyle/>
            <a:p>
              <a:r>
                <a:rPr lang="en-GB" i="1">
                  <a:solidFill>
                    <a:schemeClr val="accent1"/>
                  </a:solidFill>
                </a:rPr>
                <a:t>f </a:t>
              </a:r>
              <a:r>
                <a:rPr lang="en-GB">
                  <a:solidFill>
                    <a:schemeClr val="accent1"/>
                  </a:solidFill>
                </a:rPr>
                <a:t>= fraction perdue</a:t>
              </a:r>
            </a:p>
          </p:txBody>
        </p:sp>
        <p:sp>
          <p:nvSpPr>
            <p:cNvPr id="67" name="TextBox 66"/>
            <p:cNvSpPr txBox="1"/>
            <p:nvPr/>
          </p:nvSpPr>
          <p:spPr>
            <a:xfrm>
              <a:off x="3504024" y="901250"/>
              <a:ext cx="827162" cy="369332"/>
            </a:xfrm>
            <a:prstGeom prst="rect">
              <a:avLst/>
            </a:prstGeom>
            <a:noFill/>
          </p:spPr>
          <p:txBody>
            <a:bodyPr wrap="square" rtlCol="0">
              <a:spAutoFit/>
            </a:bodyPr>
            <a:lstStyle/>
            <a:p>
              <a:r>
                <a:rPr lang="en-GB" i="1" err="1">
                  <a:solidFill>
                    <a:schemeClr val="accent1"/>
                  </a:solidFill>
                </a:rPr>
                <a:t>outils</a:t>
              </a:r>
              <a:endParaRPr lang="en-GB">
                <a:solidFill>
                  <a:schemeClr val="accent1"/>
                </a:solidFill>
              </a:endParaRPr>
            </a:p>
          </p:txBody>
        </p:sp>
        <p:sp>
          <p:nvSpPr>
            <p:cNvPr id="68" name="TextBox 67"/>
            <p:cNvSpPr txBox="1"/>
            <p:nvPr/>
          </p:nvSpPr>
          <p:spPr>
            <a:xfrm>
              <a:off x="1353268" y="917968"/>
              <a:ext cx="1152642" cy="369332"/>
            </a:xfrm>
            <a:prstGeom prst="rect">
              <a:avLst/>
            </a:prstGeom>
            <a:noFill/>
          </p:spPr>
          <p:txBody>
            <a:bodyPr wrap="square" rtlCol="0">
              <a:spAutoFit/>
            </a:bodyPr>
            <a:lstStyle/>
            <a:p>
              <a:r>
                <a:rPr lang="en-GB" i="1" err="1">
                  <a:solidFill>
                    <a:schemeClr val="accent1"/>
                  </a:solidFill>
                </a:rPr>
                <a:t>matériaux</a:t>
              </a:r>
              <a:endParaRPr lang="en-GB">
                <a:solidFill>
                  <a:schemeClr val="accent1"/>
                </a:solidFill>
              </a:endParaRPr>
            </a:p>
          </p:txBody>
        </p:sp>
        <p:sp>
          <p:nvSpPr>
            <p:cNvPr id="69" name="TextBox 68"/>
            <p:cNvSpPr txBox="1"/>
            <p:nvPr/>
          </p:nvSpPr>
          <p:spPr>
            <a:xfrm>
              <a:off x="5520368" y="884360"/>
              <a:ext cx="926158" cy="369332"/>
            </a:xfrm>
            <a:prstGeom prst="rect">
              <a:avLst/>
            </a:prstGeom>
            <a:noFill/>
          </p:spPr>
          <p:txBody>
            <a:bodyPr wrap="square" rtlCol="0">
              <a:spAutoFit/>
            </a:bodyPr>
            <a:lstStyle/>
            <a:p>
              <a:r>
                <a:rPr lang="en-GB" i="1">
                  <a:solidFill>
                    <a:schemeClr val="accent1"/>
                  </a:solidFill>
                </a:rPr>
                <a:t>capital</a:t>
              </a:r>
              <a:endParaRPr lang="en-GB">
                <a:solidFill>
                  <a:schemeClr val="accent1"/>
                </a:solidFill>
              </a:endParaRPr>
            </a:p>
          </p:txBody>
        </p:sp>
        <p:sp>
          <p:nvSpPr>
            <p:cNvPr id="70" name="TextBox 69"/>
            <p:cNvSpPr txBox="1"/>
            <p:nvPr/>
          </p:nvSpPr>
          <p:spPr>
            <a:xfrm>
              <a:off x="7465130" y="880883"/>
              <a:ext cx="1463416" cy="369332"/>
            </a:xfrm>
            <a:prstGeom prst="rect">
              <a:avLst/>
            </a:prstGeom>
            <a:noFill/>
          </p:spPr>
          <p:txBody>
            <a:bodyPr wrap="square" rtlCol="0">
              <a:spAutoFit/>
            </a:bodyPr>
            <a:lstStyle/>
            <a:p>
              <a:r>
                <a:rPr lang="en-GB" i="1" err="1">
                  <a:solidFill>
                    <a:schemeClr val="accent1"/>
                  </a:solidFill>
                </a:rPr>
                <a:t>horaire</a:t>
              </a:r>
              <a:r>
                <a:rPr lang="en-GB" i="1">
                  <a:solidFill>
                    <a:schemeClr val="accent1"/>
                  </a:solidFill>
                </a:rPr>
                <a:t> brut</a:t>
              </a:r>
              <a:endParaRPr lang="en-GB">
                <a:solidFill>
                  <a:schemeClr val="accent1"/>
                </a:solidFill>
              </a:endParaRPr>
            </a:p>
          </p:txBody>
        </p:sp>
      </p:grpSp>
    </p:spTree>
    <p:extLst>
      <p:ext uri="{BB962C8B-B14F-4D97-AF65-F5344CB8AC3E}">
        <p14:creationId xmlns:p14="http://schemas.microsoft.com/office/powerpoint/2010/main" val="34251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ln w="9525"/>
        </p:spPr>
        <p:txBody>
          <a:bodyPr/>
          <a:lstStyle/>
          <a:p>
            <a:r>
              <a:rPr lang="en-GB" err="1">
                <a:latin typeface="+mn-lt"/>
              </a:rPr>
              <a:t>Caractéristiques</a:t>
            </a:r>
            <a:r>
              <a:rPr lang="en-GB">
                <a:latin typeface="+mn-lt"/>
              </a:rPr>
              <a:t> du </a:t>
            </a:r>
            <a:r>
              <a:rPr lang="en-GB" err="1">
                <a:latin typeface="+mn-lt"/>
              </a:rPr>
              <a:t>modèle</a:t>
            </a:r>
            <a:r>
              <a:rPr lang="en-GB">
                <a:latin typeface="+mn-lt"/>
              </a:rPr>
              <a:t> du </a:t>
            </a:r>
            <a:r>
              <a:rPr lang="en-GB" err="1">
                <a:latin typeface="+mn-lt"/>
              </a:rPr>
              <a:t>coût</a:t>
            </a:r>
            <a:endParaRPr lang="en-GB">
              <a:latin typeface="+mn-lt"/>
            </a:endParaRPr>
          </a:p>
        </p:txBody>
      </p:sp>
      <p:cxnSp>
        <p:nvCxnSpPr>
          <p:cNvPr id="5" name="Straight Arrow Connector 4"/>
          <p:cNvCxnSpPr/>
          <p:nvPr/>
        </p:nvCxnSpPr>
        <p:spPr bwMode="auto">
          <a:xfrm>
            <a:off x="3841940" y="4304308"/>
            <a:ext cx="2459214" cy="0"/>
          </a:xfrm>
          <a:prstGeom prst="straightConnector1">
            <a:avLst/>
          </a:prstGeom>
          <a:noFill/>
          <a:ln w="9525" cap="flat" cmpd="sng" algn="ctr">
            <a:noFill/>
            <a:prstDash val="solid"/>
            <a:round/>
            <a:headEnd type="none" w="med" len="med"/>
            <a:tailEnd type="triangle"/>
          </a:ln>
          <a:effectLst/>
        </p:spPr>
      </p:cxnSp>
      <p:sp>
        <p:nvSpPr>
          <p:cNvPr id="4" name="Line 3"/>
          <p:cNvSpPr>
            <a:spLocks noChangeShapeType="1"/>
          </p:cNvSpPr>
          <p:nvPr/>
        </p:nvSpPr>
        <p:spPr bwMode="auto">
          <a:xfrm flipH="1">
            <a:off x="7083426" y="2659064"/>
            <a:ext cx="30163" cy="4778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endParaRPr lang="en-GB"/>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4" y="1273175"/>
            <a:ext cx="52101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p:cNvGrpSpPr>
            <a:grpSpLocks/>
          </p:cNvGrpSpPr>
          <p:nvPr/>
        </p:nvGrpSpPr>
        <p:grpSpPr bwMode="auto">
          <a:xfrm>
            <a:off x="8501063" y="3367089"/>
            <a:ext cx="1898650" cy="790575"/>
            <a:chOff x="4550" y="2337"/>
            <a:chExt cx="1104" cy="498"/>
          </a:xfrm>
          <a:solidFill>
            <a:schemeClr val="bg2">
              <a:lumMod val="95000"/>
            </a:schemeClr>
          </a:solidFill>
        </p:grpSpPr>
        <p:sp>
          <p:nvSpPr>
            <p:cNvPr id="8" name="Line 6"/>
            <p:cNvSpPr>
              <a:spLocks noChangeShapeType="1"/>
            </p:cNvSpPr>
            <p:nvPr/>
          </p:nvSpPr>
          <p:spPr bwMode="auto">
            <a:xfrm flipH="1" flipV="1">
              <a:off x="4550" y="2520"/>
              <a:ext cx="250" cy="48"/>
            </a:xfrm>
            <a:prstGeom prst="line">
              <a:avLst/>
            </a:prstGeom>
            <a:grpFill/>
            <a:ln w="28575">
              <a:solidFill>
                <a:srgbClr val="7FC4BC"/>
              </a:solidFill>
              <a:round/>
              <a:headEnd/>
              <a:tailEnd type="triangle" w="med" len="med"/>
            </a:ln>
          </p:spPr>
          <p:txBody>
            <a:bodyPr anchor="ctr"/>
            <a:lstStyle/>
            <a:p>
              <a:endParaRPr lang="en-GB"/>
            </a:p>
          </p:txBody>
        </p:sp>
        <p:sp>
          <p:nvSpPr>
            <p:cNvPr id="9" name="AutoShape 7"/>
            <p:cNvSpPr>
              <a:spLocks noChangeArrowheads="1"/>
            </p:cNvSpPr>
            <p:nvPr/>
          </p:nvSpPr>
          <p:spPr bwMode="auto">
            <a:xfrm>
              <a:off x="4800" y="2337"/>
              <a:ext cx="854" cy="498"/>
            </a:xfrm>
            <a:prstGeom prst="roundRect">
              <a:avLst>
                <a:gd name="adj" fmla="val 9662"/>
              </a:avLst>
            </a:prstGeom>
            <a:grpFill/>
            <a:ln w="19050">
              <a:solidFill>
                <a:srgbClr val="7FC4BC"/>
              </a:solidFill>
              <a:round/>
              <a:headEnd/>
              <a:tailEnd/>
            </a:ln>
          </p:spPr>
          <p:txBody>
            <a:bodyPr anchor="ctr"/>
            <a:lstStyle/>
            <a:p>
              <a:pPr algn="ctr">
                <a:spcBef>
                  <a:spcPct val="0"/>
                </a:spcBef>
                <a:spcAft>
                  <a:spcPct val="0"/>
                </a:spcAft>
              </a:pPr>
              <a:r>
                <a:rPr lang="en-US" sz="1400" i="1"/>
                <a:t>Les </a:t>
              </a:r>
              <a:r>
                <a:rPr lang="en-US" sz="1400" i="1" err="1"/>
                <a:t>coûts</a:t>
              </a:r>
              <a:r>
                <a:rPr lang="en-US" sz="1400" i="1"/>
                <a:t> des </a:t>
              </a:r>
              <a:r>
                <a:rPr lang="en-US" sz="1400" i="1" err="1"/>
                <a:t>matériaux</a:t>
              </a:r>
              <a:r>
                <a:rPr lang="en-US" sz="1400" i="1"/>
                <a:t> et de travail </a:t>
              </a:r>
              <a:r>
                <a:rPr lang="en-US" sz="1400" i="1" err="1"/>
                <a:t>dominent</a:t>
              </a:r>
              <a:endParaRPr lang="en-US" i="1"/>
            </a:p>
          </p:txBody>
        </p:sp>
      </p:grpSp>
      <p:grpSp>
        <p:nvGrpSpPr>
          <p:cNvPr id="10" name="Group 8"/>
          <p:cNvGrpSpPr>
            <a:grpSpLocks/>
          </p:cNvGrpSpPr>
          <p:nvPr/>
        </p:nvGrpSpPr>
        <p:grpSpPr bwMode="auto">
          <a:xfrm>
            <a:off x="2189163" y="1027113"/>
            <a:ext cx="1816100" cy="836612"/>
            <a:chOff x="224" y="735"/>
            <a:chExt cx="1056" cy="527"/>
          </a:xfrm>
          <a:solidFill>
            <a:schemeClr val="bg2">
              <a:lumMod val="95000"/>
            </a:schemeClr>
          </a:solidFill>
        </p:grpSpPr>
        <p:sp>
          <p:nvSpPr>
            <p:cNvPr id="11" name="Line 9"/>
            <p:cNvSpPr>
              <a:spLocks noChangeShapeType="1"/>
            </p:cNvSpPr>
            <p:nvPr/>
          </p:nvSpPr>
          <p:spPr bwMode="auto">
            <a:xfrm>
              <a:off x="963" y="1028"/>
              <a:ext cx="317" cy="194"/>
            </a:xfrm>
            <a:prstGeom prst="line">
              <a:avLst/>
            </a:prstGeom>
            <a:grpFill/>
            <a:ln w="28575">
              <a:solidFill>
                <a:srgbClr val="7FC4BC"/>
              </a:solidFill>
              <a:round/>
              <a:headEnd/>
              <a:tailEnd type="triangle" w="med" len="med"/>
            </a:ln>
          </p:spPr>
          <p:txBody>
            <a:bodyPr anchor="ctr"/>
            <a:lstStyle/>
            <a:p>
              <a:endParaRPr lang="en-GB"/>
            </a:p>
          </p:txBody>
        </p:sp>
        <p:sp>
          <p:nvSpPr>
            <p:cNvPr id="12" name="AutoShape 10"/>
            <p:cNvSpPr>
              <a:spLocks noChangeArrowheads="1"/>
            </p:cNvSpPr>
            <p:nvPr/>
          </p:nvSpPr>
          <p:spPr bwMode="auto">
            <a:xfrm>
              <a:off x="224" y="735"/>
              <a:ext cx="739" cy="527"/>
            </a:xfrm>
            <a:prstGeom prst="roundRect">
              <a:avLst>
                <a:gd name="adj" fmla="val 5310"/>
              </a:avLst>
            </a:prstGeom>
            <a:grpFill/>
            <a:ln w="19050">
              <a:solidFill>
                <a:srgbClr val="7FC4BC"/>
              </a:solidFill>
              <a:round/>
              <a:headEnd/>
              <a:tailEnd/>
            </a:ln>
          </p:spPr>
          <p:txBody>
            <a:bodyPr anchor="ctr"/>
            <a:lstStyle/>
            <a:p>
              <a:pPr algn="ctr">
                <a:spcBef>
                  <a:spcPct val="0"/>
                </a:spcBef>
                <a:spcAft>
                  <a:spcPct val="0"/>
                </a:spcAft>
              </a:pPr>
              <a:r>
                <a:rPr lang="en-US" sz="1400" i="1"/>
                <a:t>Les </a:t>
              </a:r>
              <a:r>
                <a:rPr lang="en-US" sz="1400" i="1" err="1"/>
                <a:t>coûts</a:t>
              </a:r>
              <a:r>
                <a:rPr lang="en-US" sz="1400" i="1"/>
                <a:t> </a:t>
              </a:r>
              <a:r>
                <a:rPr lang="en-US" sz="1400" i="1" err="1"/>
                <a:t>d’outillage</a:t>
              </a:r>
              <a:r>
                <a:rPr lang="en-US" sz="1400" i="1"/>
                <a:t> </a:t>
              </a:r>
              <a:r>
                <a:rPr lang="en-US" sz="1400" i="1" err="1"/>
                <a:t>dominent</a:t>
              </a:r>
              <a:endParaRPr lang="en-US"/>
            </a:p>
          </p:txBody>
        </p:sp>
      </p:grpSp>
      <p:grpSp>
        <p:nvGrpSpPr>
          <p:cNvPr id="13" name="Group 11"/>
          <p:cNvGrpSpPr>
            <a:grpSpLocks/>
          </p:cNvGrpSpPr>
          <p:nvPr/>
        </p:nvGrpSpPr>
        <p:grpSpPr bwMode="auto">
          <a:xfrm>
            <a:off x="3973514" y="3289300"/>
            <a:ext cx="4598987" cy="2527300"/>
            <a:chOff x="1646" y="2064"/>
            <a:chExt cx="2674" cy="1592"/>
          </a:xfrm>
        </p:grpSpPr>
        <p:sp>
          <p:nvSpPr>
            <p:cNvPr id="14" name="Line 12"/>
            <p:cNvSpPr>
              <a:spLocks noChangeShapeType="1"/>
            </p:cNvSpPr>
            <p:nvPr/>
          </p:nvSpPr>
          <p:spPr bwMode="auto">
            <a:xfrm>
              <a:off x="2736" y="2064"/>
              <a:ext cx="0" cy="135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3"/>
            <p:cNvSpPr>
              <a:spLocks noChangeShapeType="1"/>
            </p:cNvSpPr>
            <p:nvPr/>
          </p:nvSpPr>
          <p:spPr bwMode="auto">
            <a:xfrm>
              <a:off x="3256" y="2064"/>
              <a:ext cx="0" cy="133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Text Box 14"/>
            <p:cNvSpPr txBox="1">
              <a:spLocks noChangeArrowheads="1"/>
            </p:cNvSpPr>
            <p:nvPr/>
          </p:nvSpPr>
          <p:spPr bwMode="auto">
            <a:xfrm>
              <a:off x="1646" y="3142"/>
              <a:ext cx="1034"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Aft>
                  <a:spcPct val="0"/>
                </a:spcAft>
              </a:pPr>
              <a:r>
                <a:rPr lang="en-GB" sz="1400" i="1">
                  <a:solidFill>
                    <a:schemeClr val="accent1"/>
                  </a:solidFill>
                  <a:latin typeface="+mn-lt"/>
                </a:rPr>
                <a:t>Moulage</a:t>
              </a:r>
            </a:p>
            <a:p>
              <a:pPr algn="ctr">
                <a:spcAft>
                  <a:spcPct val="0"/>
                </a:spcAft>
              </a:pPr>
              <a:r>
                <a:rPr lang="en-GB" sz="1400" i="1">
                  <a:solidFill>
                    <a:schemeClr val="accent1"/>
                  </a:solidFill>
                  <a:latin typeface="+mn-lt"/>
                </a:rPr>
                <a:t>sable </a:t>
              </a:r>
            </a:p>
            <a:p>
              <a:pPr algn="ctr"/>
              <a:endParaRPr lang="en-GB" sz="1400" i="1">
                <a:solidFill>
                  <a:schemeClr val="accent1"/>
                </a:solidFill>
                <a:latin typeface="+mn-lt"/>
              </a:endParaRPr>
            </a:p>
          </p:txBody>
        </p:sp>
        <p:sp>
          <p:nvSpPr>
            <p:cNvPr id="17" name="Text Box 15"/>
            <p:cNvSpPr txBox="1">
              <a:spLocks noChangeArrowheads="1"/>
            </p:cNvSpPr>
            <p:nvPr/>
          </p:nvSpPr>
          <p:spPr bwMode="auto">
            <a:xfrm>
              <a:off x="2486" y="3126"/>
              <a:ext cx="103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Aft>
                  <a:spcPct val="0"/>
                </a:spcAft>
              </a:pPr>
              <a:r>
                <a:rPr lang="en-GB" sz="1400" i="1">
                  <a:solidFill>
                    <a:schemeClr val="accent1"/>
                  </a:solidFill>
                  <a:latin typeface="+mn-lt"/>
                </a:rPr>
                <a:t>Moulage </a:t>
              </a:r>
            </a:p>
            <a:p>
              <a:pPr algn="ctr">
                <a:spcAft>
                  <a:spcPct val="0"/>
                </a:spcAft>
              </a:pPr>
              <a:r>
                <a:rPr lang="en-GB" sz="1400" i="1">
                  <a:solidFill>
                    <a:schemeClr val="accent1"/>
                  </a:solidFill>
                  <a:latin typeface="+mn-lt"/>
                </a:rPr>
                <a:t>BP </a:t>
              </a:r>
            </a:p>
          </p:txBody>
        </p:sp>
        <p:sp>
          <p:nvSpPr>
            <p:cNvPr id="18" name="Text Box 16"/>
            <p:cNvSpPr txBox="1">
              <a:spLocks noChangeArrowheads="1"/>
            </p:cNvSpPr>
            <p:nvPr/>
          </p:nvSpPr>
          <p:spPr bwMode="auto">
            <a:xfrm>
              <a:off x="3270" y="3142"/>
              <a:ext cx="103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Aft>
                  <a:spcPct val="0"/>
                </a:spcAft>
              </a:pPr>
              <a:r>
                <a:rPr lang="en-GB" sz="1400" i="1">
                  <a:solidFill>
                    <a:schemeClr val="accent1"/>
                  </a:solidFill>
                  <a:latin typeface="+mn-lt"/>
                </a:rPr>
                <a:t>Moulage sous</a:t>
              </a:r>
            </a:p>
            <a:p>
              <a:pPr algn="ctr">
                <a:spcAft>
                  <a:spcPct val="0"/>
                </a:spcAft>
              </a:pPr>
              <a:r>
                <a:rPr lang="en-GB" sz="1400" i="1">
                  <a:solidFill>
                    <a:schemeClr val="accent1"/>
                  </a:solidFill>
                  <a:latin typeface="+mn-lt"/>
                </a:rPr>
                <a:t>pression </a:t>
              </a:r>
            </a:p>
          </p:txBody>
        </p:sp>
        <p:sp>
          <p:nvSpPr>
            <p:cNvPr id="19" name="Line 17"/>
            <p:cNvSpPr>
              <a:spLocks noChangeShapeType="1"/>
            </p:cNvSpPr>
            <p:nvPr/>
          </p:nvSpPr>
          <p:spPr bwMode="auto">
            <a:xfrm>
              <a:off x="1696" y="3312"/>
              <a:ext cx="1008" cy="0"/>
            </a:xfrm>
            <a:prstGeom prst="line">
              <a:avLst/>
            </a:prstGeom>
            <a:noFill/>
            <a:ln w="9525">
              <a:solidFill>
                <a:schemeClr val="accent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20" name="Line 18"/>
            <p:cNvSpPr>
              <a:spLocks noChangeShapeType="1"/>
            </p:cNvSpPr>
            <p:nvPr/>
          </p:nvSpPr>
          <p:spPr bwMode="auto">
            <a:xfrm>
              <a:off x="3304" y="3312"/>
              <a:ext cx="1016" cy="0"/>
            </a:xfrm>
            <a:prstGeom prst="line">
              <a:avLst/>
            </a:prstGeom>
            <a:noFill/>
            <a:ln w="9525">
              <a:solidFill>
                <a:schemeClr val="accent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21" name="Line 19"/>
            <p:cNvSpPr>
              <a:spLocks noChangeShapeType="1"/>
            </p:cNvSpPr>
            <p:nvPr/>
          </p:nvSpPr>
          <p:spPr bwMode="auto">
            <a:xfrm>
              <a:off x="2752" y="3304"/>
              <a:ext cx="504" cy="0"/>
            </a:xfrm>
            <a:prstGeom prst="line">
              <a:avLst/>
            </a:prstGeom>
            <a:noFill/>
            <a:ln w="9525">
              <a:solidFill>
                <a:schemeClr val="accent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GB"/>
            </a:p>
          </p:txBody>
        </p:sp>
      </p:grpSp>
      <p:pic>
        <p:nvPicPr>
          <p:cNvPr id="2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988" y="1557339"/>
            <a:ext cx="4064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1"/>
          <p:cNvSpPr txBox="1">
            <a:spLocks noChangeArrowheads="1"/>
          </p:cNvSpPr>
          <p:nvPr/>
        </p:nvSpPr>
        <p:spPr bwMode="auto">
          <a:xfrm>
            <a:off x="4951414" y="884239"/>
            <a:ext cx="25803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Moulage </a:t>
            </a:r>
            <a:r>
              <a:rPr lang="en-GB" sz="1600" err="1">
                <a:latin typeface="+mn-lt"/>
              </a:rPr>
              <a:t>d’alliage</a:t>
            </a:r>
            <a:r>
              <a:rPr lang="en-GB" sz="1600">
                <a:latin typeface="+mn-lt"/>
              </a:rPr>
              <a:t> pour </a:t>
            </a:r>
            <a:r>
              <a:rPr lang="en-GB" sz="1600" err="1">
                <a:latin typeface="+mn-lt"/>
              </a:rPr>
              <a:t>bielle</a:t>
            </a:r>
            <a:endParaRPr lang="en-GB" sz="1600">
              <a:latin typeface="+mn-lt"/>
            </a:endParaRPr>
          </a:p>
        </p:txBody>
      </p:sp>
      <p:sp>
        <p:nvSpPr>
          <p:cNvPr id="24" name="Text Box 22"/>
          <p:cNvSpPr txBox="1">
            <a:spLocks noChangeArrowheads="1"/>
          </p:cNvSpPr>
          <p:nvPr/>
        </p:nvSpPr>
        <p:spPr bwMode="auto">
          <a:xfrm>
            <a:off x="4337437" y="5586413"/>
            <a:ext cx="38212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buClr>
                <a:schemeClr val="accent1"/>
              </a:buClr>
              <a:buSzPct val="110000"/>
              <a:buFont typeface="Wingdings" pitchFamily="2" charset="2"/>
              <a:buChar char="§"/>
            </a:pPr>
            <a:r>
              <a:rPr lang="en-GB" sz="1600">
                <a:latin typeface="+mn-lt"/>
              </a:rPr>
              <a:t>  </a:t>
            </a:r>
            <a:r>
              <a:rPr lang="en-GB" sz="1600" b="1" err="1">
                <a:latin typeface="+mn-lt"/>
              </a:rPr>
              <a:t>Identifie</a:t>
            </a:r>
            <a:r>
              <a:rPr lang="en-GB" sz="1600" b="1">
                <a:latin typeface="+mn-lt"/>
              </a:rPr>
              <a:t> le </a:t>
            </a:r>
            <a:r>
              <a:rPr lang="en-GB" sz="1600" b="1" err="1">
                <a:latin typeface="+mn-lt"/>
              </a:rPr>
              <a:t>procédé</a:t>
            </a:r>
            <a:r>
              <a:rPr lang="en-GB" sz="1600" b="1">
                <a:latin typeface="+mn-lt"/>
              </a:rPr>
              <a:t> le plus </a:t>
            </a:r>
            <a:r>
              <a:rPr lang="en-GB" sz="1600" b="1" err="1">
                <a:latin typeface="+mn-lt"/>
              </a:rPr>
              <a:t>économique</a:t>
            </a:r>
            <a:endParaRPr lang="en-GB" sz="1600" b="1">
              <a:latin typeface="+mn-lt"/>
            </a:endParaRPr>
          </a:p>
          <a:p>
            <a:pPr>
              <a:buClr>
                <a:schemeClr val="accent1"/>
              </a:buClr>
              <a:buSzPct val="110000"/>
              <a:buFont typeface="Wingdings" pitchFamily="2" charset="2"/>
              <a:buChar char="§"/>
            </a:pPr>
            <a:r>
              <a:rPr lang="en-GB" sz="1600" b="1">
                <a:latin typeface="+mn-lt"/>
              </a:rPr>
              <a:t>  </a:t>
            </a:r>
            <a:r>
              <a:rPr lang="en-GB" sz="1600" b="1" err="1">
                <a:latin typeface="+mn-lt"/>
              </a:rPr>
              <a:t>Dépendance</a:t>
            </a:r>
            <a:r>
              <a:rPr lang="en-GB" sz="1600" b="1">
                <a:latin typeface="+mn-lt"/>
              </a:rPr>
              <a:t> au </a:t>
            </a:r>
            <a:r>
              <a:rPr lang="en-GB" sz="1600" b="1" err="1">
                <a:latin typeface="+mn-lt"/>
              </a:rPr>
              <a:t>coût</a:t>
            </a:r>
            <a:r>
              <a:rPr lang="en-GB" sz="1600" b="1">
                <a:latin typeface="+mn-lt"/>
              </a:rPr>
              <a:t> </a:t>
            </a:r>
            <a:r>
              <a:rPr lang="en-GB" sz="1600" b="1" err="1">
                <a:latin typeface="+mn-lt"/>
              </a:rPr>
              <a:t>horaire</a:t>
            </a:r>
            <a:r>
              <a:rPr lang="en-GB" sz="1600" b="1">
                <a:latin typeface="+mn-lt"/>
              </a:rPr>
              <a:t> etc.</a:t>
            </a:r>
          </a:p>
        </p:txBody>
      </p:sp>
    </p:spTree>
    <p:extLst>
      <p:ext uri="{BB962C8B-B14F-4D97-AF65-F5344CB8AC3E}">
        <p14:creationId xmlns:p14="http://schemas.microsoft.com/office/powerpoint/2010/main" val="40024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F51664-ECCB-4237-A476-C6EA7C1E09ED}"/>
              </a:ext>
            </a:extLst>
          </p:cNvPr>
          <p:cNvPicPr>
            <a:picLocks noChangeAspect="1"/>
          </p:cNvPicPr>
          <p:nvPr/>
        </p:nvPicPr>
        <p:blipFill>
          <a:blip r:embed="rId3"/>
          <a:stretch>
            <a:fillRect/>
          </a:stretch>
        </p:blipFill>
        <p:spPr>
          <a:xfrm>
            <a:off x="2304969" y="2031498"/>
            <a:ext cx="4258910" cy="3710532"/>
          </a:xfrm>
          <a:prstGeom prst="rect">
            <a:avLst/>
          </a:prstGeom>
        </p:spPr>
      </p:pic>
      <p:sp>
        <p:nvSpPr>
          <p:cNvPr id="10242" name="Rectangle 1026"/>
          <p:cNvSpPr>
            <a:spLocks noGrp="1" noChangeArrowheads="1"/>
          </p:cNvSpPr>
          <p:nvPr>
            <p:ph type="title"/>
          </p:nvPr>
        </p:nvSpPr>
        <p:spPr>
          <a:ln w="9525"/>
        </p:spPr>
        <p:txBody>
          <a:bodyPr/>
          <a:lstStyle/>
          <a:p>
            <a:r>
              <a:rPr lang="en-GB" err="1">
                <a:latin typeface="+mn-lt"/>
              </a:rPr>
              <a:t>Modèle</a:t>
            </a:r>
            <a:r>
              <a:rPr lang="en-GB">
                <a:latin typeface="+mn-lt"/>
              </a:rPr>
              <a:t> de </a:t>
            </a:r>
            <a:r>
              <a:rPr lang="en-GB" err="1">
                <a:latin typeface="+mn-lt"/>
              </a:rPr>
              <a:t>coût</a:t>
            </a:r>
            <a:r>
              <a:rPr lang="en-GB">
                <a:latin typeface="+mn-lt"/>
              </a:rPr>
              <a:t> dans Granta </a:t>
            </a:r>
            <a:r>
              <a:rPr lang="en-GB" err="1">
                <a:latin typeface="+mn-lt"/>
              </a:rPr>
              <a:t>EduPack</a:t>
            </a:r>
            <a:r>
              <a:rPr lang="en-GB">
                <a:latin typeface="+mn-lt"/>
              </a:rPr>
              <a:t> </a:t>
            </a:r>
            <a:r>
              <a:rPr lang="en-GB" err="1">
                <a:latin typeface="+mn-lt"/>
              </a:rPr>
              <a:t>niveaux</a:t>
            </a:r>
            <a:r>
              <a:rPr lang="en-GB">
                <a:latin typeface="+mn-lt"/>
              </a:rPr>
              <a:t> 2 et 3</a:t>
            </a:r>
          </a:p>
        </p:txBody>
      </p:sp>
      <p:cxnSp>
        <p:nvCxnSpPr>
          <p:cNvPr id="5" name="Straight Arrow Connector 4"/>
          <p:cNvCxnSpPr/>
          <p:nvPr/>
        </p:nvCxnSpPr>
        <p:spPr bwMode="auto">
          <a:xfrm>
            <a:off x="3504501" y="2759847"/>
            <a:ext cx="2459214" cy="0"/>
          </a:xfrm>
          <a:prstGeom prst="straightConnector1">
            <a:avLst/>
          </a:prstGeom>
          <a:noFill/>
          <a:ln w="9525" cap="flat" cmpd="sng" algn="ctr">
            <a:noFill/>
            <a:prstDash val="solid"/>
            <a:round/>
            <a:headEnd type="none" w="med" len="med"/>
            <a:tailEnd type="triangle"/>
          </a:ln>
          <a:effectLst/>
        </p:spPr>
      </p:cxnSp>
      <p:grpSp>
        <p:nvGrpSpPr>
          <p:cNvPr id="11" name="Group 60"/>
          <p:cNvGrpSpPr>
            <a:grpSpLocks/>
          </p:cNvGrpSpPr>
          <p:nvPr/>
        </p:nvGrpSpPr>
        <p:grpSpPr bwMode="auto">
          <a:xfrm>
            <a:off x="5028750" y="2140513"/>
            <a:ext cx="5445920" cy="2794001"/>
            <a:chOff x="2449" y="2036"/>
            <a:chExt cx="3167" cy="1760"/>
          </a:xfrm>
        </p:grpSpPr>
        <p:grpSp>
          <p:nvGrpSpPr>
            <p:cNvPr id="12" name="Group 59"/>
            <p:cNvGrpSpPr>
              <a:grpSpLocks/>
            </p:cNvGrpSpPr>
            <p:nvPr/>
          </p:nvGrpSpPr>
          <p:grpSpPr bwMode="auto">
            <a:xfrm>
              <a:off x="3372" y="2263"/>
              <a:ext cx="2244" cy="1533"/>
              <a:chOff x="12" y="2319"/>
              <a:chExt cx="2244" cy="1533"/>
            </a:xfrm>
          </p:grpSpPr>
          <p:sp>
            <p:nvSpPr>
              <p:cNvPr id="19" name="Text Box 49"/>
              <p:cNvSpPr txBox="1">
                <a:spLocks noChangeArrowheads="1"/>
              </p:cNvSpPr>
              <p:nvPr/>
            </p:nvSpPr>
            <p:spPr bwMode="auto">
              <a:xfrm>
                <a:off x="12" y="2319"/>
                <a:ext cx="2244" cy="1533"/>
              </a:xfrm>
              <a:prstGeom prst="rect">
                <a:avLst/>
              </a:prstGeom>
              <a:solidFill>
                <a:schemeClr val="bg2">
                  <a:lumMod val="95000"/>
                </a:schemeClr>
              </a:solidFill>
              <a:ln w="28575">
                <a:solidFill>
                  <a:srgbClr val="7FC4BC"/>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800" b="1">
                    <a:solidFill>
                      <a:schemeClr val="accent1"/>
                    </a:solidFill>
                    <a:latin typeface="+mn-lt"/>
                  </a:rPr>
                  <a:t>                 </a:t>
                </a:r>
              </a:p>
              <a:p>
                <a:r>
                  <a:rPr lang="en-US" sz="800" b="1">
                    <a:solidFill>
                      <a:schemeClr val="accent1"/>
                    </a:solidFill>
                    <a:latin typeface="+mn-lt"/>
                  </a:rPr>
                  <a:t>            </a:t>
                </a:r>
                <a:r>
                  <a:rPr lang="en-US" b="1" err="1">
                    <a:solidFill>
                      <a:schemeClr val="accent1"/>
                    </a:solidFill>
                    <a:latin typeface="+mn-lt"/>
                  </a:rPr>
                  <a:t>Boîte</a:t>
                </a:r>
                <a:r>
                  <a:rPr lang="en-US" b="1">
                    <a:solidFill>
                      <a:schemeClr val="accent1"/>
                    </a:solidFill>
                    <a:latin typeface="+mn-lt"/>
                  </a:rPr>
                  <a:t> de dialogue</a:t>
                </a:r>
                <a:endParaRPr lang="en-US" sz="900" b="1">
                  <a:solidFill>
                    <a:schemeClr val="accent1"/>
                  </a:solidFill>
                  <a:latin typeface="+mn-lt"/>
                </a:endParaRPr>
              </a:p>
              <a:p>
                <a:r>
                  <a:rPr lang="en-US" sz="1600">
                    <a:latin typeface="+mn-lt"/>
                  </a:rPr>
                  <a:t>Temps </a:t>
                </a:r>
                <a:r>
                  <a:rPr lang="en-US" sz="1600" err="1">
                    <a:latin typeface="+mn-lt"/>
                  </a:rPr>
                  <a:t>d’amortissement</a:t>
                </a:r>
                <a:r>
                  <a:rPr lang="en-US" sz="1600">
                    <a:latin typeface="+mn-lt"/>
                  </a:rPr>
                  <a:t>  t</a:t>
                </a:r>
                <a:r>
                  <a:rPr lang="en-US" sz="1600" baseline="-25000">
                    <a:latin typeface="+mn-lt"/>
                  </a:rPr>
                  <a:t>wo  </a:t>
                </a:r>
                <a:r>
                  <a:rPr lang="en-US" sz="1600">
                    <a:latin typeface="+mn-lt"/>
                  </a:rPr>
                  <a:t>= 5 yrs….</a:t>
                </a:r>
              </a:p>
              <a:p>
                <a:r>
                  <a:rPr lang="en-US" sz="1600" err="1">
                    <a:latin typeface="+mn-lt"/>
                  </a:rPr>
                  <a:t>Poids</a:t>
                </a:r>
                <a:r>
                  <a:rPr lang="en-US" sz="1600">
                    <a:latin typeface="+mn-lt"/>
                  </a:rPr>
                  <a:t> du </a:t>
                </a:r>
                <a:r>
                  <a:rPr lang="en-US" sz="1600" err="1">
                    <a:latin typeface="+mn-lt"/>
                  </a:rPr>
                  <a:t>composant</a:t>
                </a:r>
                <a:r>
                  <a:rPr lang="en-US" sz="1600">
                    <a:latin typeface="+mn-lt"/>
                  </a:rPr>
                  <a:t>	   m  = 1 kg…. </a:t>
                </a:r>
              </a:p>
              <a:p>
                <a:r>
                  <a:rPr lang="en-US" sz="1600" err="1">
                    <a:latin typeface="+mn-lt"/>
                  </a:rPr>
                  <a:t>Facteur</a:t>
                </a:r>
                <a:r>
                  <a:rPr lang="en-US" sz="1600">
                    <a:latin typeface="+mn-lt"/>
                  </a:rPr>
                  <a:t> de charge            L  = 0.5….</a:t>
                </a:r>
              </a:p>
              <a:p>
                <a:r>
                  <a:rPr lang="en-US" sz="1600" err="1">
                    <a:latin typeface="+mn-lt"/>
                  </a:rPr>
                  <a:t>Coût</a:t>
                </a:r>
                <a:r>
                  <a:rPr lang="en-US" sz="1600">
                    <a:latin typeface="+mn-lt"/>
                  </a:rPr>
                  <a:t> </a:t>
                </a:r>
                <a:r>
                  <a:rPr lang="en-US" sz="1600" err="1">
                    <a:latin typeface="+mn-lt"/>
                  </a:rPr>
                  <a:t>matériau</a:t>
                </a:r>
                <a:r>
                  <a:rPr lang="en-US" sz="1600">
                    <a:latin typeface="+mn-lt"/>
                  </a:rPr>
                  <a:t>             C</a:t>
                </a:r>
                <a:r>
                  <a:rPr lang="en-US" sz="1600" baseline="-25000">
                    <a:latin typeface="+mn-lt"/>
                  </a:rPr>
                  <a:t>m</a:t>
                </a:r>
                <a:r>
                  <a:rPr lang="en-US" sz="1600">
                    <a:latin typeface="+mn-lt"/>
                  </a:rPr>
                  <a:t>  =  10 </a:t>
                </a:r>
                <a:r>
                  <a:rPr lang="en-US" sz="1600"/>
                  <a:t>€</a:t>
                </a:r>
                <a:r>
                  <a:rPr lang="en-US" sz="1600">
                    <a:latin typeface="+mn-lt"/>
                  </a:rPr>
                  <a:t>/kg</a:t>
                </a:r>
              </a:p>
              <a:p>
                <a:r>
                  <a:rPr lang="en-US" sz="1600" err="1">
                    <a:latin typeface="+mn-lt"/>
                  </a:rPr>
                  <a:t>Taux</a:t>
                </a:r>
                <a:r>
                  <a:rPr lang="en-US" sz="1600">
                    <a:latin typeface="+mn-lt"/>
                  </a:rPr>
                  <a:t> </a:t>
                </a:r>
                <a:r>
                  <a:rPr lang="en-US" sz="1600" err="1">
                    <a:latin typeface="+mn-lt"/>
                  </a:rPr>
                  <a:t>horaire</a:t>
                </a:r>
                <a:r>
                  <a:rPr lang="en-US" sz="1600">
                    <a:latin typeface="+mn-lt"/>
                  </a:rPr>
                  <a:t>                    =  110 </a:t>
                </a:r>
                <a:r>
                  <a:rPr lang="en-US" sz="1600"/>
                  <a:t>€</a:t>
                </a:r>
                <a:r>
                  <a:rPr lang="en-US" sz="1600">
                    <a:latin typeface="+mn-lt"/>
                  </a:rPr>
                  <a:t>/hr….</a:t>
                </a:r>
              </a:p>
              <a:p>
                <a:endParaRPr lang="en-US" sz="1600">
                  <a:latin typeface="+mn-lt"/>
                </a:endParaRPr>
              </a:p>
            </p:txBody>
          </p:sp>
          <p:graphicFrame>
            <p:nvGraphicFramePr>
              <p:cNvPr id="20" name="Object 2"/>
              <p:cNvGraphicFramePr>
                <a:graphicFrameLocks noChangeAspect="1"/>
              </p:cNvGraphicFramePr>
              <p:nvPr/>
            </p:nvGraphicFramePr>
            <p:xfrm>
              <a:off x="983" y="3192"/>
              <a:ext cx="229" cy="207"/>
            </p:xfrm>
            <a:graphic>
              <a:graphicData uri="http://schemas.openxmlformats.org/presentationml/2006/ole">
                <mc:AlternateContent xmlns:mc="http://schemas.openxmlformats.org/markup-compatibility/2006">
                  <mc:Choice xmlns:v="urn:schemas-microsoft-com:vml" Requires="v">
                    <p:oleObj name="Equation" r:id="rId4" imgW="393480" imgH="330120" progId="Equation.3">
                      <p:embed/>
                    </p:oleObj>
                  </mc:Choice>
                  <mc:Fallback>
                    <p:oleObj name="Equation" r:id="rId4" imgW="393480" imgH="330120" progId="Equation.3">
                      <p:embed/>
                      <p:pic>
                        <p:nvPicPr>
                          <p:cNvPr id="20" name="Object 2"/>
                          <p:cNvPicPr>
                            <a:picLocks noChangeAspect="1" noChangeArrowheads="1"/>
                          </p:cNvPicPr>
                          <p:nvPr/>
                        </p:nvPicPr>
                        <p:blipFill>
                          <a:blip r:embed="rId5"/>
                          <a:srcRect/>
                          <a:stretch>
                            <a:fillRect/>
                          </a:stretch>
                        </p:blipFill>
                        <p:spPr bwMode="auto">
                          <a:xfrm>
                            <a:off x="983" y="3192"/>
                            <a:ext cx="229"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8" name="Text Box 37"/>
            <p:cNvSpPr txBox="1">
              <a:spLocks noChangeArrowheads="1"/>
            </p:cNvSpPr>
            <p:nvPr/>
          </p:nvSpPr>
          <p:spPr bwMode="auto">
            <a:xfrm>
              <a:off x="2449" y="2404"/>
              <a:ext cx="8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err="1">
                  <a:solidFill>
                    <a:schemeClr val="accent1"/>
                  </a:solidFill>
                  <a:latin typeface="+mn-lt"/>
                </a:rPr>
                <a:t>Graphique</a:t>
              </a:r>
              <a:endParaRPr lang="en-US">
                <a:solidFill>
                  <a:schemeClr val="accent1"/>
                </a:solidFill>
                <a:latin typeface="+mn-lt"/>
              </a:endParaRPr>
            </a:p>
          </p:txBody>
        </p:sp>
        <p:sp>
          <p:nvSpPr>
            <p:cNvPr id="14" name="Line 36"/>
            <p:cNvSpPr>
              <a:spLocks noChangeShapeType="1"/>
            </p:cNvSpPr>
            <p:nvPr/>
          </p:nvSpPr>
          <p:spPr bwMode="auto">
            <a:xfrm flipH="1">
              <a:off x="4439" y="2036"/>
              <a:ext cx="0" cy="214"/>
            </a:xfrm>
            <a:prstGeom prst="line">
              <a:avLst/>
            </a:prstGeom>
            <a:noFill/>
            <a:ln w="38100">
              <a:solidFill>
                <a:srgbClr val="0066FF"/>
              </a:solidFill>
              <a:prstDash val="solid"/>
              <a:round/>
              <a:headEnd/>
              <a:tailEnd type="triangle" w="med" len="med"/>
            </a:ln>
            <a:extLst>
              <a:ext uri="{909E8E84-426E-40DD-AFC4-6F175D3DCCD1}">
                <a14:hiddenFill xmlns:a14="http://schemas.microsoft.com/office/drawing/2010/main">
                  <a:noFill/>
                </a14:hiddenFill>
              </a:ext>
            </a:extLst>
          </p:spPr>
          <p:txBody>
            <a:bodyPr anchor="ctr"/>
            <a:lstStyle/>
            <a:p>
              <a:endParaRPr lang="en-GB"/>
            </a:p>
          </p:txBody>
        </p:sp>
      </p:grpSp>
      <p:sp>
        <p:nvSpPr>
          <p:cNvPr id="2" name="Rectangle 1"/>
          <p:cNvSpPr/>
          <p:nvPr/>
        </p:nvSpPr>
        <p:spPr>
          <a:xfrm>
            <a:off x="2438400" y="914400"/>
            <a:ext cx="5638800" cy="1023357"/>
          </a:xfrm>
          <a:prstGeom prst="rect">
            <a:avLst/>
          </a:prstGeom>
        </p:spPr>
        <p:txBody>
          <a:bodyPr wrap="square">
            <a:spAutoFit/>
          </a:bodyPr>
          <a:lstStyle/>
          <a:p>
            <a:r>
              <a:rPr lang="en-US" b="1" err="1">
                <a:solidFill>
                  <a:srgbClr val="C00000"/>
                </a:solidFill>
              </a:rPr>
              <a:t>Modélisation</a:t>
            </a:r>
            <a:r>
              <a:rPr lang="en-US" b="1">
                <a:solidFill>
                  <a:srgbClr val="C00000"/>
                </a:solidFill>
              </a:rPr>
              <a:t> du </a:t>
            </a:r>
            <a:r>
              <a:rPr lang="en-US" b="1" err="1">
                <a:solidFill>
                  <a:srgbClr val="C00000"/>
                </a:solidFill>
              </a:rPr>
              <a:t>coût</a:t>
            </a:r>
            <a:endParaRPr lang="en-US">
              <a:solidFill>
                <a:srgbClr val="C00000"/>
              </a:solidFill>
            </a:endParaRPr>
          </a:p>
          <a:p>
            <a:r>
              <a:rPr lang="en-US" sz="1600" err="1"/>
              <a:t>Indice</a:t>
            </a:r>
            <a:r>
              <a:rPr lang="en-US" sz="1600"/>
              <a:t> de </a:t>
            </a:r>
            <a:r>
              <a:rPr lang="en-US" sz="1600" err="1"/>
              <a:t>coût</a:t>
            </a:r>
            <a:r>
              <a:rPr lang="en-US" sz="1600"/>
              <a:t> </a:t>
            </a:r>
            <a:r>
              <a:rPr lang="en-US" sz="1600" err="1"/>
              <a:t>relatif</a:t>
            </a:r>
            <a:r>
              <a:rPr lang="en-US" sz="1600"/>
              <a:t> (par </a:t>
            </a:r>
            <a:r>
              <a:rPr lang="en-US" sz="1600" err="1"/>
              <a:t>unité</a:t>
            </a:r>
            <a:r>
              <a:rPr lang="en-US" sz="1600"/>
              <a:t>)	             24.7	</a:t>
            </a:r>
          </a:p>
          <a:p>
            <a:r>
              <a:rPr lang="en-US" sz="1600" u="sng" err="1">
                <a:solidFill>
                  <a:srgbClr val="3366FF"/>
                </a:solidFill>
              </a:rPr>
              <a:t>Paramètres</a:t>
            </a:r>
            <a:r>
              <a:rPr lang="en-US" sz="1050" u="sng"/>
              <a:t>:</a:t>
            </a:r>
            <a:r>
              <a:rPr lang="en-US" sz="1050"/>
              <a:t> </a:t>
            </a:r>
            <a:r>
              <a:rPr lang="en-US" sz="1050" err="1"/>
              <a:t>Coût</a:t>
            </a:r>
            <a:r>
              <a:rPr lang="en-US" sz="1050"/>
              <a:t> du </a:t>
            </a:r>
            <a:r>
              <a:rPr lang="en-US" sz="1050" err="1"/>
              <a:t>matériau</a:t>
            </a:r>
            <a:r>
              <a:rPr lang="en-US" sz="1050"/>
              <a:t> = 10USD/kg, </a:t>
            </a:r>
            <a:r>
              <a:rPr lang="en-US" sz="1050" err="1"/>
              <a:t>Poids</a:t>
            </a:r>
            <a:r>
              <a:rPr lang="en-US" sz="1050"/>
              <a:t> du </a:t>
            </a:r>
            <a:r>
              <a:rPr lang="en-US" sz="1050" err="1"/>
              <a:t>composant</a:t>
            </a:r>
            <a:r>
              <a:rPr lang="en-US" sz="1050"/>
              <a:t> = 1kg, Taille de la </a:t>
            </a:r>
            <a:r>
              <a:rPr lang="en-US" sz="1050" err="1"/>
              <a:t>série</a:t>
            </a:r>
            <a:r>
              <a:rPr lang="en-US" sz="1050"/>
              <a:t> = 1e3, </a:t>
            </a:r>
            <a:r>
              <a:rPr lang="en-US" sz="1050" err="1"/>
              <a:t>Coût</a:t>
            </a:r>
            <a:r>
              <a:rPr lang="en-US" sz="1050"/>
              <a:t> </a:t>
            </a:r>
            <a:r>
              <a:rPr lang="en-US" sz="1050" err="1"/>
              <a:t>d’opération</a:t>
            </a:r>
            <a:r>
              <a:rPr lang="en-US" sz="1050"/>
              <a:t> = 110USD/hr, temps </a:t>
            </a:r>
            <a:r>
              <a:rPr lang="en-US" sz="1050" err="1"/>
              <a:t>d’amortissement</a:t>
            </a:r>
            <a:r>
              <a:rPr lang="en-US" sz="1050"/>
              <a:t> du capital = 5yrs, </a:t>
            </a:r>
            <a:r>
              <a:rPr lang="en-US" sz="1050" err="1"/>
              <a:t>Facteur</a:t>
            </a:r>
            <a:r>
              <a:rPr lang="en-US" sz="1050"/>
              <a:t> de charge= 0.5</a:t>
            </a:r>
          </a:p>
        </p:txBody>
      </p:sp>
      <p:pic>
        <p:nvPicPr>
          <p:cNvPr id="3" name="Picture 2">
            <a:extLst>
              <a:ext uri="{FF2B5EF4-FFF2-40B4-BE49-F238E27FC236}">
                <a16:creationId xmlns:a16="http://schemas.microsoft.com/office/drawing/2014/main" id="{9225058E-4376-4A11-8EFA-61FFA881A962}"/>
              </a:ext>
            </a:extLst>
          </p:cNvPr>
          <p:cNvPicPr>
            <a:picLocks noChangeAspect="1"/>
          </p:cNvPicPr>
          <p:nvPr/>
        </p:nvPicPr>
        <p:blipFill>
          <a:blip r:embed="rId6"/>
          <a:stretch>
            <a:fillRect/>
          </a:stretch>
        </p:blipFill>
        <p:spPr>
          <a:xfrm>
            <a:off x="8161045" y="1599681"/>
            <a:ext cx="642937" cy="613713"/>
          </a:xfrm>
          <a:prstGeom prst="rect">
            <a:avLst/>
          </a:prstGeom>
        </p:spPr>
      </p:pic>
    </p:spTree>
    <p:extLst>
      <p:ext uri="{BB962C8B-B14F-4D97-AF65-F5344CB8AC3E}">
        <p14:creationId xmlns:p14="http://schemas.microsoft.com/office/powerpoint/2010/main" val="12085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9AB7A8-968F-41CA-8ECC-53CF7569B123}"/>
              </a:ext>
            </a:extLst>
          </p:cNvPr>
          <p:cNvPicPr>
            <a:picLocks noChangeAspect="1"/>
          </p:cNvPicPr>
          <p:nvPr/>
        </p:nvPicPr>
        <p:blipFill>
          <a:blip r:embed="rId3"/>
          <a:stretch>
            <a:fillRect/>
          </a:stretch>
        </p:blipFill>
        <p:spPr>
          <a:xfrm>
            <a:off x="2195585" y="796195"/>
            <a:ext cx="2881897" cy="5265610"/>
          </a:xfrm>
          <a:prstGeom prst="rect">
            <a:avLst/>
          </a:prstGeom>
        </p:spPr>
      </p:pic>
      <p:pic>
        <p:nvPicPr>
          <p:cNvPr id="10" name="Picture 9" descr="Diagram&#10;&#10;Description automatically generated">
            <a:extLst>
              <a:ext uri="{FF2B5EF4-FFF2-40B4-BE49-F238E27FC236}">
                <a16:creationId xmlns:a16="http://schemas.microsoft.com/office/drawing/2014/main" id="{18FAD605-4890-4630-A6A5-C51DD644629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38324" y="1047516"/>
            <a:ext cx="3097178" cy="2529860"/>
          </a:xfrm>
          <a:prstGeom prst="rect">
            <a:avLst/>
          </a:prstGeom>
          <a:noFill/>
          <a:ln>
            <a:solidFill>
              <a:srgbClr val="FFC000"/>
            </a:solidFill>
          </a:ln>
        </p:spPr>
      </p:pic>
      <p:sp>
        <p:nvSpPr>
          <p:cNvPr id="2" name="Title 1"/>
          <p:cNvSpPr>
            <a:spLocks noGrp="1"/>
          </p:cNvSpPr>
          <p:nvPr>
            <p:ph type="title"/>
          </p:nvPr>
        </p:nvSpPr>
        <p:spPr/>
        <p:txBody>
          <a:bodyPr/>
          <a:lstStyle/>
          <a:p>
            <a:r>
              <a:rPr lang="en-GB">
                <a:latin typeface="+mn-lt"/>
              </a:rPr>
              <a:t>15 </a:t>
            </a:r>
            <a:r>
              <a:rPr lang="en-GB" err="1">
                <a:latin typeface="+mn-lt"/>
              </a:rPr>
              <a:t>procédés</a:t>
            </a:r>
            <a:r>
              <a:rPr lang="en-GB">
                <a:latin typeface="+mn-lt"/>
              </a:rPr>
              <a:t> de fabrication additive</a:t>
            </a:r>
          </a:p>
        </p:txBody>
      </p:sp>
      <p:grpSp>
        <p:nvGrpSpPr>
          <p:cNvPr id="11" name="Group 10"/>
          <p:cNvGrpSpPr/>
          <p:nvPr/>
        </p:nvGrpSpPr>
        <p:grpSpPr>
          <a:xfrm>
            <a:off x="2464601" y="649877"/>
            <a:ext cx="7818070" cy="5161348"/>
            <a:chOff x="1274540" y="1006058"/>
            <a:chExt cx="7818070" cy="5161348"/>
          </a:xfrm>
        </p:grpSpPr>
        <p:sp>
          <p:nvSpPr>
            <p:cNvPr id="6" name="Rectangle 5"/>
            <p:cNvSpPr/>
            <p:nvPr/>
          </p:nvSpPr>
          <p:spPr>
            <a:xfrm>
              <a:off x="5134539" y="1006058"/>
              <a:ext cx="3366873" cy="369332"/>
            </a:xfrm>
            <a:prstGeom prst="rect">
              <a:avLst/>
            </a:prstGeom>
          </p:spPr>
          <p:txBody>
            <a:bodyPr wrap="square">
              <a:spAutoFit/>
            </a:bodyPr>
            <a:lstStyle/>
            <a:p>
              <a:r>
                <a:rPr lang="en-US" b="1" i="1">
                  <a:solidFill>
                    <a:schemeClr val="accent1"/>
                  </a:solidFill>
                </a:rPr>
                <a:t>Fusion par </a:t>
              </a:r>
              <a:r>
                <a:rPr lang="en-US" b="1" i="1" err="1">
                  <a:solidFill>
                    <a:schemeClr val="accent1"/>
                  </a:solidFill>
                </a:rPr>
                <a:t>faiseau</a:t>
              </a:r>
              <a:r>
                <a:rPr lang="en-US" b="1" i="1">
                  <a:solidFill>
                    <a:schemeClr val="accent1"/>
                  </a:solidFill>
                </a:rPr>
                <a:t> </a:t>
              </a:r>
              <a:r>
                <a:rPr lang="en-US" b="1" i="1" err="1">
                  <a:solidFill>
                    <a:schemeClr val="accent1"/>
                  </a:solidFill>
                </a:rPr>
                <a:t>d’électrons</a:t>
              </a:r>
              <a:endParaRPr lang="en-US">
                <a:solidFill>
                  <a:schemeClr val="accent1"/>
                </a:solidFill>
              </a:endParaRPr>
            </a:p>
          </p:txBody>
        </p:sp>
        <p:sp>
          <p:nvSpPr>
            <p:cNvPr id="4" name="Rectangle 3"/>
            <p:cNvSpPr/>
            <p:nvPr/>
          </p:nvSpPr>
          <p:spPr>
            <a:xfrm>
              <a:off x="4878531" y="4228414"/>
              <a:ext cx="4214079" cy="1938992"/>
            </a:xfrm>
            <a:prstGeom prst="rect">
              <a:avLst/>
            </a:prstGeom>
          </p:spPr>
          <p:txBody>
            <a:bodyPr wrap="square">
              <a:spAutoFit/>
            </a:bodyPr>
            <a:lstStyle/>
            <a:p>
              <a:r>
                <a:rPr lang="fr-FR" sz="1000"/>
                <a:t>La FUSION PAR FAISCEAU D'ÉLECTRONS (EBM) est une technique de fusion sur lit de poudre similaire à la fusion sélective par laser (SLM). Elle consiste à balayer une fine couche de poudre métallique à l'aide d'un faisceau d'électrons à haute énergie, afin d'entraîner une fusion puis une </a:t>
              </a:r>
              <a:r>
                <a:rPr lang="fr-FR" sz="1000" err="1"/>
                <a:t>resolidification</a:t>
              </a:r>
              <a:r>
                <a:rPr lang="fr-FR" sz="1000"/>
                <a:t> locale de la zone balayée. Une nouvelle et fine couche de poudre est ensuite appliquée sur la précédente par un racleur ou une tête de fraisage, et le processus est répété jusqu'à obtention de l'objet final. Afin de garantir une température uniforme et stable tout au long de la fabrication, le substrat est chauffé avant la pose du lit de poudre. Une température élevée permet d'obtenir un grain similaire à celui des pièces moulées. De même qu'avec les autres procédés de fabrication additive, un modèle CAO solide est utilisé pour créer le code nécessaire au guidage du faisceau d'électrons.</a:t>
              </a:r>
            </a:p>
          </p:txBody>
        </p:sp>
        <p:sp>
          <p:nvSpPr>
            <p:cNvPr id="14" name="Rounded Rectangle 13"/>
            <p:cNvSpPr/>
            <p:nvPr/>
          </p:nvSpPr>
          <p:spPr bwMode="auto">
            <a:xfrm>
              <a:off x="1274540" y="3556581"/>
              <a:ext cx="2270582" cy="252000"/>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spTree>
    <p:extLst>
      <p:ext uri="{BB962C8B-B14F-4D97-AF65-F5344CB8AC3E}">
        <p14:creationId xmlns:p14="http://schemas.microsoft.com/office/powerpoint/2010/main" val="24401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latin typeface="+mn-lt"/>
              </a:rPr>
              <a:pPr/>
              <a:t>2</a:t>
            </a:fld>
            <a:endParaRPr lang="en-US">
              <a:latin typeface="+mn-lt"/>
            </a:endParaRPr>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a:xfrm>
            <a:off x="685800" y="287889"/>
            <a:ext cx="10972799" cy="845837"/>
          </a:xfrm>
        </p:spPr>
        <p:txBody>
          <a:bodyPr/>
          <a:lstStyle/>
          <a:p>
            <a:r>
              <a:rPr lang="en-US" dirty="0" err="1">
                <a:latin typeface="+mn-lt"/>
              </a:rPr>
              <a:t>Objectifs</a:t>
            </a:r>
            <a:r>
              <a:rPr lang="en-US" dirty="0">
                <a:latin typeface="+mn-lt"/>
              </a:rPr>
              <a:t> </a:t>
            </a:r>
            <a:r>
              <a:rPr lang="en-US" dirty="0" err="1">
                <a:latin typeface="+mn-lt"/>
              </a:rPr>
              <a:t>d’apprentissage</a:t>
            </a:r>
            <a:r>
              <a:rPr lang="en-US" dirty="0">
                <a:latin typeface="+mn-lt"/>
              </a:rPr>
              <a:t> de </a:t>
            </a:r>
            <a:r>
              <a:rPr lang="en-US" dirty="0" err="1">
                <a:latin typeface="+mn-lt"/>
              </a:rPr>
              <a:t>cette</a:t>
            </a:r>
            <a:r>
              <a:rPr lang="en-US" dirty="0">
                <a:latin typeface="+mn-lt"/>
              </a:rPr>
              <a:t> </a:t>
            </a:r>
            <a:r>
              <a:rPr lang="en-US" dirty="0" err="1">
                <a:latin typeface="+mn-lt"/>
              </a:rPr>
              <a:t>unité</a:t>
            </a:r>
            <a:r>
              <a:rPr lang="en-US" dirty="0">
                <a:latin typeface="+mn-lt"/>
              </a:rPr>
              <a:t> de </a:t>
            </a:r>
            <a:r>
              <a:rPr lang="en-US" dirty="0" err="1">
                <a:latin typeface="+mn-lt"/>
              </a:rPr>
              <a:t>cours</a:t>
            </a:r>
            <a:endParaRPr lang="en-US" dirty="0">
              <a:latin typeface="+mn-lt"/>
            </a:endParaRPr>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err="1">
                          <a:solidFill>
                            <a:schemeClr val="tx1"/>
                          </a:solidFill>
                        </a:rPr>
                        <a:t>Résultats</a:t>
                      </a:r>
                      <a:r>
                        <a:rPr lang="en-GB" sz="2000" b="1">
                          <a:solidFill>
                            <a:schemeClr val="tx1"/>
                          </a:solidFill>
                        </a:rPr>
                        <a:t> et acquis </a:t>
                      </a:r>
                      <a:r>
                        <a:rPr lang="en-GB" sz="2000" b="1" err="1">
                          <a:solidFill>
                            <a:schemeClr val="tx1"/>
                          </a:solidFill>
                        </a:rPr>
                        <a:t>attendus</a:t>
                      </a:r>
                      <a:endParaRPr lang="en-GB" sz="2000" b="1">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err="1">
                          <a:solidFill>
                            <a:sysClr val="windowText" lastClr="000000"/>
                          </a:solidFill>
                        </a:rPr>
                        <a:t>Connaître</a:t>
                      </a:r>
                      <a:r>
                        <a:rPr lang="en-GB" sz="1400" b="1">
                          <a:solidFill>
                            <a:sysClr val="windowText" lastClr="000000"/>
                          </a:solidFill>
                        </a:rPr>
                        <a:t> et </a:t>
                      </a:r>
                      <a:r>
                        <a:rPr lang="en-GB" sz="1400" b="1" err="1">
                          <a:solidFill>
                            <a:sysClr val="windowText" lastClr="000000"/>
                          </a:solidFill>
                        </a:rPr>
                        <a:t>comprendre</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err="1">
                          <a:solidFill>
                            <a:schemeClr val="dk1"/>
                          </a:solidFill>
                          <a:effectLst/>
                          <a:latin typeface="+mn-lt"/>
                          <a:ea typeface="+mn-ea"/>
                          <a:cs typeface="+mn-cs"/>
                        </a:rPr>
                        <a:t>Compréhension</a:t>
                      </a:r>
                      <a:r>
                        <a:rPr lang="en-GB" sz="1400" kern="1200">
                          <a:solidFill>
                            <a:schemeClr val="dk1"/>
                          </a:solidFill>
                          <a:effectLst/>
                          <a:latin typeface="+mn-lt"/>
                          <a:ea typeface="+mn-ea"/>
                          <a:cs typeface="+mn-cs"/>
                        </a:rPr>
                        <a:t> du </a:t>
                      </a:r>
                      <a:r>
                        <a:rPr lang="en-GB" sz="1400" kern="1200" err="1">
                          <a:solidFill>
                            <a:schemeClr val="dk1"/>
                          </a:solidFill>
                          <a:effectLst/>
                          <a:latin typeface="+mn-lt"/>
                          <a:ea typeface="+mn-ea"/>
                          <a:cs typeface="+mn-cs"/>
                        </a:rPr>
                        <a:t>modèle</a:t>
                      </a:r>
                      <a:r>
                        <a:rPr lang="en-GB" sz="1400" kern="1200">
                          <a:solidFill>
                            <a:schemeClr val="dk1"/>
                          </a:solidFill>
                          <a:effectLst/>
                          <a:latin typeface="+mn-lt"/>
                          <a:ea typeface="+mn-ea"/>
                          <a:cs typeface="+mn-cs"/>
                        </a:rPr>
                        <a:t> de </a:t>
                      </a:r>
                      <a:r>
                        <a:rPr lang="en-GB" sz="1400" kern="1200" err="1">
                          <a:solidFill>
                            <a:schemeClr val="dk1"/>
                          </a:solidFill>
                          <a:effectLst/>
                          <a:latin typeface="+mn-lt"/>
                          <a:ea typeface="+mn-ea"/>
                          <a:cs typeface="+mn-cs"/>
                        </a:rPr>
                        <a:t>coût</a:t>
                      </a:r>
                      <a:r>
                        <a:rPr lang="en-GB" sz="1400" kern="1200">
                          <a:solidFill>
                            <a:schemeClr val="dk1"/>
                          </a:solidFill>
                          <a:effectLst/>
                          <a:latin typeface="+mn-lt"/>
                          <a:ea typeface="+mn-ea"/>
                          <a:cs typeface="+mn-cs"/>
                        </a:rPr>
                        <a:t> de fabrication dans Granta </a:t>
                      </a:r>
                      <a:r>
                        <a:rPr lang="en-GB" sz="1400" kern="1200" err="1">
                          <a:solidFill>
                            <a:schemeClr val="dk1"/>
                          </a:solidFill>
                          <a:effectLst/>
                          <a:latin typeface="+mn-lt"/>
                          <a:ea typeface="+mn-ea"/>
                          <a:cs typeface="+mn-cs"/>
                        </a:rPr>
                        <a:t>EduPack</a:t>
                      </a:r>
                      <a:endParaRPr lang="en-GB" sz="1400" kern="120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err="1">
                          <a:solidFill>
                            <a:sysClr val="windowText" lastClr="000000"/>
                          </a:solidFill>
                        </a:rPr>
                        <a:t>Compétences</a:t>
                      </a:r>
                      <a:r>
                        <a:rPr lang="en-GB" sz="1400" b="1">
                          <a:solidFill>
                            <a:sysClr val="windowText" lastClr="000000"/>
                          </a:solidFill>
                        </a:rPr>
                        <a:t> et aptitudes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err="1">
                          <a:solidFill>
                            <a:schemeClr val="dk1"/>
                          </a:solidFill>
                          <a:effectLst/>
                          <a:latin typeface="+mn-lt"/>
                          <a:ea typeface="+mn-ea"/>
                          <a:cs typeface="+mn-cs"/>
                        </a:rPr>
                        <a:t>Capacité</a:t>
                      </a:r>
                      <a:r>
                        <a:rPr lang="en-GB" sz="1400" kern="1200">
                          <a:solidFill>
                            <a:schemeClr val="dk1"/>
                          </a:solidFill>
                          <a:effectLst/>
                          <a:latin typeface="+mn-lt"/>
                          <a:ea typeface="+mn-ea"/>
                          <a:cs typeface="+mn-cs"/>
                        </a:rPr>
                        <a:t> à utiliser un </a:t>
                      </a:r>
                      <a:r>
                        <a:rPr lang="en-GB" sz="1400" kern="1200" err="1">
                          <a:solidFill>
                            <a:schemeClr val="dk1"/>
                          </a:solidFill>
                          <a:effectLst/>
                          <a:latin typeface="+mn-lt"/>
                          <a:ea typeface="+mn-ea"/>
                          <a:cs typeface="+mn-cs"/>
                        </a:rPr>
                        <a:t>outil</a:t>
                      </a:r>
                      <a:r>
                        <a:rPr lang="en-GB" sz="1400" kern="1200">
                          <a:solidFill>
                            <a:schemeClr val="dk1"/>
                          </a:solidFill>
                          <a:effectLst/>
                          <a:latin typeface="+mn-lt"/>
                          <a:ea typeface="+mn-ea"/>
                          <a:cs typeface="+mn-cs"/>
                        </a:rPr>
                        <a:t> simple de </a:t>
                      </a:r>
                      <a:r>
                        <a:rPr lang="en-GB" sz="1400" kern="1200" err="1">
                          <a:solidFill>
                            <a:schemeClr val="dk1"/>
                          </a:solidFill>
                          <a:effectLst/>
                          <a:latin typeface="+mn-lt"/>
                          <a:ea typeface="+mn-ea"/>
                          <a:cs typeface="+mn-cs"/>
                        </a:rPr>
                        <a:t>modélisation</a:t>
                      </a:r>
                      <a:r>
                        <a:rPr lang="en-GB" sz="1400" kern="1200">
                          <a:solidFill>
                            <a:schemeClr val="dk1"/>
                          </a:solidFill>
                          <a:effectLst/>
                          <a:latin typeface="+mn-lt"/>
                          <a:ea typeface="+mn-ea"/>
                          <a:cs typeface="+mn-cs"/>
                        </a:rPr>
                        <a:t> de </a:t>
                      </a:r>
                      <a:r>
                        <a:rPr lang="en-GB" sz="1400" kern="1200" err="1">
                          <a:solidFill>
                            <a:schemeClr val="dk1"/>
                          </a:solidFill>
                          <a:effectLst/>
                          <a:latin typeface="+mn-lt"/>
                          <a:ea typeface="+mn-ea"/>
                          <a:cs typeface="+mn-cs"/>
                        </a:rPr>
                        <a:t>coût</a:t>
                      </a:r>
                      <a:r>
                        <a:rPr lang="en-GB" sz="1400" kern="1200">
                          <a:solidFill>
                            <a:schemeClr val="dk1"/>
                          </a:solidFill>
                          <a:effectLst/>
                          <a:latin typeface="+mn-lt"/>
                          <a:ea typeface="+mn-ea"/>
                          <a:cs typeface="+mn-cs"/>
                        </a:rPr>
                        <a:t> pour guider le </a:t>
                      </a:r>
                      <a:r>
                        <a:rPr lang="en-GB" sz="1400" kern="1200" err="1">
                          <a:solidFill>
                            <a:schemeClr val="dk1"/>
                          </a:solidFill>
                          <a:effectLst/>
                          <a:latin typeface="+mn-lt"/>
                          <a:ea typeface="+mn-ea"/>
                          <a:cs typeface="+mn-cs"/>
                        </a:rPr>
                        <a:t>choix</a:t>
                      </a:r>
                      <a:r>
                        <a:rPr lang="en-GB" sz="1400" kern="1200">
                          <a:solidFill>
                            <a:schemeClr val="dk1"/>
                          </a:solidFill>
                          <a:effectLst/>
                          <a:latin typeface="+mn-lt"/>
                          <a:ea typeface="+mn-ea"/>
                          <a:cs typeface="+mn-cs"/>
                        </a:rPr>
                        <a:t> de </a:t>
                      </a:r>
                      <a:r>
                        <a:rPr lang="en-GB" sz="1400" kern="1200" err="1">
                          <a:solidFill>
                            <a:schemeClr val="dk1"/>
                          </a:solidFill>
                          <a:effectLst/>
                          <a:latin typeface="+mn-lt"/>
                          <a:ea typeface="+mn-ea"/>
                          <a:cs typeface="+mn-cs"/>
                        </a:rPr>
                        <a:t>procédés</a:t>
                      </a:r>
                      <a:r>
                        <a:rPr lang="en-GB" sz="1400" kern="1200">
                          <a:solidFill>
                            <a:schemeClr val="dk1"/>
                          </a:solidFill>
                          <a:effectLst/>
                          <a:latin typeface="+mn-lt"/>
                          <a:ea typeface="+mn-ea"/>
                          <a:cs typeface="+mn-cs"/>
                        </a:rPr>
                        <a:t> de fabrication</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err="1">
                          <a:solidFill>
                            <a:sysClr val="windowText" lastClr="000000"/>
                          </a:solidFill>
                        </a:rPr>
                        <a:t>Valeurs</a:t>
                      </a:r>
                      <a:r>
                        <a:rPr lang="en-GB" sz="1400" b="1">
                          <a:solidFill>
                            <a:sysClr val="windowText" lastClr="000000"/>
                          </a:solidFill>
                        </a:rPr>
                        <a:t> et </a:t>
                      </a:r>
                      <a:r>
                        <a:rPr lang="en-GB" sz="1400" b="1" err="1">
                          <a:solidFill>
                            <a:sysClr val="windowText" lastClr="000000"/>
                          </a:solidFill>
                        </a:rPr>
                        <a:t>comportements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Prise </a:t>
                      </a:r>
                      <a:r>
                        <a:rPr lang="en-GB" sz="1400" kern="1200" err="1">
                          <a:solidFill>
                            <a:schemeClr val="dk1"/>
                          </a:solidFill>
                          <a:effectLst/>
                          <a:latin typeface="+mn-lt"/>
                          <a:ea typeface="+mn-ea"/>
                          <a:cs typeface="+mn-cs"/>
                        </a:rPr>
                        <a:t>en</a:t>
                      </a:r>
                      <a:r>
                        <a:rPr lang="en-GB" sz="1400" kern="1200">
                          <a:solidFill>
                            <a:schemeClr val="dk1"/>
                          </a:solidFill>
                          <a:effectLst/>
                          <a:latin typeface="+mn-lt"/>
                          <a:ea typeface="+mn-ea"/>
                          <a:cs typeface="+mn-cs"/>
                        </a:rPr>
                        <a:t> </a:t>
                      </a:r>
                      <a:r>
                        <a:rPr lang="en-GB" sz="1400" kern="1200" err="1">
                          <a:solidFill>
                            <a:schemeClr val="dk1"/>
                          </a:solidFill>
                          <a:effectLst/>
                          <a:latin typeface="+mn-lt"/>
                          <a:ea typeface="+mn-ea"/>
                          <a:cs typeface="+mn-cs"/>
                        </a:rPr>
                        <a:t>compte</a:t>
                      </a:r>
                      <a:r>
                        <a:rPr lang="en-GB" sz="1400" kern="1200">
                          <a:solidFill>
                            <a:schemeClr val="dk1"/>
                          </a:solidFill>
                          <a:effectLst/>
                          <a:latin typeface="+mn-lt"/>
                          <a:ea typeface="+mn-ea"/>
                          <a:cs typeface="+mn-cs"/>
                        </a:rPr>
                        <a:t> de comment les </a:t>
                      </a:r>
                      <a:r>
                        <a:rPr lang="en-GB" sz="1400" kern="1200" err="1">
                          <a:solidFill>
                            <a:schemeClr val="dk1"/>
                          </a:solidFill>
                          <a:effectLst/>
                          <a:latin typeface="+mn-lt"/>
                          <a:ea typeface="+mn-ea"/>
                          <a:cs typeface="+mn-cs"/>
                        </a:rPr>
                        <a:t>coûts</a:t>
                      </a:r>
                      <a:r>
                        <a:rPr lang="en-GB" sz="1400" kern="1200">
                          <a:solidFill>
                            <a:schemeClr val="dk1"/>
                          </a:solidFill>
                          <a:effectLst/>
                          <a:latin typeface="+mn-lt"/>
                          <a:ea typeface="+mn-ea"/>
                          <a:cs typeface="+mn-cs"/>
                        </a:rPr>
                        <a:t> </a:t>
                      </a:r>
                      <a:r>
                        <a:rPr lang="en-GB" sz="1400" kern="1200" err="1">
                          <a:solidFill>
                            <a:schemeClr val="dk1"/>
                          </a:solidFill>
                          <a:effectLst/>
                          <a:latin typeface="+mn-lt"/>
                          <a:ea typeface="+mn-ea"/>
                          <a:cs typeface="+mn-cs"/>
                        </a:rPr>
                        <a:t>influencent</a:t>
                      </a:r>
                      <a:r>
                        <a:rPr lang="en-GB" sz="1400" kern="1200">
                          <a:solidFill>
                            <a:schemeClr val="dk1"/>
                          </a:solidFill>
                          <a:effectLst/>
                          <a:latin typeface="+mn-lt"/>
                          <a:ea typeface="+mn-ea"/>
                          <a:cs typeface="+mn-cs"/>
                        </a:rPr>
                        <a:t> le </a:t>
                      </a:r>
                      <a:r>
                        <a:rPr lang="en-GB" sz="1400" kern="1200" err="1">
                          <a:solidFill>
                            <a:schemeClr val="dk1"/>
                          </a:solidFill>
                          <a:effectLst/>
                          <a:latin typeface="+mn-lt"/>
                          <a:ea typeface="+mn-ea"/>
                          <a:cs typeface="+mn-cs"/>
                        </a:rPr>
                        <a:t>choix</a:t>
                      </a:r>
                      <a:r>
                        <a:rPr lang="en-GB" sz="1400" kern="1200">
                          <a:solidFill>
                            <a:schemeClr val="dk1"/>
                          </a:solidFill>
                          <a:effectLst/>
                          <a:latin typeface="+mn-lt"/>
                          <a:ea typeface="+mn-ea"/>
                          <a:cs typeface="+mn-cs"/>
                        </a:rPr>
                        <a:t> de </a:t>
                      </a:r>
                      <a:r>
                        <a:rPr lang="en-GB" sz="1400" kern="1200" err="1">
                          <a:solidFill>
                            <a:schemeClr val="dk1"/>
                          </a:solidFill>
                          <a:effectLst/>
                          <a:latin typeface="+mn-lt"/>
                          <a:ea typeface="+mn-ea"/>
                          <a:cs typeface="+mn-cs"/>
                        </a:rPr>
                        <a:t>matériaux</a:t>
                      </a:r>
                      <a:r>
                        <a:rPr lang="en-GB" sz="1400" kern="1200">
                          <a:solidFill>
                            <a:schemeClr val="dk1"/>
                          </a:solidFill>
                          <a:effectLst/>
                          <a:latin typeface="+mn-lt"/>
                          <a:ea typeface="+mn-ea"/>
                          <a:cs typeface="+mn-cs"/>
                        </a:rPr>
                        <a:t> et de </a:t>
                      </a:r>
                      <a:r>
                        <a:rPr lang="en-GB" sz="1400" kern="1200" err="1">
                          <a:solidFill>
                            <a:schemeClr val="dk1"/>
                          </a:solidFill>
                          <a:effectLst/>
                          <a:latin typeface="+mn-lt"/>
                          <a:ea typeface="+mn-ea"/>
                          <a:cs typeface="+mn-cs"/>
                        </a:rPr>
                        <a:t>procédés</a:t>
                      </a:r>
                      <a:r>
                        <a:rPr lang="en-GB" sz="1400" kern="1200">
                          <a:solidFill>
                            <a:schemeClr val="dk1"/>
                          </a:solidFill>
                          <a:effectLst/>
                          <a:latin typeface="+mn-lt"/>
                          <a:ea typeface="+mn-ea"/>
                          <a:cs typeface="+mn-cs"/>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3637549"/>
            <a:ext cx="10276514" cy="2086725"/>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err="1">
                <a:ln>
                  <a:noFill/>
                </a:ln>
                <a:solidFill>
                  <a:srgbClr val="0C0C0C"/>
                </a:solidFill>
                <a:effectLst/>
                <a:uLnTx/>
                <a:uFillTx/>
                <a:ea typeface="+mn-ea"/>
                <a:cs typeface="+mn-cs"/>
              </a:rPr>
              <a:t>Ressources</a:t>
            </a:r>
            <a:r>
              <a:rPr kumimoji="0" lang="en-GB" sz="1800" b="1" i="0" u="none" strike="noStrike" kern="0" cap="none" spc="0" normalizeH="0" baseline="0" noProof="0">
                <a:ln>
                  <a:noFill/>
                </a:ln>
                <a:solidFill>
                  <a:srgbClr val="0C0C0C"/>
                </a:solidFill>
                <a:effectLst/>
                <a:uLnTx/>
                <a:uFillTx/>
                <a:ea typeface="+mn-ea"/>
                <a:cs typeface="+mn-cs"/>
              </a:rPr>
              <a:t> </a:t>
            </a:r>
            <a:r>
              <a:rPr kumimoji="0" lang="en-GB" sz="1800" b="1" i="0" u="none" strike="noStrike" kern="0" cap="none" spc="0" normalizeH="0" baseline="0" noProof="0" err="1">
                <a:ln>
                  <a:noFill/>
                </a:ln>
                <a:solidFill>
                  <a:srgbClr val="0C0C0C"/>
                </a:solidFill>
                <a:effectLst/>
                <a:uLnTx/>
                <a:uFillTx/>
                <a:ea typeface="+mn-ea"/>
                <a:cs typeface="+mn-cs"/>
              </a:rPr>
              <a:t>complémentaires</a:t>
            </a:r>
            <a:endParaRPr kumimoji="0" lang="en-GB" sz="1800" b="1" i="0" u="none" strike="noStrike" kern="0" cap="none" spc="0" normalizeH="0" baseline="0" noProof="0">
              <a:ln>
                <a:noFill/>
              </a:ln>
              <a:solidFill>
                <a:srgbClr val="0C0C0C"/>
              </a:solidFill>
              <a:effectLst/>
              <a:uLnTx/>
              <a:uFillTx/>
              <a:ea typeface="+mn-ea"/>
              <a:cs typeface="+mn-cs"/>
            </a:endParaRPr>
          </a:p>
          <a:p>
            <a:pPr lvl="1">
              <a:spcBef>
                <a:spcPct val="10000"/>
              </a:spcBef>
              <a:spcAft>
                <a:spcPct val="0"/>
              </a:spcAft>
              <a:buClr>
                <a:schemeClr val="accent1"/>
              </a:buClr>
              <a:buSzPct val="100000"/>
              <a:buFont typeface="Wingdings" panose="05000000000000000000" pitchFamily="2" charset="2"/>
              <a:buChar char="§"/>
            </a:pPr>
            <a:r>
              <a:rPr lang="en-GB" sz="1200"/>
              <a:t>Text:  </a:t>
            </a:r>
            <a:r>
              <a:rPr lang="en-GB" sz="1200" b="1" i="1"/>
              <a:t>“Materials: engineering, science, processing and design”</a:t>
            </a:r>
            <a:r>
              <a:rPr lang="en-GB" sz="1200"/>
              <a:t> 4</a:t>
            </a:r>
            <a:r>
              <a:rPr lang="en-GB" sz="1200" baseline="30000"/>
              <a:t>th</a:t>
            </a:r>
            <a:r>
              <a:rPr lang="en-GB" sz="1200"/>
              <a:t> edition by M.F. Ashby, H.R. </a:t>
            </a:r>
            <a:r>
              <a:rPr lang="en-GB" sz="1200" err="1"/>
              <a:t>Shercliff</a:t>
            </a:r>
            <a:r>
              <a:rPr lang="en-GB" sz="1200"/>
              <a:t>  and D. </a:t>
            </a:r>
            <a:r>
              <a:rPr lang="en-GB" sz="1200" err="1"/>
              <a:t>Cebon</a:t>
            </a:r>
            <a:r>
              <a:rPr lang="en-GB" sz="1200"/>
              <a:t>, Butterworth Heinemann, Oxford, 2019, Chapters 1-2</a:t>
            </a:r>
          </a:p>
          <a:p>
            <a:pPr lvl="1">
              <a:spcBef>
                <a:spcPct val="10000"/>
              </a:spcBef>
              <a:spcAft>
                <a:spcPct val="0"/>
              </a:spcAft>
              <a:buClr>
                <a:schemeClr val="accent1"/>
              </a:buClr>
              <a:buSzPct val="100000"/>
              <a:buFont typeface="Wingdings" panose="05000000000000000000" pitchFamily="2" charset="2"/>
              <a:buChar char="§"/>
            </a:pPr>
            <a:endParaRPr lang="en-GB" sz="800"/>
          </a:p>
          <a:p>
            <a:pPr lvl="1">
              <a:spcBef>
                <a:spcPct val="10000"/>
              </a:spcBef>
              <a:spcAft>
                <a:spcPct val="0"/>
              </a:spcAft>
              <a:buClr>
                <a:schemeClr val="accent1"/>
              </a:buClr>
              <a:buSzPct val="100000"/>
              <a:buFont typeface="Wingdings" panose="05000000000000000000" pitchFamily="2" charset="2"/>
              <a:buChar char="§"/>
            </a:pPr>
            <a:r>
              <a:rPr lang="en-GB" sz="1200"/>
              <a:t>Text:  </a:t>
            </a:r>
            <a:r>
              <a:rPr lang="en-GB" sz="1200" b="1" i="1"/>
              <a:t>“Materials Selection in Mechanical Design”,</a:t>
            </a:r>
            <a:r>
              <a:rPr lang="en-GB" sz="1200"/>
              <a:t> 5</a:t>
            </a:r>
            <a:r>
              <a:rPr lang="en-GB" sz="1200" baseline="30000"/>
              <a:t>th</a:t>
            </a:r>
            <a:r>
              <a:rPr lang="en-GB" sz="1200"/>
              <a:t> edition by M.F. Ashby, Butterworth Heinemann, Oxford, 2016, Chapters 1-2</a:t>
            </a:r>
          </a:p>
          <a:p>
            <a:pPr lvl="1">
              <a:spcBef>
                <a:spcPct val="10000"/>
              </a:spcBef>
              <a:spcAft>
                <a:spcPct val="0"/>
              </a:spcAft>
              <a:buClr>
                <a:schemeClr val="accent1"/>
              </a:buClr>
              <a:buSzPct val="100000"/>
              <a:buFont typeface="Wingdings" panose="05000000000000000000" pitchFamily="2" charset="2"/>
              <a:buChar char="§"/>
            </a:pPr>
            <a:endParaRPr lang="en-GB" sz="800"/>
          </a:p>
          <a:p>
            <a:pPr lvl="1">
              <a:spcBef>
                <a:spcPct val="10000"/>
              </a:spcBef>
              <a:spcAft>
                <a:spcPct val="0"/>
              </a:spcAft>
              <a:buClr>
                <a:schemeClr val="accent1"/>
              </a:buClr>
              <a:buSzPct val="100000"/>
              <a:buFont typeface="Wingdings" panose="05000000000000000000" pitchFamily="2" charset="2"/>
              <a:buChar char="§"/>
            </a:pPr>
            <a:r>
              <a:rPr lang="en-GB" sz="1200"/>
              <a:t>Texts: </a:t>
            </a:r>
            <a:r>
              <a:rPr lang="en-GB" sz="1200" b="1" i="1"/>
              <a:t>Callister, Budinski, Askeland and others</a:t>
            </a:r>
            <a:r>
              <a:rPr lang="en-GB" sz="1200"/>
              <a:t> – recommended reading in records</a:t>
            </a:r>
          </a:p>
          <a:p>
            <a:pPr lvl="1">
              <a:spcBef>
                <a:spcPct val="10000"/>
              </a:spcBef>
              <a:spcAft>
                <a:spcPct val="0"/>
              </a:spcAft>
              <a:buClr>
                <a:schemeClr val="accent1"/>
              </a:buClr>
              <a:buSzPct val="100000"/>
              <a:buFont typeface="Wingdings" panose="05000000000000000000" pitchFamily="2" charset="2"/>
              <a:buChar char="§"/>
            </a:pPr>
            <a:endParaRPr lang="en-GB" sz="800"/>
          </a:p>
          <a:p>
            <a:pPr lvl="1">
              <a:spcBef>
                <a:spcPct val="10000"/>
              </a:spcBef>
              <a:spcAft>
                <a:spcPct val="0"/>
              </a:spcAft>
              <a:buClr>
                <a:schemeClr val="accent1"/>
              </a:buClr>
              <a:buSzPct val="100000"/>
              <a:buFont typeface="Wingdings" panose="05000000000000000000" pitchFamily="2" charset="2"/>
              <a:buChar char="§"/>
            </a:pPr>
            <a:r>
              <a:rPr lang="en-GB" sz="1200"/>
              <a:t>Software:</a:t>
            </a:r>
            <a:r>
              <a:rPr lang="en-GB" sz="1200" b="1"/>
              <a:t>  </a:t>
            </a:r>
            <a:r>
              <a:rPr lang="en-GB" sz="1200" b="1" i="1"/>
              <a:t>Ansys Granta EduPack </a:t>
            </a:r>
            <a:r>
              <a:rPr lang="en-GB" sz="1200"/>
              <a:t>(www.grantadesign.com/education)</a:t>
            </a: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54049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7D534-8D1C-4C06-A4B1-264DE929FE57}"/>
              </a:ext>
            </a:extLst>
          </p:cNvPr>
          <p:cNvPicPr>
            <a:picLocks noChangeAspect="1"/>
          </p:cNvPicPr>
          <p:nvPr/>
        </p:nvPicPr>
        <p:blipFill>
          <a:blip r:embed="rId3"/>
          <a:stretch>
            <a:fillRect/>
          </a:stretch>
        </p:blipFill>
        <p:spPr>
          <a:xfrm>
            <a:off x="2375154" y="1414089"/>
            <a:ext cx="2672029" cy="2394138"/>
          </a:xfrm>
          <a:prstGeom prst="rect">
            <a:avLst/>
          </a:prstGeom>
        </p:spPr>
      </p:pic>
      <p:pic>
        <p:nvPicPr>
          <p:cNvPr id="14" name="Picture 13" descr="Diagram&#10;&#10;Description automatically generated">
            <a:extLst>
              <a:ext uri="{FF2B5EF4-FFF2-40B4-BE49-F238E27FC236}">
                <a16:creationId xmlns:a16="http://schemas.microsoft.com/office/drawing/2014/main" id="{FE03C730-839E-454C-8FE0-0C17D8AB0A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8271" y="1417787"/>
            <a:ext cx="2791957" cy="2389579"/>
          </a:xfrm>
          <a:prstGeom prst="rect">
            <a:avLst/>
          </a:prstGeom>
          <a:noFill/>
          <a:ln>
            <a:noFill/>
          </a:ln>
        </p:spPr>
      </p:pic>
      <p:sp>
        <p:nvSpPr>
          <p:cNvPr id="2" name="Title 1"/>
          <p:cNvSpPr>
            <a:spLocks noGrp="1"/>
          </p:cNvSpPr>
          <p:nvPr>
            <p:ph type="title"/>
          </p:nvPr>
        </p:nvSpPr>
        <p:spPr/>
        <p:txBody>
          <a:bodyPr/>
          <a:lstStyle/>
          <a:p>
            <a:r>
              <a:rPr lang="en-GB" err="1">
                <a:latin typeface="+mn-lt"/>
              </a:rPr>
              <a:t>Comparaison</a:t>
            </a:r>
            <a:r>
              <a:rPr lang="en-GB">
                <a:latin typeface="+mn-lt"/>
              </a:rPr>
              <a:t> de </a:t>
            </a:r>
            <a:r>
              <a:rPr lang="en-GB" err="1">
                <a:latin typeface="+mn-lt"/>
              </a:rPr>
              <a:t>procédés</a:t>
            </a:r>
            <a:r>
              <a:rPr lang="en-GB">
                <a:latin typeface="+mn-lt"/>
              </a:rPr>
              <a:t> de fabrication</a:t>
            </a:r>
          </a:p>
        </p:txBody>
      </p:sp>
      <p:sp>
        <p:nvSpPr>
          <p:cNvPr id="6" name="Rectangle 5"/>
          <p:cNvSpPr/>
          <p:nvPr/>
        </p:nvSpPr>
        <p:spPr>
          <a:xfrm>
            <a:off x="6906828" y="1067978"/>
            <a:ext cx="3456372" cy="369332"/>
          </a:xfrm>
          <a:prstGeom prst="rect">
            <a:avLst/>
          </a:prstGeom>
        </p:spPr>
        <p:txBody>
          <a:bodyPr wrap="square">
            <a:spAutoFit/>
          </a:bodyPr>
          <a:lstStyle/>
          <a:p>
            <a:pPr algn="ctr"/>
            <a:r>
              <a:rPr lang="en-US" b="1" i="1">
                <a:solidFill>
                  <a:schemeClr val="accent1"/>
                </a:solidFill>
              </a:rPr>
              <a:t>Fusion par </a:t>
            </a:r>
            <a:r>
              <a:rPr lang="en-US" b="1" i="1" err="1">
                <a:solidFill>
                  <a:schemeClr val="accent1"/>
                </a:solidFill>
              </a:rPr>
              <a:t>faisceau</a:t>
            </a:r>
            <a:r>
              <a:rPr lang="en-US" b="1" i="1">
                <a:solidFill>
                  <a:schemeClr val="accent1"/>
                </a:solidFill>
              </a:rPr>
              <a:t> </a:t>
            </a:r>
            <a:r>
              <a:rPr lang="en-US" b="1" i="1" err="1">
                <a:solidFill>
                  <a:schemeClr val="accent1"/>
                </a:solidFill>
              </a:rPr>
              <a:t>d’électrons</a:t>
            </a:r>
            <a:endParaRPr lang="en-US">
              <a:solidFill>
                <a:schemeClr val="accent1"/>
              </a:solidFill>
            </a:endParaRPr>
          </a:p>
        </p:txBody>
      </p:sp>
      <p:sp>
        <p:nvSpPr>
          <p:cNvPr id="10" name="Rectangle 9"/>
          <p:cNvSpPr/>
          <p:nvPr/>
        </p:nvSpPr>
        <p:spPr>
          <a:xfrm>
            <a:off x="2209801" y="1058180"/>
            <a:ext cx="3787925" cy="369332"/>
          </a:xfrm>
          <a:prstGeom prst="rect">
            <a:avLst/>
          </a:prstGeom>
        </p:spPr>
        <p:txBody>
          <a:bodyPr wrap="square">
            <a:spAutoFit/>
          </a:bodyPr>
          <a:lstStyle/>
          <a:p>
            <a:r>
              <a:rPr lang="en-US" b="1" i="1" err="1">
                <a:solidFill>
                  <a:schemeClr val="accent1"/>
                </a:solidFill>
              </a:rPr>
              <a:t>Coulée</a:t>
            </a:r>
            <a:r>
              <a:rPr lang="en-US" b="1" i="1">
                <a:solidFill>
                  <a:schemeClr val="accent1"/>
                </a:solidFill>
              </a:rPr>
              <a:t> </a:t>
            </a:r>
            <a:r>
              <a:rPr lang="en-US" b="1" i="1" err="1">
                <a:solidFill>
                  <a:schemeClr val="accent1"/>
                </a:solidFill>
              </a:rPr>
              <a:t>en</a:t>
            </a:r>
            <a:r>
              <a:rPr lang="en-US" b="1" i="1">
                <a:solidFill>
                  <a:schemeClr val="accent1"/>
                </a:solidFill>
              </a:rPr>
              <a:t> </a:t>
            </a:r>
            <a:r>
              <a:rPr lang="en-US" b="1" i="1" err="1">
                <a:solidFill>
                  <a:schemeClr val="accent1"/>
                </a:solidFill>
              </a:rPr>
              <a:t>moule</a:t>
            </a:r>
            <a:r>
              <a:rPr lang="en-US" b="1" i="1">
                <a:solidFill>
                  <a:schemeClr val="accent1"/>
                </a:solidFill>
              </a:rPr>
              <a:t> </a:t>
            </a:r>
            <a:r>
              <a:rPr lang="en-US" b="1" i="1" err="1">
                <a:solidFill>
                  <a:schemeClr val="accent1"/>
                </a:solidFill>
              </a:rPr>
              <a:t>basse</a:t>
            </a:r>
            <a:r>
              <a:rPr lang="en-US" b="1" i="1">
                <a:solidFill>
                  <a:schemeClr val="accent1"/>
                </a:solidFill>
              </a:rPr>
              <a:t> pression</a:t>
            </a:r>
            <a:endParaRPr lang="en-US">
              <a:solidFill>
                <a:schemeClr val="accent1"/>
              </a:solidFill>
            </a:endParaRPr>
          </a:p>
        </p:txBody>
      </p:sp>
      <p:cxnSp>
        <p:nvCxnSpPr>
          <p:cNvPr id="15" name="Straight Arrow Connector 14"/>
          <p:cNvCxnSpPr/>
          <p:nvPr/>
        </p:nvCxnSpPr>
        <p:spPr bwMode="auto">
          <a:xfrm flipH="1">
            <a:off x="4972384" y="1709164"/>
            <a:ext cx="461078"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17" name="TextBox 16"/>
          <p:cNvSpPr txBox="1"/>
          <p:nvPr/>
        </p:nvSpPr>
        <p:spPr>
          <a:xfrm>
            <a:off x="5385194" y="1436838"/>
            <a:ext cx="1332102" cy="646331"/>
          </a:xfrm>
          <a:prstGeom prst="rect">
            <a:avLst/>
          </a:prstGeom>
          <a:noFill/>
        </p:spPr>
        <p:txBody>
          <a:bodyPr wrap="square" rtlCol="0">
            <a:spAutoFit/>
          </a:bodyPr>
          <a:lstStyle/>
          <a:p>
            <a:r>
              <a:rPr lang="en-GB" err="1"/>
              <a:t>Traditionnel</a:t>
            </a:r>
            <a:r>
              <a:rPr lang="en-GB"/>
              <a:t> vs </a:t>
            </a:r>
            <a:r>
              <a:rPr lang="en-GB" err="1"/>
              <a:t>Additif</a:t>
            </a:r>
            <a:endParaRPr lang="en-GB"/>
          </a:p>
        </p:txBody>
      </p:sp>
      <p:sp>
        <p:nvSpPr>
          <p:cNvPr id="19" name="Rectangle 18"/>
          <p:cNvSpPr/>
          <p:nvPr/>
        </p:nvSpPr>
        <p:spPr>
          <a:xfrm>
            <a:off x="1716668" y="4175283"/>
            <a:ext cx="4136227" cy="1938992"/>
          </a:xfrm>
          <a:prstGeom prst="rect">
            <a:avLst/>
          </a:prstGeom>
          <a:solidFill>
            <a:schemeClr val="bg1"/>
          </a:solidFill>
        </p:spPr>
        <p:txBody>
          <a:bodyPr wrap="square">
            <a:spAutoFit/>
          </a:bodyPr>
          <a:lstStyle/>
          <a:p>
            <a:r>
              <a:rPr lang="fr-FR" sz="1000"/>
              <a:t>Dans la COULEE EN MOULE SOUS BASSE PRESSION, le métal fondu est poussé de bas en haut dans un moule par un gaz à faible pression. La cavité du moule est remplie lentement de bas en haut ce qui minimise l’entraînement d’air et donne une haute fiabilité. On obtient par ce procédé des pièces de fonderie ayant une meilleure intégrité métallurgique que les pièces faites par injection sous pression classique et on peut les recuire. Ce procédé offre la plupart des avantages de l’injection sous pression mais sans ses inconvénients. Les moules sont faits en fonte de fer qui est relativement meilleure marché et facile à usiner. On peut utiliser des inserts en acier d’outillage pour des grandes séries ou des pièces complexes. Les coûts des outillages ne s’élèvent qu’à environ la moitié de ceux du moulage sous pression. </a:t>
            </a:r>
            <a:endParaRPr lang="en-GB" sz="1000"/>
          </a:p>
        </p:txBody>
      </p:sp>
      <p:sp>
        <p:nvSpPr>
          <p:cNvPr id="20" name="Rectangle 19"/>
          <p:cNvSpPr/>
          <p:nvPr/>
        </p:nvSpPr>
        <p:spPr>
          <a:xfrm>
            <a:off x="6431639" y="4175283"/>
            <a:ext cx="4617361" cy="1785104"/>
          </a:xfrm>
          <a:prstGeom prst="rect">
            <a:avLst/>
          </a:prstGeom>
          <a:solidFill>
            <a:schemeClr val="bg1"/>
          </a:solidFill>
        </p:spPr>
        <p:txBody>
          <a:bodyPr wrap="square">
            <a:spAutoFit/>
          </a:bodyPr>
          <a:lstStyle/>
          <a:p>
            <a:r>
              <a:rPr lang="fr-FR" sz="1000"/>
              <a:t>La FUSION PAR FAISCEAU D'ÉLECTRONS (EBM) est une technique de fusion sur lit de poudre similaire à la fusion sélective par laser (SLM). Elle consiste à balayer une fine couche de poudre métallique à l'aide d'un faisceau d'électrons à haute énergie, afin d'entraîner une fusion puis une </a:t>
            </a:r>
            <a:r>
              <a:rPr lang="fr-FR" sz="1000" err="1"/>
              <a:t>resolidification</a:t>
            </a:r>
            <a:r>
              <a:rPr lang="fr-FR" sz="1000"/>
              <a:t> locale de la zone balayée. Une nouvelle et fine couche de poudre est ensuite appliquée sur la précédente par un racleur ou une tête de fraisage, et le processus est répété jusqu'à obtention de l'objet final. Afin de garantir une température uniforme et stable tout au long de la fabrication, le substrat est chauffé avant la pose du lit de poudre. Une température élevée permet d'obtenir un grain similaire à celui des pièces moulées. De même qu'avec les autres procédés de fabrication additive, un modèle CAO solide est utilisé pour créer le code nécessaire au guidage du faisceau d'électrons.</a:t>
            </a:r>
          </a:p>
        </p:txBody>
      </p:sp>
      <p:cxnSp>
        <p:nvCxnSpPr>
          <p:cNvPr id="16" name="Straight Arrow Connector 15">
            <a:extLst>
              <a:ext uri="{FF2B5EF4-FFF2-40B4-BE49-F238E27FC236}">
                <a16:creationId xmlns:a16="http://schemas.microsoft.com/office/drawing/2014/main" id="{01E54E25-A766-4646-9CDE-37B2E4CFE7DD}"/>
              </a:ext>
            </a:extLst>
          </p:cNvPr>
          <p:cNvCxnSpPr>
            <a:cxnSpLocks/>
          </p:cNvCxnSpPr>
          <p:nvPr/>
        </p:nvCxnSpPr>
        <p:spPr bwMode="auto">
          <a:xfrm>
            <a:off x="6578556" y="1709163"/>
            <a:ext cx="483361" cy="544749"/>
          </a:xfrm>
          <a:prstGeom prst="straightConnector1">
            <a:avLst/>
          </a:prstGeom>
          <a:noFill/>
          <a:ln w="38100"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3386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7D534-8D1C-4C06-A4B1-264DE929FE57}"/>
              </a:ext>
            </a:extLst>
          </p:cNvPr>
          <p:cNvPicPr>
            <a:picLocks noChangeAspect="1"/>
          </p:cNvPicPr>
          <p:nvPr/>
        </p:nvPicPr>
        <p:blipFill>
          <a:blip r:embed="rId3"/>
          <a:stretch>
            <a:fillRect/>
          </a:stretch>
        </p:blipFill>
        <p:spPr>
          <a:xfrm>
            <a:off x="2375154" y="1414089"/>
            <a:ext cx="2672029" cy="2394138"/>
          </a:xfrm>
          <a:prstGeom prst="rect">
            <a:avLst/>
          </a:prstGeom>
        </p:spPr>
      </p:pic>
      <p:pic>
        <p:nvPicPr>
          <p:cNvPr id="14" name="Picture 13" descr="Diagram&#10;&#10;Description automatically generated">
            <a:extLst>
              <a:ext uri="{FF2B5EF4-FFF2-40B4-BE49-F238E27FC236}">
                <a16:creationId xmlns:a16="http://schemas.microsoft.com/office/drawing/2014/main" id="{FE03C730-839E-454C-8FE0-0C17D8AB0A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8271" y="1417787"/>
            <a:ext cx="2791957" cy="2389579"/>
          </a:xfrm>
          <a:prstGeom prst="rect">
            <a:avLst/>
          </a:prstGeom>
          <a:noFill/>
          <a:ln>
            <a:noFill/>
          </a:ln>
        </p:spPr>
      </p:pic>
      <p:sp>
        <p:nvSpPr>
          <p:cNvPr id="2" name="Title 1"/>
          <p:cNvSpPr>
            <a:spLocks noGrp="1"/>
          </p:cNvSpPr>
          <p:nvPr>
            <p:ph type="title"/>
          </p:nvPr>
        </p:nvSpPr>
        <p:spPr/>
        <p:txBody>
          <a:bodyPr/>
          <a:lstStyle/>
          <a:p>
            <a:r>
              <a:rPr lang="en-GB" err="1">
                <a:latin typeface="+mn-lt"/>
              </a:rPr>
              <a:t>Comparaison</a:t>
            </a:r>
            <a:r>
              <a:rPr lang="en-GB">
                <a:latin typeface="+mn-lt"/>
              </a:rPr>
              <a:t> de </a:t>
            </a:r>
            <a:r>
              <a:rPr lang="en-GB" err="1">
                <a:latin typeface="+mn-lt"/>
              </a:rPr>
              <a:t>procédés</a:t>
            </a:r>
            <a:r>
              <a:rPr lang="en-GB">
                <a:latin typeface="+mn-lt"/>
              </a:rPr>
              <a:t> de fabrication</a:t>
            </a:r>
          </a:p>
        </p:txBody>
      </p:sp>
      <p:sp>
        <p:nvSpPr>
          <p:cNvPr id="6" name="Rectangle 5"/>
          <p:cNvSpPr/>
          <p:nvPr/>
        </p:nvSpPr>
        <p:spPr>
          <a:xfrm>
            <a:off x="6906828" y="1067978"/>
            <a:ext cx="3380172" cy="369332"/>
          </a:xfrm>
          <a:prstGeom prst="rect">
            <a:avLst/>
          </a:prstGeom>
        </p:spPr>
        <p:txBody>
          <a:bodyPr wrap="square">
            <a:spAutoFit/>
          </a:bodyPr>
          <a:lstStyle/>
          <a:p>
            <a:pPr algn="ctr"/>
            <a:r>
              <a:rPr lang="en-US" b="1" i="1">
                <a:solidFill>
                  <a:schemeClr val="accent1"/>
                </a:solidFill>
              </a:rPr>
              <a:t>Fusion par </a:t>
            </a:r>
            <a:r>
              <a:rPr lang="en-US" b="1" i="1" err="1">
                <a:solidFill>
                  <a:schemeClr val="accent1"/>
                </a:solidFill>
              </a:rPr>
              <a:t>faisceau</a:t>
            </a:r>
            <a:r>
              <a:rPr lang="en-US" b="1" i="1">
                <a:solidFill>
                  <a:schemeClr val="accent1"/>
                </a:solidFill>
              </a:rPr>
              <a:t> </a:t>
            </a:r>
            <a:r>
              <a:rPr lang="en-US" b="1" i="1" err="1">
                <a:solidFill>
                  <a:schemeClr val="accent1"/>
                </a:solidFill>
              </a:rPr>
              <a:t>d’électrons</a:t>
            </a:r>
            <a:endParaRPr lang="en-US">
              <a:solidFill>
                <a:schemeClr val="accent1"/>
              </a:solidFill>
            </a:endParaRPr>
          </a:p>
        </p:txBody>
      </p:sp>
      <p:sp>
        <p:nvSpPr>
          <p:cNvPr id="10" name="Rectangle 9"/>
          <p:cNvSpPr/>
          <p:nvPr/>
        </p:nvSpPr>
        <p:spPr>
          <a:xfrm>
            <a:off x="2209801" y="1058180"/>
            <a:ext cx="3787925" cy="369332"/>
          </a:xfrm>
          <a:prstGeom prst="rect">
            <a:avLst/>
          </a:prstGeom>
        </p:spPr>
        <p:txBody>
          <a:bodyPr wrap="square">
            <a:spAutoFit/>
          </a:bodyPr>
          <a:lstStyle/>
          <a:p>
            <a:r>
              <a:rPr lang="en-US" b="1" i="1" err="1">
                <a:solidFill>
                  <a:schemeClr val="accent1"/>
                </a:solidFill>
              </a:rPr>
              <a:t>Coulée</a:t>
            </a:r>
            <a:r>
              <a:rPr lang="en-US" b="1" i="1">
                <a:solidFill>
                  <a:schemeClr val="accent1"/>
                </a:solidFill>
              </a:rPr>
              <a:t> </a:t>
            </a:r>
            <a:r>
              <a:rPr lang="en-US" b="1" i="1" err="1">
                <a:solidFill>
                  <a:schemeClr val="accent1"/>
                </a:solidFill>
              </a:rPr>
              <a:t>en</a:t>
            </a:r>
            <a:r>
              <a:rPr lang="en-US" b="1" i="1">
                <a:solidFill>
                  <a:schemeClr val="accent1"/>
                </a:solidFill>
              </a:rPr>
              <a:t> </a:t>
            </a:r>
            <a:r>
              <a:rPr lang="en-US" b="1" i="1" err="1">
                <a:solidFill>
                  <a:schemeClr val="accent1"/>
                </a:solidFill>
              </a:rPr>
              <a:t>moule</a:t>
            </a:r>
            <a:r>
              <a:rPr lang="en-US" b="1" i="1">
                <a:solidFill>
                  <a:schemeClr val="accent1"/>
                </a:solidFill>
              </a:rPr>
              <a:t> </a:t>
            </a:r>
            <a:r>
              <a:rPr lang="en-US" b="1" i="1" err="1">
                <a:solidFill>
                  <a:schemeClr val="accent1"/>
                </a:solidFill>
              </a:rPr>
              <a:t>basse</a:t>
            </a:r>
            <a:r>
              <a:rPr lang="en-US" b="1" i="1">
                <a:solidFill>
                  <a:schemeClr val="accent1"/>
                </a:solidFill>
              </a:rPr>
              <a:t> pression</a:t>
            </a:r>
            <a:endParaRPr lang="en-US">
              <a:solidFill>
                <a:schemeClr val="accent1"/>
              </a:solidFill>
            </a:endParaRPr>
          </a:p>
        </p:txBody>
      </p:sp>
      <p:cxnSp>
        <p:nvCxnSpPr>
          <p:cNvPr id="15" name="Straight Arrow Connector 14"/>
          <p:cNvCxnSpPr/>
          <p:nvPr/>
        </p:nvCxnSpPr>
        <p:spPr bwMode="auto">
          <a:xfrm flipH="1">
            <a:off x="4972384" y="1709164"/>
            <a:ext cx="461078"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17" name="TextBox 16"/>
          <p:cNvSpPr txBox="1"/>
          <p:nvPr/>
        </p:nvSpPr>
        <p:spPr>
          <a:xfrm>
            <a:off x="5385194" y="1436838"/>
            <a:ext cx="1332102" cy="646331"/>
          </a:xfrm>
          <a:prstGeom prst="rect">
            <a:avLst/>
          </a:prstGeom>
          <a:noFill/>
        </p:spPr>
        <p:txBody>
          <a:bodyPr wrap="square" rtlCol="0">
            <a:spAutoFit/>
          </a:bodyPr>
          <a:lstStyle/>
          <a:p>
            <a:r>
              <a:rPr lang="en-GB" err="1"/>
              <a:t>Traditionnel</a:t>
            </a:r>
            <a:r>
              <a:rPr lang="en-GB"/>
              <a:t> vs </a:t>
            </a:r>
            <a:r>
              <a:rPr lang="en-GB" err="1"/>
              <a:t>Additif</a:t>
            </a:r>
            <a:endParaRPr lang="en-GB"/>
          </a:p>
        </p:txBody>
      </p:sp>
      <p:cxnSp>
        <p:nvCxnSpPr>
          <p:cNvPr id="16" name="Straight Arrow Connector 15">
            <a:extLst>
              <a:ext uri="{FF2B5EF4-FFF2-40B4-BE49-F238E27FC236}">
                <a16:creationId xmlns:a16="http://schemas.microsoft.com/office/drawing/2014/main" id="{01E54E25-A766-4646-9CDE-37B2E4CFE7DD}"/>
              </a:ext>
            </a:extLst>
          </p:cNvPr>
          <p:cNvCxnSpPr>
            <a:cxnSpLocks/>
          </p:cNvCxnSpPr>
          <p:nvPr/>
        </p:nvCxnSpPr>
        <p:spPr bwMode="auto">
          <a:xfrm>
            <a:off x="6578556" y="1709163"/>
            <a:ext cx="483361" cy="544749"/>
          </a:xfrm>
          <a:prstGeom prst="straightConnector1">
            <a:avLst/>
          </a:prstGeom>
          <a:noFill/>
          <a:ln w="38100" cap="flat" cmpd="sng" algn="ctr">
            <a:solidFill>
              <a:schemeClr val="accent1"/>
            </a:solidFill>
            <a:prstDash val="solid"/>
            <a:round/>
            <a:headEnd type="none" w="med" len="med"/>
            <a:tailEnd type="triangle"/>
          </a:ln>
          <a:effectLst/>
        </p:spPr>
      </p:cxnSp>
      <p:pic>
        <p:nvPicPr>
          <p:cNvPr id="12" name="Picture 11">
            <a:extLst>
              <a:ext uri="{FF2B5EF4-FFF2-40B4-BE49-F238E27FC236}">
                <a16:creationId xmlns:a16="http://schemas.microsoft.com/office/drawing/2014/main" id="{1C97D495-429D-4763-B237-F1DECFF547C7}"/>
              </a:ext>
            </a:extLst>
          </p:cNvPr>
          <p:cNvPicPr>
            <a:picLocks noChangeAspect="1"/>
          </p:cNvPicPr>
          <p:nvPr/>
        </p:nvPicPr>
        <p:blipFill rotWithShape="1">
          <a:blip r:embed="rId5"/>
          <a:srcRect l="30347" t="28437" r="15303" b="23301"/>
          <a:stretch/>
        </p:blipFill>
        <p:spPr>
          <a:xfrm>
            <a:off x="1469086" y="3975223"/>
            <a:ext cx="4418755" cy="2020376"/>
          </a:xfrm>
          <a:prstGeom prst="rect">
            <a:avLst/>
          </a:prstGeom>
          <a:solidFill>
            <a:schemeClr val="bg1"/>
          </a:solidFill>
        </p:spPr>
      </p:pic>
      <p:pic>
        <p:nvPicPr>
          <p:cNvPr id="13" name="Picture 12">
            <a:extLst>
              <a:ext uri="{FF2B5EF4-FFF2-40B4-BE49-F238E27FC236}">
                <a16:creationId xmlns:a16="http://schemas.microsoft.com/office/drawing/2014/main" id="{A08CDCF3-EC86-4F18-B5AB-2A20E2E3F800}"/>
              </a:ext>
            </a:extLst>
          </p:cNvPr>
          <p:cNvPicPr>
            <a:picLocks noChangeAspect="1"/>
          </p:cNvPicPr>
          <p:nvPr/>
        </p:nvPicPr>
        <p:blipFill rotWithShape="1">
          <a:blip r:embed="rId6"/>
          <a:srcRect l="30347" t="30746" r="14021" b="25115"/>
          <a:stretch/>
        </p:blipFill>
        <p:spPr>
          <a:xfrm>
            <a:off x="6096000" y="4041145"/>
            <a:ext cx="4664818" cy="1949275"/>
          </a:xfrm>
          <a:prstGeom prst="rect">
            <a:avLst/>
          </a:prstGeom>
          <a:solidFill>
            <a:schemeClr val="bg1"/>
          </a:solidFill>
        </p:spPr>
      </p:pic>
    </p:spTree>
    <p:extLst>
      <p:ext uri="{BB962C8B-B14F-4D97-AF65-F5344CB8AC3E}">
        <p14:creationId xmlns:p14="http://schemas.microsoft.com/office/powerpoint/2010/main" val="19888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7D534-8D1C-4C06-A4B1-264DE929FE57}"/>
              </a:ext>
            </a:extLst>
          </p:cNvPr>
          <p:cNvPicPr>
            <a:picLocks noChangeAspect="1"/>
          </p:cNvPicPr>
          <p:nvPr/>
        </p:nvPicPr>
        <p:blipFill>
          <a:blip r:embed="rId3"/>
          <a:stretch>
            <a:fillRect/>
          </a:stretch>
        </p:blipFill>
        <p:spPr>
          <a:xfrm>
            <a:off x="2375154" y="1414089"/>
            <a:ext cx="2672029" cy="2394138"/>
          </a:xfrm>
          <a:prstGeom prst="rect">
            <a:avLst/>
          </a:prstGeom>
        </p:spPr>
      </p:pic>
      <p:pic>
        <p:nvPicPr>
          <p:cNvPr id="14" name="Picture 13" descr="Diagram&#10;&#10;Description automatically generated">
            <a:extLst>
              <a:ext uri="{FF2B5EF4-FFF2-40B4-BE49-F238E27FC236}">
                <a16:creationId xmlns:a16="http://schemas.microsoft.com/office/drawing/2014/main" id="{FE03C730-839E-454C-8FE0-0C17D8AB0A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8271" y="1417787"/>
            <a:ext cx="2791957" cy="2389579"/>
          </a:xfrm>
          <a:prstGeom prst="rect">
            <a:avLst/>
          </a:prstGeom>
          <a:noFill/>
          <a:ln>
            <a:noFill/>
          </a:ln>
        </p:spPr>
      </p:pic>
      <p:sp>
        <p:nvSpPr>
          <p:cNvPr id="2" name="Title 1"/>
          <p:cNvSpPr>
            <a:spLocks noGrp="1"/>
          </p:cNvSpPr>
          <p:nvPr>
            <p:ph type="title"/>
          </p:nvPr>
        </p:nvSpPr>
        <p:spPr/>
        <p:txBody>
          <a:bodyPr/>
          <a:lstStyle/>
          <a:p>
            <a:r>
              <a:rPr lang="en-GB" err="1">
                <a:latin typeface="+mn-lt"/>
              </a:rPr>
              <a:t>Comparaison</a:t>
            </a:r>
            <a:r>
              <a:rPr lang="en-GB">
                <a:latin typeface="+mn-lt"/>
              </a:rPr>
              <a:t> de </a:t>
            </a:r>
            <a:r>
              <a:rPr lang="en-GB" err="1">
                <a:latin typeface="+mn-lt"/>
              </a:rPr>
              <a:t>procédés</a:t>
            </a:r>
            <a:r>
              <a:rPr lang="en-GB">
                <a:latin typeface="+mn-lt"/>
              </a:rPr>
              <a:t> de fabrication</a:t>
            </a:r>
          </a:p>
        </p:txBody>
      </p:sp>
      <p:sp>
        <p:nvSpPr>
          <p:cNvPr id="6" name="Rectangle 5"/>
          <p:cNvSpPr/>
          <p:nvPr/>
        </p:nvSpPr>
        <p:spPr>
          <a:xfrm>
            <a:off x="6906828" y="1067978"/>
            <a:ext cx="3227772" cy="369332"/>
          </a:xfrm>
          <a:prstGeom prst="rect">
            <a:avLst/>
          </a:prstGeom>
        </p:spPr>
        <p:txBody>
          <a:bodyPr wrap="square">
            <a:spAutoFit/>
          </a:bodyPr>
          <a:lstStyle/>
          <a:p>
            <a:pPr algn="ctr"/>
            <a:r>
              <a:rPr lang="en-US" b="1" i="1">
                <a:solidFill>
                  <a:schemeClr val="accent1"/>
                </a:solidFill>
              </a:rPr>
              <a:t>Fusion par </a:t>
            </a:r>
            <a:r>
              <a:rPr lang="en-US" b="1" i="1" err="1">
                <a:solidFill>
                  <a:schemeClr val="accent1"/>
                </a:solidFill>
              </a:rPr>
              <a:t>faisceau</a:t>
            </a:r>
            <a:r>
              <a:rPr lang="en-US" b="1" i="1">
                <a:solidFill>
                  <a:schemeClr val="accent1"/>
                </a:solidFill>
              </a:rPr>
              <a:t> </a:t>
            </a:r>
            <a:r>
              <a:rPr lang="en-US" b="1" i="1" err="1">
                <a:solidFill>
                  <a:schemeClr val="accent1"/>
                </a:solidFill>
              </a:rPr>
              <a:t>d’électrons</a:t>
            </a:r>
            <a:endParaRPr lang="en-US">
              <a:solidFill>
                <a:schemeClr val="accent1"/>
              </a:solidFill>
            </a:endParaRPr>
          </a:p>
        </p:txBody>
      </p:sp>
      <p:sp>
        <p:nvSpPr>
          <p:cNvPr id="10" name="Rectangle 9"/>
          <p:cNvSpPr/>
          <p:nvPr/>
        </p:nvSpPr>
        <p:spPr>
          <a:xfrm>
            <a:off x="2209801" y="1058180"/>
            <a:ext cx="3787925" cy="369332"/>
          </a:xfrm>
          <a:prstGeom prst="rect">
            <a:avLst/>
          </a:prstGeom>
        </p:spPr>
        <p:txBody>
          <a:bodyPr wrap="square">
            <a:spAutoFit/>
          </a:bodyPr>
          <a:lstStyle/>
          <a:p>
            <a:r>
              <a:rPr lang="en-US" b="1" i="1" err="1">
                <a:solidFill>
                  <a:schemeClr val="accent1"/>
                </a:solidFill>
              </a:rPr>
              <a:t>Coulée</a:t>
            </a:r>
            <a:r>
              <a:rPr lang="en-US" b="1" i="1">
                <a:solidFill>
                  <a:schemeClr val="accent1"/>
                </a:solidFill>
              </a:rPr>
              <a:t> </a:t>
            </a:r>
            <a:r>
              <a:rPr lang="en-US" b="1" i="1" err="1">
                <a:solidFill>
                  <a:schemeClr val="accent1"/>
                </a:solidFill>
              </a:rPr>
              <a:t>en</a:t>
            </a:r>
            <a:r>
              <a:rPr lang="en-US" b="1" i="1">
                <a:solidFill>
                  <a:schemeClr val="accent1"/>
                </a:solidFill>
              </a:rPr>
              <a:t> </a:t>
            </a:r>
            <a:r>
              <a:rPr lang="en-US" b="1" i="1" err="1">
                <a:solidFill>
                  <a:schemeClr val="accent1"/>
                </a:solidFill>
              </a:rPr>
              <a:t>moule</a:t>
            </a:r>
            <a:r>
              <a:rPr lang="en-US" b="1" i="1">
                <a:solidFill>
                  <a:schemeClr val="accent1"/>
                </a:solidFill>
              </a:rPr>
              <a:t> </a:t>
            </a:r>
            <a:r>
              <a:rPr lang="en-US" b="1" i="1" err="1">
                <a:solidFill>
                  <a:schemeClr val="accent1"/>
                </a:solidFill>
              </a:rPr>
              <a:t>basse</a:t>
            </a:r>
            <a:r>
              <a:rPr lang="en-US" b="1" i="1">
                <a:solidFill>
                  <a:schemeClr val="accent1"/>
                </a:solidFill>
              </a:rPr>
              <a:t> pression</a:t>
            </a:r>
            <a:endParaRPr lang="en-US">
              <a:solidFill>
                <a:schemeClr val="accent1"/>
              </a:solidFill>
            </a:endParaRPr>
          </a:p>
        </p:txBody>
      </p:sp>
      <p:cxnSp>
        <p:nvCxnSpPr>
          <p:cNvPr id="15" name="Straight Arrow Connector 14"/>
          <p:cNvCxnSpPr/>
          <p:nvPr/>
        </p:nvCxnSpPr>
        <p:spPr bwMode="auto">
          <a:xfrm flipH="1">
            <a:off x="4972384" y="1709164"/>
            <a:ext cx="461078"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17" name="TextBox 16"/>
          <p:cNvSpPr txBox="1"/>
          <p:nvPr/>
        </p:nvSpPr>
        <p:spPr>
          <a:xfrm>
            <a:off x="5385194" y="1436838"/>
            <a:ext cx="1332102" cy="646331"/>
          </a:xfrm>
          <a:prstGeom prst="rect">
            <a:avLst/>
          </a:prstGeom>
          <a:noFill/>
        </p:spPr>
        <p:txBody>
          <a:bodyPr wrap="square" rtlCol="0">
            <a:spAutoFit/>
          </a:bodyPr>
          <a:lstStyle/>
          <a:p>
            <a:r>
              <a:rPr lang="en-GB" err="1"/>
              <a:t>Traditionnel</a:t>
            </a:r>
            <a:r>
              <a:rPr lang="en-GB"/>
              <a:t> vs </a:t>
            </a:r>
            <a:r>
              <a:rPr lang="en-GB" err="1"/>
              <a:t>Additif</a:t>
            </a:r>
            <a:endParaRPr lang="en-GB"/>
          </a:p>
        </p:txBody>
      </p:sp>
      <p:cxnSp>
        <p:nvCxnSpPr>
          <p:cNvPr id="16" name="Straight Arrow Connector 15">
            <a:extLst>
              <a:ext uri="{FF2B5EF4-FFF2-40B4-BE49-F238E27FC236}">
                <a16:creationId xmlns:a16="http://schemas.microsoft.com/office/drawing/2014/main" id="{01E54E25-A766-4646-9CDE-37B2E4CFE7DD}"/>
              </a:ext>
            </a:extLst>
          </p:cNvPr>
          <p:cNvCxnSpPr>
            <a:cxnSpLocks/>
          </p:cNvCxnSpPr>
          <p:nvPr/>
        </p:nvCxnSpPr>
        <p:spPr bwMode="auto">
          <a:xfrm>
            <a:off x="6578556" y="1709163"/>
            <a:ext cx="483361" cy="544749"/>
          </a:xfrm>
          <a:prstGeom prst="straightConnector1">
            <a:avLst/>
          </a:prstGeom>
          <a:noFill/>
          <a:ln w="38100" cap="flat" cmpd="sng" algn="ctr">
            <a:solidFill>
              <a:schemeClr val="accent1"/>
            </a:solidFill>
            <a:prstDash val="solid"/>
            <a:round/>
            <a:headEnd type="none" w="med" len="med"/>
            <a:tailEnd type="triangle"/>
          </a:ln>
          <a:effectLst/>
        </p:spPr>
      </p:cxnSp>
      <p:grpSp>
        <p:nvGrpSpPr>
          <p:cNvPr id="18" name="Group 17">
            <a:extLst>
              <a:ext uri="{FF2B5EF4-FFF2-40B4-BE49-F238E27FC236}">
                <a16:creationId xmlns:a16="http://schemas.microsoft.com/office/drawing/2014/main" id="{B2886450-BCE4-4B93-AA15-B5479A0D11A8}"/>
              </a:ext>
            </a:extLst>
          </p:cNvPr>
          <p:cNvGrpSpPr/>
          <p:nvPr/>
        </p:nvGrpSpPr>
        <p:grpSpPr>
          <a:xfrm>
            <a:off x="3352800" y="3547360"/>
            <a:ext cx="5181600" cy="2491249"/>
            <a:chOff x="2110606" y="3338151"/>
            <a:chExt cx="5181600" cy="2885205"/>
          </a:xfrm>
        </p:grpSpPr>
        <p:grpSp>
          <p:nvGrpSpPr>
            <p:cNvPr id="19" name="Group 18">
              <a:extLst>
                <a:ext uri="{FF2B5EF4-FFF2-40B4-BE49-F238E27FC236}">
                  <a16:creationId xmlns:a16="http://schemas.microsoft.com/office/drawing/2014/main" id="{36542403-DC81-431E-AF0C-E0838978C71E}"/>
                </a:ext>
              </a:extLst>
            </p:cNvPr>
            <p:cNvGrpSpPr/>
            <p:nvPr/>
          </p:nvGrpSpPr>
          <p:grpSpPr>
            <a:xfrm>
              <a:off x="2110606" y="3644675"/>
              <a:ext cx="5181600" cy="2578681"/>
              <a:chOff x="0" y="0"/>
              <a:chExt cx="5353050" cy="2408033"/>
            </a:xfrm>
          </p:grpSpPr>
          <p:pic>
            <p:nvPicPr>
              <p:cNvPr id="24" name="Picture 23">
                <a:extLst>
                  <a:ext uri="{FF2B5EF4-FFF2-40B4-BE49-F238E27FC236}">
                    <a16:creationId xmlns:a16="http://schemas.microsoft.com/office/drawing/2014/main" id="{02E00900-E3EB-4DA2-B1AB-75A3BEFB8A2B}"/>
                  </a:ext>
                </a:extLst>
              </p:cNvPr>
              <p:cNvPicPr>
                <a:picLocks noChangeAspect="1"/>
              </p:cNvPicPr>
              <p:nvPr/>
            </p:nvPicPr>
            <p:blipFill rotWithShape="1">
              <a:blip r:embed="rId5">
                <a:extLst>
                  <a:ext uri="{28A0092B-C50C-407E-A947-70E740481C1C}">
                    <a14:useLocalDpi xmlns:a14="http://schemas.microsoft.com/office/drawing/2010/main" val="0"/>
                  </a:ext>
                </a:extLst>
              </a:blip>
              <a:srcRect b="15730"/>
              <a:stretch/>
            </p:blipFill>
            <p:spPr bwMode="auto">
              <a:xfrm>
                <a:off x="0" y="0"/>
                <a:ext cx="5353050" cy="2408033"/>
              </a:xfrm>
              <a:prstGeom prst="rect">
                <a:avLst/>
              </a:prstGeom>
              <a:noFill/>
              <a:ln>
                <a:noFill/>
              </a:ln>
            </p:spPr>
          </p:pic>
          <p:cxnSp>
            <p:nvCxnSpPr>
              <p:cNvPr id="25" name="Straight Connector 24">
                <a:extLst>
                  <a:ext uri="{FF2B5EF4-FFF2-40B4-BE49-F238E27FC236}">
                    <a16:creationId xmlns:a16="http://schemas.microsoft.com/office/drawing/2014/main" id="{35AC4470-6A97-4FD9-9211-7CF4EBA1D2B7}"/>
                  </a:ext>
                </a:extLst>
              </p:cNvPr>
              <p:cNvCxnSpPr/>
              <p:nvPr/>
            </p:nvCxnSpPr>
            <p:spPr>
              <a:xfrm>
                <a:off x="866775" y="1159734"/>
                <a:ext cx="4162425"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3E8392B7-95B2-4B49-89AF-D3483116A395}"/>
                </a:ext>
              </a:extLst>
            </p:cNvPr>
            <p:cNvCxnSpPr/>
            <p:nvPr/>
          </p:nvCxnSpPr>
          <p:spPr>
            <a:xfrm flipH="1">
              <a:off x="6096000" y="3367500"/>
              <a:ext cx="719699" cy="1399175"/>
            </a:xfrm>
            <a:prstGeom prst="straightConnector1">
              <a:avLst/>
            </a:prstGeom>
            <a:ln w="12700">
              <a:solidFill>
                <a:srgbClr val="577235"/>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25A8AFF-AF32-4D06-9B8B-60F5216C25AA}"/>
                </a:ext>
              </a:extLst>
            </p:cNvPr>
            <p:cNvCxnSpPr/>
            <p:nvPr/>
          </p:nvCxnSpPr>
          <p:spPr>
            <a:xfrm flipH="1">
              <a:off x="3172252" y="3338151"/>
              <a:ext cx="18971" cy="848585"/>
            </a:xfrm>
            <a:prstGeom prst="straightConnector1">
              <a:avLst/>
            </a:prstGeom>
            <a:ln w="12700">
              <a:solidFill>
                <a:srgbClr val="577235"/>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B7E7072-D1D9-4774-A141-C8BF9EAFBCBB}"/>
                </a:ext>
              </a:extLst>
            </p:cNvPr>
            <p:cNvCxnSpPr/>
            <p:nvPr/>
          </p:nvCxnSpPr>
          <p:spPr>
            <a:xfrm flipH="1">
              <a:off x="3921304" y="4339135"/>
              <a:ext cx="152839" cy="396631"/>
            </a:xfrm>
            <a:prstGeom prst="straightConnector1">
              <a:avLst/>
            </a:prstGeom>
            <a:ln w="12700">
              <a:solidFill>
                <a:srgbClr val="577235"/>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DAAF505-FCAE-42A3-955B-A29BB2CCCDD7}"/>
                </a:ext>
              </a:extLst>
            </p:cNvPr>
            <p:cNvSpPr txBox="1"/>
            <p:nvPr/>
          </p:nvSpPr>
          <p:spPr>
            <a:xfrm>
              <a:off x="4081069" y="4031358"/>
              <a:ext cx="1624168" cy="356448"/>
            </a:xfrm>
            <a:prstGeom prst="rect">
              <a:avLst/>
            </a:prstGeom>
            <a:solidFill>
              <a:schemeClr val="bg1"/>
            </a:solidFill>
            <a:ln>
              <a:solidFill>
                <a:srgbClr val="577235"/>
              </a:solidFill>
            </a:ln>
          </p:spPr>
          <p:txBody>
            <a:bodyPr wrap="square" rtlCol="0">
              <a:spAutoFit/>
            </a:bodyPr>
            <a:lstStyle/>
            <a:p>
              <a:pPr algn="ctr"/>
              <a:r>
                <a:rPr lang="en-GB" sz="1400" b="1" i="1" err="1"/>
                <a:t>Recouvrement</a:t>
              </a:r>
              <a:r>
                <a:rPr lang="en-GB" sz="1400" b="1" i="1"/>
                <a:t> à 40</a:t>
              </a:r>
            </a:p>
          </p:txBody>
        </p:sp>
      </p:grpSp>
    </p:spTree>
    <p:extLst>
      <p:ext uri="{BB962C8B-B14F-4D97-AF65-F5344CB8AC3E}">
        <p14:creationId xmlns:p14="http://schemas.microsoft.com/office/powerpoint/2010/main" val="198464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latin typeface="+mn-lt"/>
              </a:rPr>
              <a:t>Modèle</a:t>
            </a:r>
            <a:r>
              <a:rPr lang="en-GB">
                <a:latin typeface="+mn-lt"/>
              </a:rPr>
              <a:t> Synthesizer pour le </a:t>
            </a:r>
            <a:r>
              <a:rPr lang="en-GB" err="1">
                <a:latin typeface="+mn-lt"/>
              </a:rPr>
              <a:t>coût</a:t>
            </a:r>
            <a:r>
              <a:rPr lang="en-GB">
                <a:latin typeface="+mn-lt"/>
              </a:rPr>
              <a:t> de </a:t>
            </a:r>
            <a:r>
              <a:rPr lang="en-GB" err="1">
                <a:latin typeface="+mn-lt"/>
              </a:rPr>
              <a:t>pièces</a:t>
            </a:r>
            <a:endParaRPr lang="en-GB">
              <a:latin typeface="+mn-lt"/>
            </a:endParaRPr>
          </a:p>
        </p:txBody>
      </p:sp>
      <p:sp>
        <p:nvSpPr>
          <p:cNvPr id="4" name="TextBox 3"/>
          <p:cNvSpPr txBox="1"/>
          <p:nvPr/>
        </p:nvSpPr>
        <p:spPr>
          <a:xfrm>
            <a:off x="2667000" y="5029200"/>
            <a:ext cx="7854672" cy="1077218"/>
          </a:xfrm>
          <a:prstGeom prst="rect">
            <a:avLst/>
          </a:prstGeom>
          <a:noFill/>
        </p:spPr>
        <p:txBody>
          <a:bodyPr wrap="square" rtlCol="0">
            <a:spAutoFit/>
          </a:bodyPr>
          <a:lstStyle/>
          <a:p>
            <a:pPr marL="285750" indent="-285750">
              <a:spcBef>
                <a:spcPts val="288"/>
              </a:spcBef>
              <a:spcAft>
                <a:spcPts val="288"/>
              </a:spcAft>
              <a:buClr>
                <a:schemeClr val="accent3">
                  <a:lumMod val="50000"/>
                </a:schemeClr>
              </a:buClr>
              <a:buFont typeface="Wingdings" panose="05000000000000000000" pitchFamily="2" charset="2"/>
              <a:buChar char="§"/>
              <a:defRPr/>
            </a:pPr>
            <a:r>
              <a:rPr lang="en-US" err="1">
                <a:solidFill>
                  <a:prstClr val="black"/>
                </a:solidFill>
                <a:cs typeface="Arial" panose="020B0604020202020204" pitchFamily="34" charset="0"/>
              </a:rPr>
              <a:t>Estime</a:t>
            </a:r>
            <a:r>
              <a:rPr lang="en-US">
                <a:solidFill>
                  <a:prstClr val="black"/>
                </a:solidFill>
                <a:cs typeface="Arial" panose="020B0604020202020204" pitchFamily="34" charset="0"/>
              </a:rPr>
              <a:t> </a:t>
            </a:r>
            <a:r>
              <a:rPr lang="en-US" err="1">
                <a:solidFill>
                  <a:prstClr val="black"/>
                </a:solidFill>
                <a:cs typeface="Arial" panose="020B0604020202020204" pitchFamily="34" charset="0"/>
              </a:rPr>
              <a:t>rapidement</a:t>
            </a:r>
            <a:r>
              <a:rPr lang="en-US">
                <a:solidFill>
                  <a:prstClr val="black"/>
                </a:solidFill>
                <a:cs typeface="Arial" panose="020B0604020202020204" pitchFamily="34" charset="0"/>
              </a:rPr>
              <a:t> le </a:t>
            </a:r>
            <a:r>
              <a:rPr lang="en-US" b="1" err="1">
                <a:solidFill>
                  <a:prstClr val="black"/>
                </a:solidFill>
                <a:cs typeface="Arial" panose="020B0604020202020204" pitchFamily="34" charset="0"/>
              </a:rPr>
              <a:t>coût</a:t>
            </a:r>
            <a:r>
              <a:rPr lang="en-US" b="1">
                <a:solidFill>
                  <a:prstClr val="black"/>
                </a:solidFill>
                <a:cs typeface="Arial" panose="020B0604020202020204" pitchFamily="34" charset="0"/>
              </a:rPr>
              <a:t> de fabrication d’un </a:t>
            </a:r>
            <a:r>
              <a:rPr lang="en-US" b="1" err="1">
                <a:solidFill>
                  <a:prstClr val="black"/>
                </a:solidFill>
                <a:cs typeface="Arial" panose="020B0604020202020204" pitchFamily="34" charset="0"/>
              </a:rPr>
              <a:t>composent</a:t>
            </a:r>
            <a:endParaRPr lang="en-US" b="1">
              <a:solidFill>
                <a:prstClr val="black"/>
              </a:solidFill>
              <a:cs typeface="Arial" panose="020B0604020202020204" pitchFamily="34" charset="0"/>
            </a:endParaRPr>
          </a:p>
          <a:p>
            <a:pPr marL="285750" indent="-285750">
              <a:spcBef>
                <a:spcPts val="288"/>
              </a:spcBef>
              <a:spcAft>
                <a:spcPts val="288"/>
              </a:spcAft>
              <a:buClr>
                <a:schemeClr val="accent3">
                  <a:lumMod val="50000"/>
                </a:schemeClr>
              </a:buClr>
              <a:buFont typeface="Wingdings" panose="05000000000000000000" pitchFamily="2" charset="2"/>
              <a:buChar char="§"/>
              <a:defRPr/>
            </a:pPr>
            <a:r>
              <a:rPr lang="en-US" b="1">
                <a:solidFill>
                  <a:prstClr val="black"/>
                </a:solidFill>
                <a:cs typeface="Arial" panose="020B0604020202020204" pitchFamily="34" charset="0"/>
              </a:rPr>
              <a:t>Compare </a:t>
            </a:r>
            <a:r>
              <a:rPr lang="en-US" b="1" err="1">
                <a:solidFill>
                  <a:prstClr val="black"/>
                </a:solidFill>
                <a:cs typeface="Arial" panose="020B0604020202020204" pitchFamily="34" charset="0"/>
              </a:rPr>
              <a:t>différent</a:t>
            </a:r>
            <a:r>
              <a:rPr lang="en-US" b="1">
                <a:solidFill>
                  <a:prstClr val="black"/>
                </a:solidFill>
                <a:cs typeface="Arial" panose="020B0604020202020204" pitchFamily="34" charset="0"/>
              </a:rPr>
              <a:t> types </a:t>
            </a:r>
            <a:r>
              <a:rPr lang="en-US">
                <a:solidFill>
                  <a:prstClr val="black"/>
                </a:solidFill>
                <a:cs typeface="Arial" panose="020B0604020202020204" pitchFamily="34" charset="0"/>
              </a:rPr>
              <a:t>de routes </a:t>
            </a:r>
            <a:r>
              <a:rPr lang="en-US" err="1">
                <a:solidFill>
                  <a:prstClr val="black"/>
                </a:solidFill>
                <a:cs typeface="Arial" panose="020B0604020202020204" pitchFamily="34" charset="0"/>
              </a:rPr>
              <a:t>matériaux</a:t>
            </a:r>
            <a:r>
              <a:rPr lang="en-US">
                <a:solidFill>
                  <a:prstClr val="black"/>
                </a:solidFill>
                <a:cs typeface="Arial" panose="020B0604020202020204" pitchFamily="34" charset="0"/>
              </a:rPr>
              <a:t> et </a:t>
            </a:r>
            <a:r>
              <a:rPr lang="en-US" err="1">
                <a:solidFill>
                  <a:prstClr val="black"/>
                </a:solidFill>
                <a:cs typeface="Arial" panose="020B0604020202020204" pitchFamily="34" charset="0"/>
              </a:rPr>
              <a:t>procédés</a:t>
            </a:r>
            <a:endParaRPr lang="en-US">
              <a:solidFill>
                <a:prstClr val="black"/>
              </a:solidFill>
              <a:cs typeface="Arial" panose="020B0604020202020204" pitchFamily="34" charset="0"/>
            </a:endParaRPr>
          </a:p>
          <a:p>
            <a:pPr marL="285750" indent="-285750">
              <a:spcBef>
                <a:spcPts val="288"/>
              </a:spcBef>
              <a:spcAft>
                <a:spcPts val="288"/>
              </a:spcAft>
              <a:buClr>
                <a:schemeClr val="accent3">
                  <a:lumMod val="50000"/>
                </a:schemeClr>
              </a:buClr>
              <a:buFont typeface="Wingdings" panose="05000000000000000000" pitchFamily="2" charset="2"/>
              <a:buChar char="§"/>
              <a:defRPr/>
            </a:pPr>
            <a:endParaRPr lang="en-US">
              <a:solidFill>
                <a:prstClr val="black"/>
              </a:solidFill>
              <a:cs typeface="Arial" panose="020B0604020202020204" pitchFamily="34" charset="0"/>
            </a:endParaRPr>
          </a:p>
        </p:txBody>
      </p:sp>
      <p:grpSp>
        <p:nvGrpSpPr>
          <p:cNvPr id="7" name="Group 6"/>
          <p:cNvGrpSpPr/>
          <p:nvPr/>
        </p:nvGrpSpPr>
        <p:grpSpPr>
          <a:xfrm>
            <a:off x="6932066" y="1000968"/>
            <a:ext cx="4193134" cy="3125784"/>
            <a:chOff x="5986194" y="1301073"/>
            <a:chExt cx="4193134" cy="3125784"/>
          </a:xfrm>
        </p:grpSpPr>
        <p:sp>
          <p:nvSpPr>
            <p:cNvPr id="5" name="Rectangle 4"/>
            <p:cNvSpPr>
              <a:spLocks noChangeArrowheads="1"/>
            </p:cNvSpPr>
            <p:nvPr/>
          </p:nvSpPr>
          <p:spPr bwMode="auto">
            <a:xfrm>
              <a:off x="5986194" y="3607925"/>
              <a:ext cx="4193134" cy="818932"/>
            </a:xfrm>
            <a:prstGeom prst="rect">
              <a:avLst/>
            </a:prstGeom>
            <a:noFill/>
            <a:ln w="9525">
              <a:noFill/>
              <a:miter lim="800000"/>
              <a:headEnd/>
              <a:tailEnd/>
            </a:ln>
          </p:spPr>
          <p:txBody>
            <a:bodyPr/>
            <a:lstStyle/>
            <a:p>
              <a:pPr marL="376238" lvl="1" indent="-185738" eaLnBrk="1" fontAlgn="auto" hangingPunct="1">
                <a:lnSpc>
                  <a:spcPct val="90000"/>
                </a:lnSpc>
                <a:spcAft>
                  <a:spcPct val="10000"/>
                </a:spcAft>
                <a:buClr>
                  <a:schemeClr val="bg2"/>
                </a:buClr>
                <a:buSzTx/>
                <a:buFontTx/>
                <a:buChar char="•"/>
                <a:defRPr/>
              </a:pPr>
              <a:r>
                <a:rPr lang="en-US" sz="1600" i="1" kern="0" err="1">
                  <a:solidFill>
                    <a:schemeClr val="accent1"/>
                  </a:solidFill>
                </a:rPr>
                <a:t>Portière</a:t>
              </a:r>
              <a:r>
                <a:rPr lang="en-US" sz="1600" i="1" kern="0">
                  <a:solidFill>
                    <a:schemeClr val="accent1"/>
                  </a:solidFill>
                </a:rPr>
                <a:t> de voiture </a:t>
              </a:r>
              <a:r>
                <a:rPr lang="en-US" sz="1600" i="1" kern="0" err="1">
                  <a:solidFill>
                    <a:schemeClr val="accent1"/>
                  </a:solidFill>
                </a:rPr>
                <a:t>en</a:t>
              </a:r>
              <a:r>
                <a:rPr lang="en-US" sz="1600" i="1" kern="0">
                  <a:solidFill>
                    <a:schemeClr val="accent1"/>
                  </a:solidFill>
                </a:rPr>
                <a:t> PP-20% de </a:t>
              </a:r>
              <a:r>
                <a:rPr lang="en-US" sz="1600" i="1" kern="0" err="1">
                  <a:solidFill>
                    <a:schemeClr val="accent1"/>
                  </a:solidFill>
                </a:rPr>
                <a:t>minéraux</a:t>
              </a:r>
              <a:endParaRPr lang="en-US" sz="1600" i="1" kern="0">
                <a:solidFill>
                  <a:schemeClr val="accent1"/>
                </a:solidFill>
              </a:endParaRPr>
            </a:p>
            <a:p>
              <a:pPr marL="376238" lvl="1" indent="-185738" eaLnBrk="1" fontAlgn="auto" hangingPunct="1">
                <a:lnSpc>
                  <a:spcPct val="90000"/>
                </a:lnSpc>
                <a:spcAft>
                  <a:spcPct val="10000"/>
                </a:spcAft>
                <a:buClr>
                  <a:schemeClr val="bg2"/>
                </a:buClr>
                <a:buSzTx/>
                <a:buFontTx/>
                <a:buChar char="•"/>
                <a:defRPr/>
              </a:pPr>
              <a:r>
                <a:rPr lang="en-US" sz="1600" i="1" kern="0">
                  <a:solidFill>
                    <a:schemeClr val="accent1"/>
                  </a:solidFill>
                </a:rPr>
                <a:t>15% </a:t>
              </a:r>
              <a:r>
                <a:rPr lang="en-US" sz="1600" i="1" kern="0" err="1">
                  <a:solidFill>
                    <a:schemeClr val="accent1"/>
                  </a:solidFill>
                </a:rPr>
                <a:t>d’allègement</a:t>
              </a:r>
              <a:r>
                <a:rPr lang="en-US" sz="1600" i="1" kern="0">
                  <a:solidFill>
                    <a:schemeClr val="accent1"/>
                  </a:solidFill>
                </a:rPr>
                <a:t> du </a:t>
              </a:r>
              <a:r>
                <a:rPr lang="en-US" sz="1600" i="1" kern="0" err="1">
                  <a:solidFill>
                    <a:schemeClr val="accent1"/>
                  </a:solidFill>
                </a:rPr>
                <a:t>poids</a:t>
              </a:r>
              <a:r>
                <a:rPr lang="en-US" sz="1600" i="1" kern="0">
                  <a:solidFill>
                    <a:schemeClr val="accent1"/>
                  </a:solidFill>
                </a:rPr>
                <a:t> du </a:t>
              </a:r>
              <a:r>
                <a:rPr lang="en-US" sz="1600" i="1" kern="0" err="1">
                  <a:solidFill>
                    <a:schemeClr val="accent1"/>
                  </a:solidFill>
                </a:rPr>
                <a:t>véhicule</a:t>
              </a:r>
              <a:r>
                <a:rPr lang="en-US" sz="1600" i="1" kern="0">
                  <a:solidFill>
                    <a:schemeClr val="accent1"/>
                  </a:solidFill>
                </a:rPr>
                <a:t> </a:t>
              </a:r>
              <a:r>
                <a:rPr lang="en-US" sz="1600" i="1" kern="0" err="1">
                  <a:solidFill>
                    <a:schemeClr val="accent1"/>
                  </a:solidFill>
                </a:rPr>
                <a:t>mais</a:t>
              </a:r>
              <a:r>
                <a:rPr lang="en-US" sz="1600" i="1" kern="0">
                  <a:solidFill>
                    <a:schemeClr val="accent1"/>
                  </a:solidFill>
                </a:rPr>
                <a:t> à </a:t>
              </a:r>
              <a:r>
                <a:rPr lang="en-US" sz="1600" i="1" kern="0" err="1">
                  <a:solidFill>
                    <a:schemeClr val="accent1"/>
                  </a:solidFill>
                </a:rPr>
                <a:t>quel</a:t>
              </a:r>
              <a:r>
                <a:rPr lang="en-US" sz="1600" i="1" kern="0">
                  <a:solidFill>
                    <a:schemeClr val="accent1"/>
                  </a:solidFill>
                </a:rPr>
                <a:t> </a:t>
              </a:r>
              <a:r>
                <a:rPr lang="en-US" sz="1600" i="1" kern="0" err="1">
                  <a:solidFill>
                    <a:schemeClr val="accent1"/>
                  </a:solidFill>
                </a:rPr>
                <a:t>coût</a:t>
              </a:r>
              <a:r>
                <a:rPr lang="en-US" sz="1600" i="1" kern="0">
                  <a:solidFill>
                    <a:schemeClr val="accent1"/>
                  </a:solidFill>
                </a:rPr>
                <a:t> ? </a:t>
              </a:r>
              <a:endParaRPr lang="en-US" sz="1600" kern="0">
                <a:solidFill>
                  <a:schemeClr val="bg2"/>
                </a:solidFill>
              </a:endParaRPr>
            </a:p>
          </p:txBody>
        </p:sp>
        <p:pic>
          <p:nvPicPr>
            <p:cNvPr id="6" name="Picture 5" descr="smart-body-panel.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5660" y="1301073"/>
              <a:ext cx="3171676" cy="2252260"/>
            </a:xfrm>
            <a:prstGeom prst="rect">
              <a:avLst/>
            </a:prstGeom>
          </p:spPr>
        </p:pic>
      </p:grpSp>
      <p:grpSp>
        <p:nvGrpSpPr>
          <p:cNvPr id="9" name="Group 8"/>
          <p:cNvGrpSpPr/>
          <p:nvPr/>
        </p:nvGrpSpPr>
        <p:grpSpPr>
          <a:xfrm>
            <a:off x="1653210" y="717897"/>
            <a:ext cx="5851793" cy="4159484"/>
            <a:chOff x="707337" y="1018002"/>
            <a:chExt cx="5851793" cy="4159484"/>
          </a:xfrm>
        </p:grpSpPr>
        <p:pic>
          <p:nvPicPr>
            <p:cNvPr id="3" name="Picture 2"/>
            <p:cNvPicPr>
              <a:picLocks noChangeAspect="1"/>
            </p:cNvPicPr>
            <p:nvPr/>
          </p:nvPicPr>
          <p:blipFill>
            <a:blip r:embed="rId4"/>
            <a:stretch>
              <a:fillRect/>
            </a:stretch>
          </p:blipFill>
          <p:spPr>
            <a:xfrm>
              <a:off x="707337" y="1018002"/>
              <a:ext cx="5851793" cy="4159484"/>
            </a:xfrm>
            <a:prstGeom prst="rect">
              <a:avLst/>
            </a:prstGeom>
          </p:spPr>
        </p:pic>
        <p:sp>
          <p:nvSpPr>
            <p:cNvPr id="8" name="Down Arrow 7"/>
            <p:cNvSpPr/>
            <p:nvPr/>
          </p:nvSpPr>
          <p:spPr bwMode="auto">
            <a:xfrm rot="2531089">
              <a:off x="2546991" y="1500778"/>
              <a:ext cx="302958" cy="444341"/>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spTree>
    <p:extLst>
      <p:ext uri="{BB962C8B-B14F-4D97-AF65-F5344CB8AC3E}">
        <p14:creationId xmlns:p14="http://schemas.microsoft.com/office/powerpoint/2010/main" val="211391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6CE412-49B0-4054-8CA7-F1EBCAA5EB0B}"/>
              </a:ext>
            </a:extLst>
          </p:cNvPr>
          <p:cNvPicPr>
            <a:picLocks noChangeAspect="1"/>
          </p:cNvPicPr>
          <p:nvPr/>
        </p:nvPicPr>
        <p:blipFill>
          <a:blip r:embed="rId3"/>
          <a:stretch>
            <a:fillRect/>
          </a:stretch>
        </p:blipFill>
        <p:spPr>
          <a:xfrm>
            <a:off x="2209800" y="1272334"/>
            <a:ext cx="7456627" cy="4736494"/>
          </a:xfrm>
          <a:prstGeom prst="rect">
            <a:avLst/>
          </a:prstGeom>
        </p:spPr>
      </p:pic>
      <p:sp>
        <p:nvSpPr>
          <p:cNvPr id="2" name="Title 1"/>
          <p:cNvSpPr>
            <a:spLocks noGrp="1"/>
          </p:cNvSpPr>
          <p:nvPr>
            <p:ph type="title"/>
          </p:nvPr>
        </p:nvSpPr>
        <p:spPr/>
        <p:txBody>
          <a:bodyPr/>
          <a:lstStyle/>
          <a:p>
            <a:r>
              <a:rPr lang="en-GB" err="1"/>
              <a:t>Comparaison</a:t>
            </a:r>
            <a:r>
              <a:rPr lang="en-GB"/>
              <a:t> du </a:t>
            </a:r>
            <a:r>
              <a:rPr lang="en-GB" err="1"/>
              <a:t>coût</a:t>
            </a:r>
            <a:r>
              <a:rPr lang="en-GB"/>
              <a:t> de pieces : </a:t>
            </a:r>
            <a:r>
              <a:rPr lang="en-GB" err="1"/>
              <a:t>portière</a:t>
            </a:r>
            <a:endParaRPr lang="en-GB"/>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362200"/>
            <a:ext cx="2223717"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48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w="9525"/>
        </p:spPr>
        <p:txBody>
          <a:bodyPr/>
          <a:lstStyle/>
          <a:p>
            <a:r>
              <a:rPr lang="en-GB" err="1">
                <a:latin typeface="+mn-lt"/>
              </a:rPr>
              <a:t>En</a:t>
            </a:r>
            <a:r>
              <a:rPr lang="en-GB">
                <a:latin typeface="+mn-lt"/>
              </a:rPr>
              <a:t> résumé</a:t>
            </a:r>
          </a:p>
        </p:txBody>
      </p:sp>
      <p:sp>
        <p:nvSpPr>
          <p:cNvPr id="219148" name="Text Box 12"/>
          <p:cNvSpPr txBox="1">
            <a:spLocks noChangeArrowheads="1"/>
          </p:cNvSpPr>
          <p:nvPr/>
        </p:nvSpPr>
        <p:spPr bwMode="auto">
          <a:xfrm>
            <a:off x="1675823" y="3642509"/>
            <a:ext cx="9601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95000"/>
              </a:spcBef>
              <a:spcAft>
                <a:spcPct val="45000"/>
              </a:spcAft>
              <a:buClr>
                <a:schemeClr val="accent1"/>
              </a:buClr>
              <a:buSzPct val="110000"/>
              <a:buFont typeface="Wingdings" panose="05000000000000000000" pitchFamily="2" charset="2"/>
              <a:buChar char="§"/>
            </a:pPr>
            <a:r>
              <a:rPr lang="en-GB">
                <a:latin typeface="+mn-lt"/>
              </a:rPr>
              <a:t>  Le </a:t>
            </a:r>
            <a:r>
              <a:rPr lang="en-GB" err="1">
                <a:latin typeface="+mn-lt"/>
              </a:rPr>
              <a:t>modèle</a:t>
            </a:r>
            <a:r>
              <a:rPr lang="en-GB">
                <a:latin typeface="+mn-lt"/>
              </a:rPr>
              <a:t> simple de </a:t>
            </a:r>
            <a:r>
              <a:rPr lang="en-GB" err="1">
                <a:latin typeface="+mn-lt"/>
              </a:rPr>
              <a:t>coût</a:t>
            </a:r>
            <a:r>
              <a:rPr lang="en-GB">
                <a:latin typeface="+mn-lt"/>
              </a:rPr>
              <a:t> </a:t>
            </a:r>
            <a:r>
              <a:rPr lang="en-GB" err="1">
                <a:latin typeface="+mn-lt"/>
              </a:rPr>
              <a:t>présente</a:t>
            </a:r>
            <a:r>
              <a:rPr lang="en-GB">
                <a:latin typeface="+mn-lt"/>
              </a:rPr>
              <a:t> les </a:t>
            </a:r>
            <a:r>
              <a:rPr lang="en-GB" err="1">
                <a:latin typeface="+mn-lt"/>
              </a:rPr>
              <a:t>fonctionnalités</a:t>
            </a:r>
            <a:r>
              <a:rPr lang="en-GB">
                <a:latin typeface="+mn-lt"/>
              </a:rPr>
              <a:t> </a:t>
            </a:r>
            <a:r>
              <a:rPr lang="en-GB" err="1">
                <a:latin typeface="+mn-lt"/>
              </a:rPr>
              <a:t>basiques</a:t>
            </a:r>
            <a:r>
              <a:rPr lang="en-GB">
                <a:latin typeface="+mn-lt"/>
              </a:rPr>
              <a:t> de </a:t>
            </a:r>
            <a:r>
              <a:rPr lang="en-GB" err="1">
                <a:latin typeface="+mn-lt"/>
              </a:rPr>
              <a:t>coûts</a:t>
            </a:r>
            <a:r>
              <a:rPr lang="en-GB">
                <a:latin typeface="+mn-lt"/>
              </a:rPr>
              <a:t> de </a:t>
            </a:r>
            <a:r>
              <a:rPr lang="en-GB" err="1">
                <a:latin typeface="+mn-lt"/>
              </a:rPr>
              <a:t>procédés</a:t>
            </a:r>
            <a:r>
              <a:rPr lang="en-GB">
                <a:latin typeface="+mn-lt"/>
              </a:rPr>
              <a:t>, </a:t>
            </a:r>
            <a:r>
              <a:rPr lang="en-GB" err="1">
                <a:latin typeface="+mn-lt"/>
              </a:rPr>
              <a:t>adéquate</a:t>
            </a:r>
            <a:r>
              <a:rPr lang="en-GB">
                <a:latin typeface="+mn-lt"/>
              </a:rPr>
              <a:t> pour les classer</a:t>
            </a:r>
          </a:p>
        </p:txBody>
      </p:sp>
      <p:sp>
        <p:nvSpPr>
          <p:cNvPr id="15366" name="Rectangle 15"/>
          <p:cNvSpPr>
            <a:spLocks noChangeArrowheads="1"/>
          </p:cNvSpPr>
          <p:nvPr/>
        </p:nvSpPr>
        <p:spPr bwMode="auto">
          <a:xfrm>
            <a:off x="1675823" y="4219070"/>
            <a:ext cx="788511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0" indent="-285750">
              <a:spcBef>
                <a:spcPct val="95000"/>
              </a:spcBef>
              <a:spcAft>
                <a:spcPct val="45000"/>
              </a:spcAft>
              <a:buClr>
                <a:schemeClr val="accent1"/>
              </a:buClr>
              <a:buSzPct val="110000"/>
              <a:buFont typeface="Wingdings" panose="05000000000000000000" pitchFamily="2" charset="2"/>
              <a:buChar char="§"/>
            </a:pPr>
            <a:r>
              <a:rPr lang="en-GB">
                <a:latin typeface="+mn-lt"/>
              </a:rPr>
              <a:t>Le </a:t>
            </a:r>
            <a:r>
              <a:rPr lang="en-GB" err="1">
                <a:latin typeface="+mn-lt"/>
              </a:rPr>
              <a:t>coût</a:t>
            </a:r>
            <a:r>
              <a:rPr lang="en-GB">
                <a:latin typeface="+mn-lt"/>
              </a:rPr>
              <a:t> d’un </a:t>
            </a:r>
            <a:r>
              <a:rPr lang="en-GB" err="1">
                <a:latin typeface="+mn-lt"/>
              </a:rPr>
              <a:t>produit</a:t>
            </a:r>
            <a:r>
              <a:rPr lang="en-GB">
                <a:latin typeface="+mn-lt"/>
              </a:rPr>
              <a:t> </a:t>
            </a:r>
            <a:r>
              <a:rPr lang="en-GB" err="1">
                <a:latin typeface="+mn-lt"/>
              </a:rPr>
              <a:t>est</a:t>
            </a:r>
            <a:r>
              <a:rPr lang="en-GB">
                <a:latin typeface="+mn-lt"/>
              </a:rPr>
              <a:t> </a:t>
            </a:r>
            <a:r>
              <a:rPr lang="en-GB" err="1">
                <a:latin typeface="+mn-lt"/>
              </a:rPr>
              <a:t>constituté</a:t>
            </a:r>
            <a:r>
              <a:rPr lang="en-GB">
                <a:latin typeface="+mn-lt"/>
              </a:rPr>
              <a:t> du </a:t>
            </a:r>
            <a:r>
              <a:rPr lang="en-GB" err="1">
                <a:latin typeface="+mn-lt"/>
              </a:rPr>
              <a:t>coût</a:t>
            </a:r>
            <a:r>
              <a:rPr lang="en-GB">
                <a:latin typeface="+mn-lt"/>
              </a:rPr>
              <a:t> matière et du </a:t>
            </a:r>
            <a:r>
              <a:rPr lang="en-GB" err="1">
                <a:latin typeface="+mn-lt"/>
              </a:rPr>
              <a:t>coût</a:t>
            </a:r>
            <a:r>
              <a:rPr lang="en-GB">
                <a:latin typeface="+mn-lt"/>
              </a:rPr>
              <a:t> de fabrication</a:t>
            </a:r>
          </a:p>
        </p:txBody>
      </p:sp>
      <p:sp>
        <p:nvSpPr>
          <p:cNvPr id="8" name="Text Box 10"/>
          <p:cNvSpPr txBox="1">
            <a:spLocks noChangeArrowheads="1"/>
          </p:cNvSpPr>
          <p:nvPr/>
        </p:nvSpPr>
        <p:spPr bwMode="auto">
          <a:xfrm>
            <a:off x="1675822" y="5300386"/>
            <a:ext cx="85349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marL="285750" indent="-285750">
              <a:buClr>
                <a:schemeClr val="accent1"/>
              </a:buClr>
              <a:buSzPct val="110000"/>
              <a:buFont typeface="Wingdings" panose="05000000000000000000" pitchFamily="2" charset="2"/>
              <a:buChar char="§"/>
              <a:tabLst>
                <a:tab pos="2154238" algn="l"/>
              </a:tabLst>
            </a:pPr>
            <a:r>
              <a:rPr lang="en-GB" b="0">
                <a:latin typeface="+mn-lt"/>
              </a:rPr>
              <a:t> </a:t>
            </a:r>
            <a:r>
              <a:rPr lang="en-GB" b="0" err="1">
                <a:latin typeface="+mn-lt"/>
              </a:rPr>
              <a:t>L’estimateur</a:t>
            </a:r>
            <a:r>
              <a:rPr lang="en-GB" b="0">
                <a:latin typeface="+mn-lt"/>
              </a:rPr>
              <a:t> du </a:t>
            </a:r>
            <a:r>
              <a:rPr lang="en-GB" b="0" err="1">
                <a:latin typeface="+mn-lt"/>
              </a:rPr>
              <a:t>coût</a:t>
            </a:r>
            <a:r>
              <a:rPr lang="en-GB" b="0">
                <a:latin typeface="+mn-lt"/>
              </a:rPr>
              <a:t> de pièce dans </a:t>
            </a:r>
            <a:r>
              <a:rPr lang="en-GB" b="0" err="1">
                <a:latin typeface="+mn-lt"/>
              </a:rPr>
              <a:t>l’outil</a:t>
            </a:r>
            <a:r>
              <a:rPr lang="en-GB" b="0">
                <a:latin typeface="+mn-lt"/>
              </a:rPr>
              <a:t> Synthesizer </a:t>
            </a:r>
            <a:r>
              <a:rPr lang="en-GB" b="0" err="1">
                <a:latin typeface="+mn-lt"/>
              </a:rPr>
              <a:t>peut</a:t>
            </a:r>
            <a:r>
              <a:rPr lang="en-GB" b="0">
                <a:latin typeface="+mn-lt"/>
              </a:rPr>
              <a:t> </a:t>
            </a:r>
            <a:r>
              <a:rPr lang="en-GB" b="0" err="1">
                <a:latin typeface="+mn-lt"/>
              </a:rPr>
              <a:t>être</a:t>
            </a:r>
            <a:r>
              <a:rPr lang="en-GB" b="0">
                <a:latin typeface="+mn-lt"/>
              </a:rPr>
              <a:t> </a:t>
            </a:r>
            <a:r>
              <a:rPr lang="en-GB" b="0" err="1">
                <a:latin typeface="+mn-lt"/>
              </a:rPr>
              <a:t>utilisé</a:t>
            </a:r>
            <a:r>
              <a:rPr lang="en-GB" b="0">
                <a:latin typeface="+mn-lt"/>
              </a:rPr>
              <a:t> pour </a:t>
            </a:r>
            <a:r>
              <a:rPr lang="en-GB" b="0" err="1">
                <a:latin typeface="+mn-lt"/>
              </a:rPr>
              <a:t>estimer</a:t>
            </a:r>
            <a:r>
              <a:rPr lang="en-GB" b="0">
                <a:latin typeface="+mn-lt"/>
              </a:rPr>
              <a:t> les </a:t>
            </a:r>
            <a:r>
              <a:rPr lang="en-GB" b="0" err="1">
                <a:latin typeface="+mn-lt"/>
              </a:rPr>
              <a:t>coûts</a:t>
            </a:r>
            <a:r>
              <a:rPr lang="en-GB" b="0">
                <a:latin typeface="+mn-lt"/>
              </a:rPr>
              <a:t> de fabrication pour </a:t>
            </a:r>
            <a:r>
              <a:rPr lang="en-GB" b="0" err="1">
                <a:latin typeface="+mn-lt"/>
              </a:rPr>
              <a:t>différentes</a:t>
            </a:r>
            <a:r>
              <a:rPr lang="en-GB" b="0">
                <a:latin typeface="+mn-lt"/>
              </a:rPr>
              <a:t> options</a:t>
            </a:r>
          </a:p>
        </p:txBody>
      </p:sp>
      <p:sp>
        <p:nvSpPr>
          <p:cNvPr id="10" name="Text Box 10"/>
          <p:cNvSpPr txBox="1">
            <a:spLocks noChangeArrowheads="1"/>
          </p:cNvSpPr>
          <p:nvPr/>
        </p:nvSpPr>
        <p:spPr bwMode="auto">
          <a:xfrm>
            <a:off x="1675822" y="4763208"/>
            <a:ext cx="8915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marL="285750" indent="-285750">
              <a:buClr>
                <a:schemeClr val="accent1"/>
              </a:buClr>
              <a:buSzPct val="110000"/>
              <a:buFont typeface="Wingdings" panose="05000000000000000000" pitchFamily="2" charset="2"/>
              <a:buChar char="§"/>
            </a:pPr>
            <a:r>
              <a:rPr lang="en-GB" b="0">
                <a:latin typeface="+mn-lt"/>
              </a:rPr>
              <a:t>La fabrication additive a le </a:t>
            </a:r>
            <a:r>
              <a:rPr lang="en-GB" b="0" err="1">
                <a:latin typeface="+mn-lt"/>
              </a:rPr>
              <a:t>même</a:t>
            </a:r>
            <a:r>
              <a:rPr lang="en-GB" b="0">
                <a:latin typeface="+mn-lt"/>
              </a:rPr>
              <a:t> </a:t>
            </a:r>
            <a:r>
              <a:rPr lang="en-GB" b="0" err="1">
                <a:latin typeface="+mn-lt"/>
              </a:rPr>
              <a:t>coût</a:t>
            </a:r>
            <a:r>
              <a:rPr lang="en-GB" b="0">
                <a:latin typeface="+mn-lt"/>
              </a:rPr>
              <a:t> par </a:t>
            </a:r>
            <a:r>
              <a:rPr lang="en-GB" b="0" err="1">
                <a:latin typeface="+mn-lt"/>
              </a:rPr>
              <a:t>unité</a:t>
            </a:r>
            <a:r>
              <a:rPr lang="en-GB" b="0">
                <a:latin typeface="+mn-lt"/>
              </a:rPr>
              <a:t> pour </a:t>
            </a:r>
            <a:r>
              <a:rPr lang="en-GB" b="0" err="1">
                <a:latin typeface="+mn-lt"/>
              </a:rPr>
              <a:t>toute</a:t>
            </a:r>
            <a:r>
              <a:rPr lang="en-GB" b="0">
                <a:latin typeface="+mn-lt"/>
              </a:rPr>
              <a:t> taille du lot de production</a:t>
            </a:r>
          </a:p>
        </p:txBody>
      </p:sp>
      <p:sp>
        <p:nvSpPr>
          <p:cNvPr id="9" name="Text Box 12"/>
          <p:cNvSpPr txBox="1">
            <a:spLocks noChangeArrowheads="1"/>
          </p:cNvSpPr>
          <p:nvPr/>
        </p:nvSpPr>
        <p:spPr bwMode="auto">
          <a:xfrm>
            <a:off x="1675823" y="1927514"/>
            <a:ext cx="815816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95000"/>
              </a:spcBef>
              <a:spcAft>
                <a:spcPct val="45000"/>
              </a:spcAft>
              <a:buClr>
                <a:schemeClr val="accent1"/>
              </a:buClr>
              <a:buSzPct val="120000"/>
              <a:buFont typeface="Wingdings" panose="05000000000000000000" pitchFamily="2" charset="2"/>
              <a:buChar char="§"/>
            </a:pPr>
            <a:r>
              <a:rPr lang="en-GB">
                <a:latin typeface="+mn-lt"/>
              </a:rPr>
              <a:t>  </a:t>
            </a:r>
            <a:r>
              <a:rPr lang="en-GB" err="1">
                <a:latin typeface="+mn-lt"/>
              </a:rPr>
              <a:t>Leur</a:t>
            </a:r>
            <a:r>
              <a:rPr lang="en-GB">
                <a:latin typeface="+mn-lt"/>
              </a:rPr>
              <a:t> </a:t>
            </a:r>
            <a:r>
              <a:rPr lang="en-GB" err="1">
                <a:latin typeface="+mn-lt"/>
              </a:rPr>
              <a:t>sélection</a:t>
            </a:r>
            <a:r>
              <a:rPr lang="en-GB">
                <a:latin typeface="+mn-lt"/>
              </a:rPr>
              <a:t> se fait sur </a:t>
            </a:r>
            <a:r>
              <a:rPr lang="en-GB" err="1">
                <a:latin typeface="+mn-lt"/>
              </a:rPr>
              <a:t>certaines</a:t>
            </a:r>
            <a:r>
              <a:rPr lang="en-GB">
                <a:latin typeface="+mn-lt"/>
              </a:rPr>
              <a:t> </a:t>
            </a:r>
            <a:r>
              <a:rPr lang="en-GB" err="1">
                <a:latin typeface="+mn-lt"/>
              </a:rPr>
              <a:t>contraintes</a:t>
            </a:r>
            <a:r>
              <a:rPr lang="en-GB">
                <a:latin typeface="+mn-lt"/>
              </a:rPr>
              <a:t> </a:t>
            </a:r>
            <a:r>
              <a:rPr lang="en-GB" err="1">
                <a:latin typeface="+mn-lt"/>
              </a:rPr>
              <a:t>principales</a:t>
            </a:r>
            <a:endParaRPr lang="en-GB">
              <a:latin typeface="+mn-lt"/>
            </a:endParaRPr>
          </a:p>
          <a:p>
            <a:pPr lvl="1">
              <a:spcBef>
                <a:spcPct val="0"/>
              </a:spcBef>
              <a:spcAft>
                <a:spcPct val="45000"/>
              </a:spcAft>
              <a:buClr>
                <a:schemeClr val="accent1"/>
              </a:buClr>
              <a:buSzPct val="120000"/>
              <a:buFont typeface="Wingdings" panose="05000000000000000000" pitchFamily="2" charset="2"/>
              <a:buChar char="§"/>
            </a:pPr>
            <a:r>
              <a:rPr lang="en-GB">
                <a:latin typeface="+mn-lt"/>
              </a:rPr>
              <a:t>  </a:t>
            </a:r>
            <a:r>
              <a:rPr lang="en-GB" b="1">
                <a:latin typeface="+mn-lt"/>
              </a:rPr>
              <a:t>Mise </a:t>
            </a:r>
            <a:r>
              <a:rPr lang="en-GB" b="1" err="1">
                <a:latin typeface="+mn-lt"/>
              </a:rPr>
              <a:t>en</a:t>
            </a:r>
            <a:r>
              <a:rPr lang="en-GB" b="1">
                <a:latin typeface="+mn-lt"/>
              </a:rPr>
              <a:t> </a:t>
            </a:r>
            <a:r>
              <a:rPr lang="en-GB" b="1" err="1">
                <a:latin typeface="+mn-lt"/>
              </a:rPr>
              <a:t>forme</a:t>
            </a:r>
            <a:r>
              <a:rPr lang="en-GB" b="1">
                <a:latin typeface="+mn-lt"/>
              </a:rPr>
              <a:t> :</a:t>
            </a:r>
            <a:r>
              <a:rPr lang="en-GB">
                <a:latin typeface="+mn-lt"/>
              </a:rPr>
              <a:t> </a:t>
            </a:r>
            <a:r>
              <a:rPr lang="en-GB" i="1" err="1">
                <a:latin typeface="+mn-lt"/>
              </a:rPr>
              <a:t>matériaux</a:t>
            </a:r>
            <a:r>
              <a:rPr lang="en-GB" i="1">
                <a:latin typeface="+mn-lt"/>
              </a:rPr>
              <a:t>, </a:t>
            </a:r>
            <a:r>
              <a:rPr lang="en-GB" i="1" err="1">
                <a:latin typeface="+mn-lt"/>
              </a:rPr>
              <a:t>forme</a:t>
            </a:r>
            <a:r>
              <a:rPr lang="en-GB" i="1">
                <a:latin typeface="+mn-lt"/>
              </a:rPr>
              <a:t> et taille de lot</a:t>
            </a:r>
          </a:p>
          <a:p>
            <a:pPr lvl="1">
              <a:spcBef>
                <a:spcPct val="0"/>
              </a:spcBef>
              <a:spcAft>
                <a:spcPct val="45000"/>
              </a:spcAft>
              <a:buClr>
                <a:schemeClr val="accent1"/>
              </a:buClr>
              <a:buSzPct val="120000"/>
              <a:buFont typeface="Wingdings" panose="05000000000000000000" pitchFamily="2" charset="2"/>
              <a:buChar char="§"/>
            </a:pPr>
            <a:r>
              <a:rPr lang="en-GB">
                <a:latin typeface="+mn-lt"/>
              </a:rPr>
              <a:t>  </a:t>
            </a:r>
            <a:r>
              <a:rPr lang="en-GB" b="1">
                <a:latin typeface="+mn-lt"/>
              </a:rPr>
              <a:t>Assemblage :</a:t>
            </a:r>
            <a:r>
              <a:rPr lang="en-GB">
                <a:latin typeface="+mn-lt"/>
              </a:rPr>
              <a:t> </a:t>
            </a:r>
            <a:r>
              <a:rPr lang="en-GB" i="1" err="1">
                <a:latin typeface="+mn-lt"/>
              </a:rPr>
              <a:t>matériau</a:t>
            </a:r>
            <a:r>
              <a:rPr lang="en-GB" i="1">
                <a:latin typeface="+mn-lt"/>
              </a:rPr>
              <a:t>(x) et </a:t>
            </a:r>
            <a:r>
              <a:rPr lang="en-GB" i="1" err="1">
                <a:latin typeface="+mn-lt"/>
              </a:rPr>
              <a:t>géométrie</a:t>
            </a:r>
            <a:r>
              <a:rPr lang="en-GB" i="1">
                <a:latin typeface="+mn-lt"/>
              </a:rPr>
              <a:t> </a:t>
            </a:r>
            <a:r>
              <a:rPr lang="en-GB" i="1" err="1">
                <a:latin typeface="+mn-lt"/>
              </a:rPr>
              <a:t>d’assemblage</a:t>
            </a:r>
            <a:endParaRPr lang="en-GB">
              <a:latin typeface="+mn-lt"/>
            </a:endParaRPr>
          </a:p>
          <a:p>
            <a:pPr lvl="1">
              <a:spcBef>
                <a:spcPct val="0"/>
              </a:spcBef>
              <a:spcAft>
                <a:spcPct val="45000"/>
              </a:spcAft>
              <a:buClr>
                <a:schemeClr val="accent1"/>
              </a:buClr>
              <a:buSzPct val="120000"/>
              <a:buFont typeface="Wingdings" panose="05000000000000000000" pitchFamily="2" charset="2"/>
              <a:buChar char="§"/>
            </a:pPr>
            <a:r>
              <a:rPr lang="en-GB">
                <a:latin typeface="+mn-lt"/>
              </a:rPr>
              <a:t>  </a:t>
            </a:r>
            <a:r>
              <a:rPr lang="en-GB" b="1" err="1">
                <a:latin typeface="+mn-lt"/>
              </a:rPr>
              <a:t>Traitement</a:t>
            </a:r>
            <a:r>
              <a:rPr lang="en-GB" b="1">
                <a:latin typeface="+mn-lt"/>
              </a:rPr>
              <a:t> de surface </a:t>
            </a:r>
            <a:r>
              <a:rPr lang="en-GB">
                <a:latin typeface="+mn-lt"/>
              </a:rPr>
              <a:t>: </a:t>
            </a:r>
            <a:r>
              <a:rPr lang="en-GB" i="1" err="1">
                <a:latin typeface="+mn-lt"/>
              </a:rPr>
              <a:t>matériaux</a:t>
            </a:r>
            <a:r>
              <a:rPr lang="en-GB" i="1">
                <a:latin typeface="+mn-lt"/>
              </a:rPr>
              <a:t> et </a:t>
            </a:r>
            <a:r>
              <a:rPr lang="en-GB" i="1" err="1">
                <a:latin typeface="+mn-lt"/>
              </a:rPr>
              <a:t>fonction</a:t>
            </a:r>
            <a:r>
              <a:rPr lang="en-GB" i="1">
                <a:latin typeface="+mn-lt"/>
              </a:rPr>
              <a:t> des </a:t>
            </a:r>
            <a:r>
              <a:rPr lang="en-GB" i="1" err="1">
                <a:latin typeface="+mn-lt"/>
              </a:rPr>
              <a:t>traitements</a:t>
            </a:r>
            <a:endParaRPr lang="en-GB">
              <a:latin typeface="+mn-lt"/>
            </a:endParaRPr>
          </a:p>
        </p:txBody>
      </p:sp>
      <p:sp>
        <p:nvSpPr>
          <p:cNvPr id="11" name="Rectangle 15"/>
          <p:cNvSpPr>
            <a:spLocks noChangeArrowheads="1"/>
          </p:cNvSpPr>
          <p:nvPr/>
        </p:nvSpPr>
        <p:spPr bwMode="auto">
          <a:xfrm>
            <a:off x="1675822" y="1071775"/>
            <a:ext cx="9601777"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95000"/>
              </a:spcBef>
              <a:spcAft>
                <a:spcPct val="45000"/>
              </a:spcAft>
              <a:buClr>
                <a:schemeClr val="accent1"/>
              </a:buClr>
              <a:buSzPct val="120000"/>
              <a:buFont typeface="Wingdings" panose="05000000000000000000" pitchFamily="2" charset="2"/>
              <a:buChar char="§"/>
            </a:pPr>
            <a:r>
              <a:rPr lang="en-GB">
                <a:latin typeface="+mn-lt"/>
              </a:rPr>
              <a:t>  Les </a:t>
            </a:r>
            <a:r>
              <a:rPr lang="en-GB" err="1">
                <a:latin typeface="+mn-lt"/>
              </a:rPr>
              <a:t>procédés</a:t>
            </a:r>
            <a:r>
              <a:rPr lang="en-GB">
                <a:latin typeface="+mn-lt"/>
              </a:rPr>
              <a:t> </a:t>
            </a:r>
            <a:r>
              <a:rPr lang="en-GB" err="1">
                <a:latin typeface="+mn-lt"/>
              </a:rPr>
              <a:t>sont</a:t>
            </a:r>
            <a:r>
              <a:rPr lang="en-GB">
                <a:latin typeface="+mn-lt"/>
              </a:rPr>
              <a:t> </a:t>
            </a:r>
            <a:r>
              <a:rPr lang="en-GB" err="1">
                <a:latin typeface="+mn-lt"/>
              </a:rPr>
              <a:t>organisés</a:t>
            </a:r>
            <a:r>
              <a:rPr lang="en-GB">
                <a:latin typeface="+mn-lt"/>
              </a:rPr>
              <a:t> </a:t>
            </a:r>
            <a:r>
              <a:rPr lang="en-GB" err="1">
                <a:latin typeface="+mn-lt"/>
              </a:rPr>
              <a:t>en</a:t>
            </a:r>
            <a:r>
              <a:rPr lang="en-GB">
                <a:latin typeface="+mn-lt"/>
              </a:rPr>
              <a:t> </a:t>
            </a:r>
            <a:r>
              <a:rPr lang="en-GB" err="1">
                <a:latin typeface="+mn-lt"/>
              </a:rPr>
              <a:t>une</a:t>
            </a:r>
            <a:r>
              <a:rPr lang="en-GB">
                <a:latin typeface="+mn-lt"/>
              </a:rPr>
              <a:t> arborescence qui </a:t>
            </a:r>
            <a:r>
              <a:rPr lang="en-GB" err="1">
                <a:latin typeface="+mn-lt"/>
              </a:rPr>
              <a:t>contient</a:t>
            </a:r>
            <a:r>
              <a:rPr lang="en-GB">
                <a:latin typeface="+mn-lt"/>
              </a:rPr>
              <a:t> des fiches de </a:t>
            </a:r>
            <a:r>
              <a:rPr lang="en-GB" err="1">
                <a:latin typeface="+mn-lt"/>
              </a:rPr>
              <a:t>données</a:t>
            </a:r>
            <a:r>
              <a:rPr lang="en-GB">
                <a:latin typeface="+mn-lt"/>
              </a:rPr>
              <a:t> </a:t>
            </a:r>
            <a:r>
              <a:rPr lang="en-GB" err="1">
                <a:latin typeface="+mn-lt"/>
              </a:rPr>
              <a:t>structurées</a:t>
            </a:r>
            <a:r>
              <a:rPr lang="en-GB">
                <a:latin typeface="+mn-lt"/>
              </a:rPr>
              <a:t> et des </a:t>
            </a:r>
            <a:r>
              <a:rPr lang="en-GB" err="1">
                <a:latin typeface="+mn-lt"/>
              </a:rPr>
              <a:t>informations</a:t>
            </a:r>
            <a:r>
              <a:rPr lang="en-GB">
                <a:latin typeface="+mn-lt"/>
              </a:rPr>
              <a:t> </a:t>
            </a:r>
            <a:r>
              <a:rPr lang="en-GB" err="1">
                <a:latin typeface="+mn-lt"/>
              </a:rPr>
              <a:t>complémentaires</a:t>
            </a:r>
            <a:r>
              <a:rPr lang="en-GB">
                <a:latin typeface="+mn-lt"/>
              </a:rPr>
              <a:t>, </a:t>
            </a:r>
            <a:r>
              <a:rPr lang="en-GB" b="1">
                <a:latin typeface="+mn-lt"/>
              </a:rPr>
              <a:t>les liens </a:t>
            </a:r>
            <a:r>
              <a:rPr lang="en-GB" err="1">
                <a:latin typeface="+mn-lt"/>
              </a:rPr>
              <a:t>mettent</a:t>
            </a:r>
            <a:r>
              <a:rPr lang="en-GB">
                <a:latin typeface="+mn-lt"/>
              </a:rPr>
              <a:t> </a:t>
            </a:r>
            <a:r>
              <a:rPr lang="en-GB" err="1">
                <a:latin typeface="+mn-lt"/>
              </a:rPr>
              <a:t>en</a:t>
            </a:r>
            <a:r>
              <a:rPr lang="en-GB">
                <a:latin typeface="+mn-lt"/>
              </a:rPr>
              <a:t> relation les </a:t>
            </a:r>
            <a:r>
              <a:rPr lang="en-GB" err="1">
                <a:latin typeface="+mn-lt"/>
              </a:rPr>
              <a:t>procédés</a:t>
            </a:r>
            <a:r>
              <a:rPr lang="en-GB">
                <a:latin typeface="+mn-lt"/>
              </a:rPr>
              <a:t> aux </a:t>
            </a:r>
            <a:r>
              <a:rPr lang="en-GB" err="1">
                <a:latin typeface="+mn-lt"/>
              </a:rPr>
              <a:t>matériaux</a:t>
            </a:r>
            <a:endParaRPr lang="en-GB">
              <a:latin typeface="+mn-lt"/>
            </a:endParaRPr>
          </a:p>
        </p:txBody>
      </p:sp>
    </p:spTree>
    <p:extLst>
      <p:ext uri="{BB962C8B-B14F-4D97-AF65-F5344CB8AC3E}">
        <p14:creationId xmlns:p14="http://schemas.microsoft.com/office/powerpoint/2010/main" val="4076798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9148"/>
                                        </p:tgtEl>
                                        <p:attrNameLst>
                                          <p:attrName>style.visibility</p:attrName>
                                        </p:attrNameLst>
                                      </p:cBhvr>
                                      <p:to>
                                        <p:strVal val="visible"/>
                                      </p:to>
                                    </p:set>
                                    <p:animEffect transition="in" filter="wipe(left)">
                                      <p:cBhvr>
                                        <p:cTn id="17" dur="500"/>
                                        <p:tgtEl>
                                          <p:spTgt spid="2191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wipe(left)">
                                      <p:cBhvr>
                                        <p:cTn id="22" dur="500"/>
                                        <p:tgtEl>
                                          <p:spTgt spid="153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8" grpId="0" autoUpdateAnimBg="0"/>
      <p:bldP spid="15366" grpId="0"/>
      <p:bldP spid="8" grpId="0"/>
      <p:bldP spid="10" grpId="0"/>
      <p:bldP spid="9" grpId="0" autoUpdateAnimBg="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26</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b="1" dirty="0"/>
              <a:t>Série </a:t>
            </a:r>
            <a:r>
              <a:rPr lang="en-US" b="1" dirty="0" err="1"/>
              <a:t>d’Unité</a:t>
            </a:r>
            <a:r>
              <a:rPr lang="en-US" b="1" dirty="0"/>
              <a:t> de </a:t>
            </a:r>
            <a:r>
              <a:rPr lang="en-US" b="1" dirty="0" err="1"/>
              <a:t>Cours</a:t>
            </a:r>
            <a:endParaRPr lang="en-US" b="1"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21704" y="687631"/>
            <a:ext cx="10972800" cy="369332"/>
          </a:xfrm>
          <a:prstGeom prst="rect">
            <a:avLst/>
          </a:prstGeom>
          <a:noFill/>
        </p:spPr>
        <p:txBody>
          <a:bodyPr wrap="square" rtlCol="0">
            <a:spAutoFit/>
          </a:bodyPr>
          <a:lstStyle/>
          <a:p>
            <a:r>
              <a:rPr lang="fr-FR" dirty="0"/>
              <a:t>Ces unités de cours PowerPoint, ainsi que de nombreux autres types de ressources, se trouvent dans l'</a:t>
            </a:r>
            <a:r>
              <a:rPr lang="fr-FR" dirty="0" err="1"/>
              <a:t>EduHub</a:t>
            </a:r>
            <a:r>
              <a:rPr lang="fr-FR" dirty="0"/>
              <a:t>.</a:t>
            </a:r>
          </a:p>
        </p:txBody>
      </p:sp>
      <p:sp>
        <p:nvSpPr>
          <p:cNvPr id="8" name="TextBox 7">
            <a:extLst>
              <a:ext uri="{FF2B5EF4-FFF2-40B4-BE49-F238E27FC236}">
                <a16:creationId xmlns:a16="http://schemas.microsoft.com/office/drawing/2014/main" id="{071C0716-50D5-4508-8630-116F5C6D7156}"/>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sp>
        <p:nvSpPr>
          <p:cNvPr id="10" name="TextBox 9">
            <a:extLst>
              <a:ext uri="{FF2B5EF4-FFF2-40B4-BE49-F238E27FC236}">
                <a16:creationId xmlns:a16="http://schemas.microsoft.com/office/drawing/2014/main" id="{2DB28DA1-6A0D-46DE-A9AC-CB81531B2145}"/>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11" name="Table 10">
            <a:extLst>
              <a:ext uri="{FF2B5EF4-FFF2-40B4-BE49-F238E27FC236}">
                <a16:creationId xmlns:a16="http://schemas.microsoft.com/office/drawing/2014/main" id="{7CC99EE4-45EA-4748-8ECC-92A0A98DE770}"/>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2" name="Table 11">
            <a:extLst>
              <a:ext uri="{FF2B5EF4-FFF2-40B4-BE49-F238E27FC236}">
                <a16:creationId xmlns:a16="http://schemas.microsoft.com/office/drawing/2014/main" id="{0CAB47A2-CE22-43B4-B2F4-8A32B00E2167}"/>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92784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27</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err="1">
                <a:latin typeface="+mn-lt"/>
              </a:rPr>
              <a:t>Sommaire</a:t>
            </a:r>
            <a:r>
              <a:rPr lang="en-GB">
                <a:latin typeface="+mn-lt"/>
              </a:rPr>
              <a:t> de </a:t>
            </a:r>
            <a:r>
              <a:rPr lang="en-GB" err="1">
                <a:latin typeface="+mn-lt"/>
              </a:rPr>
              <a:t>l’unité</a:t>
            </a:r>
            <a:r>
              <a:rPr lang="en-GB">
                <a:latin typeface="+mn-lt"/>
              </a:rPr>
              <a:t> de lecture 10  </a:t>
            </a: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pic>
        <p:nvPicPr>
          <p:cNvPr id="10" name="Picture 49">
            <a:extLst>
              <a:ext uri="{FF2B5EF4-FFF2-40B4-BE49-F238E27FC236}">
                <a16:creationId xmlns:a16="http://schemas.microsoft.com/office/drawing/2014/main" id="{7036D4E7-6881-483C-B3E9-F38E9BE74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45" y="1961654"/>
            <a:ext cx="4134264" cy="315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8">
            <a:extLst>
              <a:ext uri="{FF2B5EF4-FFF2-40B4-BE49-F238E27FC236}">
                <a16:creationId xmlns:a16="http://schemas.microsoft.com/office/drawing/2014/main" id="{8EB44C45-E329-4EA6-A9AB-BAC11DB0DBEE}"/>
              </a:ext>
            </a:extLst>
          </p:cNvPr>
          <p:cNvSpPr txBox="1">
            <a:spLocks/>
          </p:cNvSpPr>
          <p:nvPr/>
        </p:nvSpPr>
        <p:spPr>
          <a:xfrm>
            <a:off x="5774132" y="1961654"/>
            <a:ext cx="6113068" cy="3585617"/>
          </a:xfrm>
          <a:prstGeom prst="rect">
            <a:avLst/>
          </a:prstGeom>
        </p:spPr>
        <p:txBody>
          <a:bodyPr/>
          <a:lstStyle>
            <a:lvl1pPr marL="290513" indent="-290513"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088" indent="-346075"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00" indent="-165100"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63" indent="-231775"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38" indent="-231775"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a:buClr>
                <a:schemeClr val="accent1"/>
              </a:buClr>
            </a:pPr>
            <a:r>
              <a:rPr lang="en-GB" sz="2000" kern="0" dirty="0" err="1"/>
              <a:t>L’univers</a:t>
            </a:r>
            <a:r>
              <a:rPr lang="en-GB" sz="2000" kern="0" dirty="0"/>
              <a:t> des </a:t>
            </a:r>
            <a:r>
              <a:rPr lang="en-GB" sz="2000" kern="0" dirty="0" err="1"/>
              <a:t>procédés</a:t>
            </a:r>
            <a:r>
              <a:rPr lang="en-GB" sz="2000" kern="0" dirty="0"/>
              <a:t> et son organisation</a:t>
            </a:r>
          </a:p>
          <a:p>
            <a:pPr>
              <a:buClr>
                <a:schemeClr val="accent1"/>
              </a:buClr>
            </a:pPr>
            <a:r>
              <a:rPr lang="en-GB" sz="2000" kern="0" dirty="0"/>
              <a:t>Mise </a:t>
            </a:r>
            <a:r>
              <a:rPr lang="en-GB" sz="2000" kern="0" dirty="0" err="1"/>
              <a:t>en</a:t>
            </a:r>
            <a:r>
              <a:rPr lang="en-GB" sz="2000" kern="0" dirty="0"/>
              <a:t> </a:t>
            </a:r>
            <a:r>
              <a:rPr lang="en-GB" sz="2000" kern="0" dirty="0" err="1"/>
              <a:t>forme</a:t>
            </a:r>
            <a:r>
              <a:rPr lang="en-GB" sz="2000" kern="0" dirty="0"/>
              <a:t>, assemblage et </a:t>
            </a:r>
            <a:r>
              <a:rPr lang="en-GB" sz="2000" kern="0" dirty="0" err="1"/>
              <a:t>traitement</a:t>
            </a:r>
            <a:r>
              <a:rPr lang="en-GB" sz="2000" kern="0" dirty="0"/>
              <a:t> de surface</a:t>
            </a:r>
          </a:p>
          <a:p>
            <a:pPr>
              <a:buClr>
                <a:schemeClr val="accent1"/>
              </a:buClr>
            </a:pPr>
            <a:r>
              <a:rPr lang="en-GB" sz="2000" kern="0" dirty="0"/>
              <a:t>Prix, </a:t>
            </a:r>
            <a:r>
              <a:rPr lang="en-GB" sz="2000" kern="0" dirty="0" err="1"/>
              <a:t>coûts</a:t>
            </a:r>
            <a:r>
              <a:rPr lang="en-GB" sz="2000" kern="0" dirty="0"/>
              <a:t> et </a:t>
            </a:r>
            <a:r>
              <a:rPr lang="en-GB" sz="2000" kern="0" dirty="0" err="1"/>
              <a:t>valeur</a:t>
            </a:r>
            <a:endParaRPr lang="en-GB" sz="2000" kern="0" dirty="0"/>
          </a:p>
          <a:p>
            <a:pPr>
              <a:buClr>
                <a:schemeClr val="accent1"/>
              </a:buClr>
            </a:pPr>
            <a:r>
              <a:rPr lang="en-GB" sz="2000" kern="0" dirty="0"/>
              <a:t>Les </a:t>
            </a:r>
            <a:r>
              <a:rPr lang="en-GB" sz="2000" kern="0" dirty="0" err="1"/>
              <a:t>informations</a:t>
            </a:r>
            <a:r>
              <a:rPr lang="en-GB" sz="2000" kern="0" dirty="0"/>
              <a:t> de </a:t>
            </a:r>
            <a:r>
              <a:rPr lang="en-GB" sz="2000" kern="0" dirty="0" err="1"/>
              <a:t>coûts</a:t>
            </a:r>
            <a:r>
              <a:rPr lang="en-GB" sz="2000" kern="0" dirty="0"/>
              <a:t> dans Granta EduPack</a:t>
            </a:r>
          </a:p>
          <a:p>
            <a:pPr>
              <a:buClr>
                <a:schemeClr val="accent1"/>
              </a:buClr>
            </a:pPr>
            <a:r>
              <a:rPr lang="en-GB" sz="2000" kern="0" dirty="0"/>
              <a:t>Les </a:t>
            </a:r>
            <a:r>
              <a:rPr lang="en-GB" sz="2000" kern="0" dirty="0" err="1"/>
              <a:t>données</a:t>
            </a:r>
            <a:r>
              <a:rPr lang="en-GB" sz="2000" kern="0" dirty="0"/>
              <a:t> </a:t>
            </a:r>
            <a:r>
              <a:rPr lang="en-GB" sz="2000" kern="0" dirty="0" err="1"/>
              <a:t>d’entrée</a:t>
            </a:r>
            <a:r>
              <a:rPr lang="en-GB" sz="2000" kern="0" dirty="0"/>
              <a:t> pour un </a:t>
            </a:r>
            <a:r>
              <a:rPr lang="en-GB" sz="2000" kern="0" dirty="0" err="1"/>
              <a:t>modèle</a:t>
            </a:r>
            <a:r>
              <a:rPr lang="en-GB" sz="2000" kern="0" dirty="0"/>
              <a:t> de </a:t>
            </a:r>
            <a:r>
              <a:rPr lang="en-GB" sz="2000" kern="0" dirty="0" err="1"/>
              <a:t>coût</a:t>
            </a:r>
            <a:endParaRPr lang="en-GB" sz="2000" kern="0" dirty="0"/>
          </a:p>
          <a:p>
            <a:pPr>
              <a:buClr>
                <a:schemeClr val="accent1"/>
              </a:buClr>
            </a:pPr>
            <a:r>
              <a:rPr lang="en-GB" sz="2000" kern="0" dirty="0"/>
              <a:t>Le </a:t>
            </a:r>
            <a:r>
              <a:rPr lang="en-GB" sz="2000" kern="0" dirty="0" err="1"/>
              <a:t>modèle</a:t>
            </a:r>
            <a:r>
              <a:rPr lang="en-GB" sz="2000" kern="0" dirty="0"/>
              <a:t> et son </a:t>
            </a:r>
            <a:r>
              <a:rPr lang="en-GB" sz="2000" kern="0" dirty="0" err="1"/>
              <a:t>implémentation</a:t>
            </a:r>
            <a:endParaRPr lang="en-GB" sz="2000" kern="0" dirty="0"/>
          </a:p>
          <a:p>
            <a:pPr>
              <a:buClr>
                <a:schemeClr val="accent1"/>
              </a:buClr>
            </a:pPr>
            <a:r>
              <a:rPr lang="en-GB" sz="2000" kern="0" dirty="0"/>
              <a:t>Fabrication additive et </a:t>
            </a:r>
            <a:r>
              <a:rPr lang="en-GB" sz="2000" kern="0" dirty="0" err="1"/>
              <a:t>l’estimateur</a:t>
            </a:r>
            <a:r>
              <a:rPr lang="en-GB" sz="2000" kern="0" dirty="0"/>
              <a:t> de </a:t>
            </a:r>
            <a:r>
              <a:rPr lang="en-GB" sz="2000" kern="0" dirty="0" err="1"/>
              <a:t>coût</a:t>
            </a:r>
            <a:r>
              <a:rPr lang="en-GB" sz="2000" kern="0" dirty="0"/>
              <a:t> de </a:t>
            </a:r>
            <a:r>
              <a:rPr lang="en-GB" sz="2000" kern="0" dirty="0" err="1"/>
              <a:t>pièces</a:t>
            </a:r>
            <a:endParaRPr lang="en-GB" sz="2000" kern="0" dirty="0"/>
          </a:p>
        </p:txBody>
      </p:sp>
    </p:spTree>
    <p:extLst>
      <p:ext uri="{BB962C8B-B14F-4D97-AF65-F5344CB8AC3E}">
        <p14:creationId xmlns:p14="http://schemas.microsoft.com/office/powerpoint/2010/main" val="41954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a:latin typeface="+mn-lt"/>
                <a:cs typeface="Calibri"/>
              </a:rPr>
              <a:t>Organiser les </a:t>
            </a:r>
            <a:r>
              <a:rPr lang="en-GB" err="1">
                <a:latin typeface="+mn-lt"/>
                <a:cs typeface="Calibri"/>
              </a:rPr>
              <a:t>informations</a:t>
            </a:r>
            <a:r>
              <a:rPr lang="en-GB">
                <a:latin typeface="+mn-lt"/>
                <a:cs typeface="Calibri"/>
              </a:rPr>
              <a:t> : les </a:t>
            </a:r>
            <a:r>
              <a:rPr lang="en-GB" err="1">
                <a:latin typeface="+mn-lt"/>
                <a:cs typeface="Calibri"/>
              </a:rPr>
              <a:t>procédés</a:t>
            </a:r>
            <a:r>
              <a:rPr lang="en-GB">
                <a:latin typeface="+mn-lt"/>
                <a:cs typeface="Calibri"/>
              </a:rPr>
              <a:t> de fabrication</a:t>
            </a:r>
          </a:p>
        </p:txBody>
      </p:sp>
      <p:grpSp>
        <p:nvGrpSpPr>
          <p:cNvPr id="3" name="Group 2">
            <a:extLst>
              <a:ext uri="{FF2B5EF4-FFF2-40B4-BE49-F238E27FC236}">
                <a16:creationId xmlns:a16="http://schemas.microsoft.com/office/drawing/2014/main" id="{D1402A35-A415-4169-8E2D-A374A71EF049}"/>
              </a:ext>
            </a:extLst>
          </p:cNvPr>
          <p:cNvGrpSpPr/>
          <p:nvPr/>
        </p:nvGrpSpPr>
        <p:grpSpPr>
          <a:xfrm>
            <a:off x="946150" y="725035"/>
            <a:ext cx="4589463" cy="2594136"/>
            <a:chOff x="946150" y="725035"/>
            <a:chExt cx="4589463" cy="2594136"/>
          </a:xfrm>
        </p:grpSpPr>
        <p:pic>
          <p:nvPicPr>
            <p:cNvPr id="2" name="Picture 1">
              <a:extLst>
                <a:ext uri="{FF2B5EF4-FFF2-40B4-BE49-F238E27FC236}">
                  <a16:creationId xmlns:a16="http://schemas.microsoft.com/office/drawing/2014/main" id="{C74B0E59-3B83-4356-8192-8F28BD8F1A4A}"/>
                </a:ext>
              </a:extLst>
            </p:cNvPr>
            <p:cNvPicPr>
              <a:picLocks noChangeAspect="1"/>
            </p:cNvPicPr>
            <p:nvPr/>
          </p:nvPicPr>
          <p:blipFill>
            <a:blip r:embed="rId3"/>
            <a:stretch>
              <a:fillRect/>
            </a:stretch>
          </p:blipFill>
          <p:spPr>
            <a:xfrm>
              <a:off x="2630551" y="725035"/>
              <a:ext cx="2905062" cy="2594136"/>
            </a:xfrm>
            <a:prstGeom prst="rect">
              <a:avLst/>
            </a:prstGeom>
            <a:ln w="28575">
              <a:solidFill>
                <a:srgbClr val="FFB71B"/>
              </a:solidFill>
            </a:ln>
          </p:spPr>
        </p:pic>
        <p:grpSp>
          <p:nvGrpSpPr>
            <p:cNvPr id="28" name="Group 23">
              <a:extLst>
                <a:ext uri="{FF2B5EF4-FFF2-40B4-BE49-F238E27FC236}">
                  <a16:creationId xmlns:a16="http://schemas.microsoft.com/office/drawing/2014/main" id="{6D872015-ED72-4FFB-89EE-AAF30058AF53}"/>
                </a:ext>
              </a:extLst>
            </p:cNvPr>
            <p:cNvGrpSpPr>
              <a:grpSpLocks/>
            </p:cNvGrpSpPr>
            <p:nvPr/>
          </p:nvGrpSpPr>
          <p:grpSpPr bwMode="auto">
            <a:xfrm>
              <a:off x="946150" y="1773239"/>
              <a:ext cx="4153112" cy="1544040"/>
              <a:chOff x="68263" y="2192339"/>
              <a:chExt cx="4153112" cy="1544040"/>
            </a:xfrm>
          </p:grpSpPr>
          <p:sp>
            <p:nvSpPr>
              <p:cNvPr id="29" name="Text Box 3">
                <a:extLst>
                  <a:ext uri="{FF2B5EF4-FFF2-40B4-BE49-F238E27FC236}">
                    <a16:creationId xmlns:a16="http://schemas.microsoft.com/office/drawing/2014/main" id="{AA4E5696-C3B7-4809-A111-BC96BC732A52}"/>
                  </a:ext>
                </a:extLst>
              </p:cNvPr>
              <p:cNvSpPr txBox="1">
                <a:spLocks noChangeArrowheads="1"/>
              </p:cNvSpPr>
              <p:nvPr/>
            </p:nvSpPr>
            <p:spPr bwMode="auto">
              <a:xfrm>
                <a:off x="1890289" y="3426421"/>
                <a:ext cx="181821"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endParaRPr lang="en-GB" sz="1400">
                  <a:latin typeface="+mn-lt"/>
                </a:endParaRPr>
              </a:p>
            </p:txBody>
          </p:sp>
          <p:sp>
            <p:nvSpPr>
              <p:cNvPr id="30" name="Rectangle 21">
                <a:extLst>
                  <a:ext uri="{FF2B5EF4-FFF2-40B4-BE49-F238E27FC236}">
                    <a16:creationId xmlns:a16="http://schemas.microsoft.com/office/drawing/2014/main" id="{D90D693B-0B19-4CC3-AAAD-6739BE6579AD}"/>
                  </a:ext>
                </a:extLst>
              </p:cNvPr>
              <p:cNvSpPr>
                <a:spLocks noChangeArrowheads="1"/>
              </p:cNvSpPr>
              <p:nvPr/>
            </p:nvSpPr>
            <p:spPr bwMode="auto">
              <a:xfrm>
                <a:off x="2403272" y="3277196"/>
                <a:ext cx="181810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a:latin typeface="+mn-lt"/>
                  </a:rPr>
                  <a:t>Moulage par injection</a:t>
                </a:r>
              </a:p>
            </p:txBody>
          </p:sp>
          <p:sp>
            <p:nvSpPr>
              <p:cNvPr id="33" name="Rectangle 19">
                <a:extLst>
                  <a:ext uri="{FF2B5EF4-FFF2-40B4-BE49-F238E27FC236}">
                    <a16:creationId xmlns:a16="http://schemas.microsoft.com/office/drawing/2014/main" id="{1581908C-A45B-45FA-868B-6B7C5DD02785}"/>
                  </a:ext>
                </a:extLst>
              </p:cNvPr>
              <p:cNvSpPr>
                <a:spLocks noChangeArrowheads="1"/>
              </p:cNvSpPr>
              <p:nvPr/>
            </p:nvSpPr>
            <p:spPr bwMode="auto">
              <a:xfrm>
                <a:off x="68263" y="2192339"/>
                <a:ext cx="1654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Mise </a:t>
                </a:r>
                <a:r>
                  <a:rPr lang="en-US" b="1" dirty="0" err="1">
                    <a:latin typeface="+mn-lt"/>
                  </a:rPr>
                  <a:t>en</a:t>
                </a:r>
                <a:r>
                  <a:rPr lang="en-US" b="1" dirty="0">
                    <a:latin typeface="+mn-lt"/>
                  </a:rPr>
                  <a:t> </a:t>
                </a:r>
                <a:r>
                  <a:rPr lang="en-US" b="1" dirty="0" err="1">
                    <a:latin typeface="+mn-lt"/>
                  </a:rPr>
                  <a:t>forme</a:t>
                </a:r>
                <a:r>
                  <a:rPr lang="en-US" b="1" dirty="0">
                    <a:latin typeface="+mn-lt"/>
                  </a:rPr>
                  <a:t> </a:t>
                </a:r>
                <a:r>
                  <a:rPr lang="en-US" b="1" dirty="0" err="1">
                    <a:latin typeface="+mn-lt"/>
                  </a:rPr>
                  <a:t>primaire</a:t>
                </a:r>
                <a:endParaRPr lang="en-US" b="1" dirty="0">
                  <a:latin typeface="+mn-lt"/>
                </a:endParaRPr>
              </a:p>
            </p:txBody>
          </p:sp>
        </p:grpSp>
      </p:grpSp>
      <p:grpSp>
        <p:nvGrpSpPr>
          <p:cNvPr id="5" name="Group 4">
            <a:extLst>
              <a:ext uri="{FF2B5EF4-FFF2-40B4-BE49-F238E27FC236}">
                <a16:creationId xmlns:a16="http://schemas.microsoft.com/office/drawing/2014/main" id="{89EC6B17-31D7-4CAB-8739-C955B64EE741}"/>
              </a:ext>
            </a:extLst>
          </p:cNvPr>
          <p:cNvGrpSpPr/>
          <p:nvPr/>
        </p:nvGrpSpPr>
        <p:grpSpPr>
          <a:xfrm>
            <a:off x="5980563" y="721122"/>
            <a:ext cx="4839871" cy="2607866"/>
            <a:chOff x="5980563" y="721122"/>
            <a:chExt cx="4839871" cy="2607866"/>
          </a:xfrm>
        </p:grpSpPr>
        <p:pic>
          <p:nvPicPr>
            <p:cNvPr id="4" name="Picture 3">
              <a:extLst>
                <a:ext uri="{FF2B5EF4-FFF2-40B4-BE49-F238E27FC236}">
                  <a16:creationId xmlns:a16="http://schemas.microsoft.com/office/drawing/2014/main" id="{4F30BC5E-1A2F-467B-9B9C-804171C74A4B}"/>
                </a:ext>
              </a:extLst>
            </p:cNvPr>
            <p:cNvPicPr>
              <a:picLocks noChangeAspect="1"/>
            </p:cNvPicPr>
            <p:nvPr/>
          </p:nvPicPr>
          <p:blipFill>
            <a:blip r:embed="rId4"/>
            <a:stretch>
              <a:fillRect/>
            </a:stretch>
          </p:blipFill>
          <p:spPr>
            <a:xfrm>
              <a:off x="5980563" y="721122"/>
              <a:ext cx="3045455" cy="2594136"/>
            </a:xfrm>
            <a:prstGeom prst="rect">
              <a:avLst/>
            </a:prstGeom>
            <a:ln w="28575">
              <a:solidFill>
                <a:srgbClr val="FFB71B"/>
              </a:solidFill>
            </a:ln>
          </p:spPr>
        </p:pic>
        <p:grpSp>
          <p:nvGrpSpPr>
            <p:cNvPr id="36" name="Group 22">
              <a:extLst>
                <a:ext uri="{FF2B5EF4-FFF2-40B4-BE49-F238E27FC236}">
                  <a16:creationId xmlns:a16="http://schemas.microsoft.com/office/drawing/2014/main" id="{2DF55E0D-6F14-4C8E-99C8-7EF0BE515002}"/>
                </a:ext>
              </a:extLst>
            </p:cNvPr>
            <p:cNvGrpSpPr>
              <a:grpSpLocks/>
            </p:cNvGrpSpPr>
            <p:nvPr/>
          </p:nvGrpSpPr>
          <p:grpSpPr bwMode="auto">
            <a:xfrm>
              <a:off x="6957682" y="1853778"/>
              <a:ext cx="3862752" cy="1475210"/>
              <a:chOff x="3830" y="1432"/>
              <a:chExt cx="2433" cy="929"/>
            </a:xfrm>
          </p:grpSpPr>
          <p:sp>
            <p:nvSpPr>
              <p:cNvPr id="41" name="Text Box 25">
                <a:extLst>
                  <a:ext uri="{FF2B5EF4-FFF2-40B4-BE49-F238E27FC236}">
                    <a16:creationId xmlns:a16="http://schemas.microsoft.com/office/drawing/2014/main" id="{D7EF3CF6-CAFF-490C-94C9-C7B6BA33CBE7}"/>
                  </a:ext>
                </a:extLst>
              </p:cNvPr>
              <p:cNvSpPr txBox="1">
                <a:spLocks noChangeArrowheads="1"/>
              </p:cNvSpPr>
              <p:nvPr/>
            </p:nvSpPr>
            <p:spPr bwMode="auto">
              <a:xfrm>
                <a:off x="5152" y="1432"/>
                <a:ext cx="111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a:latin typeface="+mn-lt"/>
                  </a:rPr>
                  <a:t>Mise </a:t>
                </a:r>
                <a:r>
                  <a:rPr lang="en-US" b="1" err="1">
                    <a:latin typeface="+mn-lt"/>
                  </a:rPr>
                  <a:t>en</a:t>
                </a:r>
                <a:r>
                  <a:rPr lang="en-US" b="1">
                    <a:latin typeface="+mn-lt"/>
                  </a:rPr>
                  <a:t> </a:t>
                </a:r>
                <a:r>
                  <a:rPr lang="en-US" b="1" err="1">
                    <a:latin typeface="+mn-lt"/>
                  </a:rPr>
                  <a:t>forme</a:t>
                </a:r>
                <a:r>
                  <a:rPr lang="en-US" b="1">
                    <a:latin typeface="+mn-lt"/>
                  </a:rPr>
                  <a:t> </a:t>
                </a:r>
                <a:r>
                  <a:rPr lang="en-US" b="1" err="1">
                    <a:latin typeface="+mn-lt"/>
                  </a:rPr>
                  <a:t>secondaire</a:t>
                </a:r>
                <a:endParaRPr lang="en-GB" b="1">
                  <a:latin typeface="+mn-lt"/>
                </a:endParaRPr>
              </a:p>
            </p:txBody>
          </p:sp>
          <p:sp>
            <p:nvSpPr>
              <p:cNvPr id="39" name="Text Box 26">
                <a:extLst>
                  <a:ext uri="{FF2B5EF4-FFF2-40B4-BE49-F238E27FC236}">
                    <a16:creationId xmlns:a16="http://schemas.microsoft.com/office/drawing/2014/main" id="{DBAA48B1-2A30-43CC-83F5-487F75CBE918}"/>
                  </a:ext>
                </a:extLst>
              </p:cNvPr>
              <p:cNvSpPr txBox="1">
                <a:spLocks noChangeArrowheads="1"/>
              </p:cNvSpPr>
              <p:nvPr/>
            </p:nvSpPr>
            <p:spPr bwMode="auto">
              <a:xfrm>
                <a:off x="3830" y="2167"/>
                <a:ext cx="86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err="1">
                    <a:latin typeface="+mn-lt"/>
                  </a:rPr>
                  <a:t>Usinage</a:t>
                </a:r>
                <a:r>
                  <a:rPr lang="en-GB" sz="1400" b="1">
                    <a:latin typeface="+mn-lt"/>
                  </a:rPr>
                  <a:t> </a:t>
                </a:r>
                <a:r>
                  <a:rPr lang="en-GB" sz="1400" b="1" err="1">
                    <a:latin typeface="+mn-lt"/>
                  </a:rPr>
                  <a:t>manuel</a:t>
                </a:r>
                <a:endParaRPr lang="en-GB" sz="1400" b="1">
                  <a:latin typeface="+mn-lt"/>
                </a:endParaRPr>
              </a:p>
            </p:txBody>
          </p:sp>
        </p:grpSp>
      </p:grpSp>
      <p:grpSp>
        <p:nvGrpSpPr>
          <p:cNvPr id="7" name="Group 6">
            <a:extLst>
              <a:ext uri="{FF2B5EF4-FFF2-40B4-BE49-F238E27FC236}">
                <a16:creationId xmlns:a16="http://schemas.microsoft.com/office/drawing/2014/main" id="{02FEA066-B659-4A6F-B53F-784C901C0592}"/>
              </a:ext>
            </a:extLst>
          </p:cNvPr>
          <p:cNvGrpSpPr/>
          <p:nvPr/>
        </p:nvGrpSpPr>
        <p:grpSpPr>
          <a:xfrm>
            <a:off x="5980563" y="3602575"/>
            <a:ext cx="4931995" cy="2471549"/>
            <a:chOff x="5980563" y="3602575"/>
            <a:chExt cx="4931995" cy="2471549"/>
          </a:xfrm>
        </p:grpSpPr>
        <p:pic>
          <p:nvPicPr>
            <p:cNvPr id="6" name="Picture 5">
              <a:extLst>
                <a:ext uri="{FF2B5EF4-FFF2-40B4-BE49-F238E27FC236}">
                  <a16:creationId xmlns:a16="http://schemas.microsoft.com/office/drawing/2014/main" id="{2E8137B7-1EDC-4DA1-A40D-1A6015592C43}"/>
                </a:ext>
              </a:extLst>
            </p:cNvPr>
            <p:cNvPicPr>
              <a:picLocks noChangeAspect="1"/>
            </p:cNvPicPr>
            <p:nvPr/>
          </p:nvPicPr>
          <p:blipFill>
            <a:blip r:embed="rId5"/>
            <a:stretch>
              <a:fillRect/>
            </a:stretch>
          </p:blipFill>
          <p:spPr>
            <a:xfrm>
              <a:off x="5980563" y="3602575"/>
              <a:ext cx="3075992" cy="2471549"/>
            </a:xfrm>
            <a:prstGeom prst="rect">
              <a:avLst/>
            </a:prstGeom>
            <a:ln w="28575">
              <a:solidFill>
                <a:srgbClr val="FFB71B"/>
              </a:solidFill>
            </a:ln>
          </p:spPr>
        </p:pic>
        <p:grpSp>
          <p:nvGrpSpPr>
            <p:cNvPr id="43" name="Group 37">
              <a:extLst>
                <a:ext uri="{FF2B5EF4-FFF2-40B4-BE49-F238E27FC236}">
                  <a16:creationId xmlns:a16="http://schemas.microsoft.com/office/drawing/2014/main" id="{DB7D98D4-82E8-4378-B124-21D862520005}"/>
                </a:ext>
              </a:extLst>
            </p:cNvPr>
            <p:cNvGrpSpPr>
              <a:grpSpLocks/>
            </p:cNvGrpSpPr>
            <p:nvPr/>
          </p:nvGrpSpPr>
          <p:grpSpPr bwMode="auto">
            <a:xfrm>
              <a:off x="7441932" y="4448713"/>
              <a:ext cx="3470626" cy="1481138"/>
              <a:chOff x="4135" y="3066"/>
              <a:chExt cx="2186" cy="933"/>
            </a:xfrm>
          </p:grpSpPr>
          <p:sp>
            <p:nvSpPr>
              <p:cNvPr id="45" name="Rectangle 15">
                <a:extLst>
                  <a:ext uri="{FF2B5EF4-FFF2-40B4-BE49-F238E27FC236}">
                    <a16:creationId xmlns:a16="http://schemas.microsoft.com/office/drawing/2014/main" id="{490A658C-A6EE-44D5-9986-B5DFAE376994}"/>
                  </a:ext>
                </a:extLst>
              </p:cNvPr>
              <p:cNvSpPr>
                <a:spLocks noChangeArrowheads="1"/>
              </p:cNvSpPr>
              <p:nvPr/>
            </p:nvSpPr>
            <p:spPr bwMode="auto">
              <a:xfrm>
                <a:off x="5155" y="3066"/>
                <a:ext cx="116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err="1">
                    <a:latin typeface="+mn-lt"/>
                  </a:rPr>
                  <a:t>Traitement</a:t>
                </a:r>
                <a:r>
                  <a:rPr lang="en-US" b="1">
                    <a:latin typeface="+mn-lt"/>
                  </a:rPr>
                  <a:t> de surface</a:t>
                </a:r>
              </a:p>
            </p:txBody>
          </p:sp>
          <p:sp>
            <p:nvSpPr>
              <p:cNvPr id="47" name="Text Box 8">
                <a:extLst>
                  <a:ext uri="{FF2B5EF4-FFF2-40B4-BE49-F238E27FC236}">
                    <a16:creationId xmlns:a16="http://schemas.microsoft.com/office/drawing/2014/main" id="{B7AB0E4D-E279-4D4F-90D9-777345AFA164}"/>
                  </a:ext>
                </a:extLst>
              </p:cNvPr>
              <p:cNvSpPr txBox="1">
                <a:spLocks noChangeArrowheads="1"/>
              </p:cNvSpPr>
              <p:nvPr/>
            </p:nvSpPr>
            <p:spPr bwMode="auto">
              <a:xfrm>
                <a:off x="4135" y="3804"/>
                <a:ext cx="13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sz="1400" b="1">
                    <a:latin typeface="+mn-lt"/>
                  </a:rPr>
                  <a:t>Painting  </a:t>
                </a:r>
                <a:r>
                  <a:rPr lang="en-GB" sz="1400">
                    <a:latin typeface="+mn-lt"/>
                  </a:rPr>
                  <a:t>                              </a:t>
                </a:r>
              </a:p>
            </p:txBody>
          </p:sp>
        </p:grpSp>
      </p:grpSp>
      <p:grpSp>
        <p:nvGrpSpPr>
          <p:cNvPr id="8" name="Group 7">
            <a:extLst>
              <a:ext uri="{FF2B5EF4-FFF2-40B4-BE49-F238E27FC236}">
                <a16:creationId xmlns:a16="http://schemas.microsoft.com/office/drawing/2014/main" id="{3ED477E1-AB3B-4F23-ABB9-5BFAC36BA706}"/>
              </a:ext>
            </a:extLst>
          </p:cNvPr>
          <p:cNvGrpSpPr/>
          <p:nvPr/>
        </p:nvGrpSpPr>
        <p:grpSpPr>
          <a:xfrm>
            <a:off x="1163233" y="3624456"/>
            <a:ext cx="4386414" cy="2470395"/>
            <a:chOff x="1163233" y="3624456"/>
            <a:chExt cx="4386414" cy="2470395"/>
          </a:xfrm>
        </p:grpSpPr>
        <p:pic>
          <p:nvPicPr>
            <p:cNvPr id="53" name="Picture 52" descr="Diagram&#10;&#10;Description automatically generated">
              <a:extLst>
                <a:ext uri="{FF2B5EF4-FFF2-40B4-BE49-F238E27FC236}">
                  <a16:creationId xmlns:a16="http://schemas.microsoft.com/office/drawing/2014/main" id="{62168B30-75C8-4C7E-843C-69C57FDB996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645286" y="3624456"/>
              <a:ext cx="2904361" cy="2424082"/>
            </a:xfrm>
            <a:prstGeom prst="rect">
              <a:avLst/>
            </a:prstGeom>
            <a:noFill/>
            <a:ln w="28575">
              <a:solidFill>
                <a:srgbClr val="FFB71B"/>
              </a:solidFill>
            </a:ln>
          </p:spPr>
        </p:pic>
        <p:grpSp>
          <p:nvGrpSpPr>
            <p:cNvPr id="48" name="Group 30">
              <a:extLst>
                <a:ext uri="{FF2B5EF4-FFF2-40B4-BE49-F238E27FC236}">
                  <a16:creationId xmlns:a16="http://schemas.microsoft.com/office/drawing/2014/main" id="{4B36047D-860C-4814-9916-61D8C5F419E5}"/>
                </a:ext>
              </a:extLst>
            </p:cNvPr>
            <p:cNvGrpSpPr>
              <a:grpSpLocks/>
            </p:cNvGrpSpPr>
            <p:nvPr/>
          </p:nvGrpSpPr>
          <p:grpSpPr bwMode="auto">
            <a:xfrm>
              <a:off x="1163233" y="4587103"/>
              <a:ext cx="3356564" cy="1507748"/>
              <a:chOff x="285362" y="5006301"/>
              <a:chExt cx="3356383" cy="1507748"/>
            </a:xfrm>
          </p:grpSpPr>
          <p:sp>
            <p:nvSpPr>
              <p:cNvPr id="50" name="Rectangle 10">
                <a:extLst>
                  <a:ext uri="{FF2B5EF4-FFF2-40B4-BE49-F238E27FC236}">
                    <a16:creationId xmlns:a16="http://schemas.microsoft.com/office/drawing/2014/main" id="{DFFBC69C-BF61-45E4-A29F-5DAE95CA6009}"/>
                  </a:ext>
                </a:extLst>
              </p:cNvPr>
              <p:cNvSpPr>
                <a:spLocks noChangeArrowheads="1"/>
              </p:cNvSpPr>
              <p:nvPr/>
            </p:nvSpPr>
            <p:spPr bwMode="auto">
              <a:xfrm>
                <a:off x="285362" y="5006301"/>
                <a:ext cx="1325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b="1">
                    <a:latin typeface="+mn-lt"/>
                  </a:rPr>
                  <a:t>Assemblage</a:t>
                </a:r>
              </a:p>
            </p:txBody>
          </p:sp>
          <p:sp>
            <p:nvSpPr>
              <p:cNvPr id="51" name="Rectangle 14">
                <a:extLst>
                  <a:ext uri="{FF2B5EF4-FFF2-40B4-BE49-F238E27FC236}">
                    <a16:creationId xmlns:a16="http://schemas.microsoft.com/office/drawing/2014/main" id="{1803963A-4B5C-45C6-ADAC-B9866899C778}"/>
                  </a:ext>
                </a:extLst>
              </p:cNvPr>
              <p:cNvSpPr>
                <a:spLocks noChangeArrowheads="1"/>
              </p:cNvSpPr>
              <p:nvPr/>
            </p:nvSpPr>
            <p:spPr bwMode="auto">
              <a:xfrm>
                <a:off x="1981124" y="6206272"/>
                <a:ext cx="16606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a:latin typeface="+mn-lt"/>
                  </a:rPr>
                  <a:t>                     </a:t>
                </a:r>
                <a:r>
                  <a:rPr lang="en-GB" sz="1400" b="1" err="1">
                    <a:latin typeface="+mn-lt"/>
                  </a:rPr>
                  <a:t>Soudage</a:t>
                </a:r>
                <a:endParaRPr lang="en-GB" sz="1400" b="1">
                  <a:latin typeface="+mn-lt"/>
                </a:endParaRPr>
              </a:p>
            </p:txBody>
          </p:sp>
        </p:grpSp>
      </p:grpSp>
    </p:spTree>
    <p:extLst>
      <p:ext uri="{BB962C8B-B14F-4D97-AF65-F5344CB8AC3E}">
        <p14:creationId xmlns:p14="http://schemas.microsoft.com/office/powerpoint/2010/main" val="206773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9">
            <a:extLst>
              <a:ext uri="{FF2B5EF4-FFF2-40B4-BE49-F238E27FC236}">
                <a16:creationId xmlns:a16="http://schemas.microsoft.com/office/drawing/2014/main" id="{4AC91B93-3D0C-4D2A-A87B-B63255D6E98D}"/>
              </a:ext>
            </a:extLst>
          </p:cNvPr>
          <p:cNvGrpSpPr>
            <a:grpSpLocks/>
          </p:cNvGrpSpPr>
          <p:nvPr/>
        </p:nvGrpSpPr>
        <p:grpSpPr bwMode="auto">
          <a:xfrm>
            <a:off x="5097746" y="1115219"/>
            <a:ext cx="5715000" cy="4953001"/>
            <a:chOff x="1883" y="910"/>
            <a:chExt cx="3600" cy="3120"/>
          </a:xfrm>
        </p:grpSpPr>
        <p:grpSp>
          <p:nvGrpSpPr>
            <p:cNvPr id="5" name="Group 70">
              <a:extLst>
                <a:ext uri="{FF2B5EF4-FFF2-40B4-BE49-F238E27FC236}">
                  <a16:creationId xmlns:a16="http://schemas.microsoft.com/office/drawing/2014/main" id="{EDCADBCC-BA92-4EBD-A712-59547EA5D22F}"/>
                </a:ext>
              </a:extLst>
            </p:cNvPr>
            <p:cNvGrpSpPr>
              <a:grpSpLocks/>
            </p:cNvGrpSpPr>
            <p:nvPr/>
          </p:nvGrpSpPr>
          <p:grpSpPr bwMode="auto">
            <a:xfrm>
              <a:off x="2816" y="910"/>
              <a:ext cx="2667" cy="3120"/>
              <a:chOff x="2816" y="910"/>
              <a:chExt cx="2667" cy="3120"/>
            </a:xfrm>
          </p:grpSpPr>
          <p:grpSp>
            <p:nvGrpSpPr>
              <p:cNvPr id="15" name="Group 57">
                <a:extLst>
                  <a:ext uri="{FF2B5EF4-FFF2-40B4-BE49-F238E27FC236}">
                    <a16:creationId xmlns:a16="http://schemas.microsoft.com/office/drawing/2014/main" id="{ABB4ED74-6FDD-4944-A236-37F0C46A1FFD}"/>
                  </a:ext>
                </a:extLst>
              </p:cNvPr>
              <p:cNvGrpSpPr>
                <a:grpSpLocks/>
              </p:cNvGrpSpPr>
              <p:nvPr/>
            </p:nvGrpSpPr>
            <p:grpSpPr bwMode="auto">
              <a:xfrm>
                <a:off x="3452" y="910"/>
                <a:ext cx="2031" cy="3120"/>
                <a:chOff x="3452" y="910"/>
                <a:chExt cx="2031" cy="3120"/>
              </a:xfrm>
            </p:grpSpPr>
            <p:sp>
              <p:nvSpPr>
                <p:cNvPr id="17" name="Line 33">
                  <a:extLst>
                    <a:ext uri="{FF2B5EF4-FFF2-40B4-BE49-F238E27FC236}">
                      <a16:creationId xmlns:a16="http://schemas.microsoft.com/office/drawing/2014/main" id="{28ADE508-1D09-4EC0-B67A-F2F23133E3F7}"/>
                    </a:ext>
                  </a:extLst>
                </p:cNvPr>
                <p:cNvSpPr>
                  <a:spLocks noChangeShapeType="1"/>
                </p:cNvSpPr>
                <p:nvPr/>
              </p:nvSpPr>
              <p:spPr bwMode="auto">
                <a:xfrm>
                  <a:off x="3452" y="2060"/>
                  <a:ext cx="282" cy="9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8" name="Group 56">
                  <a:extLst>
                    <a:ext uri="{FF2B5EF4-FFF2-40B4-BE49-F238E27FC236}">
                      <a16:creationId xmlns:a16="http://schemas.microsoft.com/office/drawing/2014/main" id="{576E9D58-FC88-4CB6-A6BE-80BFD3A809CC}"/>
                    </a:ext>
                  </a:extLst>
                </p:cNvPr>
                <p:cNvGrpSpPr>
                  <a:grpSpLocks/>
                </p:cNvGrpSpPr>
                <p:nvPr/>
              </p:nvGrpSpPr>
              <p:grpSpPr bwMode="auto">
                <a:xfrm>
                  <a:off x="3458" y="910"/>
                  <a:ext cx="2025" cy="3120"/>
                  <a:chOff x="3458" y="910"/>
                  <a:chExt cx="2025" cy="3120"/>
                </a:xfrm>
              </p:grpSpPr>
              <p:sp>
                <p:nvSpPr>
                  <p:cNvPr id="19" name="Line 32">
                    <a:extLst>
                      <a:ext uri="{FF2B5EF4-FFF2-40B4-BE49-F238E27FC236}">
                        <a16:creationId xmlns:a16="http://schemas.microsoft.com/office/drawing/2014/main" id="{DEDF3BB5-81AB-46B8-9ADC-EDE56A22DF9F}"/>
                      </a:ext>
                    </a:extLst>
                  </p:cNvPr>
                  <p:cNvSpPr>
                    <a:spLocks noChangeShapeType="1"/>
                  </p:cNvSpPr>
                  <p:nvPr/>
                </p:nvSpPr>
                <p:spPr bwMode="auto">
                  <a:xfrm flipV="1">
                    <a:off x="3458" y="1411"/>
                    <a:ext cx="247" cy="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Rectangle 36">
                    <a:extLst>
                      <a:ext uri="{FF2B5EF4-FFF2-40B4-BE49-F238E27FC236}">
                        <a16:creationId xmlns:a16="http://schemas.microsoft.com/office/drawing/2014/main" id="{A252DB70-705A-45D1-A460-C1BC9C05BD87}"/>
                      </a:ext>
                    </a:extLst>
                  </p:cNvPr>
                  <p:cNvSpPr>
                    <a:spLocks noChangeArrowheads="1"/>
                  </p:cNvSpPr>
                  <p:nvPr/>
                </p:nvSpPr>
                <p:spPr bwMode="auto">
                  <a:xfrm>
                    <a:off x="3978" y="910"/>
                    <a:ext cx="988" cy="2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21" name="Text Box 37">
                    <a:extLst>
                      <a:ext uri="{FF2B5EF4-FFF2-40B4-BE49-F238E27FC236}">
                        <a16:creationId xmlns:a16="http://schemas.microsoft.com/office/drawing/2014/main" id="{5C768FCE-8CEE-47A8-8CDD-AF48245E7725}"/>
                      </a:ext>
                    </a:extLst>
                  </p:cNvPr>
                  <p:cNvSpPr txBox="1">
                    <a:spLocks noChangeArrowheads="1"/>
                  </p:cNvSpPr>
                  <p:nvPr/>
                </p:nvSpPr>
                <p:spPr bwMode="auto">
                  <a:xfrm>
                    <a:off x="3822" y="910"/>
                    <a:ext cx="1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err="1">
                        <a:latin typeface="+mn-lt"/>
                      </a:rPr>
                      <a:t>Attributs</a:t>
                    </a:r>
                    <a:endParaRPr lang="en-GB">
                      <a:latin typeface="+mn-lt"/>
                    </a:endParaRPr>
                  </a:p>
                </p:txBody>
              </p:sp>
              <p:sp>
                <p:nvSpPr>
                  <p:cNvPr id="22" name="AutoShape 38">
                    <a:extLst>
                      <a:ext uri="{FF2B5EF4-FFF2-40B4-BE49-F238E27FC236}">
                        <a16:creationId xmlns:a16="http://schemas.microsoft.com/office/drawing/2014/main" id="{1604842D-2102-4E10-B6C4-3840FA85AD07}"/>
                      </a:ext>
                    </a:extLst>
                  </p:cNvPr>
                  <p:cNvSpPr>
                    <a:spLocks/>
                  </p:cNvSpPr>
                  <p:nvPr/>
                </p:nvSpPr>
                <p:spPr bwMode="auto">
                  <a:xfrm rot="5429615">
                    <a:off x="4568" y="3316"/>
                    <a:ext cx="136" cy="839"/>
                  </a:xfrm>
                  <a:prstGeom prst="rightBrace">
                    <a:avLst>
                      <a:gd name="adj1" fmla="val 73848"/>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23" name="Text Box 39">
                    <a:extLst>
                      <a:ext uri="{FF2B5EF4-FFF2-40B4-BE49-F238E27FC236}">
                        <a16:creationId xmlns:a16="http://schemas.microsoft.com/office/drawing/2014/main" id="{F32D4FF4-6CB4-4066-AB20-E821C09C1BAE}"/>
                      </a:ext>
                    </a:extLst>
                  </p:cNvPr>
                  <p:cNvSpPr txBox="1">
                    <a:spLocks noChangeArrowheads="1"/>
                  </p:cNvSpPr>
                  <p:nvPr/>
                </p:nvSpPr>
                <p:spPr bwMode="auto">
                  <a:xfrm>
                    <a:off x="3966" y="3796"/>
                    <a:ext cx="151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b="1">
                        <a:solidFill>
                          <a:schemeClr val="accent5"/>
                        </a:solidFill>
                        <a:latin typeface="+mn-lt"/>
                      </a:rPr>
                      <a:t>Fiches </a:t>
                    </a:r>
                    <a:r>
                      <a:rPr lang="en-US" b="1" err="1">
                        <a:solidFill>
                          <a:schemeClr val="accent5"/>
                        </a:solidFill>
                        <a:latin typeface="+mn-lt"/>
                      </a:rPr>
                      <a:t>procédés</a:t>
                    </a:r>
                    <a:endParaRPr lang="en-US" b="1">
                      <a:solidFill>
                        <a:schemeClr val="accent5"/>
                      </a:solidFill>
                      <a:latin typeface="+mn-lt"/>
                    </a:endParaRPr>
                  </a:p>
                </p:txBody>
              </p:sp>
              <p:grpSp>
                <p:nvGrpSpPr>
                  <p:cNvPr id="24" name="Group 55">
                    <a:extLst>
                      <a:ext uri="{FF2B5EF4-FFF2-40B4-BE49-F238E27FC236}">
                        <a16:creationId xmlns:a16="http://schemas.microsoft.com/office/drawing/2014/main" id="{B26AD2A9-655D-47D4-A7B0-761BD84BAB94}"/>
                      </a:ext>
                    </a:extLst>
                  </p:cNvPr>
                  <p:cNvGrpSpPr>
                    <a:grpSpLocks/>
                  </p:cNvGrpSpPr>
                  <p:nvPr/>
                </p:nvGrpSpPr>
                <p:grpSpPr bwMode="auto">
                  <a:xfrm>
                    <a:off x="3785" y="1214"/>
                    <a:ext cx="1468" cy="2407"/>
                    <a:chOff x="3673" y="1126"/>
                    <a:chExt cx="1468" cy="2407"/>
                  </a:xfrm>
                </p:grpSpPr>
                <p:sp>
                  <p:nvSpPr>
                    <p:cNvPr id="25" name="AutoShape 54">
                      <a:extLst>
                        <a:ext uri="{FF2B5EF4-FFF2-40B4-BE49-F238E27FC236}">
                          <a16:creationId xmlns:a16="http://schemas.microsoft.com/office/drawing/2014/main" id="{E38104C9-762A-4634-9FE0-BC6E4F8CF903}"/>
                        </a:ext>
                      </a:extLst>
                    </p:cNvPr>
                    <p:cNvSpPr>
                      <a:spLocks noChangeArrowheads="1"/>
                    </p:cNvSpPr>
                    <p:nvPr/>
                  </p:nvSpPr>
                  <p:spPr bwMode="auto">
                    <a:xfrm>
                      <a:off x="3673" y="1126"/>
                      <a:ext cx="1271" cy="2003"/>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a:latin typeface="+mn-lt"/>
                        </a:rPr>
                        <a:t>      RTM</a:t>
                      </a:r>
                    </a:p>
                    <a:p>
                      <a:pPr>
                        <a:lnSpc>
                          <a:spcPct val="80000"/>
                        </a:lnSpc>
                        <a:spcBef>
                          <a:spcPct val="50000"/>
                        </a:spcBef>
                        <a:spcAft>
                          <a:spcPct val="0"/>
                        </a:spcAft>
                        <a:buClrTx/>
                        <a:buSzTx/>
                        <a:buFontTx/>
                        <a:buNone/>
                      </a:pPr>
                      <a:r>
                        <a:rPr lang="en-GB" sz="1400" b="1" err="1">
                          <a:latin typeface="+mn-lt"/>
                        </a:rPr>
                        <a:t>Matériau</a:t>
                      </a:r>
                      <a:endParaRPr lang="en-GB" sz="1400">
                        <a:latin typeface="+mn-lt"/>
                      </a:endParaRPr>
                    </a:p>
                    <a:p>
                      <a:pPr>
                        <a:lnSpc>
                          <a:spcPct val="80000"/>
                        </a:lnSpc>
                        <a:spcBef>
                          <a:spcPct val="50000"/>
                        </a:spcBef>
                        <a:spcAft>
                          <a:spcPct val="0"/>
                        </a:spcAft>
                        <a:buClrTx/>
                        <a:buSzTx/>
                        <a:buFontTx/>
                        <a:buNone/>
                      </a:pPr>
                      <a:r>
                        <a:rPr lang="en-GB" sz="1400" b="1" err="1">
                          <a:latin typeface="+mn-lt"/>
                        </a:rPr>
                        <a:t>Forme</a:t>
                      </a:r>
                      <a:r>
                        <a:rPr lang="en-GB" sz="1400">
                          <a:latin typeface="+mn-lt"/>
                        </a:rPr>
                        <a:t> </a:t>
                      </a:r>
                    </a:p>
                    <a:p>
                      <a:pPr>
                        <a:lnSpc>
                          <a:spcPct val="80000"/>
                        </a:lnSpc>
                        <a:spcBef>
                          <a:spcPct val="50000"/>
                        </a:spcBef>
                        <a:spcAft>
                          <a:spcPct val="0"/>
                        </a:spcAft>
                        <a:buClrTx/>
                        <a:buSzTx/>
                        <a:buFontTx/>
                        <a:buNone/>
                      </a:pPr>
                      <a:r>
                        <a:rPr lang="en-GB" sz="1400" err="1">
                          <a:solidFill>
                            <a:schemeClr val="accent3"/>
                          </a:solidFill>
                          <a:latin typeface="+mn-lt"/>
                        </a:rPr>
                        <a:t>Gamme</a:t>
                      </a:r>
                      <a:r>
                        <a:rPr lang="en-GB" sz="1400">
                          <a:solidFill>
                            <a:schemeClr val="accent3"/>
                          </a:solidFill>
                          <a:latin typeface="+mn-lt"/>
                        </a:rPr>
                        <a:t> de </a:t>
                      </a:r>
                      <a:r>
                        <a:rPr lang="en-GB" sz="1400" err="1">
                          <a:solidFill>
                            <a:schemeClr val="accent3"/>
                          </a:solidFill>
                          <a:latin typeface="+mn-lt"/>
                        </a:rPr>
                        <a:t>poids</a:t>
                      </a:r>
                      <a:endParaRPr lang="en-GB" sz="1400">
                        <a:solidFill>
                          <a:schemeClr val="accent3"/>
                        </a:solidFill>
                        <a:latin typeface="+mn-lt"/>
                      </a:endParaRPr>
                    </a:p>
                    <a:p>
                      <a:pPr>
                        <a:lnSpc>
                          <a:spcPct val="80000"/>
                        </a:lnSpc>
                        <a:spcBef>
                          <a:spcPct val="50000"/>
                        </a:spcBef>
                        <a:spcAft>
                          <a:spcPct val="0"/>
                        </a:spcAft>
                        <a:buClrTx/>
                        <a:buSzTx/>
                        <a:buFontTx/>
                        <a:buNone/>
                      </a:pPr>
                      <a:r>
                        <a:rPr lang="en-GB" sz="1400" err="1">
                          <a:solidFill>
                            <a:schemeClr val="accent3"/>
                          </a:solidFill>
                          <a:latin typeface="+mn-lt"/>
                        </a:rPr>
                        <a:t>Epaisseur</a:t>
                      </a:r>
                      <a:r>
                        <a:rPr lang="en-GB" sz="1400">
                          <a:solidFill>
                            <a:schemeClr val="accent3"/>
                          </a:solidFill>
                          <a:latin typeface="+mn-lt"/>
                        </a:rPr>
                        <a:t> section</a:t>
                      </a:r>
                    </a:p>
                    <a:p>
                      <a:pPr>
                        <a:lnSpc>
                          <a:spcPct val="80000"/>
                        </a:lnSpc>
                        <a:spcBef>
                          <a:spcPct val="50000"/>
                        </a:spcBef>
                        <a:spcAft>
                          <a:spcPct val="0"/>
                        </a:spcAft>
                        <a:buClrTx/>
                        <a:buSzTx/>
                        <a:buFontTx/>
                        <a:buNone/>
                      </a:pPr>
                      <a:r>
                        <a:rPr lang="en-GB" sz="1400" err="1">
                          <a:solidFill>
                            <a:schemeClr val="accent3"/>
                          </a:solidFill>
                          <a:latin typeface="+mn-lt"/>
                        </a:rPr>
                        <a:t>Tolérance</a:t>
                      </a:r>
                      <a:endParaRPr lang="en-GB" sz="1400">
                        <a:solidFill>
                          <a:schemeClr val="accent3"/>
                        </a:solidFill>
                        <a:latin typeface="+mn-lt"/>
                      </a:endParaRPr>
                    </a:p>
                    <a:p>
                      <a:pPr>
                        <a:lnSpc>
                          <a:spcPct val="80000"/>
                        </a:lnSpc>
                        <a:spcBef>
                          <a:spcPct val="50000"/>
                        </a:spcBef>
                        <a:spcAft>
                          <a:spcPct val="0"/>
                        </a:spcAft>
                        <a:buClrTx/>
                        <a:buSzTx/>
                        <a:buFontTx/>
                        <a:buNone/>
                      </a:pPr>
                      <a:r>
                        <a:rPr lang="en-GB" sz="1400" err="1">
                          <a:solidFill>
                            <a:schemeClr val="accent3"/>
                          </a:solidFill>
                          <a:latin typeface="+mn-lt"/>
                        </a:rPr>
                        <a:t>Rugosité</a:t>
                      </a:r>
                      <a:endParaRPr lang="en-GB" sz="1400">
                        <a:solidFill>
                          <a:schemeClr val="accent3"/>
                        </a:solidFill>
                        <a:latin typeface="+mn-lt"/>
                      </a:endParaRPr>
                    </a:p>
                    <a:p>
                      <a:pPr>
                        <a:lnSpc>
                          <a:spcPct val="80000"/>
                        </a:lnSpc>
                        <a:spcBef>
                          <a:spcPct val="50000"/>
                        </a:spcBef>
                        <a:spcAft>
                          <a:spcPct val="0"/>
                        </a:spcAft>
                        <a:buClrTx/>
                        <a:buSzTx/>
                        <a:buFontTx/>
                        <a:buNone/>
                      </a:pPr>
                      <a:r>
                        <a:rPr lang="en-GB" sz="1400">
                          <a:solidFill>
                            <a:schemeClr val="accent3"/>
                          </a:solidFill>
                          <a:latin typeface="+mn-lt"/>
                        </a:rPr>
                        <a:t>Taille de la </a:t>
                      </a:r>
                      <a:r>
                        <a:rPr lang="en-GB" sz="1400" err="1">
                          <a:solidFill>
                            <a:schemeClr val="accent3"/>
                          </a:solidFill>
                          <a:latin typeface="+mn-lt"/>
                        </a:rPr>
                        <a:t>série</a:t>
                      </a:r>
                      <a:endParaRPr lang="en-GB" sz="1400" b="1">
                        <a:solidFill>
                          <a:schemeClr val="accent3"/>
                        </a:solidFill>
                        <a:latin typeface="+mn-lt"/>
                      </a:endParaRPr>
                    </a:p>
                    <a:p>
                      <a:pPr>
                        <a:lnSpc>
                          <a:spcPct val="80000"/>
                        </a:lnSpc>
                        <a:spcBef>
                          <a:spcPct val="50000"/>
                        </a:spcBef>
                        <a:spcAft>
                          <a:spcPct val="0"/>
                        </a:spcAft>
                        <a:buClrTx/>
                        <a:buSzTx/>
                        <a:buFontTx/>
                        <a:buNone/>
                      </a:pPr>
                      <a:r>
                        <a:rPr lang="en-GB" sz="1400" b="1" i="1">
                          <a:latin typeface="+mn-lt"/>
                        </a:rPr>
                        <a:t>Documentation</a:t>
                      </a:r>
                    </a:p>
                    <a:p>
                      <a:pPr>
                        <a:lnSpc>
                          <a:spcPct val="80000"/>
                        </a:lnSpc>
                        <a:spcBef>
                          <a:spcPct val="50000"/>
                        </a:spcBef>
                        <a:spcAft>
                          <a:spcPct val="0"/>
                        </a:spcAft>
                        <a:buClrTx/>
                        <a:buSzTx/>
                        <a:buFontTx/>
                        <a:buNone/>
                      </a:pPr>
                      <a:r>
                        <a:rPr lang="en-GB" sz="1400">
                          <a:solidFill>
                            <a:schemeClr val="accent3"/>
                          </a:solidFill>
                          <a:latin typeface="+mn-lt"/>
                        </a:rPr>
                        <a:t>-- </a:t>
                      </a:r>
                      <a:r>
                        <a:rPr lang="en-GB" sz="1400" err="1">
                          <a:solidFill>
                            <a:schemeClr val="accent3"/>
                          </a:solidFill>
                          <a:latin typeface="+mn-lt"/>
                        </a:rPr>
                        <a:t>spécifique</a:t>
                      </a:r>
                      <a:endParaRPr lang="en-GB" sz="1400">
                        <a:solidFill>
                          <a:schemeClr val="accent3"/>
                        </a:solidFill>
                        <a:latin typeface="+mn-lt"/>
                      </a:endParaRPr>
                    </a:p>
                    <a:p>
                      <a:pPr>
                        <a:lnSpc>
                          <a:spcPct val="80000"/>
                        </a:lnSpc>
                        <a:spcBef>
                          <a:spcPct val="50000"/>
                        </a:spcBef>
                        <a:spcAft>
                          <a:spcPct val="0"/>
                        </a:spcAft>
                        <a:buClrTx/>
                        <a:buSzTx/>
                        <a:buFontTx/>
                        <a:buNone/>
                      </a:pPr>
                      <a:r>
                        <a:rPr lang="en-GB" sz="1400">
                          <a:solidFill>
                            <a:schemeClr val="accent3"/>
                          </a:solidFill>
                          <a:latin typeface="+mn-lt"/>
                        </a:rPr>
                        <a:t>-- </a:t>
                      </a:r>
                      <a:r>
                        <a:rPr lang="en-GB" sz="1400" err="1">
                          <a:solidFill>
                            <a:schemeClr val="accent3"/>
                          </a:solidFill>
                          <a:latin typeface="+mn-lt"/>
                        </a:rPr>
                        <a:t>generale</a:t>
                      </a:r>
                      <a:endParaRPr lang="en-GB" sz="1400">
                        <a:solidFill>
                          <a:schemeClr val="accent3"/>
                        </a:solidFill>
                        <a:latin typeface="+mn-lt"/>
                      </a:endParaRPr>
                    </a:p>
                  </p:txBody>
                </p:sp>
                <p:sp>
                  <p:nvSpPr>
                    <p:cNvPr id="26" name="AutoShape 53">
                      <a:extLst>
                        <a:ext uri="{FF2B5EF4-FFF2-40B4-BE49-F238E27FC236}">
                          <a16:creationId xmlns:a16="http://schemas.microsoft.com/office/drawing/2014/main" id="{B5EC5AC2-CB7D-4348-B7CA-AE078BD54BEF}"/>
                        </a:ext>
                      </a:extLst>
                    </p:cNvPr>
                    <p:cNvSpPr>
                      <a:spLocks noChangeArrowheads="1"/>
                    </p:cNvSpPr>
                    <p:nvPr/>
                  </p:nvSpPr>
                  <p:spPr bwMode="auto">
                    <a:xfrm>
                      <a:off x="3772" y="1325"/>
                      <a:ext cx="1271" cy="2006"/>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fr-FR" sz="1600" b="1">
                          <a:latin typeface="+mn-lt"/>
                        </a:rPr>
                        <a:t>Soufflage </a:t>
                      </a:r>
                      <a:endParaRPr lang="en-GB" sz="1400">
                        <a:latin typeface="+mn-lt"/>
                      </a:endParaRPr>
                    </a:p>
                    <a:p>
                      <a:pPr>
                        <a:lnSpc>
                          <a:spcPct val="80000"/>
                        </a:lnSpc>
                        <a:spcBef>
                          <a:spcPct val="50000"/>
                        </a:spcBef>
                        <a:spcAft>
                          <a:spcPct val="0"/>
                        </a:spcAft>
                        <a:buClrTx/>
                        <a:buSzTx/>
                        <a:buFontTx/>
                        <a:buNone/>
                      </a:pPr>
                      <a:r>
                        <a:rPr lang="en-GB" sz="1400" b="1" err="1">
                          <a:latin typeface="+mn-lt"/>
                        </a:rPr>
                        <a:t>Matériau</a:t>
                      </a:r>
                      <a:r>
                        <a:rPr lang="en-GB" sz="1400" b="1">
                          <a:latin typeface="+mn-lt"/>
                        </a:rPr>
                        <a:t> </a:t>
                      </a:r>
                    </a:p>
                    <a:p>
                      <a:pPr>
                        <a:lnSpc>
                          <a:spcPct val="80000"/>
                        </a:lnSpc>
                        <a:spcBef>
                          <a:spcPct val="50000"/>
                        </a:spcBef>
                        <a:spcAft>
                          <a:spcPct val="0"/>
                        </a:spcAft>
                        <a:buClrTx/>
                        <a:buSzTx/>
                        <a:buFontTx/>
                        <a:buNone/>
                      </a:pPr>
                      <a:r>
                        <a:rPr lang="en-GB" sz="1400" b="1" err="1">
                          <a:latin typeface="+mn-lt"/>
                        </a:rPr>
                        <a:t>Forme</a:t>
                      </a:r>
                      <a:r>
                        <a:rPr lang="en-GB" sz="1400">
                          <a:latin typeface="+mn-lt"/>
                        </a:rPr>
                        <a:t> </a:t>
                      </a:r>
                    </a:p>
                    <a:p>
                      <a:pPr>
                        <a:lnSpc>
                          <a:spcPct val="80000"/>
                        </a:lnSpc>
                        <a:spcBef>
                          <a:spcPct val="50000"/>
                        </a:spcBef>
                        <a:spcAft>
                          <a:spcPct val="0"/>
                        </a:spcAft>
                        <a:buClrTx/>
                        <a:buSzTx/>
                        <a:buFontTx/>
                        <a:buNone/>
                      </a:pPr>
                      <a:r>
                        <a:rPr lang="en-GB" sz="1400" err="1">
                          <a:solidFill>
                            <a:schemeClr val="accent3"/>
                          </a:solidFill>
                          <a:latin typeface="+mn-lt"/>
                        </a:rPr>
                        <a:t>Gamme</a:t>
                      </a:r>
                      <a:r>
                        <a:rPr lang="en-GB" sz="1400">
                          <a:solidFill>
                            <a:schemeClr val="accent3"/>
                          </a:solidFill>
                          <a:latin typeface="+mn-lt"/>
                        </a:rPr>
                        <a:t> de </a:t>
                      </a:r>
                      <a:r>
                        <a:rPr lang="en-GB" sz="1400" err="1">
                          <a:solidFill>
                            <a:schemeClr val="accent3"/>
                          </a:solidFill>
                          <a:latin typeface="+mn-lt"/>
                        </a:rPr>
                        <a:t>poids</a:t>
                      </a:r>
                      <a:endParaRPr lang="en-GB" sz="1400">
                        <a:solidFill>
                          <a:schemeClr val="accent3"/>
                        </a:solidFill>
                        <a:latin typeface="+mn-lt"/>
                      </a:endParaRPr>
                    </a:p>
                    <a:p>
                      <a:pPr>
                        <a:lnSpc>
                          <a:spcPct val="80000"/>
                        </a:lnSpc>
                        <a:spcBef>
                          <a:spcPct val="50000"/>
                        </a:spcBef>
                        <a:spcAft>
                          <a:spcPct val="0"/>
                        </a:spcAft>
                        <a:buClrTx/>
                        <a:buSzTx/>
                        <a:buFontTx/>
                        <a:buNone/>
                      </a:pPr>
                      <a:r>
                        <a:rPr lang="en-GB" sz="1400" err="1">
                          <a:solidFill>
                            <a:schemeClr val="accent3"/>
                          </a:solidFill>
                          <a:latin typeface="+mn-lt"/>
                        </a:rPr>
                        <a:t>Epaisseur</a:t>
                      </a:r>
                      <a:r>
                        <a:rPr lang="en-GB" sz="1400">
                          <a:solidFill>
                            <a:schemeClr val="accent3"/>
                          </a:solidFill>
                          <a:latin typeface="+mn-lt"/>
                        </a:rPr>
                        <a:t> section</a:t>
                      </a:r>
                    </a:p>
                    <a:p>
                      <a:pPr>
                        <a:lnSpc>
                          <a:spcPct val="80000"/>
                        </a:lnSpc>
                        <a:spcBef>
                          <a:spcPct val="50000"/>
                        </a:spcBef>
                        <a:spcAft>
                          <a:spcPct val="0"/>
                        </a:spcAft>
                        <a:buClrTx/>
                        <a:buSzTx/>
                        <a:buFontTx/>
                        <a:buNone/>
                      </a:pPr>
                      <a:r>
                        <a:rPr lang="en-GB" sz="1400" err="1">
                          <a:solidFill>
                            <a:schemeClr val="accent3"/>
                          </a:solidFill>
                          <a:latin typeface="+mn-lt"/>
                        </a:rPr>
                        <a:t>Tolérance</a:t>
                      </a:r>
                      <a:endParaRPr lang="en-GB" sz="1400">
                        <a:solidFill>
                          <a:schemeClr val="accent3"/>
                        </a:solidFill>
                        <a:latin typeface="+mn-lt"/>
                      </a:endParaRPr>
                    </a:p>
                    <a:p>
                      <a:pPr>
                        <a:lnSpc>
                          <a:spcPct val="80000"/>
                        </a:lnSpc>
                        <a:spcBef>
                          <a:spcPct val="50000"/>
                        </a:spcBef>
                        <a:spcAft>
                          <a:spcPct val="0"/>
                        </a:spcAft>
                        <a:buClrTx/>
                        <a:buSzTx/>
                        <a:buFontTx/>
                        <a:buNone/>
                      </a:pPr>
                      <a:r>
                        <a:rPr lang="en-GB" sz="1400" err="1">
                          <a:solidFill>
                            <a:schemeClr val="accent3"/>
                          </a:solidFill>
                          <a:latin typeface="+mn-lt"/>
                        </a:rPr>
                        <a:t>Rugosité</a:t>
                      </a:r>
                      <a:endParaRPr lang="en-GB" sz="1400">
                        <a:solidFill>
                          <a:schemeClr val="accent3"/>
                        </a:solidFill>
                        <a:latin typeface="+mn-lt"/>
                      </a:endParaRPr>
                    </a:p>
                    <a:p>
                      <a:pPr>
                        <a:lnSpc>
                          <a:spcPct val="80000"/>
                        </a:lnSpc>
                        <a:spcBef>
                          <a:spcPct val="50000"/>
                        </a:spcBef>
                        <a:spcAft>
                          <a:spcPct val="0"/>
                        </a:spcAft>
                        <a:buClrTx/>
                        <a:buSzTx/>
                        <a:buFontTx/>
                        <a:buNone/>
                      </a:pPr>
                      <a:r>
                        <a:rPr lang="en-GB" sz="1400">
                          <a:solidFill>
                            <a:schemeClr val="accent3"/>
                          </a:solidFill>
                          <a:latin typeface="+mn-lt"/>
                        </a:rPr>
                        <a:t>Taille de la </a:t>
                      </a:r>
                      <a:r>
                        <a:rPr lang="en-GB" sz="1400" err="1">
                          <a:solidFill>
                            <a:schemeClr val="accent3"/>
                          </a:solidFill>
                          <a:latin typeface="+mn-lt"/>
                        </a:rPr>
                        <a:t>série</a:t>
                      </a:r>
                      <a:endParaRPr lang="en-GB" sz="1400" b="1">
                        <a:solidFill>
                          <a:schemeClr val="accent3"/>
                        </a:solidFill>
                        <a:latin typeface="+mn-lt"/>
                      </a:endParaRPr>
                    </a:p>
                    <a:p>
                      <a:pPr>
                        <a:lnSpc>
                          <a:spcPct val="80000"/>
                        </a:lnSpc>
                        <a:spcBef>
                          <a:spcPct val="50000"/>
                        </a:spcBef>
                        <a:spcAft>
                          <a:spcPct val="0"/>
                        </a:spcAft>
                        <a:buClrTx/>
                        <a:buSzTx/>
                        <a:buFontTx/>
                        <a:buNone/>
                      </a:pPr>
                      <a:r>
                        <a:rPr lang="en-GB" sz="1400" b="1" i="1">
                          <a:latin typeface="+mn-lt"/>
                        </a:rPr>
                        <a:t>Documentation</a:t>
                      </a:r>
                    </a:p>
                    <a:p>
                      <a:pPr>
                        <a:lnSpc>
                          <a:spcPct val="80000"/>
                        </a:lnSpc>
                        <a:spcBef>
                          <a:spcPct val="50000"/>
                        </a:spcBef>
                        <a:spcAft>
                          <a:spcPct val="0"/>
                        </a:spcAft>
                        <a:buClrTx/>
                        <a:buSzTx/>
                        <a:buFontTx/>
                        <a:buNone/>
                      </a:pPr>
                      <a:r>
                        <a:rPr lang="en-GB" sz="1400">
                          <a:solidFill>
                            <a:schemeClr val="accent3"/>
                          </a:solidFill>
                          <a:latin typeface="+mn-lt"/>
                        </a:rPr>
                        <a:t>-- </a:t>
                      </a:r>
                      <a:r>
                        <a:rPr lang="en-GB" sz="1400" err="1">
                          <a:solidFill>
                            <a:schemeClr val="accent3"/>
                          </a:solidFill>
                          <a:latin typeface="+mn-lt"/>
                        </a:rPr>
                        <a:t>spécifique</a:t>
                      </a:r>
                      <a:endParaRPr lang="en-GB" sz="1400">
                        <a:solidFill>
                          <a:schemeClr val="accent3"/>
                        </a:solidFill>
                        <a:latin typeface="+mn-lt"/>
                      </a:endParaRPr>
                    </a:p>
                    <a:p>
                      <a:pPr>
                        <a:lnSpc>
                          <a:spcPct val="80000"/>
                        </a:lnSpc>
                        <a:spcBef>
                          <a:spcPct val="50000"/>
                        </a:spcBef>
                        <a:spcAft>
                          <a:spcPct val="0"/>
                        </a:spcAft>
                        <a:buClrTx/>
                        <a:buSzTx/>
                        <a:buFontTx/>
                        <a:buNone/>
                      </a:pPr>
                      <a:r>
                        <a:rPr lang="en-GB" sz="1400">
                          <a:solidFill>
                            <a:schemeClr val="accent3"/>
                          </a:solidFill>
                          <a:latin typeface="+mn-lt"/>
                        </a:rPr>
                        <a:t>-- </a:t>
                      </a:r>
                      <a:r>
                        <a:rPr lang="en-GB" sz="1400" err="1">
                          <a:solidFill>
                            <a:schemeClr val="accent3"/>
                          </a:solidFill>
                          <a:latin typeface="+mn-lt"/>
                        </a:rPr>
                        <a:t>generale</a:t>
                      </a:r>
                      <a:endParaRPr lang="en-GB" sz="1400">
                        <a:solidFill>
                          <a:schemeClr val="accent3"/>
                        </a:solidFill>
                        <a:latin typeface="+mn-lt"/>
                      </a:endParaRPr>
                    </a:p>
                  </p:txBody>
                </p:sp>
                <p:sp>
                  <p:nvSpPr>
                    <p:cNvPr id="27" name="AutoShape 40">
                      <a:extLst>
                        <a:ext uri="{FF2B5EF4-FFF2-40B4-BE49-F238E27FC236}">
                          <a16:creationId xmlns:a16="http://schemas.microsoft.com/office/drawing/2014/main" id="{EFF5FBF0-4D6B-4AD5-9BD8-EF348E3A9DC7}"/>
                        </a:ext>
                      </a:extLst>
                    </p:cNvPr>
                    <p:cNvSpPr>
                      <a:spLocks noChangeArrowheads="1"/>
                    </p:cNvSpPr>
                    <p:nvPr/>
                  </p:nvSpPr>
                  <p:spPr bwMode="auto">
                    <a:xfrm>
                      <a:off x="3870" y="1527"/>
                      <a:ext cx="1271" cy="2006"/>
                    </a:xfrm>
                    <a:prstGeom prst="roundRect">
                      <a:avLst>
                        <a:gd name="adj" fmla="val 8157"/>
                      </a:avLst>
                    </a:prstGeom>
                    <a:solidFill>
                      <a:schemeClr val="bg1"/>
                    </a:solidFill>
                    <a:ln w="19050">
                      <a:solidFill>
                        <a:srgbClr val="FFB71B"/>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a:solidFill>
                            <a:sysClr val="windowText" lastClr="000000"/>
                          </a:solidFill>
                          <a:latin typeface="+mn-lt"/>
                        </a:rPr>
                        <a:t>Injection</a:t>
                      </a:r>
                    </a:p>
                    <a:p>
                      <a:pPr>
                        <a:lnSpc>
                          <a:spcPct val="80000"/>
                        </a:lnSpc>
                        <a:spcBef>
                          <a:spcPct val="50000"/>
                        </a:spcBef>
                        <a:spcAft>
                          <a:spcPct val="0"/>
                        </a:spcAft>
                        <a:buClrTx/>
                        <a:buSzTx/>
                        <a:buFontTx/>
                        <a:buNone/>
                      </a:pPr>
                      <a:r>
                        <a:rPr lang="en-GB" sz="1400" b="1" err="1">
                          <a:latin typeface="+mn-lt"/>
                        </a:rPr>
                        <a:t>Matériau</a:t>
                      </a:r>
                      <a:endParaRPr lang="en-GB" sz="1400">
                        <a:latin typeface="+mn-lt"/>
                      </a:endParaRPr>
                    </a:p>
                    <a:p>
                      <a:pPr>
                        <a:lnSpc>
                          <a:spcPct val="80000"/>
                        </a:lnSpc>
                        <a:spcBef>
                          <a:spcPct val="50000"/>
                        </a:spcBef>
                        <a:spcAft>
                          <a:spcPct val="0"/>
                        </a:spcAft>
                        <a:buClrTx/>
                        <a:buSzTx/>
                        <a:buFontTx/>
                        <a:buNone/>
                      </a:pPr>
                      <a:r>
                        <a:rPr lang="en-GB" sz="1400" b="1" err="1">
                          <a:latin typeface="+mn-lt"/>
                        </a:rPr>
                        <a:t>Forme</a:t>
                      </a:r>
                      <a:r>
                        <a:rPr lang="en-GB" sz="1400">
                          <a:latin typeface="+mn-lt"/>
                        </a:rPr>
                        <a:t> </a:t>
                      </a:r>
                    </a:p>
                    <a:p>
                      <a:pPr>
                        <a:lnSpc>
                          <a:spcPct val="80000"/>
                        </a:lnSpc>
                        <a:spcBef>
                          <a:spcPct val="50000"/>
                        </a:spcBef>
                        <a:spcAft>
                          <a:spcPct val="0"/>
                        </a:spcAft>
                        <a:buClrTx/>
                        <a:buSzTx/>
                        <a:buFontTx/>
                        <a:buNone/>
                      </a:pPr>
                      <a:r>
                        <a:rPr lang="en-GB" sz="1400" err="1">
                          <a:solidFill>
                            <a:schemeClr val="accent3"/>
                          </a:solidFill>
                          <a:latin typeface="+mn-lt"/>
                        </a:rPr>
                        <a:t>Gamme</a:t>
                      </a:r>
                      <a:r>
                        <a:rPr lang="en-GB" sz="1400">
                          <a:solidFill>
                            <a:schemeClr val="accent3"/>
                          </a:solidFill>
                          <a:latin typeface="+mn-lt"/>
                        </a:rPr>
                        <a:t> de </a:t>
                      </a:r>
                      <a:r>
                        <a:rPr lang="en-GB" sz="1400" err="1">
                          <a:solidFill>
                            <a:schemeClr val="accent3"/>
                          </a:solidFill>
                          <a:latin typeface="+mn-lt"/>
                        </a:rPr>
                        <a:t>poids</a:t>
                      </a:r>
                      <a:endParaRPr lang="en-GB" sz="1400">
                        <a:solidFill>
                          <a:schemeClr val="accent3"/>
                        </a:solidFill>
                        <a:latin typeface="+mn-lt"/>
                      </a:endParaRPr>
                    </a:p>
                    <a:p>
                      <a:pPr>
                        <a:lnSpc>
                          <a:spcPct val="80000"/>
                        </a:lnSpc>
                        <a:spcBef>
                          <a:spcPct val="50000"/>
                        </a:spcBef>
                        <a:spcAft>
                          <a:spcPct val="0"/>
                        </a:spcAft>
                        <a:buClrTx/>
                        <a:buSzTx/>
                        <a:buFontTx/>
                        <a:buNone/>
                      </a:pPr>
                      <a:r>
                        <a:rPr lang="en-GB" sz="1400" err="1">
                          <a:solidFill>
                            <a:schemeClr val="accent3"/>
                          </a:solidFill>
                          <a:latin typeface="+mn-lt"/>
                        </a:rPr>
                        <a:t>Epaisseur</a:t>
                      </a:r>
                      <a:r>
                        <a:rPr lang="en-GB" sz="1400">
                          <a:solidFill>
                            <a:schemeClr val="accent3"/>
                          </a:solidFill>
                          <a:latin typeface="+mn-lt"/>
                        </a:rPr>
                        <a:t> section</a:t>
                      </a:r>
                    </a:p>
                    <a:p>
                      <a:pPr>
                        <a:lnSpc>
                          <a:spcPct val="80000"/>
                        </a:lnSpc>
                        <a:spcBef>
                          <a:spcPct val="50000"/>
                        </a:spcBef>
                        <a:spcAft>
                          <a:spcPct val="0"/>
                        </a:spcAft>
                        <a:buClrTx/>
                        <a:buSzTx/>
                        <a:buFontTx/>
                        <a:buNone/>
                      </a:pPr>
                      <a:r>
                        <a:rPr lang="en-GB" sz="1400" err="1">
                          <a:solidFill>
                            <a:schemeClr val="accent3"/>
                          </a:solidFill>
                          <a:latin typeface="+mn-lt"/>
                        </a:rPr>
                        <a:t>Tolérance</a:t>
                      </a:r>
                      <a:endParaRPr lang="en-GB" sz="1400">
                        <a:solidFill>
                          <a:schemeClr val="accent3"/>
                        </a:solidFill>
                        <a:latin typeface="+mn-lt"/>
                      </a:endParaRPr>
                    </a:p>
                    <a:p>
                      <a:pPr>
                        <a:lnSpc>
                          <a:spcPct val="80000"/>
                        </a:lnSpc>
                        <a:spcBef>
                          <a:spcPct val="50000"/>
                        </a:spcBef>
                        <a:spcAft>
                          <a:spcPct val="0"/>
                        </a:spcAft>
                        <a:buClrTx/>
                        <a:buSzTx/>
                        <a:buFontTx/>
                        <a:buNone/>
                      </a:pPr>
                      <a:r>
                        <a:rPr lang="en-GB" sz="1400" err="1">
                          <a:solidFill>
                            <a:schemeClr val="accent3"/>
                          </a:solidFill>
                          <a:latin typeface="+mn-lt"/>
                        </a:rPr>
                        <a:t>Rugosité</a:t>
                      </a:r>
                      <a:endParaRPr lang="en-GB" sz="1400">
                        <a:solidFill>
                          <a:schemeClr val="accent3"/>
                        </a:solidFill>
                        <a:latin typeface="+mn-lt"/>
                      </a:endParaRPr>
                    </a:p>
                    <a:p>
                      <a:pPr>
                        <a:lnSpc>
                          <a:spcPct val="80000"/>
                        </a:lnSpc>
                        <a:spcBef>
                          <a:spcPct val="50000"/>
                        </a:spcBef>
                        <a:spcAft>
                          <a:spcPct val="0"/>
                        </a:spcAft>
                        <a:buClrTx/>
                        <a:buSzTx/>
                        <a:buFontTx/>
                        <a:buNone/>
                      </a:pPr>
                      <a:r>
                        <a:rPr lang="en-GB" sz="1400">
                          <a:solidFill>
                            <a:schemeClr val="accent3"/>
                          </a:solidFill>
                          <a:latin typeface="+mn-lt"/>
                        </a:rPr>
                        <a:t>Taille de la </a:t>
                      </a:r>
                      <a:r>
                        <a:rPr lang="en-GB" sz="1400" err="1">
                          <a:solidFill>
                            <a:schemeClr val="accent3"/>
                          </a:solidFill>
                          <a:latin typeface="+mn-lt"/>
                        </a:rPr>
                        <a:t>série</a:t>
                      </a:r>
                      <a:endParaRPr lang="en-GB" sz="1400" b="1">
                        <a:solidFill>
                          <a:schemeClr val="accent3"/>
                        </a:solidFill>
                        <a:latin typeface="+mn-lt"/>
                      </a:endParaRPr>
                    </a:p>
                    <a:p>
                      <a:pPr>
                        <a:lnSpc>
                          <a:spcPct val="80000"/>
                        </a:lnSpc>
                        <a:spcBef>
                          <a:spcPct val="50000"/>
                        </a:spcBef>
                        <a:spcAft>
                          <a:spcPct val="0"/>
                        </a:spcAft>
                        <a:buClrTx/>
                        <a:buSzTx/>
                        <a:buFontTx/>
                        <a:buNone/>
                      </a:pPr>
                      <a:r>
                        <a:rPr lang="en-GB" sz="1400" b="1" i="1">
                          <a:latin typeface="+mn-lt"/>
                        </a:rPr>
                        <a:t>Documentation</a:t>
                      </a:r>
                    </a:p>
                    <a:p>
                      <a:pPr>
                        <a:lnSpc>
                          <a:spcPct val="80000"/>
                        </a:lnSpc>
                        <a:spcBef>
                          <a:spcPct val="50000"/>
                        </a:spcBef>
                        <a:spcAft>
                          <a:spcPct val="0"/>
                        </a:spcAft>
                        <a:buClrTx/>
                        <a:buSzTx/>
                        <a:buFontTx/>
                        <a:buNone/>
                      </a:pPr>
                      <a:r>
                        <a:rPr lang="en-GB" sz="1400">
                          <a:solidFill>
                            <a:schemeClr val="accent3"/>
                          </a:solidFill>
                          <a:latin typeface="+mn-lt"/>
                        </a:rPr>
                        <a:t>-- </a:t>
                      </a:r>
                      <a:r>
                        <a:rPr lang="en-GB" sz="1400" err="1">
                          <a:solidFill>
                            <a:schemeClr val="accent3"/>
                          </a:solidFill>
                          <a:latin typeface="+mn-lt"/>
                        </a:rPr>
                        <a:t>spécifique</a:t>
                      </a:r>
                      <a:endParaRPr lang="en-GB" sz="1400">
                        <a:solidFill>
                          <a:schemeClr val="accent3"/>
                        </a:solidFill>
                        <a:latin typeface="+mn-lt"/>
                      </a:endParaRPr>
                    </a:p>
                    <a:p>
                      <a:pPr>
                        <a:lnSpc>
                          <a:spcPct val="80000"/>
                        </a:lnSpc>
                        <a:spcBef>
                          <a:spcPct val="50000"/>
                        </a:spcBef>
                        <a:spcAft>
                          <a:spcPct val="0"/>
                        </a:spcAft>
                        <a:buClrTx/>
                        <a:buSzTx/>
                        <a:buFontTx/>
                        <a:buNone/>
                      </a:pPr>
                      <a:r>
                        <a:rPr lang="en-GB" sz="1400">
                          <a:solidFill>
                            <a:schemeClr val="accent3"/>
                          </a:solidFill>
                          <a:latin typeface="+mn-lt"/>
                        </a:rPr>
                        <a:t>-- </a:t>
                      </a:r>
                      <a:r>
                        <a:rPr lang="en-GB" sz="1400" err="1">
                          <a:solidFill>
                            <a:schemeClr val="accent3"/>
                          </a:solidFill>
                          <a:latin typeface="+mn-lt"/>
                        </a:rPr>
                        <a:t>génerale</a:t>
                      </a:r>
                      <a:endParaRPr lang="en-GB" sz="1400">
                        <a:solidFill>
                          <a:schemeClr val="accent3"/>
                        </a:solidFill>
                        <a:latin typeface="+mn-lt"/>
                      </a:endParaRPr>
                    </a:p>
                  </p:txBody>
                </p:sp>
              </p:grpSp>
            </p:grpSp>
          </p:grpSp>
          <p:sp>
            <p:nvSpPr>
              <p:cNvPr id="16" name="Rectangle 60">
                <a:extLst>
                  <a:ext uri="{FF2B5EF4-FFF2-40B4-BE49-F238E27FC236}">
                    <a16:creationId xmlns:a16="http://schemas.microsoft.com/office/drawing/2014/main" id="{7868BFB0-55CE-4015-87A1-428EE4EFE1D1}"/>
                  </a:ext>
                </a:extLst>
              </p:cNvPr>
              <p:cNvSpPr>
                <a:spLocks noChangeArrowheads="1"/>
              </p:cNvSpPr>
              <p:nvPr/>
            </p:nvSpPr>
            <p:spPr bwMode="auto">
              <a:xfrm>
                <a:off x="2816" y="1944"/>
                <a:ext cx="544" cy="233"/>
              </a:xfrm>
              <a:prstGeom prst="rect">
                <a:avLst/>
              </a:prstGeom>
              <a:solidFill>
                <a:schemeClr val="accent2">
                  <a:alpha val="50195"/>
                </a:schemeClr>
              </a:solidFill>
              <a:ln w="19050">
                <a:solidFill>
                  <a:srgbClr val="FFB71B"/>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grpSp>
          <p:nvGrpSpPr>
            <p:cNvPr id="6" name="Group 71">
              <a:extLst>
                <a:ext uri="{FF2B5EF4-FFF2-40B4-BE49-F238E27FC236}">
                  <a16:creationId xmlns:a16="http://schemas.microsoft.com/office/drawing/2014/main" id="{CBAD8AA1-22CA-4BB7-BDC6-6023397FE56A}"/>
                </a:ext>
              </a:extLst>
            </p:cNvPr>
            <p:cNvGrpSpPr>
              <a:grpSpLocks/>
            </p:cNvGrpSpPr>
            <p:nvPr/>
          </p:nvGrpSpPr>
          <p:grpSpPr bwMode="auto">
            <a:xfrm>
              <a:off x="1883" y="916"/>
              <a:ext cx="1852" cy="1717"/>
              <a:chOff x="1883" y="916"/>
              <a:chExt cx="1852" cy="1717"/>
            </a:xfrm>
          </p:grpSpPr>
          <p:grpSp>
            <p:nvGrpSpPr>
              <p:cNvPr id="7" name="Group 24">
                <a:extLst>
                  <a:ext uri="{FF2B5EF4-FFF2-40B4-BE49-F238E27FC236}">
                    <a16:creationId xmlns:a16="http://schemas.microsoft.com/office/drawing/2014/main" id="{8FB15BA1-1E0D-401A-A5EA-0A53B01C0F4D}"/>
                  </a:ext>
                </a:extLst>
              </p:cNvPr>
              <p:cNvGrpSpPr>
                <a:grpSpLocks/>
              </p:cNvGrpSpPr>
              <p:nvPr/>
            </p:nvGrpSpPr>
            <p:grpSpPr bwMode="auto">
              <a:xfrm>
                <a:off x="2507" y="916"/>
                <a:ext cx="1228" cy="1717"/>
                <a:chOff x="2404" y="916"/>
                <a:chExt cx="1133" cy="1717"/>
              </a:xfrm>
            </p:grpSpPr>
            <p:grpSp>
              <p:nvGrpSpPr>
                <p:cNvPr id="9" name="Group 25">
                  <a:extLst>
                    <a:ext uri="{FF2B5EF4-FFF2-40B4-BE49-F238E27FC236}">
                      <a16:creationId xmlns:a16="http://schemas.microsoft.com/office/drawing/2014/main" id="{1F2BC70F-D86B-4372-A7BF-9B6EE0BF66D5}"/>
                    </a:ext>
                  </a:extLst>
                </p:cNvPr>
                <p:cNvGrpSpPr>
                  <a:grpSpLocks/>
                </p:cNvGrpSpPr>
                <p:nvPr/>
              </p:nvGrpSpPr>
              <p:grpSpPr bwMode="auto">
                <a:xfrm>
                  <a:off x="2730" y="916"/>
                  <a:ext cx="720" cy="240"/>
                  <a:chOff x="2976" y="816"/>
                  <a:chExt cx="720" cy="240"/>
                </a:xfrm>
              </p:grpSpPr>
              <p:sp>
                <p:nvSpPr>
                  <p:cNvPr id="13" name="Rectangle 26">
                    <a:extLst>
                      <a:ext uri="{FF2B5EF4-FFF2-40B4-BE49-F238E27FC236}">
                        <a16:creationId xmlns:a16="http://schemas.microsoft.com/office/drawing/2014/main" id="{D41A42CC-203A-49D5-9B82-4E9D8D1CC3B8}"/>
                      </a:ext>
                    </a:extLst>
                  </p:cNvPr>
                  <p:cNvSpPr>
                    <a:spLocks noChangeArrowheads="1"/>
                  </p:cNvSpPr>
                  <p:nvPr/>
                </p:nvSpPr>
                <p:spPr bwMode="auto">
                  <a:xfrm>
                    <a:off x="2976" y="816"/>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4" name="Text Box 27">
                    <a:extLst>
                      <a:ext uri="{FF2B5EF4-FFF2-40B4-BE49-F238E27FC236}">
                        <a16:creationId xmlns:a16="http://schemas.microsoft.com/office/drawing/2014/main" id="{884BB55E-DF16-49B0-AF8E-43639B149E30}"/>
                      </a:ext>
                    </a:extLst>
                  </p:cNvPr>
                  <p:cNvSpPr txBox="1">
                    <a:spLocks noChangeArrowheads="1"/>
                  </p:cNvSpPr>
                  <p:nvPr/>
                </p:nvSpPr>
                <p:spPr bwMode="auto">
                  <a:xfrm>
                    <a:off x="3024" y="816"/>
                    <a:ext cx="5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err="1">
                        <a:latin typeface="+mn-lt"/>
                      </a:rPr>
                      <a:t>Membre</a:t>
                    </a:r>
                    <a:endParaRPr lang="en-US" b="1">
                      <a:latin typeface="+mn-lt"/>
                    </a:endParaRPr>
                  </a:p>
                </p:txBody>
              </p:sp>
            </p:grpSp>
            <p:sp>
              <p:nvSpPr>
                <p:cNvPr id="10" name="Text Box 28">
                  <a:extLst>
                    <a:ext uri="{FF2B5EF4-FFF2-40B4-BE49-F238E27FC236}">
                      <a16:creationId xmlns:a16="http://schemas.microsoft.com/office/drawing/2014/main" id="{BC4F4F13-A076-427F-BA9A-41DF6E820628}"/>
                    </a:ext>
                  </a:extLst>
                </p:cNvPr>
                <p:cNvSpPr txBox="1">
                  <a:spLocks noChangeArrowheads="1"/>
                </p:cNvSpPr>
                <p:nvPr/>
              </p:nvSpPr>
              <p:spPr bwMode="auto">
                <a:xfrm>
                  <a:off x="2675" y="1516"/>
                  <a:ext cx="86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5000"/>
                    </a:spcBef>
                    <a:spcAft>
                      <a:spcPct val="35000"/>
                    </a:spcAft>
                    <a:buClrTx/>
                    <a:buSzTx/>
                    <a:buFontTx/>
                    <a:buNone/>
                  </a:pPr>
                  <a:r>
                    <a:rPr lang="en-GB" sz="1400" b="1">
                      <a:latin typeface="+mn-lt"/>
                    </a:rPr>
                    <a:t>Compression</a:t>
                  </a:r>
                </a:p>
                <a:p>
                  <a:pPr>
                    <a:spcBef>
                      <a:spcPct val="35000"/>
                    </a:spcBef>
                    <a:spcAft>
                      <a:spcPct val="35000"/>
                    </a:spcAft>
                    <a:buClrTx/>
                    <a:buSzTx/>
                    <a:buFontTx/>
                    <a:buNone/>
                  </a:pPr>
                  <a:r>
                    <a:rPr lang="en-GB" sz="1400" b="1">
                      <a:latin typeface="+mn-lt"/>
                    </a:rPr>
                    <a:t>Rotation</a:t>
                  </a:r>
                  <a:endParaRPr lang="en-GB" sz="1400" b="1">
                    <a:solidFill>
                      <a:srgbClr val="A50021"/>
                    </a:solidFill>
                    <a:latin typeface="+mn-lt"/>
                  </a:endParaRPr>
                </a:p>
                <a:p>
                  <a:pPr>
                    <a:spcBef>
                      <a:spcPct val="35000"/>
                    </a:spcBef>
                    <a:spcAft>
                      <a:spcPct val="35000"/>
                    </a:spcAft>
                    <a:buClrTx/>
                    <a:buSzTx/>
                    <a:buFontTx/>
                    <a:buNone/>
                  </a:pPr>
                  <a:r>
                    <a:rPr lang="en-GB" sz="1400" b="1">
                      <a:latin typeface="+mn-lt"/>
                    </a:rPr>
                    <a:t>Injection</a:t>
                  </a:r>
                </a:p>
                <a:p>
                  <a:pPr>
                    <a:spcBef>
                      <a:spcPct val="35000"/>
                    </a:spcBef>
                    <a:spcAft>
                      <a:spcPct val="35000"/>
                    </a:spcAft>
                    <a:buClrTx/>
                    <a:buSzTx/>
                    <a:buFontTx/>
                    <a:buNone/>
                  </a:pPr>
                  <a:r>
                    <a:rPr lang="en-GB" sz="1400" b="1">
                      <a:latin typeface="+mn-lt"/>
                    </a:rPr>
                    <a:t>RTM</a:t>
                  </a:r>
                </a:p>
                <a:p>
                  <a:pPr>
                    <a:spcBef>
                      <a:spcPct val="35000"/>
                    </a:spcBef>
                    <a:spcAft>
                      <a:spcPct val="35000"/>
                    </a:spcAft>
                    <a:buClrTx/>
                    <a:buSzTx/>
                    <a:buFontTx/>
                    <a:buNone/>
                  </a:pPr>
                  <a:r>
                    <a:rPr lang="en-GB" sz="1400" b="1" err="1">
                      <a:latin typeface="+mn-lt"/>
                    </a:rPr>
                    <a:t>Soufflage</a:t>
                  </a:r>
                  <a:endParaRPr lang="en-GB" sz="1400" b="1">
                    <a:latin typeface="+mn-lt"/>
                  </a:endParaRPr>
                </a:p>
              </p:txBody>
            </p:sp>
            <p:sp>
              <p:nvSpPr>
                <p:cNvPr id="11" name="Line 29">
                  <a:extLst>
                    <a:ext uri="{FF2B5EF4-FFF2-40B4-BE49-F238E27FC236}">
                      <a16:creationId xmlns:a16="http://schemas.microsoft.com/office/drawing/2014/main" id="{8BF1EDEB-E344-4F47-B43A-DE40D0197732}"/>
                    </a:ext>
                  </a:extLst>
                </p:cNvPr>
                <p:cNvSpPr>
                  <a:spLocks noChangeShapeType="1"/>
                </p:cNvSpPr>
                <p:nvPr/>
              </p:nvSpPr>
              <p:spPr bwMode="auto">
                <a:xfrm flipV="1">
                  <a:off x="2418" y="1620"/>
                  <a:ext cx="276" cy="3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 name="Line 30">
                  <a:extLst>
                    <a:ext uri="{FF2B5EF4-FFF2-40B4-BE49-F238E27FC236}">
                      <a16:creationId xmlns:a16="http://schemas.microsoft.com/office/drawing/2014/main" id="{8859F7EC-0160-429D-863B-00FAACC5C4E5}"/>
                    </a:ext>
                  </a:extLst>
                </p:cNvPr>
                <p:cNvSpPr>
                  <a:spLocks noChangeShapeType="1"/>
                </p:cNvSpPr>
                <p:nvPr/>
              </p:nvSpPr>
              <p:spPr bwMode="auto">
                <a:xfrm>
                  <a:off x="2404" y="2016"/>
                  <a:ext cx="29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8" name="Rectangle 59">
                <a:extLst>
                  <a:ext uri="{FF2B5EF4-FFF2-40B4-BE49-F238E27FC236}">
                    <a16:creationId xmlns:a16="http://schemas.microsoft.com/office/drawing/2014/main" id="{6704D230-B168-46E3-9B15-982370F62D0F}"/>
                  </a:ext>
                </a:extLst>
              </p:cNvPr>
              <p:cNvSpPr>
                <a:spLocks noChangeArrowheads="1"/>
              </p:cNvSpPr>
              <p:nvPr/>
            </p:nvSpPr>
            <p:spPr bwMode="auto">
              <a:xfrm>
                <a:off x="1883" y="1958"/>
                <a:ext cx="592" cy="181"/>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grpSp>
      <p:sp>
        <p:nvSpPr>
          <p:cNvPr id="2" name="Slide Number Placeholder 1">
            <a:extLst>
              <a:ext uri="{FF2B5EF4-FFF2-40B4-BE49-F238E27FC236}">
                <a16:creationId xmlns:a16="http://schemas.microsoft.com/office/drawing/2014/main" id="{FAA7C648-6FEC-436A-AE13-05F258E1682C}"/>
              </a:ext>
            </a:extLst>
          </p:cNvPr>
          <p:cNvSpPr>
            <a:spLocks noGrp="1"/>
          </p:cNvSpPr>
          <p:nvPr>
            <p:ph type="sldNum" sz="quarter" idx="11"/>
          </p:nvPr>
        </p:nvSpPr>
        <p:spPr/>
        <p:txBody>
          <a:bodyPr/>
          <a:lstStyle/>
          <a:p>
            <a:fld id="{F0D23093-2AB0-F74C-B865-1A12A15B650E}" type="slidenum">
              <a:rPr lang="en-US" smtClean="0">
                <a:latin typeface="+mn-lt"/>
              </a:rPr>
              <a:pPr/>
              <a:t>5</a:t>
            </a:fld>
            <a:endParaRPr lang="en-US">
              <a:latin typeface="+mn-lt"/>
            </a:endParaRPr>
          </a:p>
        </p:txBody>
      </p:sp>
      <p:sp>
        <p:nvSpPr>
          <p:cNvPr id="3" name="Title 2">
            <a:extLst>
              <a:ext uri="{FF2B5EF4-FFF2-40B4-BE49-F238E27FC236}">
                <a16:creationId xmlns:a16="http://schemas.microsoft.com/office/drawing/2014/main" id="{801FE0A1-B780-4524-8417-1437580040E5}"/>
              </a:ext>
            </a:extLst>
          </p:cNvPr>
          <p:cNvSpPr>
            <a:spLocks noGrp="1"/>
          </p:cNvSpPr>
          <p:nvPr>
            <p:ph type="title"/>
          </p:nvPr>
        </p:nvSpPr>
        <p:spPr/>
        <p:txBody>
          <a:bodyPr/>
          <a:lstStyle/>
          <a:p>
            <a:r>
              <a:rPr lang="fr-FR">
                <a:latin typeface="+mn-lt"/>
                <a:cs typeface="Calibri"/>
              </a:rPr>
              <a:t>Organisation des données : L’arbre des Procédés</a:t>
            </a:r>
            <a:endParaRPr lang="en-US">
              <a:latin typeface="+mn-lt"/>
              <a:cs typeface="Calibri"/>
            </a:endParaRPr>
          </a:p>
        </p:txBody>
      </p:sp>
      <p:grpSp>
        <p:nvGrpSpPr>
          <p:cNvPr id="28" name="Group 69">
            <a:extLst>
              <a:ext uri="{FF2B5EF4-FFF2-40B4-BE49-F238E27FC236}">
                <a16:creationId xmlns:a16="http://schemas.microsoft.com/office/drawing/2014/main" id="{059ADF34-85CE-431D-A8AE-127D64B73DFA}"/>
              </a:ext>
            </a:extLst>
          </p:cNvPr>
          <p:cNvGrpSpPr>
            <a:grpSpLocks/>
          </p:cNvGrpSpPr>
          <p:nvPr/>
        </p:nvGrpSpPr>
        <p:grpSpPr bwMode="auto">
          <a:xfrm>
            <a:off x="1066800" y="1113631"/>
            <a:ext cx="2278063" cy="2292349"/>
            <a:chOff x="-433" y="909"/>
            <a:chExt cx="1435" cy="1444"/>
          </a:xfrm>
        </p:grpSpPr>
        <p:grpSp>
          <p:nvGrpSpPr>
            <p:cNvPr id="29" name="Group 51">
              <a:extLst>
                <a:ext uri="{FF2B5EF4-FFF2-40B4-BE49-F238E27FC236}">
                  <a16:creationId xmlns:a16="http://schemas.microsoft.com/office/drawing/2014/main" id="{398D3059-8564-43EF-AF4D-EB3ADB6639CE}"/>
                </a:ext>
              </a:extLst>
            </p:cNvPr>
            <p:cNvGrpSpPr>
              <a:grpSpLocks/>
            </p:cNvGrpSpPr>
            <p:nvPr/>
          </p:nvGrpSpPr>
          <p:grpSpPr bwMode="auto">
            <a:xfrm>
              <a:off x="-433" y="909"/>
              <a:ext cx="1435" cy="260"/>
              <a:chOff x="-399" y="909"/>
              <a:chExt cx="1324" cy="260"/>
            </a:xfrm>
          </p:grpSpPr>
          <p:sp>
            <p:nvSpPr>
              <p:cNvPr id="32" name="Rectangle 5">
                <a:extLst>
                  <a:ext uri="{FF2B5EF4-FFF2-40B4-BE49-F238E27FC236}">
                    <a16:creationId xmlns:a16="http://schemas.microsoft.com/office/drawing/2014/main" id="{8913DE60-FAB2-4D48-8E87-D991A83E4926}"/>
                  </a:ext>
                </a:extLst>
              </p:cNvPr>
              <p:cNvSpPr>
                <a:spLocks noChangeArrowheads="1"/>
              </p:cNvSpPr>
              <p:nvPr/>
            </p:nvSpPr>
            <p:spPr bwMode="auto">
              <a:xfrm>
                <a:off x="-354" y="909"/>
                <a:ext cx="1279" cy="2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33" name="Text Box 6">
                <a:extLst>
                  <a:ext uri="{FF2B5EF4-FFF2-40B4-BE49-F238E27FC236}">
                    <a16:creationId xmlns:a16="http://schemas.microsoft.com/office/drawing/2014/main" id="{B07C5F5B-879E-464A-888D-B51F707E8F57}"/>
                  </a:ext>
                </a:extLst>
              </p:cNvPr>
              <p:cNvSpPr txBox="1">
                <a:spLocks noChangeArrowheads="1"/>
              </p:cNvSpPr>
              <p:nvPr/>
            </p:nvSpPr>
            <p:spPr bwMode="auto">
              <a:xfrm>
                <a:off x="-399" y="919"/>
                <a:ext cx="1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err="1">
                    <a:latin typeface="+mn-lt"/>
                  </a:rPr>
                  <a:t>Univers</a:t>
                </a:r>
                <a:r>
                  <a:rPr lang="en-GB" b="1">
                    <a:latin typeface="+mn-lt"/>
                  </a:rPr>
                  <a:t> des </a:t>
                </a:r>
                <a:r>
                  <a:rPr lang="en-GB" b="1" err="1">
                    <a:latin typeface="+mn-lt"/>
                  </a:rPr>
                  <a:t>procédés</a:t>
                </a:r>
                <a:endParaRPr lang="en-GB" b="1">
                  <a:latin typeface="+mn-lt"/>
                </a:endParaRPr>
              </a:p>
            </p:txBody>
          </p:sp>
        </p:grpSp>
        <p:sp>
          <p:nvSpPr>
            <p:cNvPr id="30" name="Oval 65">
              <a:extLst>
                <a:ext uri="{FF2B5EF4-FFF2-40B4-BE49-F238E27FC236}">
                  <a16:creationId xmlns:a16="http://schemas.microsoft.com/office/drawing/2014/main" id="{9CAD1930-62FE-4005-A407-3E47EAE1D7AB}"/>
                </a:ext>
              </a:extLst>
            </p:cNvPr>
            <p:cNvSpPr>
              <a:spLocks noChangeArrowheads="1"/>
            </p:cNvSpPr>
            <p:nvPr/>
          </p:nvSpPr>
          <p:spPr bwMode="auto">
            <a:xfrm>
              <a:off x="-74" y="1891"/>
              <a:ext cx="1027" cy="462"/>
            </a:xfrm>
            <a:prstGeom prst="ellipse">
              <a:avLst/>
            </a:prstGeom>
            <a:solidFill>
              <a:schemeClr val="accent2">
                <a:alpha val="50195"/>
              </a:schemeClr>
            </a:solidFill>
            <a:ln w="38100">
              <a:solidFill>
                <a:srgbClr val="FFB71B"/>
              </a:solidFill>
              <a:round/>
              <a:headEnd/>
              <a:tailEnd/>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31" name="Text Box 66">
              <a:extLst>
                <a:ext uri="{FF2B5EF4-FFF2-40B4-BE49-F238E27FC236}">
                  <a16:creationId xmlns:a16="http://schemas.microsoft.com/office/drawing/2014/main" id="{DD989466-6C5C-4989-8884-FFF4DB6D6069}"/>
                </a:ext>
              </a:extLst>
            </p:cNvPr>
            <p:cNvSpPr txBox="1">
              <a:spLocks noChangeArrowheads="1"/>
            </p:cNvSpPr>
            <p:nvPr/>
          </p:nvSpPr>
          <p:spPr bwMode="auto">
            <a:xfrm>
              <a:off x="-6" y="1925"/>
              <a:ext cx="93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err="1">
                  <a:latin typeface="+mn-lt"/>
                </a:rPr>
                <a:t>Procédés</a:t>
              </a:r>
              <a:endParaRPr lang="en-GB" sz="2000" b="1">
                <a:latin typeface="+mn-lt"/>
              </a:endParaRPr>
            </a:p>
            <a:p>
              <a:pPr algn="ctr">
                <a:spcBef>
                  <a:spcPct val="0"/>
                </a:spcBef>
                <a:spcAft>
                  <a:spcPct val="0"/>
                </a:spcAft>
                <a:buClrTx/>
                <a:buSzTx/>
                <a:buFontTx/>
                <a:buNone/>
              </a:pPr>
              <a:r>
                <a:rPr lang="en-GB" sz="1600" b="1">
                  <a:latin typeface="+mn-lt"/>
                </a:rPr>
                <a:t>Sous ensemble</a:t>
              </a:r>
              <a:endParaRPr lang="en-GB" sz="1600">
                <a:latin typeface="+mn-lt"/>
              </a:endParaRPr>
            </a:p>
          </p:txBody>
        </p:sp>
      </p:grpSp>
      <p:grpSp>
        <p:nvGrpSpPr>
          <p:cNvPr id="34" name="Group 75">
            <a:extLst>
              <a:ext uri="{FF2B5EF4-FFF2-40B4-BE49-F238E27FC236}">
                <a16:creationId xmlns:a16="http://schemas.microsoft.com/office/drawing/2014/main" id="{A54DB741-624F-4E64-AD9C-93766D3C6F4E}"/>
              </a:ext>
            </a:extLst>
          </p:cNvPr>
          <p:cNvGrpSpPr>
            <a:grpSpLocks/>
          </p:cNvGrpSpPr>
          <p:nvPr/>
        </p:nvGrpSpPr>
        <p:grpSpPr bwMode="auto">
          <a:xfrm>
            <a:off x="3457859" y="1142207"/>
            <a:ext cx="3763963" cy="3036887"/>
            <a:chOff x="850" y="917"/>
            <a:chExt cx="2371" cy="1913"/>
          </a:xfrm>
        </p:grpSpPr>
        <p:sp>
          <p:nvSpPr>
            <p:cNvPr id="35" name="Rectangle 58">
              <a:extLst>
                <a:ext uri="{FF2B5EF4-FFF2-40B4-BE49-F238E27FC236}">
                  <a16:creationId xmlns:a16="http://schemas.microsoft.com/office/drawing/2014/main" id="{E635F643-3EE9-423A-B35D-72B8FF1F0A97}"/>
                </a:ext>
              </a:extLst>
            </p:cNvPr>
            <p:cNvSpPr>
              <a:spLocks noChangeArrowheads="1"/>
            </p:cNvSpPr>
            <p:nvPr/>
          </p:nvSpPr>
          <p:spPr bwMode="auto">
            <a:xfrm>
              <a:off x="850" y="1976"/>
              <a:ext cx="830" cy="233"/>
            </a:xfrm>
            <a:prstGeom prst="rect">
              <a:avLst/>
            </a:prstGeom>
            <a:solidFill>
              <a:schemeClr val="accent2">
                <a:alpha val="50195"/>
              </a:schemeClr>
            </a:solidFill>
            <a:ln w="19050">
              <a:solidFill>
                <a:schemeClr val="accent1"/>
              </a:solidFill>
              <a:miter lim="800000"/>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nvGrpSpPr>
            <p:cNvPr id="36" name="Group 73">
              <a:extLst>
                <a:ext uri="{FF2B5EF4-FFF2-40B4-BE49-F238E27FC236}">
                  <a16:creationId xmlns:a16="http://schemas.microsoft.com/office/drawing/2014/main" id="{92E29F18-655A-4239-9254-68C797D0BF2F}"/>
                </a:ext>
              </a:extLst>
            </p:cNvPr>
            <p:cNvGrpSpPr>
              <a:grpSpLocks/>
            </p:cNvGrpSpPr>
            <p:nvPr/>
          </p:nvGrpSpPr>
          <p:grpSpPr bwMode="auto">
            <a:xfrm>
              <a:off x="1716" y="917"/>
              <a:ext cx="1505" cy="1913"/>
              <a:chOff x="1716" y="917"/>
              <a:chExt cx="1505" cy="1913"/>
            </a:xfrm>
          </p:grpSpPr>
          <p:grpSp>
            <p:nvGrpSpPr>
              <p:cNvPr id="37" name="Group 72">
                <a:extLst>
                  <a:ext uri="{FF2B5EF4-FFF2-40B4-BE49-F238E27FC236}">
                    <a16:creationId xmlns:a16="http://schemas.microsoft.com/office/drawing/2014/main" id="{28AF307E-B206-4175-9BDF-10DAF025FE20}"/>
                  </a:ext>
                </a:extLst>
              </p:cNvPr>
              <p:cNvGrpSpPr>
                <a:grpSpLocks/>
              </p:cNvGrpSpPr>
              <p:nvPr/>
            </p:nvGrpSpPr>
            <p:grpSpPr bwMode="auto">
              <a:xfrm>
                <a:off x="1759" y="917"/>
                <a:ext cx="829" cy="240"/>
                <a:chOff x="1759" y="917"/>
                <a:chExt cx="829" cy="240"/>
              </a:xfrm>
            </p:grpSpPr>
            <p:sp>
              <p:nvSpPr>
                <p:cNvPr id="41" name="Rectangle 19">
                  <a:extLst>
                    <a:ext uri="{FF2B5EF4-FFF2-40B4-BE49-F238E27FC236}">
                      <a16:creationId xmlns:a16="http://schemas.microsoft.com/office/drawing/2014/main" id="{30D2214F-0D34-413C-B334-C208C9DF54A1}"/>
                    </a:ext>
                  </a:extLst>
                </p:cNvPr>
                <p:cNvSpPr>
                  <a:spLocks noChangeArrowheads="1"/>
                </p:cNvSpPr>
                <p:nvPr/>
              </p:nvSpPr>
              <p:spPr bwMode="auto">
                <a:xfrm>
                  <a:off x="1886" y="917"/>
                  <a:ext cx="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42" name="Text Box 20">
                  <a:extLst>
                    <a:ext uri="{FF2B5EF4-FFF2-40B4-BE49-F238E27FC236}">
                      <a16:creationId xmlns:a16="http://schemas.microsoft.com/office/drawing/2014/main" id="{27910CF7-F80B-4FDE-9BF8-F3635E161409}"/>
                    </a:ext>
                  </a:extLst>
                </p:cNvPr>
                <p:cNvSpPr txBox="1">
                  <a:spLocks noChangeArrowheads="1"/>
                </p:cNvSpPr>
                <p:nvPr/>
              </p:nvSpPr>
              <p:spPr bwMode="auto">
                <a:xfrm>
                  <a:off x="1759" y="924"/>
                  <a:ext cx="8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ts val="0"/>
                    </a:spcBef>
                    <a:spcAft>
                      <a:spcPct val="0"/>
                    </a:spcAft>
                    <a:buClrTx/>
                    <a:buSzTx/>
                    <a:buFontTx/>
                    <a:buNone/>
                  </a:pPr>
                  <a:r>
                    <a:rPr lang="en-GB" b="1" err="1">
                      <a:latin typeface="+mn-lt"/>
                    </a:rPr>
                    <a:t>Classe</a:t>
                  </a:r>
                  <a:endParaRPr lang="en-GB" b="1">
                    <a:latin typeface="+mn-lt"/>
                  </a:endParaRPr>
                </a:p>
              </p:txBody>
            </p:sp>
          </p:grpSp>
          <p:sp>
            <p:nvSpPr>
              <p:cNvPr id="38" name="Line 22">
                <a:extLst>
                  <a:ext uri="{FF2B5EF4-FFF2-40B4-BE49-F238E27FC236}">
                    <a16:creationId xmlns:a16="http://schemas.microsoft.com/office/drawing/2014/main" id="{29A3D1E2-9C4E-486D-BEAD-88550B9E32DE}"/>
                  </a:ext>
                </a:extLst>
              </p:cNvPr>
              <p:cNvSpPr>
                <a:spLocks noChangeShapeType="1"/>
              </p:cNvSpPr>
              <p:nvPr/>
            </p:nvSpPr>
            <p:spPr bwMode="auto">
              <a:xfrm flipV="1">
                <a:off x="1729" y="1566"/>
                <a:ext cx="176"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 name="Line 23">
                <a:extLst>
                  <a:ext uri="{FF2B5EF4-FFF2-40B4-BE49-F238E27FC236}">
                    <a16:creationId xmlns:a16="http://schemas.microsoft.com/office/drawing/2014/main" id="{2AC3EBE8-1935-461E-AC64-81EC89AF9820}"/>
                  </a:ext>
                </a:extLst>
              </p:cNvPr>
              <p:cNvSpPr>
                <a:spLocks noChangeShapeType="1"/>
              </p:cNvSpPr>
              <p:nvPr/>
            </p:nvSpPr>
            <p:spPr bwMode="auto">
              <a:xfrm>
                <a:off x="1716" y="2088"/>
                <a:ext cx="176" cy="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 name="Text Box 21">
                <a:extLst>
                  <a:ext uri="{FF2B5EF4-FFF2-40B4-BE49-F238E27FC236}">
                    <a16:creationId xmlns:a16="http://schemas.microsoft.com/office/drawing/2014/main" id="{E9D5FDA8-FC64-455A-8C53-5B7C510B5FAC}"/>
                  </a:ext>
                </a:extLst>
              </p:cNvPr>
              <p:cNvSpPr txBox="1">
                <a:spLocks noChangeArrowheads="1"/>
              </p:cNvSpPr>
              <p:nvPr/>
            </p:nvSpPr>
            <p:spPr bwMode="auto">
              <a:xfrm>
                <a:off x="1892" y="1299"/>
                <a:ext cx="1329"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endParaRPr lang="en-GB" sz="1400" b="1">
                  <a:latin typeface="+mn-lt"/>
                </a:endParaRPr>
              </a:p>
              <a:p>
                <a:pPr>
                  <a:spcBef>
                    <a:spcPct val="35000"/>
                  </a:spcBef>
                  <a:spcAft>
                    <a:spcPct val="35000"/>
                  </a:spcAft>
                  <a:buClrTx/>
                  <a:buSzTx/>
                  <a:buFontTx/>
                  <a:buNone/>
                </a:pPr>
                <a:r>
                  <a:rPr lang="en-GB" sz="1400" b="1" err="1">
                    <a:latin typeface="+mn-lt"/>
                  </a:rPr>
                  <a:t>Coulée</a:t>
                </a:r>
                <a:endParaRPr lang="en-GB" sz="1400" b="1">
                  <a:solidFill>
                    <a:srgbClr val="A50021"/>
                  </a:solidFill>
                  <a:latin typeface="+mn-lt"/>
                </a:endParaRPr>
              </a:p>
              <a:p>
                <a:pPr>
                  <a:spcBef>
                    <a:spcPct val="35000"/>
                  </a:spcBef>
                  <a:spcAft>
                    <a:spcPct val="35000"/>
                  </a:spcAft>
                  <a:buClrTx/>
                  <a:buSzTx/>
                  <a:buFontTx/>
                  <a:buNone/>
                </a:pPr>
                <a:r>
                  <a:rPr lang="en-GB" sz="1400" b="1" err="1">
                    <a:latin typeface="+mn-lt"/>
                  </a:rPr>
                  <a:t>Déformation</a:t>
                </a:r>
                <a:endParaRPr lang="en-GB" sz="1400" b="1">
                  <a:latin typeface="+mn-lt"/>
                </a:endParaRPr>
              </a:p>
              <a:p>
                <a:pPr>
                  <a:spcBef>
                    <a:spcPct val="35000"/>
                  </a:spcBef>
                  <a:spcAft>
                    <a:spcPct val="35000"/>
                  </a:spcAft>
                  <a:buClrTx/>
                  <a:buSzTx/>
                  <a:buFontTx/>
                  <a:buNone/>
                </a:pPr>
                <a:r>
                  <a:rPr lang="en-US" sz="1400" b="1">
                    <a:latin typeface="+mn-lt"/>
                  </a:rPr>
                  <a:t> Moulage</a:t>
                </a:r>
              </a:p>
              <a:p>
                <a:pPr>
                  <a:spcBef>
                    <a:spcPct val="35000"/>
                  </a:spcBef>
                  <a:spcAft>
                    <a:spcPct val="35000"/>
                  </a:spcAft>
                  <a:buClrTx/>
                  <a:buSzTx/>
                  <a:buFontTx/>
                  <a:buNone/>
                </a:pPr>
                <a:r>
                  <a:rPr lang="en-GB" sz="1400" b="1">
                    <a:latin typeface="+mn-lt"/>
                  </a:rPr>
                  <a:t>Composite </a:t>
                </a:r>
              </a:p>
              <a:p>
                <a:pPr>
                  <a:spcBef>
                    <a:spcPct val="35000"/>
                  </a:spcBef>
                  <a:spcAft>
                    <a:spcPct val="35000"/>
                  </a:spcAft>
                  <a:buClrTx/>
                  <a:buSzTx/>
                  <a:buFontTx/>
                  <a:buNone/>
                </a:pPr>
                <a:r>
                  <a:rPr lang="en-GB" sz="1400" b="1">
                    <a:latin typeface="+mn-lt"/>
                  </a:rPr>
                  <a:t>Poudre</a:t>
                </a:r>
              </a:p>
              <a:p>
                <a:pPr>
                  <a:spcBef>
                    <a:spcPct val="35000"/>
                  </a:spcBef>
                  <a:spcAft>
                    <a:spcPct val="35000"/>
                  </a:spcAft>
                  <a:buClrTx/>
                  <a:buSzTx/>
                  <a:buFontTx/>
                  <a:buNone/>
                </a:pPr>
                <a:r>
                  <a:rPr lang="en-GB" sz="1400" b="1" err="1">
                    <a:latin typeface="+mn-lt"/>
                  </a:rPr>
                  <a:t>Prototypage</a:t>
                </a:r>
                <a:r>
                  <a:rPr lang="en-GB" sz="1400" b="1">
                    <a:latin typeface="+mn-lt"/>
                  </a:rPr>
                  <a:t> </a:t>
                </a:r>
                <a:r>
                  <a:rPr lang="en-GB" sz="1400" b="1" err="1">
                    <a:latin typeface="+mn-lt"/>
                  </a:rPr>
                  <a:t>rapide</a:t>
                </a:r>
                <a:endParaRPr lang="en-GB" sz="1400" b="1">
                  <a:latin typeface="+mn-lt"/>
                </a:endParaRPr>
              </a:p>
            </p:txBody>
          </p:sp>
        </p:grpSp>
      </p:grpSp>
      <p:grpSp>
        <p:nvGrpSpPr>
          <p:cNvPr id="43" name="Group 10">
            <a:extLst>
              <a:ext uri="{FF2B5EF4-FFF2-40B4-BE49-F238E27FC236}">
                <a16:creationId xmlns:a16="http://schemas.microsoft.com/office/drawing/2014/main" id="{2E1A5150-F8BD-48BD-876A-67D4995C835D}"/>
              </a:ext>
            </a:extLst>
          </p:cNvPr>
          <p:cNvGrpSpPr>
            <a:grpSpLocks/>
          </p:cNvGrpSpPr>
          <p:nvPr/>
        </p:nvGrpSpPr>
        <p:grpSpPr bwMode="auto">
          <a:xfrm>
            <a:off x="3268031" y="1124744"/>
            <a:ext cx="1683229" cy="3189732"/>
            <a:chOff x="985" y="916"/>
            <a:chExt cx="979" cy="1905"/>
          </a:xfrm>
        </p:grpSpPr>
        <p:sp>
          <p:nvSpPr>
            <p:cNvPr id="45" name="Text Box 14">
              <a:extLst>
                <a:ext uri="{FF2B5EF4-FFF2-40B4-BE49-F238E27FC236}">
                  <a16:creationId xmlns:a16="http://schemas.microsoft.com/office/drawing/2014/main" id="{B2B8DE58-4674-4634-ACB3-EBF8CC2DBDAC}"/>
                </a:ext>
              </a:extLst>
            </p:cNvPr>
            <p:cNvSpPr txBox="1">
              <a:spLocks noChangeArrowheads="1"/>
            </p:cNvSpPr>
            <p:nvPr/>
          </p:nvSpPr>
          <p:spPr bwMode="auto">
            <a:xfrm>
              <a:off x="1142" y="1552"/>
              <a:ext cx="822"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b="1" dirty="0">
                  <a:latin typeface="+mn-lt"/>
                </a:rPr>
                <a:t>Assemblage</a:t>
              </a: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a:latin typeface="+mn-lt"/>
                </a:rPr>
                <a:t>Mise </a:t>
              </a:r>
              <a:r>
                <a:rPr lang="en-GB" sz="1400" b="1" dirty="0" err="1">
                  <a:latin typeface="+mn-lt"/>
                </a:rPr>
                <a:t>en</a:t>
              </a:r>
              <a:r>
                <a:rPr lang="en-GB" sz="1400" b="1" dirty="0">
                  <a:latin typeface="+mn-lt"/>
                </a:rPr>
                <a:t> </a:t>
              </a:r>
              <a:r>
                <a:rPr lang="en-GB" sz="1400" b="1" dirty="0" err="1">
                  <a:latin typeface="+mn-lt"/>
                </a:rPr>
                <a:t>forme</a:t>
              </a:r>
              <a:endParaRPr lang="en-GB" sz="1400" b="1" dirty="0">
                <a:latin typeface="+mn-lt"/>
              </a:endParaRP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err="1">
                  <a:latin typeface="+mn-lt"/>
                </a:rPr>
                <a:t>Traitement</a:t>
              </a:r>
              <a:r>
                <a:rPr lang="en-GB" sz="1400" b="1" dirty="0">
                  <a:latin typeface="+mn-lt"/>
                </a:rPr>
                <a:t> de</a:t>
              </a:r>
              <a:br>
                <a:rPr lang="en-GB" sz="1400" b="1" dirty="0">
                  <a:latin typeface="+mn-lt"/>
                </a:rPr>
              </a:br>
              <a:r>
                <a:rPr lang="en-GB" sz="1400" b="1" dirty="0">
                  <a:latin typeface="+mn-lt"/>
                </a:rPr>
                <a:t>surface</a:t>
              </a:r>
            </a:p>
            <a:p>
              <a:pPr>
                <a:lnSpc>
                  <a:spcPct val="70000"/>
                </a:lnSpc>
                <a:spcBef>
                  <a:spcPct val="50000"/>
                </a:spcBef>
                <a:spcAft>
                  <a:spcPct val="0"/>
                </a:spcAft>
                <a:buClrTx/>
                <a:buSzTx/>
                <a:buFontTx/>
                <a:buChar char="•"/>
              </a:pPr>
              <a:endParaRPr lang="en-US" sz="1600" b="1" dirty="0">
                <a:latin typeface="+mn-lt"/>
              </a:endParaRPr>
            </a:p>
          </p:txBody>
        </p:sp>
        <p:grpSp>
          <p:nvGrpSpPr>
            <p:cNvPr id="44" name="Group 11">
              <a:extLst>
                <a:ext uri="{FF2B5EF4-FFF2-40B4-BE49-F238E27FC236}">
                  <a16:creationId xmlns:a16="http://schemas.microsoft.com/office/drawing/2014/main" id="{9608F157-03F4-4443-BCD8-43B09A6749C0}"/>
                </a:ext>
              </a:extLst>
            </p:cNvPr>
            <p:cNvGrpSpPr>
              <a:grpSpLocks/>
            </p:cNvGrpSpPr>
            <p:nvPr/>
          </p:nvGrpSpPr>
          <p:grpSpPr bwMode="auto">
            <a:xfrm>
              <a:off x="1188" y="916"/>
              <a:ext cx="729" cy="240"/>
              <a:chOff x="1362" y="910"/>
              <a:chExt cx="729" cy="240"/>
            </a:xfrm>
          </p:grpSpPr>
          <p:sp>
            <p:nvSpPr>
              <p:cNvPr id="48" name="Rectangle 12">
                <a:extLst>
                  <a:ext uri="{FF2B5EF4-FFF2-40B4-BE49-F238E27FC236}">
                    <a16:creationId xmlns:a16="http://schemas.microsoft.com/office/drawing/2014/main" id="{691B6ED8-FBDB-48AB-AFDC-C4E12A2D3561}"/>
                  </a:ext>
                </a:extLst>
              </p:cNvPr>
              <p:cNvSpPr>
                <a:spLocks noChangeArrowheads="1"/>
              </p:cNvSpPr>
              <p:nvPr/>
            </p:nvSpPr>
            <p:spPr bwMode="auto">
              <a:xfrm>
                <a:off x="1410" y="914"/>
                <a:ext cx="624"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49" name="Text Box 13">
                <a:extLst>
                  <a:ext uri="{FF2B5EF4-FFF2-40B4-BE49-F238E27FC236}">
                    <a16:creationId xmlns:a16="http://schemas.microsoft.com/office/drawing/2014/main" id="{FCBB11C1-1FFC-46BC-8F60-44BC8B4AB8BA}"/>
                  </a:ext>
                </a:extLst>
              </p:cNvPr>
              <p:cNvSpPr txBox="1">
                <a:spLocks noChangeArrowheads="1"/>
              </p:cNvSpPr>
              <p:nvPr/>
            </p:nvSpPr>
            <p:spPr bwMode="auto">
              <a:xfrm>
                <a:off x="1362" y="910"/>
                <a:ext cx="72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err="1">
                    <a:latin typeface="+mn-lt"/>
                  </a:rPr>
                  <a:t>Famille</a:t>
                </a:r>
                <a:endParaRPr lang="en-GB">
                  <a:latin typeface="+mn-lt"/>
                </a:endParaRPr>
              </a:p>
            </p:txBody>
          </p:sp>
        </p:grpSp>
        <p:sp>
          <p:nvSpPr>
            <p:cNvPr id="46" name="Line 15">
              <a:extLst>
                <a:ext uri="{FF2B5EF4-FFF2-40B4-BE49-F238E27FC236}">
                  <a16:creationId xmlns:a16="http://schemas.microsoft.com/office/drawing/2014/main" id="{9B4D6A5E-9308-41CA-8127-55FFDE216951}"/>
                </a:ext>
              </a:extLst>
            </p:cNvPr>
            <p:cNvSpPr>
              <a:spLocks noChangeShapeType="1"/>
            </p:cNvSpPr>
            <p:nvPr/>
          </p:nvSpPr>
          <p:spPr bwMode="auto">
            <a:xfrm flipV="1">
              <a:off x="985" y="1699"/>
              <a:ext cx="146" cy="3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 name="Line 16">
              <a:extLst>
                <a:ext uri="{FF2B5EF4-FFF2-40B4-BE49-F238E27FC236}">
                  <a16:creationId xmlns:a16="http://schemas.microsoft.com/office/drawing/2014/main" id="{D086DF71-7713-48F1-85D7-C75F99E48715}"/>
                </a:ext>
              </a:extLst>
            </p:cNvPr>
            <p:cNvSpPr>
              <a:spLocks noChangeShapeType="1"/>
            </p:cNvSpPr>
            <p:nvPr/>
          </p:nvSpPr>
          <p:spPr bwMode="auto">
            <a:xfrm>
              <a:off x="993" y="2103"/>
              <a:ext cx="163" cy="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Tree>
    <p:extLst>
      <p:ext uri="{BB962C8B-B14F-4D97-AF65-F5344CB8AC3E}">
        <p14:creationId xmlns:p14="http://schemas.microsoft.com/office/powerpoint/2010/main" val="40365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7BA17A-B79D-4994-8C37-EED253B20A7E}"/>
              </a:ext>
            </a:extLst>
          </p:cNvPr>
          <p:cNvPicPr>
            <a:picLocks noChangeAspect="1"/>
          </p:cNvPicPr>
          <p:nvPr/>
        </p:nvPicPr>
        <p:blipFill>
          <a:blip r:embed="rId3"/>
          <a:stretch>
            <a:fillRect/>
          </a:stretch>
        </p:blipFill>
        <p:spPr>
          <a:xfrm>
            <a:off x="4885141" y="2636576"/>
            <a:ext cx="7123166" cy="2692119"/>
          </a:xfrm>
          <a:prstGeom prst="rect">
            <a:avLst/>
          </a:prstGeom>
          <a:ln w="28575">
            <a:solidFill>
              <a:srgbClr val="7FC4BC"/>
            </a:solidFill>
          </a:ln>
        </p:spPr>
      </p:pic>
      <p:sp>
        <p:nvSpPr>
          <p:cNvPr id="10242" name="Rectangle 1026"/>
          <p:cNvSpPr>
            <a:spLocks noGrp="1" noChangeArrowheads="1"/>
          </p:cNvSpPr>
          <p:nvPr>
            <p:ph type="title"/>
          </p:nvPr>
        </p:nvSpPr>
        <p:spPr>
          <a:ln w="9525"/>
        </p:spPr>
        <p:txBody>
          <a:bodyPr/>
          <a:lstStyle/>
          <a:p>
            <a:r>
              <a:rPr lang="en-GB" err="1">
                <a:latin typeface="+mn-lt"/>
              </a:rPr>
              <a:t>Trouver</a:t>
            </a:r>
            <a:r>
              <a:rPr lang="en-GB">
                <a:latin typeface="+mn-lt"/>
              </a:rPr>
              <a:t> les </a:t>
            </a:r>
            <a:r>
              <a:rPr lang="en-GB" err="1">
                <a:latin typeface="+mn-lt"/>
              </a:rPr>
              <a:t>informations</a:t>
            </a:r>
            <a:r>
              <a:rPr lang="en-GB">
                <a:latin typeface="+mn-lt"/>
              </a:rPr>
              <a:t> avec Granta EduPack</a:t>
            </a:r>
          </a:p>
        </p:txBody>
      </p:sp>
      <p:cxnSp>
        <p:nvCxnSpPr>
          <p:cNvPr id="5" name="Straight Arrow Connector 4"/>
          <p:cNvCxnSpPr/>
          <p:nvPr/>
        </p:nvCxnSpPr>
        <p:spPr bwMode="auto">
          <a:xfrm>
            <a:off x="3823996" y="4033681"/>
            <a:ext cx="2459214" cy="0"/>
          </a:xfrm>
          <a:prstGeom prst="straightConnector1">
            <a:avLst/>
          </a:prstGeom>
          <a:noFill/>
          <a:ln w="9525" cap="flat" cmpd="sng" algn="ctr">
            <a:noFill/>
            <a:prstDash val="solid"/>
            <a:round/>
            <a:headEnd type="none" w="med" len="med"/>
            <a:tailEnd type="triangle"/>
          </a:ln>
          <a:effectLst/>
        </p:spPr>
      </p:cxnSp>
      <p:grpSp>
        <p:nvGrpSpPr>
          <p:cNvPr id="7" name="Group 6"/>
          <p:cNvGrpSpPr/>
          <p:nvPr/>
        </p:nvGrpSpPr>
        <p:grpSpPr>
          <a:xfrm>
            <a:off x="609119" y="1731693"/>
            <a:ext cx="4060031" cy="3289002"/>
            <a:chOff x="-515938" y="2002320"/>
            <a:chExt cx="4060031" cy="3289002"/>
          </a:xfrm>
        </p:grpSpPr>
        <p:grpSp>
          <p:nvGrpSpPr>
            <p:cNvPr id="57" name="Group 111"/>
            <p:cNvGrpSpPr>
              <a:grpSpLocks/>
            </p:cNvGrpSpPr>
            <p:nvPr/>
          </p:nvGrpSpPr>
          <p:grpSpPr bwMode="auto">
            <a:xfrm>
              <a:off x="-515938" y="2002320"/>
              <a:ext cx="4043363" cy="903288"/>
              <a:chOff x="-129" y="1505"/>
              <a:chExt cx="2547" cy="569"/>
            </a:xfrm>
          </p:grpSpPr>
          <p:grpSp>
            <p:nvGrpSpPr>
              <p:cNvPr id="102" name="Group 107"/>
              <p:cNvGrpSpPr>
                <a:grpSpLocks/>
              </p:cNvGrpSpPr>
              <p:nvPr/>
            </p:nvGrpSpPr>
            <p:grpSpPr bwMode="auto">
              <a:xfrm>
                <a:off x="870" y="1515"/>
                <a:ext cx="1548" cy="550"/>
                <a:chOff x="870" y="1515"/>
                <a:chExt cx="1548" cy="550"/>
              </a:xfrm>
            </p:grpSpPr>
            <p:grpSp>
              <p:nvGrpSpPr>
                <p:cNvPr id="105" name="Group 104"/>
                <p:cNvGrpSpPr>
                  <a:grpSpLocks/>
                </p:cNvGrpSpPr>
                <p:nvPr/>
              </p:nvGrpSpPr>
              <p:grpSpPr bwMode="auto">
                <a:xfrm>
                  <a:off x="870" y="1515"/>
                  <a:ext cx="1548" cy="222"/>
                  <a:chOff x="870" y="1515"/>
                  <a:chExt cx="1548" cy="222"/>
                </a:xfrm>
              </p:grpSpPr>
              <p:sp>
                <p:nvSpPr>
                  <p:cNvPr id="111" name="AutoShape 51"/>
                  <p:cNvSpPr>
                    <a:spLocks noChangeArrowheads="1"/>
                  </p:cNvSpPr>
                  <p:nvPr/>
                </p:nvSpPr>
                <p:spPr bwMode="auto">
                  <a:xfrm>
                    <a:off x="870" y="1515"/>
                    <a:ext cx="15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i="1" err="1">
                        <a:latin typeface="+mn-lt"/>
                      </a:rPr>
                      <a:t>Univers</a:t>
                    </a:r>
                    <a:r>
                      <a:rPr lang="en-GB" sz="1600" b="1" i="1">
                        <a:latin typeface="+mn-lt"/>
                      </a:rPr>
                      <a:t> des </a:t>
                    </a:r>
                    <a:r>
                      <a:rPr lang="en-GB" sz="1600" b="1" i="1" err="1">
                        <a:latin typeface="+mn-lt"/>
                      </a:rPr>
                      <a:t>procédés</a:t>
                    </a:r>
                    <a:endParaRPr lang="en-US" sz="1600" b="1" i="1">
                      <a:latin typeface="+mn-lt"/>
                    </a:endParaRPr>
                  </a:p>
                </p:txBody>
              </p:sp>
              <p:grpSp>
                <p:nvGrpSpPr>
                  <p:cNvPr id="112" name="Group 52"/>
                  <p:cNvGrpSpPr>
                    <a:grpSpLocks/>
                  </p:cNvGrpSpPr>
                  <p:nvPr/>
                </p:nvGrpSpPr>
                <p:grpSpPr bwMode="auto">
                  <a:xfrm>
                    <a:off x="2196" y="1533"/>
                    <a:ext cx="192" cy="192"/>
                    <a:chOff x="4872" y="2904"/>
                    <a:chExt cx="192" cy="192"/>
                  </a:xfrm>
                </p:grpSpPr>
                <p:sp>
                  <p:nvSpPr>
                    <p:cNvPr id="113" name="AutoShape 53"/>
                    <p:cNvSpPr>
                      <a:spLocks noChangeArrowheads="1"/>
                    </p:cNvSpPr>
                    <p:nvPr/>
                  </p:nvSpPr>
                  <p:spPr bwMode="auto">
                    <a:xfrm>
                      <a:off x="4872" y="2904"/>
                      <a:ext cx="192" cy="192"/>
                    </a:xfrm>
                    <a:prstGeom prst="roundRect">
                      <a:avLst>
                        <a:gd name="adj" fmla="val 16667"/>
                      </a:avLst>
                    </a:prstGeom>
                    <a:solidFill>
                      <a:srgbClr val="EAEAEA"/>
                    </a:solidFill>
                    <a:ln w="28575">
                      <a:solidFill>
                        <a:srgbClr val="808080"/>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14" name="AutoShape 54"/>
                    <p:cNvSpPr>
                      <a:spLocks noChangeArrowheads="1"/>
                    </p:cNvSpPr>
                    <p:nvPr/>
                  </p:nvSpPr>
                  <p:spPr bwMode="auto">
                    <a:xfrm flipV="1">
                      <a:off x="4928" y="2971"/>
                      <a:ext cx="87" cy="58"/>
                    </a:xfrm>
                    <a:prstGeom prst="triangle">
                      <a:avLst>
                        <a:gd name="adj" fmla="val 50000"/>
                      </a:avLst>
                    </a:prstGeom>
                    <a:solidFill>
                      <a:schemeClr val="tx1"/>
                    </a:solidFill>
                    <a:ln w="9525">
                      <a:no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grpSp>
            <p:grpSp>
              <p:nvGrpSpPr>
                <p:cNvPr id="106" name="Group 103"/>
                <p:cNvGrpSpPr>
                  <a:grpSpLocks/>
                </p:cNvGrpSpPr>
                <p:nvPr/>
              </p:nvGrpSpPr>
              <p:grpSpPr bwMode="auto">
                <a:xfrm>
                  <a:off x="877" y="1843"/>
                  <a:ext cx="1536" cy="222"/>
                  <a:chOff x="883" y="1843"/>
                  <a:chExt cx="1530" cy="222"/>
                </a:xfrm>
              </p:grpSpPr>
              <p:sp>
                <p:nvSpPr>
                  <p:cNvPr id="107" name="AutoShape 56"/>
                  <p:cNvSpPr>
                    <a:spLocks noChangeArrowheads="1"/>
                  </p:cNvSpPr>
                  <p:nvPr/>
                </p:nvSpPr>
                <p:spPr bwMode="auto">
                  <a:xfrm>
                    <a:off x="883" y="1843"/>
                    <a:ext cx="153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i="1" err="1">
                        <a:latin typeface="+mn-lt"/>
                      </a:rPr>
                      <a:t>Tous</a:t>
                    </a:r>
                    <a:r>
                      <a:rPr lang="en-GB" sz="1600" b="1" i="1">
                        <a:latin typeface="+mn-lt"/>
                      </a:rPr>
                      <a:t> les </a:t>
                    </a:r>
                    <a:r>
                      <a:rPr lang="en-GB" sz="1600" b="1" i="1" err="1">
                        <a:latin typeface="+mn-lt"/>
                      </a:rPr>
                      <a:t>procédés</a:t>
                    </a:r>
                    <a:endParaRPr lang="en-US" sz="1600" b="1" i="1">
                      <a:latin typeface="+mn-lt"/>
                    </a:endParaRPr>
                  </a:p>
                </p:txBody>
              </p:sp>
              <p:grpSp>
                <p:nvGrpSpPr>
                  <p:cNvPr id="108" name="Group 57"/>
                  <p:cNvGrpSpPr>
                    <a:grpSpLocks/>
                  </p:cNvGrpSpPr>
                  <p:nvPr/>
                </p:nvGrpSpPr>
                <p:grpSpPr bwMode="auto">
                  <a:xfrm>
                    <a:off x="2195" y="1861"/>
                    <a:ext cx="193" cy="192"/>
                    <a:chOff x="4872" y="2904"/>
                    <a:chExt cx="192" cy="192"/>
                  </a:xfrm>
                </p:grpSpPr>
                <p:sp>
                  <p:nvSpPr>
                    <p:cNvPr id="109" name="AutoShape 58"/>
                    <p:cNvSpPr>
                      <a:spLocks noChangeArrowheads="1"/>
                    </p:cNvSpPr>
                    <p:nvPr/>
                  </p:nvSpPr>
                  <p:spPr bwMode="auto">
                    <a:xfrm>
                      <a:off x="4872" y="2904"/>
                      <a:ext cx="192" cy="192"/>
                    </a:xfrm>
                    <a:prstGeom prst="roundRect">
                      <a:avLst>
                        <a:gd name="adj" fmla="val 16667"/>
                      </a:avLst>
                    </a:prstGeom>
                    <a:solidFill>
                      <a:srgbClr val="EAEAEA"/>
                    </a:solidFill>
                    <a:ln w="28575">
                      <a:solidFill>
                        <a:srgbClr val="808080"/>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10" name="AutoShape 59"/>
                    <p:cNvSpPr>
                      <a:spLocks noChangeArrowheads="1"/>
                    </p:cNvSpPr>
                    <p:nvPr/>
                  </p:nvSpPr>
                  <p:spPr bwMode="auto">
                    <a:xfrm flipV="1">
                      <a:off x="4928" y="2971"/>
                      <a:ext cx="87" cy="58"/>
                    </a:xfrm>
                    <a:prstGeom prst="triangle">
                      <a:avLst>
                        <a:gd name="adj" fmla="val 50000"/>
                      </a:avLst>
                    </a:prstGeom>
                    <a:solidFill>
                      <a:schemeClr val="tx1"/>
                    </a:solidFill>
                    <a:ln w="9525">
                      <a:no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grpSp>
          </p:grpSp>
          <p:sp>
            <p:nvSpPr>
              <p:cNvPr id="103" name="Text Box 109"/>
              <p:cNvSpPr txBox="1">
                <a:spLocks noChangeArrowheads="1"/>
              </p:cNvSpPr>
              <p:nvPr/>
            </p:nvSpPr>
            <p:spPr bwMode="auto">
              <a:xfrm>
                <a:off x="356" y="1505"/>
                <a:ext cx="4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a:latin typeface="+mn-lt"/>
                  </a:rPr>
                  <a:t>Table :</a:t>
                </a:r>
              </a:p>
            </p:txBody>
          </p:sp>
          <p:sp>
            <p:nvSpPr>
              <p:cNvPr id="104" name="Text Box 110"/>
              <p:cNvSpPr txBox="1">
                <a:spLocks noChangeArrowheads="1"/>
              </p:cNvSpPr>
              <p:nvPr/>
            </p:nvSpPr>
            <p:spPr bwMode="auto">
              <a:xfrm>
                <a:off x="-129" y="1841"/>
                <a:ext cx="10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a:latin typeface="+mn-lt"/>
                  </a:rPr>
                  <a:t>Sous-ensemble </a:t>
                </a:r>
                <a:r>
                  <a:rPr lang="en-GB">
                    <a:latin typeface="+mn-lt"/>
                  </a:rPr>
                  <a:t>:</a:t>
                </a:r>
              </a:p>
            </p:txBody>
          </p:sp>
        </p:grpSp>
        <p:grpSp>
          <p:nvGrpSpPr>
            <p:cNvPr id="2" name="Group 1"/>
            <p:cNvGrpSpPr/>
            <p:nvPr/>
          </p:nvGrpSpPr>
          <p:grpSpPr>
            <a:xfrm>
              <a:off x="589150" y="3207006"/>
              <a:ext cx="2954943" cy="2084316"/>
              <a:chOff x="1327475" y="3240500"/>
              <a:chExt cx="2954943" cy="2084316"/>
            </a:xfrm>
          </p:grpSpPr>
          <p:grpSp>
            <p:nvGrpSpPr>
              <p:cNvPr id="117" name="Group 116"/>
              <p:cNvGrpSpPr/>
              <p:nvPr/>
            </p:nvGrpSpPr>
            <p:grpSpPr>
              <a:xfrm>
                <a:off x="1327475" y="3240500"/>
                <a:ext cx="2954943" cy="2084316"/>
                <a:chOff x="4905731" y="2081064"/>
                <a:chExt cx="2954943" cy="2084316"/>
              </a:xfrm>
            </p:grpSpPr>
            <p:grpSp>
              <p:nvGrpSpPr>
                <p:cNvPr id="129" name="Group 77"/>
                <p:cNvGrpSpPr>
                  <a:grpSpLocks/>
                </p:cNvGrpSpPr>
                <p:nvPr/>
              </p:nvGrpSpPr>
              <p:grpSpPr bwMode="auto">
                <a:xfrm>
                  <a:off x="4905731" y="2081064"/>
                  <a:ext cx="2954943" cy="2084316"/>
                  <a:chOff x="786" y="2329"/>
                  <a:chExt cx="1679" cy="1271"/>
                </a:xfrm>
              </p:grpSpPr>
              <p:sp>
                <p:nvSpPr>
                  <p:cNvPr id="133" name="Rectangle 111"/>
                  <p:cNvSpPr>
                    <a:spLocks noChangeArrowheads="1"/>
                  </p:cNvSpPr>
                  <p:nvPr/>
                </p:nvSpPr>
                <p:spPr bwMode="auto">
                  <a:xfrm>
                    <a:off x="786" y="2329"/>
                    <a:ext cx="1679" cy="1271"/>
                  </a:xfrm>
                  <a:prstGeom prst="rect">
                    <a:avLst/>
                  </a:prstGeom>
                  <a:solidFill>
                    <a:schemeClr val="bg1"/>
                  </a:solidFill>
                  <a:ln w="28575">
                    <a:solidFill>
                      <a:srgbClr val="7FC4BC"/>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a:p>
                </p:txBody>
              </p:sp>
              <p:grpSp>
                <p:nvGrpSpPr>
                  <p:cNvPr id="134" name="Group 78"/>
                  <p:cNvGrpSpPr>
                    <a:grpSpLocks/>
                  </p:cNvGrpSpPr>
                  <p:nvPr/>
                </p:nvGrpSpPr>
                <p:grpSpPr bwMode="auto">
                  <a:xfrm>
                    <a:off x="854" y="2412"/>
                    <a:ext cx="202" cy="171"/>
                    <a:chOff x="1273" y="3428"/>
                    <a:chExt cx="338" cy="266"/>
                  </a:xfrm>
                </p:grpSpPr>
                <p:grpSp>
                  <p:nvGrpSpPr>
                    <p:cNvPr id="154" name="Group 79"/>
                    <p:cNvGrpSpPr>
                      <a:grpSpLocks/>
                    </p:cNvGrpSpPr>
                    <p:nvPr/>
                  </p:nvGrpSpPr>
                  <p:grpSpPr bwMode="auto">
                    <a:xfrm>
                      <a:off x="1273" y="3428"/>
                      <a:ext cx="338" cy="266"/>
                      <a:chOff x="1273" y="3428"/>
                      <a:chExt cx="338" cy="266"/>
                    </a:xfrm>
                  </p:grpSpPr>
                  <p:sp>
                    <p:nvSpPr>
                      <p:cNvPr id="156" name="Rectangle 80"/>
                      <p:cNvSpPr>
                        <a:spLocks noChangeArrowheads="1"/>
                      </p:cNvSpPr>
                      <p:nvPr/>
                    </p:nvSpPr>
                    <p:spPr bwMode="auto">
                      <a:xfrm>
                        <a:off x="1273" y="3456"/>
                        <a:ext cx="338" cy="238"/>
                      </a:xfrm>
                      <a:prstGeom prst="rect">
                        <a:avLst/>
                      </a:prstGeom>
                      <a:solidFill>
                        <a:srgbClr val="CC0000"/>
                      </a:solidFill>
                      <a:ln w="9525">
                        <a:solidFill>
                          <a:schemeClr val="bg1"/>
                        </a:solidFill>
                        <a:miter lim="800000"/>
                        <a:headEnd/>
                        <a:tailEnd/>
                      </a:ln>
                      <a:effectLst>
                        <a:outerShdw dist="35921" dir="2700000" algn="ctr" rotWithShape="0">
                          <a:schemeClr val="folHlink"/>
                        </a:outerShdw>
                      </a:effectLst>
                    </p:spPr>
                    <p:txBody>
                      <a:bodyPr wrap="none" anchor="ctr"/>
                      <a:lstStyle/>
                      <a:p>
                        <a:pPr eaLnBrk="0" hangingPunct="0">
                          <a:spcBef>
                            <a:spcPct val="20000"/>
                          </a:spcBef>
                          <a:spcAft>
                            <a:spcPct val="20000"/>
                          </a:spcAft>
                          <a:buClr>
                            <a:srgbClr val="009B9B"/>
                          </a:buClr>
                          <a:buSzPct val="80000"/>
                          <a:buFont typeface="Wingdings" pitchFamily="2" charset="2"/>
                          <a:buNone/>
                          <a:defRPr/>
                        </a:pPr>
                        <a:endParaRPr lang="en-GB">
                          <a:cs typeface="+mn-cs"/>
                        </a:endParaRPr>
                      </a:p>
                    </p:txBody>
                  </p:sp>
                  <p:sp>
                    <p:nvSpPr>
                      <p:cNvPr id="157" name="AutoShape 81"/>
                      <p:cNvSpPr>
                        <a:spLocks noChangeArrowheads="1"/>
                      </p:cNvSpPr>
                      <p:nvPr/>
                    </p:nvSpPr>
                    <p:spPr bwMode="auto">
                      <a:xfrm>
                        <a:off x="1296" y="3428"/>
                        <a:ext cx="136" cy="60"/>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a:p>
                    </p:txBody>
                  </p:sp>
                </p:grpSp>
                <p:sp>
                  <p:nvSpPr>
                    <p:cNvPr id="155" name="Rectangle 82"/>
                    <p:cNvSpPr>
                      <a:spLocks noChangeArrowheads="1"/>
                    </p:cNvSpPr>
                    <p:nvPr/>
                  </p:nvSpPr>
                  <p:spPr bwMode="auto">
                    <a:xfrm>
                      <a:off x="1297" y="3489"/>
                      <a:ext cx="292" cy="183"/>
                    </a:xfrm>
                    <a:prstGeom prst="rect">
                      <a:avLst/>
                    </a:prstGeom>
                    <a:solidFill>
                      <a:srgbClr val="FF0000"/>
                    </a:solidFill>
                    <a:ln w="12700">
                      <a:solidFill>
                        <a:schemeClr val="bg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a:p>
                  </p:txBody>
                </p:sp>
              </p:grpSp>
              <p:grpSp>
                <p:nvGrpSpPr>
                  <p:cNvPr id="135" name="Group 83"/>
                  <p:cNvGrpSpPr>
                    <a:grpSpLocks/>
                  </p:cNvGrpSpPr>
                  <p:nvPr/>
                </p:nvGrpSpPr>
                <p:grpSpPr bwMode="auto">
                  <a:xfrm>
                    <a:off x="1021" y="2868"/>
                    <a:ext cx="202" cy="171"/>
                    <a:chOff x="1273" y="3428"/>
                    <a:chExt cx="338" cy="266"/>
                  </a:xfrm>
                </p:grpSpPr>
                <p:grpSp>
                  <p:nvGrpSpPr>
                    <p:cNvPr id="150" name="Group 84"/>
                    <p:cNvGrpSpPr>
                      <a:grpSpLocks/>
                    </p:cNvGrpSpPr>
                    <p:nvPr/>
                  </p:nvGrpSpPr>
                  <p:grpSpPr bwMode="auto">
                    <a:xfrm>
                      <a:off x="1273" y="3428"/>
                      <a:ext cx="338" cy="266"/>
                      <a:chOff x="1273" y="3428"/>
                      <a:chExt cx="338" cy="266"/>
                    </a:xfrm>
                  </p:grpSpPr>
                  <p:sp>
                    <p:nvSpPr>
                      <p:cNvPr id="152" name="Rectangle 85"/>
                      <p:cNvSpPr>
                        <a:spLocks noChangeArrowheads="1"/>
                      </p:cNvSpPr>
                      <p:nvPr/>
                    </p:nvSpPr>
                    <p:spPr bwMode="auto">
                      <a:xfrm>
                        <a:off x="1273" y="3456"/>
                        <a:ext cx="338" cy="238"/>
                      </a:xfrm>
                      <a:prstGeom prst="rect">
                        <a:avLst/>
                      </a:prstGeom>
                      <a:solidFill>
                        <a:srgbClr val="CC0000"/>
                      </a:solidFill>
                      <a:ln w="9525">
                        <a:solidFill>
                          <a:schemeClr val="bg1"/>
                        </a:solidFill>
                        <a:miter lim="800000"/>
                        <a:headEnd/>
                        <a:tailEnd/>
                      </a:ln>
                      <a:effectLst>
                        <a:outerShdw dist="35921" dir="2700000" algn="ctr" rotWithShape="0">
                          <a:schemeClr val="folHlink"/>
                        </a:outerShdw>
                      </a:effectLst>
                    </p:spPr>
                    <p:txBody>
                      <a:bodyPr wrap="none" anchor="ctr"/>
                      <a:lstStyle/>
                      <a:p>
                        <a:pPr eaLnBrk="0" hangingPunct="0">
                          <a:spcBef>
                            <a:spcPct val="20000"/>
                          </a:spcBef>
                          <a:spcAft>
                            <a:spcPct val="20000"/>
                          </a:spcAft>
                          <a:buClr>
                            <a:srgbClr val="009B9B"/>
                          </a:buClr>
                          <a:buSzPct val="80000"/>
                          <a:buFont typeface="Wingdings" pitchFamily="2" charset="2"/>
                          <a:buNone/>
                          <a:defRPr/>
                        </a:pPr>
                        <a:endParaRPr lang="en-GB">
                          <a:cs typeface="+mn-cs"/>
                        </a:endParaRPr>
                      </a:p>
                    </p:txBody>
                  </p:sp>
                  <p:sp>
                    <p:nvSpPr>
                      <p:cNvPr id="153" name="AutoShape 86"/>
                      <p:cNvSpPr>
                        <a:spLocks noChangeArrowheads="1"/>
                      </p:cNvSpPr>
                      <p:nvPr/>
                    </p:nvSpPr>
                    <p:spPr bwMode="auto">
                      <a:xfrm>
                        <a:off x="1296" y="3428"/>
                        <a:ext cx="136" cy="60"/>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a:p>
                    </p:txBody>
                  </p:sp>
                </p:grpSp>
                <p:sp>
                  <p:nvSpPr>
                    <p:cNvPr id="151" name="Rectangle 87"/>
                    <p:cNvSpPr>
                      <a:spLocks noChangeArrowheads="1"/>
                    </p:cNvSpPr>
                    <p:nvPr/>
                  </p:nvSpPr>
                  <p:spPr bwMode="auto">
                    <a:xfrm>
                      <a:off x="1297" y="3489"/>
                      <a:ext cx="292" cy="183"/>
                    </a:xfrm>
                    <a:prstGeom prst="rect">
                      <a:avLst/>
                    </a:prstGeom>
                    <a:solidFill>
                      <a:srgbClr val="FF0000"/>
                    </a:solidFill>
                    <a:ln w="12700">
                      <a:solidFill>
                        <a:schemeClr val="bg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a:p>
                  </p:txBody>
                </p:sp>
              </p:grpSp>
              <p:grpSp>
                <p:nvGrpSpPr>
                  <p:cNvPr id="136" name="Group 88"/>
                  <p:cNvGrpSpPr>
                    <a:grpSpLocks/>
                  </p:cNvGrpSpPr>
                  <p:nvPr/>
                </p:nvGrpSpPr>
                <p:grpSpPr bwMode="auto">
                  <a:xfrm>
                    <a:off x="1021" y="2652"/>
                    <a:ext cx="202" cy="171"/>
                    <a:chOff x="1273" y="3428"/>
                    <a:chExt cx="338" cy="266"/>
                  </a:xfrm>
                </p:grpSpPr>
                <p:grpSp>
                  <p:nvGrpSpPr>
                    <p:cNvPr id="146" name="Group 89"/>
                    <p:cNvGrpSpPr>
                      <a:grpSpLocks/>
                    </p:cNvGrpSpPr>
                    <p:nvPr/>
                  </p:nvGrpSpPr>
                  <p:grpSpPr bwMode="auto">
                    <a:xfrm>
                      <a:off x="1273" y="3428"/>
                      <a:ext cx="338" cy="266"/>
                      <a:chOff x="1273" y="3428"/>
                      <a:chExt cx="338" cy="266"/>
                    </a:xfrm>
                  </p:grpSpPr>
                  <p:sp>
                    <p:nvSpPr>
                      <p:cNvPr id="148" name="Rectangle 90"/>
                      <p:cNvSpPr>
                        <a:spLocks noChangeArrowheads="1"/>
                      </p:cNvSpPr>
                      <p:nvPr/>
                    </p:nvSpPr>
                    <p:spPr bwMode="auto">
                      <a:xfrm>
                        <a:off x="1273" y="3456"/>
                        <a:ext cx="338" cy="238"/>
                      </a:xfrm>
                      <a:prstGeom prst="rect">
                        <a:avLst/>
                      </a:prstGeom>
                      <a:solidFill>
                        <a:srgbClr val="23FD66"/>
                      </a:solidFill>
                      <a:ln w="9525">
                        <a:solidFill>
                          <a:schemeClr val="bg1"/>
                        </a:solidFill>
                        <a:miter lim="800000"/>
                        <a:headEnd/>
                        <a:tailEnd/>
                      </a:ln>
                      <a:effectLst>
                        <a:outerShdw dist="35921" dir="2700000" algn="ctr" rotWithShape="0">
                          <a:schemeClr val="folHlink"/>
                        </a:outerShdw>
                      </a:effectLst>
                    </p:spPr>
                    <p:txBody>
                      <a:bodyPr wrap="none" anchor="ctr"/>
                      <a:lstStyle/>
                      <a:p>
                        <a:pPr eaLnBrk="0" hangingPunct="0">
                          <a:spcBef>
                            <a:spcPct val="20000"/>
                          </a:spcBef>
                          <a:spcAft>
                            <a:spcPct val="20000"/>
                          </a:spcAft>
                          <a:buClr>
                            <a:srgbClr val="009B9B"/>
                          </a:buClr>
                          <a:buSzPct val="80000"/>
                          <a:buFont typeface="Wingdings" pitchFamily="2" charset="2"/>
                          <a:buNone/>
                          <a:defRPr/>
                        </a:pPr>
                        <a:endParaRPr lang="en-GB">
                          <a:cs typeface="+mn-cs"/>
                        </a:endParaRPr>
                      </a:p>
                    </p:txBody>
                  </p:sp>
                  <p:sp>
                    <p:nvSpPr>
                      <p:cNvPr id="149" name="AutoShape 91"/>
                      <p:cNvSpPr>
                        <a:spLocks noChangeArrowheads="1"/>
                      </p:cNvSpPr>
                      <p:nvPr/>
                    </p:nvSpPr>
                    <p:spPr bwMode="auto">
                      <a:xfrm>
                        <a:off x="1296" y="3428"/>
                        <a:ext cx="136" cy="60"/>
                      </a:xfrm>
                      <a:prstGeom prst="roundRect">
                        <a:avLst>
                          <a:gd name="adj" fmla="val 11667"/>
                        </a:avLst>
                      </a:prstGeom>
                      <a:solidFill>
                        <a:srgbClr val="23FD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a:p>
                    </p:txBody>
                  </p:sp>
                </p:grpSp>
                <p:sp>
                  <p:nvSpPr>
                    <p:cNvPr id="147" name="Rectangle 92"/>
                    <p:cNvSpPr>
                      <a:spLocks noChangeArrowheads="1"/>
                    </p:cNvSpPr>
                    <p:nvPr/>
                  </p:nvSpPr>
                  <p:spPr bwMode="auto">
                    <a:xfrm>
                      <a:off x="1297" y="3489"/>
                      <a:ext cx="292" cy="183"/>
                    </a:xfrm>
                    <a:prstGeom prst="rect">
                      <a:avLst/>
                    </a:prstGeom>
                    <a:solidFill>
                      <a:srgbClr val="23FD66"/>
                    </a:solidFill>
                    <a:ln w="12700">
                      <a:solidFill>
                        <a:schemeClr val="bg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a:p>
                  </p:txBody>
                </p:sp>
              </p:grpSp>
              <p:grpSp>
                <p:nvGrpSpPr>
                  <p:cNvPr id="137" name="Group 93"/>
                  <p:cNvGrpSpPr>
                    <a:grpSpLocks/>
                  </p:cNvGrpSpPr>
                  <p:nvPr/>
                </p:nvGrpSpPr>
                <p:grpSpPr bwMode="auto">
                  <a:xfrm>
                    <a:off x="1021" y="3108"/>
                    <a:ext cx="202" cy="171"/>
                    <a:chOff x="1273" y="3428"/>
                    <a:chExt cx="338" cy="266"/>
                  </a:xfrm>
                </p:grpSpPr>
                <p:grpSp>
                  <p:nvGrpSpPr>
                    <p:cNvPr id="142" name="Group 94"/>
                    <p:cNvGrpSpPr>
                      <a:grpSpLocks/>
                    </p:cNvGrpSpPr>
                    <p:nvPr/>
                  </p:nvGrpSpPr>
                  <p:grpSpPr bwMode="auto">
                    <a:xfrm>
                      <a:off x="1273" y="3428"/>
                      <a:ext cx="338" cy="266"/>
                      <a:chOff x="1273" y="3428"/>
                      <a:chExt cx="338" cy="266"/>
                    </a:xfrm>
                  </p:grpSpPr>
                  <p:sp>
                    <p:nvSpPr>
                      <p:cNvPr id="144" name="Rectangle 95"/>
                      <p:cNvSpPr>
                        <a:spLocks noChangeArrowheads="1"/>
                      </p:cNvSpPr>
                      <p:nvPr/>
                    </p:nvSpPr>
                    <p:spPr bwMode="auto">
                      <a:xfrm>
                        <a:off x="1273" y="3456"/>
                        <a:ext cx="338" cy="238"/>
                      </a:xfrm>
                      <a:prstGeom prst="rect">
                        <a:avLst/>
                      </a:prstGeom>
                      <a:solidFill>
                        <a:srgbClr val="2D7A8F"/>
                      </a:solidFill>
                      <a:ln w="9525">
                        <a:solidFill>
                          <a:schemeClr val="bg1"/>
                        </a:solidFill>
                        <a:miter lim="800000"/>
                        <a:headEnd/>
                        <a:tailEnd/>
                      </a:ln>
                      <a:effectLst>
                        <a:outerShdw dist="35921" dir="2700000" algn="ctr" rotWithShape="0">
                          <a:schemeClr val="folHlink"/>
                        </a:outerShdw>
                      </a:effectLst>
                    </p:spPr>
                    <p:txBody>
                      <a:bodyPr wrap="none" anchor="ctr"/>
                      <a:lstStyle/>
                      <a:p>
                        <a:pPr eaLnBrk="0" hangingPunct="0">
                          <a:spcBef>
                            <a:spcPct val="20000"/>
                          </a:spcBef>
                          <a:spcAft>
                            <a:spcPct val="20000"/>
                          </a:spcAft>
                          <a:buClr>
                            <a:srgbClr val="009B9B"/>
                          </a:buClr>
                          <a:buSzPct val="80000"/>
                          <a:buFont typeface="Wingdings" pitchFamily="2" charset="2"/>
                          <a:buNone/>
                          <a:defRPr/>
                        </a:pPr>
                        <a:endParaRPr lang="en-GB">
                          <a:cs typeface="+mn-cs"/>
                        </a:endParaRPr>
                      </a:p>
                    </p:txBody>
                  </p:sp>
                  <p:sp>
                    <p:nvSpPr>
                      <p:cNvPr id="145" name="AutoShape 96"/>
                      <p:cNvSpPr>
                        <a:spLocks noChangeArrowheads="1"/>
                      </p:cNvSpPr>
                      <p:nvPr/>
                    </p:nvSpPr>
                    <p:spPr bwMode="auto">
                      <a:xfrm>
                        <a:off x="1296" y="3428"/>
                        <a:ext cx="136" cy="60"/>
                      </a:xfrm>
                      <a:prstGeom prst="roundRect">
                        <a:avLst>
                          <a:gd name="adj" fmla="val 11667"/>
                        </a:avLst>
                      </a:prstGeom>
                      <a:solidFill>
                        <a:srgbClr val="2D7A8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a:p>
                    </p:txBody>
                  </p:sp>
                </p:grpSp>
                <p:sp>
                  <p:nvSpPr>
                    <p:cNvPr id="143" name="Rectangle 97"/>
                    <p:cNvSpPr>
                      <a:spLocks noChangeArrowheads="1"/>
                    </p:cNvSpPr>
                    <p:nvPr/>
                  </p:nvSpPr>
                  <p:spPr bwMode="auto">
                    <a:xfrm>
                      <a:off x="1297" y="3489"/>
                      <a:ext cx="292" cy="183"/>
                    </a:xfrm>
                    <a:prstGeom prst="rect">
                      <a:avLst/>
                    </a:prstGeom>
                    <a:solidFill>
                      <a:srgbClr val="2D7A8F"/>
                    </a:solidFill>
                    <a:ln w="12700">
                      <a:solidFill>
                        <a:schemeClr val="bg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a:p>
                  </p:txBody>
                </p:sp>
              </p:grpSp>
              <p:sp>
                <p:nvSpPr>
                  <p:cNvPr id="138" name="Text Box 98"/>
                  <p:cNvSpPr txBox="1">
                    <a:spLocks noChangeArrowheads="1"/>
                  </p:cNvSpPr>
                  <p:nvPr/>
                </p:nvSpPr>
                <p:spPr bwMode="auto">
                  <a:xfrm>
                    <a:off x="1228" y="2663"/>
                    <a:ext cx="5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a:latin typeface="+mn-lt"/>
                      </a:rPr>
                      <a:t>Assemblage</a:t>
                    </a:r>
                  </a:p>
                </p:txBody>
              </p:sp>
              <p:sp>
                <p:nvSpPr>
                  <p:cNvPr id="139" name="Text Box 99"/>
                  <p:cNvSpPr txBox="1">
                    <a:spLocks noChangeArrowheads="1"/>
                  </p:cNvSpPr>
                  <p:nvPr/>
                </p:nvSpPr>
                <p:spPr bwMode="auto">
                  <a:xfrm>
                    <a:off x="1228" y="2871"/>
                    <a:ext cx="5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a:latin typeface="+mn-lt"/>
                      </a:rPr>
                      <a:t>Mise </a:t>
                    </a:r>
                    <a:r>
                      <a:rPr lang="en-GB" sz="1400" err="1">
                        <a:latin typeface="+mn-lt"/>
                      </a:rPr>
                      <a:t>en</a:t>
                    </a:r>
                    <a:r>
                      <a:rPr lang="en-GB" sz="1400">
                        <a:latin typeface="+mn-lt"/>
                      </a:rPr>
                      <a:t> </a:t>
                    </a:r>
                    <a:r>
                      <a:rPr lang="en-GB" sz="1400" err="1">
                        <a:latin typeface="+mn-lt"/>
                      </a:rPr>
                      <a:t>forme</a:t>
                    </a:r>
                    <a:endParaRPr lang="en-GB" sz="1400">
                      <a:latin typeface="+mn-lt"/>
                    </a:endParaRPr>
                  </a:p>
                </p:txBody>
              </p:sp>
              <p:sp>
                <p:nvSpPr>
                  <p:cNvPr id="140" name="Text Box 100"/>
                  <p:cNvSpPr txBox="1">
                    <a:spLocks noChangeArrowheads="1"/>
                  </p:cNvSpPr>
                  <p:nvPr/>
                </p:nvSpPr>
                <p:spPr bwMode="auto">
                  <a:xfrm>
                    <a:off x="1228" y="3111"/>
                    <a:ext cx="11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err="1">
                        <a:latin typeface="+mn-lt"/>
                      </a:rPr>
                      <a:t>Traitement</a:t>
                    </a:r>
                    <a:r>
                      <a:rPr lang="en-GB" sz="1400">
                        <a:latin typeface="+mn-lt"/>
                      </a:rPr>
                      <a:t> de surface</a:t>
                    </a:r>
                  </a:p>
                </p:txBody>
              </p:sp>
              <p:sp>
                <p:nvSpPr>
                  <p:cNvPr id="141" name="Text Box 101"/>
                  <p:cNvSpPr txBox="1">
                    <a:spLocks noChangeArrowheads="1"/>
                  </p:cNvSpPr>
                  <p:nvPr/>
                </p:nvSpPr>
                <p:spPr bwMode="auto">
                  <a:xfrm>
                    <a:off x="1079" y="2386"/>
                    <a:ext cx="11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err="1">
                        <a:latin typeface="+mn-lt"/>
                      </a:rPr>
                      <a:t>Univers</a:t>
                    </a:r>
                    <a:r>
                      <a:rPr lang="en-GB">
                        <a:latin typeface="+mn-lt"/>
                      </a:rPr>
                      <a:t> des </a:t>
                    </a:r>
                    <a:r>
                      <a:rPr lang="en-GB" err="1">
                        <a:latin typeface="+mn-lt"/>
                      </a:rPr>
                      <a:t>procédés</a:t>
                    </a:r>
                    <a:endParaRPr lang="en-GB">
                      <a:latin typeface="+mn-lt"/>
                    </a:endParaRPr>
                  </a:p>
                </p:txBody>
              </p:sp>
            </p:grpSp>
            <p:grpSp>
              <p:nvGrpSpPr>
                <p:cNvPr id="119" name="Group 118"/>
                <p:cNvGrpSpPr/>
                <p:nvPr/>
              </p:nvGrpSpPr>
              <p:grpSpPr>
                <a:xfrm>
                  <a:off x="5155318" y="2725035"/>
                  <a:ext cx="65350" cy="118194"/>
                  <a:chOff x="5155318" y="2725035"/>
                  <a:chExt cx="65350" cy="118194"/>
                </a:xfrm>
              </p:grpSpPr>
              <p:cxnSp>
                <p:nvCxnSpPr>
                  <p:cNvPr id="126" name="Straight Connector 125"/>
                  <p:cNvCxnSpPr>
                    <a:cxnSpLocks/>
                  </p:cNvCxnSpPr>
                  <p:nvPr/>
                </p:nvCxnSpPr>
                <p:spPr bwMode="auto">
                  <a:xfrm>
                    <a:off x="5160344" y="2725035"/>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127" name="Straight Connector 126"/>
                  <p:cNvCxnSpPr>
                    <a:cxnSpLocks/>
                  </p:cNvCxnSpPr>
                  <p:nvPr/>
                </p:nvCxnSpPr>
                <p:spPr bwMode="auto">
                  <a:xfrm flipH="1">
                    <a:off x="5155318" y="2779282"/>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120" name="Group 119"/>
                <p:cNvGrpSpPr/>
                <p:nvPr/>
              </p:nvGrpSpPr>
              <p:grpSpPr>
                <a:xfrm>
                  <a:off x="5169261" y="3058254"/>
                  <a:ext cx="65350" cy="118194"/>
                  <a:chOff x="5155318" y="2725035"/>
                  <a:chExt cx="65350" cy="118194"/>
                </a:xfrm>
              </p:grpSpPr>
              <p:cxnSp>
                <p:nvCxnSpPr>
                  <p:cNvPr id="124" name="Straight Connector 123"/>
                  <p:cNvCxnSpPr>
                    <a:cxnSpLocks/>
                  </p:cNvCxnSpPr>
                  <p:nvPr/>
                </p:nvCxnSpPr>
                <p:spPr bwMode="auto">
                  <a:xfrm>
                    <a:off x="5160344" y="2725035"/>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125" name="Straight Connector 124"/>
                  <p:cNvCxnSpPr>
                    <a:cxnSpLocks/>
                  </p:cNvCxnSpPr>
                  <p:nvPr/>
                </p:nvCxnSpPr>
                <p:spPr bwMode="auto">
                  <a:xfrm flipH="1">
                    <a:off x="5155318" y="2779282"/>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121" name="Group 120"/>
                <p:cNvGrpSpPr/>
                <p:nvPr/>
              </p:nvGrpSpPr>
              <p:grpSpPr>
                <a:xfrm>
                  <a:off x="5180679" y="3452581"/>
                  <a:ext cx="65350" cy="118194"/>
                  <a:chOff x="5155318" y="2725035"/>
                  <a:chExt cx="65350" cy="118194"/>
                </a:xfrm>
              </p:grpSpPr>
              <p:cxnSp>
                <p:nvCxnSpPr>
                  <p:cNvPr id="122" name="Straight Connector 121"/>
                  <p:cNvCxnSpPr>
                    <a:cxnSpLocks/>
                  </p:cNvCxnSpPr>
                  <p:nvPr/>
                </p:nvCxnSpPr>
                <p:spPr bwMode="auto">
                  <a:xfrm>
                    <a:off x="5160344" y="2725035"/>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123" name="Straight Connector 122"/>
                  <p:cNvCxnSpPr>
                    <a:cxnSpLocks/>
                  </p:cNvCxnSpPr>
                  <p:nvPr/>
                </p:nvCxnSpPr>
                <p:spPr bwMode="auto">
                  <a:xfrm flipH="1">
                    <a:off x="5155318" y="2779282"/>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pic>
            <p:nvPicPr>
              <p:cNvPr id="158" name="Picture 157"/>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33480" t="27813" r="36492" b="43354"/>
              <a:stretch/>
            </p:blipFill>
            <p:spPr>
              <a:xfrm>
                <a:off x="1982480" y="4512719"/>
                <a:ext cx="175915" cy="173971"/>
              </a:xfrm>
              <a:prstGeom prst="rect">
                <a:avLst/>
              </a:prstGeom>
            </p:spPr>
          </p:pic>
          <p:pic>
            <p:nvPicPr>
              <p:cNvPr id="159" name="Picture 158"/>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33480" t="27813" r="36492" b="43354"/>
              <a:stretch/>
            </p:blipFill>
            <p:spPr>
              <a:xfrm>
                <a:off x="1982296" y="4122835"/>
                <a:ext cx="175915" cy="173971"/>
              </a:xfrm>
              <a:prstGeom prst="rect">
                <a:avLst/>
              </a:prstGeom>
            </p:spPr>
          </p:pic>
          <p:pic>
            <p:nvPicPr>
              <p:cNvPr id="160" name="Picture 159"/>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33480" t="27813" r="36492" b="43354"/>
              <a:stretch/>
            </p:blipFill>
            <p:spPr>
              <a:xfrm>
                <a:off x="1982295" y="3773900"/>
                <a:ext cx="175915" cy="173971"/>
              </a:xfrm>
              <a:prstGeom prst="rect">
                <a:avLst/>
              </a:prstGeom>
            </p:spPr>
          </p:pic>
        </p:grpSp>
      </p:grpSp>
      <p:cxnSp>
        <p:nvCxnSpPr>
          <p:cNvPr id="161" name="Straight Arrow Connector 160"/>
          <p:cNvCxnSpPr/>
          <p:nvPr/>
        </p:nvCxnSpPr>
        <p:spPr bwMode="auto">
          <a:xfrm>
            <a:off x="4004087" y="3992685"/>
            <a:ext cx="2459214" cy="0"/>
          </a:xfrm>
          <a:prstGeom prst="straightConnector1">
            <a:avLst/>
          </a:prstGeom>
          <a:noFill/>
          <a:ln w="9525" cap="flat" cmpd="sng" algn="ctr">
            <a:noFill/>
            <a:prstDash val="solid"/>
            <a:round/>
            <a:headEnd type="none" w="med" len="med"/>
            <a:tailEnd type="triangle"/>
          </a:ln>
          <a:effectLst/>
        </p:spPr>
      </p:cxnSp>
      <p:cxnSp>
        <p:nvCxnSpPr>
          <p:cNvPr id="165" name="Straight Arrow Connector 164"/>
          <p:cNvCxnSpPr>
            <a:cxnSpLocks/>
            <a:stCxn id="168" idx="3"/>
          </p:cNvCxnSpPr>
          <p:nvPr/>
        </p:nvCxnSpPr>
        <p:spPr bwMode="auto">
          <a:xfrm flipV="1">
            <a:off x="3723634" y="3972067"/>
            <a:ext cx="1151719" cy="6816"/>
          </a:xfrm>
          <a:prstGeom prst="straightConnector1">
            <a:avLst/>
          </a:prstGeom>
          <a:noFill/>
          <a:ln w="28575" cap="flat" cmpd="sng" algn="ctr">
            <a:solidFill>
              <a:srgbClr val="7FC4BC"/>
            </a:solidFill>
            <a:prstDash val="solid"/>
            <a:round/>
            <a:headEnd type="none" w="med" len="med"/>
            <a:tailEnd type="triangle"/>
          </a:ln>
          <a:effectLst/>
        </p:spPr>
      </p:cxnSp>
      <p:grpSp>
        <p:nvGrpSpPr>
          <p:cNvPr id="167" name="Group 166"/>
          <p:cNvGrpSpPr/>
          <p:nvPr/>
        </p:nvGrpSpPr>
        <p:grpSpPr>
          <a:xfrm>
            <a:off x="1714206" y="3829447"/>
            <a:ext cx="2972873" cy="2122106"/>
            <a:chOff x="871699" y="4255958"/>
            <a:chExt cx="2972873" cy="2122106"/>
          </a:xfrm>
        </p:grpSpPr>
        <p:sp>
          <p:nvSpPr>
            <p:cNvPr id="168" name="Rectangle 1195"/>
            <p:cNvSpPr>
              <a:spLocks noChangeArrowheads="1"/>
            </p:cNvSpPr>
            <p:nvPr/>
          </p:nvSpPr>
          <p:spPr bwMode="auto">
            <a:xfrm>
              <a:off x="1278195" y="4255958"/>
              <a:ext cx="1602932" cy="298871"/>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69" name="TextBox 168"/>
            <p:cNvSpPr txBox="1"/>
            <p:nvPr/>
          </p:nvSpPr>
          <p:spPr>
            <a:xfrm>
              <a:off x="871699" y="5547067"/>
              <a:ext cx="2972873" cy="830997"/>
            </a:xfrm>
            <a:prstGeom prst="rect">
              <a:avLst/>
            </a:prstGeom>
            <a:noFill/>
            <a:ln w="28575">
              <a:solidFill>
                <a:srgbClr val="FFC000"/>
              </a:solidFill>
            </a:ln>
          </p:spPr>
          <p:txBody>
            <a:bodyPr wrap="square" rtlCol="0">
              <a:spAutoFit/>
            </a:bodyPr>
            <a:lstStyle/>
            <a:p>
              <a:r>
                <a:rPr lang="en-GB" sz="1600"/>
                <a:t>Le </a:t>
              </a:r>
              <a:r>
                <a:rPr lang="en-GB" sz="1600" err="1"/>
                <a:t>modèle</a:t>
              </a:r>
              <a:r>
                <a:rPr lang="en-GB" sz="1600"/>
                <a:t> de </a:t>
              </a:r>
              <a:r>
                <a:rPr lang="en-GB" sz="1600" err="1"/>
                <a:t>coût</a:t>
              </a:r>
              <a:r>
                <a:rPr lang="en-GB" sz="1600"/>
                <a:t> </a:t>
              </a:r>
              <a:r>
                <a:rPr lang="en-GB" sz="1600" err="1"/>
                <a:t>est</a:t>
              </a:r>
              <a:r>
                <a:rPr lang="en-GB" sz="1600"/>
                <a:t> </a:t>
              </a:r>
              <a:r>
                <a:rPr lang="en-GB" sz="1600" err="1"/>
                <a:t>intégré</a:t>
              </a:r>
              <a:r>
                <a:rPr lang="en-GB" sz="1600"/>
                <a:t> pour </a:t>
              </a:r>
              <a:r>
                <a:rPr lang="en-GB" sz="1600" err="1"/>
                <a:t>une</a:t>
              </a:r>
              <a:r>
                <a:rPr lang="en-GB" sz="1600"/>
                <a:t> </a:t>
              </a:r>
              <a:r>
                <a:rPr lang="en-GB" sz="1600" err="1"/>
                <a:t>sélection</a:t>
              </a:r>
              <a:r>
                <a:rPr lang="en-GB" sz="1600"/>
                <a:t> des fiches de mise </a:t>
              </a:r>
              <a:r>
                <a:rPr lang="en-GB" sz="1600" err="1"/>
                <a:t>en</a:t>
              </a:r>
              <a:r>
                <a:rPr lang="en-GB" sz="1600"/>
                <a:t> </a:t>
              </a:r>
              <a:r>
                <a:rPr lang="en-GB" sz="1600" err="1"/>
                <a:t>forme</a:t>
              </a:r>
              <a:endParaRPr lang="en-GB" sz="1600"/>
            </a:p>
          </p:txBody>
        </p:sp>
      </p:grpSp>
      <p:sp>
        <p:nvSpPr>
          <p:cNvPr id="170" name="TextBox 169"/>
          <p:cNvSpPr txBox="1"/>
          <p:nvPr/>
        </p:nvSpPr>
        <p:spPr>
          <a:xfrm>
            <a:off x="8686799" y="4836029"/>
            <a:ext cx="3321507" cy="492666"/>
          </a:xfrm>
          <a:prstGeom prst="rect">
            <a:avLst/>
          </a:prstGeom>
          <a:noFill/>
          <a:ln w="28575">
            <a:solidFill>
              <a:srgbClr val="FFC000"/>
            </a:solidFill>
          </a:ln>
        </p:spPr>
        <p:txBody>
          <a:bodyPr wrap="square" rtlCol="0">
            <a:spAutoFit/>
          </a:bodyPr>
          <a:lstStyle/>
          <a:p>
            <a:endParaRPr lang="en-GB"/>
          </a:p>
        </p:txBody>
      </p:sp>
      <p:pic>
        <p:nvPicPr>
          <p:cNvPr id="71" name="Picture 70">
            <a:extLst>
              <a:ext uri="{FF2B5EF4-FFF2-40B4-BE49-F238E27FC236}">
                <a16:creationId xmlns:a16="http://schemas.microsoft.com/office/drawing/2014/main" id="{51AC2B5D-A72E-4B0A-839B-4128F44FFBB7}"/>
              </a:ext>
            </a:extLst>
          </p:cNvPr>
          <p:cNvPicPr>
            <a:picLocks noChangeAspect="1"/>
          </p:cNvPicPr>
          <p:nvPr/>
        </p:nvPicPr>
        <p:blipFill rotWithShape="1">
          <a:blip r:embed="rId6"/>
          <a:srcRect t="6419" b="88337"/>
          <a:stretch/>
        </p:blipFill>
        <p:spPr>
          <a:xfrm>
            <a:off x="1491308" y="973983"/>
            <a:ext cx="9943985" cy="335847"/>
          </a:xfrm>
          <a:prstGeom prst="rect">
            <a:avLst/>
          </a:prstGeom>
          <a:ln>
            <a:noFill/>
          </a:ln>
        </p:spPr>
      </p:pic>
    </p:spTree>
    <p:extLst>
      <p:ext uri="{BB962C8B-B14F-4D97-AF65-F5344CB8AC3E}">
        <p14:creationId xmlns:p14="http://schemas.microsoft.com/office/powerpoint/2010/main" val="149257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67"/>
                                        </p:tgtEl>
                                        <p:attrNameLst>
                                          <p:attrName>style.visibility</p:attrName>
                                        </p:attrNameLst>
                                      </p:cBhvr>
                                      <p:to>
                                        <p:strVal val="visible"/>
                                      </p:to>
                                    </p:set>
                                    <p:animEffect transition="in" filter="wipe(up)">
                                      <p:cBhvr>
                                        <p:cTn id="16" dur="500"/>
                                        <p:tgtEl>
                                          <p:spTgt spid="16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wipe(left)">
                                      <p:cBhvr>
                                        <p:cTn id="19"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26"/>
          <p:cNvSpPr>
            <a:spLocks noGrp="1" noChangeArrowheads="1"/>
          </p:cNvSpPr>
          <p:nvPr>
            <p:ph type="title"/>
          </p:nvPr>
        </p:nvSpPr>
        <p:spPr>
          <a:ln w="9525"/>
        </p:spPr>
        <p:txBody>
          <a:bodyPr/>
          <a:lstStyle/>
          <a:p>
            <a:r>
              <a:rPr lang="en-GB">
                <a:latin typeface="+mn-lt"/>
              </a:rPr>
              <a:t>Une fiche de mise </a:t>
            </a:r>
            <a:r>
              <a:rPr lang="en-GB" err="1">
                <a:latin typeface="+mn-lt"/>
              </a:rPr>
              <a:t>en</a:t>
            </a:r>
            <a:r>
              <a:rPr lang="en-GB">
                <a:latin typeface="+mn-lt"/>
              </a:rPr>
              <a:t> </a:t>
            </a:r>
            <a:r>
              <a:rPr lang="en-GB" err="1">
                <a:latin typeface="+mn-lt"/>
              </a:rPr>
              <a:t>forme</a:t>
            </a:r>
            <a:r>
              <a:rPr lang="en-GB">
                <a:latin typeface="+mn-lt"/>
              </a:rPr>
              <a:t>*</a:t>
            </a:r>
          </a:p>
        </p:txBody>
      </p:sp>
      <p:sp>
        <p:nvSpPr>
          <p:cNvPr id="51" name="Text Box 13">
            <a:extLst>
              <a:ext uri="{FF2B5EF4-FFF2-40B4-BE49-F238E27FC236}">
                <a16:creationId xmlns:a16="http://schemas.microsoft.com/office/drawing/2014/main" id="{40E7E8BA-4A01-4DE6-844D-A2BE37723F1D}"/>
              </a:ext>
            </a:extLst>
          </p:cNvPr>
          <p:cNvSpPr txBox="1">
            <a:spLocks noChangeArrowheads="1"/>
          </p:cNvSpPr>
          <p:nvPr/>
        </p:nvSpPr>
        <p:spPr bwMode="auto">
          <a:xfrm>
            <a:off x="9448800" y="5893172"/>
            <a:ext cx="2667360"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000">
                <a:latin typeface="+mn-lt"/>
              </a:rPr>
              <a:t>Extraits de </a:t>
            </a:r>
            <a:r>
              <a:rPr lang="en-US" sz="1000" i="1">
                <a:latin typeface="+mn-lt"/>
              </a:rPr>
              <a:t>Granta </a:t>
            </a:r>
            <a:r>
              <a:rPr lang="en-US" sz="1000" i="1" err="1">
                <a:latin typeface="+mn-lt"/>
              </a:rPr>
              <a:t>EduPack</a:t>
            </a:r>
            <a:r>
              <a:rPr lang="en-US" sz="1000">
                <a:latin typeface="+mn-lt"/>
              </a:rPr>
              <a:t> </a:t>
            </a:r>
            <a:r>
              <a:rPr lang="en-US" sz="1000" err="1">
                <a:latin typeface="+mn-lt"/>
              </a:rPr>
              <a:t>niveau</a:t>
            </a:r>
            <a:r>
              <a:rPr lang="en-US" sz="1000">
                <a:latin typeface="+mn-lt"/>
              </a:rPr>
              <a:t> 2</a:t>
            </a:r>
            <a:endParaRPr lang="en-US" b="1">
              <a:latin typeface="+mn-lt"/>
            </a:endParaRPr>
          </a:p>
        </p:txBody>
      </p:sp>
      <p:sp>
        <p:nvSpPr>
          <p:cNvPr id="58" name="Text Box 16">
            <a:extLst>
              <a:ext uri="{FF2B5EF4-FFF2-40B4-BE49-F238E27FC236}">
                <a16:creationId xmlns:a16="http://schemas.microsoft.com/office/drawing/2014/main" id="{35D6946A-0C29-416D-862D-9E748A3EEACA}"/>
              </a:ext>
            </a:extLst>
          </p:cNvPr>
          <p:cNvSpPr txBox="1">
            <a:spLocks noChangeArrowheads="1"/>
          </p:cNvSpPr>
          <p:nvPr/>
        </p:nvSpPr>
        <p:spPr bwMode="auto">
          <a:xfrm>
            <a:off x="7756385" y="5016342"/>
            <a:ext cx="25118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a:solidFill>
                  <a:schemeClr val="accent4"/>
                </a:solidFill>
                <a:latin typeface="+mn-lt"/>
              </a:rPr>
              <a:t>Liens </a:t>
            </a:r>
            <a:r>
              <a:rPr lang="en-US" b="1" err="1">
                <a:solidFill>
                  <a:schemeClr val="accent4"/>
                </a:solidFill>
                <a:latin typeface="+mn-lt"/>
              </a:rPr>
              <a:t>vers</a:t>
            </a:r>
            <a:r>
              <a:rPr lang="en-US" b="1">
                <a:solidFill>
                  <a:schemeClr val="accent4"/>
                </a:solidFill>
                <a:latin typeface="+mn-lt"/>
              </a:rPr>
              <a:t> les </a:t>
            </a:r>
            <a:r>
              <a:rPr lang="en-US" b="1" err="1">
                <a:solidFill>
                  <a:schemeClr val="accent4"/>
                </a:solidFill>
                <a:latin typeface="+mn-lt"/>
              </a:rPr>
              <a:t>matériaux</a:t>
            </a:r>
            <a:endParaRPr lang="en-US" b="1">
              <a:solidFill>
                <a:schemeClr val="accent4"/>
              </a:solidFill>
              <a:latin typeface="+mn-lt"/>
            </a:endParaRPr>
          </a:p>
        </p:txBody>
      </p:sp>
      <p:pic>
        <p:nvPicPr>
          <p:cNvPr id="59" name="Picture 58">
            <a:extLst>
              <a:ext uri="{FF2B5EF4-FFF2-40B4-BE49-F238E27FC236}">
                <a16:creationId xmlns:a16="http://schemas.microsoft.com/office/drawing/2014/main" id="{E348AE2A-054E-4496-AC26-8B07890C8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1676" y="4959727"/>
            <a:ext cx="524710" cy="524710"/>
          </a:xfrm>
          <a:prstGeom prst="rect">
            <a:avLst/>
          </a:prstGeom>
        </p:spPr>
      </p:pic>
      <p:sp>
        <p:nvSpPr>
          <p:cNvPr id="60" name="Rectangle 8">
            <a:extLst>
              <a:ext uri="{FF2B5EF4-FFF2-40B4-BE49-F238E27FC236}">
                <a16:creationId xmlns:a16="http://schemas.microsoft.com/office/drawing/2014/main" id="{022D24B8-8210-47FB-87BD-06B2CD3FE98A}"/>
              </a:ext>
            </a:extLst>
          </p:cNvPr>
          <p:cNvSpPr>
            <a:spLocks noChangeArrowheads="1"/>
          </p:cNvSpPr>
          <p:nvPr/>
        </p:nvSpPr>
        <p:spPr bwMode="auto">
          <a:xfrm>
            <a:off x="1881284" y="1045580"/>
            <a:ext cx="399067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a:solidFill>
                  <a:schemeClr val="tx2"/>
                </a:solidFill>
                <a:latin typeface="+mn-lt"/>
              </a:rPr>
              <a:t>Le </a:t>
            </a:r>
            <a:r>
              <a:rPr lang="en-GB" sz="1400" b="1" err="1">
                <a:solidFill>
                  <a:schemeClr val="tx2"/>
                </a:solidFill>
                <a:latin typeface="+mn-lt"/>
              </a:rPr>
              <a:t>procédé</a:t>
            </a:r>
            <a:r>
              <a:rPr lang="en-GB" sz="1400" b="1">
                <a:solidFill>
                  <a:schemeClr val="tx2"/>
                </a:solidFill>
                <a:latin typeface="+mn-lt"/>
              </a:rPr>
              <a:t>. </a:t>
            </a:r>
            <a:r>
              <a:rPr lang="fr-FR" sz="1200">
                <a:solidFill>
                  <a:srgbClr val="000000"/>
                </a:solidFill>
                <a:latin typeface="+mn-lt"/>
              </a:rPr>
              <a:t>Les granulés de polymère sont amenés dans une presse en spirale où ils se mélangent et se ramollissent pour atteindre une consistance pâteuse qui peut être forcée de pénétrer par un ou plusieurs canaux (carottes) dans le moule. </a:t>
            </a:r>
            <a:endParaRPr lang="en-GB" sz="1200">
              <a:solidFill>
                <a:srgbClr val="000000"/>
              </a:solidFill>
              <a:latin typeface="+mn-lt"/>
            </a:endParaRPr>
          </a:p>
        </p:txBody>
      </p:sp>
      <p:graphicFrame>
        <p:nvGraphicFramePr>
          <p:cNvPr id="61" name="Table 60">
            <a:extLst>
              <a:ext uri="{FF2B5EF4-FFF2-40B4-BE49-F238E27FC236}">
                <a16:creationId xmlns:a16="http://schemas.microsoft.com/office/drawing/2014/main" id="{2C30EBE4-2FD4-4CC4-BEBF-5834E81FFD12}"/>
              </a:ext>
            </a:extLst>
          </p:cNvPr>
          <p:cNvGraphicFramePr>
            <a:graphicFrameLocks noGrp="1"/>
          </p:cNvGraphicFramePr>
          <p:nvPr/>
        </p:nvGraphicFramePr>
        <p:xfrm>
          <a:off x="1928386" y="2473587"/>
          <a:ext cx="3896466" cy="975360"/>
        </p:xfrm>
        <a:graphic>
          <a:graphicData uri="http://schemas.openxmlformats.org/drawingml/2006/table">
            <a:tbl>
              <a:tblPr firstRow="1" bandRow="1">
                <a:tableStyleId>{2D5ABB26-0587-4C30-8999-92F81FD0307C}</a:tableStyleId>
              </a:tblPr>
              <a:tblGrid>
                <a:gridCol w="1787857">
                  <a:extLst>
                    <a:ext uri="{9D8B030D-6E8A-4147-A177-3AD203B41FA5}">
                      <a16:colId xmlns:a16="http://schemas.microsoft.com/office/drawing/2014/main" val="20000"/>
                    </a:ext>
                  </a:extLst>
                </a:gridCol>
                <a:gridCol w="615749">
                  <a:extLst>
                    <a:ext uri="{9D8B030D-6E8A-4147-A177-3AD203B41FA5}">
                      <a16:colId xmlns:a16="http://schemas.microsoft.com/office/drawing/2014/main" val="20001"/>
                    </a:ext>
                  </a:extLst>
                </a:gridCol>
                <a:gridCol w="1492860">
                  <a:extLst>
                    <a:ext uri="{9D8B030D-6E8A-4147-A177-3AD203B41FA5}">
                      <a16:colId xmlns:a16="http://schemas.microsoft.com/office/drawing/2014/main" val="20002"/>
                    </a:ext>
                  </a:extLst>
                </a:gridCol>
              </a:tblGrid>
              <a:tr h="0">
                <a:tc>
                  <a:txBody>
                    <a:bodyPr/>
                    <a:lstStyle/>
                    <a:p>
                      <a:r>
                        <a:rPr lang="en-AU" sz="1000">
                          <a:solidFill>
                            <a:srgbClr val="000000"/>
                          </a:solidFill>
                        </a:rPr>
                        <a:t>Tore à section </a:t>
                      </a:r>
                      <a:r>
                        <a:rPr lang="en-AU" sz="1000" err="1">
                          <a:solidFill>
                            <a:srgbClr val="000000"/>
                          </a:solidFill>
                        </a:rPr>
                        <a:t>prismatique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en-AU" sz="1000" err="1">
                          <a:solidFill>
                            <a:srgbClr val="000000"/>
                          </a:solidFill>
                        </a:rPr>
                        <a:t>Prismatique</a:t>
                      </a:r>
                      <a:r>
                        <a:rPr lang="en-AU" sz="1000">
                          <a:solidFill>
                            <a:srgbClr val="000000"/>
                          </a:solidFill>
                        </a:rPr>
                        <a:t> non </a:t>
                      </a:r>
                      <a:r>
                        <a:rPr lang="en-AU" sz="1000" err="1">
                          <a:solidFill>
                            <a:srgbClr val="000000"/>
                          </a:solidFill>
                        </a:rPr>
                        <a:t>circulaire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r>
                        <a:rPr lang="en-AU" sz="1000">
                          <a:solidFill>
                            <a:srgbClr val="000000"/>
                          </a:solidFill>
                        </a:rPr>
                        <a:t>Solid 3-D</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GB" sz="1000" err="1"/>
                        <a:t>Creuse</a:t>
                      </a:r>
                      <a:r>
                        <a:rPr lang="en-GB" sz="1000"/>
                        <a:t>  3-D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62" name="Text Box 1041">
            <a:extLst>
              <a:ext uri="{FF2B5EF4-FFF2-40B4-BE49-F238E27FC236}">
                <a16:creationId xmlns:a16="http://schemas.microsoft.com/office/drawing/2014/main" id="{D462335E-43F2-4C0A-AF64-9EED9462BC52}"/>
              </a:ext>
            </a:extLst>
          </p:cNvPr>
          <p:cNvSpPr txBox="1">
            <a:spLocks noChangeArrowheads="1"/>
          </p:cNvSpPr>
          <p:nvPr/>
        </p:nvSpPr>
        <p:spPr bwMode="auto">
          <a:xfrm>
            <a:off x="1884083" y="2110884"/>
            <a:ext cx="279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AU" sz="1400" b="1" err="1">
                <a:solidFill>
                  <a:schemeClr val="tx2"/>
                </a:solidFill>
                <a:latin typeface="+mn-lt"/>
              </a:rPr>
              <a:t>Forme</a:t>
            </a:r>
            <a:endParaRPr lang="en-AU" sz="1400">
              <a:solidFill>
                <a:schemeClr val="tx2"/>
              </a:solidFill>
              <a:latin typeface="+mn-lt"/>
            </a:endParaRPr>
          </a:p>
          <a:p>
            <a:pPr>
              <a:spcBef>
                <a:spcPct val="0"/>
              </a:spcBef>
              <a:spcAft>
                <a:spcPct val="0"/>
              </a:spcAft>
            </a:pPr>
            <a:r>
              <a:rPr lang="en-AU" sz="1400">
                <a:solidFill>
                  <a:srgbClr val="000000"/>
                </a:solidFill>
                <a:latin typeface="+mn-lt"/>
              </a:rPr>
              <a:t>	</a:t>
            </a:r>
            <a:endParaRPr lang="en-US" sz="1400" b="1">
              <a:solidFill>
                <a:srgbClr val="000000"/>
              </a:solidFill>
              <a:latin typeface="+mn-lt"/>
            </a:endParaRPr>
          </a:p>
        </p:txBody>
      </p:sp>
      <p:sp>
        <p:nvSpPr>
          <p:cNvPr id="63" name="Freeform 120">
            <a:extLst>
              <a:ext uri="{FF2B5EF4-FFF2-40B4-BE49-F238E27FC236}">
                <a16:creationId xmlns:a16="http://schemas.microsoft.com/office/drawing/2014/main" id="{FC35623A-5B47-4327-8383-62AAD192AD51}"/>
              </a:ext>
            </a:extLst>
          </p:cNvPr>
          <p:cNvSpPr>
            <a:spLocks/>
          </p:cNvSpPr>
          <p:nvPr/>
        </p:nvSpPr>
        <p:spPr bwMode="auto">
          <a:xfrm>
            <a:off x="5195672" y="2520920"/>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64" name="Picture 63">
            <a:extLst>
              <a:ext uri="{FF2B5EF4-FFF2-40B4-BE49-F238E27FC236}">
                <a16:creationId xmlns:a16="http://schemas.microsoft.com/office/drawing/2014/main" id="{49CB30D4-CE0C-460A-AE6C-98076095C559}"/>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057990" y="2525679"/>
            <a:ext cx="152432" cy="142886"/>
          </a:xfrm>
          <a:prstGeom prst="rect">
            <a:avLst/>
          </a:prstGeom>
        </p:spPr>
      </p:pic>
      <p:sp>
        <p:nvSpPr>
          <p:cNvPr id="65" name="Freeform 122">
            <a:extLst>
              <a:ext uri="{FF2B5EF4-FFF2-40B4-BE49-F238E27FC236}">
                <a16:creationId xmlns:a16="http://schemas.microsoft.com/office/drawing/2014/main" id="{927FC328-6924-4099-B87F-36E8E03954EE}"/>
              </a:ext>
            </a:extLst>
          </p:cNvPr>
          <p:cNvSpPr>
            <a:spLocks/>
          </p:cNvSpPr>
          <p:nvPr/>
        </p:nvSpPr>
        <p:spPr bwMode="auto">
          <a:xfrm>
            <a:off x="5195672" y="2765378"/>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66" name="Picture 65">
            <a:extLst>
              <a:ext uri="{FF2B5EF4-FFF2-40B4-BE49-F238E27FC236}">
                <a16:creationId xmlns:a16="http://schemas.microsoft.com/office/drawing/2014/main" id="{DAFC1B46-D9F4-4036-88DD-53608C912A03}"/>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057990" y="2770137"/>
            <a:ext cx="152432" cy="142886"/>
          </a:xfrm>
          <a:prstGeom prst="rect">
            <a:avLst/>
          </a:prstGeom>
        </p:spPr>
      </p:pic>
      <p:sp>
        <p:nvSpPr>
          <p:cNvPr id="67" name="Freeform 124">
            <a:extLst>
              <a:ext uri="{FF2B5EF4-FFF2-40B4-BE49-F238E27FC236}">
                <a16:creationId xmlns:a16="http://schemas.microsoft.com/office/drawing/2014/main" id="{03F9384F-CF89-406C-9D86-753C87A13B26}"/>
              </a:ext>
            </a:extLst>
          </p:cNvPr>
          <p:cNvSpPr>
            <a:spLocks/>
          </p:cNvSpPr>
          <p:nvPr/>
        </p:nvSpPr>
        <p:spPr bwMode="auto">
          <a:xfrm>
            <a:off x="5195672" y="3009836"/>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68" name="Picture 67">
            <a:extLst>
              <a:ext uri="{FF2B5EF4-FFF2-40B4-BE49-F238E27FC236}">
                <a16:creationId xmlns:a16="http://schemas.microsoft.com/office/drawing/2014/main" id="{C477732B-7C5B-4A2D-BF9C-DEAE74AD41A1}"/>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057990" y="3014595"/>
            <a:ext cx="152432" cy="142886"/>
          </a:xfrm>
          <a:prstGeom prst="rect">
            <a:avLst/>
          </a:prstGeom>
        </p:spPr>
      </p:pic>
      <p:sp>
        <p:nvSpPr>
          <p:cNvPr id="69" name="Freeform 126">
            <a:extLst>
              <a:ext uri="{FF2B5EF4-FFF2-40B4-BE49-F238E27FC236}">
                <a16:creationId xmlns:a16="http://schemas.microsoft.com/office/drawing/2014/main" id="{4DD01920-3F76-429B-84FA-0388996FE231}"/>
              </a:ext>
            </a:extLst>
          </p:cNvPr>
          <p:cNvSpPr>
            <a:spLocks/>
          </p:cNvSpPr>
          <p:nvPr/>
        </p:nvSpPr>
        <p:spPr bwMode="auto">
          <a:xfrm>
            <a:off x="5195672" y="3256850"/>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70" name="Picture 69">
            <a:extLst>
              <a:ext uri="{FF2B5EF4-FFF2-40B4-BE49-F238E27FC236}">
                <a16:creationId xmlns:a16="http://schemas.microsoft.com/office/drawing/2014/main" id="{16C3500B-884E-4904-8B22-FF3967D18BCB}"/>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057990" y="3261609"/>
            <a:ext cx="152432" cy="142886"/>
          </a:xfrm>
          <a:prstGeom prst="rect">
            <a:avLst/>
          </a:prstGeom>
        </p:spPr>
      </p:pic>
      <p:sp>
        <p:nvSpPr>
          <p:cNvPr id="71" name="Text Box 1039">
            <a:extLst>
              <a:ext uri="{FF2B5EF4-FFF2-40B4-BE49-F238E27FC236}">
                <a16:creationId xmlns:a16="http://schemas.microsoft.com/office/drawing/2014/main" id="{86100D6D-D8BE-4C1E-911B-DAC96D1202DC}"/>
              </a:ext>
            </a:extLst>
          </p:cNvPr>
          <p:cNvSpPr txBox="1">
            <a:spLocks noChangeArrowheads="1"/>
          </p:cNvSpPr>
          <p:nvPr/>
        </p:nvSpPr>
        <p:spPr bwMode="auto">
          <a:xfrm>
            <a:off x="1854873" y="3571768"/>
            <a:ext cx="3434557" cy="42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9pPr>
          </a:lstStyle>
          <a:p>
            <a:pPr>
              <a:spcBef>
                <a:spcPct val="0"/>
              </a:spcBef>
              <a:spcAft>
                <a:spcPct val="0"/>
              </a:spcAft>
            </a:pPr>
            <a:r>
              <a:rPr lang="en-AU" sz="1400" b="1" err="1">
                <a:solidFill>
                  <a:schemeClr val="tx2"/>
                </a:solidFill>
                <a:latin typeface="+mn-lt"/>
              </a:rPr>
              <a:t>Attributs</a:t>
            </a:r>
            <a:r>
              <a:rPr lang="en-AU" sz="1400" b="1">
                <a:solidFill>
                  <a:schemeClr val="tx2"/>
                </a:solidFill>
                <a:latin typeface="+mn-lt"/>
              </a:rPr>
              <a:t> physiques et de </a:t>
            </a:r>
            <a:r>
              <a:rPr lang="en-AU" sz="1400" b="1" err="1">
                <a:solidFill>
                  <a:schemeClr val="tx2"/>
                </a:solidFill>
                <a:latin typeface="+mn-lt"/>
              </a:rPr>
              <a:t>qualité</a:t>
            </a:r>
            <a:endParaRPr lang="en-AU" sz="1400" b="1">
              <a:solidFill>
                <a:schemeClr val="tx2"/>
              </a:solidFill>
              <a:latin typeface="+mn-lt"/>
            </a:endParaRPr>
          </a:p>
        </p:txBody>
      </p:sp>
      <p:sp>
        <p:nvSpPr>
          <p:cNvPr id="72" name="Text Box 1039">
            <a:extLst>
              <a:ext uri="{FF2B5EF4-FFF2-40B4-BE49-F238E27FC236}">
                <a16:creationId xmlns:a16="http://schemas.microsoft.com/office/drawing/2014/main" id="{65ED198F-20AE-48CD-9703-813977ED79D2}"/>
              </a:ext>
            </a:extLst>
          </p:cNvPr>
          <p:cNvSpPr txBox="1">
            <a:spLocks noChangeArrowheads="1"/>
          </p:cNvSpPr>
          <p:nvPr/>
        </p:nvSpPr>
        <p:spPr bwMode="auto">
          <a:xfrm>
            <a:off x="6554169" y="1322098"/>
            <a:ext cx="2567167" cy="42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9pPr>
          </a:lstStyle>
          <a:p>
            <a:pPr>
              <a:spcBef>
                <a:spcPct val="0"/>
              </a:spcBef>
              <a:spcAft>
                <a:spcPct val="0"/>
              </a:spcAft>
            </a:pPr>
            <a:r>
              <a:rPr lang="en-AU" sz="1400" b="1" err="1">
                <a:solidFill>
                  <a:schemeClr val="tx2"/>
                </a:solidFill>
                <a:latin typeface="+mn-lt"/>
              </a:rPr>
              <a:t>Compatibilité</a:t>
            </a:r>
            <a:r>
              <a:rPr lang="en-AU" sz="1400" b="1">
                <a:solidFill>
                  <a:schemeClr val="tx2"/>
                </a:solidFill>
                <a:latin typeface="+mn-lt"/>
              </a:rPr>
              <a:t> </a:t>
            </a:r>
            <a:r>
              <a:rPr lang="en-AU" sz="1400" b="1" err="1">
                <a:solidFill>
                  <a:schemeClr val="tx2"/>
                </a:solidFill>
                <a:latin typeface="+mn-lt"/>
              </a:rPr>
              <a:t>économique</a:t>
            </a:r>
            <a:endParaRPr lang="en-AU" sz="1400" b="1">
              <a:solidFill>
                <a:schemeClr val="tx2"/>
              </a:solidFill>
              <a:latin typeface="+mn-lt"/>
            </a:endParaRPr>
          </a:p>
        </p:txBody>
      </p:sp>
      <p:graphicFrame>
        <p:nvGraphicFramePr>
          <p:cNvPr id="73" name="Table 72">
            <a:extLst>
              <a:ext uri="{FF2B5EF4-FFF2-40B4-BE49-F238E27FC236}">
                <a16:creationId xmlns:a16="http://schemas.microsoft.com/office/drawing/2014/main" id="{74289B0E-A846-4B9A-9CC2-5867B4E10427}"/>
              </a:ext>
            </a:extLst>
          </p:cNvPr>
          <p:cNvGraphicFramePr>
            <a:graphicFrameLocks noGrp="1"/>
          </p:cNvGraphicFramePr>
          <p:nvPr/>
        </p:nvGraphicFramePr>
        <p:xfrm>
          <a:off x="6881016" y="3514904"/>
          <a:ext cx="3529049" cy="243840"/>
        </p:xfrm>
        <a:graphic>
          <a:graphicData uri="http://schemas.openxmlformats.org/drawingml/2006/table">
            <a:tbl>
              <a:tblPr firstRow="1" bandRow="1">
                <a:tableStyleId>{2D5ABB26-0587-4C30-8999-92F81FD0307C}</a:tableStyleId>
              </a:tblPr>
              <a:tblGrid>
                <a:gridCol w="1850663">
                  <a:extLst>
                    <a:ext uri="{9D8B030D-6E8A-4147-A177-3AD203B41FA5}">
                      <a16:colId xmlns:a16="http://schemas.microsoft.com/office/drawing/2014/main" val="20000"/>
                    </a:ext>
                  </a:extLst>
                </a:gridCol>
                <a:gridCol w="319119">
                  <a:extLst>
                    <a:ext uri="{9D8B030D-6E8A-4147-A177-3AD203B41FA5}">
                      <a16:colId xmlns:a16="http://schemas.microsoft.com/office/drawing/2014/main" val="20001"/>
                    </a:ext>
                  </a:extLst>
                </a:gridCol>
                <a:gridCol w="572769">
                  <a:extLst>
                    <a:ext uri="{9D8B030D-6E8A-4147-A177-3AD203B41FA5}">
                      <a16:colId xmlns:a16="http://schemas.microsoft.com/office/drawing/2014/main" val="20002"/>
                    </a:ext>
                  </a:extLst>
                </a:gridCol>
                <a:gridCol w="303561">
                  <a:extLst>
                    <a:ext uri="{9D8B030D-6E8A-4147-A177-3AD203B41FA5}">
                      <a16:colId xmlns:a16="http://schemas.microsoft.com/office/drawing/2014/main" val="20003"/>
                    </a:ext>
                  </a:extLst>
                </a:gridCol>
                <a:gridCol w="482937">
                  <a:extLst>
                    <a:ext uri="{9D8B030D-6E8A-4147-A177-3AD203B41FA5}">
                      <a16:colId xmlns:a16="http://schemas.microsoft.com/office/drawing/2014/main" val="20004"/>
                    </a:ext>
                  </a:extLst>
                </a:gridCol>
              </a:tblGrid>
              <a:tr h="0">
                <a:tc>
                  <a:txBody>
                    <a:bodyPr/>
                    <a:lstStyle/>
                    <a:p>
                      <a:r>
                        <a:rPr lang="en-AU" sz="1000" err="1">
                          <a:solidFill>
                            <a:srgbClr val="000000"/>
                          </a:solidFill>
                        </a:rPr>
                        <a:t>Indice</a:t>
                      </a:r>
                      <a:r>
                        <a:rPr lang="en-AU" sz="1000">
                          <a:solidFill>
                            <a:srgbClr val="000000"/>
                          </a:solidFill>
                        </a:rPr>
                        <a:t> de </a:t>
                      </a:r>
                      <a:r>
                        <a:rPr lang="en-AU" sz="1000" err="1">
                          <a:solidFill>
                            <a:srgbClr val="000000"/>
                          </a:solidFill>
                        </a:rPr>
                        <a:t>coût</a:t>
                      </a:r>
                      <a:r>
                        <a:rPr lang="en-AU" sz="1000">
                          <a:solidFill>
                            <a:srgbClr val="000000"/>
                          </a:solidFill>
                        </a:rPr>
                        <a:t> par </a:t>
                      </a:r>
                      <a:r>
                        <a:rPr lang="en-AU" sz="1000" err="1">
                          <a:solidFill>
                            <a:srgbClr val="000000"/>
                          </a:solidFill>
                        </a:rPr>
                        <a:t>unité</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 15.8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47.3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pic>
        <p:nvPicPr>
          <p:cNvPr id="74" name="Picture 73">
            <a:extLst>
              <a:ext uri="{FF2B5EF4-FFF2-40B4-BE49-F238E27FC236}">
                <a16:creationId xmlns:a16="http://schemas.microsoft.com/office/drawing/2014/main" id="{5360F2A4-A570-4AFA-9176-3CBB4FC579D7}"/>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08866" y="3571768"/>
            <a:ext cx="152432" cy="142886"/>
          </a:xfrm>
          <a:prstGeom prst="rect">
            <a:avLst/>
          </a:prstGeom>
        </p:spPr>
      </p:pic>
      <p:pic>
        <p:nvPicPr>
          <p:cNvPr id="75" name="Picture 74">
            <a:extLst>
              <a:ext uri="{FF2B5EF4-FFF2-40B4-BE49-F238E27FC236}">
                <a16:creationId xmlns:a16="http://schemas.microsoft.com/office/drawing/2014/main" id="{18862F72-D8D1-4442-930D-D2A949EC26CB}"/>
              </a:ext>
            </a:extLst>
          </p:cNvPr>
          <p:cNvPicPr>
            <a:picLocks noChangeAspect="1"/>
          </p:cNvPicPr>
          <p:nvPr/>
        </p:nvPicPr>
        <p:blipFill rotWithShape="1">
          <a:blip r:embed="rId5"/>
          <a:srcRect l="73723" t="69547" r="21265" b="18769"/>
          <a:stretch/>
        </p:blipFill>
        <p:spPr>
          <a:xfrm>
            <a:off x="9526124" y="3124700"/>
            <a:ext cx="377146" cy="344350"/>
          </a:xfrm>
          <a:prstGeom prst="rect">
            <a:avLst/>
          </a:prstGeom>
        </p:spPr>
      </p:pic>
      <p:sp>
        <p:nvSpPr>
          <p:cNvPr id="76" name="Text Box 1039">
            <a:extLst>
              <a:ext uri="{FF2B5EF4-FFF2-40B4-BE49-F238E27FC236}">
                <a16:creationId xmlns:a16="http://schemas.microsoft.com/office/drawing/2014/main" id="{4195AFA7-9FE9-4A5D-AB3A-D0000A6E2A97}"/>
              </a:ext>
            </a:extLst>
          </p:cNvPr>
          <p:cNvSpPr txBox="1">
            <a:spLocks noChangeArrowheads="1"/>
          </p:cNvSpPr>
          <p:nvPr/>
        </p:nvSpPr>
        <p:spPr bwMode="auto">
          <a:xfrm>
            <a:off x="6829308" y="3144112"/>
            <a:ext cx="2567167" cy="42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9pPr>
          </a:lstStyle>
          <a:p>
            <a:pPr>
              <a:spcBef>
                <a:spcPct val="0"/>
              </a:spcBef>
              <a:spcAft>
                <a:spcPct val="0"/>
              </a:spcAft>
            </a:pPr>
            <a:r>
              <a:rPr lang="en-AU" sz="1400" b="1" err="1">
                <a:solidFill>
                  <a:schemeClr val="tx2"/>
                </a:solidFill>
                <a:latin typeface="+mn-lt"/>
              </a:rPr>
              <a:t>Modélisation</a:t>
            </a:r>
            <a:r>
              <a:rPr lang="en-AU" sz="1400" b="1">
                <a:solidFill>
                  <a:schemeClr val="tx2"/>
                </a:solidFill>
                <a:latin typeface="+mn-lt"/>
              </a:rPr>
              <a:t> du </a:t>
            </a:r>
            <a:r>
              <a:rPr lang="en-AU" sz="1400" b="1" err="1">
                <a:solidFill>
                  <a:schemeClr val="tx2"/>
                </a:solidFill>
                <a:latin typeface="+mn-lt"/>
              </a:rPr>
              <a:t>coût</a:t>
            </a:r>
            <a:endParaRPr lang="en-AU" sz="1400" b="1">
              <a:solidFill>
                <a:schemeClr val="tx2"/>
              </a:solidFill>
              <a:latin typeface="+mn-lt"/>
            </a:endParaRPr>
          </a:p>
        </p:txBody>
      </p:sp>
      <p:graphicFrame>
        <p:nvGraphicFramePr>
          <p:cNvPr id="77" name="Table 76">
            <a:extLst>
              <a:ext uri="{FF2B5EF4-FFF2-40B4-BE49-F238E27FC236}">
                <a16:creationId xmlns:a16="http://schemas.microsoft.com/office/drawing/2014/main" id="{BEC93A75-153D-4EE0-A51E-44117C49F1B6}"/>
              </a:ext>
            </a:extLst>
          </p:cNvPr>
          <p:cNvGraphicFramePr>
            <a:graphicFrameLocks noGrp="1"/>
          </p:cNvGraphicFramePr>
          <p:nvPr/>
        </p:nvGraphicFramePr>
        <p:xfrm>
          <a:off x="1923719" y="5434168"/>
          <a:ext cx="3948236" cy="487680"/>
        </p:xfrm>
        <a:graphic>
          <a:graphicData uri="http://schemas.openxmlformats.org/drawingml/2006/table">
            <a:tbl>
              <a:tblPr firstRow="1" bandRow="1">
                <a:tableStyleId>{2D5ABB26-0587-4C30-8999-92F81FD0307C}</a:tableStyleId>
              </a:tblPr>
              <a:tblGrid>
                <a:gridCol w="2109185">
                  <a:extLst>
                    <a:ext uri="{9D8B030D-6E8A-4147-A177-3AD203B41FA5}">
                      <a16:colId xmlns:a16="http://schemas.microsoft.com/office/drawing/2014/main" val="20000"/>
                    </a:ext>
                  </a:extLst>
                </a:gridCol>
                <a:gridCol w="238229">
                  <a:extLst>
                    <a:ext uri="{9D8B030D-6E8A-4147-A177-3AD203B41FA5}">
                      <a16:colId xmlns:a16="http://schemas.microsoft.com/office/drawing/2014/main" val="20001"/>
                    </a:ext>
                  </a:extLst>
                </a:gridCol>
                <a:gridCol w="546556">
                  <a:extLst>
                    <a:ext uri="{9D8B030D-6E8A-4147-A177-3AD203B41FA5}">
                      <a16:colId xmlns:a16="http://schemas.microsoft.com/office/drawing/2014/main" val="20002"/>
                    </a:ext>
                  </a:extLst>
                </a:gridCol>
                <a:gridCol w="228446">
                  <a:extLst>
                    <a:ext uri="{9D8B030D-6E8A-4147-A177-3AD203B41FA5}">
                      <a16:colId xmlns:a16="http://schemas.microsoft.com/office/drawing/2014/main" val="20003"/>
                    </a:ext>
                  </a:extLst>
                </a:gridCol>
                <a:gridCol w="388357">
                  <a:extLst>
                    <a:ext uri="{9D8B030D-6E8A-4147-A177-3AD203B41FA5}">
                      <a16:colId xmlns:a16="http://schemas.microsoft.com/office/drawing/2014/main" val="20004"/>
                    </a:ext>
                  </a:extLst>
                </a:gridCol>
                <a:gridCol w="437463">
                  <a:extLst>
                    <a:ext uri="{9D8B030D-6E8A-4147-A177-3AD203B41FA5}">
                      <a16:colId xmlns:a16="http://schemas.microsoft.com/office/drawing/2014/main" val="2000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err="1">
                          <a:solidFill>
                            <a:srgbClr val="000000"/>
                          </a:solidFill>
                        </a:rPr>
                        <a:t>Procédé</a:t>
                      </a:r>
                      <a:r>
                        <a:rPr lang="en-AU" sz="1000">
                          <a:solidFill>
                            <a:srgbClr val="000000"/>
                          </a:solidFill>
                        </a:rPr>
                        <a:t> de mise </a:t>
                      </a:r>
                      <a:r>
                        <a:rPr lang="en-AU" sz="1000" err="1">
                          <a:solidFill>
                            <a:srgbClr val="000000"/>
                          </a:solidFill>
                        </a:rPr>
                        <a:t>en</a:t>
                      </a:r>
                      <a:r>
                        <a:rPr lang="en-AU" sz="1000">
                          <a:solidFill>
                            <a:srgbClr val="000000"/>
                          </a:solidFill>
                        </a:rPr>
                        <a:t> </a:t>
                      </a:r>
                      <a:r>
                        <a:rPr lang="en-AU" sz="1000" err="1">
                          <a:solidFill>
                            <a:srgbClr val="000000"/>
                          </a:solidFill>
                        </a:rPr>
                        <a:t>forme</a:t>
                      </a:r>
                      <a:r>
                        <a:rPr lang="en-AU" sz="1000">
                          <a:solidFill>
                            <a:srgbClr val="000000"/>
                          </a:solidFill>
                        </a:rPr>
                        <a:t> </a:t>
                      </a:r>
                      <a:r>
                        <a:rPr lang="en-AU" sz="1000" err="1">
                          <a:solidFill>
                            <a:srgbClr val="000000"/>
                          </a:solidFill>
                        </a:rPr>
                        <a:t>primaire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err="1"/>
                        <a:t>Discontinu</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78" name="Picture 77">
            <a:extLst>
              <a:ext uri="{FF2B5EF4-FFF2-40B4-BE49-F238E27FC236}">
                <a16:creationId xmlns:a16="http://schemas.microsoft.com/office/drawing/2014/main" id="{FA16F2AD-22F7-4E5C-A1E9-50E918760D5B}"/>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595155" y="5480777"/>
            <a:ext cx="152432" cy="142886"/>
          </a:xfrm>
          <a:prstGeom prst="rect">
            <a:avLst/>
          </a:prstGeom>
        </p:spPr>
      </p:pic>
      <p:pic>
        <p:nvPicPr>
          <p:cNvPr id="79" name="Picture 78">
            <a:extLst>
              <a:ext uri="{FF2B5EF4-FFF2-40B4-BE49-F238E27FC236}">
                <a16:creationId xmlns:a16="http://schemas.microsoft.com/office/drawing/2014/main" id="{2A323131-39A8-4CCD-BE3F-DB9F218A7D20}"/>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595155" y="5725235"/>
            <a:ext cx="152432" cy="142886"/>
          </a:xfrm>
          <a:prstGeom prst="rect">
            <a:avLst/>
          </a:prstGeom>
        </p:spPr>
      </p:pic>
      <p:sp>
        <p:nvSpPr>
          <p:cNvPr id="80" name="Freeform 143">
            <a:extLst>
              <a:ext uri="{FF2B5EF4-FFF2-40B4-BE49-F238E27FC236}">
                <a16:creationId xmlns:a16="http://schemas.microsoft.com/office/drawing/2014/main" id="{2BB0FEF1-BEC7-4B4F-9F0F-630818E3E54C}"/>
              </a:ext>
            </a:extLst>
          </p:cNvPr>
          <p:cNvSpPr>
            <a:spLocks/>
          </p:cNvSpPr>
          <p:nvPr/>
        </p:nvSpPr>
        <p:spPr bwMode="auto">
          <a:xfrm>
            <a:off x="5120591" y="5483081"/>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sp>
        <p:nvSpPr>
          <p:cNvPr id="81" name="Freeform 144">
            <a:extLst>
              <a:ext uri="{FF2B5EF4-FFF2-40B4-BE49-F238E27FC236}">
                <a16:creationId xmlns:a16="http://schemas.microsoft.com/office/drawing/2014/main" id="{B2286B1F-0026-4BA3-8D05-09CEB2D8B2F2}"/>
              </a:ext>
            </a:extLst>
          </p:cNvPr>
          <p:cNvSpPr>
            <a:spLocks/>
          </p:cNvSpPr>
          <p:nvPr/>
        </p:nvSpPr>
        <p:spPr bwMode="auto">
          <a:xfrm>
            <a:off x="5120591" y="5730095"/>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sp>
        <p:nvSpPr>
          <p:cNvPr id="82" name="Text Box 1039">
            <a:extLst>
              <a:ext uri="{FF2B5EF4-FFF2-40B4-BE49-F238E27FC236}">
                <a16:creationId xmlns:a16="http://schemas.microsoft.com/office/drawing/2014/main" id="{C668BAFA-E265-40A8-93F9-4B355A88C19C}"/>
              </a:ext>
            </a:extLst>
          </p:cNvPr>
          <p:cNvSpPr txBox="1">
            <a:spLocks noChangeArrowheads="1"/>
          </p:cNvSpPr>
          <p:nvPr/>
        </p:nvSpPr>
        <p:spPr bwMode="auto">
          <a:xfrm>
            <a:off x="1854873" y="5113442"/>
            <a:ext cx="3434557" cy="42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9pPr>
          </a:lstStyle>
          <a:p>
            <a:pPr>
              <a:spcBef>
                <a:spcPct val="0"/>
              </a:spcBef>
              <a:spcAft>
                <a:spcPct val="0"/>
              </a:spcAft>
            </a:pPr>
            <a:r>
              <a:rPr lang="en-AU" sz="1400" b="1" err="1">
                <a:solidFill>
                  <a:schemeClr val="tx2"/>
                </a:solidFill>
                <a:latin typeface="+mn-lt"/>
              </a:rPr>
              <a:t>Charactéristiques</a:t>
            </a:r>
            <a:r>
              <a:rPr lang="en-AU" sz="1400" b="1">
                <a:solidFill>
                  <a:schemeClr val="tx2"/>
                </a:solidFill>
                <a:latin typeface="+mn-lt"/>
              </a:rPr>
              <a:t> du </a:t>
            </a:r>
            <a:r>
              <a:rPr lang="en-AU" sz="1400" b="1" err="1">
                <a:solidFill>
                  <a:schemeClr val="tx2"/>
                </a:solidFill>
                <a:latin typeface="+mn-lt"/>
              </a:rPr>
              <a:t>procédé</a:t>
            </a:r>
            <a:endParaRPr lang="en-AU" sz="1400" b="1">
              <a:solidFill>
                <a:schemeClr val="tx2"/>
              </a:solidFill>
              <a:latin typeface="+mn-lt"/>
            </a:endParaRPr>
          </a:p>
        </p:txBody>
      </p:sp>
      <p:sp>
        <p:nvSpPr>
          <p:cNvPr id="83" name="Rectangle 82">
            <a:extLst>
              <a:ext uri="{FF2B5EF4-FFF2-40B4-BE49-F238E27FC236}">
                <a16:creationId xmlns:a16="http://schemas.microsoft.com/office/drawing/2014/main" id="{4138EFDD-04C9-46CA-B009-D5D0D6438A31}"/>
              </a:ext>
            </a:extLst>
          </p:cNvPr>
          <p:cNvSpPr/>
          <p:nvPr/>
        </p:nvSpPr>
        <p:spPr>
          <a:xfrm>
            <a:off x="6848015" y="4151808"/>
            <a:ext cx="1712264" cy="307777"/>
          </a:xfrm>
          <a:prstGeom prst="rect">
            <a:avLst/>
          </a:prstGeom>
        </p:spPr>
        <p:txBody>
          <a:bodyPr wrap="none">
            <a:spAutoFit/>
          </a:bodyPr>
          <a:lstStyle/>
          <a:p>
            <a:r>
              <a:rPr lang="en-AU" sz="1400" b="1">
                <a:solidFill>
                  <a:schemeClr val="tx2"/>
                </a:solidFill>
              </a:rPr>
              <a:t>Utilisations </a:t>
            </a:r>
            <a:r>
              <a:rPr lang="en-AU" sz="1400" b="1" err="1">
                <a:solidFill>
                  <a:schemeClr val="tx2"/>
                </a:solidFill>
              </a:rPr>
              <a:t>typiques</a:t>
            </a:r>
            <a:endParaRPr lang="en-GB" sz="1400">
              <a:solidFill>
                <a:schemeClr val="tx2"/>
              </a:solidFill>
            </a:endParaRPr>
          </a:p>
        </p:txBody>
      </p:sp>
      <p:graphicFrame>
        <p:nvGraphicFramePr>
          <p:cNvPr id="84" name="Table 83">
            <a:extLst>
              <a:ext uri="{FF2B5EF4-FFF2-40B4-BE49-F238E27FC236}">
                <a16:creationId xmlns:a16="http://schemas.microsoft.com/office/drawing/2014/main" id="{429F46FA-A33E-4EE5-A54C-6E8F398AF6DC}"/>
              </a:ext>
            </a:extLst>
          </p:cNvPr>
          <p:cNvGraphicFramePr>
            <a:graphicFrameLocks noGrp="1"/>
          </p:cNvGraphicFramePr>
          <p:nvPr/>
        </p:nvGraphicFramePr>
        <p:xfrm>
          <a:off x="6911219" y="4529383"/>
          <a:ext cx="3481759" cy="396240"/>
        </p:xfrm>
        <a:graphic>
          <a:graphicData uri="http://schemas.openxmlformats.org/drawingml/2006/table">
            <a:tbl>
              <a:tblPr firstRow="1" bandRow="1">
                <a:tableStyleId>{2D5ABB26-0587-4C30-8999-92F81FD0307C}</a:tableStyleId>
              </a:tblPr>
              <a:tblGrid>
                <a:gridCol w="3481759">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err="1"/>
                        <a:t>Très</a:t>
                      </a:r>
                      <a:r>
                        <a:rPr lang="en-GB" sz="1000"/>
                        <a:t> </a:t>
                      </a:r>
                      <a:r>
                        <a:rPr lang="en-GB" sz="1000" err="1"/>
                        <a:t>variées</a:t>
                      </a:r>
                      <a:r>
                        <a:rPr lang="en-GB" sz="1000"/>
                        <a:t>: capots, </a:t>
                      </a:r>
                      <a:r>
                        <a:rPr lang="en-GB" sz="1000" err="1"/>
                        <a:t>récipients</a:t>
                      </a:r>
                      <a:r>
                        <a:rPr lang="en-GB" sz="1000"/>
                        <a:t>, </a:t>
                      </a:r>
                      <a:r>
                        <a:rPr lang="en-GB" sz="1000" err="1"/>
                        <a:t>couvercles</a:t>
                      </a:r>
                      <a:r>
                        <a:rPr lang="en-GB" sz="1000"/>
                        <a:t>, </a:t>
                      </a:r>
                      <a:r>
                        <a:rPr lang="en-GB" sz="1000" err="1"/>
                        <a:t>pièces</a:t>
                      </a:r>
                      <a:r>
                        <a:rPr lang="en-GB" sz="1000"/>
                        <a:t> de </a:t>
                      </a:r>
                      <a:r>
                        <a:rPr lang="en-GB" sz="1000" err="1"/>
                        <a:t>plomberie</a:t>
                      </a:r>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85" name="Text Box 4">
            <a:extLst>
              <a:ext uri="{FF2B5EF4-FFF2-40B4-BE49-F238E27FC236}">
                <a16:creationId xmlns:a16="http://schemas.microsoft.com/office/drawing/2014/main" id="{48304550-84F4-4798-9473-57F3C372AAA0}"/>
              </a:ext>
            </a:extLst>
          </p:cNvPr>
          <p:cNvSpPr txBox="1">
            <a:spLocks noChangeArrowheads="1"/>
          </p:cNvSpPr>
          <p:nvPr/>
        </p:nvSpPr>
        <p:spPr bwMode="auto">
          <a:xfrm>
            <a:off x="6442158" y="5486400"/>
            <a:ext cx="3637743" cy="648512"/>
          </a:xfrm>
          <a:prstGeom prst="rect">
            <a:avLst/>
          </a:prstGeom>
          <a:noFill/>
          <a:ln>
            <a:noFill/>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buClrTx/>
              <a:buSzTx/>
              <a:buFontTx/>
              <a:buNone/>
            </a:pPr>
            <a:r>
              <a:rPr lang="en-GB" b="1" i="1" err="1">
                <a:solidFill>
                  <a:schemeClr val="accent1"/>
                </a:solidFill>
                <a:latin typeface="+mn-lt"/>
              </a:rPr>
              <a:t>Contraintes</a:t>
            </a:r>
            <a:r>
              <a:rPr lang="en-GB" b="1" i="1">
                <a:solidFill>
                  <a:schemeClr val="accent1"/>
                </a:solidFill>
                <a:latin typeface="+mn-lt"/>
              </a:rPr>
              <a:t> </a:t>
            </a:r>
            <a:r>
              <a:rPr lang="en-GB" b="1" i="1" err="1">
                <a:solidFill>
                  <a:schemeClr val="accent1"/>
                </a:solidFill>
                <a:latin typeface="+mn-lt"/>
              </a:rPr>
              <a:t>clés</a:t>
            </a:r>
            <a:r>
              <a:rPr lang="en-GB" b="1" i="1">
                <a:solidFill>
                  <a:schemeClr val="accent1"/>
                </a:solidFill>
                <a:latin typeface="+mn-lt"/>
              </a:rPr>
              <a:t> </a:t>
            </a:r>
            <a:r>
              <a:rPr lang="en-GB" b="1" i="1" err="1">
                <a:solidFill>
                  <a:schemeClr val="accent1"/>
                </a:solidFill>
                <a:latin typeface="+mn-lt"/>
              </a:rPr>
              <a:t>lors</a:t>
            </a:r>
            <a:r>
              <a:rPr lang="en-GB" b="1" i="1">
                <a:solidFill>
                  <a:schemeClr val="accent1"/>
                </a:solidFill>
                <a:latin typeface="+mn-lt"/>
              </a:rPr>
              <a:t> du </a:t>
            </a:r>
            <a:r>
              <a:rPr lang="en-GB" b="1" i="1" err="1">
                <a:solidFill>
                  <a:schemeClr val="accent1"/>
                </a:solidFill>
                <a:latin typeface="+mn-lt"/>
              </a:rPr>
              <a:t>choix</a:t>
            </a:r>
            <a:r>
              <a:rPr lang="en-GB" b="1" i="1">
                <a:solidFill>
                  <a:schemeClr val="accent1"/>
                </a:solidFill>
                <a:latin typeface="+mn-lt"/>
              </a:rPr>
              <a:t> de </a:t>
            </a:r>
            <a:r>
              <a:rPr lang="en-GB" b="1" i="1" err="1">
                <a:solidFill>
                  <a:schemeClr val="accent1"/>
                </a:solidFill>
                <a:latin typeface="+mn-lt"/>
              </a:rPr>
              <a:t>procédés</a:t>
            </a:r>
            <a:endParaRPr lang="en-GB" i="1">
              <a:solidFill>
                <a:schemeClr val="accent1"/>
              </a:solidFill>
              <a:latin typeface="+mn-lt"/>
            </a:endParaRPr>
          </a:p>
        </p:txBody>
      </p:sp>
      <p:grpSp>
        <p:nvGrpSpPr>
          <p:cNvPr id="86" name="Group 85">
            <a:extLst>
              <a:ext uri="{FF2B5EF4-FFF2-40B4-BE49-F238E27FC236}">
                <a16:creationId xmlns:a16="http://schemas.microsoft.com/office/drawing/2014/main" id="{7CE2CA46-42BB-413C-81DC-6CFD5F5D6DDC}"/>
              </a:ext>
            </a:extLst>
          </p:cNvPr>
          <p:cNvGrpSpPr/>
          <p:nvPr/>
        </p:nvGrpSpPr>
        <p:grpSpPr>
          <a:xfrm>
            <a:off x="1850730" y="1610026"/>
            <a:ext cx="8647699" cy="3836999"/>
            <a:chOff x="484109" y="1883924"/>
            <a:chExt cx="8647699" cy="3836999"/>
          </a:xfrm>
        </p:grpSpPr>
        <p:cxnSp>
          <p:nvCxnSpPr>
            <p:cNvPr id="87" name="Straight Arrow Connector 86">
              <a:extLst>
                <a:ext uri="{FF2B5EF4-FFF2-40B4-BE49-F238E27FC236}">
                  <a16:creationId xmlns:a16="http://schemas.microsoft.com/office/drawing/2014/main" id="{558243CF-4272-40A3-88D1-ADF096F25348}"/>
                </a:ext>
              </a:extLst>
            </p:cNvPr>
            <p:cNvCxnSpPr>
              <a:cxnSpLocks/>
            </p:cNvCxnSpPr>
            <p:nvPr/>
          </p:nvCxnSpPr>
          <p:spPr bwMode="auto">
            <a:xfrm flipV="1">
              <a:off x="5349872" y="3039276"/>
              <a:ext cx="153810" cy="2681647"/>
            </a:xfrm>
            <a:prstGeom prst="straightConnector1">
              <a:avLst/>
            </a:prstGeom>
            <a:noFill/>
            <a:ln w="25400" cap="flat" cmpd="sng" algn="ctr">
              <a:solidFill>
                <a:schemeClr val="accent1"/>
              </a:solidFill>
              <a:prstDash val="solid"/>
              <a:round/>
              <a:headEnd type="none" w="med" len="med"/>
              <a:tailEnd type="stealth" w="lg" len="lg"/>
            </a:ln>
            <a:effectLst/>
          </p:spPr>
        </p:cxnSp>
        <p:cxnSp>
          <p:nvCxnSpPr>
            <p:cNvPr id="88" name="Straight Arrow Connector 87">
              <a:extLst>
                <a:ext uri="{FF2B5EF4-FFF2-40B4-BE49-F238E27FC236}">
                  <a16:creationId xmlns:a16="http://schemas.microsoft.com/office/drawing/2014/main" id="{1675BED3-6FAC-4069-83E1-9B84F597ECF3}"/>
                </a:ext>
              </a:extLst>
            </p:cNvPr>
            <p:cNvCxnSpPr>
              <a:cxnSpLocks/>
            </p:cNvCxnSpPr>
            <p:nvPr/>
          </p:nvCxnSpPr>
          <p:spPr bwMode="auto">
            <a:xfrm flipH="1" flipV="1">
              <a:off x="4636856" y="3283734"/>
              <a:ext cx="704176" cy="2437189"/>
            </a:xfrm>
            <a:prstGeom prst="straightConnector1">
              <a:avLst/>
            </a:prstGeom>
            <a:noFill/>
            <a:ln w="25400" cap="flat" cmpd="sng" algn="ctr">
              <a:solidFill>
                <a:schemeClr val="accent1"/>
              </a:solidFill>
              <a:prstDash val="solid"/>
              <a:round/>
              <a:headEnd type="none" w="med" len="med"/>
              <a:tailEnd type="stealth" w="lg" len="lg"/>
            </a:ln>
            <a:effectLst/>
          </p:spPr>
        </p:cxnSp>
        <p:cxnSp>
          <p:nvCxnSpPr>
            <p:cNvPr id="89" name="Straight Arrow Connector 88">
              <a:extLst>
                <a:ext uri="{FF2B5EF4-FFF2-40B4-BE49-F238E27FC236}">
                  <a16:creationId xmlns:a16="http://schemas.microsoft.com/office/drawing/2014/main" id="{C49FEC36-FE25-4A78-973D-6848BE1296CE}"/>
                </a:ext>
              </a:extLst>
            </p:cNvPr>
            <p:cNvCxnSpPr>
              <a:cxnSpLocks/>
            </p:cNvCxnSpPr>
            <p:nvPr/>
          </p:nvCxnSpPr>
          <p:spPr bwMode="auto">
            <a:xfrm flipV="1">
              <a:off x="5351745" y="5500980"/>
              <a:ext cx="478416" cy="219943"/>
            </a:xfrm>
            <a:prstGeom prst="straightConnector1">
              <a:avLst/>
            </a:prstGeom>
            <a:noFill/>
            <a:ln w="25400" cap="flat" cmpd="sng" algn="ctr">
              <a:solidFill>
                <a:schemeClr val="accent1"/>
              </a:solidFill>
              <a:prstDash val="solid"/>
              <a:round/>
              <a:headEnd type="none" w="med" len="med"/>
              <a:tailEnd type="stealth" w="lg" len="lg"/>
            </a:ln>
            <a:effectLst/>
          </p:spPr>
        </p:cxnSp>
        <p:sp>
          <p:nvSpPr>
            <p:cNvPr id="90" name="Rectangle 89">
              <a:extLst>
                <a:ext uri="{FF2B5EF4-FFF2-40B4-BE49-F238E27FC236}">
                  <a16:creationId xmlns:a16="http://schemas.microsoft.com/office/drawing/2014/main" id="{30C69DE6-FF12-4D2D-A167-A780F04B1135}"/>
                </a:ext>
              </a:extLst>
            </p:cNvPr>
            <p:cNvSpPr/>
            <p:nvPr/>
          </p:nvSpPr>
          <p:spPr bwMode="auto">
            <a:xfrm>
              <a:off x="484109" y="2687001"/>
              <a:ext cx="4034563" cy="369332"/>
            </a:xfrm>
            <a:prstGeom prst="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endParaRPr>
            </a:p>
          </p:txBody>
        </p:sp>
        <p:sp>
          <p:nvSpPr>
            <p:cNvPr id="91" name="Rectangle 90">
              <a:extLst>
                <a:ext uri="{FF2B5EF4-FFF2-40B4-BE49-F238E27FC236}">
                  <a16:creationId xmlns:a16="http://schemas.microsoft.com/office/drawing/2014/main" id="{C1242028-3B4F-4430-B4E3-426E7F3749F6}"/>
                </a:ext>
              </a:extLst>
            </p:cNvPr>
            <p:cNvSpPr/>
            <p:nvPr/>
          </p:nvSpPr>
          <p:spPr bwMode="auto">
            <a:xfrm>
              <a:off x="5881931" y="5246833"/>
              <a:ext cx="3019728" cy="474089"/>
            </a:xfrm>
            <a:prstGeom prst="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endParaRPr>
            </a:p>
          </p:txBody>
        </p:sp>
        <p:sp>
          <p:nvSpPr>
            <p:cNvPr id="92" name="Rectangle 91">
              <a:extLst>
                <a:ext uri="{FF2B5EF4-FFF2-40B4-BE49-F238E27FC236}">
                  <a16:creationId xmlns:a16="http://schemas.microsoft.com/office/drawing/2014/main" id="{3DB33652-1BBC-4A1E-9AF0-87F9FEC62AE2}"/>
                </a:ext>
              </a:extLst>
            </p:cNvPr>
            <p:cNvSpPr/>
            <p:nvPr/>
          </p:nvSpPr>
          <p:spPr bwMode="auto">
            <a:xfrm>
              <a:off x="5450025" y="1883924"/>
              <a:ext cx="3681783" cy="369332"/>
            </a:xfrm>
            <a:prstGeom prst="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endParaRPr>
            </a:p>
          </p:txBody>
        </p:sp>
      </p:grpSp>
      <p:sp>
        <p:nvSpPr>
          <p:cNvPr id="93" name="Text Box 4">
            <a:extLst>
              <a:ext uri="{FF2B5EF4-FFF2-40B4-BE49-F238E27FC236}">
                <a16:creationId xmlns:a16="http://schemas.microsoft.com/office/drawing/2014/main" id="{B0C7C085-F615-478E-B4E7-414FB87D4362}"/>
              </a:ext>
            </a:extLst>
          </p:cNvPr>
          <p:cNvSpPr txBox="1">
            <a:spLocks noChangeArrowheads="1"/>
          </p:cNvSpPr>
          <p:nvPr/>
        </p:nvSpPr>
        <p:spPr bwMode="auto">
          <a:xfrm>
            <a:off x="3962400" y="609600"/>
            <a:ext cx="4578678" cy="402291"/>
          </a:xfrm>
          <a:prstGeom prst="rect">
            <a:avLst/>
          </a:prstGeom>
          <a:solidFill>
            <a:schemeClr val="bg1">
              <a:alpha val="50195"/>
            </a:scheme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buClrTx/>
              <a:buSzTx/>
              <a:buFontTx/>
              <a:buNone/>
            </a:pPr>
            <a:r>
              <a:rPr lang="en-GB" sz="2000" b="1">
                <a:latin typeface="+mn-lt"/>
              </a:rPr>
              <a:t>Moulage par injection, </a:t>
            </a:r>
            <a:r>
              <a:rPr lang="en-GB" sz="2000" b="1" err="1">
                <a:latin typeface="+mn-lt"/>
              </a:rPr>
              <a:t>thermoplastiques</a:t>
            </a:r>
            <a:endParaRPr lang="en-GB" sz="2000">
              <a:latin typeface="+mn-lt"/>
            </a:endParaRPr>
          </a:p>
        </p:txBody>
      </p:sp>
      <p:graphicFrame>
        <p:nvGraphicFramePr>
          <p:cNvPr id="94" name="Table 93">
            <a:extLst>
              <a:ext uri="{FF2B5EF4-FFF2-40B4-BE49-F238E27FC236}">
                <a16:creationId xmlns:a16="http://schemas.microsoft.com/office/drawing/2014/main" id="{7DE7EAAF-1282-43C5-8457-F762E61428A8}"/>
              </a:ext>
            </a:extLst>
          </p:cNvPr>
          <p:cNvGraphicFramePr>
            <a:graphicFrameLocks noGrp="1"/>
          </p:cNvGraphicFramePr>
          <p:nvPr/>
        </p:nvGraphicFramePr>
        <p:xfrm>
          <a:off x="1874555" y="3889362"/>
          <a:ext cx="3948236" cy="1219200"/>
        </p:xfrm>
        <a:graphic>
          <a:graphicData uri="http://schemas.openxmlformats.org/drawingml/2006/table">
            <a:tbl>
              <a:tblPr firstRow="1" bandRow="1">
                <a:tableStyleId>{2D5ABB26-0587-4C30-8999-92F81FD0307C}</a:tableStyleId>
              </a:tblPr>
              <a:tblGrid>
                <a:gridCol w="2109185">
                  <a:extLst>
                    <a:ext uri="{9D8B030D-6E8A-4147-A177-3AD203B41FA5}">
                      <a16:colId xmlns:a16="http://schemas.microsoft.com/office/drawing/2014/main" val="20000"/>
                    </a:ext>
                  </a:extLst>
                </a:gridCol>
                <a:gridCol w="238229">
                  <a:extLst>
                    <a:ext uri="{9D8B030D-6E8A-4147-A177-3AD203B41FA5}">
                      <a16:colId xmlns:a16="http://schemas.microsoft.com/office/drawing/2014/main" val="20001"/>
                    </a:ext>
                  </a:extLst>
                </a:gridCol>
                <a:gridCol w="546556">
                  <a:extLst>
                    <a:ext uri="{9D8B030D-6E8A-4147-A177-3AD203B41FA5}">
                      <a16:colId xmlns:a16="http://schemas.microsoft.com/office/drawing/2014/main" val="20002"/>
                    </a:ext>
                  </a:extLst>
                </a:gridCol>
                <a:gridCol w="228446">
                  <a:extLst>
                    <a:ext uri="{9D8B030D-6E8A-4147-A177-3AD203B41FA5}">
                      <a16:colId xmlns:a16="http://schemas.microsoft.com/office/drawing/2014/main" val="20003"/>
                    </a:ext>
                  </a:extLst>
                </a:gridCol>
                <a:gridCol w="388357">
                  <a:extLst>
                    <a:ext uri="{9D8B030D-6E8A-4147-A177-3AD203B41FA5}">
                      <a16:colId xmlns:a16="http://schemas.microsoft.com/office/drawing/2014/main" val="20004"/>
                    </a:ext>
                  </a:extLst>
                </a:gridCol>
                <a:gridCol w="437463">
                  <a:extLst>
                    <a:ext uri="{9D8B030D-6E8A-4147-A177-3AD203B41FA5}">
                      <a16:colId xmlns:a16="http://schemas.microsoft.com/office/drawing/2014/main" val="20005"/>
                    </a:ext>
                  </a:extLst>
                </a:gridCol>
              </a:tblGrid>
              <a:tr h="0">
                <a:tc>
                  <a:txBody>
                    <a:bodyPr/>
                    <a:lstStyle/>
                    <a:p>
                      <a:r>
                        <a:rPr lang="en-AU" sz="1000" err="1">
                          <a:solidFill>
                            <a:srgbClr val="000000"/>
                          </a:solidFill>
                        </a:rPr>
                        <a:t>Gamme</a:t>
                      </a:r>
                      <a:r>
                        <a:rPr lang="en-AU" sz="1000">
                          <a:solidFill>
                            <a:srgbClr val="000000"/>
                          </a:solidFill>
                        </a:rPr>
                        <a:t> de </a:t>
                      </a:r>
                      <a:r>
                        <a:rPr lang="en-AU" sz="1000" err="1">
                          <a:solidFill>
                            <a:srgbClr val="000000"/>
                          </a:solidFill>
                        </a:rPr>
                        <a:t>poids</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0.001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en-AU" sz="1000" err="1">
                          <a:solidFill>
                            <a:srgbClr val="000000"/>
                          </a:solidFill>
                        </a:rPr>
                        <a:t>Epaisseur</a:t>
                      </a:r>
                      <a:r>
                        <a:rPr lang="en-AU" sz="1000">
                          <a:solidFill>
                            <a:srgbClr val="000000"/>
                          </a:solidFill>
                        </a:rPr>
                        <a:t> de la section</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AU" sz="1000">
                          <a:solidFill>
                            <a:srgbClr val="000000"/>
                          </a:solidFill>
                        </a:rPr>
                        <a:t>0.4</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6.3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a:solidFill>
                            <a:srgbClr val="000000"/>
                          </a:solidFill>
                        </a:rPr>
                        <a:t>mm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r>
                        <a:rPr lang="en-AU" sz="1000" err="1">
                          <a:solidFill>
                            <a:srgbClr val="000000"/>
                          </a:solidFill>
                        </a:rPr>
                        <a:t>Tolérance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0.07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Calibri" panose="020F0502020204030204" pitchFamily="34" charset="0"/>
                        </a:rPr>
                        <a:t>µm</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err="1">
                          <a:solidFill>
                            <a:srgbClr val="000000"/>
                          </a:solidFill>
                        </a:rPr>
                        <a:t>Rugosité</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Calibri" panose="020F0502020204030204" pitchFamily="34" charset="0"/>
                        </a:rPr>
                        <a:t>µm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t>Etat de surface (A=</a:t>
                      </a:r>
                      <a:r>
                        <a:rPr lang="en-GB" sz="1000" err="1"/>
                        <a:t>très</a:t>
                      </a:r>
                      <a:r>
                        <a:rPr lang="en-GB" sz="1000"/>
                        <a:t> </a:t>
                      </a:r>
                      <a:r>
                        <a:rPr lang="en-GB" sz="1000" err="1"/>
                        <a:t>lisse</a:t>
                      </a:r>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a:effectLst/>
                        <a:latin typeface="Arial" panose="020B0604020202020204" pitchFamily="34" charset="0"/>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62704973"/>
                  </a:ext>
                </a:extLst>
              </a:tr>
            </a:tbl>
          </a:graphicData>
        </a:graphic>
      </p:graphicFrame>
      <p:pic>
        <p:nvPicPr>
          <p:cNvPr id="95" name="Picture 94">
            <a:extLst>
              <a:ext uri="{FF2B5EF4-FFF2-40B4-BE49-F238E27FC236}">
                <a16:creationId xmlns:a16="http://schemas.microsoft.com/office/drawing/2014/main" id="{6D618C18-8A7D-4036-BC74-689FD3DCC5EE}"/>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037889" y="4177371"/>
            <a:ext cx="152432" cy="142886"/>
          </a:xfrm>
          <a:prstGeom prst="rect">
            <a:avLst/>
          </a:prstGeom>
        </p:spPr>
      </p:pic>
      <p:pic>
        <p:nvPicPr>
          <p:cNvPr id="96" name="Picture 95">
            <a:extLst>
              <a:ext uri="{FF2B5EF4-FFF2-40B4-BE49-F238E27FC236}">
                <a16:creationId xmlns:a16="http://schemas.microsoft.com/office/drawing/2014/main" id="{E2FF8819-A490-4AE9-B24E-9BA45F12658B}"/>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037889" y="4409637"/>
            <a:ext cx="152432" cy="142886"/>
          </a:xfrm>
          <a:prstGeom prst="rect">
            <a:avLst/>
          </a:prstGeom>
        </p:spPr>
      </p:pic>
      <p:pic>
        <p:nvPicPr>
          <p:cNvPr id="97" name="Picture 96">
            <a:extLst>
              <a:ext uri="{FF2B5EF4-FFF2-40B4-BE49-F238E27FC236}">
                <a16:creationId xmlns:a16="http://schemas.microsoft.com/office/drawing/2014/main" id="{BF199F46-6807-4ADF-BCC8-7954E3241968}"/>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037889" y="3934090"/>
            <a:ext cx="152432" cy="142886"/>
          </a:xfrm>
          <a:prstGeom prst="rect">
            <a:avLst/>
          </a:prstGeom>
        </p:spPr>
      </p:pic>
      <p:pic>
        <p:nvPicPr>
          <p:cNvPr id="98" name="Picture 97">
            <a:extLst>
              <a:ext uri="{FF2B5EF4-FFF2-40B4-BE49-F238E27FC236}">
                <a16:creationId xmlns:a16="http://schemas.microsoft.com/office/drawing/2014/main" id="{B8814030-83B7-4698-9144-D0F061EA41AD}"/>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033891" y="4669764"/>
            <a:ext cx="152432" cy="142886"/>
          </a:xfrm>
          <a:prstGeom prst="rect">
            <a:avLst/>
          </a:prstGeom>
        </p:spPr>
      </p:pic>
      <p:graphicFrame>
        <p:nvGraphicFramePr>
          <p:cNvPr id="99" name="Table 98">
            <a:extLst>
              <a:ext uri="{FF2B5EF4-FFF2-40B4-BE49-F238E27FC236}">
                <a16:creationId xmlns:a16="http://schemas.microsoft.com/office/drawing/2014/main" id="{F7F837BE-880B-4483-92E5-88A4E8621180}"/>
              </a:ext>
            </a:extLst>
          </p:cNvPr>
          <p:cNvGraphicFramePr>
            <a:graphicFrameLocks noGrp="1"/>
          </p:cNvGraphicFramePr>
          <p:nvPr/>
        </p:nvGraphicFramePr>
        <p:xfrm>
          <a:off x="6863927" y="1683190"/>
          <a:ext cx="3529051" cy="975360"/>
        </p:xfrm>
        <a:graphic>
          <a:graphicData uri="http://schemas.openxmlformats.org/drawingml/2006/table">
            <a:tbl>
              <a:tblPr firstRow="1" bandRow="1">
                <a:tableStyleId>{2D5ABB26-0587-4C30-8999-92F81FD0307C}</a:tableStyleId>
              </a:tblPr>
              <a:tblGrid>
                <a:gridCol w="1972877">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1347894">
                  <a:extLst>
                    <a:ext uri="{9D8B030D-6E8A-4147-A177-3AD203B41FA5}">
                      <a16:colId xmlns:a16="http://schemas.microsoft.com/office/drawing/2014/main" val="20002"/>
                    </a:ext>
                  </a:extLst>
                </a:gridCol>
              </a:tblGrid>
              <a:tr h="0">
                <a:tc>
                  <a:txBody>
                    <a:bodyPr/>
                    <a:lstStyle/>
                    <a:p>
                      <a:r>
                        <a:rPr lang="en-GB" sz="1000" err="1"/>
                        <a:t>Coût</a:t>
                      </a:r>
                      <a:r>
                        <a:rPr lang="en-GB" sz="1000"/>
                        <a:t> </a:t>
                      </a:r>
                      <a:r>
                        <a:rPr lang="en-GB" sz="1000" err="1"/>
                        <a:t>relatif</a:t>
                      </a:r>
                      <a:r>
                        <a:rPr lang="en-GB" sz="1000"/>
                        <a:t> de </a:t>
                      </a:r>
                      <a:r>
                        <a:rPr lang="en-GB" sz="1000" err="1"/>
                        <a:t>l’outillage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err="1"/>
                        <a:t>Très</a:t>
                      </a:r>
                      <a:r>
                        <a:rPr lang="en-GB" sz="1000"/>
                        <a:t> haut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en-GB" sz="1000" err="1"/>
                        <a:t>Coût</a:t>
                      </a:r>
                      <a:r>
                        <a:rPr lang="en-GB" sz="1000"/>
                        <a:t> </a:t>
                      </a:r>
                      <a:r>
                        <a:rPr lang="en-GB" sz="1000" err="1"/>
                        <a:t>relatif</a:t>
                      </a:r>
                      <a:r>
                        <a:rPr lang="en-GB" sz="1000"/>
                        <a:t> de </a:t>
                      </a:r>
                      <a:r>
                        <a:rPr lang="en-GB" sz="1000" err="1"/>
                        <a:t>l’équipement</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haut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r>
                        <a:rPr lang="en-GB" sz="1000"/>
                        <a:t>Importance de la maintenance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err="1"/>
                        <a:t>Faible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a:solidFill>
                            <a:srgbClr val="000000"/>
                          </a:solidFill>
                        </a:rPr>
                        <a:t>Taille de la </a:t>
                      </a:r>
                      <a:r>
                        <a:rPr lang="en-AU" sz="1000" err="1">
                          <a:solidFill>
                            <a:srgbClr val="000000"/>
                          </a:solidFill>
                        </a:rPr>
                        <a:t>série</a:t>
                      </a:r>
                      <a:r>
                        <a:rPr lang="en-AU" sz="1000">
                          <a:solidFill>
                            <a:srgbClr val="000000"/>
                          </a:solidFill>
                        </a:rPr>
                        <a:t> (</a:t>
                      </a:r>
                      <a:r>
                        <a:rPr lang="en-AU" sz="1000" err="1">
                          <a:solidFill>
                            <a:srgbClr val="000000"/>
                          </a:solidFill>
                        </a:rPr>
                        <a:t>unités</a:t>
                      </a:r>
                      <a:r>
                        <a:rPr lang="en-AU" sz="1000">
                          <a:solidFill>
                            <a:srgbClr val="000000"/>
                          </a:solidFill>
                        </a:rPr>
                        <a:t>)</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1e4    -    1e6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00" name="Picture 99">
            <a:extLst>
              <a:ext uri="{FF2B5EF4-FFF2-40B4-BE49-F238E27FC236}">
                <a16:creationId xmlns:a16="http://schemas.microsoft.com/office/drawing/2014/main" id="{C7EA77D8-5A2D-4150-9E68-0DA0B40E1E12}"/>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08866" y="1718018"/>
            <a:ext cx="152432" cy="142886"/>
          </a:xfrm>
          <a:prstGeom prst="rect">
            <a:avLst/>
          </a:prstGeom>
        </p:spPr>
      </p:pic>
      <p:pic>
        <p:nvPicPr>
          <p:cNvPr id="101" name="Picture 100">
            <a:extLst>
              <a:ext uri="{FF2B5EF4-FFF2-40B4-BE49-F238E27FC236}">
                <a16:creationId xmlns:a16="http://schemas.microsoft.com/office/drawing/2014/main" id="{B960E6DB-5DE2-46C7-A67F-9D3BC78BEEA8}"/>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08866" y="1974200"/>
            <a:ext cx="152432" cy="142886"/>
          </a:xfrm>
          <a:prstGeom prst="rect">
            <a:avLst/>
          </a:prstGeom>
        </p:spPr>
      </p:pic>
      <p:pic>
        <p:nvPicPr>
          <p:cNvPr id="102" name="Picture 101">
            <a:extLst>
              <a:ext uri="{FF2B5EF4-FFF2-40B4-BE49-F238E27FC236}">
                <a16:creationId xmlns:a16="http://schemas.microsoft.com/office/drawing/2014/main" id="{A9EAFA2F-44BF-4989-A3DC-2E0D9EF22DD9}"/>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08866" y="2218658"/>
            <a:ext cx="152432" cy="142886"/>
          </a:xfrm>
          <a:prstGeom prst="rect">
            <a:avLst/>
          </a:prstGeom>
        </p:spPr>
      </p:pic>
      <p:pic>
        <p:nvPicPr>
          <p:cNvPr id="103" name="Picture 102">
            <a:extLst>
              <a:ext uri="{FF2B5EF4-FFF2-40B4-BE49-F238E27FC236}">
                <a16:creationId xmlns:a16="http://schemas.microsoft.com/office/drawing/2014/main" id="{35A15B8D-6464-423E-88F0-14E7D14BC7AE}"/>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08866" y="2483384"/>
            <a:ext cx="152432" cy="142886"/>
          </a:xfrm>
          <a:prstGeom prst="rect">
            <a:avLst/>
          </a:prstGeom>
        </p:spPr>
      </p:pic>
      <p:pic>
        <p:nvPicPr>
          <p:cNvPr id="104" name="Picture 103">
            <a:extLst>
              <a:ext uri="{FF2B5EF4-FFF2-40B4-BE49-F238E27FC236}">
                <a16:creationId xmlns:a16="http://schemas.microsoft.com/office/drawing/2014/main" id="{C872586D-5088-436B-8720-D71FC3831501}"/>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033891" y="4907630"/>
            <a:ext cx="152432" cy="142886"/>
          </a:xfrm>
          <a:prstGeom prst="rect">
            <a:avLst/>
          </a:prstGeom>
        </p:spPr>
      </p:pic>
    </p:spTree>
    <p:extLst>
      <p:ext uri="{BB962C8B-B14F-4D97-AF65-F5344CB8AC3E}">
        <p14:creationId xmlns:p14="http://schemas.microsoft.com/office/powerpoint/2010/main" val="326403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00"/>
                                        <p:tgtEl>
                                          <p:spTgt spid="8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wipe(down)">
                                      <p:cBhvr>
                                        <p:cTn id="1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6208713" y="952501"/>
            <a:ext cx="4289425" cy="3008313"/>
            <a:chOff x="3191" y="600"/>
            <a:chExt cx="2702" cy="1895"/>
          </a:xfrm>
        </p:grpSpPr>
        <p:grpSp>
          <p:nvGrpSpPr>
            <p:cNvPr id="11319" name="Group 52"/>
            <p:cNvGrpSpPr>
              <a:grpSpLocks/>
            </p:cNvGrpSpPr>
            <p:nvPr/>
          </p:nvGrpSpPr>
          <p:grpSpPr bwMode="auto">
            <a:xfrm>
              <a:off x="3816" y="600"/>
              <a:ext cx="2077" cy="1895"/>
              <a:chOff x="3522" y="600"/>
              <a:chExt cx="1918" cy="1895"/>
            </a:xfrm>
          </p:grpSpPr>
          <p:grpSp>
            <p:nvGrpSpPr>
              <p:cNvPr id="11321" name="Group 4"/>
              <p:cNvGrpSpPr>
                <a:grpSpLocks/>
              </p:cNvGrpSpPr>
              <p:nvPr/>
            </p:nvGrpSpPr>
            <p:grpSpPr bwMode="auto">
              <a:xfrm>
                <a:off x="3917" y="999"/>
                <a:ext cx="1523" cy="1496"/>
                <a:chOff x="3917" y="937"/>
                <a:chExt cx="1523" cy="1496"/>
              </a:xfrm>
            </p:grpSpPr>
            <p:sp>
              <p:nvSpPr>
                <p:cNvPr id="11328" name="AutoShape 5"/>
                <p:cNvSpPr>
                  <a:spLocks noChangeArrowheads="1"/>
                </p:cNvSpPr>
                <p:nvPr/>
              </p:nvSpPr>
              <p:spPr bwMode="auto">
                <a:xfrm>
                  <a:off x="3917" y="937"/>
                  <a:ext cx="1128" cy="1304"/>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a:solidFill>
                        <a:srgbClr val="A50021"/>
                      </a:solidFill>
                      <a:latin typeface="+mn-lt"/>
                    </a:rPr>
                    <a:t> </a:t>
                  </a:r>
                  <a:r>
                    <a:rPr lang="en-GB" b="1">
                      <a:solidFill>
                        <a:schemeClr val="accent4"/>
                      </a:solidFill>
                      <a:latin typeface="+mn-lt"/>
                    </a:rPr>
                    <a:t>Gas welding</a:t>
                  </a:r>
                </a:p>
                <a:p>
                  <a:pPr>
                    <a:lnSpc>
                      <a:spcPct val="80000"/>
                    </a:lnSpc>
                    <a:spcBef>
                      <a:spcPct val="50000"/>
                    </a:spcBef>
                    <a:spcAft>
                      <a:spcPct val="0"/>
                    </a:spcAft>
                  </a:pPr>
                  <a:r>
                    <a:rPr lang="en-GB" sz="1400" b="1">
                      <a:latin typeface="+mn-lt"/>
                    </a:rPr>
                    <a:t>M</a:t>
                  </a:r>
                  <a:r>
                    <a:rPr lang="en-GB" sz="1400" b="1">
                      <a:solidFill>
                        <a:srgbClr val="A50021"/>
                      </a:solidFill>
                      <a:latin typeface="+mn-lt"/>
                    </a:rPr>
                    <a:t>aterial</a:t>
                  </a:r>
                  <a:endParaRPr lang="en-GB" sz="1400">
                    <a:solidFill>
                      <a:srgbClr val="A50021"/>
                    </a:solidFill>
                    <a:latin typeface="+mn-lt"/>
                  </a:endParaRPr>
                </a:p>
                <a:p>
                  <a:pPr>
                    <a:lnSpc>
                      <a:spcPct val="80000"/>
                    </a:lnSpc>
                    <a:spcBef>
                      <a:spcPct val="50000"/>
                    </a:spcBef>
                    <a:spcAft>
                      <a:spcPct val="0"/>
                    </a:spcAft>
                  </a:pPr>
                  <a:r>
                    <a:rPr lang="en-GB" sz="1400" b="1">
                      <a:latin typeface="+mn-lt"/>
                    </a:rPr>
                    <a:t>J</a:t>
                  </a:r>
                  <a:r>
                    <a:rPr lang="en-GB" sz="1400" b="1">
                      <a:solidFill>
                        <a:srgbClr val="A50021"/>
                      </a:solidFill>
                      <a:latin typeface="+mn-lt"/>
                    </a:rPr>
                    <a:t>oint geometry</a:t>
                  </a:r>
                  <a:endParaRPr lang="en-GB" sz="1400" b="1">
                    <a:solidFill>
                      <a:srgbClr val="000000"/>
                    </a:solidFill>
                    <a:latin typeface="+mn-lt"/>
                  </a:endParaRPr>
                </a:p>
                <a:p>
                  <a:pPr>
                    <a:lnSpc>
                      <a:spcPct val="80000"/>
                    </a:lnSpc>
                    <a:spcBef>
                      <a:spcPct val="50000"/>
                    </a:spcBef>
                    <a:spcAft>
                      <a:spcPct val="0"/>
                    </a:spcAft>
                  </a:pPr>
                  <a:r>
                    <a:rPr lang="en-GB" sz="1400">
                      <a:solidFill>
                        <a:srgbClr val="000000"/>
                      </a:solidFill>
                      <a:latin typeface="+mn-lt"/>
                    </a:rPr>
                    <a:t>Size Range</a:t>
                  </a:r>
                </a:p>
                <a:p>
                  <a:pPr>
                    <a:lnSpc>
                      <a:spcPct val="80000"/>
                    </a:lnSpc>
                    <a:spcBef>
                      <a:spcPct val="50000"/>
                    </a:spcBef>
                    <a:spcAft>
                      <a:spcPct val="0"/>
                    </a:spcAft>
                  </a:pPr>
                  <a:r>
                    <a:rPr lang="en-GB" sz="1400">
                      <a:solidFill>
                        <a:srgbClr val="000000"/>
                      </a:solidFill>
                      <a:latin typeface="+mn-lt"/>
                    </a:rPr>
                    <a:t>Section thickness</a:t>
                  </a:r>
                </a:p>
                <a:p>
                  <a:pPr>
                    <a:lnSpc>
                      <a:spcPct val="80000"/>
                    </a:lnSpc>
                    <a:spcBef>
                      <a:spcPct val="50000"/>
                    </a:spcBef>
                    <a:spcAft>
                      <a:spcPct val="0"/>
                    </a:spcAft>
                  </a:pPr>
                  <a:r>
                    <a:rPr lang="en-GB" sz="1400">
                      <a:solidFill>
                        <a:srgbClr val="000000"/>
                      </a:solidFill>
                      <a:latin typeface="+mn-lt"/>
                    </a:rPr>
                    <a:t>Relative cost ...</a:t>
                  </a:r>
                </a:p>
                <a:p>
                  <a:pPr>
                    <a:lnSpc>
                      <a:spcPct val="80000"/>
                    </a:lnSpc>
                    <a:spcBef>
                      <a:spcPct val="50000"/>
                    </a:spcBef>
                    <a:spcAft>
                      <a:spcPct val="0"/>
                    </a:spcAft>
                  </a:pPr>
                  <a:r>
                    <a:rPr lang="en-GB" sz="1400" b="1" i="1">
                      <a:solidFill>
                        <a:srgbClr val="A50021"/>
                      </a:solidFill>
                      <a:latin typeface="+mn-lt"/>
                    </a:rPr>
                    <a:t>Documentation</a:t>
                  </a:r>
                  <a:endParaRPr lang="en-GB" sz="1400">
                    <a:solidFill>
                      <a:srgbClr val="000000"/>
                    </a:solidFill>
                    <a:latin typeface="+mn-lt"/>
                  </a:endParaRPr>
                </a:p>
              </p:txBody>
            </p:sp>
            <p:sp>
              <p:nvSpPr>
                <p:cNvPr id="11329" name="AutoShape 6"/>
                <p:cNvSpPr>
                  <a:spLocks noChangeArrowheads="1"/>
                </p:cNvSpPr>
                <p:nvPr/>
              </p:nvSpPr>
              <p:spPr bwMode="auto">
                <a:xfrm>
                  <a:off x="4013" y="1033"/>
                  <a:ext cx="1128" cy="1304"/>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a:solidFill>
                        <a:srgbClr val="A50021"/>
                      </a:solidFill>
                      <a:latin typeface="+mn-lt"/>
                    </a:rPr>
                    <a:t> </a:t>
                  </a:r>
                  <a:r>
                    <a:rPr lang="en-GB" b="1">
                      <a:solidFill>
                        <a:schemeClr val="accent4"/>
                      </a:solidFill>
                      <a:latin typeface="+mn-lt"/>
                    </a:rPr>
                    <a:t>Gas welding</a:t>
                  </a:r>
                </a:p>
                <a:p>
                  <a:pPr>
                    <a:lnSpc>
                      <a:spcPct val="80000"/>
                    </a:lnSpc>
                    <a:spcBef>
                      <a:spcPct val="50000"/>
                    </a:spcBef>
                    <a:spcAft>
                      <a:spcPct val="0"/>
                    </a:spcAft>
                  </a:pPr>
                  <a:r>
                    <a:rPr lang="en-GB" sz="1400" b="1">
                      <a:latin typeface="+mn-lt"/>
                    </a:rPr>
                    <a:t>M</a:t>
                  </a:r>
                  <a:r>
                    <a:rPr lang="en-GB" sz="1400" b="1">
                      <a:solidFill>
                        <a:srgbClr val="A50021"/>
                      </a:solidFill>
                      <a:latin typeface="+mn-lt"/>
                    </a:rPr>
                    <a:t>aterial</a:t>
                  </a:r>
                  <a:endParaRPr lang="en-GB" sz="1400">
                    <a:solidFill>
                      <a:srgbClr val="A50021"/>
                    </a:solidFill>
                    <a:latin typeface="+mn-lt"/>
                  </a:endParaRPr>
                </a:p>
                <a:p>
                  <a:pPr>
                    <a:lnSpc>
                      <a:spcPct val="80000"/>
                    </a:lnSpc>
                    <a:spcBef>
                      <a:spcPct val="50000"/>
                    </a:spcBef>
                    <a:spcAft>
                      <a:spcPct val="0"/>
                    </a:spcAft>
                  </a:pPr>
                  <a:r>
                    <a:rPr lang="en-GB" sz="1400" b="1">
                      <a:latin typeface="+mn-lt"/>
                    </a:rPr>
                    <a:t>J</a:t>
                  </a:r>
                  <a:r>
                    <a:rPr lang="en-GB" sz="1400" b="1">
                      <a:solidFill>
                        <a:srgbClr val="A50021"/>
                      </a:solidFill>
                      <a:latin typeface="+mn-lt"/>
                    </a:rPr>
                    <a:t>oint geometry</a:t>
                  </a:r>
                  <a:endParaRPr lang="en-GB" sz="1400" b="1">
                    <a:solidFill>
                      <a:srgbClr val="000000"/>
                    </a:solidFill>
                    <a:latin typeface="+mn-lt"/>
                  </a:endParaRPr>
                </a:p>
                <a:p>
                  <a:pPr>
                    <a:lnSpc>
                      <a:spcPct val="80000"/>
                    </a:lnSpc>
                    <a:spcBef>
                      <a:spcPct val="50000"/>
                    </a:spcBef>
                    <a:spcAft>
                      <a:spcPct val="0"/>
                    </a:spcAft>
                  </a:pPr>
                  <a:r>
                    <a:rPr lang="en-GB" sz="1400">
                      <a:solidFill>
                        <a:srgbClr val="000000"/>
                      </a:solidFill>
                      <a:latin typeface="+mn-lt"/>
                    </a:rPr>
                    <a:t>Size Range</a:t>
                  </a:r>
                </a:p>
                <a:p>
                  <a:pPr>
                    <a:lnSpc>
                      <a:spcPct val="80000"/>
                    </a:lnSpc>
                    <a:spcBef>
                      <a:spcPct val="50000"/>
                    </a:spcBef>
                    <a:spcAft>
                      <a:spcPct val="0"/>
                    </a:spcAft>
                  </a:pPr>
                  <a:r>
                    <a:rPr lang="en-GB" sz="1400">
                      <a:solidFill>
                        <a:srgbClr val="000000"/>
                      </a:solidFill>
                      <a:latin typeface="+mn-lt"/>
                    </a:rPr>
                    <a:t>Section thickness</a:t>
                  </a:r>
                </a:p>
                <a:p>
                  <a:pPr>
                    <a:lnSpc>
                      <a:spcPct val="80000"/>
                    </a:lnSpc>
                    <a:spcBef>
                      <a:spcPct val="50000"/>
                    </a:spcBef>
                    <a:spcAft>
                      <a:spcPct val="0"/>
                    </a:spcAft>
                  </a:pPr>
                  <a:r>
                    <a:rPr lang="en-GB" sz="1400">
                      <a:solidFill>
                        <a:srgbClr val="000000"/>
                      </a:solidFill>
                      <a:latin typeface="+mn-lt"/>
                    </a:rPr>
                    <a:t>Relative cost ...</a:t>
                  </a:r>
                </a:p>
                <a:p>
                  <a:pPr>
                    <a:lnSpc>
                      <a:spcPct val="80000"/>
                    </a:lnSpc>
                    <a:spcBef>
                      <a:spcPct val="50000"/>
                    </a:spcBef>
                    <a:spcAft>
                      <a:spcPct val="0"/>
                    </a:spcAft>
                  </a:pPr>
                  <a:r>
                    <a:rPr lang="en-GB" sz="1400" b="1" i="1">
                      <a:solidFill>
                        <a:srgbClr val="A50021"/>
                      </a:solidFill>
                      <a:latin typeface="+mn-lt"/>
                    </a:rPr>
                    <a:t>Documentation</a:t>
                  </a:r>
                  <a:endParaRPr lang="en-GB" sz="1400">
                    <a:solidFill>
                      <a:srgbClr val="000000"/>
                    </a:solidFill>
                    <a:latin typeface="+mn-lt"/>
                  </a:endParaRPr>
                </a:p>
              </p:txBody>
            </p:sp>
            <p:sp>
              <p:nvSpPr>
                <p:cNvPr id="11330" name="AutoShape 7"/>
                <p:cNvSpPr>
                  <a:spLocks noChangeArrowheads="1"/>
                </p:cNvSpPr>
                <p:nvPr/>
              </p:nvSpPr>
              <p:spPr bwMode="auto">
                <a:xfrm>
                  <a:off x="4109" y="1129"/>
                  <a:ext cx="1331" cy="1304"/>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a:solidFill>
                        <a:schemeClr val="accent4"/>
                      </a:solidFill>
                      <a:latin typeface="+mn-lt"/>
                    </a:rPr>
                    <a:t> Gaz </a:t>
                  </a:r>
                  <a:r>
                    <a:rPr lang="en-GB" b="1" err="1">
                      <a:solidFill>
                        <a:schemeClr val="accent4"/>
                      </a:solidFill>
                      <a:latin typeface="+mn-lt"/>
                    </a:rPr>
                    <a:t>inerte</a:t>
                  </a:r>
                  <a:endParaRPr lang="en-GB" b="1">
                    <a:solidFill>
                      <a:schemeClr val="accent4"/>
                    </a:solidFill>
                    <a:latin typeface="+mn-lt"/>
                  </a:endParaRPr>
                </a:p>
                <a:p>
                  <a:pPr>
                    <a:lnSpc>
                      <a:spcPct val="80000"/>
                    </a:lnSpc>
                    <a:spcBef>
                      <a:spcPct val="50000"/>
                    </a:spcBef>
                    <a:spcAft>
                      <a:spcPct val="0"/>
                    </a:spcAft>
                  </a:pPr>
                  <a:r>
                    <a:rPr lang="en-GB" sz="1400" b="1" err="1">
                      <a:solidFill>
                        <a:srgbClr val="000000"/>
                      </a:solidFill>
                      <a:latin typeface="+mn-lt"/>
                    </a:rPr>
                    <a:t>Matériau</a:t>
                  </a:r>
                  <a:endParaRPr lang="en-GB" sz="1400">
                    <a:solidFill>
                      <a:srgbClr val="000000"/>
                    </a:solidFill>
                    <a:latin typeface="+mn-lt"/>
                  </a:endParaRPr>
                </a:p>
                <a:p>
                  <a:pPr>
                    <a:lnSpc>
                      <a:spcPct val="80000"/>
                    </a:lnSpc>
                    <a:spcBef>
                      <a:spcPct val="50000"/>
                    </a:spcBef>
                    <a:spcAft>
                      <a:spcPct val="0"/>
                    </a:spcAft>
                  </a:pPr>
                  <a:r>
                    <a:rPr lang="en-GB" sz="1400" b="1" err="1">
                      <a:solidFill>
                        <a:srgbClr val="000000"/>
                      </a:solidFill>
                      <a:latin typeface="+mn-lt"/>
                    </a:rPr>
                    <a:t>Géométries</a:t>
                  </a:r>
                  <a:r>
                    <a:rPr lang="en-GB" sz="1400" b="1">
                      <a:solidFill>
                        <a:srgbClr val="000000"/>
                      </a:solidFill>
                      <a:latin typeface="+mn-lt"/>
                    </a:rPr>
                    <a:t> </a:t>
                  </a:r>
                  <a:r>
                    <a:rPr lang="en-GB" sz="1400" b="1" err="1">
                      <a:solidFill>
                        <a:srgbClr val="000000"/>
                      </a:solidFill>
                      <a:latin typeface="+mn-lt"/>
                    </a:rPr>
                    <a:t>d’assemblage</a:t>
                  </a:r>
                  <a:endParaRPr lang="en-GB" sz="1400" b="1">
                    <a:solidFill>
                      <a:srgbClr val="000000"/>
                    </a:solidFill>
                    <a:latin typeface="+mn-lt"/>
                  </a:endParaRPr>
                </a:p>
                <a:p>
                  <a:pPr>
                    <a:lnSpc>
                      <a:spcPct val="80000"/>
                    </a:lnSpc>
                    <a:spcBef>
                      <a:spcPct val="50000"/>
                    </a:spcBef>
                    <a:spcAft>
                      <a:spcPct val="0"/>
                    </a:spcAft>
                  </a:pPr>
                  <a:r>
                    <a:rPr lang="en-GB" sz="1400" err="1">
                      <a:solidFill>
                        <a:srgbClr val="000000"/>
                      </a:solidFill>
                      <a:latin typeface="+mn-lt"/>
                    </a:rPr>
                    <a:t>Gamme</a:t>
                  </a:r>
                  <a:r>
                    <a:rPr lang="en-GB" sz="1400">
                      <a:solidFill>
                        <a:srgbClr val="000000"/>
                      </a:solidFill>
                      <a:latin typeface="+mn-lt"/>
                    </a:rPr>
                    <a:t> de </a:t>
                  </a:r>
                  <a:r>
                    <a:rPr lang="en-GB" sz="1400" err="1">
                      <a:solidFill>
                        <a:srgbClr val="000000"/>
                      </a:solidFill>
                      <a:latin typeface="+mn-lt"/>
                    </a:rPr>
                    <a:t>poid</a:t>
                  </a:r>
                  <a:endParaRPr lang="en-GB" sz="1400">
                    <a:solidFill>
                      <a:srgbClr val="000000"/>
                    </a:solidFill>
                    <a:latin typeface="+mn-lt"/>
                  </a:endParaRPr>
                </a:p>
                <a:p>
                  <a:pPr>
                    <a:lnSpc>
                      <a:spcPct val="80000"/>
                    </a:lnSpc>
                    <a:spcBef>
                      <a:spcPct val="50000"/>
                    </a:spcBef>
                    <a:spcAft>
                      <a:spcPct val="0"/>
                    </a:spcAft>
                  </a:pPr>
                  <a:r>
                    <a:rPr lang="en-GB" sz="1400" err="1">
                      <a:solidFill>
                        <a:srgbClr val="000000"/>
                      </a:solidFill>
                      <a:latin typeface="+mn-lt"/>
                    </a:rPr>
                    <a:t>Epaisseur</a:t>
                  </a:r>
                  <a:r>
                    <a:rPr lang="en-GB" sz="1400">
                      <a:solidFill>
                        <a:srgbClr val="000000"/>
                      </a:solidFill>
                      <a:latin typeface="+mn-lt"/>
                    </a:rPr>
                    <a:t> de la section</a:t>
                  </a:r>
                </a:p>
                <a:p>
                  <a:pPr>
                    <a:lnSpc>
                      <a:spcPct val="80000"/>
                    </a:lnSpc>
                    <a:spcBef>
                      <a:spcPct val="50000"/>
                    </a:spcBef>
                    <a:spcAft>
                      <a:spcPct val="0"/>
                    </a:spcAft>
                  </a:pPr>
                  <a:r>
                    <a:rPr lang="en-GB" sz="1400" err="1">
                      <a:solidFill>
                        <a:srgbClr val="000000"/>
                      </a:solidFill>
                      <a:latin typeface="+mn-lt"/>
                    </a:rPr>
                    <a:t>Coût</a:t>
                  </a:r>
                  <a:r>
                    <a:rPr lang="en-GB" sz="1400">
                      <a:solidFill>
                        <a:srgbClr val="000000"/>
                      </a:solidFill>
                      <a:latin typeface="+mn-lt"/>
                    </a:rPr>
                    <a:t> </a:t>
                  </a:r>
                  <a:r>
                    <a:rPr lang="en-GB" sz="1400" err="1">
                      <a:solidFill>
                        <a:srgbClr val="000000"/>
                      </a:solidFill>
                      <a:latin typeface="+mn-lt"/>
                    </a:rPr>
                    <a:t>relatif</a:t>
                  </a:r>
                  <a:endParaRPr lang="en-GB" sz="1400">
                    <a:solidFill>
                      <a:srgbClr val="000000"/>
                    </a:solidFill>
                    <a:latin typeface="+mn-lt"/>
                  </a:endParaRPr>
                </a:p>
                <a:p>
                  <a:pPr>
                    <a:lnSpc>
                      <a:spcPct val="80000"/>
                    </a:lnSpc>
                    <a:spcBef>
                      <a:spcPct val="50000"/>
                    </a:spcBef>
                    <a:spcAft>
                      <a:spcPct val="0"/>
                    </a:spcAft>
                  </a:pPr>
                  <a:r>
                    <a:rPr lang="en-GB" sz="1400" b="1" i="1">
                      <a:solidFill>
                        <a:srgbClr val="000000"/>
                      </a:solidFill>
                      <a:latin typeface="+mn-lt"/>
                    </a:rPr>
                    <a:t>Documentation</a:t>
                  </a:r>
                  <a:endParaRPr lang="en-GB" sz="1400">
                    <a:solidFill>
                      <a:srgbClr val="000000"/>
                    </a:solidFill>
                    <a:latin typeface="+mn-lt"/>
                  </a:endParaRPr>
                </a:p>
              </p:txBody>
            </p:sp>
          </p:grpSp>
          <p:grpSp>
            <p:nvGrpSpPr>
              <p:cNvPr id="11322" name="Group 13"/>
              <p:cNvGrpSpPr>
                <a:grpSpLocks/>
              </p:cNvGrpSpPr>
              <p:nvPr/>
            </p:nvGrpSpPr>
            <p:grpSpPr bwMode="auto">
              <a:xfrm>
                <a:off x="3522" y="1140"/>
                <a:ext cx="336" cy="912"/>
                <a:chOff x="3360" y="1344"/>
                <a:chExt cx="240" cy="912"/>
              </a:xfrm>
            </p:grpSpPr>
            <p:sp>
              <p:nvSpPr>
                <p:cNvPr id="11326" name="Line 14"/>
                <p:cNvSpPr>
                  <a:spLocks noChangeShapeType="1"/>
                </p:cNvSpPr>
                <p:nvPr/>
              </p:nvSpPr>
              <p:spPr bwMode="auto">
                <a:xfrm flipV="1">
                  <a:off x="3360" y="1344"/>
                  <a:ext cx="24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27" name="Line 15"/>
                <p:cNvSpPr>
                  <a:spLocks noChangeShapeType="1"/>
                </p:cNvSpPr>
                <p:nvPr/>
              </p:nvSpPr>
              <p:spPr bwMode="auto">
                <a:xfrm>
                  <a:off x="3360" y="1776"/>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323" name="Group 22"/>
              <p:cNvGrpSpPr>
                <a:grpSpLocks/>
              </p:cNvGrpSpPr>
              <p:nvPr/>
            </p:nvGrpSpPr>
            <p:grpSpPr bwMode="auto">
              <a:xfrm>
                <a:off x="4061" y="600"/>
                <a:ext cx="923" cy="240"/>
                <a:chOff x="3833" y="810"/>
                <a:chExt cx="923" cy="240"/>
              </a:xfrm>
            </p:grpSpPr>
            <p:sp>
              <p:nvSpPr>
                <p:cNvPr id="11324" name="Rectangle 23"/>
                <p:cNvSpPr>
                  <a:spLocks noChangeArrowheads="1"/>
                </p:cNvSpPr>
                <p:nvPr/>
              </p:nvSpPr>
              <p:spPr bwMode="auto">
                <a:xfrm>
                  <a:off x="3833" y="810"/>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1325" name="Text Box 24"/>
                <p:cNvSpPr txBox="1">
                  <a:spLocks noChangeArrowheads="1"/>
                </p:cNvSpPr>
                <p:nvPr/>
              </p:nvSpPr>
              <p:spPr bwMode="auto">
                <a:xfrm>
                  <a:off x="3844" y="819"/>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err="1">
                      <a:solidFill>
                        <a:srgbClr val="000000"/>
                      </a:solidFill>
                      <a:latin typeface="+mn-lt"/>
                    </a:rPr>
                    <a:t>Attributs</a:t>
                  </a:r>
                  <a:endParaRPr lang="en-GB">
                    <a:solidFill>
                      <a:srgbClr val="000000"/>
                    </a:solidFill>
                    <a:latin typeface="+mn-lt"/>
                  </a:endParaRPr>
                </a:p>
              </p:txBody>
            </p:sp>
          </p:grpSp>
        </p:grpSp>
        <p:sp>
          <p:nvSpPr>
            <p:cNvPr id="11320" name="Rectangle 62"/>
            <p:cNvSpPr>
              <a:spLocks noChangeArrowheads="1"/>
            </p:cNvSpPr>
            <p:nvPr/>
          </p:nvSpPr>
          <p:spPr bwMode="auto">
            <a:xfrm>
              <a:off x="3191" y="1463"/>
              <a:ext cx="576" cy="233"/>
            </a:xfrm>
            <a:prstGeom prst="rect">
              <a:avLst/>
            </a:prstGeom>
            <a:solidFill>
              <a:schemeClr val="accent3">
                <a:lumMod val="20000"/>
                <a:lumOff val="80000"/>
                <a:alpha val="89803"/>
              </a:schemeClr>
            </a:solidFill>
            <a:ln w="28575">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grpSp>
        <p:nvGrpSpPr>
          <p:cNvPr id="7" name="Group 70"/>
          <p:cNvGrpSpPr>
            <a:grpSpLocks/>
          </p:cNvGrpSpPr>
          <p:nvPr/>
        </p:nvGrpSpPr>
        <p:grpSpPr bwMode="auto">
          <a:xfrm>
            <a:off x="4768850" y="956596"/>
            <a:ext cx="2881313" cy="2325689"/>
            <a:chOff x="2322" y="575"/>
            <a:chExt cx="1815" cy="1465"/>
          </a:xfrm>
        </p:grpSpPr>
        <p:grpSp>
          <p:nvGrpSpPr>
            <p:cNvPr id="11309" name="Group 68"/>
            <p:cNvGrpSpPr>
              <a:grpSpLocks/>
            </p:cNvGrpSpPr>
            <p:nvPr/>
          </p:nvGrpSpPr>
          <p:grpSpPr bwMode="auto">
            <a:xfrm>
              <a:off x="2322" y="575"/>
              <a:ext cx="1636" cy="1092"/>
              <a:chOff x="2322" y="575"/>
              <a:chExt cx="1636" cy="1092"/>
            </a:xfrm>
          </p:grpSpPr>
          <p:grpSp>
            <p:nvGrpSpPr>
              <p:cNvPr id="11315" name="Group 25"/>
              <p:cNvGrpSpPr>
                <a:grpSpLocks/>
              </p:cNvGrpSpPr>
              <p:nvPr/>
            </p:nvGrpSpPr>
            <p:grpSpPr bwMode="auto">
              <a:xfrm>
                <a:off x="3166" y="575"/>
                <a:ext cx="792" cy="242"/>
                <a:chOff x="2988" y="785"/>
                <a:chExt cx="731" cy="242"/>
              </a:xfrm>
            </p:grpSpPr>
            <p:sp>
              <p:nvSpPr>
                <p:cNvPr id="11317" name="Rectangle 26"/>
                <p:cNvSpPr>
                  <a:spLocks noChangeArrowheads="1"/>
                </p:cNvSpPr>
                <p:nvPr/>
              </p:nvSpPr>
              <p:spPr bwMode="auto">
                <a:xfrm>
                  <a:off x="2988" y="785"/>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1318" name="Text Box 27"/>
                <p:cNvSpPr txBox="1">
                  <a:spLocks noChangeArrowheads="1"/>
                </p:cNvSpPr>
                <p:nvPr/>
              </p:nvSpPr>
              <p:spPr bwMode="auto">
                <a:xfrm>
                  <a:off x="2999" y="792"/>
                  <a:ext cx="72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err="1">
                      <a:solidFill>
                        <a:srgbClr val="000000"/>
                      </a:solidFill>
                      <a:latin typeface="+mn-lt"/>
                    </a:rPr>
                    <a:t>Membre</a:t>
                  </a:r>
                  <a:endParaRPr lang="en-US" b="1">
                    <a:solidFill>
                      <a:srgbClr val="000000"/>
                    </a:solidFill>
                    <a:latin typeface="+mn-lt"/>
                  </a:endParaRPr>
                </a:p>
              </p:txBody>
            </p:sp>
          </p:grpSp>
          <p:sp>
            <p:nvSpPr>
              <p:cNvPr id="11316" name="Rectangle 61"/>
              <p:cNvSpPr>
                <a:spLocks noChangeArrowheads="1"/>
              </p:cNvSpPr>
              <p:nvPr/>
            </p:nvSpPr>
            <p:spPr bwMode="auto">
              <a:xfrm>
                <a:off x="2322" y="1434"/>
                <a:ext cx="576" cy="233"/>
              </a:xfrm>
              <a:prstGeom prst="rect">
                <a:avLst/>
              </a:prstGeom>
              <a:solidFill>
                <a:schemeClr val="accent3">
                  <a:lumMod val="20000"/>
                  <a:lumOff val="80000"/>
                  <a:alpha val="89803"/>
                </a:schemeClr>
              </a:solidFill>
              <a:ln w="28575">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grpSp>
          <p:nvGrpSpPr>
            <p:cNvPr id="11310" name="Group 60"/>
            <p:cNvGrpSpPr>
              <a:grpSpLocks/>
            </p:cNvGrpSpPr>
            <p:nvPr/>
          </p:nvGrpSpPr>
          <p:grpSpPr bwMode="auto">
            <a:xfrm>
              <a:off x="2948" y="1039"/>
              <a:ext cx="1189" cy="1001"/>
              <a:chOff x="2718" y="1039"/>
              <a:chExt cx="1097" cy="1001"/>
            </a:xfrm>
          </p:grpSpPr>
          <p:sp>
            <p:nvSpPr>
              <p:cNvPr id="11311" name="Text Box 9"/>
              <p:cNvSpPr txBox="1">
                <a:spLocks noChangeArrowheads="1"/>
              </p:cNvSpPr>
              <p:nvPr/>
            </p:nvSpPr>
            <p:spPr bwMode="auto">
              <a:xfrm>
                <a:off x="2953" y="1039"/>
                <a:ext cx="862"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25000"/>
                  </a:spcBef>
                  <a:spcAft>
                    <a:spcPct val="25000"/>
                  </a:spcAft>
                </a:pPr>
                <a:r>
                  <a:rPr lang="en-GB" sz="1400" b="1" err="1">
                    <a:solidFill>
                      <a:srgbClr val="000000"/>
                    </a:solidFill>
                    <a:latin typeface="+mn-lt"/>
                  </a:rPr>
                  <a:t>Brasage</a:t>
                </a:r>
                <a:endParaRPr lang="en-GB" sz="1400" b="1">
                  <a:solidFill>
                    <a:srgbClr val="000000"/>
                  </a:solidFill>
                  <a:latin typeface="+mn-lt"/>
                </a:endParaRPr>
              </a:p>
              <a:p>
                <a:pPr>
                  <a:spcBef>
                    <a:spcPct val="25000"/>
                  </a:spcBef>
                  <a:spcAft>
                    <a:spcPct val="25000"/>
                  </a:spcAft>
                </a:pPr>
                <a:r>
                  <a:rPr lang="en-GB" sz="1400" b="1" err="1">
                    <a:solidFill>
                      <a:srgbClr val="000000"/>
                    </a:solidFill>
                    <a:latin typeface="+mn-lt"/>
                  </a:rPr>
                  <a:t>soudage</a:t>
                </a:r>
                <a:endParaRPr lang="en-GB" sz="1400" b="1">
                  <a:solidFill>
                    <a:srgbClr val="000000"/>
                  </a:solidFill>
                  <a:latin typeface="+mn-lt"/>
                </a:endParaRPr>
              </a:p>
              <a:p>
                <a:pPr>
                  <a:spcBef>
                    <a:spcPct val="25000"/>
                  </a:spcBef>
                  <a:spcAft>
                    <a:spcPct val="25000"/>
                  </a:spcAft>
                </a:pPr>
                <a:r>
                  <a:rPr lang="en-GB" sz="1400" b="1">
                    <a:latin typeface="+mn-lt"/>
                  </a:rPr>
                  <a:t>Gaz</a:t>
                </a:r>
              </a:p>
              <a:p>
                <a:pPr>
                  <a:spcBef>
                    <a:spcPct val="25000"/>
                  </a:spcBef>
                  <a:spcAft>
                    <a:spcPct val="25000"/>
                  </a:spcAft>
                </a:pPr>
                <a:r>
                  <a:rPr lang="en-GB" sz="1400" b="1" err="1">
                    <a:solidFill>
                      <a:srgbClr val="000000"/>
                    </a:solidFill>
                    <a:latin typeface="+mn-lt"/>
                  </a:rPr>
                  <a:t>Ultrasonique</a:t>
                </a:r>
                <a:endParaRPr lang="en-GB" sz="1400" b="1">
                  <a:solidFill>
                    <a:srgbClr val="000000"/>
                  </a:solidFill>
                  <a:latin typeface="+mn-lt"/>
                </a:endParaRPr>
              </a:p>
              <a:p>
                <a:pPr>
                  <a:spcBef>
                    <a:spcPct val="25000"/>
                  </a:spcBef>
                  <a:spcAft>
                    <a:spcPct val="25000"/>
                  </a:spcAft>
                </a:pPr>
                <a:r>
                  <a:rPr lang="en-GB" sz="1400" b="1">
                    <a:solidFill>
                      <a:srgbClr val="000000"/>
                    </a:solidFill>
                    <a:latin typeface="+mn-lt"/>
                  </a:rPr>
                  <a:t>Friction...</a:t>
                </a:r>
              </a:p>
            </p:txBody>
          </p:sp>
          <p:grpSp>
            <p:nvGrpSpPr>
              <p:cNvPr id="11312" name="Group 16"/>
              <p:cNvGrpSpPr>
                <a:grpSpLocks/>
              </p:cNvGrpSpPr>
              <p:nvPr/>
            </p:nvGrpSpPr>
            <p:grpSpPr bwMode="auto">
              <a:xfrm>
                <a:off x="2718" y="1128"/>
                <a:ext cx="240" cy="912"/>
                <a:chOff x="3360" y="1392"/>
                <a:chExt cx="240" cy="912"/>
              </a:xfrm>
            </p:grpSpPr>
            <p:sp>
              <p:nvSpPr>
                <p:cNvPr id="11313" name="Line 17"/>
                <p:cNvSpPr>
                  <a:spLocks noChangeShapeType="1"/>
                </p:cNvSpPr>
                <p:nvPr/>
              </p:nvSpPr>
              <p:spPr bwMode="auto">
                <a:xfrm flipV="1">
                  <a:off x="3360" y="1392"/>
                  <a:ext cx="24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14" name="Line 18"/>
                <p:cNvSpPr>
                  <a:spLocks noChangeShapeType="1"/>
                </p:cNvSpPr>
                <p:nvPr/>
              </p:nvSpPr>
              <p:spPr bwMode="auto">
                <a:xfrm>
                  <a:off x="3360" y="1824"/>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grpSp>
        <p:nvGrpSpPr>
          <p:cNvPr id="12" name="Group 67"/>
          <p:cNvGrpSpPr>
            <a:grpSpLocks/>
          </p:cNvGrpSpPr>
          <p:nvPr/>
        </p:nvGrpSpPr>
        <p:grpSpPr bwMode="auto">
          <a:xfrm>
            <a:off x="3216275" y="955676"/>
            <a:ext cx="2709864" cy="2055813"/>
            <a:chOff x="1406" y="628"/>
            <a:chExt cx="1707" cy="1295"/>
          </a:xfrm>
        </p:grpSpPr>
        <p:grpSp>
          <p:nvGrpSpPr>
            <p:cNvPr id="11299" name="Group 19"/>
            <p:cNvGrpSpPr>
              <a:grpSpLocks/>
            </p:cNvGrpSpPr>
            <p:nvPr/>
          </p:nvGrpSpPr>
          <p:grpSpPr bwMode="auto">
            <a:xfrm>
              <a:off x="2460" y="628"/>
              <a:ext cx="572" cy="243"/>
              <a:chOff x="2336" y="840"/>
              <a:chExt cx="528" cy="243"/>
            </a:xfrm>
          </p:grpSpPr>
          <p:sp>
            <p:nvSpPr>
              <p:cNvPr id="11307" name="Rectangle 20"/>
              <p:cNvSpPr>
                <a:spLocks noChangeArrowheads="1"/>
              </p:cNvSpPr>
              <p:nvPr/>
            </p:nvSpPr>
            <p:spPr bwMode="auto">
              <a:xfrm>
                <a:off x="2336" y="840"/>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1308" name="Text Box 21"/>
              <p:cNvSpPr txBox="1">
                <a:spLocks noChangeArrowheads="1"/>
              </p:cNvSpPr>
              <p:nvPr/>
            </p:nvSpPr>
            <p:spPr bwMode="auto">
              <a:xfrm>
                <a:off x="2336" y="843"/>
                <a:ext cx="52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err="1">
                    <a:solidFill>
                      <a:srgbClr val="000000"/>
                    </a:solidFill>
                    <a:latin typeface="+mn-lt"/>
                  </a:rPr>
                  <a:t>Classe</a:t>
                </a:r>
                <a:endParaRPr lang="en-GB" b="1">
                  <a:solidFill>
                    <a:srgbClr val="000000"/>
                  </a:solidFill>
                  <a:latin typeface="+mn-lt"/>
                </a:endParaRPr>
              </a:p>
            </p:txBody>
          </p:sp>
        </p:grpSp>
        <p:grpSp>
          <p:nvGrpSpPr>
            <p:cNvPr id="11300" name="Group 66"/>
            <p:cNvGrpSpPr>
              <a:grpSpLocks/>
            </p:cNvGrpSpPr>
            <p:nvPr/>
          </p:nvGrpSpPr>
          <p:grpSpPr bwMode="auto">
            <a:xfrm>
              <a:off x="1406" y="1275"/>
              <a:ext cx="1707" cy="648"/>
              <a:chOff x="1406" y="1275"/>
              <a:chExt cx="1707" cy="648"/>
            </a:xfrm>
          </p:grpSpPr>
          <p:grpSp>
            <p:nvGrpSpPr>
              <p:cNvPr id="11301" name="Group 59"/>
              <p:cNvGrpSpPr>
                <a:grpSpLocks/>
              </p:cNvGrpSpPr>
              <p:nvPr/>
            </p:nvGrpSpPr>
            <p:grpSpPr bwMode="auto">
              <a:xfrm>
                <a:off x="2051" y="1275"/>
                <a:ext cx="1062" cy="648"/>
                <a:chOff x="1891" y="1275"/>
                <a:chExt cx="980" cy="648"/>
              </a:xfrm>
            </p:grpSpPr>
            <p:sp>
              <p:nvSpPr>
                <p:cNvPr id="11303" name="Text Box 8"/>
                <p:cNvSpPr txBox="1">
                  <a:spLocks noChangeArrowheads="1"/>
                </p:cNvSpPr>
                <p:nvPr/>
              </p:nvSpPr>
              <p:spPr bwMode="auto">
                <a:xfrm>
                  <a:off x="2210" y="1275"/>
                  <a:ext cx="661"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5000"/>
                    </a:spcBef>
                    <a:spcAft>
                      <a:spcPct val="35000"/>
                    </a:spcAft>
                  </a:pPr>
                  <a:r>
                    <a:rPr lang="en-GB" sz="1400" b="1" err="1">
                      <a:solidFill>
                        <a:srgbClr val="000000"/>
                      </a:solidFill>
                      <a:latin typeface="+mn-lt"/>
                    </a:rPr>
                    <a:t>Adhésifs</a:t>
                  </a:r>
                  <a:endParaRPr lang="en-GB" sz="1400" b="1">
                    <a:solidFill>
                      <a:srgbClr val="A50021"/>
                    </a:solidFill>
                    <a:latin typeface="+mn-lt"/>
                  </a:endParaRPr>
                </a:p>
                <a:p>
                  <a:pPr>
                    <a:spcBef>
                      <a:spcPct val="35000"/>
                    </a:spcBef>
                    <a:spcAft>
                      <a:spcPct val="35000"/>
                    </a:spcAft>
                  </a:pPr>
                  <a:r>
                    <a:rPr lang="en-GB" sz="1400" b="1" err="1">
                      <a:latin typeface="+mn-lt"/>
                    </a:rPr>
                    <a:t>Soudage</a:t>
                  </a:r>
                  <a:endParaRPr lang="en-GB" sz="1400" b="1">
                    <a:latin typeface="+mn-lt"/>
                  </a:endParaRPr>
                </a:p>
                <a:p>
                  <a:pPr>
                    <a:spcBef>
                      <a:spcPct val="35000"/>
                    </a:spcBef>
                    <a:spcAft>
                      <a:spcPct val="35000"/>
                    </a:spcAft>
                  </a:pPr>
                  <a:r>
                    <a:rPr lang="en-GB" sz="1400" b="1">
                      <a:solidFill>
                        <a:srgbClr val="000000"/>
                      </a:solidFill>
                      <a:latin typeface="+mn-lt"/>
                    </a:rPr>
                    <a:t>Fixations</a:t>
                  </a:r>
                </a:p>
              </p:txBody>
            </p:sp>
            <p:grpSp>
              <p:nvGrpSpPr>
                <p:cNvPr id="11304" name="Group 10"/>
                <p:cNvGrpSpPr>
                  <a:grpSpLocks/>
                </p:cNvGrpSpPr>
                <p:nvPr/>
              </p:nvGrpSpPr>
              <p:grpSpPr bwMode="auto">
                <a:xfrm>
                  <a:off x="1891" y="1356"/>
                  <a:ext cx="311" cy="492"/>
                  <a:chOff x="1652" y="1914"/>
                  <a:chExt cx="191" cy="492"/>
                </a:xfrm>
              </p:grpSpPr>
              <p:sp>
                <p:nvSpPr>
                  <p:cNvPr id="11305" name="Line 11"/>
                  <p:cNvSpPr>
                    <a:spLocks noChangeShapeType="1"/>
                  </p:cNvSpPr>
                  <p:nvPr/>
                </p:nvSpPr>
                <p:spPr bwMode="auto">
                  <a:xfrm flipV="1">
                    <a:off x="1653" y="1914"/>
                    <a:ext cx="1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06" name="Line 12"/>
                  <p:cNvSpPr>
                    <a:spLocks noChangeShapeType="1"/>
                  </p:cNvSpPr>
                  <p:nvPr/>
                </p:nvSpPr>
                <p:spPr bwMode="auto">
                  <a:xfrm>
                    <a:off x="1652" y="2126"/>
                    <a:ext cx="190" cy="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11302" name="Rectangle 60"/>
              <p:cNvSpPr>
                <a:spLocks noChangeArrowheads="1"/>
              </p:cNvSpPr>
              <p:nvPr/>
            </p:nvSpPr>
            <p:spPr bwMode="auto">
              <a:xfrm>
                <a:off x="1406" y="1452"/>
                <a:ext cx="723" cy="213"/>
              </a:xfrm>
              <a:prstGeom prst="rect">
                <a:avLst/>
              </a:prstGeom>
              <a:solidFill>
                <a:schemeClr val="accent3">
                  <a:lumMod val="20000"/>
                  <a:lumOff val="80000"/>
                  <a:alpha val="89803"/>
                </a:schemeClr>
              </a:solidFill>
              <a:ln w="28575">
                <a:solidFill>
                  <a:schemeClr val="accent1"/>
                </a:solidFill>
                <a:miter lim="800000"/>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00" b="1">
                  <a:latin typeface="+mn-lt"/>
                </a:endParaRPr>
              </a:p>
            </p:txBody>
          </p:sp>
        </p:grpSp>
      </p:grpSp>
      <p:sp>
        <p:nvSpPr>
          <p:cNvPr id="11269" name="Rectangle 2"/>
          <p:cNvSpPr>
            <a:spLocks noGrp="1" noChangeArrowheads="1"/>
          </p:cNvSpPr>
          <p:nvPr>
            <p:ph type="title"/>
          </p:nvPr>
        </p:nvSpPr>
        <p:spPr>
          <a:ln w="9525"/>
        </p:spPr>
        <p:txBody>
          <a:bodyPr/>
          <a:lstStyle/>
          <a:p>
            <a:r>
              <a:rPr lang="en-GB">
                <a:latin typeface="+mn-lt"/>
                <a:cs typeface="Calibri"/>
              </a:rPr>
              <a:t>Organisation des </a:t>
            </a:r>
            <a:r>
              <a:rPr lang="en-GB" err="1">
                <a:latin typeface="+mn-lt"/>
                <a:cs typeface="Calibri"/>
              </a:rPr>
              <a:t>données</a:t>
            </a:r>
            <a:r>
              <a:rPr lang="en-GB">
                <a:latin typeface="+mn-lt"/>
                <a:cs typeface="Calibri"/>
              </a:rPr>
              <a:t> : </a:t>
            </a:r>
            <a:r>
              <a:rPr lang="en-GB" err="1">
                <a:latin typeface="+mn-lt"/>
                <a:cs typeface="Calibri"/>
              </a:rPr>
              <a:t>procédés</a:t>
            </a:r>
            <a:r>
              <a:rPr lang="en-GB">
                <a:latin typeface="+mn-lt"/>
                <a:cs typeface="Calibri"/>
              </a:rPr>
              <a:t> </a:t>
            </a:r>
            <a:r>
              <a:rPr lang="en-GB" err="1">
                <a:latin typeface="+mn-lt"/>
                <a:cs typeface="Calibri"/>
              </a:rPr>
              <a:t>d’assemblage</a:t>
            </a:r>
            <a:endParaRPr lang="en-GB">
              <a:latin typeface="+mn-lt"/>
              <a:cs typeface="Calibri"/>
            </a:endParaRPr>
          </a:p>
        </p:txBody>
      </p:sp>
      <p:grpSp>
        <p:nvGrpSpPr>
          <p:cNvPr id="11270" name="Group 61"/>
          <p:cNvGrpSpPr>
            <a:grpSpLocks/>
          </p:cNvGrpSpPr>
          <p:nvPr/>
        </p:nvGrpSpPr>
        <p:grpSpPr bwMode="auto">
          <a:xfrm>
            <a:off x="1631951" y="954088"/>
            <a:ext cx="3142817" cy="3138488"/>
            <a:chOff x="284" y="601"/>
            <a:chExt cx="1828" cy="1977"/>
          </a:xfrm>
        </p:grpSpPr>
        <p:sp>
          <p:nvSpPr>
            <p:cNvPr id="11293" name="Text Box 34"/>
            <p:cNvSpPr txBox="1">
              <a:spLocks noChangeArrowheads="1"/>
            </p:cNvSpPr>
            <p:nvPr/>
          </p:nvSpPr>
          <p:spPr bwMode="auto">
            <a:xfrm>
              <a:off x="1211" y="1426"/>
              <a:ext cx="6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pPr>
              <a:r>
                <a:rPr lang="en-GB" sz="1600" b="1">
                  <a:latin typeface="+mn-lt"/>
                </a:rPr>
                <a:t>Assemblage</a:t>
              </a:r>
              <a:endParaRPr lang="en-GB" sz="1400" b="1">
                <a:latin typeface="+mn-lt"/>
              </a:endParaRPr>
            </a:p>
          </p:txBody>
        </p:sp>
        <p:sp>
          <p:nvSpPr>
            <p:cNvPr id="11288" name="Text Box 29"/>
            <p:cNvSpPr txBox="1">
              <a:spLocks noChangeArrowheads="1"/>
            </p:cNvSpPr>
            <p:nvPr/>
          </p:nvSpPr>
          <p:spPr bwMode="auto">
            <a:xfrm>
              <a:off x="1277" y="601"/>
              <a:ext cx="72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err="1">
                  <a:solidFill>
                    <a:srgbClr val="000000"/>
                  </a:solidFill>
                  <a:latin typeface="+mn-lt"/>
                </a:rPr>
                <a:t>Famille</a:t>
              </a:r>
              <a:endParaRPr lang="en-GB">
                <a:solidFill>
                  <a:srgbClr val="000000"/>
                </a:solidFill>
                <a:latin typeface="+mn-lt"/>
              </a:endParaRPr>
            </a:p>
          </p:txBody>
        </p:sp>
        <p:sp>
          <p:nvSpPr>
            <p:cNvPr id="11289" name="Rectangle 30"/>
            <p:cNvSpPr>
              <a:spLocks noChangeArrowheads="1"/>
            </p:cNvSpPr>
            <p:nvPr/>
          </p:nvSpPr>
          <p:spPr bwMode="auto">
            <a:xfrm>
              <a:off x="295" y="605"/>
              <a:ext cx="809"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1290" name="Text Box 31"/>
            <p:cNvSpPr txBox="1">
              <a:spLocks noChangeArrowheads="1"/>
            </p:cNvSpPr>
            <p:nvPr/>
          </p:nvSpPr>
          <p:spPr bwMode="auto">
            <a:xfrm>
              <a:off x="294" y="605"/>
              <a:ext cx="8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err="1">
                  <a:solidFill>
                    <a:srgbClr val="000000"/>
                  </a:solidFill>
                  <a:latin typeface="+mn-lt"/>
                </a:rPr>
                <a:t>Univers</a:t>
              </a:r>
              <a:endParaRPr lang="en-GB" b="1">
                <a:solidFill>
                  <a:srgbClr val="000000"/>
                </a:solidFill>
                <a:latin typeface="+mn-lt"/>
              </a:endParaRPr>
            </a:p>
          </p:txBody>
        </p:sp>
        <p:sp>
          <p:nvSpPr>
            <p:cNvPr id="11291" name="Text Box 32"/>
            <p:cNvSpPr txBox="1">
              <a:spLocks noChangeArrowheads="1"/>
            </p:cNvSpPr>
            <p:nvPr/>
          </p:nvSpPr>
          <p:spPr bwMode="auto">
            <a:xfrm>
              <a:off x="1272" y="2212"/>
              <a:ext cx="69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b="1" err="1">
                  <a:latin typeface="+mn-lt"/>
                </a:rPr>
                <a:t>Traitement</a:t>
              </a:r>
              <a:r>
                <a:rPr lang="en-GB" sz="1600" b="1">
                  <a:latin typeface="+mn-lt"/>
                </a:rPr>
                <a:t> </a:t>
              </a:r>
            </a:p>
            <a:p>
              <a:pPr>
                <a:spcBef>
                  <a:spcPct val="0"/>
                </a:spcBef>
                <a:spcAft>
                  <a:spcPct val="0"/>
                </a:spcAft>
              </a:pPr>
              <a:r>
                <a:rPr lang="en-GB" sz="1600" b="1">
                  <a:latin typeface="+mn-lt"/>
                </a:rPr>
                <a:t>de surface</a:t>
              </a:r>
              <a:endParaRPr lang="en-GB" sz="1400" b="1">
                <a:latin typeface="+mn-lt"/>
              </a:endParaRPr>
            </a:p>
          </p:txBody>
        </p:sp>
        <p:sp>
          <p:nvSpPr>
            <p:cNvPr id="11292" name="Line 33"/>
            <p:cNvSpPr>
              <a:spLocks noChangeShapeType="1"/>
            </p:cNvSpPr>
            <p:nvPr/>
          </p:nvSpPr>
          <p:spPr bwMode="auto">
            <a:xfrm>
              <a:off x="1050" y="2160"/>
              <a:ext cx="222" cy="1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1294" name="Line 35"/>
            <p:cNvSpPr>
              <a:spLocks noChangeShapeType="1"/>
            </p:cNvSpPr>
            <p:nvPr/>
          </p:nvSpPr>
          <p:spPr bwMode="auto">
            <a:xfrm flipV="1">
              <a:off x="1086" y="1620"/>
              <a:ext cx="186" cy="1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1295" name="Text Box 36"/>
            <p:cNvSpPr txBox="1">
              <a:spLocks noChangeArrowheads="1"/>
            </p:cNvSpPr>
            <p:nvPr/>
          </p:nvSpPr>
          <p:spPr bwMode="auto">
            <a:xfrm>
              <a:off x="1272" y="1856"/>
              <a:ext cx="8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b="1">
                  <a:latin typeface="+mn-lt"/>
                </a:rPr>
                <a:t>Mise </a:t>
              </a:r>
              <a:r>
                <a:rPr lang="en-US" sz="1600" b="1" err="1">
                  <a:latin typeface="+mn-lt"/>
                </a:rPr>
                <a:t>en</a:t>
              </a:r>
              <a:r>
                <a:rPr lang="en-US" sz="1600" b="1">
                  <a:latin typeface="+mn-lt"/>
                </a:rPr>
                <a:t> </a:t>
              </a:r>
              <a:r>
                <a:rPr lang="en-US" sz="1600" b="1" err="1">
                  <a:latin typeface="+mn-lt"/>
                </a:rPr>
                <a:t>forme</a:t>
              </a:r>
              <a:endParaRPr lang="en-US" sz="1600" b="1">
                <a:latin typeface="+mn-lt"/>
              </a:endParaRPr>
            </a:p>
          </p:txBody>
        </p:sp>
        <p:sp>
          <p:nvSpPr>
            <p:cNvPr id="11296" name="Line 37"/>
            <p:cNvSpPr>
              <a:spLocks noChangeShapeType="1"/>
            </p:cNvSpPr>
            <p:nvPr/>
          </p:nvSpPr>
          <p:spPr bwMode="auto">
            <a:xfrm>
              <a:off x="1104" y="1958"/>
              <a:ext cx="19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7" name="Oval 38"/>
            <p:cNvSpPr>
              <a:spLocks noChangeArrowheads="1"/>
            </p:cNvSpPr>
            <p:nvPr/>
          </p:nvSpPr>
          <p:spPr bwMode="auto">
            <a:xfrm>
              <a:off x="297" y="1475"/>
              <a:ext cx="790" cy="843"/>
            </a:xfrm>
            <a:prstGeom prst="ellipse">
              <a:avLst/>
            </a:prstGeom>
            <a:solidFill>
              <a:schemeClr val="accent3">
                <a:lumMod val="20000"/>
                <a:lumOff val="80000"/>
                <a:alpha val="49803"/>
              </a:schemeClr>
            </a:solidFill>
            <a:ln w="38100">
              <a:solidFill>
                <a:schemeClr val="accent1"/>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1298" name="Text Box 39"/>
            <p:cNvSpPr txBox="1">
              <a:spLocks noChangeArrowheads="1"/>
            </p:cNvSpPr>
            <p:nvPr/>
          </p:nvSpPr>
          <p:spPr bwMode="auto">
            <a:xfrm>
              <a:off x="284" y="1758"/>
              <a:ext cx="8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err="1">
                  <a:solidFill>
                    <a:srgbClr val="000000"/>
                  </a:solidFill>
                  <a:latin typeface="+mn-lt"/>
                </a:rPr>
                <a:t>Procédés</a:t>
              </a:r>
              <a:endParaRPr lang="en-GB">
                <a:solidFill>
                  <a:srgbClr val="000000"/>
                </a:solidFill>
                <a:latin typeface="+mn-lt"/>
              </a:endParaRPr>
            </a:p>
          </p:txBody>
        </p:sp>
      </p:grpSp>
      <p:grpSp>
        <p:nvGrpSpPr>
          <p:cNvPr id="18" name="Group 58"/>
          <p:cNvGrpSpPr>
            <a:grpSpLocks/>
          </p:cNvGrpSpPr>
          <p:nvPr/>
        </p:nvGrpSpPr>
        <p:grpSpPr bwMode="auto">
          <a:xfrm>
            <a:off x="2782080" y="2536826"/>
            <a:ext cx="7738414" cy="3478213"/>
            <a:chOff x="953" y="1598"/>
            <a:chExt cx="4500" cy="2191"/>
          </a:xfrm>
        </p:grpSpPr>
        <p:grpSp>
          <p:nvGrpSpPr>
            <p:cNvPr id="11272" name="Group 50"/>
            <p:cNvGrpSpPr>
              <a:grpSpLocks/>
            </p:cNvGrpSpPr>
            <p:nvPr/>
          </p:nvGrpSpPr>
          <p:grpSpPr bwMode="auto">
            <a:xfrm>
              <a:off x="953" y="2210"/>
              <a:ext cx="2903" cy="1579"/>
              <a:chOff x="661" y="2217"/>
              <a:chExt cx="2903" cy="1579"/>
            </a:xfrm>
          </p:grpSpPr>
          <p:sp>
            <p:nvSpPr>
              <p:cNvPr id="11278" name="AutoShape 48"/>
              <p:cNvSpPr>
                <a:spLocks noChangeArrowheads="1"/>
              </p:cNvSpPr>
              <p:nvPr/>
            </p:nvSpPr>
            <p:spPr bwMode="auto">
              <a:xfrm>
                <a:off x="1906" y="2217"/>
                <a:ext cx="1658" cy="1579"/>
              </a:xfrm>
              <a:prstGeom prst="roundRect">
                <a:avLst>
                  <a:gd name="adj" fmla="val 4125"/>
                </a:avLst>
              </a:prstGeom>
              <a:solidFill>
                <a:schemeClr val="bg1"/>
              </a:solidFill>
              <a:ln w="28575">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grpSp>
            <p:nvGrpSpPr>
              <p:cNvPr id="11279" name="Group 47"/>
              <p:cNvGrpSpPr>
                <a:grpSpLocks/>
              </p:cNvGrpSpPr>
              <p:nvPr/>
            </p:nvGrpSpPr>
            <p:grpSpPr bwMode="auto">
              <a:xfrm>
                <a:off x="1959" y="2285"/>
                <a:ext cx="1533" cy="1475"/>
                <a:chOff x="2415" y="2285"/>
                <a:chExt cx="1533" cy="1475"/>
              </a:xfrm>
            </p:grpSpPr>
            <p:grpSp>
              <p:nvGrpSpPr>
                <p:cNvPr id="11281" name="Group 40"/>
                <p:cNvGrpSpPr>
                  <a:grpSpLocks/>
                </p:cNvGrpSpPr>
                <p:nvPr/>
              </p:nvGrpSpPr>
              <p:grpSpPr bwMode="auto">
                <a:xfrm>
                  <a:off x="3307" y="2285"/>
                  <a:ext cx="641" cy="1475"/>
                  <a:chOff x="3985" y="527"/>
                  <a:chExt cx="1121" cy="2385"/>
                </a:xfrm>
              </p:grpSpPr>
              <p:pic>
                <p:nvPicPr>
                  <p:cNvPr id="11283" name="Picture 4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813"/>
                  <a:stretch/>
                </p:blipFill>
                <p:spPr bwMode="auto">
                  <a:xfrm>
                    <a:off x="3994" y="2292"/>
                    <a:ext cx="1112"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4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206"/>
                  <a:stretch/>
                </p:blipFill>
                <p:spPr bwMode="auto">
                  <a:xfrm>
                    <a:off x="3985" y="1462"/>
                    <a:ext cx="1117"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0" y="920"/>
                    <a:ext cx="1112"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45"/>
                  <p:cNvPicPr>
                    <a:picLocks noChangeAspect="1" noChangeArrowheads="1"/>
                  </p:cNvPicPr>
                  <p:nvPr/>
                </p:nvPicPr>
                <p:blipFill rotWithShape="1">
                  <a:blip r:embed="rId6">
                    <a:extLst>
                      <a:ext uri="{28A0092B-C50C-407E-A947-70E740481C1C}">
                        <a14:useLocalDpi xmlns:a14="http://schemas.microsoft.com/office/drawing/2010/main" val="0"/>
                      </a:ext>
                    </a:extLst>
                  </a:blip>
                  <a:srcRect t="9134"/>
                  <a:stretch/>
                </p:blipFill>
                <p:spPr bwMode="auto">
                  <a:xfrm>
                    <a:off x="3986" y="527"/>
                    <a:ext cx="1120"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4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606" r="3792" b="11209"/>
                  <a:stretch/>
                </p:blipFill>
                <p:spPr bwMode="auto">
                  <a:xfrm>
                    <a:off x="3990" y="1914"/>
                    <a:ext cx="111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2" name="Text Box 46"/>
                <p:cNvSpPr txBox="1">
                  <a:spLocks noChangeArrowheads="1"/>
                </p:cNvSpPr>
                <p:nvPr/>
              </p:nvSpPr>
              <p:spPr bwMode="auto">
                <a:xfrm>
                  <a:off x="2415" y="2325"/>
                  <a:ext cx="917"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714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60000"/>
                    </a:spcBef>
                    <a:spcAft>
                      <a:spcPct val="60000"/>
                    </a:spcAft>
                    <a:buClr>
                      <a:schemeClr val="accent4"/>
                    </a:buClr>
                    <a:buSzTx/>
                    <a:buFont typeface="Wingdings" panose="05000000000000000000" pitchFamily="2" charset="2"/>
                    <a:buChar char="§"/>
                  </a:pPr>
                  <a:r>
                    <a:rPr lang="en-US" sz="1400" b="1" i="1" err="1">
                      <a:solidFill>
                        <a:srgbClr val="000000"/>
                      </a:solidFill>
                      <a:latin typeface="+mn-lt"/>
                    </a:rPr>
                    <a:t>Recouvrement</a:t>
                  </a:r>
                  <a:endParaRPr lang="en-US" sz="1400" b="1" i="1">
                    <a:solidFill>
                      <a:srgbClr val="000000"/>
                    </a:solidFill>
                    <a:latin typeface="+mn-lt"/>
                  </a:endParaRPr>
                </a:p>
                <a:p>
                  <a:pPr>
                    <a:spcBef>
                      <a:spcPct val="60000"/>
                    </a:spcBef>
                    <a:spcAft>
                      <a:spcPct val="60000"/>
                    </a:spcAft>
                    <a:buClr>
                      <a:srgbClr val="666633"/>
                    </a:buClr>
                    <a:buSzTx/>
                    <a:buFont typeface="Wingdings" panose="05000000000000000000" pitchFamily="2" charset="2"/>
                    <a:buChar char="§"/>
                  </a:pPr>
                  <a:r>
                    <a:rPr lang="en-US" sz="1400" b="1" i="1">
                      <a:solidFill>
                        <a:srgbClr val="000000"/>
                      </a:solidFill>
                      <a:latin typeface="+mn-lt"/>
                    </a:rPr>
                    <a:t>Bout à bout</a:t>
                  </a:r>
                </a:p>
                <a:p>
                  <a:pPr>
                    <a:spcBef>
                      <a:spcPct val="60000"/>
                    </a:spcBef>
                    <a:spcAft>
                      <a:spcPct val="60000"/>
                    </a:spcAft>
                    <a:buClr>
                      <a:srgbClr val="666633"/>
                    </a:buClr>
                    <a:buSzTx/>
                    <a:buFont typeface="Wingdings" panose="05000000000000000000" pitchFamily="2" charset="2"/>
                    <a:buChar char="§"/>
                  </a:pPr>
                  <a:r>
                    <a:rPr lang="en-US" sz="1400" b="1" i="1" err="1">
                      <a:solidFill>
                        <a:srgbClr val="000000"/>
                      </a:solidFill>
                      <a:latin typeface="+mn-lt"/>
                    </a:rPr>
                    <a:t>Emmanchement</a:t>
                  </a:r>
                  <a:endParaRPr lang="en-US" sz="1400" b="1" i="1">
                    <a:solidFill>
                      <a:srgbClr val="000000"/>
                    </a:solidFill>
                    <a:latin typeface="+mn-lt"/>
                  </a:endParaRPr>
                </a:p>
                <a:p>
                  <a:pPr>
                    <a:spcBef>
                      <a:spcPct val="60000"/>
                    </a:spcBef>
                    <a:spcAft>
                      <a:spcPct val="60000"/>
                    </a:spcAft>
                    <a:buClr>
                      <a:srgbClr val="666633"/>
                    </a:buClr>
                    <a:buSzTx/>
                    <a:buFont typeface="Wingdings" panose="05000000000000000000" pitchFamily="2" charset="2"/>
                    <a:buChar char="§"/>
                  </a:pPr>
                  <a:r>
                    <a:rPr lang="en-US" sz="1400" b="1" i="1" err="1">
                      <a:solidFill>
                        <a:srgbClr val="000000"/>
                      </a:solidFill>
                      <a:latin typeface="+mn-lt"/>
                    </a:rPr>
                    <a:t>En</a:t>
                  </a:r>
                  <a:r>
                    <a:rPr lang="en-US" sz="1400" b="1" i="1">
                      <a:solidFill>
                        <a:srgbClr val="000000"/>
                      </a:solidFill>
                      <a:latin typeface="+mn-lt"/>
                    </a:rPr>
                    <a:t> </a:t>
                  </a:r>
                  <a:r>
                    <a:rPr lang="en-US" sz="1400" b="1" i="1" err="1">
                      <a:solidFill>
                        <a:srgbClr val="000000"/>
                      </a:solidFill>
                      <a:latin typeface="+mn-lt"/>
                    </a:rPr>
                    <a:t>écharpe</a:t>
                  </a:r>
                  <a:endParaRPr lang="en-US" sz="1400" b="1" i="1">
                    <a:solidFill>
                      <a:srgbClr val="000000"/>
                    </a:solidFill>
                    <a:latin typeface="+mn-lt"/>
                  </a:endParaRPr>
                </a:p>
                <a:p>
                  <a:pPr>
                    <a:spcBef>
                      <a:spcPct val="60000"/>
                    </a:spcBef>
                    <a:spcAft>
                      <a:spcPct val="60000"/>
                    </a:spcAft>
                    <a:buClr>
                      <a:srgbClr val="666633"/>
                    </a:buClr>
                    <a:buSzTx/>
                    <a:buFont typeface="Wingdings" panose="05000000000000000000" pitchFamily="2" charset="2"/>
                    <a:buChar char="§"/>
                  </a:pPr>
                  <a:r>
                    <a:rPr lang="en-US" sz="1400" b="1" i="1" err="1">
                      <a:solidFill>
                        <a:srgbClr val="000000"/>
                      </a:solidFill>
                      <a:latin typeface="+mn-lt"/>
                    </a:rPr>
                    <a:t>Jonction</a:t>
                  </a:r>
                  <a:r>
                    <a:rPr lang="en-US" sz="1400" b="1" i="1">
                      <a:solidFill>
                        <a:srgbClr val="000000"/>
                      </a:solidFill>
                      <a:latin typeface="+mn-lt"/>
                    </a:rPr>
                    <a:t> </a:t>
                  </a:r>
                  <a:r>
                    <a:rPr lang="en-US" sz="1400" b="1" i="1" err="1">
                      <a:solidFill>
                        <a:srgbClr val="000000"/>
                      </a:solidFill>
                      <a:latin typeface="+mn-lt"/>
                    </a:rPr>
                    <a:t>en</a:t>
                  </a:r>
                  <a:r>
                    <a:rPr lang="en-US" sz="1400" b="1" i="1">
                      <a:solidFill>
                        <a:srgbClr val="000000"/>
                      </a:solidFill>
                      <a:latin typeface="+mn-lt"/>
                    </a:rPr>
                    <a:t> T</a:t>
                  </a:r>
                  <a:endParaRPr lang="en-GB" b="1">
                    <a:solidFill>
                      <a:srgbClr val="000000"/>
                    </a:solidFill>
                    <a:latin typeface="+mn-lt"/>
                  </a:endParaRPr>
                </a:p>
              </p:txBody>
            </p:sp>
          </p:grpSp>
          <p:sp>
            <p:nvSpPr>
              <p:cNvPr id="11280" name="Text Box 49"/>
              <p:cNvSpPr txBox="1">
                <a:spLocks noChangeArrowheads="1"/>
              </p:cNvSpPr>
              <p:nvPr/>
            </p:nvSpPr>
            <p:spPr bwMode="auto">
              <a:xfrm>
                <a:off x="661" y="2872"/>
                <a:ext cx="114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err="1">
                    <a:solidFill>
                      <a:schemeClr val="accent1"/>
                    </a:solidFill>
                    <a:latin typeface="+mn-lt"/>
                  </a:rPr>
                  <a:t>Affinité</a:t>
                </a:r>
                <a:r>
                  <a:rPr lang="en-GB" b="1" i="1">
                    <a:solidFill>
                      <a:schemeClr val="accent1"/>
                    </a:solidFill>
                    <a:latin typeface="+mn-lt"/>
                  </a:rPr>
                  <a:t> de </a:t>
                </a:r>
                <a:r>
                  <a:rPr lang="en-GB" b="1" i="1" err="1">
                    <a:solidFill>
                      <a:schemeClr val="accent1"/>
                    </a:solidFill>
                    <a:latin typeface="+mn-lt"/>
                  </a:rPr>
                  <a:t>géométrie</a:t>
                </a:r>
                <a:endParaRPr lang="en-GB" b="1" i="1">
                  <a:solidFill>
                    <a:schemeClr val="accent1"/>
                  </a:solidFill>
                  <a:latin typeface="+mn-lt"/>
                </a:endParaRPr>
              </a:p>
              <a:p>
                <a:pPr algn="ctr">
                  <a:spcBef>
                    <a:spcPct val="0"/>
                  </a:spcBef>
                  <a:spcAft>
                    <a:spcPct val="0"/>
                  </a:spcAft>
                </a:pPr>
                <a:r>
                  <a:rPr lang="en-GB" b="1" i="1">
                    <a:solidFill>
                      <a:schemeClr val="accent1"/>
                    </a:solidFill>
                    <a:latin typeface="+mn-lt"/>
                  </a:rPr>
                  <a:t> </a:t>
                </a:r>
                <a:r>
                  <a:rPr lang="en-GB" b="1" i="1" err="1">
                    <a:solidFill>
                      <a:schemeClr val="accent1"/>
                    </a:solidFill>
                    <a:latin typeface="+mn-lt"/>
                  </a:rPr>
                  <a:t>d’assemblage</a:t>
                </a:r>
                <a:endParaRPr lang="en-GB" b="1" i="1">
                  <a:solidFill>
                    <a:schemeClr val="accent1"/>
                  </a:solidFill>
                  <a:latin typeface="+mn-lt"/>
                </a:endParaRPr>
              </a:p>
            </p:txBody>
          </p:sp>
        </p:grpSp>
        <p:sp>
          <p:nvSpPr>
            <p:cNvPr id="11273" name="AutoShape 53"/>
            <p:cNvSpPr>
              <a:spLocks noChangeArrowheads="1"/>
            </p:cNvSpPr>
            <p:nvPr/>
          </p:nvSpPr>
          <p:spPr bwMode="auto">
            <a:xfrm>
              <a:off x="4152" y="1598"/>
              <a:ext cx="1216" cy="160"/>
            </a:xfrm>
            <a:prstGeom prst="roundRect">
              <a:avLst>
                <a:gd name="adj" fmla="val 2778"/>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grpSp>
          <p:nvGrpSpPr>
            <p:cNvPr id="11274" name="Group 57"/>
            <p:cNvGrpSpPr>
              <a:grpSpLocks/>
            </p:cNvGrpSpPr>
            <p:nvPr/>
          </p:nvGrpSpPr>
          <p:grpSpPr bwMode="auto">
            <a:xfrm>
              <a:off x="4013" y="1680"/>
              <a:ext cx="1440" cy="1344"/>
              <a:chOff x="4013" y="1688"/>
              <a:chExt cx="1440" cy="1344"/>
            </a:xfrm>
          </p:grpSpPr>
          <p:sp>
            <p:nvSpPr>
              <p:cNvPr id="11275" name="Line 54"/>
              <p:cNvSpPr>
                <a:spLocks noChangeShapeType="1"/>
              </p:cNvSpPr>
              <p:nvPr/>
            </p:nvSpPr>
            <p:spPr bwMode="auto">
              <a:xfrm flipV="1">
                <a:off x="5368" y="1688"/>
                <a:ext cx="64" cy="1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6" name="Line 55"/>
              <p:cNvSpPr>
                <a:spLocks noChangeShapeType="1"/>
              </p:cNvSpPr>
              <p:nvPr/>
            </p:nvSpPr>
            <p:spPr bwMode="auto">
              <a:xfrm>
                <a:off x="5440" y="1688"/>
                <a:ext cx="0" cy="13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7" name="Line 56"/>
              <p:cNvSpPr>
                <a:spLocks noChangeShapeType="1"/>
              </p:cNvSpPr>
              <p:nvPr/>
            </p:nvSpPr>
            <p:spPr bwMode="auto">
              <a:xfrm flipH="1">
                <a:off x="4013" y="3032"/>
                <a:ext cx="1440"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grpSp>
    </p:spTree>
    <p:extLst>
      <p:ext uri="{BB962C8B-B14F-4D97-AF65-F5344CB8AC3E}">
        <p14:creationId xmlns:p14="http://schemas.microsoft.com/office/powerpoint/2010/main" val="360239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5EB9A0-C290-4926-9D87-97ED308BA841}"/>
              </a:ext>
            </a:extLst>
          </p:cNvPr>
          <p:cNvPicPr>
            <a:picLocks noChangeAspect="1"/>
          </p:cNvPicPr>
          <p:nvPr/>
        </p:nvPicPr>
        <p:blipFill>
          <a:blip r:embed="rId3"/>
          <a:stretch>
            <a:fillRect/>
          </a:stretch>
        </p:blipFill>
        <p:spPr>
          <a:xfrm>
            <a:off x="7446475" y="534725"/>
            <a:ext cx="3058008" cy="2485824"/>
          </a:xfrm>
          <a:prstGeom prst="rect">
            <a:avLst/>
          </a:prstGeom>
          <a:ln>
            <a:solidFill>
              <a:schemeClr val="tx1"/>
            </a:solidFill>
          </a:ln>
        </p:spPr>
      </p:pic>
      <p:sp>
        <p:nvSpPr>
          <p:cNvPr id="12290" name="Rectangle 1026"/>
          <p:cNvSpPr>
            <a:spLocks noGrp="1" noChangeArrowheads="1"/>
          </p:cNvSpPr>
          <p:nvPr>
            <p:ph type="title"/>
          </p:nvPr>
        </p:nvSpPr>
        <p:spPr>
          <a:ln w="9525"/>
        </p:spPr>
        <p:txBody>
          <a:bodyPr/>
          <a:lstStyle/>
          <a:p>
            <a:r>
              <a:rPr lang="en-GB">
                <a:latin typeface="+mn-lt"/>
              </a:rPr>
              <a:t>Une fiche </a:t>
            </a:r>
            <a:r>
              <a:rPr lang="en-GB" err="1">
                <a:latin typeface="+mn-lt"/>
              </a:rPr>
              <a:t>d’assemblage</a:t>
            </a:r>
            <a:r>
              <a:rPr lang="en-GB">
                <a:latin typeface="+mn-lt"/>
              </a:rPr>
              <a:t>*</a:t>
            </a:r>
          </a:p>
        </p:txBody>
      </p:sp>
      <p:sp>
        <p:nvSpPr>
          <p:cNvPr id="12291" name="Text Box 1027"/>
          <p:cNvSpPr txBox="1">
            <a:spLocks noChangeArrowheads="1"/>
          </p:cNvSpPr>
          <p:nvPr/>
        </p:nvSpPr>
        <p:spPr bwMode="auto">
          <a:xfrm>
            <a:off x="2098260" y="1112572"/>
            <a:ext cx="5070475" cy="126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a:solidFill>
                  <a:schemeClr val="tx2"/>
                </a:solidFill>
                <a:latin typeface="+mn-lt"/>
              </a:rPr>
              <a:t>Le </a:t>
            </a:r>
            <a:r>
              <a:rPr lang="en-GB" sz="1400" b="1" err="1">
                <a:solidFill>
                  <a:schemeClr val="tx2"/>
                </a:solidFill>
                <a:latin typeface="+mn-lt"/>
              </a:rPr>
              <a:t>procédé</a:t>
            </a:r>
            <a:r>
              <a:rPr lang="en-GB" sz="1400" b="1">
                <a:solidFill>
                  <a:schemeClr val="tx2"/>
                </a:solidFill>
                <a:latin typeface="+mn-lt"/>
              </a:rPr>
              <a:t>. </a:t>
            </a:r>
            <a:r>
              <a:rPr lang="fr-FR" sz="1200">
                <a:latin typeface="+mn-lt"/>
              </a:rPr>
              <a:t>Le soudage sous protection de gaz inerte avec électrode de tungstène (TIG) est un procédé de soudage pour applications exigeantes (avec les procédés de soudage manuel à l'arc et MIG) : un arc est créé entre une électrode de tungstène non consommable et les pièces à souder, protégées par un gaz inerte (argon, hélium, dioxyde de carbone) pour empêcher la contamination du métal fondu.</a:t>
            </a:r>
            <a:endParaRPr lang="en-GB" sz="1200">
              <a:solidFill>
                <a:srgbClr val="000000"/>
              </a:solidFill>
              <a:latin typeface="+mn-lt"/>
            </a:endParaRPr>
          </a:p>
        </p:txBody>
      </p:sp>
      <p:graphicFrame>
        <p:nvGraphicFramePr>
          <p:cNvPr id="33" name="Table 32"/>
          <p:cNvGraphicFramePr>
            <a:graphicFrameLocks noGrp="1"/>
          </p:cNvGraphicFramePr>
          <p:nvPr/>
        </p:nvGraphicFramePr>
        <p:xfrm>
          <a:off x="2254353" y="2811032"/>
          <a:ext cx="3896466" cy="1219200"/>
        </p:xfrm>
        <a:graphic>
          <a:graphicData uri="http://schemas.openxmlformats.org/drawingml/2006/table">
            <a:tbl>
              <a:tblPr firstRow="1" bandRow="1">
                <a:tableStyleId>{2D5ABB26-0587-4C30-8999-92F81FD0307C}</a:tableStyleId>
              </a:tblPr>
              <a:tblGrid>
                <a:gridCol w="1787857">
                  <a:extLst>
                    <a:ext uri="{9D8B030D-6E8A-4147-A177-3AD203B41FA5}">
                      <a16:colId xmlns:a16="http://schemas.microsoft.com/office/drawing/2014/main" val="20000"/>
                    </a:ext>
                  </a:extLst>
                </a:gridCol>
                <a:gridCol w="501803">
                  <a:extLst>
                    <a:ext uri="{9D8B030D-6E8A-4147-A177-3AD203B41FA5}">
                      <a16:colId xmlns:a16="http://schemas.microsoft.com/office/drawing/2014/main" val="20001"/>
                    </a:ext>
                  </a:extLst>
                </a:gridCol>
                <a:gridCol w="1606806">
                  <a:extLst>
                    <a:ext uri="{9D8B030D-6E8A-4147-A177-3AD203B41FA5}">
                      <a16:colId xmlns:a16="http://schemas.microsoft.com/office/drawing/2014/main" val="20002"/>
                    </a:ext>
                  </a:extLst>
                </a:gridCol>
              </a:tblGrid>
              <a:tr h="0">
                <a:tc>
                  <a:txBody>
                    <a:bodyPr/>
                    <a:lstStyle/>
                    <a:p>
                      <a:r>
                        <a:rPr lang="en-AU" sz="1000" err="1">
                          <a:solidFill>
                            <a:srgbClr val="000000"/>
                          </a:solidFill>
                        </a:rPr>
                        <a:t>Recouvrement</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en-AU" sz="1000">
                          <a:solidFill>
                            <a:srgbClr val="000000"/>
                          </a:solidFill>
                        </a:rPr>
                        <a:t>Bout à bout</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r>
                        <a:rPr lang="en-AU" sz="1000" err="1">
                          <a:solidFill>
                            <a:srgbClr val="000000"/>
                          </a:solidFill>
                        </a:rPr>
                        <a:t>Emmanchement</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GB" sz="1000" err="1"/>
                        <a:t>En</a:t>
                      </a:r>
                      <a:r>
                        <a:rPr lang="en-GB" sz="1000"/>
                        <a:t> </a:t>
                      </a:r>
                      <a:r>
                        <a:rPr lang="en-GB" sz="1000" err="1"/>
                        <a:t>écharpe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en-GB" sz="1000" err="1"/>
                        <a:t>Jonction</a:t>
                      </a:r>
                      <a:r>
                        <a:rPr lang="en-GB" sz="1000"/>
                        <a:t> </a:t>
                      </a:r>
                      <a:r>
                        <a:rPr lang="en-GB" sz="1000" err="1"/>
                        <a:t>en</a:t>
                      </a:r>
                      <a:r>
                        <a:rPr lang="en-GB" sz="1000"/>
                        <a:t> 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34" name="Freeform 33"/>
          <p:cNvSpPr>
            <a:spLocks/>
          </p:cNvSpPr>
          <p:nvPr/>
        </p:nvSpPr>
        <p:spPr bwMode="auto">
          <a:xfrm>
            <a:off x="4956103" y="2846637"/>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94869" y="2851395"/>
            <a:ext cx="152432" cy="142886"/>
          </a:xfrm>
          <a:prstGeom prst="rect">
            <a:avLst/>
          </a:prstGeom>
        </p:spPr>
      </p:pic>
      <p:sp>
        <p:nvSpPr>
          <p:cNvPr id="36" name="Freeform 35"/>
          <p:cNvSpPr>
            <a:spLocks/>
          </p:cNvSpPr>
          <p:nvPr/>
        </p:nvSpPr>
        <p:spPr bwMode="auto">
          <a:xfrm>
            <a:off x="4956103" y="3091095"/>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94869" y="3095853"/>
            <a:ext cx="152432" cy="142886"/>
          </a:xfrm>
          <a:prstGeom prst="rect">
            <a:avLst/>
          </a:prstGeom>
        </p:spPr>
      </p:pic>
      <p:sp>
        <p:nvSpPr>
          <p:cNvPr id="38" name="Freeform 37"/>
          <p:cNvSpPr>
            <a:spLocks/>
          </p:cNvSpPr>
          <p:nvPr/>
        </p:nvSpPr>
        <p:spPr bwMode="auto">
          <a:xfrm>
            <a:off x="4956103" y="3335553"/>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39" name="Picture 38"/>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94869" y="3340311"/>
            <a:ext cx="152432" cy="142886"/>
          </a:xfrm>
          <a:prstGeom prst="rect">
            <a:avLst/>
          </a:prstGeom>
        </p:spPr>
      </p:pic>
      <p:sp>
        <p:nvSpPr>
          <p:cNvPr id="40" name="Freeform 39"/>
          <p:cNvSpPr>
            <a:spLocks/>
          </p:cNvSpPr>
          <p:nvPr/>
        </p:nvSpPr>
        <p:spPr bwMode="auto">
          <a:xfrm>
            <a:off x="4956103" y="3582567"/>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41" name="Picture 40"/>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94869" y="3587325"/>
            <a:ext cx="152432" cy="142886"/>
          </a:xfrm>
          <a:prstGeom prst="rect">
            <a:avLst/>
          </a:prstGeom>
        </p:spPr>
      </p:pic>
      <p:sp>
        <p:nvSpPr>
          <p:cNvPr id="42" name="Freeform 41"/>
          <p:cNvSpPr>
            <a:spLocks/>
          </p:cNvSpPr>
          <p:nvPr/>
        </p:nvSpPr>
        <p:spPr bwMode="auto">
          <a:xfrm>
            <a:off x="4958339" y="3843990"/>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97105" y="3848748"/>
            <a:ext cx="152432" cy="142886"/>
          </a:xfrm>
          <a:prstGeom prst="rect">
            <a:avLst/>
          </a:prstGeom>
        </p:spPr>
      </p:pic>
      <p:sp>
        <p:nvSpPr>
          <p:cNvPr id="3" name="Rectangle 2"/>
          <p:cNvSpPr/>
          <p:nvPr/>
        </p:nvSpPr>
        <p:spPr>
          <a:xfrm>
            <a:off x="3124200" y="625086"/>
            <a:ext cx="4374619" cy="369332"/>
          </a:xfrm>
          <a:prstGeom prst="rect">
            <a:avLst/>
          </a:prstGeom>
        </p:spPr>
        <p:txBody>
          <a:bodyPr wrap="square">
            <a:spAutoFit/>
          </a:bodyPr>
          <a:lstStyle/>
          <a:p>
            <a:pPr>
              <a:spcBef>
                <a:spcPct val="0"/>
              </a:spcBef>
              <a:spcAft>
                <a:spcPct val="0"/>
              </a:spcAft>
            </a:pPr>
            <a:r>
              <a:rPr lang="en-AU" b="1"/>
              <a:t>Arc </a:t>
            </a:r>
            <a:r>
              <a:rPr lang="en-AU" b="1" err="1"/>
              <a:t>gaz</a:t>
            </a:r>
            <a:r>
              <a:rPr lang="en-AU" b="1"/>
              <a:t> </a:t>
            </a:r>
            <a:r>
              <a:rPr lang="en-AU" b="1" err="1"/>
              <a:t>inerte</a:t>
            </a:r>
            <a:r>
              <a:rPr lang="en-AU" b="1"/>
              <a:t> electrode </a:t>
            </a:r>
            <a:r>
              <a:rPr lang="en-AU" b="1" err="1"/>
              <a:t>tungstène</a:t>
            </a:r>
            <a:r>
              <a:rPr lang="en-AU" b="1"/>
              <a:t> (TIG)</a:t>
            </a:r>
          </a:p>
        </p:txBody>
      </p:sp>
      <p:sp>
        <p:nvSpPr>
          <p:cNvPr id="45" name="Text Box 1041"/>
          <p:cNvSpPr txBox="1">
            <a:spLocks noChangeArrowheads="1"/>
          </p:cNvSpPr>
          <p:nvPr/>
        </p:nvSpPr>
        <p:spPr bwMode="auto">
          <a:xfrm>
            <a:off x="2100879" y="2447514"/>
            <a:ext cx="315692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AU" sz="1400" b="1" err="1">
                <a:solidFill>
                  <a:schemeClr val="tx2"/>
                </a:solidFill>
                <a:latin typeface="+mn-lt"/>
              </a:rPr>
              <a:t>Affinité</a:t>
            </a:r>
            <a:r>
              <a:rPr lang="en-AU" sz="1400" b="1">
                <a:solidFill>
                  <a:schemeClr val="tx2"/>
                </a:solidFill>
                <a:latin typeface="+mn-lt"/>
              </a:rPr>
              <a:t> de </a:t>
            </a:r>
            <a:r>
              <a:rPr lang="en-AU" sz="1400" b="1" err="1">
                <a:solidFill>
                  <a:schemeClr val="tx2"/>
                </a:solidFill>
                <a:latin typeface="+mn-lt"/>
              </a:rPr>
              <a:t>géométries</a:t>
            </a:r>
            <a:r>
              <a:rPr lang="en-AU" sz="1400" b="1">
                <a:solidFill>
                  <a:schemeClr val="tx2"/>
                </a:solidFill>
                <a:latin typeface="+mn-lt"/>
              </a:rPr>
              <a:t> </a:t>
            </a:r>
            <a:r>
              <a:rPr lang="en-AU" sz="1400" b="1" err="1">
                <a:solidFill>
                  <a:schemeClr val="tx2"/>
                </a:solidFill>
                <a:latin typeface="+mn-lt"/>
              </a:rPr>
              <a:t>d’assemblage</a:t>
            </a:r>
            <a:endParaRPr lang="en-AU" sz="1400">
              <a:solidFill>
                <a:schemeClr val="tx2"/>
              </a:solidFill>
              <a:latin typeface="+mn-lt"/>
            </a:endParaRPr>
          </a:p>
          <a:p>
            <a:pPr>
              <a:spcBef>
                <a:spcPct val="0"/>
              </a:spcBef>
              <a:spcAft>
                <a:spcPct val="0"/>
              </a:spcAft>
            </a:pPr>
            <a:r>
              <a:rPr lang="en-AU" sz="1400">
                <a:solidFill>
                  <a:srgbClr val="000000"/>
                </a:solidFill>
                <a:latin typeface="+mn-lt"/>
              </a:rPr>
              <a:t>	</a:t>
            </a:r>
            <a:endParaRPr lang="en-US" sz="1400" b="1">
              <a:solidFill>
                <a:srgbClr val="000000"/>
              </a:solidFill>
              <a:latin typeface="+mn-lt"/>
            </a:endParaRPr>
          </a:p>
        </p:txBody>
      </p:sp>
      <p:sp>
        <p:nvSpPr>
          <p:cNvPr id="50" name="Text Box 1039"/>
          <p:cNvSpPr txBox="1">
            <a:spLocks noChangeArrowheads="1"/>
          </p:cNvSpPr>
          <p:nvPr/>
        </p:nvSpPr>
        <p:spPr bwMode="auto">
          <a:xfrm>
            <a:off x="2113610" y="4149434"/>
            <a:ext cx="3434557" cy="30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9pPr>
          </a:lstStyle>
          <a:p>
            <a:pPr>
              <a:spcBef>
                <a:spcPct val="0"/>
              </a:spcBef>
              <a:spcAft>
                <a:spcPct val="0"/>
              </a:spcAft>
            </a:pPr>
            <a:r>
              <a:rPr lang="en-AU" sz="1400" b="1">
                <a:solidFill>
                  <a:schemeClr val="tx2"/>
                </a:solidFill>
                <a:latin typeface="+mn-lt"/>
              </a:rPr>
              <a:t>Physical and quality attributes</a:t>
            </a:r>
          </a:p>
        </p:txBody>
      </p:sp>
      <p:graphicFrame>
        <p:nvGraphicFramePr>
          <p:cNvPr id="53" name="Table 52"/>
          <p:cNvGraphicFramePr>
            <a:graphicFrameLocks noGrp="1"/>
          </p:cNvGraphicFramePr>
          <p:nvPr/>
        </p:nvGraphicFramePr>
        <p:xfrm>
          <a:off x="6807812" y="3410517"/>
          <a:ext cx="3447288" cy="487680"/>
        </p:xfrm>
        <a:graphic>
          <a:graphicData uri="http://schemas.openxmlformats.org/drawingml/2006/table">
            <a:tbl>
              <a:tblPr firstRow="1" bandRow="1">
                <a:tableStyleId>{2D5ABB26-0587-4C30-8999-92F81FD0307C}</a:tableStyleId>
              </a:tblPr>
              <a:tblGrid>
                <a:gridCol w="2109185">
                  <a:extLst>
                    <a:ext uri="{9D8B030D-6E8A-4147-A177-3AD203B41FA5}">
                      <a16:colId xmlns:a16="http://schemas.microsoft.com/office/drawing/2014/main" val="20000"/>
                    </a:ext>
                  </a:extLst>
                </a:gridCol>
                <a:gridCol w="238229">
                  <a:extLst>
                    <a:ext uri="{9D8B030D-6E8A-4147-A177-3AD203B41FA5}">
                      <a16:colId xmlns:a16="http://schemas.microsoft.com/office/drawing/2014/main" val="20001"/>
                    </a:ext>
                  </a:extLst>
                </a:gridCol>
                <a:gridCol w="546556">
                  <a:extLst>
                    <a:ext uri="{9D8B030D-6E8A-4147-A177-3AD203B41FA5}">
                      <a16:colId xmlns:a16="http://schemas.microsoft.com/office/drawing/2014/main" val="20002"/>
                    </a:ext>
                  </a:extLst>
                </a:gridCol>
                <a:gridCol w="228446">
                  <a:extLst>
                    <a:ext uri="{9D8B030D-6E8A-4147-A177-3AD203B41FA5}">
                      <a16:colId xmlns:a16="http://schemas.microsoft.com/office/drawing/2014/main" val="20003"/>
                    </a:ext>
                  </a:extLst>
                </a:gridCol>
                <a:gridCol w="324872">
                  <a:extLst>
                    <a:ext uri="{9D8B030D-6E8A-4147-A177-3AD203B41FA5}">
                      <a16:colId xmlns:a16="http://schemas.microsoft.com/office/drawing/2014/main" val="20004"/>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err="1">
                          <a:solidFill>
                            <a:srgbClr val="000000"/>
                          </a:solidFill>
                        </a:rPr>
                        <a:t>Métaux</a:t>
                      </a:r>
                      <a:r>
                        <a:rPr lang="en-AU" sz="1000">
                          <a:solidFill>
                            <a:srgbClr val="000000"/>
                          </a:solidFill>
                        </a:rPr>
                        <a:t> </a:t>
                      </a:r>
                      <a:r>
                        <a:rPr lang="en-GB" sz="1000"/>
                        <a:t>–</a:t>
                      </a:r>
                      <a:r>
                        <a:rPr lang="en-AU" sz="1000">
                          <a:solidFill>
                            <a:srgbClr val="000000"/>
                          </a:solidFill>
                        </a:rPr>
                        <a:t> </a:t>
                      </a:r>
                      <a:r>
                        <a:rPr lang="en-AU" sz="1000" err="1">
                          <a:solidFill>
                            <a:srgbClr val="000000"/>
                          </a:solidFill>
                        </a:rPr>
                        <a:t>ferreux</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err="1"/>
                        <a:t>Métaux</a:t>
                      </a:r>
                      <a:r>
                        <a:rPr lang="en-GB" sz="1000"/>
                        <a:t> – non-</a:t>
                      </a:r>
                      <a:r>
                        <a:rPr lang="en-GB" sz="1000" err="1"/>
                        <a:t>ferreux</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48885" y="3469510"/>
            <a:ext cx="152432" cy="142886"/>
          </a:xfrm>
          <a:prstGeom prst="rect">
            <a:avLst/>
          </a:prstGeom>
        </p:spPr>
      </p:pic>
      <p:pic>
        <p:nvPicPr>
          <p:cNvPr id="55" name="Picture 54"/>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48885" y="3713968"/>
            <a:ext cx="152432" cy="142886"/>
          </a:xfrm>
          <a:prstGeom prst="rect">
            <a:avLst/>
          </a:prstGeom>
        </p:spPr>
      </p:pic>
      <p:sp>
        <p:nvSpPr>
          <p:cNvPr id="56" name="Freeform 55"/>
          <p:cNvSpPr>
            <a:spLocks/>
          </p:cNvSpPr>
          <p:nvPr/>
        </p:nvSpPr>
        <p:spPr bwMode="auto">
          <a:xfrm>
            <a:off x="9374321" y="3471815"/>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sp>
        <p:nvSpPr>
          <p:cNvPr id="57" name="Freeform 56"/>
          <p:cNvSpPr>
            <a:spLocks/>
          </p:cNvSpPr>
          <p:nvPr/>
        </p:nvSpPr>
        <p:spPr bwMode="auto">
          <a:xfrm>
            <a:off x="9374321" y="3718829"/>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sp>
        <p:nvSpPr>
          <p:cNvPr id="58" name="Text Box 1039"/>
          <p:cNvSpPr txBox="1">
            <a:spLocks noChangeArrowheads="1"/>
          </p:cNvSpPr>
          <p:nvPr/>
        </p:nvSpPr>
        <p:spPr bwMode="auto">
          <a:xfrm>
            <a:off x="6682166" y="3020548"/>
            <a:ext cx="3434557" cy="42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9pPr>
          </a:lstStyle>
          <a:p>
            <a:pPr>
              <a:spcBef>
                <a:spcPct val="0"/>
              </a:spcBef>
              <a:spcAft>
                <a:spcPct val="0"/>
              </a:spcAft>
            </a:pPr>
            <a:r>
              <a:rPr lang="en-AU" sz="1400" b="1" err="1">
                <a:solidFill>
                  <a:schemeClr val="tx2"/>
                </a:solidFill>
                <a:latin typeface="+mn-lt"/>
              </a:rPr>
              <a:t>Compatibilité</a:t>
            </a:r>
            <a:r>
              <a:rPr lang="en-AU" sz="1400" b="1">
                <a:solidFill>
                  <a:schemeClr val="tx2"/>
                </a:solidFill>
                <a:latin typeface="+mn-lt"/>
              </a:rPr>
              <a:t> </a:t>
            </a:r>
            <a:r>
              <a:rPr lang="en-AU" sz="1400" b="1" err="1">
                <a:solidFill>
                  <a:schemeClr val="tx2"/>
                </a:solidFill>
                <a:latin typeface="+mn-lt"/>
              </a:rPr>
              <a:t>matériau</a:t>
            </a:r>
            <a:endParaRPr lang="en-AU" sz="1400" b="1">
              <a:solidFill>
                <a:schemeClr val="tx2"/>
              </a:solidFill>
              <a:latin typeface="+mn-lt"/>
            </a:endParaRPr>
          </a:p>
        </p:txBody>
      </p:sp>
      <p:grpSp>
        <p:nvGrpSpPr>
          <p:cNvPr id="2" name="Group 1037"/>
          <p:cNvGrpSpPr>
            <a:grpSpLocks/>
          </p:cNvGrpSpPr>
          <p:nvPr/>
        </p:nvGrpSpPr>
        <p:grpSpPr bwMode="auto">
          <a:xfrm>
            <a:off x="2150612" y="2791427"/>
            <a:ext cx="8193088" cy="2840038"/>
            <a:chOff x="357" y="1983"/>
            <a:chExt cx="4764" cy="1789"/>
          </a:xfrm>
        </p:grpSpPr>
        <p:sp>
          <p:nvSpPr>
            <p:cNvPr id="12303" name="Rectangle 1038"/>
            <p:cNvSpPr>
              <a:spLocks noChangeArrowheads="1"/>
            </p:cNvSpPr>
            <p:nvPr/>
          </p:nvSpPr>
          <p:spPr bwMode="auto">
            <a:xfrm>
              <a:off x="3199" y="3309"/>
              <a:ext cx="1729" cy="30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2305" name="Line 1040"/>
            <p:cNvSpPr>
              <a:spLocks noChangeShapeType="1"/>
            </p:cNvSpPr>
            <p:nvPr/>
          </p:nvSpPr>
          <p:spPr bwMode="auto">
            <a:xfrm flipV="1">
              <a:off x="2960" y="2740"/>
              <a:ext cx="55" cy="103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12306" name="Rectangle 1041"/>
            <p:cNvSpPr>
              <a:spLocks noChangeArrowheads="1"/>
            </p:cNvSpPr>
            <p:nvPr/>
          </p:nvSpPr>
          <p:spPr bwMode="auto">
            <a:xfrm>
              <a:off x="357" y="1983"/>
              <a:ext cx="2381" cy="79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2307" name="Line 1042"/>
            <p:cNvSpPr>
              <a:spLocks noChangeShapeType="1"/>
            </p:cNvSpPr>
            <p:nvPr/>
          </p:nvSpPr>
          <p:spPr bwMode="auto">
            <a:xfrm flipH="1" flipV="1">
              <a:off x="2792" y="2646"/>
              <a:ext cx="168" cy="1126"/>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12308" name="Rectangle 1043"/>
            <p:cNvSpPr>
              <a:spLocks noChangeArrowheads="1"/>
            </p:cNvSpPr>
            <p:nvPr/>
          </p:nvSpPr>
          <p:spPr bwMode="auto">
            <a:xfrm>
              <a:off x="3009" y="2339"/>
              <a:ext cx="2112" cy="36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solidFill>
                  <a:srgbClr val="000000"/>
                </a:solidFill>
                <a:latin typeface="+mn-lt"/>
              </a:endParaRPr>
            </a:p>
          </p:txBody>
        </p:sp>
        <p:sp>
          <p:nvSpPr>
            <p:cNvPr id="12309" name="Line 1044"/>
            <p:cNvSpPr>
              <a:spLocks noChangeShapeType="1"/>
            </p:cNvSpPr>
            <p:nvPr/>
          </p:nvSpPr>
          <p:spPr bwMode="auto">
            <a:xfrm flipV="1">
              <a:off x="2960" y="3471"/>
              <a:ext cx="225" cy="301"/>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sp>
        <p:nvSpPr>
          <p:cNvPr id="59" name="Text Box 16"/>
          <p:cNvSpPr txBox="1">
            <a:spLocks noChangeArrowheads="1"/>
          </p:cNvSpPr>
          <p:nvPr/>
        </p:nvSpPr>
        <p:spPr bwMode="auto">
          <a:xfrm>
            <a:off x="7586937" y="4939572"/>
            <a:ext cx="2529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a:solidFill>
                  <a:schemeClr val="accent4"/>
                </a:solidFill>
                <a:latin typeface="+mn-lt"/>
              </a:rPr>
              <a:t>Liens </a:t>
            </a:r>
            <a:r>
              <a:rPr lang="en-US" b="1" err="1">
                <a:solidFill>
                  <a:schemeClr val="accent4"/>
                </a:solidFill>
                <a:latin typeface="+mn-lt"/>
              </a:rPr>
              <a:t>vers</a:t>
            </a:r>
            <a:r>
              <a:rPr lang="en-US" b="1">
                <a:solidFill>
                  <a:schemeClr val="accent4"/>
                </a:solidFill>
                <a:latin typeface="+mn-lt"/>
              </a:rPr>
              <a:t> les </a:t>
            </a:r>
            <a:r>
              <a:rPr lang="en-US" b="1" err="1">
                <a:solidFill>
                  <a:schemeClr val="accent4"/>
                </a:solidFill>
                <a:latin typeface="+mn-lt"/>
              </a:rPr>
              <a:t>matériaux</a:t>
            </a:r>
            <a:endParaRPr lang="en-US" b="1">
              <a:solidFill>
                <a:schemeClr val="accent4"/>
              </a:solidFill>
              <a:latin typeface="+mn-lt"/>
            </a:endParaRPr>
          </a:p>
        </p:txBody>
      </p:sp>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2227" y="4882957"/>
            <a:ext cx="524710" cy="524710"/>
          </a:xfrm>
          <a:prstGeom prst="rect">
            <a:avLst/>
          </a:prstGeom>
        </p:spPr>
      </p:pic>
      <p:sp>
        <p:nvSpPr>
          <p:cNvPr id="61" name="Text Box 4"/>
          <p:cNvSpPr txBox="1">
            <a:spLocks noChangeArrowheads="1"/>
          </p:cNvSpPr>
          <p:nvPr/>
        </p:nvSpPr>
        <p:spPr bwMode="auto">
          <a:xfrm>
            <a:off x="6484901" y="5536264"/>
            <a:ext cx="3253541" cy="648512"/>
          </a:xfrm>
          <a:prstGeom prst="rect">
            <a:avLst/>
          </a:prstGeom>
          <a:noFill/>
          <a:ln>
            <a:noFill/>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buClrTx/>
              <a:buSzTx/>
              <a:buFontTx/>
              <a:buNone/>
            </a:pPr>
            <a:r>
              <a:rPr lang="en-GB" b="1" i="1" err="1">
                <a:solidFill>
                  <a:schemeClr val="accent1"/>
                </a:solidFill>
                <a:latin typeface="+mn-lt"/>
              </a:rPr>
              <a:t>Contraintes</a:t>
            </a:r>
            <a:r>
              <a:rPr lang="en-GB" b="1" i="1">
                <a:solidFill>
                  <a:schemeClr val="accent1"/>
                </a:solidFill>
                <a:latin typeface="+mn-lt"/>
              </a:rPr>
              <a:t> </a:t>
            </a:r>
            <a:r>
              <a:rPr lang="en-GB" b="1" i="1" err="1">
                <a:solidFill>
                  <a:schemeClr val="accent1"/>
                </a:solidFill>
                <a:latin typeface="+mn-lt"/>
              </a:rPr>
              <a:t>clés</a:t>
            </a:r>
            <a:r>
              <a:rPr lang="en-GB" b="1" i="1">
                <a:solidFill>
                  <a:schemeClr val="accent1"/>
                </a:solidFill>
                <a:latin typeface="+mn-lt"/>
              </a:rPr>
              <a:t> </a:t>
            </a:r>
            <a:r>
              <a:rPr lang="en-GB" b="1" i="1" err="1">
                <a:solidFill>
                  <a:schemeClr val="accent1"/>
                </a:solidFill>
                <a:latin typeface="+mn-lt"/>
              </a:rPr>
              <a:t>lors</a:t>
            </a:r>
            <a:r>
              <a:rPr lang="en-GB" b="1" i="1">
                <a:solidFill>
                  <a:schemeClr val="accent1"/>
                </a:solidFill>
                <a:latin typeface="+mn-lt"/>
              </a:rPr>
              <a:t> du </a:t>
            </a:r>
            <a:r>
              <a:rPr lang="en-GB" b="1" i="1" err="1">
                <a:solidFill>
                  <a:schemeClr val="accent1"/>
                </a:solidFill>
                <a:latin typeface="+mn-lt"/>
              </a:rPr>
              <a:t>choix</a:t>
            </a:r>
            <a:r>
              <a:rPr lang="en-GB" b="1" i="1">
                <a:solidFill>
                  <a:schemeClr val="accent1"/>
                </a:solidFill>
                <a:latin typeface="+mn-lt"/>
              </a:rPr>
              <a:t> de </a:t>
            </a:r>
            <a:r>
              <a:rPr lang="en-GB" b="1" i="1" err="1">
                <a:solidFill>
                  <a:schemeClr val="accent1"/>
                </a:solidFill>
                <a:latin typeface="+mn-lt"/>
              </a:rPr>
              <a:t>procédés</a:t>
            </a:r>
            <a:endParaRPr lang="en-GB" i="1">
              <a:solidFill>
                <a:schemeClr val="accent1"/>
              </a:solidFill>
              <a:latin typeface="+mn-lt"/>
            </a:endParaRPr>
          </a:p>
        </p:txBody>
      </p:sp>
      <p:sp>
        <p:nvSpPr>
          <p:cNvPr id="62" name="Text Box 13"/>
          <p:cNvSpPr txBox="1">
            <a:spLocks noChangeArrowheads="1"/>
          </p:cNvSpPr>
          <p:nvPr/>
        </p:nvSpPr>
        <p:spPr bwMode="auto">
          <a:xfrm>
            <a:off x="228600" y="5745428"/>
            <a:ext cx="2522536"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000">
                <a:latin typeface="+mn-lt"/>
              </a:rPr>
              <a:t>Extraits de </a:t>
            </a:r>
            <a:r>
              <a:rPr lang="en-US" sz="1000" i="1">
                <a:latin typeface="+mn-lt"/>
              </a:rPr>
              <a:t>Granta </a:t>
            </a:r>
            <a:r>
              <a:rPr lang="en-US" sz="1000" i="1" err="1">
                <a:latin typeface="+mn-lt"/>
              </a:rPr>
              <a:t>EduPack</a:t>
            </a:r>
            <a:r>
              <a:rPr lang="en-US" sz="1000">
                <a:latin typeface="+mn-lt"/>
              </a:rPr>
              <a:t> </a:t>
            </a:r>
            <a:r>
              <a:rPr lang="en-US" sz="1000" err="1">
                <a:latin typeface="+mn-lt"/>
              </a:rPr>
              <a:t>niveau</a:t>
            </a:r>
            <a:r>
              <a:rPr lang="en-US" sz="1000">
                <a:latin typeface="+mn-lt"/>
              </a:rPr>
              <a:t> 2</a:t>
            </a:r>
            <a:endParaRPr lang="en-US" sz="1000" b="1">
              <a:latin typeface="+mn-lt"/>
            </a:endParaRPr>
          </a:p>
        </p:txBody>
      </p:sp>
      <p:sp>
        <p:nvSpPr>
          <p:cNvPr id="63" name="Rectangle 62"/>
          <p:cNvSpPr/>
          <p:nvPr/>
        </p:nvSpPr>
        <p:spPr>
          <a:xfrm>
            <a:off x="6667051" y="4121703"/>
            <a:ext cx="1070871" cy="307777"/>
          </a:xfrm>
          <a:prstGeom prst="rect">
            <a:avLst/>
          </a:prstGeom>
        </p:spPr>
        <p:txBody>
          <a:bodyPr wrap="none">
            <a:spAutoFit/>
          </a:bodyPr>
          <a:lstStyle/>
          <a:p>
            <a:r>
              <a:rPr lang="en-AU" sz="1400" b="1">
                <a:solidFill>
                  <a:schemeClr val="tx2"/>
                </a:solidFill>
              </a:rPr>
              <a:t>Typical uses</a:t>
            </a:r>
            <a:endParaRPr lang="en-GB" sz="1400">
              <a:solidFill>
                <a:schemeClr val="tx2"/>
              </a:solidFill>
            </a:endParaRPr>
          </a:p>
        </p:txBody>
      </p:sp>
      <p:graphicFrame>
        <p:nvGraphicFramePr>
          <p:cNvPr id="64" name="Table 63"/>
          <p:cNvGraphicFramePr>
            <a:graphicFrameLocks noGrp="1"/>
          </p:cNvGraphicFramePr>
          <p:nvPr/>
        </p:nvGraphicFramePr>
        <p:xfrm>
          <a:off x="6831419" y="4460878"/>
          <a:ext cx="3448368" cy="243840"/>
        </p:xfrm>
        <a:graphic>
          <a:graphicData uri="http://schemas.openxmlformats.org/drawingml/2006/table">
            <a:tbl>
              <a:tblPr firstRow="1" bandRow="1">
                <a:tableStyleId>{2D5ABB26-0587-4C30-8999-92F81FD0307C}</a:tableStyleId>
              </a:tblPr>
              <a:tblGrid>
                <a:gridCol w="3448368">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t>Le </a:t>
                      </a:r>
                      <a:r>
                        <a:rPr lang="en-GB" sz="1000" err="1"/>
                        <a:t>soudage</a:t>
                      </a:r>
                      <a:r>
                        <a:rPr lang="en-GB" sz="1000"/>
                        <a:t> TIG </a:t>
                      </a:r>
                      <a:r>
                        <a:rPr lang="en-GB" sz="1000" err="1"/>
                        <a:t>est</a:t>
                      </a:r>
                      <a:r>
                        <a:rPr lang="en-GB" sz="1000"/>
                        <a:t> des </a:t>
                      </a:r>
                      <a:r>
                        <a:rPr lang="en-GB" sz="1000" err="1"/>
                        <a:t>procédés</a:t>
                      </a:r>
                      <a:r>
                        <a:rPr lang="en-GB" sz="1000"/>
                        <a:t> les plus </a:t>
                      </a:r>
                      <a:r>
                        <a:rPr lang="en-GB" sz="1000" err="1"/>
                        <a:t>couramment</a:t>
                      </a:r>
                      <a:r>
                        <a:rPr lang="en-GB" sz="1000"/>
                        <a:t> </a:t>
                      </a:r>
                      <a:r>
                        <a:rPr lang="en-GB" sz="1000" err="1"/>
                        <a:t>utilisés</a:t>
                      </a:r>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44" name="Table 43">
            <a:extLst>
              <a:ext uri="{FF2B5EF4-FFF2-40B4-BE49-F238E27FC236}">
                <a16:creationId xmlns:a16="http://schemas.microsoft.com/office/drawing/2014/main" id="{2DDDF16E-CAA5-43B3-BAC8-BF68FA4103F0}"/>
              </a:ext>
            </a:extLst>
          </p:cNvPr>
          <p:cNvGraphicFramePr>
            <a:graphicFrameLocks noGrp="1"/>
          </p:cNvGraphicFramePr>
          <p:nvPr/>
        </p:nvGraphicFramePr>
        <p:xfrm>
          <a:off x="2180421" y="4572354"/>
          <a:ext cx="3987681" cy="975360"/>
        </p:xfrm>
        <a:graphic>
          <a:graphicData uri="http://schemas.openxmlformats.org/drawingml/2006/table">
            <a:tbl>
              <a:tblPr firstRow="1" bandRow="1">
                <a:tableStyleId>{2D5ABB26-0587-4C30-8999-92F81FD0307C}</a:tableStyleId>
              </a:tblPr>
              <a:tblGrid>
                <a:gridCol w="2109185">
                  <a:extLst>
                    <a:ext uri="{9D8B030D-6E8A-4147-A177-3AD203B41FA5}">
                      <a16:colId xmlns:a16="http://schemas.microsoft.com/office/drawing/2014/main" val="20000"/>
                    </a:ext>
                  </a:extLst>
                </a:gridCol>
                <a:gridCol w="238229">
                  <a:extLst>
                    <a:ext uri="{9D8B030D-6E8A-4147-A177-3AD203B41FA5}">
                      <a16:colId xmlns:a16="http://schemas.microsoft.com/office/drawing/2014/main" val="20001"/>
                    </a:ext>
                  </a:extLst>
                </a:gridCol>
                <a:gridCol w="427693">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596789">
                  <a:extLst>
                    <a:ext uri="{9D8B030D-6E8A-4147-A177-3AD203B41FA5}">
                      <a16:colId xmlns:a16="http://schemas.microsoft.com/office/drawing/2014/main" val="20004"/>
                    </a:ext>
                  </a:extLst>
                </a:gridCol>
                <a:gridCol w="407505">
                  <a:extLst>
                    <a:ext uri="{9D8B030D-6E8A-4147-A177-3AD203B41FA5}">
                      <a16:colId xmlns:a16="http://schemas.microsoft.com/office/drawing/2014/main" val="20005"/>
                    </a:ext>
                  </a:extLst>
                </a:gridCol>
              </a:tblGrid>
              <a:tr h="0">
                <a:tc>
                  <a:txBody>
                    <a:bodyPr/>
                    <a:lstStyle/>
                    <a:p>
                      <a:r>
                        <a:rPr lang="en-AU" sz="1000" err="1">
                          <a:solidFill>
                            <a:srgbClr val="000000"/>
                          </a:solidFill>
                        </a:rPr>
                        <a:t>Gamme</a:t>
                      </a:r>
                      <a:r>
                        <a:rPr lang="en-AU" sz="1000">
                          <a:solidFill>
                            <a:srgbClr val="000000"/>
                          </a:solidFill>
                        </a:rPr>
                        <a:t> de </a:t>
                      </a:r>
                      <a:r>
                        <a:rPr lang="en-AU" sz="1000" err="1">
                          <a:solidFill>
                            <a:srgbClr val="000000"/>
                          </a:solidFill>
                        </a:rPr>
                        <a:t>poids</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870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2.25e3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en-AU" sz="1000" err="1">
                          <a:solidFill>
                            <a:srgbClr val="000000"/>
                          </a:solidFill>
                        </a:rPr>
                        <a:t>Epaisseur</a:t>
                      </a:r>
                      <a:r>
                        <a:rPr lang="en-AU" sz="1000">
                          <a:solidFill>
                            <a:srgbClr val="000000"/>
                          </a:solidFill>
                        </a:rPr>
                        <a:t> de la section</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AU" sz="1000">
                          <a:solidFill>
                            <a:srgbClr val="000000"/>
                          </a:solidFill>
                        </a:rPr>
                        <a:t>0.7</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a:solidFill>
                            <a:srgbClr val="000000"/>
                          </a:solidFill>
                        </a:rPr>
                        <a:t>mm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r>
                        <a:rPr lang="en-AU" sz="1000" err="1">
                          <a:solidFill>
                            <a:srgbClr val="000000"/>
                          </a:solidFill>
                        </a:rPr>
                        <a:t>Epaisseurs</a:t>
                      </a:r>
                      <a:r>
                        <a:rPr lang="en-AU" sz="1000">
                          <a:solidFill>
                            <a:srgbClr val="000000"/>
                          </a:solidFill>
                        </a:rPr>
                        <a:t> </a:t>
                      </a:r>
                      <a:r>
                        <a:rPr lang="en-AU" sz="1000" err="1">
                          <a:solidFill>
                            <a:srgbClr val="000000"/>
                          </a:solidFill>
                        </a:rPr>
                        <a:t>inégales</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err="1">
                          <a:solidFill>
                            <a:srgbClr val="000000"/>
                          </a:solidFill>
                        </a:rPr>
                        <a:t>Température</a:t>
                      </a:r>
                      <a:r>
                        <a:rPr lang="en-AU" sz="1000">
                          <a:solidFill>
                            <a:srgbClr val="000000"/>
                          </a:solidFill>
                        </a:rPr>
                        <a:t> de mise </a:t>
                      </a:r>
                      <a:r>
                        <a:rPr lang="en-AU" sz="1000" err="1">
                          <a:solidFill>
                            <a:srgbClr val="000000"/>
                          </a:solidFill>
                        </a:rPr>
                        <a:t>en</a:t>
                      </a:r>
                      <a:r>
                        <a:rPr lang="en-AU" sz="1000">
                          <a:solidFill>
                            <a:srgbClr val="000000"/>
                          </a:solidFill>
                        </a:rPr>
                        <a:t> oeuvre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597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1.98e3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Calibri" panose="020F0502020204030204" pitchFamily="34" charset="0"/>
                        </a:rPr>
                        <a:t>°C</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46" name="Picture 45">
            <a:extLst>
              <a:ext uri="{FF2B5EF4-FFF2-40B4-BE49-F238E27FC236}">
                <a16:creationId xmlns:a16="http://schemas.microsoft.com/office/drawing/2014/main" id="{E6E608B0-3D88-4B4A-B495-FA1DD0F9E101}"/>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93128" y="4598743"/>
            <a:ext cx="152432" cy="142886"/>
          </a:xfrm>
          <a:prstGeom prst="rect">
            <a:avLst/>
          </a:prstGeom>
        </p:spPr>
      </p:pic>
      <p:pic>
        <p:nvPicPr>
          <p:cNvPr id="47" name="Picture 46">
            <a:extLst>
              <a:ext uri="{FF2B5EF4-FFF2-40B4-BE49-F238E27FC236}">
                <a16:creationId xmlns:a16="http://schemas.microsoft.com/office/drawing/2014/main" id="{CD041C2D-C620-497B-8FFC-EF985BF82C64}"/>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93128" y="4855327"/>
            <a:ext cx="152432" cy="142886"/>
          </a:xfrm>
          <a:prstGeom prst="rect">
            <a:avLst/>
          </a:prstGeom>
        </p:spPr>
      </p:pic>
      <p:pic>
        <p:nvPicPr>
          <p:cNvPr id="48" name="Picture 47">
            <a:extLst>
              <a:ext uri="{FF2B5EF4-FFF2-40B4-BE49-F238E27FC236}">
                <a16:creationId xmlns:a16="http://schemas.microsoft.com/office/drawing/2014/main" id="{1A112F01-3877-44FF-A41B-C7CC5B41E06C}"/>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93128" y="5099785"/>
            <a:ext cx="152432" cy="142886"/>
          </a:xfrm>
          <a:prstGeom prst="rect">
            <a:avLst/>
          </a:prstGeom>
        </p:spPr>
      </p:pic>
      <p:pic>
        <p:nvPicPr>
          <p:cNvPr id="49" name="Picture 48">
            <a:extLst>
              <a:ext uri="{FF2B5EF4-FFF2-40B4-BE49-F238E27FC236}">
                <a16:creationId xmlns:a16="http://schemas.microsoft.com/office/drawing/2014/main" id="{71CFAC60-222E-41DA-AAAD-F35D138EC074}"/>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4293128" y="5364511"/>
            <a:ext cx="152432" cy="142886"/>
          </a:xfrm>
          <a:prstGeom prst="rect">
            <a:avLst/>
          </a:prstGeom>
        </p:spPr>
      </p:pic>
      <p:sp>
        <p:nvSpPr>
          <p:cNvPr id="51" name="Freeform 51">
            <a:extLst>
              <a:ext uri="{FF2B5EF4-FFF2-40B4-BE49-F238E27FC236}">
                <a16:creationId xmlns:a16="http://schemas.microsoft.com/office/drawing/2014/main" id="{7FDAEEC6-4200-4FB2-8637-589AA4BC18BD}"/>
              </a:ext>
            </a:extLst>
          </p:cNvPr>
          <p:cNvSpPr>
            <a:spLocks/>
          </p:cNvSpPr>
          <p:nvPr/>
        </p:nvSpPr>
        <p:spPr bwMode="auto">
          <a:xfrm>
            <a:off x="4954362" y="5120440"/>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spTree>
    <p:extLst>
      <p:ext uri="{BB962C8B-B14F-4D97-AF65-F5344CB8AC3E}">
        <p14:creationId xmlns:p14="http://schemas.microsoft.com/office/powerpoint/2010/main" val="1078350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g xmlns="4486bbf1-55fc-49d2-af7e-ec287a4789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9" ma:contentTypeDescription="Create a new document." ma:contentTypeScope="" ma:versionID="d2490b6917611ed4cc4d992c6093a9cd">
  <xsd:schema xmlns:xsd="http://www.w3.org/2001/XMLSchema" xmlns:xs="http://www.w3.org/2001/XMLSchema" xmlns:p="http://schemas.microsoft.com/office/2006/metadata/properties" xmlns:ns2="4486bbf1-55fc-49d2-af7e-ec287a4789b3" targetNamespace="http://schemas.microsoft.com/office/2006/metadata/properties" ma:root="true" ma:fieldsID="c883153ab8ac3a2450a700e5c9724541"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275ACC6B-1F1F-4915-96DB-67899B591005}"/>
</file>

<file path=docProps/app.xml><?xml version="1.0" encoding="utf-8"?>
<Properties xmlns="http://schemas.openxmlformats.org/officeDocument/2006/extended-properties" xmlns:vt="http://schemas.openxmlformats.org/officeDocument/2006/docPropsVTypes">
  <Template>AER EduPack Template-PPT 4</Template>
  <TotalTime>4</TotalTime>
  <Words>5251</Words>
  <Application>Microsoft Office PowerPoint</Application>
  <PresentationFormat>Widescreen</PresentationFormat>
  <Paragraphs>666</Paragraphs>
  <Slides>27</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Calibri</vt:lpstr>
      <vt:lpstr>Times New Roman</vt:lpstr>
      <vt:lpstr>Courier New</vt:lpstr>
      <vt:lpstr>Arial</vt:lpstr>
      <vt:lpstr>Wingdings</vt:lpstr>
      <vt:lpstr>Ansys - Slide Master</vt:lpstr>
      <vt:lpstr>Equation</vt:lpstr>
      <vt:lpstr>PowerPoint Presentation</vt:lpstr>
      <vt:lpstr>Objectifs d’apprentissage de cette unité de cours</vt:lpstr>
      <vt:lpstr>Sommaire de l’unité de lecture 10  </vt:lpstr>
      <vt:lpstr>Organiser les informations : les procédés de fabrication</vt:lpstr>
      <vt:lpstr>Organisation des données : L’arbre des Procédés</vt:lpstr>
      <vt:lpstr>Trouver les informations avec Granta EduPack</vt:lpstr>
      <vt:lpstr>Une fiche de mise en forme*</vt:lpstr>
      <vt:lpstr>Organisation des données : procédés d’assemblage</vt:lpstr>
      <vt:lpstr>Une fiche d’assemblage*</vt:lpstr>
      <vt:lpstr>Organisation des données : traitement de surface</vt:lpstr>
      <vt:lpstr>Une fiche de traitement de surface*</vt:lpstr>
      <vt:lpstr>Coût, prix et valeur</vt:lpstr>
      <vt:lpstr>Le coût du matériau</vt:lpstr>
      <vt:lpstr>Estimation du coût</vt:lpstr>
      <vt:lpstr>Les données d’entrée à un estimateur de coût générique</vt:lpstr>
      <vt:lpstr>Le coût par unité produite</vt:lpstr>
      <vt:lpstr>Caractéristiques du modèle du coût</vt:lpstr>
      <vt:lpstr>Modèle de coût dans Granta EduPack niveaux 2 et 3</vt:lpstr>
      <vt:lpstr>15 procédés de fabrication additive</vt:lpstr>
      <vt:lpstr>Comparaison de procédés de fabrication</vt:lpstr>
      <vt:lpstr>Comparaison de procédés de fabrication</vt:lpstr>
      <vt:lpstr>Comparaison de procédés de fabrication</vt:lpstr>
      <vt:lpstr>Modèle Synthesizer pour le coût de pièces</vt:lpstr>
      <vt:lpstr>Comparaison du coût de pieces : portière</vt:lpstr>
      <vt:lpstr>En 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Soma Chakrabarti</cp:lastModifiedBy>
  <cp:revision>1</cp:revision>
  <dcterms:created xsi:type="dcterms:W3CDTF">2021-08-01T22:14:32Z</dcterms:created>
  <dcterms:modified xsi:type="dcterms:W3CDTF">2021-08-01T22:19:03Z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