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sldIdLst>
    <p:sldId id="62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624" r:id="rId19"/>
    <p:sldId id="258" r:id="rId20"/>
  </p:sldIdLst>
  <p:sldSz cx="12192000" cy="6858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78080" autoAdjust="0"/>
  </p:normalViewPr>
  <p:slideViewPr>
    <p:cSldViewPr showGuides="1">
      <p:cViewPr varScale="1">
        <p:scale>
          <a:sx n="61" d="100"/>
          <a:sy n="61" d="100"/>
        </p:scale>
        <p:origin x="2082" y="78"/>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a Chakrabarti" userId="fdf2f2a2-72d0-4b63-90c3-ecc44d4a7896" providerId="ADAL" clId="{21D57860-9FD5-4A22-B7E1-C18CBEC68366}"/>
    <pc:docChg chg="modSld">
      <pc:chgData name="Soma Chakrabarti" userId="fdf2f2a2-72d0-4b63-90c3-ecc44d4a7896" providerId="ADAL" clId="{21D57860-9FD5-4A22-B7E1-C18CBEC68366}" dt="2021-08-01T21:57:17.650" v="0" actId="20577"/>
      <pc:docMkLst>
        <pc:docMk/>
      </pc:docMkLst>
      <pc:sldChg chg="modNotesTx">
        <pc:chgData name="Soma Chakrabarti" userId="fdf2f2a2-72d0-4b63-90c3-ecc44d4a7896" providerId="ADAL" clId="{21D57860-9FD5-4A22-B7E1-C18CBEC68366}" dt="2021-08-01T21:57:17.650" v="0" actId="20577"/>
        <pc:sldMkLst>
          <pc:docMk/>
          <pc:sldMk cId="1927845874" sldId="6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2021</a:t>
            </a:r>
          </a:p>
          <a:p>
            <a:pPr algn="ctr"/>
            <a:endParaRPr lang="en-GB" b="1" i="1" dirty="0"/>
          </a:p>
          <a:p>
            <a:r>
              <a:rPr lang="en-GB" dirty="0">
                <a:latin typeface="Calibri"/>
                <a:cs typeface="Calibri"/>
              </a:rPr>
              <a:t>Les </a:t>
            </a:r>
            <a:r>
              <a:rPr lang="en-GB" dirty="0" err="1">
                <a:latin typeface="Calibri"/>
                <a:cs typeface="Calibri"/>
              </a:rPr>
              <a:t>unités</a:t>
            </a:r>
            <a:r>
              <a:rPr lang="en-GB" dirty="0">
                <a:latin typeface="Calibri"/>
                <a:cs typeface="Calibri"/>
              </a:rPr>
              <a:t> de </a:t>
            </a:r>
            <a:r>
              <a:rPr lang="en-GB" dirty="0" err="1">
                <a:latin typeface="Calibri"/>
                <a:cs typeface="Calibri"/>
              </a:rPr>
              <a:t>cours</a:t>
            </a:r>
            <a:r>
              <a:rPr lang="en-GB" dirty="0">
                <a:latin typeface="Calibri"/>
                <a:cs typeface="Calibri"/>
              </a:rPr>
              <a:t> </a:t>
            </a:r>
            <a:r>
              <a:rPr lang="en-GB" dirty="0" err="1">
                <a:latin typeface="Calibri"/>
                <a:cs typeface="Calibri"/>
              </a:rPr>
              <a:t>développées</a:t>
            </a:r>
            <a:r>
              <a:rPr lang="en-GB" dirty="0">
                <a:latin typeface="Calibri"/>
                <a:cs typeface="Calibri"/>
              </a:rPr>
              <a:t> pour </a:t>
            </a:r>
            <a:r>
              <a:rPr lang="en-GB" dirty="0" err="1">
                <a:latin typeface="Calibri"/>
                <a:cs typeface="Calibri"/>
              </a:rPr>
              <a:t>l’enseignement</a:t>
            </a:r>
            <a:r>
              <a:rPr lang="en-GB" dirty="0">
                <a:latin typeface="Calibri"/>
                <a:cs typeface="Calibri"/>
              </a:rPr>
              <a:t> </a:t>
            </a:r>
            <a:r>
              <a:rPr lang="en-GB" dirty="0" err="1">
                <a:latin typeface="Calibri"/>
                <a:cs typeface="Calibri"/>
              </a:rPr>
              <a:t>en</a:t>
            </a:r>
            <a:r>
              <a:rPr lang="en-GB" dirty="0">
                <a:latin typeface="Calibri"/>
                <a:cs typeface="Calibri"/>
              </a:rPr>
              <a:t> lien avec Granta </a:t>
            </a:r>
            <a:r>
              <a:rPr lang="en-GB" dirty="0" err="1">
                <a:latin typeface="Calibri"/>
                <a:cs typeface="Calibri"/>
              </a:rPr>
              <a:t>EduPack</a:t>
            </a:r>
            <a:r>
              <a:rPr lang="en-GB" dirty="0">
                <a:latin typeface="Calibri"/>
                <a:cs typeface="Calibri"/>
              </a:rPr>
              <a:t> </a:t>
            </a:r>
            <a:r>
              <a:rPr lang="en-GB" dirty="0" err="1">
                <a:latin typeface="Calibri"/>
                <a:cs typeface="Calibri"/>
              </a:rPr>
              <a:t>sont</a:t>
            </a:r>
            <a:r>
              <a:rPr lang="en-GB" dirty="0">
                <a:latin typeface="Calibri"/>
                <a:cs typeface="Calibri"/>
              </a:rPr>
              <a:t> </a:t>
            </a:r>
            <a:r>
              <a:rPr lang="en-GB" dirty="0" err="1">
                <a:latin typeface="Calibri"/>
                <a:cs typeface="Calibri"/>
              </a:rPr>
              <a:t>listées</a:t>
            </a:r>
            <a:r>
              <a:rPr lang="en-GB" dirty="0">
                <a:latin typeface="Calibri"/>
                <a:cs typeface="Calibri"/>
              </a:rPr>
              <a:t> </a:t>
            </a:r>
            <a:r>
              <a:rPr lang="en-GB" dirty="0" err="1">
                <a:latin typeface="Calibri"/>
                <a:cs typeface="Calibri"/>
              </a:rPr>
              <a:t>en</a:t>
            </a:r>
            <a:r>
              <a:rPr lang="en-GB" dirty="0">
                <a:latin typeface="Calibri"/>
                <a:cs typeface="Calibri"/>
              </a:rPr>
              <a:t> fin de </a:t>
            </a:r>
            <a:r>
              <a:rPr lang="en-GB" dirty="0" err="1">
                <a:latin typeface="Calibri"/>
                <a:cs typeface="Calibri"/>
              </a:rPr>
              <a:t>cette</a:t>
            </a:r>
            <a:r>
              <a:rPr lang="en-GB" dirty="0">
                <a:latin typeface="Calibri"/>
                <a:cs typeface="Calibri"/>
              </a:rPr>
              <a:t> </a:t>
            </a:r>
            <a:r>
              <a:rPr lang="en-GB" dirty="0" err="1">
                <a:latin typeface="Calibri"/>
                <a:cs typeface="Calibri"/>
              </a:rPr>
              <a:t>présentation</a:t>
            </a:r>
            <a:r>
              <a:rPr lang="en-GB" dirty="0">
                <a:latin typeface="Calibri"/>
                <a:cs typeface="Calibri"/>
              </a:rPr>
              <a:t>.</a:t>
            </a:r>
            <a:endParaRPr lang="fr-FR"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320687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Le </a:t>
            </a:r>
            <a:r>
              <a:rPr lang="en-GB" sz="1400" b="1" i="1" dirty="0" err="1"/>
              <a:t>compromis</a:t>
            </a:r>
            <a:r>
              <a:rPr lang="en-GB" sz="1400" b="1" i="1" dirty="0"/>
              <a:t> entre </a:t>
            </a:r>
            <a:r>
              <a:rPr lang="en-GB" sz="1400" b="1" i="1" dirty="0" err="1"/>
              <a:t>énergie</a:t>
            </a:r>
            <a:r>
              <a:rPr lang="en-GB" sz="1400" b="1" i="1" dirty="0"/>
              <a:t> grise et </a:t>
            </a:r>
            <a:r>
              <a:rPr lang="en-GB" sz="1400" b="1" i="1" dirty="0" err="1"/>
              <a:t>coût</a:t>
            </a:r>
            <a:endParaRPr lang="en-GB" sz="1400" b="1" i="1" dirty="0"/>
          </a:p>
          <a:p>
            <a:endParaRPr lang="en-GB" sz="1200" dirty="0"/>
          </a:p>
          <a:p>
            <a:r>
              <a:rPr lang="en-GB" sz="1200" dirty="0" err="1"/>
              <a:t>Voici</a:t>
            </a:r>
            <a:r>
              <a:rPr lang="en-GB" sz="1200" dirty="0"/>
              <a:t> un </a:t>
            </a:r>
            <a:r>
              <a:rPr lang="en-GB" sz="1200" dirty="0" err="1"/>
              <a:t>graphique</a:t>
            </a:r>
            <a:r>
              <a:rPr lang="en-GB" sz="1200" dirty="0"/>
              <a:t> de </a:t>
            </a:r>
            <a:r>
              <a:rPr lang="en-GB" sz="1200" dirty="0" err="1"/>
              <a:t>l’indice</a:t>
            </a:r>
            <a:r>
              <a:rPr lang="en-GB" sz="1200" dirty="0"/>
              <a:t> </a:t>
            </a:r>
            <a:r>
              <a:rPr lang="en-GB" sz="1200" dirty="0" err="1"/>
              <a:t>énergie</a:t>
            </a:r>
            <a:r>
              <a:rPr lang="en-GB" sz="1200" dirty="0"/>
              <a:t> grise </a:t>
            </a:r>
            <a:r>
              <a:rPr lang="en-GB" sz="1200" dirty="0" err="1"/>
              <a:t>en</a:t>
            </a:r>
            <a:r>
              <a:rPr lang="en-GB" sz="1200" dirty="0"/>
              <a:t> </a:t>
            </a:r>
            <a:r>
              <a:rPr lang="en-GB" sz="1200" dirty="0" err="1"/>
              <a:t>fonction</a:t>
            </a:r>
            <a:r>
              <a:rPr lang="en-GB" sz="1200" dirty="0"/>
              <a:t> de </a:t>
            </a:r>
            <a:r>
              <a:rPr lang="en-GB" sz="1200" dirty="0" err="1"/>
              <a:t>celui</a:t>
            </a:r>
            <a:r>
              <a:rPr lang="en-GB" sz="1200" dirty="0"/>
              <a:t> pour le </a:t>
            </a:r>
            <a:r>
              <a:rPr lang="en-GB" sz="1200" dirty="0" err="1"/>
              <a:t>coût</a:t>
            </a:r>
            <a:r>
              <a:rPr lang="en-GB" sz="1200" dirty="0"/>
              <a:t> – nous </a:t>
            </a:r>
            <a:r>
              <a:rPr lang="en-GB" sz="1200" dirty="0" err="1"/>
              <a:t>souhaitons</a:t>
            </a:r>
            <a:r>
              <a:rPr lang="en-GB" sz="1200" dirty="0"/>
              <a:t> minimiser les 2. La </a:t>
            </a:r>
            <a:r>
              <a:rPr lang="en-GB" sz="1200" dirty="0" err="1"/>
              <a:t>courbe</a:t>
            </a:r>
            <a:r>
              <a:rPr lang="en-GB" sz="1200" dirty="0"/>
              <a:t> de </a:t>
            </a:r>
            <a:r>
              <a:rPr lang="en-GB" sz="1200" dirty="0" err="1"/>
              <a:t>compromis</a:t>
            </a:r>
            <a:r>
              <a:rPr lang="en-GB" sz="1200" dirty="0"/>
              <a:t> </a:t>
            </a:r>
            <a:r>
              <a:rPr lang="en-GB" sz="1200" dirty="0" err="1"/>
              <a:t>est</a:t>
            </a:r>
            <a:r>
              <a:rPr lang="en-GB" sz="1200" dirty="0"/>
              <a:t> un </a:t>
            </a:r>
            <a:r>
              <a:rPr lang="en-GB" sz="1200" dirty="0" err="1"/>
              <a:t>schéma</a:t>
            </a:r>
            <a:r>
              <a:rPr lang="en-GB" sz="1200" dirty="0"/>
              <a:t>. Les </a:t>
            </a:r>
            <a:r>
              <a:rPr lang="en-GB" sz="1200" dirty="0" err="1"/>
              <a:t>matériaux</a:t>
            </a:r>
            <a:r>
              <a:rPr lang="en-GB" sz="1200" dirty="0"/>
              <a:t> les plus </a:t>
            </a:r>
            <a:r>
              <a:rPr lang="en-GB" sz="1200" dirty="0" err="1"/>
              <a:t>proches</a:t>
            </a:r>
            <a:r>
              <a:rPr lang="en-GB" sz="1200" dirty="0"/>
              <a:t> de </a:t>
            </a:r>
            <a:r>
              <a:rPr lang="en-GB" sz="1200" dirty="0" err="1"/>
              <a:t>sa</a:t>
            </a:r>
            <a:r>
              <a:rPr lang="en-GB" sz="1200" dirty="0"/>
              <a:t> surface </a:t>
            </a:r>
            <a:r>
              <a:rPr lang="en-GB" sz="1200" dirty="0" err="1"/>
              <a:t>sont</a:t>
            </a:r>
            <a:r>
              <a:rPr lang="en-GB" sz="1200" dirty="0"/>
              <a:t> les </a:t>
            </a:r>
            <a:r>
              <a:rPr lang="en-GB" sz="1200" dirty="0" err="1"/>
              <a:t>meilleurs</a:t>
            </a:r>
            <a:r>
              <a:rPr lang="en-GB" sz="1200" dirty="0"/>
              <a:t> </a:t>
            </a:r>
            <a:r>
              <a:rPr lang="en-GB" sz="1200" dirty="0" err="1"/>
              <a:t>choix</a:t>
            </a:r>
            <a:r>
              <a:rPr lang="en-GB" sz="1200" dirty="0"/>
              <a:t>: PET, POM et PLA. </a:t>
            </a:r>
          </a:p>
          <a:p>
            <a:endParaRPr lang="en-GB" sz="1200" dirty="0"/>
          </a:p>
          <a:p>
            <a:r>
              <a:rPr lang="en-GB" sz="1200" dirty="0">
                <a:latin typeface="Calibri"/>
                <a:cs typeface="Calibri"/>
              </a:rPr>
              <a:t>Pour les </a:t>
            </a:r>
            <a:r>
              <a:rPr lang="en-GB" sz="1200" dirty="0" err="1">
                <a:latin typeface="Calibri"/>
                <a:cs typeface="Calibri"/>
              </a:rPr>
              <a:t>différencier</a:t>
            </a:r>
            <a:r>
              <a:rPr lang="en-GB" sz="1200" dirty="0">
                <a:latin typeface="Calibri"/>
                <a:cs typeface="Calibri"/>
              </a:rPr>
              <a:t> nous </a:t>
            </a:r>
            <a:r>
              <a:rPr lang="en-GB" sz="1200" dirty="0" err="1">
                <a:latin typeface="Calibri"/>
                <a:cs typeface="Calibri"/>
              </a:rPr>
              <a:t>avons</a:t>
            </a:r>
            <a:r>
              <a:rPr lang="en-GB" sz="1200" dirty="0">
                <a:latin typeface="Calibri"/>
                <a:cs typeface="Calibri"/>
              </a:rPr>
              <a:t> </a:t>
            </a:r>
            <a:r>
              <a:rPr lang="en-GB" sz="1200" dirty="0" err="1">
                <a:latin typeface="Calibri"/>
                <a:cs typeface="Calibri"/>
              </a:rPr>
              <a:t>besoin</a:t>
            </a:r>
            <a:r>
              <a:rPr lang="en-GB" sz="1200" dirty="0">
                <a:latin typeface="Calibri"/>
                <a:cs typeface="Calibri"/>
              </a:rPr>
              <a:t> </a:t>
            </a:r>
            <a:r>
              <a:rPr lang="en-GB" sz="1200" dirty="0" err="1">
                <a:latin typeface="Calibri"/>
                <a:cs typeface="Calibri"/>
              </a:rPr>
              <a:t>d’une</a:t>
            </a:r>
            <a:r>
              <a:rPr lang="en-GB" sz="1200" dirty="0">
                <a:latin typeface="Calibri"/>
                <a:cs typeface="Calibri"/>
              </a:rPr>
              <a:t> </a:t>
            </a:r>
            <a:r>
              <a:rPr lang="en-GB" sz="1200" dirty="0" err="1">
                <a:latin typeface="Calibri"/>
                <a:cs typeface="Calibri"/>
              </a:rPr>
              <a:t>fonction</a:t>
            </a:r>
            <a:r>
              <a:rPr lang="en-GB" sz="1200" dirty="0">
                <a:latin typeface="Calibri"/>
                <a:cs typeface="Calibri"/>
              </a:rPr>
              <a:t> de </a:t>
            </a:r>
            <a:r>
              <a:rPr lang="en-GB" sz="1200" dirty="0" err="1">
                <a:latin typeface="Calibri"/>
                <a:cs typeface="Calibri"/>
              </a:rPr>
              <a:t>pénalité</a:t>
            </a:r>
            <a:r>
              <a:rPr lang="en-GB" sz="1200" dirty="0">
                <a:latin typeface="Calibri"/>
                <a:cs typeface="Calibri"/>
              </a:rPr>
              <a:t>, </a:t>
            </a:r>
            <a:r>
              <a:rPr lang="en-GB" sz="1200" dirty="0" err="1">
                <a:latin typeface="Calibri"/>
                <a:cs typeface="Calibri"/>
              </a:rPr>
              <a:t>ce</a:t>
            </a:r>
            <a:r>
              <a:rPr lang="en-GB" sz="1200" dirty="0">
                <a:latin typeface="Calibri"/>
                <a:cs typeface="Calibri"/>
              </a:rPr>
              <a:t> qui </a:t>
            </a:r>
            <a:r>
              <a:rPr lang="en-GB" sz="1200" dirty="0" err="1">
                <a:latin typeface="Calibri"/>
                <a:cs typeface="Calibri"/>
              </a:rPr>
              <a:t>nécessite</a:t>
            </a:r>
            <a:r>
              <a:rPr lang="en-GB" sz="1200" dirty="0">
                <a:latin typeface="Calibri"/>
                <a:cs typeface="Calibri"/>
              </a:rPr>
              <a:t> </a:t>
            </a:r>
            <a:r>
              <a:rPr lang="en-GB" sz="1200" dirty="0" err="1">
                <a:latin typeface="Calibri"/>
                <a:cs typeface="Calibri"/>
              </a:rPr>
              <a:t>une</a:t>
            </a:r>
            <a:r>
              <a:rPr lang="en-GB" sz="1200" dirty="0">
                <a:latin typeface="Calibri"/>
                <a:cs typeface="Calibri"/>
              </a:rPr>
              <a:t> </a:t>
            </a:r>
            <a:r>
              <a:rPr lang="en-GB" sz="1200" dirty="0" err="1">
                <a:latin typeface="Calibri"/>
                <a:cs typeface="Calibri"/>
              </a:rPr>
              <a:t>valeur</a:t>
            </a:r>
            <a:r>
              <a:rPr lang="en-GB" sz="1200" dirty="0">
                <a:latin typeface="Calibri"/>
                <a:cs typeface="Calibri"/>
              </a:rPr>
              <a:t> pour la </a:t>
            </a:r>
            <a:r>
              <a:rPr lang="en-GB" sz="1200" dirty="0" err="1">
                <a:latin typeface="Calibri"/>
                <a:cs typeface="Calibri"/>
              </a:rPr>
              <a:t>constante</a:t>
            </a:r>
            <a:r>
              <a:rPr lang="en-GB" sz="1200" dirty="0">
                <a:latin typeface="Calibri"/>
                <a:cs typeface="Calibri"/>
              </a:rPr>
              <a:t> </a:t>
            </a:r>
            <a:r>
              <a:rPr lang="en-GB" sz="1200" dirty="0" err="1">
                <a:latin typeface="Calibri"/>
                <a:cs typeface="Calibri"/>
              </a:rPr>
              <a:t>d’échange</a:t>
            </a:r>
            <a:r>
              <a:rPr lang="en-GB" sz="1200" dirty="0">
                <a:latin typeface="Calibri"/>
                <a:cs typeface="Calibri"/>
              </a:rPr>
              <a:t> reliant le </a:t>
            </a:r>
            <a:r>
              <a:rPr lang="en-GB" sz="1200" dirty="0" err="1">
                <a:latin typeface="Calibri"/>
                <a:cs typeface="Calibri"/>
              </a:rPr>
              <a:t>coût</a:t>
            </a:r>
            <a:r>
              <a:rPr lang="en-GB" sz="1200" dirty="0">
                <a:latin typeface="Calibri"/>
                <a:cs typeface="Calibri"/>
              </a:rPr>
              <a:t> à </a:t>
            </a:r>
            <a:r>
              <a:rPr lang="en-GB" sz="1200" dirty="0" err="1">
                <a:latin typeface="Calibri"/>
                <a:cs typeface="Calibri"/>
              </a:rPr>
              <a:t>l’énergie</a:t>
            </a:r>
            <a:r>
              <a:rPr lang="en-GB" sz="1200" dirty="0">
                <a:latin typeface="Calibri"/>
                <a:cs typeface="Calibri"/>
              </a:rPr>
              <a:t> grise (la </a:t>
            </a:r>
            <a:r>
              <a:rPr lang="en-GB" sz="1200" dirty="0" err="1">
                <a:latin typeface="Calibri"/>
                <a:cs typeface="Calibri"/>
              </a:rPr>
              <a:t>valeur</a:t>
            </a:r>
            <a:r>
              <a:rPr lang="en-GB" sz="1200" dirty="0">
                <a:latin typeface="Calibri"/>
                <a:cs typeface="Calibri"/>
              </a:rPr>
              <a:t> que </a:t>
            </a:r>
            <a:r>
              <a:rPr lang="en-GB" sz="1200" dirty="0" err="1">
                <a:latin typeface="Calibri"/>
                <a:cs typeface="Calibri"/>
              </a:rPr>
              <a:t>l’on</a:t>
            </a:r>
            <a:r>
              <a:rPr lang="en-GB" sz="1200" dirty="0">
                <a:latin typeface="Calibri"/>
                <a:cs typeface="Calibri"/>
              </a:rPr>
              <a:t> </a:t>
            </a:r>
            <a:r>
              <a:rPr lang="en-GB" sz="1200" dirty="0" err="1">
                <a:latin typeface="Calibri"/>
                <a:cs typeface="Calibri"/>
              </a:rPr>
              <a:t>donne</a:t>
            </a:r>
            <a:r>
              <a:rPr lang="en-GB" sz="1200" dirty="0">
                <a:latin typeface="Calibri"/>
                <a:cs typeface="Calibri"/>
              </a:rPr>
              <a:t> à </a:t>
            </a:r>
            <a:r>
              <a:rPr lang="en-GB" sz="1200" dirty="0" err="1">
                <a:latin typeface="Calibri"/>
                <a:cs typeface="Calibri"/>
              </a:rPr>
              <a:t>économiser</a:t>
            </a:r>
            <a:r>
              <a:rPr lang="en-GB" sz="1200" dirty="0">
                <a:latin typeface="Calibri"/>
                <a:cs typeface="Calibri"/>
              </a:rPr>
              <a:t> </a:t>
            </a:r>
            <a:r>
              <a:rPr lang="en-GB" sz="1200" dirty="0" err="1">
                <a:latin typeface="Calibri"/>
                <a:cs typeface="Calibri"/>
              </a:rPr>
              <a:t>l’énergie</a:t>
            </a:r>
            <a:r>
              <a:rPr lang="en-GB" sz="1200" dirty="0">
                <a:latin typeface="Calibri"/>
                <a:cs typeface="Calibri"/>
              </a:rPr>
              <a:t> grise </a:t>
            </a:r>
            <a:r>
              <a:rPr lang="en-GB" sz="1200" dirty="0" err="1">
                <a:latin typeface="Calibri"/>
                <a:cs typeface="Calibri"/>
              </a:rPr>
              <a:t>ou</a:t>
            </a:r>
            <a:r>
              <a:rPr lang="en-GB" sz="1200" dirty="0">
                <a:latin typeface="Calibri"/>
                <a:cs typeface="Calibri"/>
              </a:rPr>
              <a:t> les </a:t>
            </a:r>
            <a:r>
              <a:rPr lang="en-GB" sz="1200" dirty="0" err="1">
                <a:latin typeface="Calibri"/>
                <a:cs typeface="Calibri"/>
              </a:rPr>
              <a:t>émissions</a:t>
            </a:r>
            <a:r>
              <a:rPr lang="en-GB" sz="1200" dirty="0">
                <a:latin typeface="Calibri"/>
                <a:cs typeface="Calibri"/>
              </a:rPr>
              <a:t> </a:t>
            </a:r>
            <a:r>
              <a:rPr lang="en-GB" sz="1200" dirty="0" err="1">
                <a:latin typeface="Calibri"/>
                <a:cs typeface="Calibri"/>
              </a:rPr>
              <a:t>carbone</a:t>
            </a:r>
            <a:r>
              <a:rPr lang="en-GB" sz="1200" dirty="0">
                <a:latin typeface="Calibri"/>
                <a:cs typeface="Calibri"/>
              </a:rPr>
              <a:t> eq.) – et </a:t>
            </a:r>
            <a:r>
              <a:rPr lang="en-GB" sz="1200" dirty="0" err="1">
                <a:latin typeface="Calibri"/>
                <a:cs typeface="Calibri"/>
              </a:rPr>
              <a:t>jusqu’à</a:t>
            </a:r>
            <a:r>
              <a:rPr lang="en-GB" sz="1200" dirty="0">
                <a:latin typeface="Calibri"/>
                <a:cs typeface="Calibri"/>
              </a:rPr>
              <a:t> </a:t>
            </a:r>
            <a:r>
              <a:rPr lang="en-GB" sz="1200" dirty="0" err="1">
                <a:latin typeface="Calibri"/>
                <a:cs typeface="Calibri"/>
              </a:rPr>
              <a:t>présent</a:t>
            </a:r>
            <a:r>
              <a:rPr lang="en-GB" sz="1200" dirty="0">
                <a:latin typeface="Calibri"/>
                <a:cs typeface="Calibri"/>
              </a:rPr>
              <a:t> il </a:t>
            </a:r>
            <a:r>
              <a:rPr lang="en-GB" sz="1200" dirty="0" err="1">
                <a:latin typeface="Calibri"/>
                <a:cs typeface="Calibri"/>
              </a:rPr>
              <a:t>n’y</a:t>
            </a:r>
            <a:r>
              <a:rPr lang="en-GB" sz="1200" dirty="0">
                <a:latin typeface="Calibri"/>
                <a:cs typeface="Calibri"/>
              </a:rPr>
              <a:t> a pas de consensus sur </a:t>
            </a:r>
            <a:r>
              <a:rPr lang="en-GB" sz="1200" dirty="0" err="1">
                <a:latin typeface="Calibri"/>
                <a:cs typeface="Calibri"/>
              </a:rPr>
              <a:t>cette</a:t>
            </a:r>
            <a:r>
              <a:rPr lang="en-GB" sz="1200" dirty="0">
                <a:latin typeface="Calibri"/>
                <a:cs typeface="Calibri"/>
              </a:rPr>
              <a:t> </a:t>
            </a:r>
            <a:r>
              <a:rPr lang="en-GB" sz="1200" dirty="0" err="1">
                <a:latin typeface="Calibri"/>
                <a:cs typeface="Calibri"/>
              </a:rPr>
              <a:t>valeur</a:t>
            </a:r>
            <a:r>
              <a:rPr lang="en-GB" sz="1200" dirty="0">
                <a:latin typeface="Calibri"/>
                <a:cs typeface="Calibri"/>
              </a:rPr>
              <a:t>. Ceci met </a:t>
            </a:r>
            <a:r>
              <a:rPr lang="en-GB" sz="1200" dirty="0" err="1">
                <a:latin typeface="Calibri"/>
                <a:cs typeface="Calibri"/>
              </a:rPr>
              <a:t>en</a:t>
            </a:r>
            <a:r>
              <a:rPr lang="en-GB" sz="1200" dirty="0">
                <a:latin typeface="Calibri"/>
                <a:cs typeface="Calibri"/>
              </a:rPr>
              <a:t> lumière la </a:t>
            </a:r>
            <a:r>
              <a:rPr lang="en-GB" sz="1200" dirty="0" err="1">
                <a:latin typeface="Calibri"/>
                <a:cs typeface="Calibri"/>
              </a:rPr>
              <a:t>difficulté</a:t>
            </a:r>
            <a:r>
              <a:rPr lang="en-GB" sz="1200" dirty="0">
                <a:latin typeface="Calibri"/>
                <a:cs typeface="Calibri"/>
              </a:rPr>
              <a:t> à </a:t>
            </a:r>
            <a:r>
              <a:rPr lang="en-GB" sz="1200" dirty="0" err="1">
                <a:latin typeface="Calibri"/>
                <a:cs typeface="Calibri"/>
              </a:rPr>
              <a:t>atteindre</a:t>
            </a:r>
            <a:r>
              <a:rPr lang="en-GB" sz="1200" dirty="0">
                <a:latin typeface="Calibri"/>
                <a:cs typeface="Calibri"/>
              </a:rPr>
              <a:t> </a:t>
            </a:r>
            <a:r>
              <a:rPr lang="en-GB" sz="1200" dirty="0" err="1">
                <a:latin typeface="Calibri"/>
                <a:cs typeface="Calibri"/>
              </a:rPr>
              <a:t>une</a:t>
            </a:r>
            <a:r>
              <a:rPr lang="en-GB" sz="1200" dirty="0">
                <a:latin typeface="Calibri"/>
                <a:cs typeface="Calibri"/>
              </a:rPr>
              <a:t> </a:t>
            </a:r>
            <a:r>
              <a:rPr lang="en-GB" sz="1200" dirty="0" err="1">
                <a:latin typeface="Calibri"/>
                <a:cs typeface="Calibri"/>
              </a:rPr>
              <a:t>sélection</a:t>
            </a:r>
            <a:r>
              <a:rPr lang="en-GB" sz="1200" dirty="0">
                <a:latin typeface="Calibri"/>
                <a:cs typeface="Calibri"/>
              </a:rPr>
              <a:t> non </a:t>
            </a:r>
            <a:r>
              <a:rPr lang="en-GB" sz="1200" dirty="0" err="1">
                <a:latin typeface="Calibri"/>
                <a:cs typeface="Calibri"/>
              </a:rPr>
              <a:t>ambigüe</a:t>
            </a:r>
            <a:r>
              <a:rPr lang="en-GB" sz="1200" dirty="0">
                <a:latin typeface="Calibri"/>
                <a:cs typeface="Calibri"/>
              </a:rPr>
              <a:t> pour les </a:t>
            </a:r>
            <a:r>
              <a:rPr lang="en-GB" sz="1200" dirty="0" err="1">
                <a:latin typeface="Calibri"/>
                <a:cs typeface="Calibri"/>
              </a:rPr>
              <a:t>problèmes</a:t>
            </a:r>
            <a:r>
              <a:rPr lang="en-GB" sz="1200" dirty="0">
                <a:latin typeface="Calibri"/>
                <a:cs typeface="Calibri"/>
              </a:rPr>
              <a:t> </a:t>
            </a:r>
            <a:r>
              <a:rPr lang="en-GB" sz="1200" dirty="0" err="1">
                <a:latin typeface="Calibri"/>
                <a:cs typeface="Calibri"/>
              </a:rPr>
              <a:t>d’éco</a:t>
            </a:r>
            <a:r>
              <a:rPr lang="en-GB" sz="1200" dirty="0">
                <a:latin typeface="Calibri"/>
                <a:cs typeface="Calibri"/>
              </a:rPr>
              <a:t>-conception</a:t>
            </a:r>
            <a:r>
              <a:rPr lang="en-GB" dirty="0">
                <a:latin typeface="Calibri"/>
                <a:cs typeface="Calibri"/>
              </a:rPr>
              <a:t> </a:t>
            </a:r>
            <a:r>
              <a:rPr lang="en-GB" sz="1200" dirty="0">
                <a:latin typeface="Calibri"/>
                <a:cs typeface="Calibri"/>
              </a:rPr>
              <a:t>: la </a:t>
            </a:r>
            <a:r>
              <a:rPr lang="en-GB" sz="1200" dirty="0" err="1">
                <a:latin typeface="Calibri"/>
                <a:cs typeface="Calibri"/>
              </a:rPr>
              <a:t>valeur</a:t>
            </a:r>
            <a:r>
              <a:rPr lang="en-GB" sz="1200" dirty="0">
                <a:latin typeface="Calibri"/>
                <a:cs typeface="Calibri"/>
              </a:rPr>
              <a:t> de </a:t>
            </a:r>
            <a:r>
              <a:rPr lang="en-GB" sz="1200" dirty="0" err="1">
                <a:latin typeface="Calibri"/>
                <a:cs typeface="Calibri"/>
              </a:rPr>
              <a:t>l’environnement</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sujet</a:t>
            </a:r>
            <a:r>
              <a:rPr lang="en-GB" sz="1200" dirty="0">
                <a:latin typeface="Calibri"/>
                <a:cs typeface="Calibri"/>
              </a:rPr>
              <a:t> à </a:t>
            </a:r>
            <a:r>
              <a:rPr lang="en-GB" sz="1200" dirty="0" err="1">
                <a:latin typeface="Calibri"/>
                <a:cs typeface="Calibri"/>
              </a:rPr>
              <a:t>débat</a:t>
            </a:r>
            <a:r>
              <a:rPr lang="en-GB" sz="1200" dirty="0">
                <a:latin typeface="Calibri"/>
                <a:cs typeface="Calibri"/>
              </a:rPr>
              <a:t>.</a:t>
            </a:r>
            <a:r>
              <a:rPr lang="en-GB" dirty="0">
                <a:latin typeface="Calibri"/>
                <a:cs typeface="Calibri"/>
              </a:rPr>
              <a:t> </a:t>
            </a:r>
            <a:endParaRPr lang="en-GB" sz="1200" dirty="0">
              <a:cs typeface="Calibri"/>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175932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solidFill>
                  <a:srgbClr val="CC0000"/>
                </a:solidFill>
                <a:latin typeface="Calibri"/>
                <a:cs typeface="Calibri"/>
              </a:rPr>
              <a:t>Etude de </a:t>
            </a:r>
            <a:r>
              <a:rPr lang="en-GB" sz="1400" b="1" i="1" dirty="0" err="1">
                <a:solidFill>
                  <a:srgbClr val="CC0000"/>
                </a:solidFill>
                <a:latin typeface="Calibri"/>
                <a:cs typeface="Calibri"/>
              </a:rPr>
              <a:t>cas</a:t>
            </a:r>
            <a:r>
              <a:rPr lang="en-GB" sz="1400" b="1" i="1" dirty="0">
                <a:solidFill>
                  <a:srgbClr val="CC0000"/>
                </a:solidFill>
                <a:latin typeface="Calibri"/>
                <a:cs typeface="Calibri"/>
              </a:rPr>
              <a:t> : </a:t>
            </a:r>
            <a:r>
              <a:rPr lang="en-GB" sz="1400" b="1" i="1" dirty="0" err="1">
                <a:solidFill>
                  <a:srgbClr val="CC0000"/>
                </a:solidFill>
                <a:latin typeface="Calibri"/>
                <a:cs typeface="Calibri"/>
              </a:rPr>
              <a:t>rambarde</a:t>
            </a:r>
            <a:r>
              <a:rPr lang="en-GB" sz="1400" b="1" i="1" dirty="0">
                <a:solidFill>
                  <a:srgbClr val="CC0000"/>
                </a:solidFill>
                <a:latin typeface="Calibri"/>
                <a:cs typeface="Calibri"/>
              </a:rPr>
              <a:t> de </a:t>
            </a:r>
            <a:r>
              <a:rPr lang="en-GB" sz="1400" b="1" i="1" dirty="0" err="1">
                <a:solidFill>
                  <a:srgbClr val="CC0000"/>
                </a:solidFill>
                <a:latin typeface="Calibri"/>
                <a:cs typeface="Calibri"/>
              </a:rPr>
              <a:t>sécurité</a:t>
            </a:r>
            <a:endParaRPr lang="en-GB" sz="1400" b="1" i="1" dirty="0">
              <a:solidFill>
                <a:srgbClr val="CC0000"/>
              </a:solidFill>
              <a:latin typeface="Calibri"/>
              <a:cs typeface="Calibri"/>
            </a:endParaRPr>
          </a:p>
          <a:p>
            <a:pPr algn="ctr"/>
            <a:endParaRPr lang="en-GB" sz="1400" i="1" dirty="0"/>
          </a:p>
          <a:p>
            <a:r>
              <a:rPr lang="en-GB" sz="1200" dirty="0">
                <a:latin typeface="Calibri"/>
                <a:cs typeface="Calibri"/>
              </a:rPr>
              <a:t>Les </a:t>
            </a:r>
            <a:r>
              <a:rPr lang="en-GB" sz="1200" dirty="0" err="1">
                <a:latin typeface="Calibri"/>
                <a:cs typeface="Calibri"/>
              </a:rPr>
              <a:t>barrières</a:t>
            </a:r>
            <a:r>
              <a:rPr lang="en-GB" sz="1200" dirty="0">
                <a:latin typeface="Calibri"/>
                <a:cs typeface="Calibri"/>
              </a:rPr>
              <a:t> pour </a:t>
            </a:r>
            <a:r>
              <a:rPr lang="en-GB" sz="1200" dirty="0" err="1">
                <a:latin typeface="Calibri"/>
                <a:cs typeface="Calibri"/>
              </a:rPr>
              <a:t>protéger</a:t>
            </a:r>
            <a:r>
              <a:rPr lang="en-GB" sz="1200" dirty="0">
                <a:latin typeface="Calibri"/>
                <a:cs typeface="Calibri"/>
              </a:rPr>
              <a:t> </a:t>
            </a:r>
            <a:r>
              <a:rPr lang="en-GB" sz="1200" dirty="0" err="1">
                <a:latin typeface="Calibri"/>
                <a:cs typeface="Calibri"/>
              </a:rPr>
              <a:t>conducteurs</a:t>
            </a:r>
            <a:r>
              <a:rPr lang="en-GB" sz="1200" dirty="0">
                <a:latin typeface="Calibri"/>
                <a:cs typeface="Calibri"/>
              </a:rPr>
              <a:t> et </a:t>
            </a:r>
            <a:r>
              <a:rPr lang="en-GB" sz="1200" dirty="0" err="1">
                <a:latin typeface="Calibri"/>
                <a:cs typeface="Calibri"/>
              </a:rPr>
              <a:t>passagers</a:t>
            </a:r>
            <a:r>
              <a:rPr lang="en-GB" sz="1200" dirty="0">
                <a:latin typeface="Calibri"/>
                <a:cs typeface="Calibri"/>
              </a:rPr>
              <a:t> de </a:t>
            </a:r>
            <a:r>
              <a:rPr lang="en-GB" sz="1200" dirty="0" err="1">
                <a:latin typeface="Calibri"/>
                <a:cs typeface="Calibri"/>
              </a:rPr>
              <a:t>véhicules</a:t>
            </a:r>
            <a:r>
              <a:rPr lang="en-GB" sz="1200" dirty="0">
                <a:latin typeface="Calibri"/>
                <a:cs typeface="Calibri"/>
              </a:rPr>
              <a:t> </a:t>
            </a:r>
            <a:r>
              <a:rPr lang="en-GB" sz="1200" dirty="0" err="1">
                <a:latin typeface="Calibri"/>
                <a:cs typeface="Calibri"/>
              </a:rPr>
              <a:t>routiers</a:t>
            </a:r>
            <a:r>
              <a:rPr lang="en-GB" sz="1200" dirty="0">
                <a:latin typeface="Calibri"/>
                <a:cs typeface="Calibri"/>
              </a:rPr>
              <a:t> </a:t>
            </a:r>
            <a:r>
              <a:rPr lang="en-GB" sz="1200" dirty="0" err="1">
                <a:latin typeface="Calibri"/>
                <a:cs typeface="Calibri"/>
              </a:rPr>
              <a:t>sont</a:t>
            </a:r>
            <a:r>
              <a:rPr lang="en-GB" sz="1200" dirty="0">
                <a:latin typeface="Calibri"/>
                <a:cs typeface="Calibri"/>
              </a:rPr>
              <a:t> de 2 types</a:t>
            </a:r>
            <a:r>
              <a:rPr lang="en-GB" dirty="0">
                <a:latin typeface="Calibri"/>
                <a:cs typeface="Calibri"/>
              </a:rPr>
              <a:t> </a:t>
            </a:r>
            <a:r>
              <a:rPr lang="en-GB" sz="1200" dirty="0">
                <a:latin typeface="Calibri"/>
                <a:cs typeface="Calibri"/>
              </a:rPr>
              <a:t>: les </a:t>
            </a:r>
            <a:r>
              <a:rPr lang="en-GB" sz="1200" dirty="0" err="1">
                <a:latin typeface="Calibri"/>
                <a:cs typeface="Calibri"/>
              </a:rPr>
              <a:t>statiques</a:t>
            </a:r>
            <a:r>
              <a:rPr lang="en-GB" sz="1200" dirty="0">
                <a:latin typeface="Calibri"/>
                <a:cs typeface="Calibri"/>
              </a:rPr>
              <a:t> (</a:t>
            </a:r>
            <a:r>
              <a:rPr lang="en-GB" sz="1200" dirty="0" err="1">
                <a:latin typeface="Calibri"/>
                <a:cs typeface="Calibri"/>
              </a:rPr>
              <a:t>rambardes</a:t>
            </a:r>
            <a:r>
              <a:rPr lang="en-GB" sz="1200" dirty="0">
                <a:latin typeface="Calibri"/>
                <a:cs typeface="Calibri"/>
              </a:rPr>
              <a:t>) – </a:t>
            </a:r>
            <a:r>
              <a:rPr lang="en-GB" sz="1200" dirty="0" err="1">
                <a:latin typeface="Calibri"/>
                <a:cs typeface="Calibri"/>
              </a:rPr>
              <a:t>celles</a:t>
            </a:r>
            <a:r>
              <a:rPr lang="en-GB" sz="1200" dirty="0">
                <a:latin typeface="Calibri"/>
                <a:cs typeface="Calibri"/>
              </a:rPr>
              <a:t> </a:t>
            </a:r>
            <a:r>
              <a:rPr lang="en-GB" sz="1200" dirty="0" err="1">
                <a:latin typeface="Calibri"/>
                <a:cs typeface="Calibri"/>
              </a:rPr>
              <a:t>séparant</a:t>
            </a:r>
            <a:r>
              <a:rPr lang="en-GB" sz="1200" dirty="0">
                <a:latin typeface="Calibri"/>
                <a:cs typeface="Calibri"/>
              </a:rPr>
              <a:t> les 2 </a:t>
            </a:r>
            <a:r>
              <a:rPr lang="en-GB" sz="1200" dirty="0" err="1">
                <a:latin typeface="Calibri"/>
                <a:cs typeface="Calibri"/>
              </a:rPr>
              <a:t>sens</a:t>
            </a:r>
            <a:r>
              <a:rPr lang="en-GB" sz="1200" dirty="0">
                <a:latin typeface="Calibri"/>
                <a:cs typeface="Calibri"/>
              </a:rPr>
              <a:t> sur les autoroutes – et </a:t>
            </a:r>
            <a:r>
              <a:rPr lang="en-GB" dirty="0" err="1">
                <a:latin typeface="Calibri"/>
                <a:cs typeface="Calibri"/>
              </a:rPr>
              <a:t>celles</a:t>
            </a:r>
            <a:r>
              <a:rPr lang="en-GB" sz="1200" dirty="0">
                <a:latin typeface="Calibri"/>
                <a:cs typeface="Calibri"/>
              </a:rPr>
              <a:t> qui </a:t>
            </a:r>
            <a:r>
              <a:rPr lang="en-GB" sz="1200" dirty="0" err="1">
                <a:latin typeface="Calibri"/>
                <a:cs typeface="Calibri"/>
              </a:rPr>
              <a:t>sont</a:t>
            </a:r>
            <a:r>
              <a:rPr lang="en-GB" sz="1200" dirty="0">
                <a:latin typeface="Calibri"/>
                <a:cs typeface="Calibri"/>
              </a:rPr>
              <a:t> mobiles – le pare-choc d’un </a:t>
            </a:r>
            <a:r>
              <a:rPr lang="en-GB" sz="1200" dirty="0" err="1">
                <a:latin typeface="Calibri"/>
                <a:cs typeface="Calibri"/>
              </a:rPr>
              <a:t>véhicule</a:t>
            </a:r>
            <a:r>
              <a:rPr lang="en-GB" sz="1200" dirty="0">
                <a:latin typeface="Calibri"/>
                <a:cs typeface="Calibri"/>
              </a:rPr>
              <a:t> (</a:t>
            </a:r>
            <a:r>
              <a:rPr lang="en-GB" sz="1200" dirty="0" err="1">
                <a:latin typeface="Calibri"/>
                <a:cs typeface="Calibri"/>
              </a:rPr>
              <a:t>cette</a:t>
            </a:r>
            <a:r>
              <a:rPr lang="en-GB" sz="1200" dirty="0">
                <a:latin typeface="Calibri"/>
                <a:cs typeface="Calibri"/>
              </a:rPr>
              <a:t> image</a:t>
            </a:r>
            <a:r>
              <a:rPr lang="en-GB" dirty="0">
                <a:latin typeface="Calibri"/>
                <a:cs typeface="Calibri"/>
              </a:rPr>
              <a:t>).</a:t>
            </a:r>
            <a:r>
              <a:rPr lang="en-GB" sz="1200" dirty="0">
                <a:latin typeface="Calibri"/>
                <a:cs typeface="Calibri"/>
              </a:rPr>
              <a:t> Le type </a:t>
            </a:r>
            <a:r>
              <a:rPr lang="en-GB" sz="1200" dirty="0" err="1">
                <a:latin typeface="Calibri"/>
                <a:cs typeface="Calibri"/>
              </a:rPr>
              <a:t>statique</a:t>
            </a:r>
            <a:r>
              <a:rPr lang="en-GB" sz="1200" dirty="0">
                <a:latin typeface="Calibri"/>
                <a:cs typeface="Calibri"/>
              </a:rPr>
              <a:t> </a:t>
            </a:r>
            <a:r>
              <a:rPr lang="en-GB" sz="1200" dirty="0" err="1">
                <a:latin typeface="Calibri"/>
                <a:cs typeface="Calibri"/>
              </a:rPr>
              <a:t>s’accumule</a:t>
            </a:r>
            <a:r>
              <a:rPr lang="en-GB" sz="1200" dirty="0">
                <a:latin typeface="Calibri"/>
                <a:cs typeface="Calibri"/>
              </a:rPr>
              <a:t> sur des </a:t>
            </a:r>
            <a:r>
              <a:rPr lang="en-GB" sz="1200" dirty="0" err="1">
                <a:latin typeface="Calibri"/>
                <a:cs typeface="Calibri"/>
              </a:rPr>
              <a:t>milliers</a:t>
            </a:r>
            <a:r>
              <a:rPr lang="en-GB" sz="1200" dirty="0">
                <a:latin typeface="Calibri"/>
                <a:cs typeface="Calibri"/>
              </a:rPr>
              <a:t> de km de route. Une </a:t>
            </a:r>
            <a:r>
              <a:rPr lang="en-GB" sz="1200" dirty="0" err="1">
                <a:latin typeface="Calibri"/>
                <a:cs typeface="Calibri"/>
              </a:rPr>
              <a:t>fois</a:t>
            </a:r>
            <a:r>
              <a:rPr lang="en-GB" sz="1200" dirty="0">
                <a:latin typeface="Calibri"/>
                <a:cs typeface="Calibri"/>
              </a:rPr>
              <a:t> </a:t>
            </a:r>
            <a:r>
              <a:rPr lang="en-GB" sz="1200" dirty="0" err="1">
                <a:latin typeface="Calibri"/>
                <a:cs typeface="Calibri"/>
              </a:rPr>
              <a:t>en</a:t>
            </a:r>
            <a:r>
              <a:rPr lang="en-GB" sz="1200" dirty="0">
                <a:latin typeface="Calibri"/>
                <a:cs typeface="Calibri"/>
              </a:rPr>
              <a:t> place </a:t>
            </a:r>
            <a:r>
              <a:rPr lang="en-GB" sz="1200" dirty="0" err="1">
                <a:latin typeface="Calibri"/>
                <a:cs typeface="Calibri"/>
              </a:rPr>
              <a:t>elle</a:t>
            </a:r>
            <a:r>
              <a:rPr lang="en-GB" sz="1200" dirty="0">
                <a:latin typeface="Calibri"/>
                <a:cs typeface="Calibri"/>
              </a:rPr>
              <a:t> ne </a:t>
            </a:r>
            <a:r>
              <a:rPr lang="en-GB" sz="1200" dirty="0" err="1">
                <a:latin typeface="Calibri"/>
                <a:cs typeface="Calibri"/>
              </a:rPr>
              <a:t>consomme</a:t>
            </a:r>
            <a:r>
              <a:rPr lang="en-GB" sz="1200" dirty="0">
                <a:latin typeface="Calibri"/>
                <a:cs typeface="Calibri"/>
              </a:rPr>
              <a:t> </a:t>
            </a:r>
            <a:r>
              <a:rPr lang="en-GB" sz="1200" dirty="0" err="1">
                <a:latin typeface="Calibri"/>
                <a:cs typeface="Calibri"/>
              </a:rPr>
              <a:t>aucune</a:t>
            </a:r>
            <a:r>
              <a:rPr lang="en-GB" sz="1200" dirty="0">
                <a:latin typeface="Calibri"/>
                <a:cs typeface="Calibri"/>
              </a:rPr>
              <a:t> </a:t>
            </a:r>
            <a:r>
              <a:rPr lang="en-GB" sz="1200" dirty="0" err="1">
                <a:latin typeface="Calibri"/>
                <a:cs typeface="Calibri"/>
              </a:rPr>
              <a:t>énergie</a:t>
            </a:r>
            <a:r>
              <a:rPr lang="en-GB" sz="1200" dirty="0">
                <a:latin typeface="Calibri"/>
                <a:cs typeface="Calibri"/>
              </a:rPr>
              <a:t>, </a:t>
            </a:r>
            <a:r>
              <a:rPr lang="en-GB" dirty="0" err="1">
                <a:latin typeface="Calibri"/>
                <a:cs typeface="Calibri"/>
              </a:rPr>
              <a:t>n’émet</a:t>
            </a:r>
            <a:r>
              <a:rPr lang="en-GB" sz="1200" dirty="0">
                <a:latin typeface="Calibri"/>
                <a:cs typeface="Calibri"/>
              </a:rPr>
              <a:t> pas de CO2 et dure </a:t>
            </a:r>
            <a:r>
              <a:rPr lang="en-GB" sz="1200" dirty="0" err="1">
                <a:latin typeface="Calibri"/>
                <a:cs typeface="Calibri"/>
              </a:rPr>
              <a:t>longtemps</a:t>
            </a:r>
            <a:r>
              <a:rPr lang="en-GB" sz="1200" dirty="0">
                <a:latin typeface="Calibri"/>
                <a:cs typeface="Calibri"/>
              </a:rPr>
              <a:t>. La phase dominate de </a:t>
            </a:r>
            <a:r>
              <a:rPr lang="en-GB" sz="1200" dirty="0" err="1">
                <a:latin typeface="Calibri"/>
                <a:cs typeface="Calibri"/>
              </a:rPr>
              <a:t>leur</a:t>
            </a:r>
            <a:r>
              <a:rPr lang="en-GB" sz="1200" dirty="0">
                <a:latin typeface="Calibri"/>
                <a:cs typeface="Calibri"/>
              </a:rPr>
              <a:t> vie au </a:t>
            </a:r>
            <a:r>
              <a:rPr lang="en-GB" sz="1200" dirty="0" err="1">
                <a:latin typeface="Calibri"/>
                <a:cs typeface="Calibri"/>
              </a:rPr>
              <a:t>sens</a:t>
            </a:r>
            <a:r>
              <a:rPr lang="en-GB" sz="1200" dirty="0">
                <a:latin typeface="Calibri"/>
                <a:cs typeface="Calibri"/>
              </a:rPr>
              <a:t> de la </a:t>
            </a:r>
            <a:r>
              <a:rPr lang="en-GB" dirty="0">
                <a:latin typeface="Calibri"/>
                <a:cs typeface="Calibri"/>
              </a:rPr>
              <a:t>diapositive 4</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celle</a:t>
            </a:r>
            <a:r>
              <a:rPr lang="en-GB" sz="1200" dirty="0">
                <a:latin typeface="Calibri"/>
                <a:cs typeface="Calibri"/>
              </a:rPr>
              <a:t> de la fabrication de </a:t>
            </a:r>
            <a:r>
              <a:rPr lang="en-GB" sz="1200" dirty="0" err="1">
                <a:latin typeface="Calibri"/>
                <a:cs typeface="Calibri"/>
              </a:rPr>
              <a:t>matériau</a:t>
            </a:r>
            <a:r>
              <a:rPr lang="en-GB" sz="1200" dirty="0">
                <a:latin typeface="Calibri"/>
                <a:cs typeface="Calibri"/>
              </a:rPr>
              <a:t>. Le pare-choc, à </a:t>
            </a:r>
            <a:r>
              <a:rPr lang="en-GB" sz="1200" dirty="0" err="1">
                <a:latin typeface="Calibri"/>
                <a:cs typeface="Calibri"/>
              </a:rPr>
              <a:t>l’opposé</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une</a:t>
            </a:r>
            <a:r>
              <a:rPr lang="en-GB" sz="1200" dirty="0">
                <a:latin typeface="Calibri"/>
                <a:cs typeface="Calibri"/>
              </a:rPr>
              <a:t> </a:t>
            </a:r>
            <a:r>
              <a:rPr lang="en-GB" sz="1200" dirty="0" err="1">
                <a:latin typeface="Calibri"/>
                <a:cs typeface="Calibri"/>
              </a:rPr>
              <a:t>partie</a:t>
            </a:r>
            <a:r>
              <a:rPr lang="en-GB" sz="1200" dirty="0">
                <a:latin typeface="Calibri"/>
                <a:cs typeface="Calibri"/>
              </a:rPr>
              <a:t> du </a:t>
            </a:r>
            <a:r>
              <a:rPr lang="en-GB" sz="1200" dirty="0" err="1">
                <a:latin typeface="Calibri"/>
                <a:cs typeface="Calibri"/>
              </a:rPr>
              <a:t>véhicule</a:t>
            </a:r>
            <a:r>
              <a:rPr lang="en-GB" sz="1200" dirty="0">
                <a:latin typeface="Calibri"/>
                <a:cs typeface="Calibri"/>
              </a:rPr>
              <a:t>; </a:t>
            </a:r>
            <a:r>
              <a:rPr lang="en-GB" sz="1200" dirty="0" err="1">
                <a:latin typeface="Calibri"/>
                <a:cs typeface="Calibri"/>
              </a:rPr>
              <a:t>cela</a:t>
            </a:r>
            <a:r>
              <a:rPr lang="en-GB" sz="1200" dirty="0">
                <a:latin typeface="Calibri"/>
                <a:cs typeface="Calibri"/>
              </a:rPr>
              <a:t> </a:t>
            </a:r>
            <a:r>
              <a:rPr lang="en-GB" sz="1200" dirty="0" err="1">
                <a:latin typeface="Calibri"/>
                <a:cs typeface="Calibri"/>
              </a:rPr>
              <a:t>lui</a:t>
            </a:r>
            <a:r>
              <a:rPr lang="en-GB" sz="1200" dirty="0">
                <a:latin typeface="Calibri"/>
                <a:cs typeface="Calibri"/>
              </a:rPr>
              <a:t> </a:t>
            </a:r>
            <a:r>
              <a:rPr lang="en-GB" sz="1200" dirty="0" err="1">
                <a:latin typeface="Calibri"/>
                <a:cs typeface="Calibri"/>
              </a:rPr>
              <a:t>ajoute</a:t>
            </a:r>
            <a:r>
              <a:rPr lang="en-GB" sz="1200" dirty="0">
                <a:latin typeface="Calibri"/>
                <a:cs typeface="Calibri"/>
              </a:rPr>
              <a:t> du </a:t>
            </a:r>
            <a:r>
              <a:rPr lang="en-GB" sz="1200" dirty="0" err="1">
                <a:latin typeface="Calibri"/>
                <a:cs typeface="Calibri"/>
              </a:rPr>
              <a:t>poids</a:t>
            </a:r>
            <a:r>
              <a:rPr lang="en-GB" sz="1200" dirty="0">
                <a:latin typeface="Calibri"/>
                <a:cs typeface="Calibri"/>
              </a:rPr>
              <a:t>, et </a:t>
            </a:r>
            <a:r>
              <a:rPr lang="en-GB" sz="1200" dirty="0" err="1">
                <a:latin typeface="Calibri"/>
                <a:cs typeface="Calibri"/>
              </a:rPr>
              <a:t>donc</a:t>
            </a:r>
            <a:r>
              <a:rPr lang="en-GB" sz="1200" dirty="0">
                <a:latin typeface="Calibri"/>
                <a:cs typeface="Calibri"/>
              </a:rPr>
              <a:t> </a:t>
            </a:r>
            <a:r>
              <a:rPr lang="en-GB" sz="1200" dirty="0" err="1">
                <a:latin typeface="Calibri"/>
                <a:cs typeface="Calibri"/>
              </a:rPr>
              <a:t>induit</a:t>
            </a:r>
            <a:r>
              <a:rPr lang="en-GB" sz="1200" dirty="0">
                <a:latin typeface="Calibri"/>
                <a:cs typeface="Calibri"/>
              </a:rPr>
              <a:t> de la </a:t>
            </a:r>
            <a:r>
              <a:rPr lang="en-GB" sz="1200" dirty="0" err="1">
                <a:latin typeface="Calibri"/>
                <a:cs typeface="Calibri"/>
              </a:rPr>
              <a:t>consommation</a:t>
            </a:r>
            <a:r>
              <a:rPr lang="en-GB" sz="1200" dirty="0">
                <a:latin typeface="Calibri"/>
                <a:cs typeface="Calibri"/>
              </a:rPr>
              <a:t> de carburant. La phase </a:t>
            </a:r>
            <a:r>
              <a:rPr lang="en-GB" sz="1200" dirty="0" err="1">
                <a:latin typeface="Calibri"/>
                <a:cs typeface="Calibri"/>
              </a:rPr>
              <a:t>dominante</a:t>
            </a:r>
            <a:r>
              <a:rPr lang="en-GB" sz="1200" dirty="0">
                <a:latin typeface="Calibri"/>
                <a:cs typeface="Calibri"/>
              </a:rPr>
              <a:t> dans </a:t>
            </a:r>
            <a:r>
              <a:rPr lang="en-GB" sz="1200" dirty="0" err="1">
                <a:latin typeface="Calibri"/>
                <a:cs typeface="Calibri"/>
              </a:rPr>
              <a:t>ce</a:t>
            </a:r>
            <a:r>
              <a:rPr lang="en-GB" sz="1200" dirty="0">
                <a:latin typeface="Calibri"/>
                <a:cs typeface="Calibri"/>
              </a:rPr>
              <a:t> </a:t>
            </a:r>
            <a:r>
              <a:rPr lang="en-GB" sz="1200" dirty="0" err="1">
                <a:latin typeface="Calibri"/>
                <a:cs typeface="Calibri"/>
              </a:rPr>
              <a:t>cas</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celle</a:t>
            </a:r>
            <a:r>
              <a:rPr lang="en-GB" sz="1200" dirty="0">
                <a:latin typeface="Calibri"/>
                <a:cs typeface="Calibri"/>
              </a:rPr>
              <a:t> </a:t>
            </a:r>
            <a:r>
              <a:rPr lang="en-GB" sz="1200" dirty="0" err="1">
                <a:latin typeface="Calibri"/>
                <a:cs typeface="Calibri"/>
              </a:rPr>
              <a:t>d’utilisation</a:t>
            </a:r>
            <a:r>
              <a:rPr lang="en-GB" sz="1200" dirty="0">
                <a:latin typeface="Calibri"/>
                <a:cs typeface="Calibri"/>
              </a:rPr>
              <a:t>. Cela </a:t>
            </a:r>
            <a:r>
              <a:rPr lang="en-GB" sz="1200" dirty="0" err="1">
                <a:latin typeface="Calibri"/>
                <a:cs typeface="Calibri"/>
              </a:rPr>
              <a:t>signifie</a:t>
            </a:r>
            <a:r>
              <a:rPr lang="en-GB" sz="1200" dirty="0">
                <a:latin typeface="Calibri"/>
                <a:cs typeface="Calibri"/>
              </a:rPr>
              <a:t> que, </a:t>
            </a:r>
            <a:r>
              <a:rPr lang="en-GB" sz="1200" dirty="0" err="1">
                <a:latin typeface="Calibri"/>
                <a:cs typeface="Calibri"/>
              </a:rPr>
              <a:t>si</a:t>
            </a:r>
            <a:r>
              <a:rPr lang="en-GB" sz="1200" dirty="0">
                <a:latin typeface="Calibri"/>
                <a:cs typeface="Calibri"/>
              </a:rPr>
              <a:t> </a:t>
            </a:r>
            <a:r>
              <a:rPr lang="en-GB" sz="1200" dirty="0" err="1">
                <a:latin typeface="Calibri"/>
                <a:cs typeface="Calibri"/>
              </a:rPr>
              <a:t>l’éco</a:t>
            </a:r>
            <a:r>
              <a:rPr lang="en-GB" sz="1200" dirty="0">
                <a:latin typeface="Calibri"/>
                <a:cs typeface="Calibri"/>
              </a:rPr>
              <a:t>-conception </a:t>
            </a:r>
            <a:r>
              <a:rPr lang="en-GB" sz="1200" dirty="0" err="1">
                <a:latin typeface="Calibri"/>
                <a:cs typeface="Calibri"/>
              </a:rPr>
              <a:t>est</a:t>
            </a:r>
            <a:r>
              <a:rPr lang="en-GB" sz="1200" dirty="0">
                <a:latin typeface="Calibri"/>
                <a:cs typeface="Calibri"/>
              </a:rPr>
              <a:t> </a:t>
            </a:r>
            <a:r>
              <a:rPr lang="en-GB" sz="1200" dirty="0" err="1">
                <a:latin typeface="Calibri"/>
                <a:cs typeface="Calibri"/>
              </a:rPr>
              <a:t>l’objectif</a:t>
            </a:r>
            <a:r>
              <a:rPr lang="en-GB" sz="1200" dirty="0">
                <a:latin typeface="Calibri"/>
                <a:cs typeface="Calibri"/>
              </a:rPr>
              <a:t>, le </a:t>
            </a:r>
            <a:r>
              <a:rPr lang="en-GB" sz="1200" dirty="0" err="1">
                <a:latin typeface="Calibri"/>
                <a:cs typeface="Calibri"/>
              </a:rPr>
              <a:t>critère</a:t>
            </a:r>
            <a:r>
              <a:rPr lang="en-GB" sz="1200" dirty="0">
                <a:latin typeface="Calibri"/>
                <a:cs typeface="Calibri"/>
              </a:rPr>
              <a:t> pour </a:t>
            </a:r>
            <a:r>
              <a:rPr lang="en-GB" sz="1200" dirty="0" err="1">
                <a:latin typeface="Calibri"/>
                <a:cs typeface="Calibri"/>
              </a:rPr>
              <a:t>sélectionner</a:t>
            </a:r>
            <a:r>
              <a:rPr lang="en-GB" sz="1200" dirty="0">
                <a:latin typeface="Calibri"/>
                <a:cs typeface="Calibri"/>
              </a:rPr>
              <a:t> les </a:t>
            </a:r>
            <a:r>
              <a:rPr lang="en-GB" sz="1200" dirty="0" err="1">
                <a:latin typeface="Calibri"/>
                <a:cs typeface="Calibri"/>
              </a:rPr>
              <a:t>matériaux</a:t>
            </a:r>
            <a:r>
              <a:rPr lang="en-GB" sz="1200" dirty="0">
                <a:latin typeface="Calibri"/>
                <a:cs typeface="Calibri"/>
              </a:rPr>
              <a:t> des 2 </a:t>
            </a:r>
            <a:r>
              <a:rPr lang="en-GB" sz="1200" dirty="0" err="1">
                <a:latin typeface="Calibri"/>
                <a:cs typeface="Calibri"/>
              </a:rPr>
              <a:t>sortes</a:t>
            </a:r>
            <a:r>
              <a:rPr lang="en-GB" sz="1200" dirty="0">
                <a:latin typeface="Calibri"/>
                <a:cs typeface="Calibri"/>
              </a:rPr>
              <a:t> de </a:t>
            </a:r>
            <a:r>
              <a:rPr lang="en-GB" sz="1200" dirty="0" err="1">
                <a:latin typeface="Calibri"/>
                <a:cs typeface="Calibri"/>
              </a:rPr>
              <a:t>barrières</a:t>
            </a:r>
            <a:r>
              <a:rPr lang="en-GB" sz="1200" dirty="0">
                <a:latin typeface="Calibri"/>
                <a:cs typeface="Calibri"/>
              </a:rPr>
              <a:t> sera </a:t>
            </a:r>
            <a:r>
              <a:rPr lang="en-GB" sz="1200" dirty="0" err="1">
                <a:latin typeface="Calibri"/>
                <a:cs typeface="Calibri"/>
              </a:rPr>
              <a:t>différent</a:t>
            </a:r>
            <a:r>
              <a:rPr lang="en-GB" sz="1200" dirty="0">
                <a:latin typeface="Calibri"/>
                <a:cs typeface="Calibri"/>
              </a:rPr>
              <a:t>.</a:t>
            </a:r>
          </a:p>
          <a:p>
            <a:endParaRPr lang="en-GB" sz="1200" dirty="0"/>
          </a:p>
          <a:p>
            <a:r>
              <a:rPr lang="en-GB" sz="1200" dirty="0">
                <a:latin typeface="Calibri"/>
                <a:cs typeface="Calibri"/>
              </a:rPr>
              <a:t>Cette </a:t>
            </a:r>
            <a:r>
              <a:rPr lang="en-GB" sz="1200" dirty="0" err="1">
                <a:latin typeface="Calibri"/>
                <a:cs typeface="Calibri"/>
              </a:rPr>
              <a:t>planche</a:t>
            </a:r>
            <a:r>
              <a:rPr lang="en-GB" sz="1200" dirty="0">
                <a:latin typeface="Calibri"/>
                <a:cs typeface="Calibri"/>
              </a:rPr>
              <a:t> </a:t>
            </a:r>
            <a:r>
              <a:rPr lang="en-GB" sz="1200" dirty="0" err="1">
                <a:latin typeface="Calibri"/>
                <a:cs typeface="Calibri"/>
              </a:rPr>
              <a:t>montre</a:t>
            </a:r>
            <a:r>
              <a:rPr lang="en-GB" sz="1200" dirty="0">
                <a:latin typeface="Calibri"/>
                <a:cs typeface="Calibri"/>
              </a:rPr>
              <a:t> les 2 types de </a:t>
            </a:r>
            <a:r>
              <a:rPr lang="en-GB" sz="1200" dirty="0" err="1">
                <a:latin typeface="Calibri"/>
                <a:cs typeface="Calibri"/>
              </a:rPr>
              <a:t>barrières</a:t>
            </a:r>
            <a:r>
              <a:rPr lang="en-GB" sz="1200" dirty="0">
                <a:latin typeface="Calibri"/>
                <a:cs typeface="Calibri"/>
              </a:rPr>
              <a:t> et un </a:t>
            </a:r>
            <a:r>
              <a:rPr lang="en-GB" sz="1200" dirty="0" err="1">
                <a:latin typeface="Calibri"/>
                <a:cs typeface="Calibri"/>
              </a:rPr>
              <a:t>éco</a:t>
            </a:r>
            <a:r>
              <a:rPr lang="en-GB" sz="1200" dirty="0">
                <a:latin typeface="Calibri"/>
                <a:cs typeface="Calibri"/>
              </a:rPr>
              <a:t>-audit </a:t>
            </a:r>
            <a:r>
              <a:rPr lang="en-GB" sz="1200" dirty="0" err="1">
                <a:latin typeface="Calibri"/>
                <a:cs typeface="Calibri"/>
              </a:rPr>
              <a:t>schématique</a:t>
            </a:r>
            <a:r>
              <a:rPr lang="en-GB" sz="1200" dirty="0">
                <a:latin typeface="Calibri"/>
                <a:cs typeface="Calibri"/>
              </a:rPr>
              <a:t> pour les 2. Pour la </a:t>
            </a:r>
            <a:r>
              <a:rPr lang="en-GB" sz="1200" dirty="0" err="1">
                <a:latin typeface="Calibri"/>
                <a:cs typeface="Calibri"/>
              </a:rPr>
              <a:t>barrière</a:t>
            </a:r>
            <a:r>
              <a:rPr lang="en-GB" sz="1200" dirty="0">
                <a:latin typeface="Calibri"/>
                <a:cs typeface="Calibri"/>
              </a:rPr>
              <a:t> </a:t>
            </a:r>
            <a:r>
              <a:rPr lang="en-GB" sz="1200" dirty="0" err="1">
                <a:latin typeface="Calibri"/>
                <a:cs typeface="Calibri"/>
              </a:rPr>
              <a:t>statique</a:t>
            </a:r>
            <a:r>
              <a:rPr lang="en-GB" sz="1200" dirty="0">
                <a:latin typeface="Calibri"/>
                <a:cs typeface="Calibri"/>
              </a:rPr>
              <a:t> à gauche, </a:t>
            </a:r>
            <a:r>
              <a:rPr lang="en-GB" sz="1200" dirty="0" err="1">
                <a:latin typeface="Calibri"/>
                <a:cs typeface="Calibri"/>
              </a:rPr>
              <a:t>c’est</a:t>
            </a:r>
            <a:r>
              <a:rPr lang="en-GB" sz="1200" dirty="0">
                <a:latin typeface="Calibri"/>
                <a:cs typeface="Calibri"/>
              </a:rPr>
              <a:t> la phase </a:t>
            </a:r>
            <a:r>
              <a:rPr lang="en-GB" dirty="0" err="1">
                <a:latin typeface="Calibri"/>
                <a:cs typeface="Calibri"/>
              </a:rPr>
              <a:t>matériau</a:t>
            </a:r>
            <a:r>
              <a:rPr lang="en-GB" sz="1200" dirty="0">
                <a:latin typeface="Calibri"/>
                <a:cs typeface="Calibri"/>
              </a:rPr>
              <a:t> qui domine, et </a:t>
            </a:r>
            <a:r>
              <a:rPr lang="en-GB" sz="1200" dirty="0" err="1">
                <a:latin typeface="Calibri"/>
                <a:cs typeface="Calibri"/>
              </a:rPr>
              <a:t>donc</a:t>
            </a:r>
            <a:r>
              <a:rPr lang="en-GB" sz="1200" dirty="0">
                <a:latin typeface="Calibri"/>
                <a:cs typeface="Calibri"/>
              </a:rPr>
              <a:t> fait de la </a:t>
            </a:r>
            <a:r>
              <a:rPr lang="en-GB" sz="1200" dirty="0" err="1">
                <a:latin typeface="Calibri"/>
                <a:cs typeface="Calibri"/>
              </a:rPr>
              <a:t>réduction</a:t>
            </a:r>
            <a:r>
              <a:rPr lang="en-GB" sz="1200" dirty="0">
                <a:latin typeface="Calibri"/>
                <a:cs typeface="Calibri"/>
              </a:rPr>
              <a:t> de </a:t>
            </a:r>
            <a:r>
              <a:rPr lang="en-GB" sz="1200" dirty="0" err="1">
                <a:latin typeface="Calibri"/>
                <a:cs typeface="Calibri"/>
              </a:rPr>
              <a:t>l’énergie</a:t>
            </a:r>
            <a:r>
              <a:rPr lang="en-GB" sz="1200" dirty="0">
                <a:latin typeface="Calibri"/>
                <a:cs typeface="Calibri"/>
              </a:rPr>
              <a:t> grise du </a:t>
            </a:r>
            <a:r>
              <a:rPr lang="en-GB" sz="1200" dirty="0" err="1">
                <a:latin typeface="Calibri"/>
                <a:cs typeface="Calibri"/>
              </a:rPr>
              <a:t>matériau</a:t>
            </a:r>
            <a:r>
              <a:rPr lang="en-GB" sz="1200" dirty="0">
                <a:latin typeface="Calibri"/>
                <a:cs typeface="Calibri"/>
              </a:rPr>
              <a:t> </a:t>
            </a:r>
            <a:r>
              <a:rPr lang="en-GB" sz="1200" dirty="0" err="1">
                <a:latin typeface="Calibri"/>
                <a:cs typeface="Calibri"/>
              </a:rPr>
              <a:t>l’objectif</a:t>
            </a:r>
            <a:r>
              <a:rPr lang="en-GB" sz="1200" dirty="0">
                <a:latin typeface="Calibri"/>
                <a:cs typeface="Calibri"/>
              </a:rPr>
              <a:t> de </a:t>
            </a:r>
            <a:r>
              <a:rPr lang="en-GB" sz="1200" dirty="0" err="1">
                <a:latin typeface="Calibri"/>
                <a:cs typeface="Calibri"/>
              </a:rPr>
              <a:t>reconception</a:t>
            </a:r>
            <a:r>
              <a:rPr lang="en-GB" sz="1200" dirty="0">
                <a:latin typeface="Calibri"/>
                <a:cs typeface="Calibri"/>
              </a:rPr>
              <a:t>. Pour le pare-choc à droite, </a:t>
            </a:r>
            <a:r>
              <a:rPr lang="en-GB" sz="1200" dirty="0" err="1">
                <a:latin typeface="Calibri"/>
                <a:cs typeface="Calibri"/>
              </a:rPr>
              <a:t>c’est</a:t>
            </a:r>
            <a:r>
              <a:rPr lang="en-GB" sz="1200" dirty="0">
                <a:latin typeface="Calibri"/>
                <a:cs typeface="Calibri"/>
              </a:rPr>
              <a:t> la contribution de la masse de la </a:t>
            </a:r>
            <a:r>
              <a:rPr lang="en-GB" sz="1200" dirty="0" err="1">
                <a:latin typeface="Calibri"/>
                <a:cs typeface="Calibri"/>
              </a:rPr>
              <a:t>barrière</a:t>
            </a:r>
            <a:r>
              <a:rPr lang="en-GB" sz="1200" dirty="0">
                <a:latin typeface="Calibri"/>
                <a:cs typeface="Calibri"/>
              </a:rPr>
              <a:t> à la masse </a:t>
            </a:r>
            <a:r>
              <a:rPr lang="en-GB" sz="1200" dirty="0" err="1">
                <a:latin typeface="Calibri"/>
                <a:cs typeface="Calibri"/>
              </a:rPr>
              <a:t>totale</a:t>
            </a:r>
            <a:r>
              <a:rPr lang="en-GB" sz="1200" dirty="0">
                <a:latin typeface="Calibri"/>
                <a:cs typeface="Calibri"/>
              </a:rPr>
              <a:t> du </a:t>
            </a:r>
            <a:r>
              <a:rPr lang="en-GB" sz="1200" dirty="0" err="1">
                <a:latin typeface="Calibri"/>
                <a:cs typeface="Calibri"/>
              </a:rPr>
              <a:t>véhicule</a:t>
            </a:r>
            <a:r>
              <a:rPr lang="en-GB" sz="1200" dirty="0">
                <a:latin typeface="Calibri"/>
                <a:cs typeface="Calibri"/>
              </a:rPr>
              <a:t> qui, sur la durée de vie, </a:t>
            </a:r>
            <a:r>
              <a:rPr lang="en-GB" sz="1200" dirty="0" err="1">
                <a:latin typeface="Calibri"/>
                <a:cs typeface="Calibri"/>
              </a:rPr>
              <a:t>entraine</a:t>
            </a:r>
            <a:r>
              <a:rPr lang="en-GB" sz="1200" dirty="0">
                <a:latin typeface="Calibri"/>
                <a:cs typeface="Calibri"/>
              </a:rPr>
              <a:t> la plus </a:t>
            </a:r>
            <a:r>
              <a:rPr lang="en-GB" sz="1200" dirty="0" err="1">
                <a:latin typeface="Calibri"/>
                <a:cs typeface="Calibri"/>
              </a:rPr>
              <a:t>grosse</a:t>
            </a:r>
            <a:r>
              <a:rPr lang="en-GB" sz="1200" dirty="0">
                <a:latin typeface="Calibri"/>
                <a:cs typeface="Calibri"/>
              </a:rPr>
              <a:t> </a:t>
            </a:r>
            <a:r>
              <a:rPr lang="en-GB" sz="1200" dirty="0" err="1">
                <a:latin typeface="Calibri"/>
                <a:cs typeface="Calibri"/>
              </a:rPr>
              <a:t>consommation</a:t>
            </a:r>
            <a:r>
              <a:rPr lang="en-GB" sz="1200" dirty="0">
                <a:latin typeface="Calibri"/>
                <a:cs typeface="Calibri"/>
              </a:rPr>
              <a:t> </a:t>
            </a:r>
            <a:r>
              <a:rPr lang="en-GB" sz="1200" dirty="0" err="1">
                <a:latin typeface="Calibri"/>
                <a:cs typeface="Calibri"/>
              </a:rPr>
              <a:t>d’énergie</a:t>
            </a:r>
            <a:r>
              <a:rPr lang="en-GB" sz="1200" dirty="0">
                <a:latin typeface="Calibri"/>
                <a:cs typeface="Calibri"/>
              </a:rPr>
              <a:t>, et </a:t>
            </a:r>
            <a:r>
              <a:rPr lang="en-GB" sz="1200" dirty="0" err="1">
                <a:latin typeface="Calibri"/>
                <a:cs typeface="Calibri"/>
              </a:rPr>
              <a:t>rendant</a:t>
            </a:r>
            <a:r>
              <a:rPr lang="en-GB" sz="1200" dirty="0">
                <a:latin typeface="Calibri"/>
                <a:cs typeface="Calibri"/>
              </a:rPr>
              <a:t> </a:t>
            </a:r>
            <a:r>
              <a:rPr lang="en-GB" sz="1200" dirty="0" err="1">
                <a:latin typeface="Calibri"/>
                <a:cs typeface="Calibri"/>
              </a:rPr>
              <a:t>l’allègement</a:t>
            </a:r>
            <a:r>
              <a:rPr lang="en-GB" sz="1200" dirty="0">
                <a:latin typeface="Calibri"/>
                <a:cs typeface="Calibri"/>
              </a:rPr>
              <a:t> </a:t>
            </a:r>
            <a:r>
              <a:rPr lang="en-GB" sz="1200" dirty="0" err="1">
                <a:latin typeface="Calibri"/>
                <a:cs typeface="Calibri"/>
              </a:rPr>
              <a:t>l’objectif</a:t>
            </a:r>
            <a:r>
              <a:rPr lang="en-GB" sz="1200" dirty="0">
                <a:latin typeface="Calibri"/>
                <a:cs typeface="Calibri"/>
              </a:rPr>
              <a:t> de </a:t>
            </a:r>
            <a:r>
              <a:rPr lang="en-GB" sz="1200" dirty="0" err="1">
                <a:latin typeface="Calibri"/>
                <a:cs typeface="Calibri"/>
              </a:rPr>
              <a:t>reconception</a:t>
            </a:r>
            <a:r>
              <a:rPr lang="en-GB" sz="1200" dirty="0">
                <a:latin typeface="Calibri"/>
                <a:cs typeface="Calibri"/>
              </a:rPr>
              <a:t>.</a:t>
            </a:r>
          </a:p>
          <a:p>
            <a:endParaRPr lang="en-GB" sz="1200" dirty="0"/>
          </a:p>
          <a:p>
            <a:r>
              <a:rPr lang="en-GB" sz="1200" dirty="0">
                <a:latin typeface="Calibri"/>
                <a:cs typeface="Calibri"/>
              </a:rPr>
              <a:t>Lors de </a:t>
            </a:r>
            <a:r>
              <a:rPr lang="en-GB" sz="1200" dirty="0" err="1">
                <a:latin typeface="Calibri"/>
                <a:cs typeface="Calibri"/>
              </a:rPr>
              <a:t>leur</a:t>
            </a:r>
            <a:r>
              <a:rPr lang="en-GB" sz="1200" dirty="0">
                <a:latin typeface="Calibri"/>
                <a:cs typeface="Calibri"/>
              </a:rPr>
              <a:t> utilisation (dans le </a:t>
            </a:r>
            <a:r>
              <a:rPr lang="en-GB" sz="1200" dirty="0" err="1">
                <a:latin typeface="Calibri"/>
                <a:cs typeface="Calibri"/>
              </a:rPr>
              <a:t>cas</a:t>
            </a:r>
            <a:r>
              <a:rPr lang="en-GB" sz="1200" dirty="0">
                <a:latin typeface="Calibri"/>
                <a:cs typeface="Calibri"/>
              </a:rPr>
              <a:t> d’un </a:t>
            </a:r>
            <a:r>
              <a:rPr lang="en-GB" dirty="0">
                <a:latin typeface="Calibri"/>
                <a:cs typeface="Calibri"/>
              </a:rPr>
              <a:t>choc</a:t>
            </a:r>
            <a:r>
              <a:rPr lang="en-GB" sz="1200" dirty="0">
                <a:latin typeface="Calibri"/>
                <a:cs typeface="Calibri"/>
              </a:rPr>
              <a:t>) les </a:t>
            </a:r>
            <a:r>
              <a:rPr lang="en-GB" sz="1200" dirty="0" err="1">
                <a:latin typeface="Calibri"/>
                <a:cs typeface="Calibri"/>
              </a:rPr>
              <a:t>barrières</a:t>
            </a:r>
            <a:r>
              <a:rPr lang="en-GB" sz="1200" dirty="0">
                <a:latin typeface="Calibri"/>
                <a:cs typeface="Calibri"/>
              </a:rPr>
              <a:t> </a:t>
            </a:r>
            <a:r>
              <a:rPr lang="en-GB" sz="1200" dirty="0" err="1">
                <a:latin typeface="Calibri"/>
                <a:cs typeface="Calibri"/>
              </a:rPr>
              <a:t>sont</a:t>
            </a:r>
            <a:r>
              <a:rPr lang="en-GB" sz="1200" dirty="0">
                <a:latin typeface="Calibri"/>
                <a:cs typeface="Calibri"/>
              </a:rPr>
              <a:t> </a:t>
            </a:r>
            <a:r>
              <a:rPr lang="en-GB" sz="1200" dirty="0" err="1">
                <a:latin typeface="Calibri"/>
                <a:cs typeface="Calibri"/>
              </a:rPr>
              <a:t>sollicitées</a:t>
            </a:r>
            <a:r>
              <a:rPr lang="en-GB" sz="1200" dirty="0">
                <a:latin typeface="Calibri"/>
                <a:cs typeface="Calibri"/>
              </a:rPr>
              <a:t> </a:t>
            </a:r>
            <a:r>
              <a:rPr lang="en-GB" sz="1200" dirty="0" err="1">
                <a:latin typeface="Calibri"/>
                <a:cs typeface="Calibri"/>
              </a:rPr>
              <a:t>en</a:t>
            </a:r>
            <a:r>
              <a:rPr lang="en-GB" sz="1200" dirty="0">
                <a:latin typeface="Calibri"/>
                <a:cs typeface="Calibri"/>
              </a:rPr>
              <a:t> flexion – </a:t>
            </a:r>
            <a:r>
              <a:rPr lang="en-GB" sz="1200" dirty="0" err="1">
                <a:latin typeface="Calibri"/>
                <a:cs typeface="Calibri"/>
              </a:rPr>
              <a:t>elles</a:t>
            </a:r>
            <a:r>
              <a:rPr lang="en-GB" sz="1200" dirty="0">
                <a:latin typeface="Calibri"/>
                <a:cs typeface="Calibri"/>
              </a:rPr>
              <a:t> </a:t>
            </a:r>
            <a:r>
              <a:rPr lang="en-GB" sz="1200" dirty="0" err="1">
                <a:latin typeface="Calibri"/>
                <a:cs typeface="Calibri"/>
              </a:rPr>
              <a:t>doivent</a:t>
            </a:r>
            <a:r>
              <a:rPr lang="en-GB" sz="1200" dirty="0">
                <a:latin typeface="Calibri"/>
                <a:cs typeface="Calibri"/>
              </a:rPr>
              <a:t> </a:t>
            </a:r>
            <a:r>
              <a:rPr lang="en-GB" sz="1200" dirty="0" err="1">
                <a:latin typeface="Calibri"/>
                <a:cs typeface="Calibri"/>
              </a:rPr>
              <a:t>être</a:t>
            </a:r>
            <a:r>
              <a:rPr lang="en-GB" sz="1200" dirty="0">
                <a:latin typeface="Calibri"/>
                <a:cs typeface="Calibri"/>
              </a:rPr>
              <a:t> </a:t>
            </a:r>
            <a:r>
              <a:rPr lang="en-GB" sz="1200" dirty="0" err="1">
                <a:latin typeface="Calibri"/>
                <a:cs typeface="Calibri"/>
              </a:rPr>
              <a:t>suffisament</a:t>
            </a:r>
            <a:r>
              <a:rPr lang="en-GB" sz="1200" dirty="0">
                <a:latin typeface="Calibri"/>
                <a:cs typeface="Calibri"/>
              </a:rPr>
              <a:t> </a:t>
            </a:r>
            <a:r>
              <a:rPr lang="en-GB" sz="1200" dirty="0" err="1">
                <a:latin typeface="Calibri"/>
                <a:cs typeface="Calibri"/>
              </a:rPr>
              <a:t>robustes</a:t>
            </a:r>
            <a:r>
              <a:rPr lang="en-GB" sz="1200" dirty="0">
                <a:latin typeface="Calibri"/>
                <a:cs typeface="Calibri"/>
              </a:rPr>
              <a:t> </a:t>
            </a:r>
            <a:r>
              <a:rPr lang="en-GB" sz="1200" dirty="0" err="1">
                <a:latin typeface="Calibri"/>
                <a:cs typeface="Calibri"/>
              </a:rPr>
              <a:t>en</a:t>
            </a:r>
            <a:r>
              <a:rPr lang="en-GB" sz="1200" dirty="0">
                <a:latin typeface="Calibri"/>
                <a:cs typeface="Calibri"/>
              </a:rPr>
              <a:t> flexion pour </a:t>
            </a:r>
            <a:r>
              <a:rPr lang="en-GB" sz="1200" dirty="0" err="1">
                <a:latin typeface="Calibri"/>
                <a:cs typeface="Calibri"/>
              </a:rPr>
              <a:t>transférer</a:t>
            </a:r>
            <a:r>
              <a:rPr lang="en-GB" sz="1200" dirty="0">
                <a:latin typeface="Calibri"/>
                <a:cs typeface="Calibri"/>
              </a:rPr>
              <a:t> la charge aux fixations de la </a:t>
            </a:r>
            <a:r>
              <a:rPr lang="en-GB" sz="1200" dirty="0" err="1">
                <a:latin typeface="Calibri"/>
                <a:cs typeface="Calibri"/>
              </a:rPr>
              <a:t>rambardes</a:t>
            </a:r>
            <a:r>
              <a:rPr lang="en-GB" sz="1200" dirty="0">
                <a:latin typeface="Calibri"/>
                <a:cs typeface="Calibri"/>
              </a:rPr>
              <a:t> sur la route, </a:t>
            </a:r>
            <a:r>
              <a:rPr lang="en-GB" sz="1200" dirty="0" err="1">
                <a:latin typeface="Calibri"/>
                <a:cs typeface="Calibri"/>
              </a:rPr>
              <a:t>ou</a:t>
            </a:r>
            <a:r>
              <a:rPr lang="en-GB" sz="1200" dirty="0">
                <a:latin typeface="Calibri"/>
                <a:cs typeface="Calibri"/>
              </a:rPr>
              <a:t> aux parties </a:t>
            </a:r>
            <a:r>
              <a:rPr lang="en-GB" sz="1200" dirty="0" err="1">
                <a:latin typeface="Calibri"/>
                <a:cs typeface="Calibri"/>
              </a:rPr>
              <a:t>absorbant</a:t>
            </a:r>
            <a:r>
              <a:rPr lang="en-GB" sz="1200" dirty="0">
                <a:latin typeface="Calibri"/>
                <a:cs typeface="Calibri"/>
              </a:rPr>
              <a:t> </a:t>
            </a:r>
            <a:r>
              <a:rPr lang="en-GB" sz="1200" dirty="0" err="1">
                <a:latin typeface="Calibri"/>
                <a:cs typeface="Calibri"/>
              </a:rPr>
              <a:t>l’énergie</a:t>
            </a:r>
            <a:r>
              <a:rPr lang="en-GB" sz="1200" dirty="0">
                <a:latin typeface="Calibri"/>
                <a:cs typeface="Calibri"/>
              </a:rPr>
              <a:t> du </a:t>
            </a:r>
            <a:r>
              <a:rPr lang="en-GB" sz="1200" dirty="0" err="1">
                <a:latin typeface="Calibri"/>
                <a:cs typeface="Calibri"/>
              </a:rPr>
              <a:t>véhicule</a:t>
            </a:r>
            <a:r>
              <a:rPr lang="en-GB" sz="1200" dirty="0">
                <a:latin typeface="Calibri"/>
                <a:cs typeface="Calibri"/>
              </a:rPr>
              <a:t>. La </a:t>
            </a:r>
            <a:r>
              <a:rPr lang="en-GB" sz="1200" dirty="0" err="1">
                <a:latin typeface="Calibri"/>
                <a:cs typeface="Calibri"/>
              </a:rPr>
              <a:t>ligne</a:t>
            </a:r>
            <a:r>
              <a:rPr lang="en-GB" sz="1200" dirty="0">
                <a:latin typeface="Calibri"/>
                <a:cs typeface="Calibri"/>
              </a:rPr>
              <a:t> du bas </a:t>
            </a:r>
            <a:r>
              <a:rPr lang="en-GB" sz="1200" dirty="0" err="1">
                <a:latin typeface="Calibri"/>
                <a:cs typeface="Calibri"/>
              </a:rPr>
              <a:t>donne</a:t>
            </a:r>
            <a:r>
              <a:rPr lang="en-GB" sz="1200" dirty="0">
                <a:latin typeface="Calibri"/>
                <a:cs typeface="Calibri"/>
              </a:rPr>
              <a:t> </a:t>
            </a:r>
            <a:r>
              <a:rPr lang="en-GB" sz="1200" dirty="0" err="1">
                <a:latin typeface="Calibri"/>
                <a:cs typeface="Calibri"/>
              </a:rPr>
              <a:t>l’indice</a:t>
            </a:r>
            <a:r>
              <a:rPr lang="en-GB" sz="1200" dirty="0">
                <a:latin typeface="Calibri"/>
                <a:cs typeface="Calibri"/>
              </a:rPr>
              <a:t> de performance </a:t>
            </a:r>
            <a:r>
              <a:rPr lang="en-GB" sz="1200" dirty="0" err="1">
                <a:latin typeface="Calibri"/>
                <a:cs typeface="Calibri"/>
              </a:rPr>
              <a:t>adéquate</a:t>
            </a:r>
            <a:r>
              <a:rPr lang="en-GB" sz="1200" dirty="0">
                <a:latin typeface="Calibri"/>
                <a:cs typeface="Calibri"/>
              </a:rPr>
              <a:t> pour </a:t>
            </a:r>
            <a:r>
              <a:rPr lang="en-GB" sz="1200" dirty="0" err="1">
                <a:latin typeface="Calibri"/>
                <a:cs typeface="Calibri"/>
              </a:rPr>
              <a:t>chaque</a:t>
            </a:r>
            <a:r>
              <a:rPr lang="en-GB" sz="1200" dirty="0">
                <a:latin typeface="Calibri"/>
                <a:cs typeface="Calibri"/>
              </a:rPr>
              <a:t> </a:t>
            </a:r>
            <a:r>
              <a:rPr lang="en-GB" sz="1200" dirty="0" err="1">
                <a:latin typeface="Calibri"/>
                <a:cs typeface="Calibri"/>
              </a:rPr>
              <a:t>cas</a:t>
            </a:r>
            <a:r>
              <a:rPr lang="en-GB" sz="1200" dirty="0">
                <a:latin typeface="Calibri"/>
                <a:cs typeface="Calibri"/>
              </a:rPr>
              <a:t>. </a:t>
            </a:r>
            <a:r>
              <a:rPr lang="en-GB" sz="1200" dirty="0" err="1">
                <a:latin typeface="Calibri"/>
                <a:cs typeface="Calibri"/>
              </a:rPr>
              <a:t>Celui</a:t>
            </a:r>
            <a:r>
              <a:rPr lang="en-GB" sz="1200" dirty="0">
                <a:latin typeface="Calibri"/>
                <a:cs typeface="Calibri"/>
              </a:rPr>
              <a:t> à gauche pour la </a:t>
            </a:r>
            <a:r>
              <a:rPr lang="en-GB" sz="1200" dirty="0" err="1">
                <a:latin typeface="Calibri"/>
                <a:cs typeface="Calibri"/>
              </a:rPr>
              <a:t>barrière</a:t>
            </a:r>
            <a:r>
              <a:rPr lang="en-GB" sz="1200" dirty="0">
                <a:latin typeface="Calibri"/>
                <a:cs typeface="Calibri"/>
              </a:rPr>
              <a:t> </a:t>
            </a:r>
            <a:r>
              <a:rPr lang="en-GB" sz="1200" dirty="0" err="1">
                <a:latin typeface="Calibri"/>
                <a:cs typeface="Calibri"/>
              </a:rPr>
              <a:t>statique</a:t>
            </a:r>
            <a:r>
              <a:rPr lang="en-GB" sz="1200" dirty="0">
                <a:latin typeface="Calibri"/>
                <a:cs typeface="Calibri"/>
              </a:rPr>
              <a:t> </a:t>
            </a:r>
            <a:r>
              <a:rPr lang="en-GB" sz="1200" dirty="0" err="1">
                <a:latin typeface="Calibri"/>
                <a:cs typeface="Calibri"/>
              </a:rPr>
              <a:t>caractérise</a:t>
            </a:r>
            <a:r>
              <a:rPr lang="en-GB" sz="1200" dirty="0">
                <a:latin typeface="Calibri"/>
                <a:cs typeface="Calibri"/>
              </a:rPr>
              <a:t> les </a:t>
            </a:r>
            <a:r>
              <a:rPr lang="en-GB" sz="1200" dirty="0" err="1">
                <a:latin typeface="Calibri"/>
                <a:cs typeface="Calibri"/>
              </a:rPr>
              <a:t>matériaux</a:t>
            </a:r>
            <a:r>
              <a:rPr lang="en-GB" sz="1200" dirty="0">
                <a:latin typeface="Calibri"/>
                <a:cs typeface="Calibri"/>
              </a:rPr>
              <a:t> avec </a:t>
            </a:r>
            <a:r>
              <a:rPr lang="en-GB" sz="1200" dirty="0" err="1">
                <a:latin typeface="Calibri"/>
                <a:cs typeface="Calibri"/>
              </a:rPr>
              <a:t>faible</a:t>
            </a:r>
            <a:r>
              <a:rPr lang="en-GB" sz="1200" dirty="0">
                <a:latin typeface="Calibri"/>
                <a:cs typeface="Calibri"/>
              </a:rPr>
              <a:t> </a:t>
            </a:r>
            <a:r>
              <a:rPr lang="en-GB" sz="1200" dirty="0" err="1">
                <a:latin typeface="Calibri"/>
                <a:cs typeface="Calibri"/>
              </a:rPr>
              <a:t>énergie</a:t>
            </a:r>
            <a:r>
              <a:rPr lang="en-GB" sz="1200" dirty="0">
                <a:latin typeface="Calibri"/>
                <a:cs typeface="Calibri"/>
              </a:rPr>
              <a:t> grise par </a:t>
            </a:r>
            <a:r>
              <a:rPr lang="en-GB" sz="1200" dirty="0" err="1">
                <a:latin typeface="Calibri"/>
                <a:cs typeface="Calibri"/>
              </a:rPr>
              <a:t>unité</a:t>
            </a:r>
            <a:r>
              <a:rPr lang="en-GB" sz="1200" dirty="0">
                <a:latin typeface="Calibri"/>
                <a:cs typeface="Calibri"/>
              </a:rPr>
              <a:t> de </a:t>
            </a:r>
            <a:r>
              <a:rPr lang="en-GB" sz="1200" dirty="0" err="1">
                <a:latin typeface="Calibri"/>
                <a:cs typeface="Calibri"/>
              </a:rPr>
              <a:t>limite</a:t>
            </a:r>
            <a:r>
              <a:rPr lang="en-GB" sz="1200" dirty="0">
                <a:latin typeface="Calibri"/>
                <a:cs typeface="Calibri"/>
              </a:rPr>
              <a:t> </a:t>
            </a:r>
            <a:r>
              <a:rPr lang="en-GB" sz="1200" dirty="0" err="1">
                <a:latin typeface="Calibri"/>
                <a:cs typeface="Calibri"/>
              </a:rPr>
              <a:t>élastique</a:t>
            </a:r>
            <a:r>
              <a:rPr lang="en-GB" sz="1200" dirty="0">
                <a:latin typeface="Calibri"/>
                <a:cs typeface="Calibri"/>
              </a:rPr>
              <a:t>, </a:t>
            </a:r>
            <a:r>
              <a:rPr lang="en-GB" sz="1200" dirty="0" err="1">
                <a:latin typeface="Calibri"/>
                <a:cs typeface="Calibri"/>
              </a:rPr>
              <a:t>celui</a:t>
            </a:r>
            <a:r>
              <a:rPr lang="en-GB" sz="1200" dirty="0">
                <a:latin typeface="Calibri"/>
                <a:cs typeface="Calibri"/>
              </a:rPr>
              <a:t> à droite </a:t>
            </a:r>
            <a:r>
              <a:rPr lang="en-GB" sz="1200" dirty="0" err="1">
                <a:latin typeface="Calibri"/>
                <a:cs typeface="Calibri"/>
              </a:rPr>
              <a:t>caractérise</a:t>
            </a:r>
            <a:r>
              <a:rPr lang="en-GB" sz="1200" dirty="0">
                <a:latin typeface="Calibri"/>
                <a:cs typeface="Calibri"/>
              </a:rPr>
              <a:t> la </a:t>
            </a:r>
            <a:r>
              <a:rPr lang="en-GB" sz="1200" dirty="0" err="1">
                <a:latin typeface="Calibri"/>
                <a:cs typeface="Calibri"/>
              </a:rPr>
              <a:t>faible</a:t>
            </a:r>
            <a:r>
              <a:rPr lang="en-GB" sz="1200" dirty="0">
                <a:latin typeface="Calibri"/>
                <a:cs typeface="Calibri"/>
              </a:rPr>
              <a:t> masse par </a:t>
            </a:r>
            <a:r>
              <a:rPr lang="en-GB" sz="1200" dirty="0" err="1">
                <a:latin typeface="Calibri"/>
                <a:cs typeface="Calibri"/>
              </a:rPr>
              <a:t>unité</a:t>
            </a:r>
            <a:r>
              <a:rPr lang="en-GB" sz="1200" dirty="0">
                <a:latin typeface="Calibri"/>
                <a:cs typeface="Calibri"/>
              </a:rPr>
              <a:t> de </a:t>
            </a:r>
            <a:r>
              <a:rPr lang="en-GB" sz="1200" dirty="0" err="1">
                <a:latin typeface="Calibri"/>
                <a:cs typeface="Calibri"/>
              </a:rPr>
              <a:t>limite</a:t>
            </a:r>
            <a:r>
              <a:rPr lang="en-GB" sz="1200" dirty="0">
                <a:latin typeface="Calibri"/>
                <a:cs typeface="Calibri"/>
              </a:rPr>
              <a:t> </a:t>
            </a:r>
            <a:r>
              <a:rPr lang="en-GB" dirty="0" err="1">
                <a:latin typeface="Calibri"/>
                <a:cs typeface="Calibri"/>
              </a:rPr>
              <a:t>d'élasticité</a:t>
            </a:r>
            <a:r>
              <a:rPr lang="en-GB" sz="1200" dirty="0">
                <a:latin typeface="Calibri"/>
                <a:cs typeface="Calibri"/>
              </a:rPr>
              <a:t>. Nous </a:t>
            </a:r>
            <a:r>
              <a:rPr lang="en-GB" sz="1200" dirty="0" err="1">
                <a:latin typeface="Calibri"/>
                <a:cs typeface="Calibri"/>
              </a:rPr>
              <a:t>allons</a:t>
            </a:r>
            <a:r>
              <a:rPr lang="en-GB" sz="1200" dirty="0">
                <a:latin typeface="Calibri"/>
                <a:cs typeface="Calibri"/>
              </a:rPr>
              <a:t> les tracer dans les planches </a:t>
            </a:r>
            <a:r>
              <a:rPr lang="en-GB" sz="1200" dirty="0" err="1">
                <a:latin typeface="Calibri"/>
                <a:cs typeface="Calibri"/>
              </a:rPr>
              <a:t>suivantes</a:t>
            </a:r>
            <a:r>
              <a:rPr lang="en-GB" sz="1200" dirty="0">
                <a:latin typeface="Calibri"/>
                <a:cs typeface="Calibri"/>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253631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Tracer de </a:t>
            </a:r>
            <a:r>
              <a:rPr lang="en-GB" sz="1400" b="1" i="1" dirty="0" err="1"/>
              <a:t>l’indice</a:t>
            </a:r>
            <a:r>
              <a:rPr lang="en-GB" sz="1400" b="1" i="1" dirty="0"/>
              <a:t> pour la </a:t>
            </a:r>
            <a:r>
              <a:rPr lang="en-GB" sz="1400" b="1" i="1" dirty="0" err="1"/>
              <a:t>barrière</a:t>
            </a:r>
            <a:r>
              <a:rPr lang="en-GB" sz="1400" b="1" i="1" dirty="0"/>
              <a:t> </a:t>
            </a:r>
            <a:r>
              <a:rPr lang="en-GB" sz="1400" b="1" i="1" dirty="0" err="1"/>
              <a:t>statique</a:t>
            </a:r>
            <a:endParaRPr lang="en-GB" sz="1400" b="1" i="1" dirty="0"/>
          </a:p>
          <a:p>
            <a:pPr algn="ctr"/>
            <a:endParaRPr lang="en-GB" sz="1400" b="1" i="1" dirty="0"/>
          </a:p>
          <a:p>
            <a:r>
              <a:rPr lang="en-GB" sz="1200" dirty="0" err="1">
                <a:latin typeface="Calibri"/>
                <a:cs typeface="Calibri"/>
              </a:rPr>
              <a:t>L’axe</a:t>
            </a:r>
            <a:r>
              <a:rPr lang="en-GB" sz="1200" dirty="0">
                <a:latin typeface="Calibri"/>
                <a:cs typeface="Calibri"/>
              </a:rPr>
              <a:t> Y de </a:t>
            </a:r>
            <a:r>
              <a:rPr lang="en-GB" sz="1200" dirty="0" err="1">
                <a:latin typeface="Calibri"/>
                <a:cs typeface="Calibri"/>
              </a:rPr>
              <a:t>ce</a:t>
            </a:r>
            <a:r>
              <a:rPr lang="en-GB" sz="1200" dirty="0">
                <a:latin typeface="Calibri"/>
                <a:cs typeface="Calibri"/>
              </a:rPr>
              <a:t> </a:t>
            </a:r>
            <a:r>
              <a:rPr lang="en-GB" sz="1200" dirty="0" err="1">
                <a:latin typeface="Calibri"/>
                <a:cs typeface="Calibri"/>
              </a:rPr>
              <a:t>graphique</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l’indice</a:t>
            </a:r>
            <a:r>
              <a:rPr lang="en-GB" sz="1200" dirty="0">
                <a:latin typeface="Calibri"/>
                <a:cs typeface="Calibri"/>
              </a:rPr>
              <a:t> pour la </a:t>
            </a:r>
            <a:r>
              <a:rPr lang="en-GB" sz="1200" dirty="0" err="1">
                <a:latin typeface="Calibri"/>
                <a:cs typeface="Calibri"/>
              </a:rPr>
              <a:t>barrière</a:t>
            </a:r>
            <a:r>
              <a:rPr lang="en-GB" sz="1200" dirty="0">
                <a:latin typeface="Calibri"/>
                <a:cs typeface="Calibri"/>
              </a:rPr>
              <a:t> </a:t>
            </a:r>
            <a:r>
              <a:rPr lang="en-GB" sz="1200" dirty="0" err="1">
                <a:latin typeface="Calibri"/>
                <a:cs typeface="Calibri"/>
              </a:rPr>
              <a:t>statique</a:t>
            </a:r>
            <a:r>
              <a:rPr lang="en-GB" sz="1200" dirty="0">
                <a:latin typeface="Calibri"/>
                <a:cs typeface="Calibri"/>
              </a:rPr>
              <a:t>, </a:t>
            </a:r>
            <a:r>
              <a:rPr lang="en-GB" sz="1200" dirty="0" err="1">
                <a:latin typeface="Calibri"/>
                <a:cs typeface="Calibri"/>
              </a:rPr>
              <a:t>réalisé</a:t>
            </a:r>
            <a:r>
              <a:rPr lang="en-GB" sz="1200" dirty="0">
                <a:latin typeface="Calibri"/>
                <a:cs typeface="Calibri"/>
              </a:rPr>
              <a:t> à </a:t>
            </a:r>
            <a:r>
              <a:rPr lang="en-GB" sz="1200" dirty="0" err="1">
                <a:latin typeface="Calibri"/>
                <a:cs typeface="Calibri"/>
              </a:rPr>
              <a:t>l’aide</a:t>
            </a:r>
            <a:r>
              <a:rPr lang="en-GB" sz="1200" dirty="0">
                <a:latin typeface="Calibri"/>
                <a:cs typeface="Calibri"/>
              </a:rPr>
              <a:t> de Granta EduPack Level 2. La </a:t>
            </a:r>
            <a:r>
              <a:rPr lang="en-GB" sz="1200" dirty="0" err="1">
                <a:latin typeface="Calibri"/>
                <a:cs typeface="Calibri"/>
              </a:rPr>
              <a:t>boite</a:t>
            </a:r>
            <a:r>
              <a:rPr lang="en-GB" sz="1200" dirty="0">
                <a:latin typeface="Calibri"/>
                <a:cs typeface="Calibri"/>
              </a:rPr>
              <a:t> de </a:t>
            </a:r>
            <a:r>
              <a:rPr lang="en-GB" sz="1200" dirty="0" err="1">
                <a:latin typeface="Calibri"/>
                <a:cs typeface="Calibri"/>
              </a:rPr>
              <a:t>sélection</a:t>
            </a:r>
            <a:r>
              <a:rPr lang="en-GB" sz="1200" dirty="0">
                <a:latin typeface="Calibri"/>
                <a:cs typeface="Calibri"/>
              </a:rPr>
              <a:t> jaune </a:t>
            </a:r>
            <a:r>
              <a:rPr lang="en-GB" sz="1200" dirty="0" err="1">
                <a:latin typeface="Calibri"/>
                <a:cs typeface="Calibri"/>
              </a:rPr>
              <a:t>isole</a:t>
            </a:r>
            <a:r>
              <a:rPr lang="en-GB" sz="1200" dirty="0">
                <a:latin typeface="Calibri"/>
                <a:cs typeface="Calibri"/>
              </a:rPr>
              <a:t> les </a:t>
            </a:r>
            <a:r>
              <a:rPr lang="en-GB" sz="1200" dirty="0" err="1">
                <a:latin typeface="Calibri"/>
                <a:cs typeface="Calibri"/>
              </a:rPr>
              <a:t>matériaux</a:t>
            </a:r>
            <a:r>
              <a:rPr lang="en-GB" sz="1200" dirty="0">
                <a:latin typeface="Calibri"/>
                <a:cs typeface="Calibri"/>
              </a:rPr>
              <a:t> avec la plus </a:t>
            </a:r>
            <a:r>
              <a:rPr lang="en-GB" sz="1200" dirty="0" err="1">
                <a:latin typeface="Calibri"/>
                <a:cs typeface="Calibri"/>
              </a:rPr>
              <a:t>grande</a:t>
            </a:r>
            <a:r>
              <a:rPr lang="en-GB" sz="1200" dirty="0">
                <a:latin typeface="Calibri"/>
                <a:cs typeface="Calibri"/>
              </a:rPr>
              <a:t> </a:t>
            </a:r>
            <a:r>
              <a:rPr lang="en-GB" sz="1200" dirty="0" err="1">
                <a:latin typeface="Calibri"/>
                <a:cs typeface="Calibri"/>
              </a:rPr>
              <a:t>valeur</a:t>
            </a:r>
            <a:r>
              <a:rPr lang="en-GB" sz="1200" dirty="0">
                <a:latin typeface="Calibri"/>
                <a:cs typeface="Calibri"/>
              </a:rPr>
              <a:t> de </a:t>
            </a:r>
            <a:r>
              <a:rPr lang="en-GB" sz="1200" dirty="0" err="1">
                <a:latin typeface="Calibri"/>
                <a:cs typeface="Calibri"/>
              </a:rPr>
              <a:t>cet</a:t>
            </a:r>
            <a:r>
              <a:rPr lang="en-GB" sz="1200" dirty="0">
                <a:latin typeface="Calibri"/>
                <a:cs typeface="Calibri"/>
              </a:rPr>
              <a:t> </a:t>
            </a:r>
            <a:r>
              <a:rPr lang="en-GB" sz="1200" dirty="0" err="1">
                <a:latin typeface="Calibri"/>
                <a:cs typeface="Calibri"/>
              </a:rPr>
              <a:t>indice</a:t>
            </a:r>
            <a:r>
              <a:rPr lang="en-GB" sz="1200" dirty="0">
                <a:latin typeface="Calibri"/>
                <a:cs typeface="Calibri"/>
              </a:rPr>
              <a:t>. Ce </a:t>
            </a:r>
            <a:r>
              <a:rPr lang="en-GB" sz="1200" dirty="0" err="1">
                <a:latin typeface="Calibri"/>
                <a:cs typeface="Calibri"/>
              </a:rPr>
              <a:t>sont</a:t>
            </a:r>
            <a:r>
              <a:rPr lang="en-GB" sz="1200" dirty="0">
                <a:latin typeface="Calibri"/>
                <a:cs typeface="Calibri"/>
              </a:rPr>
              <a:t> </a:t>
            </a:r>
            <a:r>
              <a:rPr lang="en-GB" sz="1200" dirty="0" err="1">
                <a:latin typeface="Calibri"/>
                <a:cs typeface="Calibri"/>
              </a:rPr>
              <a:t>tous</a:t>
            </a:r>
            <a:r>
              <a:rPr lang="en-GB" sz="1200" dirty="0">
                <a:latin typeface="Calibri"/>
                <a:cs typeface="Calibri"/>
              </a:rPr>
              <a:t> des </a:t>
            </a:r>
            <a:r>
              <a:rPr lang="en-GB" sz="1200" dirty="0" err="1">
                <a:latin typeface="Calibri"/>
                <a:cs typeface="Calibri"/>
              </a:rPr>
              <a:t>alliages</a:t>
            </a:r>
            <a:r>
              <a:rPr lang="en-GB" sz="1200" dirty="0">
                <a:latin typeface="Calibri"/>
                <a:cs typeface="Calibri"/>
              </a:rPr>
              <a:t> </a:t>
            </a:r>
            <a:r>
              <a:rPr lang="en-GB" sz="1200" dirty="0" err="1">
                <a:latin typeface="Calibri"/>
                <a:cs typeface="Calibri"/>
              </a:rPr>
              <a:t>ferreux</a:t>
            </a:r>
            <a:r>
              <a:rPr lang="en-GB" sz="1200" dirty="0">
                <a:latin typeface="Calibri"/>
                <a:cs typeface="Calibri"/>
              </a:rPr>
              <a:t> – </a:t>
            </a:r>
            <a:r>
              <a:rPr lang="en-GB" sz="1200" b="1" dirty="0" err="1">
                <a:latin typeface="Calibri"/>
                <a:cs typeface="Calibri"/>
              </a:rPr>
              <a:t>aciers</a:t>
            </a:r>
            <a:r>
              <a:rPr lang="en-GB" sz="1200" b="1" dirty="0">
                <a:latin typeface="Calibri"/>
                <a:cs typeface="Calibri"/>
              </a:rPr>
              <a:t> à </a:t>
            </a:r>
            <a:r>
              <a:rPr lang="en-GB" b="1" dirty="0">
                <a:latin typeface="Calibri"/>
                <a:cs typeface="Calibri"/>
              </a:rPr>
              <a:t>haute </a:t>
            </a:r>
            <a:r>
              <a:rPr lang="en-GB" b="1" dirty="0" err="1">
                <a:latin typeface="Calibri"/>
                <a:cs typeface="Calibri"/>
              </a:rPr>
              <a:t>teneur</a:t>
            </a:r>
            <a:r>
              <a:rPr lang="en-GB" sz="1200" b="1" dirty="0">
                <a:latin typeface="Calibri"/>
                <a:cs typeface="Calibri"/>
              </a:rPr>
              <a:t> </a:t>
            </a:r>
            <a:r>
              <a:rPr lang="en-GB" sz="1200" b="1" dirty="0" err="1">
                <a:latin typeface="Calibri"/>
                <a:cs typeface="Calibri"/>
              </a:rPr>
              <a:t>carbone</a:t>
            </a:r>
            <a:r>
              <a:rPr lang="en-GB" sz="1200" dirty="0">
                <a:latin typeface="Calibri"/>
                <a:cs typeface="Calibri"/>
              </a:rPr>
              <a:t>. </a:t>
            </a:r>
            <a:r>
              <a:rPr lang="en-GB" sz="1200" dirty="0" err="1">
                <a:latin typeface="Calibri"/>
                <a:cs typeface="Calibri"/>
              </a:rPr>
              <a:t>Ils</a:t>
            </a:r>
            <a:r>
              <a:rPr lang="en-GB" sz="1200" dirty="0">
                <a:latin typeface="Calibri"/>
                <a:cs typeface="Calibri"/>
              </a:rPr>
              <a:t> </a:t>
            </a:r>
            <a:r>
              <a:rPr lang="en-GB" sz="1200" dirty="0" err="1">
                <a:latin typeface="Calibri"/>
                <a:cs typeface="Calibri"/>
              </a:rPr>
              <a:t>minimisent</a:t>
            </a:r>
            <a:r>
              <a:rPr lang="en-GB" sz="1200" dirty="0">
                <a:latin typeface="Calibri"/>
                <a:cs typeface="Calibri"/>
              </a:rPr>
              <a:t> </a:t>
            </a:r>
            <a:r>
              <a:rPr lang="en-GB" sz="1200" dirty="0" err="1">
                <a:latin typeface="Calibri"/>
                <a:cs typeface="Calibri"/>
              </a:rPr>
              <a:t>l’énergie</a:t>
            </a:r>
            <a:r>
              <a:rPr lang="en-GB" sz="1200" dirty="0">
                <a:latin typeface="Calibri"/>
                <a:cs typeface="Calibri"/>
              </a:rPr>
              <a:t> sur </a:t>
            </a:r>
            <a:r>
              <a:rPr lang="en-GB" sz="1200" dirty="0" err="1">
                <a:latin typeface="Calibri"/>
                <a:cs typeface="Calibri"/>
              </a:rPr>
              <a:t>toute</a:t>
            </a:r>
            <a:r>
              <a:rPr lang="en-GB" sz="1200" dirty="0">
                <a:latin typeface="Calibri"/>
                <a:cs typeface="Calibri"/>
              </a:rPr>
              <a:t> la vie </a:t>
            </a:r>
            <a:r>
              <a:rPr lang="en-GB" sz="1200" dirty="0" err="1">
                <a:latin typeface="Calibri"/>
                <a:cs typeface="Calibri"/>
              </a:rPr>
              <a:t>d’une</a:t>
            </a:r>
            <a:r>
              <a:rPr lang="en-GB" sz="1200" dirty="0">
                <a:latin typeface="Calibri"/>
                <a:cs typeface="Calibri"/>
              </a:rPr>
              <a:t> </a:t>
            </a:r>
            <a:r>
              <a:rPr lang="en-GB" sz="1200" dirty="0" err="1">
                <a:latin typeface="Calibri"/>
                <a:cs typeface="Calibri"/>
              </a:rPr>
              <a:t>barrière</a:t>
            </a:r>
            <a:r>
              <a:rPr lang="en-GB" sz="1200" dirty="0">
                <a:latin typeface="Calibri"/>
                <a:cs typeface="Calibri"/>
              </a:rPr>
              <a:t> </a:t>
            </a:r>
            <a:r>
              <a:rPr lang="en-GB" sz="1200" dirty="0" err="1">
                <a:latin typeface="Calibri"/>
                <a:cs typeface="Calibri"/>
              </a:rPr>
              <a:t>statique</a:t>
            </a:r>
            <a:r>
              <a:rPr lang="en-GB" sz="1200" dirty="0">
                <a:latin typeface="Calibri"/>
                <a:cs typeface="Calibri"/>
              </a:rPr>
              <a:t> </a:t>
            </a:r>
            <a:r>
              <a:rPr lang="en-GB" sz="1200" dirty="0" err="1">
                <a:latin typeface="Calibri"/>
                <a:cs typeface="Calibri"/>
              </a:rPr>
              <a:t>en</a:t>
            </a:r>
            <a:r>
              <a:rPr lang="en-GB" sz="1200" dirty="0">
                <a:latin typeface="Calibri"/>
                <a:cs typeface="Calibri"/>
              </a:rPr>
              <a:t> </a:t>
            </a:r>
            <a:r>
              <a:rPr lang="en-GB" sz="1200" dirty="0" err="1">
                <a:latin typeface="Calibri"/>
                <a:cs typeface="Calibri"/>
              </a:rPr>
              <a:t>minimisant</a:t>
            </a:r>
            <a:r>
              <a:rPr lang="en-GB" sz="1200" dirty="0">
                <a:latin typeface="Calibri"/>
                <a:cs typeface="Calibri"/>
              </a:rPr>
              <a:t> la phase la plus </a:t>
            </a:r>
            <a:r>
              <a:rPr lang="en-GB" sz="1200" dirty="0" err="1">
                <a:latin typeface="Calibri"/>
                <a:cs typeface="Calibri"/>
              </a:rPr>
              <a:t>consommatrice</a:t>
            </a:r>
            <a:r>
              <a:rPr lang="en-GB" sz="1200" dirty="0">
                <a:latin typeface="Calibri"/>
                <a:cs typeface="Calibri"/>
              </a:rPr>
              <a:t> – </a:t>
            </a:r>
            <a:r>
              <a:rPr lang="en-GB" sz="1200" dirty="0" err="1">
                <a:latin typeface="Calibri"/>
                <a:cs typeface="Calibri"/>
              </a:rPr>
              <a:t>celle</a:t>
            </a:r>
            <a:r>
              <a:rPr lang="en-GB" sz="1200" dirty="0">
                <a:latin typeface="Calibri"/>
                <a:cs typeface="Calibri"/>
              </a:rPr>
              <a:t> de </a:t>
            </a:r>
            <a:r>
              <a:rPr lang="en-GB" sz="1200" dirty="0" err="1">
                <a:latin typeface="Calibri"/>
                <a:cs typeface="Calibri"/>
              </a:rPr>
              <a:t>l’extraction</a:t>
            </a:r>
            <a:r>
              <a:rPr lang="en-GB" sz="1200" dirty="0">
                <a:latin typeface="Calibri"/>
                <a:cs typeface="Calibri"/>
              </a:rPr>
              <a:t> de la matière.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1096280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Calibri"/>
                <a:cs typeface="Calibri"/>
              </a:rPr>
              <a:t>Tracer </a:t>
            </a:r>
            <a:r>
              <a:rPr lang="en-GB" sz="1400" b="1" i="1" dirty="0" err="1">
                <a:latin typeface="Calibri"/>
                <a:cs typeface="Calibri"/>
              </a:rPr>
              <a:t>l’indice</a:t>
            </a:r>
            <a:r>
              <a:rPr lang="en-GB" sz="1400" b="1" i="1" dirty="0">
                <a:latin typeface="Calibri"/>
                <a:cs typeface="Calibri"/>
              </a:rPr>
              <a:t> pour la </a:t>
            </a:r>
            <a:r>
              <a:rPr lang="en-GB" sz="1400" b="1" i="1" dirty="0" err="1">
                <a:latin typeface="Calibri"/>
                <a:cs typeface="Calibri"/>
              </a:rPr>
              <a:t>barrière</a:t>
            </a:r>
            <a:r>
              <a:rPr lang="en-GB" sz="1400" b="1" i="1" dirty="0">
                <a:latin typeface="Calibri"/>
                <a:cs typeface="Calibri"/>
              </a:rPr>
              <a:t> mobile</a:t>
            </a:r>
          </a:p>
          <a:p>
            <a:pPr algn="ctr"/>
            <a:endParaRPr lang="en-GB" sz="1400" b="1" i="1" dirty="0"/>
          </a:p>
          <a:p>
            <a:pPr>
              <a:defRPr/>
            </a:pPr>
            <a:r>
              <a:rPr lang="en-GB" sz="1200" dirty="0" err="1">
                <a:latin typeface="Calibri"/>
                <a:cs typeface="Calibri"/>
              </a:rPr>
              <a:t>L’axe</a:t>
            </a:r>
            <a:r>
              <a:rPr lang="en-GB" sz="1200" dirty="0">
                <a:latin typeface="Calibri"/>
                <a:cs typeface="Calibri"/>
              </a:rPr>
              <a:t> Y de </a:t>
            </a:r>
            <a:r>
              <a:rPr lang="en-GB" sz="1200" dirty="0" err="1">
                <a:latin typeface="Calibri"/>
                <a:cs typeface="Calibri"/>
              </a:rPr>
              <a:t>ce</a:t>
            </a:r>
            <a:r>
              <a:rPr lang="en-GB" sz="1200" dirty="0">
                <a:latin typeface="Calibri"/>
                <a:cs typeface="Calibri"/>
              </a:rPr>
              <a:t> </a:t>
            </a:r>
            <a:r>
              <a:rPr lang="en-GB" sz="1200" dirty="0" err="1">
                <a:latin typeface="Calibri"/>
                <a:cs typeface="Calibri"/>
              </a:rPr>
              <a:t>graphique</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l’indice</a:t>
            </a:r>
            <a:r>
              <a:rPr lang="en-GB" sz="1200" dirty="0">
                <a:latin typeface="Calibri"/>
                <a:cs typeface="Calibri"/>
              </a:rPr>
              <a:t> pour la </a:t>
            </a:r>
            <a:r>
              <a:rPr lang="en-GB" sz="1200" dirty="0" err="1">
                <a:latin typeface="Calibri"/>
                <a:cs typeface="Calibri"/>
              </a:rPr>
              <a:t>barrière</a:t>
            </a:r>
            <a:r>
              <a:rPr lang="en-GB" sz="1200" dirty="0">
                <a:latin typeface="Calibri"/>
                <a:cs typeface="Calibri"/>
              </a:rPr>
              <a:t> mobile, </a:t>
            </a:r>
            <a:r>
              <a:rPr lang="en-GB" sz="1200" dirty="0" err="1">
                <a:latin typeface="Calibri"/>
                <a:cs typeface="Calibri"/>
              </a:rPr>
              <a:t>réalisé</a:t>
            </a:r>
            <a:r>
              <a:rPr lang="en-GB" sz="1200" dirty="0">
                <a:latin typeface="Calibri"/>
                <a:cs typeface="Calibri"/>
              </a:rPr>
              <a:t> à </a:t>
            </a:r>
            <a:r>
              <a:rPr lang="en-GB" sz="1200" dirty="0" err="1">
                <a:latin typeface="Calibri"/>
                <a:cs typeface="Calibri"/>
              </a:rPr>
              <a:t>l’aide</a:t>
            </a:r>
            <a:r>
              <a:rPr lang="en-GB" sz="1200" dirty="0">
                <a:latin typeface="Calibri"/>
                <a:cs typeface="Calibri"/>
              </a:rPr>
              <a:t> de Granta </a:t>
            </a:r>
            <a:r>
              <a:rPr lang="en-GB" sz="1200" dirty="0" err="1">
                <a:latin typeface="Calibri"/>
                <a:cs typeface="Calibri"/>
              </a:rPr>
              <a:t>EduPack</a:t>
            </a:r>
            <a:r>
              <a:rPr lang="en-GB" sz="1200" dirty="0">
                <a:latin typeface="Calibri"/>
                <a:cs typeface="Calibri"/>
              </a:rPr>
              <a:t> Level 2. La </a:t>
            </a:r>
            <a:r>
              <a:rPr lang="en-GB" sz="1200" dirty="0" err="1">
                <a:latin typeface="Calibri"/>
                <a:cs typeface="Calibri"/>
              </a:rPr>
              <a:t>boite</a:t>
            </a:r>
            <a:r>
              <a:rPr lang="en-GB" sz="1200" dirty="0">
                <a:latin typeface="Calibri"/>
                <a:cs typeface="Calibri"/>
              </a:rPr>
              <a:t> de </a:t>
            </a:r>
            <a:r>
              <a:rPr lang="en-GB" sz="1200" dirty="0" err="1">
                <a:latin typeface="Calibri"/>
                <a:cs typeface="Calibri"/>
              </a:rPr>
              <a:t>sélection</a:t>
            </a:r>
            <a:r>
              <a:rPr lang="en-GB" sz="1200" dirty="0">
                <a:latin typeface="Calibri"/>
                <a:cs typeface="Calibri"/>
              </a:rPr>
              <a:t> jaune </a:t>
            </a:r>
            <a:r>
              <a:rPr lang="en-GB" sz="1200" dirty="0" err="1">
                <a:latin typeface="Calibri"/>
                <a:cs typeface="Calibri"/>
              </a:rPr>
              <a:t>isole</a:t>
            </a:r>
            <a:r>
              <a:rPr lang="en-GB" sz="1200" dirty="0">
                <a:latin typeface="Calibri"/>
                <a:cs typeface="Calibri"/>
              </a:rPr>
              <a:t> les </a:t>
            </a:r>
            <a:r>
              <a:rPr lang="en-GB" sz="1200" dirty="0" err="1">
                <a:latin typeface="Calibri"/>
                <a:cs typeface="Calibri"/>
              </a:rPr>
              <a:t>matériaux</a:t>
            </a:r>
            <a:r>
              <a:rPr lang="en-GB" sz="1200" dirty="0">
                <a:latin typeface="Calibri"/>
                <a:cs typeface="Calibri"/>
              </a:rPr>
              <a:t> avec la plus </a:t>
            </a:r>
            <a:r>
              <a:rPr lang="en-GB" sz="1200" dirty="0" err="1">
                <a:latin typeface="Calibri"/>
                <a:cs typeface="Calibri"/>
              </a:rPr>
              <a:t>grande</a:t>
            </a:r>
            <a:r>
              <a:rPr lang="en-GB" sz="1200" dirty="0">
                <a:latin typeface="Calibri"/>
                <a:cs typeface="Calibri"/>
              </a:rPr>
              <a:t> </a:t>
            </a:r>
            <a:r>
              <a:rPr lang="en-GB" sz="1200" dirty="0" err="1">
                <a:latin typeface="Calibri"/>
                <a:cs typeface="Calibri"/>
              </a:rPr>
              <a:t>valeur</a:t>
            </a:r>
            <a:r>
              <a:rPr lang="en-GB" sz="1200" dirty="0">
                <a:latin typeface="Calibri"/>
                <a:cs typeface="Calibri"/>
              </a:rPr>
              <a:t> de </a:t>
            </a:r>
            <a:r>
              <a:rPr lang="en-GB" sz="1200" dirty="0" err="1">
                <a:latin typeface="Calibri"/>
                <a:cs typeface="Calibri"/>
              </a:rPr>
              <a:t>cet</a:t>
            </a:r>
            <a:r>
              <a:rPr lang="en-GB" sz="1200" dirty="0">
                <a:latin typeface="Calibri"/>
                <a:cs typeface="Calibri"/>
              </a:rPr>
              <a:t> </a:t>
            </a:r>
            <a:r>
              <a:rPr lang="en-GB" sz="1200" dirty="0" err="1">
                <a:latin typeface="Calibri"/>
                <a:cs typeface="Calibri"/>
              </a:rPr>
              <a:t>indice</a:t>
            </a:r>
            <a:r>
              <a:rPr lang="en-GB" dirty="0">
                <a:latin typeface="Calibri"/>
                <a:cs typeface="Calibri"/>
              </a:rPr>
              <a:t> </a:t>
            </a:r>
            <a:r>
              <a:rPr lang="en-GB" sz="1200" dirty="0">
                <a:latin typeface="Calibri"/>
                <a:cs typeface="Calibri"/>
              </a:rPr>
              <a:t>: les </a:t>
            </a:r>
            <a:r>
              <a:rPr lang="en-GB" sz="1200" dirty="0" err="1">
                <a:latin typeface="Calibri"/>
                <a:cs typeface="Calibri"/>
              </a:rPr>
              <a:t>alliages</a:t>
            </a:r>
            <a:r>
              <a:rPr lang="en-GB" sz="1200" dirty="0">
                <a:latin typeface="Calibri"/>
                <a:cs typeface="Calibri"/>
              </a:rPr>
              <a:t> </a:t>
            </a:r>
            <a:r>
              <a:rPr lang="en-GB" sz="1200" dirty="0" err="1">
                <a:latin typeface="Calibri"/>
                <a:cs typeface="Calibri"/>
              </a:rPr>
              <a:t>légers</a:t>
            </a:r>
            <a:r>
              <a:rPr lang="en-GB" sz="1200" dirty="0">
                <a:latin typeface="Calibri"/>
                <a:cs typeface="Calibri"/>
              </a:rPr>
              <a:t>, CFRP et GFRP. </a:t>
            </a:r>
            <a:r>
              <a:rPr lang="en-GB" sz="1200" dirty="0" err="1">
                <a:latin typeface="Calibri"/>
                <a:cs typeface="Calibri"/>
              </a:rPr>
              <a:t>Ils</a:t>
            </a:r>
            <a:r>
              <a:rPr lang="en-GB" sz="1200" dirty="0">
                <a:latin typeface="Calibri"/>
                <a:cs typeface="Calibri"/>
              </a:rPr>
              <a:t> </a:t>
            </a:r>
            <a:r>
              <a:rPr lang="en-GB" sz="1200" dirty="0" err="1">
                <a:latin typeface="Calibri"/>
                <a:cs typeface="Calibri"/>
              </a:rPr>
              <a:t>minimisent</a:t>
            </a:r>
            <a:r>
              <a:rPr lang="en-GB" sz="1200" dirty="0">
                <a:latin typeface="Calibri"/>
                <a:cs typeface="Calibri"/>
              </a:rPr>
              <a:t> </a:t>
            </a:r>
            <a:r>
              <a:rPr lang="en-GB" sz="1200" dirty="0" err="1">
                <a:latin typeface="Calibri"/>
                <a:cs typeface="Calibri"/>
              </a:rPr>
              <a:t>l’énergie</a:t>
            </a:r>
            <a:r>
              <a:rPr lang="en-GB" sz="1200" dirty="0">
                <a:latin typeface="Calibri"/>
                <a:cs typeface="Calibri"/>
              </a:rPr>
              <a:t> sur </a:t>
            </a:r>
            <a:r>
              <a:rPr lang="en-GB" sz="1200" dirty="0" err="1">
                <a:latin typeface="Calibri"/>
                <a:cs typeface="Calibri"/>
              </a:rPr>
              <a:t>toute</a:t>
            </a:r>
            <a:r>
              <a:rPr lang="en-GB" sz="1200" dirty="0">
                <a:latin typeface="Calibri"/>
                <a:cs typeface="Calibri"/>
              </a:rPr>
              <a:t> la vie </a:t>
            </a:r>
            <a:r>
              <a:rPr lang="en-GB" sz="1200" dirty="0" err="1">
                <a:latin typeface="Calibri"/>
                <a:cs typeface="Calibri"/>
              </a:rPr>
              <a:t>d’une</a:t>
            </a:r>
            <a:r>
              <a:rPr lang="en-GB" sz="1200" dirty="0">
                <a:latin typeface="Calibri"/>
                <a:cs typeface="Calibri"/>
              </a:rPr>
              <a:t> </a:t>
            </a:r>
            <a:r>
              <a:rPr lang="en-GB" sz="1200" dirty="0" err="1">
                <a:latin typeface="Calibri"/>
                <a:cs typeface="Calibri"/>
              </a:rPr>
              <a:t>barrière</a:t>
            </a:r>
            <a:r>
              <a:rPr lang="en-GB" sz="1200" dirty="0">
                <a:latin typeface="Calibri"/>
                <a:cs typeface="Calibri"/>
              </a:rPr>
              <a:t> mobile </a:t>
            </a:r>
            <a:r>
              <a:rPr lang="en-GB" sz="1200" dirty="0" err="1">
                <a:latin typeface="Calibri"/>
                <a:cs typeface="Calibri"/>
              </a:rPr>
              <a:t>en</a:t>
            </a:r>
            <a:r>
              <a:rPr lang="en-GB" sz="1200" dirty="0">
                <a:latin typeface="Calibri"/>
                <a:cs typeface="Calibri"/>
              </a:rPr>
              <a:t> </a:t>
            </a:r>
            <a:r>
              <a:rPr lang="en-GB" sz="1200" dirty="0" err="1">
                <a:latin typeface="Calibri"/>
                <a:cs typeface="Calibri"/>
              </a:rPr>
              <a:t>minimisant</a:t>
            </a:r>
            <a:r>
              <a:rPr lang="en-GB" sz="1200" dirty="0">
                <a:latin typeface="Calibri"/>
                <a:cs typeface="Calibri"/>
              </a:rPr>
              <a:t> la phase la plus </a:t>
            </a:r>
            <a:r>
              <a:rPr lang="en-GB" sz="1200" dirty="0" err="1">
                <a:latin typeface="Calibri"/>
                <a:cs typeface="Calibri"/>
              </a:rPr>
              <a:t>consommatrice</a:t>
            </a:r>
            <a:r>
              <a:rPr lang="en-GB" sz="1200" dirty="0">
                <a:latin typeface="Calibri"/>
                <a:cs typeface="Calibri"/>
              </a:rPr>
              <a:t> – </a:t>
            </a:r>
            <a:r>
              <a:rPr lang="en-GB" sz="1200" dirty="0" err="1">
                <a:latin typeface="Calibri"/>
                <a:cs typeface="Calibri"/>
              </a:rPr>
              <a:t>celle</a:t>
            </a:r>
            <a:r>
              <a:rPr lang="en-GB" sz="1200" dirty="0">
                <a:latin typeface="Calibri"/>
                <a:cs typeface="Calibri"/>
              </a:rPr>
              <a:t> de utilisation de la </a:t>
            </a:r>
            <a:r>
              <a:rPr lang="en-GB" sz="1200" dirty="0" err="1">
                <a:latin typeface="Calibri"/>
                <a:cs typeface="Calibri"/>
              </a:rPr>
              <a:t>barrière</a:t>
            </a:r>
            <a:r>
              <a:rPr lang="en-GB" sz="1200" dirty="0">
                <a:latin typeface="Calibri"/>
                <a:cs typeface="Calibri"/>
              </a:rPr>
              <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4087918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Résumé</a:t>
            </a:r>
          </a:p>
          <a:p>
            <a:pPr algn="ctr"/>
            <a:endParaRPr lang="en-GB" sz="1400" b="1" i="1" dirty="0"/>
          </a:p>
          <a:p>
            <a:r>
              <a:rPr lang="en-GB" sz="1200" dirty="0" err="1"/>
              <a:t>Voici</a:t>
            </a:r>
            <a:r>
              <a:rPr lang="en-GB" sz="1200" dirty="0"/>
              <a:t> un </a:t>
            </a:r>
            <a:r>
              <a:rPr lang="en-GB" sz="1200" dirty="0" err="1"/>
              <a:t>récapitulatif</a:t>
            </a:r>
            <a:r>
              <a:rPr lang="en-GB" sz="1200" dirty="0"/>
              <a:t> des </a:t>
            </a:r>
            <a:r>
              <a:rPr lang="en-GB" sz="1200" dirty="0" err="1"/>
              <a:t>principales</a:t>
            </a:r>
            <a:r>
              <a:rPr lang="en-GB" sz="1200" dirty="0"/>
              <a:t> </a:t>
            </a:r>
            <a:r>
              <a:rPr lang="en-GB" sz="1200" dirty="0" err="1"/>
              <a:t>idées</a:t>
            </a:r>
            <a:r>
              <a:rPr lang="en-GB" sz="1200" dirty="0"/>
              <a:t> à </a:t>
            </a:r>
            <a:r>
              <a:rPr lang="en-GB" sz="1200" dirty="0" err="1"/>
              <a:t>retenir</a:t>
            </a:r>
            <a:r>
              <a:rPr lang="en-GB" sz="1200" dirty="0"/>
              <a:t> de </a:t>
            </a:r>
            <a:r>
              <a:rPr lang="en-GB" sz="1200" dirty="0" err="1"/>
              <a:t>cette</a:t>
            </a:r>
            <a:r>
              <a:rPr lang="en-GB" sz="1200" dirty="0"/>
              <a:t> </a:t>
            </a:r>
            <a:r>
              <a:rPr lang="en-GB" sz="1200" dirty="0" err="1"/>
              <a:t>leçon</a:t>
            </a:r>
            <a:r>
              <a:rPr lang="en-GB" sz="1200" dirty="0"/>
              <a:t>.</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133943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2021</a:t>
            </a:r>
          </a:p>
          <a:p>
            <a:pPr algn="ctr"/>
            <a:endParaRPr lang="en-GB" sz="1200" b="1" i="1"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a:t>
            </a:r>
            <a:r>
              <a:rPr lang="fr-FR"/>
              <a:t>: w</a:t>
            </a:r>
            <a:r>
              <a:rPr lang="en-GB" sz="1200">
                <a:solidFill>
                  <a:srgbClr val="FF0000"/>
                </a:solidFill>
              </a:rPr>
              <a:t>ww</a:t>
            </a:r>
            <a:r>
              <a:rPr lang="en-GB" sz="1200" dirty="0">
                <a:solidFill>
                  <a:srgbClr val="FF0000"/>
                </a:solidFill>
              </a:rPr>
              <a:t>.ansys.com/education-resources.</a:t>
            </a:r>
          </a:p>
          <a:p>
            <a:endParaRPr lang="fr-FR" dirty="0"/>
          </a:p>
          <a:p>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77008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Sommaire</a:t>
            </a:r>
            <a:endParaRPr lang="en-GB" sz="1400" b="1" i="1" dirty="0"/>
          </a:p>
          <a:p>
            <a:endParaRPr lang="en-GB" sz="1200" dirty="0"/>
          </a:p>
          <a:p>
            <a:r>
              <a:rPr lang="fr-FR" altLang="fr-FR" sz="1200" dirty="0"/>
              <a:t>C’est la onzième leçon d'un cours sur la </a:t>
            </a:r>
            <a:r>
              <a:rPr lang="fr-FR" altLang="fr-FR" sz="1200" b="1" dirty="0"/>
              <a:t>sélection de matériaux et procédés. </a:t>
            </a:r>
            <a:r>
              <a:rPr lang="fr-FR" altLang="fr-FR" sz="1200" dirty="0"/>
              <a:t>Ce cours est étroitement lié</a:t>
            </a:r>
            <a:r>
              <a:rPr lang="en-GB" altLang="fr-FR" sz="1200" dirty="0"/>
              <a:t> </a:t>
            </a:r>
            <a:r>
              <a:rPr lang="fr-FR" altLang="fr-FR" sz="1200" dirty="0"/>
              <a:t>aux 3 premiers </a:t>
            </a:r>
            <a:r>
              <a:rPr lang="fr-FR" altLang="fr-FR" sz="1200" b="1" dirty="0"/>
              <a:t>ouvrages</a:t>
            </a:r>
            <a:r>
              <a:rPr lang="fr-FR" altLang="fr-FR" sz="1200" dirty="0"/>
              <a:t> mentionné</a:t>
            </a:r>
            <a:r>
              <a:rPr lang="en-GB" altLang="fr-FR" sz="1200" dirty="0"/>
              <a:t>s </a:t>
            </a:r>
            <a:r>
              <a:rPr lang="en-GB" altLang="fr-FR" sz="1200" dirty="0" err="1"/>
              <a:t>parmi</a:t>
            </a:r>
            <a:r>
              <a:rPr lang="en-GB" altLang="fr-FR" sz="1200" dirty="0"/>
              <a:t> les r</a:t>
            </a:r>
            <a:r>
              <a:rPr lang="fr-FR" altLang="fr-FR" sz="1200" dirty="0" err="1"/>
              <a:t>éf</a:t>
            </a:r>
            <a:r>
              <a:rPr lang="en-GB" altLang="fr-FR" sz="1200" dirty="0"/>
              <a:t>é</a:t>
            </a:r>
            <a:r>
              <a:rPr lang="fr-FR" altLang="fr-FR" sz="1200" dirty="0" err="1"/>
              <a:t>rences</a:t>
            </a:r>
            <a:r>
              <a:rPr lang="fr-FR" altLang="fr-FR" sz="1200" dirty="0"/>
              <a:t>, mais peut également être utilisé conjointement avec des livres comme </a:t>
            </a:r>
            <a:r>
              <a:rPr lang="fr-FR" altLang="fr-FR" sz="1200" dirty="0" err="1"/>
              <a:t>Callister</a:t>
            </a:r>
            <a:r>
              <a:rPr lang="fr-FR" altLang="fr-FR" sz="1200" dirty="0"/>
              <a:t>, </a:t>
            </a:r>
            <a:r>
              <a:rPr lang="fr-FR" altLang="fr-FR" sz="1200" dirty="0" err="1"/>
              <a:t>Budinski</a:t>
            </a:r>
            <a:r>
              <a:rPr lang="fr-FR" altLang="fr-FR" sz="1200" dirty="0"/>
              <a:t>, </a:t>
            </a:r>
            <a:r>
              <a:rPr lang="fr-FR" altLang="fr-FR" sz="1200" dirty="0" err="1"/>
              <a:t>Askeland</a:t>
            </a:r>
            <a:r>
              <a:rPr lang="fr-FR" altLang="fr-FR" sz="1200" dirty="0"/>
              <a:t> et d'autres.</a:t>
            </a:r>
          </a:p>
          <a:p>
            <a:endParaRPr lang="fr-FR" altLang="fr-FR" sz="1200" dirty="0"/>
          </a:p>
          <a:p>
            <a:r>
              <a:rPr lang="fr-FR" altLang="fr-FR" sz="1200" dirty="0"/>
              <a:t>Les chapitres pertinents des ouvrages sont mentionné</a:t>
            </a:r>
            <a:r>
              <a:rPr lang="en-GB" altLang="fr-FR" sz="1200" dirty="0"/>
              <a:t>s</a:t>
            </a:r>
            <a:r>
              <a:rPr lang="fr-FR" altLang="fr-FR" sz="1200" dirty="0"/>
              <a:t> dans le sommaire de chaque leçon.</a:t>
            </a:r>
          </a:p>
          <a:p>
            <a:r>
              <a:rPr lang="fr-FR" altLang="fr-FR" sz="1200" dirty="0"/>
              <a:t>Les méthodes développées dans ce cours sont mises en œuvre dans le logiciel Granta </a:t>
            </a:r>
            <a:r>
              <a:rPr lang="fr-FR" altLang="fr-FR" sz="1200" dirty="0" err="1"/>
              <a:t>EduPack</a:t>
            </a:r>
            <a:r>
              <a:rPr lang="fr-FR" altLang="fr-FR" sz="1200" dirty="0"/>
              <a:t>, qui est structuré pour évoluer pas à pas avec l’étudiant tout au long d’un programme d'ingénierie de quatre ans. La première leçon de la série présente les matériaux et les procédés, et les diverses façons dont leurs informations peuvent être classifiées, stockées, ré</a:t>
            </a:r>
            <a:r>
              <a:rPr lang="en-GB" altLang="fr-FR" sz="1200" dirty="0"/>
              <a:t>cup</a:t>
            </a:r>
            <a:r>
              <a:rPr lang="fr-FR" altLang="fr-FR" sz="1200" dirty="0" err="1"/>
              <a:t>érées</a:t>
            </a:r>
            <a:r>
              <a:rPr lang="fr-FR" altLang="fr-FR" sz="1200" dirty="0"/>
              <a:t> et explorées.</a:t>
            </a:r>
            <a:endParaRPr lang="en-GB" altLang="fr-FR"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127658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Le </a:t>
            </a:r>
            <a:r>
              <a:rPr lang="en-GB" sz="1400" b="1" i="1" dirty="0" err="1"/>
              <a:t>besoin</a:t>
            </a:r>
            <a:r>
              <a:rPr lang="en-GB" sz="1400" b="1" i="1" dirty="0"/>
              <a:t> de </a:t>
            </a:r>
            <a:r>
              <a:rPr lang="en-GB" sz="1400" b="1" i="1" dirty="0" err="1"/>
              <a:t>décisions</a:t>
            </a:r>
            <a:r>
              <a:rPr lang="en-GB" sz="1400" b="1" i="1" dirty="0"/>
              <a:t> </a:t>
            </a:r>
            <a:r>
              <a:rPr lang="en-GB" sz="1400" b="1" i="1" dirty="0" err="1"/>
              <a:t>éco-informées</a:t>
            </a:r>
            <a:r>
              <a:rPr lang="en-GB" sz="1400" b="1" i="1" dirty="0"/>
              <a:t> dans les phases </a:t>
            </a:r>
            <a:r>
              <a:rPr lang="en-GB" sz="1400" b="1" i="1" dirty="0" err="1"/>
              <a:t>initiales</a:t>
            </a:r>
            <a:r>
              <a:rPr lang="en-GB" sz="1400" b="1" i="1" dirty="0"/>
              <a:t> du </a:t>
            </a:r>
            <a:r>
              <a:rPr lang="en-GB" sz="1400" b="1" i="1" dirty="0" err="1"/>
              <a:t>processus</a:t>
            </a:r>
            <a:r>
              <a:rPr lang="en-GB" sz="1400" b="1" i="1" dirty="0"/>
              <a:t> de conception</a:t>
            </a:r>
          </a:p>
          <a:p>
            <a:pPr algn="ctr"/>
            <a:endParaRPr lang="en-GB" sz="1400" b="1" i="1" dirty="0"/>
          </a:p>
          <a:p>
            <a:r>
              <a:rPr lang="en-GB" sz="1200" dirty="0">
                <a:latin typeface="Calibri"/>
                <a:cs typeface="Calibri"/>
              </a:rPr>
              <a:t>Il </a:t>
            </a:r>
            <a:r>
              <a:rPr lang="en-GB" sz="1200" dirty="0" err="1">
                <a:latin typeface="Calibri"/>
                <a:cs typeface="Calibri"/>
              </a:rPr>
              <a:t>est</a:t>
            </a:r>
            <a:r>
              <a:rPr lang="en-GB" sz="1200" dirty="0">
                <a:latin typeface="Calibri"/>
                <a:cs typeface="Calibri"/>
              </a:rPr>
              <a:t> </a:t>
            </a:r>
            <a:r>
              <a:rPr lang="en-GB" sz="1200" dirty="0" err="1">
                <a:latin typeface="Calibri"/>
                <a:cs typeface="Calibri"/>
              </a:rPr>
              <a:t>estimé</a:t>
            </a:r>
            <a:r>
              <a:rPr lang="en-GB" sz="1200" dirty="0">
                <a:latin typeface="Calibri"/>
                <a:cs typeface="Calibri"/>
              </a:rPr>
              <a:t> que 80% des implications finales </a:t>
            </a:r>
            <a:r>
              <a:rPr lang="en-GB" sz="1200" dirty="0" err="1">
                <a:latin typeface="Calibri"/>
                <a:cs typeface="Calibri"/>
              </a:rPr>
              <a:t>écologiques</a:t>
            </a:r>
            <a:r>
              <a:rPr lang="en-GB" sz="1200" dirty="0">
                <a:latin typeface="Calibri"/>
                <a:cs typeface="Calibri"/>
              </a:rPr>
              <a:t> (et </a:t>
            </a:r>
            <a:r>
              <a:rPr lang="en-GB" sz="1200" dirty="0" err="1">
                <a:latin typeface="Calibri"/>
                <a:cs typeface="Calibri"/>
              </a:rPr>
              <a:t>économiques</a:t>
            </a:r>
            <a:r>
              <a:rPr lang="en-GB" sz="1200" dirty="0">
                <a:latin typeface="Calibri"/>
                <a:cs typeface="Calibri"/>
              </a:rPr>
              <a:t>) d’un </a:t>
            </a:r>
            <a:r>
              <a:rPr lang="en-GB" sz="1200" dirty="0" err="1">
                <a:latin typeface="Calibri"/>
                <a:cs typeface="Calibri"/>
              </a:rPr>
              <a:t>produit</a:t>
            </a:r>
            <a:r>
              <a:rPr lang="en-GB" sz="1200" dirty="0">
                <a:latin typeface="Calibri"/>
                <a:cs typeface="Calibri"/>
              </a:rPr>
              <a:t> </a:t>
            </a:r>
            <a:r>
              <a:rPr lang="en-GB" sz="1200" dirty="0" err="1">
                <a:latin typeface="Calibri"/>
                <a:cs typeface="Calibri"/>
              </a:rPr>
              <a:t>sont</a:t>
            </a:r>
            <a:r>
              <a:rPr lang="en-GB" sz="1200" dirty="0">
                <a:latin typeface="Calibri"/>
                <a:cs typeface="Calibri"/>
              </a:rPr>
              <a:t> </a:t>
            </a:r>
            <a:r>
              <a:rPr lang="en-GB" sz="1200" dirty="0" err="1">
                <a:latin typeface="Calibri"/>
                <a:cs typeface="Calibri"/>
              </a:rPr>
              <a:t>figées</a:t>
            </a:r>
            <a:r>
              <a:rPr lang="en-GB" sz="1200" dirty="0">
                <a:latin typeface="Calibri"/>
                <a:cs typeface="Calibri"/>
              </a:rPr>
              <a:t> </a:t>
            </a:r>
            <a:r>
              <a:rPr lang="en-GB" sz="1200" dirty="0" err="1">
                <a:latin typeface="Calibri"/>
                <a:cs typeface="Calibri"/>
              </a:rPr>
              <a:t>dès</a:t>
            </a:r>
            <a:r>
              <a:rPr lang="en-GB" sz="1200" dirty="0">
                <a:latin typeface="Calibri"/>
                <a:cs typeface="Calibri"/>
              </a:rPr>
              <a:t> </a:t>
            </a:r>
            <a:r>
              <a:rPr lang="en-GB" sz="1200" dirty="0" err="1">
                <a:latin typeface="Calibri"/>
                <a:cs typeface="Calibri"/>
              </a:rPr>
              <a:t>l’étape</a:t>
            </a:r>
            <a:r>
              <a:rPr lang="en-GB" sz="1200" dirty="0">
                <a:latin typeface="Calibri"/>
                <a:cs typeface="Calibri"/>
              </a:rPr>
              <a:t> de conception. De </a:t>
            </a:r>
            <a:r>
              <a:rPr lang="en-GB" sz="1200" dirty="0" err="1">
                <a:latin typeface="Calibri"/>
                <a:cs typeface="Calibri"/>
              </a:rPr>
              <a:t>nombreux</a:t>
            </a:r>
            <a:r>
              <a:rPr lang="en-GB" sz="1200" dirty="0">
                <a:latin typeface="Calibri"/>
                <a:cs typeface="Calibri"/>
              </a:rPr>
              <a:t> </a:t>
            </a:r>
            <a:r>
              <a:rPr lang="en-GB" sz="1200" dirty="0" err="1">
                <a:latin typeface="Calibri"/>
                <a:cs typeface="Calibri"/>
              </a:rPr>
              <a:t>gouvernements</a:t>
            </a:r>
            <a:r>
              <a:rPr lang="en-GB" sz="1200" dirty="0">
                <a:latin typeface="Calibri"/>
                <a:cs typeface="Calibri"/>
              </a:rPr>
              <a:t> </a:t>
            </a:r>
            <a:r>
              <a:rPr lang="en-GB" sz="1200" dirty="0" err="1">
                <a:latin typeface="Calibri"/>
                <a:cs typeface="Calibri"/>
              </a:rPr>
              <a:t>ont</a:t>
            </a:r>
            <a:r>
              <a:rPr lang="en-GB" sz="1200" dirty="0">
                <a:latin typeface="Calibri"/>
                <a:cs typeface="Calibri"/>
              </a:rPr>
              <a:t> </a:t>
            </a:r>
            <a:r>
              <a:rPr lang="en-GB" sz="1200" dirty="0" err="1">
                <a:latin typeface="Calibri"/>
                <a:cs typeface="Calibri"/>
              </a:rPr>
              <a:t>engagé</a:t>
            </a:r>
            <a:r>
              <a:rPr lang="en-GB" sz="1200" dirty="0">
                <a:latin typeface="Calibri"/>
                <a:cs typeface="Calibri"/>
              </a:rPr>
              <a:t> </a:t>
            </a:r>
            <a:r>
              <a:rPr lang="en-GB" sz="1200" dirty="0" err="1">
                <a:latin typeface="Calibri"/>
                <a:cs typeface="Calibri"/>
              </a:rPr>
              <a:t>leurs</a:t>
            </a:r>
            <a:r>
              <a:rPr lang="en-GB" sz="1200" dirty="0">
                <a:latin typeface="Calibri"/>
                <a:cs typeface="Calibri"/>
              </a:rPr>
              <a:t> pays à </a:t>
            </a:r>
            <a:r>
              <a:rPr lang="en-GB" sz="1200" dirty="0" err="1">
                <a:latin typeface="Calibri"/>
                <a:cs typeface="Calibri"/>
              </a:rPr>
              <a:t>réduire</a:t>
            </a:r>
            <a:r>
              <a:rPr lang="en-GB" sz="1200" dirty="0">
                <a:latin typeface="Calibri"/>
                <a:cs typeface="Calibri"/>
              </a:rPr>
              <a:t> les </a:t>
            </a:r>
            <a:r>
              <a:rPr lang="en-GB" sz="1200" dirty="0" err="1">
                <a:latin typeface="Calibri"/>
                <a:cs typeface="Calibri"/>
              </a:rPr>
              <a:t>émissions</a:t>
            </a:r>
            <a:r>
              <a:rPr lang="en-GB" sz="1200" dirty="0">
                <a:latin typeface="Calibri"/>
                <a:cs typeface="Calibri"/>
              </a:rPr>
              <a:t> de </a:t>
            </a:r>
            <a:r>
              <a:rPr lang="en-GB" sz="1200" dirty="0" err="1">
                <a:latin typeface="Calibri"/>
                <a:cs typeface="Calibri"/>
              </a:rPr>
              <a:t>gaz</a:t>
            </a:r>
            <a:r>
              <a:rPr lang="en-GB" sz="1200" dirty="0">
                <a:latin typeface="Calibri"/>
                <a:cs typeface="Calibri"/>
              </a:rPr>
              <a:t> à </a:t>
            </a:r>
            <a:r>
              <a:rPr lang="en-GB" sz="1200" dirty="0" err="1">
                <a:latin typeface="Calibri"/>
                <a:cs typeface="Calibri"/>
              </a:rPr>
              <a:t>effet</a:t>
            </a:r>
            <a:r>
              <a:rPr lang="en-GB" sz="1200" dirty="0">
                <a:latin typeface="Calibri"/>
                <a:cs typeface="Calibri"/>
              </a:rPr>
              <a:t> de </a:t>
            </a:r>
            <a:r>
              <a:rPr lang="en-GB" sz="1200" dirty="0" err="1">
                <a:latin typeface="Calibri"/>
                <a:cs typeface="Calibri"/>
              </a:rPr>
              <a:t>serre</a:t>
            </a:r>
            <a:r>
              <a:rPr lang="en-GB" sz="1200" dirty="0">
                <a:latin typeface="Calibri"/>
                <a:cs typeface="Calibri"/>
              </a:rPr>
              <a:t> et </a:t>
            </a:r>
            <a:r>
              <a:rPr lang="en-GB" sz="1200" dirty="0" err="1">
                <a:latin typeface="Calibri"/>
                <a:cs typeface="Calibri"/>
              </a:rPr>
              <a:t>prévoient</a:t>
            </a:r>
            <a:r>
              <a:rPr lang="en-GB" sz="1200" dirty="0">
                <a:latin typeface="Calibri"/>
                <a:cs typeface="Calibri"/>
              </a:rPr>
              <a:t> </a:t>
            </a:r>
            <a:r>
              <a:rPr lang="en-GB" sz="1200" dirty="0" err="1">
                <a:latin typeface="Calibri"/>
                <a:cs typeface="Calibri"/>
              </a:rPr>
              <a:t>cela</a:t>
            </a:r>
            <a:r>
              <a:rPr lang="en-GB" sz="1200" dirty="0">
                <a:latin typeface="Calibri"/>
                <a:cs typeface="Calibri"/>
              </a:rPr>
              <a:t> </a:t>
            </a:r>
            <a:r>
              <a:rPr lang="en-GB" sz="1200" dirty="0" err="1">
                <a:latin typeface="Calibri"/>
                <a:cs typeface="Calibri"/>
              </a:rPr>
              <a:t>comme</a:t>
            </a:r>
            <a:r>
              <a:rPr lang="en-GB" sz="1200" dirty="0">
                <a:latin typeface="Calibri"/>
                <a:cs typeface="Calibri"/>
              </a:rPr>
              <a:t> la </a:t>
            </a:r>
            <a:r>
              <a:rPr lang="en-GB" sz="1200" dirty="0" err="1">
                <a:latin typeface="Calibri"/>
                <a:cs typeface="Calibri"/>
              </a:rPr>
              <a:t>réduction</a:t>
            </a:r>
            <a:r>
              <a:rPr lang="en-GB" sz="1200" dirty="0">
                <a:latin typeface="Calibri"/>
                <a:cs typeface="Calibri"/>
              </a:rPr>
              <a:t> de </a:t>
            </a:r>
            <a:r>
              <a:rPr lang="en-GB" sz="1200" dirty="0" err="1">
                <a:latin typeface="Calibri"/>
                <a:cs typeface="Calibri"/>
              </a:rPr>
              <a:t>l’émission</a:t>
            </a:r>
            <a:r>
              <a:rPr lang="en-GB" sz="1200" dirty="0">
                <a:latin typeface="Calibri"/>
                <a:cs typeface="Calibri"/>
              </a:rPr>
              <a:t> de </a:t>
            </a:r>
            <a:r>
              <a:rPr lang="en-GB" sz="1200" dirty="0" err="1">
                <a:latin typeface="Calibri"/>
                <a:cs typeface="Calibri"/>
              </a:rPr>
              <a:t>carbone</a:t>
            </a:r>
            <a:r>
              <a:rPr lang="en-GB" sz="1200" dirty="0">
                <a:latin typeface="Calibri"/>
                <a:cs typeface="Calibri"/>
              </a:rPr>
              <a:t> dans </a:t>
            </a:r>
            <a:r>
              <a:rPr lang="en-GB" sz="1200" dirty="0" err="1">
                <a:latin typeface="Calibri"/>
                <a:cs typeface="Calibri"/>
              </a:rPr>
              <a:t>l’atmosphère</a:t>
            </a:r>
            <a:r>
              <a:rPr lang="en-GB" sz="1200" dirty="0">
                <a:latin typeface="Calibri"/>
                <a:cs typeface="Calibri"/>
              </a:rPr>
              <a:t>. En </a:t>
            </a:r>
            <a:r>
              <a:rPr lang="en-GB" sz="1200" dirty="0" err="1">
                <a:latin typeface="Calibri"/>
                <a:cs typeface="Calibri"/>
              </a:rPr>
              <a:t>europe</a:t>
            </a:r>
            <a:r>
              <a:rPr lang="en-GB" sz="1200" dirty="0">
                <a:latin typeface="Calibri"/>
                <a:cs typeface="Calibri"/>
              </a:rPr>
              <a:t>, </a:t>
            </a:r>
            <a:r>
              <a:rPr lang="en-GB" sz="1200" b="1" dirty="0">
                <a:latin typeface="Calibri"/>
                <a:cs typeface="Calibri"/>
              </a:rPr>
              <a:t>la directive “Energy using products (</a:t>
            </a:r>
            <a:r>
              <a:rPr lang="en-GB" sz="1200" b="1" dirty="0" err="1">
                <a:latin typeface="Calibri"/>
                <a:cs typeface="Calibri"/>
              </a:rPr>
              <a:t>EuP</a:t>
            </a:r>
            <a:r>
              <a:rPr lang="en-GB" sz="1200" b="1" dirty="0">
                <a:latin typeface="Calibri"/>
                <a:cs typeface="Calibri"/>
              </a:rPr>
              <a:t>)” </a:t>
            </a:r>
            <a:r>
              <a:rPr lang="en-GB" sz="1200" dirty="0" err="1">
                <a:latin typeface="Calibri"/>
                <a:cs typeface="Calibri"/>
              </a:rPr>
              <a:t>exige</a:t>
            </a:r>
            <a:r>
              <a:rPr lang="en-GB" sz="1200" dirty="0">
                <a:latin typeface="Calibri"/>
                <a:cs typeface="Calibri"/>
              </a:rPr>
              <a:t> </a:t>
            </a:r>
            <a:r>
              <a:rPr lang="en-GB" sz="1200" dirty="0" err="1">
                <a:latin typeface="Calibri"/>
                <a:cs typeface="Calibri"/>
              </a:rPr>
              <a:t>une</a:t>
            </a:r>
            <a:r>
              <a:rPr lang="en-GB" sz="1200" dirty="0">
                <a:latin typeface="Calibri"/>
                <a:cs typeface="Calibri"/>
              </a:rPr>
              <a:t> </a:t>
            </a:r>
            <a:r>
              <a:rPr lang="en-GB" sz="1200" dirty="0" err="1">
                <a:latin typeface="Calibri"/>
                <a:cs typeface="Calibri"/>
              </a:rPr>
              <a:t>analise</a:t>
            </a:r>
            <a:r>
              <a:rPr lang="en-GB" sz="1200" dirty="0">
                <a:latin typeface="Calibri"/>
                <a:cs typeface="Calibri"/>
              </a:rPr>
              <a:t> </a:t>
            </a:r>
            <a:r>
              <a:rPr lang="en-GB" sz="1200" dirty="0" err="1">
                <a:latin typeface="Calibri"/>
                <a:cs typeface="Calibri"/>
              </a:rPr>
              <a:t>écologique</a:t>
            </a:r>
            <a:r>
              <a:rPr lang="en-GB" sz="1200" dirty="0">
                <a:latin typeface="Calibri"/>
                <a:cs typeface="Calibri"/>
              </a:rPr>
              <a:t> des </a:t>
            </a:r>
            <a:r>
              <a:rPr lang="en-GB" sz="1200" dirty="0" err="1">
                <a:latin typeface="Calibri"/>
                <a:cs typeface="Calibri"/>
              </a:rPr>
              <a:t>produits</a:t>
            </a:r>
            <a:r>
              <a:rPr lang="en-GB" sz="1200" dirty="0">
                <a:latin typeface="Calibri"/>
                <a:cs typeface="Calibri"/>
              </a:rPr>
              <a:t> et la </a:t>
            </a:r>
            <a:r>
              <a:rPr lang="en-GB" sz="1200" dirty="0" err="1">
                <a:latin typeface="Calibri"/>
                <a:cs typeface="Calibri"/>
              </a:rPr>
              <a:t>preuve</a:t>
            </a:r>
            <a:r>
              <a:rPr lang="en-GB" sz="1200" dirty="0">
                <a:latin typeface="Calibri"/>
                <a:cs typeface="Calibri"/>
              </a:rPr>
              <a:t> que les </a:t>
            </a:r>
            <a:r>
              <a:rPr lang="en-GB" sz="1200" dirty="0" err="1">
                <a:latin typeface="Calibri"/>
                <a:cs typeface="Calibri"/>
              </a:rPr>
              <a:t>concepteurs</a:t>
            </a:r>
            <a:r>
              <a:rPr lang="en-GB" sz="1200" dirty="0">
                <a:latin typeface="Calibri"/>
                <a:cs typeface="Calibri"/>
              </a:rPr>
              <a:t>/</a:t>
            </a:r>
            <a:r>
              <a:rPr lang="en-GB" sz="1200" dirty="0" err="1">
                <a:latin typeface="Calibri"/>
                <a:cs typeface="Calibri"/>
              </a:rPr>
              <a:t>designeurs</a:t>
            </a:r>
            <a:r>
              <a:rPr lang="en-GB" sz="1200" dirty="0">
                <a:latin typeface="Calibri"/>
                <a:cs typeface="Calibri"/>
              </a:rPr>
              <a:t> </a:t>
            </a:r>
            <a:r>
              <a:rPr lang="en-GB" sz="1200" dirty="0" err="1">
                <a:latin typeface="Calibri"/>
                <a:cs typeface="Calibri"/>
              </a:rPr>
              <a:t>ont</a:t>
            </a:r>
            <a:r>
              <a:rPr lang="en-GB" sz="1200" dirty="0">
                <a:latin typeface="Calibri"/>
                <a:cs typeface="Calibri"/>
              </a:rPr>
              <a:t> pris </a:t>
            </a:r>
            <a:r>
              <a:rPr lang="en-GB" sz="1200" dirty="0" err="1">
                <a:latin typeface="Calibri"/>
                <a:cs typeface="Calibri"/>
              </a:rPr>
              <a:t>en</a:t>
            </a:r>
            <a:r>
              <a:rPr lang="en-GB" sz="1200" dirty="0">
                <a:latin typeface="Calibri"/>
                <a:cs typeface="Calibri"/>
              </a:rPr>
              <a:t> </a:t>
            </a:r>
            <a:r>
              <a:rPr lang="en-GB" sz="1200" dirty="0" err="1">
                <a:latin typeface="Calibri"/>
                <a:cs typeface="Calibri"/>
              </a:rPr>
              <a:t>compte</a:t>
            </a:r>
            <a:r>
              <a:rPr lang="en-GB" sz="1200" dirty="0">
                <a:latin typeface="Calibri"/>
                <a:cs typeface="Calibri"/>
              </a:rPr>
              <a:t> </a:t>
            </a:r>
            <a:r>
              <a:rPr lang="en-GB" sz="1200" dirty="0" err="1">
                <a:latin typeface="Calibri"/>
                <a:cs typeface="Calibri"/>
              </a:rPr>
              <a:t>l’utilisation</a:t>
            </a:r>
            <a:r>
              <a:rPr lang="en-GB" sz="1200" dirty="0">
                <a:latin typeface="Calibri"/>
                <a:cs typeface="Calibri"/>
              </a:rPr>
              <a:t> de </a:t>
            </a:r>
            <a:r>
              <a:rPr lang="en-GB" sz="1200" dirty="0" err="1">
                <a:latin typeface="Calibri"/>
                <a:cs typeface="Calibri"/>
              </a:rPr>
              <a:t>l’énergie</a:t>
            </a:r>
            <a:r>
              <a:rPr lang="en-GB" sz="1200" dirty="0">
                <a:latin typeface="Calibri"/>
                <a:cs typeface="Calibri"/>
              </a:rPr>
              <a:t> dans </a:t>
            </a:r>
            <a:r>
              <a:rPr lang="en-GB" sz="1200" dirty="0" err="1">
                <a:latin typeface="Calibri"/>
                <a:cs typeface="Calibri"/>
              </a:rPr>
              <a:t>leur</a:t>
            </a:r>
            <a:r>
              <a:rPr lang="en-GB" sz="1200" dirty="0">
                <a:latin typeface="Calibri"/>
                <a:cs typeface="Calibri"/>
              </a:rPr>
              <a:t> </a:t>
            </a:r>
            <a:r>
              <a:rPr lang="en-GB" sz="1200" dirty="0" err="1">
                <a:latin typeface="Calibri"/>
                <a:cs typeface="Calibri"/>
              </a:rPr>
              <a:t>produit</a:t>
            </a:r>
            <a:r>
              <a:rPr lang="en-GB" sz="1200" dirty="0">
                <a:latin typeface="Calibri"/>
                <a:cs typeface="Calibri"/>
              </a:rPr>
              <a:t> </a:t>
            </a:r>
            <a:r>
              <a:rPr lang="en-GB" sz="1200" dirty="0" err="1">
                <a:latin typeface="Calibri"/>
                <a:cs typeface="Calibri"/>
              </a:rPr>
              <a:t>comme</a:t>
            </a:r>
            <a:r>
              <a:rPr lang="en-GB" sz="1200" dirty="0">
                <a:latin typeface="Calibri"/>
                <a:cs typeface="Calibri"/>
              </a:rPr>
              <a:t> </a:t>
            </a:r>
            <a:r>
              <a:rPr lang="en-GB" sz="1200" dirty="0" err="1">
                <a:latin typeface="Calibri"/>
                <a:cs typeface="Calibri"/>
              </a:rPr>
              <a:t>c’est</a:t>
            </a:r>
            <a:r>
              <a:rPr lang="en-GB" sz="1200" dirty="0">
                <a:latin typeface="Calibri"/>
                <a:cs typeface="Calibri"/>
              </a:rPr>
              <a:t> </a:t>
            </a:r>
            <a:r>
              <a:rPr lang="en-GB" sz="1200" dirty="0" err="1">
                <a:latin typeface="Calibri"/>
                <a:cs typeface="Calibri"/>
              </a:rPr>
              <a:t>en</a:t>
            </a:r>
            <a:r>
              <a:rPr lang="en-GB" sz="1200" dirty="0">
                <a:latin typeface="Calibri"/>
                <a:cs typeface="Calibri"/>
              </a:rPr>
              <a:t> lien avec les </a:t>
            </a:r>
            <a:r>
              <a:rPr lang="en-GB" sz="1200" dirty="0" err="1">
                <a:latin typeface="Calibri"/>
                <a:cs typeface="Calibri"/>
              </a:rPr>
              <a:t>matériaux</a:t>
            </a:r>
            <a:r>
              <a:rPr lang="en-GB" sz="1200" dirty="0">
                <a:latin typeface="Calibri"/>
                <a:cs typeface="Calibri"/>
              </a:rPr>
              <a:t>, la fabrication, </a:t>
            </a:r>
            <a:r>
              <a:rPr lang="en-GB" sz="1200" dirty="0" err="1">
                <a:latin typeface="Calibri"/>
                <a:cs typeface="Calibri"/>
              </a:rPr>
              <a:t>l’emballage</a:t>
            </a:r>
            <a:r>
              <a:rPr lang="en-GB" sz="1200" dirty="0">
                <a:latin typeface="Calibri"/>
                <a:cs typeface="Calibri"/>
              </a:rPr>
              <a:t>, le transport, la distribution, </a:t>
            </a:r>
            <a:r>
              <a:rPr lang="en-GB" sz="1200" dirty="0" err="1">
                <a:latin typeface="Calibri"/>
                <a:cs typeface="Calibri"/>
              </a:rPr>
              <a:t>l’utilisation</a:t>
            </a:r>
            <a:r>
              <a:rPr lang="en-GB" sz="1200" dirty="0">
                <a:latin typeface="Calibri"/>
                <a:cs typeface="Calibri"/>
              </a:rPr>
              <a:t> et la fin de vie. </a:t>
            </a:r>
            <a:r>
              <a:rPr lang="en-GB" sz="1200" b="1" dirty="0">
                <a:latin typeface="Calibri"/>
                <a:cs typeface="Calibri"/>
              </a:rPr>
              <a:t>La directive REACH </a:t>
            </a:r>
            <a:r>
              <a:rPr lang="en-GB" sz="1200" dirty="0">
                <a:latin typeface="Calibri"/>
                <a:cs typeface="Calibri"/>
              </a:rPr>
              <a:t>(tenue de </a:t>
            </a:r>
            <a:r>
              <a:rPr lang="en-GB" sz="1200" dirty="0" err="1">
                <a:latin typeface="Calibri"/>
                <a:cs typeface="Calibri"/>
              </a:rPr>
              <a:t>registre</a:t>
            </a:r>
            <a:r>
              <a:rPr lang="en-GB" sz="1200" dirty="0">
                <a:latin typeface="Calibri"/>
                <a:cs typeface="Calibri"/>
              </a:rPr>
              <a:t>, </a:t>
            </a:r>
            <a:r>
              <a:rPr lang="en-GB" sz="1200" dirty="0" err="1">
                <a:latin typeface="Calibri"/>
                <a:cs typeface="Calibri"/>
              </a:rPr>
              <a:t>évaluation</a:t>
            </a:r>
            <a:r>
              <a:rPr lang="en-GB" sz="1200" dirty="0">
                <a:latin typeface="Calibri"/>
                <a:cs typeface="Calibri"/>
              </a:rPr>
              <a:t>, authorization et limitation de </a:t>
            </a:r>
            <a:r>
              <a:rPr lang="en-GB" sz="1200" dirty="0" err="1">
                <a:latin typeface="Calibri"/>
                <a:cs typeface="Calibri"/>
              </a:rPr>
              <a:t>susbtances</a:t>
            </a:r>
            <a:r>
              <a:rPr lang="en-GB" sz="1200" dirty="0">
                <a:latin typeface="Calibri"/>
                <a:cs typeface="Calibri"/>
              </a:rPr>
              <a:t> </a:t>
            </a:r>
            <a:r>
              <a:rPr lang="en-GB" sz="1200" dirty="0" err="1">
                <a:latin typeface="Calibri"/>
                <a:cs typeface="Calibri"/>
              </a:rPr>
              <a:t>chimiques</a:t>
            </a:r>
            <a:r>
              <a:rPr lang="en-GB" sz="1200" dirty="0">
                <a:latin typeface="Calibri"/>
                <a:cs typeface="Calibri"/>
              </a:rPr>
              <a:t>) impose la </a:t>
            </a:r>
            <a:r>
              <a:rPr lang="en-GB" sz="1200" dirty="0" err="1">
                <a:latin typeface="Calibri"/>
                <a:cs typeface="Calibri"/>
              </a:rPr>
              <a:t>responsabilité</a:t>
            </a:r>
            <a:r>
              <a:rPr lang="en-GB" sz="1200" dirty="0">
                <a:latin typeface="Calibri"/>
                <a:cs typeface="Calibri"/>
              </a:rPr>
              <a:t> aux fabricants de </a:t>
            </a:r>
            <a:r>
              <a:rPr lang="en-GB" sz="1200" dirty="0" err="1">
                <a:latin typeface="Calibri"/>
                <a:cs typeface="Calibri"/>
              </a:rPr>
              <a:t>gérer</a:t>
            </a:r>
            <a:r>
              <a:rPr lang="en-GB" sz="1200" dirty="0">
                <a:latin typeface="Calibri"/>
                <a:cs typeface="Calibri"/>
              </a:rPr>
              <a:t> les </a:t>
            </a:r>
            <a:r>
              <a:rPr lang="en-GB" sz="1200" dirty="0" err="1">
                <a:latin typeface="Calibri"/>
                <a:cs typeface="Calibri"/>
              </a:rPr>
              <a:t>risques</a:t>
            </a:r>
            <a:r>
              <a:rPr lang="en-GB" sz="1200" dirty="0">
                <a:latin typeface="Calibri"/>
                <a:cs typeface="Calibri"/>
              </a:rPr>
              <a:t> des </a:t>
            </a:r>
            <a:r>
              <a:rPr lang="en-GB" sz="1200" dirty="0" err="1">
                <a:latin typeface="Calibri"/>
                <a:cs typeface="Calibri"/>
              </a:rPr>
              <a:t>produits</a:t>
            </a:r>
            <a:r>
              <a:rPr lang="en-GB" sz="1200" dirty="0">
                <a:latin typeface="Calibri"/>
                <a:cs typeface="Calibri"/>
              </a:rPr>
              <a:t> </a:t>
            </a:r>
            <a:r>
              <a:rPr lang="en-GB" sz="1200" dirty="0" err="1">
                <a:latin typeface="Calibri"/>
                <a:cs typeface="Calibri"/>
              </a:rPr>
              <a:t>chimiques</a:t>
            </a:r>
            <a:r>
              <a:rPr lang="en-GB" sz="1200" dirty="0">
                <a:latin typeface="Calibri"/>
                <a:cs typeface="Calibri"/>
              </a:rPr>
              <a:t> et de </a:t>
            </a:r>
            <a:r>
              <a:rPr lang="en-GB" sz="1200" dirty="0" err="1">
                <a:latin typeface="Calibri"/>
                <a:cs typeface="Calibri"/>
              </a:rPr>
              <a:t>trouver</a:t>
            </a:r>
            <a:r>
              <a:rPr lang="en-GB" sz="1200" dirty="0">
                <a:latin typeface="Calibri"/>
                <a:cs typeface="Calibri"/>
              </a:rPr>
              <a:t> des </a:t>
            </a:r>
            <a:r>
              <a:rPr lang="en-GB" sz="1200" dirty="0" err="1">
                <a:latin typeface="Calibri"/>
                <a:cs typeface="Calibri"/>
              </a:rPr>
              <a:t>substituts</a:t>
            </a:r>
            <a:r>
              <a:rPr lang="en-GB" sz="1200" dirty="0">
                <a:latin typeface="Calibri"/>
                <a:cs typeface="Calibri"/>
              </a:rPr>
              <a:t> pour les plus </a:t>
            </a:r>
            <a:r>
              <a:rPr lang="en-GB" sz="1200" dirty="0" err="1">
                <a:latin typeface="Calibri"/>
                <a:cs typeface="Calibri"/>
              </a:rPr>
              <a:t>dangereux</a:t>
            </a:r>
            <a:r>
              <a:rPr lang="en-GB" sz="1200" dirty="0">
                <a:latin typeface="Calibri"/>
                <a:cs typeface="Calibri"/>
              </a:rPr>
              <a:t>. Les taxes </a:t>
            </a:r>
            <a:r>
              <a:rPr lang="en-GB" sz="1200" dirty="0" err="1">
                <a:latin typeface="Calibri"/>
                <a:cs typeface="Calibri"/>
              </a:rPr>
              <a:t>carbone</a:t>
            </a:r>
            <a:r>
              <a:rPr lang="en-GB" sz="1200" dirty="0">
                <a:latin typeface="Calibri"/>
                <a:cs typeface="Calibri"/>
              </a:rPr>
              <a:t>, les subventions pour les </a:t>
            </a:r>
            <a:r>
              <a:rPr lang="en-GB" sz="1200" dirty="0" err="1">
                <a:latin typeface="Calibri"/>
                <a:cs typeface="Calibri"/>
              </a:rPr>
              <a:t>produits</a:t>
            </a:r>
            <a:r>
              <a:rPr lang="en-GB" sz="1200" dirty="0">
                <a:latin typeface="Calibri"/>
                <a:cs typeface="Calibri"/>
              </a:rPr>
              <a:t> à </a:t>
            </a:r>
            <a:r>
              <a:rPr lang="en-GB" sz="1200" dirty="0" err="1">
                <a:latin typeface="Calibri"/>
                <a:cs typeface="Calibri"/>
              </a:rPr>
              <a:t>faible</a:t>
            </a:r>
            <a:r>
              <a:rPr lang="en-GB" sz="1200" dirty="0">
                <a:latin typeface="Calibri"/>
                <a:cs typeface="Calibri"/>
              </a:rPr>
              <a:t> </a:t>
            </a:r>
            <a:r>
              <a:rPr lang="en-GB" sz="1200" dirty="0" err="1">
                <a:latin typeface="Calibri"/>
                <a:cs typeface="Calibri"/>
              </a:rPr>
              <a:t>émission</a:t>
            </a:r>
            <a:r>
              <a:rPr lang="en-GB" sz="1200" dirty="0">
                <a:latin typeface="Calibri"/>
                <a:cs typeface="Calibri"/>
              </a:rPr>
              <a:t> </a:t>
            </a:r>
            <a:r>
              <a:rPr lang="en-GB" sz="1200" dirty="0" err="1">
                <a:latin typeface="Calibri"/>
                <a:cs typeface="Calibri"/>
              </a:rPr>
              <a:t>carbone</a:t>
            </a:r>
            <a:r>
              <a:rPr lang="en-GB" sz="1200" dirty="0">
                <a:latin typeface="Calibri"/>
                <a:cs typeface="Calibri"/>
              </a:rPr>
              <a:t> </a:t>
            </a:r>
            <a:r>
              <a:rPr lang="en-GB" sz="1200" dirty="0" err="1">
                <a:latin typeface="Calibri"/>
                <a:cs typeface="Calibri"/>
              </a:rPr>
              <a:t>ainsi</a:t>
            </a:r>
            <a:r>
              <a:rPr lang="en-GB" sz="1200" dirty="0">
                <a:latin typeface="Calibri"/>
                <a:cs typeface="Calibri"/>
              </a:rPr>
              <a:t> que </a:t>
            </a:r>
            <a:r>
              <a:rPr lang="en-GB" sz="1200" dirty="0" err="1">
                <a:latin typeface="Calibri"/>
                <a:cs typeface="Calibri"/>
              </a:rPr>
              <a:t>d’autres</a:t>
            </a:r>
            <a:r>
              <a:rPr lang="en-GB" sz="1200" dirty="0">
                <a:latin typeface="Calibri"/>
                <a:cs typeface="Calibri"/>
              </a:rPr>
              <a:t> motivations </a:t>
            </a:r>
            <a:r>
              <a:rPr lang="en-GB" sz="1200" dirty="0" err="1">
                <a:latin typeface="Calibri"/>
                <a:cs typeface="Calibri"/>
              </a:rPr>
              <a:t>appliquent</a:t>
            </a:r>
            <a:r>
              <a:rPr lang="en-GB" sz="1200" dirty="0">
                <a:latin typeface="Calibri"/>
                <a:cs typeface="Calibri"/>
              </a:rPr>
              <a:t> </a:t>
            </a:r>
            <a:r>
              <a:rPr lang="en-GB" sz="1200" dirty="0" err="1">
                <a:latin typeface="Calibri"/>
                <a:cs typeface="Calibri"/>
              </a:rPr>
              <a:t>une</a:t>
            </a:r>
            <a:r>
              <a:rPr lang="en-GB" sz="1200" dirty="0">
                <a:latin typeface="Calibri"/>
                <a:cs typeface="Calibri"/>
              </a:rPr>
              <a:t> pression pour </a:t>
            </a:r>
            <a:r>
              <a:rPr lang="en-GB" sz="1200" dirty="0" err="1">
                <a:latin typeface="Calibri"/>
                <a:cs typeface="Calibri"/>
              </a:rPr>
              <a:t>améliorer</a:t>
            </a:r>
            <a:r>
              <a:rPr lang="en-GB" sz="1200" dirty="0">
                <a:latin typeface="Calibri"/>
                <a:cs typeface="Calibri"/>
              </a:rPr>
              <a:t> </a:t>
            </a:r>
            <a:r>
              <a:rPr lang="en-GB" sz="1200" dirty="0" err="1">
                <a:latin typeface="Calibri"/>
                <a:cs typeface="Calibri"/>
              </a:rPr>
              <a:t>l’éco</a:t>
            </a:r>
            <a:r>
              <a:rPr lang="en-GB" sz="1200" dirty="0">
                <a:latin typeface="Calibri"/>
                <a:cs typeface="Calibri"/>
              </a:rPr>
              <a:t>-conception</a:t>
            </a:r>
          </a:p>
          <a:p>
            <a:endParaRPr lang="en-GB" sz="1200" dirty="0"/>
          </a:p>
          <a:p>
            <a:r>
              <a:rPr lang="en-GB" sz="1200" dirty="0">
                <a:latin typeface="Calibri"/>
                <a:cs typeface="Calibri"/>
              </a:rPr>
              <a:t>La base de </a:t>
            </a:r>
            <a:r>
              <a:rPr lang="en-GB" sz="1200" dirty="0" err="1">
                <a:latin typeface="Calibri"/>
                <a:cs typeface="Calibri"/>
              </a:rPr>
              <a:t>donnée</a:t>
            </a:r>
            <a:r>
              <a:rPr lang="en-GB" sz="1200" dirty="0">
                <a:latin typeface="Calibri"/>
                <a:cs typeface="Calibri"/>
              </a:rPr>
              <a:t> de Granta </a:t>
            </a:r>
            <a:r>
              <a:rPr lang="en-GB" sz="1200" dirty="0" err="1">
                <a:latin typeface="Calibri"/>
                <a:cs typeface="Calibri"/>
              </a:rPr>
              <a:t>EduPack</a:t>
            </a:r>
            <a:r>
              <a:rPr lang="en-GB" sz="1200" dirty="0">
                <a:latin typeface="Calibri"/>
                <a:cs typeface="Calibri"/>
              </a:rPr>
              <a:t> “Materials and sustainable development” </a:t>
            </a:r>
            <a:r>
              <a:rPr lang="en-GB" sz="1200" dirty="0" err="1">
                <a:latin typeface="Calibri"/>
                <a:cs typeface="Calibri"/>
              </a:rPr>
              <a:t>contient</a:t>
            </a:r>
            <a:r>
              <a:rPr lang="en-GB" sz="1200" dirty="0">
                <a:latin typeface="Calibri"/>
                <a:cs typeface="Calibri"/>
              </a:rPr>
              <a:t> des tables de </a:t>
            </a:r>
            <a:r>
              <a:rPr lang="en-GB" sz="1200" dirty="0" err="1">
                <a:latin typeface="Calibri"/>
                <a:cs typeface="Calibri"/>
              </a:rPr>
              <a:t>données</a:t>
            </a:r>
            <a:r>
              <a:rPr lang="en-GB" sz="1200" dirty="0">
                <a:latin typeface="Calibri"/>
                <a:cs typeface="Calibri"/>
              </a:rPr>
              <a:t> sur la </a:t>
            </a:r>
            <a:r>
              <a:rPr lang="en-GB" sz="1200" dirty="0" err="1">
                <a:latin typeface="Calibri"/>
                <a:cs typeface="Calibri"/>
              </a:rPr>
              <a:t>législation</a:t>
            </a:r>
            <a:r>
              <a:rPr lang="en-GB" sz="1200" dirty="0">
                <a:latin typeface="Calibri"/>
                <a:cs typeface="Calibri"/>
              </a:rPr>
              <a:t> et la </a:t>
            </a:r>
            <a:r>
              <a:rPr lang="en-GB" sz="1200" dirty="0" err="1">
                <a:latin typeface="Calibri"/>
                <a:cs typeface="Calibri"/>
              </a:rPr>
              <a:t>régulation</a:t>
            </a:r>
            <a:r>
              <a:rPr lang="en-GB" sz="1200" dirty="0">
                <a:latin typeface="Calibri"/>
                <a:cs typeface="Calibri"/>
              </a:rPr>
              <a:t> (</a:t>
            </a:r>
            <a:r>
              <a:rPr lang="en-GB" sz="1200" dirty="0" err="1">
                <a:latin typeface="Calibri"/>
                <a:cs typeface="Calibri"/>
              </a:rPr>
              <a:t>voir</a:t>
            </a:r>
            <a:r>
              <a:rPr lang="en-GB" sz="1200" dirty="0">
                <a:latin typeface="Calibri"/>
                <a:cs typeface="Calibri"/>
              </a:rPr>
              <a:t> la </a:t>
            </a:r>
            <a:r>
              <a:rPr lang="en-GB" sz="1200" dirty="0" err="1">
                <a:latin typeface="Calibri"/>
                <a:cs typeface="Calibri"/>
              </a:rPr>
              <a:t>leçon</a:t>
            </a:r>
            <a:r>
              <a:rPr lang="en-GB" sz="1200" dirty="0">
                <a:latin typeface="Calibri"/>
                <a:cs typeface="Calibri"/>
              </a:rPr>
              <a:t> </a:t>
            </a:r>
            <a:r>
              <a:rPr lang="en-GB" sz="1200" dirty="0" err="1">
                <a:latin typeface="Calibri"/>
                <a:cs typeface="Calibri"/>
              </a:rPr>
              <a:t>Qu’est-ce</a:t>
            </a:r>
            <a:r>
              <a:rPr lang="en-GB" sz="1200" dirty="0">
                <a:latin typeface="Calibri"/>
                <a:cs typeface="Calibri"/>
              </a:rPr>
              <a:t> </a:t>
            </a:r>
            <a:r>
              <a:rPr lang="en-GB" sz="1200" dirty="0" err="1">
                <a:latin typeface="Calibri"/>
                <a:cs typeface="Calibri"/>
              </a:rPr>
              <a:t>qu’un</a:t>
            </a:r>
            <a:r>
              <a:rPr lang="en-GB" sz="1200" dirty="0">
                <a:latin typeface="Calibri"/>
                <a:cs typeface="Calibri"/>
              </a:rPr>
              <a:t> </a:t>
            </a:r>
            <a:r>
              <a:rPr lang="en-GB" sz="1200" dirty="0" err="1">
                <a:latin typeface="Calibri"/>
                <a:cs typeface="Calibri"/>
              </a:rPr>
              <a:t>développement</a:t>
            </a:r>
            <a:r>
              <a:rPr lang="en-GB" sz="1200" dirty="0">
                <a:latin typeface="Calibri"/>
                <a:cs typeface="Calibri"/>
              </a:rPr>
              <a:t> durable</a:t>
            </a:r>
            <a:r>
              <a:rPr lang="en-GB" dirty="0">
                <a:latin typeface="Calibri"/>
                <a:cs typeface="Calibri"/>
              </a:rPr>
              <a:t> ?).</a:t>
            </a:r>
            <a:endParaRPr lang="en-GB" sz="1200" dirty="0">
              <a:latin typeface="Calibri"/>
              <a:cs typeface="Calibri"/>
            </a:endParaRP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367474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Une </a:t>
            </a:r>
            <a:r>
              <a:rPr lang="en-GB" sz="1400" b="1" i="1" dirty="0" err="1"/>
              <a:t>réponse</a:t>
            </a:r>
            <a:r>
              <a:rPr lang="en-GB" sz="1400" b="1" i="1" dirty="0"/>
              <a:t> à </a:t>
            </a:r>
            <a:r>
              <a:rPr lang="en-GB" sz="1400" b="1" i="1" dirty="0" err="1"/>
              <a:t>l’éco</a:t>
            </a:r>
            <a:r>
              <a:rPr lang="en-GB" sz="1400" b="1" i="1" dirty="0"/>
              <a:t>-audit</a:t>
            </a:r>
          </a:p>
          <a:p>
            <a:pPr algn="ctr"/>
            <a:endParaRPr lang="en-GB" sz="1400" b="1" i="1" dirty="0"/>
          </a:p>
          <a:p>
            <a:r>
              <a:rPr lang="en-GB" sz="1200" dirty="0">
                <a:latin typeface="Calibri"/>
                <a:cs typeface="Calibri"/>
              </a:rPr>
              <a:t>Une analyse </a:t>
            </a:r>
            <a:r>
              <a:rPr lang="en-GB" sz="1200" dirty="0" err="1">
                <a:latin typeface="Calibri"/>
                <a:cs typeface="Calibri"/>
              </a:rPr>
              <a:t>systémique</a:t>
            </a:r>
            <a:r>
              <a:rPr lang="en-GB" sz="1200" dirty="0">
                <a:latin typeface="Calibri"/>
                <a:cs typeface="Calibri"/>
              </a:rPr>
              <a:t> de </a:t>
            </a:r>
            <a:r>
              <a:rPr lang="en-GB" sz="1200" dirty="0" err="1">
                <a:latin typeface="Calibri"/>
                <a:cs typeface="Calibri"/>
              </a:rPr>
              <a:t>choix</a:t>
            </a:r>
            <a:r>
              <a:rPr lang="en-GB" sz="1200" dirty="0">
                <a:latin typeface="Calibri"/>
                <a:cs typeface="Calibri"/>
              </a:rPr>
              <a:t> de </a:t>
            </a:r>
            <a:r>
              <a:rPr lang="en-GB" sz="1200" dirty="0" err="1">
                <a:latin typeface="Calibri"/>
                <a:cs typeface="Calibri"/>
              </a:rPr>
              <a:t>matériaux</a:t>
            </a:r>
            <a:r>
              <a:rPr lang="en-GB" sz="1200" dirty="0">
                <a:latin typeface="Calibri"/>
                <a:cs typeface="Calibri"/>
              </a:rPr>
              <a:t>, </a:t>
            </a:r>
            <a:r>
              <a:rPr lang="en-GB" sz="1200" dirty="0" err="1">
                <a:latin typeface="Calibri"/>
                <a:cs typeface="Calibri"/>
              </a:rPr>
              <a:t>ciblant</a:t>
            </a:r>
            <a:r>
              <a:rPr lang="en-GB" sz="1200" dirty="0">
                <a:latin typeface="Calibri"/>
                <a:cs typeface="Calibri"/>
              </a:rPr>
              <a:t> les phases de vie les plus </a:t>
            </a:r>
            <a:r>
              <a:rPr lang="en-GB" sz="1200" dirty="0" err="1">
                <a:latin typeface="Calibri"/>
                <a:cs typeface="Calibri"/>
              </a:rPr>
              <a:t>consommatrices</a:t>
            </a:r>
            <a:r>
              <a:rPr lang="en-GB" sz="1200" dirty="0">
                <a:latin typeface="Calibri"/>
                <a:cs typeface="Calibri"/>
              </a:rPr>
              <a:t> et </a:t>
            </a:r>
            <a:r>
              <a:rPr lang="en-GB" sz="1200" dirty="0" err="1">
                <a:latin typeface="Calibri"/>
                <a:cs typeface="Calibri"/>
              </a:rPr>
              <a:t>émmettrices</a:t>
            </a:r>
            <a:r>
              <a:rPr lang="en-GB" sz="1200" dirty="0">
                <a:latin typeface="Calibri"/>
                <a:cs typeface="Calibri"/>
              </a:rPr>
              <a:t> </a:t>
            </a:r>
            <a:r>
              <a:rPr lang="en-GB" sz="1200" dirty="0" err="1">
                <a:latin typeface="Calibri"/>
                <a:cs typeface="Calibri"/>
              </a:rPr>
              <a:t>en</a:t>
            </a:r>
            <a:r>
              <a:rPr lang="en-GB" sz="1200" dirty="0">
                <a:latin typeface="Calibri"/>
                <a:cs typeface="Calibri"/>
              </a:rPr>
              <a:t> </a:t>
            </a:r>
            <a:r>
              <a:rPr lang="en-GB" sz="1200" dirty="0" err="1">
                <a:latin typeface="Calibri"/>
                <a:cs typeface="Calibri"/>
              </a:rPr>
              <a:t>énergie</a:t>
            </a:r>
            <a:r>
              <a:rPr lang="en-GB" sz="1200" dirty="0">
                <a:latin typeface="Calibri"/>
                <a:cs typeface="Calibri"/>
              </a:rPr>
              <a:t> et </a:t>
            </a:r>
            <a:r>
              <a:rPr lang="en-GB" sz="1200" dirty="0" err="1">
                <a:latin typeface="Calibri"/>
                <a:cs typeface="Calibri"/>
              </a:rPr>
              <a:t>émission</a:t>
            </a:r>
            <a:r>
              <a:rPr lang="en-GB" sz="1200" dirty="0">
                <a:latin typeface="Calibri"/>
                <a:cs typeface="Calibri"/>
              </a:rPr>
              <a:t> CO2 </a:t>
            </a:r>
            <a:r>
              <a:rPr lang="en-GB" dirty="0" err="1">
                <a:latin typeface="Calibri"/>
                <a:cs typeface="Calibri"/>
              </a:rPr>
              <a:t>équivalent</a:t>
            </a:r>
            <a:r>
              <a:rPr lang="en-GB" sz="1200" dirty="0">
                <a:latin typeface="Calibri"/>
                <a:cs typeface="Calibri"/>
              </a:rPr>
              <a:t> </a:t>
            </a:r>
            <a:r>
              <a:rPr lang="en-GB" sz="1200" dirty="0" err="1">
                <a:latin typeface="Calibri"/>
                <a:cs typeface="Calibri"/>
              </a:rPr>
              <a:t>respectivement</a:t>
            </a:r>
            <a:r>
              <a:rPr lang="en-GB" sz="1200" dirty="0">
                <a:latin typeface="Calibri"/>
                <a:cs typeface="Calibri"/>
              </a:rPr>
              <a:t>, </a:t>
            </a:r>
            <a:r>
              <a:rPr lang="en-GB" sz="1200" dirty="0" err="1">
                <a:latin typeface="Calibri"/>
                <a:cs typeface="Calibri"/>
              </a:rPr>
              <a:t>débute</a:t>
            </a:r>
            <a:r>
              <a:rPr lang="en-GB" sz="1200" dirty="0">
                <a:latin typeface="Calibri"/>
                <a:cs typeface="Calibri"/>
              </a:rPr>
              <a:t> par les </a:t>
            </a:r>
            <a:r>
              <a:rPr lang="en-GB" sz="1200" dirty="0" err="1">
                <a:latin typeface="Calibri"/>
                <a:cs typeface="Calibri"/>
              </a:rPr>
              <a:t>résultats</a:t>
            </a:r>
            <a:r>
              <a:rPr lang="en-GB" sz="1200" dirty="0">
                <a:latin typeface="Calibri"/>
                <a:cs typeface="Calibri"/>
              </a:rPr>
              <a:t> d’un </a:t>
            </a:r>
            <a:r>
              <a:rPr lang="en-GB" sz="1200" dirty="0" err="1">
                <a:latin typeface="Calibri"/>
                <a:cs typeface="Calibri"/>
              </a:rPr>
              <a:t>éco</a:t>
            </a:r>
            <a:r>
              <a:rPr lang="en-GB" sz="1200" dirty="0">
                <a:latin typeface="Calibri"/>
                <a:cs typeface="Calibri"/>
              </a:rPr>
              <a:t>-audit. </a:t>
            </a:r>
            <a:r>
              <a:rPr lang="en-GB" sz="1200" dirty="0" err="1">
                <a:latin typeface="Calibri"/>
                <a:cs typeface="Calibri"/>
              </a:rPr>
              <a:t>L’éco</a:t>
            </a:r>
            <a:r>
              <a:rPr lang="en-GB" sz="1200" dirty="0">
                <a:latin typeface="Calibri"/>
                <a:cs typeface="Calibri"/>
              </a:rPr>
              <a:t>-audit </a:t>
            </a:r>
            <a:r>
              <a:rPr lang="en-GB" sz="1200" dirty="0" err="1">
                <a:latin typeface="Calibri"/>
                <a:cs typeface="Calibri"/>
              </a:rPr>
              <a:t>permet</a:t>
            </a:r>
            <a:r>
              <a:rPr lang="en-GB" sz="1200" dirty="0">
                <a:latin typeface="Calibri"/>
                <a:cs typeface="Calibri"/>
              </a:rPr>
              <a:t> </a:t>
            </a:r>
            <a:r>
              <a:rPr lang="en-GB" sz="1200" dirty="0" err="1">
                <a:latin typeface="Calibri"/>
                <a:cs typeface="Calibri"/>
              </a:rPr>
              <a:t>d’identifier</a:t>
            </a:r>
            <a:r>
              <a:rPr lang="en-GB" sz="1200" dirty="0">
                <a:latin typeface="Calibri"/>
                <a:cs typeface="Calibri"/>
              </a:rPr>
              <a:t> </a:t>
            </a:r>
            <a:r>
              <a:rPr lang="en-GB" sz="1200" dirty="0" err="1">
                <a:latin typeface="Calibri"/>
                <a:cs typeface="Calibri"/>
              </a:rPr>
              <a:t>l’objectif</a:t>
            </a:r>
            <a:r>
              <a:rPr lang="en-GB" sz="1200" dirty="0">
                <a:latin typeface="Calibri"/>
                <a:cs typeface="Calibri"/>
              </a:rPr>
              <a:t> de conception qui </a:t>
            </a:r>
            <a:r>
              <a:rPr lang="en-GB" sz="1200" dirty="0" err="1">
                <a:latin typeface="Calibri"/>
                <a:cs typeface="Calibri"/>
              </a:rPr>
              <a:t>est</a:t>
            </a:r>
            <a:r>
              <a:rPr lang="en-GB" sz="1200" dirty="0">
                <a:latin typeface="Calibri"/>
                <a:cs typeface="Calibri"/>
              </a:rPr>
              <a:t> </a:t>
            </a:r>
            <a:r>
              <a:rPr lang="en-GB" sz="1200" dirty="0" err="1">
                <a:latin typeface="Calibri"/>
                <a:cs typeface="Calibri"/>
              </a:rPr>
              <a:t>une</a:t>
            </a:r>
            <a:r>
              <a:rPr lang="en-GB" sz="1200" dirty="0">
                <a:latin typeface="Calibri"/>
                <a:cs typeface="Calibri"/>
              </a:rPr>
              <a:t> </a:t>
            </a:r>
            <a:r>
              <a:rPr lang="en-GB" sz="1200" dirty="0" err="1">
                <a:latin typeface="Calibri"/>
                <a:cs typeface="Calibri"/>
              </a:rPr>
              <a:t>donnée</a:t>
            </a:r>
            <a:r>
              <a:rPr lang="en-GB" sz="1200" dirty="0">
                <a:latin typeface="Calibri"/>
                <a:cs typeface="Calibri"/>
              </a:rPr>
              <a:t> </a:t>
            </a:r>
            <a:r>
              <a:rPr lang="en-GB" sz="1200" dirty="0" err="1">
                <a:latin typeface="Calibri"/>
                <a:cs typeface="Calibri"/>
              </a:rPr>
              <a:t>clé</a:t>
            </a:r>
            <a:r>
              <a:rPr lang="en-GB" sz="1200" dirty="0">
                <a:latin typeface="Calibri"/>
                <a:cs typeface="Calibri"/>
              </a:rPr>
              <a:t> pour la </a:t>
            </a:r>
            <a:r>
              <a:rPr lang="en-GB" sz="1200" dirty="0" err="1">
                <a:latin typeface="Calibri"/>
                <a:cs typeface="Calibri"/>
              </a:rPr>
              <a:t>méthodologie</a:t>
            </a:r>
            <a:r>
              <a:rPr lang="en-GB" sz="1200" dirty="0">
                <a:latin typeface="Calibri"/>
                <a:cs typeface="Calibri"/>
              </a:rPr>
              <a:t> de </a:t>
            </a:r>
            <a:r>
              <a:rPr lang="en-GB" sz="1200" dirty="0" err="1">
                <a:latin typeface="Calibri"/>
                <a:cs typeface="Calibri"/>
              </a:rPr>
              <a:t>choix</a:t>
            </a:r>
            <a:r>
              <a:rPr lang="en-GB" sz="1200" dirty="0">
                <a:latin typeface="Calibri"/>
                <a:cs typeface="Calibri"/>
              </a:rPr>
              <a:t> de </a:t>
            </a:r>
            <a:r>
              <a:rPr lang="en-GB" sz="1200" dirty="0" err="1">
                <a:latin typeface="Calibri"/>
                <a:cs typeface="Calibri"/>
              </a:rPr>
              <a:t>matériaux</a:t>
            </a:r>
            <a:r>
              <a:rPr lang="en-GB" sz="1200" dirty="0">
                <a:latin typeface="Calibri"/>
                <a:cs typeface="Calibri"/>
              </a:rPr>
              <a:t> </a:t>
            </a:r>
            <a:r>
              <a:rPr lang="en-GB" sz="1200" dirty="0" err="1">
                <a:latin typeface="Calibri"/>
                <a:cs typeface="Calibri"/>
              </a:rPr>
              <a:t>imbriquée</a:t>
            </a:r>
            <a:r>
              <a:rPr lang="en-GB" sz="1200" dirty="0">
                <a:latin typeface="Calibri"/>
                <a:cs typeface="Calibri"/>
              </a:rPr>
              <a:t> dans le </a:t>
            </a:r>
            <a:r>
              <a:rPr lang="en-GB" sz="1200" dirty="0" err="1">
                <a:latin typeface="Calibri"/>
                <a:cs typeface="Calibri"/>
              </a:rPr>
              <a:t>logiciel</a:t>
            </a:r>
            <a:r>
              <a:rPr lang="en-GB" sz="1200" dirty="0">
                <a:latin typeface="Calibri"/>
                <a:cs typeface="Calibri"/>
              </a:rPr>
              <a:t> Granta </a:t>
            </a:r>
            <a:r>
              <a:rPr lang="en-GB" sz="1200" dirty="0" err="1">
                <a:latin typeface="Calibri"/>
                <a:cs typeface="Calibri"/>
              </a:rPr>
              <a:t>EduPack</a:t>
            </a:r>
            <a:r>
              <a:rPr lang="en-GB" sz="1200" dirty="0">
                <a:latin typeface="Calibri"/>
                <a:cs typeface="Calibri"/>
              </a:rPr>
              <a:t>.</a:t>
            </a: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227306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Une </a:t>
            </a:r>
            <a:r>
              <a:rPr lang="en-GB" sz="1400" b="1" i="1" dirty="0" err="1"/>
              <a:t>bouteille</a:t>
            </a:r>
            <a:r>
              <a:rPr lang="en-GB" sz="1400" b="1" i="1" dirty="0"/>
              <a:t> de </a:t>
            </a:r>
            <a:r>
              <a:rPr lang="en-GB" sz="1400" b="1" i="1" dirty="0" err="1"/>
              <a:t>boisson</a:t>
            </a:r>
            <a:r>
              <a:rPr lang="en-GB" sz="1400" b="1" i="1" dirty="0"/>
              <a:t> </a:t>
            </a:r>
            <a:r>
              <a:rPr lang="en-GB" sz="1400" b="1" i="1" dirty="0" err="1"/>
              <a:t>gazeuse</a:t>
            </a:r>
            <a:r>
              <a:rPr lang="en-GB" sz="1400" b="1" i="1" dirty="0"/>
              <a:t> (un mini </a:t>
            </a:r>
            <a:r>
              <a:rPr lang="en-GB" sz="1400" b="1" i="1" dirty="0" err="1"/>
              <a:t>récipient</a:t>
            </a:r>
            <a:r>
              <a:rPr lang="en-GB" sz="1400" b="1" i="1" dirty="0"/>
              <a:t> sous pression) </a:t>
            </a:r>
          </a:p>
          <a:p>
            <a:pPr algn="ctr"/>
            <a:endParaRPr lang="en-GB" sz="1400" b="1" i="1" dirty="0"/>
          </a:p>
          <a:p>
            <a:pPr algn="l"/>
            <a:endParaRPr lang="en-GB" sz="1400" b="1" i="1" dirty="0"/>
          </a:p>
          <a:p>
            <a:r>
              <a:rPr lang="en-GB" sz="1200" dirty="0" err="1">
                <a:latin typeface="Calibri"/>
                <a:cs typeface="Calibri"/>
              </a:rPr>
              <a:t>Voici</a:t>
            </a:r>
            <a:r>
              <a:rPr lang="en-GB" sz="1200" dirty="0">
                <a:latin typeface="Calibri"/>
                <a:cs typeface="Calibri"/>
              </a:rPr>
              <a:t> un </a:t>
            </a:r>
            <a:r>
              <a:rPr lang="en-GB" sz="1200" dirty="0" err="1">
                <a:latin typeface="Calibri"/>
                <a:cs typeface="Calibri"/>
              </a:rPr>
              <a:t>exemple</a:t>
            </a:r>
            <a:r>
              <a:rPr lang="en-GB" dirty="0">
                <a:latin typeface="Calibri"/>
                <a:cs typeface="Calibri"/>
              </a:rPr>
              <a:t> : </a:t>
            </a:r>
            <a:r>
              <a:rPr lang="en-GB" sz="1200" dirty="0" err="1">
                <a:latin typeface="Calibri"/>
                <a:cs typeface="Calibri"/>
              </a:rPr>
              <a:t>sélection</a:t>
            </a:r>
            <a:r>
              <a:rPr lang="en-GB" sz="1200" dirty="0">
                <a:latin typeface="Calibri"/>
                <a:cs typeface="Calibri"/>
              </a:rPr>
              <a:t> </a:t>
            </a:r>
            <a:r>
              <a:rPr lang="en-GB" sz="1200" dirty="0" err="1">
                <a:latin typeface="Calibri"/>
                <a:cs typeface="Calibri"/>
              </a:rPr>
              <a:t>systémique</a:t>
            </a:r>
            <a:r>
              <a:rPr lang="en-GB" sz="1200" dirty="0">
                <a:latin typeface="Calibri"/>
                <a:cs typeface="Calibri"/>
              </a:rPr>
              <a:t> pour la </a:t>
            </a:r>
            <a:r>
              <a:rPr lang="en-GB" sz="1200" dirty="0" err="1">
                <a:latin typeface="Calibri"/>
                <a:cs typeface="Calibri"/>
              </a:rPr>
              <a:t>bouteille</a:t>
            </a:r>
            <a:r>
              <a:rPr lang="en-GB" sz="1200" dirty="0">
                <a:latin typeface="Calibri"/>
                <a:cs typeface="Calibri"/>
              </a:rPr>
              <a:t> de </a:t>
            </a:r>
            <a:r>
              <a:rPr lang="en-GB" sz="1200" dirty="0" err="1">
                <a:latin typeface="Calibri"/>
                <a:cs typeface="Calibri"/>
              </a:rPr>
              <a:t>boisson</a:t>
            </a:r>
            <a:r>
              <a:rPr lang="en-GB" sz="1200" dirty="0">
                <a:latin typeface="Calibri"/>
                <a:cs typeface="Calibri"/>
              </a:rPr>
              <a:t> </a:t>
            </a:r>
            <a:r>
              <a:rPr lang="en-GB" sz="1200" dirty="0" err="1">
                <a:latin typeface="Calibri"/>
                <a:cs typeface="Calibri"/>
              </a:rPr>
              <a:t>gazeuse</a:t>
            </a:r>
            <a:r>
              <a:rPr lang="en-GB" sz="1200" dirty="0">
                <a:latin typeface="Calibri"/>
                <a:cs typeface="Calibri"/>
              </a:rPr>
              <a:t>. Dans </a:t>
            </a:r>
            <a:r>
              <a:rPr lang="en-GB" sz="1200" dirty="0" err="1">
                <a:latin typeface="Calibri"/>
                <a:cs typeface="Calibri"/>
              </a:rPr>
              <a:t>sa</a:t>
            </a:r>
            <a:r>
              <a:rPr lang="en-GB" sz="1200" dirty="0">
                <a:latin typeface="Calibri"/>
                <a:cs typeface="Calibri"/>
              </a:rPr>
              <a:t> </a:t>
            </a:r>
            <a:r>
              <a:rPr lang="en-GB" sz="1200" dirty="0" err="1">
                <a:latin typeface="Calibri"/>
                <a:cs typeface="Calibri"/>
              </a:rPr>
              <a:t>forme</a:t>
            </a:r>
            <a:r>
              <a:rPr lang="en-GB" sz="1200" dirty="0">
                <a:latin typeface="Calibri"/>
                <a:cs typeface="Calibri"/>
              </a:rPr>
              <a:t> </a:t>
            </a:r>
            <a:r>
              <a:rPr lang="en-GB" sz="1200" dirty="0" err="1">
                <a:latin typeface="Calibri"/>
                <a:cs typeface="Calibri"/>
              </a:rPr>
              <a:t>actuelle</a:t>
            </a:r>
            <a:r>
              <a:rPr lang="en-GB" sz="1200" dirty="0">
                <a:latin typeface="Calibri"/>
                <a:cs typeface="Calibri"/>
              </a:rPr>
              <a:t> </a:t>
            </a:r>
            <a:r>
              <a:rPr lang="en-GB" sz="1200" dirty="0" err="1">
                <a:latin typeface="Calibri"/>
                <a:cs typeface="Calibri"/>
              </a:rPr>
              <a:t>elle</a:t>
            </a:r>
            <a:r>
              <a:rPr lang="en-GB" sz="1200" dirty="0">
                <a:latin typeface="Calibri"/>
                <a:cs typeface="Calibri"/>
              </a:rPr>
              <a:t> </a:t>
            </a:r>
            <a:r>
              <a:rPr lang="en-GB" sz="1200" dirty="0" err="1">
                <a:latin typeface="Calibri"/>
                <a:cs typeface="Calibri"/>
              </a:rPr>
              <a:t>est</a:t>
            </a:r>
            <a:r>
              <a:rPr lang="en-GB" sz="1200" dirty="0">
                <a:latin typeface="Calibri"/>
                <a:cs typeface="Calibri"/>
              </a:rPr>
              <a:t> </a:t>
            </a:r>
            <a:r>
              <a:rPr lang="en-GB" sz="1200" dirty="0" err="1">
                <a:latin typeface="Calibri"/>
                <a:cs typeface="Calibri"/>
              </a:rPr>
              <a:t>faite</a:t>
            </a:r>
            <a:r>
              <a:rPr lang="en-GB" sz="1200" dirty="0">
                <a:latin typeface="Calibri"/>
                <a:cs typeface="Calibri"/>
              </a:rPr>
              <a:t> de </a:t>
            </a:r>
            <a:r>
              <a:rPr lang="en-GB" dirty="0" err="1">
                <a:latin typeface="Calibri"/>
                <a:cs typeface="Calibri"/>
              </a:rPr>
              <a:t>polyéthylène</a:t>
            </a:r>
            <a:r>
              <a:rPr lang="en-GB" sz="1200" dirty="0">
                <a:latin typeface="Calibri"/>
                <a:cs typeface="Calibri"/>
              </a:rPr>
              <a:t> </a:t>
            </a:r>
            <a:r>
              <a:rPr lang="en-GB" sz="1200" dirty="0" err="1">
                <a:latin typeface="Calibri"/>
                <a:cs typeface="Calibri"/>
              </a:rPr>
              <a:t>téréphtalate</a:t>
            </a:r>
            <a:r>
              <a:rPr lang="en-GB" sz="1200" dirty="0">
                <a:latin typeface="Calibri"/>
                <a:cs typeface="Calibri"/>
              </a:rPr>
              <a:t>, PET. </a:t>
            </a:r>
            <a:r>
              <a:rPr lang="en-GB" sz="1200" dirty="0" err="1">
                <a:latin typeface="Calibri"/>
                <a:cs typeface="Calibri"/>
              </a:rPr>
              <a:t>L’audit</a:t>
            </a:r>
            <a:r>
              <a:rPr lang="en-GB" sz="1200" dirty="0">
                <a:latin typeface="Calibri"/>
                <a:cs typeface="Calibri"/>
              </a:rPr>
              <a:t> </a:t>
            </a:r>
            <a:r>
              <a:rPr lang="en-GB" sz="1200" dirty="0" err="1">
                <a:latin typeface="Calibri"/>
                <a:cs typeface="Calibri"/>
              </a:rPr>
              <a:t>montre</a:t>
            </a:r>
            <a:r>
              <a:rPr lang="en-GB" sz="1200" dirty="0">
                <a:latin typeface="Calibri"/>
                <a:cs typeface="Calibri"/>
              </a:rPr>
              <a:t> que </a:t>
            </a:r>
            <a:r>
              <a:rPr lang="en-GB" sz="1200" dirty="0" err="1">
                <a:latin typeface="Calibri"/>
                <a:cs typeface="Calibri"/>
              </a:rPr>
              <a:t>l’énergie</a:t>
            </a:r>
            <a:r>
              <a:rPr lang="en-GB" sz="1200" dirty="0">
                <a:latin typeface="Calibri"/>
                <a:cs typeface="Calibri"/>
              </a:rPr>
              <a:t> grise du </a:t>
            </a:r>
            <a:r>
              <a:rPr lang="en-GB" sz="1200" dirty="0" err="1">
                <a:latin typeface="Calibri"/>
                <a:cs typeface="Calibri"/>
              </a:rPr>
              <a:t>matériau</a:t>
            </a:r>
            <a:r>
              <a:rPr lang="en-GB" sz="1200" dirty="0">
                <a:latin typeface="Calibri"/>
                <a:cs typeface="Calibri"/>
              </a:rPr>
              <a:t> de la </a:t>
            </a:r>
            <a:r>
              <a:rPr lang="en-GB" sz="1200" dirty="0" err="1">
                <a:latin typeface="Calibri"/>
                <a:cs typeface="Calibri"/>
              </a:rPr>
              <a:t>bouteille</a:t>
            </a:r>
            <a:r>
              <a:rPr lang="en-GB" sz="1200" dirty="0">
                <a:latin typeface="Calibri"/>
                <a:cs typeface="Calibri"/>
              </a:rPr>
              <a:t> </a:t>
            </a:r>
            <a:r>
              <a:rPr lang="en-GB" sz="1200" dirty="0" err="1">
                <a:latin typeface="Calibri"/>
                <a:cs typeface="Calibri"/>
              </a:rPr>
              <a:t>même</a:t>
            </a:r>
            <a:r>
              <a:rPr lang="en-GB" sz="1200" dirty="0">
                <a:latin typeface="Calibri"/>
                <a:cs typeface="Calibri"/>
              </a:rPr>
              <a:t> </a:t>
            </a:r>
            <a:r>
              <a:rPr lang="en-GB" sz="1200" dirty="0" err="1">
                <a:latin typeface="Calibri"/>
                <a:cs typeface="Calibri"/>
              </a:rPr>
              <a:t>est</a:t>
            </a:r>
            <a:r>
              <a:rPr lang="en-GB" sz="1200" dirty="0">
                <a:latin typeface="Calibri"/>
                <a:cs typeface="Calibri"/>
              </a:rPr>
              <a:t> la phase qui </a:t>
            </a:r>
            <a:r>
              <a:rPr lang="en-GB" sz="1200" dirty="0" err="1">
                <a:latin typeface="Calibri"/>
                <a:cs typeface="Calibri"/>
              </a:rPr>
              <a:t>consomme</a:t>
            </a:r>
            <a:r>
              <a:rPr lang="en-GB" sz="1200" dirty="0">
                <a:latin typeface="Calibri"/>
                <a:cs typeface="Calibri"/>
              </a:rPr>
              <a:t> le plus </a:t>
            </a:r>
            <a:r>
              <a:rPr lang="en-GB" sz="1200" dirty="0" err="1">
                <a:latin typeface="Calibri"/>
                <a:cs typeface="Calibri"/>
              </a:rPr>
              <a:t>d’énergie</a:t>
            </a:r>
            <a:r>
              <a:rPr lang="en-GB" sz="1200" dirty="0">
                <a:latin typeface="Calibri"/>
                <a:cs typeface="Calibri"/>
              </a:rPr>
              <a:t> et </a:t>
            </a:r>
            <a:r>
              <a:rPr lang="en-GB" sz="1200" dirty="0" err="1">
                <a:latin typeface="Calibri"/>
                <a:cs typeface="Calibri"/>
              </a:rPr>
              <a:t>est</a:t>
            </a:r>
            <a:r>
              <a:rPr lang="en-GB" sz="1200" dirty="0">
                <a:latin typeface="Calibri"/>
                <a:cs typeface="Calibri"/>
              </a:rPr>
              <a:t> </a:t>
            </a:r>
            <a:r>
              <a:rPr lang="en-GB" sz="1200" dirty="0" err="1">
                <a:latin typeface="Calibri"/>
                <a:cs typeface="Calibri"/>
              </a:rPr>
              <a:t>responsable</a:t>
            </a:r>
            <a:r>
              <a:rPr lang="en-GB" sz="1200" dirty="0">
                <a:latin typeface="Calibri"/>
                <a:cs typeface="Calibri"/>
              </a:rPr>
              <a:t> de la plus </a:t>
            </a:r>
            <a:r>
              <a:rPr lang="en-GB" sz="1200" dirty="0" err="1">
                <a:latin typeface="Calibri"/>
                <a:cs typeface="Calibri"/>
              </a:rPr>
              <a:t>grande</a:t>
            </a:r>
            <a:r>
              <a:rPr lang="en-GB" sz="1200" dirty="0">
                <a:latin typeface="Calibri"/>
                <a:cs typeface="Calibri"/>
              </a:rPr>
              <a:t> part </a:t>
            </a:r>
            <a:r>
              <a:rPr lang="en-GB" sz="1200" dirty="0" err="1">
                <a:latin typeface="Calibri"/>
                <a:cs typeface="Calibri"/>
              </a:rPr>
              <a:t>d’émissions</a:t>
            </a:r>
            <a:r>
              <a:rPr lang="en-GB" sz="1200" dirty="0">
                <a:latin typeface="Calibri"/>
                <a:cs typeface="Calibri"/>
              </a:rPr>
              <a:t> </a:t>
            </a:r>
            <a:r>
              <a:rPr lang="en-GB" dirty="0">
                <a:latin typeface="Calibri"/>
                <a:cs typeface="Calibri"/>
              </a:rPr>
              <a:t>CO2 </a:t>
            </a:r>
            <a:r>
              <a:rPr lang="en-GB" dirty="0" err="1">
                <a:latin typeface="Calibri"/>
                <a:cs typeface="Calibri"/>
              </a:rPr>
              <a:t>équivalent</a:t>
            </a:r>
            <a:r>
              <a:rPr lang="en-GB" sz="1200" dirty="0">
                <a:latin typeface="Calibri"/>
                <a:cs typeface="Calibri"/>
              </a:rPr>
              <a:t>. Le résumé de conception </a:t>
            </a:r>
            <a:r>
              <a:rPr lang="en-GB" sz="1200" dirty="0" err="1">
                <a:latin typeface="Calibri"/>
                <a:cs typeface="Calibri"/>
              </a:rPr>
              <a:t>est</a:t>
            </a:r>
            <a:r>
              <a:rPr lang="en-GB" sz="1200" dirty="0">
                <a:latin typeface="Calibri"/>
                <a:cs typeface="Calibri"/>
              </a:rPr>
              <a:t> </a:t>
            </a:r>
            <a:r>
              <a:rPr lang="en-GB" sz="1200" dirty="0" err="1">
                <a:latin typeface="Calibri"/>
                <a:cs typeface="Calibri"/>
              </a:rPr>
              <a:t>d’améliorer</a:t>
            </a:r>
            <a:r>
              <a:rPr lang="en-GB" sz="1200" dirty="0">
                <a:latin typeface="Calibri"/>
                <a:cs typeface="Calibri"/>
              </a:rPr>
              <a:t> le profile </a:t>
            </a:r>
            <a:r>
              <a:rPr lang="en-GB" sz="1200" dirty="0" err="1">
                <a:latin typeface="Calibri"/>
                <a:cs typeface="Calibri"/>
              </a:rPr>
              <a:t>écologique</a:t>
            </a:r>
            <a:r>
              <a:rPr lang="en-GB" sz="1200" dirty="0">
                <a:latin typeface="Calibri"/>
                <a:cs typeface="Calibri"/>
              </a:rPr>
              <a:t> de la </a:t>
            </a:r>
            <a:r>
              <a:rPr lang="en-GB" sz="1200" dirty="0" err="1">
                <a:latin typeface="Calibri"/>
                <a:cs typeface="Calibri"/>
              </a:rPr>
              <a:t>bouteille</a:t>
            </a:r>
            <a:r>
              <a:rPr lang="en-GB" sz="1200" dirty="0">
                <a:latin typeface="Calibri"/>
                <a:cs typeface="Calibri"/>
              </a:rPr>
              <a:t>, qui doit </a:t>
            </a:r>
            <a:r>
              <a:rPr lang="en-GB" sz="1200" dirty="0" err="1">
                <a:latin typeface="Calibri"/>
                <a:cs typeface="Calibri"/>
              </a:rPr>
              <a:t>aussi</a:t>
            </a:r>
            <a:r>
              <a:rPr lang="en-GB" sz="1200" dirty="0">
                <a:latin typeface="Calibri"/>
                <a:cs typeface="Calibri"/>
              </a:rPr>
              <a:t> </a:t>
            </a:r>
            <a:r>
              <a:rPr lang="en-GB" sz="1200" dirty="0" err="1">
                <a:latin typeface="Calibri"/>
                <a:cs typeface="Calibri"/>
              </a:rPr>
              <a:t>être</a:t>
            </a:r>
            <a:r>
              <a:rPr lang="en-GB" sz="1200" dirty="0">
                <a:latin typeface="Calibri"/>
                <a:cs typeface="Calibri"/>
              </a:rPr>
              <a:t> transparent (</a:t>
            </a:r>
            <a:r>
              <a:rPr lang="en-GB" sz="1200" dirty="0" err="1">
                <a:latin typeface="Calibri"/>
                <a:cs typeface="Calibri"/>
              </a:rPr>
              <a:t>ou</a:t>
            </a:r>
            <a:r>
              <a:rPr lang="en-GB" sz="1200" dirty="0">
                <a:latin typeface="Calibri"/>
                <a:cs typeface="Calibri"/>
              </a:rPr>
              <a:t> au </a:t>
            </a:r>
            <a:r>
              <a:rPr lang="en-GB" sz="1200" dirty="0" err="1">
                <a:latin typeface="Calibri"/>
                <a:cs typeface="Calibri"/>
              </a:rPr>
              <a:t>moins</a:t>
            </a:r>
            <a:r>
              <a:rPr lang="en-GB" sz="1200" dirty="0">
                <a:latin typeface="Calibri"/>
                <a:cs typeface="Calibri"/>
              </a:rPr>
              <a:t> </a:t>
            </a:r>
            <a:r>
              <a:rPr lang="en-GB" sz="1200" dirty="0" err="1">
                <a:latin typeface="Calibri"/>
                <a:cs typeface="Calibri"/>
              </a:rPr>
              <a:t>translucide</a:t>
            </a:r>
            <a:r>
              <a:rPr lang="en-GB" sz="1200" dirty="0">
                <a:latin typeface="Calibri"/>
                <a:cs typeface="Calibri"/>
              </a:rPr>
              <a:t>) de manière à </a:t>
            </a:r>
            <a:r>
              <a:rPr lang="en-GB" sz="1200" dirty="0" err="1">
                <a:latin typeface="Calibri"/>
                <a:cs typeface="Calibri"/>
              </a:rPr>
              <a:t>ce</a:t>
            </a:r>
            <a:r>
              <a:rPr lang="en-GB" sz="1200" dirty="0">
                <a:latin typeface="Calibri"/>
                <a:cs typeface="Calibri"/>
              </a:rPr>
              <a:t> que le </a:t>
            </a:r>
            <a:r>
              <a:rPr lang="en-GB" sz="1200" dirty="0" err="1">
                <a:latin typeface="Calibri"/>
                <a:cs typeface="Calibri"/>
              </a:rPr>
              <a:t>contenu</a:t>
            </a:r>
            <a:r>
              <a:rPr lang="en-GB" sz="1200" dirty="0">
                <a:latin typeface="Calibri"/>
                <a:cs typeface="Calibri"/>
              </a:rPr>
              <a:t> </a:t>
            </a:r>
            <a:r>
              <a:rPr lang="en-GB" sz="1200" dirty="0" err="1">
                <a:latin typeface="Calibri"/>
                <a:cs typeface="Calibri"/>
              </a:rPr>
              <a:t>soit</a:t>
            </a:r>
            <a:r>
              <a:rPr lang="en-GB" sz="1200" dirty="0">
                <a:latin typeface="Calibri"/>
                <a:cs typeface="Calibri"/>
              </a:rPr>
              <a:t> visible, et la </a:t>
            </a:r>
            <a:r>
              <a:rPr lang="en-GB" sz="1200" dirty="0" err="1">
                <a:latin typeface="Calibri"/>
                <a:cs typeface="Calibri"/>
              </a:rPr>
              <a:t>bouteille</a:t>
            </a:r>
            <a:r>
              <a:rPr lang="en-GB" sz="1200" dirty="0">
                <a:latin typeface="Calibri"/>
                <a:cs typeface="Calibri"/>
              </a:rPr>
              <a:t> doit supporter la pression interne </a:t>
            </a:r>
            <a:r>
              <a:rPr lang="en-GB" sz="1200" dirty="0" err="1">
                <a:latin typeface="Calibri"/>
                <a:cs typeface="Calibri"/>
              </a:rPr>
              <a:t>ou</a:t>
            </a:r>
            <a:r>
              <a:rPr lang="en-GB" sz="1200" dirty="0">
                <a:latin typeface="Calibri"/>
                <a:cs typeface="Calibri"/>
              </a:rPr>
              <a:t> </a:t>
            </a:r>
            <a:r>
              <a:rPr lang="en-GB" sz="1200" dirty="0" err="1">
                <a:latin typeface="Calibri"/>
                <a:cs typeface="Calibri"/>
              </a:rPr>
              <a:t>toute</a:t>
            </a:r>
            <a:r>
              <a:rPr lang="en-GB" sz="1200" dirty="0">
                <a:latin typeface="Calibri"/>
                <a:cs typeface="Calibri"/>
              </a:rPr>
              <a:t> surcharge </a:t>
            </a:r>
            <a:r>
              <a:rPr lang="en-GB" sz="1200" dirty="0" err="1">
                <a:latin typeface="Calibri"/>
                <a:cs typeface="Calibri"/>
              </a:rPr>
              <a:t>accidentelle</a:t>
            </a:r>
            <a:r>
              <a:rPr lang="en-GB" sz="1200" dirty="0">
                <a:latin typeface="Calibri"/>
                <a:cs typeface="Calibri"/>
              </a:rPr>
              <a:t> sans </a:t>
            </a:r>
            <a:r>
              <a:rPr lang="en-GB" sz="1200" dirty="0" err="1">
                <a:latin typeface="Calibri"/>
                <a:cs typeface="Calibri"/>
              </a:rPr>
              <a:t>flancher</a:t>
            </a:r>
            <a:r>
              <a:rPr lang="en-GB" sz="1200" dirty="0">
                <a:latin typeface="Calibri"/>
                <a:cs typeface="Calibri"/>
              </a:rPr>
              <a:t> </a:t>
            </a:r>
            <a:r>
              <a:rPr lang="en-GB" sz="1200" dirty="0" err="1">
                <a:latin typeface="Calibri"/>
                <a:cs typeface="Calibri"/>
              </a:rPr>
              <a:t>ou</a:t>
            </a:r>
            <a:r>
              <a:rPr lang="en-GB" sz="1200" dirty="0">
                <a:latin typeface="Calibri"/>
                <a:cs typeface="Calibri"/>
              </a:rPr>
              <a:t> </a:t>
            </a:r>
            <a:r>
              <a:rPr lang="en-GB" sz="1200" dirty="0" err="1">
                <a:latin typeface="Calibri"/>
                <a:cs typeface="Calibri"/>
              </a:rPr>
              <a:t>exploser</a:t>
            </a:r>
            <a:r>
              <a:rPr lang="en-GB" sz="1200" dirty="0">
                <a:latin typeface="Calibri"/>
                <a:cs typeface="Calibri"/>
              </a:rPr>
              <a:t>. </a:t>
            </a:r>
            <a:r>
              <a:rPr lang="en-GB" sz="1200" dirty="0" err="1">
                <a:latin typeface="Calibri"/>
                <a:cs typeface="Calibri"/>
              </a:rPr>
              <a:t>L’objectif</a:t>
            </a:r>
            <a:r>
              <a:rPr lang="en-GB" sz="1200" dirty="0">
                <a:latin typeface="Calibri"/>
                <a:cs typeface="Calibri"/>
              </a:rPr>
              <a:t> </a:t>
            </a:r>
            <a:r>
              <a:rPr lang="en-GB" sz="1200" dirty="0" err="1">
                <a:latin typeface="Calibri"/>
                <a:cs typeface="Calibri"/>
              </a:rPr>
              <a:t>est</a:t>
            </a:r>
            <a:r>
              <a:rPr lang="en-GB" sz="1200" dirty="0">
                <a:latin typeface="Calibri"/>
                <a:cs typeface="Calibri"/>
              </a:rPr>
              <a:t> de minimiser </a:t>
            </a:r>
            <a:r>
              <a:rPr lang="en-GB" sz="1200" dirty="0" err="1">
                <a:latin typeface="Calibri"/>
                <a:cs typeface="Calibri"/>
              </a:rPr>
              <a:t>l’énergie</a:t>
            </a:r>
            <a:r>
              <a:rPr lang="en-GB" sz="1200" dirty="0">
                <a:latin typeface="Calibri"/>
                <a:cs typeface="Calibri"/>
              </a:rPr>
              <a:t> grise par </a:t>
            </a:r>
            <a:r>
              <a:rPr lang="en-GB" sz="1200" dirty="0" err="1">
                <a:latin typeface="Calibri"/>
                <a:cs typeface="Calibri"/>
              </a:rPr>
              <a:t>bouteille</a:t>
            </a:r>
            <a:r>
              <a:rPr lang="en-GB" sz="1200" dirty="0">
                <a:latin typeface="Calibri"/>
                <a:cs typeface="Calibri"/>
              </a:rPr>
              <a:t>.</a:t>
            </a:r>
          </a:p>
          <a:p>
            <a:pPr algn="l"/>
            <a:endParaRPr lang="en-GB" sz="1200" dirty="0"/>
          </a:p>
          <a:p>
            <a:pPr algn="l"/>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189843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err="1"/>
              <a:t>Modélisation</a:t>
            </a:r>
            <a:r>
              <a:rPr lang="en-GB" sz="1400" b="1" i="1" dirty="0"/>
              <a:t> pour identifier </a:t>
            </a:r>
            <a:r>
              <a:rPr lang="en-GB" sz="1400" b="1" i="1" dirty="0" err="1"/>
              <a:t>l’indice</a:t>
            </a:r>
            <a:r>
              <a:rPr lang="en-GB" sz="1400" b="1" i="1" dirty="0"/>
              <a:t> de performance </a:t>
            </a:r>
            <a:r>
              <a:rPr lang="en-GB" sz="1400" b="1" i="1" dirty="0" err="1"/>
              <a:t>matériau</a:t>
            </a:r>
            <a:endParaRPr lang="en-GB" sz="1400" b="1" i="1" dirty="0"/>
          </a:p>
          <a:p>
            <a:pPr algn="ctr"/>
            <a:endParaRPr lang="en-GB" sz="1400" b="1" i="1" dirty="0"/>
          </a:p>
          <a:p>
            <a:r>
              <a:rPr lang="en-GB" sz="1200" dirty="0"/>
              <a:t>La </a:t>
            </a:r>
            <a:r>
              <a:rPr lang="en-GB" sz="1200" dirty="0" err="1"/>
              <a:t>bouteille</a:t>
            </a:r>
            <a:r>
              <a:rPr lang="en-GB" sz="1200" dirty="0"/>
              <a:t> </a:t>
            </a:r>
            <a:r>
              <a:rPr lang="en-GB" sz="1200" dirty="0" err="1"/>
              <a:t>est</a:t>
            </a:r>
            <a:r>
              <a:rPr lang="en-GB" sz="1200" dirty="0"/>
              <a:t> </a:t>
            </a:r>
            <a:r>
              <a:rPr lang="en-GB" sz="1200" dirty="0" err="1"/>
              <a:t>assimilée</a:t>
            </a:r>
            <a:r>
              <a:rPr lang="en-GB" sz="1200" dirty="0"/>
              <a:t> à un </a:t>
            </a:r>
            <a:r>
              <a:rPr lang="en-GB" sz="1200" dirty="0" err="1"/>
              <a:t>récipient</a:t>
            </a:r>
            <a:r>
              <a:rPr lang="en-GB" sz="1200" dirty="0"/>
              <a:t> </a:t>
            </a:r>
            <a:r>
              <a:rPr lang="en-GB" sz="1200" dirty="0" err="1"/>
              <a:t>cylindrique</a:t>
            </a:r>
            <a:r>
              <a:rPr lang="en-GB" sz="1200" dirty="0"/>
              <a:t> sous pression. La pression interne p </a:t>
            </a:r>
            <a:r>
              <a:rPr lang="en-GB" sz="1200" dirty="0" err="1"/>
              <a:t>crée</a:t>
            </a:r>
            <a:r>
              <a:rPr lang="en-GB" sz="1200" dirty="0"/>
              <a:t> </a:t>
            </a:r>
            <a:r>
              <a:rPr lang="en-GB" sz="1200" dirty="0" err="1"/>
              <a:t>une</a:t>
            </a:r>
            <a:r>
              <a:rPr lang="en-GB" sz="1200" dirty="0"/>
              <a:t> </a:t>
            </a:r>
            <a:r>
              <a:rPr lang="en-GB" sz="1200" dirty="0" err="1"/>
              <a:t>contrainte</a:t>
            </a:r>
            <a:r>
              <a:rPr lang="en-GB" sz="1200" dirty="0"/>
              <a:t> sur la </a:t>
            </a:r>
            <a:r>
              <a:rPr lang="en-GB" sz="1200" dirty="0" err="1"/>
              <a:t>paroi</a:t>
            </a:r>
            <a:r>
              <a:rPr lang="en-GB" sz="1200" dirty="0"/>
              <a:t> de la </a:t>
            </a:r>
            <a:r>
              <a:rPr lang="en-GB" sz="1200" dirty="0" err="1"/>
              <a:t>bouteille</a:t>
            </a:r>
            <a:r>
              <a:rPr lang="en-GB" sz="1200" dirty="0"/>
              <a:t>, </a:t>
            </a:r>
            <a:r>
              <a:rPr lang="en-GB" sz="1200" dirty="0" err="1"/>
              <a:t>comme</a:t>
            </a:r>
            <a:r>
              <a:rPr lang="en-GB" sz="1200" dirty="0"/>
              <a:t> </a:t>
            </a:r>
            <a:r>
              <a:rPr lang="en-GB" sz="1200" dirty="0" err="1"/>
              <a:t>indiqué</a:t>
            </a:r>
            <a:r>
              <a:rPr lang="en-GB" sz="1200" dirty="0"/>
              <a:t> sur le </a:t>
            </a:r>
            <a:r>
              <a:rPr lang="en-GB" sz="1200" dirty="0" err="1"/>
              <a:t>schéma</a:t>
            </a:r>
            <a:r>
              <a:rPr lang="en-GB" sz="1200" dirty="0"/>
              <a:t>. La </a:t>
            </a:r>
            <a:r>
              <a:rPr lang="en-GB" sz="1200" dirty="0" err="1"/>
              <a:t>contrainte</a:t>
            </a:r>
            <a:r>
              <a:rPr lang="en-GB" sz="1200" dirty="0"/>
              <a:t> </a:t>
            </a:r>
            <a:r>
              <a:rPr lang="en-GB" sz="1200" dirty="0" err="1"/>
              <a:t>circonférencielle</a:t>
            </a:r>
            <a:r>
              <a:rPr lang="en-GB" sz="1200" dirty="0"/>
              <a:t> </a:t>
            </a:r>
            <a:r>
              <a:rPr lang="en-GB" sz="1200" dirty="0" err="1"/>
              <a:t>est</a:t>
            </a:r>
            <a:r>
              <a:rPr lang="en-GB" sz="1200" dirty="0"/>
              <a:t> </a:t>
            </a:r>
            <a:r>
              <a:rPr lang="en-GB" sz="1200" dirty="0" err="1"/>
              <a:t>celle</a:t>
            </a:r>
            <a:r>
              <a:rPr lang="en-GB" sz="1200" dirty="0"/>
              <a:t> la plus </a:t>
            </a:r>
            <a:r>
              <a:rPr lang="en-GB" sz="1200" dirty="0" err="1"/>
              <a:t>importante</a:t>
            </a:r>
            <a:r>
              <a:rPr lang="en-GB" sz="1200" dirty="0"/>
              <a:t> – </a:t>
            </a:r>
            <a:r>
              <a:rPr lang="en-GB" sz="1200" dirty="0" err="1"/>
              <a:t>elle</a:t>
            </a:r>
            <a:r>
              <a:rPr lang="en-GB" sz="1200" dirty="0"/>
              <a:t> </a:t>
            </a:r>
            <a:r>
              <a:rPr lang="en-GB" sz="1200" dirty="0" err="1"/>
              <a:t>est</a:t>
            </a:r>
            <a:r>
              <a:rPr lang="en-GB" sz="1200" dirty="0"/>
              <a:t> </a:t>
            </a:r>
            <a:r>
              <a:rPr lang="en-GB" sz="1200" dirty="0" err="1"/>
              <a:t>listée</a:t>
            </a:r>
            <a:r>
              <a:rPr lang="en-GB" sz="1200" dirty="0"/>
              <a:t> </a:t>
            </a:r>
            <a:r>
              <a:rPr lang="en-GB" sz="1200" dirty="0" err="1"/>
              <a:t>en</a:t>
            </a:r>
            <a:r>
              <a:rPr lang="en-GB" sz="1200" dirty="0"/>
              <a:t> haut. </a:t>
            </a:r>
            <a:r>
              <a:rPr lang="en-GB" sz="1200" dirty="0" err="1"/>
              <a:t>Cette</a:t>
            </a:r>
            <a:r>
              <a:rPr lang="en-GB" sz="1200" dirty="0"/>
              <a:t> </a:t>
            </a:r>
            <a:r>
              <a:rPr lang="en-GB" sz="1200" dirty="0" err="1"/>
              <a:t>contrainte</a:t>
            </a:r>
            <a:r>
              <a:rPr lang="en-GB" sz="1200" dirty="0"/>
              <a:t> ne doit pas </a:t>
            </a:r>
            <a:r>
              <a:rPr lang="en-GB" sz="1200" dirty="0" err="1"/>
              <a:t>dépasser</a:t>
            </a:r>
            <a:r>
              <a:rPr lang="en-GB" sz="1200" dirty="0"/>
              <a:t> la </a:t>
            </a:r>
            <a:r>
              <a:rPr lang="en-GB" sz="1200" dirty="0" err="1"/>
              <a:t>limite</a:t>
            </a:r>
            <a:r>
              <a:rPr lang="en-GB" sz="1200" dirty="0"/>
              <a:t> </a:t>
            </a:r>
            <a:r>
              <a:rPr lang="en-GB" sz="1200" dirty="0" err="1"/>
              <a:t>d’élasticité</a:t>
            </a:r>
            <a:r>
              <a:rPr lang="en-GB" sz="1200" dirty="0"/>
              <a:t> du </a:t>
            </a:r>
            <a:r>
              <a:rPr lang="en-GB" sz="1200" dirty="0" err="1"/>
              <a:t>matériau</a:t>
            </a:r>
            <a:r>
              <a:rPr lang="en-GB" sz="1200" dirty="0"/>
              <a:t> de la </a:t>
            </a:r>
            <a:r>
              <a:rPr lang="en-GB" sz="1200" dirty="0" err="1"/>
              <a:t>bouteille</a:t>
            </a:r>
            <a:r>
              <a:rPr lang="en-GB" sz="1200" dirty="0"/>
              <a:t>, </a:t>
            </a:r>
            <a:r>
              <a:rPr lang="en-GB" sz="1200" dirty="0" err="1"/>
              <a:t>ce</a:t>
            </a:r>
            <a:r>
              <a:rPr lang="en-GB" sz="1200" dirty="0"/>
              <a:t> qui </a:t>
            </a:r>
            <a:r>
              <a:rPr lang="en-GB" sz="1200" dirty="0" err="1"/>
              <a:t>définit</a:t>
            </a:r>
            <a:r>
              <a:rPr lang="en-GB" sz="1200" dirty="0"/>
              <a:t> </a:t>
            </a:r>
            <a:r>
              <a:rPr lang="en-GB" sz="1200" dirty="0" err="1"/>
              <a:t>une</a:t>
            </a:r>
            <a:r>
              <a:rPr lang="en-GB" sz="1200" dirty="0"/>
              <a:t> </a:t>
            </a:r>
            <a:r>
              <a:rPr lang="en-GB" sz="1200" dirty="0" err="1"/>
              <a:t>valeur</a:t>
            </a:r>
            <a:r>
              <a:rPr lang="en-GB" sz="1200" dirty="0"/>
              <a:t> </a:t>
            </a:r>
            <a:r>
              <a:rPr lang="en-GB" sz="1200" dirty="0" err="1"/>
              <a:t>minimale</a:t>
            </a:r>
            <a:r>
              <a:rPr lang="en-GB" sz="1200" dirty="0"/>
              <a:t> pour </a:t>
            </a:r>
            <a:r>
              <a:rPr lang="en-GB" sz="1200" dirty="0" err="1"/>
              <a:t>l’épaisseur</a:t>
            </a:r>
            <a:r>
              <a:rPr lang="en-GB" sz="1200" dirty="0"/>
              <a:t> de la </a:t>
            </a:r>
            <a:r>
              <a:rPr lang="en-GB" sz="1200" dirty="0" err="1"/>
              <a:t>paroi</a:t>
            </a:r>
            <a:r>
              <a:rPr lang="en-GB" sz="1200" dirty="0"/>
              <a:t>, t.</a:t>
            </a:r>
          </a:p>
          <a:p>
            <a:endParaRPr lang="en-GB" sz="1200" dirty="0"/>
          </a:p>
          <a:p>
            <a:r>
              <a:rPr lang="en-GB" sz="1200" dirty="0" err="1"/>
              <a:t>L’énergie</a:t>
            </a:r>
            <a:r>
              <a:rPr lang="en-GB" sz="1200" dirty="0"/>
              <a:t> grise E de la </a:t>
            </a:r>
            <a:r>
              <a:rPr lang="en-GB" sz="1200" dirty="0" err="1"/>
              <a:t>bouteille</a:t>
            </a:r>
            <a:r>
              <a:rPr lang="en-GB" sz="1200" dirty="0"/>
              <a:t> par </a:t>
            </a:r>
            <a:r>
              <a:rPr lang="en-GB" sz="1200" dirty="0" err="1"/>
              <a:t>unité</a:t>
            </a:r>
            <a:r>
              <a:rPr lang="en-GB" sz="1200" dirty="0"/>
              <a:t> de surface de la </a:t>
            </a:r>
            <a:r>
              <a:rPr lang="en-GB" sz="1200" dirty="0" err="1"/>
              <a:t>paroi</a:t>
            </a:r>
            <a:r>
              <a:rPr lang="en-GB" sz="1200" dirty="0"/>
              <a:t> </a:t>
            </a:r>
            <a:r>
              <a:rPr lang="en-GB" sz="1200" dirty="0" err="1"/>
              <a:t>est</a:t>
            </a:r>
            <a:r>
              <a:rPr lang="en-GB" sz="1200" dirty="0"/>
              <a:t> </a:t>
            </a:r>
            <a:r>
              <a:rPr lang="en-GB" sz="1200" dirty="0" err="1"/>
              <a:t>donnée</a:t>
            </a:r>
            <a:r>
              <a:rPr lang="en-GB" sz="1200" dirty="0"/>
              <a:t> par la </a:t>
            </a:r>
            <a:r>
              <a:rPr lang="en-GB" sz="1200" dirty="0" err="1"/>
              <a:t>seconde</a:t>
            </a:r>
            <a:r>
              <a:rPr lang="en-GB" sz="1200" dirty="0"/>
              <a:t> </a:t>
            </a:r>
            <a:r>
              <a:rPr lang="en-GB" sz="1200" dirty="0" err="1"/>
              <a:t>équation</a:t>
            </a:r>
            <a:r>
              <a:rPr lang="en-GB" sz="1200" dirty="0"/>
              <a:t>. La pression p et le rayon de la </a:t>
            </a:r>
            <a:r>
              <a:rPr lang="en-GB" sz="1200" dirty="0" err="1"/>
              <a:t>bouteille</a:t>
            </a:r>
            <a:r>
              <a:rPr lang="en-GB" sz="1200" dirty="0"/>
              <a:t> R </a:t>
            </a:r>
            <a:r>
              <a:rPr lang="en-GB" sz="1200" dirty="0" err="1"/>
              <a:t>sont</a:t>
            </a:r>
            <a:r>
              <a:rPr lang="en-GB" sz="1200" dirty="0"/>
              <a:t> </a:t>
            </a:r>
            <a:r>
              <a:rPr lang="en-GB" sz="1200" dirty="0" err="1"/>
              <a:t>fixés</a:t>
            </a:r>
            <a:r>
              <a:rPr lang="en-GB" sz="1200" dirty="0"/>
              <a:t> par la conception. </a:t>
            </a:r>
            <a:r>
              <a:rPr lang="en-GB" sz="1200" dirty="0" err="1"/>
              <a:t>L’énergie</a:t>
            </a:r>
            <a:r>
              <a:rPr lang="en-GB" sz="1200" dirty="0"/>
              <a:t> E </a:t>
            </a:r>
            <a:r>
              <a:rPr lang="en-GB" sz="1200" dirty="0" err="1"/>
              <a:t>est</a:t>
            </a:r>
            <a:r>
              <a:rPr lang="en-GB" sz="1200" dirty="0"/>
              <a:t> </a:t>
            </a:r>
            <a:r>
              <a:rPr lang="en-GB" sz="1200" dirty="0" err="1"/>
              <a:t>minimisée</a:t>
            </a:r>
            <a:r>
              <a:rPr lang="en-GB" sz="1200" dirty="0"/>
              <a:t> </a:t>
            </a:r>
            <a:r>
              <a:rPr lang="en-GB" sz="1200" dirty="0" err="1"/>
              <a:t>en</a:t>
            </a:r>
            <a:r>
              <a:rPr lang="en-GB" sz="1200" dirty="0"/>
              <a:t> </a:t>
            </a:r>
            <a:r>
              <a:rPr lang="en-GB" sz="1200" dirty="0" err="1"/>
              <a:t>recherchant</a:t>
            </a:r>
            <a:r>
              <a:rPr lang="en-GB" sz="1200" dirty="0"/>
              <a:t> les </a:t>
            </a:r>
            <a:r>
              <a:rPr lang="en-GB" sz="1200" dirty="0" err="1"/>
              <a:t>matériaux</a:t>
            </a:r>
            <a:r>
              <a:rPr lang="en-GB" sz="1200" dirty="0"/>
              <a:t> avec la plus </a:t>
            </a:r>
            <a:r>
              <a:rPr lang="en-GB" sz="1200" dirty="0" err="1"/>
              <a:t>faible</a:t>
            </a:r>
            <a:r>
              <a:rPr lang="en-GB" sz="1200" dirty="0"/>
              <a:t> </a:t>
            </a:r>
            <a:r>
              <a:rPr lang="en-GB" sz="1200" dirty="0" err="1"/>
              <a:t>valeur</a:t>
            </a:r>
            <a:r>
              <a:rPr lang="en-GB" sz="1200" dirty="0"/>
              <a:t> de la </a:t>
            </a:r>
            <a:r>
              <a:rPr lang="en-GB" sz="1200" dirty="0" err="1"/>
              <a:t>combinaison</a:t>
            </a:r>
            <a:r>
              <a:rPr lang="en-GB" sz="1200" dirty="0"/>
              <a:t> de </a:t>
            </a:r>
            <a:r>
              <a:rPr lang="en-GB" sz="1200" dirty="0" err="1"/>
              <a:t>propriétés</a:t>
            </a:r>
            <a:r>
              <a:rPr lang="en-GB" sz="1200" dirty="0"/>
              <a:t> </a:t>
            </a:r>
            <a:r>
              <a:rPr lang="en-GB" sz="1200" dirty="0" err="1"/>
              <a:t>matériaux</a:t>
            </a:r>
            <a:r>
              <a:rPr lang="en-GB" sz="1200" dirty="0"/>
              <a:t> H</a:t>
            </a:r>
            <a:r>
              <a:rPr lang="en-GB" sz="1200" baseline="-25000" dirty="0"/>
              <a:t>m</a:t>
            </a:r>
            <a:r>
              <a:rPr lang="el-GR" sz="1200" dirty="0"/>
              <a:t>ρ</a:t>
            </a:r>
            <a:r>
              <a:rPr lang="en-GB" sz="1200" dirty="0"/>
              <a:t>/</a:t>
            </a:r>
            <a:r>
              <a:rPr lang="el-GR" sz="1200" dirty="0"/>
              <a:t>σ</a:t>
            </a:r>
            <a:r>
              <a:rPr lang="en-GB" sz="1200" baseline="-25000" dirty="0"/>
              <a:t>y</a:t>
            </a:r>
            <a:r>
              <a:rPr lang="en-GB" sz="1200" dirty="0"/>
              <a:t>, </a:t>
            </a:r>
            <a:r>
              <a:rPr lang="en-GB" sz="1200" dirty="0" err="1"/>
              <a:t>ou</a:t>
            </a:r>
            <a:r>
              <a:rPr lang="en-GB" sz="1200" dirty="0"/>
              <a:t> encore le maximum de son inverse. </a:t>
            </a:r>
            <a:r>
              <a:rPr lang="en-GB" sz="1200" dirty="0" err="1"/>
              <a:t>Cette</a:t>
            </a:r>
            <a:r>
              <a:rPr lang="en-GB" sz="1200" dirty="0"/>
              <a:t> </a:t>
            </a:r>
            <a:r>
              <a:rPr lang="en-GB" sz="1200" dirty="0" err="1"/>
              <a:t>quantité</a:t>
            </a:r>
            <a:r>
              <a:rPr lang="en-GB" sz="1200" dirty="0"/>
              <a:t> </a:t>
            </a:r>
            <a:r>
              <a:rPr lang="en-GB" sz="1200" dirty="0" err="1"/>
              <a:t>est</a:t>
            </a:r>
            <a:r>
              <a:rPr lang="en-GB" sz="1200" dirty="0"/>
              <a:t> </a:t>
            </a:r>
            <a:r>
              <a:rPr lang="en-GB" sz="1200" dirty="0" err="1"/>
              <a:t>l’indice</a:t>
            </a:r>
            <a:r>
              <a:rPr lang="en-GB" sz="1200" dirty="0"/>
              <a:t> </a:t>
            </a:r>
            <a:r>
              <a:rPr lang="en-GB" sz="1200" dirty="0" err="1"/>
              <a:t>matériau</a:t>
            </a:r>
            <a:r>
              <a:rPr lang="en-GB" sz="1200" dirty="0"/>
              <a:t> de </a:t>
            </a:r>
            <a:r>
              <a:rPr lang="en-GB" sz="1200" dirty="0" err="1"/>
              <a:t>ce</a:t>
            </a:r>
            <a:r>
              <a:rPr lang="en-GB" sz="1200" dirty="0"/>
              <a:t> </a:t>
            </a:r>
            <a:r>
              <a:rPr lang="en-GB" sz="1200" dirty="0" err="1"/>
              <a:t>problème</a:t>
            </a:r>
            <a:r>
              <a:rPr lang="en-GB" sz="1200" dirty="0"/>
              <a:t>.</a:t>
            </a:r>
          </a:p>
          <a:p>
            <a:endParaRPr lang="en-GB" sz="1200" dirty="0"/>
          </a:p>
          <a:p>
            <a:endParaRPr lang="en-GB" sz="1200" dirty="0"/>
          </a:p>
          <a:p>
            <a:r>
              <a:rPr lang="en-GB" sz="1200" dirty="0"/>
              <a:t>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47239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Choix pour minimize </a:t>
            </a:r>
            <a:r>
              <a:rPr lang="en-GB" sz="1400" b="1" i="1" dirty="0" err="1"/>
              <a:t>l’énergie</a:t>
            </a:r>
            <a:r>
              <a:rPr lang="en-GB" sz="1400" b="1" i="1" dirty="0"/>
              <a:t> grise</a:t>
            </a:r>
          </a:p>
          <a:p>
            <a:pPr algn="ctr"/>
            <a:endParaRPr lang="en-GB" sz="1400" b="1" i="1" dirty="0"/>
          </a:p>
          <a:p>
            <a:r>
              <a:rPr lang="en-GB" sz="1200" dirty="0" err="1">
                <a:latin typeface="Calibri"/>
                <a:cs typeface="Calibri"/>
              </a:rPr>
              <a:t>Voici</a:t>
            </a:r>
            <a:r>
              <a:rPr lang="en-GB" sz="1200" dirty="0">
                <a:latin typeface="Calibri"/>
                <a:cs typeface="Calibri"/>
              </a:rPr>
              <a:t> un </a:t>
            </a:r>
            <a:r>
              <a:rPr lang="en-GB" sz="1200" dirty="0" err="1">
                <a:latin typeface="Calibri"/>
                <a:cs typeface="Calibri"/>
              </a:rPr>
              <a:t>graphique</a:t>
            </a:r>
            <a:r>
              <a:rPr lang="en-GB" sz="1200" dirty="0">
                <a:latin typeface="Calibri"/>
                <a:cs typeface="Calibri"/>
              </a:rPr>
              <a:t> de </a:t>
            </a:r>
            <a:r>
              <a:rPr lang="en-GB" sz="1200" b="1" dirty="0">
                <a:latin typeface="Calibri"/>
                <a:cs typeface="Calibri"/>
              </a:rPr>
              <a:t>la </a:t>
            </a:r>
            <a:r>
              <a:rPr lang="en-GB" sz="1200" b="1" dirty="0" err="1">
                <a:latin typeface="Calibri"/>
                <a:cs typeface="Calibri"/>
              </a:rPr>
              <a:t>limite</a:t>
            </a:r>
            <a:r>
              <a:rPr lang="en-GB" b="1" dirty="0">
                <a:latin typeface="Calibri"/>
                <a:cs typeface="Calibri"/>
              </a:rPr>
              <a:t> </a:t>
            </a:r>
            <a:r>
              <a:rPr lang="en-GB" b="1" dirty="0" err="1">
                <a:latin typeface="Calibri"/>
                <a:cs typeface="Calibri"/>
              </a:rPr>
              <a:t>d'élasticité</a:t>
            </a:r>
            <a:r>
              <a:rPr lang="en-GB" b="1" dirty="0">
                <a:latin typeface="Calibri"/>
                <a:cs typeface="Calibri"/>
              </a:rPr>
              <a:t> vs </a:t>
            </a:r>
            <a:r>
              <a:rPr lang="en-GB" sz="1200" b="1" dirty="0" err="1">
                <a:latin typeface="Calibri"/>
                <a:cs typeface="Calibri"/>
              </a:rPr>
              <a:t>énergie</a:t>
            </a:r>
            <a:r>
              <a:rPr lang="en-GB" sz="1200" b="1" dirty="0">
                <a:latin typeface="Calibri"/>
                <a:cs typeface="Calibri"/>
              </a:rPr>
              <a:t> grise par </a:t>
            </a:r>
            <a:r>
              <a:rPr lang="en-GB" sz="1200" b="1" dirty="0" err="1">
                <a:latin typeface="Calibri"/>
                <a:cs typeface="Calibri"/>
              </a:rPr>
              <a:t>unité</a:t>
            </a:r>
            <a:r>
              <a:rPr lang="en-GB" sz="1200" b="1" dirty="0">
                <a:latin typeface="Calibri"/>
                <a:cs typeface="Calibri"/>
              </a:rPr>
              <a:t> de volume </a:t>
            </a:r>
            <a:r>
              <a:rPr lang="en-GB" sz="1200" dirty="0">
                <a:latin typeface="Calibri"/>
                <a:cs typeface="Calibri"/>
              </a:rPr>
              <a:t>pour les </a:t>
            </a:r>
            <a:r>
              <a:rPr lang="en-GB" sz="1200" dirty="0" err="1">
                <a:latin typeface="Calibri"/>
                <a:cs typeface="Calibri"/>
              </a:rPr>
              <a:t>polymères</a:t>
            </a:r>
            <a:r>
              <a:rPr lang="en-GB" sz="1200" dirty="0">
                <a:latin typeface="Calibri"/>
                <a:cs typeface="Calibri"/>
              </a:rPr>
              <a:t> qui </a:t>
            </a:r>
            <a:r>
              <a:rPr lang="en-GB" sz="1200" dirty="0" err="1">
                <a:latin typeface="Calibri"/>
                <a:cs typeface="Calibri"/>
              </a:rPr>
              <a:t>sont</a:t>
            </a:r>
            <a:r>
              <a:rPr lang="en-GB" sz="1200" dirty="0">
                <a:latin typeface="Calibri"/>
                <a:cs typeface="Calibri"/>
              </a:rPr>
              <a:t> </a:t>
            </a:r>
            <a:r>
              <a:rPr lang="en-GB" sz="1200" dirty="0" err="1">
                <a:latin typeface="Calibri"/>
                <a:cs typeface="Calibri"/>
              </a:rPr>
              <a:t>translucides</a:t>
            </a:r>
            <a:r>
              <a:rPr lang="en-GB" sz="1200" dirty="0">
                <a:latin typeface="Calibri"/>
                <a:cs typeface="Calibri"/>
              </a:rPr>
              <a:t> </a:t>
            </a:r>
            <a:r>
              <a:rPr lang="en-GB" sz="1200" dirty="0" err="1">
                <a:latin typeface="Calibri"/>
                <a:cs typeface="Calibri"/>
              </a:rPr>
              <a:t>ou</a:t>
            </a:r>
            <a:r>
              <a:rPr lang="en-GB" sz="1200" dirty="0">
                <a:latin typeface="Calibri"/>
                <a:cs typeface="Calibri"/>
              </a:rPr>
              <a:t> </a:t>
            </a:r>
            <a:r>
              <a:rPr lang="en-GB" sz="1200" dirty="0" err="1">
                <a:latin typeface="Calibri"/>
                <a:cs typeface="Calibri"/>
              </a:rPr>
              <a:t>transparents</a:t>
            </a:r>
            <a:r>
              <a:rPr lang="en-GB" sz="1200" dirty="0">
                <a:latin typeface="Calibri"/>
                <a:cs typeface="Calibri"/>
              </a:rPr>
              <a:t>. Les </a:t>
            </a:r>
            <a:r>
              <a:rPr lang="en-GB" sz="1200" dirty="0" err="1">
                <a:latin typeface="Calibri"/>
                <a:cs typeface="Calibri"/>
              </a:rPr>
              <a:t>droites</a:t>
            </a:r>
            <a:r>
              <a:rPr lang="en-GB" sz="1200" dirty="0">
                <a:latin typeface="Calibri"/>
                <a:cs typeface="Calibri"/>
              </a:rPr>
              <a:t> </a:t>
            </a:r>
            <a:r>
              <a:rPr lang="en-GB" sz="1200" dirty="0" err="1">
                <a:latin typeface="Calibri"/>
                <a:cs typeface="Calibri"/>
              </a:rPr>
              <a:t>sont</a:t>
            </a:r>
            <a:r>
              <a:rPr lang="en-GB" sz="1200" dirty="0">
                <a:latin typeface="Calibri"/>
                <a:cs typeface="Calibri"/>
              </a:rPr>
              <a:t> les contours de </a:t>
            </a:r>
            <a:r>
              <a:rPr lang="en-GB" sz="1200" dirty="0" err="1">
                <a:latin typeface="Calibri"/>
                <a:cs typeface="Calibri"/>
              </a:rPr>
              <a:t>l’indice</a:t>
            </a:r>
            <a:r>
              <a:rPr lang="en-GB" sz="1200" dirty="0">
                <a:latin typeface="Calibri"/>
                <a:cs typeface="Calibri"/>
              </a:rPr>
              <a:t> de performance </a:t>
            </a:r>
            <a:r>
              <a:rPr lang="en-GB" sz="1200" dirty="0" err="1">
                <a:latin typeface="Calibri"/>
                <a:cs typeface="Calibri"/>
              </a:rPr>
              <a:t>calculé</a:t>
            </a:r>
            <a:r>
              <a:rPr lang="en-GB" sz="1200" dirty="0">
                <a:latin typeface="Calibri"/>
                <a:cs typeface="Calibri"/>
              </a:rPr>
              <a:t> </a:t>
            </a:r>
            <a:r>
              <a:rPr lang="en-GB" sz="1200" dirty="0" err="1">
                <a:latin typeface="Calibri"/>
                <a:cs typeface="Calibri"/>
              </a:rPr>
              <a:t>juste</a:t>
            </a:r>
            <a:r>
              <a:rPr lang="en-GB" sz="1200" dirty="0">
                <a:latin typeface="Calibri"/>
                <a:cs typeface="Calibri"/>
              </a:rPr>
              <a:t> </a:t>
            </a:r>
            <a:r>
              <a:rPr lang="en-GB" sz="1200" dirty="0" err="1">
                <a:latin typeface="Calibri"/>
                <a:cs typeface="Calibri"/>
              </a:rPr>
              <a:t>avant</a:t>
            </a:r>
            <a:r>
              <a:rPr lang="en-GB" sz="1200" dirty="0">
                <a:latin typeface="Calibri"/>
                <a:cs typeface="Calibri"/>
              </a:rPr>
              <a:t>. Les </a:t>
            </a:r>
            <a:r>
              <a:rPr lang="en-GB" dirty="0">
                <a:latin typeface="Calibri"/>
                <a:cs typeface="Calibri"/>
              </a:rPr>
              <a:t>bio-</a:t>
            </a:r>
            <a:r>
              <a:rPr lang="en-GB" dirty="0" err="1">
                <a:latin typeface="Calibri"/>
                <a:cs typeface="Calibri"/>
              </a:rPr>
              <a:t>polymères</a:t>
            </a:r>
            <a:r>
              <a:rPr lang="en-GB" sz="1200" dirty="0">
                <a:latin typeface="Calibri"/>
                <a:cs typeface="Calibri"/>
              </a:rPr>
              <a:t> </a:t>
            </a:r>
            <a:r>
              <a:rPr lang="en-GB" sz="1200" dirty="0" err="1">
                <a:latin typeface="Calibri"/>
                <a:cs typeface="Calibri"/>
              </a:rPr>
              <a:t>sont</a:t>
            </a:r>
            <a:r>
              <a:rPr lang="en-GB" sz="1200" dirty="0">
                <a:latin typeface="Calibri"/>
                <a:cs typeface="Calibri"/>
              </a:rPr>
              <a:t> </a:t>
            </a:r>
            <a:r>
              <a:rPr lang="en-GB" sz="1200" dirty="0" err="1">
                <a:latin typeface="Calibri"/>
                <a:cs typeface="Calibri"/>
              </a:rPr>
              <a:t>indiqués</a:t>
            </a:r>
            <a:r>
              <a:rPr lang="en-GB" sz="1200" dirty="0">
                <a:latin typeface="Calibri"/>
                <a:cs typeface="Calibri"/>
              </a:rPr>
              <a:t> </a:t>
            </a:r>
            <a:r>
              <a:rPr lang="en-GB" sz="1200" dirty="0" err="1">
                <a:latin typeface="Calibri"/>
                <a:cs typeface="Calibri"/>
              </a:rPr>
              <a:t>en</a:t>
            </a:r>
            <a:r>
              <a:rPr lang="en-GB" sz="1200" dirty="0">
                <a:latin typeface="Calibri"/>
                <a:cs typeface="Calibri"/>
              </a:rPr>
              <a:t> vert pour les </a:t>
            </a:r>
            <a:r>
              <a:rPr lang="en-GB" sz="1200" dirty="0" err="1">
                <a:latin typeface="Calibri"/>
                <a:cs typeface="Calibri"/>
              </a:rPr>
              <a:t>distinguer</a:t>
            </a:r>
            <a:r>
              <a:rPr lang="en-GB" sz="1200" dirty="0">
                <a:latin typeface="Calibri"/>
                <a:cs typeface="Calibri"/>
              </a:rPr>
              <a:t> de </a:t>
            </a:r>
            <a:r>
              <a:rPr lang="en-GB" sz="1200" dirty="0" err="1">
                <a:latin typeface="Calibri"/>
                <a:cs typeface="Calibri"/>
              </a:rPr>
              <a:t>ceux</a:t>
            </a:r>
            <a:r>
              <a:rPr lang="en-GB" sz="1200" dirty="0">
                <a:latin typeface="Calibri"/>
                <a:cs typeface="Calibri"/>
              </a:rPr>
              <a:t> </a:t>
            </a:r>
            <a:r>
              <a:rPr lang="en-GB" sz="1200" dirty="0" err="1">
                <a:latin typeface="Calibri"/>
                <a:cs typeface="Calibri"/>
              </a:rPr>
              <a:t>issus</a:t>
            </a:r>
            <a:r>
              <a:rPr lang="en-GB" sz="1200" dirty="0">
                <a:latin typeface="Calibri"/>
                <a:cs typeface="Calibri"/>
              </a:rPr>
              <a:t> du </a:t>
            </a:r>
            <a:r>
              <a:rPr lang="en-GB" sz="1200" dirty="0" err="1">
                <a:latin typeface="Calibri"/>
                <a:cs typeface="Calibri"/>
              </a:rPr>
              <a:t>pétrole</a:t>
            </a:r>
            <a:r>
              <a:rPr lang="en-GB" sz="1200" dirty="0">
                <a:latin typeface="Calibri"/>
                <a:cs typeface="Calibri"/>
              </a:rPr>
              <a:t> et de </a:t>
            </a:r>
            <a:r>
              <a:rPr lang="en-GB" sz="1200" dirty="0" err="1">
                <a:latin typeface="Calibri"/>
                <a:cs typeface="Calibri"/>
              </a:rPr>
              <a:t>ses</a:t>
            </a:r>
            <a:r>
              <a:rPr lang="en-GB" sz="1200" dirty="0">
                <a:latin typeface="Calibri"/>
                <a:cs typeface="Calibri"/>
              </a:rPr>
              <a:t> </a:t>
            </a:r>
            <a:r>
              <a:rPr lang="en-GB" sz="1200" dirty="0" err="1">
                <a:latin typeface="Calibri"/>
                <a:cs typeface="Calibri"/>
              </a:rPr>
              <a:t>dérivés</a:t>
            </a:r>
            <a:r>
              <a:rPr lang="en-GB" sz="1200" dirty="0">
                <a:latin typeface="Calibri"/>
                <a:cs typeface="Calibri"/>
              </a:rPr>
              <a:t>. Deux </a:t>
            </a:r>
            <a:r>
              <a:rPr lang="en-GB" sz="1200" dirty="0" err="1">
                <a:latin typeface="Calibri"/>
                <a:cs typeface="Calibri"/>
              </a:rPr>
              <a:t>d’entre</a:t>
            </a:r>
            <a:r>
              <a:rPr lang="en-GB" sz="1200" dirty="0">
                <a:latin typeface="Calibri"/>
                <a:cs typeface="Calibri"/>
              </a:rPr>
              <a:t> </a:t>
            </a:r>
            <a:r>
              <a:rPr lang="en-GB" sz="1200" dirty="0" err="1">
                <a:latin typeface="Calibri"/>
                <a:cs typeface="Calibri"/>
              </a:rPr>
              <a:t>eux</a:t>
            </a:r>
            <a:r>
              <a:rPr lang="en-GB" sz="1200" dirty="0">
                <a:latin typeface="Calibri"/>
                <a:cs typeface="Calibri"/>
              </a:rPr>
              <a:t> – le </a:t>
            </a:r>
            <a:r>
              <a:rPr lang="en-GB" sz="1200" dirty="0" err="1">
                <a:latin typeface="Calibri"/>
                <a:cs typeface="Calibri"/>
              </a:rPr>
              <a:t>polylacone</a:t>
            </a:r>
            <a:r>
              <a:rPr lang="en-GB" sz="1200" dirty="0">
                <a:latin typeface="Calibri"/>
                <a:cs typeface="Calibri"/>
              </a:rPr>
              <a:t> PLA et les </a:t>
            </a:r>
            <a:r>
              <a:rPr lang="en-GB" sz="1200" dirty="0" err="1">
                <a:latin typeface="Calibri"/>
                <a:cs typeface="Calibri"/>
              </a:rPr>
              <a:t>polyhydroxyalkanoates</a:t>
            </a:r>
            <a:r>
              <a:rPr lang="en-GB" sz="1200" dirty="0">
                <a:latin typeface="Calibri"/>
                <a:cs typeface="Calibri"/>
              </a:rPr>
              <a:t> PHA </a:t>
            </a:r>
            <a:r>
              <a:rPr lang="en-GB" sz="1200" dirty="0" err="1">
                <a:latin typeface="Calibri"/>
                <a:cs typeface="Calibri"/>
              </a:rPr>
              <a:t>performent</a:t>
            </a:r>
            <a:r>
              <a:rPr lang="en-GB" sz="1200" dirty="0">
                <a:latin typeface="Calibri"/>
                <a:cs typeface="Calibri"/>
              </a:rPr>
              <a:t> </a:t>
            </a:r>
            <a:r>
              <a:rPr lang="en-GB" sz="1200" dirty="0" err="1">
                <a:latin typeface="Calibri"/>
                <a:cs typeface="Calibri"/>
              </a:rPr>
              <a:t>particulièrement</a:t>
            </a:r>
            <a:r>
              <a:rPr lang="en-GB" sz="1200" dirty="0">
                <a:latin typeface="Calibri"/>
                <a:cs typeface="Calibri"/>
              </a:rPr>
              <a:t> bien. Dans les </a:t>
            </a:r>
            <a:r>
              <a:rPr lang="en-GB" sz="1200" dirty="0" err="1">
                <a:latin typeface="Calibri"/>
                <a:cs typeface="Calibri"/>
              </a:rPr>
              <a:t>détails</a:t>
            </a:r>
            <a:r>
              <a:rPr lang="en-GB" sz="1200" dirty="0">
                <a:latin typeface="Calibri"/>
                <a:cs typeface="Calibri"/>
              </a:rPr>
              <a:t> le PLA </a:t>
            </a:r>
            <a:r>
              <a:rPr lang="en-GB" sz="1200" dirty="0" err="1">
                <a:latin typeface="Calibri"/>
                <a:cs typeface="Calibri"/>
              </a:rPr>
              <a:t>offre</a:t>
            </a:r>
            <a:r>
              <a:rPr lang="en-GB" sz="1200" dirty="0">
                <a:latin typeface="Calibri"/>
                <a:cs typeface="Calibri"/>
              </a:rPr>
              <a:t> </a:t>
            </a:r>
            <a:r>
              <a:rPr lang="en-GB" sz="1200" dirty="0" err="1">
                <a:latin typeface="Calibri"/>
                <a:cs typeface="Calibri"/>
              </a:rPr>
              <a:t>une</a:t>
            </a:r>
            <a:r>
              <a:rPr lang="en-GB" sz="1200" dirty="0">
                <a:latin typeface="Calibri"/>
                <a:cs typeface="Calibri"/>
              </a:rPr>
              <a:t> </a:t>
            </a:r>
            <a:r>
              <a:rPr lang="en-GB" sz="1200" dirty="0" err="1">
                <a:latin typeface="Calibri"/>
                <a:cs typeface="Calibri"/>
              </a:rPr>
              <a:t>réduction</a:t>
            </a:r>
            <a:r>
              <a:rPr lang="en-GB" sz="1200" dirty="0">
                <a:latin typeface="Calibri"/>
                <a:cs typeface="Calibri"/>
              </a:rPr>
              <a:t> de </a:t>
            </a:r>
            <a:r>
              <a:rPr lang="en-GB" sz="1200" dirty="0" err="1">
                <a:latin typeface="Calibri"/>
                <a:cs typeface="Calibri"/>
              </a:rPr>
              <a:t>l’énergie</a:t>
            </a:r>
            <a:r>
              <a:rPr lang="en-GB" sz="1200" dirty="0">
                <a:latin typeface="Calibri"/>
                <a:cs typeface="Calibri"/>
              </a:rPr>
              <a:t> grise par </a:t>
            </a:r>
            <a:r>
              <a:rPr lang="en-GB" sz="1200" dirty="0" err="1">
                <a:latin typeface="Calibri"/>
                <a:cs typeface="Calibri"/>
              </a:rPr>
              <a:t>bouteille</a:t>
            </a:r>
            <a:r>
              <a:rPr lang="en-GB" sz="1200" dirty="0">
                <a:latin typeface="Calibri"/>
                <a:cs typeface="Calibri"/>
              </a:rPr>
              <a:t> </a:t>
            </a:r>
            <a:r>
              <a:rPr lang="en-GB" sz="1200" dirty="0" err="1">
                <a:latin typeface="Calibri"/>
                <a:cs typeface="Calibri"/>
              </a:rPr>
              <a:t>d’environ</a:t>
            </a:r>
            <a:r>
              <a:rPr lang="en-GB" sz="1200" dirty="0">
                <a:latin typeface="Calibri"/>
                <a:cs typeface="Calibri"/>
              </a:rPr>
              <a:t> 40%.</a:t>
            </a:r>
            <a:r>
              <a:rPr lang="en-GB" dirty="0">
                <a:latin typeface="Calibri"/>
                <a:cs typeface="Calibri"/>
              </a:rPr>
              <a:t> </a:t>
            </a:r>
            <a:endParaRPr lang="en-GB" sz="1200" dirty="0">
              <a:cs typeface="Calibri"/>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304414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latin typeface="Calibri"/>
                <a:cs typeface="Calibri"/>
              </a:rPr>
              <a:t>Choix pour minimizer le </a:t>
            </a:r>
            <a:r>
              <a:rPr lang="en-GB" sz="1400" b="1" i="1" dirty="0" err="1">
                <a:latin typeface="Calibri"/>
                <a:cs typeface="Calibri"/>
              </a:rPr>
              <a:t>coût</a:t>
            </a:r>
            <a:endParaRPr lang="en-GB" sz="1400" b="1" i="1">
              <a:latin typeface="Calibri"/>
              <a:cs typeface="Calibri"/>
            </a:endParaRPr>
          </a:p>
          <a:p>
            <a:pPr algn="ctr"/>
            <a:endParaRPr lang="en-GB" sz="1400" b="1" i="1" dirty="0">
              <a:latin typeface="Calibri"/>
              <a:cs typeface="Calibri"/>
            </a:endParaRPr>
          </a:p>
          <a:p>
            <a:r>
              <a:rPr lang="en-GB" sz="1200" dirty="0" err="1">
                <a:latin typeface="Calibri"/>
                <a:cs typeface="Calibri"/>
              </a:rPr>
              <a:t>Pourquoi</a:t>
            </a:r>
            <a:r>
              <a:rPr lang="en-GB" sz="1200" dirty="0">
                <a:latin typeface="Calibri"/>
                <a:cs typeface="Calibri"/>
              </a:rPr>
              <a:t>, dans </a:t>
            </a:r>
            <a:r>
              <a:rPr lang="en-GB" sz="1200" dirty="0" err="1">
                <a:latin typeface="Calibri"/>
                <a:cs typeface="Calibri"/>
              </a:rPr>
              <a:t>ce</a:t>
            </a:r>
            <a:r>
              <a:rPr lang="en-GB" sz="1200" dirty="0">
                <a:latin typeface="Calibri"/>
                <a:cs typeface="Calibri"/>
              </a:rPr>
              <a:t> </a:t>
            </a:r>
            <a:r>
              <a:rPr lang="en-GB" sz="1200" dirty="0" err="1">
                <a:latin typeface="Calibri"/>
                <a:cs typeface="Calibri"/>
              </a:rPr>
              <a:t>cas</a:t>
            </a:r>
            <a:r>
              <a:rPr lang="en-GB" sz="1200" dirty="0">
                <a:latin typeface="Calibri"/>
                <a:cs typeface="Calibri"/>
              </a:rPr>
              <a:t>, </a:t>
            </a:r>
            <a:r>
              <a:rPr lang="en-GB" sz="1200" dirty="0" err="1">
                <a:latin typeface="Calibri"/>
                <a:cs typeface="Calibri"/>
              </a:rPr>
              <a:t>si</a:t>
            </a:r>
            <a:r>
              <a:rPr lang="en-GB" sz="1200" dirty="0">
                <a:latin typeface="Calibri"/>
                <a:cs typeface="Calibri"/>
              </a:rPr>
              <a:t> </a:t>
            </a:r>
            <a:r>
              <a:rPr lang="en-GB" sz="1200" dirty="0" err="1">
                <a:latin typeface="Calibri"/>
                <a:cs typeface="Calibri"/>
              </a:rPr>
              <a:t>peu</a:t>
            </a:r>
            <a:r>
              <a:rPr lang="en-GB" sz="1200" dirty="0">
                <a:latin typeface="Calibri"/>
                <a:cs typeface="Calibri"/>
              </a:rPr>
              <a:t> de </a:t>
            </a:r>
            <a:r>
              <a:rPr lang="en-GB" sz="1200" dirty="0" err="1">
                <a:latin typeface="Calibri"/>
                <a:cs typeface="Calibri"/>
              </a:rPr>
              <a:t>bouteilles</a:t>
            </a:r>
            <a:r>
              <a:rPr lang="en-GB" sz="1200" dirty="0">
                <a:latin typeface="Calibri"/>
                <a:cs typeface="Calibri"/>
              </a:rPr>
              <a:t> </a:t>
            </a:r>
            <a:r>
              <a:rPr lang="en-GB" sz="1200" dirty="0" err="1">
                <a:latin typeface="Calibri"/>
                <a:cs typeface="Calibri"/>
              </a:rPr>
              <a:t>sont</a:t>
            </a:r>
            <a:r>
              <a:rPr lang="en-GB" sz="1200" dirty="0">
                <a:latin typeface="Calibri"/>
                <a:cs typeface="Calibri"/>
              </a:rPr>
              <a:t> </a:t>
            </a:r>
            <a:r>
              <a:rPr lang="en-GB" sz="1200" dirty="0" err="1">
                <a:latin typeface="Calibri"/>
                <a:cs typeface="Calibri"/>
              </a:rPr>
              <a:t>fabriquées</a:t>
            </a:r>
            <a:r>
              <a:rPr lang="en-GB" sz="1200" dirty="0">
                <a:latin typeface="Calibri"/>
                <a:cs typeface="Calibri"/>
              </a:rPr>
              <a:t> à </a:t>
            </a:r>
            <a:r>
              <a:rPr lang="en-GB" sz="1200" dirty="0" err="1">
                <a:latin typeface="Calibri"/>
                <a:cs typeface="Calibri"/>
              </a:rPr>
              <a:t>partir</a:t>
            </a:r>
            <a:r>
              <a:rPr lang="en-GB" sz="1200" dirty="0">
                <a:latin typeface="Calibri"/>
                <a:cs typeface="Calibri"/>
              </a:rPr>
              <a:t> de PLA</a:t>
            </a:r>
            <a:r>
              <a:rPr lang="en-GB" dirty="0">
                <a:latin typeface="Calibri"/>
                <a:cs typeface="Calibri"/>
              </a:rPr>
              <a:t> </a:t>
            </a:r>
            <a:r>
              <a:rPr lang="en-GB" sz="1200" dirty="0">
                <a:latin typeface="Calibri"/>
                <a:cs typeface="Calibri"/>
              </a:rPr>
              <a:t>? </a:t>
            </a:r>
            <a:r>
              <a:rPr lang="en-GB" sz="1200" dirty="0" err="1">
                <a:latin typeface="Calibri"/>
                <a:cs typeface="Calibri"/>
              </a:rPr>
              <a:t>Voici</a:t>
            </a:r>
            <a:r>
              <a:rPr lang="en-GB" sz="1200" dirty="0">
                <a:latin typeface="Calibri"/>
                <a:cs typeface="Calibri"/>
              </a:rPr>
              <a:t> un </a:t>
            </a:r>
            <a:r>
              <a:rPr lang="en-GB" sz="1200" dirty="0" err="1">
                <a:latin typeface="Calibri"/>
                <a:cs typeface="Calibri"/>
              </a:rPr>
              <a:t>graphique</a:t>
            </a:r>
            <a:r>
              <a:rPr lang="en-GB" sz="1200" dirty="0">
                <a:latin typeface="Calibri"/>
                <a:cs typeface="Calibri"/>
              </a:rPr>
              <a:t> de </a:t>
            </a:r>
            <a:r>
              <a:rPr lang="en-GB" sz="1200" b="1" dirty="0" err="1">
                <a:latin typeface="Calibri"/>
                <a:cs typeface="Calibri"/>
              </a:rPr>
              <a:t>limite</a:t>
            </a:r>
            <a:r>
              <a:rPr lang="en-GB" sz="1200" b="1" dirty="0">
                <a:latin typeface="Calibri"/>
                <a:cs typeface="Calibri"/>
              </a:rPr>
              <a:t> </a:t>
            </a:r>
            <a:r>
              <a:rPr lang="en-GB" b="1" dirty="0" err="1">
                <a:latin typeface="Calibri"/>
                <a:cs typeface="Calibri"/>
              </a:rPr>
              <a:t>d'élasticité</a:t>
            </a:r>
            <a:r>
              <a:rPr lang="en-GB" b="1" dirty="0">
                <a:latin typeface="Calibri"/>
                <a:cs typeface="Calibri"/>
              </a:rPr>
              <a:t> </a:t>
            </a:r>
            <a:r>
              <a:rPr lang="en-GB" sz="1200" b="1" dirty="0">
                <a:latin typeface="Calibri"/>
                <a:cs typeface="Calibri"/>
              </a:rPr>
              <a:t>vs. </a:t>
            </a:r>
            <a:r>
              <a:rPr lang="en-GB" sz="1200" b="1" dirty="0" err="1">
                <a:latin typeface="Calibri"/>
                <a:cs typeface="Calibri"/>
              </a:rPr>
              <a:t>coût</a:t>
            </a:r>
            <a:r>
              <a:rPr lang="en-GB" sz="1200" b="1" dirty="0">
                <a:latin typeface="Calibri"/>
                <a:cs typeface="Calibri"/>
              </a:rPr>
              <a:t> par </a:t>
            </a:r>
            <a:r>
              <a:rPr lang="en-GB" sz="1200" b="1" dirty="0" err="1">
                <a:latin typeface="Calibri"/>
                <a:cs typeface="Calibri"/>
              </a:rPr>
              <a:t>unité</a:t>
            </a:r>
            <a:r>
              <a:rPr lang="en-GB" sz="1200" b="1" dirty="0">
                <a:latin typeface="Calibri"/>
                <a:cs typeface="Calibri"/>
              </a:rPr>
              <a:t> de volume </a:t>
            </a:r>
            <a:r>
              <a:rPr lang="en-GB" sz="1200" dirty="0">
                <a:latin typeface="Calibri"/>
                <a:cs typeface="Calibri"/>
              </a:rPr>
              <a:t>pour la </a:t>
            </a:r>
            <a:r>
              <a:rPr lang="en-GB" sz="1200" dirty="0" err="1">
                <a:latin typeface="Calibri"/>
                <a:cs typeface="Calibri"/>
              </a:rPr>
              <a:t>bouteille</a:t>
            </a:r>
            <a:r>
              <a:rPr lang="en-GB" sz="1200" dirty="0">
                <a:latin typeface="Calibri"/>
                <a:cs typeface="Calibri"/>
              </a:rPr>
              <a:t>. Les </a:t>
            </a:r>
            <a:r>
              <a:rPr lang="en-GB" sz="1200" dirty="0" err="1">
                <a:latin typeface="Calibri"/>
                <a:cs typeface="Calibri"/>
              </a:rPr>
              <a:t>droites</a:t>
            </a:r>
            <a:r>
              <a:rPr lang="en-GB" sz="1200" dirty="0">
                <a:latin typeface="Calibri"/>
                <a:cs typeface="Calibri"/>
              </a:rPr>
              <a:t> </a:t>
            </a:r>
            <a:r>
              <a:rPr lang="en-GB" sz="1200" dirty="0" err="1">
                <a:latin typeface="Calibri"/>
                <a:cs typeface="Calibri"/>
              </a:rPr>
              <a:t>définissent</a:t>
            </a:r>
            <a:r>
              <a:rPr lang="en-GB" sz="1200" dirty="0">
                <a:latin typeface="Calibri"/>
                <a:cs typeface="Calibri"/>
              </a:rPr>
              <a:t> les contours du </a:t>
            </a:r>
            <a:r>
              <a:rPr lang="en-GB" sz="1200" dirty="0" err="1">
                <a:latin typeface="Calibri"/>
                <a:cs typeface="Calibri"/>
              </a:rPr>
              <a:t>coût</a:t>
            </a:r>
            <a:r>
              <a:rPr lang="en-GB" sz="1200" dirty="0">
                <a:latin typeface="Calibri"/>
                <a:cs typeface="Calibri"/>
              </a:rPr>
              <a:t> </a:t>
            </a:r>
            <a:r>
              <a:rPr lang="en-GB" sz="1200" dirty="0" err="1">
                <a:latin typeface="Calibri"/>
                <a:cs typeface="Calibri"/>
              </a:rPr>
              <a:t>spécifique</a:t>
            </a:r>
            <a:r>
              <a:rPr lang="en-GB" sz="1200" dirty="0">
                <a:latin typeface="Calibri"/>
                <a:cs typeface="Calibri"/>
              </a:rPr>
              <a:t> par </a:t>
            </a:r>
            <a:r>
              <a:rPr lang="en-GB" sz="1200" dirty="0" err="1">
                <a:latin typeface="Calibri"/>
                <a:cs typeface="Calibri"/>
              </a:rPr>
              <a:t>unité</a:t>
            </a:r>
            <a:r>
              <a:rPr lang="en-GB" sz="1200" dirty="0">
                <a:latin typeface="Calibri"/>
                <a:cs typeface="Calibri"/>
              </a:rPr>
              <a:t> de surface de la </a:t>
            </a:r>
            <a:r>
              <a:rPr lang="en-GB" sz="1200" dirty="0" err="1">
                <a:latin typeface="Calibri"/>
                <a:cs typeface="Calibri"/>
              </a:rPr>
              <a:t>paroi</a:t>
            </a:r>
            <a:r>
              <a:rPr lang="en-GB" sz="1200" dirty="0">
                <a:latin typeface="Calibri"/>
                <a:cs typeface="Calibri"/>
              </a:rPr>
              <a:t> de la </a:t>
            </a:r>
            <a:r>
              <a:rPr lang="en-GB" sz="1200" dirty="0" err="1">
                <a:latin typeface="Calibri"/>
                <a:cs typeface="Calibri"/>
              </a:rPr>
              <a:t>bouteille</a:t>
            </a:r>
            <a:r>
              <a:rPr lang="en-GB" sz="1200" dirty="0">
                <a:latin typeface="Calibri"/>
                <a:cs typeface="Calibri"/>
              </a:rPr>
              <a:t>. Selon </a:t>
            </a:r>
            <a:r>
              <a:rPr lang="en-GB" sz="1200" dirty="0" err="1">
                <a:latin typeface="Calibri"/>
                <a:cs typeface="Calibri"/>
              </a:rPr>
              <a:t>ce</a:t>
            </a:r>
            <a:r>
              <a:rPr lang="en-GB" sz="1200" dirty="0">
                <a:latin typeface="Calibri"/>
                <a:cs typeface="Calibri"/>
              </a:rPr>
              <a:t> </a:t>
            </a:r>
            <a:r>
              <a:rPr lang="en-GB" sz="1200" dirty="0" err="1">
                <a:latin typeface="Calibri"/>
                <a:cs typeface="Calibri"/>
              </a:rPr>
              <a:t>critère</a:t>
            </a:r>
            <a:r>
              <a:rPr lang="en-GB" sz="1200" dirty="0">
                <a:latin typeface="Calibri"/>
                <a:cs typeface="Calibri"/>
              </a:rPr>
              <a:t> les </a:t>
            </a:r>
            <a:r>
              <a:rPr lang="en-GB" sz="1200" dirty="0" err="1">
                <a:latin typeface="Calibri"/>
                <a:cs typeface="Calibri"/>
              </a:rPr>
              <a:t>biopolymères</a:t>
            </a:r>
            <a:r>
              <a:rPr lang="en-GB" sz="1200" dirty="0">
                <a:latin typeface="Calibri"/>
                <a:cs typeface="Calibri"/>
              </a:rPr>
              <a:t> </a:t>
            </a:r>
            <a:r>
              <a:rPr lang="en-GB" sz="1200" dirty="0" err="1">
                <a:latin typeface="Calibri"/>
                <a:cs typeface="Calibri"/>
              </a:rPr>
              <a:t>en</a:t>
            </a:r>
            <a:r>
              <a:rPr lang="en-GB" sz="1200" dirty="0">
                <a:latin typeface="Calibri"/>
                <a:cs typeface="Calibri"/>
              </a:rPr>
              <a:t> vert ne </a:t>
            </a:r>
            <a:r>
              <a:rPr lang="en-GB" sz="1200" dirty="0" err="1">
                <a:latin typeface="Calibri"/>
                <a:cs typeface="Calibri"/>
              </a:rPr>
              <a:t>performent</a:t>
            </a:r>
            <a:r>
              <a:rPr lang="en-GB" sz="1200" dirty="0">
                <a:latin typeface="Calibri"/>
                <a:cs typeface="Calibri"/>
              </a:rPr>
              <a:t> pas </a:t>
            </a:r>
            <a:r>
              <a:rPr lang="en-GB" sz="1200" dirty="0" err="1">
                <a:latin typeface="Calibri"/>
                <a:cs typeface="Calibri"/>
              </a:rPr>
              <a:t>aussi</a:t>
            </a:r>
            <a:r>
              <a:rPr lang="en-GB" sz="1200" dirty="0">
                <a:latin typeface="Calibri"/>
                <a:cs typeface="Calibri"/>
              </a:rPr>
              <a:t> bien. Le </a:t>
            </a:r>
            <a:r>
              <a:rPr lang="en-GB" sz="1200" dirty="0" err="1">
                <a:latin typeface="Calibri"/>
                <a:cs typeface="Calibri"/>
              </a:rPr>
              <a:t>matériau</a:t>
            </a:r>
            <a:r>
              <a:rPr lang="en-GB" sz="1200" dirty="0">
                <a:latin typeface="Calibri"/>
                <a:cs typeface="Calibri"/>
              </a:rPr>
              <a:t> le </a:t>
            </a:r>
            <a:r>
              <a:rPr lang="en-GB" sz="1200" dirty="0" err="1">
                <a:latin typeface="Calibri"/>
                <a:cs typeface="Calibri"/>
              </a:rPr>
              <a:t>moins</a:t>
            </a:r>
            <a:r>
              <a:rPr lang="en-GB" sz="1200" dirty="0">
                <a:latin typeface="Calibri"/>
                <a:cs typeface="Calibri"/>
              </a:rPr>
              <a:t> </a:t>
            </a:r>
            <a:r>
              <a:rPr lang="en-GB" sz="1200" dirty="0" err="1">
                <a:latin typeface="Calibri"/>
                <a:cs typeface="Calibri"/>
              </a:rPr>
              <a:t>cher</a:t>
            </a:r>
            <a:r>
              <a:rPr lang="en-GB" sz="1200" dirty="0">
                <a:latin typeface="Calibri"/>
                <a:cs typeface="Calibri"/>
              </a:rPr>
              <a:t> </a:t>
            </a:r>
            <a:r>
              <a:rPr lang="en-GB" sz="1200" dirty="0" err="1">
                <a:latin typeface="Calibri"/>
                <a:cs typeface="Calibri"/>
              </a:rPr>
              <a:t>est</a:t>
            </a:r>
            <a:r>
              <a:rPr lang="en-GB" sz="1200" dirty="0">
                <a:latin typeface="Calibri"/>
                <a:cs typeface="Calibri"/>
              </a:rPr>
              <a:t> le PET – le </a:t>
            </a:r>
            <a:r>
              <a:rPr lang="en-GB" sz="1200" dirty="0" err="1">
                <a:latin typeface="Calibri"/>
                <a:cs typeface="Calibri"/>
              </a:rPr>
              <a:t>matériau</a:t>
            </a:r>
            <a:r>
              <a:rPr lang="en-GB" sz="1200" dirty="0">
                <a:latin typeface="Calibri"/>
                <a:cs typeface="Calibri"/>
              </a:rPr>
              <a:t> de premier </a:t>
            </a:r>
            <a:r>
              <a:rPr lang="en-GB" sz="1200" dirty="0" err="1">
                <a:latin typeface="Calibri"/>
                <a:cs typeface="Calibri"/>
              </a:rPr>
              <a:t>choix</a:t>
            </a:r>
            <a:r>
              <a:rPr lang="en-GB" sz="1200" dirty="0">
                <a:latin typeface="Calibri"/>
                <a:cs typeface="Calibri"/>
              </a:rPr>
              <a:t> pour la </a:t>
            </a:r>
            <a:r>
              <a:rPr lang="en-GB" sz="1200" dirty="0" err="1">
                <a:latin typeface="Calibri"/>
                <a:cs typeface="Calibri"/>
              </a:rPr>
              <a:t>majorité</a:t>
            </a:r>
            <a:r>
              <a:rPr lang="en-GB" sz="1200" dirty="0">
                <a:latin typeface="Calibri"/>
                <a:cs typeface="Calibri"/>
              </a:rPr>
              <a:t> des </a:t>
            </a:r>
            <a:r>
              <a:rPr lang="en-GB" sz="1200" dirty="0" err="1">
                <a:latin typeface="Calibri"/>
                <a:cs typeface="Calibri"/>
              </a:rPr>
              <a:t>bouteilles</a:t>
            </a:r>
            <a:r>
              <a:rPr lang="en-GB" dirty="0">
                <a:latin typeface="Calibri"/>
                <a:cs typeface="Calibri"/>
              </a:rPr>
              <a:t>...</a:t>
            </a:r>
            <a:endParaRPr lang="en-GB" sz="1200" dirty="0">
              <a:latin typeface="Calibri"/>
              <a:cs typeface="Calibri"/>
            </a:endParaRPr>
          </a:p>
          <a:p>
            <a:endParaRPr lang="en-GB" sz="1200" dirty="0"/>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1009397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7.png"/><Relationship Id="rId7"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wmf"/><Relationship Id="rId11" Type="http://schemas.openxmlformats.org/officeDocument/2006/relationships/image" Target="../media/image11.png"/><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5AEC820E-DB2C-43A5-84D7-51CF33C9EFAC}"/>
              </a:ext>
            </a:extLst>
          </p:cNvPr>
          <p:cNvSpPr>
            <a:spLocks noGrp="1"/>
          </p:cNvSpPr>
          <p:nvPr>
            <p:ph type="body" sz="quarter" idx="10"/>
          </p:nvPr>
        </p:nvSpPr>
        <p:spPr>
          <a:xfrm>
            <a:off x="688509" y="1772816"/>
            <a:ext cx="5394325" cy="1449388"/>
          </a:xfrm>
        </p:spPr>
        <p:txBody>
          <a:bodyPr>
            <a:normAutofit fontScale="92500" lnSpcReduction="10000"/>
          </a:bodyPr>
          <a:lstStyle/>
          <a:p>
            <a:pPr marL="0" indent="0">
              <a:buNone/>
            </a:pPr>
            <a:r>
              <a:rPr lang="en-US" sz="3600" b="1" dirty="0" err="1">
                <a:solidFill>
                  <a:schemeClr val="tx1"/>
                </a:solidFill>
              </a:rPr>
              <a:t>Unité</a:t>
            </a:r>
            <a:r>
              <a:rPr lang="en-US" sz="3600" b="1" dirty="0">
                <a:solidFill>
                  <a:schemeClr val="tx1"/>
                </a:solidFill>
              </a:rPr>
              <a:t> 11.</a:t>
            </a:r>
          </a:p>
          <a:p>
            <a:pPr marL="0" indent="0">
              <a:buNone/>
            </a:pPr>
            <a:r>
              <a:rPr lang="en-US" sz="3600" b="1" dirty="0">
                <a:solidFill>
                  <a:schemeClr val="tx1"/>
                </a:solidFill>
              </a:rPr>
              <a:t>Choix de </a:t>
            </a:r>
            <a:r>
              <a:rPr lang="en-US" sz="3600" b="1" dirty="0" err="1">
                <a:solidFill>
                  <a:schemeClr val="tx1"/>
                </a:solidFill>
              </a:rPr>
              <a:t>matériaux</a:t>
            </a:r>
            <a:r>
              <a:rPr lang="en-US" sz="3600" b="1" dirty="0">
                <a:solidFill>
                  <a:schemeClr val="tx1"/>
                </a:solidFill>
              </a:rPr>
              <a:t> </a:t>
            </a:r>
            <a:r>
              <a:rPr lang="en-US" sz="3600" b="1" dirty="0" err="1">
                <a:solidFill>
                  <a:schemeClr val="tx1"/>
                </a:solidFill>
              </a:rPr>
              <a:t>éco-informé</a:t>
            </a:r>
            <a:endParaRPr lang="en-US" sz="3600" b="1" dirty="0">
              <a:solidFill>
                <a:schemeClr val="tx1"/>
              </a:solidFill>
            </a:endParaRPr>
          </a:p>
        </p:txBody>
      </p:sp>
      <p:sp>
        <p:nvSpPr>
          <p:cNvPr id="2" name="Text Placeholder 1">
            <a:extLst>
              <a:ext uri="{FF2B5EF4-FFF2-40B4-BE49-F238E27FC236}">
                <a16:creationId xmlns:a16="http://schemas.microsoft.com/office/drawing/2014/main" id="{0C6A2DAE-91FC-4BD7-87E1-97AB5942E427}"/>
              </a:ext>
            </a:extLst>
          </p:cNvPr>
          <p:cNvSpPr>
            <a:spLocks noGrp="1"/>
          </p:cNvSpPr>
          <p:nvPr>
            <p:ph type="body" sz="quarter" idx="12"/>
          </p:nvPr>
        </p:nvSpPr>
        <p:spPr>
          <a:xfrm>
            <a:off x="745099" y="3403618"/>
            <a:ext cx="5394325" cy="1051081"/>
          </a:xfrm>
        </p:spPr>
        <p:txBody>
          <a:bodyPr>
            <a:normAutofit/>
          </a:bodyPr>
          <a:lstStyle/>
          <a:p>
            <a:pPr marL="0" indent="0">
              <a:buNone/>
            </a:pPr>
            <a:r>
              <a:rPr lang="en-US" sz="1600" dirty="0">
                <a:solidFill>
                  <a:schemeClr val="accent3"/>
                </a:solidFill>
              </a:rPr>
              <a:t>Mike Ashby</a:t>
            </a:r>
          </a:p>
          <a:p>
            <a:pPr marL="0" indent="0">
              <a:buNone/>
            </a:pPr>
            <a:r>
              <a:rPr lang="en-US" sz="1600" dirty="0">
                <a:solidFill>
                  <a:schemeClr val="accent3"/>
                </a:solidFill>
              </a:rPr>
              <a:t>Department of Engineering</a:t>
            </a:r>
          </a:p>
          <a:p>
            <a:pPr marL="0" indent="0">
              <a:buNone/>
            </a:pPr>
            <a:r>
              <a:rPr lang="en-US" sz="1600" dirty="0">
                <a:solidFill>
                  <a:schemeClr val="accent3"/>
                </a:solidFill>
              </a:rPr>
              <a:t>University of Cambridge</a:t>
            </a:r>
          </a:p>
        </p:txBody>
      </p:sp>
      <p:pic>
        <p:nvPicPr>
          <p:cNvPr id="8" name="Picture 23">
            <a:extLst>
              <a:ext uri="{FF2B5EF4-FFF2-40B4-BE49-F238E27FC236}">
                <a16:creationId xmlns:a16="http://schemas.microsoft.com/office/drawing/2014/main" id="{9D647344-280E-49F6-81EF-F01471652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14" y="1772816"/>
            <a:ext cx="4386513" cy="256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03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420BF0-84DA-464A-94D6-A15F0C4074BE}"/>
              </a:ext>
            </a:extLst>
          </p:cNvPr>
          <p:cNvPicPr>
            <a:picLocks noChangeAspect="1"/>
          </p:cNvPicPr>
          <p:nvPr/>
        </p:nvPicPr>
        <p:blipFill>
          <a:blip r:embed="rId3"/>
          <a:stretch>
            <a:fillRect/>
          </a:stretch>
        </p:blipFill>
        <p:spPr>
          <a:xfrm>
            <a:off x="975118" y="1335407"/>
            <a:ext cx="9012963" cy="4680520"/>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err="1"/>
              <a:t>Graphique</a:t>
            </a:r>
            <a:r>
              <a:rPr lang="en-GB" dirty="0"/>
              <a:t> de </a:t>
            </a:r>
            <a:r>
              <a:rPr lang="en-GB" dirty="0" err="1"/>
              <a:t>compromis</a:t>
            </a:r>
            <a:endParaRPr lang="en-US" dirty="0"/>
          </a:p>
        </p:txBody>
      </p:sp>
      <p:sp>
        <p:nvSpPr>
          <p:cNvPr id="5" name="Text Box 21">
            <a:extLst>
              <a:ext uri="{FF2B5EF4-FFF2-40B4-BE49-F238E27FC236}">
                <a16:creationId xmlns:a16="http://schemas.microsoft.com/office/drawing/2014/main" id="{1A63D92A-9083-47C7-B013-A8C15711E808}"/>
              </a:ext>
            </a:extLst>
          </p:cNvPr>
          <p:cNvSpPr txBox="1">
            <a:spLocks noChangeArrowheads="1"/>
          </p:cNvSpPr>
          <p:nvPr/>
        </p:nvSpPr>
        <p:spPr bwMode="auto">
          <a:xfrm>
            <a:off x="9988081" y="1632265"/>
            <a:ext cx="18649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fr-FR" sz="1600" b="1" i="1" dirty="0">
                <a:latin typeface="+mn-lt"/>
              </a:rPr>
              <a:t>Les </a:t>
            </a:r>
            <a:r>
              <a:rPr lang="fr-FR" sz="1600" b="1" i="1" dirty="0" err="1">
                <a:latin typeface="+mn-lt"/>
              </a:rPr>
              <a:t>bio-polymères</a:t>
            </a:r>
            <a:r>
              <a:rPr lang="fr-FR" sz="1600" b="1" i="1" dirty="0">
                <a:latin typeface="+mn-lt"/>
              </a:rPr>
              <a:t> sont colorés en vert</a:t>
            </a:r>
          </a:p>
        </p:txBody>
      </p:sp>
      <p:grpSp>
        <p:nvGrpSpPr>
          <p:cNvPr id="6" name="Group 5">
            <a:extLst>
              <a:ext uri="{FF2B5EF4-FFF2-40B4-BE49-F238E27FC236}">
                <a16:creationId xmlns:a16="http://schemas.microsoft.com/office/drawing/2014/main" id="{CDF0C11F-8A3E-45D9-989D-81BDEBB9E7A1}"/>
              </a:ext>
            </a:extLst>
          </p:cNvPr>
          <p:cNvGrpSpPr>
            <a:grpSpLocks/>
          </p:cNvGrpSpPr>
          <p:nvPr/>
        </p:nvGrpSpPr>
        <p:grpSpPr bwMode="auto">
          <a:xfrm>
            <a:off x="2567609" y="2348880"/>
            <a:ext cx="6840760" cy="3287201"/>
            <a:chOff x="2291929" y="1891430"/>
            <a:chExt cx="6841842" cy="3287200"/>
          </a:xfrm>
        </p:grpSpPr>
        <p:sp>
          <p:nvSpPr>
            <p:cNvPr id="7" name="Freeform 2">
              <a:extLst>
                <a:ext uri="{FF2B5EF4-FFF2-40B4-BE49-F238E27FC236}">
                  <a16:creationId xmlns:a16="http://schemas.microsoft.com/office/drawing/2014/main" id="{8E09E8D6-A39A-4551-878A-231C35002A4A}"/>
                </a:ext>
              </a:extLst>
            </p:cNvPr>
            <p:cNvSpPr>
              <a:spLocks/>
            </p:cNvSpPr>
            <p:nvPr/>
          </p:nvSpPr>
          <p:spPr bwMode="auto">
            <a:xfrm>
              <a:off x="2291929" y="1891430"/>
              <a:ext cx="6841842" cy="3024335"/>
            </a:xfrm>
            <a:custGeom>
              <a:avLst/>
              <a:gdLst>
                <a:gd name="T0" fmla="*/ 334 w 5900093"/>
                <a:gd name="T1" fmla="*/ 0 h 3006247"/>
                <a:gd name="T2" fmla="*/ 37912 w 5900093"/>
                <a:gd name="T3" fmla="*/ 1265129 h 3006247"/>
                <a:gd name="T4" fmla="*/ 238329 w 5900093"/>
                <a:gd name="T5" fmla="*/ 2204581 h 3006247"/>
                <a:gd name="T6" fmla="*/ 751896 w 5900093"/>
                <a:gd name="T7" fmla="*/ 2793304 h 3006247"/>
                <a:gd name="T8" fmla="*/ 1791556 w 5900093"/>
                <a:gd name="T9" fmla="*/ 2968669 h 3006247"/>
                <a:gd name="T10" fmla="*/ 3332257 w 5900093"/>
                <a:gd name="T11" fmla="*/ 2993721 h 3006247"/>
                <a:gd name="T12" fmla="*/ 5900093 w 5900093"/>
                <a:gd name="T13" fmla="*/ 3006247 h 3006247"/>
                <a:gd name="T14" fmla="*/ 5900093 w 5900093"/>
                <a:gd name="T15" fmla="*/ 3006247 h 30062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00093" h="3006247">
                  <a:moveTo>
                    <a:pt x="334" y="0"/>
                  </a:moveTo>
                  <a:cubicBezTo>
                    <a:pt x="-710" y="448849"/>
                    <a:pt x="-1754" y="897699"/>
                    <a:pt x="37912" y="1265129"/>
                  </a:cubicBezTo>
                  <a:cubicBezTo>
                    <a:pt x="77578" y="1632559"/>
                    <a:pt x="119332" y="1949885"/>
                    <a:pt x="238329" y="2204581"/>
                  </a:cubicBezTo>
                  <a:cubicBezTo>
                    <a:pt x="357326" y="2459277"/>
                    <a:pt x="493025" y="2665956"/>
                    <a:pt x="751896" y="2793304"/>
                  </a:cubicBezTo>
                  <a:cubicBezTo>
                    <a:pt x="1010767" y="2920652"/>
                    <a:pt x="1361496" y="2935266"/>
                    <a:pt x="1791556" y="2968669"/>
                  </a:cubicBezTo>
                  <a:cubicBezTo>
                    <a:pt x="2221616" y="3002072"/>
                    <a:pt x="3332257" y="2993721"/>
                    <a:pt x="3332257" y="2993721"/>
                  </a:cubicBezTo>
                  <a:lnTo>
                    <a:pt x="5900093" y="3006247"/>
                  </a:lnTo>
                </a:path>
              </a:pathLst>
            </a:custGeom>
            <a:noFill/>
            <a:ln w="28575" cap="flat" cmpd="sng" algn="ctr">
              <a:solidFill>
                <a:schemeClr val="accent1"/>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sp>
          <p:nvSpPr>
            <p:cNvPr id="8" name="TextBox 3">
              <a:extLst>
                <a:ext uri="{FF2B5EF4-FFF2-40B4-BE49-F238E27FC236}">
                  <a16:creationId xmlns:a16="http://schemas.microsoft.com/office/drawing/2014/main" id="{9E3B6799-9603-45C9-B8A5-89855D9B1AA3}"/>
                </a:ext>
              </a:extLst>
            </p:cNvPr>
            <p:cNvSpPr txBox="1">
              <a:spLocks noChangeArrowheads="1"/>
            </p:cNvSpPr>
            <p:nvPr/>
          </p:nvSpPr>
          <p:spPr bwMode="auto">
            <a:xfrm>
              <a:off x="7744039" y="4593855"/>
              <a:ext cx="1343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i="1" dirty="0" err="1"/>
                <a:t>Courbe</a:t>
              </a:r>
              <a:r>
                <a:rPr lang="en-GB" sz="1600" b="1" i="1" dirty="0"/>
                <a:t> de </a:t>
              </a:r>
              <a:r>
                <a:rPr lang="en-GB" sz="1600" b="1" i="1" dirty="0" err="1"/>
                <a:t>compromis</a:t>
              </a:r>
              <a:endParaRPr lang="en-GB" sz="1600" b="1" i="1" dirty="0"/>
            </a:p>
          </p:txBody>
        </p:sp>
      </p:grpSp>
      <p:grpSp>
        <p:nvGrpSpPr>
          <p:cNvPr id="9" name="Group 8">
            <a:extLst>
              <a:ext uri="{FF2B5EF4-FFF2-40B4-BE49-F238E27FC236}">
                <a16:creationId xmlns:a16="http://schemas.microsoft.com/office/drawing/2014/main" id="{76A5DE1C-181B-49BE-961C-13059DACAD03}"/>
              </a:ext>
            </a:extLst>
          </p:cNvPr>
          <p:cNvGrpSpPr>
            <a:grpSpLocks/>
          </p:cNvGrpSpPr>
          <p:nvPr/>
        </p:nvGrpSpPr>
        <p:grpSpPr bwMode="auto">
          <a:xfrm>
            <a:off x="2783631" y="4532772"/>
            <a:ext cx="1848325" cy="735730"/>
            <a:chOff x="1511755" y="4265251"/>
            <a:chExt cx="1848081" cy="735747"/>
          </a:xfrm>
        </p:grpSpPr>
        <p:sp>
          <p:nvSpPr>
            <p:cNvPr id="10" name="Oval 17">
              <a:extLst>
                <a:ext uri="{FF2B5EF4-FFF2-40B4-BE49-F238E27FC236}">
                  <a16:creationId xmlns:a16="http://schemas.microsoft.com/office/drawing/2014/main" id="{410E007C-2391-442E-ADD7-CDA89BDEE409}"/>
                </a:ext>
              </a:extLst>
            </p:cNvPr>
            <p:cNvSpPr>
              <a:spLocks noChangeArrowheads="1"/>
            </p:cNvSpPr>
            <p:nvPr/>
          </p:nvSpPr>
          <p:spPr bwMode="auto">
            <a:xfrm>
              <a:off x="1511755" y="4265251"/>
              <a:ext cx="618111" cy="367873"/>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100" dirty="0"/>
            </a:p>
          </p:txBody>
        </p:sp>
        <p:sp>
          <p:nvSpPr>
            <p:cNvPr id="11" name="Oval 17">
              <a:extLst>
                <a:ext uri="{FF2B5EF4-FFF2-40B4-BE49-F238E27FC236}">
                  <a16:creationId xmlns:a16="http://schemas.microsoft.com/office/drawing/2014/main" id="{CB77DFEA-FD56-4C29-90FC-53FB2E4BB201}"/>
                </a:ext>
              </a:extLst>
            </p:cNvPr>
            <p:cNvSpPr>
              <a:spLocks noChangeArrowheads="1"/>
            </p:cNvSpPr>
            <p:nvPr/>
          </p:nvSpPr>
          <p:spPr bwMode="auto">
            <a:xfrm>
              <a:off x="2663731" y="4745666"/>
              <a:ext cx="696105" cy="255332"/>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1100" dirty="0"/>
            </a:p>
          </p:txBody>
        </p:sp>
      </p:grpSp>
      <p:sp>
        <p:nvSpPr>
          <p:cNvPr id="12" name="Text Box 21">
            <a:extLst>
              <a:ext uri="{FF2B5EF4-FFF2-40B4-BE49-F238E27FC236}">
                <a16:creationId xmlns:a16="http://schemas.microsoft.com/office/drawing/2014/main" id="{B6305CE9-CD24-488C-BABD-BCB5891E65C6}"/>
              </a:ext>
            </a:extLst>
          </p:cNvPr>
          <p:cNvSpPr txBox="1">
            <a:spLocks noChangeArrowheads="1"/>
          </p:cNvSpPr>
          <p:nvPr/>
        </p:nvSpPr>
        <p:spPr bwMode="auto">
          <a:xfrm>
            <a:off x="3275792" y="842073"/>
            <a:ext cx="4878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dirty="0">
                <a:solidFill>
                  <a:schemeClr val="accent1"/>
                </a:solidFill>
              </a:rPr>
              <a:t>Minimiser à la </a:t>
            </a:r>
            <a:r>
              <a:rPr lang="en-GB" b="1" dirty="0" err="1">
                <a:solidFill>
                  <a:schemeClr val="accent1"/>
                </a:solidFill>
              </a:rPr>
              <a:t>fois</a:t>
            </a:r>
            <a:r>
              <a:rPr lang="en-GB" b="1" dirty="0">
                <a:solidFill>
                  <a:schemeClr val="accent1"/>
                </a:solidFill>
              </a:rPr>
              <a:t> </a:t>
            </a:r>
            <a:r>
              <a:rPr lang="en-GB" b="1" dirty="0" err="1">
                <a:solidFill>
                  <a:schemeClr val="accent1"/>
                </a:solidFill>
              </a:rPr>
              <a:t>l’énergie</a:t>
            </a:r>
            <a:r>
              <a:rPr lang="en-GB" b="1" dirty="0">
                <a:solidFill>
                  <a:schemeClr val="accent1"/>
                </a:solidFill>
              </a:rPr>
              <a:t> grise et le </a:t>
            </a:r>
            <a:r>
              <a:rPr lang="en-GB" b="1" dirty="0" err="1">
                <a:solidFill>
                  <a:schemeClr val="accent1"/>
                </a:solidFill>
              </a:rPr>
              <a:t>coût</a:t>
            </a:r>
            <a:endParaRPr lang="en-GB" b="1" dirty="0">
              <a:solidFill>
                <a:schemeClr val="accent1"/>
              </a:solidFill>
            </a:endParaRPr>
          </a:p>
        </p:txBody>
      </p:sp>
      <p:sp>
        <p:nvSpPr>
          <p:cNvPr id="13" name="Text Box 21">
            <a:extLst>
              <a:ext uri="{FF2B5EF4-FFF2-40B4-BE49-F238E27FC236}">
                <a16:creationId xmlns:a16="http://schemas.microsoft.com/office/drawing/2014/main" id="{47E0C397-9AB8-4D0E-BFC1-76FD23901337}"/>
              </a:ext>
            </a:extLst>
          </p:cNvPr>
          <p:cNvSpPr txBox="1">
            <a:spLocks noChangeArrowheads="1"/>
          </p:cNvSpPr>
          <p:nvPr/>
        </p:nvSpPr>
        <p:spPr bwMode="auto">
          <a:xfrm>
            <a:off x="9837273" y="4619161"/>
            <a:ext cx="2166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b="1" i="1" dirty="0">
                <a:latin typeface="+mn-lt"/>
              </a:rPr>
              <a:t>La </a:t>
            </a:r>
            <a:r>
              <a:rPr lang="en-GB" sz="1600" b="1" i="1" dirty="0" err="1">
                <a:latin typeface="+mn-lt"/>
              </a:rPr>
              <a:t>constante</a:t>
            </a:r>
            <a:r>
              <a:rPr lang="en-GB" sz="1600" b="1" i="1" dirty="0">
                <a:latin typeface="+mn-lt"/>
              </a:rPr>
              <a:t> </a:t>
            </a:r>
            <a:r>
              <a:rPr lang="en-GB" sz="1600" b="1" i="1" dirty="0" err="1">
                <a:latin typeface="+mn-lt"/>
              </a:rPr>
              <a:t>d’échange</a:t>
            </a:r>
            <a:r>
              <a:rPr lang="en-GB" sz="1600" b="1" i="1" dirty="0">
                <a:latin typeface="+mn-lt"/>
              </a:rPr>
              <a:t> </a:t>
            </a:r>
            <a:r>
              <a:rPr lang="en-GB" sz="1600" b="1" i="1" dirty="0" err="1">
                <a:latin typeface="+mn-lt"/>
              </a:rPr>
              <a:t>coût</a:t>
            </a:r>
            <a:r>
              <a:rPr lang="en-GB" sz="1600" b="1" i="1" dirty="0">
                <a:latin typeface="+mn-lt"/>
              </a:rPr>
              <a:t>/</a:t>
            </a:r>
            <a:r>
              <a:rPr lang="en-GB" sz="1600" b="1" i="1" dirty="0" err="1">
                <a:latin typeface="+mn-lt"/>
              </a:rPr>
              <a:t>énergie</a:t>
            </a:r>
            <a:r>
              <a:rPr lang="en-GB" sz="1600" b="1" i="1" dirty="0">
                <a:latin typeface="+mn-lt"/>
              </a:rPr>
              <a:t> </a:t>
            </a:r>
            <a:r>
              <a:rPr lang="en-GB" sz="1600" b="1" i="1" dirty="0" err="1">
                <a:latin typeface="+mn-lt"/>
              </a:rPr>
              <a:t>n’est</a:t>
            </a:r>
            <a:r>
              <a:rPr lang="en-GB" sz="1600" b="1" i="1" dirty="0">
                <a:latin typeface="+mn-lt"/>
              </a:rPr>
              <a:t> pas </a:t>
            </a:r>
            <a:r>
              <a:rPr lang="en-GB" sz="1600" b="1" i="1" dirty="0" err="1">
                <a:latin typeface="+mn-lt"/>
              </a:rPr>
              <a:t>établie</a:t>
            </a:r>
            <a:endParaRPr lang="en-GB" sz="1600" b="1" i="1" dirty="0">
              <a:latin typeface="+mn-lt"/>
            </a:endParaRPr>
          </a:p>
        </p:txBody>
      </p:sp>
    </p:spTree>
    <p:extLst>
      <p:ext uri="{BB962C8B-B14F-4D97-AF65-F5344CB8AC3E}">
        <p14:creationId xmlns:p14="http://schemas.microsoft.com/office/powerpoint/2010/main" val="22525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err="1"/>
              <a:t>Matériaux</a:t>
            </a:r>
            <a:r>
              <a:rPr lang="en-US" dirty="0"/>
              <a:t> pour </a:t>
            </a:r>
            <a:r>
              <a:rPr lang="en-US" dirty="0" err="1"/>
              <a:t>rambarde</a:t>
            </a:r>
            <a:r>
              <a:rPr lang="en-US" dirty="0"/>
              <a:t> de </a:t>
            </a:r>
            <a:r>
              <a:rPr lang="en-US" dirty="0" err="1"/>
              <a:t>sécurité</a:t>
            </a:r>
            <a:endParaRPr lang="en-US" dirty="0"/>
          </a:p>
        </p:txBody>
      </p:sp>
      <p:pic>
        <p:nvPicPr>
          <p:cNvPr id="4" name="Picture 3">
            <a:extLst>
              <a:ext uri="{FF2B5EF4-FFF2-40B4-BE49-F238E27FC236}">
                <a16:creationId xmlns:a16="http://schemas.microsoft.com/office/drawing/2014/main" id="{B24D62E5-43A6-437D-9729-C763A585F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1628800"/>
            <a:ext cx="28781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BD0DD8-615A-4B9C-AC2B-C6719CD6E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692" y="1062064"/>
            <a:ext cx="2971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1A6F5B6-A183-492F-8AD1-2EB81110B319}"/>
              </a:ext>
            </a:extLst>
          </p:cNvPr>
          <p:cNvGrpSpPr>
            <a:grpSpLocks/>
          </p:cNvGrpSpPr>
          <p:nvPr/>
        </p:nvGrpSpPr>
        <p:grpSpPr bwMode="auto">
          <a:xfrm>
            <a:off x="2656755" y="865213"/>
            <a:ext cx="2559050" cy="1008062"/>
            <a:chOff x="900" y="783"/>
            <a:chExt cx="1488" cy="635"/>
          </a:xfrm>
        </p:grpSpPr>
        <p:sp>
          <p:nvSpPr>
            <p:cNvPr id="7" name="Text Box 6">
              <a:extLst>
                <a:ext uri="{FF2B5EF4-FFF2-40B4-BE49-F238E27FC236}">
                  <a16:creationId xmlns:a16="http://schemas.microsoft.com/office/drawing/2014/main" id="{61676AE1-0BB1-486C-B134-52E3049D90BE}"/>
                </a:ext>
              </a:extLst>
            </p:cNvPr>
            <p:cNvSpPr txBox="1">
              <a:spLocks noChangeArrowheads="1"/>
            </p:cNvSpPr>
            <p:nvPr/>
          </p:nvSpPr>
          <p:spPr bwMode="auto">
            <a:xfrm>
              <a:off x="1315" y="783"/>
              <a:ext cx="1073" cy="237"/>
            </a:xfrm>
            <a:prstGeom prst="rect">
              <a:avLst/>
            </a:prstGeom>
            <a:noFill/>
            <a:ln w="9525">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US" sz="2000" b="1" dirty="0" err="1">
                  <a:latin typeface="+mn-lt"/>
                </a:rPr>
                <a:t>Barrière</a:t>
              </a:r>
              <a:r>
                <a:rPr lang="en-US" sz="2000" b="1" dirty="0">
                  <a:latin typeface="+mn-lt"/>
                </a:rPr>
                <a:t> </a:t>
              </a:r>
              <a:r>
                <a:rPr lang="en-US" sz="2000" b="1" dirty="0" err="1">
                  <a:latin typeface="+mn-lt"/>
                </a:rPr>
                <a:t>statique</a:t>
              </a:r>
              <a:endParaRPr lang="en-US" sz="2000" b="1" dirty="0">
                <a:latin typeface="+mn-lt"/>
              </a:endParaRPr>
            </a:p>
          </p:txBody>
        </p:sp>
        <p:sp>
          <p:nvSpPr>
            <p:cNvPr id="8" name="Line 7">
              <a:extLst>
                <a:ext uri="{FF2B5EF4-FFF2-40B4-BE49-F238E27FC236}">
                  <a16:creationId xmlns:a16="http://schemas.microsoft.com/office/drawing/2014/main" id="{05468714-40B4-4BEC-A465-51B3F896D26D}"/>
                </a:ext>
              </a:extLst>
            </p:cNvPr>
            <p:cNvSpPr>
              <a:spLocks noChangeShapeType="1"/>
            </p:cNvSpPr>
            <p:nvPr/>
          </p:nvSpPr>
          <p:spPr bwMode="auto">
            <a:xfrm>
              <a:off x="900" y="1418"/>
              <a:ext cx="252"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9" name="Group 8">
            <a:extLst>
              <a:ext uri="{FF2B5EF4-FFF2-40B4-BE49-F238E27FC236}">
                <a16:creationId xmlns:a16="http://schemas.microsoft.com/office/drawing/2014/main" id="{16CE477C-4796-46FB-9C9F-5FC8BBAB42DB}"/>
              </a:ext>
            </a:extLst>
          </p:cNvPr>
          <p:cNvGrpSpPr>
            <a:grpSpLocks/>
          </p:cNvGrpSpPr>
          <p:nvPr/>
        </p:nvGrpSpPr>
        <p:grpSpPr bwMode="auto">
          <a:xfrm>
            <a:off x="7050956" y="592163"/>
            <a:ext cx="2251075" cy="1389062"/>
            <a:chOff x="3454" y="611"/>
            <a:chExt cx="1310" cy="875"/>
          </a:xfrm>
        </p:grpSpPr>
        <p:sp>
          <p:nvSpPr>
            <p:cNvPr id="10" name="Line 9">
              <a:extLst>
                <a:ext uri="{FF2B5EF4-FFF2-40B4-BE49-F238E27FC236}">
                  <a16:creationId xmlns:a16="http://schemas.microsoft.com/office/drawing/2014/main" id="{C5B6A56D-6E06-43CC-9F45-331FA3026D0A}"/>
                </a:ext>
              </a:extLst>
            </p:cNvPr>
            <p:cNvSpPr>
              <a:spLocks noChangeShapeType="1"/>
            </p:cNvSpPr>
            <p:nvPr/>
          </p:nvSpPr>
          <p:spPr bwMode="auto">
            <a:xfrm flipH="1">
              <a:off x="4512" y="1486"/>
              <a:ext cx="252" cy="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dirty="0"/>
            </a:p>
          </p:txBody>
        </p:sp>
        <p:sp>
          <p:nvSpPr>
            <p:cNvPr id="11" name="Text Box 10">
              <a:extLst>
                <a:ext uri="{FF2B5EF4-FFF2-40B4-BE49-F238E27FC236}">
                  <a16:creationId xmlns:a16="http://schemas.microsoft.com/office/drawing/2014/main" id="{5FB058D9-2BAD-4A7E-9AF8-42D9A7546A58}"/>
                </a:ext>
              </a:extLst>
            </p:cNvPr>
            <p:cNvSpPr txBox="1">
              <a:spLocks noChangeArrowheads="1"/>
            </p:cNvSpPr>
            <p:nvPr/>
          </p:nvSpPr>
          <p:spPr bwMode="auto">
            <a:xfrm>
              <a:off x="3454" y="611"/>
              <a:ext cx="1074" cy="237"/>
            </a:xfrm>
            <a:prstGeom prst="rect">
              <a:avLst/>
            </a:prstGeom>
            <a:noFill/>
            <a:ln w="9525">
              <a:solidFill>
                <a:srgbClr val="666633"/>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US" sz="2000" b="1" dirty="0" err="1">
                  <a:latin typeface="+mn-lt"/>
                </a:rPr>
                <a:t>Barrière</a:t>
              </a:r>
              <a:r>
                <a:rPr lang="en-US" sz="2000" b="1" dirty="0">
                  <a:latin typeface="+mn-lt"/>
                </a:rPr>
                <a:t> mobile</a:t>
              </a:r>
            </a:p>
          </p:txBody>
        </p:sp>
      </p:grpSp>
      <p:grpSp>
        <p:nvGrpSpPr>
          <p:cNvPr id="12" name="Group 11">
            <a:extLst>
              <a:ext uri="{FF2B5EF4-FFF2-40B4-BE49-F238E27FC236}">
                <a16:creationId xmlns:a16="http://schemas.microsoft.com/office/drawing/2014/main" id="{5E1F6C59-05C5-4B6E-9336-9CFCCA184563}"/>
              </a:ext>
            </a:extLst>
          </p:cNvPr>
          <p:cNvGrpSpPr>
            <a:grpSpLocks/>
          </p:cNvGrpSpPr>
          <p:nvPr/>
        </p:nvGrpSpPr>
        <p:grpSpPr bwMode="auto">
          <a:xfrm>
            <a:off x="1329605" y="4645050"/>
            <a:ext cx="8366786" cy="641350"/>
            <a:chOff x="128" y="3164"/>
            <a:chExt cx="4865" cy="404"/>
          </a:xfrm>
        </p:grpSpPr>
        <p:sp>
          <p:nvSpPr>
            <p:cNvPr id="13" name="Text Box 12">
              <a:extLst>
                <a:ext uri="{FF2B5EF4-FFF2-40B4-BE49-F238E27FC236}">
                  <a16:creationId xmlns:a16="http://schemas.microsoft.com/office/drawing/2014/main" id="{E2574C20-FDE0-4686-91C6-4E97D35C6E1A}"/>
                </a:ext>
              </a:extLst>
            </p:cNvPr>
            <p:cNvSpPr txBox="1">
              <a:spLocks noChangeArrowheads="1"/>
            </p:cNvSpPr>
            <p:nvPr/>
          </p:nvSpPr>
          <p:spPr bwMode="auto">
            <a:xfrm>
              <a:off x="3234" y="3164"/>
              <a:ext cx="175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b="1" i="1" dirty="0" err="1"/>
                <a:t>Résistance</a:t>
              </a:r>
              <a:r>
                <a:rPr lang="en-US" sz="1600" b="1" i="1" dirty="0"/>
                <a:t> au </a:t>
              </a:r>
              <a:r>
                <a:rPr lang="en-US" sz="1600" b="1" i="1" dirty="0" err="1"/>
                <a:t>fléchissement</a:t>
              </a:r>
              <a:r>
                <a:rPr lang="en-US" sz="1600" b="1" i="1" dirty="0"/>
                <a:t> par </a:t>
              </a:r>
              <a:r>
                <a:rPr lang="en-US" sz="1600" b="1" i="1" dirty="0" err="1"/>
                <a:t>unité</a:t>
              </a:r>
              <a:r>
                <a:rPr lang="en-US" sz="1600" b="1" i="1" dirty="0"/>
                <a:t> de masse</a:t>
              </a:r>
              <a:endParaRPr lang="en-US" sz="1600" b="1" dirty="0"/>
            </a:p>
          </p:txBody>
        </p:sp>
        <p:grpSp>
          <p:nvGrpSpPr>
            <p:cNvPr id="14" name="Group 13">
              <a:extLst>
                <a:ext uri="{FF2B5EF4-FFF2-40B4-BE49-F238E27FC236}">
                  <a16:creationId xmlns:a16="http://schemas.microsoft.com/office/drawing/2014/main" id="{A8059CB0-40B0-4354-91F9-0A624F50F498}"/>
                </a:ext>
              </a:extLst>
            </p:cNvPr>
            <p:cNvGrpSpPr>
              <a:grpSpLocks/>
            </p:cNvGrpSpPr>
            <p:nvPr/>
          </p:nvGrpSpPr>
          <p:grpSpPr bwMode="auto">
            <a:xfrm>
              <a:off x="128" y="3164"/>
              <a:ext cx="2842" cy="404"/>
              <a:chOff x="158" y="3040"/>
              <a:chExt cx="2842" cy="404"/>
            </a:xfrm>
          </p:grpSpPr>
          <p:sp>
            <p:nvSpPr>
              <p:cNvPr id="15" name="Text Box 14">
                <a:extLst>
                  <a:ext uri="{FF2B5EF4-FFF2-40B4-BE49-F238E27FC236}">
                    <a16:creationId xmlns:a16="http://schemas.microsoft.com/office/drawing/2014/main" id="{9E6A110B-2273-495A-A046-A28E58673B65}"/>
                  </a:ext>
                </a:extLst>
              </p:cNvPr>
              <p:cNvSpPr txBox="1">
                <a:spLocks noChangeArrowheads="1"/>
              </p:cNvSpPr>
              <p:nvPr/>
            </p:nvSpPr>
            <p:spPr bwMode="auto">
              <a:xfrm>
                <a:off x="158" y="3107"/>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err="1">
                    <a:latin typeface="Arial"/>
                    <a:cs typeface="Arial"/>
                  </a:rPr>
                  <a:t>Critères</a:t>
                </a:r>
                <a:r>
                  <a:rPr lang="en-US" b="1" dirty="0">
                    <a:latin typeface="Arial"/>
                    <a:cs typeface="Arial"/>
                  </a:rPr>
                  <a:t> :</a:t>
                </a:r>
              </a:p>
            </p:txBody>
          </p:sp>
          <p:sp>
            <p:nvSpPr>
              <p:cNvPr id="16" name="Rectangle 15">
                <a:extLst>
                  <a:ext uri="{FF2B5EF4-FFF2-40B4-BE49-F238E27FC236}">
                    <a16:creationId xmlns:a16="http://schemas.microsoft.com/office/drawing/2014/main" id="{C00D11A3-CE3E-423B-B3AC-2F5259810301}"/>
                  </a:ext>
                </a:extLst>
              </p:cNvPr>
              <p:cNvSpPr>
                <a:spLocks noChangeArrowheads="1"/>
              </p:cNvSpPr>
              <p:nvPr/>
            </p:nvSpPr>
            <p:spPr bwMode="auto">
              <a:xfrm>
                <a:off x="1124" y="3040"/>
                <a:ext cx="18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1600" b="1" i="1" dirty="0" err="1"/>
                  <a:t>Résistance</a:t>
                </a:r>
                <a:r>
                  <a:rPr lang="en-US" sz="1600" b="1" i="1" dirty="0"/>
                  <a:t> au </a:t>
                </a:r>
                <a:r>
                  <a:rPr lang="en-US" sz="1600" b="1" i="1" dirty="0" err="1"/>
                  <a:t>fléchissement</a:t>
                </a:r>
                <a:r>
                  <a:rPr lang="en-US" sz="1600" b="1" i="1" dirty="0"/>
                  <a:t> </a:t>
                </a:r>
              </a:p>
              <a:p>
                <a:pPr algn="ctr">
                  <a:spcBef>
                    <a:spcPct val="0"/>
                  </a:spcBef>
                  <a:spcAft>
                    <a:spcPct val="0"/>
                  </a:spcAft>
                </a:pPr>
                <a:r>
                  <a:rPr lang="en-US" sz="1600" b="1" i="1" dirty="0"/>
                  <a:t>par </a:t>
                </a:r>
                <a:r>
                  <a:rPr lang="en-US" sz="1600" b="1" i="1" dirty="0" err="1"/>
                  <a:t>unité</a:t>
                </a:r>
                <a:r>
                  <a:rPr lang="en-US" sz="1600" b="1" i="1" dirty="0"/>
                  <a:t> </a:t>
                </a:r>
                <a:r>
                  <a:rPr lang="en-US" sz="1600" b="1" i="1" dirty="0" err="1"/>
                  <a:t>d’énergie</a:t>
                </a:r>
                <a:r>
                  <a:rPr lang="en-US" sz="1600" b="1" i="1" dirty="0"/>
                  <a:t> grise</a:t>
                </a:r>
              </a:p>
            </p:txBody>
          </p:sp>
        </p:grpSp>
      </p:grpSp>
      <p:sp>
        <p:nvSpPr>
          <p:cNvPr id="17" name="Text Box 16">
            <a:extLst>
              <a:ext uri="{FF2B5EF4-FFF2-40B4-BE49-F238E27FC236}">
                <a16:creationId xmlns:a16="http://schemas.microsoft.com/office/drawing/2014/main" id="{75CABD94-F4C0-40D2-B64D-2BB3373A9EF8}"/>
              </a:ext>
            </a:extLst>
          </p:cNvPr>
          <p:cNvSpPr txBox="1">
            <a:spLocks noChangeArrowheads="1"/>
          </p:cNvSpPr>
          <p:nvPr/>
        </p:nvSpPr>
        <p:spPr bwMode="auto">
          <a:xfrm>
            <a:off x="1329606" y="2632101"/>
            <a:ext cx="1052703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err="1">
                <a:latin typeface="Arial"/>
                <a:cs typeface="Arial"/>
              </a:rPr>
              <a:t>Fonction</a:t>
            </a:r>
            <a:r>
              <a:rPr lang="en-US" b="1" dirty="0">
                <a:latin typeface="Arial"/>
                <a:cs typeface="Arial"/>
              </a:rPr>
              <a:t> :      </a:t>
            </a:r>
            <a:r>
              <a:rPr lang="en-US" i="1" dirty="0">
                <a:latin typeface="Arial"/>
                <a:cs typeface="Arial"/>
              </a:rPr>
              <a:t>Absorber </a:t>
            </a:r>
            <a:r>
              <a:rPr lang="en-US" i="1" dirty="0" err="1">
                <a:latin typeface="Arial"/>
                <a:cs typeface="Arial"/>
              </a:rPr>
              <a:t>l’impact</a:t>
            </a:r>
            <a:r>
              <a:rPr lang="en-US" i="1" dirty="0">
                <a:latin typeface="Arial"/>
                <a:cs typeface="Arial"/>
              </a:rPr>
              <a:t>, </a:t>
            </a:r>
            <a:r>
              <a:rPr lang="en-US" i="1" dirty="0" err="1">
                <a:latin typeface="Arial"/>
                <a:cs typeface="Arial"/>
              </a:rPr>
              <a:t>transmettre</a:t>
            </a:r>
            <a:r>
              <a:rPr lang="en-US" i="1" dirty="0">
                <a:latin typeface="Arial"/>
                <a:cs typeface="Arial"/>
              </a:rPr>
              <a:t> la charge à des </a:t>
            </a:r>
            <a:r>
              <a:rPr lang="en-US" i="1" dirty="0" err="1">
                <a:latin typeface="Arial"/>
                <a:cs typeface="Arial"/>
              </a:rPr>
              <a:t>dispositifs</a:t>
            </a:r>
            <a:r>
              <a:rPr lang="en-US" i="1" dirty="0">
                <a:latin typeface="Arial"/>
                <a:cs typeface="Arial"/>
              </a:rPr>
              <a:t> </a:t>
            </a:r>
            <a:r>
              <a:rPr lang="en-US" i="1" dirty="0" err="1">
                <a:latin typeface="Arial"/>
                <a:cs typeface="Arial"/>
              </a:rPr>
              <a:t>ou</a:t>
            </a:r>
            <a:r>
              <a:rPr lang="en-US" i="1" dirty="0">
                <a:latin typeface="Arial"/>
                <a:cs typeface="Arial"/>
              </a:rPr>
              <a:t> supports </a:t>
            </a:r>
            <a:r>
              <a:rPr lang="en-US" i="1" dirty="0" err="1">
                <a:latin typeface="Arial"/>
                <a:cs typeface="Arial"/>
              </a:rPr>
              <a:t>absorbant</a:t>
            </a:r>
            <a:r>
              <a:rPr lang="en-US" i="1" dirty="0">
                <a:latin typeface="Arial"/>
                <a:cs typeface="Arial"/>
              </a:rPr>
              <a:t> </a:t>
            </a:r>
            <a:r>
              <a:rPr lang="en-US" i="1" dirty="0" err="1">
                <a:latin typeface="Arial"/>
                <a:cs typeface="Arial"/>
              </a:rPr>
              <a:t>l’énergie</a:t>
            </a:r>
            <a:endParaRPr lang="en-US" i="1" dirty="0">
              <a:latin typeface="Arial"/>
              <a:cs typeface="Arial"/>
            </a:endParaRPr>
          </a:p>
        </p:txBody>
      </p:sp>
      <p:grpSp>
        <p:nvGrpSpPr>
          <p:cNvPr id="18" name="Group 49">
            <a:extLst>
              <a:ext uri="{FF2B5EF4-FFF2-40B4-BE49-F238E27FC236}">
                <a16:creationId xmlns:a16="http://schemas.microsoft.com/office/drawing/2014/main" id="{0E3DFE3F-AA4F-4145-98EF-D088310545C5}"/>
              </a:ext>
            </a:extLst>
          </p:cNvPr>
          <p:cNvGrpSpPr>
            <a:grpSpLocks/>
          </p:cNvGrpSpPr>
          <p:nvPr/>
        </p:nvGrpSpPr>
        <p:grpSpPr bwMode="auto">
          <a:xfrm>
            <a:off x="1380406" y="5238776"/>
            <a:ext cx="6924675" cy="860425"/>
            <a:chOff x="158" y="3630"/>
            <a:chExt cx="4026" cy="542"/>
          </a:xfrm>
        </p:grpSpPr>
        <p:sp>
          <p:nvSpPr>
            <p:cNvPr id="19" name="Text Box 35">
              <a:extLst>
                <a:ext uri="{FF2B5EF4-FFF2-40B4-BE49-F238E27FC236}">
                  <a16:creationId xmlns:a16="http://schemas.microsoft.com/office/drawing/2014/main" id="{17F61305-7C96-4136-9C3F-F40B033FC96C}"/>
                </a:ext>
              </a:extLst>
            </p:cNvPr>
            <p:cNvSpPr txBox="1">
              <a:spLocks noChangeArrowheads="1"/>
            </p:cNvSpPr>
            <p:nvPr/>
          </p:nvSpPr>
          <p:spPr bwMode="auto">
            <a:xfrm>
              <a:off x="158" y="3764"/>
              <a:ext cx="8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err="1">
                  <a:latin typeface="Arial"/>
                  <a:cs typeface="Arial"/>
                </a:rPr>
                <a:t>Indice</a:t>
              </a:r>
              <a:r>
                <a:rPr lang="en-US" b="1" dirty="0">
                  <a:latin typeface="Arial"/>
                  <a:cs typeface="Arial"/>
                </a:rPr>
                <a:t> :</a:t>
              </a:r>
            </a:p>
          </p:txBody>
        </p:sp>
        <p:graphicFrame>
          <p:nvGraphicFramePr>
            <p:cNvPr id="20" name="Object 50">
              <a:extLst>
                <a:ext uri="{FF2B5EF4-FFF2-40B4-BE49-F238E27FC236}">
                  <a16:creationId xmlns:a16="http://schemas.microsoft.com/office/drawing/2014/main" id="{0678A654-727E-4293-ACBD-B4DD83253F37}"/>
                </a:ext>
              </a:extLst>
            </p:cNvPr>
            <p:cNvGraphicFramePr>
              <a:graphicFrameLocks noChangeAspect="1"/>
            </p:cNvGraphicFramePr>
            <p:nvPr/>
          </p:nvGraphicFramePr>
          <p:xfrm>
            <a:off x="1753" y="3630"/>
            <a:ext cx="383" cy="523"/>
          </p:xfrm>
          <a:graphic>
            <a:graphicData uri="http://schemas.openxmlformats.org/presentationml/2006/ole">
              <mc:AlternateContent xmlns:mc="http://schemas.openxmlformats.org/markup-compatibility/2006">
                <mc:Choice xmlns:v="urn:schemas-microsoft-com:vml" Requires="v">
                  <p:oleObj name="Equation" r:id="rId5" imgW="520474" imgH="710891" progId="Equation.3">
                    <p:embed/>
                  </p:oleObj>
                </mc:Choice>
                <mc:Fallback>
                  <p:oleObj name="Equation" r:id="rId5" imgW="520474" imgH="710891" progId="Equation.3">
                    <p:embed/>
                    <p:pic>
                      <p:nvPicPr>
                        <p:cNvPr id="20" name="Object 50">
                          <a:extLst>
                            <a:ext uri="{FF2B5EF4-FFF2-40B4-BE49-F238E27FC236}">
                              <a16:creationId xmlns:a16="http://schemas.microsoft.com/office/drawing/2014/main" id="{0678A654-727E-4293-ACBD-B4DD83253F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 y="3630"/>
                          <a:ext cx="383"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51">
              <a:extLst>
                <a:ext uri="{FF2B5EF4-FFF2-40B4-BE49-F238E27FC236}">
                  <a16:creationId xmlns:a16="http://schemas.microsoft.com/office/drawing/2014/main" id="{F23CD67D-9736-48AA-9705-3CA8BFC72E6C}"/>
                </a:ext>
              </a:extLst>
            </p:cNvPr>
            <p:cNvGraphicFramePr>
              <a:graphicFrameLocks noChangeAspect="1"/>
            </p:cNvGraphicFramePr>
            <p:nvPr/>
          </p:nvGraphicFramePr>
          <p:xfrm>
            <a:off x="3801" y="3659"/>
            <a:ext cx="383" cy="513"/>
          </p:xfrm>
          <a:graphic>
            <a:graphicData uri="http://schemas.openxmlformats.org/presentationml/2006/ole">
              <mc:AlternateContent xmlns:mc="http://schemas.openxmlformats.org/markup-compatibility/2006">
                <mc:Choice xmlns:v="urn:schemas-microsoft-com:vml" Requires="v">
                  <p:oleObj name="Equation" r:id="rId7" imgW="520700" imgH="698500" progId="Equation.3">
                    <p:embed/>
                  </p:oleObj>
                </mc:Choice>
                <mc:Fallback>
                  <p:oleObj name="Equation" r:id="rId7" imgW="520700" imgH="698500" progId="Equation.3">
                    <p:embed/>
                    <p:pic>
                      <p:nvPicPr>
                        <p:cNvPr id="21" name="Object 51">
                          <a:extLst>
                            <a:ext uri="{FF2B5EF4-FFF2-40B4-BE49-F238E27FC236}">
                              <a16:creationId xmlns:a16="http://schemas.microsoft.com/office/drawing/2014/main" id="{F23CD67D-9736-48AA-9705-3CA8BFC72E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1" y="3659"/>
                          <a:ext cx="383" cy="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 name="Group 21">
            <a:extLst>
              <a:ext uri="{FF2B5EF4-FFF2-40B4-BE49-F238E27FC236}">
                <a16:creationId xmlns:a16="http://schemas.microsoft.com/office/drawing/2014/main" id="{97A12A74-3E3E-4C93-BA93-5E9689471549}"/>
              </a:ext>
            </a:extLst>
          </p:cNvPr>
          <p:cNvGrpSpPr>
            <a:grpSpLocks/>
          </p:cNvGrpSpPr>
          <p:nvPr/>
        </p:nvGrpSpPr>
        <p:grpSpPr bwMode="auto">
          <a:xfrm>
            <a:off x="1329606" y="3240113"/>
            <a:ext cx="7297737" cy="1377950"/>
            <a:chOff x="128" y="2279"/>
            <a:chExt cx="4244" cy="868"/>
          </a:xfrm>
        </p:grpSpPr>
        <p:sp>
          <p:nvSpPr>
            <p:cNvPr id="23" name="Text Box 22">
              <a:extLst>
                <a:ext uri="{FF2B5EF4-FFF2-40B4-BE49-F238E27FC236}">
                  <a16:creationId xmlns:a16="http://schemas.microsoft.com/office/drawing/2014/main" id="{E1BD3BCC-19F4-41EF-9B92-4A9C2496AFAE}"/>
                </a:ext>
              </a:extLst>
            </p:cNvPr>
            <p:cNvSpPr txBox="1">
              <a:spLocks noChangeArrowheads="1"/>
            </p:cNvSpPr>
            <p:nvPr/>
          </p:nvSpPr>
          <p:spPr bwMode="auto">
            <a:xfrm>
              <a:off x="1840" y="2291"/>
              <a:ext cx="47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b="1" dirty="0" err="1"/>
                <a:t>Matériau</a:t>
              </a:r>
              <a:endParaRPr lang="en-GB" sz="1200" b="1" dirty="0"/>
            </a:p>
            <a:p>
              <a:pPr algn="ctr">
                <a:spcBef>
                  <a:spcPct val="0"/>
                </a:spcBef>
                <a:spcAft>
                  <a:spcPct val="0"/>
                </a:spcAft>
              </a:pPr>
              <a:r>
                <a:rPr lang="en-GB" sz="1200" b="1" dirty="0"/>
                <a:t>domine</a:t>
              </a:r>
            </a:p>
          </p:txBody>
        </p:sp>
        <p:grpSp>
          <p:nvGrpSpPr>
            <p:cNvPr id="24" name="Group 23">
              <a:extLst>
                <a:ext uri="{FF2B5EF4-FFF2-40B4-BE49-F238E27FC236}">
                  <a16:creationId xmlns:a16="http://schemas.microsoft.com/office/drawing/2014/main" id="{673AAB9E-624F-4D5C-B28D-FE0FBFE4FB9C}"/>
                </a:ext>
              </a:extLst>
            </p:cNvPr>
            <p:cNvGrpSpPr>
              <a:grpSpLocks/>
            </p:cNvGrpSpPr>
            <p:nvPr/>
          </p:nvGrpSpPr>
          <p:grpSpPr bwMode="auto">
            <a:xfrm>
              <a:off x="128" y="2279"/>
              <a:ext cx="4244" cy="868"/>
              <a:chOff x="128" y="2279"/>
              <a:chExt cx="4244" cy="868"/>
            </a:xfrm>
          </p:grpSpPr>
          <p:grpSp>
            <p:nvGrpSpPr>
              <p:cNvPr id="25" name="Group 47">
                <a:extLst>
                  <a:ext uri="{FF2B5EF4-FFF2-40B4-BE49-F238E27FC236}">
                    <a16:creationId xmlns:a16="http://schemas.microsoft.com/office/drawing/2014/main" id="{5793EF7E-4F12-425B-B0F9-4E72AE80DB66}"/>
                  </a:ext>
                </a:extLst>
              </p:cNvPr>
              <p:cNvGrpSpPr>
                <a:grpSpLocks/>
              </p:cNvGrpSpPr>
              <p:nvPr/>
            </p:nvGrpSpPr>
            <p:grpSpPr bwMode="auto">
              <a:xfrm>
                <a:off x="128" y="2296"/>
                <a:ext cx="4244" cy="851"/>
                <a:chOff x="128" y="2296"/>
                <a:chExt cx="4244" cy="851"/>
              </a:xfrm>
            </p:grpSpPr>
            <p:grpSp>
              <p:nvGrpSpPr>
                <p:cNvPr id="27" name="Group 46">
                  <a:extLst>
                    <a:ext uri="{FF2B5EF4-FFF2-40B4-BE49-F238E27FC236}">
                      <a16:creationId xmlns:a16="http://schemas.microsoft.com/office/drawing/2014/main" id="{555BE7B9-A677-4A02-8DCC-53FCD5F6DC5C}"/>
                    </a:ext>
                  </a:extLst>
                </p:cNvPr>
                <p:cNvGrpSpPr>
                  <a:grpSpLocks/>
                </p:cNvGrpSpPr>
                <p:nvPr/>
              </p:nvGrpSpPr>
              <p:grpSpPr bwMode="auto">
                <a:xfrm>
                  <a:off x="3555" y="2296"/>
                  <a:ext cx="817" cy="851"/>
                  <a:chOff x="3555" y="2296"/>
                  <a:chExt cx="817" cy="851"/>
                </a:xfrm>
              </p:grpSpPr>
              <p:sp>
                <p:nvSpPr>
                  <p:cNvPr id="37" name="Rectangle 19">
                    <a:extLst>
                      <a:ext uri="{FF2B5EF4-FFF2-40B4-BE49-F238E27FC236}">
                        <a16:creationId xmlns:a16="http://schemas.microsoft.com/office/drawing/2014/main" id="{30F39811-8D79-47C8-9717-710F76867753}"/>
                      </a:ext>
                    </a:extLst>
                  </p:cNvPr>
                  <p:cNvSpPr>
                    <a:spLocks noChangeArrowheads="1"/>
                  </p:cNvSpPr>
                  <p:nvPr/>
                </p:nvSpPr>
                <p:spPr bwMode="auto">
                  <a:xfrm>
                    <a:off x="3555" y="2296"/>
                    <a:ext cx="808" cy="677"/>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8" name="Rectangle 20">
                    <a:extLst>
                      <a:ext uri="{FF2B5EF4-FFF2-40B4-BE49-F238E27FC236}">
                        <a16:creationId xmlns:a16="http://schemas.microsoft.com/office/drawing/2014/main" id="{D41B00B4-152F-4E8F-93F2-682E83664D33}"/>
                      </a:ext>
                    </a:extLst>
                  </p:cNvPr>
                  <p:cNvSpPr>
                    <a:spLocks noChangeArrowheads="1"/>
                  </p:cNvSpPr>
                  <p:nvPr/>
                </p:nvSpPr>
                <p:spPr bwMode="auto">
                  <a:xfrm>
                    <a:off x="3640" y="2923"/>
                    <a:ext cx="99" cy="52"/>
                  </a:xfrm>
                  <a:prstGeom prst="rect">
                    <a:avLst/>
                  </a:prstGeom>
                  <a:solidFill>
                    <a:srgbClr val="FF99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9" name="Rectangle 21">
                    <a:extLst>
                      <a:ext uri="{FF2B5EF4-FFF2-40B4-BE49-F238E27FC236}">
                        <a16:creationId xmlns:a16="http://schemas.microsoft.com/office/drawing/2014/main" id="{7DD15AEC-FF38-462C-9A54-5C11FB664109}"/>
                      </a:ext>
                    </a:extLst>
                  </p:cNvPr>
                  <p:cNvSpPr>
                    <a:spLocks noChangeArrowheads="1"/>
                  </p:cNvSpPr>
                  <p:nvPr/>
                </p:nvSpPr>
                <p:spPr bwMode="auto">
                  <a:xfrm>
                    <a:off x="3811" y="2944"/>
                    <a:ext cx="92" cy="29"/>
                  </a:xfrm>
                  <a:prstGeom prst="rect">
                    <a:avLst/>
                  </a:prstGeom>
                  <a:solidFill>
                    <a:srgbClr val="CC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40" name="Rectangle 22">
                    <a:extLst>
                      <a:ext uri="{FF2B5EF4-FFF2-40B4-BE49-F238E27FC236}">
                        <a16:creationId xmlns:a16="http://schemas.microsoft.com/office/drawing/2014/main" id="{576FD5F6-76FE-4512-B3C1-C2813AAAE37A}"/>
                      </a:ext>
                    </a:extLst>
                  </p:cNvPr>
                  <p:cNvSpPr>
                    <a:spLocks noChangeArrowheads="1"/>
                  </p:cNvSpPr>
                  <p:nvPr/>
                </p:nvSpPr>
                <p:spPr bwMode="auto">
                  <a:xfrm>
                    <a:off x="4161" y="2401"/>
                    <a:ext cx="111" cy="572"/>
                  </a:xfrm>
                  <a:prstGeom prst="rect">
                    <a:avLst/>
                  </a:prstGeom>
                  <a:solidFill>
                    <a:srgbClr val="00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41" name="Rectangle 23">
                    <a:extLst>
                      <a:ext uri="{FF2B5EF4-FFF2-40B4-BE49-F238E27FC236}">
                        <a16:creationId xmlns:a16="http://schemas.microsoft.com/office/drawing/2014/main" id="{3969B129-79D3-47C9-9C58-499A9AD21680}"/>
                      </a:ext>
                    </a:extLst>
                  </p:cNvPr>
                  <p:cNvSpPr>
                    <a:spLocks noChangeArrowheads="1"/>
                  </p:cNvSpPr>
                  <p:nvPr/>
                </p:nvSpPr>
                <p:spPr bwMode="auto">
                  <a:xfrm>
                    <a:off x="3990" y="2946"/>
                    <a:ext cx="98" cy="27"/>
                  </a:xfrm>
                  <a:prstGeom prst="rect">
                    <a:avLst/>
                  </a:prstGeom>
                  <a:solidFill>
                    <a:srgbClr val="CC66FF"/>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42" name="Text Box 24">
                    <a:extLst>
                      <a:ext uri="{FF2B5EF4-FFF2-40B4-BE49-F238E27FC236}">
                        <a16:creationId xmlns:a16="http://schemas.microsoft.com/office/drawing/2014/main" id="{94C4EFFC-B4F9-491F-8AA7-80B198EC1AF6}"/>
                      </a:ext>
                    </a:extLst>
                  </p:cNvPr>
                  <p:cNvSpPr txBox="1">
                    <a:spLocks noChangeArrowheads="1"/>
                  </p:cNvSpPr>
                  <p:nvPr/>
                </p:nvSpPr>
                <p:spPr bwMode="auto">
                  <a:xfrm>
                    <a:off x="3604" y="2974"/>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200" b="1" dirty="0"/>
                      <a:t>M   Mf  Tr  Use</a:t>
                    </a:r>
                  </a:p>
                </p:txBody>
              </p:sp>
            </p:grpSp>
            <p:sp>
              <p:nvSpPr>
                <p:cNvPr id="28" name="Text Box 25">
                  <a:extLst>
                    <a:ext uri="{FF2B5EF4-FFF2-40B4-BE49-F238E27FC236}">
                      <a16:creationId xmlns:a16="http://schemas.microsoft.com/office/drawing/2014/main" id="{0405008C-C0DD-40C1-80D8-D347D950EA07}"/>
                    </a:ext>
                  </a:extLst>
                </p:cNvPr>
                <p:cNvSpPr txBox="1">
                  <a:spLocks noChangeArrowheads="1"/>
                </p:cNvSpPr>
                <p:nvPr/>
              </p:nvSpPr>
              <p:spPr bwMode="auto">
                <a:xfrm>
                  <a:off x="128" y="2424"/>
                  <a:ext cx="10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t>Phase de vie </a:t>
                  </a:r>
                </a:p>
                <a:p>
                  <a:pPr>
                    <a:spcBef>
                      <a:spcPct val="0"/>
                    </a:spcBef>
                    <a:spcAft>
                      <a:spcPct val="0"/>
                    </a:spcAft>
                  </a:pPr>
                  <a:r>
                    <a:rPr lang="en-US" b="1" dirty="0" err="1">
                      <a:latin typeface="Arial"/>
                      <a:cs typeface="Arial"/>
                    </a:rPr>
                    <a:t>dominante</a:t>
                  </a:r>
                  <a:r>
                    <a:rPr lang="en-US" b="1" dirty="0">
                      <a:latin typeface="Arial"/>
                      <a:cs typeface="Arial"/>
                    </a:rPr>
                    <a:t> :</a:t>
                  </a:r>
                </a:p>
              </p:txBody>
            </p:sp>
            <p:grpSp>
              <p:nvGrpSpPr>
                <p:cNvPr id="29" name="Group 45">
                  <a:extLst>
                    <a:ext uri="{FF2B5EF4-FFF2-40B4-BE49-F238E27FC236}">
                      <a16:creationId xmlns:a16="http://schemas.microsoft.com/office/drawing/2014/main" id="{0D53B86D-7810-4BCA-AC17-341F2AB2CDA4}"/>
                    </a:ext>
                  </a:extLst>
                </p:cNvPr>
                <p:cNvGrpSpPr>
                  <a:grpSpLocks/>
                </p:cNvGrpSpPr>
                <p:nvPr/>
              </p:nvGrpSpPr>
              <p:grpSpPr bwMode="auto">
                <a:xfrm>
                  <a:off x="1384" y="2296"/>
                  <a:ext cx="1002" cy="834"/>
                  <a:chOff x="1384" y="2296"/>
                  <a:chExt cx="1002" cy="834"/>
                </a:xfrm>
              </p:grpSpPr>
              <p:sp>
                <p:nvSpPr>
                  <p:cNvPr id="30" name="Rectangle 27">
                    <a:extLst>
                      <a:ext uri="{FF2B5EF4-FFF2-40B4-BE49-F238E27FC236}">
                        <a16:creationId xmlns:a16="http://schemas.microsoft.com/office/drawing/2014/main" id="{F7AB15E3-B569-4758-8FF4-E0A20590C0BE}"/>
                      </a:ext>
                    </a:extLst>
                  </p:cNvPr>
                  <p:cNvSpPr>
                    <a:spLocks noChangeArrowheads="1"/>
                  </p:cNvSpPr>
                  <p:nvPr/>
                </p:nvSpPr>
                <p:spPr bwMode="auto">
                  <a:xfrm>
                    <a:off x="1570" y="2296"/>
                    <a:ext cx="809" cy="677"/>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1" name="Rectangle 28">
                    <a:extLst>
                      <a:ext uri="{FF2B5EF4-FFF2-40B4-BE49-F238E27FC236}">
                        <a16:creationId xmlns:a16="http://schemas.microsoft.com/office/drawing/2014/main" id="{8B85D49D-DC4A-4D28-84C9-663DA6FCD146}"/>
                      </a:ext>
                    </a:extLst>
                  </p:cNvPr>
                  <p:cNvSpPr>
                    <a:spLocks noChangeArrowheads="1"/>
                  </p:cNvSpPr>
                  <p:nvPr/>
                </p:nvSpPr>
                <p:spPr bwMode="auto">
                  <a:xfrm>
                    <a:off x="1655" y="2413"/>
                    <a:ext cx="99" cy="559"/>
                  </a:xfrm>
                  <a:prstGeom prst="rect">
                    <a:avLst/>
                  </a:prstGeom>
                  <a:solidFill>
                    <a:srgbClr val="FF99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2" name="Rectangle 29">
                    <a:extLst>
                      <a:ext uri="{FF2B5EF4-FFF2-40B4-BE49-F238E27FC236}">
                        <a16:creationId xmlns:a16="http://schemas.microsoft.com/office/drawing/2014/main" id="{DA7B030F-AD21-442F-AE8B-F4F5A41DF08B}"/>
                      </a:ext>
                    </a:extLst>
                  </p:cNvPr>
                  <p:cNvSpPr>
                    <a:spLocks noChangeArrowheads="1"/>
                  </p:cNvSpPr>
                  <p:nvPr/>
                </p:nvSpPr>
                <p:spPr bwMode="auto">
                  <a:xfrm>
                    <a:off x="1826" y="2911"/>
                    <a:ext cx="93" cy="62"/>
                  </a:xfrm>
                  <a:prstGeom prst="rect">
                    <a:avLst/>
                  </a:prstGeom>
                  <a:solidFill>
                    <a:srgbClr val="CC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3" name="Rectangle 30">
                    <a:extLst>
                      <a:ext uri="{FF2B5EF4-FFF2-40B4-BE49-F238E27FC236}">
                        <a16:creationId xmlns:a16="http://schemas.microsoft.com/office/drawing/2014/main" id="{74F41820-DBB3-4970-83BE-C9442625D732}"/>
                      </a:ext>
                    </a:extLst>
                  </p:cNvPr>
                  <p:cNvSpPr>
                    <a:spLocks noChangeArrowheads="1"/>
                  </p:cNvSpPr>
                  <p:nvPr/>
                </p:nvSpPr>
                <p:spPr bwMode="auto">
                  <a:xfrm>
                    <a:off x="2177" y="2946"/>
                    <a:ext cx="111" cy="27"/>
                  </a:xfrm>
                  <a:prstGeom prst="rect">
                    <a:avLst/>
                  </a:prstGeom>
                  <a:solidFill>
                    <a:srgbClr val="00CC00"/>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4" name="Rectangle 31">
                    <a:extLst>
                      <a:ext uri="{FF2B5EF4-FFF2-40B4-BE49-F238E27FC236}">
                        <a16:creationId xmlns:a16="http://schemas.microsoft.com/office/drawing/2014/main" id="{FAE80793-37C1-4A25-AFDF-2A815D5C37A1}"/>
                      </a:ext>
                    </a:extLst>
                  </p:cNvPr>
                  <p:cNvSpPr>
                    <a:spLocks noChangeArrowheads="1"/>
                  </p:cNvSpPr>
                  <p:nvPr/>
                </p:nvSpPr>
                <p:spPr bwMode="auto">
                  <a:xfrm>
                    <a:off x="2006" y="2946"/>
                    <a:ext cx="98" cy="27"/>
                  </a:xfrm>
                  <a:prstGeom prst="rect">
                    <a:avLst/>
                  </a:prstGeom>
                  <a:solidFill>
                    <a:srgbClr val="CC66FF"/>
                  </a:solidFill>
                  <a:ln w="9525">
                    <a:solidFill>
                      <a:srgbClr val="003366"/>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sp>
                <p:nvSpPr>
                  <p:cNvPr id="35" name="Text Box 32">
                    <a:extLst>
                      <a:ext uri="{FF2B5EF4-FFF2-40B4-BE49-F238E27FC236}">
                        <a16:creationId xmlns:a16="http://schemas.microsoft.com/office/drawing/2014/main" id="{8E94DC99-65D4-443B-9150-FBD3DD15A8FB}"/>
                      </a:ext>
                    </a:extLst>
                  </p:cNvPr>
                  <p:cNvSpPr txBox="1">
                    <a:spLocks noChangeArrowheads="1"/>
                  </p:cNvSpPr>
                  <p:nvPr/>
                </p:nvSpPr>
                <p:spPr bwMode="auto">
                  <a:xfrm rot="-5400000">
                    <a:off x="1191" y="2521"/>
                    <a:ext cx="5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err="1"/>
                      <a:t>Energie</a:t>
                    </a:r>
                    <a:endParaRPr lang="en-GB" sz="1400" b="1" dirty="0"/>
                  </a:p>
                </p:txBody>
              </p:sp>
              <p:sp>
                <p:nvSpPr>
                  <p:cNvPr id="36" name="Text Box 33">
                    <a:extLst>
                      <a:ext uri="{FF2B5EF4-FFF2-40B4-BE49-F238E27FC236}">
                        <a16:creationId xmlns:a16="http://schemas.microsoft.com/office/drawing/2014/main" id="{29E2F49A-8729-4387-AF83-3A7EE311706B}"/>
                      </a:ext>
                    </a:extLst>
                  </p:cNvPr>
                  <p:cNvSpPr txBox="1">
                    <a:spLocks noChangeArrowheads="1"/>
                  </p:cNvSpPr>
                  <p:nvPr/>
                </p:nvSpPr>
                <p:spPr bwMode="auto">
                  <a:xfrm>
                    <a:off x="1618" y="2957"/>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200" b="1" dirty="0"/>
                      <a:t>M   Mf  Tr  Use</a:t>
                    </a:r>
                  </a:p>
                </p:txBody>
              </p:sp>
            </p:grpSp>
          </p:grpSp>
          <p:sp>
            <p:nvSpPr>
              <p:cNvPr id="26" name="Text Box 41">
                <a:extLst>
                  <a:ext uri="{FF2B5EF4-FFF2-40B4-BE49-F238E27FC236}">
                    <a16:creationId xmlns:a16="http://schemas.microsoft.com/office/drawing/2014/main" id="{5AAA5E64-7F54-4A77-8793-DBE8AE067EBB}"/>
                  </a:ext>
                </a:extLst>
              </p:cNvPr>
              <p:cNvSpPr txBox="1">
                <a:spLocks noChangeArrowheads="1"/>
              </p:cNvSpPr>
              <p:nvPr/>
            </p:nvSpPr>
            <p:spPr bwMode="auto">
              <a:xfrm>
                <a:off x="3516" y="2279"/>
                <a:ext cx="6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b="1" dirty="0" err="1"/>
                  <a:t>L’utilisation</a:t>
                </a:r>
                <a:endParaRPr lang="en-GB" sz="1200" b="1" dirty="0"/>
              </a:p>
              <a:p>
                <a:pPr algn="ctr">
                  <a:spcBef>
                    <a:spcPct val="0"/>
                  </a:spcBef>
                  <a:spcAft>
                    <a:spcPct val="0"/>
                  </a:spcAft>
                </a:pPr>
                <a:r>
                  <a:rPr lang="en-GB" sz="1200" b="1" dirty="0"/>
                  <a:t>domine</a:t>
                </a:r>
              </a:p>
            </p:txBody>
          </p:sp>
        </p:grpSp>
      </p:grpSp>
      <p:sp>
        <p:nvSpPr>
          <p:cNvPr id="43" name="Line Callout 2 41">
            <a:extLst>
              <a:ext uri="{FF2B5EF4-FFF2-40B4-BE49-F238E27FC236}">
                <a16:creationId xmlns:a16="http://schemas.microsoft.com/office/drawing/2014/main" id="{4D666942-7BFD-4B3A-980E-A2A44663448C}"/>
              </a:ext>
            </a:extLst>
          </p:cNvPr>
          <p:cNvSpPr>
            <a:spLocks/>
          </p:cNvSpPr>
          <p:nvPr/>
        </p:nvSpPr>
        <p:spPr bwMode="auto">
          <a:xfrm>
            <a:off x="5460280" y="3263925"/>
            <a:ext cx="1389390" cy="719138"/>
          </a:xfrm>
          <a:prstGeom prst="borderCallout2">
            <a:avLst>
              <a:gd name="adj1" fmla="val 42736"/>
              <a:gd name="adj2" fmla="val -8333"/>
              <a:gd name="adj3" fmla="val 48069"/>
              <a:gd name="adj4" fmla="val -6000"/>
              <a:gd name="adj5" fmla="val 99171"/>
              <a:gd name="adj6" fmla="val -103690"/>
            </a:avLst>
          </a:prstGeom>
          <a:solidFill>
            <a:schemeClr val="bg1"/>
          </a:solidFill>
          <a:ln w="19050">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r>
              <a:rPr lang="en-GB" sz="1400" b="1" dirty="0"/>
              <a:t>Minimiser </a:t>
            </a:r>
            <a:r>
              <a:rPr lang="en-GB" sz="1400" b="1" dirty="0" err="1"/>
              <a:t>l’énergie</a:t>
            </a:r>
            <a:r>
              <a:rPr lang="en-GB" sz="1400" b="1" dirty="0"/>
              <a:t> grise</a:t>
            </a:r>
          </a:p>
        </p:txBody>
      </p:sp>
      <p:sp>
        <p:nvSpPr>
          <p:cNvPr id="44" name="Line Callout 2 42">
            <a:extLst>
              <a:ext uri="{FF2B5EF4-FFF2-40B4-BE49-F238E27FC236}">
                <a16:creationId xmlns:a16="http://schemas.microsoft.com/office/drawing/2014/main" id="{EE5E89A5-B44E-41A6-A566-6D805DCEABF1}"/>
              </a:ext>
            </a:extLst>
          </p:cNvPr>
          <p:cNvSpPr>
            <a:spLocks/>
          </p:cNvSpPr>
          <p:nvPr/>
        </p:nvSpPr>
        <p:spPr bwMode="auto">
          <a:xfrm>
            <a:off x="9055967" y="3263926"/>
            <a:ext cx="1327150" cy="612775"/>
          </a:xfrm>
          <a:prstGeom prst="borderCallout2">
            <a:avLst>
              <a:gd name="adj1" fmla="val 42736"/>
              <a:gd name="adj2" fmla="val -8333"/>
              <a:gd name="adj3" fmla="val 48069"/>
              <a:gd name="adj4" fmla="val -6000"/>
              <a:gd name="adj5" fmla="val 68889"/>
              <a:gd name="adj6" fmla="val -52829"/>
            </a:avLst>
          </a:prstGeom>
          <a:solidFill>
            <a:schemeClr val="bg1"/>
          </a:solidFill>
          <a:ln w="19050">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r>
              <a:rPr lang="en-GB" sz="1400" b="1" dirty="0"/>
              <a:t>Minimiser la masse</a:t>
            </a:r>
          </a:p>
        </p:txBody>
      </p:sp>
    </p:spTree>
    <p:extLst>
      <p:ext uri="{BB962C8B-B14F-4D97-AF65-F5344CB8AC3E}">
        <p14:creationId xmlns:p14="http://schemas.microsoft.com/office/powerpoint/2010/main" val="28631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12428EC-57FC-4FB5-8680-8AE024589064}"/>
              </a:ext>
            </a:extLst>
          </p:cNvPr>
          <p:cNvPicPr>
            <a:picLocks noChangeAspect="1"/>
          </p:cNvPicPr>
          <p:nvPr/>
        </p:nvPicPr>
        <p:blipFill>
          <a:blip r:embed="rId3"/>
          <a:stretch>
            <a:fillRect/>
          </a:stretch>
        </p:blipFill>
        <p:spPr>
          <a:xfrm>
            <a:off x="2166939" y="854838"/>
            <a:ext cx="7739054" cy="4631417"/>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err="1">
                <a:latin typeface="Calibri"/>
                <a:cs typeface="Calibri"/>
              </a:rPr>
              <a:t>Rambarde</a:t>
            </a:r>
            <a:r>
              <a:rPr lang="en-US" dirty="0">
                <a:latin typeface="Calibri"/>
                <a:cs typeface="Calibri"/>
              </a:rPr>
              <a:t> : </a:t>
            </a:r>
            <a:r>
              <a:rPr lang="en-US" dirty="0" err="1">
                <a:latin typeface="Calibri"/>
                <a:cs typeface="Calibri"/>
              </a:rPr>
              <a:t>l’indice</a:t>
            </a:r>
            <a:r>
              <a:rPr lang="en-US" dirty="0">
                <a:latin typeface="Calibri"/>
                <a:cs typeface="Calibri"/>
              </a:rPr>
              <a:t> sous </a:t>
            </a:r>
            <a:r>
              <a:rPr lang="en-US" dirty="0" err="1">
                <a:latin typeface="Calibri"/>
                <a:cs typeface="Calibri"/>
              </a:rPr>
              <a:t>forme</a:t>
            </a:r>
            <a:r>
              <a:rPr lang="en-US" dirty="0">
                <a:latin typeface="Calibri"/>
                <a:cs typeface="Calibri"/>
              </a:rPr>
              <a:t> de </a:t>
            </a:r>
            <a:r>
              <a:rPr lang="en-US" dirty="0" err="1">
                <a:latin typeface="Calibri"/>
                <a:cs typeface="Calibri"/>
              </a:rPr>
              <a:t>graphique</a:t>
            </a:r>
            <a:r>
              <a:rPr lang="en-US" dirty="0">
                <a:latin typeface="Calibri"/>
                <a:cs typeface="Calibri"/>
              </a:rPr>
              <a:t> à </a:t>
            </a:r>
            <a:r>
              <a:rPr lang="en-US" dirty="0" err="1">
                <a:latin typeface="Calibri"/>
                <a:cs typeface="Calibri"/>
              </a:rPr>
              <a:t>bâtons</a:t>
            </a:r>
            <a:endParaRPr lang="en-US" dirty="0">
              <a:latin typeface="Calibri"/>
              <a:cs typeface="Calibri"/>
            </a:endParaRPr>
          </a:p>
        </p:txBody>
      </p:sp>
      <p:grpSp>
        <p:nvGrpSpPr>
          <p:cNvPr id="7" name="Group 29">
            <a:extLst>
              <a:ext uri="{FF2B5EF4-FFF2-40B4-BE49-F238E27FC236}">
                <a16:creationId xmlns:a16="http://schemas.microsoft.com/office/drawing/2014/main" id="{2AA93C4C-A8F1-470E-ACAC-9DFEE5C2CE99}"/>
              </a:ext>
            </a:extLst>
          </p:cNvPr>
          <p:cNvGrpSpPr>
            <a:grpSpLocks/>
          </p:cNvGrpSpPr>
          <p:nvPr/>
        </p:nvGrpSpPr>
        <p:grpSpPr bwMode="auto">
          <a:xfrm>
            <a:off x="2850456" y="906479"/>
            <a:ext cx="6928984" cy="4203701"/>
            <a:chOff x="893" y="671"/>
            <a:chExt cx="4030" cy="2648"/>
          </a:xfrm>
        </p:grpSpPr>
        <p:sp>
          <p:nvSpPr>
            <p:cNvPr id="8" name="Rectangle 7">
              <a:extLst>
                <a:ext uri="{FF2B5EF4-FFF2-40B4-BE49-F238E27FC236}">
                  <a16:creationId xmlns:a16="http://schemas.microsoft.com/office/drawing/2014/main" id="{684AF754-1FD9-4B8D-96BC-59BC55AA4F67}"/>
                </a:ext>
              </a:extLst>
            </p:cNvPr>
            <p:cNvSpPr>
              <a:spLocks noChangeArrowheads="1"/>
            </p:cNvSpPr>
            <p:nvPr/>
          </p:nvSpPr>
          <p:spPr bwMode="auto">
            <a:xfrm>
              <a:off x="893" y="1171"/>
              <a:ext cx="4024" cy="2148"/>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9" name="Rectangle 8">
              <a:extLst>
                <a:ext uri="{FF2B5EF4-FFF2-40B4-BE49-F238E27FC236}">
                  <a16:creationId xmlns:a16="http://schemas.microsoft.com/office/drawing/2014/main" id="{341AAAC0-1D57-4591-8018-22372C7177F9}"/>
                </a:ext>
              </a:extLst>
            </p:cNvPr>
            <p:cNvSpPr>
              <a:spLocks noChangeArrowheads="1"/>
            </p:cNvSpPr>
            <p:nvPr/>
          </p:nvSpPr>
          <p:spPr bwMode="auto">
            <a:xfrm>
              <a:off x="899" y="671"/>
              <a:ext cx="4024" cy="5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10" name="Text Box 3">
            <a:extLst>
              <a:ext uri="{FF2B5EF4-FFF2-40B4-BE49-F238E27FC236}">
                <a16:creationId xmlns:a16="http://schemas.microsoft.com/office/drawing/2014/main" id="{0A4C028D-F9A6-4579-A174-A9C892520DAD}"/>
              </a:ext>
            </a:extLst>
          </p:cNvPr>
          <p:cNvSpPr txBox="1">
            <a:spLocks noChangeArrowheads="1"/>
          </p:cNvSpPr>
          <p:nvPr/>
        </p:nvSpPr>
        <p:spPr bwMode="auto">
          <a:xfrm>
            <a:off x="4226896" y="5581179"/>
            <a:ext cx="5325488" cy="376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b="1" dirty="0">
                <a:latin typeface="+mn-lt"/>
              </a:rPr>
              <a:t>Matériaux </a:t>
            </a:r>
            <a:r>
              <a:rPr lang="en-US" sz="2000" b="1" dirty="0" err="1">
                <a:latin typeface="+mn-lt"/>
              </a:rPr>
              <a:t>choisis</a:t>
            </a:r>
            <a:r>
              <a:rPr lang="en-US" sz="2000" b="1" dirty="0">
                <a:latin typeface="+mn-lt"/>
              </a:rPr>
              <a:t> : </a:t>
            </a:r>
            <a:r>
              <a:rPr lang="en-US" sz="2000" i="1" dirty="0" err="1">
                <a:latin typeface="+mn-lt"/>
              </a:rPr>
              <a:t>aciers</a:t>
            </a:r>
            <a:r>
              <a:rPr lang="en-US" sz="2000" i="1" dirty="0">
                <a:latin typeface="+mn-lt"/>
              </a:rPr>
              <a:t> à haute </a:t>
            </a:r>
            <a:r>
              <a:rPr lang="en-US" sz="2000" i="1" dirty="0" err="1">
                <a:latin typeface="+mn-lt"/>
              </a:rPr>
              <a:t>teneur</a:t>
            </a:r>
            <a:r>
              <a:rPr lang="en-US" sz="2000" i="1" dirty="0">
                <a:latin typeface="+mn-lt"/>
              </a:rPr>
              <a:t> </a:t>
            </a:r>
            <a:r>
              <a:rPr lang="en-US" sz="2000" i="1" dirty="0" err="1">
                <a:latin typeface="+mn-lt"/>
              </a:rPr>
              <a:t>carbone</a:t>
            </a:r>
            <a:endParaRPr lang="en-US" sz="2000" i="1" dirty="0">
              <a:latin typeface="+mn-lt"/>
              <a:cs typeface="Calibri" panose="020F0502020204030204"/>
            </a:endParaRPr>
          </a:p>
        </p:txBody>
      </p:sp>
      <p:sp>
        <p:nvSpPr>
          <p:cNvPr id="11" name="Oval 23">
            <a:extLst>
              <a:ext uri="{FF2B5EF4-FFF2-40B4-BE49-F238E27FC236}">
                <a16:creationId xmlns:a16="http://schemas.microsoft.com/office/drawing/2014/main" id="{B4908F03-CE65-4669-9734-1123F7412450}"/>
              </a:ext>
            </a:extLst>
          </p:cNvPr>
          <p:cNvSpPr>
            <a:spLocks noChangeArrowheads="1"/>
          </p:cNvSpPr>
          <p:nvPr/>
        </p:nvSpPr>
        <p:spPr bwMode="auto">
          <a:xfrm>
            <a:off x="2713587" y="759914"/>
            <a:ext cx="2302293" cy="1171575"/>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aphicFrame>
        <p:nvGraphicFramePr>
          <p:cNvPr id="12" name="Object 50">
            <a:extLst>
              <a:ext uri="{FF2B5EF4-FFF2-40B4-BE49-F238E27FC236}">
                <a16:creationId xmlns:a16="http://schemas.microsoft.com/office/drawing/2014/main" id="{4A139950-40BE-4E5A-B663-7B7A22778DF3}"/>
              </a:ext>
            </a:extLst>
          </p:cNvPr>
          <p:cNvGraphicFramePr>
            <a:graphicFrameLocks noChangeAspect="1"/>
          </p:cNvGraphicFramePr>
          <p:nvPr/>
        </p:nvGraphicFramePr>
        <p:xfrm>
          <a:off x="1337084" y="2515731"/>
          <a:ext cx="658813" cy="830262"/>
        </p:xfrm>
        <a:graphic>
          <a:graphicData uri="http://schemas.openxmlformats.org/presentationml/2006/ole">
            <mc:AlternateContent xmlns:mc="http://schemas.openxmlformats.org/markup-compatibility/2006">
              <mc:Choice xmlns:v="urn:schemas-microsoft-com:vml" Requires="v">
                <p:oleObj name="Equation" r:id="rId4" imgW="520474" imgH="710891" progId="Equation.3">
                  <p:embed/>
                </p:oleObj>
              </mc:Choice>
              <mc:Fallback>
                <p:oleObj name="Equation" r:id="rId4" imgW="520474" imgH="710891" progId="Equation.3">
                  <p:embed/>
                  <p:pic>
                    <p:nvPicPr>
                      <p:cNvPr id="12" name="Object 50">
                        <a:extLst>
                          <a:ext uri="{FF2B5EF4-FFF2-40B4-BE49-F238E27FC236}">
                            <a16:creationId xmlns:a16="http://schemas.microsoft.com/office/drawing/2014/main" id="{4A139950-40BE-4E5A-B663-7B7A22778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084" y="2515731"/>
                        <a:ext cx="658813" cy="830262"/>
                      </a:xfrm>
                      <a:prstGeom prst="rect">
                        <a:avLst/>
                      </a:prstGeom>
                      <a:noFill/>
                      <a:ln w="28575">
                        <a:noFill/>
                        <a:miter lim="800000"/>
                        <a:headEnd/>
                        <a:tailEnd/>
                      </a:ln>
                    </p:spPr>
                  </p:pic>
                </p:oleObj>
              </mc:Fallback>
            </mc:AlternateContent>
          </a:graphicData>
        </a:graphic>
      </p:graphicFrame>
      <p:pic>
        <p:nvPicPr>
          <p:cNvPr id="13" name="Picture 5">
            <a:extLst>
              <a:ext uri="{FF2B5EF4-FFF2-40B4-BE49-F238E27FC236}">
                <a16:creationId xmlns:a16="http://schemas.microsoft.com/office/drawing/2014/main" id="{858D1E66-81C4-4B99-9D83-960FD0216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596" y="4517516"/>
            <a:ext cx="19510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8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DD95948-2664-40B7-B959-3591743A18C6}"/>
              </a:ext>
            </a:extLst>
          </p:cNvPr>
          <p:cNvPicPr>
            <a:picLocks noChangeAspect="1"/>
          </p:cNvPicPr>
          <p:nvPr/>
        </p:nvPicPr>
        <p:blipFill>
          <a:blip r:embed="rId3"/>
          <a:stretch>
            <a:fillRect/>
          </a:stretch>
        </p:blipFill>
        <p:spPr>
          <a:xfrm>
            <a:off x="2063552" y="824931"/>
            <a:ext cx="7840202" cy="4691949"/>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a:latin typeface="Calibri"/>
                <a:cs typeface="Calibri"/>
              </a:rPr>
              <a:t>Par-choc : </a:t>
            </a:r>
            <a:r>
              <a:rPr lang="en-US" dirty="0" err="1">
                <a:latin typeface="Calibri"/>
                <a:cs typeface="Calibri"/>
              </a:rPr>
              <a:t>l’indice</a:t>
            </a:r>
            <a:r>
              <a:rPr lang="en-US" dirty="0">
                <a:latin typeface="Calibri"/>
                <a:cs typeface="Calibri"/>
              </a:rPr>
              <a:t> sous </a:t>
            </a:r>
            <a:r>
              <a:rPr lang="en-US" dirty="0" err="1">
                <a:latin typeface="Calibri"/>
                <a:cs typeface="Calibri"/>
              </a:rPr>
              <a:t>forme</a:t>
            </a:r>
            <a:r>
              <a:rPr lang="en-US" dirty="0">
                <a:latin typeface="Calibri"/>
                <a:cs typeface="Calibri"/>
              </a:rPr>
              <a:t> de </a:t>
            </a:r>
            <a:r>
              <a:rPr lang="en-US" dirty="0" err="1">
                <a:latin typeface="Calibri"/>
                <a:cs typeface="Calibri"/>
              </a:rPr>
              <a:t>graphique</a:t>
            </a:r>
            <a:r>
              <a:rPr lang="en-US" dirty="0">
                <a:latin typeface="Calibri"/>
                <a:cs typeface="Calibri"/>
              </a:rPr>
              <a:t> à </a:t>
            </a:r>
            <a:r>
              <a:rPr lang="en-US" dirty="0" err="1">
                <a:latin typeface="Calibri"/>
                <a:cs typeface="Calibri"/>
              </a:rPr>
              <a:t>bâtons</a:t>
            </a:r>
            <a:endParaRPr lang="en-US" dirty="0">
              <a:latin typeface="Calibri"/>
              <a:cs typeface="Calibri"/>
            </a:endParaRPr>
          </a:p>
        </p:txBody>
      </p:sp>
      <p:sp>
        <p:nvSpPr>
          <p:cNvPr id="7" name="Text Box 1028">
            <a:extLst>
              <a:ext uri="{FF2B5EF4-FFF2-40B4-BE49-F238E27FC236}">
                <a16:creationId xmlns:a16="http://schemas.microsoft.com/office/drawing/2014/main" id="{BACF855D-6AC4-450E-BB74-364E99C79698}"/>
              </a:ext>
            </a:extLst>
          </p:cNvPr>
          <p:cNvSpPr txBox="1">
            <a:spLocks noChangeArrowheads="1"/>
          </p:cNvSpPr>
          <p:nvPr/>
        </p:nvSpPr>
        <p:spPr bwMode="auto">
          <a:xfrm>
            <a:off x="2542254" y="5573021"/>
            <a:ext cx="7494558" cy="3898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US" sz="2000" b="1" dirty="0">
                <a:latin typeface="+mn-lt"/>
              </a:rPr>
              <a:t>Matériaux </a:t>
            </a:r>
            <a:r>
              <a:rPr lang="en-US" sz="2000" b="1" dirty="0" err="1">
                <a:latin typeface="+mn-lt"/>
              </a:rPr>
              <a:t>choisis</a:t>
            </a:r>
            <a:r>
              <a:rPr lang="en-US" sz="2000" b="1" dirty="0">
                <a:latin typeface="+mn-lt"/>
              </a:rPr>
              <a:t> : </a:t>
            </a:r>
            <a:r>
              <a:rPr lang="en-US" sz="2000" i="1" dirty="0">
                <a:latin typeface="+mn-lt"/>
              </a:rPr>
              <a:t>CFRP, GFRP, </a:t>
            </a:r>
            <a:r>
              <a:rPr lang="en-US" sz="2000" i="1" dirty="0" err="1">
                <a:latin typeface="+mn-lt"/>
              </a:rPr>
              <a:t>alliages</a:t>
            </a:r>
            <a:r>
              <a:rPr lang="en-US" sz="2000" i="1" dirty="0">
                <a:latin typeface="+mn-lt"/>
              </a:rPr>
              <a:t> Mg, </a:t>
            </a:r>
            <a:r>
              <a:rPr lang="en-US" sz="2000" i="1" dirty="0" err="1">
                <a:latin typeface="+mn-lt"/>
              </a:rPr>
              <a:t>alliages</a:t>
            </a:r>
            <a:r>
              <a:rPr lang="en-US" sz="2000" i="1" dirty="0">
                <a:latin typeface="+mn-lt"/>
              </a:rPr>
              <a:t> </a:t>
            </a:r>
            <a:r>
              <a:rPr lang="en-US" sz="2000" i="1" dirty="0" err="1">
                <a:latin typeface="+mn-lt"/>
              </a:rPr>
              <a:t>Ti</a:t>
            </a:r>
            <a:r>
              <a:rPr lang="en-US" sz="2000" i="1" dirty="0">
                <a:latin typeface="+mn-lt"/>
              </a:rPr>
              <a:t>, </a:t>
            </a:r>
            <a:r>
              <a:rPr lang="en-US" sz="2000" i="1" dirty="0" err="1">
                <a:latin typeface="+mn-lt"/>
              </a:rPr>
              <a:t>alliages</a:t>
            </a:r>
            <a:r>
              <a:rPr lang="en-US" sz="2000" i="1" dirty="0">
                <a:latin typeface="+mn-lt"/>
              </a:rPr>
              <a:t> Al</a:t>
            </a:r>
          </a:p>
        </p:txBody>
      </p:sp>
      <p:grpSp>
        <p:nvGrpSpPr>
          <p:cNvPr id="8" name="Group 24">
            <a:extLst>
              <a:ext uri="{FF2B5EF4-FFF2-40B4-BE49-F238E27FC236}">
                <a16:creationId xmlns:a16="http://schemas.microsoft.com/office/drawing/2014/main" id="{2335CF82-D718-4587-AD3B-23D6A2E93515}"/>
              </a:ext>
            </a:extLst>
          </p:cNvPr>
          <p:cNvGrpSpPr>
            <a:grpSpLocks/>
          </p:cNvGrpSpPr>
          <p:nvPr/>
        </p:nvGrpSpPr>
        <p:grpSpPr bwMode="auto">
          <a:xfrm>
            <a:off x="2637755" y="895135"/>
            <a:ext cx="7202045" cy="4322763"/>
            <a:chOff x="1060" y="739"/>
            <a:chExt cx="4187" cy="2723"/>
          </a:xfrm>
        </p:grpSpPr>
        <p:sp>
          <p:nvSpPr>
            <p:cNvPr id="9" name="Rectangle 8">
              <a:extLst>
                <a:ext uri="{FF2B5EF4-FFF2-40B4-BE49-F238E27FC236}">
                  <a16:creationId xmlns:a16="http://schemas.microsoft.com/office/drawing/2014/main" id="{1B30197B-DD28-4B8E-A23A-8F4176E69168}"/>
                </a:ext>
              </a:extLst>
            </p:cNvPr>
            <p:cNvSpPr>
              <a:spLocks noChangeArrowheads="1"/>
            </p:cNvSpPr>
            <p:nvPr/>
          </p:nvSpPr>
          <p:spPr bwMode="auto">
            <a:xfrm>
              <a:off x="1060" y="1458"/>
              <a:ext cx="4187" cy="2004"/>
            </a:xfrm>
            <a:prstGeom prst="rect">
              <a:avLst/>
            </a:prstGeom>
            <a:solidFill>
              <a:srgbClr val="EAEAEA">
                <a:alpha val="50195"/>
              </a:srgbClr>
            </a:solidFill>
            <a:ln w="9525">
              <a:solidFill>
                <a:srgbClr val="000000"/>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0" name="Rectangle 7">
              <a:extLst>
                <a:ext uri="{FF2B5EF4-FFF2-40B4-BE49-F238E27FC236}">
                  <a16:creationId xmlns:a16="http://schemas.microsoft.com/office/drawing/2014/main" id="{8AF3BC19-1175-473C-B995-34D32E94658D}"/>
                </a:ext>
              </a:extLst>
            </p:cNvPr>
            <p:cNvSpPr>
              <a:spLocks noChangeArrowheads="1"/>
            </p:cNvSpPr>
            <p:nvPr/>
          </p:nvSpPr>
          <p:spPr bwMode="auto">
            <a:xfrm>
              <a:off x="1060" y="739"/>
              <a:ext cx="4187" cy="7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11" name="Oval 24">
            <a:extLst>
              <a:ext uri="{FF2B5EF4-FFF2-40B4-BE49-F238E27FC236}">
                <a16:creationId xmlns:a16="http://schemas.microsoft.com/office/drawing/2014/main" id="{0ED3A7DF-7191-4DCF-99F2-66CC7325DC91}"/>
              </a:ext>
            </a:extLst>
          </p:cNvPr>
          <p:cNvSpPr>
            <a:spLocks noChangeArrowheads="1"/>
          </p:cNvSpPr>
          <p:nvPr/>
        </p:nvSpPr>
        <p:spPr bwMode="auto">
          <a:xfrm rot="2586398">
            <a:off x="7206960" y="964067"/>
            <a:ext cx="1237620" cy="1000601"/>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2" name="Oval 25">
            <a:extLst>
              <a:ext uri="{FF2B5EF4-FFF2-40B4-BE49-F238E27FC236}">
                <a16:creationId xmlns:a16="http://schemas.microsoft.com/office/drawing/2014/main" id="{06263F6F-05CE-4AAC-8647-D27238641219}"/>
              </a:ext>
            </a:extLst>
          </p:cNvPr>
          <p:cNvSpPr>
            <a:spLocks noChangeArrowheads="1"/>
          </p:cNvSpPr>
          <p:nvPr/>
        </p:nvSpPr>
        <p:spPr bwMode="auto">
          <a:xfrm>
            <a:off x="2542254" y="1340867"/>
            <a:ext cx="1239801" cy="816632"/>
          </a:xfrm>
          <a:prstGeom prst="ellipse">
            <a:avLst/>
          </a:pr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aphicFrame>
        <p:nvGraphicFramePr>
          <p:cNvPr id="13" name="Object 51">
            <a:extLst>
              <a:ext uri="{FF2B5EF4-FFF2-40B4-BE49-F238E27FC236}">
                <a16:creationId xmlns:a16="http://schemas.microsoft.com/office/drawing/2014/main" id="{A28C5863-DC94-4C54-AB82-A35B1A0D4302}"/>
              </a:ext>
            </a:extLst>
          </p:cNvPr>
          <p:cNvGraphicFramePr>
            <a:graphicFrameLocks noChangeAspect="1"/>
          </p:cNvGraphicFramePr>
          <p:nvPr/>
        </p:nvGraphicFramePr>
        <p:xfrm>
          <a:off x="1169987" y="2763171"/>
          <a:ext cx="658813" cy="815975"/>
        </p:xfrm>
        <a:graphic>
          <a:graphicData uri="http://schemas.openxmlformats.org/presentationml/2006/ole">
            <mc:AlternateContent xmlns:mc="http://schemas.openxmlformats.org/markup-compatibility/2006">
              <mc:Choice xmlns:v="urn:schemas-microsoft-com:vml" Requires="v">
                <p:oleObj name="Equation" r:id="rId4" imgW="520700" imgH="698500" progId="Equation.3">
                  <p:embed/>
                </p:oleObj>
              </mc:Choice>
              <mc:Fallback>
                <p:oleObj name="Equation" r:id="rId4" imgW="520700" imgH="698500" progId="Equation.3">
                  <p:embed/>
                  <p:pic>
                    <p:nvPicPr>
                      <p:cNvPr id="13" name="Object 51">
                        <a:extLst>
                          <a:ext uri="{FF2B5EF4-FFF2-40B4-BE49-F238E27FC236}">
                            <a16:creationId xmlns:a16="http://schemas.microsoft.com/office/drawing/2014/main" id="{A28C5863-DC94-4C54-AB82-A35B1A0D4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7" y="2763171"/>
                        <a:ext cx="658813" cy="815975"/>
                      </a:xfrm>
                      <a:prstGeom prst="rect">
                        <a:avLst/>
                      </a:prstGeom>
                      <a:noFill/>
                      <a:ln w="28575">
                        <a:noFill/>
                        <a:miter lim="800000"/>
                        <a:headEnd/>
                        <a:tailEnd/>
                      </a:ln>
                    </p:spPr>
                  </p:pic>
                </p:oleObj>
              </mc:Fallback>
            </mc:AlternateContent>
          </a:graphicData>
        </a:graphic>
      </p:graphicFrame>
      <p:pic>
        <p:nvPicPr>
          <p:cNvPr id="14" name="Picture 1030">
            <a:extLst>
              <a:ext uri="{FF2B5EF4-FFF2-40B4-BE49-F238E27FC236}">
                <a16:creationId xmlns:a16="http://schemas.microsoft.com/office/drawing/2014/main" id="{74A9EA7F-CE2F-4160-9D22-38C00B0D3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4190" y="4186710"/>
            <a:ext cx="1938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6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err="1"/>
              <a:t>En</a:t>
            </a:r>
            <a:r>
              <a:rPr lang="en-US" dirty="0"/>
              <a:t> résumé</a:t>
            </a:r>
          </a:p>
        </p:txBody>
      </p:sp>
      <p:sp>
        <p:nvSpPr>
          <p:cNvPr id="4" name="Text Box 8">
            <a:extLst>
              <a:ext uri="{FF2B5EF4-FFF2-40B4-BE49-F238E27FC236}">
                <a16:creationId xmlns:a16="http://schemas.microsoft.com/office/drawing/2014/main" id="{864CDFA7-4F63-4E95-8D1A-25D06A934D13}"/>
              </a:ext>
            </a:extLst>
          </p:cNvPr>
          <p:cNvSpPr txBox="1">
            <a:spLocks noChangeArrowheads="1"/>
          </p:cNvSpPr>
          <p:nvPr/>
        </p:nvSpPr>
        <p:spPr bwMode="auto">
          <a:xfrm>
            <a:off x="1932625" y="3456835"/>
            <a:ext cx="83267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a:latin typeface="+mn-lt"/>
              </a:rPr>
              <a:t>Les </a:t>
            </a:r>
            <a:r>
              <a:rPr lang="en-GB" sz="2000" dirty="0" err="1">
                <a:latin typeface="+mn-lt"/>
              </a:rPr>
              <a:t>stratégies</a:t>
            </a:r>
            <a:r>
              <a:rPr lang="en-GB" sz="2000" dirty="0">
                <a:latin typeface="+mn-lt"/>
              </a:rPr>
              <a:t> </a:t>
            </a:r>
            <a:r>
              <a:rPr lang="en-GB" sz="2000" dirty="0" err="1">
                <a:latin typeface="+mn-lt"/>
              </a:rPr>
              <a:t>systémiques</a:t>
            </a:r>
            <a:r>
              <a:rPr lang="en-GB" sz="2000" dirty="0">
                <a:latin typeface="+mn-lt"/>
              </a:rPr>
              <a:t>, </a:t>
            </a:r>
            <a:r>
              <a:rPr lang="en-GB" sz="2000" dirty="0" err="1">
                <a:latin typeface="+mn-lt"/>
              </a:rPr>
              <a:t>utilisant</a:t>
            </a:r>
            <a:r>
              <a:rPr lang="en-GB" sz="2000" dirty="0">
                <a:latin typeface="+mn-lt"/>
              </a:rPr>
              <a:t> les indices de performance, </a:t>
            </a:r>
            <a:r>
              <a:rPr lang="en-GB" sz="2000" dirty="0" err="1">
                <a:latin typeface="+mn-lt"/>
              </a:rPr>
              <a:t>optimisent</a:t>
            </a:r>
            <a:r>
              <a:rPr lang="en-GB" sz="2000" dirty="0">
                <a:latin typeface="+mn-lt"/>
              </a:rPr>
              <a:t> le </a:t>
            </a:r>
            <a:r>
              <a:rPr lang="en-GB" sz="2000" dirty="0" err="1">
                <a:latin typeface="+mn-lt"/>
              </a:rPr>
              <a:t>choix</a:t>
            </a:r>
            <a:r>
              <a:rPr lang="en-GB" sz="2000" dirty="0">
                <a:latin typeface="+mn-lt"/>
              </a:rPr>
              <a:t> de </a:t>
            </a:r>
            <a:r>
              <a:rPr lang="en-GB" sz="2000" dirty="0" err="1">
                <a:latin typeface="+mn-lt"/>
              </a:rPr>
              <a:t>matériaux</a:t>
            </a:r>
            <a:r>
              <a:rPr lang="en-GB" sz="2000" dirty="0">
                <a:latin typeface="+mn-lt"/>
              </a:rPr>
              <a:t> pour minimiser </a:t>
            </a:r>
            <a:r>
              <a:rPr lang="en-GB" sz="2000" dirty="0" err="1">
                <a:latin typeface="+mn-lt"/>
              </a:rPr>
              <a:t>l’énergie</a:t>
            </a:r>
            <a:r>
              <a:rPr lang="en-GB" sz="2000" dirty="0">
                <a:latin typeface="+mn-lt"/>
              </a:rPr>
              <a:t> </a:t>
            </a:r>
            <a:r>
              <a:rPr lang="en-GB" sz="2000" dirty="0" err="1">
                <a:latin typeface="+mn-lt"/>
              </a:rPr>
              <a:t>consommée</a:t>
            </a:r>
            <a:endParaRPr lang="en-GB" sz="2000" dirty="0">
              <a:latin typeface="+mn-lt"/>
            </a:endParaRPr>
          </a:p>
        </p:txBody>
      </p:sp>
      <p:sp>
        <p:nvSpPr>
          <p:cNvPr id="5" name="Text Box 9">
            <a:extLst>
              <a:ext uri="{FF2B5EF4-FFF2-40B4-BE49-F238E27FC236}">
                <a16:creationId xmlns:a16="http://schemas.microsoft.com/office/drawing/2014/main" id="{5B22E62C-AB5F-4D3F-B3CA-0FB2CE557047}"/>
              </a:ext>
            </a:extLst>
          </p:cNvPr>
          <p:cNvSpPr txBox="1">
            <a:spLocks noChangeArrowheads="1"/>
          </p:cNvSpPr>
          <p:nvPr/>
        </p:nvSpPr>
        <p:spPr bwMode="auto">
          <a:xfrm>
            <a:off x="1932627" y="4422036"/>
            <a:ext cx="8483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a:latin typeface="+mn-lt"/>
              </a:rPr>
              <a:t>Granta </a:t>
            </a:r>
            <a:r>
              <a:rPr lang="en-GB" sz="2000" dirty="0" err="1">
                <a:latin typeface="+mn-lt"/>
              </a:rPr>
              <a:t>EduPack</a:t>
            </a:r>
            <a:r>
              <a:rPr lang="en-GB" sz="2000" dirty="0">
                <a:latin typeface="+mn-lt"/>
              </a:rPr>
              <a:t> </a:t>
            </a:r>
            <a:r>
              <a:rPr lang="en-GB" sz="2000" dirty="0" err="1">
                <a:latin typeface="+mn-lt"/>
              </a:rPr>
              <a:t>permet</a:t>
            </a:r>
            <a:r>
              <a:rPr lang="en-GB" sz="2000" dirty="0">
                <a:latin typeface="+mn-lt"/>
              </a:rPr>
              <a:t> </a:t>
            </a:r>
            <a:r>
              <a:rPr lang="en-GB" sz="2000" dirty="0" err="1">
                <a:latin typeface="+mn-lt"/>
              </a:rPr>
              <a:t>d’implémenter</a:t>
            </a:r>
            <a:r>
              <a:rPr lang="en-GB" sz="2000" dirty="0">
                <a:latin typeface="+mn-lt"/>
              </a:rPr>
              <a:t> la </a:t>
            </a:r>
            <a:r>
              <a:rPr lang="en-GB" sz="2000" dirty="0" err="1">
                <a:latin typeface="+mn-lt"/>
              </a:rPr>
              <a:t>stratégie</a:t>
            </a:r>
            <a:r>
              <a:rPr lang="en-GB" sz="2000" dirty="0">
                <a:latin typeface="+mn-lt"/>
              </a:rPr>
              <a:t> et </a:t>
            </a:r>
            <a:r>
              <a:rPr lang="en-GB" sz="2000" dirty="0" err="1">
                <a:latin typeface="+mn-lt"/>
              </a:rPr>
              <a:t>documente</a:t>
            </a:r>
            <a:r>
              <a:rPr lang="en-GB" sz="2000" dirty="0">
                <a:latin typeface="+mn-lt"/>
              </a:rPr>
              <a:t> les étapes </a:t>
            </a:r>
            <a:r>
              <a:rPr lang="en-GB" sz="2000" dirty="0" err="1">
                <a:latin typeface="+mn-lt"/>
              </a:rPr>
              <a:t>appliquées</a:t>
            </a:r>
            <a:r>
              <a:rPr lang="en-GB" sz="2000" dirty="0">
                <a:latin typeface="+mn-lt"/>
              </a:rPr>
              <a:t> pour minimiser </a:t>
            </a:r>
            <a:r>
              <a:rPr lang="en-GB" sz="2000" dirty="0" err="1">
                <a:latin typeface="+mn-lt"/>
              </a:rPr>
              <a:t>l’impacte</a:t>
            </a:r>
            <a:r>
              <a:rPr lang="en-GB" sz="2000" dirty="0">
                <a:latin typeface="+mn-lt"/>
              </a:rPr>
              <a:t> </a:t>
            </a:r>
            <a:r>
              <a:rPr lang="en-GB" sz="2000" dirty="0" err="1">
                <a:latin typeface="+mn-lt"/>
              </a:rPr>
              <a:t>écologique</a:t>
            </a:r>
            <a:endParaRPr lang="en-GB" sz="2000" dirty="0">
              <a:latin typeface="+mn-lt"/>
            </a:endParaRPr>
          </a:p>
        </p:txBody>
      </p:sp>
      <p:sp>
        <p:nvSpPr>
          <p:cNvPr id="6" name="Text Box 8">
            <a:extLst>
              <a:ext uri="{FF2B5EF4-FFF2-40B4-BE49-F238E27FC236}">
                <a16:creationId xmlns:a16="http://schemas.microsoft.com/office/drawing/2014/main" id="{D3D60345-A281-4D0A-9B57-444534912DBB}"/>
              </a:ext>
            </a:extLst>
          </p:cNvPr>
          <p:cNvSpPr txBox="1">
            <a:spLocks noChangeArrowheads="1"/>
          </p:cNvSpPr>
          <p:nvPr/>
        </p:nvSpPr>
        <p:spPr bwMode="auto">
          <a:xfrm>
            <a:off x="1932627" y="1794723"/>
            <a:ext cx="92039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a:latin typeface="+mn-lt"/>
              </a:rPr>
              <a:t>La </a:t>
            </a:r>
            <a:r>
              <a:rPr lang="en-GB" sz="2000" dirty="0" err="1">
                <a:latin typeface="+mn-lt"/>
              </a:rPr>
              <a:t>sélection</a:t>
            </a:r>
            <a:r>
              <a:rPr lang="en-GB" sz="2000" dirty="0">
                <a:latin typeface="+mn-lt"/>
              </a:rPr>
              <a:t> de </a:t>
            </a:r>
            <a:r>
              <a:rPr lang="en-GB" sz="2000" dirty="0" err="1">
                <a:latin typeface="+mn-lt"/>
              </a:rPr>
              <a:t>matériau</a:t>
            </a:r>
            <a:r>
              <a:rPr lang="en-GB" sz="2000" dirty="0">
                <a:latin typeface="+mn-lt"/>
              </a:rPr>
              <a:t> </a:t>
            </a:r>
            <a:r>
              <a:rPr lang="en-GB" sz="2000" dirty="0" err="1">
                <a:latin typeface="+mn-lt"/>
              </a:rPr>
              <a:t>éco-informée</a:t>
            </a:r>
            <a:r>
              <a:rPr lang="en-GB" sz="2000" dirty="0">
                <a:latin typeface="+mn-lt"/>
              </a:rPr>
              <a:t> fait </a:t>
            </a:r>
            <a:r>
              <a:rPr lang="en-GB" sz="2000" dirty="0" err="1">
                <a:latin typeface="+mn-lt"/>
              </a:rPr>
              <a:t>partie</a:t>
            </a:r>
            <a:r>
              <a:rPr lang="en-GB" sz="2000" dirty="0">
                <a:latin typeface="+mn-lt"/>
              </a:rPr>
              <a:t> du </a:t>
            </a:r>
            <a:r>
              <a:rPr lang="en-GB" sz="2000" dirty="0" err="1">
                <a:latin typeface="+mn-lt"/>
              </a:rPr>
              <a:t>processus</a:t>
            </a:r>
            <a:r>
              <a:rPr lang="en-GB" sz="2000" dirty="0">
                <a:latin typeface="+mn-lt"/>
              </a:rPr>
              <a:t> </a:t>
            </a:r>
            <a:r>
              <a:rPr lang="en-GB" sz="2000" dirty="0" err="1">
                <a:latin typeface="+mn-lt"/>
              </a:rPr>
              <a:t>d’éco</a:t>
            </a:r>
            <a:r>
              <a:rPr lang="en-GB" sz="2000" dirty="0">
                <a:latin typeface="+mn-lt"/>
              </a:rPr>
              <a:t>-conception</a:t>
            </a:r>
          </a:p>
        </p:txBody>
      </p:sp>
      <p:sp>
        <p:nvSpPr>
          <p:cNvPr id="7" name="Text Box 8">
            <a:extLst>
              <a:ext uri="{FF2B5EF4-FFF2-40B4-BE49-F238E27FC236}">
                <a16:creationId xmlns:a16="http://schemas.microsoft.com/office/drawing/2014/main" id="{2AA99F17-39C1-4F3D-8EDB-BDD2BBEB2B40}"/>
              </a:ext>
            </a:extLst>
          </p:cNvPr>
          <p:cNvSpPr txBox="1">
            <a:spLocks noChangeArrowheads="1"/>
          </p:cNvSpPr>
          <p:nvPr/>
        </p:nvSpPr>
        <p:spPr bwMode="auto">
          <a:xfrm>
            <a:off x="1932626" y="2486873"/>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sz="2000" dirty="0" err="1">
                <a:latin typeface="+mn-lt"/>
              </a:rPr>
              <a:t>L’Eco</a:t>
            </a:r>
            <a:r>
              <a:rPr lang="en-GB" sz="2000" dirty="0">
                <a:latin typeface="+mn-lt"/>
              </a:rPr>
              <a:t> Audit </a:t>
            </a:r>
            <a:r>
              <a:rPr lang="en-GB" sz="2000" dirty="0" err="1">
                <a:latin typeface="+mn-lt"/>
              </a:rPr>
              <a:t>identifie</a:t>
            </a:r>
            <a:r>
              <a:rPr lang="en-GB" sz="2000" dirty="0">
                <a:latin typeface="+mn-lt"/>
              </a:rPr>
              <a:t> les phases les plus </a:t>
            </a:r>
            <a:r>
              <a:rPr lang="en-GB" sz="2000" dirty="0" err="1">
                <a:latin typeface="+mn-lt"/>
              </a:rPr>
              <a:t>impactantes</a:t>
            </a:r>
            <a:r>
              <a:rPr lang="en-GB" sz="2000" dirty="0">
                <a:latin typeface="+mn-lt"/>
              </a:rPr>
              <a:t> du cycle de vie </a:t>
            </a:r>
            <a:r>
              <a:rPr lang="en-GB" sz="2000" dirty="0" err="1">
                <a:latin typeface="+mn-lt"/>
              </a:rPr>
              <a:t>ainsi</a:t>
            </a:r>
            <a:r>
              <a:rPr lang="en-GB" sz="2000" dirty="0">
                <a:latin typeface="+mn-lt"/>
              </a:rPr>
              <a:t> que les </a:t>
            </a:r>
            <a:r>
              <a:rPr lang="en-GB" sz="2000" dirty="0" err="1">
                <a:latin typeface="+mn-lt"/>
              </a:rPr>
              <a:t>stratagèmes</a:t>
            </a:r>
            <a:r>
              <a:rPr lang="en-GB" sz="2000" dirty="0">
                <a:latin typeface="+mn-lt"/>
              </a:rPr>
              <a:t> pour les </a:t>
            </a:r>
            <a:r>
              <a:rPr lang="en-GB" sz="2000" dirty="0" err="1">
                <a:latin typeface="+mn-lt"/>
              </a:rPr>
              <a:t>mitiger</a:t>
            </a:r>
            <a:endParaRPr lang="en-GB" sz="2000" dirty="0">
              <a:latin typeface="+mn-lt"/>
            </a:endParaRPr>
          </a:p>
        </p:txBody>
      </p:sp>
    </p:spTree>
    <p:extLst>
      <p:ext uri="{BB962C8B-B14F-4D97-AF65-F5344CB8AC3E}">
        <p14:creationId xmlns:p14="http://schemas.microsoft.com/office/powerpoint/2010/main" val="22281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b="1" dirty="0"/>
              <a:t>Série </a:t>
            </a:r>
            <a:r>
              <a:rPr lang="en-US" b="1" dirty="0" err="1"/>
              <a:t>d’Unité</a:t>
            </a:r>
            <a:r>
              <a:rPr lang="en-US" b="1" dirty="0"/>
              <a:t> de </a:t>
            </a:r>
            <a:r>
              <a:rPr lang="en-US" b="1" dirty="0" err="1"/>
              <a:t>Cours</a:t>
            </a:r>
            <a:endParaRPr lang="en-US" b="1"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21704" y="687631"/>
            <a:ext cx="10972800" cy="369332"/>
          </a:xfrm>
          <a:prstGeom prst="rect">
            <a:avLst/>
          </a:prstGeom>
          <a:noFill/>
        </p:spPr>
        <p:txBody>
          <a:bodyPr wrap="square" rtlCol="0">
            <a:spAutoFit/>
          </a:bodyPr>
          <a:lstStyle/>
          <a:p>
            <a:r>
              <a:rPr lang="fr-FR" dirty="0"/>
              <a:t>Ces unités de cours PowerPoint, ainsi que de nombreux autres types de ressources, se trouvent dans l'</a:t>
            </a:r>
            <a:r>
              <a:rPr lang="fr-FR" dirty="0" err="1"/>
              <a:t>EduHub</a:t>
            </a:r>
            <a:r>
              <a:rPr lang="fr-FR" dirty="0"/>
              <a:t>.</a:t>
            </a:r>
          </a:p>
        </p:txBody>
      </p:sp>
      <p:sp>
        <p:nvSpPr>
          <p:cNvPr id="8" name="TextBox 7">
            <a:extLst>
              <a:ext uri="{FF2B5EF4-FFF2-40B4-BE49-F238E27FC236}">
                <a16:creationId xmlns:a16="http://schemas.microsoft.com/office/drawing/2014/main" id="{071C0716-50D5-4508-8630-116F5C6D7156}"/>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sp>
        <p:nvSpPr>
          <p:cNvPr id="10" name="TextBox 9">
            <a:extLst>
              <a:ext uri="{FF2B5EF4-FFF2-40B4-BE49-F238E27FC236}">
                <a16:creationId xmlns:a16="http://schemas.microsoft.com/office/drawing/2014/main" id="{2DB28DA1-6A0D-46DE-A9AC-CB81531B2145}"/>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11" name="Table 10">
            <a:extLst>
              <a:ext uri="{FF2B5EF4-FFF2-40B4-BE49-F238E27FC236}">
                <a16:creationId xmlns:a16="http://schemas.microsoft.com/office/drawing/2014/main" id="{7CC99EE4-45EA-4748-8ECC-92A0A98DE770}"/>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2" name="Table 11">
            <a:extLst>
              <a:ext uri="{FF2B5EF4-FFF2-40B4-BE49-F238E27FC236}">
                <a16:creationId xmlns:a16="http://schemas.microsoft.com/office/drawing/2014/main" id="{0CAB47A2-CE22-43B4-B2F4-8A32B00E2167}"/>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927845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16</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err="1">
                <a:latin typeface="+mn-lt"/>
              </a:rPr>
              <a:t>Objectifs</a:t>
            </a:r>
            <a:r>
              <a:rPr lang="en-US" dirty="0">
                <a:latin typeface="+mn-lt"/>
              </a:rPr>
              <a:t> </a:t>
            </a:r>
            <a:r>
              <a:rPr lang="en-US" dirty="0" err="1">
                <a:latin typeface="+mn-lt"/>
              </a:rPr>
              <a:t>d’apprentissage</a:t>
            </a:r>
            <a:r>
              <a:rPr lang="en-US" dirty="0">
                <a:latin typeface="+mn-lt"/>
              </a:rPr>
              <a:t> de </a:t>
            </a:r>
            <a:r>
              <a:rPr lang="en-US" dirty="0" err="1">
                <a:latin typeface="+mn-lt"/>
              </a:rPr>
              <a:t>cette</a:t>
            </a:r>
            <a:r>
              <a:rPr lang="en-US" dirty="0">
                <a:latin typeface="+mn-lt"/>
              </a:rPr>
              <a:t> </a:t>
            </a:r>
            <a:r>
              <a:rPr lang="en-US" dirty="0" err="1">
                <a:latin typeface="+mn-lt"/>
              </a:rPr>
              <a:t>unité</a:t>
            </a:r>
            <a:r>
              <a:rPr lang="en-US" dirty="0">
                <a:latin typeface="+mn-lt"/>
              </a:rPr>
              <a:t> de </a:t>
            </a:r>
            <a:r>
              <a:rPr lang="en-US" dirty="0" err="1">
                <a:latin typeface="+mn-lt"/>
              </a:rPr>
              <a:t>cours</a:t>
            </a:r>
            <a:endParaRPr lang="en-US" dirty="0"/>
          </a:p>
        </p:txBody>
      </p:sp>
      <p:graphicFrame>
        <p:nvGraphicFramePr>
          <p:cNvPr id="5" name="Table 4">
            <a:extLst>
              <a:ext uri="{FF2B5EF4-FFF2-40B4-BE49-F238E27FC236}">
                <a16:creationId xmlns:a16="http://schemas.microsoft.com/office/drawing/2014/main" id="{2E3AF533-C5B4-482B-85C5-3461D57CED14}"/>
              </a:ext>
            </a:extLst>
          </p:cNvPr>
          <p:cNvGraphicFramePr>
            <a:graphicFrameLocks noGrp="1"/>
          </p:cNvGraphicFramePr>
          <p:nvPr/>
        </p:nvGraphicFramePr>
        <p:xfrm>
          <a:off x="600280" y="994418"/>
          <a:ext cx="11175031" cy="2127316"/>
        </p:xfrm>
        <a:graphic>
          <a:graphicData uri="http://schemas.openxmlformats.org/drawingml/2006/table">
            <a:tbl>
              <a:tblPr firstRow="1" bandRow="1">
                <a:tableStyleId>{2D5ABB26-0587-4C30-8999-92F81FD0307C}</a:tableStyleId>
              </a:tblPr>
              <a:tblGrid>
                <a:gridCol w="1895320">
                  <a:extLst>
                    <a:ext uri="{9D8B030D-6E8A-4147-A177-3AD203B41FA5}">
                      <a16:colId xmlns:a16="http://schemas.microsoft.com/office/drawing/2014/main" val="20000"/>
                    </a:ext>
                  </a:extLst>
                </a:gridCol>
                <a:gridCol w="9279711">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attendus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Compréhension</a:t>
                      </a:r>
                      <a:r>
                        <a:rPr lang="en-GB" sz="1400" kern="1200" dirty="0">
                          <a:solidFill>
                            <a:schemeClr val="dk1"/>
                          </a:solidFill>
                          <a:effectLst/>
                          <a:latin typeface="+mn-lt"/>
                          <a:ea typeface="+mn-ea"/>
                          <a:cs typeface="+mn-cs"/>
                        </a:rPr>
                        <a:t> des </a:t>
                      </a:r>
                      <a:r>
                        <a:rPr lang="en-GB" sz="1400" kern="1200" dirty="0" err="1">
                          <a:solidFill>
                            <a:schemeClr val="dk1"/>
                          </a:solidFill>
                          <a:effectLst/>
                          <a:latin typeface="+mn-lt"/>
                          <a:ea typeface="+mn-ea"/>
                          <a:cs typeface="+mn-cs"/>
                        </a:rPr>
                        <a:t>outils</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avancés</a:t>
                      </a:r>
                      <a:r>
                        <a:rPr lang="en-GB" sz="1400" kern="1200" dirty="0">
                          <a:solidFill>
                            <a:schemeClr val="dk1"/>
                          </a:solidFill>
                          <a:effectLst/>
                          <a:latin typeface="+mn-lt"/>
                          <a:ea typeface="+mn-ea"/>
                          <a:cs typeface="+mn-cs"/>
                        </a:rPr>
                        <a:t> pour la conception </a:t>
                      </a:r>
                      <a:r>
                        <a:rPr lang="en-GB" sz="1400" kern="1200" dirty="0" err="1">
                          <a:solidFill>
                            <a:schemeClr val="dk1"/>
                          </a:solidFill>
                          <a:effectLst/>
                          <a:latin typeface="+mn-lt"/>
                          <a:ea typeface="+mn-ea"/>
                          <a:cs typeface="+mn-cs"/>
                        </a:rPr>
                        <a:t>éco-informée</a:t>
                      </a:r>
                      <a:r>
                        <a:rPr lang="en-GB" sz="1400" kern="1200" dirty="0">
                          <a:solidFill>
                            <a:schemeClr val="dk1"/>
                          </a:solidFill>
                          <a:effectLst/>
                          <a:latin typeface="+mn-lt"/>
                          <a:ea typeface="+mn-ea"/>
                          <a:cs typeface="+mn-cs"/>
                        </a:rPr>
                        <a:t> et le </a:t>
                      </a:r>
                      <a:r>
                        <a:rPr lang="en-GB" sz="1400" kern="1200" dirty="0" err="1">
                          <a:solidFill>
                            <a:schemeClr val="dk1"/>
                          </a:solidFill>
                          <a:effectLst/>
                          <a:latin typeface="+mn-lt"/>
                          <a:ea typeface="+mn-ea"/>
                          <a:cs typeface="+mn-cs"/>
                        </a:rPr>
                        <a:t>choix</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matériaux</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Capacité</a:t>
                      </a:r>
                      <a:r>
                        <a:rPr lang="en-GB" sz="1400" kern="1200" dirty="0">
                          <a:solidFill>
                            <a:schemeClr val="dk1"/>
                          </a:solidFill>
                          <a:effectLst/>
                          <a:latin typeface="+mn-lt"/>
                          <a:ea typeface="+mn-ea"/>
                          <a:cs typeface="+mn-cs"/>
                        </a:rPr>
                        <a:t> à utiliser des </a:t>
                      </a:r>
                      <a:r>
                        <a:rPr lang="en-GB" sz="1400" kern="1200" dirty="0" err="1">
                          <a:solidFill>
                            <a:schemeClr val="dk1"/>
                          </a:solidFill>
                          <a:effectLst/>
                          <a:latin typeface="+mn-lt"/>
                          <a:ea typeface="+mn-ea"/>
                          <a:cs typeface="+mn-cs"/>
                        </a:rPr>
                        <a:t>courbes</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compromis</a:t>
                      </a:r>
                      <a:r>
                        <a:rPr lang="en-GB" sz="1400" kern="1200" dirty="0">
                          <a:solidFill>
                            <a:schemeClr val="dk1"/>
                          </a:solidFill>
                          <a:effectLst/>
                          <a:latin typeface="+mn-lt"/>
                          <a:ea typeface="+mn-ea"/>
                          <a:cs typeface="+mn-cs"/>
                        </a:rPr>
                        <a:t> et des indices de performance dans </a:t>
                      </a:r>
                      <a:r>
                        <a:rPr lang="en-GB" sz="1400" kern="1200" dirty="0" err="1">
                          <a:solidFill>
                            <a:schemeClr val="dk1"/>
                          </a:solidFill>
                          <a:effectLst/>
                          <a:latin typeface="+mn-lt"/>
                          <a:ea typeface="+mn-ea"/>
                          <a:cs typeface="+mn-cs"/>
                        </a:rPr>
                        <a:t>l’éco-sélection</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err="1">
                          <a:solidFill>
                            <a:schemeClr val="dk1"/>
                          </a:solidFill>
                          <a:effectLst/>
                          <a:latin typeface="+mn-lt"/>
                          <a:ea typeface="+mn-ea"/>
                          <a:cs typeface="+mn-cs"/>
                        </a:rPr>
                        <a:t>Apprécier</a:t>
                      </a:r>
                      <a:r>
                        <a:rPr lang="en-GB" sz="1400" kern="1200" dirty="0">
                          <a:solidFill>
                            <a:schemeClr val="dk1"/>
                          </a:solidFill>
                          <a:effectLst/>
                          <a:latin typeface="+mn-lt"/>
                          <a:ea typeface="+mn-ea"/>
                          <a:cs typeface="+mn-cs"/>
                        </a:rPr>
                        <a:t> les </a:t>
                      </a:r>
                      <a:r>
                        <a:rPr lang="en-GB" sz="1400" kern="1200" dirty="0" err="1">
                          <a:solidFill>
                            <a:schemeClr val="dk1"/>
                          </a:solidFill>
                          <a:effectLst/>
                          <a:latin typeface="+mn-lt"/>
                          <a:ea typeface="+mn-ea"/>
                          <a:cs typeface="+mn-cs"/>
                        </a:rPr>
                        <a:t>possibilités</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réduction</a:t>
                      </a:r>
                      <a:r>
                        <a:rPr lang="en-GB" sz="1400" kern="1200" dirty="0">
                          <a:solidFill>
                            <a:schemeClr val="dk1"/>
                          </a:solidFill>
                          <a:effectLst/>
                          <a:latin typeface="+mn-lt"/>
                          <a:ea typeface="+mn-ea"/>
                          <a:cs typeface="+mn-cs"/>
                        </a:rPr>
                        <a:t> de </a:t>
                      </a:r>
                      <a:r>
                        <a:rPr lang="en-GB" sz="1400" kern="1200" dirty="0" err="1">
                          <a:solidFill>
                            <a:schemeClr val="dk1"/>
                          </a:solidFill>
                          <a:effectLst/>
                          <a:latin typeface="+mn-lt"/>
                          <a:ea typeface="+mn-ea"/>
                          <a:cs typeface="+mn-cs"/>
                        </a:rPr>
                        <a:t>l’impact</a:t>
                      </a:r>
                      <a:r>
                        <a:rPr lang="en-GB" sz="1400" kern="1200" dirty="0">
                          <a:solidFill>
                            <a:schemeClr val="dk1"/>
                          </a:solidFill>
                          <a:effectLst/>
                          <a:latin typeface="+mn-lt"/>
                          <a:ea typeface="+mn-ea"/>
                          <a:cs typeface="+mn-cs"/>
                        </a:rPr>
                        <a:t> </a:t>
                      </a:r>
                      <a:r>
                        <a:rPr lang="en-GB" sz="1400" kern="1200" dirty="0" err="1">
                          <a:solidFill>
                            <a:schemeClr val="dk1"/>
                          </a:solidFill>
                          <a:effectLst/>
                          <a:latin typeface="+mn-lt"/>
                          <a:ea typeface="+mn-ea"/>
                          <a:cs typeface="+mn-cs"/>
                        </a:rPr>
                        <a:t>environemental</a:t>
                      </a:r>
                      <a:r>
                        <a:rPr lang="en-GB" sz="1400" kern="1200" dirty="0">
                          <a:solidFill>
                            <a:schemeClr val="dk1"/>
                          </a:solidFill>
                          <a:effectLst/>
                          <a:latin typeface="+mn-lt"/>
                          <a:ea typeface="+mn-ea"/>
                          <a:cs typeface="+mn-cs"/>
                        </a:rPr>
                        <a:t> par la conception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52D3089F-1F84-40D6-B5C5-82CCE8C1645F}"/>
              </a:ext>
            </a:extLst>
          </p:cNvPr>
          <p:cNvSpPr txBox="1">
            <a:spLocks/>
          </p:cNvSpPr>
          <p:nvPr/>
        </p:nvSpPr>
        <p:spPr bwMode="auto">
          <a:xfrm>
            <a:off x="600281" y="3284984"/>
            <a:ext cx="11175031" cy="2406813"/>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a:buClr>
                <a:sysClr val="window" lastClr="FFFFFF">
                  <a:lumMod val="65000"/>
                </a:sysClr>
              </a:buClr>
              <a:defRPr/>
            </a:pPr>
            <a:r>
              <a:rPr kumimoji="0" lang="en-GB" sz="1800" b="1" i="0" u="none" strike="noStrike" kern="0" cap="none" spc="0" normalizeH="0" baseline="0" noProof="0" dirty="0" err="1">
                <a:ln>
                  <a:noFill/>
                </a:ln>
                <a:solidFill>
                  <a:srgbClr val="0C0C0C"/>
                </a:solidFill>
                <a:effectLst/>
                <a:uLnTx/>
                <a:uFillTx/>
                <a:ea typeface="+mn-ea"/>
                <a:cs typeface="+mn-cs"/>
              </a:rPr>
              <a:t>Ressources</a:t>
            </a:r>
            <a:r>
              <a:rPr kumimoji="0" lang="en-GB" sz="1800" b="1" i="0" u="none" strike="noStrike" kern="0" cap="none" spc="0" normalizeH="0" baseline="0" noProof="0" dirty="0">
                <a:ln>
                  <a:noFill/>
                </a:ln>
                <a:solidFill>
                  <a:srgbClr val="0C0C0C"/>
                </a:solidFill>
                <a:effectLst/>
                <a:uLnTx/>
                <a:uFillTx/>
                <a:ea typeface="+mn-ea"/>
                <a:cs typeface="+mn-cs"/>
              </a:rPr>
              <a:t> </a:t>
            </a:r>
            <a:r>
              <a:rPr kumimoji="0" lang="en-GB" sz="1800" b="1" i="0" u="none" strike="noStrike" kern="0" cap="none" spc="0" normalizeH="0" baseline="0" noProof="0" dirty="0" err="1">
                <a:ln>
                  <a:noFill/>
                </a:ln>
                <a:solidFill>
                  <a:srgbClr val="0C0C0C"/>
                </a:solidFill>
                <a:effectLst/>
                <a:uLnTx/>
                <a:uFillTx/>
                <a:ea typeface="+mn-ea"/>
                <a:cs typeface="+mn-cs"/>
              </a:rPr>
              <a:t>complémentaires</a:t>
            </a:r>
            <a:endParaRPr kumimoji="0" lang="en-GB" sz="1800" b="1" i="0" u="none" strike="noStrike" kern="0" cap="none" spc="0" normalizeH="0" baseline="0" noProof="0" dirty="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and the Environment”, 2nd Edition by M.F. Ashby, Butterworth-Heinemann, Oxford 2012, UK. Chapters 9-10</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 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3rd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2014, Chapter 20</a:t>
            </a:r>
          </a:p>
          <a:p>
            <a:pPr marL="552450" indent="-285750" algn="l">
              <a:buClr>
                <a:schemeClr val="accent1"/>
              </a:buClr>
              <a:buSzPct val="100000"/>
              <a:buFont typeface="Wingdings" panose="05000000000000000000" pitchFamily="2" charset="2"/>
              <a:buChar char="§"/>
              <a:defRPr/>
            </a:pPr>
            <a:r>
              <a:rPr lang="en-US" sz="1400" kern="0" dirty="0"/>
              <a:t> </a:t>
            </a:r>
            <a:r>
              <a:rPr kumimoji="0" lang="en-US" sz="1400" i="0" u="none" strike="noStrike" kern="0" cap="none" spc="0" normalizeH="0" baseline="0" noProof="0" dirty="0">
                <a:ln>
                  <a:noFill/>
                </a:ln>
                <a:effectLst/>
                <a:uLnTx/>
                <a:uFillTx/>
                <a:ea typeface="+mn-ea"/>
                <a:cs typeface="+mn-cs"/>
              </a:rPr>
              <a:t>Text: </a:t>
            </a:r>
            <a:r>
              <a:rPr kumimoji="0" lang="en-US" sz="1400" b="0" i="0" u="none" strike="noStrike" kern="0" cap="none" spc="0" normalizeH="0" baseline="0" noProof="0" dirty="0">
                <a:ln>
                  <a:noFill/>
                </a:ln>
                <a:effectLst/>
                <a:uLnTx/>
                <a:uFillTx/>
                <a:ea typeface="+mn-ea"/>
                <a:cs typeface="+mn-cs"/>
              </a:rPr>
              <a:t>“Materials Selection in Mechanical Design”, 5th Edition by M.F. Ashby,</a:t>
            </a:r>
            <a:r>
              <a:rPr lang="en-US" sz="1400" b="0" kern="0" dirty="0"/>
              <a:t> </a:t>
            </a:r>
            <a:r>
              <a:rPr kumimoji="0" lang="en-US" sz="1400" b="0" i="0" u="none" strike="noStrike" kern="0" cap="none" spc="0" normalizeH="0" baseline="0" noProof="0" dirty="0">
                <a:ln>
                  <a:noFill/>
                </a:ln>
                <a:effectLst/>
                <a:uLnTx/>
                <a:uFillTx/>
                <a:ea typeface="+mn-ea"/>
                <a:cs typeface="+mn-cs"/>
              </a:rPr>
              <a:t>Butterworth Heinemann, Oxford, 2016. Chapter 14</a:t>
            </a:r>
            <a:endParaRPr lang="en-US" sz="1400" b="0" i="0" u="none" strike="noStrike" kern="0" cap="none" spc="0" normalizeH="0" baseline="0" noProof="0" dirty="0">
              <a:ln>
                <a:noFill/>
              </a:ln>
              <a:effectLst/>
              <a:uLnTx/>
              <a:uFillTx/>
              <a:cs typeface="Calibri"/>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 White Paper: </a:t>
            </a:r>
            <a:r>
              <a:rPr kumimoji="0" lang="en-US" sz="1400" b="0" i="0" u="none" strike="noStrike" kern="0" cap="none" spc="0" normalizeH="0" baseline="0" noProof="0" dirty="0">
                <a:ln>
                  <a:noFill/>
                </a:ln>
                <a:solidFill>
                  <a:prstClr val="black"/>
                </a:solidFill>
                <a:effectLst/>
                <a:uLnTx/>
                <a:uFillTx/>
                <a:ea typeface="+mn-ea"/>
                <a:cs typeface="+mn-cs"/>
              </a:rPr>
              <a:t>Granta EduPack for Eco Design (www.teachingresources.com)</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Software: </a:t>
            </a:r>
            <a:r>
              <a:rPr lang="en-US" sz="1400" b="0" kern="0" dirty="0">
                <a:solidFill>
                  <a:prstClr val="black"/>
                </a:solidFill>
              </a:rPr>
              <a:t>Ansys </a:t>
            </a:r>
            <a:r>
              <a:rPr kumimoji="0" lang="en-US" sz="1400" b="0" i="0" u="none" strike="noStrike" kern="0" cap="none" spc="0" normalizeH="0" baseline="0" noProof="0" dirty="0">
                <a:ln>
                  <a:noFill/>
                </a:ln>
                <a:solidFill>
                  <a:prstClr val="black"/>
                </a:solidFill>
                <a:effectLst/>
                <a:uLnTx/>
                <a:uFillTx/>
                <a:ea typeface="+mn-ea"/>
                <a:cs typeface="+mn-cs"/>
              </a:rPr>
              <a:t>Granta EduPack with Eco Audit tool</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 Poster: </a:t>
            </a:r>
            <a:r>
              <a:rPr kumimoji="0" lang="en-US" sz="1400" b="0" i="0" u="none" strike="noStrike" kern="0" cap="none" spc="0" normalizeH="0" baseline="0" noProof="0" dirty="0">
                <a:ln>
                  <a:noFill/>
                </a:ln>
                <a:solidFill>
                  <a:prstClr val="black"/>
                </a:solidFill>
                <a:effectLst/>
                <a:uLnTx/>
                <a:uFillTx/>
                <a:ea typeface="+mn-ea"/>
                <a:cs typeface="+mn-cs"/>
              </a:rPr>
              <a:t>Wall chart of Eco-properties of materials.</a:t>
            </a:r>
          </a:p>
        </p:txBody>
      </p:sp>
    </p:spTree>
    <p:extLst>
      <p:ext uri="{BB962C8B-B14F-4D97-AF65-F5344CB8AC3E}">
        <p14:creationId xmlns:p14="http://schemas.microsoft.com/office/powerpoint/2010/main" val="295873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err="1"/>
              <a:t>Sommaire</a:t>
            </a:r>
            <a:r>
              <a:rPr lang="en-US" dirty="0"/>
              <a:t> de </a:t>
            </a:r>
            <a:r>
              <a:rPr lang="en-US" dirty="0" err="1"/>
              <a:t>l’unité</a:t>
            </a:r>
            <a:r>
              <a:rPr lang="en-US" dirty="0"/>
              <a:t> de </a:t>
            </a:r>
            <a:r>
              <a:rPr lang="en-US" dirty="0" err="1"/>
              <a:t>cours</a:t>
            </a:r>
            <a:r>
              <a:rPr lang="en-US" dirty="0"/>
              <a:t> 11</a:t>
            </a:r>
          </a:p>
        </p:txBody>
      </p:sp>
      <p:sp>
        <p:nvSpPr>
          <p:cNvPr id="4" name="Text Box 3">
            <a:extLst>
              <a:ext uri="{FF2B5EF4-FFF2-40B4-BE49-F238E27FC236}">
                <a16:creationId xmlns:a16="http://schemas.microsoft.com/office/drawing/2014/main" id="{86A0EA5E-E58D-4967-BD18-733D6C7AB6F2}"/>
              </a:ext>
            </a:extLst>
          </p:cNvPr>
          <p:cNvSpPr txBox="1">
            <a:spLocks noChangeArrowheads="1"/>
          </p:cNvSpPr>
          <p:nvPr/>
        </p:nvSpPr>
        <p:spPr bwMode="auto">
          <a:xfrm>
            <a:off x="5628624" y="2576425"/>
            <a:ext cx="434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en-GB" sz="2000" dirty="0">
                <a:latin typeface="+mn-lt"/>
              </a:rPr>
              <a:t>  </a:t>
            </a:r>
            <a:r>
              <a:rPr lang="en-GB" sz="2000" dirty="0" err="1">
                <a:latin typeface="+mn-lt"/>
              </a:rPr>
              <a:t>Sélection</a:t>
            </a:r>
            <a:r>
              <a:rPr lang="en-GB" sz="2000" dirty="0">
                <a:latin typeface="+mn-lt"/>
              </a:rPr>
              <a:t> </a:t>
            </a:r>
            <a:r>
              <a:rPr lang="en-GB" sz="2000" dirty="0" err="1">
                <a:latin typeface="+mn-lt"/>
              </a:rPr>
              <a:t>éco-informée</a:t>
            </a:r>
            <a:r>
              <a:rPr lang="en-GB" sz="2000" dirty="0">
                <a:latin typeface="+mn-lt"/>
              </a:rPr>
              <a:t> – la </a:t>
            </a:r>
            <a:r>
              <a:rPr lang="en-GB" sz="2000" dirty="0" err="1">
                <a:latin typeface="+mn-lt"/>
              </a:rPr>
              <a:t>stratégie</a:t>
            </a:r>
            <a:r>
              <a:rPr lang="en-GB" sz="2000" dirty="0">
                <a:latin typeface="+mn-lt"/>
              </a:rPr>
              <a:t>  </a:t>
            </a:r>
          </a:p>
        </p:txBody>
      </p:sp>
      <p:sp>
        <p:nvSpPr>
          <p:cNvPr id="5" name="Text Box 6">
            <a:extLst>
              <a:ext uri="{FF2B5EF4-FFF2-40B4-BE49-F238E27FC236}">
                <a16:creationId xmlns:a16="http://schemas.microsoft.com/office/drawing/2014/main" id="{4B4EAC8D-5EB7-42B4-8634-BFEEBCFDF176}"/>
              </a:ext>
            </a:extLst>
          </p:cNvPr>
          <p:cNvSpPr txBox="1">
            <a:spLocks noChangeArrowheads="1"/>
          </p:cNvSpPr>
          <p:nvPr/>
        </p:nvSpPr>
        <p:spPr bwMode="auto">
          <a:xfrm>
            <a:off x="5628624" y="3138920"/>
            <a:ext cx="47158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en-GB" sz="2000" dirty="0">
                <a:latin typeface="+mn-lt"/>
              </a:rPr>
              <a:t>  Etude de </a:t>
            </a:r>
            <a:r>
              <a:rPr lang="en-GB" sz="2000" dirty="0" err="1">
                <a:latin typeface="+mn-lt"/>
              </a:rPr>
              <a:t>cas</a:t>
            </a:r>
            <a:r>
              <a:rPr lang="en-GB" sz="2000" dirty="0">
                <a:latin typeface="+mn-lt"/>
              </a:rPr>
              <a:t> : </a:t>
            </a:r>
            <a:r>
              <a:rPr lang="en-GB" sz="2000" dirty="0" err="1">
                <a:latin typeface="+mn-lt"/>
              </a:rPr>
              <a:t>contenants</a:t>
            </a:r>
            <a:r>
              <a:rPr lang="en-GB" sz="2000" dirty="0">
                <a:latin typeface="+mn-lt"/>
              </a:rPr>
              <a:t> pour </a:t>
            </a:r>
            <a:r>
              <a:rPr lang="en-GB" sz="2000" dirty="0" err="1">
                <a:latin typeface="+mn-lt"/>
              </a:rPr>
              <a:t>boire</a:t>
            </a:r>
            <a:endParaRPr lang="en-GB" sz="2000" dirty="0">
              <a:latin typeface="+mn-lt"/>
            </a:endParaRPr>
          </a:p>
        </p:txBody>
      </p:sp>
      <p:sp>
        <p:nvSpPr>
          <p:cNvPr id="6" name="Text Box 6">
            <a:extLst>
              <a:ext uri="{FF2B5EF4-FFF2-40B4-BE49-F238E27FC236}">
                <a16:creationId xmlns:a16="http://schemas.microsoft.com/office/drawing/2014/main" id="{6C8E0571-B111-4A0A-8490-EE4070079E84}"/>
              </a:ext>
            </a:extLst>
          </p:cNvPr>
          <p:cNvSpPr txBox="1">
            <a:spLocks noChangeArrowheads="1"/>
          </p:cNvSpPr>
          <p:nvPr/>
        </p:nvSpPr>
        <p:spPr bwMode="auto">
          <a:xfrm>
            <a:off x="5628624" y="3701415"/>
            <a:ext cx="4564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accent1"/>
              </a:buClr>
              <a:buSzPct val="110000"/>
              <a:buFont typeface="Wingdings" panose="05000000000000000000" pitchFamily="2" charset="2"/>
              <a:buChar char="§"/>
            </a:pPr>
            <a:r>
              <a:rPr lang="en-GB" sz="2000" dirty="0">
                <a:latin typeface="+mn-lt"/>
              </a:rPr>
              <a:t>  Etude de </a:t>
            </a:r>
            <a:r>
              <a:rPr lang="en-GB" sz="2000" dirty="0" err="1">
                <a:latin typeface="+mn-lt"/>
              </a:rPr>
              <a:t>cas</a:t>
            </a:r>
            <a:r>
              <a:rPr lang="en-GB" sz="2000" dirty="0">
                <a:latin typeface="+mn-lt"/>
              </a:rPr>
              <a:t> : </a:t>
            </a:r>
            <a:r>
              <a:rPr lang="en-GB" sz="2000" dirty="0" err="1">
                <a:latin typeface="+mn-lt"/>
              </a:rPr>
              <a:t>glissières</a:t>
            </a:r>
            <a:r>
              <a:rPr lang="en-GB" sz="2000" dirty="0">
                <a:latin typeface="+mn-lt"/>
              </a:rPr>
              <a:t> de </a:t>
            </a:r>
            <a:r>
              <a:rPr lang="en-GB" sz="2000" dirty="0" err="1">
                <a:latin typeface="+mn-lt"/>
              </a:rPr>
              <a:t>sécurité</a:t>
            </a:r>
            <a:endParaRPr lang="en-GB" sz="2000" dirty="0">
              <a:latin typeface="+mn-lt"/>
            </a:endParaRPr>
          </a:p>
        </p:txBody>
      </p:sp>
      <p:pic>
        <p:nvPicPr>
          <p:cNvPr id="7" name="Picture 23">
            <a:extLst>
              <a:ext uri="{FF2B5EF4-FFF2-40B4-BE49-F238E27FC236}">
                <a16:creationId xmlns:a16="http://schemas.microsoft.com/office/drawing/2014/main" id="{981601AA-D2D8-4F23-B2F5-BA457EC00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11" y="2095500"/>
            <a:ext cx="45640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6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US" dirty="0"/>
              <a:t>La conception </a:t>
            </a:r>
            <a:r>
              <a:rPr lang="en-US" dirty="0" err="1"/>
              <a:t>éco-informée</a:t>
            </a:r>
            <a:endParaRPr lang="en-US" dirty="0"/>
          </a:p>
        </p:txBody>
      </p:sp>
      <p:grpSp>
        <p:nvGrpSpPr>
          <p:cNvPr id="4" name="Group 10">
            <a:extLst>
              <a:ext uri="{FF2B5EF4-FFF2-40B4-BE49-F238E27FC236}">
                <a16:creationId xmlns:a16="http://schemas.microsoft.com/office/drawing/2014/main" id="{589641E7-FDA2-415B-855A-2B0C6AC1BAEA}"/>
              </a:ext>
            </a:extLst>
          </p:cNvPr>
          <p:cNvGrpSpPr>
            <a:grpSpLocks/>
          </p:cNvGrpSpPr>
          <p:nvPr/>
        </p:nvGrpSpPr>
        <p:grpSpPr bwMode="auto">
          <a:xfrm>
            <a:off x="5231904" y="994418"/>
            <a:ext cx="5994400" cy="4603750"/>
            <a:chOff x="2042" y="837"/>
            <a:chExt cx="3718" cy="2900"/>
          </a:xfrm>
        </p:grpSpPr>
        <p:pic>
          <p:nvPicPr>
            <p:cNvPr id="5" name="Picture 3" descr="overview of component lifecycle">
              <a:extLst>
                <a:ext uri="{FF2B5EF4-FFF2-40B4-BE49-F238E27FC236}">
                  <a16:creationId xmlns:a16="http://schemas.microsoft.com/office/drawing/2014/main" id="{DA66DAAA-3BC7-4D1C-B5B2-5637F09CF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 y="1016"/>
              <a:ext cx="3718"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a:extLst>
                <a:ext uri="{FF2B5EF4-FFF2-40B4-BE49-F238E27FC236}">
                  <a16:creationId xmlns:a16="http://schemas.microsoft.com/office/drawing/2014/main" id="{389EAA0E-1A66-4B13-9B9E-7B875E2F12CD}"/>
                </a:ext>
              </a:extLst>
            </p:cNvPr>
            <p:cNvSpPr txBox="1">
              <a:spLocks noChangeArrowheads="1"/>
            </p:cNvSpPr>
            <p:nvPr/>
          </p:nvSpPr>
          <p:spPr bwMode="auto">
            <a:xfrm>
              <a:off x="3598" y="837"/>
              <a:ext cx="20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t>Le cycle de vie des </a:t>
              </a:r>
              <a:r>
                <a:rPr lang="en-GB" sz="1600" b="1" dirty="0" err="1"/>
                <a:t>matériaux</a:t>
              </a:r>
              <a:endParaRPr lang="en-GB" sz="1600" b="1" dirty="0"/>
            </a:p>
          </p:txBody>
        </p:sp>
      </p:grpSp>
      <p:sp>
        <p:nvSpPr>
          <p:cNvPr id="7" name="Rectangle 4">
            <a:extLst>
              <a:ext uri="{FF2B5EF4-FFF2-40B4-BE49-F238E27FC236}">
                <a16:creationId xmlns:a16="http://schemas.microsoft.com/office/drawing/2014/main" id="{C860C98F-729F-4B3A-889E-1D274B416ECF}"/>
              </a:ext>
            </a:extLst>
          </p:cNvPr>
          <p:cNvSpPr>
            <a:spLocks noChangeArrowheads="1"/>
          </p:cNvSpPr>
          <p:nvPr/>
        </p:nvSpPr>
        <p:spPr bwMode="auto">
          <a:xfrm>
            <a:off x="1285130" y="3475434"/>
            <a:ext cx="6611069" cy="217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179388" indent="2619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ct val="10000"/>
              </a:spcAft>
              <a:buClr>
                <a:srgbClr val="336600"/>
              </a:buClr>
              <a:buSzPct val="110000"/>
            </a:pPr>
            <a:r>
              <a:rPr lang="en-GB" sz="2000" b="1" dirty="0">
                <a:latin typeface="+mn-lt"/>
              </a:rPr>
              <a:t>Les </a:t>
            </a:r>
            <a:r>
              <a:rPr lang="en-GB" sz="2000" b="1" dirty="0" err="1">
                <a:latin typeface="+mn-lt"/>
              </a:rPr>
              <a:t>éléments</a:t>
            </a:r>
            <a:r>
              <a:rPr lang="en-GB" sz="2000" b="1" dirty="0">
                <a:latin typeface="+mn-lt"/>
              </a:rPr>
              <a:t> </a:t>
            </a:r>
            <a:r>
              <a:rPr lang="en-GB" sz="2000" b="1" dirty="0" err="1">
                <a:latin typeface="+mn-lt"/>
              </a:rPr>
              <a:t>moteurs</a:t>
            </a:r>
            <a:r>
              <a:rPr lang="en-GB" sz="2000" b="1" dirty="0">
                <a:latin typeface="+mn-lt"/>
              </a:rPr>
              <a:t> pour </a:t>
            </a:r>
            <a:r>
              <a:rPr lang="en-GB" sz="2000" b="1" dirty="0" err="1">
                <a:latin typeface="+mn-lt"/>
              </a:rPr>
              <a:t>l’éco</a:t>
            </a:r>
            <a:r>
              <a:rPr lang="en-GB" sz="2000" b="1" dirty="0">
                <a:latin typeface="+mn-lt"/>
              </a:rPr>
              <a:t>-conception</a:t>
            </a:r>
            <a:endParaRPr lang="en-GB" dirty="0">
              <a:latin typeface="+mn-lt"/>
            </a:endParaRP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Les </a:t>
            </a:r>
            <a:r>
              <a:rPr lang="en-GB" dirty="0" err="1">
                <a:latin typeface="+mn-lt"/>
              </a:rPr>
              <a:t>gouvernements</a:t>
            </a:r>
            <a:r>
              <a:rPr lang="en-GB" dirty="0">
                <a:latin typeface="+mn-lt"/>
              </a:rPr>
              <a:t> se </a:t>
            </a:r>
            <a:r>
              <a:rPr lang="en-GB" dirty="0" err="1">
                <a:latin typeface="+mn-lt"/>
              </a:rPr>
              <a:t>concentrent</a:t>
            </a:r>
            <a:r>
              <a:rPr lang="en-GB" dirty="0">
                <a:latin typeface="+mn-lt"/>
              </a:rPr>
              <a:t> sur </a:t>
            </a:r>
            <a:r>
              <a:rPr lang="en-GB" dirty="0" err="1">
                <a:latin typeface="+mn-lt"/>
              </a:rPr>
              <a:t>l’empreinte</a:t>
            </a:r>
            <a:r>
              <a:rPr lang="en-GB" dirty="0">
                <a:latin typeface="+mn-lt"/>
              </a:rPr>
              <a:t> </a:t>
            </a:r>
            <a:r>
              <a:rPr lang="en-GB" dirty="0" err="1">
                <a:latin typeface="+mn-lt"/>
              </a:rPr>
              <a:t>carbone</a:t>
            </a:r>
            <a:endParaRPr lang="en-GB" dirty="0">
              <a:latin typeface="+mn-lt"/>
            </a:endParaRPr>
          </a:p>
          <a:p>
            <a:pPr marL="179070" lvl="1" indent="261620">
              <a:lnSpc>
                <a:spcPct val="110000"/>
              </a:lnSpc>
              <a:spcBef>
                <a:spcPts val="200"/>
              </a:spcBef>
              <a:spcAft>
                <a:spcPct val="10000"/>
              </a:spcAft>
              <a:buClr>
                <a:schemeClr val="accent1"/>
              </a:buClr>
              <a:buSzPct val="110000"/>
              <a:buFont typeface="Wingdings" panose="05000000000000000000" pitchFamily="2" charset="2"/>
              <a:buChar char="§"/>
            </a:pPr>
            <a:r>
              <a:rPr lang="en-GB" dirty="0" err="1">
                <a:latin typeface="+mn-lt"/>
              </a:rPr>
              <a:t>Législation</a:t>
            </a:r>
            <a:r>
              <a:rPr lang="en-GB" dirty="0">
                <a:latin typeface="+mn-lt"/>
              </a:rPr>
              <a:t> (Taxes </a:t>
            </a:r>
            <a:r>
              <a:rPr lang="en-GB" dirty="0" err="1">
                <a:latin typeface="+mn-lt"/>
              </a:rPr>
              <a:t>carbone</a:t>
            </a:r>
            <a:r>
              <a:rPr lang="en-GB" dirty="0">
                <a:latin typeface="+mn-lt"/>
              </a:rPr>
              <a:t>, </a:t>
            </a:r>
            <a:r>
              <a:rPr lang="en-GB" dirty="0" err="1">
                <a:latin typeface="+mn-lt"/>
              </a:rPr>
              <a:t>EuP</a:t>
            </a:r>
            <a:r>
              <a:rPr lang="en-GB" dirty="0">
                <a:latin typeface="+mn-lt"/>
              </a:rPr>
              <a:t>, REACH)</a:t>
            </a:r>
            <a:endParaRPr lang="en-GB" dirty="0">
              <a:latin typeface="+mn-lt"/>
              <a:cs typeface="Calibri"/>
            </a:endParaRP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err="1">
                <a:latin typeface="+mn-lt"/>
              </a:rPr>
              <a:t>Mesures</a:t>
            </a:r>
            <a:r>
              <a:rPr lang="en-GB" dirty="0">
                <a:latin typeface="+mn-lt"/>
              </a:rPr>
              <a:t> </a:t>
            </a:r>
            <a:r>
              <a:rPr lang="en-GB" dirty="0" err="1">
                <a:latin typeface="+mn-lt"/>
              </a:rPr>
              <a:t>d’encouragement</a:t>
            </a:r>
            <a:r>
              <a:rPr lang="en-GB" dirty="0">
                <a:latin typeface="+mn-lt"/>
              </a:rPr>
              <a:t> (subventions…)</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err="1">
                <a:latin typeface="+mn-lt"/>
              </a:rPr>
              <a:t>L’envie</a:t>
            </a:r>
            <a:r>
              <a:rPr lang="en-GB" dirty="0">
                <a:latin typeface="+mn-lt"/>
              </a:rPr>
              <a:t> </a:t>
            </a:r>
            <a:r>
              <a:rPr lang="en-GB" dirty="0" err="1">
                <a:latin typeface="+mn-lt"/>
              </a:rPr>
              <a:t>d’une</a:t>
            </a:r>
            <a:r>
              <a:rPr lang="en-GB" dirty="0">
                <a:latin typeface="+mn-lt"/>
              </a:rPr>
              <a:t> fabrication “</a:t>
            </a:r>
            <a:r>
              <a:rPr lang="en-GB" dirty="0" err="1">
                <a:latin typeface="+mn-lt"/>
              </a:rPr>
              <a:t>responsable</a:t>
            </a:r>
            <a:r>
              <a:rPr lang="en-GB" dirty="0">
                <a:latin typeface="+mn-lt"/>
              </a:rPr>
              <a:t>”</a:t>
            </a:r>
          </a:p>
          <a:p>
            <a:pPr marL="179070" lvl="1" indent="261620">
              <a:lnSpc>
                <a:spcPct val="110000"/>
              </a:lnSpc>
              <a:spcBef>
                <a:spcPts val="200"/>
              </a:spcBef>
              <a:spcAft>
                <a:spcPct val="10000"/>
              </a:spcAft>
              <a:buClr>
                <a:schemeClr val="accent1"/>
              </a:buClr>
              <a:buSzPct val="110000"/>
              <a:buFont typeface="Wingdings" panose="05000000000000000000" pitchFamily="2" charset="2"/>
              <a:buChar char="§"/>
            </a:pPr>
            <a:r>
              <a:rPr lang="fr-FR" dirty="0">
                <a:latin typeface="+mn-lt"/>
              </a:rPr>
              <a:t>En faire plus avec moins </a:t>
            </a:r>
            <a:r>
              <a:rPr lang="en-GB" dirty="0">
                <a:latin typeface="+mn-lt"/>
              </a:rPr>
              <a:t>= €€€</a:t>
            </a:r>
            <a:endParaRPr lang="en-GB" dirty="0">
              <a:latin typeface="+mn-lt"/>
              <a:cs typeface="Calibri"/>
            </a:endParaRPr>
          </a:p>
        </p:txBody>
      </p:sp>
      <p:sp>
        <p:nvSpPr>
          <p:cNvPr id="8" name="Rectangle 11">
            <a:extLst>
              <a:ext uri="{FF2B5EF4-FFF2-40B4-BE49-F238E27FC236}">
                <a16:creationId xmlns:a16="http://schemas.microsoft.com/office/drawing/2014/main" id="{55952F79-003F-4040-882A-034179801289}"/>
              </a:ext>
            </a:extLst>
          </p:cNvPr>
          <p:cNvSpPr>
            <a:spLocks noChangeArrowheads="1"/>
          </p:cNvSpPr>
          <p:nvPr/>
        </p:nvSpPr>
        <p:spPr bwMode="auto">
          <a:xfrm>
            <a:off x="1326406" y="1100534"/>
            <a:ext cx="6065738" cy="110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179388" indent="2619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200"/>
              </a:spcBef>
              <a:spcAft>
                <a:spcPct val="10000"/>
              </a:spcAft>
              <a:buClr>
                <a:srgbClr val="336600"/>
              </a:buClr>
              <a:buSzPct val="110000"/>
            </a:pPr>
            <a:r>
              <a:rPr lang="en-GB" sz="2000" b="1" dirty="0" err="1">
                <a:latin typeface="+mn-lt"/>
              </a:rPr>
              <a:t>L’éco</a:t>
            </a:r>
            <a:r>
              <a:rPr lang="en-GB" sz="2000" b="1" dirty="0">
                <a:latin typeface="+mn-lt"/>
              </a:rPr>
              <a:t>-conception</a:t>
            </a:r>
            <a:endParaRPr lang="en-GB" dirty="0">
              <a:latin typeface="+mn-lt"/>
            </a:endParaRP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a:latin typeface="+mn-lt"/>
              </a:rPr>
              <a:t>80% de </a:t>
            </a:r>
            <a:r>
              <a:rPr lang="en-GB" dirty="0" err="1">
                <a:latin typeface="+mn-lt"/>
              </a:rPr>
              <a:t>l’impact</a:t>
            </a:r>
            <a:r>
              <a:rPr lang="en-GB" dirty="0">
                <a:latin typeface="+mn-lt"/>
              </a:rPr>
              <a:t> </a:t>
            </a:r>
            <a:r>
              <a:rPr lang="en-GB" dirty="0" err="1">
                <a:latin typeface="+mn-lt"/>
              </a:rPr>
              <a:t>écologique</a:t>
            </a:r>
            <a:r>
              <a:rPr lang="en-GB" dirty="0">
                <a:latin typeface="+mn-lt"/>
              </a:rPr>
              <a:t> </a:t>
            </a:r>
            <a:r>
              <a:rPr lang="en-GB" dirty="0" err="1">
                <a:latin typeface="+mn-lt"/>
              </a:rPr>
              <a:t>est</a:t>
            </a:r>
            <a:r>
              <a:rPr lang="en-GB" dirty="0">
                <a:latin typeface="+mn-lt"/>
              </a:rPr>
              <a:t> </a:t>
            </a:r>
            <a:r>
              <a:rPr lang="en-GB" dirty="0" err="1">
                <a:latin typeface="+mn-lt"/>
              </a:rPr>
              <a:t>lié</a:t>
            </a:r>
            <a:r>
              <a:rPr lang="en-GB" dirty="0">
                <a:latin typeface="+mn-lt"/>
              </a:rPr>
              <a:t> à </a:t>
            </a:r>
            <a:r>
              <a:rPr lang="en-GB" dirty="0" err="1">
                <a:latin typeface="+mn-lt"/>
              </a:rPr>
              <a:t>l’étape</a:t>
            </a:r>
            <a:r>
              <a:rPr lang="en-GB" dirty="0">
                <a:latin typeface="+mn-lt"/>
              </a:rPr>
              <a:t> de conception </a:t>
            </a:r>
          </a:p>
          <a:p>
            <a:pPr lvl="1">
              <a:lnSpc>
                <a:spcPct val="110000"/>
              </a:lnSpc>
              <a:spcBef>
                <a:spcPts val="200"/>
              </a:spcBef>
              <a:spcAft>
                <a:spcPct val="10000"/>
              </a:spcAft>
              <a:buClr>
                <a:schemeClr val="accent1"/>
              </a:buClr>
              <a:buSzPct val="110000"/>
              <a:buFont typeface="Wingdings" panose="05000000000000000000" pitchFamily="2" charset="2"/>
              <a:buChar char="§"/>
            </a:pPr>
            <a:r>
              <a:rPr lang="en-GB" dirty="0" err="1">
                <a:latin typeface="+mn-lt"/>
              </a:rPr>
              <a:t>Intégrer</a:t>
            </a:r>
            <a:r>
              <a:rPr lang="en-GB" dirty="0">
                <a:latin typeface="+mn-lt"/>
              </a:rPr>
              <a:t> les </a:t>
            </a:r>
            <a:r>
              <a:rPr lang="en-GB" dirty="0" err="1">
                <a:latin typeface="+mn-lt"/>
              </a:rPr>
              <a:t>critères</a:t>
            </a:r>
            <a:r>
              <a:rPr lang="en-GB" dirty="0">
                <a:latin typeface="+mn-lt"/>
              </a:rPr>
              <a:t> </a:t>
            </a:r>
            <a:r>
              <a:rPr lang="en-GB" dirty="0" err="1">
                <a:latin typeface="+mn-lt"/>
              </a:rPr>
              <a:t>écologiques</a:t>
            </a:r>
            <a:r>
              <a:rPr lang="en-GB" dirty="0">
                <a:latin typeface="+mn-lt"/>
              </a:rPr>
              <a:t> à la phase de conception</a:t>
            </a:r>
          </a:p>
        </p:txBody>
      </p:sp>
    </p:spTree>
    <p:extLst>
      <p:ext uri="{BB962C8B-B14F-4D97-AF65-F5344CB8AC3E}">
        <p14:creationId xmlns:p14="http://schemas.microsoft.com/office/powerpoint/2010/main" val="13288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err="1">
                <a:latin typeface="Calibri"/>
                <a:cs typeface="Calibri"/>
              </a:rPr>
              <a:t>Sélection</a:t>
            </a:r>
            <a:r>
              <a:rPr lang="en-GB" dirty="0">
                <a:latin typeface="Calibri"/>
                <a:cs typeface="Calibri"/>
              </a:rPr>
              <a:t> </a:t>
            </a:r>
            <a:r>
              <a:rPr lang="en-GB" dirty="0" err="1">
                <a:latin typeface="Calibri"/>
                <a:cs typeface="Calibri"/>
              </a:rPr>
              <a:t>éco-informée</a:t>
            </a:r>
            <a:r>
              <a:rPr lang="en-GB" dirty="0">
                <a:latin typeface="Calibri"/>
                <a:cs typeface="Calibri"/>
              </a:rPr>
              <a:t> : la </a:t>
            </a:r>
            <a:r>
              <a:rPr lang="en-GB" dirty="0" err="1">
                <a:latin typeface="Calibri"/>
                <a:cs typeface="Calibri"/>
              </a:rPr>
              <a:t>stratégie</a:t>
            </a:r>
            <a:endParaRPr lang="en-US" dirty="0">
              <a:latin typeface="Calibri"/>
              <a:cs typeface="Calibri"/>
            </a:endParaRPr>
          </a:p>
        </p:txBody>
      </p:sp>
      <p:sp>
        <p:nvSpPr>
          <p:cNvPr id="6" name="Text Box 27">
            <a:extLst>
              <a:ext uri="{FF2B5EF4-FFF2-40B4-BE49-F238E27FC236}">
                <a16:creationId xmlns:a16="http://schemas.microsoft.com/office/drawing/2014/main" id="{0D256D0D-45AC-4942-8015-42E91787152F}"/>
              </a:ext>
            </a:extLst>
          </p:cNvPr>
          <p:cNvSpPr txBox="1">
            <a:spLocks noChangeArrowheads="1"/>
          </p:cNvSpPr>
          <p:nvPr/>
        </p:nvSpPr>
        <p:spPr bwMode="auto">
          <a:xfrm>
            <a:off x="6820793" y="4463106"/>
            <a:ext cx="4297709"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285750" indent="-285750">
              <a:buClr>
                <a:schemeClr val="accent1"/>
              </a:buClr>
              <a:buSzPct val="110000"/>
              <a:buFont typeface="Wingdings" pitchFamily="2" charset="2"/>
              <a:buChar char="§"/>
              <a:defRPr/>
            </a:pPr>
            <a:r>
              <a:rPr lang="en-GB" dirty="0">
                <a:latin typeface="+mn-lt"/>
              </a:rPr>
              <a:t>Utiliser </a:t>
            </a:r>
            <a:r>
              <a:rPr lang="en-GB" dirty="0" err="1">
                <a:latin typeface="+mn-lt"/>
              </a:rPr>
              <a:t>l’Eco</a:t>
            </a:r>
            <a:r>
              <a:rPr lang="en-GB" dirty="0">
                <a:latin typeface="+mn-lt"/>
              </a:rPr>
              <a:t> Audit </a:t>
            </a:r>
            <a:r>
              <a:rPr lang="en-GB" dirty="0" err="1">
                <a:latin typeface="+mn-lt"/>
              </a:rPr>
              <a:t>ou</a:t>
            </a:r>
            <a:r>
              <a:rPr lang="en-GB" dirty="0">
                <a:latin typeface="+mn-lt"/>
              </a:rPr>
              <a:t> </a:t>
            </a:r>
            <a:r>
              <a:rPr lang="en-GB" dirty="0" err="1">
                <a:latin typeface="+mn-lt"/>
              </a:rPr>
              <a:t>d’autres</a:t>
            </a:r>
            <a:r>
              <a:rPr lang="en-GB" dirty="0">
                <a:latin typeface="+mn-lt"/>
              </a:rPr>
              <a:t> </a:t>
            </a:r>
            <a:r>
              <a:rPr lang="en-GB" dirty="0" err="1">
                <a:latin typeface="+mn-lt"/>
              </a:rPr>
              <a:t>outils</a:t>
            </a:r>
            <a:r>
              <a:rPr lang="en-GB" dirty="0">
                <a:latin typeface="+mn-lt"/>
              </a:rPr>
              <a:t> pour</a:t>
            </a:r>
            <a:br>
              <a:rPr lang="en-GB" dirty="0">
                <a:latin typeface="+mn-lt"/>
              </a:rPr>
            </a:br>
            <a:r>
              <a:rPr lang="en-GB" dirty="0">
                <a:latin typeface="+mn-lt"/>
              </a:rPr>
              <a:t> identifier des </a:t>
            </a:r>
            <a:r>
              <a:rPr lang="en-GB" dirty="0" err="1">
                <a:latin typeface="+mn-lt"/>
              </a:rPr>
              <a:t>objectifs</a:t>
            </a:r>
            <a:r>
              <a:rPr lang="en-GB" dirty="0">
                <a:latin typeface="+mn-lt"/>
              </a:rPr>
              <a:t> de conception</a:t>
            </a:r>
          </a:p>
        </p:txBody>
      </p:sp>
      <p:grpSp>
        <p:nvGrpSpPr>
          <p:cNvPr id="8" name="Group 7">
            <a:extLst>
              <a:ext uri="{FF2B5EF4-FFF2-40B4-BE49-F238E27FC236}">
                <a16:creationId xmlns:a16="http://schemas.microsoft.com/office/drawing/2014/main" id="{0D93B226-ABEA-43BC-90E1-B31E1AE9A6C8}"/>
              </a:ext>
            </a:extLst>
          </p:cNvPr>
          <p:cNvGrpSpPr>
            <a:grpSpLocks/>
          </p:cNvGrpSpPr>
          <p:nvPr/>
        </p:nvGrpSpPr>
        <p:grpSpPr bwMode="auto">
          <a:xfrm>
            <a:off x="457200" y="842339"/>
            <a:ext cx="5351785" cy="1254412"/>
            <a:chOff x="251985" y="677625"/>
            <a:chExt cx="4969712" cy="1254061"/>
          </a:xfrm>
        </p:grpSpPr>
        <p:sp>
          <p:nvSpPr>
            <p:cNvPr id="9" name="Text Box 6">
              <a:extLst>
                <a:ext uri="{FF2B5EF4-FFF2-40B4-BE49-F238E27FC236}">
                  <a16:creationId xmlns:a16="http://schemas.microsoft.com/office/drawing/2014/main" id="{8A84DBBF-ABB8-4572-976D-D5083DDC285F}"/>
                </a:ext>
              </a:extLst>
            </p:cNvPr>
            <p:cNvSpPr txBox="1">
              <a:spLocks noChangeArrowheads="1"/>
            </p:cNvSpPr>
            <p:nvPr/>
          </p:nvSpPr>
          <p:spPr bwMode="auto">
            <a:xfrm>
              <a:off x="251985" y="677625"/>
              <a:ext cx="1458913" cy="3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b="1" i="1" dirty="0">
                  <a:latin typeface="+mn-lt"/>
                </a:rPr>
                <a:t>Les étapes</a:t>
              </a:r>
            </a:p>
          </p:txBody>
        </p:sp>
        <p:grpSp>
          <p:nvGrpSpPr>
            <p:cNvPr id="10" name="Group 104">
              <a:extLst>
                <a:ext uri="{FF2B5EF4-FFF2-40B4-BE49-F238E27FC236}">
                  <a16:creationId xmlns:a16="http://schemas.microsoft.com/office/drawing/2014/main" id="{34AFED3D-A374-407D-B5A3-EE105333CCB2}"/>
                </a:ext>
              </a:extLst>
            </p:cNvPr>
            <p:cNvGrpSpPr>
              <a:grpSpLocks/>
            </p:cNvGrpSpPr>
            <p:nvPr/>
          </p:nvGrpSpPr>
          <p:grpSpPr bwMode="auto">
            <a:xfrm>
              <a:off x="3075397" y="1074438"/>
              <a:ext cx="2146300" cy="804863"/>
              <a:chOff x="1790" y="740"/>
              <a:chExt cx="1248" cy="507"/>
            </a:xfrm>
          </p:grpSpPr>
          <p:sp>
            <p:nvSpPr>
              <p:cNvPr id="17" name="AutoShape 99">
                <a:extLst>
                  <a:ext uri="{FF2B5EF4-FFF2-40B4-BE49-F238E27FC236}">
                    <a16:creationId xmlns:a16="http://schemas.microsoft.com/office/drawing/2014/main" id="{EFA18431-AA63-46E6-9E26-9FA5140316C6}"/>
                  </a:ext>
                </a:extLst>
              </p:cNvPr>
              <p:cNvSpPr>
                <a:spLocks noChangeArrowheads="1"/>
              </p:cNvSpPr>
              <p:nvPr/>
            </p:nvSpPr>
            <p:spPr bwMode="auto">
              <a:xfrm>
                <a:off x="1790" y="740"/>
                <a:ext cx="1248" cy="507"/>
              </a:xfrm>
              <a:prstGeom prst="chevron">
                <a:avLst>
                  <a:gd name="adj" fmla="val 37165"/>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sp>
            <p:nvSpPr>
              <p:cNvPr id="18" name="Text Box 41">
                <a:extLst>
                  <a:ext uri="{FF2B5EF4-FFF2-40B4-BE49-F238E27FC236}">
                    <a16:creationId xmlns:a16="http://schemas.microsoft.com/office/drawing/2014/main" id="{D7B9432B-CE58-46AB-9A65-330C35144B42}"/>
                  </a:ext>
                </a:extLst>
              </p:cNvPr>
              <p:cNvSpPr txBox="1">
                <a:spLocks noChangeArrowheads="1"/>
              </p:cNvSpPr>
              <p:nvPr/>
            </p:nvSpPr>
            <p:spPr bwMode="auto">
              <a:xfrm>
                <a:off x="1934" y="810"/>
                <a:ext cx="109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b="1" dirty="0">
                    <a:latin typeface="+mn-lt"/>
                  </a:rPr>
                  <a:t>Explorer de nouveaux </a:t>
                </a:r>
                <a:r>
                  <a:rPr lang="en-GB" sz="1600" b="1" dirty="0" err="1">
                    <a:latin typeface="+mn-lt"/>
                  </a:rPr>
                  <a:t>scénarios</a:t>
                </a:r>
                <a:endParaRPr lang="en-GB" sz="1600" b="1" dirty="0">
                  <a:latin typeface="+mn-lt"/>
                </a:endParaRPr>
              </a:p>
            </p:txBody>
          </p:sp>
        </p:grpSp>
        <p:grpSp>
          <p:nvGrpSpPr>
            <p:cNvPr id="11" name="Group 103">
              <a:extLst>
                <a:ext uri="{FF2B5EF4-FFF2-40B4-BE49-F238E27FC236}">
                  <a16:creationId xmlns:a16="http://schemas.microsoft.com/office/drawing/2014/main" id="{F758143D-9EA5-47E6-A933-E0CA102DE0D3}"/>
                </a:ext>
              </a:extLst>
            </p:cNvPr>
            <p:cNvGrpSpPr>
              <a:grpSpLocks/>
            </p:cNvGrpSpPr>
            <p:nvPr/>
          </p:nvGrpSpPr>
          <p:grpSpPr bwMode="auto">
            <a:xfrm>
              <a:off x="1240911" y="1074436"/>
              <a:ext cx="2075252" cy="857250"/>
              <a:chOff x="723" y="740"/>
              <a:chExt cx="1207" cy="540"/>
            </a:xfrm>
          </p:grpSpPr>
          <p:sp>
            <p:nvSpPr>
              <p:cNvPr id="15" name="AutoShape 100">
                <a:extLst>
                  <a:ext uri="{FF2B5EF4-FFF2-40B4-BE49-F238E27FC236}">
                    <a16:creationId xmlns:a16="http://schemas.microsoft.com/office/drawing/2014/main" id="{2F5604F2-C370-4B76-920D-25CDA472717C}"/>
                  </a:ext>
                </a:extLst>
              </p:cNvPr>
              <p:cNvSpPr>
                <a:spLocks noChangeArrowheads="1"/>
              </p:cNvSpPr>
              <p:nvPr/>
            </p:nvSpPr>
            <p:spPr bwMode="auto">
              <a:xfrm>
                <a:off x="723" y="740"/>
                <a:ext cx="1192" cy="507"/>
              </a:xfrm>
              <a:prstGeom prst="chevron">
                <a:avLst>
                  <a:gd name="adj" fmla="val 37521"/>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sp>
            <p:nvSpPr>
              <p:cNvPr id="16" name="Text Box 15">
                <a:extLst>
                  <a:ext uri="{FF2B5EF4-FFF2-40B4-BE49-F238E27FC236}">
                    <a16:creationId xmlns:a16="http://schemas.microsoft.com/office/drawing/2014/main" id="{AA938A54-884F-42F5-AF5B-900682027328}"/>
                  </a:ext>
                </a:extLst>
              </p:cNvPr>
              <p:cNvSpPr txBox="1">
                <a:spLocks noChangeArrowheads="1"/>
              </p:cNvSpPr>
              <p:nvPr/>
            </p:nvSpPr>
            <p:spPr bwMode="auto">
              <a:xfrm>
                <a:off x="746" y="757"/>
                <a:ext cx="118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fr-FR" sz="1600" b="1" dirty="0">
                    <a:latin typeface="+mn-lt"/>
                  </a:rPr>
                  <a:t>Analyse des résultats, Identification des priorités</a:t>
                </a:r>
              </a:p>
            </p:txBody>
          </p:sp>
        </p:grpSp>
        <p:grpSp>
          <p:nvGrpSpPr>
            <p:cNvPr id="12" name="Group 102">
              <a:extLst>
                <a:ext uri="{FF2B5EF4-FFF2-40B4-BE49-F238E27FC236}">
                  <a16:creationId xmlns:a16="http://schemas.microsoft.com/office/drawing/2014/main" id="{C9CE89AD-3AD4-4674-8F49-8DAB1DBDDB06}"/>
                </a:ext>
              </a:extLst>
            </p:cNvPr>
            <p:cNvGrpSpPr>
              <a:grpSpLocks/>
            </p:cNvGrpSpPr>
            <p:nvPr/>
          </p:nvGrpSpPr>
          <p:grpSpPr bwMode="auto">
            <a:xfrm>
              <a:off x="293304" y="1074262"/>
              <a:ext cx="1164299" cy="805216"/>
              <a:chOff x="172" y="732"/>
              <a:chExt cx="677" cy="498"/>
            </a:xfrm>
          </p:grpSpPr>
          <p:sp>
            <p:nvSpPr>
              <p:cNvPr id="13" name="AutoShape 101">
                <a:extLst>
                  <a:ext uri="{FF2B5EF4-FFF2-40B4-BE49-F238E27FC236}">
                    <a16:creationId xmlns:a16="http://schemas.microsoft.com/office/drawing/2014/main" id="{807FBF79-A5B9-49B3-8CE2-DBF1B744E3B3}"/>
                  </a:ext>
                </a:extLst>
              </p:cNvPr>
              <p:cNvSpPr>
                <a:spLocks noChangeArrowheads="1"/>
              </p:cNvSpPr>
              <p:nvPr/>
            </p:nvSpPr>
            <p:spPr bwMode="auto">
              <a:xfrm>
                <a:off x="177" y="732"/>
                <a:ext cx="672" cy="498"/>
              </a:xfrm>
              <a:prstGeom prst="homePlate">
                <a:avLst>
                  <a:gd name="adj" fmla="val 37304"/>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sp>
            <p:nvSpPr>
              <p:cNvPr id="14" name="Text Box 6">
                <a:extLst>
                  <a:ext uri="{FF2B5EF4-FFF2-40B4-BE49-F238E27FC236}">
                    <a16:creationId xmlns:a16="http://schemas.microsoft.com/office/drawing/2014/main" id="{D730AB28-2BD0-41E5-B796-74584E075182}"/>
                  </a:ext>
                </a:extLst>
              </p:cNvPr>
              <p:cNvSpPr txBox="1">
                <a:spLocks noChangeArrowheads="1"/>
              </p:cNvSpPr>
              <p:nvPr/>
            </p:nvSpPr>
            <p:spPr bwMode="auto">
              <a:xfrm>
                <a:off x="172" y="800"/>
                <a:ext cx="598"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Eco-audit </a:t>
                </a:r>
              </a:p>
              <a:p>
                <a:pPr algn="ctr">
                  <a:spcBef>
                    <a:spcPct val="0"/>
                  </a:spcBef>
                  <a:spcAft>
                    <a:spcPct val="0"/>
                  </a:spcAft>
                </a:pPr>
                <a:r>
                  <a:rPr lang="en-GB" sz="1600" b="1" dirty="0" err="1">
                    <a:latin typeface="+mn-lt"/>
                  </a:rPr>
                  <a:t>rapide</a:t>
                </a:r>
                <a:endParaRPr lang="en-GB" sz="1600" b="1" dirty="0">
                  <a:latin typeface="+mn-lt"/>
                </a:endParaRPr>
              </a:p>
            </p:txBody>
          </p:sp>
        </p:grpSp>
      </p:grpSp>
      <p:grpSp>
        <p:nvGrpSpPr>
          <p:cNvPr id="19" name="Group 18">
            <a:extLst>
              <a:ext uri="{FF2B5EF4-FFF2-40B4-BE49-F238E27FC236}">
                <a16:creationId xmlns:a16="http://schemas.microsoft.com/office/drawing/2014/main" id="{9DA77342-FFEC-4107-867D-E611AC4A4357}"/>
              </a:ext>
            </a:extLst>
          </p:cNvPr>
          <p:cNvGrpSpPr>
            <a:grpSpLocks/>
          </p:cNvGrpSpPr>
          <p:nvPr/>
        </p:nvGrpSpPr>
        <p:grpSpPr bwMode="auto">
          <a:xfrm>
            <a:off x="5595197" y="1218611"/>
            <a:ext cx="5608591" cy="830263"/>
            <a:chOff x="5115518" y="1061356"/>
            <a:chExt cx="4581553" cy="830264"/>
          </a:xfrm>
        </p:grpSpPr>
        <p:grpSp>
          <p:nvGrpSpPr>
            <p:cNvPr id="20" name="Group 117">
              <a:extLst>
                <a:ext uri="{FF2B5EF4-FFF2-40B4-BE49-F238E27FC236}">
                  <a16:creationId xmlns:a16="http://schemas.microsoft.com/office/drawing/2014/main" id="{468D9301-AD70-467A-8253-0C49C12BEE5D}"/>
                </a:ext>
              </a:extLst>
            </p:cNvPr>
            <p:cNvGrpSpPr>
              <a:grpSpLocks/>
            </p:cNvGrpSpPr>
            <p:nvPr/>
          </p:nvGrpSpPr>
          <p:grpSpPr bwMode="auto">
            <a:xfrm>
              <a:off x="5115518" y="1061356"/>
              <a:ext cx="2470802" cy="830263"/>
              <a:chOff x="2855" y="726"/>
              <a:chExt cx="1437" cy="523"/>
            </a:xfrm>
          </p:grpSpPr>
          <p:sp>
            <p:nvSpPr>
              <p:cNvPr id="24" name="AutoShape 114">
                <a:extLst>
                  <a:ext uri="{FF2B5EF4-FFF2-40B4-BE49-F238E27FC236}">
                    <a16:creationId xmlns:a16="http://schemas.microsoft.com/office/drawing/2014/main" id="{BC18365E-61B4-4986-BB12-9B4C1F852C3E}"/>
                  </a:ext>
                </a:extLst>
              </p:cNvPr>
              <p:cNvSpPr>
                <a:spLocks noChangeArrowheads="1"/>
              </p:cNvSpPr>
              <p:nvPr/>
            </p:nvSpPr>
            <p:spPr bwMode="auto">
              <a:xfrm>
                <a:off x="2870" y="738"/>
                <a:ext cx="1408" cy="503"/>
              </a:xfrm>
              <a:prstGeom prst="chevron">
                <a:avLst>
                  <a:gd name="adj" fmla="val 37320"/>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endParaRPr lang="en-GB" sz="2000" dirty="0">
                  <a:latin typeface="+mn-lt"/>
                </a:endParaRPr>
              </a:p>
            </p:txBody>
          </p:sp>
          <p:sp>
            <p:nvSpPr>
              <p:cNvPr id="25" name="Text Box 46">
                <a:extLst>
                  <a:ext uri="{FF2B5EF4-FFF2-40B4-BE49-F238E27FC236}">
                    <a16:creationId xmlns:a16="http://schemas.microsoft.com/office/drawing/2014/main" id="{9777F3D2-AE08-4110-9401-41B44CA86978}"/>
                  </a:ext>
                </a:extLst>
              </p:cNvPr>
              <p:cNvSpPr txBox="1">
                <a:spLocks noChangeArrowheads="1"/>
              </p:cNvSpPr>
              <p:nvPr/>
            </p:nvSpPr>
            <p:spPr bwMode="auto">
              <a:xfrm>
                <a:off x="2855" y="726"/>
                <a:ext cx="143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Utiliser </a:t>
                </a:r>
                <a:r>
                  <a:rPr lang="en-GB" sz="1600" b="1" dirty="0" err="1">
                    <a:latin typeface="+mn-lt"/>
                  </a:rPr>
                  <a:t>EduPack</a:t>
                </a:r>
                <a:r>
                  <a:rPr lang="en-GB" sz="1600" b="1" dirty="0">
                    <a:latin typeface="+mn-lt"/>
                  </a:rPr>
                  <a:t> pour </a:t>
                </a:r>
                <a:r>
                  <a:rPr lang="en-GB" sz="1600" b="1" dirty="0" err="1">
                    <a:latin typeface="+mn-lt"/>
                  </a:rPr>
                  <a:t>choisir</a:t>
                </a:r>
                <a:r>
                  <a:rPr lang="en-GB" sz="1600" b="1" dirty="0">
                    <a:latin typeface="+mn-lt"/>
                  </a:rPr>
                  <a:t> de nouveaux </a:t>
                </a:r>
                <a:r>
                  <a:rPr lang="en-GB" sz="1600" b="1" dirty="0" err="1">
                    <a:latin typeface="+mn-lt"/>
                  </a:rPr>
                  <a:t>matériaux</a:t>
                </a:r>
                <a:r>
                  <a:rPr lang="en-GB" sz="1600" b="1" dirty="0">
                    <a:latin typeface="+mn-lt"/>
                  </a:rPr>
                  <a:t> et/</a:t>
                </a:r>
                <a:r>
                  <a:rPr lang="en-GB" sz="1600" b="1" dirty="0" err="1">
                    <a:latin typeface="+mn-lt"/>
                  </a:rPr>
                  <a:t>ou</a:t>
                </a:r>
                <a:r>
                  <a:rPr lang="en-GB" sz="1600" b="1" dirty="0">
                    <a:latin typeface="+mn-lt"/>
                  </a:rPr>
                  <a:t> </a:t>
                </a:r>
                <a:r>
                  <a:rPr lang="en-GB" sz="1600" b="1" dirty="0" err="1">
                    <a:latin typeface="+mn-lt"/>
                  </a:rPr>
                  <a:t>procédés</a:t>
                </a:r>
                <a:endParaRPr lang="en-GB" sz="1600" b="1" dirty="0">
                  <a:latin typeface="+mn-lt"/>
                </a:endParaRPr>
              </a:p>
            </p:txBody>
          </p:sp>
        </p:grpSp>
        <p:grpSp>
          <p:nvGrpSpPr>
            <p:cNvPr id="21" name="Group 118">
              <a:extLst>
                <a:ext uri="{FF2B5EF4-FFF2-40B4-BE49-F238E27FC236}">
                  <a16:creationId xmlns:a16="http://schemas.microsoft.com/office/drawing/2014/main" id="{76780F5C-B7B7-4C8D-9CFC-63928455B7AC}"/>
                </a:ext>
              </a:extLst>
            </p:cNvPr>
            <p:cNvGrpSpPr>
              <a:grpSpLocks/>
            </p:cNvGrpSpPr>
            <p:nvPr/>
          </p:nvGrpSpPr>
          <p:grpSpPr bwMode="auto">
            <a:xfrm>
              <a:off x="7352461" y="1061357"/>
              <a:ext cx="2344610" cy="830263"/>
              <a:chOff x="4156" y="726"/>
              <a:chExt cx="1363" cy="523"/>
            </a:xfrm>
          </p:grpSpPr>
          <p:sp>
            <p:nvSpPr>
              <p:cNvPr id="22" name="AutoShape 115">
                <a:extLst>
                  <a:ext uri="{FF2B5EF4-FFF2-40B4-BE49-F238E27FC236}">
                    <a16:creationId xmlns:a16="http://schemas.microsoft.com/office/drawing/2014/main" id="{ED7CE62E-A24D-4D4B-920B-CD07930162B8}"/>
                  </a:ext>
                </a:extLst>
              </p:cNvPr>
              <p:cNvSpPr>
                <a:spLocks noChangeArrowheads="1"/>
              </p:cNvSpPr>
              <p:nvPr/>
            </p:nvSpPr>
            <p:spPr bwMode="auto">
              <a:xfrm>
                <a:off x="4156" y="738"/>
                <a:ext cx="1352" cy="503"/>
              </a:xfrm>
              <a:prstGeom prst="chevron">
                <a:avLst>
                  <a:gd name="adj" fmla="val 38049"/>
                </a:avLst>
              </a:prstGeom>
              <a:solidFill>
                <a:schemeClr val="bg1">
                  <a:lumMod val="95000"/>
                </a:schemeClr>
              </a:solidFill>
              <a:ln w="9525">
                <a:solidFill>
                  <a:schemeClr val="accent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endParaRPr lang="en-GB" sz="2000" dirty="0">
                  <a:latin typeface="+mn-lt"/>
                </a:endParaRPr>
              </a:p>
            </p:txBody>
          </p:sp>
          <p:sp>
            <p:nvSpPr>
              <p:cNvPr id="23" name="Text Box 49">
                <a:extLst>
                  <a:ext uri="{FF2B5EF4-FFF2-40B4-BE49-F238E27FC236}">
                    <a16:creationId xmlns:a16="http://schemas.microsoft.com/office/drawing/2014/main" id="{DA96E22A-2C50-41DE-99FE-8123931BC500}"/>
                  </a:ext>
                </a:extLst>
              </p:cNvPr>
              <p:cNvSpPr txBox="1">
                <a:spLocks noChangeArrowheads="1"/>
              </p:cNvSpPr>
              <p:nvPr/>
            </p:nvSpPr>
            <p:spPr bwMode="auto">
              <a:xfrm>
                <a:off x="4271" y="726"/>
                <a:ext cx="124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600" b="1" dirty="0">
                    <a:latin typeface="+mn-lt"/>
                  </a:rPr>
                  <a:t>Recommender des </a:t>
                </a:r>
              </a:p>
              <a:p>
                <a:pPr algn="ctr">
                  <a:spcBef>
                    <a:spcPct val="0"/>
                  </a:spcBef>
                  <a:spcAft>
                    <a:spcPct val="0"/>
                  </a:spcAft>
                </a:pPr>
                <a:r>
                  <a:rPr lang="en-GB" sz="1600" b="1" dirty="0">
                    <a:latin typeface="+mn-lt"/>
                  </a:rPr>
                  <a:t>actions &amp; </a:t>
                </a:r>
                <a:r>
                  <a:rPr lang="en-GB" sz="1600" b="1" dirty="0" err="1">
                    <a:latin typeface="+mn-lt"/>
                  </a:rPr>
                  <a:t>évaluer</a:t>
                </a:r>
                <a:r>
                  <a:rPr lang="en-GB" sz="1600" b="1" dirty="0">
                    <a:latin typeface="+mn-lt"/>
                  </a:rPr>
                  <a:t> les gains </a:t>
                </a:r>
                <a:r>
                  <a:rPr lang="en-GB" sz="1600" b="1" dirty="0" err="1">
                    <a:latin typeface="+mn-lt"/>
                  </a:rPr>
                  <a:t>potentiels</a:t>
                </a:r>
                <a:endParaRPr lang="en-GB" sz="1600" b="1" dirty="0">
                  <a:latin typeface="+mn-lt"/>
                </a:endParaRPr>
              </a:p>
            </p:txBody>
          </p:sp>
        </p:grpSp>
      </p:grpSp>
      <p:grpSp>
        <p:nvGrpSpPr>
          <p:cNvPr id="26" name="Group 25">
            <a:extLst>
              <a:ext uri="{FF2B5EF4-FFF2-40B4-BE49-F238E27FC236}">
                <a16:creationId xmlns:a16="http://schemas.microsoft.com/office/drawing/2014/main" id="{73799987-0ED0-4272-B0A8-AD7A8B471F8B}"/>
              </a:ext>
            </a:extLst>
          </p:cNvPr>
          <p:cNvGrpSpPr>
            <a:grpSpLocks/>
          </p:cNvGrpSpPr>
          <p:nvPr/>
        </p:nvGrpSpPr>
        <p:grpSpPr bwMode="auto">
          <a:xfrm>
            <a:off x="1426126" y="2146943"/>
            <a:ext cx="5098037" cy="3451006"/>
            <a:chOff x="2255151" y="1812663"/>
            <a:chExt cx="4590124" cy="3105757"/>
          </a:xfrm>
        </p:grpSpPr>
        <p:cxnSp>
          <p:nvCxnSpPr>
            <p:cNvPr id="27" name="Straight Connector 97">
              <a:extLst>
                <a:ext uri="{FF2B5EF4-FFF2-40B4-BE49-F238E27FC236}">
                  <a16:creationId xmlns:a16="http://schemas.microsoft.com/office/drawing/2014/main" id="{0D94EA42-0848-4BB4-9D74-F5D3FA5EEEA7}"/>
                </a:ext>
              </a:extLst>
            </p:cNvPr>
            <p:cNvCxnSpPr>
              <a:cxnSpLocks noChangeShapeType="1"/>
            </p:cNvCxnSpPr>
            <p:nvPr/>
          </p:nvCxnSpPr>
          <p:spPr bwMode="auto">
            <a:xfrm>
              <a:off x="4640513" y="1812663"/>
              <a:ext cx="0" cy="373285"/>
            </a:xfrm>
            <a:prstGeom prst="line">
              <a:avLst/>
            </a:prstGeom>
            <a:noFill/>
            <a:ln w="38100" algn="ctr">
              <a:solidFill>
                <a:srgbClr val="666633"/>
              </a:solidFill>
              <a:round/>
              <a:headEnd/>
              <a:tailEnd type="triangle" w="med" len="lg"/>
            </a:ln>
            <a:extLst>
              <a:ext uri="{909E8E84-426E-40DD-AFC4-6F175D3DCCD1}">
                <a14:hiddenFill xmlns:a14="http://schemas.microsoft.com/office/drawing/2010/main">
                  <a:noFill/>
                </a14:hiddenFill>
              </a:ext>
            </a:extLst>
          </p:spPr>
        </p:cxnSp>
        <p:grpSp>
          <p:nvGrpSpPr>
            <p:cNvPr id="28" name="Group 162">
              <a:extLst>
                <a:ext uri="{FF2B5EF4-FFF2-40B4-BE49-F238E27FC236}">
                  <a16:creationId xmlns:a16="http://schemas.microsoft.com/office/drawing/2014/main" id="{D6370394-0BA7-4482-B45C-97B145D3845D}"/>
                </a:ext>
              </a:extLst>
            </p:cNvPr>
            <p:cNvGrpSpPr>
              <a:grpSpLocks/>
            </p:cNvGrpSpPr>
            <p:nvPr/>
          </p:nvGrpSpPr>
          <p:grpSpPr bwMode="auto">
            <a:xfrm>
              <a:off x="2255151" y="2129182"/>
              <a:ext cx="4590124" cy="2789238"/>
              <a:chOff x="1613" y="1922"/>
              <a:chExt cx="2669" cy="1757"/>
            </a:xfrm>
          </p:grpSpPr>
          <p:grpSp>
            <p:nvGrpSpPr>
              <p:cNvPr id="29" name="Group 154">
                <a:extLst>
                  <a:ext uri="{FF2B5EF4-FFF2-40B4-BE49-F238E27FC236}">
                    <a16:creationId xmlns:a16="http://schemas.microsoft.com/office/drawing/2014/main" id="{D4ACB964-A5BB-4274-ADAF-0E06EF42E099}"/>
                  </a:ext>
                </a:extLst>
              </p:cNvPr>
              <p:cNvGrpSpPr>
                <a:grpSpLocks/>
              </p:cNvGrpSpPr>
              <p:nvPr/>
            </p:nvGrpSpPr>
            <p:grpSpPr bwMode="auto">
              <a:xfrm>
                <a:off x="1672" y="1922"/>
                <a:ext cx="2610" cy="1757"/>
                <a:chOff x="2824" y="2016"/>
                <a:chExt cx="2610" cy="1757"/>
              </a:xfrm>
            </p:grpSpPr>
            <p:sp>
              <p:nvSpPr>
                <p:cNvPr id="31" name="Rectangle 146">
                  <a:extLst>
                    <a:ext uri="{FF2B5EF4-FFF2-40B4-BE49-F238E27FC236}">
                      <a16:creationId xmlns:a16="http://schemas.microsoft.com/office/drawing/2014/main" id="{DD1708DF-4FA8-456E-A4C6-3FC940685448}"/>
                    </a:ext>
                  </a:extLst>
                </p:cNvPr>
                <p:cNvSpPr>
                  <a:spLocks noChangeArrowheads="1"/>
                </p:cNvSpPr>
                <p:nvPr/>
              </p:nvSpPr>
              <p:spPr bwMode="auto">
                <a:xfrm>
                  <a:off x="2824" y="2016"/>
                  <a:ext cx="344" cy="1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2" name="Rectangle 145">
                  <a:extLst>
                    <a:ext uri="{FF2B5EF4-FFF2-40B4-BE49-F238E27FC236}">
                      <a16:creationId xmlns:a16="http://schemas.microsoft.com/office/drawing/2014/main" id="{95DCBA58-88B0-4C21-BA4F-01721D27EAD5}"/>
                    </a:ext>
                  </a:extLst>
                </p:cNvPr>
                <p:cNvSpPr>
                  <a:spLocks noChangeArrowheads="1"/>
                </p:cNvSpPr>
                <p:nvPr/>
              </p:nvSpPr>
              <p:spPr bwMode="auto">
                <a:xfrm>
                  <a:off x="3160" y="2096"/>
                  <a:ext cx="2272" cy="1600"/>
                </a:xfrm>
                <a:prstGeom prst="rect">
                  <a:avLst/>
                </a:prstGeom>
                <a:solidFill>
                  <a:schemeClr val="bg1"/>
                </a:solidFill>
                <a:ln w="28575">
                  <a:solidFill>
                    <a:srgbClr val="808000"/>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3" name="Line 260">
                  <a:extLst>
                    <a:ext uri="{FF2B5EF4-FFF2-40B4-BE49-F238E27FC236}">
                      <a16:creationId xmlns:a16="http://schemas.microsoft.com/office/drawing/2014/main" id="{53F54B63-2669-4C66-917D-138BC0B1179F}"/>
                    </a:ext>
                  </a:extLst>
                </p:cNvPr>
                <p:cNvSpPr>
                  <a:spLocks noChangeShapeType="1"/>
                </p:cNvSpPr>
                <p:nvPr/>
              </p:nvSpPr>
              <p:spPr bwMode="auto">
                <a:xfrm>
                  <a:off x="3176" y="315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4" name="Line 261">
                  <a:extLst>
                    <a:ext uri="{FF2B5EF4-FFF2-40B4-BE49-F238E27FC236}">
                      <a16:creationId xmlns:a16="http://schemas.microsoft.com/office/drawing/2014/main" id="{1EFE1E1A-5F8E-450D-AACB-020ED3CC7727}"/>
                    </a:ext>
                  </a:extLst>
                </p:cNvPr>
                <p:cNvSpPr>
                  <a:spLocks noChangeShapeType="1"/>
                </p:cNvSpPr>
                <p:nvPr/>
              </p:nvSpPr>
              <p:spPr bwMode="auto">
                <a:xfrm>
                  <a:off x="3184" y="3285"/>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Line 262">
                  <a:extLst>
                    <a:ext uri="{FF2B5EF4-FFF2-40B4-BE49-F238E27FC236}">
                      <a16:creationId xmlns:a16="http://schemas.microsoft.com/office/drawing/2014/main" id="{FC452ADC-E2BC-40DC-8BB9-C3D8A9CB6683}"/>
                    </a:ext>
                  </a:extLst>
                </p:cNvPr>
                <p:cNvSpPr>
                  <a:spLocks noChangeShapeType="1"/>
                </p:cNvSpPr>
                <p:nvPr/>
              </p:nvSpPr>
              <p:spPr bwMode="auto">
                <a:xfrm>
                  <a:off x="3184" y="341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6" name="Line 263">
                  <a:extLst>
                    <a:ext uri="{FF2B5EF4-FFF2-40B4-BE49-F238E27FC236}">
                      <a16:creationId xmlns:a16="http://schemas.microsoft.com/office/drawing/2014/main" id="{24AF5C5A-280E-4737-9690-04BE1D08473C}"/>
                    </a:ext>
                  </a:extLst>
                </p:cNvPr>
                <p:cNvSpPr>
                  <a:spLocks noChangeShapeType="1"/>
                </p:cNvSpPr>
                <p:nvPr/>
              </p:nvSpPr>
              <p:spPr bwMode="auto">
                <a:xfrm>
                  <a:off x="3184" y="3552"/>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7" name="Line 264">
                  <a:extLst>
                    <a:ext uri="{FF2B5EF4-FFF2-40B4-BE49-F238E27FC236}">
                      <a16:creationId xmlns:a16="http://schemas.microsoft.com/office/drawing/2014/main" id="{75F0039B-3671-412B-BC42-BD10BBC73F96}"/>
                    </a:ext>
                  </a:extLst>
                </p:cNvPr>
                <p:cNvSpPr>
                  <a:spLocks noChangeShapeType="1"/>
                </p:cNvSpPr>
                <p:nvPr/>
              </p:nvSpPr>
              <p:spPr bwMode="auto">
                <a:xfrm>
                  <a:off x="3184" y="3018"/>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8" name="Line 265">
                  <a:extLst>
                    <a:ext uri="{FF2B5EF4-FFF2-40B4-BE49-F238E27FC236}">
                      <a16:creationId xmlns:a16="http://schemas.microsoft.com/office/drawing/2014/main" id="{EAC72C47-D307-4847-9B37-64DD0B9546FA}"/>
                    </a:ext>
                  </a:extLst>
                </p:cNvPr>
                <p:cNvSpPr>
                  <a:spLocks noChangeShapeType="1"/>
                </p:cNvSpPr>
                <p:nvPr/>
              </p:nvSpPr>
              <p:spPr bwMode="auto">
                <a:xfrm>
                  <a:off x="3184" y="261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9" name="Line 266">
                  <a:extLst>
                    <a:ext uri="{FF2B5EF4-FFF2-40B4-BE49-F238E27FC236}">
                      <a16:creationId xmlns:a16="http://schemas.microsoft.com/office/drawing/2014/main" id="{3442E6B1-42CA-4E61-83AD-294632281D86}"/>
                    </a:ext>
                  </a:extLst>
                </p:cNvPr>
                <p:cNvSpPr>
                  <a:spLocks noChangeShapeType="1"/>
                </p:cNvSpPr>
                <p:nvPr/>
              </p:nvSpPr>
              <p:spPr bwMode="auto">
                <a:xfrm>
                  <a:off x="3184" y="248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0" name="Line 267">
                  <a:extLst>
                    <a:ext uri="{FF2B5EF4-FFF2-40B4-BE49-F238E27FC236}">
                      <a16:creationId xmlns:a16="http://schemas.microsoft.com/office/drawing/2014/main" id="{2C6D7710-8FE7-446F-ADB9-4201F6B76D0A}"/>
                    </a:ext>
                  </a:extLst>
                </p:cNvPr>
                <p:cNvSpPr>
                  <a:spLocks noChangeShapeType="1"/>
                </p:cNvSpPr>
                <p:nvPr/>
              </p:nvSpPr>
              <p:spPr bwMode="auto">
                <a:xfrm>
                  <a:off x="3184" y="2350"/>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1" name="Line 268">
                  <a:extLst>
                    <a:ext uri="{FF2B5EF4-FFF2-40B4-BE49-F238E27FC236}">
                      <a16:creationId xmlns:a16="http://schemas.microsoft.com/office/drawing/2014/main" id="{0392830F-37F4-4071-8661-AA70382210F8}"/>
                    </a:ext>
                  </a:extLst>
                </p:cNvPr>
                <p:cNvSpPr>
                  <a:spLocks noChangeShapeType="1"/>
                </p:cNvSpPr>
                <p:nvPr/>
              </p:nvSpPr>
              <p:spPr bwMode="auto">
                <a:xfrm>
                  <a:off x="3184" y="2217"/>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2" name="Line 269">
                  <a:extLst>
                    <a:ext uri="{FF2B5EF4-FFF2-40B4-BE49-F238E27FC236}">
                      <a16:creationId xmlns:a16="http://schemas.microsoft.com/office/drawing/2014/main" id="{BF592DD2-A2E9-4167-8233-BBE5C1D880E6}"/>
                    </a:ext>
                  </a:extLst>
                </p:cNvPr>
                <p:cNvSpPr>
                  <a:spLocks noChangeShapeType="1"/>
                </p:cNvSpPr>
                <p:nvPr/>
              </p:nvSpPr>
              <p:spPr bwMode="auto">
                <a:xfrm>
                  <a:off x="3184" y="2751"/>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3" name="Line 270">
                  <a:extLst>
                    <a:ext uri="{FF2B5EF4-FFF2-40B4-BE49-F238E27FC236}">
                      <a16:creationId xmlns:a16="http://schemas.microsoft.com/office/drawing/2014/main" id="{B42D89C6-E5CC-4ADB-B1FF-A20168AE2CB0}"/>
                    </a:ext>
                  </a:extLst>
                </p:cNvPr>
                <p:cNvSpPr>
                  <a:spLocks noChangeShapeType="1"/>
                </p:cNvSpPr>
                <p:nvPr/>
              </p:nvSpPr>
              <p:spPr bwMode="auto">
                <a:xfrm>
                  <a:off x="3184" y="2884"/>
                  <a:ext cx="2250"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4" name="Line 271">
                  <a:extLst>
                    <a:ext uri="{FF2B5EF4-FFF2-40B4-BE49-F238E27FC236}">
                      <a16:creationId xmlns:a16="http://schemas.microsoft.com/office/drawing/2014/main" id="{2627FE7B-333A-466E-BCE4-E6F2E6F23B41}"/>
                    </a:ext>
                  </a:extLst>
                </p:cNvPr>
                <p:cNvSpPr>
                  <a:spLocks noChangeShapeType="1"/>
                </p:cNvSpPr>
                <p:nvPr/>
              </p:nvSpPr>
              <p:spPr bwMode="auto">
                <a:xfrm flipV="1">
                  <a:off x="3504"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5" name="Line 272">
                  <a:extLst>
                    <a:ext uri="{FF2B5EF4-FFF2-40B4-BE49-F238E27FC236}">
                      <a16:creationId xmlns:a16="http://schemas.microsoft.com/office/drawing/2014/main" id="{10A6A1FD-2FC1-4485-AE4D-D40EC67823E0}"/>
                    </a:ext>
                  </a:extLst>
                </p:cNvPr>
                <p:cNvSpPr>
                  <a:spLocks noChangeShapeType="1"/>
                </p:cNvSpPr>
                <p:nvPr/>
              </p:nvSpPr>
              <p:spPr bwMode="auto">
                <a:xfrm flipV="1">
                  <a:off x="3826"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6" name="Line 273">
                  <a:extLst>
                    <a:ext uri="{FF2B5EF4-FFF2-40B4-BE49-F238E27FC236}">
                      <a16:creationId xmlns:a16="http://schemas.microsoft.com/office/drawing/2014/main" id="{09AAABC2-AC51-4AE9-AFD2-C32FFD3B33A8}"/>
                    </a:ext>
                  </a:extLst>
                </p:cNvPr>
                <p:cNvSpPr>
                  <a:spLocks noChangeShapeType="1"/>
                </p:cNvSpPr>
                <p:nvPr/>
              </p:nvSpPr>
              <p:spPr bwMode="auto">
                <a:xfrm flipV="1">
                  <a:off x="4148"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7" name="Line 274">
                  <a:extLst>
                    <a:ext uri="{FF2B5EF4-FFF2-40B4-BE49-F238E27FC236}">
                      <a16:creationId xmlns:a16="http://schemas.microsoft.com/office/drawing/2014/main" id="{70E5986A-16DE-4C0F-9E66-F11B8AF8AE52}"/>
                    </a:ext>
                  </a:extLst>
                </p:cNvPr>
                <p:cNvSpPr>
                  <a:spLocks noChangeShapeType="1"/>
                </p:cNvSpPr>
                <p:nvPr/>
              </p:nvSpPr>
              <p:spPr bwMode="auto">
                <a:xfrm flipV="1">
                  <a:off x="4470"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8" name="Line 275">
                  <a:extLst>
                    <a:ext uri="{FF2B5EF4-FFF2-40B4-BE49-F238E27FC236}">
                      <a16:creationId xmlns:a16="http://schemas.microsoft.com/office/drawing/2014/main" id="{131F38F2-7756-45B9-A6AA-736F6E29F5B9}"/>
                    </a:ext>
                  </a:extLst>
                </p:cNvPr>
                <p:cNvSpPr>
                  <a:spLocks noChangeShapeType="1"/>
                </p:cNvSpPr>
                <p:nvPr/>
              </p:nvSpPr>
              <p:spPr bwMode="auto">
                <a:xfrm flipV="1">
                  <a:off x="4792"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49" name="Text Box 276">
                  <a:extLst>
                    <a:ext uri="{FF2B5EF4-FFF2-40B4-BE49-F238E27FC236}">
                      <a16:creationId xmlns:a16="http://schemas.microsoft.com/office/drawing/2014/main" id="{370F791B-E8D8-4347-AF52-D488597A6A0B}"/>
                    </a:ext>
                  </a:extLst>
                </p:cNvPr>
                <p:cNvSpPr txBox="1">
                  <a:spLocks noChangeArrowheads="1"/>
                </p:cNvSpPr>
                <p:nvPr/>
              </p:nvSpPr>
              <p:spPr bwMode="auto">
                <a:xfrm>
                  <a:off x="2921" y="2018"/>
                  <a:ext cx="25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r">
                    <a:spcAft>
                      <a:spcPct val="155000"/>
                    </a:spcAft>
                  </a:pPr>
                  <a:r>
                    <a:rPr lang="en-GB" sz="1000" b="1" dirty="0"/>
                    <a:t>600</a:t>
                  </a:r>
                </a:p>
                <a:p>
                  <a:pPr algn="r">
                    <a:spcAft>
                      <a:spcPct val="155000"/>
                    </a:spcAft>
                  </a:pPr>
                  <a:r>
                    <a:rPr lang="en-GB" sz="1000" b="1" dirty="0"/>
                    <a:t> 400</a:t>
                  </a:r>
                </a:p>
                <a:p>
                  <a:pPr algn="r">
                    <a:spcAft>
                      <a:spcPct val="155000"/>
                    </a:spcAft>
                  </a:pPr>
                  <a:r>
                    <a:rPr lang="en-GB" sz="1000" b="1" dirty="0"/>
                    <a:t> 300</a:t>
                  </a:r>
                </a:p>
                <a:p>
                  <a:pPr algn="r">
                    <a:spcAft>
                      <a:spcPct val="155000"/>
                    </a:spcAft>
                  </a:pPr>
                  <a:r>
                    <a:rPr lang="en-GB" sz="1000" b="1" dirty="0"/>
                    <a:t> 200</a:t>
                  </a:r>
                </a:p>
                <a:p>
                  <a:pPr algn="r">
                    <a:spcAft>
                      <a:spcPct val="155000"/>
                    </a:spcAft>
                  </a:pPr>
                  <a:r>
                    <a:rPr lang="en-GB" sz="1000" b="1" dirty="0"/>
                    <a:t> 100</a:t>
                  </a:r>
                </a:p>
                <a:p>
                  <a:pPr algn="r">
                    <a:spcAft>
                      <a:spcPct val="155000"/>
                    </a:spcAft>
                  </a:pPr>
                  <a:r>
                    <a:rPr lang="en-GB" sz="1000" b="1" dirty="0"/>
                    <a:t>    0</a:t>
                  </a:r>
                </a:p>
                <a:p>
                  <a:pPr algn="r">
                    <a:spcAft>
                      <a:spcPct val="155000"/>
                    </a:spcAft>
                  </a:pPr>
                  <a:r>
                    <a:rPr lang="en-GB" sz="1000" b="1" dirty="0"/>
                    <a:t>-100</a:t>
                  </a:r>
                </a:p>
              </p:txBody>
            </p:sp>
            <p:sp>
              <p:nvSpPr>
                <p:cNvPr id="50" name="Text Box 278">
                  <a:extLst>
                    <a:ext uri="{FF2B5EF4-FFF2-40B4-BE49-F238E27FC236}">
                      <a16:creationId xmlns:a16="http://schemas.microsoft.com/office/drawing/2014/main" id="{DC90686B-727B-4AB1-BCF2-C4A16DE17106}"/>
                    </a:ext>
                  </a:extLst>
                </p:cNvPr>
                <p:cNvSpPr txBox="1">
                  <a:spLocks noChangeArrowheads="1"/>
                </p:cNvSpPr>
                <p:nvPr/>
              </p:nvSpPr>
              <p:spPr bwMode="auto">
                <a:xfrm rot="18471160">
                  <a:off x="3391" y="2454"/>
                  <a:ext cx="403"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err="1"/>
                    <a:t>Matériau</a:t>
                  </a:r>
                  <a:endParaRPr lang="en-GB" sz="1000" b="1" dirty="0"/>
                </a:p>
              </p:txBody>
            </p:sp>
            <p:sp>
              <p:nvSpPr>
                <p:cNvPr id="51" name="Text Box 279">
                  <a:extLst>
                    <a:ext uri="{FF2B5EF4-FFF2-40B4-BE49-F238E27FC236}">
                      <a16:creationId xmlns:a16="http://schemas.microsoft.com/office/drawing/2014/main" id="{70DE308A-8A19-43EA-80AC-A27411EB4D2C}"/>
                    </a:ext>
                  </a:extLst>
                </p:cNvPr>
                <p:cNvSpPr txBox="1">
                  <a:spLocks noChangeArrowheads="1"/>
                </p:cNvSpPr>
                <p:nvPr/>
              </p:nvSpPr>
              <p:spPr bwMode="auto">
                <a:xfrm rot="18471160">
                  <a:off x="3686" y="2858"/>
                  <a:ext cx="495"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t>Fabrication</a:t>
                  </a:r>
                </a:p>
              </p:txBody>
            </p:sp>
            <p:sp>
              <p:nvSpPr>
                <p:cNvPr id="52" name="Text Box 280">
                  <a:extLst>
                    <a:ext uri="{FF2B5EF4-FFF2-40B4-BE49-F238E27FC236}">
                      <a16:creationId xmlns:a16="http://schemas.microsoft.com/office/drawing/2014/main" id="{CE23E884-D0FA-42BA-BF12-FF9D7040A53C}"/>
                    </a:ext>
                  </a:extLst>
                </p:cNvPr>
                <p:cNvSpPr txBox="1">
                  <a:spLocks noChangeArrowheads="1"/>
                </p:cNvSpPr>
                <p:nvPr/>
              </p:nvSpPr>
              <p:spPr bwMode="auto">
                <a:xfrm rot="-3128840">
                  <a:off x="3903" y="3017"/>
                  <a:ext cx="493" cy="1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t>Transport</a:t>
                  </a:r>
                </a:p>
              </p:txBody>
            </p:sp>
            <p:sp>
              <p:nvSpPr>
                <p:cNvPr id="53" name="Text Box 281">
                  <a:extLst>
                    <a:ext uri="{FF2B5EF4-FFF2-40B4-BE49-F238E27FC236}">
                      <a16:creationId xmlns:a16="http://schemas.microsoft.com/office/drawing/2014/main" id="{0AC26E2C-D732-4183-8ADB-15B68B0C5A89}"/>
                    </a:ext>
                  </a:extLst>
                </p:cNvPr>
                <p:cNvSpPr txBox="1">
                  <a:spLocks noChangeArrowheads="1"/>
                </p:cNvSpPr>
                <p:nvPr/>
              </p:nvSpPr>
              <p:spPr bwMode="auto">
                <a:xfrm rot="18471160">
                  <a:off x="4157" y="2465"/>
                  <a:ext cx="455"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t>Utilisation</a:t>
                  </a:r>
                </a:p>
              </p:txBody>
            </p:sp>
            <p:sp>
              <p:nvSpPr>
                <p:cNvPr id="54" name="Text Box 282">
                  <a:extLst>
                    <a:ext uri="{FF2B5EF4-FFF2-40B4-BE49-F238E27FC236}">
                      <a16:creationId xmlns:a16="http://schemas.microsoft.com/office/drawing/2014/main" id="{33AA62FC-F357-4B12-890E-7BB34753044E}"/>
                    </a:ext>
                  </a:extLst>
                </p:cNvPr>
                <p:cNvSpPr txBox="1">
                  <a:spLocks noChangeArrowheads="1"/>
                </p:cNvSpPr>
                <p:nvPr/>
              </p:nvSpPr>
              <p:spPr bwMode="auto">
                <a:xfrm rot="18471160">
                  <a:off x="4545" y="3152"/>
                  <a:ext cx="495"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a:t>Elimination</a:t>
                  </a:r>
                </a:p>
              </p:txBody>
            </p:sp>
            <p:sp>
              <p:nvSpPr>
                <p:cNvPr id="55" name="Line 288">
                  <a:extLst>
                    <a:ext uri="{FF2B5EF4-FFF2-40B4-BE49-F238E27FC236}">
                      <a16:creationId xmlns:a16="http://schemas.microsoft.com/office/drawing/2014/main" id="{66889A96-7E07-4AD3-AEE8-32FBEF73C3B5}"/>
                    </a:ext>
                  </a:extLst>
                </p:cNvPr>
                <p:cNvSpPr>
                  <a:spLocks noChangeShapeType="1"/>
                </p:cNvSpPr>
                <p:nvPr/>
              </p:nvSpPr>
              <p:spPr bwMode="auto">
                <a:xfrm flipV="1">
                  <a:off x="5114" y="2091"/>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6" name="Text Box 289">
                  <a:extLst>
                    <a:ext uri="{FF2B5EF4-FFF2-40B4-BE49-F238E27FC236}">
                      <a16:creationId xmlns:a16="http://schemas.microsoft.com/office/drawing/2014/main" id="{3B7A1939-442F-4E55-A8CD-C2A6D5B3ABBC}"/>
                    </a:ext>
                  </a:extLst>
                </p:cNvPr>
                <p:cNvSpPr txBox="1">
                  <a:spLocks noChangeArrowheads="1"/>
                </p:cNvSpPr>
                <p:nvPr/>
              </p:nvSpPr>
              <p:spPr bwMode="auto">
                <a:xfrm rot="18471160">
                  <a:off x="4919" y="3152"/>
                  <a:ext cx="568" cy="1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000" b="1" dirty="0" err="1"/>
                    <a:t>Potentiel</a:t>
                  </a:r>
                  <a:r>
                    <a:rPr lang="en-GB" sz="1000" b="1" dirty="0"/>
                    <a:t> </a:t>
                  </a:r>
                  <a:r>
                    <a:rPr lang="en-GB" sz="1000" b="1" dirty="0" err="1"/>
                    <a:t>FdV</a:t>
                  </a:r>
                  <a:endParaRPr lang="en-GB" sz="1000" b="1" dirty="0"/>
                </a:p>
              </p:txBody>
            </p:sp>
            <p:sp>
              <p:nvSpPr>
                <p:cNvPr id="57" name="Rectangle 290" descr="Wide downward diagonal">
                  <a:extLst>
                    <a:ext uri="{FF2B5EF4-FFF2-40B4-BE49-F238E27FC236}">
                      <a16:creationId xmlns:a16="http://schemas.microsoft.com/office/drawing/2014/main" id="{AC825AEF-CECA-44B6-A0C4-B2E3B99081ED}"/>
                    </a:ext>
                  </a:extLst>
                </p:cNvPr>
                <p:cNvSpPr>
                  <a:spLocks noChangeArrowheads="1"/>
                </p:cNvSpPr>
                <p:nvPr/>
              </p:nvSpPr>
              <p:spPr bwMode="auto">
                <a:xfrm>
                  <a:off x="5004" y="3414"/>
                  <a:ext cx="114" cy="237"/>
                </a:xfrm>
                <a:prstGeom prst="rect">
                  <a:avLst/>
                </a:prstGeom>
                <a:pattFill prst="wdDnDiag">
                  <a:fgClr>
                    <a:srgbClr val="99CC00"/>
                  </a:fgClr>
                  <a:bgClr>
                    <a:schemeClr val="bg1"/>
                  </a:bgClr>
                </a:pattFill>
                <a:ln w="9525">
                  <a:solidFill>
                    <a:srgbClr val="99CC00"/>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58" name="Line 291">
                  <a:extLst>
                    <a:ext uri="{FF2B5EF4-FFF2-40B4-BE49-F238E27FC236}">
                      <a16:creationId xmlns:a16="http://schemas.microsoft.com/office/drawing/2014/main" id="{BDA19D49-DE1C-4E7D-81A7-902C0BE19F8F}"/>
                    </a:ext>
                  </a:extLst>
                </p:cNvPr>
                <p:cNvSpPr>
                  <a:spLocks noChangeShapeType="1"/>
                </p:cNvSpPr>
                <p:nvPr/>
              </p:nvSpPr>
              <p:spPr bwMode="auto">
                <a:xfrm>
                  <a:off x="3174" y="3421"/>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9" name="Text Box 255">
                  <a:extLst>
                    <a:ext uri="{FF2B5EF4-FFF2-40B4-BE49-F238E27FC236}">
                      <a16:creationId xmlns:a16="http://schemas.microsoft.com/office/drawing/2014/main" id="{48C5D6D9-5CBE-4677-9976-F9F321B66C6A}"/>
                    </a:ext>
                  </a:extLst>
                </p:cNvPr>
                <p:cNvSpPr txBox="1">
                  <a:spLocks noChangeArrowheads="1"/>
                </p:cNvSpPr>
                <p:nvPr/>
              </p:nvSpPr>
              <p:spPr bwMode="auto">
                <a:xfrm>
                  <a:off x="3720" y="2128"/>
                  <a:ext cx="975" cy="157"/>
                </a:xfrm>
                <a:prstGeom prst="rect">
                  <a:avLst/>
                </a:prstGeom>
                <a:solidFill>
                  <a:schemeClr val="bg1"/>
                </a:solidFill>
                <a:ln w="9525">
                  <a:solidFill>
                    <a:srgbClr val="808000"/>
                  </a:solidFill>
                  <a:miter lim="800000"/>
                  <a:headEnd/>
                  <a:tailEnd/>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200" b="1" i="1" dirty="0" err="1"/>
                    <a:t>Initiale</a:t>
                  </a:r>
                  <a:r>
                    <a:rPr lang="en-GB" sz="1200" b="1" i="1" dirty="0"/>
                    <a:t> et </a:t>
                  </a:r>
                  <a:r>
                    <a:rPr lang="en-GB" sz="1200" b="1" i="1" dirty="0" err="1"/>
                    <a:t>reconception</a:t>
                  </a:r>
                  <a:endParaRPr lang="en-GB" sz="1200" b="1" i="1" dirty="0"/>
                </a:p>
              </p:txBody>
            </p:sp>
            <p:sp>
              <p:nvSpPr>
                <p:cNvPr id="60" name="Rectangle 140">
                  <a:extLst>
                    <a:ext uri="{FF2B5EF4-FFF2-40B4-BE49-F238E27FC236}">
                      <a16:creationId xmlns:a16="http://schemas.microsoft.com/office/drawing/2014/main" id="{65794067-F320-4694-A029-5353E2F9B2F9}"/>
                    </a:ext>
                  </a:extLst>
                </p:cNvPr>
                <p:cNvSpPr>
                  <a:spLocks noChangeArrowheads="1"/>
                </p:cNvSpPr>
                <p:nvPr/>
              </p:nvSpPr>
              <p:spPr bwMode="auto">
                <a:xfrm>
                  <a:off x="3360" y="2672"/>
                  <a:ext cx="128" cy="744"/>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1" name="Rectangle 141">
                  <a:extLst>
                    <a:ext uri="{FF2B5EF4-FFF2-40B4-BE49-F238E27FC236}">
                      <a16:creationId xmlns:a16="http://schemas.microsoft.com/office/drawing/2014/main" id="{BB84813B-89D3-4904-94A0-510E3649147A}"/>
                    </a:ext>
                  </a:extLst>
                </p:cNvPr>
                <p:cNvSpPr>
                  <a:spLocks noChangeArrowheads="1"/>
                </p:cNvSpPr>
                <p:nvPr/>
              </p:nvSpPr>
              <p:spPr bwMode="auto">
                <a:xfrm>
                  <a:off x="3696" y="3196"/>
                  <a:ext cx="104" cy="220"/>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2" name="Rectangle 142">
                  <a:extLst>
                    <a:ext uri="{FF2B5EF4-FFF2-40B4-BE49-F238E27FC236}">
                      <a16:creationId xmlns:a16="http://schemas.microsoft.com/office/drawing/2014/main" id="{05AB277D-3007-4090-8EDF-3DE4AADFFAE7}"/>
                    </a:ext>
                  </a:extLst>
                </p:cNvPr>
                <p:cNvSpPr>
                  <a:spLocks noChangeArrowheads="1"/>
                </p:cNvSpPr>
                <p:nvPr/>
              </p:nvSpPr>
              <p:spPr bwMode="auto">
                <a:xfrm>
                  <a:off x="4016" y="3300"/>
                  <a:ext cx="112" cy="116"/>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3" name="Rectangle 143">
                  <a:extLst>
                    <a:ext uri="{FF2B5EF4-FFF2-40B4-BE49-F238E27FC236}">
                      <a16:creationId xmlns:a16="http://schemas.microsoft.com/office/drawing/2014/main" id="{83EA8966-9178-404F-8990-503940B56F45}"/>
                    </a:ext>
                  </a:extLst>
                </p:cNvPr>
                <p:cNvSpPr>
                  <a:spLocks noChangeArrowheads="1"/>
                </p:cNvSpPr>
                <p:nvPr/>
              </p:nvSpPr>
              <p:spPr bwMode="auto">
                <a:xfrm>
                  <a:off x="4336" y="2700"/>
                  <a:ext cx="120" cy="716"/>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4" name="Rectangle 144">
                  <a:extLst>
                    <a:ext uri="{FF2B5EF4-FFF2-40B4-BE49-F238E27FC236}">
                      <a16:creationId xmlns:a16="http://schemas.microsoft.com/office/drawing/2014/main" id="{89DAC09E-C342-45D2-B538-B71098541954}"/>
                    </a:ext>
                  </a:extLst>
                </p:cNvPr>
                <p:cNvSpPr>
                  <a:spLocks noChangeArrowheads="1"/>
                </p:cNvSpPr>
                <p:nvPr/>
              </p:nvSpPr>
              <p:spPr bwMode="auto">
                <a:xfrm>
                  <a:off x="4664" y="3381"/>
                  <a:ext cx="120" cy="27"/>
                </a:xfrm>
                <a:prstGeom prst="rect">
                  <a:avLst/>
                </a:prstGeom>
                <a:solidFill>
                  <a:srgbClr val="99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5" name="Rectangle 147">
                  <a:extLst>
                    <a:ext uri="{FF2B5EF4-FFF2-40B4-BE49-F238E27FC236}">
                      <a16:creationId xmlns:a16="http://schemas.microsoft.com/office/drawing/2014/main" id="{F6A42AC0-123E-4932-BC52-BCDCB56F430A}"/>
                    </a:ext>
                  </a:extLst>
                </p:cNvPr>
                <p:cNvSpPr>
                  <a:spLocks noChangeArrowheads="1"/>
                </p:cNvSpPr>
                <p:nvPr/>
              </p:nvSpPr>
              <p:spPr bwMode="auto">
                <a:xfrm>
                  <a:off x="3504" y="2936"/>
                  <a:ext cx="120" cy="480"/>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6" name="Rectangle 148">
                  <a:extLst>
                    <a:ext uri="{FF2B5EF4-FFF2-40B4-BE49-F238E27FC236}">
                      <a16:creationId xmlns:a16="http://schemas.microsoft.com/office/drawing/2014/main" id="{F59FBC29-079F-413D-B1AA-FCFAA929B2D5}"/>
                    </a:ext>
                  </a:extLst>
                </p:cNvPr>
                <p:cNvSpPr>
                  <a:spLocks noChangeArrowheads="1"/>
                </p:cNvSpPr>
                <p:nvPr/>
              </p:nvSpPr>
              <p:spPr bwMode="auto">
                <a:xfrm>
                  <a:off x="3816" y="3232"/>
                  <a:ext cx="96" cy="184"/>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7" name="Rectangle 149">
                  <a:extLst>
                    <a:ext uri="{FF2B5EF4-FFF2-40B4-BE49-F238E27FC236}">
                      <a16:creationId xmlns:a16="http://schemas.microsoft.com/office/drawing/2014/main" id="{CE6F0398-38B9-41E7-9086-D103FAB7D3A0}"/>
                    </a:ext>
                  </a:extLst>
                </p:cNvPr>
                <p:cNvSpPr>
                  <a:spLocks noChangeArrowheads="1"/>
                </p:cNvSpPr>
                <p:nvPr/>
              </p:nvSpPr>
              <p:spPr bwMode="auto">
                <a:xfrm>
                  <a:off x="4152" y="3336"/>
                  <a:ext cx="104" cy="80"/>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8" name="Rectangle 150">
                  <a:extLst>
                    <a:ext uri="{FF2B5EF4-FFF2-40B4-BE49-F238E27FC236}">
                      <a16:creationId xmlns:a16="http://schemas.microsoft.com/office/drawing/2014/main" id="{16D5E868-4B09-40E3-83F2-524E918FBF8E}"/>
                    </a:ext>
                  </a:extLst>
                </p:cNvPr>
                <p:cNvSpPr>
                  <a:spLocks noChangeArrowheads="1"/>
                </p:cNvSpPr>
                <p:nvPr/>
              </p:nvSpPr>
              <p:spPr bwMode="auto">
                <a:xfrm>
                  <a:off x="4480" y="2360"/>
                  <a:ext cx="112" cy="1056"/>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69" name="Rectangle 152">
                  <a:extLst>
                    <a:ext uri="{FF2B5EF4-FFF2-40B4-BE49-F238E27FC236}">
                      <a16:creationId xmlns:a16="http://schemas.microsoft.com/office/drawing/2014/main" id="{C631666C-1ED9-4181-9A49-04BABC3159AE}"/>
                    </a:ext>
                  </a:extLst>
                </p:cNvPr>
                <p:cNvSpPr>
                  <a:spLocks noChangeArrowheads="1"/>
                </p:cNvSpPr>
                <p:nvPr/>
              </p:nvSpPr>
              <p:spPr bwMode="auto">
                <a:xfrm>
                  <a:off x="4800" y="3381"/>
                  <a:ext cx="120" cy="27"/>
                </a:xfrm>
                <a:prstGeom prst="rect">
                  <a:avLst/>
                </a:prstGeom>
                <a:solidFill>
                  <a:srgbClr val="FFCC00"/>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70" name="Rectangle 290" descr="Wide downward diagonal">
                  <a:extLst>
                    <a:ext uri="{FF2B5EF4-FFF2-40B4-BE49-F238E27FC236}">
                      <a16:creationId xmlns:a16="http://schemas.microsoft.com/office/drawing/2014/main" id="{2FC17A4B-B52D-42A0-BCAC-0352064B2521}"/>
                    </a:ext>
                  </a:extLst>
                </p:cNvPr>
                <p:cNvSpPr>
                  <a:spLocks noChangeArrowheads="1"/>
                </p:cNvSpPr>
                <p:nvPr/>
              </p:nvSpPr>
              <p:spPr bwMode="auto">
                <a:xfrm>
                  <a:off x="5140" y="3422"/>
                  <a:ext cx="114" cy="237"/>
                </a:xfrm>
                <a:prstGeom prst="rect">
                  <a:avLst/>
                </a:prstGeom>
                <a:pattFill prst="wdDnDiag">
                  <a:fgClr>
                    <a:srgbClr val="FFCC00"/>
                  </a:fgClr>
                  <a:bgClr>
                    <a:schemeClr val="bg1"/>
                  </a:bgClr>
                </a:pattFill>
                <a:ln w="9525">
                  <a:solidFill>
                    <a:srgbClr val="99CC00"/>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30" name="Text Box 277">
                <a:extLst>
                  <a:ext uri="{FF2B5EF4-FFF2-40B4-BE49-F238E27FC236}">
                    <a16:creationId xmlns:a16="http://schemas.microsoft.com/office/drawing/2014/main" id="{A78E7E82-C5C1-42BF-922E-6F8D13C82F84}"/>
                  </a:ext>
                </a:extLst>
              </p:cNvPr>
              <p:cNvSpPr txBox="1">
                <a:spLocks noChangeArrowheads="1"/>
              </p:cNvSpPr>
              <p:nvPr/>
            </p:nvSpPr>
            <p:spPr bwMode="auto">
              <a:xfrm rot="-5400000">
                <a:off x="1338" y="2662"/>
                <a:ext cx="73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a:t>Energy (MJ)</a:t>
                </a:r>
              </a:p>
            </p:txBody>
          </p:sp>
        </p:grpSp>
      </p:grpSp>
      <p:sp>
        <p:nvSpPr>
          <p:cNvPr id="71" name="Text Box 79">
            <a:extLst>
              <a:ext uri="{FF2B5EF4-FFF2-40B4-BE49-F238E27FC236}">
                <a16:creationId xmlns:a16="http://schemas.microsoft.com/office/drawing/2014/main" id="{6BE5B8E5-AE3B-4A36-BC20-A9B8E24C0A9B}"/>
              </a:ext>
            </a:extLst>
          </p:cNvPr>
          <p:cNvSpPr txBox="1">
            <a:spLocks noChangeArrowheads="1"/>
          </p:cNvSpPr>
          <p:nvPr/>
        </p:nvSpPr>
        <p:spPr bwMode="auto">
          <a:xfrm>
            <a:off x="6820794" y="2355214"/>
            <a:ext cx="4243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err="1">
                <a:latin typeface="+mn-lt"/>
              </a:rPr>
              <a:t>L’exploration</a:t>
            </a:r>
            <a:r>
              <a:rPr lang="en-GB" dirty="0">
                <a:latin typeface="+mn-lt"/>
              </a:rPr>
              <a:t> de </a:t>
            </a:r>
            <a:r>
              <a:rPr lang="en-GB" dirty="0" err="1">
                <a:latin typeface="+mn-lt"/>
              </a:rPr>
              <a:t>scénarios</a:t>
            </a:r>
            <a:r>
              <a:rPr lang="en-GB" dirty="0">
                <a:latin typeface="+mn-lt"/>
              </a:rPr>
              <a:t> a </a:t>
            </a:r>
            <a:r>
              <a:rPr lang="en-GB" dirty="0" err="1">
                <a:latin typeface="+mn-lt"/>
              </a:rPr>
              <a:t>impliqué</a:t>
            </a:r>
            <a:r>
              <a:rPr lang="en-GB" dirty="0">
                <a:latin typeface="+mn-lt"/>
              </a:rPr>
              <a:t> des suppositions</a:t>
            </a:r>
          </a:p>
        </p:txBody>
      </p:sp>
      <p:sp>
        <p:nvSpPr>
          <p:cNvPr id="72" name="Text Box 80">
            <a:extLst>
              <a:ext uri="{FF2B5EF4-FFF2-40B4-BE49-F238E27FC236}">
                <a16:creationId xmlns:a16="http://schemas.microsoft.com/office/drawing/2014/main" id="{5A7ED1B2-EDB5-4B8D-985A-20D40A5B8EE2}"/>
              </a:ext>
            </a:extLst>
          </p:cNvPr>
          <p:cNvSpPr txBox="1">
            <a:spLocks noChangeArrowheads="1"/>
          </p:cNvSpPr>
          <p:nvPr/>
        </p:nvSpPr>
        <p:spPr bwMode="auto">
          <a:xfrm>
            <a:off x="6820794" y="3042293"/>
            <a:ext cx="3523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err="1">
                <a:latin typeface="+mn-lt"/>
              </a:rPr>
              <a:t>Pouvons</a:t>
            </a:r>
            <a:r>
              <a:rPr lang="en-GB" dirty="0">
                <a:latin typeface="+mn-lt"/>
              </a:rPr>
              <a:t>-nous faire </a:t>
            </a:r>
            <a:r>
              <a:rPr lang="en-GB" dirty="0" err="1">
                <a:latin typeface="+mn-lt"/>
              </a:rPr>
              <a:t>mieux</a:t>
            </a:r>
            <a:r>
              <a:rPr lang="en-GB" dirty="0">
                <a:latin typeface="+mn-lt"/>
              </a:rPr>
              <a:t>?</a:t>
            </a:r>
            <a:br>
              <a:rPr lang="en-GB" dirty="0">
                <a:latin typeface="+mn-lt"/>
              </a:rPr>
            </a:br>
            <a:r>
              <a:rPr lang="en-GB" dirty="0">
                <a:latin typeface="+mn-lt"/>
              </a:rPr>
              <a:t> Etre </a:t>
            </a:r>
            <a:r>
              <a:rPr lang="en-GB" dirty="0" err="1">
                <a:latin typeface="+mn-lt"/>
              </a:rPr>
              <a:t>systématique</a:t>
            </a:r>
            <a:r>
              <a:rPr lang="en-GB" dirty="0">
                <a:latin typeface="+mn-lt"/>
              </a:rPr>
              <a:t>?</a:t>
            </a:r>
          </a:p>
        </p:txBody>
      </p:sp>
      <p:sp>
        <p:nvSpPr>
          <p:cNvPr id="73" name="Text Box 27">
            <a:extLst>
              <a:ext uri="{FF2B5EF4-FFF2-40B4-BE49-F238E27FC236}">
                <a16:creationId xmlns:a16="http://schemas.microsoft.com/office/drawing/2014/main" id="{EA419688-D09E-4514-8DB8-B63D564D9590}"/>
              </a:ext>
            </a:extLst>
          </p:cNvPr>
          <p:cNvSpPr txBox="1">
            <a:spLocks noChangeArrowheads="1"/>
          </p:cNvSpPr>
          <p:nvPr/>
        </p:nvSpPr>
        <p:spPr bwMode="auto">
          <a:xfrm>
            <a:off x="6820793" y="5251631"/>
            <a:ext cx="3828635" cy="34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
                <a:schemeClr val="accent1"/>
              </a:buClr>
              <a:buSzPct val="110000"/>
              <a:buFont typeface="Wingdings" panose="05000000000000000000" pitchFamily="2" charset="2"/>
              <a:buChar char="§"/>
            </a:pPr>
            <a:r>
              <a:rPr lang="en-GB" dirty="0" err="1">
                <a:latin typeface="+mn-lt"/>
              </a:rPr>
              <a:t>Mettre</a:t>
            </a:r>
            <a:r>
              <a:rPr lang="en-GB" dirty="0">
                <a:latin typeface="+mn-lt"/>
              </a:rPr>
              <a:t> </a:t>
            </a:r>
            <a:r>
              <a:rPr lang="en-GB" dirty="0" err="1">
                <a:latin typeface="+mn-lt"/>
              </a:rPr>
              <a:t>en</a:t>
            </a:r>
            <a:r>
              <a:rPr lang="en-GB" dirty="0">
                <a:latin typeface="+mn-lt"/>
              </a:rPr>
              <a:t> </a:t>
            </a:r>
            <a:r>
              <a:rPr lang="en-GB" dirty="0" err="1">
                <a:latin typeface="+mn-lt"/>
              </a:rPr>
              <a:t>œuvre</a:t>
            </a:r>
            <a:r>
              <a:rPr lang="en-GB" dirty="0">
                <a:latin typeface="+mn-lt"/>
              </a:rPr>
              <a:t> de la </a:t>
            </a:r>
            <a:r>
              <a:rPr lang="en-GB" dirty="0" err="1">
                <a:latin typeface="+mn-lt"/>
              </a:rPr>
              <a:t>méthodologie</a:t>
            </a:r>
            <a:r>
              <a:rPr lang="en-GB" dirty="0">
                <a:latin typeface="+mn-lt"/>
              </a:rPr>
              <a:t> de </a:t>
            </a:r>
            <a:r>
              <a:rPr lang="en-GB" dirty="0" err="1">
                <a:latin typeface="+mn-lt"/>
              </a:rPr>
              <a:t>sélection</a:t>
            </a:r>
            <a:endParaRPr lang="en-GB" dirty="0">
              <a:latin typeface="+mn-lt"/>
              <a:cs typeface="Calibri"/>
            </a:endParaRPr>
          </a:p>
        </p:txBody>
      </p:sp>
      <p:grpSp>
        <p:nvGrpSpPr>
          <p:cNvPr id="74" name="Group 73">
            <a:extLst>
              <a:ext uri="{FF2B5EF4-FFF2-40B4-BE49-F238E27FC236}">
                <a16:creationId xmlns:a16="http://schemas.microsoft.com/office/drawing/2014/main" id="{9EC25F32-4DB6-4DAE-9C84-1ED329B96276}"/>
              </a:ext>
            </a:extLst>
          </p:cNvPr>
          <p:cNvGrpSpPr>
            <a:grpSpLocks/>
          </p:cNvGrpSpPr>
          <p:nvPr/>
        </p:nvGrpSpPr>
        <p:grpSpPr bwMode="auto">
          <a:xfrm>
            <a:off x="4765688" y="3882534"/>
            <a:ext cx="5591328" cy="338554"/>
            <a:chOff x="3386056" y="3837523"/>
            <a:chExt cx="5590973" cy="338967"/>
          </a:xfrm>
        </p:grpSpPr>
        <p:grpSp>
          <p:nvGrpSpPr>
            <p:cNvPr id="75" name="Group 14">
              <a:extLst>
                <a:ext uri="{FF2B5EF4-FFF2-40B4-BE49-F238E27FC236}">
                  <a16:creationId xmlns:a16="http://schemas.microsoft.com/office/drawing/2014/main" id="{4CD00863-7614-4976-A6EB-9533284EDB74}"/>
                </a:ext>
              </a:extLst>
            </p:cNvPr>
            <p:cNvGrpSpPr>
              <a:grpSpLocks/>
            </p:cNvGrpSpPr>
            <p:nvPr/>
          </p:nvGrpSpPr>
          <p:grpSpPr bwMode="auto">
            <a:xfrm>
              <a:off x="3386056" y="3956312"/>
              <a:ext cx="2150448" cy="100545"/>
              <a:chOff x="8335834" y="4119064"/>
              <a:chExt cx="2150448" cy="100545"/>
            </a:xfrm>
          </p:grpSpPr>
          <p:sp>
            <p:nvSpPr>
              <p:cNvPr id="77" name="Oval 11">
                <a:extLst>
                  <a:ext uri="{FF2B5EF4-FFF2-40B4-BE49-F238E27FC236}">
                    <a16:creationId xmlns:a16="http://schemas.microsoft.com/office/drawing/2014/main" id="{B1157114-5D25-4AAB-8182-20E14072FBCB}"/>
                  </a:ext>
                </a:extLst>
              </p:cNvPr>
              <p:cNvSpPr>
                <a:spLocks noChangeArrowheads="1"/>
              </p:cNvSpPr>
              <p:nvPr/>
            </p:nvSpPr>
            <p:spPr bwMode="auto">
              <a:xfrm>
                <a:off x="8335834" y="4119064"/>
                <a:ext cx="138598" cy="100545"/>
              </a:xfrm>
              <a:prstGeom prst="ellipse">
                <a:avLst/>
              </a:prstGeom>
              <a:solidFill>
                <a:schemeClr val="bg1"/>
              </a:solidFill>
              <a:ln w="38100" algn="ctr">
                <a:solidFill>
                  <a:schemeClr val="tx1"/>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cxnSp>
            <p:nvCxnSpPr>
              <p:cNvPr id="78" name="Straight Connector 13">
                <a:extLst>
                  <a:ext uri="{FF2B5EF4-FFF2-40B4-BE49-F238E27FC236}">
                    <a16:creationId xmlns:a16="http://schemas.microsoft.com/office/drawing/2014/main" id="{161D3DFF-6F39-4626-B9B6-B7D00169D269}"/>
                  </a:ext>
                </a:extLst>
              </p:cNvPr>
              <p:cNvCxnSpPr>
                <a:cxnSpLocks noChangeShapeType="1"/>
                <a:stCxn id="77" idx="6"/>
              </p:cNvCxnSpPr>
              <p:nvPr/>
            </p:nvCxnSpPr>
            <p:spPr bwMode="auto">
              <a:xfrm>
                <a:off x="8474432" y="4169337"/>
                <a:ext cx="2011850" cy="2746"/>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sp>
          <p:nvSpPr>
            <p:cNvPr id="76" name="Text Box 80">
              <a:extLst>
                <a:ext uri="{FF2B5EF4-FFF2-40B4-BE49-F238E27FC236}">
                  <a16:creationId xmlns:a16="http://schemas.microsoft.com/office/drawing/2014/main" id="{6973F3C5-EE8F-4638-AFE1-EE5692D7F12B}"/>
                </a:ext>
              </a:extLst>
            </p:cNvPr>
            <p:cNvSpPr txBox="1">
              <a:spLocks noChangeArrowheads="1"/>
            </p:cNvSpPr>
            <p:nvPr/>
          </p:nvSpPr>
          <p:spPr bwMode="auto">
            <a:xfrm>
              <a:off x="5503288" y="3837523"/>
              <a:ext cx="3473741" cy="3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rgbClr val="666633"/>
                </a:buClr>
                <a:buSzPct val="110000"/>
              </a:pPr>
              <a:r>
                <a:rPr lang="en-GB" sz="1600" b="1" i="1" dirty="0" err="1">
                  <a:latin typeface="+mn-lt"/>
                </a:rPr>
                <a:t>Cliquez</a:t>
              </a:r>
              <a:r>
                <a:rPr lang="en-GB" sz="1600" b="1" i="1" dirty="0">
                  <a:latin typeface="+mn-lt"/>
                </a:rPr>
                <a:t> sur les phases pour des conseils</a:t>
              </a:r>
              <a:endParaRPr lang="en-GB" b="1" dirty="0">
                <a:latin typeface="+mn-lt"/>
              </a:endParaRPr>
            </a:p>
          </p:txBody>
        </p:sp>
      </p:grpSp>
    </p:spTree>
    <p:extLst>
      <p:ext uri="{BB962C8B-B14F-4D97-AF65-F5344CB8AC3E}">
        <p14:creationId xmlns:p14="http://schemas.microsoft.com/office/powerpoint/2010/main" val="15476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10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fr-FR" dirty="0"/>
              <a:t>Eco-sélection pour une bouteille d’eau pétillante</a:t>
            </a:r>
            <a:endParaRPr lang="en-US" dirty="0"/>
          </a:p>
        </p:txBody>
      </p:sp>
      <p:pic>
        <p:nvPicPr>
          <p:cNvPr id="4" name="Picture 88">
            <a:extLst>
              <a:ext uri="{FF2B5EF4-FFF2-40B4-BE49-F238E27FC236}">
                <a16:creationId xmlns:a16="http://schemas.microsoft.com/office/drawing/2014/main" id="{F97739B6-0EF4-402F-A745-EB4E3AA30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7" y="988540"/>
            <a:ext cx="1077913"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2">
            <a:extLst>
              <a:ext uri="{FF2B5EF4-FFF2-40B4-BE49-F238E27FC236}">
                <a16:creationId xmlns:a16="http://schemas.microsoft.com/office/drawing/2014/main" id="{41D3E0CC-8B62-4BE8-8549-D98DB8B415A6}"/>
              </a:ext>
            </a:extLst>
          </p:cNvPr>
          <p:cNvGrpSpPr>
            <a:grpSpLocks/>
          </p:cNvGrpSpPr>
          <p:nvPr/>
        </p:nvGrpSpPr>
        <p:grpSpPr bwMode="auto">
          <a:xfrm>
            <a:off x="2154244" y="875828"/>
            <a:ext cx="4525962" cy="2759075"/>
            <a:chOff x="1690" y="523"/>
            <a:chExt cx="2632" cy="1738"/>
          </a:xfrm>
        </p:grpSpPr>
        <p:grpSp>
          <p:nvGrpSpPr>
            <p:cNvPr id="6" name="Group 90">
              <a:extLst>
                <a:ext uri="{FF2B5EF4-FFF2-40B4-BE49-F238E27FC236}">
                  <a16:creationId xmlns:a16="http://schemas.microsoft.com/office/drawing/2014/main" id="{F2A86FE0-6685-4B8D-A1FD-BB43F975E721}"/>
                </a:ext>
              </a:extLst>
            </p:cNvPr>
            <p:cNvGrpSpPr>
              <a:grpSpLocks/>
            </p:cNvGrpSpPr>
            <p:nvPr/>
          </p:nvGrpSpPr>
          <p:grpSpPr bwMode="auto">
            <a:xfrm>
              <a:off x="1690" y="523"/>
              <a:ext cx="2632" cy="1738"/>
              <a:chOff x="2714" y="867"/>
              <a:chExt cx="2632" cy="1738"/>
            </a:xfrm>
          </p:grpSpPr>
          <p:grpSp>
            <p:nvGrpSpPr>
              <p:cNvPr id="8" name="Group 51">
                <a:extLst>
                  <a:ext uri="{FF2B5EF4-FFF2-40B4-BE49-F238E27FC236}">
                    <a16:creationId xmlns:a16="http://schemas.microsoft.com/office/drawing/2014/main" id="{5469C6A6-054A-46F3-AB9D-E128DF0D9E04}"/>
                  </a:ext>
                </a:extLst>
              </p:cNvPr>
              <p:cNvGrpSpPr>
                <a:grpSpLocks/>
              </p:cNvGrpSpPr>
              <p:nvPr/>
            </p:nvGrpSpPr>
            <p:grpSpPr bwMode="auto">
              <a:xfrm>
                <a:off x="3078" y="929"/>
                <a:ext cx="2268" cy="1611"/>
                <a:chOff x="2874" y="729"/>
                <a:chExt cx="2268" cy="1611"/>
              </a:xfrm>
            </p:grpSpPr>
            <p:sp>
              <p:nvSpPr>
                <p:cNvPr id="23" name="Rectangle 52">
                  <a:extLst>
                    <a:ext uri="{FF2B5EF4-FFF2-40B4-BE49-F238E27FC236}">
                      <a16:creationId xmlns:a16="http://schemas.microsoft.com/office/drawing/2014/main" id="{0898781B-F871-408E-A363-1031E6DDD3E1}"/>
                    </a:ext>
                  </a:extLst>
                </p:cNvPr>
                <p:cNvSpPr>
                  <a:spLocks noChangeArrowheads="1"/>
                </p:cNvSpPr>
                <p:nvPr/>
              </p:nvSpPr>
              <p:spPr bwMode="auto">
                <a:xfrm>
                  <a:off x="2874" y="732"/>
                  <a:ext cx="2256" cy="160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4" name="Line 53">
                  <a:extLst>
                    <a:ext uri="{FF2B5EF4-FFF2-40B4-BE49-F238E27FC236}">
                      <a16:creationId xmlns:a16="http://schemas.microsoft.com/office/drawing/2014/main" id="{060BDA72-5653-4BFA-81BD-6DE6F11609E2}"/>
                    </a:ext>
                  </a:extLst>
                </p:cNvPr>
                <p:cNvSpPr>
                  <a:spLocks noChangeShapeType="1"/>
                </p:cNvSpPr>
                <p:nvPr/>
              </p:nvSpPr>
              <p:spPr bwMode="auto">
                <a:xfrm>
                  <a:off x="2886" y="1806"/>
                  <a:ext cx="2256"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GB" dirty="0"/>
                </a:p>
              </p:txBody>
            </p:sp>
            <p:grpSp>
              <p:nvGrpSpPr>
                <p:cNvPr id="25" name="Group 54">
                  <a:extLst>
                    <a:ext uri="{FF2B5EF4-FFF2-40B4-BE49-F238E27FC236}">
                      <a16:creationId xmlns:a16="http://schemas.microsoft.com/office/drawing/2014/main" id="{8A151EEA-990A-4691-BC5D-9A6756ED3CFC}"/>
                    </a:ext>
                  </a:extLst>
                </p:cNvPr>
                <p:cNvGrpSpPr>
                  <a:grpSpLocks/>
                </p:cNvGrpSpPr>
                <p:nvPr/>
              </p:nvGrpSpPr>
              <p:grpSpPr bwMode="auto">
                <a:xfrm>
                  <a:off x="2878" y="729"/>
                  <a:ext cx="2250" cy="1596"/>
                  <a:chOff x="2878" y="738"/>
                  <a:chExt cx="2166" cy="1596"/>
                </a:xfrm>
              </p:grpSpPr>
              <p:sp>
                <p:nvSpPr>
                  <p:cNvPr id="32" name="Line 55">
                    <a:extLst>
                      <a:ext uri="{FF2B5EF4-FFF2-40B4-BE49-F238E27FC236}">
                        <a16:creationId xmlns:a16="http://schemas.microsoft.com/office/drawing/2014/main" id="{204749D3-E42A-4519-BEA9-0B3ADBB9E051}"/>
                      </a:ext>
                    </a:extLst>
                  </p:cNvPr>
                  <p:cNvSpPr>
                    <a:spLocks noChangeShapeType="1"/>
                  </p:cNvSpPr>
                  <p:nvPr/>
                </p:nvSpPr>
                <p:spPr bwMode="auto">
                  <a:xfrm>
                    <a:off x="2878" y="738"/>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3" name="Line 56">
                    <a:extLst>
                      <a:ext uri="{FF2B5EF4-FFF2-40B4-BE49-F238E27FC236}">
                        <a16:creationId xmlns:a16="http://schemas.microsoft.com/office/drawing/2014/main" id="{D501A0D9-63D3-4CDD-8AE1-0BF131F6CB09}"/>
                      </a:ext>
                    </a:extLst>
                  </p:cNvPr>
                  <p:cNvSpPr>
                    <a:spLocks noChangeShapeType="1"/>
                  </p:cNvSpPr>
                  <p:nvPr/>
                </p:nvSpPr>
                <p:spPr bwMode="auto">
                  <a:xfrm>
                    <a:off x="2878" y="1802"/>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4" name="Line 57">
                    <a:extLst>
                      <a:ext uri="{FF2B5EF4-FFF2-40B4-BE49-F238E27FC236}">
                        <a16:creationId xmlns:a16="http://schemas.microsoft.com/office/drawing/2014/main" id="{17D8092B-04C0-4409-9DDC-7CD750B51B66}"/>
                      </a:ext>
                    </a:extLst>
                  </p:cNvPr>
                  <p:cNvSpPr>
                    <a:spLocks noChangeShapeType="1"/>
                  </p:cNvSpPr>
                  <p:nvPr/>
                </p:nvSpPr>
                <p:spPr bwMode="auto">
                  <a:xfrm>
                    <a:off x="2878" y="1935"/>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5" name="Line 58">
                    <a:extLst>
                      <a:ext uri="{FF2B5EF4-FFF2-40B4-BE49-F238E27FC236}">
                        <a16:creationId xmlns:a16="http://schemas.microsoft.com/office/drawing/2014/main" id="{CBE5EC4A-BE16-4A3F-8577-9F9EFDCB474C}"/>
                      </a:ext>
                    </a:extLst>
                  </p:cNvPr>
                  <p:cNvSpPr>
                    <a:spLocks noChangeShapeType="1"/>
                  </p:cNvSpPr>
                  <p:nvPr/>
                </p:nvSpPr>
                <p:spPr bwMode="auto">
                  <a:xfrm>
                    <a:off x="2878" y="2068"/>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 name="Line 59">
                    <a:extLst>
                      <a:ext uri="{FF2B5EF4-FFF2-40B4-BE49-F238E27FC236}">
                        <a16:creationId xmlns:a16="http://schemas.microsoft.com/office/drawing/2014/main" id="{9422FE7D-01C9-4772-B0DA-65448073CAAF}"/>
                      </a:ext>
                    </a:extLst>
                  </p:cNvPr>
                  <p:cNvSpPr>
                    <a:spLocks noChangeShapeType="1"/>
                  </p:cNvSpPr>
                  <p:nvPr/>
                </p:nvSpPr>
                <p:spPr bwMode="auto">
                  <a:xfrm>
                    <a:off x="2878" y="2201"/>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 name="Line 60">
                    <a:extLst>
                      <a:ext uri="{FF2B5EF4-FFF2-40B4-BE49-F238E27FC236}">
                        <a16:creationId xmlns:a16="http://schemas.microsoft.com/office/drawing/2014/main" id="{7DC0C251-B4B2-4676-8F2C-3B7C709AEAF0}"/>
                      </a:ext>
                    </a:extLst>
                  </p:cNvPr>
                  <p:cNvSpPr>
                    <a:spLocks noChangeShapeType="1"/>
                  </p:cNvSpPr>
                  <p:nvPr/>
                </p:nvSpPr>
                <p:spPr bwMode="auto">
                  <a:xfrm>
                    <a:off x="2878" y="2334"/>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 name="Line 61">
                    <a:extLst>
                      <a:ext uri="{FF2B5EF4-FFF2-40B4-BE49-F238E27FC236}">
                        <a16:creationId xmlns:a16="http://schemas.microsoft.com/office/drawing/2014/main" id="{60BA9374-A05E-4DDD-B9B2-EC9D9BFA57CE}"/>
                      </a:ext>
                    </a:extLst>
                  </p:cNvPr>
                  <p:cNvSpPr>
                    <a:spLocks noChangeShapeType="1"/>
                  </p:cNvSpPr>
                  <p:nvPr/>
                </p:nvSpPr>
                <p:spPr bwMode="auto">
                  <a:xfrm>
                    <a:off x="2878" y="1669"/>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9" name="Line 62">
                    <a:extLst>
                      <a:ext uri="{FF2B5EF4-FFF2-40B4-BE49-F238E27FC236}">
                        <a16:creationId xmlns:a16="http://schemas.microsoft.com/office/drawing/2014/main" id="{A8E79DF1-BC16-40FC-B945-F75EF3ED5CB6}"/>
                      </a:ext>
                    </a:extLst>
                  </p:cNvPr>
                  <p:cNvSpPr>
                    <a:spLocks noChangeShapeType="1"/>
                  </p:cNvSpPr>
                  <p:nvPr/>
                </p:nvSpPr>
                <p:spPr bwMode="auto">
                  <a:xfrm>
                    <a:off x="2878" y="1270"/>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0" name="Line 63">
                    <a:extLst>
                      <a:ext uri="{FF2B5EF4-FFF2-40B4-BE49-F238E27FC236}">
                        <a16:creationId xmlns:a16="http://schemas.microsoft.com/office/drawing/2014/main" id="{216CD72F-950C-467B-A548-AE0288B7D4A1}"/>
                      </a:ext>
                    </a:extLst>
                  </p:cNvPr>
                  <p:cNvSpPr>
                    <a:spLocks noChangeShapeType="1"/>
                  </p:cNvSpPr>
                  <p:nvPr/>
                </p:nvSpPr>
                <p:spPr bwMode="auto">
                  <a:xfrm>
                    <a:off x="2878" y="1137"/>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 name="Line 64">
                    <a:extLst>
                      <a:ext uri="{FF2B5EF4-FFF2-40B4-BE49-F238E27FC236}">
                        <a16:creationId xmlns:a16="http://schemas.microsoft.com/office/drawing/2014/main" id="{2CA44BFA-FE82-473C-BB4E-B99001FC5E03}"/>
                      </a:ext>
                    </a:extLst>
                  </p:cNvPr>
                  <p:cNvSpPr>
                    <a:spLocks noChangeShapeType="1"/>
                  </p:cNvSpPr>
                  <p:nvPr/>
                </p:nvSpPr>
                <p:spPr bwMode="auto">
                  <a:xfrm>
                    <a:off x="2878" y="1004"/>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 name="Line 65">
                    <a:extLst>
                      <a:ext uri="{FF2B5EF4-FFF2-40B4-BE49-F238E27FC236}">
                        <a16:creationId xmlns:a16="http://schemas.microsoft.com/office/drawing/2014/main" id="{DAFE70BD-E995-4FF5-8EAC-F2A5F02E9D54}"/>
                      </a:ext>
                    </a:extLst>
                  </p:cNvPr>
                  <p:cNvSpPr>
                    <a:spLocks noChangeShapeType="1"/>
                  </p:cNvSpPr>
                  <p:nvPr/>
                </p:nvSpPr>
                <p:spPr bwMode="auto">
                  <a:xfrm>
                    <a:off x="2878" y="871"/>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3" name="Line 66">
                    <a:extLst>
                      <a:ext uri="{FF2B5EF4-FFF2-40B4-BE49-F238E27FC236}">
                        <a16:creationId xmlns:a16="http://schemas.microsoft.com/office/drawing/2014/main" id="{A630DD67-22AD-40A1-989B-9788F2C3FD22}"/>
                      </a:ext>
                    </a:extLst>
                  </p:cNvPr>
                  <p:cNvSpPr>
                    <a:spLocks noChangeShapeType="1"/>
                  </p:cNvSpPr>
                  <p:nvPr/>
                </p:nvSpPr>
                <p:spPr bwMode="auto">
                  <a:xfrm>
                    <a:off x="2878" y="1403"/>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 name="Line 67">
                    <a:extLst>
                      <a:ext uri="{FF2B5EF4-FFF2-40B4-BE49-F238E27FC236}">
                        <a16:creationId xmlns:a16="http://schemas.microsoft.com/office/drawing/2014/main" id="{29BB92A3-B539-4B9A-AD9C-01B5F7E9FB2C}"/>
                      </a:ext>
                    </a:extLst>
                  </p:cNvPr>
                  <p:cNvSpPr>
                    <a:spLocks noChangeShapeType="1"/>
                  </p:cNvSpPr>
                  <p:nvPr/>
                </p:nvSpPr>
                <p:spPr bwMode="auto">
                  <a:xfrm>
                    <a:off x="2878" y="1536"/>
                    <a:ext cx="2166" cy="0"/>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26" name="Line 68">
                  <a:extLst>
                    <a:ext uri="{FF2B5EF4-FFF2-40B4-BE49-F238E27FC236}">
                      <a16:creationId xmlns:a16="http://schemas.microsoft.com/office/drawing/2014/main" id="{808CAFFE-B11D-4D0D-B4CD-C8F60798C2CF}"/>
                    </a:ext>
                  </a:extLst>
                </p:cNvPr>
                <p:cNvSpPr>
                  <a:spLocks noChangeShapeType="1"/>
                </p:cNvSpPr>
                <p:nvPr/>
              </p:nvSpPr>
              <p:spPr bwMode="auto">
                <a:xfrm flipV="1">
                  <a:off x="3250"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7" name="Line 69">
                  <a:extLst>
                    <a:ext uri="{FF2B5EF4-FFF2-40B4-BE49-F238E27FC236}">
                      <a16:creationId xmlns:a16="http://schemas.microsoft.com/office/drawing/2014/main" id="{244970AF-9B06-49F5-9C5C-1BAAE9906FBA}"/>
                    </a:ext>
                  </a:extLst>
                </p:cNvPr>
                <p:cNvSpPr>
                  <a:spLocks noChangeShapeType="1"/>
                </p:cNvSpPr>
                <p:nvPr/>
              </p:nvSpPr>
              <p:spPr bwMode="auto">
                <a:xfrm flipV="1">
                  <a:off x="3626"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8" name="Line 70">
                  <a:extLst>
                    <a:ext uri="{FF2B5EF4-FFF2-40B4-BE49-F238E27FC236}">
                      <a16:creationId xmlns:a16="http://schemas.microsoft.com/office/drawing/2014/main" id="{A921E75C-1490-45FA-8100-C360DA439E5F}"/>
                    </a:ext>
                  </a:extLst>
                </p:cNvPr>
                <p:cNvSpPr>
                  <a:spLocks noChangeShapeType="1"/>
                </p:cNvSpPr>
                <p:nvPr/>
              </p:nvSpPr>
              <p:spPr bwMode="auto">
                <a:xfrm flipV="1">
                  <a:off x="4002"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29" name="Line 71">
                  <a:extLst>
                    <a:ext uri="{FF2B5EF4-FFF2-40B4-BE49-F238E27FC236}">
                      <a16:creationId xmlns:a16="http://schemas.microsoft.com/office/drawing/2014/main" id="{63835EE3-DBE2-4C52-8AB7-1CE2434A4322}"/>
                    </a:ext>
                  </a:extLst>
                </p:cNvPr>
                <p:cNvSpPr>
                  <a:spLocks noChangeShapeType="1"/>
                </p:cNvSpPr>
                <p:nvPr/>
              </p:nvSpPr>
              <p:spPr bwMode="auto">
                <a:xfrm flipV="1">
                  <a:off x="4378"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0" name="Line 72">
                  <a:extLst>
                    <a:ext uri="{FF2B5EF4-FFF2-40B4-BE49-F238E27FC236}">
                      <a16:creationId xmlns:a16="http://schemas.microsoft.com/office/drawing/2014/main" id="{3D18CFA0-EF87-4268-AE43-4F6194892C59}"/>
                    </a:ext>
                  </a:extLst>
                </p:cNvPr>
                <p:cNvSpPr>
                  <a:spLocks noChangeShapeType="1"/>
                </p:cNvSpPr>
                <p:nvPr/>
              </p:nvSpPr>
              <p:spPr bwMode="auto">
                <a:xfrm flipV="1">
                  <a:off x="4754"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1" name="Line 73">
                  <a:extLst>
                    <a:ext uri="{FF2B5EF4-FFF2-40B4-BE49-F238E27FC236}">
                      <a16:creationId xmlns:a16="http://schemas.microsoft.com/office/drawing/2014/main" id="{5AD5B0D9-8B6A-42E1-BFE8-3389EEC83B5D}"/>
                    </a:ext>
                  </a:extLst>
                </p:cNvPr>
                <p:cNvSpPr>
                  <a:spLocks noChangeShapeType="1"/>
                </p:cNvSpPr>
                <p:nvPr/>
              </p:nvSpPr>
              <p:spPr bwMode="auto">
                <a:xfrm flipV="1">
                  <a:off x="5130" y="730"/>
                  <a:ext cx="0" cy="1602"/>
                </a:xfrm>
                <a:prstGeom prst="line">
                  <a:avLst/>
                </a:prstGeom>
                <a:noFill/>
                <a:ln w="12700">
                  <a:solidFill>
                    <a:srgbClr val="C0C0C0"/>
                  </a:solidFill>
                  <a:prstDash val="lgDash"/>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9" name="Rectangle 74">
                <a:extLst>
                  <a:ext uri="{FF2B5EF4-FFF2-40B4-BE49-F238E27FC236}">
                    <a16:creationId xmlns:a16="http://schemas.microsoft.com/office/drawing/2014/main" id="{E2F8A416-AF1B-4497-B103-2F26BD780B68}"/>
                  </a:ext>
                </a:extLst>
              </p:cNvPr>
              <p:cNvSpPr>
                <a:spLocks noChangeArrowheads="1"/>
              </p:cNvSpPr>
              <p:nvPr/>
            </p:nvSpPr>
            <p:spPr bwMode="auto">
              <a:xfrm>
                <a:off x="3384" y="1100"/>
                <a:ext cx="162" cy="906"/>
              </a:xfrm>
              <a:prstGeom prst="rect">
                <a:avLst/>
              </a:prstGeom>
              <a:solidFill>
                <a:srgbClr val="FFCC00">
                  <a:alpha val="70195"/>
                </a:srgbClr>
              </a:solidFill>
              <a:ln w="9525">
                <a:solidFill>
                  <a:schemeClr val="tx1"/>
                </a:solid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0" name="Rectangle 75">
                <a:extLst>
                  <a:ext uri="{FF2B5EF4-FFF2-40B4-BE49-F238E27FC236}">
                    <a16:creationId xmlns:a16="http://schemas.microsoft.com/office/drawing/2014/main" id="{0D496B38-AD16-486A-AEE2-4148463D1B5F}"/>
                  </a:ext>
                </a:extLst>
              </p:cNvPr>
              <p:cNvSpPr>
                <a:spLocks noChangeArrowheads="1"/>
              </p:cNvSpPr>
              <p:nvPr/>
            </p:nvSpPr>
            <p:spPr bwMode="auto">
              <a:xfrm>
                <a:off x="3760" y="1760"/>
                <a:ext cx="162" cy="252"/>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1" name="Rectangle 76">
                <a:extLst>
                  <a:ext uri="{FF2B5EF4-FFF2-40B4-BE49-F238E27FC236}">
                    <a16:creationId xmlns:a16="http://schemas.microsoft.com/office/drawing/2014/main" id="{1C3D659A-1613-419E-AD14-F22220BB5D80}"/>
                  </a:ext>
                </a:extLst>
              </p:cNvPr>
              <p:cNvSpPr>
                <a:spLocks noChangeArrowheads="1"/>
              </p:cNvSpPr>
              <p:nvPr/>
            </p:nvSpPr>
            <p:spPr bwMode="auto">
              <a:xfrm>
                <a:off x="4128" y="1868"/>
                <a:ext cx="162" cy="138"/>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2" name="Rectangle 77">
                <a:extLst>
                  <a:ext uri="{FF2B5EF4-FFF2-40B4-BE49-F238E27FC236}">
                    <a16:creationId xmlns:a16="http://schemas.microsoft.com/office/drawing/2014/main" id="{B286748B-49BA-4E3E-8DAB-91AA070CCAD2}"/>
                  </a:ext>
                </a:extLst>
              </p:cNvPr>
              <p:cNvSpPr>
                <a:spLocks noChangeArrowheads="1"/>
              </p:cNvSpPr>
              <p:nvPr/>
            </p:nvSpPr>
            <p:spPr bwMode="auto">
              <a:xfrm>
                <a:off x="4506" y="1844"/>
                <a:ext cx="162" cy="162"/>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3" name="Rectangle 78" descr="Wide downward diagonal">
                <a:extLst>
                  <a:ext uri="{FF2B5EF4-FFF2-40B4-BE49-F238E27FC236}">
                    <a16:creationId xmlns:a16="http://schemas.microsoft.com/office/drawing/2014/main" id="{43C93D10-2ED3-4F65-9B49-249816E36A62}"/>
                  </a:ext>
                </a:extLst>
              </p:cNvPr>
              <p:cNvSpPr>
                <a:spLocks noChangeArrowheads="1"/>
              </p:cNvSpPr>
              <p:nvPr/>
            </p:nvSpPr>
            <p:spPr bwMode="auto">
              <a:xfrm>
                <a:off x="4884" y="2006"/>
                <a:ext cx="162" cy="504"/>
              </a:xfrm>
              <a:prstGeom prst="rect">
                <a:avLst/>
              </a:prstGeom>
              <a:pattFill prst="wdDnDiag">
                <a:fgClr>
                  <a:srgbClr val="FFCC00"/>
                </a:fgClr>
                <a:bgClr>
                  <a:schemeClr val="bg1"/>
                </a:bgClr>
              </a:patt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14" name="Text Box 79">
                <a:extLst>
                  <a:ext uri="{FF2B5EF4-FFF2-40B4-BE49-F238E27FC236}">
                    <a16:creationId xmlns:a16="http://schemas.microsoft.com/office/drawing/2014/main" id="{8E6EEF13-04B1-415C-8655-2B200EA693D0}"/>
                  </a:ext>
                </a:extLst>
              </p:cNvPr>
              <p:cNvSpPr txBox="1">
                <a:spLocks noChangeArrowheads="1"/>
              </p:cNvSpPr>
              <p:nvPr/>
            </p:nvSpPr>
            <p:spPr bwMode="auto">
              <a:xfrm>
                <a:off x="3248" y="2004"/>
                <a:ext cx="152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900" b="1" dirty="0" err="1"/>
                  <a:t>Matériau</a:t>
                </a:r>
                <a:r>
                  <a:rPr lang="en-GB" sz="900" b="1" dirty="0"/>
                  <a:t>   Fabrication   Transport   Utilisation  </a:t>
                </a:r>
              </a:p>
            </p:txBody>
          </p:sp>
          <p:sp>
            <p:nvSpPr>
              <p:cNvPr id="15" name="Text Box 80">
                <a:extLst>
                  <a:ext uri="{FF2B5EF4-FFF2-40B4-BE49-F238E27FC236}">
                    <a16:creationId xmlns:a16="http://schemas.microsoft.com/office/drawing/2014/main" id="{9E08D34B-420F-4D9D-AF60-69138B13DDBE}"/>
                  </a:ext>
                </a:extLst>
              </p:cNvPr>
              <p:cNvSpPr txBox="1">
                <a:spLocks noChangeArrowheads="1"/>
              </p:cNvSpPr>
              <p:nvPr/>
            </p:nvSpPr>
            <p:spPr bwMode="auto">
              <a:xfrm>
                <a:off x="4728" y="1838"/>
                <a:ext cx="484"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900" b="1" dirty="0" err="1"/>
                  <a:t>Potentiel</a:t>
                </a:r>
                <a:r>
                  <a:rPr lang="en-GB" sz="900" b="1" dirty="0"/>
                  <a:t> </a:t>
                </a:r>
                <a:r>
                  <a:rPr lang="en-GB" sz="900" b="1" dirty="0" err="1"/>
                  <a:t>en</a:t>
                </a:r>
                <a:r>
                  <a:rPr lang="en-GB" sz="900" b="1" dirty="0"/>
                  <a:t> </a:t>
                </a:r>
                <a:r>
                  <a:rPr lang="en-GB" sz="900" b="1" dirty="0" err="1"/>
                  <a:t>FdV</a:t>
                </a:r>
                <a:endParaRPr lang="en-GB" sz="900" b="1" dirty="0"/>
              </a:p>
            </p:txBody>
          </p:sp>
          <p:sp>
            <p:nvSpPr>
              <p:cNvPr id="16" name="Line 81">
                <a:extLst>
                  <a:ext uri="{FF2B5EF4-FFF2-40B4-BE49-F238E27FC236}">
                    <a16:creationId xmlns:a16="http://schemas.microsoft.com/office/drawing/2014/main" id="{0F058BDC-C3DC-467E-9BDE-5BB7EA66D290}"/>
                  </a:ext>
                </a:extLst>
              </p:cNvPr>
              <p:cNvSpPr>
                <a:spLocks noChangeShapeType="1"/>
              </p:cNvSpPr>
              <p:nvPr/>
            </p:nvSpPr>
            <p:spPr bwMode="auto">
              <a:xfrm>
                <a:off x="3072" y="2006"/>
                <a:ext cx="225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7" name="Text Box 82">
                <a:extLst>
                  <a:ext uri="{FF2B5EF4-FFF2-40B4-BE49-F238E27FC236}">
                    <a16:creationId xmlns:a16="http://schemas.microsoft.com/office/drawing/2014/main" id="{B85B73F3-3B05-4EDF-9132-2E6CDC9A8AC4}"/>
                  </a:ext>
                </a:extLst>
              </p:cNvPr>
              <p:cNvSpPr txBox="1">
                <a:spLocks noChangeArrowheads="1"/>
              </p:cNvSpPr>
              <p:nvPr/>
            </p:nvSpPr>
            <p:spPr bwMode="auto">
              <a:xfrm>
                <a:off x="2846" y="867"/>
                <a:ext cx="275"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Aft>
                    <a:spcPct val="155000"/>
                  </a:spcAft>
                </a:pPr>
                <a:r>
                  <a:rPr lang="en-GB" sz="1000" b="1" dirty="0"/>
                  <a:t> 400</a:t>
                </a:r>
              </a:p>
              <a:p>
                <a:pPr>
                  <a:spcAft>
                    <a:spcPct val="155000"/>
                  </a:spcAft>
                </a:pPr>
                <a:r>
                  <a:rPr lang="en-GB" sz="1000" b="1" dirty="0"/>
                  <a:t> 300</a:t>
                </a:r>
              </a:p>
              <a:p>
                <a:pPr>
                  <a:spcAft>
                    <a:spcPct val="155000"/>
                  </a:spcAft>
                </a:pPr>
                <a:r>
                  <a:rPr lang="en-GB" sz="1000" b="1" dirty="0"/>
                  <a:t> 200</a:t>
                </a:r>
              </a:p>
              <a:p>
                <a:pPr>
                  <a:spcAft>
                    <a:spcPct val="155000"/>
                  </a:spcAft>
                </a:pPr>
                <a:r>
                  <a:rPr lang="en-GB" sz="1000" b="1" dirty="0"/>
                  <a:t> 100</a:t>
                </a:r>
              </a:p>
              <a:p>
                <a:pPr>
                  <a:spcAft>
                    <a:spcPct val="155000"/>
                  </a:spcAft>
                </a:pPr>
                <a:r>
                  <a:rPr lang="en-GB" sz="1000" b="1" dirty="0"/>
                  <a:t>    0</a:t>
                </a:r>
              </a:p>
              <a:p>
                <a:pPr>
                  <a:spcAft>
                    <a:spcPct val="155000"/>
                  </a:spcAft>
                </a:pPr>
                <a:r>
                  <a:rPr lang="en-GB" sz="1000" b="1" dirty="0"/>
                  <a:t>-100</a:t>
                </a:r>
              </a:p>
              <a:p>
                <a:pPr>
                  <a:spcAft>
                    <a:spcPct val="155000"/>
                  </a:spcAft>
                </a:pPr>
                <a:r>
                  <a:rPr lang="en-GB" sz="1000" b="1" dirty="0"/>
                  <a:t>-200</a:t>
                </a:r>
              </a:p>
            </p:txBody>
          </p:sp>
          <p:sp>
            <p:nvSpPr>
              <p:cNvPr id="18" name="Text Box 83">
                <a:extLst>
                  <a:ext uri="{FF2B5EF4-FFF2-40B4-BE49-F238E27FC236}">
                    <a16:creationId xmlns:a16="http://schemas.microsoft.com/office/drawing/2014/main" id="{B2CE62C4-49D1-4980-B7E2-7E92C2EB1CA4}"/>
                  </a:ext>
                </a:extLst>
              </p:cNvPr>
              <p:cNvSpPr txBox="1">
                <a:spLocks noChangeArrowheads="1"/>
              </p:cNvSpPr>
              <p:nvPr/>
            </p:nvSpPr>
            <p:spPr bwMode="auto">
              <a:xfrm rot="-5400000">
                <a:off x="2448" y="1663"/>
                <a:ext cx="7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dirty="0"/>
                  <a:t>Energy (MJ)</a:t>
                </a:r>
              </a:p>
            </p:txBody>
          </p:sp>
          <p:sp>
            <p:nvSpPr>
              <p:cNvPr id="19" name="Rectangle 84">
                <a:extLst>
                  <a:ext uri="{FF2B5EF4-FFF2-40B4-BE49-F238E27FC236}">
                    <a16:creationId xmlns:a16="http://schemas.microsoft.com/office/drawing/2014/main" id="{E16FB296-A301-4EBA-BEAF-D9E773EF0154}"/>
                  </a:ext>
                </a:extLst>
              </p:cNvPr>
              <p:cNvSpPr>
                <a:spLocks noChangeArrowheads="1"/>
              </p:cNvSpPr>
              <p:nvPr/>
            </p:nvSpPr>
            <p:spPr bwMode="auto">
              <a:xfrm>
                <a:off x="4092" y="989"/>
                <a:ext cx="240" cy="5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0" name="Rectangle 86">
                <a:extLst>
                  <a:ext uri="{FF2B5EF4-FFF2-40B4-BE49-F238E27FC236}">
                    <a16:creationId xmlns:a16="http://schemas.microsoft.com/office/drawing/2014/main" id="{810B5C87-3A2D-4D10-99D1-8A87AADCFF71}"/>
                  </a:ext>
                </a:extLst>
              </p:cNvPr>
              <p:cNvSpPr>
                <a:spLocks noChangeArrowheads="1"/>
              </p:cNvSpPr>
              <p:nvPr/>
            </p:nvSpPr>
            <p:spPr bwMode="auto">
              <a:xfrm>
                <a:off x="4882" y="1980"/>
                <a:ext cx="162" cy="27"/>
              </a:xfrm>
              <a:prstGeom prst="rect">
                <a:avLst/>
              </a:prstGeom>
              <a:solidFill>
                <a:srgbClr val="FFCC00">
                  <a:alpha val="70195"/>
                </a:srgbClr>
              </a:solidFill>
              <a:ln w="9525">
                <a:solidFill>
                  <a:schemeClr val="tx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1" name="Text Box 87">
                <a:extLst>
                  <a:ext uri="{FF2B5EF4-FFF2-40B4-BE49-F238E27FC236}">
                    <a16:creationId xmlns:a16="http://schemas.microsoft.com/office/drawing/2014/main" id="{C6E4FBAD-6FA5-4545-8916-94B9F4A1BBFB}"/>
                  </a:ext>
                </a:extLst>
              </p:cNvPr>
              <p:cNvSpPr txBox="1">
                <a:spLocks noChangeArrowheads="1"/>
              </p:cNvSpPr>
              <p:nvPr/>
            </p:nvSpPr>
            <p:spPr bwMode="auto">
              <a:xfrm>
                <a:off x="3634" y="2214"/>
                <a:ext cx="863"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1200" b="1" i="1" dirty="0"/>
                  <a:t>PET 100% </a:t>
                </a:r>
                <a:r>
                  <a:rPr lang="en-GB" sz="1200" b="1" i="1" dirty="0" err="1"/>
                  <a:t>vierge</a:t>
                </a:r>
                <a:endParaRPr lang="en-GB" sz="1200" b="1" i="1" dirty="0"/>
              </a:p>
              <a:p>
                <a:pPr algn="ctr">
                  <a:spcBef>
                    <a:spcPct val="0"/>
                  </a:spcBef>
                  <a:spcAft>
                    <a:spcPct val="0"/>
                  </a:spcAft>
                </a:pPr>
                <a:r>
                  <a:rPr lang="en-GB" sz="1200" b="1" i="1" dirty="0" err="1"/>
                  <a:t>puis</a:t>
                </a:r>
                <a:r>
                  <a:rPr lang="en-GB" sz="1200" b="1" i="1" dirty="0"/>
                  <a:t> </a:t>
                </a:r>
                <a:r>
                  <a:rPr lang="en-GB" sz="1200" b="1" i="1" dirty="0" err="1"/>
                  <a:t>recyclé</a:t>
                </a:r>
                <a:endParaRPr lang="en-GB" sz="1200" b="1" i="1" dirty="0"/>
              </a:p>
            </p:txBody>
          </p:sp>
          <p:pic>
            <p:nvPicPr>
              <p:cNvPr id="22" name="Picture 89">
                <a:extLst>
                  <a:ext uri="{FF2B5EF4-FFF2-40B4-BE49-F238E27FC236}">
                    <a16:creationId xmlns:a16="http://schemas.microsoft.com/office/drawing/2014/main" id="{0D5873B5-A3D3-49FE-B482-97758D4CE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 y="993"/>
                <a:ext cx="249"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91">
              <a:extLst>
                <a:ext uri="{FF2B5EF4-FFF2-40B4-BE49-F238E27FC236}">
                  <a16:creationId xmlns:a16="http://schemas.microsoft.com/office/drawing/2014/main" id="{E8EC3C68-9805-499B-AE33-A8ED1AB53A8F}"/>
                </a:ext>
              </a:extLst>
            </p:cNvPr>
            <p:cNvSpPr txBox="1">
              <a:spLocks noChangeArrowheads="1"/>
            </p:cNvSpPr>
            <p:nvPr/>
          </p:nvSpPr>
          <p:spPr bwMode="auto">
            <a:xfrm>
              <a:off x="3581" y="625"/>
              <a:ext cx="607" cy="197"/>
            </a:xfrm>
            <a:prstGeom prst="rect">
              <a:avLst/>
            </a:prstGeom>
            <a:solidFill>
              <a:schemeClr val="bg1"/>
            </a:solidFill>
            <a:ln w="9525">
              <a:solidFill>
                <a:schemeClr val="tx1"/>
              </a:solidFill>
              <a:miter lim="800000"/>
              <a:headEnd/>
              <a:tailEnd/>
            </a:ln>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t>Eco Audit</a:t>
              </a:r>
            </a:p>
          </p:txBody>
        </p:sp>
      </p:grpSp>
      <p:grpSp>
        <p:nvGrpSpPr>
          <p:cNvPr id="45" name="Group 109">
            <a:extLst>
              <a:ext uri="{FF2B5EF4-FFF2-40B4-BE49-F238E27FC236}">
                <a16:creationId xmlns:a16="http://schemas.microsoft.com/office/drawing/2014/main" id="{71D0F95D-F15A-449D-A43D-228BC97398ED}"/>
              </a:ext>
            </a:extLst>
          </p:cNvPr>
          <p:cNvGrpSpPr>
            <a:grpSpLocks/>
          </p:cNvGrpSpPr>
          <p:nvPr/>
        </p:nvGrpSpPr>
        <p:grpSpPr bwMode="auto">
          <a:xfrm>
            <a:off x="1199432" y="4263471"/>
            <a:ext cx="4728452" cy="1044576"/>
            <a:chOff x="-489" y="2896"/>
            <a:chExt cx="2750" cy="658"/>
          </a:xfrm>
        </p:grpSpPr>
        <p:sp>
          <p:nvSpPr>
            <p:cNvPr id="46" name="Text Box 92">
              <a:extLst>
                <a:ext uri="{FF2B5EF4-FFF2-40B4-BE49-F238E27FC236}">
                  <a16:creationId xmlns:a16="http://schemas.microsoft.com/office/drawing/2014/main" id="{18DFBB4D-D9D5-49D8-A891-B241E39D7FCD}"/>
                </a:ext>
              </a:extLst>
            </p:cNvPr>
            <p:cNvSpPr txBox="1">
              <a:spLocks noChangeArrowheads="1"/>
            </p:cNvSpPr>
            <p:nvPr/>
          </p:nvSpPr>
          <p:spPr bwMode="auto">
            <a:xfrm>
              <a:off x="463" y="2979"/>
              <a:ext cx="1798"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dirty="0" err="1">
                  <a:latin typeface="Arial"/>
                  <a:cs typeface="Arial"/>
                </a:rPr>
                <a:t>Améliorer</a:t>
              </a:r>
              <a:r>
                <a:rPr lang="en-GB" dirty="0">
                  <a:latin typeface="Arial"/>
                  <a:cs typeface="Arial"/>
                </a:rPr>
                <a:t> la performance </a:t>
              </a:r>
              <a:r>
                <a:rPr lang="en-GB" dirty="0" err="1">
                  <a:latin typeface="Arial"/>
                  <a:cs typeface="Arial"/>
                </a:rPr>
                <a:t>environnementale</a:t>
              </a:r>
              <a:r>
                <a:rPr lang="en-GB" dirty="0">
                  <a:latin typeface="Arial"/>
                  <a:cs typeface="Arial"/>
                </a:rPr>
                <a:t> de la </a:t>
              </a:r>
              <a:r>
                <a:rPr lang="en-GB" dirty="0" err="1">
                  <a:latin typeface="Arial"/>
                  <a:cs typeface="Arial"/>
                </a:rPr>
                <a:t>bouteille</a:t>
              </a:r>
              <a:endParaRPr lang="en-GB" dirty="0">
                <a:latin typeface="Arial"/>
                <a:cs typeface="Arial"/>
              </a:endParaRPr>
            </a:p>
          </p:txBody>
        </p:sp>
        <p:grpSp>
          <p:nvGrpSpPr>
            <p:cNvPr id="47" name="Group 104">
              <a:extLst>
                <a:ext uri="{FF2B5EF4-FFF2-40B4-BE49-F238E27FC236}">
                  <a16:creationId xmlns:a16="http://schemas.microsoft.com/office/drawing/2014/main" id="{D12FCB28-7A64-481B-8AE0-73D48F5ACB0F}"/>
                </a:ext>
              </a:extLst>
            </p:cNvPr>
            <p:cNvGrpSpPr>
              <a:grpSpLocks/>
            </p:cNvGrpSpPr>
            <p:nvPr/>
          </p:nvGrpSpPr>
          <p:grpSpPr bwMode="auto">
            <a:xfrm>
              <a:off x="-489" y="2896"/>
              <a:ext cx="2613" cy="658"/>
              <a:chOff x="-657" y="3016"/>
              <a:chExt cx="2613" cy="658"/>
            </a:xfrm>
          </p:grpSpPr>
          <p:sp>
            <p:nvSpPr>
              <p:cNvPr id="48" name="AutoShape 102">
                <a:extLst>
                  <a:ext uri="{FF2B5EF4-FFF2-40B4-BE49-F238E27FC236}">
                    <a16:creationId xmlns:a16="http://schemas.microsoft.com/office/drawing/2014/main" id="{2AC79F5E-3082-43AC-94EB-577FA1989531}"/>
                  </a:ext>
                </a:extLst>
              </p:cNvPr>
              <p:cNvSpPr>
                <a:spLocks noChangeArrowheads="1"/>
              </p:cNvSpPr>
              <p:nvPr/>
            </p:nvSpPr>
            <p:spPr bwMode="auto">
              <a:xfrm>
                <a:off x="424" y="3016"/>
                <a:ext cx="1532" cy="658"/>
              </a:xfrm>
              <a:prstGeom prst="roundRect">
                <a:avLst>
                  <a:gd name="adj" fmla="val 737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49" name="Text Box 103">
                <a:extLst>
                  <a:ext uri="{FF2B5EF4-FFF2-40B4-BE49-F238E27FC236}">
                    <a16:creationId xmlns:a16="http://schemas.microsoft.com/office/drawing/2014/main" id="{E138E37C-9B99-4BED-913A-FA1CDE52B6A7}"/>
                  </a:ext>
                </a:extLst>
              </p:cNvPr>
              <p:cNvSpPr txBox="1">
                <a:spLocks noChangeArrowheads="1"/>
              </p:cNvSpPr>
              <p:nvPr/>
            </p:nvSpPr>
            <p:spPr bwMode="auto">
              <a:xfrm>
                <a:off x="-657" y="3185"/>
                <a:ext cx="108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i="1" dirty="0"/>
                  <a:t>Conception </a:t>
                </a:r>
                <a:r>
                  <a:rPr lang="en-GB" sz="1600" b="1" i="1" dirty="0" err="1"/>
                  <a:t>en</a:t>
                </a:r>
                <a:r>
                  <a:rPr lang="en-GB" sz="1600" b="1" i="1" dirty="0"/>
                  <a:t> </a:t>
                </a:r>
                <a:r>
                  <a:rPr lang="en-GB" sz="1600" b="1" i="1" dirty="0" err="1"/>
                  <a:t>bref</a:t>
                </a:r>
                <a:endParaRPr lang="en-GB" sz="1600" b="1" dirty="0">
                  <a:latin typeface="Times New Roman" panose="02020603050405020304" pitchFamily="18" charset="0"/>
                </a:endParaRPr>
              </a:p>
            </p:txBody>
          </p:sp>
        </p:grpSp>
      </p:grpSp>
      <p:grpSp>
        <p:nvGrpSpPr>
          <p:cNvPr id="50" name="Group 75">
            <a:extLst>
              <a:ext uri="{FF2B5EF4-FFF2-40B4-BE49-F238E27FC236}">
                <a16:creationId xmlns:a16="http://schemas.microsoft.com/office/drawing/2014/main" id="{922FBAAD-BF55-42BB-AB35-BF55ECBDB58E}"/>
              </a:ext>
            </a:extLst>
          </p:cNvPr>
          <p:cNvGrpSpPr>
            <a:grpSpLocks/>
          </p:cNvGrpSpPr>
          <p:nvPr/>
        </p:nvGrpSpPr>
        <p:grpSpPr bwMode="auto">
          <a:xfrm>
            <a:off x="5882112" y="3317321"/>
            <a:ext cx="5567628" cy="2611438"/>
            <a:chOff x="2114" y="2284"/>
            <a:chExt cx="3237" cy="1645"/>
          </a:xfrm>
        </p:grpSpPr>
        <p:sp>
          <p:nvSpPr>
            <p:cNvPr id="51" name="AutoShape 94">
              <a:extLst>
                <a:ext uri="{FF2B5EF4-FFF2-40B4-BE49-F238E27FC236}">
                  <a16:creationId xmlns:a16="http://schemas.microsoft.com/office/drawing/2014/main" id="{B0C9EFD4-4A9A-40DB-8E46-20D5E728E32F}"/>
                </a:ext>
              </a:extLst>
            </p:cNvPr>
            <p:cNvSpPr>
              <a:spLocks noChangeArrowheads="1"/>
            </p:cNvSpPr>
            <p:nvPr/>
          </p:nvSpPr>
          <p:spPr bwMode="auto">
            <a:xfrm>
              <a:off x="2114" y="3095"/>
              <a:ext cx="391" cy="210"/>
            </a:xfrm>
            <a:prstGeom prst="rightArrow">
              <a:avLst>
                <a:gd name="adj1" fmla="val 50000"/>
                <a:gd name="adj2" fmla="val 46548"/>
              </a:avLst>
            </a:prstGeom>
            <a:solidFill>
              <a:schemeClr val="accent1"/>
            </a:solidFill>
            <a:ln w="28575">
              <a:noFill/>
              <a:miter lim="800000"/>
              <a:headEnd/>
              <a:tailEnd/>
            </a:ln>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52" name="Group 74">
              <a:extLst>
                <a:ext uri="{FF2B5EF4-FFF2-40B4-BE49-F238E27FC236}">
                  <a16:creationId xmlns:a16="http://schemas.microsoft.com/office/drawing/2014/main" id="{609E0DB1-1F55-4F21-9ECC-4D20413DDC70}"/>
                </a:ext>
              </a:extLst>
            </p:cNvPr>
            <p:cNvGrpSpPr>
              <a:grpSpLocks/>
            </p:cNvGrpSpPr>
            <p:nvPr/>
          </p:nvGrpSpPr>
          <p:grpSpPr bwMode="auto">
            <a:xfrm>
              <a:off x="2720" y="2284"/>
              <a:ext cx="2631" cy="1645"/>
              <a:chOff x="2720" y="2284"/>
              <a:chExt cx="2631" cy="1645"/>
            </a:xfrm>
          </p:grpSpPr>
          <p:sp>
            <p:nvSpPr>
              <p:cNvPr id="53" name="Text Box 96">
                <a:extLst>
                  <a:ext uri="{FF2B5EF4-FFF2-40B4-BE49-F238E27FC236}">
                    <a16:creationId xmlns:a16="http://schemas.microsoft.com/office/drawing/2014/main" id="{802D231F-44FA-4D0E-AC41-42B43D95727B}"/>
                  </a:ext>
                </a:extLst>
              </p:cNvPr>
              <p:cNvSpPr txBox="1">
                <a:spLocks noChangeArrowheads="1"/>
              </p:cNvSpPr>
              <p:nvPr/>
            </p:nvSpPr>
            <p:spPr bwMode="auto">
              <a:xfrm>
                <a:off x="3369" y="2284"/>
                <a:ext cx="8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r>
                  <a:rPr lang="en-GB" sz="1600" b="1" i="1" dirty="0" err="1">
                    <a:solidFill>
                      <a:schemeClr val="accent1"/>
                    </a:solidFill>
                  </a:rPr>
                  <a:t>Traduction</a:t>
                </a:r>
                <a:endParaRPr lang="en-GB" sz="1600" b="1" dirty="0">
                  <a:solidFill>
                    <a:schemeClr val="accent1"/>
                  </a:solidFill>
                  <a:latin typeface="Times New Roman" panose="02020603050405020304" pitchFamily="18" charset="0"/>
                </a:endParaRPr>
              </a:p>
            </p:txBody>
          </p:sp>
          <p:sp>
            <p:nvSpPr>
              <p:cNvPr id="54" name="Text Box 98">
                <a:extLst>
                  <a:ext uri="{FF2B5EF4-FFF2-40B4-BE49-F238E27FC236}">
                    <a16:creationId xmlns:a16="http://schemas.microsoft.com/office/drawing/2014/main" id="{0CC32C38-D369-4AED-A6A2-89F7AA5B0C5E}"/>
                  </a:ext>
                </a:extLst>
              </p:cNvPr>
              <p:cNvSpPr txBox="1">
                <a:spLocks noChangeArrowheads="1"/>
              </p:cNvSpPr>
              <p:nvPr/>
            </p:nvSpPr>
            <p:spPr bwMode="auto">
              <a:xfrm>
                <a:off x="2720" y="2524"/>
                <a:ext cx="2617"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12700" indent="-127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2746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10000"/>
                  </a:spcBef>
                  <a:spcAft>
                    <a:spcPct val="10000"/>
                  </a:spcAft>
                  <a:buClrTx/>
                  <a:buSzTx/>
                </a:pPr>
                <a:r>
                  <a:rPr lang="en-GB" sz="1600" b="1" dirty="0">
                    <a:latin typeface="Arial"/>
                    <a:cs typeface="Arial"/>
                  </a:rPr>
                  <a:t>                   </a:t>
                </a:r>
                <a:r>
                  <a:rPr lang="en-GB" sz="1600" b="1" dirty="0" err="1">
                    <a:latin typeface="Arial"/>
                    <a:cs typeface="Arial"/>
                  </a:rPr>
                  <a:t>C</a:t>
                </a:r>
                <a:r>
                  <a:rPr lang="en-GB" b="1" dirty="0" err="1">
                    <a:latin typeface="Arial"/>
                    <a:cs typeface="Arial"/>
                  </a:rPr>
                  <a:t>ontraintes</a:t>
                </a:r>
                <a:endParaRPr lang="en-GB" b="1" dirty="0" err="1">
                  <a:solidFill>
                    <a:sysClr val="windowText" lastClr="000000"/>
                  </a:solidFill>
                </a:endParaRPr>
              </a:p>
              <a:p>
                <a:pPr lvl="1">
                  <a:spcBef>
                    <a:spcPct val="10000"/>
                  </a:spcBef>
                  <a:spcAft>
                    <a:spcPct val="10000"/>
                  </a:spcAft>
                  <a:buClr>
                    <a:schemeClr val="accent1"/>
                  </a:buClr>
                  <a:buSzPct val="110000"/>
                  <a:buFont typeface="Wingdings" panose="05000000000000000000" pitchFamily="2" charset="2"/>
                  <a:buChar char="§"/>
                </a:pPr>
                <a:r>
                  <a:rPr lang="en-GB" sz="1600" dirty="0">
                    <a:solidFill>
                      <a:sysClr val="windowText" lastClr="000000"/>
                    </a:solidFill>
                  </a:rPr>
                  <a:t>  </a:t>
                </a:r>
                <a:r>
                  <a:rPr lang="en-GB" sz="1600" dirty="0" err="1">
                    <a:solidFill>
                      <a:sysClr val="windowText" lastClr="000000"/>
                    </a:solidFill>
                  </a:rPr>
                  <a:t>Compatibilité</a:t>
                </a:r>
                <a:r>
                  <a:rPr lang="en-GB" sz="1600" dirty="0">
                    <a:solidFill>
                      <a:sysClr val="windowText" lastClr="000000"/>
                    </a:solidFill>
                  </a:rPr>
                  <a:t> moulage</a:t>
                </a:r>
              </a:p>
              <a:p>
                <a:pPr marL="274320" lvl="1">
                  <a:spcBef>
                    <a:spcPct val="10000"/>
                  </a:spcBef>
                  <a:spcAft>
                    <a:spcPct val="10000"/>
                  </a:spcAft>
                  <a:buClr>
                    <a:schemeClr val="accent1"/>
                  </a:buClr>
                  <a:buSzPct val="110000"/>
                  <a:buFont typeface="Wingdings" panose="05000000000000000000" pitchFamily="2" charset="2"/>
                  <a:buChar char="§"/>
                </a:pPr>
                <a:r>
                  <a:rPr lang="en-GB" sz="1600" dirty="0">
                    <a:latin typeface="Arial"/>
                    <a:cs typeface="Arial"/>
                  </a:rPr>
                  <a:t>  Transparent / </a:t>
                </a:r>
                <a:r>
                  <a:rPr lang="en-GB" sz="1600" dirty="0" err="1">
                    <a:latin typeface="Arial"/>
                    <a:cs typeface="Arial"/>
                  </a:rPr>
                  <a:t>translucide</a:t>
                </a:r>
                <a:endParaRPr lang="en-GB" sz="1600" dirty="0">
                  <a:latin typeface="Arial"/>
                  <a:cs typeface="Arial"/>
                </a:endParaRPr>
              </a:p>
              <a:p>
                <a:pPr lvl="1">
                  <a:spcBef>
                    <a:spcPct val="10000"/>
                  </a:spcBef>
                  <a:spcAft>
                    <a:spcPct val="10000"/>
                  </a:spcAft>
                  <a:buClr>
                    <a:schemeClr val="accent1"/>
                  </a:buClr>
                  <a:buSzPct val="110000"/>
                  <a:buFont typeface="Wingdings" panose="05000000000000000000" pitchFamily="2" charset="2"/>
                  <a:buChar char="§"/>
                </a:pPr>
                <a:r>
                  <a:rPr lang="en-GB" sz="1600" dirty="0">
                    <a:solidFill>
                      <a:sysClr val="windowText" lastClr="000000"/>
                    </a:solidFill>
                  </a:rPr>
                  <a:t>  </a:t>
                </a:r>
                <a:r>
                  <a:rPr lang="en-GB" sz="1600" dirty="0" err="1">
                    <a:solidFill>
                      <a:sysClr val="windowText" lastClr="000000"/>
                    </a:solidFill>
                  </a:rPr>
                  <a:t>Capacité</a:t>
                </a:r>
                <a:r>
                  <a:rPr lang="en-GB" sz="1600" dirty="0">
                    <a:solidFill>
                      <a:sysClr val="windowText" lastClr="000000"/>
                    </a:solidFill>
                  </a:rPr>
                  <a:t> à </a:t>
                </a:r>
                <a:r>
                  <a:rPr lang="en-GB" sz="1600" dirty="0" err="1">
                    <a:solidFill>
                      <a:sysClr val="windowText" lastClr="000000"/>
                    </a:solidFill>
                  </a:rPr>
                  <a:t>soutenir</a:t>
                </a:r>
                <a:r>
                  <a:rPr lang="en-GB" sz="1600" dirty="0">
                    <a:solidFill>
                      <a:sysClr val="windowText" lastClr="000000"/>
                    </a:solidFill>
                  </a:rPr>
                  <a:t> la pression</a:t>
                </a:r>
                <a:endParaRPr lang="en-GB" sz="1600" b="1" dirty="0">
                  <a:solidFill>
                    <a:sysClr val="windowText" lastClr="000000"/>
                  </a:solidFill>
                </a:endParaRPr>
              </a:p>
              <a:p>
                <a:pPr lvl="1">
                  <a:spcBef>
                    <a:spcPct val="10000"/>
                  </a:spcBef>
                  <a:spcAft>
                    <a:spcPct val="10000"/>
                  </a:spcAft>
                  <a:buClr>
                    <a:srgbClr val="336600"/>
                  </a:buClr>
                  <a:buSzPct val="110000"/>
                </a:pPr>
                <a:r>
                  <a:rPr lang="en-GB" b="1" dirty="0"/>
                  <a:t>             </a:t>
                </a:r>
                <a:r>
                  <a:rPr lang="en-GB" b="1" dirty="0" err="1"/>
                  <a:t>Objectifs</a:t>
                </a:r>
                <a:endParaRPr lang="en-GB" b="1" dirty="0"/>
              </a:p>
              <a:p>
                <a:pPr lvl="1">
                  <a:spcBef>
                    <a:spcPct val="10000"/>
                  </a:spcBef>
                  <a:spcAft>
                    <a:spcPct val="10000"/>
                  </a:spcAft>
                  <a:buClr>
                    <a:schemeClr val="accent1"/>
                  </a:buClr>
                  <a:buSzPct val="110000"/>
                  <a:buFont typeface="Wingdings" panose="05000000000000000000" pitchFamily="2" charset="2"/>
                  <a:buChar char="§"/>
                </a:pPr>
                <a:r>
                  <a:rPr lang="en-GB" sz="1600" b="1" dirty="0">
                    <a:solidFill>
                      <a:sysClr val="windowText" lastClr="000000"/>
                    </a:solidFill>
                  </a:rPr>
                  <a:t>  </a:t>
                </a:r>
                <a:r>
                  <a:rPr lang="en-GB" sz="1600" dirty="0">
                    <a:solidFill>
                      <a:sysClr val="windowText" lastClr="000000"/>
                    </a:solidFill>
                  </a:rPr>
                  <a:t>Minimiser </a:t>
                </a:r>
                <a:r>
                  <a:rPr lang="en-GB" sz="1600" dirty="0" err="1">
                    <a:solidFill>
                      <a:sysClr val="windowText" lastClr="000000"/>
                    </a:solidFill>
                  </a:rPr>
                  <a:t>l’énergie</a:t>
                </a:r>
                <a:r>
                  <a:rPr lang="en-GB" sz="1600" dirty="0">
                    <a:solidFill>
                      <a:sysClr val="windowText" lastClr="000000"/>
                    </a:solidFill>
                  </a:rPr>
                  <a:t> grise de la </a:t>
                </a:r>
                <a:r>
                  <a:rPr lang="en-GB" sz="1600" dirty="0" err="1">
                    <a:solidFill>
                      <a:sysClr val="windowText" lastClr="000000"/>
                    </a:solidFill>
                  </a:rPr>
                  <a:t>bouteille</a:t>
                </a:r>
                <a:endParaRPr lang="en-GB" sz="1600" dirty="0">
                  <a:solidFill>
                    <a:sysClr val="windowText" lastClr="000000"/>
                  </a:solidFill>
                </a:endParaRPr>
              </a:p>
              <a:p>
                <a:pPr lvl="1">
                  <a:spcBef>
                    <a:spcPct val="10000"/>
                  </a:spcBef>
                  <a:spcAft>
                    <a:spcPct val="10000"/>
                  </a:spcAft>
                  <a:buClr>
                    <a:schemeClr val="accent1"/>
                  </a:buClr>
                  <a:buSzPct val="110000"/>
                  <a:buFont typeface="Wingdings" panose="05000000000000000000" pitchFamily="2" charset="2"/>
                  <a:buChar char="§"/>
                </a:pPr>
                <a:r>
                  <a:rPr lang="en-GB" sz="1600" dirty="0">
                    <a:solidFill>
                      <a:sysClr val="windowText" lastClr="000000"/>
                    </a:solidFill>
                  </a:rPr>
                  <a:t>  Minimiser le </a:t>
                </a:r>
                <a:r>
                  <a:rPr lang="en-GB" sz="1600" dirty="0" err="1">
                    <a:solidFill>
                      <a:sysClr val="windowText" lastClr="000000"/>
                    </a:solidFill>
                  </a:rPr>
                  <a:t>coût</a:t>
                </a:r>
                <a:r>
                  <a:rPr lang="en-GB" sz="1600" dirty="0">
                    <a:solidFill>
                      <a:sysClr val="windowText" lastClr="000000"/>
                    </a:solidFill>
                  </a:rPr>
                  <a:t> </a:t>
                </a:r>
                <a:r>
                  <a:rPr lang="en-GB" sz="1600" dirty="0" err="1">
                    <a:solidFill>
                      <a:sysClr val="windowText" lastClr="000000"/>
                    </a:solidFill>
                  </a:rPr>
                  <a:t>matériaux</a:t>
                </a:r>
                <a:r>
                  <a:rPr lang="en-GB" sz="1600" dirty="0">
                    <a:solidFill>
                      <a:sysClr val="windowText" lastClr="000000"/>
                    </a:solidFill>
                  </a:rPr>
                  <a:t> de la </a:t>
                </a:r>
                <a:r>
                  <a:rPr lang="en-GB" sz="1600" dirty="0" err="1">
                    <a:solidFill>
                      <a:sysClr val="windowText" lastClr="000000"/>
                    </a:solidFill>
                  </a:rPr>
                  <a:t>bouteille</a:t>
                </a:r>
                <a:endParaRPr lang="en-GB" sz="1600" b="1" dirty="0">
                  <a:solidFill>
                    <a:sysClr val="windowText" lastClr="000000"/>
                  </a:solidFill>
                </a:endParaRPr>
              </a:p>
            </p:txBody>
          </p:sp>
          <p:sp>
            <p:nvSpPr>
              <p:cNvPr id="55" name="AutoShape 99">
                <a:extLst>
                  <a:ext uri="{FF2B5EF4-FFF2-40B4-BE49-F238E27FC236}">
                    <a16:creationId xmlns:a16="http://schemas.microsoft.com/office/drawing/2014/main" id="{20FCD18B-AF32-4914-B0AD-D1DC23CC7A69}"/>
                  </a:ext>
                </a:extLst>
              </p:cNvPr>
              <p:cNvSpPr>
                <a:spLocks noChangeArrowheads="1"/>
              </p:cNvSpPr>
              <p:nvPr/>
            </p:nvSpPr>
            <p:spPr bwMode="auto">
              <a:xfrm>
                <a:off x="2738" y="2489"/>
                <a:ext cx="2613" cy="1440"/>
              </a:xfrm>
              <a:prstGeom prst="roundRect">
                <a:avLst>
                  <a:gd name="adj" fmla="val 3111"/>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grpSp>
      <p:grpSp>
        <p:nvGrpSpPr>
          <p:cNvPr id="56" name="Group 58">
            <a:extLst>
              <a:ext uri="{FF2B5EF4-FFF2-40B4-BE49-F238E27FC236}">
                <a16:creationId xmlns:a16="http://schemas.microsoft.com/office/drawing/2014/main" id="{F1894908-6B37-404E-AE26-0301530BF4BC}"/>
              </a:ext>
            </a:extLst>
          </p:cNvPr>
          <p:cNvGrpSpPr>
            <a:grpSpLocks/>
          </p:cNvGrpSpPr>
          <p:nvPr/>
        </p:nvGrpSpPr>
        <p:grpSpPr bwMode="auto">
          <a:xfrm>
            <a:off x="3236920" y="982189"/>
            <a:ext cx="5883402" cy="1746250"/>
            <a:chOff x="3682168" y="936557"/>
            <a:chExt cx="5430438" cy="1746536"/>
          </a:xfrm>
        </p:grpSpPr>
        <p:sp>
          <p:nvSpPr>
            <p:cNvPr id="57" name="Rectangle 58">
              <a:extLst>
                <a:ext uri="{FF2B5EF4-FFF2-40B4-BE49-F238E27FC236}">
                  <a16:creationId xmlns:a16="http://schemas.microsoft.com/office/drawing/2014/main" id="{12594C68-B04D-4713-9C8D-5652326DAF2C}"/>
                </a:ext>
              </a:extLst>
            </p:cNvPr>
            <p:cNvSpPr>
              <a:spLocks noChangeArrowheads="1"/>
            </p:cNvSpPr>
            <p:nvPr/>
          </p:nvSpPr>
          <p:spPr bwMode="auto">
            <a:xfrm>
              <a:off x="3682168" y="1149629"/>
              <a:ext cx="368820" cy="1533464"/>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a:p>
              <a:endParaRPr lang="en-GB" dirty="0"/>
            </a:p>
            <a:p>
              <a:endParaRPr lang="en-GB" dirty="0"/>
            </a:p>
            <a:p>
              <a:endParaRPr lang="en-GB" dirty="0"/>
            </a:p>
          </p:txBody>
        </p:sp>
        <p:sp>
          <p:nvSpPr>
            <p:cNvPr id="58" name="Text Box 60">
              <a:extLst>
                <a:ext uri="{FF2B5EF4-FFF2-40B4-BE49-F238E27FC236}">
                  <a16:creationId xmlns:a16="http://schemas.microsoft.com/office/drawing/2014/main" id="{B31BFF41-77B9-4E03-96AB-0830B77FA0AC}"/>
                </a:ext>
              </a:extLst>
            </p:cNvPr>
            <p:cNvSpPr txBox="1">
              <a:spLocks noChangeArrowheads="1"/>
            </p:cNvSpPr>
            <p:nvPr/>
          </p:nvSpPr>
          <p:spPr bwMode="auto">
            <a:xfrm>
              <a:off x="6587440" y="936557"/>
              <a:ext cx="2525166" cy="6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sz="2000" b="1" i="1" dirty="0">
                  <a:latin typeface="+mn-lt"/>
                </a:rPr>
                <a:t>La phase </a:t>
              </a:r>
              <a:r>
                <a:rPr lang="en-GB" sz="2000" b="1" i="1" dirty="0" err="1">
                  <a:latin typeface="+mn-lt"/>
                </a:rPr>
                <a:t>matériau</a:t>
              </a:r>
              <a:endParaRPr lang="en-GB" sz="2000" b="1" i="1" dirty="0">
                <a:latin typeface="+mn-lt"/>
              </a:endParaRPr>
            </a:p>
            <a:p>
              <a:pPr algn="ctr">
                <a:spcBef>
                  <a:spcPct val="0"/>
                </a:spcBef>
                <a:spcAft>
                  <a:spcPct val="0"/>
                </a:spcAft>
              </a:pPr>
              <a:r>
                <a:rPr lang="en-GB" sz="1600" dirty="0">
                  <a:latin typeface="+mn-lt"/>
                </a:rPr>
                <a:t>domine</a:t>
              </a:r>
            </a:p>
          </p:txBody>
        </p:sp>
      </p:grpSp>
      <p:grpSp>
        <p:nvGrpSpPr>
          <p:cNvPr id="59" name="Group 58">
            <a:extLst>
              <a:ext uri="{FF2B5EF4-FFF2-40B4-BE49-F238E27FC236}">
                <a16:creationId xmlns:a16="http://schemas.microsoft.com/office/drawing/2014/main" id="{48579607-0B08-4E59-A835-3C66B0F687D8}"/>
              </a:ext>
            </a:extLst>
          </p:cNvPr>
          <p:cNvGrpSpPr>
            <a:grpSpLocks/>
          </p:cNvGrpSpPr>
          <p:nvPr/>
        </p:nvGrpSpPr>
        <p:grpSpPr bwMode="auto">
          <a:xfrm>
            <a:off x="3394890" y="1673641"/>
            <a:ext cx="4501230" cy="962876"/>
            <a:chOff x="4144364" y="1584259"/>
            <a:chExt cx="4189936" cy="962090"/>
          </a:xfrm>
        </p:grpSpPr>
        <p:sp>
          <p:nvSpPr>
            <p:cNvPr id="60" name="Line Callout 2 57">
              <a:extLst>
                <a:ext uri="{FF2B5EF4-FFF2-40B4-BE49-F238E27FC236}">
                  <a16:creationId xmlns:a16="http://schemas.microsoft.com/office/drawing/2014/main" id="{0CBAFEFA-2459-4A0C-8762-8B503A0C6AA7}"/>
                </a:ext>
              </a:extLst>
            </p:cNvPr>
            <p:cNvSpPr>
              <a:spLocks/>
            </p:cNvSpPr>
            <p:nvPr/>
          </p:nvSpPr>
          <p:spPr bwMode="auto">
            <a:xfrm>
              <a:off x="6904051" y="1671636"/>
              <a:ext cx="1430249" cy="874713"/>
            </a:xfrm>
            <a:prstGeom prst="borderCallout2">
              <a:avLst>
                <a:gd name="adj1" fmla="val 42736"/>
                <a:gd name="adj2" fmla="val -8333"/>
                <a:gd name="adj3" fmla="val 48069"/>
                <a:gd name="adj4" fmla="val -6000"/>
                <a:gd name="adj5" fmla="val 2906"/>
                <a:gd name="adj6" fmla="val -184003"/>
              </a:avLst>
            </a:prstGeom>
            <a:solidFill>
              <a:schemeClr val="bg1"/>
            </a:solidFill>
            <a:ln w="28575">
              <a:solidFill>
                <a:schemeClr val="tx2"/>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b="1" i="1" dirty="0">
                  <a:latin typeface="+mn-lt"/>
                </a:rPr>
                <a:t>Minimiser </a:t>
              </a:r>
              <a:r>
                <a:rPr lang="en-GB" b="1" i="1" dirty="0" err="1">
                  <a:latin typeface="+mn-lt"/>
                </a:rPr>
                <a:t>l’énergie</a:t>
              </a:r>
              <a:r>
                <a:rPr lang="en-GB" b="1" i="1" dirty="0">
                  <a:latin typeface="+mn-lt"/>
                </a:rPr>
                <a:t> grise</a:t>
              </a:r>
            </a:p>
          </p:txBody>
        </p:sp>
        <p:sp>
          <p:nvSpPr>
            <p:cNvPr id="61" name="Oval 61">
              <a:extLst>
                <a:ext uri="{FF2B5EF4-FFF2-40B4-BE49-F238E27FC236}">
                  <a16:creationId xmlns:a16="http://schemas.microsoft.com/office/drawing/2014/main" id="{922718B0-850A-4730-A852-EE22D8ED8DAF}"/>
                </a:ext>
              </a:extLst>
            </p:cNvPr>
            <p:cNvSpPr>
              <a:spLocks noChangeArrowheads="1"/>
            </p:cNvSpPr>
            <p:nvPr/>
          </p:nvSpPr>
          <p:spPr bwMode="auto">
            <a:xfrm>
              <a:off x="4144364" y="1584259"/>
              <a:ext cx="174623" cy="154717"/>
            </a:xfrm>
            <a:prstGeom prst="ellipse">
              <a:avLst/>
            </a:prstGeom>
            <a:solidFill>
              <a:schemeClr val="bg1"/>
            </a:solidFill>
            <a:ln w="38100" algn="ctr">
              <a:solidFill>
                <a:schemeClr val="tx2"/>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p>
          </p:txBody>
        </p:sp>
      </p:grpSp>
    </p:spTree>
    <p:extLst>
      <p:ext uri="{BB962C8B-B14F-4D97-AF65-F5344CB8AC3E}">
        <p14:creationId xmlns:p14="http://schemas.microsoft.com/office/powerpoint/2010/main" val="93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en-GB" dirty="0" err="1"/>
              <a:t>Modélisation</a:t>
            </a:r>
            <a:r>
              <a:rPr lang="en-GB" dirty="0"/>
              <a:t> de la </a:t>
            </a:r>
            <a:r>
              <a:rPr lang="en-GB" dirty="0" err="1"/>
              <a:t>bouteille</a:t>
            </a:r>
            <a:endParaRPr lang="en-US" dirty="0"/>
          </a:p>
        </p:txBody>
      </p:sp>
      <p:grpSp>
        <p:nvGrpSpPr>
          <p:cNvPr id="4" name="Group 50">
            <a:extLst>
              <a:ext uri="{FF2B5EF4-FFF2-40B4-BE49-F238E27FC236}">
                <a16:creationId xmlns:a16="http://schemas.microsoft.com/office/drawing/2014/main" id="{622AAE75-DEFA-4E38-8076-95AF351CCD92}"/>
              </a:ext>
            </a:extLst>
          </p:cNvPr>
          <p:cNvGrpSpPr>
            <a:grpSpLocks/>
          </p:cNvGrpSpPr>
          <p:nvPr/>
        </p:nvGrpSpPr>
        <p:grpSpPr bwMode="auto">
          <a:xfrm>
            <a:off x="5274999" y="784770"/>
            <a:ext cx="4422154" cy="1027112"/>
            <a:chOff x="2678" y="639"/>
            <a:chExt cx="2571" cy="647"/>
          </a:xfrm>
        </p:grpSpPr>
        <p:graphicFrame>
          <p:nvGraphicFramePr>
            <p:cNvPr id="5" name="Object 31">
              <a:extLst>
                <a:ext uri="{FF2B5EF4-FFF2-40B4-BE49-F238E27FC236}">
                  <a16:creationId xmlns:a16="http://schemas.microsoft.com/office/drawing/2014/main" id="{BCB48E6D-F787-464E-B516-98719CC82D52}"/>
                </a:ext>
              </a:extLst>
            </p:cNvPr>
            <p:cNvGraphicFramePr>
              <a:graphicFrameLocks noChangeAspect="1"/>
            </p:cNvGraphicFramePr>
            <p:nvPr/>
          </p:nvGraphicFramePr>
          <p:xfrm>
            <a:off x="4264" y="830"/>
            <a:ext cx="985" cy="456"/>
          </p:xfrm>
          <a:graphic>
            <a:graphicData uri="http://schemas.openxmlformats.org/presentationml/2006/ole">
              <mc:AlternateContent xmlns:mc="http://schemas.openxmlformats.org/markup-compatibility/2006">
                <mc:Choice xmlns:v="urn:schemas-microsoft-com:vml" Requires="v">
                  <p:oleObj name="Equation" r:id="rId3" imgW="685502" imgH="317362" progId="Equation.3">
                    <p:embed/>
                  </p:oleObj>
                </mc:Choice>
                <mc:Fallback>
                  <p:oleObj name="Equation" r:id="rId3" imgW="685502" imgH="317362" progId="Equation.3">
                    <p:embed/>
                    <p:pic>
                      <p:nvPicPr>
                        <p:cNvPr id="5" name="Object 31">
                          <a:extLst>
                            <a:ext uri="{FF2B5EF4-FFF2-40B4-BE49-F238E27FC236}">
                              <a16:creationId xmlns:a16="http://schemas.microsoft.com/office/drawing/2014/main" id="{BCB48E6D-F787-464E-B516-98719CC82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 y="830"/>
                          <a:ext cx="985"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4">
              <a:extLst>
                <a:ext uri="{FF2B5EF4-FFF2-40B4-BE49-F238E27FC236}">
                  <a16:creationId xmlns:a16="http://schemas.microsoft.com/office/drawing/2014/main" id="{B687151B-565E-48CC-847C-EEF18E2E9D99}"/>
                </a:ext>
              </a:extLst>
            </p:cNvPr>
            <p:cNvSpPr txBox="1">
              <a:spLocks noChangeArrowheads="1"/>
            </p:cNvSpPr>
            <p:nvPr/>
          </p:nvSpPr>
          <p:spPr bwMode="auto">
            <a:xfrm>
              <a:off x="2678" y="639"/>
              <a:ext cx="209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Aft>
                  <a:spcPct val="50000"/>
                </a:spcAft>
              </a:pPr>
              <a:r>
                <a:rPr lang="en-GB" sz="2000" b="1" dirty="0" err="1">
                  <a:latin typeface="+mn-lt"/>
                </a:rPr>
                <a:t>Récipient</a:t>
              </a:r>
              <a:r>
                <a:rPr lang="en-GB" sz="2000" b="1" dirty="0">
                  <a:latin typeface="+mn-lt"/>
                </a:rPr>
                <a:t> </a:t>
              </a:r>
              <a:r>
                <a:rPr lang="en-GB" sz="2000" b="1" dirty="0" err="1">
                  <a:latin typeface="+mn-lt"/>
                </a:rPr>
                <a:t>cylindrique</a:t>
              </a:r>
              <a:r>
                <a:rPr lang="en-GB" sz="2000" b="1" dirty="0">
                  <a:latin typeface="+mn-lt"/>
                </a:rPr>
                <a:t> </a:t>
              </a:r>
              <a:r>
                <a:rPr lang="en-GB" sz="2000" b="1" dirty="0" err="1">
                  <a:latin typeface="+mn-lt"/>
                </a:rPr>
                <a:t>pressurisé</a:t>
              </a:r>
              <a:endParaRPr lang="en-GB" sz="2000" b="1" dirty="0">
                <a:latin typeface="+mn-lt"/>
              </a:endParaRPr>
            </a:p>
            <a:p>
              <a:pPr>
                <a:spcAft>
                  <a:spcPct val="50000"/>
                </a:spcAft>
                <a:buClr>
                  <a:schemeClr val="accent1"/>
                </a:buClr>
                <a:buSzPct val="110000"/>
                <a:buFont typeface="Wingdings" panose="05000000000000000000" pitchFamily="2" charset="2"/>
                <a:buChar char="§"/>
              </a:pPr>
              <a:r>
                <a:rPr lang="en-GB" sz="2000" dirty="0">
                  <a:latin typeface="+mn-lt"/>
                </a:rPr>
                <a:t>   </a:t>
              </a:r>
              <a:r>
                <a:rPr lang="en-GB" sz="2000" dirty="0" err="1">
                  <a:latin typeface="+mn-lt"/>
                </a:rPr>
                <a:t>Contrainte</a:t>
              </a:r>
              <a:r>
                <a:rPr lang="en-GB" sz="2000" dirty="0">
                  <a:latin typeface="+mn-lt"/>
                </a:rPr>
                <a:t> </a:t>
              </a:r>
              <a:r>
                <a:rPr lang="en-GB" sz="2000" dirty="0" err="1">
                  <a:latin typeface="+mn-lt"/>
                </a:rPr>
                <a:t>circulaire</a:t>
              </a:r>
              <a:endParaRPr lang="en-GB" sz="2000" dirty="0">
                <a:latin typeface="+mn-lt"/>
              </a:endParaRPr>
            </a:p>
          </p:txBody>
        </p:sp>
      </p:grpSp>
      <p:sp>
        <p:nvSpPr>
          <p:cNvPr id="8" name="Text Box 23">
            <a:extLst>
              <a:ext uri="{FF2B5EF4-FFF2-40B4-BE49-F238E27FC236}">
                <a16:creationId xmlns:a16="http://schemas.microsoft.com/office/drawing/2014/main" id="{3C1DF575-E216-44F0-ACC7-FAB54FDE9017}"/>
              </a:ext>
            </a:extLst>
          </p:cNvPr>
          <p:cNvSpPr txBox="1">
            <a:spLocks noChangeArrowheads="1"/>
          </p:cNvSpPr>
          <p:nvPr/>
        </p:nvSpPr>
        <p:spPr bwMode="auto">
          <a:xfrm>
            <a:off x="5675047" y="4150271"/>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nvGrpSpPr>
          <p:cNvPr id="9" name="Group 28">
            <a:extLst>
              <a:ext uri="{FF2B5EF4-FFF2-40B4-BE49-F238E27FC236}">
                <a16:creationId xmlns:a16="http://schemas.microsoft.com/office/drawing/2014/main" id="{D62E930E-6006-47F3-88C7-F2DC73F3DA3C}"/>
              </a:ext>
            </a:extLst>
          </p:cNvPr>
          <p:cNvGrpSpPr>
            <a:grpSpLocks/>
          </p:cNvGrpSpPr>
          <p:nvPr/>
        </p:nvGrpSpPr>
        <p:grpSpPr bwMode="auto">
          <a:xfrm>
            <a:off x="5319448" y="3166024"/>
            <a:ext cx="7367613" cy="1106488"/>
            <a:chOff x="2599" y="2399"/>
            <a:chExt cx="4285" cy="697"/>
          </a:xfrm>
        </p:grpSpPr>
        <p:sp>
          <p:nvSpPr>
            <p:cNvPr id="10" name="Text Box 37">
              <a:extLst>
                <a:ext uri="{FF2B5EF4-FFF2-40B4-BE49-F238E27FC236}">
                  <a16:creationId xmlns:a16="http://schemas.microsoft.com/office/drawing/2014/main" id="{155E620B-D6C0-428A-990E-6E2BBDA99093}"/>
                </a:ext>
              </a:extLst>
            </p:cNvPr>
            <p:cNvSpPr txBox="1">
              <a:spLocks noChangeArrowheads="1"/>
            </p:cNvSpPr>
            <p:nvPr/>
          </p:nvSpPr>
          <p:spPr bwMode="auto">
            <a:xfrm>
              <a:off x="2599" y="2399"/>
              <a:ext cx="42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a:t>
              </a:r>
              <a:r>
                <a:rPr lang="fr-FR" dirty="0">
                  <a:latin typeface="+mn-lt"/>
                </a:rPr>
                <a:t>Trouver le matériau avec la plus faible énergie, maximiser l’indice </a:t>
              </a:r>
              <a:r>
                <a:rPr lang="en-GB" sz="2000" dirty="0">
                  <a:latin typeface="+mn-lt"/>
                </a:rPr>
                <a:t>             </a:t>
              </a:r>
              <a:endParaRPr lang="el-GR" sz="2000" dirty="0">
                <a:latin typeface="+mn-lt"/>
              </a:endParaRPr>
            </a:p>
          </p:txBody>
        </p:sp>
        <p:graphicFrame>
          <p:nvGraphicFramePr>
            <p:cNvPr id="11" name="Object 38">
              <a:extLst>
                <a:ext uri="{FF2B5EF4-FFF2-40B4-BE49-F238E27FC236}">
                  <a16:creationId xmlns:a16="http://schemas.microsoft.com/office/drawing/2014/main" id="{9BDEBF95-F812-4D0C-9F53-A1F8F391A341}"/>
                </a:ext>
              </a:extLst>
            </p:cNvPr>
            <p:cNvGraphicFramePr>
              <a:graphicFrameLocks noChangeAspect="1"/>
            </p:cNvGraphicFramePr>
            <p:nvPr/>
          </p:nvGraphicFramePr>
          <p:xfrm>
            <a:off x="3720" y="2660"/>
            <a:ext cx="350" cy="436"/>
          </p:xfrm>
          <a:graphic>
            <a:graphicData uri="http://schemas.openxmlformats.org/presentationml/2006/ole">
              <mc:AlternateContent xmlns:mc="http://schemas.openxmlformats.org/markup-compatibility/2006">
                <mc:Choice xmlns:v="urn:schemas-microsoft-com:vml" Requires="v">
                  <p:oleObj name="Equation" r:id="rId5" imgW="520700" imgH="647700" progId="Equation.3">
                    <p:embed/>
                  </p:oleObj>
                </mc:Choice>
                <mc:Fallback>
                  <p:oleObj name="Equation" r:id="rId5" imgW="520700" imgH="647700" progId="Equation.3">
                    <p:embed/>
                    <p:pic>
                      <p:nvPicPr>
                        <p:cNvPr id="11" name="Object 38">
                          <a:extLst>
                            <a:ext uri="{FF2B5EF4-FFF2-40B4-BE49-F238E27FC236}">
                              <a16:creationId xmlns:a16="http://schemas.microsoft.com/office/drawing/2014/main" id="{9BDEBF95-F812-4D0C-9F53-A1F8F391A3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0" y="2660"/>
                          <a:ext cx="350" cy="436"/>
                        </a:xfrm>
                        <a:prstGeom prst="rect">
                          <a:avLst/>
                        </a:prstGeom>
                        <a:noFill/>
                        <a:ln w="28575">
                          <a:solidFill>
                            <a:schemeClr val="accent1"/>
                          </a:solidFill>
                          <a:miter lim="800000"/>
                          <a:headEnd/>
                          <a:tailEnd/>
                        </a:ln>
                      </p:spPr>
                    </p:pic>
                  </p:oleObj>
                </mc:Fallback>
              </mc:AlternateContent>
            </a:graphicData>
          </a:graphic>
        </p:graphicFrame>
      </p:grpSp>
      <p:grpSp>
        <p:nvGrpSpPr>
          <p:cNvPr id="12" name="Group 28">
            <a:extLst>
              <a:ext uri="{FF2B5EF4-FFF2-40B4-BE49-F238E27FC236}">
                <a16:creationId xmlns:a16="http://schemas.microsoft.com/office/drawing/2014/main" id="{6D2526DA-A7F3-4176-A44C-9FB9E5268D80}"/>
              </a:ext>
            </a:extLst>
          </p:cNvPr>
          <p:cNvGrpSpPr>
            <a:grpSpLocks/>
          </p:cNvGrpSpPr>
          <p:nvPr/>
        </p:nvGrpSpPr>
        <p:grpSpPr bwMode="auto">
          <a:xfrm>
            <a:off x="5300399" y="1875383"/>
            <a:ext cx="4639988" cy="1139825"/>
            <a:chOff x="4413250" y="2392363"/>
            <a:chExt cx="4639290" cy="1140673"/>
          </a:xfrm>
        </p:grpSpPr>
        <p:sp>
          <p:nvSpPr>
            <p:cNvPr id="13" name="Text Box 6">
              <a:extLst>
                <a:ext uri="{FF2B5EF4-FFF2-40B4-BE49-F238E27FC236}">
                  <a16:creationId xmlns:a16="http://schemas.microsoft.com/office/drawing/2014/main" id="{869A4FEA-CDE6-4172-870F-680D57FADD96}"/>
                </a:ext>
              </a:extLst>
            </p:cNvPr>
            <p:cNvSpPr txBox="1">
              <a:spLocks noChangeArrowheads="1"/>
            </p:cNvSpPr>
            <p:nvPr/>
          </p:nvSpPr>
          <p:spPr bwMode="auto">
            <a:xfrm>
              <a:off x="4413250" y="2392363"/>
              <a:ext cx="4639290" cy="7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a:t>
              </a:r>
              <a:r>
                <a:rPr lang="fr-FR" dirty="0">
                  <a:latin typeface="+mn-lt"/>
                </a:rPr>
                <a:t> Énergie grise par unité de surface de paroi</a:t>
              </a:r>
              <a:endParaRPr lang="en-GB" dirty="0">
                <a:latin typeface="+mn-lt"/>
              </a:endParaRPr>
            </a:p>
            <a:p>
              <a:r>
                <a:rPr lang="en-GB" sz="2000" dirty="0">
                  <a:latin typeface="+mn-lt"/>
                </a:rPr>
                <a:t>             </a:t>
              </a:r>
              <a:endParaRPr lang="el-GR" sz="2000" dirty="0">
                <a:latin typeface="+mn-lt"/>
              </a:endParaRPr>
            </a:p>
          </p:txBody>
        </p:sp>
        <p:graphicFrame>
          <p:nvGraphicFramePr>
            <p:cNvPr id="14" name="Object 41">
              <a:extLst>
                <a:ext uri="{FF2B5EF4-FFF2-40B4-BE49-F238E27FC236}">
                  <a16:creationId xmlns:a16="http://schemas.microsoft.com/office/drawing/2014/main" id="{69B5307D-E21E-4562-8AE4-0DACAE8CB265}"/>
                </a:ext>
              </a:extLst>
            </p:cNvPr>
            <p:cNvGraphicFramePr>
              <a:graphicFrameLocks noChangeAspect="1"/>
            </p:cNvGraphicFramePr>
            <p:nvPr/>
          </p:nvGraphicFramePr>
          <p:xfrm>
            <a:off x="5259690" y="2794849"/>
            <a:ext cx="2581534" cy="738187"/>
          </p:xfrm>
          <a:graphic>
            <a:graphicData uri="http://schemas.openxmlformats.org/presentationml/2006/ole">
              <mc:AlternateContent xmlns:mc="http://schemas.openxmlformats.org/markup-compatibility/2006">
                <mc:Choice xmlns:v="urn:schemas-microsoft-com:vml" Requires="v">
                  <p:oleObj name="Equation" r:id="rId7" imgW="2133600" imgH="660400" progId="Equation.3">
                    <p:embed/>
                  </p:oleObj>
                </mc:Choice>
                <mc:Fallback>
                  <p:oleObj name="Equation" r:id="rId7" imgW="2133600" imgH="660400" progId="Equation.3">
                    <p:embed/>
                    <p:pic>
                      <p:nvPicPr>
                        <p:cNvPr id="14" name="Object 41">
                          <a:extLst>
                            <a:ext uri="{FF2B5EF4-FFF2-40B4-BE49-F238E27FC236}">
                              <a16:creationId xmlns:a16="http://schemas.microsoft.com/office/drawing/2014/main" id="{69B5307D-E21E-4562-8AE4-0DACAE8CB2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9690" y="2794849"/>
                          <a:ext cx="2581534"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53">
            <a:extLst>
              <a:ext uri="{FF2B5EF4-FFF2-40B4-BE49-F238E27FC236}">
                <a16:creationId xmlns:a16="http://schemas.microsoft.com/office/drawing/2014/main" id="{5D770ED1-1AA5-451F-BA80-26512E931861}"/>
              </a:ext>
            </a:extLst>
          </p:cNvPr>
          <p:cNvGrpSpPr>
            <a:grpSpLocks/>
          </p:cNvGrpSpPr>
          <p:nvPr/>
        </p:nvGrpSpPr>
        <p:grpSpPr bwMode="auto">
          <a:xfrm>
            <a:off x="5290872" y="4437609"/>
            <a:ext cx="5289050" cy="1309688"/>
            <a:chOff x="2566" y="3210"/>
            <a:chExt cx="3075" cy="825"/>
          </a:xfrm>
        </p:grpSpPr>
        <p:sp>
          <p:nvSpPr>
            <p:cNvPr id="16" name="Text Box 43">
              <a:extLst>
                <a:ext uri="{FF2B5EF4-FFF2-40B4-BE49-F238E27FC236}">
                  <a16:creationId xmlns:a16="http://schemas.microsoft.com/office/drawing/2014/main" id="{4F4F134D-A9F4-4206-8D35-BEB4659EA864}"/>
                </a:ext>
              </a:extLst>
            </p:cNvPr>
            <p:cNvSpPr txBox="1">
              <a:spLocks noChangeArrowheads="1"/>
            </p:cNvSpPr>
            <p:nvPr/>
          </p:nvSpPr>
          <p:spPr bwMode="auto">
            <a:xfrm>
              <a:off x="2566" y="3210"/>
              <a:ext cx="30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dirty="0">
                  <a:latin typeface="+mn-lt"/>
                </a:rPr>
                <a:t> </a:t>
              </a:r>
              <a:r>
                <a:rPr lang="fr-FR" dirty="0">
                  <a:latin typeface="+mn-lt"/>
                </a:rPr>
                <a:t>Trouver le matériau le moins cher, maximiser l’indice</a:t>
              </a:r>
              <a:endParaRPr lang="en-GB" dirty="0">
                <a:latin typeface="+mn-lt"/>
              </a:endParaRPr>
            </a:p>
          </p:txBody>
        </p:sp>
        <p:graphicFrame>
          <p:nvGraphicFramePr>
            <p:cNvPr id="17" name="Object 44">
              <a:extLst>
                <a:ext uri="{FF2B5EF4-FFF2-40B4-BE49-F238E27FC236}">
                  <a16:creationId xmlns:a16="http://schemas.microsoft.com/office/drawing/2014/main" id="{73471B78-D850-429F-BC17-508575138A73}"/>
                </a:ext>
              </a:extLst>
            </p:cNvPr>
            <p:cNvGraphicFramePr>
              <a:graphicFrameLocks noChangeAspect="1"/>
            </p:cNvGraphicFramePr>
            <p:nvPr/>
          </p:nvGraphicFramePr>
          <p:xfrm>
            <a:off x="3718" y="3460"/>
            <a:ext cx="359" cy="436"/>
          </p:xfrm>
          <a:graphic>
            <a:graphicData uri="http://schemas.openxmlformats.org/presentationml/2006/ole">
              <mc:AlternateContent xmlns:mc="http://schemas.openxmlformats.org/markup-compatibility/2006">
                <mc:Choice xmlns:v="urn:schemas-microsoft-com:vml" Requires="v">
                  <p:oleObj name="Equation" r:id="rId9" imgW="533169" imgH="647419" progId="Equation.3">
                    <p:embed/>
                  </p:oleObj>
                </mc:Choice>
                <mc:Fallback>
                  <p:oleObj name="Equation" r:id="rId9" imgW="533169" imgH="647419" progId="Equation.3">
                    <p:embed/>
                    <p:pic>
                      <p:nvPicPr>
                        <p:cNvPr id="17" name="Object 44">
                          <a:extLst>
                            <a:ext uri="{FF2B5EF4-FFF2-40B4-BE49-F238E27FC236}">
                              <a16:creationId xmlns:a16="http://schemas.microsoft.com/office/drawing/2014/main" id="{73471B78-D850-429F-BC17-508575138A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8" y="3460"/>
                          <a:ext cx="359" cy="436"/>
                        </a:xfrm>
                        <a:prstGeom prst="rect">
                          <a:avLst/>
                        </a:prstGeom>
                        <a:noFill/>
                        <a:ln w="28575">
                          <a:solidFill>
                            <a:schemeClr val="accent1"/>
                          </a:solidFill>
                          <a:miter lim="800000"/>
                          <a:headEnd/>
                          <a:tailEnd/>
                        </a:ln>
                      </p:spPr>
                    </p:pic>
                  </p:oleObj>
                </mc:Fallback>
              </mc:AlternateContent>
            </a:graphicData>
          </a:graphic>
        </p:graphicFrame>
        <p:sp>
          <p:nvSpPr>
            <p:cNvPr id="18" name="Text Box 48">
              <a:extLst>
                <a:ext uri="{FF2B5EF4-FFF2-40B4-BE49-F238E27FC236}">
                  <a16:creationId xmlns:a16="http://schemas.microsoft.com/office/drawing/2014/main" id="{8D999147-C355-4093-BAA0-54745D124083}"/>
                </a:ext>
              </a:extLst>
            </p:cNvPr>
            <p:cNvSpPr txBox="1">
              <a:spLocks noChangeArrowheads="1"/>
            </p:cNvSpPr>
            <p:nvPr/>
          </p:nvSpPr>
          <p:spPr bwMode="auto">
            <a:xfrm>
              <a:off x="4253" y="3698"/>
              <a:ext cx="12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i="1" dirty="0" err="1">
                  <a:latin typeface="+mn-lt"/>
                </a:rPr>
                <a:t>Coût</a:t>
              </a:r>
              <a:r>
                <a:rPr lang="en-GB" sz="1600" i="1" dirty="0">
                  <a:latin typeface="+mn-lt"/>
                </a:rPr>
                <a:t> / kg de </a:t>
              </a:r>
              <a:r>
                <a:rPr lang="en-GB" sz="1600" i="1" dirty="0" err="1">
                  <a:latin typeface="+mn-lt"/>
                </a:rPr>
                <a:t>matériau</a:t>
              </a:r>
              <a:endParaRPr lang="en-GB" sz="1600" i="1" dirty="0">
                <a:latin typeface="+mn-lt"/>
              </a:endParaRPr>
            </a:p>
          </p:txBody>
        </p:sp>
        <p:sp>
          <p:nvSpPr>
            <p:cNvPr id="19" name="Freeform 49">
              <a:extLst>
                <a:ext uri="{FF2B5EF4-FFF2-40B4-BE49-F238E27FC236}">
                  <a16:creationId xmlns:a16="http://schemas.microsoft.com/office/drawing/2014/main" id="{26DB0D9F-0805-42E1-880B-AB4CE5D391AE}"/>
                </a:ext>
              </a:extLst>
            </p:cNvPr>
            <p:cNvSpPr>
              <a:spLocks/>
            </p:cNvSpPr>
            <p:nvPr/>
          </p:nvSpPr>
          <p:spPr bwMode="auto">
            <a:xfrm rot="19916215" flipV="1">
              <a:off x="3962" y="3783"/>
              <a:ext cx="392" cy="252"/>
            </a:xfrm>
            <a:custGeom>
              <a:avLst/>
              <a:gdLst>
                <a:gd name="T0" fmla="*/ 0 w 392"/>
                <a:gd name="T1" fmla="*/ 315369310 h 85"/>
                <a:gd name="T2" fmla="*/ 120 w 392"/>
                <a:gd name="T3" fmla="*/ 48795987 h 85"/>
                <a:gd name="T4" fmla="*/ 392 w 392"/>
                <a:gd name="T5" fmla="*/ 18709456 h 85"/>
                <a:gd name="T6" fmla="*/ 0 60000 65536"/>
                <a:gd name="T7" fmla="*/ 0 60000 65536"/>
                <a:gd name="T8" fmla="*/ 0 60000 65536"/>
                <a:gd name="T9" fmla="*/ 0 w 392"/>
                <a:gd name="T10" fmla="*/ 0 h 85"/>
                <a:gd name="T11" fmla="*/ 392 w 392"/>
                <a:gd name="T12" fmla="*/ 85 h 85"/>
              </a:gdLst>
              <a:ahLst/>
              <a:cxnLst>
                <a:cxn ang="T6">
                  <a:pos x="T0" y="T1"/>
                </a:cxn>
                <a:cxn ang="T7">
                  <a:pos x="T2" y="T3"/>
                </a:cxn>
                <a:cxn ang="T8">
                  <a:pos x="T4" y="T5"/>
                </a:cxn>
              </a:cxnLst>
              <a:rect l="T9" t="T10" r="T11" b="T12"/>
              <a:pathLst>
                <a:path w="392" h="85">
                  <a:moveTo>
                    <a:pt x="0" y="85"/>
                  </a:moveTo>
                  <a:cubicBezTo>
                    <a:pt x="27" y="55"/>
                    <a:pt x="55" y="26"/>
                    <a:pt x="120" y="13"/>
                  </a:cubicBezTo>
                  <a:cubicBezTo>
                    <a:pt x="185" y="0"/>
                    <a:pt x="288" y="2"/>
                    <a:pt x="392" y="5"/>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sz="2000" dirty="0"/>
            </a:p>
          </p:txBody>
        </p:sp>
      </p:grpSp>
      <p:grpSp>
        <p:nvGrpSpPr>
          <p:cNvPr id="20" name="Group 29">
            <a:extLst>
              <a:ext uri="{FF2B5EF4-FFF2-40B4-BE49-F238E27FC236}">
                <a16:creationId xmlns:a16="http://schemas.microsoft.com/office/drawing/2014/main" id="{795AC912-D929-400E-8B97-3AF88A81793E}"/>
              </a:ext>
            </a:extLst>
          </p:cNvPr>
          <p:cNvGrpSpPr>
            <a:grpSpLocks/>
          </p:cNvGrpSpPr>
          <p:nvPr/>
        </p:nvGrpSpPr>
        <p:grpSpPr bwMode="auto">
          <a:xfrm>
            <a:off x="8029311" y="2197030"/>
            <a:ext cx="2725737" cy="950405"/>
            <a:chOff x="6717323" y="2857411"/>
            <a:chExt cx="2725302" cy="950205"/>
          </a:xfrm>
        </p:grpSpPr>
        <p:sp>
          <p:nvSpPr>
            <p:cNvPr id="21" name="Text Box 7">
              <a:extLst>
                <a:ext uri="{FF2B5EF4-FFF2-40B4-BE49-F238E27FC236}">
                  <a16:creationId xmlns:a16="http://schemas.microsoft.com/office/drawing/2014/main" id="{41974BF0-35A9-4423-A007-4DE3E988FB52}"/>
                </a:ext>
              </a:extLst>
            </p:cNvPr>
            <p:cNvSpPr txBox="1">
              <a:spLocks noChangeArrowheads="1"/>
            </p:cNvSpPr>
            <p:nvPr/>
          </p:nvSpPr>
          <p:spPr bwMode="auto">
            <a:xfrm>
              <a:off x="7394436" y="3222964"/>
              <a:ext cx="2048189" cy="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1600" i="1" dirty="0" err="1">
                  <a:latin typeface="+mn-lt"/>
                </a:rPr>
                <a:t>Énergie</a:t>
              </a:r>
              <a:r>
                <a:rPr lang="en-GB" sz="1600" i="1" dirty="0">
                  <a:latin typeface="+mn-lt"/>
                </a:rPr>
                <a:t> grise/ kg de </a:t>
              </a:r>
              <a:r>
                <a:rPr lang="en-GB" sz="1600" i="1" dirty="0" err="1">
                  <a:latin typeface="+mn-lt"/>
                </a:rPr>
                <a:t>matériau</a:t>
              </a:r>
              <a:endParaRPr lang="en-GB" sz="1600" i="1" dirty="0">
                <a:latin typeface="+mn-lt"/>
              </a:endParaRPr>
            </a:p>
          </p:txBody>
        </p:sp>
        <p:sp>
          <p:nvSpPr>
            <p:cNvPr id="22" name="Freeform 45">
              <a:extLst>
                <a:ext uri="{FF2B5EF4-FFF2-40B4-BE49-F238E27FC236}">
                  <a16:creationId xmlns:a16="http://schemas.microsoft.com/office/drawing/2014/main" id="{E6B59841-D6D0-45DD-91B6-56309E15F93C}"/>
                </a:ext>
              </a:extLst>
            </p:cNvPr>
            <p:cNvSpPr>
              <a:spLocks/>
            </p:cNvSpPr>
            <p:nvPr/>
          </p:nvSpPr>
          <p:spPr bwMode="auto">
            <a:xfrm rot="2669916">
              <a:off x="7246934" y="2863312"/>
              <a:ext cx="646045" cy="400026"/>
            </a:xfrm>
            <a:custGeom>
              <a:avLst/>
              <a:gdLst>
                <a:gd name="T0" fmla="*/ 0 w 392"/>
                <a:gd name="T1" fmla="*/ 2147483647 h 85"/>
                <a:gd name="T2" fmla="*/ 2147483647 w 392"/>
                <a:gd name="T3" fmla="*/ 2147483647 h 85"/>
                <a:gd name="T4" fmla="*/ 2147483647 w 392"/>
                <a:gd name="T5" fmla="*/ 2147483647 h 85"/>
                <a:gd name="T6" fmla="*/ 0 60000 65536"/>
                <a:gd name="T7" fmla="*/ 0 60000 65536"/>
                <a:gd name="T8" fmla="*/ 0 60000 65536"/>
                <a:gd name="T9" fmla="*/ 0 w 392"/>
                <a:gd name="T10" fmla="*/ 0 h 85"/>
                <a:gd name="T11" fmla="*/ 392 w 392"/>
                <a:gd name="T12" fmla="*/ 85 h 85"/>
              </a:gdLst>
              <a:ahLst/>
              <a:cxnLst>
                <a:cxn ang="T6">
                  <a:pos x="T0" y="T1"/>
                </a:cxn>
                <a:cxn ang="T7">
                  <a:pos x="T2" y="T3"/>
                </a:cxn>
                <a:cxn ang="T8">
                  <a:pos x="T4" y="T5"/>
                </a:cxn>
              </a:cxnLst>
              <a:rect l="T9" t="T10" r="T11" b="T12"/>
              <a:pathLst>
                <a:path w="392" h="85">
                  <a:moveTo>
                    <a:pt x="0" y="85"/>
                  </a:moveTo>
                  <a:cubicBezTo>
                    <a:pt x="27" y="55"/>
                    <a:pt x="55" y="26"/>
                    <a:pt x="120" y="13"/>
                  </a:cubicBezTo>
                  <a:cubicBezTo>
                    <a:pt x="185" y="0"/>
                    <a:pt x="288" y="2"/>
                    <a:pt x="392" y="5"/>
                  </a:cubicBez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sz="2000" dirty="0"/>
            </a:p>
          </p:txBody>
        </p:sp>
        <p:sp>
          <p:nvSpPr>
            <p:cNvPr id="23" name="Oval 29">
              <a:extLst>
                <a:ext uri="{FF2B5EF4-FFF2-40B4-BE49-F238E27FC236}">
                  <a16:creationId xmlns:a16="http://schemas.microsoft.com/office/drawing/2014/main" id="{77EC5696-B437-403F-A816-CED5DD7E713F}"/>
                </a:ext>
              </a:extLst>
            </p:cNvPr>
            <p:cNvSpPr>
              <a:spLocks noChangeArrowheads="1"/>
            </p:cNvSpPr>
            <p:nvPr/>
          </p:nvSpPr>
          <p:spPr bwMode="auto">
            <a:xfrm>
              <a:off x="6717323" y="2857411"/>
              <a:ext cx="482321" cy="56251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2000" dirty="0">
                <a:latin typeface="+mn-lt"/>
              </a:endParaRPr>
            </a:p>
          </p:txBody>
        </p:sp>
      </p:grpSp>
      <p:sp>
        <p:nvSpPr>
          <p:cNvPr id="24" name="Text Box 21">
            <a:extLst>
              <a:ext uri="{FF2B5EF4-FFF2-40B4-BE49-F238E27FC236}">
                <a16:creationId xmlns:a16="http://schemas.microsoft.com/office/drawing/2014/main" id="{8D54AC43-7403-4178-BBFF-6A042C8B4F24}"/>
              </a:ext>
            </a:extLst>
          </p:cNvPr>
          <p:cNvSpPr txBox="1">
            <a:spLocks noChangeArrowheads="1"/>
          </p:cNvSpPr>
          <p:nvPr/>
        </p:nvSpPr>
        <p:spPr bwMode="auto">
          <a:xfrm>
            <a:off x="741520" y="3917493"/>
            <a:ext cx="3567113" cy="2110729"/>
          </a:xfrm>
          <a:prstGeom prst="rect">
            <a:avLst/>
          </a:prstGeom>
          <a:solidFill>
            <a:schemeClr val="bg1">
              <a:lumMod val="95000"/>
            </a:schemeClr>
          </a:solidFill>
          <a:ln w="19050">
            <a:solidFill>
              <a:schemeClr val="accent1"/>
            </a:solidFill>
            <a:miter lim="800000"/>
            <a:headEnd/>
            <a:tailEnd/>
          </a:ln>
        </p:spPr>
        <p:txBody>
          <a:bodyPr lIns="50697" tIns="25348" rIns="50697" bIns="25348" anchor="t">
            <a:spAutoFit/>
          </a:bodyPr>
          <a:lstStyle>
            <a:lvl1pPr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defTabSz="681038"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defTabSz="681038"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ts val="100"/>
              </a:spcBef>
              <a:spcAft>
                <a:spcPct val="0"/>
              </a:spcAft>
              <a:buClrTx/>
              <a:buSzTx/>
            </a:pPr>
            <a:r>
              <a:rPr lang="en-GB" sz="1600" dirty="0">
                <a:latin typeface="+mn-lt"/>
              </a:rPr>
              <a:t>    R= Rayon </a:t>
            </a:r>
            <a:r>
              <a:rPr lang="en-GB" sz="1600" dirty="0" err="1">
                <a:latin typeface="+mn-lt"/>
              </a:rPr>
              <a:t>bouteille</a:t>
            </a:r>
            <a:endParaRPr lang="en-GB" sz="1600" dirty="0">
              <a:latin typeface="+mn-lt"/>
            </a:endParaRPr>
          </a:p>
          <a:p>
            <a:pPr>
              <a:spcBef>
                <a:spcPts val="100"/>
              </a:spcBef>
              <a:spcAft>
                <a:spcPct val="0"/>
              </a:spcAft>
              <a:buClrTx/>
              <a:buSzTx/>
            </a:pPr>
            <a:r>
              <a:rPr lang="en-GB" sz="1600" dirty="0">
                <a:latin typeface="+mn-lt"/>
              </a:rPr>
              <a:t>    t = </a:t>
            </a:r>
            <a:r>
              <a:rPr lang="en-GB" sz="1600" dirty="0" err="1">
                <a:latin typeface="+mn-lt"/>
              </a:rPr>
              <a:t>Epaisseur</a:t>
            </a:r>
            <a:r>
              <a:rPr lang="en-GB" sz="1600" dirty="0">
                <a:latin typeface="+mn-lt"/>
              </a:rPr>
              <a:t> de la </a:t>
            </a:r>
            <a:r>
              <a:rPr lang="en-GB" sz="1600" dirty="0" err="1">
                <a:latin typeface="+mn-lt"/>
              </a:rPr>
              <a:t>paroi</a:t>
            </a:r>
            <a:endParaRPr lang="en-GB" sz="1600" dirty="0">
              <a:latin typeface="+mn-lt"/>
            </a:endParaRPr>
          </a:p>
          <a:p>
            <a:pPr>
              <a:spcBef>
                <a:spcPts val="100"/>
              </a:spcBef>
              <a:spcAft>
                <a:spcPct val="0"/>
              </a:spcAft>
              <a:buClrTx/>
              <a:buSzTx/>
            </a:pPr>
            <a:r>
              <a:rPr lang="en-GB" sz="1600" dirty="0">
                <a:latin typeface="+mn-lt"/>
              </a:rPr>
              <a:t>    p = Pression interne</a:t>
            </a:r>
          </a:p>
          <a:p>
            <a:pPr>
              <a:spcBef>
                <a:spcPts val="100"/>
              </a:spcBef>
              <a:spcAft>
                <a:spcPct val="0"/>
              </a:spcAft>
              <a:buClrTx/>
              <a:buSzTx/>
            </a:pPr>
            <a:r>
              <a:rPr lang="en-GB" sz="1600" dirty="0">
                <a:latin typeface="+mn-lt"/>
                <a:sym typeface="Bookshelf Symbol 1" charset="0"/>
              </a:rPr>
              <a:t> </a:t>
            </a:r>
            <a:r>
              <a:rPr lang="en-GB" sz="1600" dirty="0">
                <a:latin typeface="+mn-lt"/>
              </a:rPr>
              <a:t>  </a:t>
            </a:r>
            <a:r>
              <a:rPr lang="en-GB" sz="1600" dirty="0">
                <a:latin typeface="+mn-lt"/>
                <a:sym typeface="Bookshelf Symbol 1" charset="0"/>
              </a:rPr>
              <a:t> </a:t>
            </a:r>
            <a:r>
              <a:rPr lang="el-GR" sz="1600" dirty="0">
                <a:latin typeface="+mn-lt"/>
                <a:sym typeface="Bookshelf Symbol 1" charset="0"/>
              </a:rPr>
              <a:t>σ</a:t>
            </a:r>
            <a:r>
              <a:rPr lang="en-GB" sz="1600" baseline="-25000" dirty="0">
                <a:latin typeface="+mn-lt"/>
                <a:sym typeface="Bookshelf Symbol 1" charset="0"/>
              </a:rPr>
              <a:t>y</a:t>
            </a:r>
            <a:r>
              <a:rPr lang="en-GB" sz="1600" dirty="0">
                <a:latin typeface="+mn-lt"/>
              </a:rPr>
              <a:t> = Limite </a:t>
            </a:r>
            <a:r>
              <a:rPr lang="en-GB" sz="1600" dirty="0" err="1">
                <a:latin typeface="+mn-lt"/>
              </a:rPr>
              <a:t>d'élasticité</a:t>
            </a:r>
            <a:r>
              <a:rPr lang="en-GB" sz="1600" dirty="0">
                <a:latin typeface="+mn-lt"/>
              </a:rPr>
              <a:t> du </a:t>
            </a:r>
            <a:r>
              <a:rPr lang="en-GB" sz="1600" dirty="0" err="1">
                <a:latin typeface="+mn-lt"/>
              </a:rPr>
              <a:t>matériau</a:t>
            </a:r>
            <a:endParaRPr lang="en-GB" sz="1600" dirty="0">
              <a:latin typeface="+mn-lt"/>
            </a:endParaRPr>
          </a:p>
          <a:p>
            <a:pPr>
              <a:spcBef>
                <a:spcPts val="100"/>
              </a:spcBef>
              <a:spcAft>
                <a:spcPct val="0"/>
              </a:spcAft>
              <a:buClrTx/>
              <a:buSzTx/>
            </a:pPr>
            <a:r>
              <a:rPr lang="en-GB" sz="1600" dirty="0">
                <a:latin typeface="+mn-lt"/>
              </a:rPr>
              <a:t>    </a:t>
            </a:r>
            <a:r>
              <a:rPr lang="el-GR" sz="1600" dirty="0">
                <a:latin typeface="+mn-lt"/>
              </a:rPr>
              <a:t>ρ</a:t>
            </a:r>
            <a:r>
              <a:rPr lang="en-GB" sz="1600" dirty="0">
                <a:latin typeface="+mn-lt"/>
              </a:rPr>
              <a:t> = Masse </a:t>
            </a:r>
            <a:r>
              <a:rPr lang="en-GB" sz="1600" dirty="0" err="1">
                <a:latin typeface="+mn-lt"/>
              </a:rPr>
              <a:t>volumique</a:t>
            </a:r>
            <a:r>
              <a:rPr lang="en-GB" sz="1600" dirty="0">
                <a:latin typeface="+mn-lt"/>
              </a:rPr>
              <a:t> du </a:t>
            </a:r>
            <a:r>
              <a:rPr lang="en-GB" sz="1600" dirty="0" err="1">
                <a:latin typeface="+mn-lt"/>
              </a:rPr>
              <a:t>matériau</a:t>
            </a:r>
            <a:endParaRPr lang="en-GB" sz="1600" dirty="0">
              <a:latin typeface="+mn-lt"/>
            </a:endParaRPr>
          </a:p>
          <a:p>
            <a:pPr>
              <a:spcBef>
                <a:spcPts val="100"/>
              </a:spcBef>
              <a:spcAft>
                <a:spcPct val="0"/>
              </a:spcAft>
              <a:buClrTx/>
              <a:buSzTx/>
            </a:pPr>
            <a:r>
              <a:rPr lang="en-GB" sz="1600" dirty="0">
                <a:latin typeface="+mn-lt"/>
              </a:rPr>
              <a:t>    H</a:t>
            </a:r>
            <a:r>
              <a:rPr lang="en-GB" sz="1600" baseline="-25000" dirty="0">
                <a:latin typeface="+mn-lt"/>
              </a:rPr>
              <a:t>m</a:t>
            </a:r>
            <a:r>
              <a:rPr lang="en-GB" sz="1600" dirty="0">
                <a:latin typeface="+mn-lt"/>
              </a:rPr>
              <a:t> = Energie grise du </a:t>
            </a:r>
            <a:r>
              <a:rPr lang="en-GB" sz="1600" dirty="0" err="1">
                <a:latin typeface="+mn-lt"/>
              </a:rPr>
              <a:t>matériau</a:t>
            </a:r>
            <a:r>
              <a:rPr lang="en-GB" sz="1600" dirty="0">
                <a:latin typeface="+mn-lt"/>
              </a:rPr>
              <a:t>/kg</a:t>
            </a:r>
          </a:p>
          <a:p>
            <a:pPr>
              <a:spcBef>
                <a:spcPts val="100"/>
              </a:spcBef>
              <a:spcAft>
                <a:spcPct val="0"/>
              </a:spcAft>
              <a:buClrTx/>
              <a:buSzTx/>
            </a:pPr>
            <a:r>
              <a:rPr lang="en-GB" sz="1600" dirty="0">
                <a:latin typeface="+mn-lt"/>
              </a:rPr>
              <a:t>    E  = Energie grise/m</a:t>
            </a:r>
            <a:r>
              <a:rPr lang="en-GB" sz="1600" baseline="30000" dirty="0">
                <a:latin typeface="+mn-lt"/>
              </a:rPr>
              <a:t>2</a:t>
            </a:r>
            <a:r>
              <a:rPr lang="en-GB" sz="1600" dirty="0">
                <a:latin typeface="+mn-lt"/>
              </a:rPr>
              <a:t> de </a:t>
            </a:r>
            <a:r>
              <a:rPr lang="en-GB" sz="1600" dirty="0" err="1">
                <a:latin typeface="+mn-lt"/>
              </a:rPr>
              <a:t>paroi</a:t>
            </a:r>
            <a:endParaRPr lang="en-GB" sz="1600" dirty="0">
              <a:latin typeface="+mn-lt"/>
            </a:endParaRPr>
          </a:p>
          <a:p>
            <a:pPr>
              <a:spcBef>
                <a:spcPts val="100"/>
              </a:spcBef>
              <a:spcAft>
                <a:spcPct val="0"/>
              </a:spcAft>
              <a:buClrTx/>
              <a:buSzTx/>
            </a:pPr>
            <a:r>
              <a:rPr lang="en-GB" sz="1600" dirty="0">
                <a:latin typeface="+mn-lt"/>
              </a:rPr>
              <a:t>    C</a:t>
            </a:r>
            <a:r>
              <a:rPr lang="en-GB" sz="1600" baseline="-25000" dirty="0">
                <a:latin typeface="+mn-lt"/>
              </a:rPr>
              <a:t>m </a:t>
            </a:r>
            <a:r>
              <a:rPr lang="en-GB" sz="1600" dirty="0">
                <a:latin typeface="+mn-lt"/>
              </a:rPr>
              <a:t>= </a:t>
            </a:r>
            <a:r>
              <a:rPr lang="en-GB" sz="1600" dirty="0" err="1">
                <a:latin typeface="+mn-lt"/>
              </a:rPr>
              <a:t>Coût</a:t>
            </a:r>
            <a:r>
              <a:rPr lang="en-GB" sz="1600" dirty="0">
                <a:latin typeface="+mn-lt"/>
              </a:rPr>
              <a:t> du </a:t>
            </a:r>
            <a:r>
              <a:rPr lang="en-GB" sz="1600" dirty="0" err="1">
                <a:latin typeface="+mn-lt"/>
              </a:rPr>
              <a:t>matériau</a:t>
            </a:r>
            <a:r>
              <a:rPr lang="en-GB" sz="1600" dirty="0">
                <a:latin typeface="+mn-lt"/>
              </a:rPr>
              <a:t> par kg</a:t>
            </a:r>
          </a:p>
        </p:txBody>
      </p:sp>
      <p:grpSp>
        <p:nvGrpSpPr>
          <p:cNvPr id="25" name="Group 24">
            <a:extLst>
              <a:ext uri="{FF2B5EF4-FFF2-40B4-BE49-F238E27FC236}">
                <a16:creationId xmlns:a16="http://schemas.microsoft.com/office/drawing/2014/main" id="{D5AFDAA1-CE5F-4B6D-B152-9D048B469387}"/>
              </a:ext>
            </a:extLst>
          </p:cNvPr>
          <p:cNvGrpSpPr>
            <a:grpSpLocks/>
          </p:cNvGrpSpPr>
          <p:nvPr/>
        </p:nvGrpSpPr>
        <p:grpSpPr bwMode="auto">
          <a:xfrm>
            <a:off x="6660884" y="1415009"/>
            <a:ext cx="3534870" cy="1411288"/>
            <a:chOff x="5812517" y="1644652"/>
            <a:chExt cx="3534686" cy="1411288"/>
          </a:xfrm>
        </p:grpSpPr>
        <p:grpSp>
          <p:nvGrpSpPr>
            <p:cNvPr id="26" name="Group 27">
              <a:extLst>
                <a:ext uri="{FF2B5EF4-FFF2-40B4-BE49-F238E27FC236}">
                  <a16:creationId xmlns:a16="http://schemas.microsoft.com/office/drawing/2014/main" id="{A2453847-5D3B-4FA7-A708-D38D784456F4}"/>
                </a:ext>
              </a:extLst>
            </p:cNvPr>
            <p:cNvGrpSpPr>
              <a:grpSpLocks/>
            </p:cNvGrpSpPr>
            <p:nvPr/>
          </p:nvGrpSpPr>
          <p:grpSpPr bwMode="auto">
            <a:xfrm>
              <a:off x="5812517" y="1644652"/>
              <a:ext cx="2225534" cy="1411288"/>
              <a:chOff x="3042" y="1346"/>
              <a:chExt cx="1294" cy="889"/>
            </a:xfrm>
          </p:grpSpPr>
          <p:sp>
            <p:nvSpPr>
              <p:cNvPr id="28" name="Oval 23">
                <a:extLst>
                  <a:ext uri="{FF2B5EF4-FFF2-40B4-BE49-F238E27FC236}">
                    <a16:creationId xmlns:a16="http://schemas.microsoft.com/office/drawing/2014/main" id="{2BB3DD92-EBBA-49CC-841F-9756DE3E4A6C}"/>
                  </a:ext>
                </a:extLst>
              </p:cNvPr>
              <p:cNvSpPr>
                <a:spLocks noChangeArrowheads="1"/>
              </p:cNvSpPr>
              <p:nvPr/>
            </p:nvSpPr>
            <p:spPr bwMode="auto">
              <a:xfrm>
                <a:off x="4185" y="1346"/>
                <a:ext cx="151"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29" name="Oval 24">
                <a:extLst>
                  <a:ext uri="{FF2B5EF4-FFF2-40B4-BE49-F238E27FC236}">
                    <a16:creationId xmlns:a16="http://schemas.microsoft.com/office/drawing/2014/main" id="{EB65E350-E8FA-44C5-A58A-2EF8C7827FF6}"/>
                  </a:ext>
                </a:extLst>
              </p:cNvPr>
              <p:cNvSpPr>
                <a:spLocks noChangeArrowheads="1"/>
              </p:cNvSpPr>
              <p:nvPr/>
            </p:nvSpPr>
            <p:spPr bwMode="auto">
              <a:xfrm>
                <a:off x="3042" y="1908"/>
                <a:ext cx="151" cy="3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27" name="AutoShape 46">
              <a:extLst>
                <a:ext uri="{FF2B5EF4-FFF2-40B4-BE49-F238E27FC236}">
                  <a16:creationId xmlns:a16="http://schemas.microsoft.com/office/drawing/2014/main" id="{838CD234-A4D1-41C3-AB99-EAA7FEC86F1B}"/>
                </a:ext>
              </a:extLst>
            </p:cNvPr>
            <p:cNvSpPr>
              <a:spLocks noChangeArrowheads="1"/>
            </p:cNvSpPr>
            <p:nvPr/>
          </p:nvSpPr>
          <p:spPr bwMode="auto">
            <a:xfrm rot="4942465">
              <a:off x="8468733" y="1746565"/>
              <a:ext cx="932459" cy="8244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9 w 21600"/>
                <a:gd name="T19" fmla="*/ 3162 h 21600"/>
                <a:gd name="T20" fmla="*/ 18431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56" y="11088"/>
                  </a:moveTo>
                  <a:cubicBezTo>
                    <a:pt x="18960" y="10992"/>
                    <a:pt x="18962" y="10896"/>
                    <a:pt x="18962" y="10800"/>
                  </a:cubicBezTo>
                  <a:cubicBezTo>
                    <a:pt x="18962" y="6292"/>
                    <a:pt x="15307" y="2638"/>
                    <a:pt x="10800" y="2638"/>
                  </a:cubicBezTo>
                  <a:cubicBezTo>
                    <a:pt x="6457" y="2637"/>
                    <a:pt x="2874" y="6038"/>
                    <a:pt x="2649" y="10375"/>
                  </a:cubicBezTo>
                  <a:lnTo>
                    <a:pt x="14" y="10238"/>
                  </a:lnTo>
                  <a:cubicBezTo>
                    <a:pt x="313" y="4499"/>
                    <a:pt x="5053" y="-1"/>
                    <a:pt x="10800" y="0"/>
                  </a:cubicBezTo>
                  <a:cubicBezTo>
                    <a:pt x="16764" y="0"/>
                    <a:pt x="21600" y="4835"/>
                    <a:pt x="21600" y="10800"/>
                  </a:cubicBezTo>
                  <a:cubicBezTo>
                    <a:pt x="21600" y="10927"/>
                    <a:pt x="21597" y="11054"/>
                    <a:pt x="21593" y="11182"/>
                  </a:cubicBezTo>
                  <a:lnTo>
                    <a:pt x="24291" y="11277"/>
                  </a:lnTo>
                  <a:lnTo>
                    <a:pt x="20133" y="15152"/>
                  </a:lnTo>
                  <a:lnTo>
                    <a:pt x="16258" y="10993"/>
                  </a:lnTo>
                  <a:lnTo>
                    <a:pt x="18956" y="11088"/>
                  </a:lnTo>
                  <a:close/>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endParaRPr lang="en-GB" dirty="0"/>
            </a:p>
          </p:txBody>
        </p:sp>
      </p:grpSp>
      <p:pic>
        <p:nvPicPr>
          <p:cNvPr id="36" name="Picture 35">
            <a:extLst>
              <a:ext uri="{FF2B5EF4-FFF2-40B4-BE49-F238E27FC236}">
                <a16:creationId xmlns:a16="http://schemas.microsoft.com/office/drawing/2014/main" id="{A3CFD4EA-D3B3-4AC6-8841-7560DDA59CFF}"/>
              </a:ext>
            </a:extLst>
          </p:cNvPr>
          <p:cNvPicPr>
            <a:picLocks noChangeAspect="1"/>
          </p:cNvPicPr>
          <p:nvPr/>
        </p:nvPicPr>
        <p:blipFill>
          <a:blip r:embed="rId11"/>
          <a:stretch>
            <a:fillRect/>
          </a:stretch>
        </p:blipFill>
        <p:spPr>
          <a:xfrm>
            <a:off x="992356" y="829778"/>
            <a:ext cx="3220131" cy="2992445"/>
          </a:xfrm>
          <a:prstGeom prst="rect">
            <a:avLst/>
          </a:prstGeom>
        </p:spPr>
      </p:pic>
    </p:spTree>
    <p:extLst>
      <p:ext uri="{BB962C8B-B14F-4D97-AF65-F5344CB8AC3E}">
        <p14:creationId xmlns:p14="http://schemas.microsoft.com/office/powerpoint/2010/main" val="240167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A534956-37DB-4953-A082-E876CB78A9BF}"/>
              </a:ext>
            </a:extLst>
          </p:cNvPr>
          <p:cNvPicPr>
            <a:picLocks noChangeAspect="1"/>
          </p:cNvPicPr>
          <p:nvPr/>
        </p:nvPicPr>
        <p:blipFill>
          <a:blip r:embed="rId3"/>
          <a:stretch>
            <a:fillRect/>
          </a:stretch>
        </p:blipFill>
        <p:spPr>
          <a:xfrm>
            <a:off x="1343472" y="1019360"/>
            <a:ext cx="8145526" cy="4657725"/>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fr-FR" dirty="0"/>
              <a:t>Sélection pour minimiser l’énergie grise</a:t>
            </a:r>
            <a:endParaRPr lang="en-US" dirty="0"/>
          </a:p>
        </p:txBody>
      </p:sp>
      <p:grpSp>
        <p:nvGrpSpPr>
          <p:cNvPr id="7" name="Group 27">
            <a:extLst>
              <a:ext uri="{FF2B5EF4-FFF2-40B4-BE49-F238E27FC236}">
                <a16:creationId xmlns:a16="http://schemas.microsoft.com/office/drawing/2014/main" id="{64937D24-A24C-4E5E-A60E-47C0FBC61D9E}"/>
              </a:ext>
            </a:extLst>
          </p:cNvPr>
          <p:cNvGrpSpPr>
            <a:grpSpLocks/>
          </p:cNvGrpSpPr>
          <p:nvPr/>
        </p:nvGrpSpPr>
        <p:grpSpPr bwMode="auto">
          <a:xfrm>
            <a:off x="1857316" y="1097457"/>
            <a:ext cx="7564116" cy="4144508"/>
            <a:chOff x="1541358" y="1277603"/>
            <a:chExt cx="6275009" cy="4143349"/>
          </a:xfrm>
        </p:grpSpPr>
        <p:sp>
          <p:nvSpPr>
            <p:cNvPr id="8" name="Freeform 25">
              <a:extLst>
                <a:ext uri="{FF2B5EF4-FFF2-40B4-BE49-F238E27FC236}">
                  <a16:creationId xmlns:a16="http://schemas.microsoft.com/office/drawing/2014/main" id="{334B1BD8-8EEF-4A7E-95AE-A5FF048070C6}"/>
                </a:ext>
              </a:extLst>
            </p:cNvPr>
            <p:cNvSpPr>
              <a:spLocks noChangeArrowheads="1"/>
            </p:cNvSpPr>
            <p:nvPr/>
          </p:nvSpPr>
          <p:spPr bwMode="auto">
            <a:xfrm>
              <a:off x="1541358" y="1277603"/>
              <a:ext cx="6275009" cy="4143349"/>
            </a:xfrm>
            <a:custGeom>
              <a:avLst/>
              <a:gdLst>
                <a:gd name="T0" fmla="*/ 0 w 6281530"/>
                <a:gd name="T1" fmla="*/ 2888975 h 3935895"/>
                <a:gd name="T2" fmla="*/ 5075582 w 6281530"/>
                <a:gd name="T3" fmla="*/ 0 h 3935895"/>
                <a:gd name="T4" fmla="*/ 6268278 w 6281530"/>
                <a:gd name="T5" fmla="*/ 0 h 3935895"/>
                <a:gd name="T6" fmla="*/ 6281530 w 6281530"/>
                <a:gd name="T7" fmla="*/ 3935895 h 3935895"/>
                <a:gd name="T8" fmla="*/ 26504 w 6281530"/>
                <a:gd name="T9" fmla="*/ 3922643 h 3935895"/>
                <a:gd name="T10" fmla="*/ 0 w 6281530"/>
                <a:gd name="T11" fmla="*/ 2888975 h 3935895"/>
                <a:gd name="T12" fmla="*/ 0 60000 65536"/>
                <a:gd name="T13" fmla="*/ 0 60000 65536"/>
                <a:gd name="T14" fmla="*/ 0 60000 65536"/>
                <a:gd name="T15" fmla="*/ 0 60000 65536"/>
                <a:gd name="T16" fmla="*/ 0 60000 65536"/>
                <a:gd name="T17" fmla="*/ 0 60000 65536"/>
                <a:gd name="T18" fmla="*/ 0 w 6281530"/>
                <a:gd name="T19" fmla="*/ 0 h 3935895"/>
                <a:gd name="T20" fmla="*/ 6281530 w 6281530"/>
                <a:gd name="T21" fmla="*/ 3935895 h 3935895"/>
                <a:gd name="connsiteX0" fmla="*/ 0 w 6281530"/>
                <a:gd name="connsiteY0" fmla="*/ 2888974 h 3935895"/>
                <a:gd name="connsiteX1" fmla="*/ 4740749 w 6281530"/>
                <a:gd name="connsiteY1" fmla="*/ 528456 h 3935895"/>
                <a:gd name="connsiteX2" fmla="*/ 6268278 w 6281530"/>
                <a:gd name="connsiteY2" fmla="*/ 0 h 3935895"/>
                <a:gd name="connsiteX3" fmla="*/ 6281530 w 6281530"/>
                <a:gd name="connsiteY3" fmla="*/ 3935895 h 3935895"/>
                <a:gd name="connsiteX4" fmla="*/ 26504 w 6281530"/>
                <a:gd name="connsiteY4" fmla="*/ 3922643 h 3935895"/>
                <a:gd name="connsiteX5" fmla="*/ 0 w 6281530"/>
                <a:gd name="connsiteY5" fmla="*/ 2888974 h 3935895"/>
                <a:gd name="connsiteX0" fmla="*/ 0 w 7046979"/>
                <a:gd name="connsiteY0" fmla="*/ 2367471 h 3414392"/>
                <a:gd name="connsiteX1" fmla="*/ 4740749 w 7046979"/>
                <a:gd name="connsiteY1" fmla="*/ 6953 h 3414392"/>
                <a:gd name="connsiteX2" fmla="*/ 7046961 w 7046979"/>
                <a:gd name="connsiteY2" fmla="*/ 0 h 3414392"/>
                <a:gd name="connsiteX3" fmla="*/ 6281530 w 7046979"/>
                <a:gd name="connsiteY3" fmla="*/ 3414392 h 3414392"/>
                <a:gd name="connsiteX4" fmla="*/ 26504 w 7046979"/>
                <a:gd name="connsiteY4" fmla="*/ 3401140 h 3414392"/>
                <a:gd name="connsiteX5" fmla="*/ 0 w 7046979"/>
                <a:gd name="connsiteY5" fmla="*/ 2367471 h 3414392"/>
                <a:gd name="connsiteX0" fmla="*/ 0 w 7047633"/>
                <a:gd name="connsiteY0" fmla="*/ 2367471 h 3428299"/>
                <a:gd name="connsiteX1" fmla="*/ 4740749 w 7047633"/>
                <a:gd name="connsiteY1" fmla="*/ 6953 h 3428299"/>
                <a:gd name="connsiteX2" fmla="*/ 7046961 w 7047633"/>
                <a:gd name="connsiteY2" fmla="*/ 0 h 3428299"/>
                <a:gd name="connsiteX3" fmla="*/ 7036853 w 7047633"/>
                <a:gd name="connsiteY3" fmla="*/ 3428299 h 3428299"/>
                <a:gd name="connsiteX4" fmla="*/ 26504 w 7047633"/>
                <a:gd name="connsiteY4" fmla="*/ 3401140 h 3428299"/>
                <a:gd name="connsiteX5" fmla="*/ 0 w 7047633"/>
                <a:gd name="connsiteY5" fmla="*/ 2367471 h 3428299"/>
                <a:gd name="connsiteX0" fmla="*/ 0 w 7024272"/>
                <a:gd name="connsiteY0" fmla="*/ 2798580 h 3428299"/>
                <a:gd name="connsiteX1" fmla="*/ 4717388 w 7024272"/>
                <a:gd name="connsiteY1" fmla="*/ 6953 h 3428299"/>
                <a:gd name="connsiteX2" fmla="*/ 7023600 w 7024272"/>
                <a:gd name="connsiteY2" fmla="*/ 0 h 3428299"/>
                <a:gd name="connsiteX3" fmla="*/ 7013492 w 7024272"/>
                <a:gd name="connsiteY3" fmla="*/ 3428299 h 3428299"/>
                <a:gd name="connsiteX4" fmla="*/ 3143 w 7024272"/>
                <a:gd name="connsiteY4" fmla="*/ 3401140 h 3428299"/>
                <a:gd name="connsiteX5" fmla="*/ 0 w 7024272"/>
                <a:gd name="connsiteY5" fmla="*/ 2798580 h 3428299"/>
                <a:gd name="connsiteX0" fmla="*/ 0 w 7024272"/>
                <a:gd name="connsiteY0" fmla="*/ 2826394 h 3456113"/>
                <a:gd name="connsiteX1" fmla="*/ 4475998 w 7024272"/>
                <a:gd name="connsiteY1" fmla="*/ 0 h 3456113"/>
                <a:gd name="connsiteX2" fmla="*/ 7023600 w 7024272"/>
                <a:gd name="connsiteY2" fmla="*/ 27814 h 3456113"/>
                <a:gd name="connsiteX3" fmla="*/ 7013492 w 7024272"/>
                <a:gd name="connsiteY3" fmla="*/ 3456113 h 3456113"/>
                <a:gd name="connsiteX4" fmla="*/ 3143 w 7024272"/>
                <a:gd name="connsiteY4" fmla="*/ 3428954 h 3456113"/>
                <a:gd name="connsiteX5" fmla="*/ 0 w 7024272"/>
                <a:gd name="connsiteY5" fmla="*/ 2826394 h 3456113"/>
                <a:gd name="connsiteX0" fmla="*/ 0 w 7024272"/>
                <a:gd name="connsiteY0" fmla="*/ 2805534 h 3435253"/>
                <a:gd name="connsiteX1" fmla="*/ 3261252 w 7024272"/>
                <a:gd name="connsiteY1" fmla="*/ 0 h 3435253"/>
                <a:gd name="connsiteX2" fmla="*/ 7023600 w 7024272"/>
                <a:gd name="connsiteY2" fmla="*/ 6954 h 3435253"/>
                <a:gd name="connsiteX3" fmla="*/ 7013492 w 7024272"/>
                <a:gd name="connsiteY3" fmla="*/ 3435253 h 3435253"/>
                <a:gd name="connsiteX4" fmla="*/ 3143 w 7024272"/>
                <a:gd name="connsiteY4" fmla="*/ 3408094 h 3435253"/>
                <a:gd name="connsiteX5" fmla="*/ 0 w 7024272"/>
                <a:gd name="connsiteY5" fmla="*/ 2805534 h 3435253"/>
                <a:gd name="connsiteX0" fmla="*/ 20254 w 7021165"/>
                <a:gd name="connsiteY0" fmla="*/ 2110197 h 3435253"/>
                <a:gd name="connsiteX1" fmla="*/ 3258145 w 7021165"/>
                <a:gd name="connsiteY1" fmla="*/ 0 h 3435253"/>
                <a:gd name="connsiteX2" fmla="*/ 7020493 w 7021165"/>
                <a:gd name="connsiteY2" fmla="*/ 6954 h 3435253"/>
                <a:gd name="connsiteX3" fmla="*/ 7010385 w 7021165"/>
                <a:gd name="connsiteY3" fmla="*/ 3435253 h 3435253"/>
                <a:gd name="connsiteX4" fmla="*/ 36 w 7021165"/>
                <a:gd name="connsiteY4" fmla="*/ 3408094 h 3435253"/>
                <a:gd name="connsiteX5" fmla="*/ 20254 w 7021165"/>
                <a:gd name="connsiteY5" fmla="*/ 2110197 h 3435253"/>
                <a:gd name="connsiteX0" fmla="*/ 20254 w 7021165"/>
                <a:gd name="connsiteY0" fmla="*/ 2110197 h 3435253"/>
                <a:gd name="connsiteX1" fmla="*/ 3336013 w 7021165"/>
                <a:gd name="connsiteY1" fmla="*/ 0 h 3435253"/>
                <a:gd name="connsiteX2" fmla="*/ 7020493 w 7021165"/>
                <a:gd name="connsiteY2" fmla="*/ 6954 h 3435253"/>
                <a:gd name="connsiteX3" fmla="*/ 7010385 w 7021165"/>
                <a:gd name="connsiteY3" fmla="*/ 3435253 h 3435253"/>
                <a:gd name="connsiteX4" fmla="*/ 36 w 7021165"/>
                <a:gd name="connsiteY4" fmla="*/ 3408094 h 3435253"/>
                <a:gd name="connsiteX5" fmla="*/ 20254 w 7021165"/>
                <a:gd name="connsiteY5" fmla="*/ 2110197 h 343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165" h="3435253">
                  <a:moveTo>
                    <a:pt x="20254" y="2110197"/>
                  </a:moveTo>
                  <a:lnTo>
                    <a:pt x="3336013" y="0"/>
                  </a:lnTo>
                  <a:lnTo>
                    <a:pt x="7020493" y="6954"/>
                  </a:lnTo>
                  <a:cubicBezTo>
                    <a:pt x="7024910" y="1318919"/>
                    <a:pt x="7005968" y="2123288"/>
                    <a:pt x="7010385" y="3435253"/>
                  </a:cubicBezTo>
                  <a:lnTo>
                    <a:pt x="36" y="3408094"/>
                  </a:lnTo>
                  <a:cubicBezTo>
                    <a:pt x="-1012" y="3207241"/>
                    <a:pt x="21302" y="2311050"/>
                    <a:pt x="20254" y="2110197"/>
                  </a:cubicBezTo>
                  <a:close/>
                </a:path>
              </a:pathLst>
            </a:custGeom>
            <a:solidFill>
              <a:srgbClr val="7FC4BC">
                <a:alpha val="25000"/>
              </a:srgbClr>
            </a:solidFill>
            <a:ln w="28575">
              <a:solidFill>
                <a:srgbClr val="7FC4BC"/>
              </a:solidFill>
              <a:miter lim="800000"/>
              <a:headEnd/>
              <a:tailEnd/>
            </a:ln>
          </p:spPr>
          <p:txBody>
            <a:bodyPr anchor="ctr"/>
            <a:lstStyle/>
            <a:p>
              <a:endParaRPr lang="en-GB" dirty="0"/>
            </a:p>
          </p:txBody>
        </p:sp>
        <p:sp>
          <p:nvSpPr>
            <p:cNvPr id="9" name="Oval 14">
              <a:extLst>
                <a:ext uri="{FF2B5EF4-FFF2-40B4-BE49-F238E27FC236}">
                  <a16:creationId xmlns:a16="http://schemas.microsoft.com/office/drawing/2014/main" id="{616E5B54-A7B0-4E08-8CA4-0B8B4484073B}"/>
                </a:ext>
              </a:extLst>
            </p:cNvPr>
            <p:cNvSpPr>
              <a:spLocks noChangeArrowheads="1"/>
            </p:cNvSpPr>
            <p:nvPr/>
          </p:nvSpPr>
          <p:spPr bwMode="auto">
            <a:xfrm>
              <a:off x="2999197" y="2299663"/>
              <a:ext cx="385861" cy="36576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10" name="Text Box 17">
            <a:extLst>
              <a:ext uri="{FF2B5EF4-FFF2-40B4-BE49-F238E27FC236}">
                <a16:creationId xmlns:a16="http://schemas.microsoft.com/office/drawing/2014/main" id="{CA96B16F-7A5E-4848-ACF2-CE937A6B4B9A}"/>
              </a:ext>
            </a:extLst>
          </p:cNvPr>
          <p:cNvSpPr txBox="1">
            <a:spLocks noChangeArrowheads="1"/>
          </p:cNvSpPr>
          <p:nvPr/>
        </p:nvSpPr>
        <p:spPr bwMode="auto">
          <a:xfrm>
            <a:off x="2970204" y="5670535"/>
            <a:ext cx="6625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fr-FR" sz="2000" dirty="0">
                <a:latin typeface="+mn-lt"/>
              </a:rPr>
              <a:t>Le PLA répond aux contraintes avec la plus faible énergie grise</a:t>
            </a:r>
          </a:p>
          <a:p>
            <a:endParaRPr lang="en-GB" sz="2000" dirty="0">
              <a:latin typeface="+mn-lt"/>
            </a:endParaRPr>
          </a:p>
        </p:txBody>
      </p:sp>
      <p:sp>
        <p:nvSpPr>
          <p:cNvPr id="11" name="Text Box 21">
            <a:extLst>
              <a:ext uri="{FF2B5EF4-FFF2-40B4-BE49-F238E27FC236}">
                <a16:creationId xmlns:a16="http://schemas.microsoft.com/office/drawing/2014/main" id="{D658201E-BBAE-4188-825C-D0DA94AE359E}"/>
              </a:ext>
            </a:extLst>
          </p:cNvPr>
          <p:cNvSpPr txBox="1">
            <a:spLocks noChangeArrowheads="1"/>
          </p:cNvSpPr>
          <p:nvPr/>
        </p:nvSpPr>
        <p:spPr bwMode="auto">
          <a:xfrm>
            <a:off x="1727578" y="659413"/>
            <a:ext cx="8736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b="1" dirty="0" err="1">
                <a:solidFill>
                  <a:schemeClr val="accent1"/>
                </a:solidFill>
                <a:latin typeface="+mn-lt"/>
              </a:rPr>
              <a:t>D’abord</a:t>
            </a:r>
            <a:r>
              <a:rPr lang="en-GB" sz="2000" b="1" dirty="0">
                <a:solidFill>
                  <a:schemeClr val="accent1"/>
                </a:solidFill>
                <a:latin typeface="+mn-lt"/>
              </a:rPr>
              <a:t> appliquer les </a:t>
            </a:r>
            <a:r>
              <a:rPr lang="en-GB" sz="2000" b="1" dirty="0" err="1">
                <a:solidFill>
                  <a:schemeClr val="accent1"/>
                </a:solidFill>
                <a:latin typeface="+mn-lt"/>
              </a:rPr>
              <a:t>contraintes</a:t>
            </a:r>
            <a:r>
              <a:rPr lang="en-GB" sz="2000" b="1" dirty="0">
                <a:solidFill>
                  <a:schemeClr val="accent1"/>
                </a:solidFill>
                <a:latin typeface="+mn-lt"/>
              </a:rPr>
              <a:t>, </a:t>
            </a:r>
            <a:r>
              <a:rPr lang="en-GB" sz="2000" b="1" dirty="0" err="1">
                <a:solidFill>
                  <a:schemeClr val="accent1"/>
                </a:solidFill>
                <a:latin typeface="+mn-lt"/>
              </a:rPr>
              <a:t>puis</a:t>
            </a:r>
            <a:r>
              <a:rPr lang="en-GB" sz="2000" b="1" dirty="0">
                <a:solidFill>
                  <a:schemeClr val="accent1"/>
                </a:solidFill>
                <a:latin typeface="+mn-lt"/>
              </a:rPr>
              <a:t> utiliser les indices pour optimiser le </a:t>
            </a:r>
            <a:r>
              <a:rPr lang="en-GB" sz="2000" b="1" dirty="0" err="1">
                <a:solidFill>
                  <a:schemeClr val="accent1"/>
                </a:solidFill>
                <a:latin typeface="+mn-lt"/>
              </a:rPr>
              <a:t>choix</a:t>
            </a:r>
            <a:endParaRPr lang="en-GB" sz="2000" b="1" dirty="0">
              <a:solidFill>
                <a:schemeClr val="accent1"/>
              </a:solidFill>
              <a:latin typeface="+mn-lt"/>
            </a:endParaRPr>
          </a:p>
        </p:txBody>
      </p:sp>
      <p:grpSp>
        <p:nvGrpSpPr>
          <p:cNvPr id="12" name="Group 20">
            <a:extLst>
              <a:ext uri="{FF2B5EF4-FFF2-40B4-BE49-F238E27FC236}">
                <a16:creationId xmlns:a16="http://schemas.microsoft.com/office/drawing/2014/main" id="{72D97A15-D6FE-44C0-B897-2C3BD3AF4190}"/>
              </a:ext>
            </a:extLst>
          </p:cNvPr>
          <p:cNvGrpSpPr>
            <a:grpSpLocks/>
          </p:cNvGrpSpPr>
          <p:nvPr/>
        </p:nvGrpSpPr>
        <p:grpSpPr bwMode="auto">
          <a:xfrm>
            <a:off x="2207568" y="3205965"/>
            <a:ext cx="2230166" cy="2005959"/>
            <a:chOff x="3138" y="1284"/>
            <a:chExt cx="977" cy="855"/>
          </a:xfrm>
        </p:grpSpPr>
        <p:graphicFrame>
          <p:nvGraphicFramePr>
            <p:cNvPr id="13" name="Object 8">
              <a:extLst>
                <a:ext uri="{FF2B5EF4-FFF2-40B4-BE49-F238E27FC236}">
                  <a16:creationId xmlns:a16="http://schemas.microsoft.com/office/drawing/2014/main" id="{334498E0-B93C-48D1-850A-B3172BEBDB6C}"/>
                </a:ext>
              </a:extLst>
            </p:cNvPr>
            <p:cNvGraphicFramePr>
              <a:graphicFrameLocks noChangeAspect="1"/>
            </p:cNvGraphicFramePr>
            <p:nvPr/>
          </p:nvGraphicFramePr>
          <p:xfrm>
            <a:off x="3850" y="1817"/>
            <a:ext cx="265" cy="322"/>
          </p:xfrm>
          <a:graphic>
            <a:graphicData uri="http://schemas.openxmlformats.org/presentationml/2006/ole">
              <mc:AlternateContent xmlns:mc="http://schemas.openxmlformats.org/markup-compatibility/2006">
                <mc:Choice xmlns:v="urn:schemas-microsoft-com:vml" Requires="v">
                  <p:oleObj name="Equation" r:id="rId4" imgW="368280" imgH="444240" progId="Equation.3">
                    <p:embed/>
                  </p:oleObj>
                </mc:Choice>
                <mc:Fallback>
                  <p:oleObj name="Equation" r:id="rId4" imgW="368280" imgH="444240" progId="Equation.3">
                    <p:embed/>
                    <p:pic>
                      <p:nvPicPr>
                        <p:cNvPr id="13" name="Object 8">
                          <a:extLst>
                            <a:ext uri="{FF2B5EF4-FFF2-40B4-BE49-F238E27FC236}">
                              <a16:creationId xmlns:a16="http://schemas.microsoft.com/office/drawing/2014/main" id="{334498E0-B93C-48D1-850A-B3172BEBD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0" y="1817"/>
                          <a:ext cx="265" cy="322"/>
                        </a:xfrm>
                        <a:prstGeom prst="rect">
                          <a:avLst/>
                        </a:prstGeom>
                        <a:noFill/>
                        <a:ln>
                          <a:noFill/>
                        </a:ln>
                        <a:effectLst/>
                      </p:spPr>
                    </p:pic>
                  </p:oleObj>
                </mc:Fallback>
              </mc:AlternateContent>
            </a:graphicData>
          </a:graphic>
        </p:graphicFrame>
        <p:sp>
          <p:nvSpPr>
            <p:cNvPr id="14" name="Text Box 12">
              <a:extLst>
                <a:ext uri="{FF2B5EF4-FFF2-40B4-BE49-F238E27FC236}">
                  <a16:creationId xmlns:a16="http://schemas.microsoft.com/office/drawing/2014/main" id="{E4BAAD0E-5B0F-43CD-A168-4DF9F6B27A4D}"/>
                </a:ext>
              </a:extLst>
            </p:cNvPr>
            <p:cNvSpPr txBox="1">
              <a:spLocks noChangeArrowheads="1"/>
            </p:cNvSpPr>
            <p:nvPr/>
          </p:nvSpPr>
          <p:spPr bwMode="auto">
            <a:xfrm>
              <a:off x="3138" y="1284"/>
              <a:ext cx="44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dirty="0"/>
                <a:t>Croissant</a:t>
              </a:r>
            </a:p>
          </p:txBody>
        </p:sp>
        <p:sp>
          <p:nvSpPr>
            <p:cNvPr id="15" name="Line 19">
              <a:extLst>
                <a:ext uri="{FF2B5EF4-FFF2-40B4-BE49-F238E27FC236}">
                  <a16:creationId xmlns:a16="http://schemas.microsoft.com/office/drawing/2014/main" id="{3F2E1881-92D1-45AA-AC3E-5DE28B2655A2}"/>
                </a:ext>
              </a:extLst>
            </p:cNvPr>
            <p:cNvSpPr>
              <a:spLocks noChangeShapeType="1"/>
            </p:cNvSpPr>
            <p:nvPr/>
          </p:nvSpPr>
          <p:spPr bwMode="auto">
            <a:xfrm flipH="1" flipV="1">
              <a:off x="3656" y="1382"/>
              <a:ext cx="290" cy="456"/>
            </a:xfrm>
            <a:prstGeom prst="line">
              <a:avLst/>
            </a:prstGeom>
            <a:noFill/>
            <a:ln w="57150">
              <a:solidFill>
                <a:schemeClr val="tx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16" name="AutoShape 99">
            <a:extLst>
              <a:ext uri="{FF2B5EF4-FFF2-40B4-BE49-F238E27FC236}">
                <a16:creationId xmlns:a16="http://schemas.microsoft.com/office/drawing/2014/main" id="{ADE75882-84B0-4A27-90FC-B5EABED8EF77}"/>
              </a:ext>
            </a:extLst>
          </p:cNvPr>
          <p:cNvSpPr>
            <a:spLocks noChangeArrowheads="1"/>
          </p:cNvSpPr>
          <p:nvPr/>
        </p:nvSpPr>
        <p:spPr bwMode="auto">
          <a:xfrm>
            <a:off x="7561032" y="1253767"/>
            <a:ext cx="3347116" cy="1231900"/>
          </a:xfrm>
          <a:prstGeom prst="roundRect">
            <a:avLst>
              <a:gd name="adj" fmla="val 3111"/>
            </a:avLst>
          </a:prstGeom>
          <a:solidFill>
            <a:schemeClr val="bg1"/>
          </a:solidFill>
          <a:ln w="19050">
            <a:solidFill>
              <a:schemeClr val="tx1"/>
            </a:solidFill>
            <a:round/>
            <a:headEnd/>
            <a:tailEnd/>
          </a:ln>
        </p:spPr>
        <p:txBody>
          <a:bodyPr lIns="91440" tIns="45720" rIns="91440" bIns="45720" anchor="ctr"/>
          <a:lstStyle/>
          <a:p>
            <a:pPr marL="742950" lvl="1" indent="-285750">
              <a:defRPr/>
            </a:pPr>
            <a:r>
              <a:rPr lang="en-GB" b="1" dirty="0" err="1">
                <a:cs typeface="+mn-cs"/>
              </a:rPr>
              <a:t>Contraintes</a:t>
            </a:r>
            <a:endParaRPr lang="en-GB" b="1" dirty="0">
              <a:cs typeface="+mn-cs"/>
            </a:endParaRPr>
          </a:p>
          <a:p>
            <a:pPr>
              <a:spcBef>
                <a:spcPct val="10000"/>
              </a:spcBef>
              <a:spcAft>
                <a:spcPct val="10000"/>
              </a:spcAft>
              <a:buClr>
                <a:schemeClr val="accent1"/>
              </a:buClr>
              <a:buSzPct val="110000"/>
              <a:buFont typeface="Wingdings" panose="05000000000000000000" pitchFamily="2" charset="2"/>
              <a:buChar char="§"/>
            </a:pPr>
            <a:r>
              <a:rPr lang="en-GB" dirty="0">
                <a:solidFill>
                  <a:sysClr val="windowText" lastClr="000000"/>
                </a:solidFill>
              </a:rPr>
              <a:t> </a:t>
            </a:r>
            <a:r>
              <a:rPr lang="en-GB" dirty="0" err="1">
                <a:solidFill>
                  <a:sysClr val="windowText" lastClr="000000"/>
                </a:solidFill>
              </a:rPr>
              <a:t>Compatibilité</a:t>
            </a:r>
            <a:r>
              <a:rPr lang="en-GB" dirty="0">
                <a:solidFill>
                  <a:sysClr val="windowText" lastClr="000000"/>
                </a:solidFill>
              </a:rPr>
              <a:t> moulage</a:t>
            </a:r>
          </a:p>
          <a:p>
            <a:pPr>
              <a:spcBef>
                <a:spcPct val="10000"/>
              </a:spcBef>
              <a:spcAft>
                <a:spcPct val="10000"/>
              </a:spcAft>
              <a:buClr>
                <a:schemeClr val="accent1"/>
              </a:buClr>
              <a:buSzPct val="110000"/>
              <a:buFont typeface="Wingdings" panose="05000000000000000000" pitchFamily="2" charset="2"/>
              <a:buChar char="§"/>
            </a:pPr>
            <a:r>
              <a:rPr lang="en-GB" dirty="0"/>
              <a:t>  Transparent / </a:t>
            </a:r>
            <a:r>
              <a:rPr lang="en-GB" dirty="0" err="1"/>
              <a:t>translucide</a:t>
            </a:r>
            <a:endParaRPr lang="en-GB" dirty="0">
              <a:cs typeface="+mn-cs"/>
            </a:endParaRPr>
          </a:p>
        </p:txBody>
      </p:sp>
      <p:grpSp>
        <p:nvGrpSpPr>
          <p:cNvPr id="18" name="Group 20">
            <a:extLst>
              <a:ext uri="{FF2B5EF4-FFF2-40B4-BE49-F238E27FC236}">
                <a16:creationId xmlns:a16="http://schemas.microsoft.com/office/drawing/2014/main" id="{BB59E629-7252-4F52-84F1-F0E84421714E}"/>
              </a:ext>
            </a:extLst>
          </p:cNvPr>
          <p:cNvGrpSpPr>
            <a:grpSpLocks/>
          </p:cNvGrpSpPr>
          <p:nvPr/>
        </p:nvGrpSpPr>
        <p:grpSpPr bwMode="auto">
          <a:xfrm>
            <a:off x="5772653" y="3082977"/>
            <a:ext cx="1020762" cy="720000"/>
            <a:chOff x="4789922" y="3878432"/>
            <a:chExt cx="1041400" cy="720000"/>
          </a:xfrm>
        </p:grpSpPr>
        <p:sp>
          <p:nvSpPr>
            <p:cNvPr id="19" name="Right Triangle 18">
              <a:extLst>
                <a:ext uri="{FF2B5EF4-FFF2-40B4-BE49-F238E27FC236}">
                  <a16:creationId xmlns:a16="http://schemas.microsoft.com/office/drawing/2014/main" id="{06F5B318-EAFD-4005-AE31-92B692C89C28}"/>
                </a:ext>
              </a:extLst>
            </p:cNvPr>
            <p:cNvSpPr>
              <a:spLocks noChangeArrowheads="1"/>
            </p:cNvSpPr>
            <p:nvPr/>
          </p:nvSpPr>
          <p:spPr bwMode="auto">
            <a:xfrm flipH="1">
              <a:off x="4789922" y="3878432"/>
              <a:ext cx="1041400" cy="720000"/>
            </a:xfrm>
            <a:prstGeom prst="rtTriangle">
              <a:avLst/>
            </a:prstGeom>
            <a:solidFill>
              <a:schemeClr val="bg1"/>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endParaRPr lang="en-GB" b="1" dirty="0"/>
            </a:p>
          </p:txBody>
        </p:sp>
        <p:sp>
          <p:nvSpPr>
            <p:cNvPr id="20" name="TextBox 19">
              <a:extLst>
                <a:ext uri="{FF2B5EF4-FFF2-40B4-BE49-F238E27FC236}">
                  <a16:creationId xmlns:a16="http://schemas.microsoft.com/office/drawing/2014/main" id="{3335834C-DA89-41B3-96A2-559FE3823695}"/>
                </a:ext>
              </a:extLst>
            </p:cNvPr>
            <p:cNvSpPr txBox="1">
              <a:spLocks noChangeArrowheads="1"/>
            </p:cNvSpPr>
            <p:nvPr/>
          </p:nvSpPr>
          <p:spPr bwMode="auto">
            <a:xfrm>
              <a:off x="5511800" y="4229100"/>
              <a:ext cx="319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dirty="0"/>
                <a:t>1</a:t>
              </a:r>
            </a:p>
          </p:txBody>
        </p:sp>
      </p:grpSp>
      <p:sp>
        <p:nvSpPr>
          <p:cNvPr id="6" name="Text Box 18">
            <a:extLst>
              <a:ext uri="{FF2B5EF4-FFF2-40B4-BE49-F238E27FC236}">
                <a16:creationId xmlns:a16="http://schemas.microsoft.com/office/drawing/2014/main" id="{2082BB85-0A8F-448D-8381-1A8FAB01BBFC}"/>
              </a:ext>
            </a:extLst>
          </p:cNvPr>
          <p:cNvSpPr txBox="1">
            <a:spLocks noChangeArrowheads="1"/>
          </p:cNvSpPr>
          <p:nvPr/>
        </p:nvSpPr>
        <p:spPr bwMode="auto">
          <a:xfrm>
            <a:off x="9434307" y="2768848"/>
            <a:ext cx="2060299"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fr-FR" b="1" i="1" dirty="0">
                <a:latin typeface="+mn-lt"/>
              </a:rPr>
              <a:t>Les </a:t>
            </a:r>
            <a:r>
              <a:rPr lang="fr-FR" b="1" i="1" dirty="0" err="1">
                <a:latin typeface="+mn-lt"/>
              </a:rPr>
              <a:t>bio-polymères</a:t>
            </a:r>
            <a:r>
              <a:rPr lang="fr-FR" b="1" i="1" dirty="0">
                <a:latin typeface="+mn-lt"/>
              </a:rPr>
              <a:t> sont colorés en vert</a:t>
            </a:r>
          </a:p>
          <a:p>
            <a:pPr algn="ctr"/>
            <a:endParaRPr lang="en-GB" b="1" i="1" dirty="0">
              <a:latin typeface="+mn-lt"/>
            </a:endParaRPr>
          </a:p>
        </p:txBody>
      </p:sp>
    </p:spTree>
    <p:extLst>
      <p:ext uri="{BB962C8B-B14F-4D97-AF65-F5344CB8AC3E}">
        <p14:creationId xmlns:p14="http://schemas.microsoft.com/office/powerpoint/2010/main" val="32733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8CAE350-F778-4A90-B06C-05452177BD49}"/>
              </a:ext>
            </a:extLst>
          </p:cNvPr>
          <p:cNvPicPr>
            <a:picLocks noChangeAspect="1"/>
          </p:cNvPicPr>
          <p:nvPr/>
        </p:nvPicPr>
        <p:blipFill>
          <a:blip r:embed="rId3"/>
          <a:stretch>
            <a:fillRect/>
          </a:stretch>
        </p:blipFill>
        <p:spPr>
          <a:xfrm>
            <a:off x="1639604" y="994418"/>
            <a:ext cx="8209341" cy="4694215"/>
          </a:xfrm>
          <a:prstGeom prst="rect">
            <a:avLst/>
          </a:prstGeom>
        </p:spPr>
      </p:pic>
      <p:sp>
        <p:nvSpPr>
          <p:cNvPr id="2" name="Slide Number Placeholder 1">
            <a:extLst>
              <a:ext uri="{FF2B5EF4-FFF2-40B4-BE49-F238E27FC236}">
                <a16:creationId xmlns:a16="http://schemas.microsoft.com/office/drawing/2014/main" id="{5470F4F3-C8AD-415D-8D8E-70DC01F3D0A3}"/>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4E5ADF13-6F20-4C8E-BDD5-6BF1FA246B9A}"/>
              </a:ext>
            </a:extLst>
          </p:cNvPr>
          <p:cNvSpPr>
            <a:spLocks noGrp="1"/>
          </p:cNvSpPr>
          <p:nvPr>
            <p:ph type="title"/>
          </p:nvPr>
        </p:nvSpPr>
        <p:spPr/>
        <p:txBody>
          <a:bodyPr/>
          <a:lstStyle/>
          <a:p>
            <a:r>
              <a:rPr lang="fr-FR" dirty="0"/>
              <a:t>Sélection pour minimiser </a:t>
            </a:r>
            <a:r>
              <a:rPr lang="en-GB" dirty="0"/>
              <a:t>le </a:t>
            </a:r>
            <a:r>
              <a:rPr lang="en-GB" dirty="0" err="1"/>
              <a:t>coût</a:t>
            </a:r>
            <a:endParaRPr lang="en-US" dirty="0"/>
          </a:p>
        </p:txBody>
      </p:sp>
      <p:grpSp>
        <p:nvGrpSpPr>
          <p:cNvPr id="5" name="Group 24">
            <a:extLst>
              <a:ext uri="{FF2B5EF4-FFF2-40B4-BE49-F238E27FC236}">
                <a16:creationId xmlns:a16="http://schemas.microsoft.com/office/drawing/2014/main" id="{6D6BF833-E8CE-4FAC-8211-7D0ED543C6F2}"/>
              </a:ext>
            </a:extLst>
          </p:cNvPr>
          <p:cNvGrpSpPr>
            <a:grpSpLocks/>
          </p:cNvGrpSpPr>
          <p:nvPr/>
        </p:nvGrpSpPr>
        <p:grpSpPr bwMode="auto">
          <a:xfrm>
            <a:off x="2087345" y="1073563"/>
            <a:ext cx="7707123" cy="4165005"/>
            <a:chOff x="740257" y="1255364"/>
            <a:chExt cx="7112491" cy="4165076"/>
          </a:xfrm>
        </p:grpSpPr>
        <p:sp>
          <p:nvSpPr>
            <p:cNvPr id="6" name="Freeform 22">
              <a:extLst>
                <a:ext uri="{FF2B5EF4-FFF2-40B4-BE49-F238E27FC236}">
                  <a16:creationId xmlns:a16="http://schemas.microsoft.com/office/drawing/2014/main" id="{254CF5FC-733C-4695-B08D-5B447B010978}"/>
                </a:ext>
              </a:extLst>
            </p:cNvPr>
            <p:cNvSpPr>
              <a:spLocks noChangeArrowheads="1"/>
            </p:cNvSpPr>
            <p:nvPr/>
          </p:nvSpPr>
          <p:spPr bwMode="auto">
            <a:xfrm>
              <a:off x="740257" y="1255364"/>
              <a:ext cx="7112491" cy="4165076"/>
            </a:xfrm>
            <a:custGeom>
              <a:avLst/>
              <a:gdLst>
                <a:gd name="T0" fmla="*/ 0 w 6374295"/>
                <a:gd name="T1" fmla="*/ 2557668 h 4002156"/>
                <a:gd name="T2" fmla="*/ 3114261 w 6374295"/>
                <a:gd name="T3" fmla="*/ 0 h 4002156"/>
                <a:gd name="T4" fmla="*/ 6361043 w 6374295"/>
                <a:gd name="T5" fmla="*/ 13252 h 4002156"/>
                <a:gd name="T6" fmla="*/ 6374295 w 6374295"/>
                <a:gd name="T7" fmla="*/ 3988904 h 4002156"/>
                <a:gd name="T8" fmla="*/ 0 w 6374295"/>
                <a:gd name="T9" fmla="*/ 4002156 h 4002156"/>
                <a:gd name="T10" fmla="*/ 0 w 6374295"/>
                <a:gd name="T11" fmla="*/ 2557668 h 4002156"/>
                <a:gd name="T12" fmla="*/ 0 60000 65536"/>
                <a:gd name="T13" fmla="*/ 0 60000 65536"/>
                <a:gd name="T14" fmla="*/ 0 60000 65536"/>
                <a:gd name="T15" fmla="*/ 0 60000 65536"/>
                <a:gd name="T16" fmla="*/ 0 60000 65536"/>
                <a:gd name="T17" fmla="*/ 0 60000 65536"/>
                <a:gd name="T18" fmla="*/ 0 w 6374295"/>
                <a:gd name="T19" fmla="*/ 0 h 4002156"/>
                <a:gd name="T20" fmla="*/ 6374295 w 6374295"/>
                <a:gd name="T21" fmla="*/ 4002156 h 4002156"/>
                <a:gd name="connsiteX0" fmla="*/ 0 w 6374295"/>
                <a:gd name="connsiteY0" fmla="*/ 2641560 h 4086047"/>
                <a:gd name="connsiteX1" fmla="*/ 2649757 w 6374295"/>
                <a:gd name="connsiteY1" fmla="*/ 0 h 4086047"/>
                <a:gd name="connsiteX2" fmla="*/ 6361043 w 6374295"/>
                <a:gd name="connsiteY2" fmla="*/ 97143 h 4086047"/>
                <a:gd name="connsiteX3" fmla="*/ 6374295 w 6374295"/>
                <a:gd name="connsiteY3" fmla="*/ 4072795 h 4086047"/>
                <a:gd name="connsiteX4" fmla="*/ 0 w 6374295"/>
                <a:gd name="connsiteY4" fmla="*/ 4086047 h 4086047"/>
                <a:gd name="connsiteX5" fmla="*/ 0 w 6374295"/>
                <a:gd name="connsiteY5" fmla="*/ 2641560 h 4086047"/>
                <a:gd name="connsiteX0" fmla="*/ 0 w 6469564"/>
                <a:gd name="connsiteY0" fmla="*/ 2653476 h 4097963"/>
                <a:gd name="connsiteX1" fmla="*/ 2649757 w 6469564"/>
                <a:gd name="connsiteY1" fmla="*/ 11916 h 4097963"/>
                <a:gd name="connsiteX2" fmla="*/ 6469428 w 6469564"/>
                <a:gd name="connsiteY2" fmla="*/ 0 h 4097963"/>
                <a:gd name="connsiteX3" fmla="*/ 6374295 w 6469564"/>
                <a:gd name="connsiteY3" fmla="*/ 4084711 h 4097963"/>
                <a:gd name="connsiteX4" fmla="*/ 0 w 6469564"/>
                <a:gd name="connsiteY4" fmla="*/ 4097963 h 4097963"/>
                <a:gd name="connsiteX5" fmla="*/ 0 w 6469564"/>
                <a:gd name="connsiteY5" fmla="*/ 2653476 h 4097963"/>
                <a:gd name="connsiteX0" fmla="*/ 0 w 6469925"/>
                <a:gd name="connsiteY0" fmla="*/ 2653476 h 4151824"/>
                <a:gd name="connsiteX1" fmla="*/ 2649757 w 6469925"/>
                <a:gd name="connsiteY1" fmla="*/ 11916 h 4151824"/>
                <a:gd name="connsiteX2" fmla="*/ 6469428 w 6469925"/>
                <a:gd name="connsiteY2" fmla="*/ 0 h 4151824"/>
                <a:gd name="connsiteX3" fmla="*/ 6451712 w 6469925"/>
                <a:gd name="connsiteY3" fmla="*/ 4151824 h 4151824"/>
                <a:gd name="connsiteX4" fmla="*/ 0 w 6469925"/>
                <a:gd name="connsiteY4" fmla="*/ 4097963 h 4151824"/>
                <a:gd name="connsiteX5" fmla="*/ 0 w 6469925"/>
                <a:gd name="connsiteY5" fmla="*/ 2653476 h 4151824"/>
                <a:gd name="connsiteX0" fmla="*/ 650307 w 7120232"/>
                <a:gd name="connsiteY0" fmla="*/ 2653476 h 4151824"/>
                <a:gd name="connsiteX1" fmla="*/ 3300064 w 7120232"/>
                <a:gd name="connsiteY1" fmla="*/ 11916 h 4151824"/>
                <a:gd name="connsiteX2" fmla="*/ 7119735 w 7120232"/>
                <a:gd name="connsiteY2" fmla="*/ 0 h 4151824"/>
                <a:gd name="connsiteX3" fmla="*/ 7102019 w 7120232"/>
                <a:gd name="connsiteY3" fmla="*/ 4151824 h 4151824"/>
                <a:gd name="connsiteX4" fmla="*/ 0 w 7120232"/>
                <a:gd name="connsiteY4" fmla="*/ 4148298 h 4151824"/>
                <a:gd name="connsiteX5" fmla="*/ 650307 w 7120232"/>
                <a:gd name="connsiteY5" fmla="*/ 2653476 h 4151824"/>
                <a:gd name="connsiteX0" fmla="*/ 15484 w 7120232"/>
                <a:gd name="connsiteY0" fmla="*/ 3366553 h 4151824"/>
                <a:gd name="connsiteX1" fmla="*/ 3300064 w 7120232"/>
                <a:gd name="connsiteY1" fmla="*/ 11916 h 4151824"/>
                <a:gd name="connsiteX2" fmla="*/ 7119735 w 7120232"/>
                <a:gd name="connsiteY2" fmla="*/ 0 h 4151824"/>
                <a:gd name="connsiteX3" fmla="*/ 7102019 w 7120232"/>
                <a:gd name="connsiteY3" fmla="*/ 4151824 h 4151824"/>
                <a:gd name="connsiteX4" fmla="*/ 0 w 7120232"/>
                <a:gd name="connsiteY4" fmla="*/ 4148298 h 4151824"/>
                <a:gd name="connsiteX5" fmla="*/ 15484 w 7120232"/>
                <a:gd name="connsiteY5" fmla="*/ 3366553 h 4151824"/>
                <a:gd name="connsiteX0" fmla="*/ 0 w 7104748"/>
                <a:gd name="connsiteY0" fmla="*/ 3366553 h 4156687"/>
                <a:gd name="connsiteX1" fmla="*/ 3284580 w 7104748"/>
                <a:gd name="connsiteY1" fmla="*/ 11916 h 4156687"/>
                <a:gd name="connsiteX2" fmla="*/ 7104251 w 7104748"/>
                <a:gd name="connsiteY2" fmla="*/ 0 h 4156687"/>
                <a:gd name="connsiteX3" fmla="*/ 7086535 w 7104748"/>
                <a:gd name="connsiteY3" fmla="*/ 4151824 h 4156687"/>
                <a:gd name="connsiteX4" fmla="*/ 15483 w 7104748"/>
                <a:gd name="connsiteY4" fmla="*/ 4156687 h 4156687"/>
                <a:gd name="connsiteX5" fmla="*/ 0 w 7104748"/>
                <a:gd name="connsiteY5" fmla="*/ 3366553 h 4156687"/>
                <a:gd name="connsiteX0" fmla="*/ 7743 w 7112491"/>
                <a:gd name="connsiteY0" fmla="*/ 3366553 h 4165076"/>
                <a:gd name="connsiteX1" fmla="*/ 3292323 w 7112491"/>
                <a:gd name="connsiteY1" fmla="*/ 11916 h 4165076"/>
                <a:gd name="connsiteX2" fmla="*/ 7111994 w 7112491"/>
                <a:gd name="connsiteY2" fmla="*/ 0 h 4165076"/>
                <a:gd name="connsiteX3" fmla="*/ 7094278 w 7112491"/>
                <a:gd name="connsiteY3" fmla="*/ 4151824 h 4165076"/>
                <a:gd name="connsiteX4" fmla="*/ 0 w 7112491"/>
                <a:gd name="connsiteY4" fmla="*/ 4165076 h 4165076"/>
                <a:gd name="connsiteX5" fmla="*/ 7743 w 7112491"/>
                <a:gd name="connsiteY5" fmla="*/ 3366553 h 416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491" h="4165076">
                  <a:moveTo>
                    <a:pt x="7743" y="3366553"/>
                  </a:moveTo>
                  <a:lnTo>
                    <a:pt x="3292323" y="11916"/>
                  </a:lnTo>
                  <a:lnTo>
                    <a:pt x="7111994" y="0"/>
                  </a:lnTo>
                  <a:cubicBezTo>
                    <a:pt x="7116411" y="1325217"/>
                    <a:pt x="7089861" y="2826607"/>
                    <a:pt x="7094278" y="4151824"/>
                  </a:cubicBezTo>
                  <a:lnTo>
                    <a:pt x="0" y="4165076"/>
                  </a:lnTo>
                  <a:lnTo>
                    <a:pt x="7743" y="3366553"/>
                  </a:lnTo>
                  <a:close/>
                </a:path>
              </a:pathLst>
            </a:custGeom>
            <a:solidFill>
              <a:srgbClr val="7FC4BC">
                <a:alpha val="25000"/>
              </a:srgbClr>
            </a:solidFill>
            <a:ln w="28575">
              <a:solidFill>
                <a:srgbClr val="7FC4BC"/>
              </a:solidFill>
              <a:miter lim="800000"/>
              <a:headEnd/>
              <a:tailEnd/>
            </a:ln>
          </p:spPr>
          <p:txBody>
            <a:bodyPr anchor="ctr"/>
            <a:lstStyle/>
            <a:p>
              <a:endParaRPr lang="en-GB" dirty="0"/>
            </a:p>
          </p:txBody>
        </p:sp>
        <p:sp>
          <p:nvSpPr>
            <p:cNvPr id="7" name="Oval 17">
              <a:extLst>
                <a:ext uri="{FF2B5EF4-FFF2-40B4-BE49-F238E27FC236}">
                  <a16:creationId xmlns:a16="http://schemas.microsoft.com/office/drawing/2014/main" id="{20B91833-5CB8-49F1-94A9-6E542ABF4650}"/>
                </a:ext>
              </a:extLst>
            </p:cNvPr>
            <p:cNvSpPr>
              <a:spLocks noChangeArrowheads="1"/>
            </p:cNvSpPr>
            <p:nvPr/>
          </p:nvSpPr>
          <p:spPr bwMode="auto">
            <a:xfrm>
              <a:off x="2047346" y="2022069"/>
              <a:ext cx="398714" cy="290468"/>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grpSp>
      <p:sp>
        <p:nvSpPr>
          <p:cNvPr id="8" name="Text Box 18">
            <a:extLst>
              <a:ext uri="{FF2B5EF4-FFF2-40B4-BE49-F238E27FC236}">
                <a16:creationId xmlns:a16="http://schemas.microsoft.com/office/drawing/2014/main" id="{299DAAF5-418C-4F3C-AD78-37064EA1A839}"/>
              </a:ext>
            </a:extLst>
          </p:cNvPr>
          <p:cNvSpPr txBox="1">
            <a:spLocks noChangeArrowheads="1"/>
          </p:cNvSpPr>
          <p:nvPr/>
        </p:nvSpPr>
        <p:spPr bwMode="auto">
          <a:xfrm>
            <a:off x="2920294" y="5709265"/>
            <a:ext cx="58608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dirty="0">
                <a:latin typeface="+mn-lt"/>
              </a:rPr>
              <a:t>Le PET </a:t>
            </a:r>
            <a:r>
              <a:rPr lang="fr-FR" sz="2000" dirty="0">
                <a:latin typeface="+mn-lt"/>
              </a:rPr>
              <a:t>répond aux contraintes avec le plus faible coût </a:t>
            </a:r>
            <a:r>
              <a:rPr lang="en-GB" sz="2000" dirty="0">
                <a:latin typeface="+mn-lt"/>
              </a:rPr>
              <a:t> </a:t>
            </a:r>
          </a:p>
        </p:txBody>
      </p:sp>
      <p:sp>
        <p:nvSpPr>
          <p:cNvPr id="9" name="Text Box 21">
            <a:extLst>
              <a:ext uri="{FF2B5EF4-FFF2-40B4-BE49-F238E27FC236}">
                <a16:creationId xmlns:a16="http://schemas.microsoft.com/office/drawing/2014/main" id="{03713644-AB3E-41B9-97AB-B38FFD4293AF}"/>
              </a:ext>
            </a:extLst>
          </p:cNvPr>
          <p:cNvSpPr txBox="1">
            <a:spLocks noChangeArrowheads="1"/>
          </p:cNvSpPr>
          <p:nvPr/>
        </p:nvSpPr>
        <p:spPr bwMode="auto">
          <a:xfrm>
            <a:off x="9691041" y="2571290"/>
            <a:ext cx="2049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fr-FR" sz="1600" b="1" i="1" dirty="0">
                <a:latin typeface="+mn-lt"/>
              </a:rPr>
              <a:t>Les </a:t>
            </a:r>
            <a:r>
              <a:rPr lang="fr-FR" sz="1600" b="1" i="1" dirty="0" err="1">
                <a:latin typeface="+mn-lt"/>
              </a:rPr>
              <a:t>bio-polymères</a:t>
            </a:r>
            <a:r>
              <a:rPr lang="fr-FR" sz="1600" b="1" i="1" dirty="0">
                <a:latin typeface="+mn-lt"/>
              </a:rPr>
              <a:t> sont colorés en vert</a:t>
            </a:r>
          </a:p>
        </p:txBody>
      </p:sp>
      <p:grpSp>
        <p:nvGrpSpPr>
          <p:cNvPr id="10" name="Group 18">
            <a:extLst>
              <a:ext uri="{FF2B5EF4-FFF2-40B4-BE49-F238E27FC236}">
                <a16:creationId xmlns:a16="http://schemas.microsoft.com/office/drawing/2014/main" id="{E9B37DF0-C55E-4EED-8F9E-9C961F86D9C4}"/>
              </a:ext>
            </a:extLst>
          </p:cNvPr>
          <p:cNvGrpSpPr>
            <a:grpSpLocks/>
          </p:cNvGrpSpPr>
          <p:nvPr/>
        </p:nvGrpSpPr>
        <p:grpSpPr bwMode="auto">
          <a:xfrm>
            <a:off x="6801685" y="1483028"/>
            <a:ext cx="1677089" cy="1257381"/>
            <a:chOff x="5752134" y="2136294"/>
            <a:chExt cx="1546938" cy="1258888"/>
          </a:xfrm>
        </p:grpSpPr>
        <p:graphicFrame>
          <p:nvGraphicFramePr>
            <p:cNvPr id="11" name="Object 8">
              <a:extLst>
                <a:ext uri="{FF2B5EF4-FFF2-40B4-BE49-F238E27FC236}">
                  <a16:creationId xmlns:a16="http://schemas.microsoft.com/office/drawing/2014/main" id="{997B9CF2-4A90-499F-A9AC-AFCC9BE3986F}"/>
                </a:ext>
              </a:extLst>
            </p:cNvPr>
            <p:cNvGraphicFramePr>
              <a:graphicFrameLocks noChangeAspect="1"/>
            </p:cNvGraphicFramePr>
            <p:nvPr/>
          </p:nvGraphicFramePr>
          <p:xfrm>
            <a:off x="6628665" y="2625261"/>
            <a:ext cx="670407" cy="769921"/>
          </p:xfrm>
          <a:graphic>
            <a:graphicData uri="http://schemas.openxmlformats.org/presentationml/2006/ole">
              <mc:AlternateContent xmlns:mc="http://schemas.openxmlformats.org/markup-compatibility/2006">
                <mc:Choice xmlns:v="urn:schemas-microsoft-com:vml" Requires="v">
                  <p:oleObj name="Equation" r:id="rId4" imgW="355292" imgH="406048" progId="Equation.3">
                    <p:embed/>
                  </p:oleObj>
                </mc:Choice>
                <mc:Fallback>
                  <p:oleObj name="Equation" r:id="rId4" imgW="355292" imgH="406048" progId="Equation.3">
                    <p:embed/>
                    <p:pic>
                      <p:nvPicPr>
                        <p:cNvPr id="11" name="Object 8">
                          <a:extLst>
                            <a:ext uri="{FF2B5EF4-FFF2-40B4-BE49-F238E27FC236}">
                              <a16:creationId xmlns:a16="http://schemas.microsoft.com/office/drawing/2014/main" id="{997B9CF2-4A90-499F-A9AC-AFCC9BE39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65" y="2625261"/>
                          <a:ext cx="670407" cy="769921"/>
                        </a:xfrm>
                        <a:prstGeom prst="rect">
                          <a:avLst/>
                        </a:prstGeom>
                        <a:noFill/>
                        <a:ln>
                          <a:noFill/>
                        </a:ln>
                        <a:effectLst/>
                      </p:spPr>
                    </p:pic>
                  </p:oleObj>
                </mc:Fallback>
              </mc:AlternateContent>
            </a:graphicData>
          </a:graphic>
        </p:graphicFrame>
        <p:sp>
          <p:nvSpPr>
            <p:cNvPr id="12" name="Text Box 9">
              <a:extLst>
                <a:ext uri="{FF2B5EF4-FFF2-40B4-BE49-F238E27FC236}">
                  <a16:creationId xmlns:a16="http://schemas.microsoft.com/office/drawing/2014/main" id="{587F74B3-F8DF-4954-B9FC-526A5F2E2531}"/>
                </a:ext>
              </a:extLst>
            </p:cNvPr>
            <p:cNvSpPr txBox="1">
              <a:spLocks noChangeArrowheads="1"/>
            </p:cNvSpPr>
            <p:nvPr/>
          </p:nvSpPr>
          <p:spPr bwMode="auto">
            <a:xfrm>
              <a:off x="5752134" y="2136294"/>
              <a:ext cx="1042710"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b="1" dirty="0"/>
                <a:t>Croissant</a:t>
              </a:r>
            </a:p>
          </p:txBody>
        </p:sp>
        <p:sp>
          <p:nvSpPr>
            <p:cNvPr id="13" name="Line 14">
              <a:extLst>
                <a:ext uri="{FF2B5EF4-FFF2-40B4-BE49-F238E27FC236}">
                  <a16:creationId xmlns:a16="http://schemas.microsoft.com/office/drawing/2014/main" id="{98194171-A583-4760-A8DE-5F7F96DBD322}"/>
                </a:ext>
              </a:extLst>
            </p:cNvPr>
            <p:cNvSpPr>
              <a:spLocks noChangeShapeType="1"/>
            </p:cNvSpPr>
            <p:nvPr/>
          </p:nvSpPr>
          <p:spPr bwMode="auto">
            <a:xfrm flipH="1" flipV="1">
              <a:off x="6005857" y="2421631"/>
              <a:ext cx="586932" cy="856804"/>
            </a:xfrm>
            <a:prstGeom prst="line">
              <a:avLst/>
            </a:prstGeom>
            <a:noFill/>
            <a:ln w="57150">
              <a:solidFill>
                <a:schemeClr val="tx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14" name="Text Box 21">
            <a:extLst>
              <a:ext uri="{FF2B5EF4-FFF2-40B4-BE49-F238E27FC236}">
                <a16:creationId xmlns:a16="http://schemas.microsoft.com/office/drawing/2014/main" id="{B4A89AFA-4E22-43CF-8535-33369078EFDA}"/>
              </a:ext>
            </a:extLst>
          </p:cNvPr>
          <p:cNvSpPr txBox="1">
            <a:spLocks noChangeArrowheads="1"/>
          </p:cNvSpPr>
          <p:nvPr/>
        </p:nvSpPr>
        <p:spPr bwMode="auto">
          <a:xfrm>
            <a:off x="4771579" y="622997"/>
            <a:ext cx="31450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2000" b="1" dirty="0">
                <a:solidFill>
                  <a:schemeClr val="accent1"/>
                </a:solidFill>
                <a:latin typeface="+mn-lt"/>
              </a:rPr>
              <a:t>Impossible </a:t>
            </a:r>
            <a:r>
              <a:rPr lang="en-GB" sz="2000" b="1" dirty="0" err="1">
                <a:solidFill>
                  <a:schemeClr val="accent1"/>
                </a:solidFill>
                <a:latin typeface="+mn-lt"/>
              </a:rPr>
              <a:t>d’ignorer</a:t>
            </a:r>
            <a:r>
              <a:rPr lang="en-GB" sz="2000" b="1" dirty="0">
                <a:solidFill>
                  <a:schemeClr val="accent1"/>
                </a:solidFill>
                <a:latin typeface="+mn-lt"/>
              </a:rPr>
              <a:t> le </a:t>
            </a:r>
            <a:r>
              <a:rPr lang="en-GB" sz="2000" b="1" dirty="0" err="1">
                <a:solidFill>
                  <a:schemeClr val="accent1"/>
                </a:solidFill>
                <a:latin typeface="+mn-lt"/>
              </a:rPr>
              <a:t>coût</a:t>
            </a:r>
            <a:endParaRPr lang="en-GB" sz="2000" b="1" dirty="0">
              <a:solidFill>
                <a:schemeClr val="accent1"/>
              </a:solidFill>
              <a:latin typeface="+mn-lt"/>
            </a:endParaRPr>
          </a:p>
        </p:txBody>
      </p:sp>
      <p:grpSp>
        <p:nvGrpSpPr>
          <p:cNvPr id="15" name="Group 16">
            <a:extLst>
              <a:ext uri="{FF2B5EF4-FFF2-40B4-BE49-F238E27FC236}">
                <a16:creationId xmlns:a16="http://schemas.microsoft.com/office/drawing/2014/main" id="{CEE9E268-472F-4A10-B499-93F4513AB36C}"/>
              </a:ext>
            </a:extLst>
          </p:cNvPr>
          <p:cNvGrpSpPr>
            <a:grpSpLocks/>
          </p:cNvGrpSpPr>
          <p:nvPr/>
        </p:nvGrpSpPr>
        <p:grpSpPr bwMode="auto">
          <a:xfrm>
            <a:off x="6344125" y="3645024"/>
            <a:ext cx="904875" cy="900000"/>
            <a:chOff x="4544391" y="4320207"/>
            <a:chExt cx="835992" cy="1057720"/>
          </a:xfrm>
        </p:grpSpPr>
        <p:sp>
          <p:nvSpPr>
            <p:cNvPr id="16" name="Right Triangle 14">
              <a:extLst>
                <a:ext uri="{FF2B5EF4-FFF2-40B4-BE49-F238E27FC236}">
                  <a16:creationId xmlns:a16="http://schemas.microsoft.com/office/drawing/2014/main" id="{F403C88B-467F-472B-BB67-D18F7C385C31}"/>
                </a:ext>
              </a:extLst>
            </p:cNvPr>
            <p:cNvSpPr>
              <a:spLocks noChangeArrowheads="1"/>
            </p:cNvSpPr>
            <p:nvPr/>
          </p:nvSpPr>
          <p:spPr bwMode="auto">
            <a:xfrm flipH="1">
              <a:off x="4544391" y="4320207"/>
              <a:ext cx="835992" cy="1057720"/>
            </a:xfrm>
            <a:prstGeom prst="rtTriangle">
              <a:avLst/>
            </a:prstGeom>
            <a:solidFill>
              <a:schemeClr val="bg1"/>
            </a:solid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0"/>
                </a:spcAft>
                <a:buClrTx/>
                <a:buSzTx/>
                <a:buFontTx/>
                <a:buNone/>
              </a:pPr>
              <a:endParaRPr lang="en-GB" b="1" dirty="0"/>
            </a:p>
          </p:txBody>
        </p:sp>
        <p:sp>
          <p:nvSpPr>
            <p:cNvPr id="17" name="TextBox 15">
              <a:extLst>
                <a:ext uri="{FF2B5EF4-FFF2-40B4-BE49-F238E27FC236}">
                  <a16:creationId xmlns:a16="http://schemas.microsoft.com/office/drawing/2014/main" id="{0B6EAFA2-BD15-49E1-8B8C-F35B0750F482}"/>
                </a:ext>
              </a:extLst>
            </p:cNvPr>
            <p:cNvSpPr txBox="1">
              <a:spLocks noChangeArrowheads="1"/>
            </p:cNvSpPr>
            <p:nvPr/>
          </p:nvSpPr>
          <p:spPr bwMode="auto">
            <a:xfrm>
              <a:off x="4994965" y="4639918"/>
              <a:ext cx="289171" cy="43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dirty="0"/>
                <a:t>1</a:t>
              </a:r>
            </a:p>
          </p:txBody>
        </p:sp>
      </p:grpSp>
    </p:spTree>
    <p:extLst>
      <p:ext uri="{BB962C8B-B14F-4D97-AF65-F5344CB8AC3E}">
        <p14:creationId xmlns:p14="http://schemas.microsoft.com/office/powerpoint/2010/main" val="40849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Props1.xml><?xml version="1.0" encoding="utf-8"?>
<ds:datastoreItem xmlns:ds="http://schemas.openxmlformats.org/officeDocument/2006/customXml" ds:itemID="{44F4787A-EDCA-4435-AB5A-886A8EF7FD59}"/>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4</TotalTime>
  <Words>2924</Words>
  <Application>Microsoft Office PowerPoint</Application>
  <PresentationFormat>Widescreen</PresentationFormat>
  <Paragraphs>307</Paragraphs>
  <Slides>16</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Wingdings</vt:lpstr>
      <vt:lpstr>Calibri</vt:lpstr>
      <vt:lpstr>Times New Roman</vt:lpstr>
      <vt:lpstr>Courier New</vt:lpstr>
      <vt:lpstr>Ansys - Slide Master</vt:lpstr>
      <vt:lpstr>Equation</vt:lpstr>
      <vt:lpstr>PowerPoint Presentation</vt:lpstr>
      <vt:lpstr>Objectifs d’apprentissage de cette unité de cours</vt:lpstr>
      <vt:lpstr>Sommaire de l’unité de cours 11</vt:lpstr>
      <vt:lpstr>La conception éco-informée</vt:lpstr>
      <vt:lpstr>Sélection éco-informée : la stratégie</vt:lpstr>
      <vt:lpstr>Eco-sélection pour une bouteille d’eau pétillante</vt:lpstr>
      <vt:lpstr>Modélisation de la bouteille</vt:lpstr>
      <vt:lpstr>Sélection pour minimiser l’énergie grise</vt:lpstr>
      <vt:lpstr>Sélection pour minimiser le coût</vt:lpstr>
      <vt:lpstr>Graphique de compromis</vt:lpstr>
      <vt:lpstr>Matériaux pour rambarde de sécurité</vt:lpstr>
      <vt:lpstr>Rambarde : l’indice sous forme de graphique à bâtons</vt:lpstr>
      <vt:lpstr>Par-choc : l’indice sous forme de graphique à bâtons</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Soma Chakrabarti</cp:lastModifiedBy>
  <cp:revision>1</cp:revision>
  <dcterms:created xsi:type="dcterms:W3CDTF">2021-08-01T21:43:37Z</dcterms:created>
  <dcterms:modified xsi:type="dcterms:W3CDTF">2021-08-01T21:57:20Z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