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4"/>
  </p:notesMasterIdLst>
  <p:sldIdLst>
    <p:sldId id="256" r:id="rId5"/>
    <p:sldId id="9053" r:id="rId6"/>
    <p:sldId id="9151" r:id="rId7"/>
    <p:sldId id="299" r:id="rId8"/>
    <p:sldId id="294" r:id="rId9"/>
    <p:sldId id="730" r:id="rId10"/>
    <p:sldId id="736" r:id="rId11"/>
    <p:sldId id="735" r:id="rId12"/>
    <p:sldId id="9188" r:id="rId13"/>
    <p:sldId id="9166" r:id="rId14"/>
    <p:sldId id="609" r:id="rId15"/>
    <p:sldId id="504" r:id="rId16"/>
    <p:sldId id="337" r:id="rId17"/>
    <p:sldId id="9158" r:id="rId18"/>
    <p:sldId id="630" r:id="rId19"/>
    <p:sldId id="9159" r:id="rId20"/>
    <p:sldId id="9190" r:id="rId21"/>
    <p:sldId id="603" r:id="rId22"/>
    <p:sldId id="629" r:id="rId23"/>
    <p:sldId id="628" r:id="rId24"/>
    <p:sldId id="9192" r:id="rId25"/>
    <p:sldId id="9191" r:id="rId26"/>
    <p:sldId id="9193" r:id="rId27"/>
    <p:sldId id="608" r:id="rId28"/>
    <p:sldId id="9186" r:id="rId29"/>
    <p:sldId id="726" r:id="rId30"/>
    <p:sldId id="9119" r:id="rId31"/>
    <p:sldId id="9130" r:id="rId32"/>
    <p:sldId id="258"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Times" panose="020206030504050203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2153" autoAdjust="0"/>
  </p:normalViewPr>
  <p:slideViewPr>
    <p:cSldViewPr showGuides="1">
      <p:cViewPr varScale="1">
        <p:scale>
          <a:sx n="89" d="100"/>
          <a:sy n="89" d="100"/>
        </p:scale>
        <p:origin x="894" y="96"/>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in Tyler" userId="971d5887-dada-4101-bef7-69a3ed4a7a52" providerId="ADAL" clId="{2728AA88-7453-422F-A8BE-736CE7B5EB23}"/>
    <pc:docChg chg="custSel modSld modMainMaster">
      <pc:chgData name="Kaitlin Tyler" userId="971d5887-dada-4101-bef7-69a3ed4a7a52" providerId="ADAL" clId="{2728AA88-7453-422F-A8BE-736CE7B5EB23}" dt="2021-07-07T16:01:18.159" v="121" actId="403"/>
      <pc:docMkLst>
        <pc:docMk/>
      </pc:docMkLst>
      <pc:sldChg chg="addSp modSp mod modNotesTx">
        <pc:chgData name="Kaitlin Tyler" userId="971d5887-dada-4101-bef7-69a3ed4a7a52" providerId="ADAL" clId="{2728AA88-7453-422F-A8BE-736CE7B5EB23}" dt="2021-06-24T17:24:46.259" v="117" actId="1076"/>
        <pc:sldMkLst>
          <pc:docMk/>
          <pc:sldMk cId="3207685698" sldId="256"/>
        </pc:sldMkLst>
        <pc:spChg chg="mod">
          <ac:chgData name="Kaitlin Tyler" userId="971d5887-dada-4101-bef7-69a3ed4a7a52" providerId="ADAL" clId="{2728AA88-7453-422F-A8BE-736CE7B5EB23}" dt="2021-06-24T17:24:36.152" v="115" actId="27636"/>
          <ac:spMkLst>
            <pc:docMk/>
            <pc:sldMk cId="3207685698" sldId="256"/>
            <ac:spMk id="2" creationId="{AE2C3BA5-6E5F-4798-87B7-B8DFFB97930D}"/>
          </ac:spMkLst>
        </pc:spChg>
        <pc:spChg chg="mod">
          <ac:chgData name="Kaitlin Tyler" userId="971d5887-dada-4101-bef7-69a3ed4a7a52" providerId="ADAL" clId="{2728AA88-7453-422F-A8BE-736CE7B5EB23}" dt="2021-06-24T17:24:32.314" v="113" actId="1076"/>
          <ac:spMkLst>
            <pc:docMk/>
            <pc:sldMk cId="3207685698" sldId="256"/>
            <ac:spMk id="3" creationId="{8DED2F7F-2065-4CCE-9AD5-77DBF0CD5628}"/>
          </ac:spMkLst>
        </pc:spChg>
        <pc:picChg chg="add mod">
          <ac:chgData name="Kaitlin Tyler" userId="971d5887-dada-4101-bef7-69a3ed4a7a52" providerId="ADAL" clId="{2728AA88-7453-422F-A8BE-736CE7B5EB23}" dt="2021-06-24T17:24:46.259" v="117" actId="1076"/>
          <ac:picMkLst>
            <pc:docMk/>
            <pc:sldMk cId="3207685698" sldId="256"/>
            <ac:picMk id="4" creationId="{354ECB2A-2384-42E8-A071-7D9933952AE6}"/>
          </ac:picMkLst>
        </pc:picChg>
      </pc:sldChg>
      <pc:sldMasterChg chg="modSldLayout">
        <pc:chgData name="Kaitlin Tyler" userId="971d5887-dada-4101-bef7-69a3ed4a7a52" providerId="ADAL" clId="{2728AA88-7453-422F-A8BE-736CE7B5EB23}" dt="2021-07-07T16:01:18.159" v="121" actId="403"/>
        <pc:sldMasterMkLst>
          <pc:docMk/>
          <pc:sldMasterMk cId="1291537134" sldId="2147483660"/>
        </pc:sldMasterMkLst>
        <pc:sldLayoutChg chg="modSp mod">
          <pc:chgData name="Kaitlin Tyler" userId="971d5887-dada-4101-bef7-69a3ed4a7a52" providerId="ADAL" clId="{2728AA88-7453-422F-A8BE-736CE7B5EB23}" dt="2021-07-07T16:01:18.159" v="121" actId="403"/>
          <pc:sldLayoutMkLst>
            <pc:docMk/>
            <pc:sldMasterMk cId="1291537134" sldId="2147483660"/>
            <pc:sldLayoutMk cId="2844354149" sldId="2147483736"/>
          </pc:sldLayoutMkLst>
          <pc:spChg chg="mod">
            <ac:chgData name="Kaitlin Tyler" userId="971d5887-dada-4101-bef7-69a3ed4a7a52" providerId="ADAL" clId="{2728AA88-7453-422F-A8BE-736CE7B5EB23}" dt="2021-07-07T16:01:18.159" v="121" actId="403"/>
            <ac:spMkLst>
              <pc:docMk/>
              <pc:sldMasterMk cId="1291537134" sldId="2147483660"/>
              <pc:sldLayoutMk cId="2844354149" sldId="2147483736"/>
              <ac:spMk id="4" creationId="{E6AEF1B2-1440-4FE5-8C1B-C291F424F993}"/>
            </ac:spMkLst>
          </pc:spChg>
        </pc:sldLayoutChg>
      </pc:sldMasterChg>
    </pc:docChg>
  </pc:docChgLst>
  <pc:docChgLst>
    <pc:chgData name="Soma Chakrabarti" userId="fdf2f2a2-72d0-4b63-90c3-ecc44d4a7896" providerId="ADAL" clId="{130491D6-4C27-4949-BD27-8FFAED05AF12}"/>
    <pc:docChg chg="modSld modMainMaster">
      <pc:chgData name="Soma Chakrabarti" userId="fdf2f2a2-72d0-4b63-90c3-ecc44d4a7896" providerId="ADAL" clId="{130491D6-4C27-4949-BD27-8FFAED05AF12}" dt="2021-07-31T21:18:43.929" v="11" actId="20577"/>
      <pc:docMkLst>
        <pc:docMk/>
      </pc:docMkLst>
      <pc:sldChg chg="modSp mod">
        <pc:chgData name="Soma Chakrabarti" userId="fdf2f2a2-72d0-4b63-90c3-ecc44d4a7896" providerId="ADAL" clId="{130491D6-4C27-4949-BD27-8FFAED05AF12}" dt="2021-07-31T21:15:54.364" v="0" actId="207"/>
        <pc:sldMkLst>
          <pc:docMk/>
          <pc:sldMk cId="3207685698" sldId="256"/>
        </pc:sldMkLst>
        <pc:spChg chg="mod">
          <ac:chgData name="Soma Chakrabarti" userId="fdf2f2a2-72d0-4b63-90c3-ecc44d4a7896" providerId="ADAL" clId="{130491D6-4C27-4949-BD27-8FFAED05AF12}" dt="2021-07-31T21:15:54.364" v="0" actId="207"/>
          <ac:spMkLst>
            <pc:docMk/>
            <pc:sldMk cId="3207685698" sldId="256"/>
            <ac:spMk id="3" creationId="{8DED2F7F-2065-4CCE-9AD5-77DBF0CD5628}"/>
          </ac:spMkLst>
        </pc:spChg>
      </pc:sldChg>
      <pc:sldMasterChg chg="modSldLayout">
        <pc:chgData name="Soma Chakrabarti" userId="fdf2f2a2-72d0-4b63-90c3-ecc44d4a7896" providerId="ADAL" clId="{130491D6-4C27-4949-BD27-8FFAED05AF12}" dt="2021-07-31T21:18:43.929" v="11" actId="20577"/>
        <pc:sldMasterMkLst>
          <pc:docMk/>
          <pc:sldMasterMk cId="1291537134" sldId="2147483660"/>
        </pc:sldMasterMkLst>
        <pc:sldLayoutChg chg="modSp mod">
          <pc:chgData name="Soma Chakrabarti" userId="fdf2f2a2-72d0-4b63-90c3-ecc44d4a7896" providerId="ADAL" clId="{130491D6-4C27-4949-BD27-8FFAED05AF12}" dt="2021-07-31T21:18:43.929" v="11" actId="20577"/>
          <pc:sldLayoutMkLst>
            <pc:docMk/>
            <pc:sldMasterMk cId="1291537134" sldId="2147483660"/>
            <pc:sldLayoutMk cId="2844354149" sldId="2147483736"/>
          </pc:sldLayoutMkLst>
          <pc:spChg chg="mod">
            <ac:chgData name="Soma Chakrabarti" userId="fdf2f2a2-72d0-4b63-90c3-ecc44d4a7896" providerId="ADAL" clId="{130491D6-4C27-4949-BD27-8FFAED05AF12}" dt="2021-07-31T21:18:43.929" v="11" actId="20577"/>
            <ac:spMkLst>
              <pc:docMk/>
              <pc:sldMasterMk cId="1291537134" sldId="2147483660"/>
              <pc:sldLayoutMk cId="2844354149" sldId="2147483736"/>
              <ac:spMk id="4" creationId="{E6AEF1B2-1440-4FE5-8C1B-C291F424F993}"/>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7/31/2021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were originally presented as part of a webinar. The webinar recording can be found here: https://www.ansys.com/resource-center/webinar/granta-edupack-teach-online-with-a-chainsaw</a:t>
            </a:r>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286607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Workflow online (Claes)</a:t>
            </a:r>
          </a:p>
          <a:p>
            <a:pPr marL="171450" indent="-171450">
              <a:buFont typeface="Arial" panose="020B0604020202020204" pitchFamily="34" charset="0"/>
              <a:buChar char="•"/>
            </a:pPr>
            <a:r>
              <a:rPr lang="en-US" b="0" dirty="0"/>
              <a:t>We will now go through an example of an Industrial Case Study that is already available</a:t>
            </a:r>
          </a:p>
          <a:p>
            <a:pPr marL="171450" indent="-171450">
              <a:buFont typeface="Arial" panose="020B0604020202020204" pitchFamily="34" charset="0"/>
              <a:buChar char="•"/>
            </a:pPr>
            <a:r>
              <a:rPr lang="en-US" b="0" dirty="0"/>
              <a:t>We have a suggested workflow that allows you to teach students that are familiar with </a:t>
            </a:r>
            <a:r>
              <a:rPr lang="en-US" b="0" dirty="0" err="1"/>
              <a:t>EduPack</a:t>
            </a:r>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24151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Databases used (Claes)</a:t>
            </a:r>
          </a:p>
          <a:p>
            <a:pPr marL="171450" indent="-171450">
              <a:buFont typeface="Arial" panose="020B0604020202020204" pitchFamily="34" charset="0"/>
              <a:buChar char="•"/>
            </a:pPr>
            <a:r>
              <a:rPr lang="en-GB" dirty="0"/>
              <a:t>The standard Granta </a:t>
            </a:r>
            <a:r>
              <a:rPr lang="en-GB" dirty="0" err="1"/>
              <a:t>EduPack</a:t>
            </a:r>
            <a:r>
              <a:rPr lang="en-GB" dirty="0"/>
              <a:t> 2020 has more databases included than previous editions</a:t>
            </a:r>
          </a:p>
          <a:p>
            <a:pPr marL="171450" indent="-171450">
              <a:buFont typeface="Arial" panose="020B0604020202020204" pitchFamily="34" charset="0"/>
              <a:buChar char="•"/>
            </a:pPr>
            <a:r>
              <a:rPr lang="en-GB" dirty="0"/>
              <a:t>We have used the Engineering Level 2 database for the case study paper but it can be done in Level 3 too</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195647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Property overview (Claes)</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Here is an overview of bulk materials from a Level 3 database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Both in Lavel 2 and Level 3 you can create a Custom subset with relevant materials.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Certain classes of materials can be screened out already here, foams are too soft, for example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38AB951-0C68-4935-84CF-D0AD248AA492}" type="slidenum">
              <a:rPr lang="en-GB" smtClean="0"/>
              <a:t>12</a:t>
            </a:fld>
            <a:endParaRPr lang="en-GB"/>
          </a:p>
        </p:txBody>
      </p:sp>
    </p:spTree>
    <p:extLst>
      <p:ext uri="{BB962C8B-B14F-4D97-AF65-F5344CB8AC3E}">
        <p14:creationId xmlns:p14="http://schemas.microsoft.com/office/powerpoint/2010/main" val="5033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Material Selection (Claes)</a:t>
            </a:r>
          </a:p>
          <a:p>
            <a:pPr marL="171450" indent="-171450">
              <a:buFont typeface="Arial" panose="020B0604020202020204" pitchFamily="34" charset="0"/>
              <a:buChar char="•"/>
            </a:pPr>
            <a:r>
              <a:rPr lang="en-GB" dirty="0"/>
              <a:t>Our case studies make use of the systematic material selection methodology made popular by prof. Mike Ashby</a:t>
            </a:r>
          </a:p>
          <a:p>
            <a:pPr marL="171450" indent="-171450">
              <a:buFont typeface="Arial" panose="020B0604020202020204" pitchFamily="34" charset="0"/>
              <a:buChar char="•"/>
            </a:pPr>
            <a:r>
              <a:rPr lang="en-GB" dirty="0"/>
              <a:t>It involves identification of the mechanical load situation for the function, in our case a chainsaw blade</a:t>
            </a:r>
          </a:p>
          <a:p>
            <a:pPr marL="171450" indent="-171450">
              <a:buFont typeface="Arial" panose="020B0604020202020204" pitchFamily="34" charset="0"/>
              <a:buChar char="•"/>
            </a:pPr>
            <a:r>
              <a:rPr lang="en-GB" dirty="0"/>
              <a:t>The constraints are relatively straight-forward. It may be service temperature, corrosive environment or a </a:t>
            </a:r>
            <a:r>
              <a:rPr lang="en-GB" dirty="0" err="1"/>
              <a:t>a</a:t>
            </a:r>
            <a:r>
              <a:rPr lang="en-GB" dirty="0"/>
              <a:t> restricted subset of materials. These are used for screening. </a:t>
            </a:r>
          </a:p>
          <a:p>
            <a:pPr marL="171450" indent="-171450">
              <a:buFont typeface="Arial" panose="020B0604020202020204" pitchFamily="34" charset="0"/>
              <a:buChar char="•"/>
            </a:pPr>
            <a:r>
              <a:rPr lang="en-GB" dirty="0"/>
              <a:t>The objectives will depend on the function and the kind of performance that is desired and will be reflected in performance indices that are used for ranking.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232995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Blade model (Claes)</a:t>
            </a:r>
          </a:p>
          <a:p>
            <a:pPr marL="171450" indent="-171450">
              <a:buFont typeface="Arial" panose="020B0604020202020204" pitchFamily="34" charset="0"/>
              <a:buChar char="•"/>
            </a:pPr>
            <a:r>
              <a:rPr lang="en-GB" dirty="0"/>
              <a:t>When we model the blade to determine the function, it is natural to consider it a beam in bending</a:t>
            </a:r>
          </a:p>
          <a:p>
            <a:pPr marL="171450" indent="-171450">
              <a:buFont typeface="Arial" panose="020B0604020202020204" pitchFamily="34" charset="0"/>
              <a:buChar char="•"/>
            </a:pPr>
            <a:r>
              <a:rPr lang="en-GB" dirty="0"/>
              <a:t>The two main direction of the load we have called horizontal and vertical, as shown here</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1367205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Where to find PI (Harriet)</a:t>
            </a:r>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1381472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412398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Demo (Claes)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64828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743" indent="-275671">
              <a:defRPr>
                <a:solidFill>
                  <a:schemeClr val="tx1"/>
                </a:solidFill>
                <a:latin typeface="Arial" pitchFamily="34" charset="0"/>
              </a:defRPr>
            </a:lvl2pPr>
            <a:lvl3pPr marL="1102682" indent="-220536">
              <a:defRPr>
                <a:solidFill>
                  <a:schemeClr val="tx1"/>
                </a:solidFill>
                <a:latin typeface="Arial" pitchFamily="34" charset="0"/>
              </a:defRPr>
            </a:lvl3pPr>
            <a:lvl4pPr marL="1543755" indent="-220536">
              <a:defRPr>
                <a:solidFill>
                  <a:schemeClr val="tx1"/>
                </a:solidFill>
                <a:latin typeface="Arial" pitchFamily="34" charset="0"/>
              </a:defRPr>
            </a:lvl4pPr>
            <a:lvl5pPr marL="1984828" indent="-220536">
              <a:defRPr>
                <a:solidFill>
                  <a:schemeClr val="tx1"/>
                </a:solidFill>
                <a:latin typeface="Arial" pitchFamily="34" charset="0"/>
              </a:defRPr>
            </a:lvl5pPr>
            <a:lvl6pPr marL="2425900"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866974"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308046"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749120"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fld id="{6372A768-2E15-4D19-B1C0-FA51F191F8F3}" type="slidenum">
              <a:rPr lang="en-GB" smtClean="0">
                <a:latin typeface="Symbol" pitchFamily="18" charset="2"/>
              </a:rPr>
              <a:pPr/>
              <a:t>18</a:t>
            </a:fld>
            <a:endParaRPr lang="en-GB">
              <a:latin typeface="Symbol" pitchFamily="18" charset="2"/>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900" b="1" i="1" dirty="0"/>
              <a:t>Deriving a material index for a light, stiff beam in bending (Claes)</a:t>
            </a:r>
          </a:p>
          <a:p>
            <a:pPr algn="ctr"/>
            <a:endParaRPr lang="en-US" sz="900" dirty="0"/>
          </a:p>
          <a:p>
            <a:r>
              <a:rPr lang="en-US" sz="900" dirty="0"/>
              <a:t>The most usual mode of loading of engineering structures is bending: wing-spars of</a:t>
            </a:r>
            <a:r>
              <a:rPr lang="en-GB" sz="900" dirty="0"/>
              <a:t> </a:t>
            </a:r>
            <a:r>
              <a:rPr lang="en-US" sz="900" dirty="0"/>
              <a:t>aircraft, ceiling and floor joists of buildings, golf club shafts, oars, skis … all these</a:t>
            </a:r>
            <a:r>
              <a:rPr lang="en-GB" sz="900" dirty="0"/>
              <a:t> </a:t>
            </a:r>
            <a:r>
              <a:rPr lang="en-US" sz="900" dirty="0"/>
              <a:t>structures carry bending moments; they are </a:t>
            </a:r>
            <a:r>
              <a:rPr lang="en-US" sz="900" b="1" dirty="0">
                <a:solidFill>
                  <a:srgbClr val="CC0000"/>
                </a:solidFill>
              </a:rPr>
              <a:t>beams</a:t>
            </a:r>
            <a:r>
              <a:rPr lang="en-US" sz="900" dirty="0"/>
              <a:t>. The requirement here is for a beam of</a:t>
            </a:r>
            <a:r>
              <a:rPr lang="en-GB" sz="900" dirty="0"/>
              <a:t> </a:t>
            </a:r>
            <a:r>
              <a:rPr lang="en-US" sz="900" dirty="0"/>
              <a:t>specified stiffness and minimum mass. The frame lays out the steps, leading to the index</a:t>
            </a:r>
            <a:r>
              <a:rPr lang="en-GB" sz="900" dirty="0"/>
              <a:t> </a:t>
            </a:r>
            <a:r>
              <a:rPr lang="en-US" sz="900" dirty="0"/>
              <a:t>ρ/E</a:t>
            </a:r>
            <a:r>
              <a:rPr lang="en-US" sz="900" baseline="30000" dirty="0"/>
              <a:t>1/2</a:t>
            </a:r>
            <a:r>
              <a:rPr lang="en-US" sz="900" dirty="0"/>
              <a:t> ; it differs from the index for a light stiff tie-rod because the mode of loading is</a:t>
            </a:r>
            <a:r>
              <a:rPr lang="en-GB" sz="900" dirty="0"/>
              <a:t> </a:t>
            </a:r>
            <a:r>
              <a:rPr lang="en-US" sz="900" dirty="0"/>
              <a:t>bending, not tension.</a:t>
            </a:r>
            <a:r>
              <a:rPr lang="en-GB" sz="900" dirty="0"/>
              <a:t> </a:t>
            </a:r>
            <a:r>
              <a:rPr lang="en-US" sz="900" dirty="0"/>
              <a:t>Later frames show how these indices are used to rank materials.</a:t>
            </a:r>
          </a:p>
          <a:p>
            <a:endParaRPr lang="en-US" sz="900" dirty="0"/>
          </a:p>
          <a:p>
            <a:r>
              <a:rPr lang="en-US" sz="900" dirty="0"/>
              <a:t>A </a:t>
            </a:r>
            <a:r>
              <a:rPr lang="en-US" sz="900" b="1" dirty="0">
                <a:solidFill>
                  <a:srgbClr val="CC0000"/>
                </a:solidFill>
              </a:rPr>
              <a:t>panel</a:t>
            </a:r>
            <a:r>
              <a:rPr lang="en-US" sz="900" dirty="0"/>
              <a:t> is a flat sheet of given length and width: a table top, for instance. It differs from a</a:t>
            </a:r>
            <a:r>
              <a:rPr lang="en-GB" sz="900" dirty="0"/>
              <a:t> </a:t>
            </a:r>
            <a:r>
              <a:rPr lang="en-US" sz="900" dirty="0"/>
              <a:t>beam in that the width of the beam is a free variable, whereas the width of the</a:t>
            </a:r>
            <a:r>
              <a:rPr lang="en-GB" sz="900" dirty="0"/>
              <a:t> </a:t>
            </a:r>
            <a:r>
              <a:rPr lang="en-US" sz="900" dirty="0"/>
              <a:t>panel is prescribed. Otherwise the method, given in this frame, is the same. It leads to the</a:t>
            </a:r>
            <a:r>
              <a:rPr lang="en-GB" sz="900" dirty="0"/>
              <a:t> </a:t>
            </a:r>
            <a:r>
              <a:rPr lang="en-US" sz="900" dirty="0"/>
              <a:t>index ρ/E</a:t>
            </a:r>
            <a:r>
              <a:rPr lang="en-US" sz="900" baseline="30000" dirty="0"/>
              <a:t>1/3</a:t>
            </a:r>
            <a:r>
              <a:rPr lang="en-US" sz="900" dirty="0"/>
              <a:t>.</a:t>
            </a:r>
            <a:endParaRPr lang="en-GB" sz="900" dirty="0"/>
          </a:p>
          <a:p>
            <a:endParaRPr lang="en-GB" sz="900" dirty="0"/>
          </a:p>
        </p:txBody>
      </p:sp>
    </p:spTree>
    <p:extLst>
      <p:ext uri="{BB962C8B-B14F-4D97-AF65-F5344CB8AC3E}">
        <p14:creationId xmlns:p14="http://schemas.microsoft.com/office/powerpoint/2010/main" val="566644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743" indent="-275671">
              <a:defRPr>
                <a:solidFill>
                  <a:schemeClr val="tx1"/>
                </a:solidFill>
                <a:latin typeface="Arial" pitchFamily="34" charset="0"/>
              </a:defRPr>
            </a:lvl2pPr>
            <a:lvl3pPr marL="1102682" indent="-220536">
              <a:defRPr>
                <a:solidFill>
                  <a:schemeClr val="tx1"/>
                </a:solidFill>
                <a:latin typeface="Arial" pitchFamily="34" charset="0"/>
              </a:defRPr>
            </a:lvl3pPr>
            <a:lvl4pPr marL="1543755" indent="-220536">
              <a:defRPr>
                <a:solidFill>
                  <a:schemeClr val="tx1"/>
                </a:solidFill>
                <a:latin typeface="Arial" pitchFamily="34" charset="0"/>
              </a:defRPr>
            </a:lvl4pPr>
            <a:lvl5pPr marL="1984828" indent="-220536">
              <a:defRPr>
                <a:solidFill>
                  <a:schemeClr val="tx1"/>
                </a:solidFill>
                <a:latin typeface="Arial" pitchFamily="34" charset="0"/>
              </a:defRPr>
            </a:lvl5pPr>
            <a:lvl6pPr marL="2425900"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866974"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308046"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749120" indent="-220536"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fld id="{6372A768-2E15-4D19-B1C0-FA51F191F8F3}" type="slidenum">
              <a:rPr lang="en-GB" smtClean="0">
                <a:latin typeface="Symbol" pitchFamily="18" charset="2"/>
              </a:rPr>
              <a:pPr/>
              <a:t>19</a:t>
            </a:fld>
            <a:endParaRPr lang="en-GB">
              <a:latin typeface="Symbol" pitchFamily="18" charset="2"/>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900" b="1" i="1" dirty="0"/>
              <a:t>Deriving a material index for a light, stiff beam in bending (Claes)</a:t>
            </a:r>
          </a:p>
          <a:p>
            <a:pPr algn="ctr"/>
            <a:endParaRPr lang="en-US" sz="900" dirty="0"/>
          </a:p>
          <a:p>
            <a:r>
              <a:rPr lang="en-US" sz="900" dirty="0"/>
              <a:t>The most usual mode of loading of engineering structures is bending: wing-spars of</a:t>
            </a:r>
            <a:r>
              <a:rPr lang="en-GB" sz="900" dirty="0"/>
              <a:t> </a:t>
            </a:r>
            <a:r>
              <a:rPr lang="en-US" sz="900" dirty="0"/>
              <a:t>aircraft, ceiling and floor joists of buildings, golf club shafts, oars, skis … all these</a:t>
            </a:r>
            <a:r>
              <a:rPr lang="en-GB" sz="900" dirty="0"/>
              <a:t> </a:t>
            </a:r>
            <a:r>
              <a:rPr lang="en-US" sz="900" dirty="0"/>
              <a:t>structures carry bending moments; they are </a:t>
            </a:r>
            <a:r>
              <a:rPr lang="en-US" sz="900" b="1" dirty="0">
                <a:solidFill>
                  <a:srgbClr val="CC0000"/>
                </a:solidFill>
              </a:rPr>
              <a:t>beams</a:t>
            </a:r>
            <a:r>
              <a:rPr lang="en-US" sz="900" dirty="0"/>
              <a:t>. The requirement here is for a beam of</a:t>
            </a:r>
            <a:r>
              <a:rPr lang="en-GB" sz="900" dirty="0"/>
              <a:t> </a:t>
            </a:r>
            <a:r>
              <a:rPr lang="en-US" sz="900" dirty="0"/>
              <a:t>specified stiffness and minimum mass. The frame lays out the steps, leading to the index</a:t>
            </a:r>
            <a:r>
              <a:rPr lang="en-GB" sz="900" dirty="0"/>
              <a:t> </a:t>
            </a:r>
            <a:r>
              <a:rPr lang="en-US" sz="900" dirty="0"/>
              <a:t>ρ/E</a:t>
            </a:r>
            <a:r>
              <a:rPr lang="en-US" sz="900" baseline="30000" dirty="0"/>
              <a:t>1/2</a:t>
            </a:r>
            <a:r>
              <a:rPr lang="en-US" sz="900" dirty="0"/>
              <a:t> ; it differs from the index for a light stiff tie-rod because the mode of loading is</a:t>
            </a:r>
            <a:r>
              <a:rPr lang="en-GB" sz="900" dirty="0"/>
              <a:t> </a:t>
            </a:r>
            <a:r>
              <a:rPr lang="en-US" sz="900" dirty="0"/>
              <a:t>bending, not tension.</a:t>
            </a:r>
            <a:r>
              <a:rPr lang="en-GB" sz="900" dirty="0"/>
              <a:t> </a:t>
            </a:r>
            <a:r>
              <a:rPr lang="en-US" sz="900" dirty="0"/>
              <a:t>Later frames show how these indices are used to rank materials.</a:t>
            </a:r>
          </a:p>
          <a:p>
            <a:endParaRPr lang="en-US" sz="900" dirty="0"/>
          </a:p>
          <a:p>
            <a:r>
              <a:rPr lang="en-US" sz="900" dirty="0"/>
              <a:t>A </a:t>
            </a:r>
            <a:r>
              <a:rPr lang="en-US" sz="900" b="1" dirty="0">
                <a:solidFill>
                  <a:srgbClr val="CC0000"/>
                </a:solidFill>
              </a:rPr>
              <a:t>panel</a:t>
            </a:r>
            <a:r>
              <a:rPr lang="en-US" sz="900" dirty="0"/>
              <a:t> is a flat sheet of given length and width: a table top, for instance. It differs from a</a:t>
            </a:r>
            <a:r>
              <a:rPr lang="en-GB" sz="900" dirty="0"/>
              <a:t> </a:t>
            </a:r>
            <a:r>
              <a:rPr lang="en-US" sz="900" dirty="0"/>
              <a:t>beam in that the width of the beam is a free variable, whereas the width of the</a:t>
            </a:r>
            <a:r>
              <a:rPr lang="en-GB" sz="900" dirty="0"/>
              <a:t> </a:t>
            </a:r>
            <a:r>
              <a:rPr lang="en-US" sz="900" dirty="0"/>
              <a:t>panel is prescribed. Otherwise the method, given in this frame, is the same. It leads to the</a:t>
            </a:r>
            <a:r>
              <a:rPr lang="en-GB" sz="900" dirty="0"/>
              <a:t> </a:t>
            </a:r>
            <a:r>
              <a:rPr lang="en-US" sz="900" dirty="0"/>
              <a:t>index ρ/E</a:t>
            </a:r>
            <a:r>
              <a:rPr lang="en-US" sz="900" baseline="30000" dirty="0"/>
              <a:t>1/3</a:t>
            </a:r>
            <a:r>
              <a:rPr lang="en-US" sz="900" dirty="0"/>
              <a:t>.</a:t>
            </a:r>
            <a:endParaRPr lang="en-GB" sz="900" dirty="0"/>
          </a:p>
          <a:p>
            <a:endParaRPr lang="en-GB" sz="900" dirty="0"/>
          </a:p>
        </p:txBody>
      </p:sp>
    </p:spTree>
    <p:extLst>
      <p:ext uri="{BB962C8B-B14F-4D97-AF65-F5344CB8AC3E}">
        <p14:creationId xmlns:p14="http://schemas.microsoft.com/office/powerpoint/2010/main" val="229830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solidFill>
                  <a:srgbClr val="FF0000"/>
                </a:solidFill>
              </a:rPr>
              <a:t>Agenda (Claes)</a:t>
            </a:r>
          </a:p>
          <a:p>
            <a:pPr marL="171450" indent="-171450">
              <a:buFont typeface="Arial" panose="020B0604020202020204" pitchFamily="34" charset="0"/>
              <a:buChar char="•"/>
            </a:pPr>
            <a:r>
              <a:rPr lang="en-GB" dirty="0">
                <a:solidFill>
                  <a:srgbClr val="FF0000"/>
                </a:solidFill>
              </a:rPr>
              <a:t>We will start with an introduction to online teaching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FF0000"/>
                </a:solidFill>
              </a:rPr>
              <a:t>Furthermore, we will discuss the specific advantages of </a:t>
            </a:r>
            <a:r>
              <a:rPr lang="en-GB" dirty="0" err="1">
                <a:solidFill>
                  <a:srgbClr val="FF0000"/>
                </a:solidFill>
              </a:rPr>
              <a:t>EduPack</a:t>
            </a:r>
            <a:r>
              <a:rPr lang="en-GB" dirty="0">
                <a:solidFill>
                  <a:srgbClr val="FF0000"/>
                </a:solidFill>
              </a:rPr>
              <a:t> and our resources for this situation</a:t>
            </a:r>
          </a:p>
          <a:p>
            <a:pPr marL="171450" indent="-171450">
              <a:buFont typeface="Arial" panose="020B0604020202020204" pitchFamily="34" charset="0"/>
              <a:buChar char="•"/>
            </a:pPr>
            <a:r>
              <a:rPr lang="en-GB" dirty="0">
                <a:solidFill>
                  <a:srgbClr val="FF0000"/>
                </a:solidFill>
              </a:rPr>
              <a:t>Then we will be showing how you can use </a:t>
            </a:r>
            <a:r>
              <a:rPr lang="en-GB" dirty="0" err="1">
                <a:solidFill>
                  <a:srgbClr val="FF0000"/>
                </a:solidFill>
              </a:rPr>
              <a:t>EduPack</a:t>
            </a:r>
            <a:r>
              <a:rPr lang="en-GB" dirty="0">
                <a:solidFill>
                  <a:srgbClr val="FF0000"/>
                </a:solidFill>
              </a:rPr>
              <a:t> to explore and select materials for a chainsaw blade</a:t>
            </a:r>
          </a:p>
          <a:p>
            <a:pPr marL="171450" indent="-171450">
              <a:buFont typeface="Arial" panose="020B0604020202020204" pitchFamily="34" charset="0"/>
              <a:buChar char="•"/>
            </a:pPr>
            <a:r>
              <a:rPr lang="en-GB" dirty="0">
                <a:solidFill>
                  <a:srgbClr val="FF0000"/>
                </a:solidFill>
              </a:rPr>
              <a:t>We will show in detail, how the performance indices are derived, which is described in the case study paper</a:t>
            </a:r>
          </a:p>
          <a:p>
            <a:pPr marL="171450" indent="-171450">
              <a:buFont typeface="Arial" panose="020B0604020202020204" pitchFamily="34" charset="0"/>
              <a:buChar char="•"/>
            </a:pPr>
            <a:r>
              <a:rPr lang="en-GB" dirty="0">
                <a:solidFill>
                  <a:srgbClr val="FF0000"/>
                </a:solidFill>
              </a:rPr>
              <a:t>Finally, we will do a reality check to see what real chainsaw blades are made of</a:t>
            </a:r>
          </a:p>
          <a:p>
            <a:pPr marL="171450" indent="-171450">
              <a:buFont typeface="Arial" panose="020B0604020202020204" pitchFamily="34" charset="0"/>
              <a:buChar char="•"/>
            </a:pPr>
            <a:r>
              <a:rPr lang="en-GB" dirty="0">
                <a:solidFill>
                  <a:srgbClr val="FF0000"/>
                </a:solidFill>
              </a:rPr>
              <a:t>There are also a number of auxiliary activities that could be added onto the case study, depending on your subject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0860E-CF3C-4692-8335-F53409EB997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62001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3615449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Real blades (Claes)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dirty="0"/>
          </a:p>
        </p:txBody>
      </p:sp>
    </p:spTree>
    <p:extLst>
      <p:ext uri="{BB962C8B-B14F-4D97-AF65-F5344CB8AC3E}">
        <p14:creationId xmlns:p14="http://schemas.microsoft.com/office/powerpoint/2010/main" val="341915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Adding cost (Claes)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dirty="0"/>
          </a:p>
        </p:txBody>
      </p:sp>
    </p:spTree>
    <p:extLst>
      <p:ext uri="{BB962C8B-B14F-4D97-AF65-F5344CB8AC3E}">
        <p14:creationId xmlns:p14="http://schemas.microsoft.com/office/powerpoint/2010/main" val="225065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Harriet</a:t>
            </a:r>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167371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Education resources and knowledge (Harriet)</a:t>
            </a:r>
          </a:p>
          <a:p>
            <a:pPr marL="171450" indent="-171450">
              <a:buFont typeface="Arial" panose="020B0604020202020204" pitchFamily="34" charset="0"/>
              <a:buChar char="•"/>
            </a:pPr>
            <a:r>
              <a:rPr lang="en-GB" dirty="0"/>
              <a:t>We do not only sell software but also manage a lot of materials and education knowledge. </a:t>
            </a:r>
          </a:p>
          <a:p>
            <a:pPr marL="171450" indent="-171450">
              <a:buFont typeface="Arial" panose="020B0604020202020204" pitchFamily="34" charset="0"/>
              <a:buChar char="•"/>
            </a:pPr>
            <a:r>
              <a:rPr lang="en-GB" dirty="0"/>
              <a:t>We have both </a:t>
            </a:r>
            <a:r>
              <a:rPr lang="en-GB" dirty="0" err="1"/>
              <a:t>powerpoint</a:t>
            </a:r>
            <a:r>
              <a:rPr lang="en-GB" dirty="0"/>
              <a:t> Lecture Units for educators and white papers that cover aerospace topics on our Education Hub</a:t>
            </a:r>
          </a:p>
          <a:p>
            <a:pPr marL="171450" indent="-171450">
              <a:buFont typeface="Arial" panose="020B0604020202020204" pitchFamily="34" charset="0"/>
              <a:buChar char="•"/>
            </a:pPr>
            <a:r>
              <a:rPr lang="en-GB" dirty="0"/>
              <a:t>We have a number of previous industrial case studies for </a:t>
            </a:r>
            <a:r>
              <a:rPr lang="en-GB" dirty="0" err="1"/>
              <a:t>EduPack</a:t>
            </a:r>
            <a:endParaRPr lang="en-GB" dirty="0"/>
          </a:p>
          <a:p>
            <a:pPr marL="171450" indent="-171450">
              <a:buFont typeface="Arial" panose="020B0604020202020204" pitchFamily="34" charset="0"/>
              <a:buChar char="•"/>
            </a:pPr>
            <a:r>
              <a:rPr lang="en-GB" dirty="0"/>
              <a:t>Our resources are complemented by a number of relevant textbooks by professor Mike Ashby</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2271338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Harriet</a:t>
            </a:r>
          </a:p>
          <a:p>
            <a:r>
              <a:rPr lang="en-US" dirty="0"/>
              <a:t>But some students might not be motivated by  the statement “go explore topic X”. So what else can we do to encourage their connection to the topics being covered in the classroom?</a:t>
            </a:r>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dirty="0"/>
          </a:p>
        </p:txBody>
      </p:sp>
    </p:spTree>
    <p:extLst>
      <p:ext uri="{BB962C8B-B14F-4D97-AF65-F5344CB8AC3E}">
        <p14:creationId xmlns:p14="http://schemas.microsoft.com/office/powerpoint/2010/main" val="3761172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Conclusions (Harriet)</a:t>
            </a:r>
          </a:p>
          <a:p>
            <a:pPr>
              <a:lnSpc>
                <a:spcPct val="150000"/>
              </a:lnSpc>
              <a:spcBef>
                <a:spcPct val="0"/>
              </a:spcBef>
              <a:spcAft>
                <a:spcPct val="0"/>
              </a:spcAft>
              <a:buClr>
                <a:srgbClr val="006600"/>
              </a:buClr>
              <a:buSzPct val="110000"/>
              <a:buFont typeface="Wingdings" panose="05000000000000000000" pitchFamily="2" charset="2"/>
              <a:buChar char="§"/>
            </a:pPr>
            <a:r>
              <a:rPr lang="en-GB" dirty="0"/>
              <a:t>    GRANTA </a:t>
            </a:r>
            <a:r>
              <a:rPr lang="en-GB" dirty="0" err="1"/>
              <a:t>EduPack</a:t>
            </a:r>
            <a:r>
              <a:rPr lang="en-GB" dirty="0"/>
              <a:t> can be used to select materials with additional building-specific materials and properties</a:t>
            </a:r>
          </a:p>
          <a:p>
            <a:pPr>
              <a:lnSpc>
                <a:spcPct val="150000"/>
              </a:lnSpc>
              <a:spcBef>
                <a:spcPct val="0"/>
              </a:spcBef>
              <a:spcAft>
                <a:spcPct val="0"/>
              </a:spcAft>
              <a:buClr>
                <a:srgbClr val="006600"/>
              </a:buClr>
              <a:buSzPct val="110000"/>
              <a:buFont typeface="Wingdings" panose="05000000000000000000" pitchFamily="2" charset="2"/>
              <a:buChar char="§"/>
            </a:pPr>
            <a:r>
              <a:rPr lang="en-GB" dirty="0"/>
              <a:t>    The structural sections data-table links architecture with engineering.</a:t>
            </a:r>
          </a:p>
          <a:p>
            <a:pPr>
              <a:lnSpc>
                <a:spcPct val="150000"/>
              </a:lnSpc>
              <a:spcBef>
                <a:spcPct val="0"/>
              </a:spcBef>
              <a:spcAft>
                <a:spcPct val="0"/>
              </a:spcAft>
              <a:buClr>
                <a:srgbClr val="006600"/>
              </a:buClr>
              <a:buSzPct val="110000"/>
              <a:buFont typeface="Wingdings" panose="05000000000000000000" pitchFamily="2" charset="2"/>
              <a:buChar char="§"/>
            </a:pPr>
            <a:r>
              <a:rPr lang="en-GB" dirty="0"/>
              <a:t>    The Eco Audit can be used to explore various aspects of a  building when it comes to eco-properties in a life-cycle perspective</a:t>
            </a:r>
          </a:p>
          <a:p>
            <a:pPr>
              <a:lnSpc>
                <a:spcPct val="150000"/>
              </a:lnSpc>
              <a:spcBef>
                <a:spcPct val="0"/>
              </a:spcBef>
              <a:spcAft>
                <a:spcPct val="0"/>
              </a:spcAft>
              <a:buClr>
                <a:srgbClr val="006600"/>
              </a:buClr>
              <a:buSzPct val="110000"/>
              <a:buFont typeface="Wingdings" panose="05000000000000000000" pitchFamily="2" charset="2"/>
              <a:buChar char="§"/>
            </a:pPr>
            <a:r>
              <a:rPr lang="en-GB" dirty="0"/>
              <a:t>    Energy use and CO</a:t>
            </a:r>
            <a:r>
              <a:rPr lang="en-GB" baseline="-25000" dirty="0"/>
              <a:t>2</a:t>
            </a:r>
            <a:r>
              <a:rPr lang="en-GB" dirty="0"/>
              <a:t> footprint, as well as options for logistics, recycling and end of life options can be investigated</a:t>
            </a:r>
          </a:p>
          <a:p>
            <a:endParaRPr lang="en-GB" b="1" dirty="0"/>
          </a:p>
        </p:txBody>
      </p:sp>
      <p:sp>
        <p:nvSpPr>
          <p:cNvPr id="4" name="Slide Number Placeholder 3"/>
          <p:cNvSpPr>
            <a:spLocks noGrp="1"/>
          </p:cNvSpPr>
          <p:nvPr>
            <p:ph type="sldNum" sz="quarter" idx="5"/>
          </p:nvPr>
        </p:nvSpPr>
        <p:spPr/>
        <p:txBody>
          <a:bodyPr/>
          <a:lstStyle/>
          <a:p>
            <a:fld id="{B38AB951-0C68-4935-84CF-D0AD248AA492}" type="slidenum">
              <a:rPr lang="en-GB" smtClean="0"/>
              <a:t>26</a:t>
            </a:fld>
            <a:endParaRPr lang="en-GB"/>
          </a:p>
        </p:txBody>
      </p:sp>
    </p:spTree>
    <p:extLst>
      <p:ext uri="{BB962C8B-B14F-4D97-AF65-F5344CB8AC3E}">
        <p14:creationId xmlns:p14="http://schemas.microsoft.com/office/powerpoint/2010/main" val="1534967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anose="020F0502020204030204" pitchFamily="34" charset="0"/>
                <a:ea typeface="+mn-ea"/>
                <a:cs typeface="+mn-cs"/>
              </a:rPr>
              <a:t>Ansys is running a simulation image competition, called the Art of Simulation — covering 16 dynamic categories — for our customers and student community to spotlight how they are leveraging Ansys software to engineer what’s ahead. Enter your submission before the deadline on October 2 and then help vote for the winner October 19 through November 13. Submit your entry for a chance to go down in the history books as an Ansys Art of Simulation champion! Learn more at ansys.com/</a:t>
            </a:r>
            <a:r>
              <a:rPr lang="en-US" sz="1200" b="0" i="0" kern="1200" dirty="0" err="1">
                <a:solidFill>
                  <a:schemeClr val="tx1"/>
                </a:solidFill>
                <a:effectLst/>
                <a:latin typeface="Calibri" panose="020F0502020204030204" pitchFamily="34" charset="0"/>
                <a:ea typeface="+mn-ea"/>
                <a:cs typeface="+mn-cs"/>
              </a:rPr>
              <a:t>artofsim</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dirty="0"/>
          </a:p>
        </p:txBody>
      </p:sp>
    </p:spTree>
    <p:extLst>
      <p:ext uri="{BB962C8B-B14F-4D97-AF65-F5344CB8AC3E}">
        <p14:creationId xmlns:p14="http://schemas.microsoft.com/office/powerpoint/2010/main" val="145977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dirty="0"/>
          </a:p>
        </p:txBody>
      </p:sp>
    </p:spTree>
    <p:extLst>
      <p:ext uri="{BB962C8B-B14F-4D97-AF65-F5344CB8AC3E}">
        <p14:creationId xmlns:p14="http://schemas.microsoft.com/office/powerpoint/2010/main" val="311144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Background to </a:t>
            </a:r>
            <a:r>
              <a:rPr lang="en-GB" b="1" dirty="0" err="1"/>
              <a:t>EduPack</a:t>
            </a:r>
            <a:r>
              <a:rPr lang="en-GB" b="1" dirty="0"/>
              <a:t> (Harriet)</a:t>
            </a:r>
          </a:p>
          <a:p>
            <a:pPr marL="171450" indent="-171450">
              <a:buFont typeface="Arial" panose="020B0604020202020204" pitchFamily="34" charset="0"/>
              <a:buChar char="•"/>
            </a:pPr>
            <a:r>
              <a:rPr lang="en-GB" dirty="0"/>
              <a:t>Granta Design was founded in the early ’90 by Prof Ashby an Prof </a:t>
            </a:r>
            <a:r>
              <a:rPr lang="en-GB" dirty="0" err="1"/>
              <a:t>Cebon</a:t>
            </a:r>
            <a:r>
              <a:rPr lang="en-GB" dirty="0"/>
              <a:t> as spin-out of the university of Cambridge</a:t>
            </a:r>
          </a:p>
          <a:p>
            <a:pPr marL="171450" indent="-171450">
              <a:buFont typeface="Arial" panose="020B0604020202020204" pitchFamily="34" charset="0"/>
              <a:buChar char="•"/>
            </a:pPr>
            <a:r>
              <a:rPr lang="en-GB" dirty="0"/>
              <a:t>In Feb 2019 Granta Design was acquired by ANSYS Inc, the global leader in engineering simulation</a:t>
            </a:r>
          </a:p>
          <a:p>
            <a:pPr marL="171450" indent="-171450">
              <a:buFont typeface="Arial" panose="020B0604020202020204" pitchFamily="34" charset="0"/>
              <a:buChar char="•"/>
            </a:pPr>
            <a:r>
              <a:rPr lang="en-GB" dirty="0"/>
              <a:t>The CES </a:t>
            </a:r>
            <a:r>
              <a:rPr lang="en-GB" dirty="0" err="1"/>
              <a:t>EduPack</a:t>
            </a:r>
            <a:r>
              <a:rPr lang="en-GB" dirty="0"/>
              <a:t> software is now called GRANTA </a:t>
            </a:r>
            <a:r>
              <a:rPr lang="en-GB" dirty="0" err="1"/>
              <a:t>EduPack</a:t>
            </a:r>
            <a:r>
              <a:rPr lang="en-GB" dirty="0"/>
              <a:t> and includes more databases and tools to help educators teach the next generation of engineers</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19038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Harriet</a:t>
            </a:r>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340903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Harriet</a:t>
            </a:r>
          </a:p>
          <a:p>
            <a:r>
              <a:rPr lang="en-US" dirty="0"/>
              <a:t>Short term retention was during free recall exams at the end of each lecture– write down as much as they could remember in 3 minutes</a:t>
            </a:r>
          </a:p>
          <a:p>
            <a:r>
              <a:rPr lang="en-US" dirty="0"/>
              <a:t>Long term retention– 65 MC test given 1.5 weeks after lectures ended </a:t>
            </a:r>
          </a:p>
        </p:txBody>
      </p:sp>
      <p:sp>
        <p:nvSpPr>
          <p:cNvPr id="4" name="Slide Number Placeholder 3"/>
          <p:cNvSpPr>
            <a:spLocks noGrp="1"/>
          </p:cNvSpPr>
          <p:nvPr>
            <p:ph type="sldNum" sz="quarter" idx="5"/>
          </p:nvPr>
        </p:nvSpPr>
        <p:spPr/>
        <p:txBody>
          <a:bodyPr/>
          <a:lstStyle/>
          <a:p>
            <a:fld id="{C933B8EB-9E95-4B7B-9F67-868783002758}" type="slidenum">
              <a:rPr lang="en-GB" smtClean="0"/>
              <a:t>5</a:t>
            </a:fld>
            <a:endParaRPr lang="en-GB" dirty="0"/>
          </a:p>
        </p:txBody>
      </p:sp>
    </p:spTree>
    <p:extLst>
      <p:ext uri="{BB962C8B-B14F-4D97-AF65-F5344CB8AC3E}">
        <p14:creationId xmlns:p14="http://schemas.microsoft.com/office/powerpoint/2010/main" val="229593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Software Capabilities (Harriet)</a:t>
            </a:r>
          </a:p>
          <a:p>
            <a:r>
              <a:rPr lang="en-GB" dirty="0"/>
              <a:t>The software that we will be talking about is a teaching resource, the fundamental taxonomy is this:</a:t>
            </a:r>
          </a:p>
          <a:p>
            <a:r>
              <a:rPr lang="en-GB" dirty="0"/>
              <a:t>-It is a database with materials information, properties of all kind (mechanical, cost, eco etc)</a:t>
            </a:r>
          </a:p>
          <a:p>
            <a:r>
              <a:rPr lang="en-GB" dirty="0"/>
              <a:t>-It can visualize material properties to enhance understanding</a:t>
            </a:r>
          </a:p>
          <a:p>
            <a:r>
              <a:rPr lang="en-GB" dirty="0"/>
              <a:t>-You have good support for selecting materials in design and make informed choices</a:t>
            </a:r>
          </a:p>
          <a:p>
            <a:r>
              <a:rPr lang="en-GB" dirty="0"/>
              <a:t>-There are additional tools for environmental assessments and hybrid materials</a:t>
            </a:r>
          </a:p>
        </p:txBody>
      </p:sp>
      <p:sp>
        <p:nvSpPr>
          <p:cNvPr id="4" name="Slide Number Placeholder 3"/>
          <p:cNvSpPr>
            <a:spLocks noGrp="1"/>
          </p:cNvSpPr>
          <p:nvPr>
            <p:ph type="sldNum" sz="quarter" idx="5"/>
          </p:nvPr>
        </p:nvSpPr>
        <p:spPr/>
        <p:txBody>
          <a:bodyPr/>
          <a:lstStyle/>
          <a:p>
            <a:fld id="{B38AB951-0C68-4935-84CF-D0AD248AA492}" type="slidenum">
              <a:rPr lang="en-GB" smtClean="0"/>
              <a:t>6</a:t>
            </a:fld>
            <a:endParaRPr lang="en-GB"/>
          </a:p>
        </p:txBody>
      </p:sp>
    </p:spTree>
    <p:extLst>
      <p:ext uri="{BB962C8B-B14F-4D97-AF65-F5344CB8AC3E}">
        <p14:creationId xmlns:p14="http://schemas.microsoft.com/office/powerpoint/2010/main" val="161325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Times New Roman" panose="02020603050405020304" pitchFamily="18" charset="0"/>
                <a:ea typeface="MS Mincho" panose="02020609040205080304" pitchFamily="49" charset="-128"/>
              </a:rPr>
              <a:t>Teaching online using </a:t>
            </a:r>
            <a:r>
              <a:rPr lang="en-GB" b="1" dirty="0" err="1">
                <a:latin typeface="Times New Roman" panose="02020603050405020304" pitchFamily="18" charset="0"/>
                <a:ea typeface="MS Mincho" panose="02020609040205080304" pitchFamily="49" charset="-128"/>
              </a:rPr>
              <a:t>EduPack</a:t>
            </a:r>
            <a:r>
              <a:rPr lang="en-GB" b="1" dirty="0">
                <a:latin typeface="Times New Roman" panose="02020603050405020304" pitchFamily="18" charset="0"/>
                <a:ea typeface="MS Mincho" panose="02020609040205080304" pitchFamily="49" charset="-128"/>
              </a:rPr>
              <a:t> (Claes)</a:t>
            </a:r>
          </a:p>
          <a:p>
            <a:pPr marL="172256" indent="-172256">
              <a:buFont typeface="Arial" panose="020B0604020202020204" pitchFamily="34" charset="0"/>
              <a:buChar char="•"/>
            </a:pPr>
            <a:r>
              <a:rPr lang="en-GB" dirty="0">
                <a:latin typeface="Times New Roman" panose="02020603050405020304" pitchFamily="18" charset="0"/>
                <a:ea typeface="MS Mincho" panose="02020609040205080304" pitchFamily="49" charset="-128"/>
              </a:rPr>
              <a:t>We have previously presented a paper about </a:t>
            </a:r>
            <a:r>
              <a:rPr lang="en-GB" dirty="0" err="1">
                <a:latin typeface="Times New Roman" panose="02020603050405020304" pitchFamily="18" charset="0"/>
                <a:ea typeface="MS Mincho" panose="02020609040205080304" pitchFamily="49" charset="-128"/>
              </a:rPr>
              <a:t>EduPack</a:t>
            </a:r>
            <a:r>
              <a:rPr lang="en-GB" dirty="0">
                <a:latin typeface="Times New Roman" panose="02020603050405020304" pitchFamily="18" charset="0"/>
                <a:ea typeface="MS Mincho" panose="02020609040205080304" pitchFamily="49" charset="-128"/>
              </a:rPr>
              <a:t> for life-long learning, which is highly relevant also here</a:t>
            </a:r>
          </a:p>
          <a:p>
            <a:pPr marL="172256" indent="-172256">
              <a:buFont typeface="Arial" panose="020B0604020202020204" pitchFamily="34" charset="0"/>
              <a:buChar char="•"/>
            </a:pPr>
            <a:r>
              <a:rPr lang="en-GB" dirty="0">
                <a:latin typeface="Times New Roman" panose="02020603050405020304" pitchFamily="18" charset="0"/>
                <a:ea typeface="MS Mincho" panose="02020609040205080304" pitchFamily="49" charset="-128"/>
              </a:rPr>
              <a:t>We gathered feedback from 3 universities that have successfully used </a:t>
            </a:r>
            <a:r>
              <a:rPr lang="en-GB" dirty="0" err="1">
                <a:latin typeface="Times New Roman" panose="02020603050405020304" pitchFamily="18" charset="0"/>
                <a:ea typeface="MS Mincho" panose="02020609040205080304" pitchFamily="49" charset="-128"/>
              </a:rPr>
              <a:t>EduPack</a:t>
            </a:r>
            <a:r>
              <a:rPr lang="en-GB" dirty="0">
                <a:latin typeface="Times New Roman" panose="02020603050405020304" pitchFamily="18" charset="0"/>
                <a:ea typeface="MS Mincho" panose="02020609040205080304" pitchFamily="49" charset="-128"/>
              </a:rPr>
              <a:t> for online teaching</a:t>
            </a:r>
          </a:p>
          <a:p>
            <a:pPr marL="172256" indent="-172256">
              <a:buFont typeface="Arial" panose="020B0604020202020204" pitchFamily="34" charset="0"/>
              <a:buChar char="•"/>
            </a:pPr>
            <a:r>
              <a:rPr lang="en-GB" dirty="0">
                <a:latin typeface="Times New Roman" panose="02020603050405020304" pitchFamily="18" charset="0"/>
                <a:ea typeface="MS Mincho" panose="02020609040205080304" pitchFamily="49" charset="-128"/>
              </a:rPr>
              <a:t> The paper summarizes experiences from Universities in Sweden, Spain and the Open University in the UK</a:t>
            </a:r>
            <a:endParaRPr lang="en-GB" b="0" i="0" dirty="0">
              <a:latin typeface="Times New Roman" panose="02020603050405020304" pitchFamily="18" charset="0"/>
              <a:ea typeface="MS Mincho" panose="02020609040205080304" pitchFamily="49" charset="-128"/>
            </a:endParaRPr>
          </a:p>
          <a:p>
            <a:pPr marL="172256" indent="-172256">
              <a:buFont typeface="Arial" panose="020B0604020202020204" pitchFamily="34" charset="0"/>
              <a:buChar char="•"/>
            </a:pPr>
            <a:r>
              <a:rPr lang="en-GB" b="0" i="0" dirty="0">
                <a:latin typeface="Times New Roman" panose="02020603050405020304" pitchFamily="18" charset="0"/>
                <a:ea typeface="MS Mincho" panose="02020609040205080304" pitchFamily="49" charset="-128"/>
              </a:rPr>
              <a:t>The main benefits are that </a:t>
            </a:r>
            <a:r>
              <a:rPr lang="en-GB" b="0" i="0" dirty="0" err="1">
                <a:latin typeface="Times New Roman" panose="02020603050405020304" pitchFamily="18" charset="0"/>
                <a:ea typeface="MS Mincho" panose="02020609040205080304" pitchFamily="49" charset="-128"/>
              </a:rPr>
              <a:t>EduPack</a:t>
            </a:r>
            <a:r>
              <a:rPr lang="en-GB" b="0" i="0" dirty="0">
                <a:latin typeface="Times New Roman" panose="02020603050405020304" pitchFamily="18" charset="0"/>
                <a:ea typeface="MS Mincho" panose="02020609040205080304" pitchFamily="49" charset="-128"/>
              </a:rPr>
              <a:t> is: </a:t>
            </a:r>
            <a:r>
              <a:rPr lang="en-GB" b="1" i="1" dirty="0">
                <a:latin typeface="Times New Roman" panose="02020603050405020304" pitchFamily="18" charset="0"/>
                <a:ea typeface="MS Mincho" panose="02020609040205080304" pitchFamily="49" charset="-128"/>
              </a:rPr>
              <a:t>Self directed </a:t>
            </a:r>
            <a:r>
              <a:rPr lang="en-GB" dirty="0">
                <a:latin typeface="Times New Roman" panose="02020603050405020304" pitchFamily="18" charset="0"/>
                <a:ea typeface="MS Mincho" panose="02020609040205080304" pitchFamily="49" charset="-128"/>
              </a:rPr>
              <a:t>(technically), </a:t>
            </a:r>
            <a:r>
              <a:rPr lang="en-GB" b="1" i="1" dirty="0">
                <a:latin typeface="Times New Roman" panose="02020603050405020304" pitchFamily="18" charset="0"/>
                <a:ea typeface="MS Mincho" panose="02020609040205080304" pitchFamily="49" charset="-128"/>
              </a:rPr>
              <a:t>Flexible</a:t>
            </a:r>
            <a:r>
              <a:rPr lang="en-GB" dirty="0">
                <a:latin typeface="Times New Roman" panose="02020603050405020304" pitchFamily="18" charset="0"/>
                <a:ea typeface="MS Mincho" panose="02020609040205080304" pitchFamily="49" charset="-128"/>
              </a:rPr>
              <a:t> (when/where to learn), </a:t>
            </a:r>
            <a:r>
              <a:rPr lang="en-GB" b="1" i="1" dirty="0">
                <a:latin typeface="Times New Roman" panose="02020603050405020304" pitchFamily="18" charset="0"/>
                <a:ea typeface="MS Mincho" panose="02020609040205080304" pitchFamily="49" charset="-128"/>
              </a:rPr>
              <a:t>Distance-friendly</a:t>
            </a:r>
            <a:r>
              <a:rPr lang="en-GB" dirty="0">
                <a:latin typeface="Times New Roman" panose="02020603050405020304" pitchFamily="18" charset="0"/>
                <a:ea typeface="MS Mincho" panose="02020609040205080304" pitchFamily="49" charset="-128"/>
              </a:rPr>
              <a:t> (remote use), </a:t>
            </a:r>
            <a:r>
              <a:rPr lang="en-GB" b="0" i="0" dirty="0">
                <a:latin typeface="Times New Roman" panose="02020603050405020304" pitchFamily="18" charset="0"/>
                <a:ea typeface="MS Mincho" panose="02020609040205080304" pitchFamily="49" charset="-128"/>
              </a:rPr>
              <a:t>Possible to </a:t>
            </a:r>
            <a:r>
              <a:rPr lang="en-GB" b="1" i="1" dirty="0">
                <a:latin typeface="Times New Roman" panose="02020603050405020304" pitchFamily="18" charset="0"/>
                <a:ea typeface="MS Mincho" panose="02020609040205080304" pitchFamily="49" charset="-128"/>
              </a:rPr>
              <a:t>Personalise </a:t>
            </a:r>
            <a:r>
              <a:rPr lang="en-GB" dirty="0">
                <a:latin typeface="Times New Roman" panose="02020603050405020304" pitchFamily="18" charset="0"/>
                <a:ea typeface="MS Mincho" panose="02020609040205080304" pitchFamily="49" charset="-128"/>
              </a:rPr>
              <a:t>(content) and finally, useful for </a:t>
            </a:r>
            <a:r>
              <a:rPr lang="en-GB" b="1" i="1" dirty="0">
                <a:latin typeface="Times New Roman" panose="02020603050405020304" pitchFamily="18" charset="0"/>
                <a:ea typeface="MS Mincho" panose="02020609040205080304" pitchFamily="49" charset="-128"/>
              </a:rPr>
              <a:t>Professional development </a:t>
            </a:r>
          </a:p>
          <a:p>
            <a:endParaRPr lang="en-GB" dirty="0"/>
          </a:p>
        </p:txBody>
      </p:sp>
      <p:sp>
        <p:nvSpPr>
          <p:cNvPr id="4" name="Slide Number Placeholder 3"/>
          <p:cNvSpPr>
            <a:spLocks noGrp="1"/>
          </p:cNvSpPr>
          <p:nvPr>
            <p:ph type="sldNum" sz="quarter" idx="5"/>
          </p:nvPr>
        </p:nvSpPr>
        <p:spPr/>
        <p:txBody>
          <a:bodyPr/>
          <a:lstStyle/>
          <a:p>
            <a:fld id="{B38AB951-0C68-4935-84CF-D0AD248AA492}" type="slidenum">
              <a:rPr lang="en-GB" smtClean="0"/>
              <a:t>7</a:t>
            </a:fld>
            <a:endParaRPr lang="en-GB"/>
          </a:p>
        </p:txBody>
      </p:sp>
    </p:spTree>
    <p:extLst>
      <p:ext uri="{BB962C8B-B14F-4D97-AF65-F5344CB8AC3E}">
        <p14:creationId xmlns:p14="http://schemas.microsoft.com/office/powerpoint/2010/main" val="191942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Promoting engagement (Claes)</a:t>
            </a:r>
          </a:p>
          <a:p>
            <a:pPr marL="171450" indent="-171450">
              <a:buFont typeface="Arial" panose="020B0604020202020204" pitchFamily="34" charset="0"/>
              <a:buChar char="•"/>
            </a:pPr>
            <a:r>
              <a:rPr lang="en-GB" dirty="0"/>
              <a:t>When it comes to promoting engagement towards constructive and interactive learning, we will discuss two options</a:t>
            </a:r>
          </a:p>
          <a:p>
            <a:pPr marL="171450" indent="-171450">
              <a:buFont typeface="Arial" panose="020B0604020202020204" pitchFamily="34" charset="0"/>
              <a:buChar char="•"/>
            </a:pPr>
            <a:r>
              <a:rPr lang="en-GB" dirty="0"/>
              <a:t>The first one involves using our Industrial Case Studies and associated exercises that can be found on the Education Hub. We currently have 5 ready to go and I will walk you through how to use the chainsaw case </a:t>
            </a:r>
          </a:p>
          <a:p>
            <a:pPr marL="171450" indent="-171450">
              <a:buFont typeface="Arial" panose="020B0604020202020204" pitchFamily="34" charset="0"/>
              <a:buChar char="•"/>
            </a:pPr>
            <a:r>
              <a:rPr lang="en-GB" dirty="0"/>
              <a:t>The second one is to use our teaching/learning packages, found under their own tab on the Education Hub</a:t>
            </a:r>
          </a:p>
          <a:p>
            <a:pPr marL="171450" indent="-171450">
              <a:buFont typeface="Arial" panose="020B0604020202020204" pitchFamily="34" charset="0"/>
              <a:buChar char="•"/>
            </a:pPr>
            <a:r>
              <a:rPr lang="en-GB" dirty="0"/>
              <a:t>They include so called micro-projects, designed for small student group-work, in three key areas</a:t>
            </a:r>
          </a:p>
          <a:p>
            <a:pPr marL="171450" indent="-171450">
              <a:buFont typeface="Arial" panose="020B0604020202020204" pitchFamily="34" charset="0"/>
              <a:buChar char="•"/>
            </a:pPr>
            <a:r>
              <a:rPr lang="en-GB" dirty="0"/>
              <a:t>Of course you can use them as you want or develop then in a way that suits your class</a:t>
            </a:r>
          </a:p>
          <a:p>
            <a:pPr marL="171450" indent="-171450">
              <a:buFont typeface="Arial" panose="020B0604020202020204" pitchFamily="34" charset="0"/>
              <a:buChar char="•"/>
            </a:pPr>
            <a:r>
              <a:rPr lang="en-GB" dirty="0"/>
              <a:t>This is where you find them (Claes shows)</a:t>
            </a:r>
          </a:p>
        </p:txBody>
      </p:sp>
      <p:sp>
        <p:nvSpPr>
          <p:cNvPr id="4" name="Slide Number Placeholder 3"/>
          <p:cNvSpPr>
            <a:spLocks noGrp="1"/>
          </p:cNvSpPr>
          <p:nvPr>
            <p:ph type="sldNum" sz="quarter" idx="5"/>
          </p:nvPr>
        </p:nvSpPr>
        <p:spPr/>
        <p:txBody>
          <a:bodyPr/>
          <a:lstStyle/>
          <a:p>
            <a:fld id="{B38AB951-0C68-4935-84CF-D0AD248AA492}" type="slidenum">
              <a:rPr lang="en-GB" smtClean="0"/>
              <a:t>8</a:t>
            </a:fld>
            <a:endParaRPr lang="en-GB"/>
          </a:p>
        </p:txBody>
      </p:sp>
    </p:spTree>
    <p:extLst>
      <p:ext uri="{BB962C8B-B14F-4D97-AF65-F5344CB8AC3E}">
        <p14:creationId xmlns:p14="http://schemas.microsoft.com/office/powerpoint/2010/main" val="276409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Introduction to </a:t>
            </a:r>
            <a:r>
              <a:rPr lang="en-US" b="1" dirty="0" err="1"/>
              <a:t>EduPack</a:t>
            </a:r>
            <a:r>
              <a:rPr lang="en-US" b="1" dirty="0"/>
              <a:t> (Harriet)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For courses that need to introduce the software, students need to use the embedded Getting Started guide (</a:t>
            </a:r>
            <a:r>
              <a:rPr lang="en-US" b="0" i="1" dirty="0"/>
              <a:t>Help</a:t>
            </a:r>
            <a:r>
              <a:rPr lang="en-US" b="0" dirty="0"/>
              <a:t> or </a:t>
            </a:r>
            <a:r>
              <a:rPr lang="en-US" b="0" i="1" dirty="0"/>
              <a:t>Learn</a:t>
            </a:r>
            <a:r>
              <a:rPr lang="en-US" b="0" dirty="0"/>
              <a:t>) and the Video Tutorials</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149494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600" b="1" i="0">
                <a:solidFill>
                  <a:schemeClr val="bg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2"/>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©2021 ANSYS, Inc.</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68325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a:effectLst/>
                <a:latin typeface="+mj-lt"/>
                <a:ea typeface="Calibri" panose="020F0502020204030204" pitchFamily="34" charset="0"/>
                <a:cs typeface="Times New Roman" panose="02020603050405020304" pitchFamily="18" charset="0"/>
              </a:rPr>
              <a:t>© </a:t>
            </a:r>
            <a:r>
              <a:rPr lang="en-US" sz="1800" dirty="0">
                <a:solidFill>
                  <a:srgbClr val="000000"/>
                </a:solidFill>
                <a:effectLst/>
                <a:latin typeface="+mj-lt"/>
                <a:ea typeface="Times New Roman" panose="02020603050405020304" pitchFamily="18" charset="0"/>
                <a:cs typeface="Times New Roman" panose="02020603050405020304" pitchFamily="18" charset="0"/>
              </a:rPr>
              <a:t>2021 ANSYS, Inc. All rights reserved.</a:t>
            </a:r>
            <a:endParaRPr lang="en-US" sz="18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j-lt"/>
                <a:ea typeface="Calibri" panose="020F0502020204030204" pitchFamily="34" charset="0"/>
                <a:cs typeface="Times New Roman" panose="02020603050405020304" pitchFamily="18" charset="0"/>
              </a:rPr>
              <a:t>Use and Reproduction</a:t>
            </a:r>
            <a:endParaRPr lang="en-US" sz="1600" dirty="0">
              <a:effectLst/>
              <a:latin typeface="+mj-lt"/>
              <a:ea typeface="Calibri" panose="020F0502020204030204" pitchFamily="34" charset="0"/>
              <a:cs typeface="Times New Roman" panose="02020603050405020304" pitchFamily="18" charset="0"/>
            </a:endParaRPr>
          </a:p>
          <a:p>
            <a:pPr marR="0" algn="l" rtl="0"/>
            <a:endParaRPr lang="en-US" sz="1800" b="0" i="0" u="none" strike="noStrike" baseline="30000" dirty="0">
              <a:solidFill>
                <a:srgbClr val="000000"/>
              </a:solidFill>
              <a:latin typeface="Calibri" panose="020F0502020204030204" pitchFamily="34" charset="0"/>
            </a:endParaRPr>
          </a:p>
          <a:p>
            <a:pPr marR="0" algn="l" rtl="0"/>
            <a:r>
              <a:rPr lang="en-US" sz="2400" b="0" i="0" u="none" strike="noStrike" baseline="30000" dirty="0">
                <a:solidFill>
                  <a:srgbClr val="000000"/>
                </a:solidFill>
                <a:latin typeface="Calibri" panose="020F0502020204030204" pitchFamily="34" charset="0"/>
              </a:rPr>
              <a:t>The content used in this resource may only be used or reproduced for teaching purposes; and any commercial use is strictly prohibited. </a:t>
            </a:r>
          </a:p>
          <a:p>
            <a:pPr marL="0" marR="0">
              <a:lnSpc>
                <a:spcPct val="107000"/>
              </a:lnSpc>
              <a:spcBef>
                <a:spcPts val="0"/>
              </a:spcBef>
              <a:spcAft>
                <a:spcPts val="0"/>
              </a:spcAft>
            </a:pPr>
            <a:r>
              <a:rPr lang="en-US" sz="1600" b="1" dirty="0">
                <a:effectLst/>
                <a:latin typeface="+mj-lt"/>
                <a:ea typeface="Calibri" panose="020F0502020204030204" pitchFamily="34" charset="0"/>
                <a:cs typeface="Times New Roman" panose="02020603050405020304" pitchFamily="18" charset="0"/>
              </a:rPr>
              <a:t> </a:t>
            </a:r>
            <a:endParaRPr lang="en-US" sz="16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j-lt"/>
                <a:ea typeface="Calibri" panose="020F0502020204030204" pitchFamily="34" charset="0"/>
                <a:cs typeface="Times New Roman" panose="02020603050405020304" pitchFamily="18" charset="0"/>
              </a:rPr>
              <a:t>Document Information</a:t>
            </a:r>
            <a:endParaRPr lang="en-US" sz="16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This case study is part of a set of teaching resources to help introduce students to materials, processes and rational selections.</a:t>
            </a:r>
          </a:p>
          <a:p>
            <a:pPr marL="0" marR="0">
              <a:lnSpc>
                <a:spcPct val="107000"/>
              </a:lnSpc>
              <a:spcBef>
                <a:spcPts val="0"/>
              </a:spcBef>
              <a:spcAft>
                <a:spcPts val="0"/>
              </a:spcAft>
            </a:pPr>
            <a:r>
              <a:rPr lang="en-US" sz="1600" b="1" dirty="0">
                <a:effectLst/>
                <a:latin typeface="+mj-lt"/>
                <a:ea typeface="Calibri" panose="020F0502020204030204" pitchFamily="34" charset="0"/>
                <a:cs typeface="Times New Roman" panose="02020603050405020304" pitchFamily="18" charset="0"/>
              </a:rPr>
              <a:t> </a:t>
            </a:r>
            <a:endParaRPr lang="en-US" sz="16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j-lt"/>
                <a:ea typeface="Calibri" panose="020F0502020204030204" pitchFamily="34" charset="0"/>
                <a:cs typeface="Times New Roman" panose="02020603050405020304" pitchFamily="18" charset="0"/>
              </a:rPr>
              <a:t>Ansys Education Resources</a:t>
            </a:r>
            <a:endParaRPr lang="en-US" sz="16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©2021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36" r:id="rId12"/>
    <p:sldLayoutId id="214748372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0.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0.jp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4.jpeg"/><Relationship Id="rId7" Type="http://schemas.openxmlformats.org/officeDocument/2006/relationships/image" Target="../media/image60.jpeg"/><Relationship Id="rId12"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6.png"/><Relationship Id="rId10" Type="http://schemas.openxmlformats.org/officeDocument/2006/relationships/image" Target="../media/image66.png"/><Relationship Id="rId4" Type="http://schemas.openxmlformats.org/officeDocument/2006/relationships/image" Target="../media/image55.jp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74.png"/><Relationship Id="rId4" Type="http://schemas.openxmlformats.org/officeDocument/2006/relationships/notesSlide" Target="../notesSlides/notesSlide25.xml"/><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ansys.com/artofsi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m4a"/><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hyperlink" Target="https://nam10.safelinks.protection.outlook.com/?url=https%3A%2F%2Fpeer.asee.org%2F35197&amp;data=02%7C01%7CClaes.Fredriksson%40ansys.com%7C921dbf27bafb478d526908d852b602e5%7C34c6ce6715b84eff80e952da8be89706%7C0%7C0%7C637350288973985188&amp;sdata=Y4O0kYFnc5TwAOf%2BFAmLfMwrrMrLmfeh1XlJy4yvrfA%3D&amp;reserved=0" TargetMode="External"/><Relationship Id="rId5" Type="http://schemas.openxmlformats.org/officeDocument/2006/relationships/notesSlide" Target="../notesSlides/notesSlide4.xml"/><Relationship Id="rId10" Type="http://schemas.openxmlformats.org/officeDocument/2006/relationships/image" Target="../media/image17.png"/><Relationship Id="rId4" Type="http://schemas.openxmlformats.org/officeDocument/2006/relationships/slideLayout" Target="../slideLayouts/slideLayout4.xml"/><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sefi.be/wp-content/uploads/2019/10/SEFI2019_Proceedings.pdf" TargetMode="Externa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a:xfrm>
            <a:off x="601663" y="914400"/>
            <a:ext cx="5570537" cy="2209800"/>
          </a:xfrm>
        </p:spPr>
        <p:txBody>
          <a:bodyPr>
            <a:normAutofit fontScale="62500" lnSpcReduction="20000"/>
          </a:bodyPr>
          <a:lstStyle/>
          <a:p>
            <a:r>
              <a:rPr lang="en-US" dirty="0">
                <a:solidFill>
                  <a:schemeClr val="tx1"/>
                </a:solidFill>
              </a:rPr>
              <a:t>Quarterly Case Study Session</a:t>
            </a:r>
          </a:p>
          <a:p>
            <a:r>
              <a:rPr lang="en-US" dirty="0">
                <a:solidFill>
                  <a:schemeClr val="tx1"/>
                </a:solidFill>
              </a:rPr>
              <a:t>Presented September 2020</a:t>
            </a:r>
          </a:p>
          <a:p>
            <a:endParaRPr lang="en-US" dirty="0">
              <a:solidFill>
                <a:schemeClr val="tx1"/>
              </a:solidFill>
            </a:endParaRPr>
          </a:p>
          <a:p>
            <a:pPr>
              <a:lnSpc>
                <a:spcPct val="120000"/>
              </a:lnSpc>
              <a:spcBef>
                <a:spcPts val="0"/>
              </a:spcBef>
            </a:pPr>
            <a:r>
              <a:rPr lang="en-US" sz="3600" dirty="0">
                <a:solidFill>
                  <a:schemeClr val="tx1"/>
                </a:solidFill>
              </a:rPr>
              <a:t>Industrial Case Study:</a:t>
            </a:r>
          </a:p>
          <a:p>
            <a:pPr>
              <a:lnSpc>
                <a:spcPct val="120000"/>
              </a:lnSpc>
              <a:spcBef>
                <a:spcPts val="0"/>
              </a:spcBef>
            </a:pPr>
            <a:r>
              <a:rPr lang="en-GB" sz="3600" dirty="0">
                <a:solidFill>
                  <a:schemeClr val="tx1"/>
                </a:solidFill>
              </a:rPr>
              <a:t>Teaching EduPack Online with a Chainsaw</a:t>
            </a:r>
            <a:endParaRPr lang="en-US" sz="3600" dirty="0">
              <a:solidFill>
                <a:schemeClr val="tx1"/>
              </a:solidFill>
            </a:endParaRPr>
          </a:p>
          <a:p>
            <a:endParaRPr lang="en-US" dirty="0">
              <a:solidFill>
                <a:schemeClr val="tx1"/>
              </a:solidFill>
            </a:endParaRP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9600" y="3581400"/>
            <a:ext cx="5394325" cy="848315"/>
          </a:xfrm>
        </p:spPr>
        <p:txBody>
          <a:bodyPr/>
          <a:lstStyle/>
          <a:p>
            <a:r>
              <a:rPr lang="en-US" dirty="0">
                <a:solidFill>
                  <a:schemeClr val="accent3"/>
                </a:solidFill>
              </a:rPr>
              <a:t>Claes Fredriksson, Ph.D. </a:t>
            </a:r>
          </a:p>
          <a:p>
            <a:r>
              <a:rPr lang="en-US" dirty="0">
                <a:solidFill>
                  <a:schemeClr val="accent3"/>
                </a:solidFill>
              </a:rPr>
              <a:t>Ansys Materials Education Division</a:t>
            </a:r>
          </a:p>
          <a:p>
            <a:endParaRPr lang="en-US" dirty="0"/>
          </a:p>
        </p:txBody>
      </p:sp>
      <p:pic>
        <p:nvPicPr>
          <p:cNvPr id="4" name="Grafik 3">
            <a:extLst>
              <a:ext uri="{FF2B5EF4-FFF2-40B4-BE49-F238E27FC236}">
                <a16:creationId xmlns:a16="http://schemas.microsoft.com/office/drawing/2014/main" id="{354ECB2A-2384-42E8-A071-7D9933952AE6}"/>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4585" t="15527" r="21922" b="15651"/>
          <a:stretch/>
        </p:blipFill>
        <p:spPr bwMode="auto">
          <a:xfrm>
            <a:off x="7543800" y="1676400"/>
            <a:ext cx="2197751" cy="2136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95C489ED-735D-4386-8A96-E23F68228E8F}"/>
              </a:ext>
            </a:extLst>
          </p:cNvPr>
          <p:cNvSpPr>
            <a:spLocks noGrp="1"/>
          </p:cNvSpPr>
          <p:nvPr>
            <p:ph type="sldNum" sz="quarter" idx="11"/>
          </p:nvPr>
        </p:nvSpPr>
        <p:spPr/>
        <p:txBody>
          <a:bodyPr/>
          <a:lstStyle/>
          <a:p>
            <a:fld id="{6E482F0A-F3D6-49A0-9247-A55043138EDC}" type="slidenum">
              <a:rPr lang="en-US" smtClean="0"/>
              <a:pPr/>
              <a:t>10</a:t>
            </a:fld>
            <a:endParaRPr lang="en-US" dirty="0"/>
          </a:p>
        </p:txBody>
      </p:sp>
      <p:sp>
        <p:nvSpPr>
          <p:cNvPr id="4" name="Title 3">
            <a:extLst>
              <a:ext uri="{FF2B5EF4-FFF2-40B4-BE49-F238E27FC236}">
                <a16:creationId xmlns:a16="http://schemas.microsoft.com/office/drawing/2014/main" id="{1432697C-2974-4EAE-8935-27124C597880}"/>
              </a:ext>
            </a:extLst>
          </p:cNvPr>
          <p:cNvSpPr>
            <a:spLocks noGrp="1"/>
          </p:cNvSpPr>
          <p:nvPr>
            <p:ph type="title"/>
          </p:nvPr>
        </p:nvSpPr>
        <p:spPr/>
        <p:txBody>
          <a:bodyPr/>
          <a:lstStyle/>
          <a:p>
            <a:r>
              <a:rPr lang="en-US" dirty="0"/>
              <a:t>The Chainsaw Case Study example (blade design)</a:t>
            </a:r>
          </a:p>
        </p:txBody>
      </p:sp>
      <p:pic>
        <p:nvPicPr>
          <p:cNvPr id="11" name="Audio 10">
            <a:hlinkClick r:id="" action="ppaction://media"/>
            <a:extLst>
              <a:ext uri="{FF2B5EF4-FFF2-40B4-BE49-F238E27FC236}">
                <a16:creationId xmlns:a16="http://schemas.microsoft.com/office/drawing/2014/main" id="{EF7535C9-5696-4618-931B-935E4D781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13" name="Group 12">
            <a:extLst>
              <a:ext uri="{FF2B5EF4-FFF2-40B4-BE49-F238E27FC236}">
                <a16:creationId xmlns:a16="http://schemas.microsoft.com/office/drawing/2014/main" id="{B9D5B2B9-93D8-4C0B-A4DD-361508248503}"/>
              </a:ext>
            </a:extLst>
          </p:cNvPr>
          <p:cNvGrpSpPr/>
          <p:nvPr/>
        </p:nvGrpSpPr>
        <p:grpSpPr>
          <a:xfrm>
            <a:off x="685800" y="1524000"/>
            <a:ext cx="5996903" cy="3083552"/>
            <a:chOff x="2413000" y="1676400"/>
            <a:chExt cx="4966970" cy="2553970"/>
          </a:xfrm>
        </p:grpSpPr>
        <p:pic>
          <p:nvPicPr>
            <p:cNvPr id="2" name="Picture 1">
              <a:extLst>
                <a:ext uri="{FF2B5EF4-FFF2-40B4-BE49-F238E27FC236}">
                  <a16:creationId xmlns:a16="http://schemas.microsoft.com/office/drawing/2014/main" id="{1C95573D-0DF0-4587-8801-86F51C615D35}"/>
                </a:ext>
              </a:extLst>
            </p:cNvPr>
            <p:cNvPicPr/>
            <p:nvPr/>
          </p:nvPicPr>
          <p:blipFill rotWithShape="1">
            <a:blip r:embed="rId6">
              <a:extLst>
                <a:ext uri="{28A0092B-C50C-407E-A947-70E740481C1C}">
                  <a14:useLocalDpi xmlns:a14="http://schemas.microsoft.com/office/drawing/2010/main" val="0"/>
                </a:ext>
              </a:extLst>
            </a:blip>
            <a:srcRect l="2739" r="-1"/>
            <a:stretch/>
          </p:blipFill>
          <p:spPr bwMode="auto">
            <a:xfrm>
              <a:off x="2413000" y="1676400"/>
              <a:ext cx="4966970" cy="2553970"/>
            </a:xfrm>
            <a:prstGeom prst="rect">
              <a:avLst/>
            </a:prstGeom>
            <a:noFill/>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53CCFF5B-9696-4F71-8A4A-CFE18D572D52}"/>
                </a:ext>
              </a:extLst>
            </p:cNvPr>
            <p:cNvSpPr/>
            <p:nvPr/>
          </p:nvSpPr>
          <p:spPr>
            <a:xfrm>
              <a:off x="2413000" y="2438399"/>
              <a:ext cx="787400" cy="21536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AB38F7C-F016-4096-AB64-D8A6543B2DFE}"/>
                </a:ext>
              </a:extLst>
            </p:cNvPr>
            <p:cNvSpPr/>
            <p:nvPr/>
          </p:nvSpPr>
          <p:spPr>
            <a:xfrm>
              <a:off x="2533494" y="3657600"/>
              <a:ext cx="971705" cy="3763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68BBE105-E165-41C9-8293-47AC1EB571F6}"/>
              </a:ext>
            </a:extLst>
          </p:cNvPr>
          <p:cNvSpPr/>
          <p:nvPr/>
        </p:nvSpPr>
        <p:spPr>
          <a:xfrm>
            <a:off x="7315200" y="1447800"/>
            <a:ext cx="3109225" cy="3416320"/>
          </a:xfrm>
          <a:prstGeom prst="rect">
            <a:avLst/>
          </a:prstGeom>
        </p:spPr>
        <p:txBody>
          <a:bodyPr wrap="square">
            <a:spAutoFit/>
          </a:bodyPr>
          <a:lstStyle/>
          <a:p>
            <a:pPr marL="285750" indent="-285750">
              <a:buFont typeface="Arial" panose="020B0604020202020204" pitchFamily="34" charset="0"/>
              <a:buChar char="•"/>
            </a:pPr>
            <a:r>
              <a:rPr lang="en-GB" dirty="0"/>
              <a:t>Distribute the Case Study via student learning platform</a:t>
            </a:r>
          </a:p>
          <a:p>
            <a:pPr marL="285750" indent="-285750">
              <a:buFont typeface="Arial" panose="020B0604020202020204" pitchFamily="34" charset="0"/>
              <a:buChar char="•"/>
            </a:pPr>
            <a:r>
              <a:rPr lang="en-GB" dirty="0"/>
              <a:t>Add exercises, available on the Education Hub or your own, as assignment</a:t>
            </a:r>
          </a:p>
          <a:p>
            <a:pPr marL="285750" indent="-285750">
              <a:buFont typeface="Arial" panose="020B0604020202020204" pitchFamily="34" charset="0"/>
              <a:buChar char="•"/>
            </a:pPr>
            <a:r>
              <a:rPr lang="en-GB" dirty="0"/>
              <a:t>Follow up with feed-back based on PPT Lecture slides, also available on the Education Hub </a:t>
            </a:r>
          </a:p>
          <a:p>
            <a:pPr marL="285750" indent="-285750">
              <a:buFont typeface="Arial" panose="020B0604020202020204" pitchFamily="34" charset="0"/>
              <a:buChar char="•"/>
            </a:pPr>
            <a:r>
              <a:rPr lang="en-GB" dirty="0"/>
              <a:t>Elaborate with auxiliary tasks </a:t>
            </a:r>
          </a:p>
        </p:txBody>
      </p:sp>
    </p:spTree>
    <p:extLst>
      <p:ext uri="{BB962C8B-B14F-4D97-AF65-F5344CB8AC3E}">
        <p14:creationId xmlns:p14="http://schemas.microsoft.com/office/powerpoint/2010/main" val="1430916873"/>
      </p:ext>
    </p:extLst>
  </p:cSld>
  <p:clrMapOvr>
    <a:masterClrMapping/>
  </p:clrMapOvr>
  <mc:AlternateContent xmlns:mc="http://schemas.openxmlformats.org/markup-compatibility/2006" xmlns:p14="http://schemas.microsoft.com/office/powerpoint/2010/main">
    <mc:Choice Requires="p14">
      <p:transition p14:dur="0" advTm="47752"/>
    </mc:Choice>
    <mc:Fallback xmlns="">
      <p:transition advTm="4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D59A8FAC-D612-4042-919D-2348F25237EE}"/>
              </a:ext>
            </a:extLst>
          </p:cNvPr>
          <p:cNvSpPr>
            <a:spLocks noGrp="1"/>
          </p:cNvSpPr>
          <p:nvPr>
            <p:ph type="title"/>
          </p:nvPr>
        </p:nvSpPr>
        <p:spPr/>
        <p:txBody>
          <a:bodyPr/>
          <a:lstStyle/>
          <a:p>
            <a:r>
              <a:rPr lang="en-GB" dirty="0"/>
              <a:t>GRANTA </a:t>
            </a:r>
            <a:r>
              <a:rPr lang="en-GB" dirty="0" err="1"/>
              <a:t>EduPack</a:t>
            </a:r>
            <a:r>
              <a:rPr lang="en-GB" dirty="0"/>
              <a:t> 2020 Engineering Level 2 and 3</a:t>
            </a:r>
          </a:p>
        </p:txBody>
      </p:sp>
      <p:pic>
        <p:nvPicPr>
          <p:cNvPr id="5" name="Picture 4">
            <a:extLst>
              <a:ext uri="{FF2B5EF4-FFF2-40B4-BE49-F238E27FC236}">
                <a16:creationId xmlns:a16="http://schemas.microsoft.com/office/drawing/2014/main" id="{F2285EC6-A8A3-4BFE-9BF5-E597960F3CFB}"/>
              </a:ext>
            </a:extLst>
          </p:cNvPr>
          <p:cNvPicPr>
            <a:picLocks noChangeAspect="1"/>
          </p:cNvPicPr>
          <p:nvPr/>
        </p:nvPicPr>
        <p:blipFill>
          <a:blip r:embed="rId3"/>
          <a:stretch>
            <a:fillRect/>
          </a:stretch>
        </p:blipFill>
        <p:spPr>
          <a:xfrm>
            <a:off x="7473061" y="2191736"/>
            <a:ext cx="4004431" cy="3078406"/>
          </a:xfrm>
          <a:prstGeom prst="rect">
            <a:avLst/>
          </a:prstGeom>
        </p:spPr>
      </p:pic>
      <p:pic>
        <p:nvPicPr>
          <p:cNvPr id="6" name="Picture 5">
            <a:extLst>
              <a:ext uri="{FF2B5EF4-FFF2-40B4-BE49-F238E27FC236}">
                <a16:creationId xmlns:a16="http://schemas.microsoft.com/office/drawing/2014/main" id="{2CF28688-9DB9-4192-860D-FA598AF45BF8}"/>
              </a:ext>
            </a:extLst>
          </p:cNvPr>
          <p:cNvPicPr>
            <a:picLocks noChangeAspect="1"/>
          </p:cNvPicPr>
          <p:nvPr/>
        </p:nvPicPr>
        <p:blipFill>
          <a:blip r:embed="rId4"/>
          <a:stretch>
            <a:fillRect/>
          </a:stretch>
        </p:blipFill>
        <p:spPr>
          <a:xfrm>
            <a:off x="610912" y="2221041"/>
            <a:ext cx="6707110" cy="3158285"/>
          </a:xfrm>
          <a:prstGeom prst="rect">
            <a:avLst/>
          </a:prstGeom>
        </p:spPr>
      </p:pic>
      <p:pic>
        <p:nvPicPr>
          <p:cNvPr id="7" name="Picture 6">
            <a:extLst>
              <a:ext uri="{FF2B5EF4-FFF2-40B4-BE49-F238E27FC236}">
                <a16:creationId xmlns:a16="http://schemas.microsoft.com/office/drawing/2014/main" id="{E3BA431D-87E2-4209-8D91-BBEBA0CF28F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48166" t="5949" b="88141"/>
          <a:stretch/>
        </p:blipFill>
        <p:spPr>
          <a:xfrm>
            <a:off x="7238140" y="1189939"/>
            <a:ext cx="4328215" cy="334061"/>
          </a:xfrm>
          <a:prstGeom prst="rect">
            <a:avLst/>
          </a:prstGeom>
        </p:spPr>
      </p:pic>
      <p:sp>
        <p:nvSpPr>
          <p:cNvPr id="8" name="TextBox 3">
            <a:extLst>
              <a:ext uri="{FF2B5EF4-FFF2-40B4-BE49-F238E27FC236}">
                <a16:creationId xmlns:a16="http://schemas.microsoft.com/office/drawing/2014/main" id="{1CE2CFD5-C096-4C8C-B6BF-50F92377D0BF}"/>
              </a:ext>
            </a:extLst>
          </p:cNvPr>
          <p:cNvSpPr txBox="1">
            <a:spLocks noChangeArrowheads="1"/>
          </p:cNvSpPr>
          <p:nvPr/>
        </p:nvSpPr>
        <p:spPr bwMode="auto">
          <a:xfrm>
            <a:off x="609601" y="1056830"/>
            <a:ext cx="239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r>
              <a:rPr lang="en-GB" sz="3200" b="1" dirty="0">
                <a:latin typeface="+mn-lt"/>
              </a:rPr>
              <a:t>Databases</a:t>
            </a:r>
          </a:p>
        </p:txBody>
      </p:sp>
      <p:sp>
        <p:nvSpPr>
          <p:cNvPr id="14" name="Rectangle: Rounded Corners 13">
            <a:extLst>
              <a:ext uri="{FF2B5EF4-FFF2-40B4-BE49-F238E27FC236}">
                <a16:creationId xmlns:a16="http://schemas.microsoft.com/office/drawing/2014/main" id="{F697423C-B149-46B1-9D94-470B881B7F09}"/>
              </a:ext>
            </a:extLst>
          </p:cNvPr>
          <p:cNvSpPr/>
          <p:nvPr/>
        </p:nvSpPr>
        <p:spPr bwMode="auto">
          <a:xfrm>
            <a:off x="7512817" y="2626199"/>
            <a:ext cx="1295400" cy="1276567"/>
          </a:xfrm>
          <a:prstGeom prst="roundRect">
            <a:avLst>
              <a:gd name="adj" fmla="val 6454"/>
            </a:avLst>
          </a:prstGeom>
          <a:noFill/>
          <a:ln w="38100" cap="flat" cmpd="sng" algn="ctr">
            <a:solidFill>
              <a:srgbClr val="FFB7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20000"/>
              </a:spcAft>
              <a:buClr>
                <a:srgbClr val="009B9B"/>
              </a:buClr>
              <a:buSzPct val="80000"/>
              <a:buFont typeface="Wingdings" pitchFamily="2" charset="2"/>
              <a:buNone/>
              <a:tabLst/>
            </a:pPr>
            <a:endParaRPr kumimoji="0" lang="en-GB" sz="1800" b="1"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1C511F89-DB97-4C70-A9A4-199385FA037A}"/>
              </a:ext>
            </a:extLst>
          </p:cNvPr>
          <p:cNvSpPr/>
          <p:nvPr/>
        </p:nvSpPr>
        <p:spPr bwMode="auto">
          <a:xfrm>
            <a:off x="646044" y="3962401"/>
            <a:ext cx="1295400" cy="1307742"/>
          </a:xfrm>
          <a:prstGeom prst="roundRect">
            <a:avLst>
              <a:gd name="adj" fmla="val 6454"/>
            </a:avLst>
          </a:prstGeom>
          <a:noFill/>
          <a:ln w="38100" cap="flat" cmpd="sng" algn="ctr">
            <a:solidFill>
              <a:srgbClr val="FFB7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20000"/>
              </a:spcAft>
              <a:buClr>
                <a:srgbClr val="009B9B"/>
              </a:buClr>
              <a:buSzPct val="80000"/>
              <a:buFont typeface="Wingdings" pitchFamily="2" charset="2"/>
              <a:buNone/>
              <a:tabLst/>
            </a:pPr>
            <a:endParaRPr kumimoji="0" lang="en-GB" sz="1800" b="1" i="0" u="none" strike="noStrike" cap="none" normalizeH="0" baseline="0" dirty="0">
              <a:ln>
                <a:noFill/>
              </a:ln>
              <a:solidFill>
                <a:schemeClr val="tx1"/>
              </a:solidFill>
              <a:effectLst/>
              <a:latin typeface="Arial" charset="0"/>
            </a:endParaRPr>
          </a:p>
        </p:txBody>
      </p:sp>
      <p:sp>
        <p:nvSpPr>
          <p:cNvPr id="2" name="Slide Number Placeholder 1">
            <a:extLst>
              <a:ext uri="{FF2B5EF4-FFF2-40B4-BE49-F238E27FC236}">
                <a16:creationId xmlns:a16="http://schemas.microsoft.com/office/drawing/2014/main" id="{024F2171-67FD-4C4D-A2DE-4267631E53B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Tree>
    <p:extLst>
      <p:ext uri="{BB962C8B-B14F-4D97-AF65-F5344CB8AC3E}">
        <p14:creationId xmlns:p14="http://schemas.microsoft.com/office/powerpoint/2010/main" val="325835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C3CD-8F0D-4E86-B24D-F3A1C4E546F0}"/>
              </a:ext>
            </a:extLst>
          </p:cNvPr>
          <p:cNvSpPr>
            <a:spLocks noGrp="1"/>
          </p:cNvSpPr>
          <p:nvPr>
            <p:ph type="title"/>
          </p:nvPr>
        </p:nvSpPr>
        <p:spPr/>
        <p:txBody>
          <a:bodyPr/>
          <a:lstStyle/>
          <a:p>
            <a:r>
              <a:rPr lang="en-GB" dirty="0"/>
              <a:t>Material overview</a:t>
            </a:r>
          </a:p>
        </p:txBody>
      </p:sp>
      <p:pic>
        <p:nvPicPr>
          <p:cNvPr id="6" name="Picture 5">
            <a:extLst>
              <a:ext uri="{FF2B5EF4-FFF2-40B4-BE49-F238E27FC236}">
                <a16:creationId xmlns:a16="http://schemas.microsoft.com/office/drawing/2014/main" id="{7935AF1A-F3D4-45DA-AC19-4907C308E22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19200" y="838200"/>
            <a:ext cx="6276975" cy="4781551"/>
          </a:xfrm>
          <a:prstGeom prst="rect">
            <a:avLst/>
          </a:prstGeom>
        </p:spPr>
      </p:pic>
      <p:grpSp>
        <p:nvGrpSpPr>
          <p:cNvPr id="3" name="Group 2">
            <a:extLst>
              <a:ext uri="{FF2B5EF4-FFF2-40B4-BE49-F238E27FC236}">
                <a16:creationId xmlns:a16="http://schemas.microsoft.com/office/drawing/2014/main" id="{56461651-C20D-4732-A470-3ED9D7371674}"/>
              </a:ext>
            </a:extLst>
          </p:cNvPr>
          <p:cNvGrpSpPr/>
          <p:nvPr/>
        </p:nvGrpSpPr>
        <p:grpSpPr>
          <a:xfrm>
            <a:off x="1650009" y="1709320"/>
            <a:ext cx="6022379" cy="3016747"/>
            <a:chOff x="226020" y="2253971"/>
            <a:chExt cx="6022379" cy="3016747"/>
          </a:xfrm>
        </p:grpSpPr>
        <p:sp>
          <p:nvSpPr>
            <p:cNvPr id="7" name="Speech Bubble: Rectangle with Corners Rounded 6">
              <a:extLst>
                <a:ext uri="{FF2B5EF4-FFF2-40B4-BE49-F238E27FC236}">
                  <a16:creationId xmlns:a16="http://schemas.microsoft.com/office/drawing/2014/main" id="{0852A78F-2E8C-4203-98B6-D5786B9AA025}"/>
                </a:ext>
              </a:extLst>
            </p:cNvPr>
            <p:cNvSpPr/>
            <p:nvPr/>
          </p:nvSpPr>
          <p:spPr bwMode="auto">
            <a:xfrm>
              <a:off x="3300411" y="4964251"/>
              <a:ext cx="852487" cy="306467"/>
            </a:xfrm>
            <a:prstGeom prst="wedgeRoundRectCallout">
              <a:avLst>
                <a:gd name="adj1" fmla="val -85416"/>
                <a:gd name="adj2" fmla="val -56381"/>
                <a:gd name="adj3" fmla="val 16667"/>
              </a:avLst>
            </a:prstGeom>
            <a:solidFill>
              <a:schemeClr val="bg1">
                <a:lumMod val="9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20000"/>
                </a:spcBef>
                <a:spcAft>
                  <a:spcPct val="20000"/>
                </a:spcAft>
                <a:buClr>
                  <a:srgbClr val="009B9B"/>
                </a:buClr>
                <a:buSzPct val="80000"/>
              </a:pPr>
              <a:r>
                <a:rPr lang="en-GB" sz="1200" b="1" dirty="0">
                  <a:latin typeface="Arial" charset="0"/>
                </a:rPr>
                <a:t>Too soft</a:t>
              </a:r>
            </a:p>
          </p:txBody>
        </p:sp>
        <p:sp>
          <p:nvSpPr>
            <p:cNvPr id="10" name="Speech Bubble: Rectangle with Corners Rounded 9">
              <a:extLst>
                <a:ext uri="{FF2B5EF4-FFF2-40B4-BE49-F238E27FC236}">
                  <a16:creationId xmlns:a16="http://schemas.microsoft.com/office/drawing/2014/main" id="{4344D945-24CD-45FB-8277-6FDCD95BB4F6}"/>
                </a:ext>
              </a:extLst>
            </p:cNvPr>
            <p:cNvSpPr/>
            <p:nvPr/>
          </p:nvSpPr>
          <p:spPr bwMode="auto">
            <a:xfrm>
              <a:off x="4905375" y="2253971"/>
              <a:ext cx="1343024" cy="306467"/>
            </a:xfrm>
            <a:prstGeom prst="wedgeRoundRectCallout">
              <a:avLst>
                <a:gd name="adj1" fmla="val -66408"/>
                <a:gd name="adj2" fmla="val 48514"/>
                <a:gd name="adj3" fmla="val 16667"/>
              </a:avLst>
            </a:prstGeom>
            <a:solidFill>
              <a:schemeClr val="bg1">
                <a:lumMod val="9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20000"/>
                </a:spcBef>
                <a:spcAft>
                  <a:spcPct val="20000"/>
                </a:spcAft>
                <a:buClr>
                  <a:srgbClr val="009B9B"/>
                </a:buClr>
                <a:buSzPct val="80000"/>
              </a:pPr>
              <a:r>
                <a:rPr lang="en-GB" sz="1200" b="1" dirty="0">
                  <a:latin typeface="Arial" charset="0"/>
                </a:rPr>
                <a:t>Too expensive</a:t>
              </a:r>
            </a:p>
          </p:txBody>
        </p:sp>
        <p:sp>
          <p:nvSpPr>
            <p:cNvPr id="11" name="Speech Bubble: Rectangle with Corners Rounded 10">
              <a:extLst>
                <a:ext uri="{FF2B5EF4-FFF2-40B4-BE49-F238E27FC236}">
                  <a16:creationId xmlns:a16="http://schemas.microsoft.com/office/drawing/2014/main" id="{EB9CF9E6-1DC1-40C9-9E6E-FAF07F623EC6}"/>
                </a:ext>
              </a:extLst>
            </p:cNvPr>
            <p:cNvSpPr/>
            <p:nvPr/>
          </p:nvSpPr>
          <p:spPr bwMode="auto">
            <a:xfrm>
              <a:off x="226020" y="2401132"/>
              <a:ext cx="990600" cy="318612"/>
            </a:xfrm>
            <a:prstGeom prst="wedgeRoundRectCallout">
              <a:avLst>
                <a:gd name="adj1" fmla="val 74212"/>
                <a:gd name="adj2" fmla="val 52399"/>
                <a:gd name="adj3" fmla="val 16667"/>
              </a:avLst>
            </a:prstGeom>
            <a:solidFill>
              <a:schemeClr val="bg1">
                <a:lumMod val="9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20000"/>
                </a:spcBef>
                <a:spcAft>
                  <a:spcPct val="20000"/>
                </a:spcAft>
                <a:buClr>
                  <a:srgbClr val="009B9B"/>
                </a:buClr>
                <a:buSzPct val="80000"/>
              </a:pPr>
              <a:r>
                <a:rPr lang="en-GB" sz="1200" b="1" dirty="0">
                  <a:latin typeface="Arial" charset="0"/>
                </a:rPr>
                <a:t>Too brittle</a:t>
              </a:r>
            </a:p>
          </p:txBody>
        </p:sp>
      </p:grpSp>
      <p:pic>
        <p:nvPicPr>
          <p:cNvPr id="12" name="Picture 11">
            <a:extLst>
              <a:ext uri="{FF2B5EF4-FFF2-40B4-BE49-F238E27FC236}">
                <a16:creationId xmlns:a16="http://schemas.microsoft.com/office/drawing/2014/main" id="{44C2F453-4BB0-4A06-8C80-45E1FEC46C0C}"/>
              </a:ext>
            </a:extLst>
          </p:cNvPr>
          <p:cNvPicPr/>
          <p:nvPr/>
        </p:nvPicPr>
        <p:blipFill>
          <a:blip r:embed="rId4">
            <a:extLst>
              <a:ext uri="{28A0092B-C50C-407E-A947-70E740481C1C}">
                <a14:useLocalDpi xmlns:a14="http://schemas.microsoft.com/office/drawing/2010/main" val="0"/>
              </a:ext>
            </a:extLst>
          </a:blip>
          <a:stretch>
            <a:fillRect/>
          </a:stretch>
        </p:blipFill>
        <p:spPr>
          <a:xfrm>
            <a:off x="7912806" y="762340"/>
            <a:ext cx="2297993" cy="4596579"/>
          </a:xfrm>
          <a:prstGeom prst="rect">
            <a:avLst/>
          </a:prstGeom>
          <a:ln w="12700">
            <a:solidFill>
              <a:schemeClr val="accent1"/>
            </a:solidFill>
          </a:ln>
        </p:spPr>
      </p:pic>
      <p:sp>
        <p:nvSpPr>
          <p:cNvPr id="9" name="Slide Number Placeholder 1">
            <a:extLst>
              <a:ext uri="{FF2B5EF4-FFF2-40B4-BE49-F238E27FC236}">
                <a16:creationId xmlns:a16="http://schemas.microsoft.com/office/drawing/2014/main" id="{667ADE0B-CB12-4B5A-A032-D84BCF0AB761}"/>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12</a:t>
            </a:fld>
            <a:endParaRPr lang="en-US" dirty="0"/>
          </a:p>
        </p:txBody>
      </p:sp>
    </p:spTree>
    <p:extLst>
      <p:ext uri="{BB962C8B-B14F-4D97-AF65-F5344CB8AC3E}">
        <p14:creationId xmlns:p14="http://schemas.microsoft.com/office/powerpoint/2010/main" val="152360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5E71-7AA5-4EEA-BF50-02695AD3E9B4}"/>
              </a:ext>
            </a:extLst>
          </p:cNvPr>
          <p:cNvSpPr>
            <a:spLocks noGrp="1"/>
          </p:cNvSpPr>
          <p:nvPr>
            <p:ph type="title"/>
          </p:nvPr>
        </p:nvSpPr>
        <p:spPr/>
        <p:txBody>
          <a:bodyPr/>
          <a:lstStyle/>
          <a:p>
            <a:r>
              <a:rPr lang="en-GB" dirty="0"/>
              <a:t>Systematic materials selection (Ashby, Cambridge University)</a:t>
            </a:r>
          </a:p>
        </p:txBody>
      </p:sp>
      <p:pic>
        <p:nvPicPr>
          <p:cNvPr id="5" name="Picture 4">
            <a:extLst>
              <a:ext uri="{FF2B5EF4-FFF2-40B4-BE49-F238E27FC236}">
                <a16:creationId xmlns:a16="http://schemas.microsoft.com/office/drawing/2014/main" id="{00A96387-D68C-462B-8EBB-422D4A0F73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818" y="994418"/>
            <a:ext cx="5140364" cy="4715349"/>
          </a:xfrm>
          <a:prstGeom prst="rect">
            <a:avLst/>
          </a:prstGeom>
          <a:noFill/>
        </p:spPr>
      </p:pic>
      <p:sp>
        <p:nvSpPr>
          <p:cNvPr id="3" name="Slide Number Placeholder 2">
            <a:extLst>
              <a:ext uri="{FF2B5EF4-FFF2-40B4-BE49-F238E27FC236}">
                <a16:creationId xmlns:a16="http://schemas.microsoft.com/office/drawing/2014/main" id="{4F68A512-2D31-4097-984A-A9EAB0744A81}"/>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Tree>
    <p:extLst>
      <p:ext uri="{BB962C8B-B14F-4D97-AF65-F5344CB8AC3E}">
        <p14:creationId xmlns:p14="http://schemas.microsoft.com/office/powerpoint/2010/main" val="159725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2B0E0B-D564-4E66-89DC-9995612A4494}"/>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EEC59E5A-53A3-405C-82B6-B6E21C06CB2D}"/>
              </a:ext>
            </a:extLst>
          </p:cNvPr>
          <p:cNvSpPr>
            <a:spLocks noGrp="1"/>
          </p:cNvSpPr>
          <p:nvPr>
            <p:ph type="title"/>
          </p:nvPr>
        </p:nvSpPr>
        <p:spPr/>
        <p:txBody>
          <a:bodyPr/>
          <a:lstStyle/>
          <a:p>
            <a:r>
              <a:rPr lang="en-GB" dirty="0"/>
              <a:t>A model of the blade function: Beam in bending</a:t>
            </a:r>
          </a:p>
        </p:txBody>
      </p:sp>
      <p:pic>
        <p:nvPicPr>
          <p:cNvPr id="6" name="Picture 5">
            <a:extLst>
              <a:ext uri="{FF2B5EF4-FFF2-40B4-BE49-F238E27FC236}">
                <a16:creationId xmlns:a16="http://schemas.microsoft.com/office/drawing/2014/main" id="{858C3FF9-ADA9-4CBA-98ED-3532FFDC4E70}"/>
              </a:ext>
            </a:extLst>
          </p:cNvPr>
          <p:cNvPicPr/>
          <p:nvPr/>
        </p:nvPicPr>
        <p:blipFill rotWithShape="1">
          <a:blip r:embed="rId3" cstate="print">
            <a:extLst>
              <a:ext uri="{28A0092B-C50C-407E-A947-70E740481C1C}">
                <a14:useLocalDpi xmlns:a14="http://schemas.microsoft.com/office/drawing/2010/main" val="0"/>
              </a:ext>
            </a:extLst>
          </a:blip>
          <a:srcRect r="3718"/>
          <a:stretch/>
        </p:blipFill>
        <p:spPr bwMode="auto">
          <a:xfrm>
            <a:off x="8710836" y="1830691"/>
            <a:ext cx="1849755" cy="287903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7292C792-A4DE-45D2-B1CA-AAA57B099A7A}"/>
              </a:ext>
            </a:extLst>
          </p:cNvPr>
          <p:cNvGrpSpPr/>
          <p:nvPr/>
        </p:nvGrpSpPr>
        <p:grpSpPr>
          <a:xfrm>
            <a:off x="1658991" y="3873800"/>
            <a:ext cx="2760609" cy="1671851"/>
            <a:chOff x="7493014" y="2194280"/>
            <a:chExt cx="2760609" cy="1671851"/>
          </a:xfrm>
        </p:grpSpPr>
        <p:pic>
          <p:nvPicPr>
            <p:cNvPr id="9" name="Inhaltsplatzhalter 4">
              <a:extLst>
                <a:ext uri="{FF2B5EF4-FFF2-40B4-BE49-F238E27FC236}">
                  <a16:creationId xmlns:a16="http://schemas.microsoft.com/office/drawing/2014/main" id="{FC120DAF-B7D7-4A1D-9775-CC643616791E}"/>
                </a:ext>
              </a:extLst>
            </p:cNvPr>
            <p:cNvPicPr>
              <a:picLocks noChangeAspect="1"/>
            </p:cNvPicPr>
            <p:nvPr/>
          </p:nvPicPr>
          <p:blipFill rotWithShape="1">
            <a:blip r:embed="rId4">
              <a:extLst>
                <a:ext uri="{28A0092B-C50C-407E-A947-70E740481C1C}">
                  <a14:useLocalDpi xmlns:a14="http://schemas.microsoft.com/office/drawing/2010/main" val="0"/>
                </a:ext>
              </a:extLst>
            </a:blip>
            <a:srcRect b="6997"/>
            <a:stretch/>
          </p:blipFill>
          <p:spPr>
            <a:xfrm>
              <a:off x="7493014" y="2194280"/>
              <a:ext cx="2760609" cy="1671851"/>
            </a:xfrm>
            <a:prstGeom prst="rect">
              <a:avLst/>
            </a:prstGeom>
          </p:spPr>
        </p:pic>
        <p:sp>
          <p:nvSpPr>
            <p:cNvPr id="10" name="Abgerundetes Rechteck 16">
              <a:extLst>
                <a:ext uri="{FF2B5EF4-FFF2-40B4-BE49-F238E27FC236}">
                  <a16:creationId xmlns:a16="http://schemas.microsoft.com/office/drawing/2014/main" id="{8D817C53-A906-4FC3-8A35-A02DC37F86FA}"/>
                </a:ext>
              </a:extLst>
            </p:cNvPr>
            <p:cNvSpPr/>
            <p:nvPr/>
          </p:nvSpPr>
          <p:spPr bwMode="auto">
            <a:xfrm rot="21393604">
              <a:off x="7933861" y="2950874"/>
              <a:ext cx="1617028" cy="408623"/>
            </a:xfrm>
            <a:prstGeom prst="round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20000"/>
                </a:spcBef>
                <a:spcAft>
                  <a:spcPct val="20000"/>
                </a:spcAft>
                <a:buClr>
                  <a:srgbClr val="009B9B"/>
                </a:buClr>
                <a:buSzPct val="80000"/>
              </a:pPr>
              <a:endParaRPr lang="de-DE" b="1" dirty="0">
                <a:latin typeface="Arial" charset="0"/>
              </a:endParaRPr>
            </a:p>
          </p:txBody>
        </p:sp>
      </p:grpSp>
      <p:pic>
        <p:nvPicPr>
          <p:cNvPr id="4" name="Grafik 3">
            <a:extLst>
              <a:ext uri="{FF2B5EF4-FFF2-40B4-BE49-F238E27FC236}">
                <a16:creationId xmlns:a16="http://schemas.microsoft.com/office/drawing/2014/main" id="{037FF282-1409-48D8-8408-721FE4EDD749}"/>
              </a:ext>
            </a:extLst>
          </p:cNvPr>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4585" t="15527" r="21922" b="15651"/>
          <a:stretch/>
        </p:blipFill>
        <p:spPr bwMode="auto">
          <a:xfrm>
            <a:off x="1708833" y="1312349"/>
            <a:ext cx="2456897" cy="2387893"/>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5A5C604-16DB-4846-B5F6-D668A00F4E53}"/>
              </a:ext>
            </a:extLst>
          </p:cNvPr>
          <p:cNvSpPr txBox="1"/>
          <p:nvPr/>
        </p:nvSpPr>
        <p:spPr>
          <a:xfrm>
            <a:off x="4936841" y="2204295"/>
            <a:ext cx="3256753" cy="2308324"/>
          </a:xfrm>
          <a:prstGeom prst="rect">
            <a:avLst/>
          </a:prstGeom>
          <a:noFill/>
        </p:spPr>
        <p:txBody>
          <a:bodyPr wrap="square">
            <a:spAutoFit/>
          </a:bodyPr>
          <a:lstStyle/>
          <a:p>
            <a:r>
              <a:rPr lang="en-GB" dirty="0"/>
              <a:t>The blade will be loaded in several directions during use, as can be seen in the photo. </a:t>
            </a:r>
          </a:p>
          <a:p>
            <a:endParaRPr lang="en-GB" dirty="0"/>
          </a:p>
          <a:p>
            <a:r>
              <a:rPr lang="en-GB" dirty="0"/>
              <a:t>The main directions are defined in the Figure to the right:</a:t>
            </a:r>
          </a:p>
          <a:p>
            <a:pPr marL="285750" indent="-285750">
              <a:buFont typeface="Arial" panose="020B0604020202020204" pitchFamily="34" charset="0"/>
              <a:buChar char="•"/>
            </a:pPr>
            <a:r>
              <a:rPr lang="en-GB" dirty="0"/>
              <a:t>Horizontal bending (top)</a:t>
            </a:r>
          </a:p>
          <a:p>
            <a:pPr marL="285750" indent="-285750">
              <a:buFont typeface="Arial" panose="020B0604020202020204" pitchFamily="34" charset="0"/>
              <a:buChar char="•"/>
            </a:pPr>
            <a:r>
              <a:rPr lang="en-GB" dirty="0"/>
              <a:t>Vertical bending (bottom)</a:t>
            </a:r>
          </a:p>
        </p:txBody>
      </p:sp>
      <p:sp>
        <p:nvSpPr>
          <p:cNvPr id="5" name="TextBox 4">
            <a:extLst>
              <a:ext uri="{FF2B5EF4-FFF2-40B4-BE49-F238E27FC236}">
                <a16:creationId xmlns:a16="http://schemas.microsoft.com/office/drawing/2014/main" id="{FD657276-DA55-4EE8-BEF5-1C6EE87CB66F}"/>
              </a:ext>
            </a:extLst>
          </p:cNvPr>
          <p:cNvSpPr txBox="1"/>
          <p:nvPr/>
        </p:nvSpPr>
        <p:spPr>
          <a:xfrm>
            <a:off x="4936841" y="4834705"/>
            <a:ext cx="4559983" cy="369332"/>
          </a:xfrm>
          <a:prstGeom prst="rect">
            <a:avLst/>
          </a:prstGeom>
          <a:noFill/>
        </p:spPr>
        <p:txBody>
          <a:bodyPr wrap="square">
            <a:spAutoFit/>
          </a:bodyPr>
          <a:lstStyle/>
          <a:p>
            <a:r>
              <a:rPr lang="en-GB" dirty="0"/>
              <a:t>Stiffness-limited design is relevant</a:t>
            </a:r>
          </a:p>
        </p:txBody>
      </p:sp>
    </p:spTree>
    <p:extLst>
      <p:ext uri="{BB962C8B-B14F-4D97-AF65-F5344CB8AC3E}">
        <p14:creationId xmlns:p14="http://schemas.microsoft.com/office/powerpoint/2010/main" val="3023135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14E3-01EB-43BE-839D-D35AD7FE0032}"/>
              </a:ext>
            </a:extLst>
          </p:cNvPr>
          <p:cNvSpPr>
            <a:spLocks noGrp="1"/>
          </p:cNvSpPr>
          <p:nvPr>
            <p:ph type="title"/>
          </p:nvPr>
        </p:nvSpPr>
        <p:spPr/>
        <p:txBody>
          <a:bodyPr/>
          <a:lstStyle/>
          <a:p>
            <a:r>
              <a:rPr lang="en-GB" dirty="0"/>
              <a:t>In the performance index tables of </a:t>
            </a:r>
            <a:r>
              <a:rPr lang="en-GB" dirty="0" err="1"/>
              <a:t>EduPack</a:t>
            </a:r>
            <a:endParaRPr lang="en-GB" dirty="0"/>
          </a:p>
        </p:txBody>
      </p:sp>
      <p:sp>
        <p:nvSpPr>
          <p:cNvPr id="20" name="Text Box 5">
            <a:extLst>
              <a:ext uri="{FF2B5EF4-FFF2-40B4-BE49-F238E27FC236}">
                <a16:creationId xmlns:a16="http://schemas.microsoft.com/office/drawing/2014/main" id="{18B55AA9-A383-488F-B2A2-85EEEF431693}"/>
              </a:ext>
            </a:extLst>
          </p:cNvPr>
          <p:cNvSpPr txBox="1">
            <a:spLocks noChangeArrowheads="1"/>
          </p:cNvSpPr>
          <p:nvPr/>
        </p:nvSpPr>
        <p:spPr bwMode="auto">
          <a:xfrm>
            <a:off x="9155210" y="1751111"/>
            <a:ext cx="1954947" cy="2219240"/>
          </a:xfrm>
          <a:prstGeom prst="rect">
            <a:avLst/>
          </a:prstGeom>
          <a:noFill/>
          <a:ln w="28575">
            <a:solidFill>
              <a:srgbClr val="FFB71B"/>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marL="95250" indent="-952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r>
              <a:rPr lang="en-GB" sz="1600" dirty="0">
                <a:latin typeface="+mn-lt"/>
              </a:rPr>
              <a:t>To maximize performance: </a:t>
            </a:r>
          </a:p>
          <a:p>
            <a:pPr>
              <a:buClr>
                <a:srgbClr val="666633"/>
              </a:buClr>
              <a:buSzPct val="110000"/>
              <a:buFont typeface="Wingdings" pitchFamily="2" charset="2"/>
              <a:buChar char="§"/>
            </a:pPr>
            <a:r>
              <a:rPr lang="en-GB" sz="1600" dirty="0">
                <a:latin typeface="+mn-lt"/>
              </a:rPr>
              <a:t>  First apply all </a:t>
            </a:r>
            <a:r>
              <a:rPr lang="en-GB" sz="1600" b="1" dirty="0">
                <a:latin typeface="+mn-lt"/>
              </a:rPr>
              <a:t>constraints</a:t>
            </a:r>
          </a:p>
          <a:p>
            <a:pPr>
              <a:buClr>
                <a:srgbClr val="666633"/>
              </a:buClr>
              <a:buSzPct val="110000"/>
              <a:buFont typeface="Wingdings" pitchFamily="2" charset="2"/>
              <a:buChar char="§"/>
            </a:pPr>
            <a:r>
              <a:rPr lang="en-GB" sz="1600" dirty="0">
                <a:latin typeface="+mn-lt"/>
              </a:rPr>
              <a:t>  Then select materials with the </a:t>
            </a:r>
            <a:r>
              <a:rPr lang="en-GB" sz="1600" b="1" dirty="0">
                <a:latin typeface="+mn-lt"/>
              </a:rPr>
              <a:t>biggest or smallest index</a:t>
            </a:r>
          </a:p>
        </p:txBody>
      </p:sp>
      <p:pic>
        <p:nvPicPr>
          <p:cNvPr id="21" name="Picture 20">
            <a:extLst>
              <a:ext uri="{FF2B5EF4-FFF2-40B4-BE49-F238E27FC236}">
                <a16:creationId xmlns:a16="http://schemas.microsoft.com/office/drawing/2014/main" id="{1363FE82-11C2-4C79-BA0A-463057012C1F}"/>
              </a:ext>
            </a:extLst>
          </p:cNvPr>
          <p:cNvPicPr>
            <a:picLocks noChangeAspect="1"/>
          </p:cNvPicPr>
          <p:nvPr/>
        </p:nvPicPr>
        <p:blipFill rotWithShape="1">
          <a:blip r:embed="rId3"/>
          <a:srcRect l="11058" t="13538" r="19967" b="13242"/>
          <a:stretch/>
        </p:blipFill>
        <p:spPr>
          <a:xfrm>
            <a:off x="1038577" y="1695168"/>
            <a:ext cx="3662244" cy="2219241"/>
          </a:xfrm>
          <a:prstGeom prst="rect">
            <a:avLst/>
          </a:prstGeom>
        </p:spPr>
      </p:pic>
      <p:pic>
        <p:nvPicPr>
          <p:cNvPr id="22" name="Picture 21">
            <a:extLst>
              <a:ext uri="{FF2B5EF4-FFF2-40B4-BE49-F238E27FC236}">
                <a16:creationId xmlns:a16="http://schemas.microsoft.com/office/drawing/2014/main" id="{F5BB4D27-6A2D-49DF-B616-7DB910D6BE65}"/>
              </a:ext>
            </a:extLst>
          </p:cNvPr>
          <p:cNvPicPr>
            <a:picLocks noChangeAspect="1"/>
          </p:cNvPicPr>
          <p:nvPr/>
        </p:nvPicPr>
        <p:blipFill rotWithShape="1">
          <a:blip r:embed="rId4"/>
          <a:srcRect l="10892" t="22597" r="19762" b="12038"/>
          <a:stretch/>
        </p:blipFill>
        <p:spPr>
          <a:xfrm>
            <a:off x="1038578" y="1956363"/>
            <a:ext cx="3662244" cy="1958046"/>
          </a:xfrm>
          <a:prstGeom prst="rect">
            <a:avLst/>
          </a:prstGeom>
        </p:spPr>
      </p:pic>
      <p:pic>
        <p:nvPicPr>
          <p:cNvPr id="23" name="Picture 22">
            <a:extLst>
              <a:ext uri="{FF2B5EF4-FFF2-40B4-BE49-F238E27FC236}">
                <a16:creationId xmlns:a16="http://schemas.microsoft.com/office/drawing/2014/main" id="{3BCC9626-F3B9-41CD-9DBA-F8E48475FE2E}"/>
              </a:ext>
            </a:extLst>
          </p:cNvPr>
          <p:cNvPicPr>
            <a:picLocks noChangeAspect="1"/>
          </p:cNvPicPr>
          <p:nvPr/>
        </p:nvPicPr>
        <p:blipFill rotWithShape="1">
          <a:blip r:embed="rId5"/>
          <a:srcRect l="29342" t="30360" r="11644" b="8136"/>
          <a:stretch/>
        </p:blipFill>
        <p:spPr>
          <a:xfrm>
            <a:off x="4910128" y="1835263"/>
            <a:ext cx="3507043" cy="2050937"/>
          </a:xfrm>
          <a:prstGeom prst="rect">
            <a:avLst/>
          </a:prstGeom>
          <a:ln>
            <a:solidFill>
              <a:schemeClr val="accent1"/>
            </a:solidFill>
          </a:ln>
        </p:spPr>
      </p:pic>
      <p:pic>
        <p:nvPicPr>
          <p:cNvPr id="24" name="Picture 23">
            <a:extLst>
              <a:ext uri="{FF2B5EF4-FFF2-40B4-BE49-F238E27FC236}">
                <a16:creationId xmlns:a16="http://schemas.microsoft.com/office/drawing/2014/main" id="{EB5EFA4A-C26D-429E-9E45-3CB1DAEE9496}"/>
              </a:ext>
            </a:extLst>
          </p:cNvPr>
          <p:cNvPicPr>
            <a:picLocks noChangeAspect="1"/>
          </p:cNvPicPr>
          <p:nvPr/>
        </p:nvPicPr>
        <p:blipFill rotWithShape="1">
          <a:blip r:embed="rId6"/>
          <a:srcRect l="28506" t="28001" r="12550" b="10724"/>
          <a:stretch/>
        </p:blipFill>
        <p:spPr>
          <a:xfrm>
            <a:off x="4910128" y="1840231"/>
            <a:ext cx="3507043" cy="2045758"/>
          </a:xfrm>
          <a:prstGeom prst="rect">
            <a:avLst/>
          </a:prstGeom>
          <a:ln>
            <a:solidFill>
              <a:schemeClr val="accent1"/>
            </a:solidFill>
          </a:ln>
        </p:spPr>
      </p:pic>
      <p:pic>
        <p:nvPicPr>
          <p:cNvPr id="25" name="Picture 24">
            <a:extLst>
              <a:ext uri="{FF2B5EF4-FFF2-40B4-BE49-F238E27FC236}">
                <a16:creationId xmlns:a16="http://schemas.microsoft.com/office/drawing/2014/main" id="{D69551D2-0776-4FFE-A49E-A8D7F2AB1DD3}"/>
              </a:ext>
            </a:extLst>
          </p:cNvPr>
          <p:cNvPicPr>
            <a:picLocks noChangeAspect="1"/>
          </p:cNvPicPr>
          <p:nvPr/>
        </p:nvPicPr>
        <p:blipFill rotWithShape="1">
          <a:blip r:embed="rId7"/>
          <a:srcRect t="1761"/>
          <a:stretch/>
        </p:blipFill>
        <p:spPr>
          <a:xfrm>
            <a:off x="1119088" y="738534"/>
            <a:ext cx="7298086" cy="645336"/>
          </a:xfrm>
          <a:prstGeom prst="rect">
            <a:avLst/>
          </a:prstGeom>
          <a:ln>
            <a:solidFill>
              <a:srgbClr val="E5E5E5"/>
            </a:solidFill>
          </a:ln>
        </p:spPr>
      </p:pic>
      <p:pic>
        <p:nvPicPr>
          <p:cNvPr id="26" name="Picture 25">
            <a:extLst>
              <a:ext uri="{FF2B5EF4-FFF2-40B4-BE49-F238E27FC236}">
                <a16:creationId xmlns:a16="http://schemas.microsoft.com/office/drawing/2014/main" id="{E4A6A071-C858-465C-8E9D-2F562A13D9CC}"/>
              </a:ext>
            </a:extLst>
          </p:cNvPr>
          <p:cNvPicPr>
            <a:picLocks noChangeAspect="1"/>
          </p:cNvPicPr>
          <p:nvPr/>
        </p:nvPicPr>
        <p:blipFill rotWithShape="1">
          <a:blip r:embed="rId8"/>
          <a:srcRect t="2054"/>
          <a:stretch/>
        </p:blipFill>
        <p:spPr>
          <a:xfrm>
            <a:off x="1119086" y="740946"/>
            <a:ext cx="7298085" cy="645336"/>
          </a:xfrm>
          <a:prstGeom prst="rect">
            <a:avLst/>
          </a:prstGeom>
          <a:ln>
            <a:solidFill>
              <a:srgbClr val="E5E5E5"/>
            </a:solidFill>
          </a:ln>
        </p:spPr>
      </p:pic>
      <p:sp>
        <p:nvSpPr>
          <p:cNvPr id="16" name="Slide Number Placeholder 1">
            <a:extLst>
              <a:ext uri="{FF2B5EF4-FFF2-40B4-BE49-F238E27FC236}">
                <a16:creationId xmlns:a16="http://schemas.microsoft.com/office/drawing/2014/main" id="{27FE46FF-7E1B-4916-9B28-DF443DAB076B}"/>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15</a:t>
            </a:fld>
            <a:endParaRPr lang="en-US" dirty="0"/>
          </a:p>
        </p:txBody>
      </p:sp>
      <p:grpSp>
        <p:nvGrpSpPr>
          <p:cNvPr id="11" name="Group 10">
            <a:extLst>
              <a:ext uri="{FF2B5EF4-FFF2-40B4-BE49-F238E27FC236}">
                <a16:creationId xmlns:a16="http://schemas.microsoft.com/office/drawing/2014/main" id="{BF43A27F-06B4-46E4-996E-20C407E3ECDD}"/>
              </a:ext>
            </a:extLst>
          </p:cNvPr>
          <p:cNvGrpSpPr/>
          <p:nvPr/>
        </p:nvGrpSpPr>
        <p:grpSpPr>
          <a:xfrm>
            <a:off x="973715" y="3970158"/>
            <a:ext cx="8933047" cy="1998305"/>
            <a:chOff x="973715" y="3970158"/>
            <a:chExt cx="8933047" cy="1998305"/>
          </a:xfrm>
        </p:grpSpPr>
        <p:grpSp>
          <p:nvGrpSpPr>
            <p:cNvPr id="8" name="Group 7">
              <a:extLst>
                <a:ext uri="{FF2B5EF4-FFF2-40B4-BE49-F238E27FC236}">
                  <a16:creationId xmlns:a16="http://schemas.microsoft.com/office/drawing/2014/main" id="{216AAED5-AE71-4DD3-9B88-8877F172C226}"/>
                </a:ext>
              </a:extLst>
            </p:cNvPr>
            <p:cNvGrpSpPr/>
            <p:nvPr/>
          </p:nvGrpSpPr>
          <p:grpSpPr>
            <a:xfrm>
              <a:off x="3019241" y="4054991"/>
              <a:ext cx="5618042" cy="1913472"/>
              <a:chOff x="3019241" y="4054991"/>
              <a:chExt cx="5618042" cy="1913472"/>
            </a:xfrm>
          </p:grpSpPr>
          <p:pic>
            <p:nvPicPr>
              <p:cNvPr id="3" name="Picture 2">
                <a:extLst>
                  <a:ext uri="{FF2B5EF4-FFF2-40B4-BE49-F238E27FC236}">
                    <a16:creationId xmlns:a16="http://schemas.microsoft.com/office/drawing/2014/main" id="{C64AA4C8-C9CD-468A-A2FE-9E883F1910FB}"/>
                  </a:ext>
                </a:extLst>
              </p:cNvPr>
              <p:cNvPicPr>
                <a:picLocks noChangeAspect="1"/>
              </p:cNvPicPr>
              <p:nvPr/>
            </p:nvPicPr>
            <p:blipFill>
              <a:blip r:embed="rId9"/>
              <a:stretch>
                <a:fillRect/>
              </a:stretch>
            </p:blipFill>
            <p:spPr>
              <a:xfrm>
                <a:off x="3019241" y="4054991"/>
                <a:ext cx="5618042" cy="1913472"/>
              </a:xfrm>
              <a:prstGeom prst="rect">
                <a:avLst/>
              </a:prstGeom>
            </p:spPr>
          </p:pic>
          <p:sp>
            <p:nvSpPr>
              <p:cNvPr id="4" name="Arrow: Right 3">
                <a:extLst>
                  <a:ext uri="{FF2B5EF4-FFF2-40B4-BE49-F238E27FC236}">
                    <a16:creationId xmlns:a16="http://schemas.microsoft.com/office/drawing/2014/main" id="{457B7BAD-EC60-420C-ABFA-A847BAF18248}"/>
                  </a:ext>
                </a:extLst>
              </p:cNvPr>
              <p:cNvSpPr/>
              <p:nvPr/>
            </p:nvSpPr>
            <p:spPr bwMode="auto">
              <a:xfrm>
                <a:off x="7162800" y="4816199"/>
                <a:ext cx="443769" cy="206403"/>
              </a:xfrm>
              <a:prstGeom prst="rightArrow">
                <a:avLst/>
              </a:prstGeom>
              <a:solidFill>
                <a:srgbClr val="FFB71B"/>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662" b="1">
                  <a:latin typeface="Arial" charset="0"/>
                </a:endParaRPr>
              </a:p>
            </p:txBody>
          </p:sp>
          <p:sp>
            <p:nvSpPr>
              <p:cNvPr id="5" name="Arrow: Right 4">
                <a:extLst>
                  <a:ext uri="{FF2B5EF4-FFF2-40B4-BE49-F238E27FC236}">
                    <a16:creationId xmlns:a16="http://schemas.microsoft.com/office/drawing/2014/main" id="{0B83D63C-9EE7-4C1A-9B1C-32D2F78C8CDE}"/>
                  </a:ext>
                </a:extLst>
              </p:cNvPr>
              <p:cNvSpPr/>
              <p:nvPr/>
            </p:nvSpPr>
            <p:spPr bwMode="auto">
              <a:xfrm>
                <a:off x="7150608" y="5374043"/>
                <a:ext cx="443769" cy="206403"/>
              </a:xfrm>
              <a:prstGeom prst="rightArrow">
                <a:avLst/>
              </a:prstGeom>
              <a:solidFill>
                <a:srgbClr val="FFB71B"/>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662" b="1">
                  <a:latin typeface="Arial" charset="0"/>
                </a:endParaRPr>
              </a:p>
            </p:txBody>
          </p:sp>
        </p:grpSp>
        <p:sp>
          <p:nvSpPr>
            <p:cNvPr id="6" name="TextBox 5">
              <a:extLst>
                <a:ext uri="{FF2B5EF4-FFF2-40B4-BE49-F238E27FC236}">
                  <a16:creationId xmlns:a16="http://schemas.microsoft.com/office/drawing/2014/main" id="{B4754DF2-0990-46EA-B369-1A8B1E1F01E1}"/>
                </a:ext>
              </a:extLst>
            </p:cNvPr>
            <p:cNvSpPr txBox="1"/>
            <p:nvPr/>
          </p:nvSpPr>
          <p:spPr>
            <a:xfrm>
              <a:off x="7498439" y="3970158"/>
              <a:ext cx="807361" cy="246221"/>
            </a:xfrm>
            <a:prstGeom prst="rect">
              <a:avLst/>
            </a:prstGeom>
            <a:noFill/>
          </p:spPr>
          <p:txBody>
            <a:bodyPr wrap="square" rtlCol="0">
              <a:spAutoFit/>
            </a:bodyPr>
            <a:lstStyle/>
            <a:p>
              <a:r>
                <a:rPr lang="en-GB" sz="1000" dirty="0">
                  <a:solidFill>
                    <a:srgbClr val="C00000"/>
                  </a:solidFill>
                </a:rPr>
                <a:t>maximize</a:t>
              </a:r>
            </a:p>
          </p:txBody>
        </p:sp>
        <p:sp>
          <p:nvSpPr>
            <p:cNvPr id="7" name="TextBox 6">
              <a:extLst>
                <a:ext uri="{FF2B5EF4-FFF2-40B4-BE49-F238E27FC236}">
                  <a16:creationId xmlns:a16="http://schemas.microsoft.com/office/drawing/2014/main" id="{AFBB4CD2-32DE-46DA-AB97-836FA9F9DE7B}"/>
                </a:ext>
              </a:extLst>
            </p:cNvPr>
            <p:cNvSpPr txBox="1"/>
            <p:nvPr/>
          </p:nvSpPr>
          <p:spPr>
            <a:xfrm>
              <a:off x="8031840" y="3970158"/>
              <a:ext cx="807360" cy="246221"/>
            </a:xfrm>
            <a:prstGeom prst="rect">
              <a:avLst/>
            </a:prstGeom>
            <a:noFill/>
          </p:spPr>
          <p:txBody>
            <a:bodyPr wrap="square" rtlCol="0">
              <a:spAutoFit/>
            </a:bodyPr>
            <a:lstStyle/>
            <a:p>
              <a:r>
                <a:rPr lang="en-GB" sz="1000" dirty="0">
                  <a:solidFill>
                    <a:srgbClr val="C00000"/>
                  </a:solidFill>
                </a:rPr>
                <a:t>minimize</a:t>
              </a:r>
            </a:p>
          </p:txBody>
        </p:sp>
        <p:sp>
          <p:nvSpPr>
            <p:cNvPr id="27" name="TextBox 26">
              <a:extLst>
                <a:ext uri="{FF2B5EF4-FFF2-40B4-BE49-F238E27FC236}">
                  <a16:creationId xmlns:a16="http://schemas.microsoft.com/office/drawing/2014/main" id="{74ED628E-A154-4350-AD04-0CD87B23531B}"/>
                </a:ext>
              </a:extLst>
            </p:cNvPr>
            <p:cNvSpPr txBox="1"/>
            <p:nvPr/>
          </p:nvSpPr>
          <p:spPr>
            <a:xfrm>
              <a:off x="973715" y="4223295"/>
              <a:ext cx="1752600" cy="646331"/>
            </a:xfrm>
            <a:prstGeom prst="rect">
              <a:avLst/>
            </a:prstGeom>
            <a:noFill/>
          </p:spPr>
          <p:txBody>
            <a:bodyPr wrap="square">
              <a:spAutoFit/>
            </a:bodyPr>
            <a:lstStyle/>
            <a:p>
              <a:r>
                <a:rPr lang="en-GB" dirty="0"/>
                <a:t>Stiffness-limited design</a:t>
              </a:r>
            </a:p>
          </p:txBody>
        </p:sp>
        <p:sp>
          <p:nvSpPr>
            <p:cNvPr id="28" name="TextBox 27">
              <a:extLst>
                <a:ext uri="{FF2B5EF4-FFF2-40B4-BE49-F238E27FC236}">
                  <a16:creationId xmlns:a16="http://schemas.microsoft.com/office/drawing/2014/main" id="{4BBB461B-A3CA-43AB-BE24-1F61661183A4}"/>
                </a:ext>
              </a:extLst>
            </p:cNvPr>
            <p:cNvSpPr txBox="1"/>
            <p:nvPr/>
          </p:nvSpPr>
          <p:spPr>
            <a:xfrm>
              <a:off x="8534400" y="4773168"/>
              <a:ext cx="1372362" cy="276999"/>
            </a:xfrm>
            <a:prstGeom prst="rect">
              <a:avLst/>
            </a:prstGeom>
            <a:noFill/>
          </p:spPr>
          <p:txBody>
            <a:bodyPr wrap="square">
              <a:spAutoFit/>
            </a:bodyPr>
            <a:lstStyle/>
            <a:p>
              <a:pPr>
                <a:spcAft>
                  <a:spcPts val="0"/>
                </a:spcAft>
              </a:pPr>
              <a:r>
                <a:rPr lang="en-US" sz="1200" i="1" dirty="0">
                  <a:effectLst/>
                  <a:latin typeface="Arial" panose="020B0604020202020204" pitchFamily="34" charset="0"/>
                  <a:ea typeface="Times New Roman" panose="02020603050405020304" pitchFamily="18" charset="0"/>
                </a:rPr>
                <a:t>(Horizontal)</a:t>
              </a:r>
              <a:endParaRPr lang="en-GB" sz="12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5E261AF3-74F1-475F-829F-FA1E361726A8}"/>
                </a:ext>
              </a:extLst>
            </p:cNvPr>
            <p:cNvSpPr txBox="1"/>
            <p:nvPr/>
          </p:nvSpPr>
          <p:spPr>
            <a:xfrm>
              <a:off x="8534400" y="5303447"/>
              <a:ext cx="1372362" cy="276999"/>
            </a:xfrm>
            <a:prstGeom prst="rect">
              <a:avLst/>
            </a:prstGeom>
            <a:noFill/>
          </p:spPr>
          <p:txBody>
            <a:bodyPr wrap="square">
              <a:spAutoFit/>
            </a:bodyPr>
            <a:lstStyle/>
            <a:p>
              <a:pPr>
                <a:spcAft>
                  <a:spcPts val="0"/>
                </a:spcAft>
              </a:pPr>
              <a:r>
                <a:rPr lang="en-US" sz="1200" i="1" dirty="0">
                  <a:effectLst/>
                  <a:latin typeface="Arial" panose="020B0604020202020204" pitchFamily="34" charset="0"/>
                  <a:ea typeface="Times New Roman" panose="02020603050405020304" pitchFamily="18" charset="0"/>
                </a:rPr>
                <a:t>(Vertical)</a:t>
              </a:r>
              <a:endParaRPr lang="en-GB" sz="1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5939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0A8D7-BBB3-4005-A09C-20D7A0A5B00A}"/>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6A316341-1134-466A-B751-16DADF00BB0A}"/>
              </a:ext>
            </a:extLst>
          </p:cNvPr>
          <p:cNvSpPr>
            <a:spLocks noGrp="1"/>
          </p:cNvSpPr>
          <p:nvPr>
            <p:ph type="title"/>
          </p:nvPr>
        </p:nvSpPr>
        <p:spPr/>
        <p:txBody>
          <a:bodyPr/>
          <a:lstStyle/>
          <a:p>
            <a:r>
              <a:rPr lang="en-GB" dirty="0"/>
              <a:t>Summary of translation</a:t>
            </a:r>
          </a:p>
        </p:txBody>
      </p:sp>
      <p:sp>
        <p:nvSpPr>
          <p:cNvPr id="5" name="TextBox 4">
            <a:extLst>
              <a:ext uri="{FF2B5EF4-FFF2-40B4-BE49-F238E27FC236}">
                <a16:creationId xmlns:a16="http://schemas.microsoft.com/office/drawing/2014/main" id="{DB7A5EFA-1984-4F1B-9BAE-5F85A027D5E5}"/>
              </a:ext>
            </a:extLst>
          </p:cNvPr>
          <p:cNvSpPr txBox="1"/>
          <p:nvPr/>
        </p:nvSpPr>
        <p:spPr>
          <a:xfrm>
            <a:off x="762000" y="838200"/>
            <a:ext cx="6705600" cy="1552989"/>
          </a:xfrm>
          <a:prstGeom prst="rect">
            <a:avLst/>
          </a:prstGeom>
          <a:noFill/>
        </p:spPr>
        <p:txBody>
          <a:bodyPr wrap="square">
            <a:spAutoFit/>
          </a:bodyPr>
          <a:lstStyle/>
          <a:p>
            <a:pPr algn="just" eaLnBrk="0" hangingPunct="0">
              <a:lnSpc>
                <a:spcPct val="115000"/>
              </a:lnSpc>
              <a:spcBef>
                <a:spcPts val="600"/>
              </a:spcBef>
              <a:spcAft>
                <a:spcPts val="1000"/>
              </a:spcAft>
            </a:pPr>
            <a:r>
              <a:rPr lang="en-US" sz="1800" b="1" i="1" dirty="0">
                <a:effectLst/>
                <a:ea typeface="Times New Roman" panose="02020603050405020304" pitchFamily="18" charset="0"/>
                <a:cs typeface="Arial" panose="020B0604020202020204" pitchFamily="34" charset="0"/>
              </a:rPr>
              <a:t>Function:</a:t>
            </a:r>
            <a:r>
              <a:rPr lang="en-US" sz="1800" dirty="0">
                <a:effectLst/>
                <a:ea typeface="Times New Roman" panose="02020603050405020304" pitchFamily="18" charset="0"/>
                <a:cs typeface="Arial" panose="020B0604020202020204" pitchFamily="34" charset="0"/>
              </a:rPr>
              <a:t> Beam of length L fixed at one end, Stiffness-limited design</a:t>
            </a:r>
            <a:endParaRPr lang="en-GB" sz="2000" dirty="0">
              <a:effectLst/>
              <a:ea typeface="Times New Roman" panose="02020603050405020304" pitchFamily="18" charset="0"/>
              <a:cs typeface="Times New Roman" panose="02020603050405020304" pitchFamily="18" charset="0"/>
            </a:endParaRPr>
          </a:p>
          <a:p>
            <a:pPr algn="just" eaLnBrk="0" hangingPunct="0">
              <a:lnSpc>
                <a:spcPct val="115000"/>
              </a:lnSpc>
              <a:spcBef>
                <a:spcPts val="600"/>
              </a:spcBef>
              <a:spcAft>
                <a:spcPts val="1000"/>
              </a:spcAft>
            </a:pPr>
            <a:r>
              <a:rPr lang="en-US" sz="1800" dirty="0">
                <a:effectLst/>
                <a:ea typeface="Times New Roman" panose="02020603050405020304" pitchFamily="18" charset="0"/>
                <a:cs typeface="Arial" panose="020B0604020202020204" pitchFamily="34" charset="0"/>
              </a:rPr>
              <a:t>Mechanical constraints on the bending stiffness can then be used to eliminate a free design parameter, which enables a selection based on material properties alone:</a:t>
            </a:r>
            <a:endParaRPr lang="en-GB" sz="2000" dirty="0">
              <a:effectLst/>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58E6A30-9334-40A9-8651-30CD2D81027C}"/>
              </a:ext>
            </a:extLst>
          </p:cNvPr>
          <p:cNvSpPr txBox="1"/>
          <p:nvPr/>
        </p:nvSpPr>
        <p:spPr>
          <a:xfrm>
            <a:off x="762000" y="2514600"/>
            <a:ext cx="6093618" cy="907556"/>
          </a:xfrm>
          <a:prstGeom prst="rect">
            <a:avLst/>
          </a:prstGeom>
          <a:noFill/>
        </p:spPr>
        <p:txBody>
          <a:bodyPr wrap="square">
            <a:spAutoFit/>
          </a:bodyPr>
          <a:lstStyle/>
          <a:p>
            <a:pPr algn="just" eaLnBrk="0" hangingPunct="0">
              <a:lnSpc>
                <a:spcPct val="115000"/>
              </a:lnSpc>
              <a:spcBef>
                <a:spcPts val="600"/>
              </a:spcBef>
              <a:spcAft>
                <a:spcPts val="1000"/>
              </a:spcAft>
            </a:pPr>
            <a:r>
              <a:rPr lang="en-US" sz="1800" b="1" i="1" dirty="0">
                <a:effectLst/>
                <a:ea typeface="Times New Roman" panose="02020603050405020304" pitchFamily="18" charset="0"/>
                <a:cs typeface="Arial" panose="020B0604020202020204" pitchFamily="34" charset="0"/>
              </a:rPr>
              <a:t>Constraints:</a:t>
            </a:r>
            <a:r>
              <a:rPr lang="en-US" sz="1800" dirty="0">
                <a:effectLst/>
                <a:ea typeface="Times New Roman" panose="02020603050405020304" pitchFamily="18" charset="0"/>
                <a:cs typeface="Arial" panose="020B0604020202020204" pitchFamily="34" charset="0"/>
              </a:rPr>
              <a:t> Bending stiffness &gt; S* (both directions)</a:t>
            </a:r>
            <a:endParaRPr lang="en-GB" sz="2000" dirty="0">
              <a:effectLst/>
              <a:ea typeface="Times New Roman" panose="02020603050405020304" pitchFamily="18" charset="0"/>
              <a:cs typeface="Times New Roman" panose="02020603050405020304" pitchFamily="18" charset="0"/>
            </a:endParaRPr>
          </a:p>
          <a:p>
            <a:pPr algn="just" eaLnBrk="0" hangingPunct="0">
              <a:lnSpc>
                <a:spcPct val="115000"/>
              </a:lnSpc>
              <a:spcBef>
                <a:spcPts val="600"/>
              </a:spcBef>
              <a:spcAft>
                <a:spcPts val="0"/>
              </a:spcAft>
            </a:pPr>
            <a:r>
              <a:rPr lang="en-US" sz="1800" dirty="0">
                <a:effectLst/>
                <a:ea typeface="Times New Roman" panose="02020603050405020304" pitchFamily="18" charset="0"/>
                <a:cs typeface="Arial" panose="020B0604020202020204" pitchFamily="34" charset="0"/>
              </a:rPr>
              <a:t>(Stiffness-limited design)</a:t>
            </a:r>
            <a:endParaRPr lang="en-GB" sz="2000" dirty="0">
              <a:effectLst/>
              <a:ea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798DA358-84CF-452F-8B53-3F7F2DB96037}"/>
              </a:ext>
            </a:extLst>
          </p:cNvPr>
          <p:cNvGrpSpPr/>
          <p:nvPr/>
        </p:nvGrpSpPr>
        <p:grpSpPr>
          <a:xfrm>
            <a:off x="6324600" y="2555781"/>
            <a:ext cx="4345783" cy="1512434"/>
            <a:chOff x="2949178" y="4199906"/>
            <a:chExt cx="3102862" cy="1512434"/>
          </a:xfrm>
        </p:grpSpPr>
        <p:sp>
          <p:nvSpPr>
            <p:cNvPr id="37" name="Rectangle 36">
              <a:extLst>
                <a:ext uri="{FF2B5EF4-FFF2-40B4-BE49-F238E27FC236}">
                  <a16:creationId xmlns:a16="http://schemas.microsoft.com/office/drawing/2014/main" id="{B28A0414-1C87-4B92-BBEF-D12B492E2759}"/>
                </a:ext>
              </a:extLst>
            </p:cNvPr>
            <p:cNvSpPr>
              <a:spLocks noChangeArrowheads="1"/>
            </p:cNvSpPr>
            <p:nvPr/>
          </p:nvSpPr>
          <p:spPr bwMode="auto">
            <a:xfrm>
              <a:off x="2971801" y="4199906"/>
              <a:ext cx="2640257"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ot="0" vert="horz" wrap="square" lIns="91440" tIns="45720" rIns="91440" bIns="45720" anchor="t" anchorCtr="0" upright="1">
              <a:noAutofit/>
            </a:bodyPr>
            <a:lstStyle/>
            <a:p>
              <a:pPr algn="just" eaLnBrk="0" hangingPunct="0">
                <a:lnSpc>
                  <a:spcPct val="115000"/>
                </a:lnSpc>
                <a:spcBef>
                  <a:spcPts val="600"/>
                </a:spcBef>
                <a:spcAft>
                  <a:spcPts val="1000"/>
                </a:spcAft>
              </a:pPr>
              <a:r>
                <a:rPr lang="en-US" sz="1200" i="1" dirty="0">
                  <a:effectLst/>
                  <a:latin typeface="Arial" panose="020B0604020202020204" pitchFamily="34" charset="0"/>
                  <a:ea typeface="Times New Roman" panose="02020603050405020304" pitchFamily="18" charset="0"/>
                  <a:cs typeface="Arial" panose="020B0604020202020204" pitchFamily="34" charset="0"/>
                </a:rPr>
                <a:t>Vertical</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4F9B48E1-3033-43D9-B149-75BEA9848F33}"/>
                </a:ext>
              </a:extLst>
            </p:cNvPr>
            <p:cNvSpPr>
              <a:spLocks noChangeArrowheads="1"/>
            </p:cNvSpPr>
            <p:nvPr/>
          </p:nvSpPr>
          <p:spPr bwMode="auto">
            <a:xfrm>
              <a:off x="2949178" y="5100438"/>
              <a:ext cx="3102862" cy="61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100" i="1" dirty="0">
                  <a:effectLst/>
                  <a:latin typeface="Arial" panose="020B0604020202020204" pitchFamily="34" charset="0"/>
                  <a:ea typeface="Times New Roman" panose="02020603050405020304" pitchFamily="18" charset="0"/>
                </a:rPr>
                <a:t>Horizontal:</a:t>
              </a:r>
              <a:endParaRPr lang="en-GB" dirty="0">
                <a:effectLst/>
                <a:latin typeface="Times New Roman" panose="02020603050405020304" pitchFamily="18" charset="0"/>
                <a:ea typeface="Times New Roman" panose="02020603050405020304" pitchFamily="18" charset="0"/>
              </a:endParaRPr>
            </a:p>
            <a:p>
              <a:pPr>
                <a:spcAft>
                  <a:spcPts val="0"/>
                </a:spcAft>
              </a:pPr>
              <a:r>
                <a:rPr lang="en-GB" sz="800" dirty="0">
                  <a:effectLst/>
                  <a:latin typeface="Times New Roman" panose="02020603050405020304" pitchFamily="18" charset="0"/>
                  <a:ea typeface="Times New Roman" panose="02020603050405020304" pitchFamily="18" charset="0"/>
                </a:rPr>
                <a:t> </a:t>
              </a:r>
              <a:endParaRPr lang="en-GB" dirty="0">
                <a:effectLst/>
                <a:latin typeface="Times New Roman" panose="02020603050405020304" pitchFamily="18" charset="0"/>
                <a:ea typeface="Times New Roman" panose="02020603050405020304" pitchFamily="18" charset="0"/>
              </a:endParaRPr>
            </a:p>
          </p:txBody>
        </p:sp>
      </p:grpSp>
      <p:graphicFrame>
        <p:nvGraphicFramePr>
          <p:cNvPr id="48" name="Table 47">
            <a:extLst>
              <a:ext uri="{FF2B5EF4-FFF2-40B4-BE49-F238E27FC236}">
                <a16:creationId xmlns:a16="http://schemas.microsoft.com/office/drawing/2014/main" id="{E7E2A06A-D373-4FED-9744-4F1C6F23B047}"/>
              </a:ext>
            </a:extLst>
          </p:cNvPr>
          <p:cNvGraphicFramePr>
            <a:graphicFrameLocks noGrp="1"/>
          </p:cNvGraphicFramePr>
          <p:nvPr/>
        </p:nvGraphicFramePr>
        <p:xfrm>
          <a:off x="7543567" y="4449145"/>
          <a:ext cx="3584945" cy="1403033"/>
        </p:xfrm>
        <a:graphic>
          <a:graphicData uri="http://schemas.openxmlformats.org/drawingml/2006/table">
            <a:tbl>
              <a:tblPr firstRow="1" firstCol="1" bandRow="1">
                <a:tableStyleId>{5C22544A-7EE6-4342-B048-85BDC9FD1C3A}</a:tableStyleId>
              </a:tblPr>
              <a:tblGrid>
                <a:gridCol w="1558121">
                  <a:extLst>
                    <a:ext uri="{9D8B030D-6E8A-4147-A177-3AD203B41FA5}">
                      <a16:colId xmlns:a16="http://schemas.microsoft.com/office/drawing/2014/main" val="1304807345"/>
                    </a:ext>
                  </a:extLst>
                </a:gridCol>
                <a:gridCol w="2026824">
                  <a:extLst>
                    <a:ext uri="{9D8B030D-6E8A-4147-A177-3AD203B41FA5}">
                      <a16:colId xmlns:a16="http://schemas.microsoft.com/office/drawing/2014/main" val="1928751386"/>
                    </a:ext>
                  </a:extLst>
                </a:gridCol>
              </a:tblGrid>
              <a:tr h="0">
                <a:tc>
                  <a:txBody>
                    <a:bodyPr/>
                    <a:lstStyle/>
                    <a:p>
                      <a:pPr algn="r">
                        <a:lnSpc>
                          <a:spcPct val="150000"/>
                        </a:lnSpc>
                        <a:spcAft>
                          <a:spcPts val="0"/>
                        </a:spcAft>
                        <a:tabLst>
                          <a:tab pos="269875" algn="l"/>
                          <a:tab pos="269875" algn="l"/>
                        </a:tabLst>
                      </a:pPr>
                      <a:r>
                        <a:rPr lang="en-GB" sz="1200" kern="1200">
                          <a:solidFill>
                            <a:schemeClr val="tx1"/>
                          </a:solidFill>
                          <a:effectLst/>
                        </a:rPr>
                        <a:t>m = mass</a:t>
                      </a:r>
                      <a:endParaRPr lang="en-GB" sz="1600">
                        <a:solidFill>
                          <a:schemeClr val="tx1"/>
                        </a:solidFill>
                        <a:effectLst/>
                      </a:endParaRPr>
                    </a:p>
                    <a:p>
                      <a:pPr algn="r">
                        <a:lnSpc>
                          <a:spcPct val="150000"/>
                        </a:lnSpc>
                        <a:spcAft>
                          <a:spcPts val="0"/>
                        </a:spcAft>
                        <a:tabLst>
                          <a:tab pos="269875" algn="l"/>
                          <a:tab pos="269875" algn="l"/>
                        </a:tabLst>
                      </a:pPr>
                      <a:r>
                        <a:rPr lang="en-GB" sz="1200" kern="1200">
                          <a:solidFill>
                            <a:schemeClr val="tx1"/>
                          </a:solidFill>
                          <a:effectLst/>
                          <a:sym typeface="Symbol" panose="05050102010706020507" pitchFamily="18" charset="2"/>
                        </a:rPr>
                        <a:t></a:t>
                      </a:r>
                      <a:r>
                        <a:rPr lang="en-GB" sz="1200" kern="1200">
                          <a:solidFill>
                            <a:schemeClr val="tx1"/>
                          </a:solidFill>
                          <a:effectLst/>
                        </a:rPr>
                        <a:t> = density</a:t>
                      </a:r>
                      <a:endParaRPr lang="en-GB" sz="1600">
                        <a:solidFill>
                          <a:schemeClr val="tx1"/>
                        </a:solidFill>
                        <a:effectLst/>
                      </a:endParaRPr>
                    </a:p>
                    <a:p>
                      <a:pPr algn="r">
                        <a:lnSpc>
                          <a:spcPct val="150000"/>
                        </a:lnSpc>
                        <a:spcAft>
                          <a:spcPts val="0"/>
                        </a:spcAft>
                        <a:tabLst>
                          <a:tab pos="269875" algn="l"/>
                          <a:tab pos="269875" algn="l"/>
                        </a:tabLst>
                      </a:pPr>
                      <a:r>
                        <a:rPr lang="en-GB" sz="1200" kern="1200">
                          <a:solidFill>
                            <a:schemeClr val="tx1"/>
                          </a:solidFill>
                          <a:effectLst/>
                        </a:rPr>
                        <a:t>S  = stiffness (F/</a:t>
                      </a:r>
                      <a:r>
                        <a:rPr lang="el-GR" sz="1200" kern="1200">
                          <a:solidFill>
                            <a:schemeClr val="tx1"/>
                          </a:solidFill>
                          <a:effectLst/>
                        </a:rPr>
                        <a:t>δ</a:t>
                      </a:r>
                      <a:r>
                        <a:rPr lang="en-GB" sz="1200" kern="1200">
                          <a:solidFill>
                            <a:schemeClr val="tx1"/>
                          </a:solidFill>
                          <a:effectLst/>
                        </a:rPr>
                        <a:t>)</a:t>
                      </a:r>
                      <a:endParaRPr lang="en-GB" sz="1600">
                        <a:solidFill>
                          <a:schemeClr val="tx1"/>
                        </a:solidFill>
                        <a:effectLst/>
                      </a:endParaRPr>
                    </a:p>
                    <a:p>
                      <a:pPr algn="r">
                        <a:lnSpc>
                          <a:spcPct val="150000"/>
                        </a:lnSpc>
                        <a:spcAft>
                          <a:spcPts val="0"/>
                        </a:spcAft>
                        <a:tabLst>
                          <a:tab pos="269875" algn="l"/>
                          <a:tab pos="269875" algn="l"/>
                        </a:tabLst>
                      </a:pPr>
                      <a:r>
                        <a:rPr lang="el-GR" sz="1200" kern="1200">
                          <a:solidFill>
                            <a:schemeClr val="tx1"/>
                          </a:solidFill>
                          <a:effectLst/>
                        </a:rPr>
                        <a:t>δ</a:t>
                      </a:r>
                      <a:r>
                        <a:rPr lang="en-GB" sz="1200" kern="1200">
                          <a:solidFill>
                            <a:schemeClr val="tx1"/>
                          </a:solidFill>
                          <a:effectLst/>
                        </a:rPr>
                        <a:t> = deflection</a:t>
                      </a:r>
                      <a:endParaRPr lang="en-GB" sz="1600">
                        <a:solidFill>
                          <a:schemeClr val="tx1"/>
                        </a:solidFill>
                        <a:effectLst/>
                      </a:endParaRPr>
                    </a:p>
                    <a:p>
                      <a:pPr algn="l" eaLnBrk="0" hangingPunct="0">
                        <a:lnSpc>
                          <a:spcPct val="115000"/>
                        </a:lnSpc>
                        <a:spcBef>
                          <a:spcPts val="600"/>
                        </a:spcBef>
                        <a:spcAft>
                          <a:spcPts val="1000"/>
                        </a:spcAft>
                        <a:tabLst>
                          <a:tab pos="269875" algn="l"/>
                          <a:tab pos="269875" algn="l"/>
                        </a:tabLst>
                      </a:pPr>
                      <a:r>
                        <a:rPr lang="en-US" sz="1400">
                          <a:solidFill>
                            <a:schemeClr val="tx1"/>
                          </a:solidFill>
                          <a:effectLst/>
                        </a:rPr>
                        <a:t> </a:t>
                      </a:r>
                      <a:endParaRPr lang="en-GB"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r">
                        <a:lnSpc>
                          <a:spcPct val="150000"/>
                        </a:lnSpc>
                        <a:spcAft>
                          <a:spcPts val="0"/>
                        </a:spcAft>
                        <a:tabLst>
                          <a:tab pos="269875" algn="l"/>
                          <a:tab pos="269875" algn="l"/>
                        </a:tabLst>
                      </a:pPr>
                      <a:r>
                        <a:rPr lang="en-GB" sz="1200" kern="1200" dirty="0">
                          <a:solidFill>
                            <a:schemeClr val="tx1"/>
                          </a:solidFill>
                          <a:effectLst/>
                        </a:rPr>
                        <a:t>This beam: </a:t>
                      </a:r>
                      <a:r>
                        <a:rPr lang="el-GR" sz="1200" kern="1200" dirty="0">
                          <a:solidFill>
                            <a:schemeClr val="tx1"/>
                          </a:solidFill>
                          <a:effectLst/>
                        </a:rPr>
                        <a:t>δ</a:t>
                      </a:r>
                      <a:r>
                        <a:rPr lang="en-GB" sz="1200" kern="1200" dirty="0">
                          <a:solidFill>
                            <a:schemeClr val="tx1"/>
                          </a:solidFill>
                          <a:effectLst/>
                        </a:rPr>
                        <a:t> = FL</a:t>
                      </a:r>
                      <a:r>
                        <a:rPr lang="en-GB" sz="1200" kern="1200" baseline="30000" dirty="0">
                          <a:solidFill>
                            <a:schemeClr val="tx1"/>
                          </a:solidFill>
                          <a:effectLst/>
                        </a:rPr>
                        <a:t>3</a:t>
                      </a:r>
                      <a:r>
                        <a:rPr lang="en-GB" sz="1200" kern="1200" dirty="0">
                          <a:solidFill>
                            <a:schemeClr val="tx1"/>
                          </a:solidFill>
                          <a:effectLst/>
                        </a:rPr>
                        <a:t>/CEI</a:t>
                      </a:r>
                      <a:endParaRPr lang="en-GB" sz="1600" dirty="0">
                        <a:solidFill>
                          <a:schemeClr val="tx1"/>
                        </a:solidFill>
                        <a:effectLst/>
                      </a:endParaRPr>
                    </a:p>
                    <a:p>
                      <a:pPr algn="r">
                        <a:lnSpc>
                          <a:spcPct val="150000"/>
                        </a:lnSpc>
                        <a:spcAft>
                          <a:spcPts val="0"/>
                        </a:spcAft>
                        <a:tabLst>
                          <a:tab pos="269875" algn="l"/>
                          <a:tab pos="269875" algn="l"/>
                        </a:tabLst>
                      </a:pPr>
                      <a:r>
                        <a:rPr lang="en-GB" sz="1200" kern="1200" dirty="0">
                          <a:solidFill>
                            <a:schemeClr val="tx1"/>
                          </a:solidFill>
                          <a:effectLst/>
                        </a:rPr>
                        <a:t>C = constant (here, 3 to 8)</a:t>
                      </a:r>
                      <a:endParaRPr lang="en-GB" sz="1600" dirty="0">
                        <a:solidFill>
                          <a:schemeClr val="tx1"/>
                        </a:solidFill>
                        <a:effectLst/>
                      </a:endParaRPr>
                    </a:p>
                    <a:p>
                      <a:pPr algn="r">
                        <a:lnSpc>
                          <a:spcPct val="150000"/>
                        </a:lnSpc>
                        <a:spcAft>
                          <a:spcPts val="0"/>
                        </a:spcAft>
                        <a:tabLst>
                          <a:tab pos="269875" algn="l"/>
                          <a:tab pos="269875" algn="l"/>
                        </a:tabLst>
                      </a:pPr>
                      <a:r>
                        <a:rPr lang="en-GB" sz="1200" kern="1200" dirty="0">
                          <a:solidFill>
                            <a:schemeClr val="tx1"/>
                          </a:solidFill>
                          <a:effectLst/>
                        </a:rPr>
                        <a:t>E = Young’s modulus</a:t>
                      </a:r>
                      <a:endParaRPr lang="en-GB" sz="1600" dirty="0">
                        <a:solidFill>
                          <a:schemeClr val="tx1"/>
                        </a:solidFill>
                        <a:effectLst/>
                      </a:endParaRPr>
                    </a:p>
                    <a:p>
                      <a:pPr algn="r">
                        <a:lnSpc>
                          <a:spcPct val="150000"/>
                        </a:lnSpc>
                        <a:spcAft>
                          <a:spcPts val="0"/>
                        </a:spcAft>
                        <a:tabLst>
                          <a:tab pos="269875" algn="l"/>
                          <a:tab pos="269875" algn="l"/>
                        </a:tabLst>
                      </a:pPr>
                      <a:r>
                        <a:rPr lang="en-GB" sz="1200" kern="1200" dirty="0">
                          <a:solidFill>
                            <a:schemeClr val="tx1"/>
                          </a:solidFill>
                          <a:effectLst/>
                        </a:rPr>
                        <a:t>I = second moment of area</a:t>
                      </a:r>
                      <a:endParaRPr lang="en-GB" sz="1600" dirty="0">
                        <a:solidFill>
                          <a:schemeClr val="tx1"/>
                        </a:solidFill>
                        <a:effectLst/>
                      </a:endParaRPr>
                    </a:p>
                    <a:p>
                      <a:pPr algn="r">
                        <a:lnSpc>
                          <a:spcPct val="150000"/>
                        </a:lnSpc>
                        <a:spcAft>
                          <a:spcPts val="0"/>
                        </a:spcAft>
                        <a:tabLst>
                          <a:tab pos="269875" algn="l"/>
                          <a:tab pos="269875" algn="l"/>
                        </a:tabLst>
                      </a:pPr>
                      <a:r>
                        <a:rPr lang="en-GB" sz="1200" kern="1200" dirty="0">
                          <a:solidFill>
                            <a:schemeClr val="tx1"/>
                          </a:solidFill>
                          <a:effectLst/>
                        </a:rPr>
                        <a:t>(I  =  bh</a:t>
                      </a:r>
                      <a:r>
                        <a:rPr lang="en-GB" sz="1200" kern="1200" baseline="30000" dirty="0">
                          <a:solidFill>
                            <a:schemeClr val="tx1"/>
                          </a:solidFill>
                          <a:effectLst/>
                        </a:rPr>
                        <a:t>3</a:t>
                      </a:r>
                      <a:r>
                        <a:rPr lang="en-GB" sz="1200" kern="1200" dirty="0">
                          <a:solidFill>
                            <a:schemeClr val="tx1"/>
                          </a:solidFill>
                          <a:effectLst/>
                        </a:rPr>
                        <a:t>/12 ↕ or b</a:t>
                      </a:r>
                      <a:r>
                        <a:rPr lang="en-GB" sz="1200" kern="1200" baseline="30000" dirty="0">
                          <a:solidFill>
                            <a:schemeClr val="tx1"/>
                          </a:solidFill>
                          <a:effectLst/>
                        </a:rPr>
                        <a:t>3</a:t>
                      </a:r>
                      <a:r>
                        <a:rPr lang="en-GB" sz="1200" kern="1200" dirty="0">
                          <a:solidFill>
                            <a:schemeClr val="tx1"/>
                          </a:solidFill>
                          <a:effectLst/>
                        </a:rPr>
                        <a:t>h/12 ↔)</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2855503061"/>
                  </a:ext>
                </a:extLst>
              </a:tr>
            </a:tbl>
          </a:graphicData>
        </a:graphic>
      </p:graphicFrame>
      <p:sp>
        <p:nvSpPr>
          <p:cNvPr id="49" name="Rectangle 19">
            <a:extLst>
              <a:ext uri="{FF2B5EF4-FFF2-40B4-BE49-F238E27FC236}">
                <a16:creationId xmlns:a16="http://schemas.microsoft.com/office/drawing/2014/main" id="{7ADEAF54-F8A5-4FAD-AAF4-AEC7F36A98F3}"/>
              </a:ext>
            </a:extLst>
          </p:cNvPr>
          <p:cNvSpPr>
            <a:spLocks noChangeArrowheads="1"/>
          </p:cNvSpPr>
          <p:nvPr/>
        </p:nvSpPr>
        <p:spPr bwMode="auto">
          <a:xfrm>
            <a:off x="6884647" y="4495023"/>
            <a:ext cx="81155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n-GB" altLang="en-US" sz="11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Where</a:t>
            </a:r>
            <a:r>
              <a:rPr kumimoji="0" lang="en-GB" altLang="en-US" sz="9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US" sz="7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44BB3021-8206-4C30-9A88-AB6A86942FE2}"/>
              </a:ext>
            </a:extLst>
          </p:cNvPr>
          <p:cNvSpPr txBox="1"/>
          <p:nvPr/>
        </p:nvSpPr>
        <p:spPr>
          <a:xfrm>
            <a:off x="810367" y="3581400"/>
            <a:ext cx="6319150" cy="2492990"/>
          </a:xfrm>
          <a:prstGeom prst="rect">
            <a:avLst/>
          </a:prstGeom>
          <a:noFill/>
        </p:spPr>
        <p:txBody>
          <a:bodyPr wrap="square">
            <a:spAutoFit/>
          </a:bodyPr>
          <a:lstStyle/>
          <a:p>
            <a:pPr eaLnBrk="0" hangingPunct="0">
              <a:spcAft>
                <a:spcPts val="800"/>
              </a:spcAft>
            </a:pPr>
            <a:r>
              <a:rPr lang="en-US" b="1" i="1" dirty="0">
                <a:ea typeface="Calibri" panose="020F0502020204030204" pitchFamily="34" charset="0"/>
                <a:cs typeface="Arial" panose="020B0604020202020204" pitchFamily="34" charset="0"/>
              </a:rPr>
              <a:t>D</a:t>
            </a:r>
            <a:r>
              <a:rPr lang="en-US" b="1" i="1" dirty="0">
                <a:effectLst/>
                <a:ea typeface="Calibri" panose="020F0502020204030204" pitchFamily="34" charset="0"/>
                <a:cs typeface="Arial" panose="020B0604020202020204" pitchFamily="34" charset="0"/>
              </a:rPr>
              <a:t>esign constraints are:</a:t>
            </a:r>
            <a:endParaRPr lang="en-GB" b="1" i="1" dirty="0">
              <a:effectLst/>
              <a:ea typeface="Calibri" panose="020F0502020204030204" pitchFamily="34" charset="0"/>
              <a:cs typeface="Arial" panose="020B0604020202020204" pitchFamily="34" charset="0"/>
            </a:endParaRPr>
          </a:p>
          <a:p>
            <a:pPr marL="342900" lvl="0" indent="-342900" eaLnBrk="0" fontAlgn="base" hangingPunct="0">
              <a:spcBef>
                <a:spcPts val="335"/>
              </a:spcBef>
              <a:spcAft>
                <a:spcPts val="170"/>
              </a:spcAft>
              <a:buFont typeface="Symbol" panose="05050102010706020507" pitchFamily="18" charset="2"/>
              <a:buChar char=""/>
            </a:pPr>
            <a:r>
              <a:rPr lang="en-US" i="1" kern="1200" dirty="0">
                <a:effectLst/>
                <a:ea typeface="+mn-ea"/>
                <a:cs typeface="+mn-cs"/>
              </a:rPr>
              <a:t>Min/Max service temperature</a:t>
            </a:r>
            <a:r>
              <a:rPr lang="en-US" kern="1200" dirty="0">
                <a:effectLst/>
                <a:ea typeface="+mn-ea"/>
                <a:cs typeface="+mn-cs"/>
              </a:rPr>
              <a:t>:</a:t>
            </a:r>
            <a:r>
              <a:rPr lang="en-US" b="1" kern="1200" dirty="0">
                <a:effectLst/>
                <a:ea typeface="+mn-ea"/>
                <a:cs typeface="+mn-cs"/>
              </a:rPr>
              <a:t> -40°C / +110°C</a:t>
            </a:r>
            <a:endParaRPr lang="en-GB" dirty="0">
              <a:effectLst/>
              <a:ea typeface="Times New Roman" panose="02020603050405020304" pitchFamily="18" charset="0"/>
            </a:endParaRPr>
          </a:p>
          <a:p>
            <a:pPr marL="342900" lvl="0" indent="-342900" eaLnBrk="0" fontAlgn="base" hangingPunct="0">
              <a:spcBef>
                <a:spcPts val="335"/>
              </a:spcBef>
              <a:spcAft>
                <a:spcPts val="170"/>
              </a:spcAft>
              <a:buFont typeface="Symbol" panose="05050102010706020507" pitchFamily="18" charset="2"/>
              <a:buChar char=""/>
              <a:tabLst>
                <a:tab pos="457200" algn="l"/>
              </a:tabLst>
            </a:pPr>
            <a:r>
              <a:rPr lang="en-US" i="1" kern="1200" dirty="0">
                <a:effectLst/>
                <a:ea typeface="+mn-ea"/>
                <a:cs typeface="+mn-cs"/>
              </a:rPr>
              <a:t>Resistance to water (fresh)</a:t>
            </a:r>
            <a:r>
              <a:rPr lang="en-US" kern="1200" dirty="0">
                <a:effectLst/>
                <a:ea typeface="+mn-ea"/>
                <a:cs typeface="+mn-cs"/>
              </a:rPr>
              <a:t>:</a:t>
            </a:r>
            <a:r>
              <a:rPr lang="en-US" i="1" kern="1200" dirty="0">
                <a:effectLst/>
                <a:ea typeface="+mn-ea"/>
                <a:cs typeface="+mn-cs"/>
              </a:rPr>
              <a:t> </a:t>
            </a:r>
            <a:r>
              <a:rPr lang="en-US" b="1" kern="1200" dirty="0">
                <a:effectLst/>
                <a:ea typeface="+mn-ea"/>
                <a:cs typeface="+mn-cs"/>
              </a:rPr>
              <a:t>excellent</a:t>
            </a:r>
            <a:endParaRPr lang="en-GB" dirty="0">
              <a:effectLst/>
              <a:ea typeface="Times New Roman" panose="02020603050405020304" pitchFamily="18" charset="0"/>
            </a:endParaRPr>
          </a:p>
          <a:p>
            <a:pPr marL="342900" lvl="0" indent="-342900" eaLnBrk="0" fontAlgn="base" hangingPunct="0">
              <a:spcBef>
                <a:spcPts val="335"/>
              </a:spcBef>
              <a:spcAft>
                <a:spcPts val="170"/>
              </a:spcAft>
              <a:buFont typeface="Symbol" panose="05050102010706020507" pitchFamily="18" charset="2"/>
              <a:buChar char=""/>
              <a:tabLst>
                <a:tab pos="457200" algn="l"/>
              </a:tabLst>
            </a:pPr>
            <a:r>
              <a:rPr lang="en-US" i="1" kern="1200" dirty="0">
                <a:effectLst/>
                <a:ea typeface="+mn-ea"/>
                <a:cs typeface="+mn-cs"/>
              </a:rPr>
              <a:t>Resistance to lubricating oil</a:t>
            </a:r>
            <a:r>
              <a:rPr lang="en-US" kern="1200" dirty="0">
                <a:effectLst/>
                <a:ea typeface="+mn-ea"/>
                <a:cs typeface="+mn-cs"/>
              </a:rPr>
              <a:t>: </a:t>
            </a:r>
            <a:r>
              <a:rPr lang="en-US" b="1" kern="1200" dirty="0">
                <a:effectLst/>
                <a:ea typeface="+mn-ea"/>
                <a:cs typeface="+mn-cs"/>
              </a:rPr>
              <a:t>excellent</a:t>
            </a:r>
            <a:endParaRPr lang="en-GB" dirty="0">
              <a:effectLst/>
              <a:ea typeface="Times New Roman" panose="02020603050405020304" pitchFamily="18" charset="0"/>
            </a:endParaRPr>
          </a:p>
          <a:p>
            <a:pPr marL="342900" lvl="0" indent="-342900" eaLnBrk="0" fontAlgn="base" hangingPunct="0">
              <a:spcBef>
                <a:spcPts val="335"/>
              </a:spcBef>
              <a:spcAft>
                <a:spcPts val="170"/>
              </a:spcAft>
              <a:buFont typeface="Symbol" panose="05050102010706020507" pitchFamily="18" charset="2"/>
              <a:buChar char=""/>
              <a:tabLst>
                <a:tab pos="457200" algn="l"/>
              </a:tabLst>
            </a:pPr>
            <a:r>
              <a:rPr lang="en-US" i="1" kern="1200" dirty="0">
                <a:effectLst/>
                <a:ea typeface="+mn-ea"/>
                <a:cs typeface="+mn-cs"/>
              </a:rPr>
              <a:t>Resistance to petrol (gasoline)</a:t>
            </a:r>
            <a:r>
              <a:rPr lang="en-US" kern="1200" dirty="0">
                <a:effectLst/>
                <a:ea typeface="+mn-ea"/>
                <a:cs typeface="+mn-cs"/>
              </a:rPr>
              <a:t>: </a:t>
            </a:r>
            <a:r>
              <a:rPr lang="en-US" b="1" kern="1200" dirty="0">
                <a:effectLst/>
                <a:ea typeface="+mn-ea"/>
                <a:cs typeface="+mn-cs"/>
              </a:rPr>
              <a:t>excellent</a:t>
            </a:r>
            <a:endParaRPr lang="en-GB" dirty="0">
              <a:effectLst/>
              <a:ea typeface="Times New Roman" panose="02020603050405020304" pitchFamily="18" charset="0"/>
            </a:endParaRPr>
          </a:p>
          <a:p>
            <a:pPr marL="342900" lvl="0" indent="-342900" eaLnBrk="0" fontAlgn="base" hangingPunct="0">
              <a:spcBef>
                <a:spcPts val="335"/>
              </a:spcBef>
              <a:spcAft>
                <a:spcPts val="170"/>
              </a:spcAft>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rPr>
              <a:t>No ceramics, foams or natural materials in the subset </a:t>
            </a:r>
          </a:p>
          <a:p>
            <a:pPr marL="342900" lvl="0" indent="-342900" eaLnBrk="0" fontAlgn="base" hangingPunct="0">
              <a:spcBef>
                <a:spcPts val="335"/>
              </a:spcBef>
              <a:spcAft>
                <a:spcPts val="170"/>
              </a:spcAft>
              <a:buFont typeface="Symbol" panose="05050102010706020507" pitchFamily="18" charset="2"/>
              <a:buChar char=""/>
              <a:tabLst>
                <a:tab pos="457200" algn="l"/>
              </a:tabLst>
            </a:pPr>
            <a:r>
              <a:rPr lang="en-US" i="1" kern="1200" dirty="0">
                <a:effectLst/>
                <a:ea typeface="+mn-ea"/>
                <a:cs typeface="+mn-cs"/>
              </a:rPr>
              <a:t>Mechanical properties</a:t>
            </a:r>
            <a:r>
              <a:rPr lang="en-US" kern="1200" dirty="0">
                <a:effectLst/>
                <a:ea typeface="+mn-ea"/>
                <a:cs typeface="+mn-cs"/>
              </a:rPr>
              <a:t>:</a:t>
            </a:r>
            <a:r>
              <a:rPr lang="en-US" i="1" kern="1200" dirty="0">
                <a:effectLst/>
                <a:ea typeface="+mn-ea"/>
                <a:cs typeface="+mn-cs"/>
              </a:rPr>
              <a:t> </a:t>
            </a:r>
            <a:r>
              <a:rPr lang="en-US" b="1" i="1" kern="1200" dirty="0">
                <a:effectLst/>
                <a:ea typeface="+mn-ea"/>
                <a:cs typeface="+mn-cs"/>
              </a:rPr>
              <a:t>considered separately</a:t>
            </a:r>
            <a:endParaRPr lang="en-GB"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Object 2">
                <a:extLst>
                  <a:ext uri="{FF2B5EF4-FFF2-40B4-BE49-F238E27FC236}">
                    <a16:creationId xmlns:a16="http://schemas.microsoft.com/office/drawing/2014/main" id="{8F964039-76D2-4653-BD60-DCB06A4B3585}"/>
                  </a:ext>
                </a:extLst>
              </p:cNvPr>
              <p:cNvSpPr txBox="1"/>
              <p:nvPr/>
            </p:nvSpPr>
            <p:spPr bwMode="auto">
              <a:xfrm>
                <a:off x="7619999" y="2317769"/>
                <a:ext cx="1323794" cy="678473"/>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662">
                          <a:solidFill>
                            <a:srgbClr val="000000"/>
                          </a:solidFill>
                          <a:latin typeface="Cambria Math" panose="02040503050406030204" pitchFamily="18" charset="0"/>
                        </a:rPr>
                        <m:t>M</m:t>
                      </m:r>
                      <m:r>
                        <a:rPr lang="en-GB" sz="1662">
                          <a:solidFill>
                            <a:srgbClr val="000000"/>
                          </a:solidFill>
                          <a:latin typeface="Cambria Math" panose="02040503050406030204" pitchFamily="18" charset="0"/>
                        </a:rPr>
                        <m:t>=</m:t>
                      </m:r>
                      <m:d>
                        <m:dPr>
                          <m:ctrlPr>
                            <a:rPr lang="en-GB" sz="1662" i="1">
                              <a:solidFill>
                                <a:srgbClr val="000000"/>
                              </a:solidFill>
                              <a:latin typeface="Cambria Math" panose="02040503050406030204" pitchFamily="18" charset="0"/>
                            </a:rPr>
                          </m:ctrlPr>
                        </m:dPr>
                        <m:e>
                          <m:f>
                            <m:fPr>
                              <m:ctrlPr>
                                <a:rPr lang="en-GB" sz="1662" i="1">
                                  <a:solidFill>
                                    <a:srgbClr val="000000"/>
                                  </a:solidFill>
                                  <a:latin typeface="Cambria Math" panose="02040503050406030204" pitchFamily="18" charset="0"/>
                                </a:rPr>
                              </m:ctrlPr>
                            </m:fPr>
                            <m:num>
                              <m:sSup>
                                <m:sSupPr>
                                  <m:ctrlPr>
                                    <a:rPr lang="en-GB" sz="1662" i="1">
                                      <a:solidFill>
                                        <a:srgbClr val="000000"/>
                                      </a:solidFill>
                                      <a:latin typeface="Cambria Math" panose="02040503050406030204" pitchFamily="18" charset="0"/>
                                    </a:rPr>
                                  </m:ctrlPr>
                                </m:sSupPr>
                                <m:e>
                                  <m:r>
                                    <m:rPr>
                                      <m:sty m:val="p"/>
                                    </m:rPr>
                                    <a:rPr lang="en-GB" sz="1662">
                                      <a:solidFill>
                                        <a:srgbClr val="000000"/>
                                      </a:solidFill>
                                      <a:latin typeface="Cambria Math" panose="02040503050406030204" pitchFamily="18" charset="0"/>
                                    </a:rPr>
                                    <m:t>E</m:t>
                                  </m:r>
                                </m:e>
                                <m:sup>
                                  <m:r>
                                    <a:rPr lang="en-GB" sz="1662">
                                      <a:solidFill>
                                        <a:srgbClr val="000000"/>
                                      </a:solidFill>
                                      <a:latin typeface="Cambria Math" panose="02040503050406030204" pitchFamily="18" charset="0"/>
                                    </a:rPr>
                                    <m:t>1/3</m:t>
                                  </m:r>
                                </m:sup>
                              </m:sSup>
                            </m:num>
                            <m:den>
                              <m:r>
                                <m:rPr>
                                  <m:sty m:val="p"/>
                                </m:rPr>
                                <a:rPr lang="en-GB" sz="1662">
                                  <a:solidFill>
                                    <a:srgbClr val="000000"/>
                                  </a:solidFill>
                                  <a:latin typeface="Cambria Math" panose="02040503050406030204" pitchFamily="18" charset="0"/>
                                </a:rPr>
                                <m:t>ρ</m:t>
                              </m:r>
                            </m:den>
                          </m:f>
                        </m:e>
                      </m:d>
                    </m:oMath>
                  </m:oMathPara>
                </a14:m>
                <a:endParaRPr lang="en-GB" sz="1662" dirty="0">
                  <a:cs typeface="Arial" panose="020B0604020202020204" pitchFamily="34" charset="0"/>
                </a:endParaRPr>
              </a:p>
            </p:txBody>
          </p:sp>
        </mc:Choice>
        <mc:Fallback xmlns="">
          <p:sp>
            <p:nvSpPr>
              <p:cNvPr id="6" name="Object 2">
                <a:extLst>
                  <a:ext uri="{FF2B5EF4-FFF2-40B4-BE49-F238E27FC236}">
                    <a16:creationId xmlns:a16="http://schemas.microsoft.com/office/drawing/2014/main" id="{8F964039-76D2-4653-BD60-DCB06A4B3585}"/>
                  </a:ext>
                </a:extLst>
              </p:cNvPr>
              <p:cNvSpPr txBox="1">
                <a:spLocks noRot="1" noChangeAspect="1" noMove="1" noResize="1" noEditPoints="1" noAdjustHandles="1" noChangeArrowheads="1" noChangeShapeType="1" noTextEdit="1"/>
              </p:cNvSpPr>
              <p:nvPr/>
            </p:nvSpPr>
            <p:spPr bwMode="auto">
              <a:xfrm>
                <a:off x="7619999" y="2317769"/>
                <a:ext cx="1323794" cy="678473"/>
              </a:xfrm>
              <a:prstGeom prst="rect">
                <a:avLst/>
              </a:prstGeom>
              <a:blipFill>
                <a:blip r:embed="rId3"/>
                <a:stretch>
                  <a:fillRect/>
                </a:stretch>
              </a:blipFill>
              <a:ln>
                <a:noFill/>
              </a:ln>
              <a:effectLst/>
            </p:spPr>
            <p:txBody>
              <a:bodyPr/>
              <a:lstStyle/>
              <a:p>
                <a:r>
                  <a:rPr lang="en-GB">
                    <a:noFill/>
                  </a:rPr>
                  <a:t> </a:t>
                </a:r>
              </a:p>
            </p:txBody>
          </p:sp>
        </mc:Fallback>
      </mc:AlternateContent>
      <p:sp>
        <p:nvSpPr>
          <p:cNvPr id="8" name="TextBox 7">
            <a:extLst>
              <a:ext uri="{FF2B5EF4-FFF2-40B4-BE49-F238E27FC236}">
                <a16:creationId xmlns:a16="http://schemas.microsoft.com/office/drawing/2014/main" id="{89AAEFD3-38CB-4BB4-B74C-5C8A28BBC85D}"/>
              </a:ext>
            </a:extLst>
          </p:cNvPr>
          <p:cNvSpPr txBox="1"/>
          <p:nvPr/>
        </p:nvSpPr>
        <p:spPr>
          <a:xfrm>
            <a:off x="9067800" y="3448989"/>
            <a:ext cx="798617" cy="319639"/>
          </a:xfrm>
          <a:prstGeom prst="rect">
            <a:avLst/>
          </a:prstGeom>
          <a:noFill/>
        </p:spPr>
        <p:txBody>
          <a:bodyPr wrap="none" rtlCol="0">
            <a:spAutoFit/>
          </a:bodyPr>
          <a:lstStyle/>
          <a:p>
            <a:r>
              <a:rPr lang="en-GB" sz="1477" dirty="0">
                <a:solidFill>
                  <a:srgbClr val="FFB71B"/>
                </a:solidFill>
              </a:rPr>
              <a:t>Slope=1</a:t>
            </a:r>
          </a:p>
        </p:txBody>
      </p:sp>
      <p:sp>
        <p:nvSpPr>
          <p:cNvPr id="9" name="TextBox 8">
            <a:extLst>
              <a:ext uri="{FF2B5EF4-FFF2-40B4-BE49-F238E27FC236}">
                <a16:creationId xmlns:a16="http://schemas.microsoft.com/office/drawing/2014/main" id="{A0BF775E-B333-4E14-A8E1-8B7360F6D57D}"/>
              </a:ext>
            </a:extLst>
          </p:cNvPr>
          <p:cNvSpPr txBox="1"/>
          <p:nvPr/>
        </p:nvSpPr>
        <p:spPr>
          <a:xfrm>
            <a:off x="9067800" y="2561877"/>
            <a:ext cx="798617" cy="319639"/>
          </a:xfrm>
          <a:prstGeom prst="rect">
            <a:avLst/>
          </a:prstGeom>
          <a:noFill/>
        </p:spPr>
        <p:txBody>
          <a:bodyPr wrap="none" rtlCol="0">
            <a:spAutoFit/>
          </a:bodyPr>
          <a:lstStyle/>
          <a:p>
            <a:r>
              <a:rPr lang="en-GB" sz="1477" dirty="0">
                <a:solidFill>
                  <a:srgbClr val="FFB71B"/>
                </a:solidFill>
              </a:rPr>
              <a:t>Slope=3</a:t>
            </a:r>
          </a:p>
        </p:txBody>
      </p:sp>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554240C6-309B-407C-887E-5A9878077941}"/>
                  </a:ext>
                </a:extLst>
              </p:cNvPr>
              <p:cNvSpPr txBox="1"/>
              <p:nvPr/>
            </p:nvSpPr>
            <p:spPr bwMode="auto">
              <a:xfrm>
                <a:off x="7717536" y="3269571"/>
                <a:ext cx="1323794" cy="678473"/>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662">
                          <a:solidFill>
                            <a:srgbClr val="000000"/>
                          </a:solidFill>
                          <a:latin typeface="Cambria Math" panose="02040503050406030204" pitchFamily="18" charset="0"/>
                        </a:rPr>
                        <m:t>M</m:t>
                      </m:r>
                      <m:r>
                        <a:rPr lang="en-GB" sz="1662" i="1">
                          <a:solidFill>
                            <a:srgbClr val="000000"/>
                          </a:solidFill>
                          <a:latin typeface="Cambria Math" panose="02040503050406030204" pitchFamily="18" charset="0"/>
                        </a:rPr>
                        <m:t>=</m:t>
                      </m:r>
                      <m:d>
                        <m:dPr>
                          <m:ctrlPr>
                            <a:rPr lang="en-GB" sz="1662" i="1">
                              <a:solidFill>
                                <a:srgbClr val="000000"/>
                              </a:solidFill>
                              <a:latin typeface="Cambria Math" panose="02040503050406030204" pitchFamily="18" charset="0"/>
                            </a:rPr>
                          </m:ctrlPr>
                        </m:dPr>
                        <m:e>
                          <m:f>
                            <m:fPr>
                              <m:ctrlPr>
                                <a:rPr lang="en-GB" sz="1662" i="1">
                                  <a:solidFill>
                                    <a:srgbClr val="000000"/>
                                  </a:solidFill>
                                  <a:latin typeface="Cambria Math" panose="02040503050406030204" pitchFamily="18" charset="0"/>
                                </a:rPr>
                              </m:ctrlPr>
                            </m:fPr>
                            <m:num>
                              <m:r>
                                <m:rPr>
                                  <m:sty m:val="p"/>
                                </m:rPr>
                                <a:rPr lang="en-GB" sz="1662">
                                  <a:solidFill>
                                    <a:srgbClr val="000000"/>
                                  </a:solidFill>
                                  <a:latin typeface="Cambria Math" panose="02040503050406030204" pitchFamily="18" charset="0"/>
                                </a:rPr>
                                <m:t>E</m:t>
                              </m:r>
                            </m:num>
                            <m:den>
                              <m:r>
                                <m:rPr>
                                  <m:sty m:val="p"/>
                                </m:rPr>
                                <a:rPr lang="en-GB" sz="1662" i="1">
                                  <a:solidFill>
                                    <a:srgbClr val="000000"/>
                                  </a:solidFill>
                                  <a:latin typeface="Cambria Math" panose="02040503050406030204" pitchFamily="18" charset="0"/>
                                </a:rPr>
                                <m:t>ρ</m:t>
                              </m:r>
                            </m:den>
                          </m:f>
                        </m:e>
                      </m:d>
                    </m:oMath>
                  </m:oMathPara>
                </a14:m>
                <a:endParaRPr lang="en-GB" sz="1662" dirty="0">
                  <a:cs typeface="Arial" panose="020B0604020202020204" pitchFamily="34" charset="0"/>
                </a:endParaRPr>
              </a:p>
            </p:txBody>
          </p:sp>
        </mc:Choice>
        <mc:Fallback xmlns="">
          <p:sp>
            <p:nvSpPr>
              <p:cNvPr id="10" name="Object 2">
                <a:extLst>
                  <a:ext uri="{FF2B5EF4-FFF2-40B4-BE49-F238E27FC236}">
                    <a16:creationId xmlns:a16="http://schemas.microsoft.com/office/drawing/2014/main" id="{554240C6-309B-407C-887E-5A9878077941}"/>
                  </a:ext>
                </a:extLst>
              </p:cNvPr>
              <p:cNvSpPr txBox="1">
                <a:spLocks noRot="1" noChangeAspect="1" noMove="1" noResize="1" noEditPoints="1" noAdjustHandles="1" noChangeArrowheads="1" noChangeShapeType="1" noTextEdit="1"/>
              </p:cNvSpPr>
              <p:nvPr/>
            </p:nvSpPr>
            <p:spPr bwMode="auto">
              <a:xfrm>
                <a:off x="7717536" y="3269571"/>
                <a:ext cx="1323794" cy="678473"/>
              </a:xfrm>
              <a:prstGeom prst="rect">
                <a:avLst/>
              </a:prstGeom>
              <a:blipFill>
                <a:blip r:embed="rId4"/>
                <a:stretch>
                  <a:fillRect/>
                </a:stretch>
              </a:blipFill>
              <a:ln>
                <a:noFill/>
              </a:ln>
              <a:effectLst/>
            </p:spPr>
            <p:txBody>
              <a:bodyPr/>
              <a:lstStyle/>
              <a:p>
                <a:r>
                  <a:rPr lang="en-GB">
                    <a:noFill/>
                  </a:rPr>
                  <a:t> </a:t>
                </a:r>
              </a:p>
            </p:txBody>
          </p:sp>
        </mc:Fallback>
      </mc:AlternateContent>
    </p:spTree>
    <p:extLst>
      <p:ext uri="{BB962C8B-B14F-4D97-AF65-F5344CB8AC3E}">
        <p14:creationId xmlns:p14="http://schemas.microsoft.com/office/powerpoint/2010/main" val="228196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388C8-C924-4FE7-8C94-2FD2BB3382F7}"/>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AB4A1D1B-9872-4643-949B-814C14953E30}"/>
              </a:ext>
            </a:extLst>
          </p:cNvPr>
          <p:cNvSpPr>
            <a:spLocks noGrp="1"/>
          </p:cNvSpPr>
          <p:nvPr>
            <p:ph type="title"/>
          </p:nvPr>
        </p:nvSpPr>
        <p:spPr/>
        <p:txBody>
          <a:bodyPr/>
          <a:lstStyle/>
          <a:p>
            <a:r>
              <a:rPr lang="en-GB" dirty="0"/>
              <a:t>Visual result to discuss and compare at Level 2</a:t>
            </a:r>
          </a:p>
        </p:txBody>
      </p:sp>
      <p:pic>
        <p:nvPicPr>
          <p:cNvPr id="11" name="Picture 10">
            <a:extLst>
              <a:ext uri="{FF2B5EF4-FFF2-40B4-BE49-F238E27FC236}">
                <a16:creationId xmlns:a16="http://schemas.microsoft.com/office/drawing/2014/main" id="{D9FBC6B7-42EE-441B-A351-505EAA71F69D}"/>
              </a:ext>
            </a:extLst>
          </p:cNvPr>
          <p:cNvPicPr/>
          <p:nvPr/>
        </p:nvPicPr>
        <p:blipFill>
          <a:blip r:embed="rId3"/>
          <a:stretch>
            <a:fillRect/>
          </a:stretch>
        </p:blipFill>
        <p:spPr>
          <a:xfrm>
            <a:off x="2057400" y="1219200"/>
            <a:ext cx="6705600" cy="4656389"/>
          </a:xfrm>
          <a:prstGeom prst="rect">
            <a:avLst/>
          </a:prstGeom>
        </p:spPr>
      </p:pic>
    </p:spTree>
    <p:extLst>
      <p:ext uri="{BB962C8B-B14F-4D97-AF65-F5344CB8AC3E}">
        <p14:creationId xmlns:p14="http://schemas.microsoft.com/office/powerpoint/2010/main" val="273482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679ACAF2-8F79-42C2-911B-2E2CB4293441}"/>
              </a:ext>
            </a:extLst>
          </p:cNvPr>
          <p:cNvSpPr/>
          <p:nvPr/>
        </p:nvSpPr>
        <p:spPr bwMode="auto">
          <a:xfrm rot="5400000">
            <a:off x="6586322" y="1794529"/>
            <a:ext cx="1219987" cy="246246"/>
          </a:xfrm>
          <a:prstGeom prst="parallelogram">
            <a:avLst>
              <a:gd name="adj" fmla="val 109906"/>
            </a:avLst>
          </a:prstGeom>
          <a:solidFill>
            <a:schemeClr val="bg1">
              <a:lumMod val="85000"/>
            </a:schemeClr>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662" b="1">
              <a:latin typeface="Arial" charset="0"/>
            </a:endParaRPr>
          </a:p>
        </p:txBody>
      </p:sp>
      <p:sp>
        <p:nvSpPr>
          <p:cNvPr id="7173" name="Rectangle 2"/>
          <p:cNvSpPr>
            <a:spLocks noGrp="1" noChangeArrowheads="1"/>
          </p:cNvSpPr>
          <p:nvPr>
            <p:ph type="title"/>
          </p:nvPr>
        </p:nvSpPr>
        <p:spPr>
          <a:prstGeom prst="rect">
            <a:avLst/>
          </a:prstGeom>
          <a:ln w="9525"/>
        </p:spPr>
        <p:txBody>
          <a:bodyPr/>
          <a:lstStyle/>
          <a:p>
            <a:r>
              <a:rPr lang="en-GB" dirty="0"/>
              <a:t>Index for a stiff, light chainsaw blade (vertical load)</a:t>
            </a:r>
          </a:p>
        </p:txBody>
      </p:sp>
      <p:grpSp>
        <p:nvGrpSpPr>
          <p:cNvPr id="7174" name="Group 66"/>
          <p:cNvGrpSpPr>
            <a:grpSpLocks/>
          </p:cNvGrpSpPr>
          <p:nvPr/>
        </p:nvGrpSpPr>
        <p:grpSpPr bwMode="auto">
          <a:xfrm>
            <a:off x="1820009" y="1274886"/>
            <a:ext cx="2669931" cy="385397"/>
            <a:chOff x="202" y="690"/>
            <a:chExt cx="1822" cy="263"/>
          </a:xfrm>
        </p:grpSpPr>
        <p:sp>
          <p:nvSpPr>
            <p:cNvPr id="7234" name="Text Box 4"/>
            <p:cNvSpPr txBox="1">
              <a:spLocks noChangeArrowheads="1"/>
            </p:cNvSpPr>
            <p:nvPr/>
          </p:nvSpPr>
          <p:spPr bwMode="auto">
            <a:xfrm>
              <a:off x="1493" y="690"/>
              <a:ext cx="5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lgn="ctr">
                <a:spcBef>
                  <a:spcPct val="50000"/>
                </a:spcBef>
                <a:spcAft>
                  <a:spcPct val="0"/>
                </a:spcAft>
                <a:buClrTx/>
                <a:buSzTx/>
                <a:buFontTx/>
                <a:buNone/>
              </a:pPr>
              <a:r>
                <a:rPr lang="en-GB" sz="1662" b="1" i="1" dirty="0">
                  <a:solidFill>
                    <a:sysClr val="windowText" lastClr="000000"/>
                  </a:solidFill>
                  <a:latin typeface="+mn-lt"/>
                </a:rPr>
                <a:t>Beam</a:t>
              </a:r>
            </a:p>
          </p:txBody>
        </p:sp>
        <p:sp>
          <p:nvSpPr>
            <p:cNvPr id="7235" name="AutoShape 5"/>
            <p:cNvSpPr>
              <a:spLocks noChangeArrowheads="1"/>
            </p:cNvSpPr>
            <p:nvPr/>
          </p:nvSpPr>
          <p:spPr bwMode="auto">
            <a:xfrm>
              <a:off x="202" y="690"/>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 Function  </a:t>
              </a:r>
            </a:p>
          </p:txBody>
        </p:sp>
      </p:grpSp>
      <p:grpSp>
        <p:nvGrpSpPr>
          <p:cNvPr id="4" name="Group 67"/>
          <p:cNvGrpSpPr>
            <a:grpSpLocks/>
          </p:cNvGrpSpPr>
          <p:nvPr/>
        </p:nvGrpSpPr>
        <p:grpSpPr bwMode="auto">
          <a:xfrm>
            <a:off x="1800959" y="2464778"/>
            <a:ext cx="6490188" cy="536331"/>
            <a:chOff x="189" y="1502"/>
            <a:chExt cx="4429" cy="366"/>
          </a:xfrm>
        </p:grpSpPr>
        <p:sp>
          <p:nvSpPr>
            <p:cNvPr id="7232" name="Text Box 10"/>
            <p:cNvSpPr txBox="1">
              <a:spLocks noChangeArrowheads="1"/>
            </p:cNvSpPr>
            <p:nvPr/>
          </p:nvSpPr>
          <p:spPr bwMode="auto">
            <a:xfrm>
              <a:off x="1501" y="1502"/>
              <a:ext cx="311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Char char="•"/>
              </a:pPr>
              <a:r>
                <a:rPr lang="en-GB" sz="1477" i="1" dirty="0">
                  <a:solidFill>
                    <a:sysClr val="windowText" lastClr="000000"/>
                  </a:solidFill>
                  <a:latin typeface="+mn-lt"/>
                </a:rPr>
                <a:t>  </a:t>
              </a:r>
              <a:r>
                <a:rPr lang="en-GB" sz="1477" b="1" i="1" dirty="0">
                  <a:solidFill>
                    <a:sysClr val="windowText" lastClr="000000"/>
                  </a:solidFill>
                  <a:latin typeface="+mn-lt"/>
                </a:rPr>
                <a:t>Length L is specified, b fixed by chain width</a:t>
              </a:r>
            </a:p>
            <a:p>
              <a:pPr>
                <a:spcBef>
                  <a:spcPct val="0"/>
                </a:spcBef>
                <a:spcAft>
                  <a:spcPct val="0"/>
                </a:spcAft>
                <a:buClrTx/>
                <a:buSzTx/>
                <a:buFontTx/>
                <a:buChar char="•"/>
              </a:pPr>
              <a:r>
                <a:rPr lang="en-GB" sz="1477" b="1" i="1" dirty="0">
                  <a:solidFill>
                    <a:sysClr val="windowText" lastClr="000000"/>
                  </a:solidFill>
                  <a:latin typeface="+mn-lt"/>
                </a:rPr>
                <a:t>  Must have bending stiffness &gt; S*</a:t>
              </a:r>
              <a:endParaRPr lang="en-GB" sz="1477" b="1" dirty="0">
                <a:solidFill>
                  <a:sysClr val="windowText" lastClr="000000"/>
                </a:solidFill>
                <a:latin typeface="+mn-lt"/>
              </a:endParaRPr>
            </a:p>
          </p:txBody>
        </p:sp>
        <p:sp>
          <p:nvSpPr>
            <p:cNvPr id="7233" name="AutoShape 11"/>
            <p:cNvSpPr>
              <a:spLocks noChangeArrowheads="1"/>
            </p:cNvSpPr>
            <p:nvPr/>
          </p:nvSpPr>
          <p:spPr bwMode="auto">
            <a:xfrm>
              <a:off x="189" y="1540"/>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a:t> Constraints</a:t>
              </a:r>
            </a:p>
          </p:txBody>
        </p:sp>
      </p:grpSp>
      <p:sp>
        <p:nvSpPr>
          <p:cNvPr id="7223" name="AutoShape 53"/>
          <p:cNvSpPr>
            <a:spLocks noChangeArrowheads="1"/>
          </p:cNvSpPr>
          <p:nvPr/>
        </p:nvSpPr>
        <p:spPr bwMode="auto">
          <a:xfrm rot="6622672">
            <a:off x="6410036" y="3887034"/>
            <a:ext cx="782515" cy="8088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70 h 21600"/>
              <a:gd name="T20" fmla="*/ 18439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56" y="11088"/>
                </a:moveTo>
                <a:cubicBezTo>
                  <a:pt x="18960" y="10992"/>
                  <a:pt x="18962" y="10896"/>
                  <a:pt x="18962" y="10800"/>
                </a:cubicBezTo>
                <a:cubicBezTo>
                  <a:pt x="18962" y="6292"/>
                  <a:pt x="15307" y="2638"/>
                  <a:pt x="10800" y="2638"/>
                </a:cubicBezTo>
                <a:cubicBezTo>
                  <a:pt x="6457" y="2637"/>
                  <a:pt x="2874" y="6038"/>
                  <a:pt x="2649" y="10375"/>
                </a:cubicBezTo>
                <a:lnTo>
                  <a:pt x="14" y="10238"/>
                </a:lnTo>
                <a:cubicBezTo>
                  <a:pt x="313" y="4499"/>
                  <a:pt x="5053" y="-1"/>
                  <a:pt x="10800" y="0"/>
                </a:cubicBezTo>
                <a:cubicBezTo>
                  <a:pt x="16764" y="0"/>
                  <a:pt x="21600" y="4835"/>
                  <a:pt x="21600" y="10800"/>
                </a:cubicBezTo>
                <a:cubicBezTo>
                  <a:pt x="21600" y="10927"/>
                  <a:pt x="21597" y="11054"/>
                  <a:pt x="21593" y="11182"/>
                </a:cubicBezTo>
                <a:lnTo>
                  <a:pt x="24291" y="11277"/>
                </a:lnTo>
                <a:lnTo>
                  <a:pt x="20133" y="15152"/>
                </a:lnTo>
                <a:lnTo>
                  <a:pt x="16258" y="10993"/>
                </a:lnTo>
                <a:lnTo>
                  <a:pt x="18956" y="11088"/>
                </a:lnTo>
                <a:close/>
              </a:path>
            </a:pathLst>
          </a:custGeom>
          <a:solidFill>
            <a:srgbClr val="FFB71B"/>
          </a:solidFill>
          <a:ln w="28575">
            <a:solidFill>
              <a:schemeClr val="tx1"/>
            </a:solidFill>
            <a:miter lim="800000"/>
            <a:headEnd/>
            <a:tailEnd/>
          </a:ln>
        </p:spPr>
        <p:txBody>
          <a:bodyPr rot="10800000" vert="eaVert" anchor="ctr"/>
          <a:lstStyle/>
          <a:p>
            <a:endParaRPr lang="en-GB" sz="1662" dirty="0"/>
          </a:p>
        </p:txBody>
      </p:sp>
      <p:grpSp>
        <p:nvGrpSpPr>
          <p:cNvPr id="6" name="Group 67"/>
          <p:cNvGrpSpPr>
            <a:grpSpLocks/>
          </p:cNvGrpSpPr>
          <p:nvPr/>
        </p:nvGrpSpPr>
        <p:grpSpPr bwMode="auto">
          <a:xfrm>
            <a:off x="1805209" y="4068347"/>
            <a:ext cx="4402014" cy="624653"/>
            <a:chOff x="644526" y="4116388"/>
            <a:chExt cx="4768849" cy="676707"/>
          </a:xfrm>
        </p:grpSpPr>
        <p:grpSp>
          <p:nvGrpSpPr>
            <p:cNvPr id="7226" name="Group 68"/>
            <p:cNvGrpSpPr>
              <a:grpSpLocks/>
            </p:cNvGrpSpPr>
            <p:nvPr/>
          </p:nvGrpSpPr>
          <p:grpSpPr bwMode="auto">
            <a:xfrm>
              <a:off x="644526" y="4116388"/>
              <a:ext cx="4154488" cy="652463"/>
              <a:chOff x="406" y="2593"/>
              <a:chExt cx="2617" cy="411"/>
            </a:xfrm>
          </p:grpSpPr>
          <p:sp>
            <p:nvSpPr>
              <p:cNvPr id="7228" name="Text Box 7"/>
              <p:cNvSpPr txBox="1">
                <a:spLocks noChangeArrowheads="1"/>
              </p:cNvSpPr>
              <p:nvPr/>
            </p:nvSpPr>
            <p:spPr bwMode="auto">
              <a:xfrm>
                <a:off x="1707" y="2593"/>
                <a:ext cx="1316"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15000"/>
                  </a:spcBef>
                  <a:spcAft>
                    <a:spcPct val="0"/>
                  </a:spcAft>
                  <a:buClrTx/>
                  <a:buSzTx/>
                  <a:buFontTx/>
                  <a:buNone/>
                </a:pPr>
                <a:r>
                  <a:rPr lang="en-GB" sz="1477" b="1" i="1" dirty="0">
                    <a:solidFill>
                      <a:sysClr val="windowText" lastClr="000000"/>
                    </a:solidFill>
                  </a:rPr>
                  <a:t> Minimize mass m:</a:t>
                </a:r>
                <a:endParaRPr lang="en-GB" sz="1477" b="1" dirty="0">
                  <a:solidFill>
                    <a:sysClr val="windowText" lastClr="000000"/>
                  </a:solidFill>
                  <a:sym typeface="Symbol" pitchFamily="18" charset="2"/>
                </a:endParaRPr>
              </a:p>
              <a:p>
                <a:pPr>
                  <a:spcBef>
                    <a:spcPct val="15000"/>
                  </a:spcBef>
                  <a:spcAft>
                    <a:spcPct val="0"/>
                  </a:spcAft>
                  <a:buClrTx/>
                  <a:buSzTx/>
                  <a:buFontTx/>
                  <a:buNone/>
                </a:pPr>
                <a:r>
                  <a:rPr lang="en-GB" sz="1662" dirty="0">
                    <a:solidFill>
                      <a:sysClr val="windowText" lastClr="000000"/>
                    </a:solidFill>
                  </a:rPr>
                  <a:t>        m  =  A L </a:t>
                </a:r>
                <a:r>
                  <a:rPr lang="en-GB" sz="1662" dirty="0">
                    <a:solidFill>
                      <a:sysClr val="windowText" lastClr="000000"/>
                    </a:solidFill>
                    <a:sym typeface="Symbol" pitchFamily="18" charset="2"/>
                  </a:rPr>
                  <a:t> = b h</a:t>
                </a:r>
                <a:r>
                  <a:rPr lang="en-GB" sz="1477" dirty="0">
                    <a:solidFill>
                      <a:sysClr val="windowText" lastClr="000000"/>
                    </a:solidFill>
                  </a:rPr>
                  <a:t> L </a:t>
                </a:r>
                <a:r>
                  <a:rPr lang="en-GB" sz="1477" dirty="0">
                    <a:solidFill>
                      <a:sysClr val="windowText" lastClr="000000"/>
                    </a:solidFill>
                    <a:sym typeface="Symbol" pitchFamily="18" charset="2"/>
                  </a:rPr>
                  <a:t></a:t>
                </a:r>
              </a:p>
            </p:txBody>
          </p:sp>
          <p:sp>
            <p:nvSpPr>
              <p:cNvPr id="7229" name="AutoShape 8"/>
              <p:cNvSpPr>
                <a:spLocks noChangeArrowheads="1"/>
              </p:cNvSpPr>
              <p:nvPr/>
            </p:nvSpPr>
            <p:spPr bwMode="auto">
              <a:xfrm>
                <a:off x="406" y="2606"/>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 Objective </a:t>
                </a:r>
              </a:p>
            </p:txBody>
          </p:sp>
        </p:grpSp>
        <p:sp>
          <p:nvSpPr>
            <p:cNvPr id="7227" name="Rectangle 55"/>
            <p:cNvSpPr>
              <a:spLocks noChangeArrowheads="1"/>
            </p:cNvSpPr>
            <p:nvPr/>
          </p:nvSpPr>
          <p:spPr bwMode="auto">
            <a:xfrm>
              <a:off x="3213101" y="4450195"/>
              <a:ext cx="2200274" cy="342900"/>
            </a:xfrm>
            <a:prstGeom prst="rect">
              <a:avLst/>
            </a:prstGeom>
            <a:noFill/>
            <a:ln w="28575">
              <a:solidFill>
                <a:srgbClr val="FFB71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sz="1662" dirty="0"/>
            </a:p>
          </p:txBody>
        </p:sp>
      </p:grpSp>
      <p:grpSp>
        <p:nvGrpSpPr>
          <p:cNvPr id="9" name="Group 71"/>
          <p:cNvGrpSpPr>
            <a:grpSpLocks/>
          </p:cNvGrpSpPr>
          <p:nvPr/>
        </p:nvGrpSpPr>
        <p:grpSpPr bwMode="auto">
          <a:xfrm>
            <a:off x="1831731" y="4795443"/>
            <a:ext cx="4720004" cy="1270489"/>
            <a:chOff x="210" y="3104"/>
            <a:chExt cx="3221" cy="867"/>
          </a:xfrm>
        </p:grpSpPr>
        <p:grpSp>
          <p:nvGrpSpPr>
            <p:cNvPr id="7214" name="Group 70"/>
            <p:cNvGrpSpPr>
              <a:grpSpLocks/>
            </p:cNvGrpSpPr>
            <p:nvPr/>
          </p:nvGrpSpPr>
          <p:grpSpPr bwMode="auto">
            <a:xfrm>
              <a:off x="210" y="3460"/>
              <a:ext cx="3221" cy="511"/>
              <a:chOff x="210" y="3460"/>
              <a:chExt cx="3221" cy="511"/>
            </a:xfrm>
          </p:grpSpPr>
          <mc:AlternateContent xmlns:mc="http://schemas.openxmlformats.org/markup-compatibility/2006" xmlns:a14="http://schemas.microsoft.com/office/drawing/2010/main">
            <mc:Choice Requires="a14">
              <p:sp>
                <p:nvSpPr>
                  <p:cNvPr id="7171" name="Object 3"/>
                  <p:cNvSpPr txBox="1"/>
                  <p:nvPr/>
                </p:nvSpPr>
                <p:spPr bwMode="auto">
                  <a:xfrm>
                    <a:off x="1418" y="3460"/>
                    <a:ext cx="2013" cy="511"/>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846">
                              <a:solidFill>
                                <a:srgbClr val="000000"/>
                              </a:solidFill>
                              <a:latin typeface="Cambria Math" panose="02040503050406030204" pitchFamily="18" charset="0"/>
                            </a:rPr>
                            <m:t>m</m:t>
                          </m:r>
                          <m:r>
                            <a:rPr lang="en-GB" sz="1846" i="1">
                              <a:solidFill>
                                <a:srgbClr val="000000"/>
                              </a:solidFill>
                              <a:latin typeface="Cambria Math" panose="02040503050406030204" pitchFamily="18" charset="0"/>
                            </a:rPr>
                            <m:t>=</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L</m:t>
                              </m:r>
                            </m:e>
                            <m:sup>
                              <m:r>
                                <a:rPr lang="en-GB" sz="1846">
                                  <a:latin typeface="Cambria Math" panose="02040503050406030204" pitchFamily="18" charset="0"/>
                                </a:rPr>
                                <m:t>2</m:t>
                              </m:r>
                            </m:sup>
                          </m:sSup>
                          <m:sSup>
                            <m:sSupPr>
                              <m:ctrlPr>
                                <a:rPr lang="en-GB" sz="1846" i="1">
                                  <a:solidFill>
                                    <a:srgbClr val="000000"/>
                                  </a:solidFill>
                                  <a:latin typeface="Cambria Math" panose="02040503050406030204" pitchFamily="18" charset="0"/>
                                </a:rPr>
                              </m:ctrlPr>
                            </m:sSupPr>
                            <m:e>
                              <m:d>
                                <m:dPr>
                                  <m:ctrlPr>
                                    <a:rPr lang="en-GB" sz="1846" i="1">
                                      <a:solidFill>
                                        <a:srgbClr val="000000"/>
                                      </a:solidFill>
                                      <a:latin typeface="Cambria Math" panose="02040503050406030204" pitchFamily="18" charset="0"/>
                                    </a:rPr>
                                  </m:ctrlPr>
                                </m:dPr>
                                <m:e>
                                  <m:f>
                                    <m:fPr>
                                      <m:ctrlPr>
                                        <a:rPr lang="en-GB" sz="1846" i="1">
                                          <a:latin typeface="Cambria Math" panose="02040503050406030204" pitchFamily="18" charset="0"/>
                                        </a:rPr>
                                      </m:ctrlPr>
                                    </m:fPr>
                                    <m:num>
                                      <m:sSup>
                                        <m:sSupPr>
                                          <m:ctrlPr>
                                            <a:rPr lang="de-DE" sz="1846" i="1">
                                              <a:latin typeface="Cambria Math" panose="02040503050406030204" pitchFamily="18" charset="0"/>
                                            </a:rPr>
                                          </m:ctrlPr>
                                        </m:sSupPr>
                                        <m:e>
                                          <m:r>
                                            <m:rPr>
                                              <m:sty m:val="p"/>
                                            </m:rPr>
                                            <a:rPr lang="en-GB" sz="1846">
                                              <a:latin typeface="Cambria Math" panose="02040503050406030204" pitchFamily="18" charset="0"/>
                                            </a:rPr>
                                            <m:t>b</m:t>
                                          </m:r>
                                        </m:e>
                                        <m:sup>
                                          <m:r>
                                            <a:rPr lang="en-GB" sz="1846">
                                              <a:latin typeface="Cambria Math" panose="02040503050406030204" pitchFamily="18" charset="0"/>
                                            </a:rPr>
                                            <m:t>2</m:t>
                                          </m:r>
                                        </m:sup>
                                      </m:sSup>
                                      <m:r>
                                        <a:rPr lang="de-DE" sz="1846">
                                          <a:latin typeface="Cambria Math" panose="02040503050406030204" pitchFamily="18" charset="0"/>
                                        </a:rPr>
                                        <m:t>12</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S</m:t>
                                          </m:r>
                                        </m:e>
                                        <m:sup>
                                          <m:r>
                                            <a:rPr lang="en-GB" sz="1846">
                                              <a:latin typeface="Cambria Math" panose="02040503050406030204" pitchFamily="18" charset="0"/>
                                            </a:rPr>
                                            <m:t>∗</m:t>
                                          </m:r>
                                        </m:sup>
                                      </m:sSup>
                                    </m:num>
                                    <m:den>
                                      <m:r>
                                        <m:rPr>
                                          <m:sty m:val="p"/>
                                        </m:rPr>
                                        <a:rPr lang="en-GB" sz="1846">
                                          <a:latin typeface="Cambria Math" panose="02040503050406030204" pitchFamily="18" charset="0"/>
                                        </a:rPr>
                                        <m:t>C</m:t>
                                      </m:r>
                                    </m:den>
                                  </m:f>
                                </m:e>
                              </m:d>
                            </m:e>
                            <m:sup>
                              <m:r>
                                <a:rPr lang="en-GB" sz="1846" i="1">
                                  <a:solidFill>
                                    <a:srgbClr val="000000"/>
                                  </a:solidFill>
                                  <a:latin typeface="Cambria Math" panose="02040503050406030204" pitchFamily="18" charset="0"/>
                                </a:rPr>
                                <m:t>1/3</m:t>
                              </m:r>
                            </m:sup>
                          </m:sSup>
                          <m:d>
                            <m:dPr>
                              <m:ctrlPr>
                                <a:rPr lang="en-GB" sz="1846" i="1">
                                  <a:solidFill>
                                    <a:srgbClr val="000000"/>
                                  </a:solidFill>
                                  <a:latin typeface="Cambria Math" panose="02040503050406030204" pitchFamily="18" charset="0"/>
                                </a:rPr>
                              </m:ctrlPr>
                            </m:dPr>
                            <m:e>
                              <m:f>
                                <m:fPr>
                                  <m:ctrlPr>
                                    <a:rPr lang="en-GB" sz="1846" i="1">
                                      <a:solidFill>
                                        <a:srgbClr val="000000"/>
                                      </a:solidFill>
                                      <a:latin typeface="Cambria Math" panose="02040503050406030204" pitchFamily="18" charset="0"/>
                                    </a:rPr>
                                  </m:ctrlPr>
                                </m:fPr>
                                <m:num>
                                  <m:r>
                                    <a:rPr lang="en-GB" sz="1846" i="1">
                                      <a:solidFill>
                                        <a:srgbClr val="000000"/>
                                      </a:solidFill>
                                      <a:latin typeface="Cambria Math" panose="02040503050406030204" pitchFamily="18" charset="0"/>
                                    </a:rPr>
                                    <m:t>𝜌</m:t>
                                  </m:r>
                                </m:num>
                                <m:den>
                                  <m:sSup>
                                    <m:sSupPr>
                                      <m:ctrlPr>
                                        <a:rPr lang="en-GB" sz="1846" i="1">
                                          <a:solidFill>
                                            <a:srgbClr val="000000"/>
                                          </a:solidFill>
                                          <a:latin typeface="Cambria Math" panose="02040503050406030204" pitchFamily="18" charset="0"/>
                                        </a:rPr>
                                      </m:ctrlPr>
                                    </m:sSupPr>
                                    <m:e>
                                      <m:r>
                                        <a:rPr lang="en-GB" sz="1846" i="1">
                                          <a:solidFill>
                                            <a:srgbClr val="000000"/>
                                          </a:solidFill>
                                          <a:latin typeface="Cambria Math" panose="02040503050406030204" pitchFamily="18" charset="0"/>
                                        </a:rPr>
                                        <m:t>𝐸</m:t>
                                      </m:r>
                                    </m:e>
                                    <m:sup>
                                      <m:r>
                                        <a:rPr lang="en-GB" sz="1846" i="1">
                                          <a:solidFill>
                                            <a:srgbClr val="000000"/>
                                          </a:solidFill>
                                          <a:latin typeface="Cambria Math" panose="02040503050406030204" pitchFamily="18" charset="0"/>
                                        </a:rPr>
                                        <m:t>1/3</m:t>
                                      </m:r>
                                    </m:sup>
                                  </m:sSup>
                                </m:den>
                              </m:f>
                            </m:e>
                          </m:d>
                        </m:oMath>
                      </m:oMathPara>
                    </a14:m>
                    <a:endParaRPr lang="en-GB" sz="1846" dirty="0">
                      <a:latin typeface="Arial" panose="020B0604020202020204" pitchFamily="34" charset="0"/>
                      <a:cs typeface="Arial" panose="020B0604020202020204" pitchFamily="34" charset="0"/>
                    </a:endParaRPr>
                  </a:p>
                </p:txBody>
              </p:sp>
            </mc:Choice>
            <mc:Fallback xmlns="">
              <p:sp>
                <p:nvSpPr>
                  <p:cNvPr id="7171" name="Object 3"/>
                  <p:cNvSpPr txBox="1">
                    <a:spLocks noRot="1" noChangeAspect="1" noMove="1" noResize="1" noEditPoints="1" noAdjustHandles="1" noChangeArrowheads="1" noChangeShapeType="1" noTextEdit="1"/>
                  </p:cNvSpPr>
                  <p:nvPr/>
                </p:nvSpPr>
                <p:spPr bwMode="auto">
                  <a:xfrm>
                    <a:off x="1418" y="3460"/>
                    <a:ext cx="2013" cy="511"/>
                  </a:xfrm>
                  <a:prstGeom prst="rect">
                    <a:avLst/>
                  </a:prstGeom>
                  <a:blipFill>
                    <a:blip r:embed="rId3"/>
                    <a:stretch>
                      <a:fillRect/>
                    </a:stretch>
                  </a:blipFill>
                  <a:ln>
                    <a:noFill/>
                  </a:ln>
                  <a:effectLst/>
                  <a:extLst/>
                </p:spPr>
                <p:txBody>
                  <a:bodyPr/>
                  <a:lstStyle/>
                  <a:p>
                    <a:r>
                      <a:rPr lang="en-GB">
                        <a:noFill/>
                      </a:rPr>
                      <a:t> </a:t>
                    </a:r>
                  </a:p>
                </p:txBody>
              </p:sp>
            </mc:Fallback>
          </mc:AlternateContent>
          <p:sp>
            <p:nvSpPr>
              <p:cNvPr id="7216" name="AutoShape 59"/>
              <p:cNvSpPr>
                <a:spLocks noChangeArrowheads="1"/>
              </p:cNvSpPr>
              <p:nvPr/>
            </p:nvSpPr>
            <p:spPr bwMode="auto">
              <a:xfrm>
                <a:off x="210" y="3471"/>
                <a:ext cx="1120" cy="454"/>
              </a:xfrm>
              <a:prstGeom prst="roundRect">
                <a:avLst>
                  <a:gd name="adj" fmla="val 6829"/>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Performance metric   </a:t>
                </a:r>
              </a:p>
            </p:txBody>
          </p:sp>
        </p:grpSp>
        <p:sp>
          <p:nvSpPr>
            <p:cNvPr id="7215" name="AutoShape 75"/>
            <p:cNvSpPr>
              <a:spLocks noChangeArrowheads="1"/>
            </p:cNvSpPr>
            <p:nvPr/>
          </p:nvSpPr>
          <p:spPr bwMode="auto">
            <a:xfrm>
              <a:off x="2418" y="3104"/>
              <a:ext cx="139" cy="256"/>
            </a:xfrm>
            <a:prstGeom prst="downArrow">
              <a:avLst>
                <a:gd name="adj1" fmla="val 50000"/>
                <a:gd name="adj2" fmla="val 46043"/>
              </a:avLst>
            </a:prstGeom>
            <a:solidFill>
              <a:srgbClr val="FFB71B"/>
            </a:solidFill>
            <a:ln w="28575">
              <a:solidFill>
                <a:schemeClr val="tx1"/>
              </a:solidFill>
              <a:miter lim="800000"/>
              <a:headEnd/>
              <a:tailEnd/>
            </a:ln>
          </p:spPr>
          <p:txBody>
            <a:bodyPr wrap="none" anchor="ctr"/>
            <a:lstStyle/>
            <a:p>
              <a:endParaRPr lang="en-GB" sz="1662"/>
            </a:p>
          </p:txBody>
        </p:sp>
      </p:grpSp>
      <p:grpSp>
        <p:nvGrpSpPr>
          <p:cNvPr id="11" name="Group 79"/>
          <p:cNvGrpSpPr>
            <a:grpSpLocks/>
          </p:cNvGrpSpPr>
          <p:nvPr/>
        </p:nvGrpSpPr>
        <p:grpSpPr bwMode="auto">
          <a:xfrm>
            <a:off x="6571426" y="5282115"/>
            <a:ext cx="3788844" cy="791308"/>
            <a:chOff x="3107" y="3442"/>
            <a:chExt cx="2387" cy="540"/>
          </a:xfrm>
          <a:solidFill>
            <a:schemeClr val="bg1"/>
          </a:solidFill>
        </p:grpSpPr>
        <p:grpSp>
          <p:nvGrpSpPr>
            <p:cNvPr id="7210" name="Group 73"/>
            <p:cNvGrpSpPr>
              <a:grpSpLocks/>
            </p:cNvGrpSpPr>
            <p:nvPr/>
          </p:nvGrpSpPr>
          <p:grpSpPr bwMode="auto">
            <a:xfrm>
              <a:off x="3430" y="3442"/>
              <a:ext cx="2064" cy="540"/>
              <a:chOff x="3430" y="3618"/>
              <a:chExt cx="2064" cy="540"/>
            </a:xfrm>
            <a:grpFill/>
          </p:grpSpPr>
          <p:sp>
            <p:nvSpPr>
              <p:cNvPr id="7212" name="Rectangle 45"/>
              <p:cNvSpPr>
                <a:spLocks noChangeArrowheads="1"/>
              </p:cNvSpPr>
              <p:nvPr/>
            </p:nvSpPr>
            <p:spPr bwMode="auto">
              <a:xfrm>
                <a:off x="3430" y="3618"/>
                <a:ext cx="2064" cy="540"/>
              </a:xfrm>
              <a:prstGeom prst="rect">
                <a:avLst/>
              </a:prstGeom>
              <a:grpFill/>
              <a:ln w="28575">
                <a:solidFill>
                  <a:srgbClr val="FFB71B"/>
                </a:solidFill>
                <a:miter lim="800000"/>
                <a:headEnd/>
                <a:tailEnd/>
              </a:ln>
            </p:spPr>
            <p:txBody>
              <a:bodyPr anchor="ctr"/>
              <a:lstStyle/>
              <a:p>
                <a:endParaRPr lang="en-GB" sz="1662"/>
              </a:p>
            </p:txBody>
          </p:sp>
          <p:sp>
            <p:nvSpPr>
              <p:cNvPr id="7213" name="Text Box 46"/>
              <p:cNvSpPr txBox="1">
                <a:spLocks noChangeArrowheads="1"/>
              </p:cNvSpPr>
              <p:nvPr/>
            </p:nvSpPr>
            <p:spPr bwMode="auto">
              <a:xfrm>
                <a:off x="3494" y="3708"/>
                <a:ext cx="1424" cy="366"/>
              </a:xfrm>
              <a:prstGeom prst="rect">
                <a:avLst/>
              </a:prstGeom>
              <a:grpFill/>
              <a:ln w="9525">
                <a:no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pPr>
                <a:r>
                  <a:rPr lang="en-US" sz="1477" b="1" dirty="0">
                    <a:latin typeface="+mn-lt"/>
                  </a:rPr>
                  <a:t>Chose materials </a:t>
                </a:r>
              </a:p>
              <a:p>
                <a:pPr>
                  <a:spcBef>
                    <a:spcPct val="0"/>
                  </a:spcBef>
                  <a:spcAft>
                    <a:spcPct val="0"/>
                  </a:spcAft>
                </a:pPr>
                <a:r>
                  <a:rPr lang="en-US" sz="1477" b="1" dirty="0">
                    <a:latin typeface="+mn-lt"/>
                  </a:rPr>
                  <a:t>with largest</a:t>
                </a:r>
                <a:endParaRPr lang="en-US" sz="1662" b="1" dirty="0">
                  <a:latin typeface="+mn-lt"/>
                </a:endParaRPr>
              </a:p>
            </p:txBody>
          </p:sp>
          <mc:AlternateContent xmlns:mc="http://schemas.openxmlformats.org/markup-compatibility/2006" xmlns:a14="http://schemas.microsoft.com/office/drawing/2010/main">
            <mc:Choice Requires="a14">
              <p:sp>
                <p:nvSpPr>
                  <p:cNvPr id="7170" name="Object 2"/>
                  <p:cNvSpPr txBox="1"/>
                  <p:nvPr/>
                </p:nvSpPr>
                <p:spPr bwMode="auto">
                  <a:xfrm>
                    <a:off x="4527" y="3657"/>
                    <a:ext cx="834" cy="463"/>
                  </a:xfrm>
                  <a:prstGeom prst="rect">
                    <a:avLst/>
                  </a:prstGeom>
                  <a:grp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662">
                              <a:solidFill>
                                <a:srgbClr val="000000"/>
                              </a:solidFill>
                              <a:latin typeface="Cambria Math" panose="02040503050406030204" pitchFamily="18" charset="0"/>
                            </a:rPr>
                            <m:t>M</m:t>
                          </m:r>
                          <m:r>
                            <a:rPr lang="en-GB" sz="1662">
                              <a:solidFill>
                                <a:srgbClr val="000000"/>
                              </a:solidFill>
                              <a:latin typeface="Cambria Math" panose="02040503050406030204" pitchFamily="18" charset="0"/>
                            </a:rPr>
                            <m:t>=</m:t>
                          </m:r>
                          <m:d>
                            <m:dPr>
                              <m:ctrlPr>
                                <a:rPr lang="en-GB" sz="1662" i="1">
                                  <a:solidFill>
                                    <a:srgbClr val="000000"/>
                                  </a:solidFill>
                                  <a:latin typeface="Cambria Math" panose="02040503050406030204" pitchFamily="18" charset="0"/>
                                </a:rPr>
                              </m:ctrlPr>
                            </m:dPr>
                            <m:e>
                              <m:f>
                                <m:fPr>
                                  <m:ctrlPr>
                                    <a:rPr lang="en-GB" sz="1662" i="1">
                                      <a:solidFill>
                                        <a:srgbClr val="000000"/>
                                      </a:solidFill>
                                      <a:latin typeface="Cambria Math" panose="02040503050406030204" pitchFamily="18" charset="0"/>
                                    </a:rPr>
                                  </m:ctrlPr>
                                </m:fPr>
                                <m:num>
                                  <m:sSup>
                                    <m:sSupPr>
                                      <m:ctrlPr>
                                        <a:rPr lang="en-GB" sz="1662" i="1">
                                          <a:solidFill>
                                            <a:srgbClr val="000000"/>
                                          </a:solidFill>
                                          <a:latin typeface="Cambria Math" panose="02040503050406030204" pitchFamily="18" charset="0"/>
                                        </a:rPr>
                                      </m:ctrlPr>
                                    </m:sSupPr>
                                    <m:e>
                                      <m:r>
                                        <m:rPr>
                                          <m:sty m:val="p"/>
                                        </m:rPr>
                                        <a:rPr lang="en-GB" sz="1662">
                                          <a:solidFill>
                                            <a:srgbClr val="000000"/>
                                          </a:solidFill>
                                          <a:latin typeface="Cambria Math" panose="02040503050406030204" pitchFamily="18" charset="0"/>
                                        </a:rPr>
                                        <m:t>E</m:t>
                                      </m:r>
                                    </m:e>
                                    <m:sup>
                                      <m:r>
                                        <a:rPr lang="en-GB" sz="1662">
                                          <a:solidFill>
                                            <a:srgbClr val="000000"/>
                                          </a:solidFill>
                                          <a:latin typeface="Cambria Math" panose="02040503050406030204" pitchFamily="18" charset="0"/>
                                        </a:rPr>
                                        <m:t>1/3</m:t>
                                      </m:r>
                                    </m:sup>
                                  </m:sSup>
                                </m:num>
                                <m:den>
                                  <m:r>
                                    <m:rPr>
                                      <m:sty m:val="p"/>
                                    </m:rPr>
                                    <a:rPr lang="en-GB" sz="1662">
                                      <a:solidFill>
                                        <a:srgbClr val="000000"/>
                                      </a:solidFill>
                                      <a:latin typeface="Cambria Math" panose="02040503050406030204" pitchFamily="18" charset="0"/>
                                    </a:rPr>
                                    <m:t>ρ</m:t>
                                  </m:r>
                                </m:den>
                              </m:f>
                            </m:e>
                          </m:d>
                        </m:oMath>
                      </m:oMathPara>
                    </a14:m>
                    <a:endParaRPr lang="en-GB" sz="1662" dirty="0">
                      <a:cs typeface="Arial" panose="020B0604020202020204" pitchFamily="34" charset="0"/>
                    </a:endParaRPr>
                  </a:p>
                </p:txBody>
              </p:sp>
            </mc:Choice>
            <mc:Fallback xmlns="">
              <p:sp>
                <p:nvSpPr>
                  <p:cNvPr id="7170" name="Object 2"/>
                  <p:cNvSpPr txBox="1">
                    <a:spLocks noRot="1" noChangeAspect="1" noMove="1" noResize="1" noEditPoints="1" noAdjustHandles="1" noChangeArrowheads="1" noChangeShapeType="1" noTextEdit="1"/>
                  </p:cNvSpPr>
                  <p:nvPr/>
                </p:nvSpPr>
                <p:spPr bwMode="auto">
                  <a:xfrm>
                    <a:off x="4527" y="3657"/>
                    <a:ext cx="834" cy="463"/>
                  </a:xfrm>
                  <a:prstGeom prst="rect">
                    <a:avLst/>
                  </a:prstGeom>
                  <a:blipFill>
                    <a:blip r:embed="rId4"/>
                    <a:stretch>
                      <a:fillRect/>
                    </a:stretch>
                  </a:blipFill>
                  <a:ln>
                    <a:noFill/>
                  </a:ln>
                  <a:effectLst/>
                </p:spPr>
                <p:txBody>
                  <a:bodyPr/>
                  <a:lstStyle/>
                  <a:p>
                    <a:r>
                      <a:rPr lang="en-GB">
                        <a:noFill/>
                      </a:rPr>
                      <a:t> </a:t>
                    </a:r>
                  </a:p>
                </p:txBody>
              </p:sp>
            </mc:Fallback>
          </mc:AlternateContent>
        </p:grpSp>
        <p:sp>
          <p:nvSpPr>
            <p:cNvPr id="7211" name="AutoShape 76"/>
            <p:cNvSpPr>
              <a:spLocks noChangeArrowheads="1"/>
            </p:cNvSpPr>
            <p:nvPr/>
          </p:nvSpPr>
          <p:spPr bwMode="auto">
            <a:xfrm rot="16200000">
              <a:off x="3117" y="3576"/>
              <a:ext cx="236" cy="256"/>
            </a:xfrm>
            <a:prstGeom prst="downArrow">
              <a:avLst>
                <a:gd name="adj1" fmla="val 50000"/>
                <a:gd name="adj2" fmla="val 50000"/>
              </a:avLst>
            </a:prstGeom>
            <a:solidFill>
              <a:srgbClr val="FFB71B"/>
            </a:solidFill>
            <a:ln w="28575">
              <a:solidFill>
                <a:schemeClr val="tx1"/>
              </a:solidFill>
              <a:miter lim="800000"/>
              <a:headEnd/>
              <a:tailEnd/>
            </a:ln>
          </p:spPr>
          <p:txBody>
            <a:bodyPr wrap="none" anchor="ctr"/>
            <a:lstStyle/>
            <a:p>
              <a:endParaRPr lang="en-GB" sz="1662"/>
            </a:p>
          </p:txBody>
        </p:sp>
      </p:grpSp>
      <p:grpSp>
        <p:nvGrpSpPr>
          <p:cNvPr id="7183" name="Group 69"/>
          <p:cNvGrpSpPr>
            <a:grpSpLocks/>
          </p:cNvGrpSpPr>
          <p:nvPr/>
        </p:nvGrpSpPr>
        <p:grpSpPr bwMode="auto">
          <a:xfrm>
            <a:off x="4930972" y="1044032"/>
            <a:ext cx="4866699" cy="1467594"/>
            <a:chOff x="4756749" y="862570"/>
            <a:chExt cx="5271764" cy="1598825"/>
          </a:xfrm>
        </p:grpSpPr>
        <p:sp>
          <p:nvSpPr>
            <p:cNvPr id="7187" name="Rectangle 23"/>
            <p:cNvSpPr>
              <a:spLocks noChangeArrowheads="1"/>
            </p:cNvSpPr>
            <p:nvPr/>
          </p:nvSpPr>
          <p:spPr bwMode="auto">
            <a:xfrm>
              <a:off x="5256126" y="862570"/>
              <a:ext cx="4772387" cy="34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spcAft>
                  <a:spcPct val="0"/>
                </a:spcAft>
                <a:buClrTx/>
                <a:buSzTx/>
                <a:buFontTx/>
                <a:buNone/>
              </a:pPr>
              <a:r>
                <a:rPr lang="en-GB" sz="1477" b="1" dirty="0">
                  <a:solidFill>
                    <a:sysClr val="windowText" lastClr="000000"/>
                  </a:solidFill>
                </a:rPr>
                <a:t>Stiff beam of length L fixed at end and minimum mass</a:t>
              </a:r>
            </a:p>
          </p:txBody>
        </p:sp>
        <p:sp>
          <p:nvSpPr>
            <p:cNvPr id="7188" name="Line 24"/>
            <p:cNvSpPr>
              <a:spLocks noChangeShapeType="1"/>
            </p:cNvSpPr>
            <p:nvPr/>
          </p:nvSpPr>
          <p:spPr bwMode="auto">
            <a:xfrm flipV="1">
              <a:off x="5175501" y="2205897"/>
              <a:ext cx="2011829" cy="3011"/>
            </a:xfrm>
            <a:prstGeom prst="line">
              <a:avLst/>
            </a:prstGeom>
            <a:noFill/>
            <a:ln w="9525">
              <a:solidFill>
                <a:schemeClr val="tx1"/>
              </a:solidFill>
              <a:round/>
              <a:headEnd type="triangle" w="med" len="med"/>
              <a:tailEnd type="triangle" w="med" len="lg"/>
            </a:ln>
            <a:extLst>
              <a:ext uri="{909E8E84-426E-40DD-AFC4-6F175D3DCCD1}">
                <a14:hiddenFill xmlns:a14="http://schemas.microsoft.com/office/drawing/2010/main">
                  <a:noFill/>
                </a14:hiddenFill>
              </a:ext>
            </a:extLst>
          </p:spPr>
          <p:txBody>
            <a:bodyPr wrap="none" anchor="ctr"/>
            <a:lstStyle/>
            <a:p>
              <a:endParaRPr lang="en-GB" sz="1662" dirty="0"/>
            </a:p>
          </p:txBody>
        </p:sp>
        <p:sp>
          <p:nvSpPr>
            <p:cNvPr id="7189" name="Text Box 25"/>
            <p:cNvSpPr txBox="1">
              <a:spLocks noChangeArrowheads="1"/>
            </p:cNvSpPr>
            <p:nvPr/>
          </p:nvSpPr>
          <p:spPr bwMode="auto">
            <a:xfrm>
              <a:off x="6065515" y="2082158"/>
              <a:ext cx="231799" cy="37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GB" sz="1662" dirty="0">
                  <a:latin typeface="+mn-lt"/>
                </a:rPr>
                <a:t>L</a:t>
              </a:r>
            </a:p>
          </p:txBody>
        </p:sp>
        <p:sp>
          <p:nvSpPr>
            <p:cNvPr id="7190" name="Text Box 26"/>
            <p:cNvSpPr txBox="1">
              <a:spLocks noChangeArrowheads="1"/>
            </p:cNvSpPr>
            <p:nvPr/>
          </p:nvSpPr>
          <p:spPr bwMode="auto">
            <a:xfrm>
              <a:off x="7666499" y="1538509"/>
              <a:ext cx="1582371" cy="59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None/>
              </a:pPr>
              <a:r>
                <a:rPr lang="en-GB" sz="1477" b="1" dirty="0">
                  <a:solidFill>
                    <a:sysClr val="windowText" lastClr="000000"/>
                  </a:solidFill>
                  <a:latin typeface="+mn-lt"/>
                </a:rPr>
                <a:t>Section area </a:t>
              </a:r>
            </a:p>
            <a:p>
              <a:pPr>
                <a:spcBef>
                  <a:spcPct val="0"/>
                </a:spcBef>
                <a:spcAft>
                  <a:spcPct val="0"/>
                </a:spcAft>
                <a:buClrTx/>
                <a:buSzTx/>
                <a:buFontTx/>
                <a:buNone/>
              </a:pPr>
              <a:r>
                <a:rPr lang="en-GB" sz="1477" b="1" dirty="0">
                  <a:solidFill>
                    <a:sysClr val="windowText" lastClr="000000"/>
                  </a:solidFill>
                  <a:latin typeface="+mn-lt"/>
                </a:rPr>
                <a:t>A = </a:t>
              </a:r>
              <a:r>
                <a:rPr lang="en-GB" sz="1477" b="1" dirty="0" err="1">
                  <a:solidFill>
                    <a:sysClr val="windowText" lastClr="000000"/>
                  </a:solidFill>
                  <a:latin typeface="+mn-lt"/>
                </a:rPr>
                <a:t>bh</a:t>
              </a:r>
              <a:endParaRPr lang="en-GB" sz="1662" b="1" dirty="0">
                <a:solidFill>
                  <a:sysClr val="windowText" lastClr="000000"/>
                </a:solidFill>
                <a:latin typeface="+mn-lt"/>
              </a:endParaRPr>
            </a:p>
          </p:txBody>
        </p:sp>
        <p:grpSp>
          <p:nvGrpSpPr>
            <p:cNvPr id="7191" name="Group 27"/>
            <p:cNvGrpSpPr>
              <a:grpSpLocks/>
            </p:cNvGrpSpPr>
            <p:nvPr/>
          </p:nvGrpSpPr>
          <p:grpSpPr bwMode="auto">
            <a:xfrm>
              <a:off x="5046761" y="1135064"/>
              <a:ext cx="2145334" cy="950914"/>
              <a:chOff x="2940" y="715"/>
              <a:chExt cx="1248" cy="599"/>
            </a:xfrm>
          </p:grpSpPr>
          <p:sp>
            <p:nvSpPr>
              <p:cNvPr id="7199" name="AutoShape 33"/>
              <p:cNvSpPr>
                <a:spLocks noChangeArrowheads="1"/>
              </p:cNvSpPr>
              <p:nvPr/>
            </p:nvSpPr>
            <p:spPr bwMode="auto">
              <a:xfrm flipH="1">
                <a:off x="2968" y="978"/>
                <a:ext cx="1220" cy="336"/>
              </a:xfrm>
              <a:prstGeom prst="cube">
                <a:avLst>
                  <a:gd name="adj" fmla="val 12996"/>
                </a:avLst>
              </a:prstGeom>
              <a:gradFill rotWithShape="1">
                <a:gsLst>
                  <a:gs pos="0">
                    <a:srgbClr val="CCFFFF">
                      <a:alpha val="50000"/>
                    </a:srgbClr>
                  </a:gs>
                  <a:gs pos="100000">
                    <a:srgbClr val="ADD8D8"/>
                  </a:gs>
                </a:gsLst>
                <a:lin ang="5400000" scaled="1"/>
              </a:gradFill>
              <a:ln w="9525">
                <a:solidFill>
                  <a:schemeClr val="tx1"/>
                </a:solidFill>
                <a:miter lim="800000"/>
                <a:headEnd/>
                <a:tailEnd/>
              </a:ln>
            </p:spPr>
            <p:txBody>
              <a:bodyPr wrap="none" anchor="ctr"/>
              <a:lstStyle/>
              <a:p>
                <a:endParaRPr lang="en-GB" sz="1662" dirty="0"/>
              </a:p>
            </p:txBody>
          </p:sp>
          <p:sp>
            <p:nvSpPr>
              <p:cNvPr id="7200" name="AutoShape 34"/>
              <p:cNvSpPr>
                <a:spLocks noChangeArrowheads="1"/>
              </p:cNvSpPr>
              <p:nvPr/>
            </p:nvSpPr>
            <p:spPr bwMode="auto">
              <a:xfrm rot="5400000">
                <a:off x="2855" y="800"/>
                <a:ext cx="293" cy="124"/>
              </a:xfrm>
              <a:prstGeom prst="rightArrow">
                <a:avLst>
                  <a:gd name="adj1" fmla="val 50000"/>
                  <a:gd name="adj2" fmla="val 40830"/>
                </a:avLst>
              </a:prstGeom>
              <a:solidFill>
                <a:schemeClr val="tx1"/>
              </a:solidFill>
              <a:ln w="9525">
                <a:solidFill>
                  <a:schemeClr val="tx1"/>
                </a:solidFill>
                <a:miter lim="800000"/>
                <a:headEnd/>
                <a:tailEnd/>
              </a:ln>
            </p:spPr>
            <p:txBody>
              <a:bodyPr rot="10800000" vert="eaVert" wrap="none" anchor="ctr"/>
              <a:lstStyle/>
              <a:p>
                <a:endParaRPr lang="en-GB" sz="1662" dirty="0"/>
              </a:p>
            </p:txBody>
          </p:sp>
        </p:grpSp>
        <p:sp>
          <p:nvSpPr>
            <p:cNvPr id="7192" name="Text Box 40"/>
            <p:cNvSpPr txBox="1">
              <a:spLocks noChangeArrowheads="1"/>
            </p:cNvSpPr>
            <p:nvPr/>
          </p:nvSpPr>
          <p:spPr bwMode="auto">
            <a:xfrm>
              <a:off x="6935199" y="1677054"/>
              <a:ext cx="271507" cy="31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US" sz="1292" b="1" dirty="0">
                  <a:latin typeface="+mn-lt"/>
                </a:rPr>
                <a:t>h</a:t>
              </a:r>
              <a:endParaRPr lang="en-US" sz="2215" b="1" dirty="0">
                <a:latin typeface="+mn-lt"/>
              </a:endParaRPr>
            </a:p>
          </p:txBody>
        </p:sp>
        <p:sp>
          <p:nvSpPr>
            <p:cNvPr id="7195" name="TextBox 61"/>
            <p:cNvSpPr txBox="1">
              <a:spLocks noChangeArrowheads="1"/>
            </p:cNvSpPr>
            <p:nvPr/>
          </p:nvSpPr>
          <p:spPr bwMode="auto">
            <a:xfrm>
              <a:off x="4756749" y="1171892"/>
              <a:ext cx="325730" cy="37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r>
                <a:rPr lang="en-GB" sz="1662" dirty="0">
                  <a:latin typeface="+mn-lt"/>
                </a:rPr>
                <a:t>F</a:t>
              </a:r>
            </a:p>
          </p:txBody>
        </p:sp>
        <p:sp>
          <p:nvSpPr>
            <p:cNvPr id="7196" name="TextBox 66"/>
            <p:cNvSpPr txBox="1">
              <a:spLocks noChangeArrowheads="1"/>
            </p:cNvSpPr>
            <p:nvPr/>
          </p:nvSpPr>
          <p:spPr bwMode="auto">
            <a:xfrm>
              <a:off x="4897188" y="2024838"/>
              <a:ext cx="365760" cy="37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r>
                <a:rPr lang="el-GR" sz="1662" dirty="0">
                  <a:latin typeface="+mn-lt"/>
                  <a:cs typeface="Arial" pitchFamily="34" charset="0"/>
                </a:rPr>
                <a:t>δ</a:t>
              </a:r>
              <a:endParaRPr lang="en-GB" sz="1662" dirty="0">
                <a:latin typeface="+mn-lt"/>
              </a:endParaRPr>
            </a:p>
          </p:txBody>
        </p:sp>
        <p:cxnSp>
          <p:nvCxnSpPr>
            <p:cNvPr id="69" name="Straight Arrow Connector 68"/>
            <p:cNvCxnSpPr>
              <a:cxnSpLocks/>
            </p:cNvCxnSpPr>
            <p:nvPr/>
          </p:nvCxnSpPr>
          <p:spPr bwMode="auto">
            <a:xfrm flipH="1">
              <a:off x="5154058" y="2109325"/>
              <a:ext cx="1" cy="26856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7184" name="Text Box 40"/>
          <p:cNvSpPr txBox="1">
            <a:spLocks noChangeArrowheads="1"/>
          </p:cNvSpPr>
          <p:nvPr/>
        </p:nvSpPr>
        <p:spPr bwMode="auto">
          <a:xfrm>
            <a:off x="7075907" y="1477542"/>
            <a:ext cx="25123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US" sz="1292" b="1" dirty="0"/>
              <a:t>b</a:t>
            </a:r>
            <a:endParaRPr lang="en-US" sz="2215" b="1" dirty="0">
              <a:latin typeface="Times New Roman" pitchFamily="18" charset="0"/>
            </a:endParaRPr>
          </a:p>
        </p:txBody>
      </p:sp>
      <p:grpSp>
        <p:nvGrpSpPr>
          <p:cNvPr id="5" name="Group 4">
            <a:extLst>
              <a:ext uri="{FF2B5EF4-FFF2-40B4-BE49-F238E27FC236}">
                <a16:creationId xmlns:a16="http://schemas.microsoft.com/office/drawing/2014/main" id="{D6D49CAD-589E-4283-9B18-228BE288EA9C}"/>
              </a:ext>
            </a:extLst>
          </p:cNvPr>
          <p:cNvGrpSpPr/>
          <p:nvPr/>
        </p:nvGrpSpPr>
        <p:grpSpPr>
          <a:xfrm>
            <a:off x="2434113" y="2921661"/>
            <a:ext cx="7811856" cy="2035618"/>
            <a:chOff x="2434113" y="2921661"/>
            <a:chExt cx="7811856" cy="2035618"/>
          </a:xfrm>
        </p:grpSpPr>
        <p:sp>
          <p:nvSpPr>
            <p:cNvPr id="7176" name="Text Box 21"/>
            <p:cNvSpPr txBox="1">
              <a:spLocks noChangeArrowheads="1"/>
            </p:cNvSpPr>
            <p:nvPr/>
          </p:nvSpPr>
          <p:spPr bwMode="auto">
            <a:xfrm>
              <a:off x="7883769" y="2921661"/>
              <a:ext cx="2362200" cy="2035618"/>
            </a:xfrm>
            <a:prstGeom prst="rect">
              <a:avLst/>
            </a:prstGeom>
            <a:solidFill>
              <a:schemeClr val="bg1"/>
            </a:solidFill>
            <a:ln w="28575">
              <a:solidFill>
                <a:srgbClr val="FFB71B"/>
              </a:solidFill>
              <a:miter lim="800000"/>
              <a:headEnd/>
              <a:tailEnd/>
            </a:ln>
          </p:spPr>
          <p:txBody>
            <a:bodyPr lIns="46797" tIns="23398" rIns="46797" bIns="23398">
              <a:spAutoFit/>
            </a:bodyPr>
            <a:lstStyle>
              <a:lvl1pPr defTabSz="681038">
                <a:defRPr>
                  <a:solidFill>
                    <a:schemeClr val="tx1"/>
                  </a:solidFill>
                  <a:latin typeface="Arial" pitchFamily="34" charset="0"/>
                </a:defRPr>
              </a:lvl1pPr>
              <a:lvl2pPr marL="742950" indent="-285750" defTabSz="681038">
                <a:defRPr>
                  <a:solidFill>
                    <a:schemeClr val="tx1"/>
                  </a:solidFill>
                  <a:latin typeface="Arial" pitchFamily="34" charset="0"/>
                </a:defRPr>
              </a:lvl2pPr>
              <a:lvl3pPr marL="1143000" indent="-228600" defTabSz="681038">
                <a:defRPr>
                  <a:solidFill>
                    <a:schemeClr val="tx1"/>
                  </a:solidFill>
                  <a:latin typeface="Arial" pitchFamily="34" charset="0"/>
                </a:defRPr>
              </a:lvl3pPr>
              <a:lvl4pPr marL="1600200" indent="-228600" defTabSz="681038">
                <a:defRPr>
                  <a:solidFill>
                    <a:schemeClr val="tx1"/>
                  </a:solidFill>
                  <a:latin typeface="Arial" pitchFamily="34" charset="0"/>
                </a:defRPr>
              </a:lvl4pPr>
              <a:lvl5pPr marL="2057400" indent="-228600" defTabSz="681038">
                <a:defRPr>
                  <a:solidFill>
                    <a:schemeClr val="tx1"/>
                  </a:solidFill>
                  <a:latin typeface="Arial" pitchFamily="34" charset="0"/>
                </a:defRPr>
              </a:lvl5pPr>
              <a:lvl6pPr marL="25146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None/>
              </a:pPr>
              <a:r>
                <a:rPr lang="en-GB" sz="1292" dirty="0">
                  <a:latin typeface="+mn-lt"/>
                </a:rPr>
                <a:t>   m = mass</a:t>
              </a:r>
            </a:p>
            <a:p>
              <a:pPr>
                <a:spcBef>
                  <a:spcPct val="0"/>
                </a:spcBef>
                <a:spcAft>
                  <a:spcPct val="0"/>
                </a:spcAft>
                <a:buClrTx/>
                <a:buSzTx/>
                <a:buFontTx/>
                <a:buNone/>
              </a:pPr>
              <a:r>
                <a:rPr lang="en-GB" sz="1292" dirty="0">
                  <a:latin typeface="+mn-lt"/>
                </a:rPr>
                <a:t>   A = area</a:t>
              </a:r>
            </a:p>
            <a:p>
              <a:pPr>
                <a:spcBef>
                  <a:spcPct val="0"/>
                </a:spcBef>
                <a:spcAft>
                  <a:spcPct val="0"/>
                </a:spcAft>
                <a:buClrTx/>
                <a:buSzTx/>
                <a:buFontTx/>
                <a:buNone/>
              </a:pPr>
              <a:r>
                <a:rPr lang="en-GB" sz="1292" dirty="0">
                  <a:latin typeface="+mn-lt"/>
                </a:rPr>
                <a:t>   L = length</a:t>
              </a:r>
            </a:p>
            <a:p>
              <a:pPr>
                <a:spcBef>
                  <a:spcPct val="0"/>
                </a:spcBef>
                <a:spcAft>
                  <a:spcPct val="0"/>
                </a:spcAft>
                <a:buClrTx/>
                <a:buSzTx/>
                <a:buFontTx/>
                <a:buNone/>
              </a:pPr>
              <a:r>
                <a:rPr lang="en-GB" sz="1292" dirty="0">
                  <a:latin typeface="+mn-lt"/>
                  <a:sym typeface="Symbol" pitchFamily="18" charset="2"/>
                </a:rPr>
                <a:t>   </a:t>
              </a:r>
              <a:r>
                <a:rPr lang="en-GB" sz="1292" dirty="0">
                  <a:latin typeface="+mn-lt"/>
                </a:rPr>
                <a:t> = density</a:t>
              </a:r>
            </a:p>
            <a:p>
              <a:pPr>
                <a:spcBef>
                  <a:spcPct val="0"/>
                </a:spcBef>
                <a:spcAft>
                  <a:spcPct val="0"/>
                </a:spcAft>
                <a:buClrTx/>
                <a:buSzTx/>
                <a:buFontTx/>
                <a:buNone/>
              </a:pPr>
              <a:r>
                <a:rPr lang="en-GB" sz="1292" dirty="0">
                  <a:latin typeface="+mn-lt"/>
                </a:rPr>
                <a:t>   S  = stiffness (F/</a:t>
              </a:r>
              <a:r>
                <a:rPr lang="el-GR" sz="1292" dirty="0">
                  <a:latin typeface="+mn-lt"/>
                </a:rPr>
                <a:t>δ</a:t>
              </a:r>
              <a:r>
                <a:rPr lang="en-GB" sz="1292" dirty="0">
                  <a:latin typeface="+mn-lt"/>
                </a:rPr>
                <a:t>)</a:t>
              </a:r>
              <a:endParaRPr lang="en-GB" sz="1477" dirty="0">
                <a:latin typeface="+mn-lt"/>
              </a:endParaRPr>
            </a:p>
            <a:p>
              <a:pPr>
                <a:spcBef>
                  <a:spcPct val="0"/>
                </a:spcBef>
                <a:spcAft>
                  <a:spcPct val="0"/>
                </a:spcAft>
                <a:buClrTx/>
                <a:buSzTx/>
                <a:buFontTx/>
                <a:buNone/>
              </a:pPr>
              <a:r>
                <a:rPr lang="en-GB" sz="1292" dirty="0">
                  <a:latin typeface="+mn-lt"/>
                </a:rPr>
                <a:t>   This beam: </a:t>
              </a:r>
              <a:r>
                <a:rPr lang="el-GR" sz="1292" dirty="0">
                  <a:latin typeface="+mn-lt"/>
                </a:rPr>
                <a:t>δ</a:t>
              </a:r>
              <a:r>
                <a:rPr lang="en-GB" sz="1292" dirty="0">
                  <a:latin typeface="+mn-lt"/>
                </a:rPr>
                <a:t> = </a:t>
              </a:r>
              <a:r>
                <a:rPr lang="en-GB" sz="1292" dirty="0" err="1">
                  <a:latin typeface="+mn-lt"/>
                </a:rPr>
                <a:t>FL</a:t>
              </a:r>
              <a:r>
                <a:rPr lang="en-GB" sz="1292" baseline="30000" dirty="0" err="1">
                  <a:latin typeface="+mn-lt"/>
                </a:rPr>
                <a:t>3</a:t>
              </a:r>
              <a:r>
                <a:rPr lang="en-GB" sz="1292" dirty="0">
                  <a:latin typeface="+mn-lt"/>
                </a:rPr>
                <a:t>/</a:t>
              </a:r>
              <a:r>
                <a:rPr lang="en-GB" sz="1292" dirty="0" err="1">
                  <a:latin typeface="+mn-lt"/>
                </a:rPr>
                <a:t>CEI</a:t>
              </a:r>
              <a:endParaRPr lang="en-GB" sz="1292" dirty="0">
                <a:latin typeface="+mn-lt"/>
              </a:endParaRPr>
            </a:p>
            <a:p>
              <a:pPr>
                <a:spcBef>
                  <a:spcPct val="0"/>
                </a:spcBef>
                <a:spcAft>
                  <a:spcPct val="0"/>
                </a:spcAft>
                <a:buClrTx/>
                <a:buSzTx/>
              </a:pPr>
              <a:r>
                <a:rPr lang="en-GB" sz="1292" dirty="0">
                  <a:latin typeface="+mn-lt"/>
                </a:rPr>
                <a:t>   C = constant (here, 3 to 8)</a:t>
              </a:r>
            </a:p>
            <a:p>
              <a:pPr>
                <a:spcBef>
                  <a:spcPct val="0"/>
                </a:spcBef>
                <a:spcAft>
                  <a:spcPct val="0"/>
                </a:spcAft>
                <a:buClrTx/>
                <a:buSzTx/>
                <a:buFontTx/>
                <a:buNone/>
              </a:pPr>
              <a:r>
                <a:rPr lang="en-GB" sz="1292" dirty="0">
                  <a:latin typeface="+mn-lt"/>
                </a:rPr>
                <a:t>   E = Young’s modulus </a:t>
              </a:r>
            </a:p>
            <a:p>
              <a:pPr>
                <a:spcBef>
                  <a:spcPct val="0"/>
                </a:spcBef>
                <a:spcAft>
                  <a:spcPct val="0"/>
                </a:spcAft>
                <a:buClrTx/>
                <a:buSzTx/>
                <a:buFontTx/>
                <a:buNone/>
              </a:pPr>
              <a:r>
                <a:rPr lang="en-GB" sz="1292" dirty="0">
                  <a:latin typeface="+mn-lt"/>
                </a:rPr>
                <a:t>   I = second moment of area</a:t>
              </a:r>
            </a:p>
            <a:p>
              <a:pPr>
                <a:spcBef>
                  <a:spcPct val="0"/>
                </a:spcBef>
                <a:spcAft>
                  <a:spcPct val="0"/>
                </a:spcAft>
                <a:buClrTx/>
                <a:buSzTx/>
                <a:buFontTx/>
                <a:buNone/>
              </a:pPr>
              <a:r>
                <a:rPr lang="en-GB" sz="1292" dirty="0">
                  <a:latin typeface="+mn-lt"/>
                </a:rPr>
                <a:t>   (I  =  bh</a:t>
              </a:r>
              <a:r>
                <a:rPr lang="en-GB" sz="1292" baseline="30000" dirty="0">
                  <a:latin typeface="+mn-lt"/>
                </a:rPr>
                <a:t>3</a:t>
              </a:r>
              <a:r>
                <a:rPr lang="en-GB" sz="1292" dirty="0">
                  <a:latin typeface="+mn-lt"/>
                </a:rPr>
                <a:t>/12 </a:t>
              </a:r>
              <a:r>
                <a:rPr lang="en-GB" sz="1292" dirty="0">
                  <a:latin typeface="+mn-lt"/>
                  <a:cs typeface="Arial" panose="020B0604020202020204" pitchFamily="34" charset="0"/>
                </a:rPr>
                <a:t>↕ </a:t>
              </a:r>
              <a:r>
                <a:rPr lang="en-GB" sz="1292" dirty="0">
                  <a:latin typeface="+mn-lt"/>
                </a:rPr>
                <a:t>or b</a:t>
              </a:r>
              <a:r>
                <a:rPr lang="en-GB" sz="1292" baseline="30000" dirty="0">
                  <a:latin typeface="+mn-lt"/>
                </a:rPr>
                <a:t>3</a:t>
              </a:r>
              <a:r>
                <a:rPr lang="en-GB" sz="1292" dirty="0">
                  <a:latin typeface="+mn-lt"/>
                </a:rPr>
                <a:t>h/12 </a:t>
              </a:r>
              <a:r>
                <a:rPr lang="en-GB" sz="1292" dirty="0">
                  <a:latin typeface="+mn-lt"/>
                  <a:cs typeface="Arial" panose="020B0604020202020204" pitchFamily="34" charset="0"/>
                </a:rPr>
                <a:t>↔</a:t>
              </a:r>
              <a:r>
                <a:rPr lang="en-GB" sz="1292" dirty="0">
                  <a:latin typeface="+mn-lt"/>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A73CD38-C627-43BA-9E0A-D98CD8454EE7}"/>
                    </a:ext>
                  </a:extLst>
                </p:cNvPr>
                <p:cNvSpPr/>
                <p:nvPr/>
              </p:nvSpPr>
              <p:spPr>
                <a:xfrm>
                  <a:off x="2434113" y="3123080"/>
                  <a:ext cx="3090461" cy="710707"/>
                </a:xfrm>
                <a:prstGeom prst="rect">
                  <a:avLst/>
                </a:prstGeom>
                <a:ln w="28575">
                  <a:noFill/>
                </a:ln>
              </p:spPr>
              <p:txBody>
                <a:bodyPr wrap="none">
                  <a:spAutoFit/>
                </a:bodyPr>
                <a:lstStyle/>
                <a:p>
                  <a:r>
                    <a:rPr lang="en-GB" sz="1662" dirty="0">
                      <a:latin typeface="Arial" panose="020B0604020202020204" pitchFamily="34" charset="0"/>
                      <a:cs typeface="Arial" panose="020B0604020202020204" pitchFamily="34" charset="0"/>
                    </a:rPr>
                    <a:t>S</a:t>
                  </a:r>
                  <a14:m>
                    <m:oMath xmlns:m="http://schemas.openxmlformats.org/officeDocument/2006/math">
                      <m:r>
                        <m:rPr>
                          <m:nor/>
                        </m:rPr>
                        <a:rPr lang="en-GB" sz="2585">
                          <a:latin typeface="Arial" panose="020B0604020202020204" pitchFamily="34" charset="0"/>
                          <a:cs typeface="Arial" panose="020B0604020202020204" pitchFamily="34" charset="0"/>
                        </a:rPr>
                        <m:t> =</m:t>
                      </m:r>
                      <m:r>
                        <m:rPr>
                          <m:nor/>
                        </m:rPr>
                        <a:rPr lang="de-DE" sz="2585">
                          <a:latin typeface="Arial" panose="020B0604020202020204" pitchFamily="34" charset="0"/>
                          <a:cs typeface="Arial" panose="020B0604020202020204" pitchFamily="34" charset="0"/>
                        </a:rPr>
                        <m:t> </m:t>
                      </m:r>
                      <m:f>
                        <m:fPr>
                          <m:ctrlPr>
                            <a:rPr lang="en-GB" sz="2585" i="1">
                              <a:latin typeface="Cambria Math" panose="02040503050406030204" pitchFamily="18" charset="0"/>
                            </a:rPr>
                          </m:ctrlPr>
                        </m:fPr>
                        <m:num>
                          <m:r>
                            <a:rPr lang="de-DE" sz="2585" i="1">
                              <a:latin typeface="Cambria Math" panose="02040503050406030204" pitchFamily="18" charset="0"/>
                            </a:rPr>
                            <m:t> </m:t>
                          </m:r>
                          <m:r>
                            <m:rPr>
                              <m:sty m:val="p"/>
                            </m:rPr>
                            <a:rPr lang="en-GB" sz="2585">
                              <a:latin typeface="Cambria Math" panose="02040503050406030204" pitchFamily="18" charset="0"/>
                            </a:rPr>
                            <m:t>F</m:t>
                          </m:r>
                        </m:num>
                        <m:den>
                          <m:r>
                            <m:rPr>
                              <m:sty m:val="p"/>
                            </m:rPr>
                            <a:rPr lang="el-GR" sz="2585" i="1">
                              <a:latin typeface="Cambria Math" panose="02040503050406030204" pitchFamily="18" charset="0"/>
                            </a:rPr>
                            <m:t>δ</m:t>
                          </m:r>
                        </m:den>
                      </m:f>
                    </m:oMath>
                  </a14:m>
                  <a:r>
                    <a:rPr lang="en-GB" sz="2585" dirty="0">
                      <a:latin typeface="Arial" panose="020B0604020202020204" pitchFamily="34" charset="0"/>
                      <a:cs typeface="Arial" panose="020B0604020202020204" pitchFamily="34" charset="0"/>
                    </a:rPr>
                    <a:t> = </a:t>
                  </a:r>
                  <a14:m>
                    <m:oMath xmlns:m="http://schemas.openxmlformats.org/officeDocument/2006/math">
                      <m:f>
                        <m:fPr>
                          <m:ctrlPr>
                            <a:rPr lang="en-GB" sz="2585" i="1">
                              <a:latin typeface="Cambria Math" panose="02040503050406030204" pitchFamily="18" charset="0"/>
                            </a:rPr>
                          </m:ctrlPr>
                        </m:fPr>
                        <m:num>
                          <m:r>
                            <a:rPr lang="de-DE" sz="2585">
                              <a:latin typeface="Cambria Math" panose="02040503050406030204" pitchFamily="18" charset="0"/>
                            </a:rPr>
                            <m:t> </m:t>
                          </m:r>
                          <m:r>
                            <m:rPr>
                              <m:sty m:val="p"/>
                            </m:rPr>
                            <a:rPr lang="en-GB" sz="2585">
                              <a:latin typeface="Cambria Math" panose="02040503050406030204" pitchFamily="18" charset="0"/>
                            </a:rPr>
                            <m:t>CEI</m:t>
                          </m:r>
                        </m:num>
                        <m:den>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de-DE" sz="2585">
                                  <a:latin typeface="Cambria Math" panose="02040503050406030204" pitchFamily="18" charset="0"/>
                                </a:rPr>
                                <m:t>3</m:t>
                              </m:r>
                            </m:sup>
                          </m:sSup>
                        </m:den>
                      </m:f>
                    </m:oMath>
                  </a14:m>
                  <a:r>
                    <a:rPr lang="en-GB" sz="2585" dirty="0">
                      <a:latin typeface="Arial" panose="020B0604020202020204" pitchFamily="34" charset="0"/>
                      <a:cs typeface="Arial" panose="020B0604020202020204" pitchFamily="34" charset="0"/>
                    </a:rPr>
                    <a:t> = </a:t>
                  </a:r>
                  <a14:m>
                    <m:oMath xmlns:m="http://schemas.openxmlformats.org/officeDocument/2006/math">
                      <m:f>
                        <m:fPr>
                          <m:ctrlPr>
                            <a:rPr lang="en-GB" sz="2585" i="1">
                              <a:latin typeface="Cambria Math" panose="02040503050406030204" pitchFamily="18" charset="0"/>
                            </a:rPr>
                          </m:ctrlPr>
                        </m:fPr>
                        <m:num>
                          <m:r>
                            <a:rPr lang="de-DE" sz="2585">
                              <a:latin typeface="Cambria Math" panose="02040503050406030204" pitchFamily="18" charset="0"/>
                            </a:rPr>
                            <m:t> </m:t>
                          </m:r>
                          <m:r>
                            <m:rPr>
                              <m:sty m:val="p"/>
                            </m:rPr>
                            <a:rPr lang="en-GB" sz="2585">
                              <a:latin typeface="Cambria Math" panose="02040503050406030204" pitchFamily="18" charset="0"/>
                            </a:rPr>
                            <m:t>CE</m:t>
                          </m:r>
                          <m:r>
                            <a:rPr lang="de-DE" sz="2585">
                              <a:latin typeface="Cambria Math" panose="02040503050406030204" pitchFamily="18" charset="0"/>
                            </a:rPr>
                            <m:t> </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bh</m:t>
                              </m:r>
                            </m:e>
                            <m:sup>
                              <m:r>
                                <a:rPr lang="en-GB" sz="2585">
                                  <a:latin typeface="Cambria Math" panose="02040503050406030204" pitchFamily="18" charset="0"/>
                                </a:rPr>
                                <m:t>3</m:t>
                              </m:r>
                            </m:sup>
                          </m:sSup>
                        </m:num>
                        <m:den>
                          <m:r>
                            <a:rPr lang="en-GB" sz="2585">
                              <a:latin typeface="Cambria Math" panose="02040503050406030204" pitchFamily="18" charset="0"/>
                            </a:rPr>
                            <m:t>12</m:t>
                          </m:r>
                          <m:r>
                            <a:rPr lang="de-DE" sz="2585">
                              <a:latin typeface="Cambria Math" panose="02040503050406030204" pitchFamily="18" charset="0"/>
                            </a:rPr>
                            <m:t> </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de-DE" sz="2585">
                                  <a:latin typeface="Cambria Math" panose="02040503050406030204" pitchFamily="18" charset="0"/>
                                </a:rPr>
                                <m:t>3</m:t>
                              </m:r>
                            </m:sup>
                          </m:sSup>
                        </m:den>
                      </m:f>
                    </m:oMath>
                  </a14:m>
                  <a:r>
                    <a:rPr lang="en-GB" sz="2585" dirty="0">
                      <a:latin typeface="Arial" panose="020B0604020202020204" pitchFamily="34" charset="0"/>
                      <a:cs typeface="Arial" panose="020B0604020202020204" pitchFamily="34" charset="0"/>
                    </a:rPr>
                    <a:t> </a:t>
                  </a:r>
                  <a:endParaRPr lang="en-GB" sz="1662" dirty="0">
                    <a:latin typeface="Arial" panose="020B060402020202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3A73CD38-C627-43BA-9E0A-D98CD8454EE7}"/>
                    </a:ext>
                  </a:extLst>
                </p:cNvPr>
                <p:cNvSpPr>
                  <a:spLocks noRot="1" noChangeAspect="1" noMove="1" noResize="1" noEditPoints="1" noAdjustHandles="1" noChangeArrowheads="1" noChangeShapeType="1" noTextEdit="1"/>
                </p:cNvSpPr>
                <p:nvPr/>
              </p:nvSpPr>
              <p:spPr>
                <a:xfrm>
                  <a:off x="2434113" y="3123080"/>
                  <a:ext cx="3090461" cy="710707"/>
                </a:xfrm>
                <a:prstGeom prst="rect">
                  <a:avLst/>
                </a:prstGeom>
                <a:blipFill>
                  <a:blip r:embed="rId5"/>
                  <a:stretch>
                    <a:fillRect l="-1183" b="-7692"/>
                  </a:stretch>
                </a:blipFill>
                <a:ln w="28575">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C92834F-14C1-4837-8DD9-01DC61E84D52}"/>
                    </a:ext>
                  </a:extLst>
                </p:cNvPr>
                <p:cNvSpPr/>
                <p:nvPr/>
              </p:nvSpPr>
              <p:spPr>
                <a:xfrm>
                  <a:off x="5532735" y="3111463"/>
                  <a:ext cx="2100960" cy="713337"/>
                </a:xfrm>
                <a:prstGeom prst="rect">
                  <a:avLst/>
                </a:prstGeom>
                <a:ln w="28575">
                  <a:solidFill>
                    <a:srgbClr val="FFB71B"/>
                  </a:solidFill>
                </a:ln>
              </p:spPr>
              <p:txBody>
                <a:bodyPr wrap="none">
                  <a:spAutoFit/>
                </a:bodyPr>
                <a:lstStyle/>
                <a:p>
                  <a:r>
                    <a:rPr lang="en-GB" sz="2215" dirty="0">
                      <a:latin typeface="Arial" panose="020B0604020202020204" pitchFamily="34" charset="0"/>
                      <a:cs typeface="Arial" panose="020B0604020202020204" pitchFamily="34" charset="0"/>
                    </a:rPr>
                    <a:t>h </a:t>
                  </a:r>
                  <a:r>
                    <a:rPr lang="en-GB" sz="2585" dirty="0">
                      <a:latin typeface="Arial" panose="020B0604020202020204" pitchFamily="34" charset="0"/>
                      <a:cs typeface="Arial" panose="020B0604020202020204" pitchFamily="34" charset="0"/>
                    </a:rPr>
                    <a:t>= (</a:t>
                  </a:r>
                  <a14:m>
                    <m:oMath xmlns:m="http://schemas.openxmlformats.org/officeDocument/2006/math">
                      <m:sSup>
                        <m:sSupPr>
                          <m:ctrlPr>
                            <a:rPr lang="de-DE" sz="2585" i="1">
                              <a:latin typeface="Cambria Math" panose="02040503050406030204" pitchFamily="18" charset="0"/>
                            </a:rPr>
                          </m:ctrlPr>
                        </m:sSupPr>
                        <m:e>
                          <m:f>
                            <m:fPr>
                              <m:ctrlPr>
                                <a:rPr lang="en-GB" sz="2585" i="1">
                                  <a:latin typeface="Cambria Math" panose="02040503050406030204" pitchFamily="18" charset="0"/>
                                </a:rPr>
                              </m:ctrlPr>
                            </m:fPr>
                            <m:num>
                              <m:r>
                                <a:rPr lang="de-DE" sz="2585">
                                  <a:latin typeface="Cambria Math" panose="02040503050406030204" pitchFamily="18" charset="0"/>
                                </a:rPr>
                                <m:t> 12</m:t>
                              </m:r>
                              <m:r>
                                <m:rPr>
                                  <m:sty m:val="p"/>
                                </m:rPr>
                                <a:rPr lang="en-GB" sz="2585">
                                  <a:latin typeface="Cambria Math" panose="02040503050406030204" pitchFamily="18" charset="0"/>
                                </a:rPr>
                                <m:t>S</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en-GB" sz="2585">
                                      <a:latin typeface="Cambria Math" panose="02040503050406030204" pitchFamily="18" charset="0"/>
                                    </a:rPr>
                                    <m:t>3</m:t>
                                  </m:r>
                                </m:sup>
                              </m:sSup>
                            </m:num>
                            <m:den>
                              <m:r>
                                <m:rPr>
                                  <m:sty m:val="p"/>
                                </m:rPr>
                                <a:rPr lang="en-GB" sz="2585">
                                  <a:latin typeface="Cambria Math" panose="02040503050406030204" pitchFamily="18" charset="0"/>
                                </a:rPr>
                                <m:t>CEb</m:t>
                              </m:r>
                            </m:den>
                          </m:f>
                          <m:r>
                            <a:rPr lang="en-GB" sz="2585">
                              <a:latin typeface="Cambria Math" panose="02040503050406030204" pitchFamily="18" charset="0"/>
                            </a:rPr>
                            <m:t>)</m:t>
                          </m:r>
                        </m:e>
                        <m:sup>
                          <m:r>
                            <a:rPr lang="en-GB" sz="2585">
                              <a:latin typeface="Cambria Math" panose="02040503050406030204" pitchFamily="18" charset="0"/>
                            </a:rPr>
                            <m:t>1/3</m:t>
                          </m:r>
                        </m:sup>
                      </m:sSup>
                    </m:oMath>
                  </a14:m>
                  <a:endParaRPr lang="en-GB" sz="1662"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8C92834F-14C1-4837-8DD9-01DC61E84D52}"/>
                    </a:ext>
                  </a:extLst>
                </p:cNvPr>
                <p:cNvSpPr>
                  <a:spLocks noRot="1" noChangeAspect="1" noMove="1" noResize="1" noEditPoints="1" noAdjustHandles="1" noChangeArrowheads="1" noChangeShapeType="1" noTextEdit="1"/>
                </p:cNvSpPr>
                <p:nvPr/>
              </p:nvSpPr>
              <p:spPr>
                <a:xfrm>
                  <a:off x="5532735" y="3111463"/>
                  <a:ext cx="2100960" cy="713337"/>
                </a:xfrm>
                <a:prstGeom prst="rect">
                  <a:avLst/>
                </a:prstGeom>
                <a:blipFill>
                  <a:blip r:embed="rId6"/>
                  <a:stretch>
                    <a:fillRect l="-3152" b="-4918"/>
                  </a:stretch>
                </a:blipFill>
                <a:ln w="28575">
                  <a:solidFill>
                    <a:srgbClr val="FFB71B"/>
                  </a:solidFill>
                </a:ln>
              </p:spPr>
              <p:txBody>
                <a:bodyPr/>
                <a:lstStyle/>
                <a:p>
                  <a:r>
                    <a:rPr lang="en-GB">
                      <a:noFill/>
                    </a:rPr>
                    <a:t> </a:t>
                  </a:r>
                </a:p>
              </p:txBody>
            </p:sp>
          </mc:Fallback>
        </mc:AlternateContent>
      </p:grpSp>
      <p:sp>
        <p:nvSpPr>
          <p:cNvPr id="43" name="Slide Number Placeholder 1">
            <a:extLst>
              <a:ext uri="{FF2B5EF4-FFF2-40B4-BE49-F238E27FC236}">
                <a16:creationId xmlns:a16="http://schemas.microsoft.com/office/drawing/2014/main" id="{D15F5CDD-DF0E-41D1-AA33-E046D87208F9}"/>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18</a:t>
            </a:fld>
            <a:endParaRPr lang="en-US" dirty="0"/>
          </a:p>
        </p:txBody>
      </p:sp>
    </p:spTree>
    <p:extLst>
      <p:ext uri="{BB962C8B-B14F-4D97-AF65-F5344CB8AC3E}">
        <p14:creationId xmlns:p14="http://schemas.microsoft.com/office/powerpoint/2010/main" val="410977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223"/>
                                        </p:tgtEl>
                                        <p:attrNameLst>
                                          <p:attrName>style.visibility</p:attrName>
                                        </p:attrNameLst>
                                      </p:cBhvr>
                                      <p:to>
                                        <p:strVal val="visible"/>
                                      </p:to>
                                    </p:set>
                                    <p:animEffect transition="in" filter="wipe(up)">
                                      <p:cBhvr>
                                        <p:cTn id="22" dur="500"/>
                                        <p:tgtEl>
                                          <p:spTgt spid="72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679ACAF2-8F79-42C2-911B-2E2CB4293441}"/>
              </a:ext>
            </a:extLst>
          </p:cNvPr>
          <p:cNvSpPr/>
          <p:nvPr/>
        </p:nvSpPr>
        <p:spPr bwMode="auto">
          <a:xfrm rot="5400000">
            <a:off x="6642376" y="1791759"/>
            <a:ext cx="1219987" cy="246246"/>
          </a:xfrm>
          <a:prstGeom prst="parallelogram">
            <a:avLst>
              <a:gd name="adj" fmla="val 109906"/>
            </a:avLst>
          </a:prstGeom>
          <a:solidFill>
            <a:schemeClr val="bg1">
              <a:lumMod val="85000"/>
            </a:schemeClr>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662" b="1">
              <a:latin typeface="Arial" charset="0"/>
            </a:endParaRPr>
          </a:p>
        </p:txBody>
      </p:sp>
      <p:sp>
        <p:nvSpPr>
          <p:cNvPr id="7173" name="Rectangle 2"/>
          <p:cNvSpPr>
            <a:spLocks noGrp="1" noChangeArrowheads="1"/>
          </p:cNvSpPr>
          <p:nvPr>
            <p:ph type="title"/>
          </p:nvPr>
        </p:nvSpPr>
        <p:spPr>
          <a:prstGeom prst="rect">
            <a:avLst/>
          </a:prstGeom>
          <a:ln w="9525"/>
        </p:spPr>
        <p:txBody>
          <a:bodyPr/>
          <a:lstStyle/>
          <a:p>
            <a:r>
              <a:rPr lang="en-GB" dirty="0"/>
              <a:t>Index for a stiff, light chainsaw blade (horizontal load)</a:t>
            </a:r>
          </a:p>
        </p:txBody>
      </p:sp>
      <p:grpSp>
        <p:nvGrpSpPr>
          <p:cNvPr id="7174" name="Group 66"/>
          <p:cNvGrpSpPr>
            <a:grpSpLocks/>
          </p:cNvGrpSpPr>
          <p:nvPr/>
        </p:nvGrpSpPr>
        <p:grpSpPr bwMode="auto">
          <a:xfrm>
            <a:off x="1820009" y="1274886"/>
            <a:ext cx="2669931" cy="385397"/>
            <a:chOff x="202" y="690"/>
            <a:chExt cx="1822" cy="263"/>
          </a:xfrm>
        </p:grpSpPr>
        <p:sp>
          <p:nvSpPr>
            <p:cNvPr id="7234" name="Text Box 4"/>
            <p:cNvSpPr txBox="1">
              <a:spLocks noChangeArrowheads="1"/>
            </p:cNvSpPr>
            <p:nvPr/>
          </p:nvSpPr>
          <p:spPr bwMode="auto">
            <a:xfrm>
              <a:off x="1493" y="690"/>
              <a:ext cx="531" cy="231"/>
            </a:xfrm>
            <a:prstGeom prst="rect">
              <a:avLst/>
            </a:prstGeom>
            <a:noFill/>
            <a:ln w="19050">
              <a:solidFill>
                <a:srgbClr val="FFB71B"/>
              </a:solidFill>
              <a:miter lim="800000"/>
              <a:headEnd/>
              <a:tailEnd/>
            </a:ln>
            <a:extLst>
              <a:ext uri="{909E8E84-426E-40DD-AFC4-6F175D3DCCD1}">
                <a14:hiddenFill xmlns:a14="http://schemas.microsoft.com/office/drawing/2010/main">
                  <a:solidFill>
                    <a:srgbClr val="FFFFFF"/>
                  </a:solidFill>
                </a14:hiddenFill>
              </a:ext>
            </a:extLst>
          </p:spPr>
          <p:txBody>
            <a:bodyPr wrap="none"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lgn="ctr">
                <a:spcBef>
                  <a:spcPct val="50000"/>
                </a:spcBef>
                <a:spcAft>
                  <a:spcPct val="0"/>
                </a:spcAft>
                <a:buClrTx/>
                <a:buSzTx/>
                <a:buFontTx/>
                <a:buNone/>
              </a:pPr>
              <a:r>
                <a:rPr lang="en-GB" sz="1662" b="1" i="1" dirty="0">
                  <a:latin typeface="+mn-lt"/>
                </a:rPr>
                <a:t>Beam</a:t>
              </a:r>
            </a:p>
          </p:txBody>
        </p:sp>
        <p:sp>
          <p:nvSpPr>
            <p:cNvPr id="7235" name="AutoShape 5"/>
            <p:cNvSpPr>
              <a:spLocks noChangeArrowheads="1"/>
            </p:cNvSpPr>
            <p:nvPr/>
          </p:nvSpPr>
          <p:spPr bwMode="auto">
            <a:xfrm>
              <a:off x="202" y="690"/>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 Function  </a:t>
              </a:r>
            </a:p>
          </p:txBody>
        </p:sp>
      </p:grpSp>
      <p:grpSp>
        <p:nvGrpSpPr>
          <p:cNvPr id="4" name="Group 67"/>
          <p:cNvGrpSpPr>
            <a:grpSpLocks/>
          </p:cNvGrpSpPr>
          <p:nvPr/>
        </p:nvGrpSpPr>
        <p:grpSpPr bwMode="auto">
          <a:xfrm>
            <a:off x="1800960" y="2464778"/>
            <a:ext cx="6371491" cy="536331"/>
            <a:chOff x="189" y="1502"/>
            <a:chExt cx="4348" cy="366"/>
          </a:xfrm>
        </p:grpSpPr>
        <p:sp>
          <p:nvSpPr>
            <p:cNvPr id="7232" name="Text Box 10"/>
            <p:cNvSpPr txBox="1">
              <a:spLocks noChangeArrowheads="1"/>
            </p:cNvSpPr>
            <p:nvPr/>
          </p:nvSpPr>
          <p:spPr bwMode="auto">
            <a:xfrm>
              <a:off x="1497" y="1502"/>
              <a:ext cx="304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Char char="•"/>
              </a:pPr>
              <a:r>
                <a:rPr lang="en-GB" sz="1477" i="1" dirty="0"/>
                <a:t>  </a:t>
              </a:r>
              <a:r>
                <a:rPr lang="en-GB" sz="1477" b="1" i="1" dirty="0"/>
                <a:t>Length L is specified, b fixed by chain width</a:t>
              </a:r>
            </a:p>
            <a:p>
              <a:pPr>
                <a:spcBef>
                  <a:spcPct val="0"/>
                </a:spcBef>
                <a:spcAft>
                  <a:spcPct val="0"/>
                </a:spcAft>
                <a:buClrTx/>
                <a:buSzTx/>
                <a:buFontTx/>
                <a:buChar char="•"/>
              </a:pPr>
              <a:r>
                <a:rPr lang="en-GB" sz="1477" b="1" i="1" dirty="0"/>
                <a:t>  Must have bending stiffness &gt; S*</a:t>
              </a:r>
              <a:endParaRPr lang="en-GB" sz="1477" b="1" dirty="0"/>
            </a:p>
          </p:txBody>
        </p:sp>
        <p:sp>
          <p:nvSpPr>
            <p:cNvPr id="7233" name="AutoShape 11"/>
            <p:cNvSpPr>
              <a:spLocks noChangeArrowheads="1"/>
            </p:cNvSpPr>
            <p:nvPr/>
          </p:nvSpPr>
          <p:spPr bwMode="auto">
            <a:xfrm>
              <a:off x="189" y="1540"/>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 Constraints</a:t>
              </a:r>
            </a:p>
          </p:txBody>
        </p:sp>
      </p:grpSp>
      <p:sp>
        <p:nvSpPr>
          <p:cNvPr id="7223" name="AutoShape 53"/>
          <p:cNvSpPr>
            <a:spLocks noChangeArrowheads="1"/>
          </p:cNvSpPr>
          <p:nvPr/>
        </p:nvSpPr>
        <p:spPr bwMode="auto">
          <a:xfrm rot="6622672">
            <a:off x="6410036" y="3887034"/>
            <a:ext cx="782515" cy="8088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70 h 21600"/>
              <a:gd name="T20" fmla="*/ 18439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56" y="11088"/>
                </a:moveTo>
                <a:cubicBezTo>
                  <a:pt x="18960" y="10992"/>
                  <a:pt x="18962" y="10896"/>
                  <a:pt x="18962" y="10800"/>
                </a:cubicBezTo>
                <a:cubicBezTo>
                  <a:pt x="18962" y="6292"/>
                  <a:pt x="15307" y="2638"/>
                  <a:pt x="10800" y="2638"/>
                </a:cubicBezTo>
                <a:cubicBezTo>
                  <a:pt x="6457" y="2637"/>
                  <a:pt x="2874" y="6038"/>
                  <a:pt x="2649" y="10375"/>
                </a:cubicBezTo>
                <a:lnTo>
                  <a:pt x="14" y="10238"/>
                </a:lnTo>
                <a:cubicBezTo>
                  <a:pt x="313" y="4499"/>
                  <a:pt x="5053" y="-1"/>
                  <a:pt x="10800" y="0"/>
                </a:cubicBezTo>
                <a:cubicBezTo>
                  <a:pt x="16764" y="0"/>
                  <a:pt x="21600" y="4835"/>
                  <a:pt x="21600" y="10800"/>
                </a:cubicBezTo>
                <a:cubicBezTo>
                  <a:pt x="21600" y="10927"/>
                  <a:pt x="21597" y="11054"/>
                  <a:pt x="21593" y="11182"/>
                </a:cubicBezTo>
                <a:lnTo>
                  <a:pt x="24291" y="11277"/>
                </a:lnTo>
                <a:lnTo>
                  <a:pt x="20133" y="15152"/>
                </a:lnTo>
                <a:lnTo>
                  <a:pt x="16258" y="10993"/>
                </a:lnTo>
                <a:lnTo>
                  <a:pt x="18956" y="11088"/>
                </a:lnTo>
                <a:close/>
              </a:path>
            </a:pathLst>
          </a:custGeom>
          <a:solidFill>
            <a:srgbClr val="FFB71B"/>
          </a:solidFill>
          <a:ln w="28575">
            <a:solidFill>
              <a:schemeClr val="tx1"/>
            </a:solidFill>
            <a:miter lim="800000"/>
            <a:headEnd/>
            <a:tailEnd/>
          </a:ln>
        </p:spPr>
        <p:txBody>
          <a:bodyPr rot="10800000" vert="eaVert" anchor="ctr"/>
          <a:lstStyle/>
          <a:p>
            <a:endParaRPr lang="en-GB" sz="1662" dirty="0"/>
          </a:p>
        </p:txBody>
      </p:sp>
      <p:grpSp>
        <p:nvGrpSpPr>
          <p:cNvPr id="6" name="Group 67"/>
          <p:cNvGrpSpPr>
            <a:grpSpLocks/>
          </p:cNvGrpSpPr>
          <p:nvPr/>
        </p:nvGrpSpPr>
        <p:grpSpPr bwMode="auto">
          <a:xfrm>
            <a:off x="1805209" y="4068347"/>
            <a:ext cx="4402014" cy="624653"/>
            <a:chOff x="644526" y="4116388"/>
            <a:chExt cx="4768849" cy="676707"/>
          </a:xfrm>
        </p:grpSpPr>
        <p:grpSp>
          <p:nvGrpSpPr>
            <p:cNvPr id="7226" name="Group 68"/>
            <p:cNvGrpSpPr>
              <a:grpSpLocks/>
            </p:cNvGrpSpPr>
            <p:nvPr/>
          </p:nvGrpSpPr>
          <p:grpSpPr bwMode="auto">
            <a:xfrm>
              <a:off x="644526" y="4116388"/>
              <a:ext cx="4154488" cy="652463"/>
              <a:chOff x="406" y="2593"/>
              <a:chExt cx="2617" cy="411"/>
            </a:xfrm>
          </p:grpSpPr>
          <p:sp>
            <p:nvSpPr>
              <p:cNvPr id="7228" name="Text Box 7"/>
              <p:cNvSpPr txBox="1">
                <a:spLocks noChangeArrowheads="1"/>
              </p:cNvSpPr>
              <p:nvPr/>
            </p:nvSpPr>
            <p:spPr bwMode="auto">
              <a:xfrm>
                <a:off x="1707" y="2593"/>
                <a:ext cx="1316"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83077" tIns="43200" rIns="83077" bIns="432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15000"/>
                  </a:spcBef>
                  <a:spcAft>
                    <a:spcPct val="0"/>
                  </a:spcAft>
                  <a:buClrTx/>
                  <a:buSzTx/>
                  <a:buFontTx/>
                  <a:buNone/>
                </a:pPr>
                <a:r>
                  <a:rPr lang="en-GB" sz="1477" b="1" i="1" dirty="0">
                    <a:latin typeface="+mn-lt"/>
                  </a:rPr>
                  <a:t> Minimize mass m:</a:t>
                </a:r>
                <a:endParaRPr lang="en-GB" sz="1477" b="1" dirty="0">
                  <a:latin typeface="+mn-lt"/>
                  <a:sym typeface="Symbol" pitchFamily="18" charset="2"/>
                </a:endParaRPr>
              </a:p>
              <a:p>
                <a:pPr>
                  <a:spcBef>
                    <a:spcPct val="15000"/>
                  </a:spcBef>
                  <a:spcAft>
                    <a:spcPct val="0"/>
                  </a:spcAft>
                  <a:buClrTx/>
                  <a:buSzTx/>
                  <a:buFontTx/>
                  <a:buNone/>
                </a:pPr>
                <a:r>
                  <a:rPr lang="en-GB" sz="1662" dirty="0">
                    <a:latin typeface="+mn-lt"/>
                  </a:rPr>
                  <a:t>         m  =  A L </a:t>
                </a:r>
                <a:r>
                  <a:rPr lang="en-GB" sz="1662" dirty="0">
                    <a:latin typeface="+mn-lt"/>
                    <a:sym typeface="Symbol" pitchFamily="18" charset="2"/>
                  </a:rPr>
                  <a:t> = b h</a:t>
                </a:r>
                <a:r>
                  <a:rPr lang="en-GB" sz="1477" dirty="0">
                    <a:latin typeface="+mn-lt"/>
                  </a:rPr>
                  <a:t> L </a:t>
                </a:r>
                <a:r>
                  <a:rPr lang="en-GB" sz="1477" dirty="0">
                    <a:latin typeface="+mn-lt"/>
                    <a:sym typeface="Symbol" pitchFamily="18" charset="2"/>
                  </a:rPr>
                  <a:t></a:t>
                </a:r>
              </a:p>
            </p:txBody>
          </p:sp>
          <p:sp>
            <p:nvSpPr>
              <p:cNvPr id="7229" name="AutoShape 8"/>
              <p:cNvSpPr>
                <a:spLocks noChangeArrowheads="1"/>
              </p:cNvSpPr>
              <p:nvPr/>
            </p:nvSpPr>
            <p:spPr bwMode="auto">
              <a:xfrm>
                <a:off x="406" y="2606"/>
                <a:ext cx="1196" cy="263"/>
              </a:xfrm>
              <a:prstGeom prst="roundRect">
                <a:avLst>
                  <a:gd name="adj" fmla="val 16667"/>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 Objective </a:t>
                </a:r>
              </a:p>
            </p:txBody>
          </p:sp>
        </p:grpSp>
        <p:sp>
          <p:nvSpPr>
            <p:cNvPr id="7227" name="Rectangle 55"/>
            <p:cNvSpPr>
              <a:spLocks noChangeArrowheads="1"/>
            </p:cNvSpPr>
            <p:nvPr/>
          </p:nvSpPr>
          <p:spPr bwMode="auto">
            <a:xfrm>
              <a:off x="3213101" y="4450195"/>
              <a:ext cx="2200274" cy="342900"/>
            </a:xfrm>
            <a:prstGeom prst="rect">
              <a:avLst/>
            </a:prstGeom>
            <a:noFill/>
            <a:ln w="28575">
              <a:solidFill>
                <a:srgbClr val="FFB71B"/>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sz="1662" dirty="0"/>
            </a:p>
          </p:txBody>
        </p:sp>
      </p:grpSp>
      <p:grpSp>
        <p:nvGrpSpPr>
          <p:cNvPr id="9" name="Group 71"/>
          <p:cNvGrpSpPr>
            <a:grpSpLocks/>
          </p:cNvGrpSpPr>
          <p:nvPr/>
        </p:nvGrpSpPr>
        <p:grpSpPr bwMode="auto">
          <a:xfrm>
            <a:off x="1831731" y="4795442"/>
            <a:ext cx="4429858" cy="1258766"/>
            <a:chOff x="210" y="3104"/>
            <a:chExt cx="3023" cy="859"/>
          </a:xfrm>
        </p:grpSpPr>
        <p:grpSp>
          <p:nvGrpSpPr>
            <p:cNvPr id="7214" name="Group 70"/>
            <p:cNvGrpSpPr>
              <a:grpSpLocks/>
            </p:cNvGrpSpPr>
            <p:nvPr/>
          </p:nvGrpSpPr>
          <p:grpSpPr bwMode="auto">
            <a:xfrm>
              <a:off x="210" y="3452"/>
              <a:ext cx="3023" cy="511"/>
              <a:chOff x="210" y="3452"/>
              <a:chExt cx="3023" cy="511"/>
            </a:xfrm>
          </p:grpSpPr>
          <mc:AlternateContent xmlns:mc="http://schemas.openxmlformats.org/markup-compatibility/2006" xmlns:a14="http://schemas.microsoft.com/office/drawing/2010/main">
            <mc:Choice Requires="a14">
              <p:sp>
                <p:nvSpPr>
                  <p:cNvPr id="7171" name="Object 3"/>
                  <p:cNvSpPr txBox="1"/>
                  <p:nvPr/>
                </p:nvSpPr>
                <p:spPr bwMode="auto">
                  <a:xfrm>
                    <a:off x="1473" y="3452"/>
                    <a:ext cx="1760" cy="511"/>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846">
                              <a:solidFill>
                                <a:srgbClr val="000000"/>
                              </a:solidFill>
                              <a:latin typeface="Cambria Math" panose="02040503050406030204" pitchFamily="18" charset="0"/>
                            </a:rPr>
                            <m:t>m</m:t>
                          </m:r>
                          <m:r>
                            <a:rPr lang="en-GB" sz="1846" i="1">
                              <a:solidFill>
                                <a:srgbClr val="000000"/>
                              </a:solidFill>
                              <a:latin typeface="Cambria Math" panose="02040503050406030204" pitchFamily="18" charset="0"/>
                            </a:rPr>
                            <m:t>=</m:t>
                          </m:r>
                          <m:d>
                            <m:dPr>
                              <m:ctrlPr>
                                <a:rPr lang="en-GB" sz="1846" i="1">
                                  <a:solidFill>
                                    <a:srgbClr val="000000"/>
                                  </a:solidFill>
                                  <a:latin typeface="Cambria Math" panose="02040503050406030204" pitchFamily="18" charset="0"/>
                                </a:rPr>
                              </m:ctrlPr>
                            </m:dPr>
                            <m:e>
                              <m:f>
                                <m:fPr>
                                  <m:ctrlPr>
                                    <a:rPr lang="en-GB" sz="1846" i="1">
                                      <a:latin typeface="Cambria Math" panose="02040503050406030204" pitchFamily="18" charset="0"/>
                                    </a:rPr>
                                  </m:ctrlPr>
                                </m:fPr>
                                <m:num>
                                  <m:r>
                                    <a:rPr lang="de-DE" sz="1846">
                                      <a:latin typeface="Cambria Math" panose="02040503050406030204" pitchFamily="18" charset="0"/>
                                    </a:rPr>
                                    <m:t>12</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S</m:t>
                                      </m:r>
                                    </m:e>
                                    <m:sup>
                                      <m:r>
                                        <a:rPr lang="en-GB" sz="1846">
                                          <a:latin typeface="Cambria Math" panose="02040503050406030204" pitchFamily="18" charset="0"/>
                                        </a:rPr>
                                        <m:t>∗</m:t>
                                      </m:r>
                                    </m:sup>
                                  </m:sSup>
                                  <m:sSup>
                                    <m:sSupPr>
                                      <m:ctrlPr>
                                        <a:rPr lang="de-DE" sz="1846" i="1">
                                          <a:latin typeface="Cambria Math" panose="02040503050406030204" pitchFamily="18" charset="0"/>
                                        </a:rPr>
                                      </m:ctrlPr>
                                    </m:sSupPr>
                                    <m:e>
                                      <m:r>
                                        <m:rPr>
                                          <m:sty m:val="p"/>
                                        </m:rPr>
                                        <a:rPr lang="en-GB" sz="1846">
                                          <a:latin typeface="Cambria Math" panose="02040503050406030204" pitchFamily="18" charset="0"/>
                                        </a:rPr>
                                        <m:t>L</m:t>
                                      </m:r>
                                    </m:e>
                                    <m:sup>
                                      <m:r>
                                        <a:rPr lang="en-GB" sz="1846">
                                          <a:latin typeface="Cambria Math" panose="02040503050406030204" pitchFamily="18" charset="0"/>
                                        </a:rPr>
                                        <m:t>4</m:t>
                                      </m:r>
                                    </m:sup>
                                  </m:sSup>
                                </m:num>
                                <m:den>
                                  <m:r>
                                    <m:rPr>
                                      <m:sty m:val="p"/>
                                    </m:rPr>
                                    <a:rPr lang="en-GB" sz="1846">
                                      <a:latin typeface="Cambria Math" panose="02040503050406030204" pitchFamily="18" charset="0"/>
                                    </a:rPr>
                                    <m:t>C</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b</m:t>
                                      </m:r>
                                    </m:e>
                                    <m:sup>
                                      <m:r>
                                        <a:rPr lang="en-GB" sz="1846">
                                          <a:latin typeface="Cambria Math" panose="02040503050406030204" pitchFamily="18" charset="0"/>
                                        </a:rPr>
                                        <m:t>2</m:t>
                                      </m:r>
                                    </m:sup>
                                  </m:sSup>
                                </m:den>
                              </m:f>
                            </m:e>
                          </m:d>
                          <m:d>
                            <m:dPr>
                              <m:ctrlPr>
                                <a:rPr lang="en-GB" sz="1846" i="1">
                                  <a:solidFill>
                                    <a:srgbClr val="000000"/>
                                  </a:solidFill>
                                  <a:latin typeface="Cambria Math" panose="02040503050406030204" pitchFamily="18" charset="0"/>
                                </a:rPr>
                              </m:ctrlPr>
                            </m:dPr>
                            <m:e>
                              <m:f>
                                <m:fPr>
                                  <m:ctrlPr>
                                    <a:rPr lang="en-GB" sz="1846" i="1">
                                      <a:solidFill>
                                        <a:srgbClr val="000000"/>
                                      </a:solidFill>
                                      <a:latin typeface="Cambria Math" panose="02040503050406030204" pitchFamily="18" charset="0"/>
                                    </a:rPr>
                                  </m:ctrlPr>
                                </m:fPr>
                                <m:num>
                                  <m:r>
                                    <m:rPr>
                                      <m:sty m:val="p"/>
                                    </m:rPr>
                                    <a:rPr lang="en-GB" sz="1846">
                                      <a:solidFill>
                                        <a:srgbClr val="000000"/>
                                      </a:solidFill>
                                      <a:latin typeface="Cambria Math" panose="02040503050406030204" pitchFamily="18" charset="0"/>
                                    </a:rPr>
                                    <m:t>ρ</m:t>
                                  </m:r>
                                </m:num>
                                <m:den>
                                  <m:r>
                                    <m:rPr>
                                      <m:sty m:val="p"/>
                                    </m:rPr>
                                    <a:rPr lang="en-GB" sz="1846">
                                      <a:solidFill>
                                        <a:srgbClr val="000000"/>
                                      </a:solidFill>
                                      <a:latin typeface="Cambria Math" panose="02040503050406030204" pitchFamily="18" charset="0"/>
                                    </a:rPr>
                                    <m:t>E</m:t>
                                  </m:r>
                                </m:den>
                              </m:f>
                            </m:e>
                          </m:d>
                        </m:oMath>
                      </m:oMathPara>
                    </a14:m>
                    <a:endParaRPr lang="en-GB" sz="1846" dirty="0">
                      <a:latin typeface="Arial" panose="020B0604020202020204" pitchFamily="34" charset="0"/>
                      <a:cs typeface="Arial" panose="020B0604020202020204" pitchFamily="34" charset="0"/>
                    </a:endParaRPr>
                  </a:p>
                </p:txBody>
              </p:sp>
            </mc:Choice>
            <mc:Fallback xmlns="">
              <p:sp>
                <p:nvSpPr>
                  <p:cNvPr id="7171" name="Object 3"/>
                  <p:cNvSpPr txBox="1">
                    <a:spLocks noRot="1" noChangeAspect="1" noMove="1" noResize="1" noEditPoints="1" noAdjustHandles="1" noChangeArrowheads="1" noChangeShapeType="1" noTextEdit="1"/>
                  </p:cNvSpPr>
                  <p:nvPr/>
                </p:nvSpPr>
                <p:spPr bwMode="auto">
                  <a:xfrm>
                    <a:off x="1473" y="3452"/>
                    <a:ext cx="1760" cy="511"/>
                  </a:xfrm>
                  <a:prstGeom prst="rect">
                    <a:avLst/>
                  </a:prstGeom>
                  <a:blipFill>
                    <a:blip r:embed="rId3"/>
                    <a:stretch>
                      <a:fillRect/>
                    </a:stretch>
                  </a:blipFill>
                  <a:ln>
                    <a:noFill/>
                  </a:ln>
                  <a:effectLst/>
                  <a:extLst/>
                </p:spPr>
                <p:txBody>
                  <a:bodyPr/>
                  <a:lstStyle/>
                  <a:p>
                    <a:r>
                      <a:rPr lang="en-GB">
                        <a:noFill/>
                      </a:rPr>
                      <a:t> </a:t>
                    </a:r>
                  </a:p>
                </p:txBody>
              </p:sp>
            </mc:Fallback>
          </mc:AlternateContent>
          <p:sp>
            <p:nvSpPr>
              <p:cNvPr id="7216" name="AutoShape 59"/>
              <p:cNvSpPr>
                <a:spLocks noChangeArrowheads="1"/>
              </p:cNvSpPr>
              <p:nvPr/>
            </p:nvSpPr>
            <p:spPr bwMode="auto">
              <a:xfrm>
                <a:off x="210" y="3471"/>
                <a:ext cx="1120" cy="454"/>
              </a:xfrm>
              <a:prstGeom prst="roundRect">
                <a:avLst>
                  <a:gd name="adj" fmla="val 6829"/>
                </a:avLst>
              </a:prstGeom>
              <a:solidFill>
                <a:srgbClr val="FFB71B"/>
              </a:solidFill>
              <a:ln w="19050">
                <a:solidFill>
                  <a:schemeClr val="tx1"/>
                </a:solidFill>
                <a:round/>
                <a:headEnd/>
                <a:tailEnd/>
              </a:ln>
            </p:spPr>
            <p:txBody>
              <a:bodyPr anchor="ctr"/>
              <a:lstStyle/>
              <a:p>
                <a:pPr algn="ctr">
                  <a:spcBef>
                    <a:spcPct val="0"/>
                  </a:spcBef>
                  <a:spcAft>
                    <a:spcPct val="0"/>
                  </a:spcAft>
                  <a:buClrTx/>
                  <a:buSzTx/>
                  <a:buFontTx/>
                  <a:buNone/>
                </a:pPr>
                <a:r>
                  <a:rPr lang="en-US" sz="1662" dirty="0"/>
                  <a:t>Performance metric   </a:t>
                </a:r>
              </a:p>
            </p:txBody>
          </p:sp>
        </p:grpSp>
        <p:sp>
          <p:nvSpPr>
            <p:cNvPr id="7215" name="AutoShape 75"/>
            <p:cNvSpPr>
              <a:spLocks noChangeArrowheads="1"/>
            </p:cNvSpPr>
            <p:nvPr/>
          </p:nvSpPr>
          <p:spPr bwMode="auto">
            <a:xfrm>
              <a:off x="2418" y="3104"/>
              <a:ext cx="139" cy="256"/>
            </a:xfrm>
            <a:prstGeom prst="downArrow">
              <a:avLst>
                <a:gd name="adj1" fmla="val 50000"/>
                <a:gd name="adj2" fmla="val 46043"/>
              </a:avLst>
            </a:prstGeom>
            <a:solidFill>
              <a:srgbClr val="FFFFFF"/>
            </a:solidFill>
            <a:ln w="28575">
              <a:solidFill>
                <a:schemeClr val="tx1"/>
              </a:solidFill>
              <a:miter lim="800000"/>
              <a:headEnd/>
              <a:tailEnd/>
            </a:ln>
          </p:spPr>
          <p:txBody>
            <a:bodyPr wrap="none" anchor="ctr"/>
            <a:lstStyle/>
            <a:p>
              <a:endParaRPr lang="en-GB" sz="1662"/>
            </a:p>
          </p:txBody>
        </p:sp>
      </p:grpSp>
      <p:grpSp>
        <p:nvGrpSpPr>
          <p:cNvPr id="11" name="Group 79"/>
          <p:cNvGrpSpPr>
            <a:grpSpLocks/>
          </p:cNvGrpSpPr>
          <p:nvPr/>
        </p:nvGrpSpPr>
        <p:grpSpPr bwMode="auto">
          <a:xfrm>
            <a:off x="6005636" y="5284147"/>
            <a:ext cx="3844399" cy="791308"/>
            <a:chOff x="3072" y="3442"/>
            <a:chExt cx="2422" cy="540"/>
          </a:xfrm>
          <a:solidFill>
            <a:schemeClr val="bg1"/>
          </a:solidFill>
        </p:grpSpPr>
        <p:grpSp>
          <p:nvGrpSpPr>
            <p:cNvPr id="7210" name="Group 73"/>
            <p:cNvGrpSpPr>
              <a:grpSpLocks/>
            </p:cNvGrpSpPr>
            <p:nvPr/>
          </p:nvGrpSpPr>
          <p:grpSpPr bwMode="auto">
            <a:xfrm>
              <a:off x="3430" y="3442"/>
              <a:ext cx="2064" cy="540"/>
              <a:chOff x="3430" y="3618"/>
              <a:chExt cx="2064" cy="540"/>
            </a:xfrm>
            <a:grpFill/>
          </p:grpSpPr>
          <p:sp>
            <p:nvSpPr>
              <p:cNvPr id="7212" name="Rectangle 45"/>
              <p:cNvSpPr>
                <a:spLocks noChangeArrowheads="1"/>
              </p:cNvSpPr>
              <p:nvPr/>
            </p:nvSpPr>
            <p:spPr bwMode="auto">
              <a:xfrm>
                <a:off x="3430" y="3618"/>
                <a:ext cx="2064" cy="540"/>
              </a:xfrm>
              <a:prstGeom prst="rect">
                <a:avLst/>
              </a:prstGeom>
              <a:grpFill/>
              <a:ln w="28575">
                <a:solidFill>
                  <a:schemeClr val="tx1"/>
                </a:solidFill>
                <a:miter lim="800000"/>
                <a:headEnd/>
                <a:tailEnd/>
              </a:ln>
            </p:spPr>
            <p:txBody>
              <a:bodyPr anchor="ctr"/>
              <a:lstStyle/>
              <a:p>
                <a:endParaRPr lang="en-GB" sz="1662"/>
              </a:p>
            </p:txBody>
          </p:sp>
          <p:sp>
            <p:nvSpPr>
              <p:cNvPr id="7213" name="Text Box 46"/>
              <p:cNvSpPr txBox="1">
                <a:spLocks noChangeArrowheads="1"/>
              </p:cNvSpPr>
              <p:nvPr/>
            </p:nvSpPr>
            <p:spPr bwMode="auto">
              <a:xfrm>
                <a:off x="3494" y="3708"/>
                <a:ext cx="1424" cy="3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pPr>
                <a:r>
                  <a:rPr lang="en-US" sz="1477" b="1">
                    <a:latin typeface="+mn-lt"/>
                  </a:rPr>
                  <a:t>Chose materials </a:t>
                </a:r>
              </a:p>
              <a:p>
                <a:pPr>
                  <a:spcBef>
                    <a:spcPct val="0"/>
                  </a:spcBef>
                  <a:spcAft>
                    <a:spcPct val="0"/>
                  </a:spcAft>
                </a:pPr>
                <a:r>
                  <a:rPr lang="en-US" sz="1477" b="1">
                    <a:latin typeface="+mn-lt"/>
                  </a:rPr>
                  <a:t>with largest</a:t>
                </a:r>
                <a:endParaRPr lang="en-US" sz="1662" b="1">
                  <a:latin typeface="+mn-lt"/>
                </a:endParaRPr>
              </a:p>
            </p:txBody>
          </p:sp>
          <mc:AlternateContent xmlns:mc="http://schemas.openxmlformats.org/markup-compatibility/2006" xmlns:a14="http://schemas.microsoft.com/office/drawing/2010/main">
            <mc:Choice Requires="a14">
              <p:sp>
                <p:nvSpPr>
                  <p:cNvPr id="7170" name="Object 2"/>
                  <p:cNvSpPr txBox="1"/>
                  <p:nvPr/>
                </p:nvSpPr>
                <p:spPr bwMode="auto">
                  <a:xfrm>
                    <a:off x="4527" y="3665"/>
                    <a:ext cx="834" cy="463"/>
                  </a:xfrm>
                  <a:prstGeom prst="rect">
                    <a:avLst/>
                  </a:prstGeom>
                  <a:grp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662">
                              <a:solidFill>
                                <a:srgbClr val="000000"/>
                              </a:solidFill>
                              <a:latin typeface="Cambria Math" panose="02040503050406030204" pitchFamily="18" charset="0"/>
                            </a:rPr>
                            <m:t>M</m:t>
                          </m:r>
                          <m:r>
                            <a:rPr lang="en-GB" sz="1662" i="1">
                              <a:solidFill>
                                <a:srgbClr val="000000"/>
                              </a:solidFill>
                              <a:latin typeface="Cambria Math" panose="02040503050406030204" pitchFamily="18" charset="0"/>
                            </a:rPr>
                            <m:t>=</m:t>
                          </m:r>
                          <m:d>
                            <m:dPr>
                              <m:ctrlPr>
                                <a:rPr lang="en-GB" sz="1662" i="1">
                                  <a:solidFill>
                                    <a:srgbClr val="000000"/>
                                  </a:solidFill>
                                  <a:latin typeface="Cambria Math" panose="02040503050406030204" pitchFamily="18" charset="0"/>
                                </a:rPr>
                              </m:ctrlPr>
                            </m:dPr>
                            <m:e>
                              <m:f>
                                <m:fPr>
                                  <m:ctrlPr>
                                    <a:rPr lang="en-GB" sz="1662" i="1">
                                      <a:solidFill>
                                        <a:srgbClr val="000000"/>
                                      </a:solidFill>
                                      <a:latin typeface="Cambria Math" panose="02040503050406030204" pitchFamily="18" charset="0"/>
                                    </a:rPr>
                                  </m:ctrlPr>
                                </m:fPr>
                                <m:num>
                                  <m:r>
                                    <m:rPr>
                                      <m:sty m:val="p"/>
                                    </m:rPr>
                                    <a:rPr lang="en-GB" sz="1662">
                                      <a:solidFill>
                                        <a:srgbClr val="000000"/>
                                      </a:solidFill>
                                      <a:latin typeface="Cambria Math" panose="02040503050406030204" pitchFamily="18" charset="0"/>
                                    </a:rPr>
                                    <m:t>E</m:t>
                                  </m:r>
                                </m:num>
                                <m:den>
                                  <m:r>
                                    <m:rPr>
                                      <m:sty m:val="p"/>
                                    </m:rPr>
                                    <a:rPr lang="en-GB" sz="1662" i="1">
                                      <a:solidFill>
                                        <a:srgbClr val="000000"/>
                                      </a:solidFill>
                                      <a:latin typeface="Cambria Math" panose="02040503050406030204" pitchFamily="18" charset="0"/>
                                    </a:rPr>
                                    <m:t>ρ</m:t>
                                  </m:r>
                                </m:den>
                              </m:f>
                            </m:e>
                          </m:d>
                        </m:oMath>
                      </m:oMathPara>
                    </a14:m>
                    <a:endParaRPr lang="en-GB" sz="1662" dirty="0">
                      <a:cs typeface="Arial" panose="020B0604020202020204" pitchFamily="34" charset="0"/>
                    </a:endParaRPr>
                  </a:p>
                </p:txBody>
              </p:sp>
            </mc:Choice>
            <mc:Fallback xmlns="">
              <p:sp>
                <p:nvSpPr>
                  <p:cNvPr id="7170" name="Object 2"/>
                  <p:cNvSpPr txBox="1">
                    <a:spLocks noRot="1" noChangeAspect="1" noMove="1" noResize="1" noEditPoints="1" noAdjustHandles="1" noChangeArrowheads="1" noChangeShapeType="1" noTextEdit="1"/>
                  </p:cNvSpPr>
                  <p:nvPr/>
                </p:nvSpPr>
                <p:spPr bwMode="auto">
                  <a:xfrm>
                    <a:off x="4527" y="3665"/>
                    <a:ext cx="834" cy="463"/>
                  </a:xfrm>
                  <a:prstGeom prst="rect">
                    <a:avLst/>
                  </a:prstGeom>
                  <a:blipFill>
                    <a:blip r:embed="rId4"/>
                    <a:stretch>
                      <a:fillRect/>
                    </a:stretch>
                  </a:blipFill>
                  <a:ln>
                    <a:noFill/>
                  </a:ln>
                  <a:effectLst/>
                  <a:extLst/>
                </p:spPr>
                <p:txBody>
                  <a:bodyPr/>
                  <a:lstStyle/>
                  <a:p>
                    <a:r>
                      <a:rPr lang="en-GB">
                        <a:noFill/>
                      </a:rPr>
                      <a:t> </a:t>
                    </a:r>
                  </a:p>
                </p:txBody>
              </p:sp>
            </mc:Fallback>
          </mc:AlternateContent>
        </p:grpSp>
        <p:sp>
          <p:nvSpPr>
            <p:cNvPr id="7211" name="AutoShape 76"/>
            <p:cNvSpPr>
              <a:spLocks noChangeArrowheads="1"/>
            </p:cNvSpPr>
            <p:nvPr/>
          </p:nvSpPr>
          <p:spPr bwMode="auto">
            <a:xfrm rot="16200000">
              <a:off x="3082" y="3576"/>
              <a:ext cx="236" cy="256"/>
            </a:xfrm>
            <a:prstGeom prst="downArrow">
              <a:avLst>
                <a:gd name="adj1" fmla="val 50000"/>
                <a:gd name="adj2" fmla="val 50000"/>
              </a:avLst>
            </a:prstGeom>
            <a:solidFill>
              <a:srgbClr val="FFB71B"/>
            </a:solidFill>
            <a:ln w="28575">
              <a:solidFill>
                <a:schemeClr val="tx1"/>
              </a:solidFill>
              <a:miter lim="800000"/>
              <a:headEnd/>
              <a:tailEnd/>
            </a:ln>
          </p:spPr>
          <p:txBody>
            <a:bodyPr wrap="none" anchor="ctr"/>
            <a:lstStyle/>
            <a:p>
              <a:endParaRPr lang="en-GB" sz="1662"/>
            </a:p>
          </p:txBody>
        </p:sp>
      </p:grpSp>
      <p:grpSp>
        <p:nvGrpSpPr>
          <p:cNvPr id="7183" name="Group 69"/>
          <p:cNvGrpSpPr>
            <a:grpSpLocks/>
          </p:cNvGrpSpPr>
          <p:nvPr/>
        </p:nvGrpSpPr>
        <p:grpSpPr bwMode="auto">
          <a:xfrm>
            <a:off x="4959028" y="1055078"/>
            <a:ext cx="4856149" cy="1443481"/>
            <a:chOff x="4748507" y="885151"/>
            <a:chExt cx="5260336" cy="1577415"/>
          </a:xfrm>
        </p:grpSpPr>
        <p:sp>
          <p:nvSpPr>
            <p:cNvPr id="7187" name="Rectangle 23"/>
            <p:cNvSpPr>
              <a:spLocks noChangeArrowheads="1"/>
            </p:cNvSpPr>
            <p:nvPr/>
          </p:nvSpPr>
          <p:spPr bwMode="auto">
            <a:xfrm>
              <a:off x="5236455" y="885151"/>
              <a:ext cx="4772388" cy="34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spcAft>
                  <a:spcPct val="0"/>
                </a:spcAft>
                <a:buClrTx/>
                <a:buSzTx/>
                <a:buFontTx/>
                <a:buNone/>
              </a:pPr>
              <a:r>
                <a:rPr lang="en-GB" sz="1477" b="1" dirty="0"/>
                <a:t>Stiff beam of length L fixed at end and minimum mass</a:t>
              </a:r>
            </a:p>
          </p:txBody>
        </p:sp>
        <p:sp>
          <p:nvSpPr>
            <p:cNvPr id="7188" name="Line 24"/>
            <p:cNvSpPr>
              <a:spLocks noChangeShapeType="1"/>
            </p:cNvSpPr>
            <p:nvPr/>
          </p:nvSpPr>
          <p:spPr bwMode="auto">
            <a:xfrm flipV="1">
              <a:off x="5175501" y="2205897"/>
              <a:ext cx="2011829" cy="3011"/>
            </a:xfrm>
            <a:prstGeom prst="line">
              <a:avLst/>
            </a:prstGeom>
            <a:noFill/>
            <a:ln w="9525">
              <a:solidFill>
                <a:schemeClr val="tx1"/>
              </a:solidFill>
              <a:round/>
              <a:headEnd type="triangle" w="med" len="med"/>
              <a:tailEnd type="triangle" w="med" len="lg"/>
            </a:ln>
            <a:extLst>
              <a:ext uri="{909E8E84-426E-40DD-AFC4-6F175D3DCCD1}">
                <a14:hiddenFill xmlns:a14="http://schemas.microsoft.com/office/drawing/2010/main">
                  <a:noFill/>
                </a14:hiddenFill>
              </a:ext>
            </a:extLst>
          </p:spPr>
          <p:txBody>
            <a:bodyPr wrap="none" anchor="ctr"/>
            <a:lstStyle/>
            <a:p>
              <a:endParaRPr lang="en-GB" sz="1662"/>
            </a:p>
          </p:txBody>
        </p:sp>
        <p:sp>
          <p:nvSpPr>
            <p:cNvPr id="7189" name="Text Box 25"/>
            <p:cNvSpPr txBox="1">
              <a:spLocks noChangeArrowheads="1"/>
            </p:cNvSpPr>
            <p:nvPr/>
          </p:nvSpPr>
          <p:spPr bwMode="auto">
            <a:xfrm>
              <a:off x="6065515" y="2082158"/>
              <a:ext cx="231799" cy="3804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GB" sz="1662" dirty="0">
                  <a:latin typeface="+mn-lt"/>
                </a:rPr>
                <a:t>L</a:t>
              </a:r>
            </a:p>
          </p:txBody>
        </p:sp>
        <p:sp>
          <p:nvSpPr>
            <p:cNvPr id="7190" name="Text Box 26"/>
            <p:cNvSpPr txBox="1">
              <a:spLocks noChangeArrowheads="1"/>
            </p:cNvSpPr>
            <p:nvPr/>
          </p:nvSpPr>
          <p:spPr bwMode="auto">
            <a:xfrm>
              <a:off x="7666499" y="1538509"/>
              <a:ext cx="1582371"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None/>
              </a:pPr>
              <a:r>
                <a:rPr lang="en-GB" sz="1477" b="1" dirty="0">
                  <a:latin typeface="+mn-lt"/>
                </a:rPr>
                <a:t>Section area </a:t>
              </a:r>
            </a:p>
            <a:p>
              <a:pPr>
                <a:spcBef>
                  <a:spcPct val="0"/>
                </a:spcBef>
                <a:spcAft>
                  <a:spcPct val="0"/>
                </a:spcAft>
                <a:buClrTx/>
                <a:buSzTx/>
                <a:buFontTx/>
                <a:buNone/>
              </a:pPr>
              <a:r>
                <a:rPr lang="en-GB" sz="1477" b="1" dirty="0">
                  <a:latin typeface="+mn-lt"/>
                </a:rPr>
                <a:t>A = </a:t>
              </a:r>
              <a:r>
                <a:rPr lang="en-GB" sz="1477" b="1" dirty="0" err="1">
                  <a:latin typeface="+mn-lt"/>
                </a:rPr>
                <a:t>bh</a:t>
              </a:r>
              <a:endParaRPr lang="en-GB" sz="1662" b="1" dirty="0">
                <a:latin typeface="+mn-lt"/>
              </a:endParaRPr>
            </a:p>
          </p:txBody>
        </p:sp>
        <p:grpSp>
          <p:nvGrpSpPr>
            <p:cNvPr id="7191" name="Group 27"/>
            <p:cNvGrpSpPr>
              <a:grpSpLocks/>
            </p:cNvGrpSpPr>
            <p:nvPr/>
          </p:nvGrpSpPr>
          <p:grpSpPr bwMode="auto">
            <a:xfrm>
              <a:off x="5094894" y="1552576"/>
              <a:ext cx="2097202" cy="665163"/>
              <a:chOff x="2968" y="978"/>
              <a:chExt cx="1220" cy="419"/>
            </a:xfrm>
          </p:grpSpPr>
          <p:sp>
            <p:nvSpPr>
              <p:cNvPr id="7199" name="AutoShape 33"/>
              <p:cNvSpPr>
                <a:spLocks noChangeArrowheads="1"/>
              </p:cNvSpPr>
              <p:nvPr/>
            </p:nvSpPr>
            <p:spPr bwMode="auto">
              <a:xfrm flipH="1">
                <a:off x="2968" y="978"/>
                <a:ext cx="1220" cy="336"/>
              </a:xfrm>
              <a:prstGeom prst="cube">
                <a:avLst>
                  <a:gd name="adj" fmla="val 12996"/>
                </a:avLst>
              </a:prstGeom>
              <a:gradFill rotWithShape="1">
                <a:gsLst>
                  <a:gs pos="0">
                    <a:srgbClr val="CCFFFF">
                      <a:alpha val="50000"/>
                    </a:srgbClr>
                  </a:gs>
                  <a:gs pos="100000">
                    <a:srgbClr val="ADD8D8"/>
                  </a:gs>
                </a:gsLst>
                <a:lin ang="5400000" scaled="1"/>
              </a:gradFill>
              <a:ln w="9525">
                <a:solidFill>
                  <a:schemeClr val="tx1"/>
                </a:solidFill>
                <a:miter lim="800000"/>
                <a:headEnd/>
                <a:tailEnd/>
              </a:ln>
            </p:spPr>
            <p:txBody>
              <a:bodyPr wrap="none" anchor="ctr"/>
              <a:lstStyle/>
              <a:p>
                <a:endParaRPr lang="en-GB" sz="1662" dirty="0"/>
              </a:p>
            </p:txBody>
          </p:sp>
          <p:sp>
            <p:nvSpPr>
              <p:cNvPr id="7200" name="AutoShape 34"/>
              <p:cNvSpPr>
                <a:spLocks noChangeArrowheads="1"/>
              </p:cNvSpPr>
              <p:nvPr/>
            </p:nvSpPr>
            <p:spPr bwMode="auto">
              <a:xfrm rot="13881990">
                <a:off x="2966" y="1193"/>
                <a:ext cx="283" cy="126"/>
              </a:xfrm>
              <a:prstGeom prst="rightArrow">
                <a:avLst>
                  <a:gd name="adj1" fmla="val 50000"/>
                  <a:gd name="adj2" fmla="val 40830"/>
                </a:avLst>
              </a:prstGeom>
              <a:solidFill>
                <a:schemeClr val="tx1"/>
              </a:solidFill>
              <a:ln w="9525">
                <a:solidFill>
                  <a:schemeClr val="tx1"/>
                </a:solidFill>
                <a:miter lim="800000"/>
                <a:headEnd/>
                <a:tailEnd/>
              </a:ln>
            </p:spPr>
            <p:txBody>
              <a:bodyPr rot="10800000" vert="eaVert" wrap="none" anchor="ctr"/>
              <a:lstStyle/>
              <a:p>
                <a:endParaRPr lang="en-GB" sz="1662" dirty="0"/>
              </a:p>
            </p:txBody>
          </p:sp>
        </p:grpSp>
        <p:sp>
          <p:nvSpPr>
            <p:cNvPr id="7192" name="Text Box 40"/>
            <p:cNvSpPr txBox="1">
              <a:spLocks noChangeArrowheads="1"/>
            </p:cNvSpPr>
            <p:nvPr/>
          </p:nvSpPr>
          <p:spPr bwMode="auto">
            <a:xfrm>
              <a:off x="6952519" y="1676100"/>
              <a:ext cx="271507" cy="31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US" sz="1292" b="1" dirty="0">
                  <a:latin typeface="+mn-lt"/>
                </a:rPr>
                <a:t>h</a:t>
              </a:r>
              <a:endParaRPr lang="en-US" sz="2215" b="1" dirty="0">
                <a:latin typeface="+mn-lt"/>
              </a:endParaRPr>
            </a:p>
          </p:txBody>
        </p:sp>
        <p:sp>
          <p:nvSpPr>
            <p:cNvPr id="7195" name="TextBox 61"/>
            <p:cNvSpPr txBox="1">
              <a:spLocks noChangeArrowheads="1"/>
            </p:cNvSpPr>
            <p:nvPr/>
          </p:nvSpPr>
          <p:spPr bwMode="auto">
            <a:xfrm>
              <a:off x="4831283" y="1159894"/>
              <a:ext cx="325730" cy="38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r>
                <a:rPr lang="en-GB" sz="1662" dirty="0">
                  <a:latin typeface="+mn-lt"/>
                </a:rPr>
                <a:t>F</a:t>
              </a:r>
            </a:p>
          </p:txBody>
        </p:sp>
        <p:sp>
          <p:nvSpPr>
            <p:cNvPr id="7196" name="TextBox 66"/>
            <p:cNvSpPr txBox="1">
              <a:spLocks noChangeArrowheads="1"/>
            </p:cNvSpPr>
            <p:nvPr/>
          </p:nvSpPr>
          <p:spPr bwMode="auto">
            <a:xfrm>
              <a:off x="4748507" y="1831351"/>
              <a:ext cx="365760" cy="38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r>
                <a:rPr lang="el-GR" sz="1662" dirty="0">
                  <a:latin typeface="+mn-lt"/>
                  <a:cs typeface="Arial" pitchFamily="34" charset="0"/>
                </a:rPr>
                <a:t>δ</a:t>
              </a:r>
              <a:endParaRPr lang="en-GB" sz="1662" dirty="0">
                <a:latin typeface="+mn-lt"/>
              </a:endParaRPr>
            </a:p>
          </p:txBody>
        </p:sp>
        <p:cxnSp>
          <p:nvCxnSpPr>
            <p:cNvPr id="69" name="Straight Arrow Connector 68"/>
            <p:cNvCxnSpPr>
              <a:cxnSpLocks/>
            </p:cNvCxnSpPr>
            <p:nvPr/>
          </p:nvCxnSpPr>
          <p:spPr bwMode="auto">
            <a:xfrm flipH="1" flipV="1">
              <a:off x="5009167" y="1895119"/>
              <a:ext cx="144891" cy="21420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7184" name="Text Box 40"/>
          <p:cNvSpPr txBox="1">
            <a:spLocks noChangeArrowheads="1"/>
          </p:cNvSpPr>
          <p:nvPr/>
        </p:nvSpPr>
        <p:spPr bwMode="auto">
          <a:xfrm>
            <a:off x="7111350" y="1466009"/>
            <a:ext cx="25123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50000"/>
              </a:spcBef>
              <a:spcAft>
                <a:spcPct val="0"/>
              </a:spcAft>
              <a:buClrTx/>
              <a:buSzTx/>
              <a:buFontTx/>
              <a:buNone/>
            </a:pPr>
            <a:r>
              <a:rPr lang="en-US" sz="1292" b="1" dirty="0"/>
              <a:t>b</a:t>
            </a:r>
            <a:endParaRPr lang="en-US" sz="2215" b="1" dirty="0">
              <a:latin typeface="Times New Roman" pitchFamily="18" charset="0"/>
            </a:endParaRPr>
          </a:p>
        </p:txBody>
      </p:sp>
      <p:grpSp>
        <p:nvGrpSpPr>
          <p:cNvPr id="5" name="Group 4">
            <a:extLst>
              <a:ext uri="{FF2B5EF4-FFF2-40B4-BE49-F238E27FC236}">
                <a16:creationId xmlns:a16="http://schemas.microsoft.com/office/drawing/2014/main" id="{59D569F5-8347-4B39-B97B-35A59E2D5A90}"/>
              </a:ext>
            </a:extLst>
          </p:cNvPr>
          <p:cNvGrpSpPr/>
          <p:nvPr/>
        </p:nvGrpSpPr>
        <p:grpSpPr>
          <a:xfrm>
            <a:off x="2434113" y="2921661"/>
            <a:ext cx="7811856" cy="2035618"/>
            <a:chOff x="2434113" y="2921661"/>
            <a:chExt cx="7811856" cy="2035618"/>
          </a:xfrm>
        </p:grpSpPr>
        <p:sp>
          <p:nvSpPr>
            <p:cNvPr id="7176" name="Text Box 21"/>
            <p:cNvSpPr txBox="1">
              <a:spLocks noChangeArrowheads="1"/>
            </p:cNvSpPr>
            <p:nvPr/>
          </p:nvSpPr>
          <p:spPr bwMode="auto">
            <a:xfrm>
              <a:off x="7883769" y="2921661"/>
              <a:ext cx="2362200" cy="2035618"/>
            </a:xfrm>
            <a:prstGeom prst="rect">
              <a:avLst/>
            </a:prstGeom>
            <a:solidFill>
              <a:schemeClr val="bg1"/>
            </a:solidFill>
            <a:ln w="28575">
              <a:solidFill>
                <a:srgbClr val="FFB71B"/>
              </a:solidFill>
              <a:miter lim="800000"/>
              <a:headEnd/>
              <a:tailEnd/>
            </a:ln>
          </p:spPr>
          <p:txBody>
            <a:bodyPr lIns="46797" tIns="23398" rIns="46797" bIns="23398">
              <a:spAutoFit/>
            </a:bodyPr>
            <a:lstStyle>
              <a:lvl1pPr defTabSz="681038">
                <a:defRPr>
                  <a:solidFill>
                    <a:schemeClr val="tx1"/>
                  </a:solidFill>
                  <a:latin typeface="Arial" pitchFamily="34" charset="0"/>
                </a:defRPr>
              </a:lvl1pPr>
              <a:lvl2pPr marL="742950" indent="-285750" defTabSz="681038">
                <a:defRPr>
                  <a:solidFill>
                    <a:schemeClr val="tx1"/>
                  </a:solidFill>
                  <a:latin typeface="Arial" pitchFamily="34" charset="0"/>
                </a:defRPr>
              </a:lvl2pPr>
              <a:lvl3pPr marL="1143000" indent="-228600" defTabSz="681038">
                <a:defRPr>
                  <a:solidFill>
                    <a:schemeClr val="tx1"/>
                  </a:solidFill>
                  <a:latin typeface="Arial" pitchFamily="34" charset="0"/>
                </a:defRPr>
              </a:lvl3pPr>
              <a:lvl4pPr marL="1600200" indent="-228600" defTabSz="681038">
                <a:defRPr>
                  <a:solidFill>
                    <a:schemeClr val="tx1"/>
                  </a:solidFill>
                  <a:latin typeface="Arial" pitchFamily="34" charset="0"/>
                </a:defRPr>
              </a:lvl4pPr>
              <a:lvl5pPr marL="2057400" indent="-228600" defTabSz="681038">
                <a:defRPr>
                  <a:solidFill>
                    <a:schemeClr val="tx1"/>
                  </a:solidFill>
                  <a:latin typeface="Arial" pitchFamily="34" charset="0"/>
                </a:defRPr>
              </a:lvl5pPr>
              <a:lvl6pPr marL="25146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defTabSz="681038"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Tx/>
                <a:buSzTx/>
                <a:buFontTx/>
                <a:buNone/>
              </a:pPr>
              <a:r>
                <a:rPr lang="en-GB" sz="1292" dirty="0">
                  <a:latin typeface="+mn-lt"/>
                </a:rPr>
                <a:t>   m = mass</a:t>
              </a:r>
            </a:p>
            <a:p>
              <a:pPr>
                <a:spcBef>
                  <a:spcPct val="0"/>
                </a:spcBef>
                <a:spcAft>
                  <a:spcPct val="0"/>
                </a:spcAft>
                <a:buClrTx/>
                <a:buSzTx/>
                <a:buFontTx/>
                <a:buNone/>
              </a:pPr>
              <a:r>
                <a:rPr lang="en-GB" sz="1292" dirty="0">
                  <a:latin typeface="+mn-lt"/>
                </a:rPr>
                <a:t>   A = area</a:t>
              </a:r>
            </a:p>
            <a:p>
              <a:pPr>
                <a:spcBef>
                  <a:spcPct val="0"/>
                </a:spcBef>
                <a:spcAft>
                  <a:spcPct val="0"/>
                </a:spcAft>
                <a:buClrTx/>
                <a:buSzTx/>
                <a:buFontTx/>
                <a:buNone/>
              </a:pPr>
              <a:r>
                <a:rPr lang="en-GB" sz="1292" dirty="0">
                  <a:latin typeface="+mn-lt"/>
                </a:rPr>
                <a:t>   L = length</a:t>
              </a:r>
            </a:p>
            <a:p>
              <a:pPr>
                <a:spcBef>
                  <a:spcPct val="0"/>
                </a:spcBef>
                <a:spcAft>
                  <a:spcPct val="0"/>
                </a:spcAft>
                <a:buClrTx/>
                <a:buSzTx/>
                <a:buFontTx/>
                <a:buNone/>
              </a:pPr>
              <a:r>
                <a:rPr lang="en-GB" sz="1292" dirty="0">
                  <a:latin typeface="+mn-lt"/>
                  <a:sym typeface="Symbol" pitchFamily="18" charset="2"/>
                </a:rPr>
                <a:t>   </a:t>
              </a:r>
              <a:r>
                <a:rPr lang="en-GB" sz="1292" dirty="0">
                  <a:latin typeface="+mn-lt"/>
                </a:rPr>
                <a:t> = density</a:t>
              </a:r>
            </a:p>
            <a:p>
              <a:pPr>
                <a:spcBef>
                  <a:spcPct val="0"/>
                </a:spcBef>
                <a:spcAft>
                  <a:spcPct val="0"/>
                </a:spcAft>
                <a:buClrTx/>
                <a:buSzTx/>
                <a:buFontTx/>
                <a:buNone/>
              </a:pPr>
              <a:r>
                <a:rPr lang="en-GB" sz="1292" dirty="0">
                  <a:latin typeface="+mn-lt"/>
                </a:rPr>
                <a:t>   S  = stiffness (F/</a:t>
              </a:r>
              <a:r>
                <a:rPr lang="el-GR" sz="1292" dirty="0">
                  <a:latin typeface="+mn-lt"/>
                </a:rPr>
                <a:t>δ</a:t>
              </a:r>
              <a:r>
                <a:rPr lang="en-GB" sz="1292" dirty="0">
                  <a:latin typeface="+mn-lt"/>
                </a:rPr>
                <a:t>)</a:t>
              </a:r>
              <a:endParaRPr lang="en-GB" sz="1477" dirty="0">
                <a:latin typeface="+mn-lt"/>
              </a:endParaRPr>
            </a:p>
            <a:p>
              <a:pPr>
                <a:spcBef>
                  <a:spcPct val="0"/>
                </a:spcBef>
                <a:spcAft>
                  <a:spcPct val="0"/>
                </a:spcAft>
                <a:buClrTx/>
                <a:buSzTx/>
                <a:buFontTx/>
                <a:buNone/>
              </a:pPr>
              <a:r>
                <a:rPr lang="en-GB" sz="1292" dirty="0">
                  <a:latin typeface="+mn-lt"/>
                </a:rPr>
                <a:t>   This beam: </a:t>
              </a:r>
              <a:r>
                <a:rPr lang="el-GR" sz="1292" dirty="0">
                  <a:latin typeface="+mn-lt"/>
                </a:rPr>
                <a:t>δ</a:t>
              </a:r>
              <a:r>
                <a:rPr lang="en-GB" sz="1292" dirty="0">
                  <a:latin typeface="+mn-lt"/>
                </a:rPr>
                <a:t> = </a:t>
              </a:r>
              <a:r>
                <a:rPr lang="en-GB" sz="1292" dirty="0" err="1">
                  <a:latin typeface="+mn-lt"/>
                </a:rPr>
                <a:t>FL</a:t>
              </a:r>
              <a:r>
                <a:rPr lang="en-GB" sz="1292" baseline="30000" dirty="0" err="1">
                  <a:latin typeface="+mn-lt"/>
                </a:rPr>
                <a:t>3</a:t>
              </a:r>
              <a:r>
                <a:rPr lang="en-GB" sz="1292" dirty="0">
                  <a:latin typeface="+mn-lt"/>
                </a:rPr>
                <a:t>/</a:t>
              </a:r>
              <a:r>
                <a:rPr lang="en-GB" sz="1292" dirty="0" err="1">
                  <a:latin typeface="+mn-lt"/>
                </a:rPr>
                <a:t>CEI</a:t>
              </a:r>
              <a:endParaRPr lang="en-GB" sz="1292" dirty="0">
                <a:latin typeface="+mn-lt"/>
              </a:endParaRPr>
            </a:p>
            <a:p>
              <a:pPr>
                <a:spcBef>
                  <a:spcPct val="0"/>
                </a:spcBef>
                <a:spcAft>
                  <a:spcPct val="0"/>
                </a:spcAft>
                <a:buClrTx/>
                <a:buSzTx/>
              </a:pPr>
              <a:r>
                <a:rPr lang="en-GB" sz="1292" dirty="0">
                  <a:latin typeface="+mn-lt"/>
                </a:rPr>
                <a:t>   C = constant (here, 3 to 8)</a:t>
              </a:r>
            </a:p>
            <a:p>
              <a:pPr>
                <a:spcBef>
                  <a:spcPct val="0"/>
                </a:spcBef>
                <a:spcAft>
                  <a:spcPct val="0"/>
                </a:spcAft>
                <a:buClrTx/>
                <a:buSzTx/>
                <a:buFontTx/>
                <a:buNone/>
              </a:pPr>
              <a:r>
                <a:rPr lang="en-GB" sz="1292" dirty="0">
                  <a:latin typeface="+mn-lt"/>
                </a:rPr>
                <a:t>   E = Young’s modulus </a:t>
              </a:r>
            </a:p>
            <a:p>
              <a:pPr>
                <a:spcBef>
                  <a:spcPct val="0"/>
                </a:spcBef>
                <a:spcAft>
                  <a:spcPct val="0"/>
                </a:spcAft>
                <a:buClrTx/>
                <a:buSzTx/>
                <a:buFontTx/>
                <a:buNone/>
              </a:pPr>
              <a:r>
                <a:rPr lang="en-GB" sz="1292" dirty="0">
                  <a:latin typeface="+mn-lt"/>
                </a:rPr>
                <a:t>   I = second moment of area</a:t>
              </a:r>
            </a:p>
            <a:p>
              <a:pPr>
                <a:spcBef>
                  <a:spcPct val="0"/>
                </a:spcBef>
                <a:spcAft>
                  <a:spcPct val="0"/>
                </a:spcAft>
                <a:buClrTx/>
                <a:buSzTx/>
                <a:buFontTx/>
                <a:buNone/>
              </a:pPr>
              <a:r>
                <a:rPr lang="en-GB" sz="1292" dirty="0">
                  <a:latin typeface="+mn-lt"/>
                </a:rPr>
                <a:t>   (I  =  bh</a:t>
              </a:r>
              <a:r>
                <a:rPr lang="en-GB" sz="1292" baseline="30000" dirty="0">
                  <a:latin typeface="+mn-lt"/>
                </a:rPr>
                <a:t>3</a:t>
              </a:r>
              <a:r>
                <a:rPr lang="en-GB" sz="1292" dirty="0">
                  <a:latin typeface="+mn-lt"/>
                </a:rPr>
                <a:t>/12 </a:t>
              </a:r>
              <a:r>
                <a:rPr lang="en-GB" sz="1292" dirty="0">
                  <a:latin typeface="+mn-lt"/>
                  <a:cs typeface="Arial" panose="020B0604020202020204" pitchFamily="34" charset="0"/>
                </a:rPr>
                <a:t>↕ </a:t>
              </a:r>
              <a:r>
                <a:rPr lang="en-GB" sz="1292" dirty="0">
                  <a:latin typeface="+mn-lt"/>
                </a:rPr>
                <a:t>or b</a:t>
              </a:r>
              <a:r>
                <a:rPr lang="en-GB" sz="1292" baseline="30000" dirty="0">
                  <a:latin typeface="+mn-lt"/>
                </a:rPr>
                <a:t>3</a:t>
              </a:r>
              <a:r>
                <a:rPr lang="en-GB" sz="1292" dirty="0">
                  <a:latin typeface="+mn-lt"/>
                </a:rPr>
                <a:t>h/12 </a:t>
              </a:r>
              <a:r>
                <a:rPr lang="en-GB" sz="1292" dirty="0">
                  <a:latin typeface="+mn-lt"/>
                  <a:cs typeface="Arial" panose="020B0604020202020204" pitchFamily="34" charset="0"/>
                </a:rPr>
                <a:t>↔</a:t>
              </a:r>
              <a:r>
                <a:rPr lang="en-GB" sz="1292" dirty="0">
                  <a:latin typeface="+mn-lt"/>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A73CD38-C627-43BA-9E0A-D98CD8454EE7}"/>
                    </a:ext>
                  </a:extLst>
                </p:cNvPr>
                <p:cNvSpPr/>
                <p:nvPr/>
              </p:nvSpPr>
              <p:spPr>
                <a:xfrm>
                  <a:off x="2434113" y="3123080"/>
                  <a:ext cx="2718565" cy="724622"/>
                </a:xfrm>
                <a:prstGeom prst="rect">
                  <a:avLst/>
                </a:prstGeom>
                <a:ln w="28575">
                  <a:noFill/>
                </a:ln>
              </p:spPr>
              <p:txBody>
                <a:bodyPr wrap="none">
                  <a:spAutoFit/>
                </a:bodyPr>
                <a:lstStyle/>
                <a:p>
                  <a:r>
                    <a:rPr lang="en-GB" sz="1662" dirty="0">
                      <a:cs typeface="Arial" panose="020B0604020202020204" pitchFamily="34" charset="0"/>
                    </a:rPr>
                    <a:t>S</a:t>
                  </a:r>
                  <a14:m>
                    <m:oMath xmlns:m="http://schemas.openxmlformats.org/officeDocument/2006/math">
                      <m:r>
                        <m:rPr>
                          <m:nor/>
                        </m:rPr>
                        <a:rPr lang="en-GB" sz="2585">
                          <a:cs typeface="Arial" panose="020B0604020202020204" pitchFamily="34" charset="0"/>
                        </a:rPr>
                        <m:t> =</m:t>
                      </m:r>
                      <m:r>
                        <m:rPr>
                          <m:nor/>
                        </m:rPr>
                        <a:rPr lang="de-DE" sz="2585">
                          <a:cs typeface="Arial" panose="020B0604020202020204" pitchFamily="34" charset="0"/>
                        </a:rPr>
                        <m:t> </m:t>
                      </m:r>
                      <m:f>
                        <m:fPr>
                          <m:ctrlPr>
                            <a:rPr lang="en-GB" sz="2585" i="1">
                              <a:latin typeface="Cambria Math" panose="02040503050406030204" pitchFamily="18" charset="0"/>
                            </a:rPr>
                          </m:ctrlPr>
                        </m:fPr>
                        <m:num>
                          <m:r>
                            <a:rPr lang="de-DE" sz="2585" i="1">
                              <a:latin typeface="Cambria Math" panose="02040503050406030204" pitchFamily="18" charset="0"/>
                            </a:rPr>
                            <m:t> </m:t>
                          </m:r>
                          <m:r>
                            <m:rPr>
                              <m:sty m:val="p"/>
                            </m:rPr>
                            <a:rPr lang="en-GB" sz="2585">
                              <a:latin typeface="Cambria Math" panose="02040503050406030204" pitchFamily="18" charset="0"/>
                            </a:rPr>
                            <m:t>F</m:t>
                          </m:r>
                        </m:num>
                        <m:den>
                          <m:r>
                            <m:rPr>
                              <m:sty m:val="p"/>
                            </m:rPr>
                            <a:rPr lang="el-GR" sz="2585" i="1">
                              <a:latin typeface="Cambria Math" panose="02040503050406030204" pitchFamily="18" charset="0"/>
                            </a:rPr>
                            <m:t>δ</m:t>
                          </m:r>
                        </m:den>
                      </m:f>
                    </m:oMath>
                  </a14:m>
                  <a:r>
                    <a:rPr lang="en-GB" sz="2585" dirty="0">
                      <a:cs typeface="Arial" panose="020B0604020202020204" pitchFamily="34" charset="0"/>
                    </a:rPr>
                    <a:t> = </a:t>
                  </a:r>
                  <a14:m>
                    <m:oMath xmlns:m="http://schemas.openxmlformats.org/officeDocument/2006/math">
                      <m:f>
                        <m:fPr>
                          <m:ctrlPr>
                            <a:rPr lang="en-GB" sz="2585" i="1">
                              <a:latin typeface="Cambria Math" panose="02040503050406030204" pitchFamily="18" charset="0"/>
                            </a:rPr>
                          </m:ctrlPr>
                        </m:fPr>
                        <m:num>
                          <m:r>
                            <a:rPr lang="de-DE" sz="2585">
                              <a:latin typeface="Cambria Math" panose="02040503050406030204" pitchFamily="18" charset="0"/>
                            </a:rPr>
                            <m:t> </m:t>
                          </m:r>
                          <m:r>
                            <m:rPr>
                              <m:sty m:val="p"/>
                            </m:rPr>
                            <a:rPr lang="en-GB" sz="2585">
                              <a:latin typeface="Cambria Math" panose="02040503050406030204" pitchFamily="18" charset="0"/>
                            </a:rPr>
                            <m:t>CEI</m:t>
                          </m:r>
                        </m:num>
                        <m:den>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de-DE" sz="2585">
                                  <a:latin typeface="Cambria Math" panose="02040503050406030204" pitchFamily="18" charset="0"/>
                                </a:rPr>
                                <m:t>3</m:t>
                              </m:r>
                            </m:sup>
                          </m:sSup>
                        </m:den>
                      </m:f>
                    </m:oMath>
                  </a14:m>
                  <a:r>
                    <a:rPr lang="en-GB" sz="2585" dirty="0">
                      <a:cs typeface="Arial" panose="020B0604020202020204" pitchFamily="34" charset="0"/>
                    </a:rPr>
                    <a:t> = </a:t>
                  </a:r>
                  <a14:m>
                    <m:oMath xmlns:m="http://schemas.openxmlformats.org/officeDocument/2006/math">
                      <m:f>
                        <m:fPr>
                          <m:ctrlPr>
                            <a:rPr lang="en-GB" sz="2585" i="1">
                              <a:latin typeface="Cambria Math" panose="02040503050406030204" pitchFamily="18" charset="0"/>
                            </a:rPr>
                          </m:ctrlPr>
                        </m:fPr>
                        <m:num>
                          <m:r>
                            <a:rPr lang="de-DE" sz="2585">
                              <a:latin typeface="Cambria Math" panose="02040503050406030204" pitchFamily="18" charset="0"/>
                            </a:rPr>
                            <m:t> </m:t>
                          </m:r>
                          <m:r>
                            <m:rPr>
                              <m:sty m:val="p"/>
                            </m:rPr>
                            <a:rPr lang="en-GB" sz="2585">
                              <a:latin typeface="Cambria Math" panose="02040503050406030204" pitchFamily="18" charset="0"/>
                            </a:rPr>
                            <m:t>CE</m:t>
                          </m:r>
                          <m:r>
                            <a:rPr lang="de-DE" sz="2585">
                              <a:latin typeface="Cambria Math" panose="02040503050406030204" pitchFamily="18" charset="0"/>
                            </a:rPr>
                            <m:t> </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b</m:t>
                              </m:r>
                            </m:e>
                            <m:sup>
                              <m:r>
                                <a:rPr lang="en-GB" sz="2585">
                                  <a:latin typeface="Cambria Math" panose="02040503050406030204" pitchFamily="18" charset="0"/>
                                </a:rPr>
                                <m:t>3</m:t>
                              </m:r>
                            </m:sup>
                          </m:sSup>
                          <m:r>
                            <m:rPr>
                              <m:sty m:val="p"/>
                            </m:rPr>
                            <a:rPr lang="en-GB" sz="2585">
                              <a:latin typeface="Cambria Math" panose="02040503050406030204" pitchFamily="18" charset="0"/>
                            </a:rPr>
                            <m:t>h</m:t>
                          </m:r>
                        </m:num>
                        <m:den>
                          <m:r>
                            <a:rPr lang="en-GB" sz="2585">
                              <a:latin typeface="Cambria Math" panose="02040503050406030204" pitchFamily="18" charset="0"/>
                            </a:rPr>
                            <m:t>12</m:t>
                          </m:r>
                          <m:r>
                            <a:rPr lang="de-DE" sz="2585">
                              <a:latin typeface="Cambria Math" panose="02040503050406030204" pitchFamily="18" charset="0"/>
                            </a:rPr>
                            <m:t> </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de-DE" sz="2585">
                                  <a:latin typeface="Cambria Math" panose="02040503050406030204" pitchFamily="18" charset="0"/>
                                </a:rPr>
                                <m:t>3</m:t>
                              </m:r>
                            </m:sup>
                          </m:sSup>
                        </m:den>
                      </m:f>
                    </m:oMath>
                  </a14:m>
                  <a:r>
                    <a:rPr lang="en-GB" sz="2585" dirty="0">
                      <a:cs typeface="Arial" panose="020B0604020202020204" pitchFamily="34" charset="0"/>
                    </a:rPr>
                    <a:t> </a:t>
                  </a:r>
                  <a:endParaRPr lang="en-GB" sz="1662" dirty="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3A73CD38-C627-43BA-9E0A-D98CD8454EE7}"/>
                    </a:ext>
                  </a:extLst>
                </p:cNvPr>
                <p:cNvSpPr>
                  <a:spLocks noRot="1" noChangeAspect="1" noMove="1" noResize="1" noEditPoints="1" noAdjustHandles="1" noChangeArrowheads="1" noChangeShapeType="1" noTextEdit="1"/>
                </p:cNvSpPr>
                <p:nvPr/>
              </p:nvSpPr>
              <p:spPr>
                <a:xfrm>
                  <a:off x="2434113" y="3123080"/>
                  <a:ext cx="2718565" cy="724622"/>
                </a:xfrm>
                <a:prstGeom prst="rect">
                  <a:avLst/>
                </a:prstGeom>
                <a:blipFill>
                  <a:blip r:embed="rId5"/>
                  <a:stretch>
                    <a:fillRect l="-1345" b="-8403"/>
                  </a:stretch>
                </a:blipFill>
                <a:ln w="28575">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C92834F-14C1-4837-8DD9-01DC61E84D52}"/>
                    </a:ext>
                  </a:extLst>
                </p:cNvPr>
                <p:cNvSpPr/>
                <p:nvPr/>
              </p:nvSpPr>
              <p:spPr>
                <a:xfrm>
                  <a:off x="5532736" y="3111463"/>
                  <a:ext cx="1311706" cy="726353"/>
                </a:xfrm>
                <a:prstGeom prst="rect">
                  <a:avLst/>
                </a:prstGeom>
                <a:ln w="28575">
                  <a:solidFill>
                    <a:srgbClr val="FFB71B"/>
                  </a:solidFill>
                </a:ln>
              </p:spPr>
              <p:txBody>
                <a:bodyPr wrap="none">
                  <a:spAutoFit/>
                </a:bodyPr>
                <a:lstStyle/>
                <a:p>
                  <a:r>
                    <a:rPr lang="en-GB" sz="2215" dirty="0">
                      <a:cs typeface="Arial" panose="020B0604020202020204" pitchFamily="34" charset="0"/>
                    </a:rPr>
                    <a:t>h </a:t>
                  </a:r>
                  <a:r>
                    <a:rPr lang="en-GB" sz="2585" dirty="0">
                      <a:cs typeface="Arial" panose="020B0604020202020204" pitchFamily="34" charset="0"/>
                    </a:rPr>
                    <a:t>= </a:t>
                  </a:r>
                  <a14:m>
                    <m:oMath xmlns:m="http://schemas.openxmlformats.org/officeDocument/2006/math">
                      <m:f>
                        <m:fPr>
                          <m:ctrlPr>
                            <a:rPr lang="en-GB" sz="2585" i="1">
                              <a:latin typeface="Cambria Math" panose="02040503050406030204" pitchFamily="18" charset="0"/>
                            </a:rPr>
                          </m:ctrlPr>
                        </m:fPr>
                        <m:num>
                          <m:r>
                            <a:rPr lang="de-DE" sz="2585">
                              <a:latin typeface="Cambria Math" panose="02040503050406030204" pitchFamily="18" charset="0"/>
                            </a:rPr>
                            <m:t> 12</m:t>
                          </m:r>
                          <m:r>
                            <m:rPr>
                              <m:sty m:val="p"/>
                            </m:rPr>
                            <a:rPr lang="en-GB" sz="2585">
                              <a:latin typeface="Cambria Math" panose="02040503050406030204" pitchFamily="18" charset="0"/>
                            </a:rPr>
                            <m:t>S</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L</m:t>
                              </m:r>
                            </m:e>
                            <m:sup>
                              <m:r>
                                <a:rPr lang="en-GB" sz="2585">
                                  <a:latin typeface="Cambria Math" panose="02040503050406030204" pitchFamily="18" charset="0"/>
                                </a:rPr>
                                <m:t>3</m:t>
                              </m:r>
                            </m:sup>
                          </m:sSup>
                        </m:num>
                        <m:den>
                          <m:r>
                            <m:rPr>
                              <m:sty m:val="p"/>
                            </m:rPr>
                            <a:rPr lang="en-GB" sz="2585">
                              <a:latin typeface="Cambria Math" panose="02040503050406030204" pitchFamily="18" charset="0"/>
                            </a:rPr>
                            <m:t>CE</m:t>
                          </m:r>
                          <m:sSup>
                            <m:sSupPr>
                              <m:ctrlPr>
                                <a:rPr lang="de-DE" sz="2585" i="1">
                                  <a:latin typeface="Cambria Math" panose="02040503050406030204" pitchFamily="18" charset="0"/>
                                </a:rPr>
                              </m:ctrlPr>
                            </m:sSupPr>
                            <m:e>
                              <m:r>
                                <m:rPr>
                                  <m:sty m:val="p"/>
                                </m:rPr>
                                <a:rPr lang="en-GB" sz="2585">
                                  <a:latin typeface="Cambria Math" panose="02040503050406030204" pitchFamily="18" charset="0"/>
                                </a:rPr>
                                <m:t>b</m:t>
                              </m:r>
                            </m:e>
                            <m:sup>
                              <m:r>
                                <a:rPr lang="en-GB" sz="2585">
                                  <a:latin typeface="Cambria Math" panose="02040503050406030204" pitchFamily="18" charset="0"/>
                                </a:rPr>
                                <m:t>3</m:t>
                              </m:r>
                            </m:sup>
                          </m:sSup>
                        </m:den>
                      </m:f>
                    </m:oMath>
                  </a14:m>
                  <a:endParaRPr lang="en-GB" sz="1662" dirty="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8C92834F-14C1-4837-8DD9-01DC61E84D52}"/>
                    </a:ext>
                  </a:extLst>
                </p:cNvPr>
                <p:cNvSpPr>
                  <a:spLocks noRot="1" noChangeAspect="1" noMove="1" noResize="1" noEditPoints="1" noAdjustHandles="1" noChangeArrowheads="1" noChangeShapeType="1" noTextEdit="1"/>
                </p:cNvSpPr>
                <p:nvPr/>
              </p:nvSpPr>
              <p:spPr>
                <a:xfrm>
                  <a:off x="5532736" y="3111463"/>
                  <a:ext cx="1311706" cy="726353"/>
                </a:xfrm>
                <a:prstGeom prst="rect">
                  <a:avLst/>
                </a:prstGeom>
                <a:blipFill>
                  <a:blip r:embed="rId6"/>
                  <a:stretch>
                    <a:fillRect l="-5000" b="-4800"/>
                  </a:stretch>
                </a:blipFill>
                <a:ln w="28575">
                  <a:solidFill>
                    <a:srgbClr val="FFB71B"/>
                  </a:solidFill>
                </a:ln>
              </p:spPr>
              <p:txBody>
                <a:bodyPr/>
                <a:lstStyle/>
                <a:p>
                  <a:r>
                    <a:rPr lang="en-GB">
                      <a:noFill/>
                    </a:rPr>
                    <a:t> </a:t>
                  </a:r>
                </a:p>
              </p:txBody>
            </p:sp>
          </mc:Fallback>
        </mc:AlternateContent>
      </p:grpSp>
      <p:sp>
        <p:nvSpPr>
          <p:cNvPr id="43" name="Slide Number Placeholder 1">
            <a:extLst>
              <a:ext uri="{FF2B5EF4-FFF2-40B4-BE49-F238E27FC236}">
                <a16:creationId xmlns:a16="http://schemas.microsoft.com/office/drawing/2014/main" id="{FD3B1796-6A21-4479-B867-0DE2303B5968}"/>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19</a:t>
            </a:fld>
            <a:endParaRPr lang="en-US" dirty="0"/>
          </a:p>
        </p:txBody>
      </p:sp>
    </p:spTree>
    <p:extLst>
      <p:ext uri="{BB962C8B-B14F-4D97-AF65-F5344CB8AC3E}">
        <p14:creationId xmlns:p14="http://schemas.microsoft.com/office/powerpoint/2010/main" val="49644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223"/>
                                        </p:tgtEl>
                                        <p:attrNameLst>
                                          <p:attrName>style.visibility</p:attrName>
                                        </p:attrNameLst>
                                      </p:cBhvr>
                                      <p:to>
                                        <p:strVal val="visible"/>
                                      </p:to>
                                    </p:set>
                                    <p:animEffect transition="in" filter="wipe(up)">
                                      <p:cBhvr>
                                        <p:cTn id="22" dur="500"/>
                                        <p:tgtEl>
                                          <p:spTgt spid="72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person, person&#10;&#10;Description automatically generated">
            <a:extLst>
              <a:ext uri="{FF2B5EF4-FFF2-40B4-BE49-F238E27FC236}">
                <a16:creationId xmlns:a16="http://schemas.microsoft.com/office/drawing/2014/main" id="{E0D1EC63-4242-4F23-AEB3-4914B8A83549}"/>
              </a:ext>
            </a:extLst>
          </p:cNvPr>
          <p:cNvPicPr>
            <a:picLocks noChangeAspect="1"/>
          </p:cNvPicPr>
          <p:nvPr/>
        </p:nvPicPr>
        <p:blipFill rotWithShape="1">
          <a:blip r:embed="rId3">
            <a:extLst>
              <a:ext uri="{28A0092B-C50C-407E-A947-70E740481C1C}">
                <a14:useLocalDpi xmlns:a14="http://schemas.microsoft.com/office/drawing/2010/main" val="0"/>
              </a:ext>
            </a:extLst>
          </a:blip>
          <a:srcRect l="13343" r="20675" b="712"/>
          <a:stretch/>
        </p:blipFill>
        <p:spPr>
          <a:xfrm rot="5400000">
            <a:off x="9067958" y="3438266"/>
            <a:ext cx="1940943" cy="2190539"/>
          </a:xfrm>
          <a:prstGeom prst="rect">
            <a:avLst/>
          </a:prstGeom>
        </p:spPr>
      </p:pic>
      <p:sp>
        <p:nvSpPr>
          <p:cNvPr id="18" name="Rectangle 17">
            <a:extLst>
              <a:ext uri="{FF2B5EF4-FFF2-40B4-BE49-F238E27FC236}">
                <a16:creationId xmlns:a16="http://schemas.microsoft.com/office/drawing/2014/main" id="{F6B83977-C32A-9E49-BFA9-054FACC37BEF}"/>
              </a:ext>
            </a:extLst>
          </p:cNvPr>
          <p:cNvSpPr/>
          <p:nvPr/>
        </p:nvSpPr>
        <p:spPr>
          <a:xfrm>
            <a:off x="8916451" y="5236517"/>
            <a:ext cx="2185260" cy="494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Markus </a:t>
            </a:r>
            <a:r>
              <a:rPr lang="en-GB" sz="1600" dirty="0" err="1">
                <a:solidFill>
                  <a:schemeClr val="tx1"/>
                </a:solidFill>
              </a:rPr>
              <a:t>Dumschat</a:t>
            </a:r>
            <a:r>
              <a:rPr lang="en-GB" sz="1600" dirty="0">
                <a:solidFill>
                  <a:schemeClr val="tx1"/>
                </a:solidFill>
              </a:rPr>
              <a:t> Markus </a:t>
            </a:r>
            <a:r>
              <a:rPr lang="en-GB" sz="1600" dirty="0" err="1">
                <a:solidFill>
                  <a:schemeClr val="tx1"/>
                </a:solidFill>
              </a:rPr>
              <a:t>Hantschmann</a:t>
            </a:r>
            <a:endParaRPr lang="en-GB" sz="1600" dirty="0">
              <a:solidFill>
                <a:schemeClr val="tx1"/>
              </a:solidFill>
            </a:endParaRPr>
          </a:p>
        </p:txBody>
      </p:sp>
      <p:pic>
        <p:nvPicPr>
          <p:cNvPr id="9" name="Picture 8">
            <a:extLst>
              <a:ext uri="{FF2B5EF4-FFF2-40B4-BE49-F238E27FC236}">
                <a16:creationId xmlns:a16="http://schemas.microsoft.com/office/drawing/2014/main" id="{F9FD3EBB-1D7D-4495-8560-009EDFE6B14E}"/>
              </a:ext>
            </a:extLst>
          </p:cNvPr>
          <p:cNvPicPr>
            <a:picLocks noChangeAspect="1"/>
          </p:cNvPicPr>
          <p:nvPr/>
        </p:nvPicPr>
        <p:blipFill rotWithShape="1">
          <a:blip r:embed="rId4"/>
          <a:srcRect r="19383"/>
          <a:stretch/>
        </p:blipFill>
        <p:spPr>
          <a:xfrm>
            <a:off x="8951497" y="1143000"/>
            <a:ext cx="2190540" cy="2139468"/>
          </a:xfrm>
          <a:prstGeom prst="rect">
            <a:avLst/>
          </a:prstGeom>
        </p:spPr>
      </p:pic>
      <p:sp>
        <p:nvSpPr>
          <p:cNvPr id="15" name="Title 14">
            <a:extLst>
              <a:ext uri="{FF2B5EF4-FFF2-40B4-BE49-F238E27FC236}">
                <a16:creationId xmlns:a16="http://schemas.microsoft.com/office/drawing/2014/main" id="{A62AECA7-2C56-4B38-8F14-D653D70BB186}"/>
              </a:ext>
            </a:extLst>
          </p:cNvPr>
          <p:cNvSpPr>
            <a:spLocks noGrp="1"/>
          </p:cNvSpPr>
          <p:nvPr>
            <p:ph type="title"/>
          </p:nvPr>
        </p:nvSpPr>
        <p:spPr/>
        <p:txBody>
          <a:bodyPr/>
          <a:lstStyle/>
          <a:p>
            <a:r>
              <a:rPr lang="en-US" dirty="0"/>
              <a:t>Agenda</a:t>
            </a:r>
          </a:p>
        </p:txBody>
      </p:sp>
      <p:sp>
        <p:nvSpPr>
          <p:cNvPr id="17" name="Rectangle 16">
            <a:extLst>
              <a:ext uri="{FF2B5EF4-FFF2-40B4-BE49-F238E27FC236}">
                <a16:creationId xmlns:a16="http://schemas.microsoft.com/office/drawing/2014/main" id="{F8792DC8-7301-0142-8440-95FA8875F2D4}"/>
              </a:ext>
            </a:extLst>
          </p:cNvPr>
          <p:cNvSpPr/>
          <p:nvPr/>
        </p:nvSpPr>
        <p:spPr>
          <a:xfrm>
            <a:off x="6341962" y="5486399"/>
            <a:ext cx="2197751" cy="2073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Claes Fredriksson</a:t>
            </a:r>
          </a:p>
        </p:txBody>
      </p:sp>
      <p:pic>
        <p:nvPicPr>
          <p:cNvPr id="25" name="Picture 24">
            <a:extLst>
              <a:ext uri="{FF2B5EF4-FFF2-40B4-BE49-F238E27FC236}">
                <a16:creationId xmlns:a16="http://schemas.microsoft.com/office/drawing/2014/main" id="{F3457707-88B9-4CE2-B4EC-CC63620D8D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480" t="10274" r="-922" b="23680"/>
          <a:stretch/>
        </p:blipFill>
        <p:spPr>
          <a:xfrm>
            <a:off x="6336649" y="3581400"/>
            <a:ext cx="2248397" cy="1851817"/>
          </a:xfrm>
          <a:prstGeom prst="rect">
            <a:avLst/>
          </a:prstGeom>
        </p:spPr>
      </p:pic>
      <p:pic>
        <p:nvPicPr>
          <p:cNvPr id="3" name="Grafik 3">
            <a:extLst>
              <a:ext uri="{FF2B5EF4-FFF2-40B4-BE49-F238E27FC236}">
                <a16:creationId xmlns:a16="http://schemas.microsoft.com/office/drawing/2014/main" id="{53F4A94F-8BEF-4ED0-A07D-05F30B5CF279}"/>
              </a:ext>
            </a:extLst>
          </p:cNvPr>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14585" t="15527" r="21922" b="15651"/>
          <a:stretch/>
        </p:blipFill>
        <p:spPr bwMode="auto">
          <a:xfrm>
            <a:off x="6336649" y="1127282"/>
            <a:ext cx="2197751" cy="2136025"/>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C49C3AE8-3779-0C45-806A-2B21E3203B5B}"/>
              </a:ext>
            </a:extLst>
          </p:cNvPr>
          <p:cNvGrpSpPr/>
          <p:nvPr/>
        </p:nvGrpSpPr>
        <p:grpSpPr>
          <a:xfrm>
            <a:off x="685800" y="1058340"/>
            <a:ext cx="8549390" cy="1075260"/>
            <a:chOff x="762000" y="906012"/>
            <a:chExt cx="8549390" cy="1075260"/>
          </a:xfrm>
        </p:grpSpPr>
        <p:sp>
          <p:nvSpPr>
            <p:cNvPr id="20" name="Parallelogram 19">
              <a:extLst>
                <a:ext uri="{FF2B5EF4-FFF2-40B4-BE49-F238E27FC236}">
                  <a16:creationId xmlns:a16="http://schemas.microsoft.com/office/drawing/2014/main" id="{C85C719F-6139-DE4B-8202-93900D7969B5}"/>
                </a:ext>
              </a:extLst>
            </p:cNvPr>
            <p:cNvSpPr>
              <a:spLocks noChangeAspect="1"/>
            </p:cNvSpPr>
            <p:nvPr/>
          </p:nvSpPr>
          <p:spPr>
            <a:xfrm>
              <a:off x="3352800" y="906084"/>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Parallelogram 20">
              <a:extLst>
                <a:ext uri="{FF2B5EF4-FFF2-40B4-BE49-F238E27FC236}">
                  <a16:creationId xmlns:a16="http://schemas.microsoft.com/office/drawing/2014/main" id="{D80B260B-C570-354B-A058-E178343271FC}"/>
                </a:ext>
              </a:extLst>
            </p:cNvPr>
            <p:cNvSpPr>
              <a:spLocks noChangeAspect="1"/>
            </p:cNvSpPr>
            <p:nvPr/>
          </p:nvSpPr>
          <p:spPr>
            <a:xfrm>
              <a:off x="762000" y="906084"/>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Parallelogram 21">
              <a:extLst>
                <a:ext uri="{FF2B5EF4-FFF2-40B4-BE49-F238E27FC236}">
                  <a16:creationId xmlns:a16="http://schemas.microsoft.com/office/drawing/2014/main" id="{0FF4C3CD-A0A3-C049-B303-5110558FA792}"/>
                </a:ext>
              </a:extLst>
            </p:cNvPr>
            <p:cNvSpPr>
              <a:spLocks noChangeAspect="1"/>
            </p:cNvSpPr>
            <p:nvPr/>
          </p:nvSpPr>
          <p:spPr>
            <a:xfrm>
              <a:off x="6007562" y="906084"/>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Parallelogram 26">
              <a:extLst>
                <a:ext uri="{FF2B5EF4-FFF2-40B4-BE49-F238E27FC236}">
                  <a16:creationId xmlns:a16="http://schemas.microsoft.com/office/drawing/2014/main" id="{70F71F57-25D5-B94B-BA36-8D03C1082520}"/>
                </a:ext>
              </a:extLst>
            </p:cNvPr>
            <p:cNvSpPr>
              <a:spLocks noChangeAspect="1"/>
            </p:cNvSpPr>
            <p:nvPr/>
          </p:nvSpPr>
          <p:spPr>
            <a:xfrm>
              <a:off x="8573865" y="906012"/>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 name="Group 4">
            <a:extLst>
              <a:ext uri="{FF2B5EF4-FFF2-40B4-BE49-F238E27FC236}">
                <a16:creationId xmlns:a16="http://schemas.microsoft.com/office/drawing/2014/main" id="{4A95B97A-BE33-6E48-871B-643985DF9DD5}"/>
              </a:ext>
            </a:extLst>
          </p:cNvPr>
          <p:cNvGrpSpPr/>
          <p:nvPr/>
        </p:nvGrpSpPr>
        <p:grpSpPr>
          <a:xfrm>
            <a:off x="3048000" y="4807660"/>
            <a:ext cx="8456369" cy="1075188"/>
            <a:chOff x="2926080" y="4807660"/>
            <a:chExt cx="8491637" cy="1075188"/>
          </a:xfrm>
        </p:grpSpPr>
        <p:sp>
          <p:nvSpPr>
            <p:cNvPr id="35" name="Parallelogram 34">
              <a:extLst>
                <a:ext uri="{FF2B5EF4-FFF2-40B4-BE49-F238E27FC236}">
                  <a16:creationId xmlns:a16="http://schemas.microsoft.com/office/drawing/2014/main" id="{21D116B4-EB29-CC4A-936E-9C337718C301}"/>
                </a:ext>
              </a:extLst>
            </p:cNvPr>
            <p:cNvSpPr>
              <a:spLocks noChangeAspect="1"/>
            </p:cNvSpPr>
            <p:nvPr/>
          </p:nvSpPr>
          <p:spPr>
            <a:xfrm>
              <a:off x="2926080" y="4807660"/>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6" name="Parallelogram 35">
              <a:extLst>
                <a:ext uri="{FF2B5EF4-FFF2-40B4-BE49-F238E27FC236}">
                  <a16:creationId xmlns:a16="http://schemas.microsoft.com/office/drawing/2014/main" id="{13AD2847-68DB-1344-A98B-3466C59665F8}"/>
                </a:ext>
              </a:extLst>
            </p:cNvPr>
            <p:cNvSpPr>
              <a:spLocks noChangeAspect="1"/>
            </p:cNvSpPr>
            <p:nvPr/>
          </p:nvSpPr>
          <p:spPr>
            <a:xfrm>
              <a:off x="8052773" y="4807660"/>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7" name="Parallelogram 36">
              <a:extLst>
                <a:ext uri="{FF2B5EF4-FFF2-40B4-BE49-F238E27FC236}">
                  <a16:creationId xmlns:a16="http://schemas.microsoft.com/office/drawing/2014/main" id="{1A1B7450-B1F3-1649-BEA9-C10600DFDD0A}"/>
                </a:ext>
              </a:extLst>
            </p:cNvPr>
            <p:cNvSpPr>
              <a:spLocks noChangeAspect="1"/>
            </p:cNvSpPr>
            <p:nvPr/>
          </p:nvSpPr>
          <p:spPr>
            <a:xfrm>
              <a:off x="10680192" y="4807660"/>
              <a:ext cx="737525" cy="1075188"/>
            </a:xfrm>
            <a:prstGeom prst="parallelogram">
              <a:avLst>
                <a:gd name="adj" fmla="val 59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6" name="Content Placeholder 1">
            <a:extLst>
              <a:ext uri="{FF2B5EF4-FFF2-40B4-BE49-F238E27FC236}">
                <a16:creationId xmlns:a16="http://schemas.microsoft.com/office/drawing/2014/main" id="{8C1DB016-F5C3-452D-9E21-E70042598AA5}"/>
              </a:ext>
            </a:extLst>
          </p:cNvPr>
          <p:cNvSpPr txBox="1">
            <a:spLocks/>
          </p:cNvSpPr>
          <p:nvPr/>
        </p:nvSpPr>
        <p:spPr>
          <a:xfrm>
            <a:off x="609600" y="1199152"/>
            <a:ext cx="5589411" cy="4683696"/>
          </a:xfrm>
          <a:prstGeom prst="rect">
            <a:avLst/>
          </a:prstGeom>
        </p:spPr>
        <p:txBody>
          <a:bodyPr/>
          <a:lstStyle>
            <a:lvl1pPr marL="342900" indent="-34290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20000"/>
              </a:spcAft>
              <a:buClr>
                <a:srgbClr val="FFB71B"/>
              </a:buClr>
              <a:buSzPct val="80000"/>
              <a:buFont typeface="Wingdings" pitchFamily="2" charset="2"/>
              <a:buChar char="§"/>
              <a:tabLst/>
              <a:defRPr/>
            </a:pPr>
            <a:r>
              <a:rPr kumimoji="0" lang="en-GB" sz="2400" b="0" i="0" u="none" strike="noStrike" kern="1200" cap="none" spc="0" normalizeH="0" baseline="0" noProof="0" dirty="0">
                <a:ln>
                  <a:noFill/>
                </a:ln>
                <a:solidFill>
                  <a:prstClr val="black"/>
                </a:solidFill>
                <a:effectLst/>
                <a:uLnTx/>
                <a:uFillTx/>
              </a:rPr>
              <a:t>Challenges of online teaching</a:t>
            </a:r>
          </a:p>
          <a:p>
            <a:pPr lvl="0" fontAlgn="base">
              <a:spcAft>
                <a:spcPct val="20000"/>
              </a:spcAft>
              <a:buClr>
                <a:srgbClr val="FFB71B"/>
              </a:buClr>
              <a:buSzPct val="80000"/>
              <a:defRPr/>
            </a:pPr>
            <a:r>
              <a:rPr lang="en-GB" sz="2400" noProof="0" dirty="0" err="1">
                <a:solidFill>
                  <a:prstClr val="black"/>
                </a:solidFill>
              </a:rPr>
              <a:t>EduPack</a:t>
            </a:r>
            <a:r>
              <a:rPr lang="en-GB" sz="2400" dirty="0">
                <a:solidFill>
                  <a:prstClr val="black"/>
                </a:solidFill>
              </a:rPr>
              <a:t> resources for flexible learning</a:t>
            </a:r>
            <a:endParaRPr lang="en-GB" sz="2400" noProof="0" dirty="0">
              <a:solidFill>
                <a:prstClr val="black"/>
              </a:solidFill>
            </a:endParaRPr>
          </a:p>
          <a:p>
            <a:pPr marR="0" lvl="0" algn="l" defTabSz="914400" rtl="0" eaLnBrk="1" fontAlgn="base" latinLnBrk="0" hangingPunct="1">
              <a:lnSpc>
                <a:spcPct val="100000"/>
              </a:lnSpc>
              <a:spcBef>
                <a:spcPct val="20000"/>
              </a:spcBef>
              <a:spcAft>
                <a:spcPct val="20000"/>
              </a:spcAft>
              <a:buClr>
                <a:srgbClr val="FFB71B"/>
              </a:buClr>
              <a:buSzPct val="80000"/>
              <a:tabLst/>
              <a:defRPr/>
            </a:pPr>
            <a:r>
              <a:rPr kumimoji="0" lang="en-GB" sz="2400" b="0" i="0" u="none" strike="noStrike" kern="1200" cap="none" spc="0" normalizeH="0" baseline="0" noProof="0" dirty="0">
                <a:ln>
                  <a:noFill/>
                </a:ln>
                <a:solidFill>
                  <a:prstClr val="black"/>
                </a:solidFill>
                <a:effectLst/>
                <a:uLnTx/>
                <a:uFillTx/>
              </a:rPr>
              <a:t>Industrial Case Study</a:t>
            </a:r>
          </a:p>
          <a:p>
            <a:pPr lvl="1" indent="-342900" fontAlgn="base">
              <a:spcAft>
                <a:spcPct val="20000"/>
              </a:spcAft>
              <a:buClr>
                <a:srgbClr val="FFB71B"/>
              </a:buClr>
              <a:buSzPct val="80000"/>
              <a:buFontTx/>
              <a:buChar char="-"/>
              <a:defRPr/>
            </a:pPr>
            <a:r>
              <a:rPr lang="en-GB" dirty="0">
                <a:solidFill>
                  <a:prstClr val="black"/>
                </a:solidFill>
              </a:rPr>
              <a:t>Chainsaw blade design</a:t>
            </a:r>
          </a:p>
          <a:p>
            <a:pPr lvl="1" indent="-342900" fontAlgn="base">
              <a:spcAft>
                <a:spcPct val="20000"/>
              </a:spcAft>
              <a:buClr>
                <a:srgbClr val="FFB71B"/>
              </a:buClr>
              <a:buSzPct val="80000"/>
              <a:buFontTx/>
              <a:buChar char="-"/>
              <a:defRPr/>
            </a:pPr>
            <a:r>
              <a:rPr lang="en-GB" dirty="0">
                <a:solidFill>
                  <a:prstClr val="black"/>
                </a:solidFill>
              </a:rPr>
              <a:t>Performance Indices</a:t>
            </a:r>
          </a:p>
          <a:p>
            <a:pPr lvl="1" indent="-342900" fontAlgn="base">
              <a:spcAft>
                <a:spcPct val="20000"/>
              </a:spcAft>
              <a:buClr>
                <a:srgbClr val="FFB71B"/>
              </a:buClr>
              <a:buSzPct val="80000"/>
              <a:buFontTx/>
              <a:buChar char="-"/>
              <a:defRPr/>
            </a:pPr>
            <a:r>
              <a:rPr lang="en-GB" dirty="0">
                <a:solidFill>
                  <a:prstClr val="black"/>
                </a:solidFill>
              </a:rPr>
              <a:t>Material selection</a:t>
            </a:r>
          </a:p>
          <a:p>
            <a:pPr lvl="1" indent="-342900" fontAlgn="base">
              <a:spcAft>
                <a:spcPct val="20000"/>
              </a:spcAft>
              <a:buClr>
                <a:srgbClr val="FFB71B"/>
              </a:buClr>
              <a:buSzPct val="80000"/>
              <a:buFontTx/>
              <a:buChar char="-"/>
              <a:defRPr/>
            </a:pPr>
            <a:r>
              <a:rPr lang="en-GB" dirty="0">
                <a:solidFill>
                  <a:prstClr val="black"/>
                </a:solidFill>
              </a:rPr>
              <a:t>Reality check</a:t>
            </a:r>
          </a:p>
          <a:p>
            <a:pPr marR="0" lvl="0" algn="l" defTabSz="914400" rtl="0" eaLnBrk="1" fontAlgn="base" latinLnBrk="0" hangingPunct="1">
              <a:lnSpc>
                <a:spcPct val="100000"/>
              </a:lnSpc>
              <a:spcBef>
                <a:spcPct val="20000"/>
              </a:spcBef>
              <a:spcAft>
                <a:spcPct val="20000"/>
              </a:spcAft>
              <a:buClr>
                <a:srgbClr val="FFB71B"/>
              </a:buClr>
              <a:buSzPct val="80000"/>
              <a:tabLst/>
              <a:defRPr/>
            </a:pPr>
            <a:r>
              <a:rPr kumimoji="0" lang="en-GB" sz="2400" b="0" i="0" u="none" strike="noStrike" kern="1200" cap="none" spc="0" normalizeH="0" baseline="0" noProof="0" dirty="0">
                <a:ln>
                  <a:noFill/>
                </a:ln>
                <a:solidFill>
                  <a:prstClr val="black"/>
                </a:solidFill>
                <a:effectLst/>
                <a:uLnTx/>
                <a:uFillTx/>
              </a:rPr>
              <a:t>Auxiliary activities</a:t>
            </a:r>
          </a:p>
          <a:p>
            <a:pPr marR="0" lvl="0" algn="l" defTabSz="914400" rtl="0" eaLnBrk="1" fontAlgn="base" latinLnBrk="0" hangingPunct="1">
              <a:lnSpc>
                <a:spcPct val="100000"/>
              </a:lnSpc>
              <a:spcBef>
                <a:spcPct val="20000"/>
              </a:spcBef>
              <a:spcAft>
                <a:spcPct val="20000"/>
              </a:spcAft>
              <a:buClr>
                <a:srgbClr val="FFB71B"/>
              </a:buClr>
              <a:buSzPct val="80000"/>
              <a:tabLst/>
              <a:defRPr/>
            </a:pPr>
            <a:r>
              <a:rPr kumimoji="0" lang="en-GB" sz="2400" b="0" i="0" u="none" strike="noStrike" kern="1200" cap="none" spc="0" normalizeH="0" baseline="0" noProof="0" dirty="0">
                <a:ln>
                  <a:noFill/>
                </a:ln>
                <a:solidFill>
                  <a:prstClr val="black"/>
                </a:solidFill>
                <a:effectLst/>
                <a:uLnTx/>
                <a:uFillTx/>
              </a:rPr>
              <a:t>Q&amp;A</a:t>
            </a:r>
          </a:p>
        </p:txBody>
      </p:sp>
      <p:sp>
        <p:nvSpPr>
          <p:cNvPr id="2" name="Slide Number Placeholder 1">
            <a:extLst>
              <a:ext uri="{FF2B5EF4-FFF2-40B4-BE49-F238E27FC236}">
                <a16:creationId xmlns:a16="http://schemas.microsoft.com/office/drawing/2014/main" id="{344604EF-09B9-4228-B898-8AFDCCC09F56}"/>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Tree>
    <p:extLst>
      <p:ext uri="{BB962C8B-B14F-4D97-AF65-F5344CB8AC3E}">
        <p14:creationId xmlns:p14="http://schemas.microsoft.com/office/powerpoint/2010/main" val="4085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7" end="7"/>
                                            </p:txEl>
                                          </p:spTgt>
                                        </p:tgtEl>
                                        <p:attrNameLst>
                                          <p:attrName>style.visibility</p:attrName>
                                        </p:attrNameLst>
                                      </p:cBhvr>
                                      <p:to>
                                        <p:strVal val="visible"/>
                                      </p:to>
                                    </p:set>
                                    <p:animEffect transition="in" filter="wipe(left)">
                                      <p:cBhvr>
                                        <p:cTn id="7" dur="500"/>
                                        <p:tgtEl>
                                          <p:spTgt spid="26">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8" end="8"/>
                                            </p:txEl>
                                          </p:spTgt>
                                        </p:tgtEl>
                                        <p:attrNameLst>
                                          <p:attrName>style.visibility</p:attrName>
                                        </p:attrNameLst>
                                      </p:cBhvr>
                                      <p:to>
                                        <p:strVal val="visible"/>
                                      </p:to>
                                    </p:set>
                                    <p:animEffect transition="in" filter="wipe(left)">
                                      <p:cBhvr>
                                        <p:cTn id="12"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4701818-B5C4-4B5C-B461-282B141522D1}"/>
              </a:ext>
            </a:extLst>
          </p:cNvPr>
          <p:cNvSpPr/>
          <p:nvPr/>
        </p:nvSpPr>
        <p:spPr bwMode="auto">
          <a:xfrm>
            <a:off x="8299291" y="4064166"/>
            <a:ext cx="992821" cy="812634"/>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477" b="1" dirty="0">
              <a:latin typeface="Arial" charset="0"/>
            </a:endParaRPr>
          </a:p>
        </p:txBody>
      </p:sp>
      <p:sp>
        <p:nvSpPr>
          <p:cNvPr id="2" name="Title 1">
            <a:extLst>
              <a:ext uri="{FF2B5EF4-FFF2-40B4-BE49-F238E27FC236}">
                <a16:creationId xmlns:a16="http://schemas.microsoft.com/office/drawing/2014/main" id="{41D88448-7183-40C2-9390-2ACDD9799F54}"/>
              </a:ext>
            </a:extLst>
          </p:cNvPr>
          <p:cNvSpPr>
            <a:spLocks noGrp="1"/>
          </p:cNvSpPr>
          <p:nvPr>
            <p:ph type="title"/>
          </p:nvPr>
        </p:nvSpPr>
        <p:spPr/>
        <p:txBody>
          <a:bodyPr/>
          <a:lstStyle/>
          <a:p>
            <a:r>
              <a:rPr lang="en-GB" dirty="0"/>
              <a:t>Exact load details does not affect the material index</a:t>
            </a:r>
          </a:p>
        </p:txBody>
      </p:sp>
      <p:sp>
        <p:nvSpPr>
          <p:cNvPr id="10" name="Rectangle: Rounded Corners 9">
            <a:extLst>
              <a:ext uri="{FF2B5EF4-FFF2-40B4-BE49-F238E27FC236}">
                <a16:creationId xmlns:a16="http://schemas.microsoft.com/office/drawing/2014/main" id="{0F17FE79-222E-4235-BF33-3CA604F24D7D}"/>
              </a:ext>
            </a:extLst>
          </p:cNvPr>
          <p:cNvSpPr/>
          <p:nvPr/>
        </p:nvSpPr>
        <p:spPr bwMode="auto">
          <a:xfrm>
            <a:off x="7955140" y="3189852"/>
            <a:ext cx="1485414" cy="804642"/>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eaLnBrk="0" fontAlgn="base" hangingPunct="0">
              <a:spcBef>
                <a:spcPct val="20000"/>
              </a:spcBef>
              <a:spcAft>
                <a:spcPct val="20000"/>
              </a:spcAft>
              <a:buClr>
                <a:srgbClr val="009B9B"/>
              </a:buClr>
              <a:buSzPct val="80000"/>
            </a:pPr>
            <a:endParaRPr lang="en-GB" sz="1477" b="1" dirty="0">
              <a:latin typeface="Arial" charset="0"/>
            </a:endParaRPr>
          </a:p>
        </p:txBody>
      </p:sp>
      <mc:AlternateContent xmlns:mc="http://schemas.openxmlformats.org/markup-compatibility/2006" xmlns:a14="http://schemas.microsoft.com/office/drawing/2010/main">
        <mc:Choice Requires="a14">
          <p:sp>
            <p:nvSpPr>
              <p:cNvPr id="8" name="Object 3">
                <a:extLst>
                  <a:ext uri="{FF2B5EF4-FFF2-40B4-BE49-F238E27FC236}">
                    <a16:creationId xmlns:a16="http://schemas.microsoft.com/office/drawing/2014/main" id="{CCB80819-4C1E-49A0-9B58-EF215A572416}"/>
                  </a:ext>
                </a:extLst>
              </p:cNvPr>
              <p:cNvSpPr txBox="1"/>
              <p:nvPr/>
            </p:nvSpPr>
            <p:spPr bwMode="auto">
              <a:xfrm>
                <a:off x="7724744" y="4051788"/>
                <a:ext cx="2579077" cy="7488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846" smtClean="0">
                          <a:solidFill>
                            <a:srgbClr val="000000"/>
                          </a:solidFill>
                          <a:latin typeface="Cambria Math" panose="02040503050406030204" pitchFamily="18" charset="0"/>
                        </a:rPr>
                        <m:t>m</m:t>
                      </m:r>
                      <m:r>
                        <a:rPr lang="en-GB" sz="1846" i="1">
                          <a:solidFill>
                            <a:srgbClr val="000000"/>
                          </a:solidFill>
                          <a:latin typeface="Cambria Math" panose="02040503050406030204" pitchFamily="18" charset="0"/>
                        </a:rPr>
                        <m:t>=</m:t>
                      </m:r>
                      <m:d>
                        <m:dPr>
                          <m:ctrlPr>
                            <a:rPr lang="en-GB" sz="1846" i="1">
                              <a:solidFill>
                                <a:srgbClr val="000000"/>
                              </a:solidFill>
                              <a:latin typeface="Cambria Math" panose="02040503050406030204" pitchFamily="18" charset="0"/>
                            </a:rPr>
                          </m:ctrlPr>
                        </m:dPr>
                        <m:e>
                          <m:f>
                            <m:fPr>
                              <m:ctrlPr>
                                <a:rPr lang="en-GB" sz="1846" i="1">
                                  <a:latin typeface="Cambria Math" panose="02040503050406030204" pitchFamily="18" charset="0"/>
                                </a:rPr>
                              </m:ctrlPr>
                            </m:fPr>
                            <m:num>
                              <m:r>
                                <a:rPr lang="de-DE" sz="1846">
                                  <a:latin typeface="Cambria Math" panose="02040503050406030204" pitchFamily="18" charset="0"/>
                                </a:rPr>
                                <m:t>12</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S</m:t>
                                  </m:r>
                                </m:e>
                                <m:sup>
                                  <m:r>
                                    <a:rPr lang="en-GB" sz="1846">
                                      <a:latin typeface="Cambria Math" panose="02040503050406030204" pitchFamily="18" charset="0"/>
                                    </a:rPr>
                                    <m:t>∗</m:t>
                                  </m:r>
                                </m:sup>
                              </m:sSup>
                              <m:sSup>
                                <m:sSupPr>
                                  <m:ctrlPr>
                                    <a:rPr lang="de-DE" sz="1846" i="1">
                                      <a:latin typeface="Cambria Math" panose="02040503050406030204" pitchFamily="18" charset="0"/>
                                    </a:rPr>
                                  </m:ctrlPr>
                                </m:sSupPr>
                                <m:e>
                                  <m:r>
                                    <m:rPr>
                                      <m:sty m:val="p"/>
                                    </m:rPr>
                                    <a:rPr lang="en-GB" sz="1846">
                                      <a:latin typeface="Cambria Math" panose="02040503050406030204" pitchFamily="18" charset="0"/>
                                    </a:rPr>
                                    <m:t>L</m:t>
                                  </m:r>
                                </m:e>
                                <m:sup>
                                  <m:r>
                                    <a:rPr lang="en-GB" sz="1846">
                                      <a:latin typeface="Cambria Math" panose="02040503050406030204" pitchFamily="18" charset="0"/>
                                    </a:rPr>
                                    <m:t>4</m:t>
                                  </m:r>
                                </m:sup>
                              </m:sSup>
                            </m:num>
                            <m:den>
                              <m:sSup>
                                <m:sSupPr>
                                  <m:ctrlPr>
                                    <a:rPr lang="de-DE" sz="1846" i="1">
                                      <a:latin typeface="Cambria Math" panose="02040503050406030204" pitchFamily="18" charset="0"/>
                                    </a:rPr>
                                  </m:ctrlPr>
                                </m:sSupPr>
                                <m:e>
                                  <m:r>
                                    <m:rPr>
                                      <m:sty m:val="p"/>
                                    </m:rPr>
                                    <a:rPr lang="en-GB" sz="1846" smtClean="0">
                                      <a:latin typeface="Cambria Math" panose="02040503050406030204" pitchFamily="18" charset="0"/>
                                    </a:rPr>
                                    <m:t>C</m:t>
                                  </m:r>
                                  <m:r>
                                    <a:rPr lang="en-GB" sz="1846" b="0" i="0" baseline="-25000" smtClean="0">
                                      <a:latin typeface="Cambria Math" panose="02040503050406030204" pitchFamily="18" charset="0"/>
                                    </a:rPr>
                                    <m:t>1</m:t>
                                  </m:r>
                                  <m:r>
                                    <m:rPr>
                                      <m:sty m:val="p"/>
                                    </m:rPr>
                                    <a:rPr lang="en-GB" sz="1846">
                                      <a:latin typeface="Cambria Math" panose="02040503050406030204" pitchFamily="18" charset="0"/>
                                    </a:rPr>
                                    <m:t>b</m:t>
                                  </m:r>
                                </m:e>
                                <m:sup>
                                  <m:r>
                                    <a:rPr lang="en-GB" sz="1846">
                                      <a:latin typeface="Cambria Math" panose="02040503050406030204" pitchFamily="18" charset="0"/>
                                    </a:rPr>
                                    <m:t>2</m:t>
                                  </m:r>
                                </m:sup>
                              </m:sSup>
                            </m:den>
                          </m:f>
                        </m:e>
                      </m:d>
                      <m:d>
                        <m:dPr>
                          <m:ctrlPr>
                            <a:rPr lang="en-GB" sz="1846" i="1">
                              <a:solidFill>
                                <a:srgbClr val="000000"/>
                              </a:solidFill>
                              <a:latin typeface="Cambria Math" panose="02040503050406030204" pitchFamily="18" charset="0"/>
                            </a:rPr>
                          </m:ctrlPr>
                        </m:dPr>
                        <m:e>
                          <m:f>
                            <m:fPr>
                              <m:ctrlPr>
                                <a:rPr lang="en-GB" sz="1846" i="1">
                                  <a:solidFill>
                                    <a:srgbClr val="000000"/>
                                  </a:solidFill>
                                  <a:latin typeface="Cambria Math" panose="02040503050406030204" pitchFamily="18" charset="0"/>
                                </a:rPr>
                              </m:ctrlPr>
                            </m:fPr>
                            <m:num>
                              <m:r>
                                <m:rPr>
                                  <m:sty m:val="p"/>
                                </m:rPr>
                                <a:rPr lang="en-GB" sz="1846">
                                  <a:solidFill>
                                    <a:srgbClr val="000000"/>
                                  </a:solidFill>
                                  <a:latin typeface="Cambria Math" panose="02040503050406030204" pitchFamily="18" charset="0"/>
                                </a:rPr>
                                <m:t>ρ</m:t>
                              </m:r>
                            </m:num>
                            <m:den>
                              <m:r>
                                <m:rPr>
                                  <m:sty m:val="p"/>
                                </m:rPr>
                                <a:rPr lang="en-GB" sz="1846">
                                  <a:solidFill>
                                    <a:srgbClr val="000000"/>
                                  </a:solidFill>
                                  <a:latin typeface="Cambria Math" panose="02040503050406030204" pitchFamily="18" charset="0"/>
                                </a:rPr>
                                <m:t>E</m:t>
                              </m:r>
                            </m:den>
                          </m:f>
                        </m:e>
                      </m:d>
                    </m:oMath>
                  </m:oMathPara>
                </a14:m>
                <a:endParaRPr lang="en-GB" sz="1846" dirty="0">
                  <a:latin typeface="Arial" panose="020B0604020202020204" pitchFamily="34" charset="0"/>
                  <a:cs typeface="Arial" panose="020B0604020202020204" pitchFamily="34" charset="0"/>
                </a:endParaRPr>
              </a:p>
            </p:txBody>
          </p:sp>
        </mc:Choice>
        <mc:Fallback xmlns="">
          <p:sp>
            <p:nvSpPr>
              <p:cNvPr id="8" name="Object 3">
                <a:extLst>
                  <a:ext uri="{FF2B5EF4-FFF2-40B4-BE49-F238E27FC236}">
                    <a16:creationId xmlns:a16="http://schemas.microsoft.com/office/drawing/2014/main" id="{CCB80819-4C1E-49A0-9B58-EF215A572416}"/>
                  </a:ext>
                </a:extLst>
              </p:cNvPr>
              <p:cNvSpPr txBox="1">
                <a:spLocks noRot="1" noChangeAspect="1" noMove="1" noResize="1" noEditPoints="1" noAdjustHandles="1" noChangeArrowheads="1" noChangeShapeType="1" noTextEdit="1"/>
              </p:cNvSpPr>
              <p:nvPr/>
            </p:nvSpPr>
            <p:spPr bwMode="auto">
              <a:xfrm>
                <a:off x="7724744" y="4051788"/>
                <a:ext cx="2579077" cy="748812"/>
              </a:xfrm>
              <a:prstGeom prst="rect">
                <a:avLst/>
              </a:prstGeom>
              <a:blipFill>
                <a:blip r:embed="rId3"/>
                <a:stretch>
                  <a:fillRect/>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bject 3">
                <a:extLst>
                  <a:ext uri="{FF2B5EF4-FFF2-40B4-BE49-F238E27FC236}">
                    <a16:creationId xmlns:a16="http://schemas.microsoft.com/office/drawing/2014/main" id="{F9BB1BD2-4AC3-4354-A87C-7FBF61400BC0}"/>
                  </a:ext>
                </a:extLst>
              </p:cNvPr>
              <p:cNvSpPr txBox="1"/>
              <p:nvPr/>
            </p:nvSpPr>
            <p:spPr bwMode="auto">
              <a:xfrm>
                <a:off x="7432701" y="3132360"/>
                <a:ext cx="3002242" cy="7488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GB" sz="1846" smtClean="0">
                          <a:solidFill>
                            <a:srgbClr val="000000"/>
                          </a:solidFill>
                          <a:latin typeface="Cambria Math" panose="02040503050406030204" pitchFamily="18" charset="0"/>
                        </a:rPr>
                        <m:t>m</m:t>
                      </m:r>
                      <m:r>
                        <a:rPr lang="en-GB" sz="1846" i="1">
                          <a:solidFill>
                            <a:srgbClr val="000000"/>
                          </a:solidFill>
                          <a:latin typeface="Cambria Math" panose="02040503050406030204" pitchFamily="18" charset="0"/>
                        </a:rPr>
                        <m:t>=</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L</m:t>
                          </m:r>
                        </m:e>
                        <m:sup>
                          <m:r>
                            <a:rPr lang="en-GB" sz="1846">
                              <a:latin typeface="Cambria Math" panose="02040503050406030204" pitchFamily="18" charset="0"/>
                            </a:rPr>
                            <m:t>2</m:t>
                          </m:r>
                        </m:sup>
                      </m:sSup>
                      <m:sSup>
                        <m:sSupPr>
                          <m:ctrlPr>
                            <a:rPr lang="en-GB" sz="1846" i="1">
                              <a:solidFill>
                                <a:srgbClr val="000000"/>
                              </a:solidFill>
                              <a:latin typeface="Cambria Math" panose="02040503050406030204" pitchFamily="18" charset="0"/>
                            </a:rPr>
                          </m:ctrlPr>
                        </m:sSupPr>
                        <m:e>
                          <m:d>
                            <m:dPr>
                              <m:ctrlPr>
                                <a:rPr lang="en-GB" sz="1846" i="1">
                                  <a:solidFill>
                                    <a:srgbClr val="000000"/>
                                  </a:solidFill>
                                  <a:latin typeface="Cambria Math" panose="02040503050406030204" pitchFamily="18" charset="0"/>
                                </a:rPr>
                              </m:ctrlPr>
                            </m:dPr>
                            <m:e>
                              <m:f>
                                <m:fPr>
                                  <m:ctrlPr>
                                    <a:rPr lang="en-GB" sz="1846" i="1">
                                      <a:latin typeface="Cambria Math" panose="02040503050406030204" pitchFamily="18" charset="0"/>
                                    </a:rPr>
                                  </m:ctrlPr>
                                </m:fPr>
                                <m:num>
                                  <m:sSup>
                                    <m:sSupPr>
                                      <m:ctrlPr>
                                        <a:rPr lang="de-DE" sz="1846" i="1">
                                          <a:latin typeface="Cambria Math" panose="02040503050406030204" pitchFamily="18" charset="0"/>
                                        </a:rPr>
                                      </m:ctrlPr>
                                    </m:sSupPr>
                                    <m:e>
                                      <m:r>
                                        <m:rPr>
                                          <m:sty m:val="p"/>
                                        </m:rPr>
                                        <a:rPr lang="en-GB" sz="1846">
                                          <a:latin typeface="Cambria Math" panose="02040503050406030204" pitchFamily="18" charset="0"/>
                                        </a:rPr>
                                        <m:t>b</m:t>
                                      </m:r>
                                    </m:e>
                                    <m:sup>
                                      <m:r>
                                        <a:rPr lang="en-GB" sz="1846">
                                          <a:latin typeface="Cambria Math" panose="02040503050406030204" pitchFamily="18" charset="0"/>
                                        </a:rPr>
                                        <m:t>2</m:t>
                                      </m:r>
                                    </m:sup>
                                  </m:sSup>
                                  <m:r>
                                    <a:rPr lang="de-DE" sz="1846">
                                      <a:latin typeface="Cambria Math" panose="02040503050406030204" pitchFamily="18" charset="0"/>
                                    </a:rPr>
                                    <m:t>12</m:t>
                                  </m:r>
                                  <m:sSup>
                                    <m:sSupPr>
                                      <m:ctrlPr>
                                        <a:rPr lang="de-DE" sz="1846" i="1">
                                          <a:latin typeface="Cambria Math" panose="02040503050406030204" pitchFamily="18" charset="0"/>
                                        </a:rPr>
                                      </m:ctrlPr>
                                    </m:sSupPr>
                                    <m:e>
                                      <m:r>
                                        <m:rPr>
                                          <m:sty m:val="p"/>
                                        </m:rPr>
                                        <a:rPr lang="en-GB" sz="1846">
                                          <a:latin typeface="Cambria Math" panose="02040503050406030204" pitchFamily="18" charset="0"/>
                                        </a:rPr>
                                        <m:t>S</m:t>
                                      </m:r>
                                    </m:e>
                                    <m:sup>
                                      <m:r>
                                        <a:rPr lang="en-GB" sz="1846">
                                          <a:latin typeface="Cambria Math" panose="02040503050406030204" pitchFamily="18" charset="0"/>
                                        </a:rPr>
                                        <m:t>∗</m:t>
                                      </m:r>
                                    </m:sup>
                                  </m:sSup>
                                </m:num>
                                <m:den>
                                  <m:r>
                                    <m:rPr>
                                      <m:sty m:val="p"/>
                                    </m:rPr>
                                    <a:rPr lang="en-GB" sz="1846">
                                      <a:latin typeface="Cambria Math" panose="02040503050406030204" pitchFamily="18" charset="0"/>
                                    </a:rPr>
                                    <m:t>C</m:t>
                                  </m:r>
                                  <m:r>
                                    <a:rPr lang="en-GB" sz="1846" b="0" i="0" baseline="-25000" smtClean="0">
                                      <a:latin typeface="Cambria Math" panose="02040503050406030204" pitchFamily="18" charset="0"/>
                                    </a:rPr>
                                    <m:t>1</m:t>
                                  </m:r>
                                </m:den>
                              </m:f>
                            </m:e>
                          </m:d>
                        </m:e>
                        <m:sup>
                          <m:r>
                            <a:rPr lang="en-GB" sz="1846" i="1">
                              <a:solidFill>
                                <a:srgbClr val="000000"/>
                              </a:solidFill>
                              <a:latin typeface="Cambria Math" panose="02040503050406030204" pitchFamily="18" charset="0"/>
                            </a:rPr>
                            <m:t>⅓</m:t>
                          </m:r>
                        </m:sup>
                      </m:sSup>
                      <m:d>
                        <m:dPr>
                          <m:ctrlPr>
                            <a:rPr lang="en-GB" sz="1846" i="1">
                              <a:solidFill>
                                <a:srgbClr val="000000"/>
                              </a:solidFill>
                              <a:latin typeface="Cambria Math" panose="02040503050406030204" pitchFamily="18" charset="0"/>
                            </a:rPr>
                          </m:ctrlPr>
                        </m:dPr>
                        <m:e>
                          <m:f>
                            <m:fPr>
                              <m:ctrlPr>
                                <a:rPr lang="en-GB" sz="1846" i="1">
                                  <a:solidFill>
                                    <a:srgbClr val="000000"/>
                                  </a:solidFill>
                                  <a:latin typeface="Cambria Math" panose="02040503050406030204" pitchFamily="18" charset="0"/>
                                </a:rPr>
                              </m:ctrlPr>
                            </m:fPr>
                            <m:num>
                              <m:r>
                                <a:rPr lang="en-GB" sz="1846" i="1">
                                  <a:solidFill>
                                    <a:srgbClr val="000000"/>
                                  </a:solidFill>
                                  <a:latin typeface="Cambria Math" panose="02040503050406030204" pitchFamily="18" charset="0"/>
                                </a:rPr>
                                <m:t>𝜌</m:t>
                              </m:r>
                            </m:num>
                            <m:den>
                              <m:sSup>
                                <m:sSupPr>
                                  <m:ctrlPr>
                                    <a:rPr lang="en-GB" sz="1846" i="1">
                                      <a:solidFill>
                                        <a:srgbClr val="000000"/>
                                      </a:solidFill>
                                      <a:latin typeface="Cambria Math" panose="02040503050406030204" pitchFamily="18" charset="0"/>
                                    </a:rPr>
                                  </m:ctrlPr>
                                </m:sSupPr>
                                <m:e>
                                  <m:r>
                                    <a:rPr lang="en-GB" sz="1846" i="1">
                                      <a:solidFill>
                                        <a:srgbClr val="000000"/>
                                      </a:solidFill>
                                      <a:latin typeface="Cambria Math" panose="02040503050406030204" pitchFamily="18" charset="0"/>
                                    </a:rPr>
                                    <m:t>𝐸</m:t>
                                  </m:r>
                                </m:e>
                                <m:sup>
                                  <m:r>
                                    <a:rPr lang="en-GB" sz="1846" i="1">
                                      <a:solidFill>
                                        <a:srgbClr val="000000"/>
                                      </a:solidFill>
                                      <a:latin typeface="Cambria Math" panose="02040503050406030204" pitchFamily="18" charset="0"/>
                                    </a:rPr>
                                    <m:t>1/3</m:t>
                                  </m:r>
                                </m:sup>
                              </m:sSup>
                            </m:den>
                          </m:f>
                        </m:e>
                      </m:d>
                    </m:oMath>
                  </m:oMathPara>
                </a14:m>
                <a:endParaRPr lang="en-GB" sz="1846" dirty="0">
                  <a:latin typeface="Arial" panose="020B0604020202020204" pitchFamily="34" charset="0"/>
                  <a:cs typeface="Arial" panose="020B0604020202020204" pitchFamily="34" charset="0"/>
                </a:endParaRPr>
              </a:p>
            </p:txBody>
          </p:sp>
        </mc:Choice>
        <mc:Fallback xmlns="">
          <p:sp>
            <p:nvSpPr>
              <p:cNvPr id="9" name="Object 3">
                <a:extLst>
                  <a:ext uri="{FF2B5EF4-FFF2-40B4-BE49-F238E27FC236}">
                    <a16:creationId xmlns:a16="http://schemas.microsoft.com/office/drawing/2014/main" id="{F9BB1BD2-4AC3-4354-A87C-7FBF61400BC0}"/>
                  </a:ext>
                </a:extLst>
              </p:cNvPr>
              <p:cNvSpPr txBox="1">
                <a:spLocks noRot="1" noChangeAspect="1" noMove="1" noResize="1" noEditPoints="1" noAdjustHandles="1" noChangeArrowheads="1" noChangeShapeType="1" noTextEdit="1"/>
              </p:cNvSpPr>
              <p:nvPr/>
            </p:nvSpPr>
            <p:spPr bwMode="auto">
              <a:xfrm>
                <a:off x="7432701" y="3132360"/>
                <a:ext cx="3002242" cy="748812"/>
              </a:xfrm>
              <a:prstGeom prst="rect">
                <a:avLst/>
              </a:prstGeom>
              <a:blipFill>
                <a:blip r:embed="rId4"/>
                <a:stretch>
                  <a:fillRect/>
                </a:stretch>
              </a:blipFill>
              <a:ln>
                <a:noFill/>
              </a:ln>
              <a:effectLst/>
            </p:spPr>
            <p:txBody>
              <a:bodyPr/>
              <a:lstStyle/>
              <a:p>
                <a:r>
                  <a:rPr lang="en-GB">
                    <a:noFill/>
                  </a:rPr>
                  <a:t> </a:t>
                </a:r>
              </a:p>
            </p:txBody>
          </p:sp>
        </mc:Fallback>
      </mc:AlternateContent>
      <p:sp>
        <p:nvSpPr>
          <p:cNvPr id="11" name="TextBox 10">
            <a:extLst>
              <a:ext uri="{FF2B5EF4-FFF2-40B4-BE49-F238E27FC236}">
                <a16:creationId xmlns:a16="http://schemas.microsoft.com/office/drawing/2014/main" id="{12CB0DA6-F018-4635-82BA-F6405FFB424D}"/>
              </a:ext>
            </a:extLst>
          </p:cNvPr>
          <p:cNvSpPr txBox="1"/>
          <p:nvPr/>
        </p:nvSpPr>
        <p:spPr>
          <a:xfrm>
            <a:off x="10325168" y="3428911"/>
            <a:ext cx="798617" cy="319639"/>
          </a:xfrm>
          <a:prstGeom prst="rect">
            <a:avLst/>
          </a:prstGeom>
          <a:noFill/>
        </p:spPr>
        <p:txBody>
          <a:bodyPr wrap="none" rtlCol="0">
            <a:spAutoFit/>
          </a:bodyPr>
          <a:lstStyle/>
          <a:p>
            <a:r>
              <a:rPr lang="en-GB" sz="1477" dirty="0">
                <a:solidFill>
                  <a:srgbClr val="FFB71B"/>
                </a:solidFill>
              </a:rPr>
              <a:t>Slope=3</a:t>
            </a:r>
          </a:p>
        </p:txBody>
      </p:sp>
      <p:sp>
        <p:nvSpPr>
          <p:cNvPr id="12" name="TextBox 11">
            <a:extLst>
              <a:ext uri="{FF2B5EF4-FFF2-40B4-BE49-F238E27FC236}">
                <a16:creationId xmlns:a16="http://schemas.microsoft.com/office/drawing/2014/main" id="{47D9EC00-0D1B-49C3-8DA6-3CCA37229515}"/>
              </a:ext>
            </a:extLst>
          </p:cNvPr>
          <p:cNvSpPr txBox="1"/>
          <p:nvPr/>
        </p:nvSpPr>
        <p:spPr>
          <a:xfrm>
            <a:off x="10011058" y="4266374"/>
            <a:ext cx="798617" cy="319639"/>
          </a:xfrm>
          <a:prstGeom prst="rect">
            <a:avLst/>
          </a:prstGeom>
          <a:noFill/>
        </p:spPr>
        <p:txBody>
          <a:bodyPr wrap="none" rtlCol="0">
            <a:spAutoFit/>
          </a:bodyPr>
          <a:lstStyle/>
          <a:p>
            <a:r>
              <a:rPr lang="en-GB" sz="1477" dirty="0">
                <a:solidFill>
                  <a:srgbClr val="FFB71B"/>
                </a:solidFill>
              </a:rPr>
              <a:t>Slope=1</a:t>
            </a:r>
          </a:p>
        </p:txBody>
      </p:sp>
      <p:sp>
        <p:nvSpPr>
          <p:cNvPr id="13" name="TextBox 12">
            <a:extLst>
              <a:ext uri="{FF2B5EF4-FFF2-40B4-BE49-F238E27FC236}">
                <a16:creationId xmlns:a16="http://schemas.microsoft.com/office/drawing/2014/main" id="{1A7069B5-60DF-44D1-8569-C776B3A7537A}"/>
              </a:ext>
            </a:extLst>
          </p:cNvPr>
          <p:cNvSpPr txBox="1"/>
          <p:nvPr/>
        </p:nvSpPr>
        <p:spPr>
          <a:xfrm>
            <a:off x="7468374" y="831567"/>
            <a:ext cx="3642279" cy="1754326"/>
          </a:xfrm>
          <a:prstGeom prst="rect">
            <a:avLst/>
          </a:prstGeom>
          <a:noFill/>
        </p:spPr>
        <p:txBody>
          <a:bodyPr wrap="none" rtlCol="0">
            <a:spAutoFit/>
          </a:bodyPr>
          <a:lstStyle/>
          <a:p>
            <a:pPr marL="285750" indent="-285750">
              <a:buClr>
                <a:srgbClr val="FFB71B"/>
              </a:buClr>
              <a:buFont typeface="Wingdings" panose="05000000000000000000" pitchFamily="2" charset="2"/>
              <a:buChar char="§"/>
            </a:pPr>
            <a:r>
              <a:rPr lang="en-GB" dirty="0"/>
              <a:t>The exact details of the load:</a:t>
            </a:r>
          </a:p>
          <a:p>
            <a:pPr marL="285750" indent="-285750">
              <a:buClr>
                <a:srgbClr val="FFB71B"/>
              </a:buClr>
              <a:buFont typeface="Wingdings" panose="05000000000000000000" pitchFamily="2" charset="2"/>
              <a:buChar char="§"/>
            </a:pPr>
            <a:r>
              <a:rPr lang="en-GB" dirty="0"/>
              <a:t>point force or distributed</a:t>
            </a:r>
          </a:p>
          <a:p>
            <a:pPr marL="285750" indent="-285750">
              <a:buClr>
                <a:srgbClr val="FFB71B"/>
              </a:buClr>
              <a:buFont typeface="Wingdings" panose="05000000000000000000" pitchFamily="2" charset="2"/>
              <a:buChar char="§"/>
            </a:pPr>
            <a:r>
              <a:rPr lang="en-GB" dirty="0"/>
              <a:t>position of load application</a:t>
            </a:r>
          </a:p>
          <a:p>
            <a:pPr marL="285750" indent="-285750">
              <a:buClr>
                <a:srgbClr val="FFB71B"/>
              </a:buClr>
              <a:buFont typeface="Wingdings" panose="05000000000000000000" pitchFamily="2" charset="2"/>
              <a:buChar char="§"/>
            </a:pPr>
            <a:endParaRPr lang="en-GB" dirty="0"/>
          </a:p>
          <a:p>
            <a:pPr marL="285750" indent="-285750">
              <a:buClr>
                <a:srgbClr val="FFB71B"/>
              </a:buClr>
              <a:buFont typeface="Wingdings" panose="05000000000000000000" pitchFamily="2" charset="2"/>
              <a:buChar char="§"/>
            </a:pPr>
            <a:r>
              <a:rPr lang="en-GB" dirty="0"/>
              <a:t>Doesn’t affect material properties</a:t>
            </a:r>
          </a:p>
          <a:p>
            <a:pPr marL="285750" indent="-285750">
              <a:buClr>
                <a:srgbClr val="FFB71B"/>
              </a:buClr>
              <a:buFont typeface="Wingdings" panose="05000000000000000000" pitchFamily="2" charset="2"/>
              <a:buChar char="§"/>
            </a:pPr>
            <a:r>
              <a:rPr lang="en-GB" dirty="0"/>
              <a:t>or the index, only the constants </a:t>
            </a:r>
          </a:p>
        </p:txBody>
      </p:sp>
      <p:sp>
        <p:nvSpPr>
          <p:cNvPr id="14" name="Rectangle 13">
            <a:extLst>
              <a:ext uri="{FF2B5EF4-FFF2-40B4-BE49-F238E27FC236}">
                <a16:creationId xmlns:a16="http://schemas.microsoft.com/office/drawing/2014/main" id="{98BBA108-85A2-4A5A-AFFC-8ED7EE76312C}"/>
              </a:ext>
            </a:extLst>
          </p:cNvPr>
          <p:cNvSpPr/>
          <p:nvPr/>
        </p:nvSpPr>
        <p:spPr>
          <a:xfrm>
            <a:off x="8239757" y="2835554"/>
            <a:ext cx="1055097" cy="348109"/>
          </a:xfrm>
          <a:prstGeom prst="rect">
            <a:avLst/>
          </a:prstGeom>
        </p:spPr>
        <p:txBody>
          <a:bodyPr wrap="none">
            <a:spAutoFit/>
          </a:bodyPr>
          <a:lstStyle/>
          <a:p>
            <a:r>
              <a:rPr lang="en-GB" sz="1662" b="1" dirty="0">
                <a:solidFill>
                  <a:schemeClr val="bg1">
                    <a:lumMod val="50000"/>
                  </a:schemeClr>
                </a:solidFill>
              </a:rPr>
              <a:t>Constants</a:t>
            </a:r>
          </a:p>
        </p:txBody>
      </p:sp>
      <p:grpSp>
        <p:nvGrpSpPr>
          <p:cNvPr id="19" name="Group 18">
            <a:extLst>
              <a:ext uri="{FF2B5EF4-FFF2-40B4-BE49-F238E27FC236}">
                <a16:creationId xmlns:a16="http://schemas.microsoft.com/office/drawing/2014/main" id="{4C7E539C-244E-4D81-AB19-F90FEC00922F}"/>
              </a:ext>
            </a:extLst>
          </p:cNvPr>
          <p:cNvGrpSpPr/>
          <p:nvPr/>
        </p:nvGrpSpPr>
        <p:grpSpPr>
          <a:xfrm>
            <a:off x="1705512" y="1310372"/>
            <a:ext cx="4661916" cy="3701146"/>
            <a:chOff x="582520" y="1743345"/>
            <a:chExt cx="4661916" cy="3701146"/>
          </a:xfrm>
        </p:grpSpPr>
        <p:pic>
          <p:nvPicPr>
            <p:cNvPr id="4" name="Picture 3">
              <a:extLst>
                <a:ext uri="{FF2B5EF4-FFF2-40B4-BE49-F238E27FC236}">
                  <a16:creationId xmlns:a16="http://schemas.microsoft.com/office/drawing/2014/main" id="{C86ACFBB-068D-45C9-B311-910618FFB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20" y="1743345"/>
              <a:ext cx="4661916" cy="3701146"/>
            </a:xfrm>
            <a:prstGeom prst="rect">
              <a:avLst/>
            </a:prstGeom>
          </p:spPr>
        </p:pic>
        <p:pic>
          <p:nvPicPr>
            <p:cNvPr id="5" name="Picture 4">
              <a:extLst>
                <a:ext uri="{FF2B5EF4-FFF2-40B4-BE49-F238E27FC236}">
                  <a16:creationId xmlns:a16="http://schemas.microsoft.com/office/drawing/2014/main" id="{313ABA4D-435E-460A-A4D0-525DCAD81355}"/>
                </a:ext>
              </a:extLst>
            </p:cNvPr>
            <p:cNvPicPr>
              <a:picLocks noChangeAspect="1"/>
            </p:cNvPicPr>
            <p:nvPr/>
          </p:nvPicPr>
          <p:blipFill rotWithShape="1">
            <a:blip r:embed="rId5">
              <a:extLst>
                <a:ext uri="{28A0092B-C50C-407E-A947-70E740481C1C}">
                  <a14:useLocalDpi xmlns:a14="http://schemas.microsoft.com/office/drawing/2010/main" val="0"/>
                </a:ext>
              </a:extLst>
            </a:blip>
            <a:srcRect l="69838" t="67904" r="6163" b="14970"/>
            <a:stretch/>
          </p:blipFill>
          <p:spPr>
            <a:xfrm>
              <a:off x="3267413" y="3725920"/>
              <a:ext cx="1028219" cy="630954"/>
            </a:xfrm>
            <a:prstGeom prst="rect">
              <a:avLst/>
            </a:prstGeom>
          </p:spPr>
        </p:pic>
        <p:pic>
          <p:nvPicPr>
            <p:cNvPr id="6" name="Picture 5">
              <a:extLst>
                <a:ext uri="{FF2B5EF4-FFF2-40B4-BE49-F238E27FC236}">
                  <a16:creationId xmlns:a16="http://schemas.microsoft.com/office/drawing/2014/main" id="{7494D28E-6220-4D22-9927-D67349F3ABC6}"/>
                </a:ext>
              </a:extLst>
            </p:cNvPr>
            <p:cNvPicPr>
              <a:picLocks noChangeAspect="1"/>
            </p:cNvPicPr>
            <p:nvPr/>
          </p:nvPicPr>
          <p:blipFill rotWithShape="1">
            <a:blip r:embed="rId5">
              <a:extLst>
                <a:ext uri="{28A0092B-C50C-407E-A947-70E740481C1C}">
                  <a14:useLocalDpi xmlns:a14="http://schemas.microsoft.com/office/drawing/2010/main" val="0"/>
                </a:ext>
              </a:extLst>
            </a:blip>
            <a:srcRect l="53082" t="11719" r="45805" b="4780"/>
            <a:stretch/>
          </p:blipFill>
          <p:spPr>
            <a:xfrm>
              <a:off x="2820241" y="2048672"/>
              <a:ext cx="183865" cy="3090492"/>
            </a:xfrm>
            <a:prstGeom prst="rect">
              <a:avLst/>
            </a:prstGeom>
          </p:spPr>
        </p:pic>
        <p:pic>
          <p:nvPicPr>
            <p:cNvPr id="16" name="Picture 15">
              <a:extLst>
                <a:ext uri="{FF2B5EF4-FFF2-40B4-BE49-F238E27FC236}">
                  <a16:creationId xmlns:a16="http://schemas.microsoft.com/office/drawing/2014/main" id="{EFC3D343-BC54-46AE-8E39-0867293A5358}"/>
                </a:ext>
              </a:extLst>
            </p:cNvPr>
            <p:cNvPicPr>
              <a:picLocks noChangeAspect="1"/>
            </p:cNvPicPr>
            <p:nvPr/>
          </p:nvPicPr>
          <p:blipFill rotWithShape="1">
            <a:blip r:embed="rId5">
              <a:extLst>
                <a:ext uri="{28A0092B-C50C-407E-A947-70E740481C1C}">
                  <a14:useLocalDpi xmlns:a14="http://schemas.microsoft.com/office/drawing/2010/main" val="0"/>
                </a:ext>
              </a:extLst>
            </a:blip>
            <a:srcRect l="89595" t="37360" r="478" b="45514"/>
            <a:stretch/>
          </p:blipFill>
          <p:spPr>
            <a:xfrm>
              <a:off x="4110341" y="3129430"/>
              <a:ext cx="436145" cy="596083"/>
            </a:xfrm>
            <a:prstGeom prst="rect">
              <a:avLst/>
            </a:prstGeom>
          </p:spPr>
        </p:pic>
        <p:pic>
          <p:nvPicPr>
            <p:cNvPr id="17" name="Picture 16">
              <a:extLst>
                <a:ext uri="{FF2B5EF4-FFF2-40B4-BE49-F238E27FC236}">
                  <a16:creationId xmlns:a16="http://schemas.microsoft.com/office/drawing/2014/main" id="{E7C513E5-2A00-4488-99EE-7ED891B4E977}"/>
                </a:ext>
              </a:extLst>
            </p:cNvPr>
            <p:cNvPicPr>
              <a:picLocks noChangeAspect="1"/>
            </p:cNvPicPr>
            <p:nvPr/>
          </p:nvPicPr>
          <p:blipFill rotWithShape="1">
            <a:blip r:embed="rId5">
              <a:extLst>
                <a:ext uri="{28A0092B-C50C-407E-A947-70E740481C1C}">
                  <a14:useLocalDpi xmlns:a14="http://schemas.microsoft.com/office/drawing/2010/main" val="0"/>
                </a:ext>
              </a:extLst>
            </a:blip>
            <a:srcRect l="56044" t="67811" r="19957" b="15063"/>
            <a:stretch/>
          </p:blipFill>
          <p:spPr>
            <a:xfrm>
              <a:off x="3199670" y="3725920"/>
              <a:ext cx="1028219" cy="630954"/>
            </a:xfrm>
            <a:prstGeom prst="rect">
              <a:avLst/>
            </a:prstGeom>
          </p:spPr>
        </p:pic>
        <p:pic>
          <p:nvPicPr>
            <p:cNvPr id="18" name="Picture 17">
              <a:extLst>
                <a:ext uri="{FF2B5EF4-FFF2-40B4-BE49-F238E27FC236}">
                  <a16:creationId xmlns:a16="http://schemas.microsoft.com/office/drawing/2014/main" id="{563B7E76-190C-4172-BFDE-A8A153F1E7D4}"/>
                </a:ext>
              </a:extLst>
            </p:cNvPr>
            <p:cNvPicPr>
              <a:picLocks noChangeAspect="1"/>
            </p:cNvPicPr>
            <p:nvPr/>
          </p:nvPicPr>
          <p:blipFill rotWithShape="1">
            <a:blip r:embed="rId5">
              <a:extLst>
                <a:ext uri="{28A0092B-C50C-407E-A947-70E740481C1C}">
                  <a14:useLocalDpi xmlns:a14="http://schemas.microsoft.com/office/drawing/2010/main" val="0"/>
                </a:ext>
              </a:extLst>
            </a:blip>
            <a:srcRect l="51660" t="8738" r="43900" b="47491"/>
            <a:stretch/>
          </p:blipFill>
          <p:spPr>
            <a:xfrm>
              <a:off x="4283004" y="2736850"/>
              <a:ext cx="733496" cy="1620024"/>
            </a:xfrm>
            <a:prstGeom prst="rect">
              <a:avLst/>
            </a:prstGeom>
          </p:spPr>
        </p:pic>
      </p:grpSp>
      <p:sp>
        <p:nvSpPr>
          <p:cNvPr id="20" name="Slide Number Placeholder 1">
            <a:extLst>
              <a:ext uri="{FF2B5EF4-FFF2-40B4-BE49-F238E27FC236}">
                <a16:creationId xmlns:a16="http://schemas.microsoft.com/office/drawing/2014/main" id="{24A5FC41-8705-4BF8-9162-21714E6A976A}"/>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20</a:t>
            </a:fld>
            <a:endParaRPr lang="en-US" dirty="0"/>
          </a:p>
        </p:txBody>
      </p:sp>
    </p:spTree>
    <p:extLst>
      <p:ext uri="{BB962C8B-B14F-4D97-AF65-F5344CB8AC3E}">
        <p14:creationId xmlns:p14="http://schemas.microsoft.com/office/powerpoint/2010/main" val="3085180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3E47C-EF6F-42BC-A24D-12AE42131731}"/>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374478F0-E52D-4095-AB24-2659418C998E}"/>
              </a:ext>
            </a:extLst>
          </p:cNvPr>
          <p:cNvSpPr>
            <a:spLocks noGrp="1"/>
          </p:cNvSpPr>
          <p:nvPr>
            <p:ph type="title"/>
          </p:nvPr>
        </p:nvSpPr>
        <p:spPr/>
        <p:txBody>
          <a:bodyPr/>
          <a:lstStyle/>
          <a:p>
            <a:r>
              <a:rPr lang="en-GB" dirty="0"/>
              <a:t>Reality Check: mechanical performance</a:t>
            </a:r>
          </a:p>
        </p:txBody>
      </p:sp>
      <p:pic>
        <p:nvPicPr>
          <p:cNvPr id="4" name="Grafik 7170">
            <a:extLst>
              <a:ext uri="{FF2B5EF4-FFF2-40B4-BE49-F238E27FC236}">
                <a16:creationId xmlns:a16="http://schemas.microsoft.com/office/drawing/2014/main" id="{37D5ED0F-E7F4-4778-B550-788F27B285E8}"/>
              </a:ext>
            </a:extLst>
          </p:cNvPr>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0489" b="11613"/>
          <a:stretch/>
        </p:blipFill>
        <p:spPr bwMode="auto">
          <a:xfrm>
            <a:off x="573024" y="864206"/>
            <a:ext cx="5629637" cy="2149475"/>
          </a:xfrm>
          <a:prstGeom prst="rect">
            <a:avLst/>
          </a:prstGeom>
          <a:noFill/>
          <a:ln>
            <a:noFill/>
          </a:ln>
          <a:extLst>
            <a:ext uri="{53640926-AAD7-44D8-BBD7-CCE9431645EC}">
              <a14:shadowObscured xmlns:a14="http://schemas.microsoft.com/office/drawing/2010/main"/>
            </a:ext>
          </a:extLst>
        </p:spPr>
      </p:pic>
      <p:sp>
        <p:nvSpPr>
          <p:cNvPr id="10" name="Textfeld 8">
            <a:extLst>
              <a:ext uri="{FF2B5EF4-FFF2-40B4-BE49-F238E27FC236}">
                <a16:creationId xmlns:a16="http://schemas.microsoft.com/office/drawing/2014/main" id="{87077DFD-C8CD-4075-A200-5EE5CA2F5BF1}"/>
              </a:ext>
            </a:extLst>
          </p:cNvPr>
          <p:cNvSpPr txBox="1"/>
          <p:nvPr/>
        </p:nvSpPr>
        <p:spPr>
          <a:xfrm>
            <a:off x="6638152" y="2215943"/>
            <a:ext cx="4876800" cy="774058"/>
          </a:xfrm>
          <a:prstGeom prst="rect">
            <a:avLst/>
          </a:prstGeom>
          <a:noFill/>
        </p:spPr>
        <p:txBody>
          <a:bodyPr wrap="square" rtlCol="0">
            <a:spAutoFit/>
          </a:bodyPr>
          <a:lstStyle/>
          <a:p>
            <a:pPr marL="268173" indent="-268173" eaLnBrk="0" fontAlgn="base" hangingPunct="0">
              <a:spcBef>
                <a:spcPct val="20000"/>
              </a:spcBef>
              <a:spcAft>
                <a:spcPct val="20000"/>
              </a:spcAft>
              <a:buClr>
                <a:srgbClr val="3C7837"/>
              </a:buClr>
              <a:buSzPct val="120000"/>
              <a:buFont typeface="Wingdings" pitchFamily="2" charset="2"/>
              <a:buChar char="§"/>
            </a:pPr>
            <a:r>
              <a:rPr lang="de-DE" sz="2215" b="1" kern="0" dirty="0"/>
              <a:t>Hollow blades with Glassfiber-reinforced Polyamide core developed</a:t>
            </a:r>
          </a:p>
        </p:txBody>
      </p:sp>
      <p:sp>
        <p:nvSpPr>
          <p:cNvPr id="12" name="Textfeld 10">
            <a:extLst>
              <a:ext uri="{FF2B5EF4-FFF2-40B4-BE49-F238E27FC236}">
                <a16:creationId xmlns:a16="http://schemas.microsoft.com/office/drawing/2014/main" id="{02A5388C-3C81-4B37-91FA-CACB302CBED1}"/>
              </a:ext>
            </a:extLst>
          </p:cNvPr>
          <p:cNvSpPr txBox="1"/>
          <p:nvPr/>
        </p:nvSpPr>
        <p:spPr>
          <a:xfrm>
            <a:off x="6638152" y="3325677"/>
            <a:ext cx="4346885" cy="774058"/>
          </a:xfrm>
          <a:prstGeom prst="rect">
            <a:avLst/>
          </a:prstGeom>
          <a:noFill/>
        </p:spPr>
        <p:txBody>
          <a:bodyPr wrap="square" rtlCol="0">
            <a:spAutoFit/>
          </a:bodyPr>
          <a:lstStyle/>
          <a:p>
            <a:pPr marL="268173" indent="-268173" eaLnBrk="0" fontAlgn="base" hangingPunct="0">
              <a:spcBef>
                <a:spcPct val="20000"/>
              </a:spcBef>
              <a:spcAft>
                <a:spcPct val="20000"/>
              </a:spcAft>
              <a:buClr>
                <a:srgbClr val="3C7837"/>
              </a:buClr>
              <a:buSzPct val="120000"/>
              <a:buFont typeface="Wingdings" pitchFamily="2" charset="2"/>
              <a:buChar char="§"/>
            </a:pPr>
            <a:r>
              <a:rPr lang="de-DE" sz="2215" b="1" kern="0" dirty="0"/>
              <a:t>63 cm CFRP blade demonstrated 50% lower weight!</a:t>
            </a:r>
          </a:p>
        </p:txBody>
      </p:sp>
      <p:sp>
        <p:nvSpPr>
          <p:cNvPr id="14" name="Textfeld 10">
            <a:extLst>
              <a:ext uri="{FF2B5EF4-FFF2-40B4-BE49-F238E27FC236}">
                <a16:creationId xmlns:a16="http://schemas.microsoft.com/office/drawing/2014/main" id="{984836ED-06C4-46E7-BCB3-181758C9C124}"/>
              </a:ext>
            </a:extLst>
          </p:cNvPr>
          <p:cNvSpPr txBox="1"/>
          <p:nvPr/>
        </p:nvSpPr>
        <p:spPr>
          <a:xfrm>
            <a:off x="6653392" y="1164886"/>
            <a:ext cx="5213298" cy="774058"/>
          </a:xfrm>
          <a:prstGeom prst="rect">
            <a:avLst/>
          </a:prstGeom>
          <a:noFill/>
        </p:spPr>
        <p:txBody>
          <a:bodyPr wrap="square" rtlCol="0">
            <a:spAutoFit/>
          </a:bodyPr>
          <a:lstStyle/>
          <a:p>
            <a:pPr marL="268173" indent="-268173" eaLnBrk="0" fontAlgn="base" hangingPunct="0">
              <a:spcBef>
                <a:spcPct val="20000"/>
              </a:spcBef>
              <a:spcAft>
                <a:spcPct val="20000"/>
              </a:spcAft>
              <a:buClr>
                <a:srgbClr val="3C7837"/>
              </a:buClr>
              <a:buSzPct val="120000"/>
              <a:buFont typeface="Wingdings" pitchFamily="2" charset="2"/>
              <a:buChar char="§"/>
            </a:pPr>
            <a:r>
              <a:rPr lang="de-DE" sz="2215" b="1" kern="0" dirty="0"/>
              <a:t>Sandwich type blades with metal faces used for maximum bending stiffness</a:t>
            </a:r>
          </a:p>
        </p:txBody>
      </p:sp>
      <p:pic>
        <p:nvPicPr>
          <p:cNvPr id="6" name="Picture 5" descr="A picture containing knife&#10;&#10;Description automatically generated">
            <a:extLst>
              <a:ext uri="{FF2B5EF4-FFF2-40B4-BE49-F238E27FC236}">
                <a16:creationId xmlns:a16="http://schemas.microsoft.com/office/drawing/2014/main" id="{B69F5976-2508-4B26-A26B-2970E1DFF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99" y="2956598"/>
            <a:ext cx="4346885" cy="2855307"/>
          </a:xfrm>
          <a:prstGeom prst="rect">
            <a:avLst/>
          </a:prstGeom>
        </p:spPr>
      </p:pic>
      <p:sp>
        <p:nvSpPr>
          <p:cNvPr id="7" name="TextBox 6">
            <a:extLst>
              <a:ext uri="{FF2B5EF4-FFF2-40B4-BE49-F238E27FC236}">
                <a16:creationId xmlns:a16="http://schemas.microsoft.com/office/drawing/2014/main" id="{1BD0C7AA-FECE-45F1-A0D4-25BD3248EDC2}"/>
              </a:ext>
            </a:extLst>
          </p:cNvPr>
          <p:cNvSpPr txBox="1"/>
          <p:nvPr/>
        </p:nvSpPr>
        <p:spPr>
          <a:xfrm>
            <a:off x="918351" y="2956345"/>
            <a:ext cx="1009700" cy="369332"/>
          </a:xfrm>
          <a:prstGeom prst="rect">
            <a:avLst/>
          </a:prstGeom>
          <a:noFill/>
        </p:spPr>
        <p:txBody>
          <a:bodyPr wrap="none" rtlCol="0">
            <a:spAutoFit/>
          </a:bodyPr>
          <a:lstStyle/>
          <a:p>
            <a:r>
              <a:rPr lang="en-GB" b="1" dirty="0"/>
              <a:t>FRP core</a:t>
            </a:r>
          </a:p>
        </p:txBody>
      </p:sp>
      <p:sp>
        <p:nvSpPr>
          <p:cNvPr id="8" name="TextBox 7">
            <a:extLst>
              <a:ext uri="{FF2B5EF4-FFF2-40B4-BE49-F238E27FC236}">
                <a16:creationId xmlns:a16="http://schemas.microsoft.com/office/drawing/2014/main" id="{7ECD7439-0366-4A25-A82A-A49061C5AE29}"/>
              </a:ext>
            </a:extLst>
          </p:cNvPr>
          <p:cNvSpPr txBox="1"/>
          <p:nvPr/>
        </p:nvSpPr>
        <p:spPr>
          <a:xfrm>
            <a:off x="1282522" y="5102938"/>
            <a:ext cx="1287981" cy="369332"/>
          </a:xfrm>
          <a:prstGeom prst="rect">
            <a:avLst/>
          </a:prstGeom>
          <a:noFill/>
        </p:spPr>
        <p:txBody>
          <a:bodyPr wrap="none" rtlCol="0">
            <a:spAutoFit/>
          </a:bodyPr>
          <a:lstStyle/>
          <a:p>
            <a:r>
              <a:rPr lang="en-GB" b="1" dirty="0"/>
              <a:t>Metal faces</a:t>
            </a:r>
          </a:p>
        </p:txBody>
      </p:sp>
    </p:spTree>
    <p:extLst>
      <p:ext uri="{BB962C8B-B14F-4D97-AF65-F5344CB8AC3E}">
        <p14:creationId xmlns:p14="http://schemas.microsoft.com/office/powerpoint/2010/main" val="304410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3E47C-EF6F-42BC-A24D-12AE42131731}"/>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374478F0-E52D-4095-AB24-2659418C998E}"/>
              </a:ext>
            </a:extLst>
          </p:cNvPr>
          <p:cNvSpPr>
            <a:spLocks noGrp="1"/>
          </p:cNvSpPr>
          <p:nvPr>
            <p:ph type="title"/>
          </p:nvPr>
        </p:nvSpPr>
        <p:spPr/>
        <p:txBody>
          <a:bodyPr/>
          <a:lstStyle/>
          <a:p>
            <a:r>
              <a:rPr lang="en-GB" dirty="0"/>
              <a:t>Reality Check: cost performance</a:t>
            </a:r>
          </a:p>
        </p:txBody>
      </p:sp>
      <p:sp>
        <p:nvSpPr>
          <p:cNvPr id="5" name="TextBox 4">
            <a:extLst>
              <a:ext uri="{FF2B5EF4-FFF2-40B4-BE49-F238E27FC236}">
                <a16:creationId xmlns:a16="http://schemas.microsoft.com/office/drawing/2014/main" id="{0B1C89C0-9ED5-4C8E-A056-DF4BC52132D7}"/>
              </a:ext>
            </a:extLst>
          </p:cNvPr>
          <p:cNvSpPr txBox="1"/>
          <p:nvPr/>
        </p:nvSpPr>
        <p:spPr>
          <a:xfrm>
            <a:off x="2057400" y="1219200"/>
            <a:ext cx="7620000" cy="669542"/>
          </a:xfrm>
          <a:prstGeom prst="rect">
            <a:avLst/>
          </a:prstGeom>
          <a:noFill/>
        </p:spPr>
        <p:txBody>
          <a:bodyPr wrap="square">
            <a:spAutoFit/>
          </a:bodyPr>
          <a:lstStyle/>
          <a:p>
            <a:pPr algn="just" eaLnBrk="0" fontAlgn="base" hangingPunct="0">
              <a:lnSpc>
                <a:spcPct val="107000"/>
              </a:lnSpc>
              <a:spcAft>
                <a:spcPts val="170"/>
              </a:spcAft>
            </a:pPr>
            <a:r>
              <a:rPr lang="en-GB" sz="1800" dirty="0">
                <a:effectLst/>
                <a:latin typeface="Calibri" panose="020F0502020204030204" pitchFamily="34" charset="0"/>
                <a:ea typeface="Calibri" panose="020F0502020204030204" pitchFamily="34" charset="0"/>
                <a:cs typeface="Arial" panose="020B0604020202020204" pitchFamily="34" charset="0"/>
              </a:rPr>
              <a:t>A second selection stage can be added in combination with the first. The cost performance index to maximize for stiffness-limited design is: M = E </a:t>
            </a:r>
            <a:r>
              <a:rPr lang="en-GB" sz="1800" i="1" dirty="0">
                <a:effectLst/>
                <a:latin typeface="Calibri" panose="020F0502020204030204" pitchFamily="34" charset="0"/>
                <a:ea typeface="Calibri" panose="020F0502020204030204" pitchFamily="34" charset="0"/>
                <a:cs typeface="Arial" panose="020B0604020202020204" pitchFamily="34" charset="0"/>
              </a:rPr>
              <a:t>/</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c</a:t>
            </a:r>
            <a:r>
              <a:rPr lang="en-GB" sz="1800" baseline="-25000" dirty="0" err="1">
                <a:effectLst/>
                <a:latin typeface="Calibri" panose="020F0502020204030204" pitchFamily="34" charset="0"/>
                <a:ea typeface="Calibri" panose="020F0502020204030204" pitchFamily="34" charset="0"/>
                <a:cs typeface="Arial" panose="020B0604020202020204" pitchFamily="34" charset="0"/>
              </a:rPr>
              <a:t>m</a:t>
            </a:r>
            <a:r>
              <a:rPr lang="en-GB" sz="1800" dirty="0" err="1">
                <a:effectLst/>
                <a:latin typeface="Calibri" panose="020F0502020204030204" pitchFamily="34" charset="0"/>
                <a:ea typeface="Calibri" panose="020F0502020204030204" pitchFamily="34" charset="0"/>
                <a:cs typeface="Arial" panose="020B0604020202020204" pitchFamily="34" charset="0"/>
              </a:rPr>
              <a:t>·</a:t>
            </a:r>
            <a:r>
              <a:rPr lang="en-GB" sz="1800" dirty="0" err="1">
                <a:effectLst/>
                <a:latin typeface="Symbol" panose="05050102010706020507" pitchFamily="18" charset="2"/>
                <a:ea typeface="Calibri" panose="020F0502020204030204" pitchFamily="34" charset="0"/>
                <a:cs typeface="Arial" panose="020B0604020202020204" pitchFamily="34" charset="0"/>
              </a:rPr>
              <a:t>r</a:t>
            </a:r>
            <a:r>
              <a:rPr lang="en-GB" sz="1800" dirty="0">
                <a:effectLst/>
                <a:latin typeface="Symbol" panose="05050102010706020507" pitchFamily="18" charset="2"/>
                <a:ea typeface="Calibri" panose="020F0502020204030204" pitchFamily="34" charset="0"/>
                <a:cs typeface="Arial" panose="020B0604020202020204" pitchFamily="34" charset="0"/>
              </a:rPr>
              <a:t>):</a:t>
            </a:r>
            <a:endParaRPr lang="en-GB"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EB7864B-5B46-40B9-BCE2-6F479CBFBCB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17700" y="2101492"/>
            <a:ext cx="7749540" cy="3604323"/>
          </a:xfrm>
          <a:prstGeom prst="rect">
            <a:avLst/>
          </a:prstGeom>
        </p:spPr>
      </p:pic>
    </p:spTree>
    <p:extLst>
      <p:ext uri="{BB962C8B-B14F-4D97-AF65-F5344CB8AC3E}">
        <p14:creationId xmlns:p14="http://schemas.microsoft.com/office/powerpoint/2010/main" val="2470458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88BC4A-ABA8-45B3-A66D-5C82374D7198}"/>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F78AEADE-F28A-46B8-88B8-59B65CB3907E}"/>
              </a:ext>
            </a:extLst>
          </p:cNvPr>
          <p:cNvSpPr>
            <a:spLocks noGrp="1"/>
          </p:cNvSpPr>
          <p:nvPr>
            <p:ph type="title"/>
          </p:nvPr>
        </p:nvSpPr>
        <p:spPr/>
        <p:txBody>
          <a:bodyPr/>
          <a:lstStyle/>
          <a:p>
            <a:r>
              <a:rPr lang="en-GB" dirty="0"/>
              <a:t>Auxiliary activities – strength, mechanics, manufacturing… </a:t>
            </a:r>
          </a:p>
        </p:txBody>
      </p:sp>
      <p:sp>
        <p:nvSpPr>
          <p:cNvPr id="8" name="TextBox 7">
            <a:extLst>
              <a:ext uri="{FF2B5EF4-FFF2-40B4-BE49-F238E27FC236}">
                <a16:creationId xmlns:a16="http://schemas.microsoft.com/office/drawing/2014/main" id="{98FBD5E4-1024-42BE-B341-B2A1FBAA2259}"/>
              </a:ext>
            </a:extLst>
          </p:cNvPr>
          <p:cNvSpPr txBox="1"/>
          <p:nvPr/>
        </p:nvSpPr>
        <p:spPr>
          <a:xfrm>
            <a:off x="8989595" y="1169524"/>
            <a:ext cx="2971800" cy="1938992"/>
          </a:xfrm>
          <a:prstGeom prst="rect">
            <a:avLst/>
          </a:prstGeom>
          <a:noFill/>
        </p:spPr>
        <p:txBody>
          <a:bodyPr wrap="square">
            <a:spAutoFit/>
          </a:bodyPr>
          <a:lstStyle/>
          <a:p>
            <a:r>
              <a:rPr lang="de-DE" sz="2000" b="1" kern="0" dirty="0"/>
              <a:t>Manufacturing processes</a:t>
            </a:r>
          </a:p>
          <a:p>
            <a:pPr marL="342900" indent="-342900">
              <a:buFont typeface="Wingdings" pitchFamily="2" charset="2"/>
              <a:buAutoNum type="arabicPeriod"/>
            </a:pPr>
            <a:r>
              <a:rPr lang="de-DE" sz="2000" kern="0" dirty="0"/>
              <a:t>Steel sheets</a:t>
            </a:r>
          </a:p>
          <a:p>
            <a:pPr marL="342900" indent="-342900">
              <a:buFont typeface="Wingdings" pitchFamily="2" charset="2"/>
              <a:buAutoNum type="arabicPeriod"/>
            </a:pPr>
            <a:r>
              <a:rPr lang="de-DE" sz="2000" kern="0" dirty="0"/>
              <a:t>Stamping &amp; cutting</a:t>
            </a:r>
          </a:p>
          <a:p>
            <a:pPr marL="342900" indent="-342900">
              <a:buFont typeface="Wingdings" pitchFamily="2" charset="2"/>
              <a:buAutoNum type="arabicPeriod"/>
            </a:pPr>
            <a:r>
              <a:rPr lang="de-DE" sz="2000" kern="0" dirty="0"/>
              <a:t>Surface treatment</a:t>
            </a:r>
          </a:p>
          <a:p>
            <a:pPr marL="342900" indent="-342900">
              <a:buFont typeface="Wingdings" pitchFamily="2" charset="2"/>
              <a:buAutoNum type="arabicPeriod"/>
            </a:pPr>
            <a:r>
              <a:rPr lang="de-DE" sz="2000" kern="0" dirty="0"/>
              <a:t>Quality control</a:t>
            </a:r>
          </a:p>
          <a:p>
            <a:pPr marL="342900" indent="-342900">
              <a:buFont typeface="Wingdings" pitchFamily="2" charset="2"/>
              <a:buAutoNum type="arabicPeriod"/>
            </a:pPr>
            <a:r>
              <a:rPr lang="de-DE" sz="2000" kern="0" dirty="0"/>
              <a:t>Laser engraving</a:t>
            </a:r>
          </a:p>
        </p:txBody>
      </p:sp>
      <p:grpSp>
        <p:nvGrpSpPr>
          <p:cNvPr id="11" name="Group 10">
            <a:extLst>
              <a:ext uri="{FF2B5EF4-FFF2-40B4-BE49-F238E27FC236}">
                <a16:creationId xmlns:a16="http://schemas.microsoft.com/office/drawing/2014/main" id="{584001A3-26AF-4CA9-B425-DE7A955F4FCD}"/>
              </a:ext>
            </a:extLst>
          </p:cNvPr>
          <p:cNvGrpSpPr/>
          <p:nvPr/>
        </p:nvGrpSpPr>
        <p:grpSpPr>
          <a:xfrm>
            <a:off x="2521767" y="1981200"/>
            <a:ext cx="6431733" cy="4004605"/>
            <a:chOff x="2357200" y="1752599"/>
            <a:chExt cx="6431733" cy="4004605"/>
          </a:xfrm>
        </p:grpSpPr>
        <p:pic>
          <p:nvPicPr>
            <p:cNvPr id="5" name="Inhaltsplatzhalter 4">
              <a:extLst>
                <a:ext uri="{FF2B5EF4-FFF2-40B4-BE49-F238E27FC236}">
                  <a16:creationId xmlns:a16="http://schemas.microsoft.com/office/drawing/2014/main" id="{C61F5130-01B2-4CB1-A3B3-F56D4F147CF3}"/>
                </a:ext>
              </a:extLst>
            </p:cNvPr>
            <p:cNvPicPr>
              <a:picLocks noChangeAspect="1"/>
            </p:cNvPicPr>
            <p:nvPr/>
          </p:nvPicPr>
          <p:blipFill rotWithShape="1">
            <a:blip r:embed="rId3">
              <a:extLst>
                <a:ext uri="{28A0092B-C50C-407E-A947-70E740481C1C}">
                  <a14:useLocalDpi xmlns:a14="http://schemas.microsoft.com/office/drawing/2010/main" val="0"/>
                </a:ext>
              </a:extLst>
            </a:blip>
            <a:srcRect r="9658"/>
            <a:stretch/>
          </p:blipFill>
          <p:spPr>
            <a:xfrm>
              <a:off x="2357200" y="1752599"/>
              <a:ext cx="6431733" cy="4004605"/>
            </a:xfrm>
            <a:prstGeom prst="rect">
              <a:avLst/>
            </a:prstGeom>
            <a:noFill/>
            <a:ln>
              <a:noFill/>
            </a:ln>
          </p:spPr>
        </p:pic>
        <p:sp>
          <p:nvSpPr>
            <p:cNvPr id="10" name="Rectangle: Rounded Corners 9">
              <a:extLst>
                <a:ext uri="{FF2B5EF4-FFF2-40B4-BE49-F238E27FC236}">
                  <a16:creationId xmlns:a16="http://schemas.microsoft.com/office/drawing/2014/main" id="{13E27FD4-A91B-4654-B2DD-AFBA7EFC673F}"/>
                </a:ext>
              </a:extLst>
            </p:cNvPr>
            <p:cNvSpPr/>
            <p:nvPr/>
          </p:nvSpPr>
          <p:spPr>
            <a:xfrm>
              <a:off x="5029200" y="2895600"/>
              <a:ext cx="1143000" cy="1752600"/>
            </a:xfrm>
            <a:prstGeom prst="roundRect">
              <a:avLst>
                <a:gd name="adj" fmla="val 8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88C02FE8-4053-428B-B8D2-551B7842789B}"/>
              </a:ext>
            </a:extLst>
          </p:cNvPr>
          <p:cNvPicPr>
            <a:picLocks noChangeAspect="1"/>
          </p:cNvPicPr>
          <p:nvPr/>
        </p:nvPicPr>
        <p:blipFill>
          <a:blip r:embed="rId4"/>
          <a:stretch>
            <a:fillRect/>
          </a:stretch>
        </p:blipFill>
        <p:spPr>
          <a:xfrm>
            <a:off x="230605" y="1100795"/>
            <a:ext cx="2781300" cy="2076450"/>
          </a:xfrm>
          <a:prstGeom prst="rect">
            <a:avLst/>
          </a:prstGeom>
        </p:spPr>
      </p:pic>
    </p:spTree>
    <p:extLst>
      <p:ext uri="{BB962C8B-B14F-4D97-AF65-F5344CB8AC3E}">
        <p14:creationId xmlns:p14="http://schemas.microsoft.com/office/powerpoint/2010/main" val="35164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1D04-A9A2-4E06-8491-5081F623FFF7}"/>
              </a:ext>
            </a:extLst>
          </p:cNvPr>
          <p:cNvSpPr>
            <a:spLocks noGrp="1"/>
          </p:cNvSpPr>
          <p:nvPr>
            <p:ph type="title"/>
          </p:nvPr>
        </p:nvSpPr>
        <p:spPr/>
        <p:txBody>
          <a:bodyPr/>
          <a:lstStyle/>
          <a:p>
            <a:r>
              <a:rPr lang="en-GB" dirty="0"/>
              <a:t>GRANTA education resources to support online teaching/learning</a:t>
            </a:r>
          </a:p>
        </p:txBody>
      </p:sp>
      <p:grpSp>
        <p:nvGrpSpPr>
          <p:cNvPr id="17" name="Group 16">
            <a:extLst>
              <a:ext uri="{FF2B5EF4-FFF2-40B4-BE49-F238E27FC236}">
                <a16:creationId xmlns:a16="http://schemas.microsoft.com/office/drawing/2014/main" id="{3122E3C7-89B4-4313-9D86-D074FA9B0AA0}"/>
              </a:ext>
            </a:extLst>
          </p:cNvPr>
          <p:cNvGrpSpPr/>
          <p:nvPr/>
        </p:nvGrpSpPr>
        <p:grpSpPr>
          <a:xfrm>
            <a:off x="3282966" y="4451573"/>
            <a:ext cx="5175234" cy="1592411"/>
            <a:chOff x="2113453" y="4796316"/>
            <a:chExt cx="6169676" cy="1898399"/>
          </a:xfrm>
        </p:grpSpPr>
        <p:sp>
          <p:nvSpPr>
            <p:cNvPr id="18" name="Rectangle 17">
              <a:extLst>
                <a:ext uri="{FF2B5EF4-FFF2-40B4-BE49-F238E27FC236}">
                  <a16:creationId xmlns:a16="http://schemas.microsoft.com/office/drawing/2014/main" id="{81FF3CB8-EAD7-469A-8CBA-EE5441B2BD18}"/>
                </a:ext>
              </a:extLst>
            </p:cNvPr>
            <p:cNvSpPr/>
            <p:nvPr/>
          </p:nvSpPr>
          <p:spPr>
            <a:xfrm>
              <a:off x="3831864" y="4796316"/>
              <a:ext cx="2600905" cy="369332"/>
            </a:xfrm>
            <a:prstGeom prst="rect">
              <a:avLst/>
            </a:prstGeom>
          </p:spPr>
          <p:txBody>
            <a:bodyPr wrap="none">
              <a:spAutoFit/>
            </a:bodyPr>
            <a:lstStyle/>
            <a:p>
              <a:pPr>
                <a:buClr>
                  <a:srgbClr val="666633"/>
                </a:buClr>
                <a:buSzPct val="125000"/>
                <a:defRPr/>
              </a:pPr>
              <a:r>
                <a:rPr lang="en-GB" b="1" dirty="0">
                  <a:solidFill>
                    <a:schemeClr val="accent1"/>
                  </a:solidFill>
                </a:rPr>
                <a:t>University Textbooks</a:t>
              </a:r>
              <a:endParaRPr lang="en-GB" sz="1400" dirty="0"/>
            </a:p>
          </p:txBody>
        </p:sp>
        <p:sp>
          <p:nvSpPr>
            <p:cNvPr id="19" name="Rectangle 18">
              <a:extLst>
                <a:ext uri="{FF2B5EF4-FFF2-40B4-BE49-F238E27FC236}">
                  <a16:creationId xmlns:a16="http://schemas.microsoft.com/office/drawing/2014/main" id="{2A37AF38-6EF1-4DEE-8155-38EC8345B6DA}"/>
                </a:ext>
              </a:extLst>
            </p:cNvPr>
            <p:cNvSpPr/>
            <p:nvPr/>
          </p:nvSpPr>
          <p:spPr bwMode="auto">
            <a:xfrm>
              <a:off x="2136790" y="5183629"/>
              <a:ext cx="6146339" cy="15110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20000"/>
                </a:spcBef>
                <a:spcAft>
                  <a:spcPct val="20000"/>
                </a:spcAft>
                <a:buClr>
                  <a:srgbClr val="009B9B"/>
                </a:buClr>
                <a:buSzPct val="80000"/>
                <a:buFont typeface="Wingdings" pitchFamily="2" charset="2"/>
                <a:buNone/>
                <a:tabLst/>
              </a:pPr>
              <a:endParaRPr kumimoji="0" lang="en-GB" sz="1800" b="1" i="0" u="none" strike="noStrike" cap="none" normalizeH="0" baseline="0">
                <a:ln>
                  <a:noFill/>
                </a:ln>
                <a:solidFill>
                  <a:schemeClr val="tx1"/>
                </a:solidFill>
                <a:effectLst/>
                <a:latin typeface="Arial" charset="0"/>
              </a:endParaRPr>
            </a:p>
          </p:txBody>
        </p:sp>
        <p:pic>
          <p:nvPicPr>
            <p:cNvPr id="20" name="Picture 19">
              <a:extLst>
                <a:ext uri="{FF2B5EF4-FFF2-40B4-BE49-F238E27FC236}">
                  <a16:creationId xmlns:a16="http://schemas.microsoft.com/office/drawing/2014/main" id="{0021A798-A562-4622-AB7E-23A826E52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453" y="5242683"/>
              <a:ext cx="1082775" cy="1379079"/>
            </a:xfrm>
            <a:prstGeom prst="rect">
              <a:avLst/>
            </a:prstGeom>
          </p:spPr>
        </p:pic>
        <p:pic>
          <p:nvPicPr>
            <p:cNvPr id="21" name="Picture 20">
              <a:extLst>
                <a:ext uri="{FF2B5EF4-FFF2-40B4-BE49-F238E27FC236}">
                  <a16:creationId xmlns:a16="http://schemas.microsoft.com/office/drawing/2014/main" id="{80F15D07-BCB4-442A-BA42-B5E7D3F46C43}"/>
                </a:ext>
              </a:extLst>
            </p:cNvPr>
            <p:cNvPicPr>
              <a:picLocks noChangeAspect="1"/>
            </p:cNvPicPr>
            <p:nvPr/>
          </p:nvPicPr>
          <p:blipFill rotWithShape="1">
            <a:blip r:embed="rId4">
              <a:extLst>
                <a:ext uri="{28A0092B-C50C-407E-A947-70E740481C1C}">
                  <a14:useLocalDpi xmlns:a14="http://schemas.microsoft.com/office/drawing/2010/main" val="0"/>
                </a:ext>
              </a:extLst>
            </a:blip>
            <a:srcRect l="8622" r="9047"/>
            <a:stretch/>
          </p:blipFill>
          <p:spPr>
            <a:xfrm>
              <a:off x="3300330" y="5234767"/>
              <a:ext cx="1131075" cy="1373833"/>
            </a:xfrm>
            <a:prstGeom prst="rect">
              <a:avLst/>
            </a:prstGeom>
            <a:ln w="6350">
              <a:noFill/>
            </a:ln>
            <a:effectLst/>
          </p:spPr>
        </p:pic>
        <p:pic>
          <p:nvPicPr>
            <p:cNvPr id="22" name="Picture 35">
              <a:extLst>
                <a:ext uri="{FF2B5EF4-FFF2-40B4-BE49-F238E27FC236}">
                  <a16:creationId xmlns:a16="http://schemas.microsoft.com/office/drawing/2014/main" id="{064A5BE6-940C-45CA-B2BC-A8F52C13A2D1}"/>
                </a:ext>
              </a:extLst>
            </p:cNvPr>
            <p:cNvPicPr>
              <a:picLocks noChangeAspect="1" noChangeArrowheads="1"/>
            </p:cNvPicPr>
            <p:nvPr/>
          </p:nvPicPr>
          <p:blipFill>
            <a:blip r:embed="rId5"/>
            <a:srcRect/>
            <a:stretch>
              <a:fillRect/>
            </a:stretch>
          </p:blipFill>
          <p:spPr bwMode="auto">
            <a:xfrm>
              <a:off x="5761678" y="5242683"/>
              <a:ext cx="1120191" cy="1380625"/>
            </a:xfrm>
            <a:prstGeom prst="rect">
              <a:avLst/>
            </a:prstGeom>
            <a:noFill/>
            <a:ln w="6350" cap="flat" cmpd="sng">
              <a:solidFill>
                <a:schemeClr val="tx1"/>
              </a:solidFill>
              <a:prstDash val="solid"/>
              <a:miter lim="800000"/>
              <a:headEnd/>
              <a:tailEnd/>
            </a:ln>
            <a:effectLst/>
          </p:spPr>
        </p:pic>
        <p:pic>
          <p:nvPicPr>
            <p:cNvPr id="23" name="Picture 27">
              <a:extLst>
                <a:ext uri="{FF2B5EF4-FFF2-40B4-BE49-F238E27FC236}">
                  <a16:creationId xmlns:a16="http://schemas.microsoft.com/office/drawing/2014/main" id="{72351CC6-8CE3-4CB6-A7EB-25804B96289B}"/>
                </a:ext>
              </a:extLst>
            </p:cNvPr>
            <p:cNvPicPr>
              <a:picLocks noChangeAspect="1" noChangeArrowheads="1"/>
            </p:cNvPicPr>
            <p:nvPr/>
          </p:nvPicPr>
          <p:blipFill>
            <a:blip r:embed="rId6"/>
            <a:srcRect/>
            <a:stretch>
              <a:fillRect/>
            </a:stretch>
          </p:blipFill>
          <p:spPr bwMode="auto">
            <a:xfrm>
              <a:off x="4539817" y="5250809"/>
              <a:ext cx="1131074" cy="1373833"/>
            </a:xfrm>
            <a:prstGeom prst="rect">
              <a:avLst/>
            </a:prstGeom>
            <a:solidFill>
              <a:srgbClr val="FFFFFF">
                <a:shade val="85000"/>
              </a:srgbClr>
            </a:solidFill>
            <a:ln w="6350" cap="sq">
              <a:solidFill>
                <a:schemeClr val="accent1"/>
              </a:solidFill>
              <a:miter lim="800000"/>
            </a:ln>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0D5027C2-9E8D-4C0C-878B-A6035B6636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8133" y="5260146"/>
              <a:ext cx="1194925" cy="1356516"/>
            </a:xfrm>
            <a:prstGeom prst="rect">
              <a:avLst/>
            </a:prstGeom>
            <a:ln w="6350">
              <a:solidFill>
                <a:schemeClr val="accent1"/>
              </a:solidFill>
            </a:ln>
          </p:spPr>
        </p:pic>
      </p:grpSp>
      <p:sp>
        <p:nvSpPr>
          <p:cNvPr id="25" name="Rectangle 24">
            <a:extLst>
              <a:ext uri="{FF2B5EF4-FFF2-40B4-BE49-F238E27FC236}">
                <a16:creationId xmlns:a16="http://schemas.microsoft.com/office/drawing/2014/main" id="{526C422F-AB82-47F3-86E9-377DB36B632C}"/>
              </a:ext>
            </a:extLst>
          </p:cNvPr>
          <p:cNvSpPr/>
          <p:nvPr/>
        </p:nvSpPr>
        <p:spPr>
          <a:xfrm>
            <a:off x="8572501" y="4800600"/>
            <a:ext cx="3467099" cy="1167184"/>
          </a:xfrm>
          <a:prstGeom prst="rect">
            <a:avLst/>
          </a:prstGeom>
        </p:spPr>
        <p:txBody>
          <a:bodyPr wrap="square">
            <a:spAutoFit/>
          </a:bodyPr>
          <a:lstStyle/>
          <a:p>
            <a:pPr marL="285750" indent="-285750">
              <a:buClr>
                <a:srgbClr val="666633"/>
              </a:buClr>
              <a:buSzPct val="100000"/>
              <a:buFont typeface="Wingdings" panose="05000000000000000000" pitchFamily="2" charset="2"/>
              <a:buChar char="§"/>
              <a:defRPr/>
            </a:pPr>
            <a:r>
              <a:rPr lang="en-GB" sz="1400" dirty="0"/>
              <a:t>Undergraduate materials</a:t>
            </a:r>
          </a:p>
          <a:p>
            <a:pPr marL="285750" indent="-285750">
              <a:buClr>
                <a:srgbClr val="666633"/>
              </a:buClr>
              <a:buSzPct val="100000"/>
              <a:buFont typeface="Wingdings" panose="05000000000000000000" pitchFamily="2" charset="2"/>
              <a:buChar char="§"/>
              <a:defRPr/>
            </a:pPr>
            <a:r>
              <a:rPr lang="en-GB" sz="1400" dirty="0"/>
              <a:t>Advanced selection</a:t>
            </a:r>
          </a:p>
          <a:p>
            <a:pPr marL="285750" indent="-285750">
              <a:buClr>
                <a:srgbClr val="666633"/>
              </a:buClr>
              <a:buSzPct val="100000"/>
              <a:buFont typeface="Wingdings" panose="05000000000000000000" pitchFamily="2" charset="2"/>
              <a:buChar char="§"/>
              <a:defRPr/>
            </a:pPr>
            <a:r>
              <a:rPr lang="en-GB" sz="1400" dirty="0"/>
              <a:t>Materials and Design</a:t>
            </a:r>
          </a:p>
          <a:p>
            <a:pPr marL="285750" indent="-285750">
              <a:buClr>
                <a:srgbClr val="666633"/>
              </a:buClr>
              <a:buSzPct val="100000"/>
              <a:buFont typeface="Wingdings" panose="05000000000000000000" pitchFamily="2" charset="2"/>
              <a:buChar char="§"/>
              <a:defRPr/>
            </a:pPr>
            <a:r>
              <a:rPr lang="en-GB" sz="1400" dirty="0"/>
              <a:t>Materials and the Environment</a:t>
            </a:r>
          </a:p>
          <a:p>
            <a:pPr marL="285750" indent="-285750">
              <a:buClr>
                <a:srgbClr val="666633"/>
              </a:buClr>
              <a:buSzPct val="100000"/>
              <a:buFont typeface="Wingdings" panose="05000000000000000000" pitchFamily="2" charset="2"/>
              <a:buChar char="§"/>
              <a:defRPr/>
            </a:pPr>
            <a:r>
              <a:rPr lang="en-GB" sz="1400" dirty="0"/>
              <a:t>Materials and Sustainable Development</a:t>
            </a:r>
          </a:p>
        </p:txBody>
      </p:sp>
      <p:grpSp>
        <p:nvGrpSpPr>
          <p:cNvPr id="30" name="Group 29">
            <a:extLst>
              <a:ext uri="{FF2B5EF4-FFF2-40B4-BE49-F238E27FC236}">
                <a16:creationId xmlns:a16="http://schemas.microsoft.com/office/drawing/2014/main" id="{2BF03573-63B5-46ED-82FB-98B467155847}"/>
              </a:ext>
            </a:extLst>
          </p:cNvPr>
          <p:cNvGrpSpPr/>
          <p:nvPr/>
        </p:nvGrpSpPr>
        <p:grpSpPr>
          <a:xfrm>
            <a:off x="944167" y="914400"/>
            <a:ext cx="9676184" cy="3630402"/>
            <a:chOff x="839416" y="1122149"/>
            <a:chExt cx="10660605" cy="3999746"/>
          </a:xfrm>
        </p:grpSpPr>
        <p:sp>
          <p:nvSpPr>
            <p:cNvPr id="5" name="Text Box 20">
              <a:extLst>
                <a:ext uri="{FF2B5EF4-FFF2-40B4-BE49-F238E27FC236}">
                  <a16:creationId xmlns:a16="http://schemas.microsoft.com/office/drawing/2014/main" id="{5F696D43-4DF5-4F4A-AB76-C7026EB29402}"/>
                </a:ext>
              </a:extLst>
            </p:cNvPr>
            <p:cNvSpPr txBox="1">
              <a:spLocks noChangeArrowheads="1"/>
            </p:cNvSpPr>
            <p:nvPr/>
          </p:nvSpPr>
          <p:spPr bwMode="auto">
            <a:xfrm>
              <a:off x="4742800" y="1320457"/>
              <a:ext cx="3039319" cy="3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buClr>
                  <a:schemeClr val="accent1"/>
                </a:buClr>
                <a:buSzPct val="125000"/>
                <a:buFont typeface="Wingdings" panose="05000000000000000000" pitchFamily="2" charset="2"/>
                <a:buChar char="§"/>
              </a:pPr>
              <a:r>
                <a:rPr lang="en-GB" sz="1600" b="1" dirty="0">
                  <a:latin typeface="+mn-lt"/>
                </a:rPr>
                <a:t> Software + Knowledge </a:t>
              </a:r>
              <a:endParaRPr lang="en-GB" dirty="0">
                <a:latin typeface="+mn-lt"/>
              </a:endParaRPr>
            </a:p>
          </p:txBody>
        </p:sp>
        <p:sp>
          <p:nvSpPr>
            <p:cNvPr id="6" name="AutoShape 32">
              <a:extLst>
                <a:ext uri="{FF2B5EF4-FFF2-40B4-BE49-F238E27FC236}">
                  <a16:creationId xmlns:a16="http://schemas.microsoft.com/office/drawing/2014/main" id="{14A1FE65-EE11-4759-88A8-6D7A041BF912}"/>
                </a:ext>
              </a:extLst>
            </p:cNvPr>
            <p:cNvSpPr>
              <a:spLocks noChangeArrowheads="1"/>
            </p:cNvSpPr>
            <p:nvPr/>
          </p:nvSpPr>
          <p:spPr bwMode="auto">
            <a:xfrm>
              <a:off x="4636214" y="2153259"/>
              <a:ext cx="3039319" cy="2458278"/>
            </a:xfrm>
            <a:prstGeom prst="roundRect">
              <a:avLst>
                <a:gd name="adj" fmla="val 5796"/>
              </a:avLst>
            </a:prstGeom>
            <a:ln w="38100">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spcBef>
                  <a:spcPct val="20000"/>
                </a:spcBef>
                <a:spcAft>
                  <a:spcPct val="20000"/>
                </a:spcAft>
                <a:buClr>
                  <a:srgbClr val="009B9B"/>
                </a:buClr>
                <a:buSzPct val="80000"/>
                <a:buFont typeface="Wingdings" pitchFamily="2" charset="2"/>
                <a:buNone/>
                <a:defRPr/>
              </a:pPr>
              <a:endParaRPr lang="en-GB" dirty="0">
                <a:ln w="12700">
                  <a:solidFill>
                    <a:schemeClr val="tx1"/>
                  </a:solidFill>
                </a:ln>
                <a:latin typeface="Arial" charset="0"/>
              </a:endParaRPr>
            </a:p>
          </p:txBody>
        </p:sp>
        <p:grpSp>
          <p:nvGrpSpPr>
            <p:cNvPr id="7" name="Group 6">
              <a:extLst>
                <a:ext uri="{FF2B5EF4-FFF2-40B4-BE49-F238E27FC236}">
                  <a16:creationId xmlns:a16="http://schemas.microsoft.com/office/drawing/2014/main" id="{D902BD3A-68F9-44C8-80A9-77E380F80BFE}"/>
                </a:ext>
              </a:extLst>
            </p:cNvPr>
            <p:cNvGrpSpPr>
              <a:grpSpLocks noChangeAspect="1"/>
            </p:cNvGrpSpPr>
            <p:nvPr/>
          </p:nvGrpSpPr>
          <p:grpSpPr>
            <a:xfrm>
              <a:off x="4784273" y="2285644"/>
              <a:ext cx="2743200" cy="2193508"/>
              <a:chOff x="-4147573" y="-428053"/>
              <a:chExt cx="3179070" cy="2542037"/>
            </a:xfrm>
          </p:grpSpPr>
          <p:pic>
            <p:nvPicPr>
              <p:cNvPr id="8" name="Picture 7" descr="A close up of a logo&#10;&#10;Description automatically generated">
                <a:extLst>
                  <a:ext uri="{FF2B5EF4-FFF2-40B4-BE49-F238E27FC236}">
                    <a16:creationId xmlns:a16="http://schemas.microsoft.com/office/drawing/2014/main" id="{0D8DB36B-3592-4CE9-BC23-2B77DB66D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7573" y="-428053"/>
                <a:ext cx="3179070" cy="2542037"/>
              </a:xfrm>
              <a:prstGeom prst="rect">
                <a:avLst/>
              </a:prstGeom>
            </p:spPr>
          </p:pic>
          <p:sp>
            <p:nvSpPr>
              <p:cNvPr id="9" name="Rectangle 8">
                <a:extLst>
                  <a:ext uri="{FF2B5EF4-FFF2-40B4-BE49-F238E27FC236}">
                    <a16:creationId xmlns:a16="http://schemas.microsoft.com/office/drawing/2014/main" id="{3E729B51-EA55-421E-B59E-2A66AAA5B3CE}"/>
                  </a:ext>
                </a:extLst>
              </p:cNvPr>
              <p:cNvSpPr/>
              <p:nvPr/>
            </p:nvSpPr>
            <p:spPr>
              <a:xfrm>
                <a:off x="-3824163" y="-277586"/>
                <a:ext cx="2496312" cy="17264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8FBB41C-E776-4AF1-A41A-B780E31932C2}"/>
                </a:ext>
              </a:extLst>
            </p:cNvPr>
            <p:cNvPicPr>
              <a:picLocks noChangeAspect="1"/>
            </p:cNvPicPr>
            <p:nvPr/>
          </p:nvPicPr>
          <p:blipFill>
            <a:blip r:embed="rId9"/>
            <a:stretch>
              <a:fillRect/>
            </a:stretch>
          </p:blipFill>
          <p:spPr>
            <a:xfrm>
              <a:off x="8680621" y="1185616"/>
              <a:ext cx="1828800" cy="1655618"/>
            </a:xfrm>
            <a:prstGeom prst="rect">
              <a:avLst/>
            </a:prstGeom>
          </p:spPr>
        </p:pic>
        <p:pic>
          <p:nvPicPr>
            <p:cNvPr id="12" name="Picture 11">
              <a:extLst>
                <a:ext uri="{FF2B5EF4-FFF2-40B4-BE49-F238E27FC236}">
                  <a16:creationId xmlns:a16="http://schemas.microsoft.com/office/drawing/2014/main" id="{9388B7CD-60E8-483C-B365-D06EF7562A08}"/>
                </a:ext>
              </a:extLst>
            </p:cNvPr>
            <p:cNvPicPr>
              <a:picLocks noChangeAspect="1"/>
            </p:cNvPicPr>
            <p:nvPr/>
          </p:nvPicPr>
          <p:blipFill>
            <a:blip r:embed="rId10"/>
            <a:stretch>
              <a:fillRect/>
            </a:stretch>
          </p:blipFill>
          <p:spPr>
            <a:xfrm>
              <a:off x="9671221" y="3459350"/>
              <a:ext cx="1828800" cy="1662545"/>
            </a:xfrm>
            <a:prstGeom prst="rect">
              <a:avLst/>
            </a:prstGeom>
          </p:spPr>
        </p:pic>
        <p:cxnSp>
          <p:nvCxnSpPr>
            <p:cNvPr id="13" name="Connector: Elbow 12">
              <a:extLst>
                <a:ext uri="{FF2B5EF4-FFF2-40B4-BE49-F238E27FC236}">
                  <a16:creationId xmlns:a16="http://schemas.microsoft.com/office/drawing/2014/main" id="{153EF5E3-C99F-43C0-8BE6-3817F066E50B}"/>
                </a:ext>
              </a:extLst>
            </p:cNvPr>
            <p:cNvCxnSpPr>
              <a:cxnSpLocks/>
              <a:stCxn id="6" idx="1"/>
            </p:cNvCxnSpPr>
            <p:nvPr/>
          </p:nvCxnSpPr>
          <p:spPr>
            <a:xfrm rot="10800000">
              <a:off x="3724852" y="2649454"/>
              <a:ext cx="911363" cy="732944"/>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0B2D7230-9741-4EF2-AC43-0E6B20D4A216}"/>
                </a:ext>
              </a:extLst>
            </p:cNvPr>
            <p:cNvCxnSpPr>
              <a:cxnSpLocks/>
            </p:cNvCxnSpPr>
            <p:nvPr/>
          </p:nvCxnSpPr>
          <p:spPr>
            <a:xfrm rot="10800000" flipV="1">
              <a:off x="7700666" y="2649454"/>
              <a:ext cx="911363" cy="732944"/>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5D256D5F-5F2C-4382-AD5F-7DCEE15523B6}"/>
                </a:ext>
              </a:extLst>
            </p:cNvPr>
            <p:cNvCxnSpPr>
              <a:cxnSpLocks/>
            </p:cNvCxnSpPr>
            <p:nvPr/>
          </p:nvCxnSpPr>
          <p:spPr>
            <a:xfrm rot="10800000" flipV="1">
              <a:off x="2694386" y="3905247"/>
              <a:ext cx="1941830" cy="1001829"/>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F0D81C4D-442F-4D19-97FB-5849DBB00677}"/>
                </a:ext>
              </a:extLst>
            </p:cNvPr>
            <p:cNvCxnSpPr>
              <a:cxnSpLocks/>
            </p:cNvCxnSpPr>
            <p:nvPr/>
          </p:nvCxnSpPr>
          <p:spPr>
            <a:xfrm rot="10800000" flipH="1" flipV="1">
              <a:off x="7675530" y="3912291"/>
              <a:ext cx="1941830" cy="1001829"/>
            </a:xfrm>
            <a:prstGeom prst="bentConnector3">
              <a:avLst/>
            </a:prstGeom>
            <a:ln w="38100"/>
          </p:spPr>
          <p:style>
            <a:lnRef idx="1">
              <a:schemeClr val="accent1"/>
            </a:lnRef>
            <a:fillRef idx="0">
              <a:schemeClr val="accent1"/>
            </a:fillRef>
            <a:effectRef idx="0">
              <a:schemeClr val="accent1"/>
            </a:effectRef>
            <a:fontRef idx="minor">
              <a:schemeClr val="tx1"/>
            </a:fontRef>
          </p:style>
        </p:cxnSp>
        <p:pic>
          <p:nvPicPr>
            <p:cNvPr id="26" name="Picture 25" descr="A picture containing drawing&#10;&#10;Description automatically generated">
              <a:extLst>
                <a:ext uri="{FF2B5EF4-FFF2-40B4-BE49-F238E27FC236}">
                  <a16:creationId xmlns:a16="http://schemas.microsoft.com/office/drawing/2014/main" id="{BEC71BEA-976E-44E2-826D-6AD7D14896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416" y="3398440"/>
              <a:ext cx="1862533" cy="1705478"/>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9D7F522F-DD2E-4F01-98BC-09C4EC199F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2656" y="1122149"/>
              <a:ext cx="1889424" cy="1719085"/>
            </a:xfrm>
            <a:prstGeom prst="rect">
              <a:avLst/>
            </a:prstGeom>
          </p:spPr>
        </p:pic>
      </p:grpSp>
      <p:sp>
        <p:nvSpPr>
          <p:cNvPr id="31" name="Title 2">
            <a:extLst>
              <a:ext uri="{FF2B5EF4-FFF2-40B4-BE49-F238E27FC236}">
                <a16:creationId xmlns:a16="http://schemas.microsoft.com/office/drawing/2014/main" id="{C7D6D1B7-7BED-481F-9D93-C1C0FE37685D}"/>
              </a:ext>
            </a:extLst>
          </p:cNvPr>
          <p:cNvSpPr txBox="1">
            <a:spLocks/>
          </p:cNvSpPr>
          <p:nvPr/>
        </p:nvSpPr>
        <p:spPr>
          <a:xfrm>
            <a:off x="609601" y="148581"/>
            <a:ext cx="10972799" cy="845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0" i="0" kern="1200" smtClean="0">
                <a:solidFill>
                  <a:schemeClr val="tx1"/>
                </a:solidFill>
                <a:latin typeface="Arial" panose="020B0604020202020204" pitchFamily="34" charset="0"/>
                <a:ea typeface="+mj-ea"/>
                <a:cs typeface="Arial" panose="020B0604020202020204" pitchFamily="34" charset="0"/>
              </a:defRPr>
            </a:lvl1pPr>
          </a:lstStyle>
          <a:p>
            <a:endParaRPr lang="en-GB" dirty="0"/>
          </a:p>
        </p:txBody>
      </p:sp>
      <p:sp>
        <p:nvSpPr>
          <p:cNvPr id="3" name="Slide Number Placeholder 2">
            <a:extLst>
              <a:ext uri="{FF2B5EF4-FFF2-40B4-BE49-F238E27FC236}">
                <a16:creationId xmlns:a16="http://schemas.microsoft.com/office/drawing/2014/main" id="{08C6881F-42B7-4C6B-93E3-9BD2BC76E9CF}"/>
              </a:ext>
            </a:extLst>
          </p:cNvPr>
          <p:cNvSpPr>
            <a:spLocks noGrp="1"/>
          </p:cNvSpPr>
          <p:nvPr>
            <p:ph type="sldNum" sz="quarter" idx="11"/>
          </p:nvPr>
        </p:nvSpPr>
        <p:spPr/>
        <p:txBody>
          <a:bodyPr/>
          <a:lstStyle/>
          <a:p>
            <a:fld id="{F0D23093-2AB0-F74C-B865-1A12A15B650E}" type="slidenum">
              <a:rPr lang="en-US" smtClean="0"/>
              <a:pPr/>
              <a:t>24</a:t>
            </a:fld>
            <a:endParaRPr lang="en-US" dirty="0"/>
          </a:p>
        </p:txBody>
      </p:sp>
      <p:pic>
        <p:nvPicPr>
          <p:cNvPr id="4" name="Picture 3" descr="A close up of a logo&#10;&#10;Description automatically generated">
            <a:extLst>
              <a:ext uri="{FF2B5EF4-FFF2-40B4-BE49-F238E27FC236}">
                <a16:creationId xmlns:a16="http://schemas.microsoft.com/office/drawing/2014/main" id="{E622F775-2025-47A6-8F7F-204DA0DF8C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4285" y="2336979"/>
            <a:ext cx="1730993" cy="909319"/>
          </a:xfrm>
          <a:prstGeom prst="rect">
            <a:avLst/>
          </a:prstGeom>
        </p:spPr>
      </p:pic>
    </p:spTree>
    <p:extLst>
      <p:ext uri="{BB962C8B-B14F-4D97-AF65-F5344CB8AC3E}">
        <p14:creationId xmlns:p14="http://schemas.microsoft.com/office/powerpoint/2010/main" val="3849000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E21BE3-29C1-4D2C-9ECB-BF5431A5DBFD}"/>
              </a:ext>
            </a:extLst>
          </p:cNvPr>
          <p:cNvSpPr>
            <a:spLocks noGrp="1"/>
          </p:cNvSpPr>
          <p:nvPr>
            <p:ph type="sldNum" sz="quarter" idx="11"/>
          </p:nvPr>
        </p:nvSpPr>
        <p:spPr/>
        <p:txBody>
          <a:bodyPr/>
          <a:lstStyle/>
          <a:p>
            <a:fld id="{F0D23093-2AB0-F74C-B865-1A12A15B650E}" type="slidenum">
              <a:rPr lang="en-US" smtClean="0"/>
              <a:pPr/>
              <a:t>25</a:t>
            </a:fld>
            <a:endParaRPr lang="en-US" dirty="0"/>
          </a:p>
        </p:txBody>
      </p:sp>
      <p:sp>
        <p:nvSpPr>
          <p:cNvPr id="3" name="Title 2">
            <a:extLst>
              <a:ext uri="{FF2B5EF4-FFF2-40B4-BE49-F238E27FC236}">
                <a16:creationId xmlns:a16="http://schemas.microsoft.com/office/drawing/2014/main" id="{F2EAB92D-A867-4129-944A-503EF126A222}"/>
              </a:ext>
            </a:extLst>
          </p:cNvPr>
          <p:cNvSpPr>
            <a:spLocks noGrp="1"/>
          </p:cNvSpPr>
          <p:nvPr>
            <p:ph type="title"/>
          </p:nvPr>
        </p:nvSpPr>
        <p:spPr/>
        <p:txBody>
          <a:bodyPr/>
          <a:lstStyle/>
          <a:p>
            <a:r>
              <a:rPr lang="en-US" dirty="0"/>
              <a:t>More Case Studies: Real world connection</a:t>
            </a:r>
          </a:p>
        </p:txBody>
      </p:sp>
      <p:graphicFrame>
        <p:nvGraphicFramePr>
          <p:cNvPr id="6" name="Table 5">
            <a:extLst>
              <a:ext uri="{FF2B5EF4-FFF2-40B4-BE49-F238E27FC236}">
                <a16:creationId xmlns:a16="http://schemas.microsoft.com/office/drawing/2014/main" id="{30184E4F-506F-46C8-8F0A-41982AF0CEA8}"/>
              </a:ext>
            </a:extLst>
          </p:cNvPr>
          <p:cNvGraphicFramePr>
            <a:graphicFrameLocks noGrp="1"/>
          </p:cNvGraphicFramePr>
          <p:nvPr/>
        </p:nvGraphicFramePr>
        <p:xfrm>
          <a:off x="6565902" y="1564153"/>
          <a:ext cx="5016498" cy="4156272"/>
        </p:xfrm>
        <a:graphic>
          <a:graphicData uri="http://schemas.openxmlformats.org/drawingml/2006/table">
            <a:tbl>
              <a:tblPr firstRow="1" firstCol="1" bandRow="1">
                <a:tableStyleId>{8A107856-5554-42FB-B03E-39F5DBC370BA}</a:tableStyleId>
              </a:tblPr>
              <a:tblGrid>
                <a:gridCol w="1905000">
                  <a:extLst>
                    <a:ext uri="{9D8B030D-6E8A-4147-A177-3AD203B41FA5}">
                      <a16:colId xmlns:a16="http://schemas.microsoft.com/office/drawing/2014/main" val="2656066074"/>
                    </a:ext>
                  </a:extLst>
                </a:gridCol>
                <a:gridCol w="3111498">
                  <a:extLst>
                    <a:ext uri="{9D8B030D-6E8A-4147-A177-3AD203B41FA5}">
                      <a16:colId xmlns:a16="http://schemas.microsoft.com/office/drawing/2014/main" val="3818797321"/>
                    </a:ext>
                  </a:extLst>
                </a:gridCol>
              </a:tblGrid>
              <a:tr h="162481">
                <a:tc>
                  <a:txBody>
                    <a:bodyPr/>
                    <a:lstStyle/>
                    <a:p>
                      <a:pPr marL="0" marR="0" algn="ctr">
                        <a:lnSpc>
                          <a:spcPct val="107000"/>
                        </a:lnSpc>
                        <a:spcBef>
                          <a:spcPts val="0"/>
                        </a:spcBef>
                        <a:spcAft>
                          <a:spcPts val="0"/>
                        </a:spcAft>
                      </a:pPr>
                      <a:r>
                        <a:rPr lang="en-US" sz="1200" dirty="0">
                          <a:effectLst/>
                        </a:rPr>
                        <a:t>Level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rPr>
                        <a:t>Advanced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462270"/>
                  </a:ext>
                </a:extLst>
              </a:tr>
              <a:tr h="332463">
                <a:tc rowSpan="3">
                  <a:txBody>
                    <a:bodyPr/>
                    <a:lstStyle/>
                    <a:p>
                      <a:pPr marL="0" marR="0">
                        <a:lnSpc>
                          <a:spcPct val="107000"/>
                        </a:lnSpc>
                        <a:spcBef>
                          <a:spcPts val="0"/>
                        </a:spcBef>
                        <a:spcAft>
                          <a:spcPts val="0"/>
                        </a:spcAft>
                      </a:pPr>
                      <a:r>
                        <a:rPr lang="en-US" sz="1200" dirty="0">
                          <a:effectLst/>
                        </a:rPr>
                        <a:t>Aluminum Strengthening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Aerospace and Automotive Turbine Blades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527673"/>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Biomaterials Selection for a Joint Replacement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1418236"/>
                  </a:ext>
                </a:extLst>
              </a:tr>
              <a:tr h="162481">
                <a:tc vMerge="1">
                  <a:txBody>
                    <a:bodyPr/>
                    <a:lstStyle/>
                    <a:p>
                      <a:endParaRPr lang="en-US"/>
                    </a:p>
                  </a:txBody>
                  <a:tcPr/>
                </a:tc>
                <a:tc>
                  <a:txBody>
                    <a:bodyPr/>
                    <a:lstStyle/>
                    <a:p>
                      <a:pPr marL="0" marR="0">
                        <a:lnSpc>
                          <a:spcPct val="107000"/>
                        </a:lnSpc>
                        <a:spcBef>
                          <a:spcPts val="0"/>
                        </a:spcBef>
                        <a:spcAft>
                          <a:spcPts val="0"/>
                        </a:spcAft>
                      </a:pPr>
                      <a:r>
                        <a:rPr lang="en-US" sz="1200" dirty="0">
                          <a:effectLst/>
                        </a:rPr>
                        <a:t>Mars Lander Heat Shield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9837895"/>
                  </a:ext>
                </a:extLst>
              </a:tr>
              <a:tr h="162481">
                <a:tc rowSpan="3">
                  <a:txBody>
                    <a:bodyPr/>
                    <a:lstStyle/>
                    <a:p>
                      <a:pPr marL="0" marR="0">
                        <a:lnSpc>
                          <a:spcPct val="107000"/>
                        </a:lnSpc>
                        <a:spcBef>
                          <a:spcPts val="0"/>
                        </a:spcBef>
                        <a:spcAft>
                          <a:spcPts val="0"/>
                        </a:spcAft>
                      </a:pPr>
                      <a:r>
                        <a:rPr lang="en-US" sz="1200" dirty="0">
                          <a:effectLst/>
                        </a:rPr>
                        <a:t>Chainsaw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Aerospace Pressure Vessels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987329"/>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High-Performance Longboard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8979584"/>
                  </a:ext>
                </a:extLst>
              </a:tr>
              <a:tr h="142130">
                <a:tc vMerge="1">
                  <a:txBody>
                    <a:bodyPr/>
                    <a:lstStyle/>
                    <a:p>
                      <a:endParaRPr lang="en-US"/>
                    </a:p>
                  </a:txBody>
                  <a:tcPr/>
                </a:tc>
                <a:tc>
                  <a:txBody>
                    <a:bodyPr/>
                    <a:lstStyle/>
                    <a:p>
                      <a:pPr marL="0" marR="0">
                        <a:lnSpc>
                          <a:spcPct val="107000"/>
                        </a:lnSpc>
                        <a:spcBef>
                          <a:spcPts val="0"/>
                        </a:spcBef>
                        <a:spcAft>
                          <a:spcPts val="0"/>
                        </a:spcAft>
                      </a:pPr>
                      <a:r>
                        <a:rPr lang="en-US" sz="1200" dirty="0">
                          <a:effectLst/>
                        </a:rPr>
                        <a:t>Materials for a Tablet Device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416449"/>
                  </a:ext>
                </a:extLst>
              </a:tr>
              <a:tr h="162481">
                <a:tc rowSpan="3">
                  <a:txBody>
                    <a:bodyPr/>
                    <a:lstStyle/>
                    <a:p>
                      <a:pPr marL="0" marR="0">
                        <a:lnSpc>
                          <a:spcPct val="107000"/>
                        </a:lnSpc>
                        <a:spcBef>
                          <a:spcPts val="0"/>
                        </a:spcBef>
                        <a:spcAft>
                          <a:spcPts val="0"/>
                        </a:spcAft>
                      </a:pPr>
                      <a:r>
                        <a:rPr lang="en-US" sz="1200" dirty="0">
                          <a:effectLst/>
                        </a:rPr>
                        <a:t>Stainless Steels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Truck Trailer Lightweighting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143861"/>
                  </a:ext>
                </a:extLst>
              </a:tr>
              <a:tr h="162481">
                <a:tc vMerge="1">
                  <a:txBody>
                    <a:bodyPr/>
                    <a:lstStyle/>
                    <a:p>
                      <a:endParaRPr lang="en-US"/>
                    </a:p>
                  </a:txBody>
                  <a:tcPr/>
                </a:tc>
                <a:tc>
                  <a:txBody>
                    <a:bodyPr/>
                    <a:lstStyle/>
                    <a:p>
                      <a:pPr marL="0" marR="0">
                        <a:lnSpc>
                          <a:spcPct val="107000"/>
                        </a:lnSpc>
                        <a:spcBef>
                          <a:spcPts val="0"/>
                        </a:spcBef>
                        <a:spcAft>
                          <a:spcPts val="0"/>
                        </a:spcAft>
                      </a:pPr>
                      <a:r>
                        <a:rPr lang="en-US" sz="1200" dirty="0">
                          <a:effectLst/>
                        </a:rPr>
                        <a:t>Automotive Door Panels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508101"/>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Biomedical Waste: Health vs. the Environment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041698"/>
                  </a:ext>
                </a:extLst>
              </a:tr>
              <a:tr h="162481">
                <a:tc rowSpan="3">
                  <a:txBody>
                    <a:bodyPr/>
                    <a:lstStyle/>
                    <a:p>
                      <a:pPr marL="0" marR="0">
                        <a:lnSpc>
                          <a:spcPct val="107000"/>
                        </a:lnSpc>
                        <a:spcBef>
                          <a:spcPts val="0"/>
                        </a:spcBef>
                        <a:spcAft>
                          <a:spcPts val="0"/>
                        </a:spcAft>
                      </a:pPr>
                      <a:r>
                        <a:rPr lang="en-US" sz="1200" dirty="0">
                          <a:effectLst/>
                        </a:rPr>
                        <a:t>Longboard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Suture Anchor Implant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401500"/>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Porous Scaffolds for Bone Tissue Engineering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5214309"/>
                  </a:ext>
                </a:extLst>
              </a:tr>
              <a:tr h="162481">
                <a:tc vMerge="1">
                  <a:txBody>
                    <a:bodyPr/>
                    <a:lstStyle/>
                    <a:p>
                      <a:endParaRPr lang="en-US"/>
                    </a:p>
                  </a:txBody>
                  <a:tcPr/>
                </a:tc>
                <a:tc>
                  <a:txBody>
                    <a:bodyPr/>
                    <a:lstStyle/>
                    <a:p>
                      <a:pPr marL="0" marR="0">
                        <a:lnSpc>
                          <a:spcPct val="107000"/>
                        </a:lnSpc>
                        <a:spcBef>
                          <a:spcPts val="0"/>
                        </a:spcBef>
                        <a:spcAft>
                          <a:spcPts val="0"/>
                        </a:spcAft>
                      </a:pPr>
                      <a:r>
                        <a:rPr lang="en-US" sz="1200" dirty="0">
                          <a:effectLst/>
                        </a:rPr>
                        <a:t>Railway Lightweighting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978465"/>
                  </a:ext>
                </a:extLst>
              </a:tr>
              <a:tr h="332463">
                <a:tc rowSpan="3">
                  <a:txBody>
                    <a:bodyPr/>
                    <a:lstStyle/>
                    <a:p>
                      <a:pPr marL="0" marR="0">
                        <a:lnSpc>
                          <a:spcPct val="107000"/>
                        </a:lnSpc>
                        <a:spcBef>
                          <a:spcPts val="0"/>
                        </a:spcBef>
                        <a:spcAft>
                          <a:spcPts val="0"/>
                        </a:spcAft>
                      </a:pPr>
                      <a:r>
                        <a:rPr lang="en-US" sz="1200" dirty="0">
                          <a:effectLst/>
                        </a:rPr>
                        <a:t>The Built Environment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Water Containers and Plastic Waste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4338739"/>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Material Properties and Structural Sections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4260676"/>
                  </a:ext>
                </a:extLst>
              </a:tr>
              <a:tr h="332463">
                <a:tc vMerge="1">
                  <a:txBody>
                    <a:bodyPr/>
                    <a:lstStyle/>
                    <a:p>
                      <a:endParaRPr lang="en-US"/>
                    </a:p>
                  </a:txBody>
                  <a:tcPr/>
                </a:tc>
                <a:tc>
                  <a:txBody>
                    <a:bodyPr/>
                    <a:lstStyle/>
                    <a:p>
                      <a:pPr marL="0" marR="0">
                        <a:lnSpc>
                          <a:spcPct val="107000"/>
                        </a:lnSpc>
                        <a:spcBef>
                          <a:spcPts val="0"/>
                        </a:spcBef>
                        <a:spcAft>
                          <a:spcPts val="0"/>
                        </a:spcAft>
                      </a:pPr>
                      <a:r>
                        <a:rPr lang="en-US" sz="1200" dirty="0">
                          <a:effectLst/>
                        </a:rPr>
                        <a:t>Electric Cars—Sustainability and Eco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8942292"/>
                  </a:ext>
                </a:extLst>
              </a:tr>
            </a:tbl>
          </a:graphicData>
        </a:graphic>
      </p:graphicFrame>
      <p:pic>
        <p:nvPicPr>
          <p:cNvPr id="7" name="Audio 6">
            <a:hlinkClick r:id="" action="ppaction://media"/>
            <a:extLst>
              <a:ext uri="{FF2B5EF4-FFF2-40B4-BE49-F238E27FC236}">
                <a16:creationId xmlns:a16="http://schemas.microsoft.com/office/drawing/2014/main" id="{41073D4E-8F35-493A-AB0F-4C5AD7C8D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8" name="Group 7">
            <a:extLst>
              <a:ext uri="{FF2B5EF4-FFF2-40B4-BE49-F238E27FC236}">
                <a16:creationId xmlns:a16="http://schemas.microsoft.com/office/drawing/2014/main" id="{6D2B5633-EC64-4CEC-A8E8-273025389BD2}"/>
              </a:ext>
            </a:extLst>
          </p:cNvPr>
          <p:cNvGrpSpPr/>
          <p:nvPr/>
        </p:nvGrpSpPr>
        <p:grpSpPr>
          <a:xfrm>
            <a:off x="4366027" y="3383389"/>
            <a:ext cx="1558145" cy="2342411"/>
            <a:chOff x="446436" y="3116548"/>
            <a:chExt cx="1855174" cy="2788945"/>
          </a:xfrm>
        </p:grpSpPr>
        <p:pic>
          <p:nvPicPr>
            <p:cNvPr id="9" name="Picture 8">
              <a:extLst>
                <a:ext uri="{FF2B5EF4-FFF2-40B4-BE49-F238E27FC236}">
                  <a16:creationId xmlns:a16="http://schemas.microsoft.com/office/drawing/2014/main" id="{429DC4FD-BA2E-4815-8718-8C30C883D8A6}"/>
                </a:ext>
              </a:extLst>
            </p:cNvPr>
            <p:cNvPicPr>
              <a:picLocks noChangeAspect="1"/>
            </p:cNvPicPr>
            <p:nvPr/>
          </p:nvPicPr>
          <p:blipFill>
            <a:blip r:embed="rId6"/>
            <a:stretch>
              <a:fillRect/>
            </a:stretch>
          </p:blipFill>
          <p:spPr>
            <a:xfrm>
              <a:off x="446436" y="3116548"/>
              <a:ext cx="1855174" cy="1297635"/>
            </a:xfrm>
            <a:prstGeom prst="rect">
              <a:avLst/>
            </a:prstGeom>
          </p:spPr>
        </p:pic>
        <p:pic>
          <p:nvPicPr>
            <p:cNvPr id="10" name="Picture 9">
              <a:extLst>
                <a:ext uri="{FF2B5EF4-FFF2-40B4-BE49-F238E27FC236}">
                  <a16:creationId xmlns:a16="http://schemas.microsoft.com/office/drawing/2014/main" id="{F4A66650-F22D-469C-B596-B1033B7230EC}"/>
                </a:ext>
              </a:extLst>
            </p:cNvPr>
            <p:cNvPicPr>
              <a:picLocks noChangeAspect="1"/>
            </p:cNvPicPr>
            <p:nvPr/>
          </p:nvPicPr>
          <p:blipFill>
            <a:blip r:embed="rId7"/>
            <a:stretch>
              <a:fillRect/>
            </a:stretch>
          </p:blipFill>
          <p:spPr>
            <a:xfrm>
              <a:off x="446436" y="4607858"/>
              <a:ext cx="1855174" cy="1297635"/>
            </a:xfrm>
            <a:prstGeom prst="rect">
              <a:avLst/>
            </a:prstGeom>
          </p:spPr>
        </p:pic>
      </p:grpSp>
      <p:grpSp>
        <p:nvGrpSpPr>
          <p:cNvPr id="11" name="Group 10">
            <a:extLst>
              <a:ext uri="{FF2B5EF4-FFF2-40B4-BE49-F238E27FC236}">
                <a16:creationId xmlns:a16="http://schemas.microsoft.com/office/drawing/2014/main" id="{236C4A14-E80A-4533-8958-F9250CD3C5FE}"/>
              </a:ext>
            </a:extLst>
          </p:cNvPr>
          <p:cNvGrpSpPr/>
          <p:nvPr/>
        </p:nvGrpSpPr>
        <p:grpSpPr>
          <a:xfrm>
            <a:off x="609600" y="3460378"/>
            <a:ext cx="3246757" cy="2074128"/>
            <a:chOff x="3946375" y="2079187"/>
            <a:chExt cx="4766797" cy="3045177"/>
          </a:xfrm>
        </p:grpSpPr>
        <p:pic>
          <p:nvPicPr>
            <p:cNvPr id="12" name="Picture 11">
              <a:extLst>
                <a:ext uri="{FF2B5EF4-FFF2-40B4-BE49-F238E27FC236}">
                  <a16:creationId xmlns:a16="http://schemas.microsoft.com/office/drawing/2014/main" id="{F6B4FD2F-7DFB-411D-842E-8B78BA6DA756}"/>
                </a:ext>
              </a:extLst>
            </p:cNvPr>
            <p:cNvPicPr>
              <a:picLocks noChangeAspect="1"/>
            </p:cNvPicPr>
            <p:nvPr/>
          </p:nvPicPr>
          <p:blipFill>
            <a:blip r:embed="rId8"/>
            <a:stretch>
              <a:fillRect/>
            </a:stretch>
          </p:blipFill>
          <p:spPr>
            <a:xfrm rot="21225465">
              <a:off x="3946375" y="2079187"/>
              <a:ext cx="1601386" cy="2257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E603FF5-6659-450D-B085-CAA0B706A620}"/>
                </a:ext>
              </a:extLst>
            </p:cNvPr>
            <p:cNvPicPr>
              <a:picLocks noChangeAspect="1"/>
            </p:cNvPicPr>
            <p:nvPr/>
          </p:nvPicPr>
          <p:blipFill>
            <a:blip r:embed="rId9"/>
            <a:stretch>
              <a:fillRect/>
            </a:stretch>
          </p:blipFill>
          <p:spPr>
            <a:xfrm rot="448290">
              <a:off x="5049273" y="2190362"/>
              <a:ext cx="1625308" cy="2299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9F0D554-5F52-4F7C-85D1-48A3C767F555}"/>
                </a:ext>
              </a:extLst>
            </p:cNvPr>
            <p:cNvPicPr>
              <a:picLocks noChangeAspect="1"/>
            </p:cNvPicPr>
            <p:nvPr/>
          </p:nvPicPr>
          <p:blipFill>
            <a:blip r:embed="rId10"/>
            <a:stretch>
              <a:fillRect/>
            </a:stretch>
          </p:blipFill>
          <p:spPr>
            <a:xfrm rot="1725932">
              <a:off x="5921953" y="2609494"/>
              <a:ext cx="1798542" cy="2431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3C6F7EC1-CE7A-482A-AC7F-2C1CD3A02866}"/>
                </a:ext>
              </a:extLst>
            </p:cNvPr>
            <p:cNvPicPr>
              <a:picLocks noChangeAspect="1"/>
            </p:cNvPicPr>
            <p:nvPr/>
          </p:nvPicPr>
          <p:blipFill>
            <a:blip r:embed="rId11"/>
            <a:stretch>
              <a:fillRect/>
            </a:stretch>
          </p:blipFill>
          <p:spPr>
            <a:xfrm rot="3002067">
              <a:off x="6745760" y="3156953"/>
              <a:ext cx="1635673" cy="2299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Rectangle 4">
            <a:extLst>
              <a:ext uri="{FF2B5EF4-FFF2-40B4-BE49-F238E27FC236}">
                <a16:creationId xmlns:a16="http://schemas.microsoft.com/office/drawing/2014/main" id="{FE359F52-197F-455D-8566-9B1516D0AF35}"/>
              </a:ext>
            </a:extLst>
          </p:cNvPr>
          <p:cNvSpPr/>
          <p:nvPr/>
        </p:nvSpPr>
        <p:spPr>
          <a:xfrm>
            <a:off x="394819" y="906253"/>
            <a:ext cx="5788962" cy="2246769"/>
          </a:xfrm>
          <a:prstGeom prst="rect">
            <a:avLst/>
          </a:prstGeom>
        </p:spPr>
        <p:txBody>
          <a:bodyPr wrap="square">
            <a:spAutoFit/>
          </a:bodyPr>
          <a:lstStyle/>
          <a:p>
            <a:r>
              <a:rPr lang="en-US" sz="2100" b="1" dirty="0">
                <a:sym typeface="Wingdings" panose="05000000000000000000" pitchFamily="2" charset="2"/>
              </a:rPr>
              <a:t>Ansys GRANTA Case Study Resources:</a:t>
            </a:r>
            <a:br>
              <a:rPr lang="en-US" sz="2100" b="1" dirty="0">
                <a:sym typeface="Wingdings" panose="05000000000000000000" pitchFamily="2" charset="2"/>
              </a:rPr>
            </a:br>
            <a:endParaRPr lang="en-US" sz="2100" b="1" dirty="0">
              <a:sym typeface="Wingdings" panose="05000000000000000000" pitchFamily="2" charset="2"/>
            </a:endParaRPr>
          </a:p>
          <a:p>
            <a:pPr marL="342900" indent="-457200">
              <a:buFont typeface="Arial" panose="020B0604020202020204" pitchFamily="34" charset="0"/>
              <a:buChar char="•"/>
            </a:pPr>
            <a:r>
              <a:rPr lang="en-US" sz="2000" dirty="0"/>
              <a:t>Advanced Case Studies: 8-page investigations of a complex engineering problem</a:t>
            </a:r>
          </a:p>
          <a:p>
            <a:pPr marL="471487" lvl="1" indent="-285750">
              <a:buFont typeface="Arial" panose="020B0604020202020204" pitchFamily="34" charset="0"/>
              <a:buChar char="•"/>
            </a:pPr>
            <a:endParaRPr lang="en-US" dirty="0"/>
          </a:p>
          <a:p>
            <a:pPr marL="342900" indent="-457200">
              <a:buFont typeface="Arial" panose="020B0604020202020204" pitchFamily="34" charset="0"/>
              <a:buChar char="•"/>
            </a:pPr>
            <a:r>
              <a:rPr lang="en-US" sz="2000" dirty="0"/>
              <a:t>Level 2 Case Studies: 2-page investigations of a simple topic or materials selection problem</a:t>
            </a:r>
          </a:p>
        </p:txBody>
      </p:sp>
    </p:spTree>
    <p:extLst>
      <p:ext uri="{BB962C8B-B14F-4D97-AF65-F5344CB8AC3E}">
        <p14:creationId xmlns:p14="http://schemas.microsoft.com/office/powerpoint/2010/main" val="2197201355"/>
      </p:ext>
    </p:extLst>
  </p:cSld>
  <p:clrMapOvr>
    <a:masterClrMapping/>
  </p:clrMapOvr>
  <mc:AlternateContent xmlns:mc="http://schemas.openxmlformats.org/markup-compatibility/2006" xmlns:p14="http://schemas.microsoft.com/office/powerpoint/2010/main">
    <mc:Choice Requires="p14">
      <p:transition p14:dur="0" advTm="40026"/>
    </mc:Choice>
    <mc:Fallback xmlns="">
      <p:transition advTm="4002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8CD7-02DC-4E1D-AFAB-0583F104128F}"/>
              </a:ext>
            </a:extLst>
          </p:cNvPr>
          <p:cNvSpPr>
            <a:spLocks noGrp="1"/>
          </p:cNvSpPr>
          <p:nvPr>
            <p:ph type="title"/>
          </p:nvPr>
        </p:nvSpPr>
        <p:spPr>
          <a:xfrm>
            <a:off x="609601" y="92825"/>
            <a:ext cx="10972799" cy="613418"/>
          </a:xfrm>
          <a:prstGeom prst="rect">
            <a:avLst/>
          </a:prstGeom>
        </p:spPr>
        <p:txBody>
          <a:bodyPr anchor="ctr"/>
          <a:lstStyle/>
          <a:p>
            <a:r>
              <a:rPr lang="en-GB" dirty="0"/>
              <a:t>Conclusions</a:t>
            </a:r>
          </a:p>
        </p:txBody>
      </p:sp>
      <p:sp>
        <p:nvSpPr>
          <p:cNvPr id="3" name="Text Box 6">
            <a:extLst>
              <a:ext uri="{FF2B5EF4-FFF2-40B4-BE49-F238E27FC236}">
                <a16:creationId xmlns:a16="http://schemas.microsoft.com/office/drawing/2014/main" id="{3ED9D5D0-5F6C-457E-993A-F6495216353A}"/>
              </a:ext>
            </a:extLst>
          </p:cNvPr>
          <p:cNvSpPr txBox="1">
            <a:spLocks noChangeArrowheads="1"/>
          </p:cNvSpPr>
          <p:nvPr/>
        </p:nvSpPr>
        <p:spPr bwMode="auto">
          <a:xfrm>
            <a:off x="1374215" y="546735"/>
            <a:ext cx="8018467" cy="11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285750" indent="-285750">
              <a:lnSpc>
                <a:spcPct val="150000"/>
              </a:lnSpc>
              <a:spcBef>
                <a:spcPct val="0"/>
              </a:spcBef>
              <a:spcAft>
                <a:spcPct val="0"/>
              </a:spcAft>
              <a:buClr>
                <a:srgbClr val="006600"/>
              </a:buClr>
              <a:buSzPct val="110000"/>
              <a:buFont typeface="Arial" panose="020B0604020202020204" pitchFamily="34" charset="0"/>
              <a:buChar char="•"/>
            </a:pPr>
            <a:r>
              <a:rPr lang="en-GB" dirty="0">
                <a:latin typeface="+mn-lt"/>
              </a:rPr>
              <a:t>GRANTA </a:t>
            </a:r>
            <a:r>
              <a:rPr lang="en-GB" dirty="0" err="1">
                <a:latin typeface="+mn-lt"/>
              </a:rPr>
              <a:t>EduPack</a:t>
            </a:r>
            <a:r>
              <a:rPr lang="en-GB" dirty="0">
                <a:latin typeface="+mn-lt"/>
              </a:rPr>
              <a:t> can be used to support online learning</a:t>
            </a:r>
          </a:p>
          <a:p>
            <a:pPr marL="285750" indent="-285750">
              <a:spcBef>
                <a:spcPct val="0"/>
              </a:spcBef>
              <a:spcAft>
                <a:spcPct val="0"/>
              </a:spcAft>
              <a:buClr>
                <a:srgbClr val="006600"/>
              </a:buClr>
              <a:buSzPct val="110000"/>
              <a:buFont typeface="Arial" panose="020B0604020202020204" pitchFamily="34" charset="0"/>
              <a:buChar char="•"/>
            </a:pPr>
            <a:r>
              <a:rPr lang="en-GB" dirty="0">
                <a:solidFill>
                  <a:srgbClr val="000000"/>
                </a:solidFill>
                <a:latin typeface="+mn-lt"/>
              </a:rPr>
              <a:t>Has the necessary flexibility and self-sufficiency for e.g., professional development and continual education</a:t>
            </a:r>
            <a:endParaRPr lang="en-US" dirty="0">
              <a:solidFill>
                <a:srgbClr val="000000"/>
              </a:solidFill>
              <a:latin typeface="+mn-lt"/>
            </a:endParaRPr>
          </a:p>
        </p:txBody>
      </p:sp>
      <p:pic>
        <p:nvPicPr>
          <p:cNvPr id="6" name="Picture 5">
            <a:extLst>
              <a:ext uri="{FF2B5EF4-FFF2-40B4-BE49-F238E27FC236}">
                <a16:creationId xmlns:a16="http://schemas.microsoft.com/office/drawing/2014/main" id="{D5EED7F3-BDF9-46A9-B569-4AD797D9D860}"/>
              </a:ext>
            </a:extLst>
          </p:cNvPr>
          <p:cNvPicPr>
            <a:picLocks noChangeAspect="1"/>
          </p:cNvPicPr>
          <p:nvPr/>
        </p:nvPicPr>
        <p:blipFill>
          <a:blip r:embed="rId3"/>
          <a:stretch>
            <a:fillRect/>
          </a:stretch>
        </p:blipFill>
        <p:spPr>
          <a:xfrm rot="328547">
            <a:off x="8404638" y="3870828"/>
            <a:ext cx="1515429" cy="2143989"/>
          </a:xfrm>
          <a:prstGeom prst="rect">
            <a:avLst/>
          </a:prstGeom>
          <a:ln>
            <a:solidFill>
              <a:schemeClr val="accent1"/>
            </a:solidFill>
          </a:ln>
        </p:spPr>
      </p:pic>
      <p:pic>
        <p:nvPicPr>
          <p:cNvPr id="8" name="Picture 7">
            <a:extLst>
              <a:ext uri="{FF2B5EF4-FFF2-40B4-BE49-F238E27FC236}">
                <a16:creationId xmlns:a16="http://schemas.microsoft.com/office/drawing/2014/main" id="{AFEF4812-CC58-4BA5-9F36-0A14EE8356C1}"/>
              </a:ext>
            </a:extLst>
          </p:cNvPr>
          <p:cNvPicPr>
            <a:picLocks noChangeAspect="1"/>
          </p:cNvPicPr>
          <p:nvPr/>
        </p:nvPicPr>
        <p:blipFill>
          <a:blip r:embed="rId4"/>
          <a:stretch>
            <a:fillRect/>
          </a:stretch>
        </p:blipFill>
        <p:spPr>
          <a:xfrm>
            <a:off x="1386620" y="3676622"/>
            <a:ext cx="4572000" cy="997085"/>
          </a:xfrm>
          <a:prstGeom prst="rect">
            <a:avLst/>
          </a:prstGeom>
        </p:spPr>
      </p:pic>
      <p:pic>
        <p:nvPicPr>
          <p:cNvPr id="7" name="Picture 6">
            <a:extLst>
              <a:ext uri="{FF2B5EF4-FFF2-40B4-BE49-F238E27FC236}">
                <a16:creationId xmlns:a16="http://schemas.microsoft.com/office/drawing/2014/main" id="{21D03DDB-2170-42F5-863B-3018750E263D}"/>
              </a:ext>
            </a:extLst>
          </p:cNvPr>
          <p:cNvPicPr>
            <a:picLocks noChangeAspect="1"/>
          </p:cNvPicPr>
          <p:nvPr/>
        </p:nvPicPr>
        <p:blipFill>
          <a:blip r:embed="rId5"/>
          <a:stretch>
            <a:fillRect/>
          </a:stretch>
        </p:blipFill>
        <p:spPr>
          <a:xfrm rot="20663238">
            <a:off x="6974169" y="3786994"/>
            <a:ext cx="1373782" cy="1930806"/>
          </a:xfrm>
          <a:prstGeom prst="rect">
            <a:avLst/>
          </a:prstGeom>
          <a:ln>
            <a:solidFill>
              <a:schemeClr val="accent1"/>
            </a:solidFill>
          </a:ln>
        </p:spPr>
      </p:pic>
      <p:sp>
        <p:nvSpPr>
          <p:cNvPr id="9" name="TextBox 8">
            <a:extLst>
              <a:ext uri="{FF2B5EF4-FFF2-40B4-BE49-F238E27FC236}">
                <a16:creationId xmlns:a16="http://schemas.microsoft.com/office/drawing/2014/main" id="{08AAFF6B-3394-40E1-8050-29A709F1CD18}"/>
              </a:ext>
            </a:extLst>
          </p:cNvPr>
          <p:cNvSpPr txBox="1"/>
          <p:nvPr/>
        </p:nvSpPr>
        <p:spPr>
          <a:xfrm>
            <a:off x="1401740" y="4943715"/>
            <a:ext cx="4624728" cy="923330"/>
          </a:xfrm>
          <a:prstGeom prst="rect">
            <a:avLst/>
          </a:prstGeom>
          <a:noFill/>
        </p:spPr>
        <p:txBody>
          <a:bodyPr wrap="none" rtlCol="0">
            <a:spAutoFit/>
          </a:bodyPr>
          <a:lstStyle/>
          <a:p>
            <a:r>
              <a:rPr lang="en-GB" dirty="0"/>
              <a:t>Case Study Paper, project files, exercises and</a:t>
            </a:r>
          </a:p>
          <a:p>
            <a:r>
              <a:rPr lang="en-GB" dirty="0"/>
              <a:t>other resources available on the Education Hub</a:t>
            </a:r>
          </a:p>
          <a:p>
            <a:r>
              <a:rPr lang="en-GB" dirty="0"/>
              <a:t>www.grantadesign.com/education</a:t>
            </a:r>
          </a:p>
        </p:txBody>
      </p:sp>
      <p:sp>
        <p:nvSpPr>
          <p:cNvPr id="4" name="TextBox 3">
            <a:extLst>
              <a:ext uri="{FF2B5EF4-FFF2-40B4-BE49-F238E27FC236}">
                <a16:creationId xmlns:a16="http://schemas.microsoft.com/office/drawing/2014/main" id="{22354495-CAD6-487E-BFE6-2729ED31929F}"/>
              </a:ext>
            </a:extLst>
          </p:cNvPr>
          <p:cNvSpPr txBox="1"/>
          <p:nvPr/>
        </p:nvSpPr>
        <p:spPr>
          <a:xfrm>
            <a:off x="1348037" y="1685464"/>
            <a:ext cx="8644690" cy="1561005"/>
          </a:xfrm>
          <a:prstGeom prst="rect">
            <a:avLst/>
          </a:prstGeom>
          <a:noFill/>
        </p:spPr>
        <p:txBody>
          <a:bodyPr wrap="square">
            <a:spAutoFit/>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In this simplified industrial case study, we have explored the systematic way to understand materials for a chainsaw blade using GRANTA </a:t>
            </a:r>
            <a:r>
              <a:rPr lang="en-GB" sz="1800" dirty="0" err="1">
                <a:effectLst/>
                <a:latin typeface="Calibri" panose="020F0502020204030204" pitchFamily="34" charset="0"/>
                <a:ea typeface="Calibri" panose="020F0502020204030204" pitchFamily="34" charset="0"/>
                <a:cs typeface="Arial" panose="020B0604020202020204" pitchFamily="34" charset="0"/>
              </a:rPr>
              <a:t>EduPack</a:t>
            </a:r>
            <a:r>
              <a:rPr lang="en-GB" sz="1800" dirty="0">
                <a:effectLst/>
                <a:latin typeface="Calibri" panose="020F0502020204030204" pitchFamily="34" charset="0"/>
                <a:ea typeface="Calibri" panose="020F0502020204030204" pitchFamily="34" charset="0"/>
                <a:cs typeface="Arial" panose="020B0604020202020204" pitchFamily="34" charset="0"/>
              </a:rPr>
              <a:t>. Considering materials like </a:t>
            </a:r>
            <a:r>
              <a:rPr lang="en-GB" sz="1800" dirty="0" err="1">
                <a:effectLst/>
                <a:latin typeface="Calibri" panose="020F0502020204030204" pitchFamily="34" charset="0"/>
                <a:ea typeface="Calibri" panose="020F0502020204030204" pitchFamily="34" charset="0"/>
                <a:cs typeface="Arial" panose="020B0604020202020204" pitchFamily="34" charset="0"/>
              </a:rPr>
              <a:t>Ti</a:t>
            </a:r>
            <a:r>
              <a:rPr lang="en-GB" sz="1800" dirty="0">
                <a:effectLst/>
                <a:latin typeface="Calibri" panose="020F0502020204030204" pitchFamily="34" charset="0"/>
                <a:ea typeface="Calibri" panose="020F0502020204030204" pitchFamily="34" charset="0"/>
                <a:cs typeface="Arial" panose="020B0604020202020204" pitchFamily="34" charset="0"/>
              </a:rPr>
              <a:t>, Al, Mg or CFRP may improve the performance of the chainsaw blade in terms of a stiffness-limited design. Engineering Design, however, is always a balance of various material properties, costs, manufacturing processes and degree of innovation.</a:t>
            </a:r>
            <a:endParaRPr lang="en-GB"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Slide Number Placeholder 1">
            <a:extLst>
              <a:ext uri="{FF2B5EF4-FFF2-40B4-BE49-F238E27FC236}">
                <a16:creationId xmlns:a16="http://schemas.microsoft.com/office/drawing/2014/main" id="{56822C5A-53C6-4474-B137-82511D0C125C}"/>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26</a:t>
            </a:fld>
            <a:endParaRPr lang="en-US" dirty="0"/>
          </a:p>
        </p:txBody>
      </p:sp>
    </p:spTree>
    <p:extLst>
      <p:ext uri="{BB962C8B-B14F-4D97-AF65-F5344CB8AC3E}">
        <p14:creationId xmlns:p14="http://schemas.microsoft.com/office/powerpoint/2010/main" val="14937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6F7773-B1B8-D74D-A36B-2B693CE52101}"/>
              </a:ext>
            </a:extLst>
          </p:cNvPr>
          <p:cNvSpPr>
            <a:spLocks noGrp="1"/>
          </p:cNvSpPr>
          <p:nvPr>
            <p:ph type="sldNum" sz="quarter" idx="11"/>
          </p:nvPr>
        </p:nvSpPr>
        <p:spPr/>
        <p:txBody>
          <a:bodyPr/>
          <a:lstStyle/>
          <a:p>
            <a:fld id="{6E482F0A-F3D6-49A0-9247-A55043138EDC}" type="slidenum">
              <a:rPr lang="en-US" smtClean="0"/>
              <a:pPr/>
              <a:t>27</a:t>
            </a:fld>
            <a:endParaRPr lang="en-US" dirty="0"/>
          </a:p>
        </p:txBody>
      </p:sp>
      <p:sp>
        <p:nvSpPr>
          <p:cNvPr id="2" name="Title 1">
            <a:extLst>
              <a:ext uri="{FF2B5EF4-FFF2-40B4-BE49-F238E27FC236}">
                <a16:creationId xmlns:a16="http://schemas.microsoft.com/office/drawing/2014/main" id="{21C24AA5-0425-734C-BD66-1DA7934620D7}"/>
              </a:ext>
            </a:extLst>
          </p:cNvPr>
          <p:cNvSpPr>
            <a:spLocks noGrp="1"/>
          </p:cNvSpPr>
          <p:nvPr>
            <p:ph type="title"/>
          </p:nvPr>
        </p:nvSpPr>
        <p:spPr/>
        <p:txBody>
          <a:bodyPr/>
          <a:lstStyle/>
          <a:p>
            <a:r>
              <a:rPr lang="en-US" dirty="0"/>
              <a:t>Join the Ansys conversation!</a:t>
            </a:r>
          </a:p>
        </p:txBody>
      </p:sp>
      <p:sp>
        <p:nvSpPr>
          <p:cNvPr id="3" name="Content Placeholder 2">
            <a:extLst>
              <a:ext uri="{FF2B5EF4-FFF2-40B4-BE49-F238E27FC236}">
                <a16:creationId xmlns:a16="http://schemas.microsoft.com/office/drawing/2014/main" id="{9804ABC7-CFF8-4240-97F9-9DD3373805A2}"/>
              </a:ext>
            </a:extLst>
          </p:cNvPr>
          <p:cNvSpPr>
            <a:spLocks noGrp="1"/>
          </p:cNvSpPr>
          <p:nvPr>
            <p:ph type="body" sz="quarter" idx="13"/>
          </p:nvPr>
        </p:nvSpPr>
        <p:spPr>
          <a:xfrm>
            <a:off x="609599" y="1447800"/>
            <a:ext cx="4953001" cy="4572000"/>
          </a:xfrm>
        </p:spPr>
        <p:txBody>
          <a:bodyPr>
            <a:normAutofit/>
          </a:bodyPr>
          <a:lstStyle/>
          <a:p>
            <a:pPr marL="0" indent="0">
              <a:buNone/>
            </a:pPr>
            <a:r>
              <a:rPr lang="en-US" dirty="0"/>
              <a:t>Read and comment. </a:t>
            </a:r>
            <a:br>
              <a:rPr lang="en-US" dirty="0"/>
            </a:br>
            <a:endParaRPr lang="en-US" dirty="0"/>
          </a:p>
          <a:p>
            <a:pPr marL="0" indent="0">
              <a:buNone/>
            </a:pPr>
            <a:r>
              <a:rPr lang="en-US" dirty="0"/>
              <a:t>Find the Ansys blog: </a:t>
            </a:r>
            <a:br>
              <a:rPr lang="en-US" dirty="0"/>
            </a:br>
            <a:r>
              <a:rPr lang="en-US" dirty="0"/>
              <a:t>ansys.com/blog</a:t>
            </a:r>
          </a:p>
        </p:txBody>
      </p:sp>
      <p:pic>
        <p:nvPicPr>
          <p:cNvPr id="6" name="Picture 5">
            <a:extLst>
              <a:ext uri="{FF2B5EF4-FFF2-40B4-BE49-F238E27FC236}">
                <a16:creationId xmlns:a16="http://schemas.microsoft.com/office/drawing/2014/main" id="{B725DFAB-BD9F-4469-B4BD-8DF0C2B0B712}"/>
              </a:ext>
            </a:extLst>
          </p:cNvPr>
          <p:cNvPicPr>
            <a:picLocks noChangeAspect="1"/>
          </p:cNvPicPr>
          <p:nvPr/>
        </p:nvPicPr>
        <p:blipFill>
          <a:blip r:embed="rId2"/>
          <a:stretch>
            <a:fillRect/>
          </a:stretch>
        </p:blipFill>
        <p:spPr>
          <a:xfrm>
            <a:off x="5943600" y="228600"/>
            <a:ext cx="5561371" cy="5638800"/>
          </a:xfrm>
          <a:prstGeom prst="rect">
            <a:avLst/>
          </a:prstGeom>
        </p:spPr>
      </p:pic>
    </p:spTree>
    <p:extLst>
      <p:ext uri="{BB962C8B-B14F-4D97-AF65-F5344CB8AC3E}">
        <p14:creationId xmlns:p14="http://schemas.microsoft.com/office/powerpoint/2010/main" val="1065092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6C6236-2A2A-764A-9C09-D35B587F9ACF}"/>
              </a:ext>
            </a:extLst>
          </p:cNvPr>
          <p:cNvSpPr>
            <a:spLocks noGrp="1"/>
          </p:cNvSpPr>
          <p:nvPr>
            <p:ph type="sldNum" sz="quarter" idx="11"/>
          </p:nvPr>
        </p:nvSpPr>
        <p:spPr/>
        <p:txBody>
          <a:bodyPr/>
          <a:lstStyle/>
          <a:p>
            <a:fld id="{F0D23093-2AB0-F74C-B865-1A12A15B650E}" type="slidenum">
              <a:rPr lang="en-US" smtClean="0"/>
              <a:pPr/>
              <a:t>28</a:t>
            </a:fld>
            <a:endParaRPr lang="en-US" dirty="0"/>
          </a:p>
        </p:txBody>
      </p:sp>
      <p:sp>
        <p:nvSpPr>
          <p:cNvPr id="5" name="Title 4">
            <a:extLst>
              <a:ext uri="{FF2B5EF4-FFF2-40B4-BE49-F238E27FC236}">
                <a16:creationId xmlns:a16="http://schemas.microsoft.com/office/drawing/2014/main" id="{170686C2-7BB8-1E47-8A3D-D8CC07EA5737}"/>
              </a:ext>
            </a:extLst>
          </p:cNvPr>
          <p:cNvSpPr>
            <a:spLocks noGrp="1"/>
          </p:cNvSpPr>
          <p:nvPr>
            <p:ph type="title"/>
          </p:nvPr>
        </p:nvSpPr>
        <p:spPr/>
        <p:txBody>
          <a:bodyPr/>
          <a:lstStyle/>
          <a:p>
            <a:r>
              <a:rPr lang="en-US" dirty="0"/>
              <a:t>The Art of Simulation Image Competition: Enter Today!</a:t>
            </a:r>
          </a:p>
        </p:txBody>
      </p:sp>
      <p:sp>
        <p:nvSpPr>
          <p:cNvPr id="2" name="Content Placeholder 1">
            <a:extLst>
              <a:ext uri="{FF2B5EF4-FFF2-40B4-BE49-F238E27FC236}">
                <a16:creationId xmlns:a16="http://schemas.microsoft.com/office/drawing/2014/main" id="{C55488A8-02C2-B94D-ADAA-1E778C7C9170}"/>
              </a:ext>
            </a:extLst>
          </p:cNvPr>
          <p:cNvSpPr>
            <a:spLocks noGrp="1"/>
          </p:cNvSpPr>
          <p:nvPr>
            <p:ph type="body" sz="quarter" idx="13"/>
          </p:nvPr>
        </p:nvSpPr>
        <p:spPr>
          <a:xfrm>
            <a:off x="990599" y="3200400"/>
            <a:ext cx="10134601" cy="490326"/>
          </a:xfrm>
        </p:spPr>
        <p:txBody>
          <a:bodyPr>
            <a:normAutofit/>
          </a:bodyPr>
          <a:lstStyle/>
          <a:p>
            <a:pPr marL="0" indent="0" algn="ctr">
              <a:buNone/>
            </a:pPr>
            <a:r>
              <a:rPr lang="en-US" b="1" dirty="0"/>
              <a:t>Show us how YOU are using Ansys software to engineer what’s ahead!</a:t>
            </a:r>
          </a:p>
          <a:p>
            <a:pPr marL="0" lvl="0" indent="0">
              <a:buNone/>
            </a:pPr>
            <a:endParaRPr lang="en-US" dirty="0"/>
          </a:p>
        </p:txBody>
      </p:sp>
      <p:sp>
        <p:nvSpPr>
          <p:cNvPr id="8" name="TextBox 7">
            <a:extLst>
              <a:ext uri="{FF2B5EF4-FFF2-40B4-BE49-F238E27FC236}">
                <a16:creationId xmlns:a16="http://schemas.microsoft.com/office/drawing/2014/main" id="{4BF16B31-4D70-4B55-8FD3-10582926EB48}"/>
              </a:ext>
            </a:extLst>
          </p:cNvPr>
          <p:cNvSpPr txBox="1"/>
          <p:nvPr/>
        </p:nvSpPr>
        <p:spPr>
          <a:xfrm>
            <a:off x="685800" y="3810000"/>
            <a:ext cx="10972798" cy="2308324"/>
          </a:xfrm>
          <a:prstGeom prst="rect">
            <a:avLst/>
          </a:prstGeom>
          <a:noFill/>
        </p:spPr>
        <p:txBody>
          <a:bodyPr wrap="square" rtlCol="0">
            <a:spAutoFit/>
          </a:bodyPr>
          <a:lstStyle/>
          <a:p>
            <a:pPr marL="342900" indent="-342900">
              <a:buAutoNum type="arabicPeriod"/>
            </a:pPr>
            <a:r>
              <a:rPr lang="en-US" dirty="0"/>
              <a:t>Visit </a:t>
            </a:r>
            <a:r>
              <a:rPr lang="en-US" dirty="0">
                <a:hlinkClick r:id="rId3"/>
              </a:rPr>
              <a:t>www.ansys.com/artofsim</a:t>
            </a:r>
            <a:r>
              <a:rPr lang="en-US" dirty="0"/>
              <a:t> to learn more &amp; click on ‘ENTER NOW’ </a:t>
            </a:r>
          </a:p>
          <a:p>
            <a:pPr marL="342900" indent="-342900">
              <a:buAutoNum type="arabicPeriod"/>
            </a:pPr>
            <a:r>
              <a:rPr lang="en-US" dirty="0"/>
              <a:t>Submit your best simulation image(s) before October 2, 2020 for the chance to be included in the public round of voting </a:t>
            </a:r>
          </a:p>
          <a:p>
            <a:pPr marL="342900" indent="-342900">
              <a:buAutoNum type="arabicPeriod"/>
            </a:pPr>
            <a:r>
              <a:rPr lang="en-US" dirty="0"/>
              <a:t>Vote on the best images in each category &amp; share the fun experience with your friends, family, colleagues and social media contacts</a:t>
            </a:r>
          </a:p>
          <a:p>
            <a:pPr marL="342900" indent="-342900">
              <a:buAutoNum type="arabicPeriod"/>
            </a:pPr>
            <a:endParaRPr lang="en-US" dirty="0"/>
          </a:p>
          <a:p>
            <a:pPr algn="ctr"/>
            <a:r>
              <a:rPr lang="en-US" i="1" dirty="0"/>
              <a:t>Winners will be determined by mid-November 2020 &amp; will be publicly recognized and rewarded for their expert simulation skills!</a:t>
            </a:r>
          </a:p>
        </p:txBody>
      </p:sp>
      <p:pic>
        <p:nvPicPr>
          <p:cNvPr id="12" name="Picture 11" descr="A screenshot of a cell phone&#10;&#10;Description automatically generated">
            <a:extLst>
              <a:ext uri="{FF2B5EF4-FFF2-40B4-BE49-F238E27FC236}">
                <a16:creationId xmlns:a16="http://schemas.microsoft.com/office/drawing/2014/main" id="{DDA59006-D15E-4938-B836-F12E2B3559EB}"/>
              </a:ext>
            </a:extLst>
          </p:cNvPr>
          <p:cNvPicPr>
            <a:picLocks noChangeAspect="1"/>
          </p:cNvPicPr>
          <p:nvPr/>
        </p:nvPicPr>
        <p:blipFill rotWithShape="1">
          <a:blip r:embed="rId4">
            <a:extLst>
              <a:ext uri="{28A0092B-C50C-407E-A947-70E740481C1C}">
                <a14:useLocalDpi xmlns:a14="http://schemas.microsoft.com/office/drawing/2010/main" val="0"/>
              </a:ext>
            </a:extLst>
          </a:blip>
          <a:srcRect t="16852" b="16017"/>
          <a:stretch/>
        </p:blipFill>
        <p:spPr>
          <a:xfrm>
            <a:off x="2914649" y="918218"/>
            <a:ext cx="6286500" cy="2205982"/>
          </a:xfrm>
          <a:prstGeom prst="rect">
            <a:avLst/>
          </a:prstGeom>
        </p:spPr>
      </p:pic>
    </p:spTree>
    <p:extLst>
      <p:ext uri="{BB962C8B-B14F-4D97-AF65-F5344CB8AC3E}">
        <p14:creationId xmlns:p14="http://schemas.microsoft.com/office/powerpoint/2010/main" val="2527215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29</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D8E693-BD20-4FFE-84E6-B99A2CB1C70E}"/>
              </a:ext>
            </a:extLst>
          </p:cNvPr>
          <p:cNvSpPr>
            <a:spLocks noGrp="1"/>
          </p:cNvSpPr>
          <p:nvPr>
            <p:ph type="title"/>
          </p:nvPr>
        </p:nvSpPr>
        <p:spPr/>
        <p:txBody>
          <a:bodyPr/>
          <a:lstStyle/>
          <a:p>
            <a:r>
              <a:rPr lang="en-GB" dirty="0"/>
              <a:t>A brief history</a:t>
            </a:r>
          </a:p>
        </p:txBody>
      </p:sp>
      <p:sp>
        <p:nvSpPr>
          <p:cNvPr id="6" name="TextBox 5">
            <a:extLst>
              <a:ext uri="{FF2B5EF4-FFF2-40B4-BE49-F238E27FC236}">
                <a16:creationId xmlns:a16="http://schemas.microsoft.com/office/drawing/2014/main" id="{D3393A5F-3636-482D-A6A7-5E5EE46016B1}"/>
              </a:ext>
            </a:extLst>
          </p:cNvPr>
          <p:cNvSpPr txBox="1"/>
          <p:nvPr/>
        </p:nvSpPr>
        <p:spPr>
          <a:xfrm>
            <a:off x="1452279" y="867773"/>
            <a:ext cx="652743" cy="369332"/>
          </a:xfrm>
          <a:prstGeom prst="rect">
            <a:avLst/>
          </a:prstGeom>
          <a:noFill/>
        </p:spPr>
        <p:txBody>
          <a:bodyPr wrap="none" rtlCol="0">
            <a:spAutoFit/>
          </a:bodyPr>
          <a:lstStyle/>
          <a:p>
            <a:r>
              <a:rPr lang="en-GB" dirty="0"/>
              <a:t>1994</a:t>
            </a:r>
            <a:endParaRPr lang="en-US" dirty="0"/>
          </a:p>
        </p:txBody>
      </p:sp>
      <p:sp>
        <p:nvSpPr>
          <p:cNvPr id="7" name="TextBox 6">
            <a:extLst>
              <a:ext uri="{FF2B5EF4-FFF2-40B4-BE49-F238E27FC236}">
                <a16:creationId xmlns:a16="http://schemas.microsoft.com/office/drawing/2014/main" id="{9DA34217-9804-4433-8624-7B1EFA14F069}"/>
              </a:ext>
            </a:extLst>
          </p:cNvPr>
          <p:cNvSpPr txBox="1"/>
          <p:nvPr/>
        </p:nvSpPr>
        <p:spPr>
          <a:xfrm>
            <a:off x="1455462" y="2390250"/>
            <a:ext cx="652743" cy="369332"/>
          </a:xfrm>
          <a:prstGeom prst="rect">
            <a:avLst/>
          </a:prstGeom>
          <a:noFill/>
        </p:spPr>
        <p:txBody>
          <a:bodyPr wrap="none" rtlCol="0">
            <a:spAutoFit/>
          </a:bodyPr>
          <a:lstStyle/>
          <a:p>
            <a:r>
              <a:rPr lang="en-GB" dirty="0"/>
              <a:t>2001</a:t>
            </a:r>
            <a:endParaRPr lang="en-US" dirty="0"/>
          </a:p>
        </p:txBody>
      </p:sp>
      <p:sp>
        <p:nvSpPr>
          <p:cNvPr id="8" name="TextBox 7">
            <a:extLst>
              <a:ext uri="{FF2B5EF4-FFF2-40B4-BE49-F238E27FC236}">
                <a16:creationId xmlns:a16="http://schemas.microsoft.com/office/drawing/2014/main" id="{6650CC25-959F-4FF5-8C8E-7F7F648011A4}"/>
              </a:ext>
            </a:extLst>
          </p:cNvPr>
          <p:cNvSpPr txBox="1"/>
          <p:nvPr/>
        </p:nvSpPr>
        <p:spPr>
          <a:xfrm>
            <a:off x="1462413" y="4299556"/>
            <a:ext cx="652743" cy="369332"/>
          </a:xfrm>
          <a:prstGeom prst="rect">
            <a:avLst/>
          </a:prstGeom>
          <a:noFill/>
        </p:spPr>
        <p:txBody>
          <a:bodyPr wrap="none" rtlCol="0">
            <a:spAutoFit/>
          </a:bodyPr>
          <a:lstStyle/>
          <a:p>
            <a:r>
              <a:rPr lang="en-GB" dirty="0"/>
              <a:t>2019</a:t>
            </a:r>
            <a:endParaRPr lang="en-US" dirty="0"/>
          </a:p>
        </p:txBody>
      </p:sp>
      <p:sp>
        <p:nvSpPr>
          <p:cNvPr id="9" name="Oval 8">
            <a:extLst>
              <a:ext uri="{FF2B5EF4-FFF2-40B4-BE49-F238E27FC236}">
                <a16:creationId xmlns:a16="http://schemas.microsoft.com/office/drawing/2014/main" id="{D1FE1FD9-CE36-4B91-A62E-8411F98DF82A}"/>
              </a:ext>
            </a:extLst>
          </p:cNvPr>
          <p:cNvSpPr/>
          <p:nvPr/>
        </p:nvSpPr>
        <p:spPr>
          <a:xfrm>
            <a:off x="2287422" y="942224"/>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6B210AE-5217-4EB2-A7E4-FA28B48F0F45}"/>
              </a:ext>
            </a:extLst>
          </p:cNvPr>
          <p:cNvSpPr/>
          <p:nvPr/>
        </p:nvSpPr>
        <p:spPr>
          <a:xfrm>
            <a:off x="2287420" y="1659672"/>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4DEBAC-FC09-4953-98C9-D3A0DC010BCF}"/>
              </a:ext>
            </a:extLst>
          </p:cNvPr>
          <p:cNvSpPr/>
          <p:nvPr/>
        </p:nvSpPr>
        <p:spPr>
          <a:xfrm>
            <a:off x="2286000" y="2449969"/>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630E03-15A1-4A17-A89C-445B7AFAACAE}"/>
              </a:ext>
            </a:extLst>
          </p:cNvPr>
          <p:cNvSpPr/>
          <p:nvPr/>
        </p:nvSpPr>
        <p:spPr>
          <a:xfrm>
            <a:off x="2285999" y="3393389"/>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D0A7D-636B-423E-8B3E-1336362C2AAF}"/>
              </a:ext>
            </a:extLst>
          </p:cNvPr>
          <p:cNvSpPr/>
          <p:nvPr/>
        </p:nvSpPr>
        <p:spPr>
          <a:xfrm>
            <a:off x="2285998" y="4374007"/>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B7A789-039F-4114-9FA0-27C4BFA57E4A}"/>
              </a:ext>
            </a:extLst>
          </p:cNvPr>
          <p:cNvSpPr txBox="1"/>
          <p:nvPr/>
        </p:nvSpPr>
        <p:spPr>
          <a:xfrm>
            <a:off x="4972334" y="837138"/>
            <a:ext cx="6229066" cy="646331"/>
          </a:xfrm>
          <a:prstGeom prst="rect">
            <a:avLst/>
          </a:prstGeom>
          <a:noFill/>
        </p:spPr>
        <p:txBody>
          <a:bodyPr wrap="square" rtlCol="0">
            <a:spAutoFit/>
          </a:bodyPr>
          <a:lstStyle/>
          <a:p>
            <a:r>
              <a:rPr lang="en-GB" dirty="0"/>
              <a:t>Granta Design founded by Professors Mike Ashby and David Cebon to commercialize a materials selection teaching project</a:t>
            </a:r>
            <a:endParaRPr lang="en-US" dirty="0"/>
          </a:p>
        </p:txBody>
      </p:sp>
      <p:pic>
        <p:nvPicPr>
          <p:cNvPr id="15" name="Picture 14" descr="UniCamLogo.png">
            <a:extLst>
              <a:ext uri="{FF2B5EF4-FFF2-40B4-BE49-F238E27FC236}">
                <a16:creationId xmlns:a16="http://schemas.microsoft.com/office/drawing/2014/main" id="{69DAE7F0-D2EF-41D2-980A-A3B3D11A8258}"/>
              </a:ext>
            </a:extLst>
          </p:cNvPr>
          <p:cNvPicPr>
            <a:picLocks noChangeAspect="1"/>
          </p:cNvPicPr>
          <p:nvPr/>
        </p:nvPicPr>
        <p:blipFill>
          <a:blip r:embed="rId3" cstate="print"/>
          <a:stretch>
            <a:fillRect/>
          </a:stretch>
        </p:blipFill>
        <p:spPr>
          <a:xfrm>
            <a:off x="2715538" y="927733"/>
            <a:ext cx="2001714" cy="448518"/>
          </a:xfrm>
          <a:prstGeom prst="rect">
            <a:avLst/>
          </a:prstGeom>
        </p:spPr>
      </p:pic>
      <p:pic>
        <p:nvPicPr>
          <p:cNvPr id="16" name="Picture 15">
            <a:extLst>
              <a:ext uri="{FF2B5EF4-FFF2-40B4-BE49-F238E27FC236}">
                <a16:creationId xmlns:a16="http://schemas.microsoft.com/office/drawing/2014/main" id="{6E32EFF7-A440-4125-B92C-5181D8F7E5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4503" y="2390250"/>
            <a:ext cx="1497958" cy="334686"/>
          </a:xfrm>
          <a:prstGeom prst="rect">
            <a:avLst/>
          </a:prstGeom>
        </p:spPr>
      </p:pic>
      <p:sp>
        <p:nvSpPr>
          <p:cNvPr id="17" name="TextBox 16">
            <a:extLst>
              <a:ext uri="{FF2B5EF4-FFF2-40B4-BE49-F238E27FC236}">
                <a16:creationId xmlns:a16="http://schemas.microsoft.com/office/drawing/2014/main" id="{1334B5D6-2887-4558-81E6-357B9E2D2A59}"/>
              </a:ext>
            </a:extLst>
          </p:cNvPr>
          <p:cNvSpPr txBox="1"/>
          <p:nvPr/>
        </p:nvSpPr>
        <p:spPr>
          <a:xfrm>
            <a:off x="4972332" y="2354843"/>
            <a:ext cx="6762465" cy="369332"/>
          </a:xfrm>
          <a:prstGeom prst="rect">
            <a:avLst/>
          </a:prstGeom>
          <a:noFill/>
        </p:spPr>
        <p:txBody>
          <a:bodyPr wrap="square" rtlCol="0">
            <a:spAutoFit/>
          </a:bodyPr>
          <a:lstStyle/>
          <a:p>
            <a:r>
              <a:rPr lang="en-GB" dirty="0"/>
              <a:t>Investment from and strategic partnership with ASM International</a:t>
            </a:r>
            <a:endParaRPr lang="en-US" dirty="0"/>
          </a:p>
        </p:txBody>
      </p:sp>
      <p:sp>
        <p:nvSpPr>
          <p:cNvPr id="18" name="TextBox 17">
            <a:extLst>
              <a:ext uri="{FF2B5EF4-FFF2-40B4-BE49-F238E27FC236}">
                <a16:creationId xmlns:a16="http://schemas.microsoft.com/office/drawing/2014/main" id="{8A0F8AEE-87AB-4489-95F6-74146DE99503}"/>
              </a:ext>
            </a:extLst>
          </p:cNvPr>
          <p:cNvSpPr txBox="1"/>
          <p:nvPr/>
        </p:nvSpPr>
        <p:spPr>
          <a:xfrm>
            <a:off x="4972333" y="3237903"/>
            <a:ext cx="6019089" cy="646331"/>
          </a:xfrm>
          <a:prstGeom prst="rect">
            <a:avLst/>
          </a:prstGeom>
          <a:noFill/>
        </p:spPr>
        <p:txBody>
          <a:bodyPr wrap="square" rtlCol="0">
            <a:spAutoFit/>
          </a:bodyPr>
          <a:lstStyle/>
          <a:p>
            <a:r>
              <a:rPr lang="en-GB" dirty="0"/>
              <a:t>Education Division founded to support CES EduPack and the growth in Academic collaborations and Resource Development</a:t>
            </a:r>
            <a:endParaRPr lang="en-US" dirty="0"/>
          </a:p>
        </p:txBody>
      </p:sp>
      <p:sp>
        <p:nvSpPr>
          <p:cNvPr id="20" name="TextBox 19">
            <a:extLst>
              <a:ext uri="{FF2B5EF4-FFF2-40B4-BE49-F238E27FC236}">
                <a16:creationId xmlns:a16="http://schemas.microsoft.com/office/drawing/2014/main" id="{606577D5-D813-401E-8FBC-0BB3808ECF77}"/>
              </a:ext>
            </a:extLst>
          </p:cNvPr>
          <p:cNvSpPr txBox="1"/>
          <p:nvPr/>
        </p:nvSpPr>
        <p:spPr>
          <a:xfrm>
            <a:off x="4978771" y="4215630"/>
            <a:ext cx="6381463" cy="646331"/>
          </a:xfrm>
          <a:prstGeom prst="rect">
            <a:avLst/>
          </a:prstGeom>
          <a:noFill/>
        </p:spPr>
        <p:txBody>
          <a:bodyPr wrap="square" rtlCol="0">
            <a:spAutoFit/>
          </a:bodyPr>
          <a:lstStyle/>
          <a:p>
            <a:r>
              <a:rPr lang="en-GB" dirty="0"/>
              <a:t>Granta Design acquired by ANSYS, Inc. the global leader in engineering simulation</a:t>
            </a:r>
            <a:endParaRPr lang="en-US" dirty="0"/>
          </a:p>
        </p:txBody>
      </p:sp>
      <p:sp>
        <p:nvSpPr>
          <p:cNvPr id="21" name="Oval 20">
            <a:extLst>
              <a:ext uri="{FF2B5EF4-FFF2-40B4-BE49-F238E27FC236}">
                <a16:creationId xmlns:a16="http://schemas.microsoft.com/office/drawing/2014/main" id="{F2BA0531-7AE2-4A21-87E5-8757BAB3F8AD}"/>
              </a:ext>
            </a:extLst>
          </p:cNvPr>
          <p:cNvSpPr/>
          <p:nvPr/>
        </p:nvSpPr>
        <p:spPr>
          <a:xfrm>
            <a:off x="2291052" y="5475472"/>
            <a:ext cx="220431" cy="2204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AC7ACE9-69DF-415E-842B-64330167CF25}"/>
              </a:ext>
            </a:extLst>
          </p:cNvPr>
          <p:cNvSpPr txBox="1"/>
          <p:nvPr/>
        </p:nvSpPr>
        <p:spPr>
          <a:xfrm>
            <a:off x="1462415" y="5406127"/>
            <a:ext cx="652743" cy="369332"/>
          </a:xfrm>
          <a:prstGeom prst="rect">
            <a:avLst/>
          </a:prstGeom>
          <a:noFill/>
        </p:spPr>
        <p:txBody>
          <a:bodyPr wrap="none" rtlCol="0">
            <a:spAutoFit/>
          </a:bodyPr>
          <a:lstStyle/>
          <a:p>
            <a:r>
              <a:rPr lang="en-GB"/>
              <a:t>2020</a:t>
            </a:r>
            <a:endParaRPr lang="en-US"/>
          </a:p>
        </p:txBody>
      </p:sp>
      <p:sp>
        <p:nvSpPr>
          <p:cNvPr id="23" name="TextBox 22">
            <a:extLst>
              <a:ext uri="{FF2B5EF4-FFF2-40B4-BE49-F238E27FC236}">
                <a16:creationId xmlns:a16="http://schemas.microsoft.com/office/drawing/2014/main" id="{63C61A9F-B1A8-45CE-A426-580B75BF1FBC}"/>
              </a:ext>
            </a:extLst>
          </p:cNvPr>
          <p:cNvSpPr txBox="1"/>
          <p:nvPr/>
        </p:nvSpPr>
        <p:spPr>
          <a:xfrm>
            <a:off x="4972334" y="5326571"/>
            <a:ext cx="5506454" cy="369332"/>
          </a:xfrm>
          <a:prstGeom prst="rect">
            <a:avLst/>
          </a:prstGeom>
          <a:noFill/>
        </p:spPr>
        <p:txBody>
          <a:bodyPr wrap="square" rtlCol="0">
            <a:spAutoFit/>
          </a:bodyPr>
          <a:lstStyle/>
          <a:p>
            <a:r>
              <a:rPr lang="en-GB" dirty="0"/>
              <a:t>CES EduPack </a:t>
            </a:r>
            <a:r>
              <a:rPr lang="en-GB" i="1" dirty="0"/>
              <a:t>rebranded</a:t>
            </a:r>
            <a:r>
              <a:rPr lang="en-GB" dirty="0"/>
              <a:t> </a:t>
            </a:r>
            <a:r>
              <a:rPr lang="en-GB" b="1" dirty="0"/>
              <a:t>GRANTA EduPack</a:t>
            </a:r>
            <a:endParaRPr lang="en-US" b="1" dirty="0"/>
          </a:p>
        </p:txBody>
      </p:sp>
      <p:sp>
        <p:nvSpPr>
          <p:cNvPr id="24" name="TextBox 23">
            <a:extLst>
              <a:ext uri="{FF2B5EF4-FFF2-40B4-BE49-F238E27FC236}">
                <a16:creationId xmlns:a16="http://schemas.microsoft.com/office/drawing/2014/main" id="{3BE94EBF-0D1D-4C6B-91CD-35FD482216FA}"/>
              </a:ext>
            </a:extLst>
          </p:cNvPr>
          <p:cNvSpPr txBox="1"/>
          <p:nvPr/>
        </p:nvSpPr>
        <p:spPr>
          <a:xfrm>
            <a:off x="4978771" y="1525414"/>
            <a:ext cx="6152868" cy="646331"/>
          </a:xfrm>
          <a:prstGeom prst="rect">
            <a:avLst/>
          </a:prstGeom>
          <a:noFill/>
        </p:spPr>
        <p:txBody>
          <a:bodyPr wrap="square" rtlCol="0">
            <a:spAutoFit/>
          </a:bodyPr>
          <a:lstStyle/>
          <a:p>
            <a:r>
              <a:rPr lang="en-GB" dirty="0"/>
              <a:t>Development of Cambridge Engineering Selector (CES) for academia and industry plus a new industry product GRANTA MI</a:t>
            </a:r>
            <a:endParaRPr lang="en-US" dirty="0"/>
          </a:p>
        </p:txBody>
      </p:sp>
      <p:pic>
        <p:nvPicPr>
          <p:cNvPr id="25" name="Picture 24" descr="A close up of a sign&#10;&#10;Description automatically generated">
            <a:extLst>
              <a:ext uri="{FF2B5EF4-FFF2-40B4-BE49-F238E27FC236}">
                <a16:creationId xmlns:a16="http://schemas.microsoft.com/office/drawing/2014/main" id="{B2C9E0D3-2E53-4ECA-AD66-E2F583A27E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04503" y="3304562"/>
            <a:ext cx="1899379" cy="477357"/>
          </a:xfrm>
          <a:prstGeom prst="rect">
            <a:avLst/>
          </a:prstGeom>
        </p:spPr>
      </p:pic>
      <p:pic>
        <p:nvPicPr>
          <p:cNvPr id="26" name="Picture 25" descr="A picture containing clock, keyboard, computer, white&#10;&#10;Description automatically generated">
            <a:extLst>
              <a:ext uri="{FF2B5EF4-FFF2-40B4-BE49-F238E27FC236}">
                <a16:creationId xmlns:a16="http://schemas.microsoft.com/office/drawing/2014/main" id="{AED36B51-11B6-43C6-8BB6-0BAA2BA240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15539" y="1690025"/>
            <a:ext cx="1551662" cy="292264"/>
          </a:xfrm>
          <a:prstGeom prst="rect">
            <a:avLst/>
          </a:prstGeom>
        </p:spPr>
      </p:pic>
      <p:cxnSp>
        <p:nvCxnSpPr>
          <p:cNvPr id="27" name="Straight Connector 26">
            <a:extLst>
              <a:ext uri="{FF2B5EF4-FFF2-40B4-BE49-F238E27FC236}">
                <a16:creationId xmlns:a16="http://schemas.microsoft.com/office/drawing/2014/main" id="{F78BF420-6115-4050-9F32-1A9C7AFDD0EF}"/>
              </a:ext>
            </a:extLst>
          </p:cNvPr>
          <p:cNvCxnSpPr>
            <a:cxnSpLocks/>
          </p:cNvCxnSpPr>
          <p:nvPr/>
        </p:nvCxnSpPr>
        <p:spPr>
          <a:xfrm>
            <a:off x="2397636" y="1174762"/>
            <a:ext cx="0" cy="465494"/>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E5C4A9A-E1CC-4959-8696-E677DEE00588}"/>
              </a:ext>
            </a:extLst>
          </p:cNvPr>
          <p:cNvCxnSpPr>
            <a:cxnSpLocks/>
          </p:cNvCxnSpPr>
          <p:nvPr/>
        </p:nvCxnSpPr>
        <p:spPr>
          <a:xfrm>
            <a:off x="2397636" y="3613820"/>
            <a:ext cx="0" cy="75600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31F6826-558D-4B19-924A-363B252A6A40}"/>
              </a:ext>
            </a:extLst>
          </p:cNvPr>
          <p:cNvCxnSpPr>
            <a:cxnSpLocks/>
          </p:cNvCxnSpPr>
          <p:nvPr/>
        </p:nvCxnSpPr>
        <p:spPr>
          <a:xfrm>
            <a:off x="2397637" y="4595835"/>
            <a:ext cx="1" cy="879637"/>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C2F45BD-1D21-4790-B957-DC3EFF0577A4}"/>
              </a:ext>
            </a:extLst>
          </p:cNvPr>
          <p:cNvSpPr txBox="1"/>
          <p:nvPr/>
        </p:nvSpPr>
        <p:spPr>
          <a:xfrm>
            <a:off x="1457865" y="3345494"/>
            <a:ext cx="652743" cy="369332"/>
          </a:xfrm>
          <a:prstGeom prst="rect">
            <a:avLst/>
          </a:prstGeom>
          <a:noFill/>
        </p:spPr>
        <p:txBody>
          <a:bodyPr wrap="none" rtlCol="0">
            <a:spAutoFit/>
          </a:bodyPr>
          <a:lstStyle/>
          <a:p>
            <a:r>
              <a:rPr lang="en-GB" dirty="0"/>
              <a:t>2011</a:t>
            </a:r>
            <a:endParaRPr lang="en-US" dirty="0"/>
          </a:p>
        </p:txBody>
      </p:sp>
      <p:cxnSp>
        <p:nvCxnSpPr>
          <p:cNvPr id="32" name="Straight Connector 31">
            <a:extLst>
              <a:ext uri="{FF2B5EF4-FFF2-40B4-BE49-F238E27FC236}">
                <a16:creationId xmlns:a16="http://schemas.microsoft.com/office/drawing/2014/main" id="{1BAFFE7E-B47E-4BA7-BA66-AF5B26785C48}"/>
              </a:ext>
            </a:extLst>
          </p:cNvPr>
          <p:cNvCxnSpPr>
            <a:cxnSpLocks/>
          </p:cNvCxnSpPr>
          <p:nvPr/>
        </p:nvCxnSpPr>
        <p:spPr>
          <a:xfrm>
            <a:off x="2406878" y="2679498"/>
            <a:ext cx="0" cy="72000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B18AA13-88B5-437B-B385-28C5BC9877EF}"/>
              </a:ext>
            </a:extLst>
          </p:cNvPr>
          <p:cNvCxnSpPr>
            <a:cxnSpLocks/>
          </p:cNvCxnSpPr>
          <p:nvPr/>
        </p:nvCxnSpPr>
        <p:spPr>
          <a:xfrm>
            <a:off x="2397636" y="1899519"/>
            <a:ext cx="0" cy="54000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pic>
        <p:nvPicPr>
          <p:cNvPr id="34" name="Picture 33">
            <a:extLst>
              <a:ext uri="{FF2B5EF4-FFF2-40B4-BE49-F238E27FC236}">
                <a16:creationId xmlns:a16="http://schemas.microsoft.com/office/drawing/2014/main" id="{8511AA9E-CC52-487B-AE49-A0D8AB64348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87693" y="4274018"/>
            <a:ext cx="1579508" cy="529556"/>
          </a:xfrm>
          <a:prstGeom prst="rect">
            <a:avLst/>
          </a:prstGeom>
        </p:spPr>
      </p:pic>
      <p:sp>
        <p:nvSpPr>
          <p:cNvPr id="2" name="Slide Number Placeholder 1">
            <a:extLst>
              <a:ext uri="{FF2B5EF4-FFF2-40B4-BE49-F238E27FC236}">
                <a16:creationId xmlns:a16="http://schemas.microsoft.com/office/drawing/2014/main" id="{7E5613FC-B5D5-40A9-B2DC-D09BF7946B2C}"/>
              </a:ext>
            </a:extLst>
          </p:cNvPr>
          <p:cNvSpPr>
            <a:spLocks noGrp="1"/>
          </p:cNvSpPr>
          <p:nvPr>
            <p:ph type="sldNum" sz="quarter" idx="11"/>
          </p:nvPr>
        </p:nvSpPr>
        <p:spPr/>
        <p:txBody>
          <a:bodyPr/>
          <a:lstStyle/>
          <a:p>
            <a:fld id="{F0D23093-2AB0-F74C-B865-1A12A15B650E}" type="slidenum">
              <a:rPr lang="en-US" smtClean="0"/>
              <a:pPr/>
              <a:t>3</a:t>
            </a:fld>
            <a:endParaRPr lang="en-US" dirty="0"/>
          </a:p>
        </p:txBody>
      </p:sp>
      <p:pic>
        <p:nvPicPr>
          <p:cNvPr id="5" name="Picture 2">
            <a:extLst>
              <a:ext uri="{FF2B5EF4-FFF2-40B4-BE49-F238E27FC236}">
                <a16:creationId xmlns:a16="http://schemas.microsoft.com/office/drawing/2014/main" id="{FD088A39-1D0C-497C-8A82-C15D039C8A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1317" y="5119562"/>
            <a:ext cx="1545884" cy="81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6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148581"/>
            <a:ext cx="10972799" cy="845837"/>
          </a:xfrm>
        </p:spPr>
        <p:txBody>
          <a:bodyPr/>
          <a:lstStyle/>
          <a:p>
            <a:r>
              <a:rPr lang="en-US" dirty="0"/>
              <a:t> Student Engagement Levels</a:t>
            </a:r>
          </a:p>
        </p:txBody>
      </p:sp>
      <p:pic>
        <p:nvPicPr>
          <p:cNvPr id="3" name="Picture 2" descr="A screenshot of a video game&#10;&#10;Description automatically generated">
            <a:extLst>
              <a:ext uri="{FF2B5EF4-FFF2-40B4-BE49-F238E27FC236}">
                <a16:creationId xmlns:a16="http://schemas.microsoft.com/office/drawing/2014/main" id="{8D9450AB-2816-4356-9902-87D01A418079}"/>
              </a:ext>
            </a:extLst>
          </p:cNvPr>
          <p:cNvPicPr/>
          <p:nvPr/>
        </p:nvPicPr>
        <p:blipFill rotWithShape="1">
          <a:blip r:embed="rId6" cstate="print">
            <a:extLst>
              <a:ext uri="{28A0092B-C50C-407E-A947-70E740481C1C}">
                <a14:useLocalDpi xmlns:a14="http://schemas.microsoft.com/office/drawing/2010/main" val="0"/>
              </a:ext>
            </a:extLst>
          </a:blip>
          <a:srcRect l="-1" r="-8592" b="28382"/>
          <a:stretch/>
        </p:blipFill>
        <p:spPr bwMode="auto">
          <a:xfrm>
            <a:off x="1553004" y="908906"/>
            <a:ext cx="9733038" cy="2413410"/>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373DE5B8-7F26-4EC8-82E4-8C6299303B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grpSp>
        <p:nvGrpSpPr>
          <p:cNvPr id="25" name="Group 24">
            <a:extLst>
              <a:ext uri="{FF2B5EF4-FFF2-40B4-BE49-F238E27FC236}">
                <a16:creationId xmlns:a16="http://schemas.microsoft.com/office/drawing/2014/main" id="{C13A2128-9989-46FD-A8CD-90175DED9E5E}"/>
              </a:ext>
            </a:extLst>
          </p:cNvPr>
          <p:cNvGrpSpPr/>
          <p:nvPr/>
        </p:nvGrpSpPr>
        <p:grpSpPr>
          <a:xfrm>
            <a:off x="380074" y="3429000"/>
            <a:ext cx="11193062" cy="914400"/>
            <a:chOff x="380074" y="3429000"/>
            <a:chExt cx="11193062" cy="914400"/>
          </a:xfrm>
        </p:grpSpPr>
        <p:sp>
          <p:nvSpPr>
            <p:cNvPr id="2" name="TextBox 1">
              <a:extLst>
                <a:ext uri="{FF2B5EF4-FFF2-40B4-BE49-F238E27FC236}">
                  <a16:creationId xmlns:a16="http://schemas.microsoft.com/office/drawing/2014/main" id="{A2947868-889E-4997-8E70-9005494AD8AE}"/>
                </a:ext>
              </a:extLst>
            </p:cNvPr>
            <p:cNvSpPr txBox="1"/>
            <p:nvPr/>
          </p:nvSpPr>
          <p:spPr>
            <a:xfrm>
              <a:off x="3358767" y="3974068"/>
              <a:ext cx="5087416" cy="369332"/>
            </a:xfrm>
            <a:prstGeom prst="rect">
              <a:avLst/>
            </a:prstGeom>
            <a:noFill/>
          </p:spPr>
          <p:txBody>
            <a:bodyPr wrap="square" rtlCol="0">
              <a:spAutoFit/>
            </a:bodyPr>
            <a:lstStyle/>
            <a:p>
              <a:pPr algn="ctr"/>
              <a:r>
                <a:rPr lang="en-US" b="1" dirty="0"/>
                <a:t>Passive &lt; Active &lt; Constructive &lt; Interactive</a:t>
              </a:r>
            </a:p>
          </p:txBody>
        </p:sp>
        <p:pic>
          <p:nvPicPr>
            <p:cNvPr id="4" name="Graphic 3" descr="Classroom">
              <a:extLst>
                <a:ext uri="{FF2B5EF4-FFF2-40B4-BE49-F238E27FC236}">
                  <a16:creationId xmlns:a16="http://schemas.microsoft.com/office/drawing/2014/main" id="{192A3322-7DD8-42EC-B5F5-BE3F036352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0074" y="3429000"/>
              <a:ext cx="914400" cy="914400"/>
            </a:xfrm>
            <a:prstGeom prst="rect">
              <a:avLst/>
            </a:prstGeom>
          </p:spPr>
        </p:pic>
        <p:pic>
          <p:nvPicPr>
            <p:cNvPr id="5" name="Picture 4">
              <a:extLst>
                <a:ext uri="{FF2B5EF4-FFF2-40B4-BE49-F238E27FC236}">
                  <a16:creationId xmlns:a16="http://schemas.microsoft.com/office/drawing/2014/main" id="{66E86884-46D5-4D3C-8008-81FCC4C43CDD}"/>
                </a:ext>
              </a:extLst>
            </p:cNvPr>
            <p:cNvPicPr>
              <a:picLocks noChangeAspect="1"/>
            </p:cNvPicPr>
            <p:nvPr/>
          </p:nvPicPr>
          <p:blipFill>
            <a:blip r:embed="rId10"/>
            <a:stretch>
              <a:fillRect/>
            </a:stretch>
          </p:blipFill>
          <p:spPr>
            <a:xfrm>
              <a:off x="10591800" y="3629701"/>
              <a:ext cx="981336" cy="713699"/>
            </a:xfrm>
            <a:prstGeom prst="rect">
              <a:avLst/>
            </a:prstGeom>
          </p:spPr>
        </p:pic>
        <p:cxnSp>
          <p:nvCxnSpPr>
            <p:cNvPr id="11" name="Straight Arrow Connector 10">
              <a:extLst>
                <a:ext uri="{FF2B5EF4-FFF2-40B4-BE49-F238E27FC236}">
                  <a16:creationId xmlns:a16="http://schemas.microsoft.com/office/drawing/2014/main" id="{F1484937-9599-44C3-9BC7-2C2479AD9449}"/>
                </a:ext>
              </a:extLst>
            </p:cNvPr>
            <p:cNvCxnSpPr>
              <a:cxnSpLocks/>
            </p:cNvCxnSpPr>
            <p:nvPr/>
          </p:nvCxnSpPr>
          <p:spPr>
            <a:xfrm>
              <a:off x="1524000" y="3969229"/>
              <a:ext cx="8707719" cy="0"/>
            </a:xfrm>
            <a:prstGeom prst="straightConnector1">
              <a:avLst/>
            </a:prstGeom>
            <a:ln w="38100">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0298A22-29BE-49F4-8B10-8C09C692A028}"/>
              </a:ext>
            </a:extLst>
          </p:cNvPr>
          <p:cNvSpPr txBox="1"/>
          <p:nvPr/>
        </p:nvSpPr>
        <p:spPr>
          <a:xfrm>
            <a:off x="1616999" y="3276600"/>
            <a:ext cx="8710744" cy="523220"/>
          </a:xfrm>
          <a:prstGeom prst="rect">
            <a:avLst/>
          </a:prstGeom>
          <a:noFill/>
        </p:spPr>
        <p:txBody>
          <a:bodyPr wrap="square">
            <a:spAutoFit/>
          </a:bodyPr>
          <a:lstStyle/>
          <a:p>
            <a:r>
              <a:rPr lang="en-GB" sz="1400" dirty="0">
                <a:effectLst/>
                <a:latin typeface="Calibri" panose="020F0502020204030204" pitchFamily="34" charset="0"/>
                <a:ea typeface="Calibri" panose="020F0502020204030204" pitchFamily="34" charset="0"/>
              </a:rPr>
              <a:t>Tyler, K., &amp; Fredriksson, C., &amp; Tyler, K. (2020, June), </a:t>
            </a:r>
            <a:r>
              <a:rPr lang="en-GB" sz="1400" i="1" dirty="0">
                <a:effectLst/>
                <a:latin typeface="Calibri" panose="020F0502020204030204" pitchFamily="34" charset="0"/>
                <a:ea typeface="Calibri" panose="020F0502020204030204" pitchFamily="34" charset="0"/>
              </a:rPr>
              <a:t>Software Support for Materials-related Active Learning</a:t>
            </a:r>
            <a:r>
              <a:rPr lang="en-GB" sz="1400" dirty="0">
                <a:effectLst/>
                <a:latin typeface="Calibri" panose="020F0502020204030204" pitchFamily="34" charset="0"/>
                <a:ea typeface="Calibri" panose="020F0502020204030204" pitchFamily="34" charset="0"/>
              </a:rPr>
              <a:t> Paper presented at 2020 ASEE Virtual Annual Conference Content Access, Virtual On line . </a:t>
            </a:r>
            <a:r>
              <a:rPr lang="en-GB" sz="1400" u="sng" dirty="0">
                <a:solidFill>
                  <a:srgbClr val="FFB71B"/>
                </a:solidFill>
                <a:effectLst/>
                <a:latin typeface="Calibri" panose="020F0502020204030204" pitchFamily="34" charset="0"/>
                <a:ea typeface="Calibri" panose="020F0502020204030204" pitchFamily="34" charset="0"/>
                <a:hlinkClick r:id="rId11">
                  <a:extLst>
                    <a:ext uri="{A12FA001-AC4F-418D-AE19-62706E023703}">
                      <ahyp:hlinkClr xmlns:ahyp="http://schemas.microsoft.com/office/drawing/2018/hyperlinkcolor" val="tx"/>
                    </a:ext>
                  </a:extLst>
                </a:hlinkClick>
              </a:rPr>
              <a:t>https://peer.asee.org/35197</a:t>
            </a:r>
            <a:endParaRPr lang="en-GB" sz="1400" dirty="0">
              <a:solidFill>
                <a:srgbClr val="FFB71B"/>
              </a:solidFill>
              <a:effectLst/>
              <a:latin typeface="Calibri" panose="020F0502020204030204" pitchFamily="34" charset="0"/>
              <a:ea typeface="Calibri" panose="020F0502020204030204" pitchFamily="34" charset="0"/>
            </a:endParaRPr>
          </a:p>
        </p:txBody>
      </p:sp>
      <p:sp>
        <p:nvSpPr>
          <p:cNvPr id="19" name="Rectangle 18">
            <a:extLst>
              <a:ext uri="{FF2B5EF4-FFF2-40B4-BE49-F238E27FC236}">
                <a16:creationId xmlns:a16="http://schemas.microsoft.com/office/drawing/2014/main" id="{30A9BFE4-58FE-409C-A69B-CBEA86962222}"/>
              </a:ext>
            </a:extLst>
          </p:cNvPr>
          <p:cNvSpPr/>
          <p:nvPr/>
        </p:nvSpPr>
        <p:spPr>
          <a:xfrm>
            <a:off x="1993253" y="5889896"/>
            <a:ext cx="7551746" cy="246221"/>
          </a:xfrm>
          <a:prstGeom prst="rect">
            <a:avLst/>
          </a:prstGeom>
        </p:spPr>
        <p:txBody>
          <a:bodyPr wrap="square">
            <a:spAutoFit/>
          </a:bodyPr>
          <a:lstStyle/>
          <a:p>
            <a:r>
              <a:rPr lang="en-US" sz="1000" dirty="0"/>
              <a:t>Chi, M. T. H. Active‐constructive‐interactive: A conceptual framework for differentiating learning activities. </a:t>
            </a:r>
            <a:r>
              <a:rPr lang="en-US" sz="1000" i="1" dirty="0"/>
              <a:t>Top. Cogn. Sci.</a:t>
            </a:r>
            <a:r>
              <a:rPr lang="en-US" sz="1000" dirty="0"/>
              <a:t> </a:t>
            </a:r>
            <a:r>
              <a:rPr lang="en-US" sz="1000" b="1" dirty="0"/>
              <a:t>1</a:t>
            </a:r>
            <a:r>
              <a:rPr lang="en-US" sz="1000" dirty="0"/>
              <a:t>, 73–105 (2009).</a:t>
            </a:r>
          </a:p>
        </p:txBody>
      </p:sp>
      <p:sp>
        <p:nvSpPr>
          <p:cNvPr id="20" name="Slide Number Placeholder 1">
            <a:extLst>
              <a:ext uri="{FF2B5EF4-FFF2-40B4-BE49-F238E27FC236}">
                <a16:creationId xmlns:a16="http://schemas.microsoft.com/office/drawing/2014/main" id="{8B90678C-90F4-4861-8E65-6B097A520D19}"/>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4</a:t>
            </a:fld>
            <a:endParaRPr lang="en-US" dirty="0"/>
          </a:p>
        </p:txBody>
      </p:sp>
      <p:sp>
        <p:nvSpPr>
          <p:cNvPr id="21" name="Content Placeholder 5">
            <a:extLst>
              <a:ext uri="{FF2B5EF4-FFF2-40B4-BE49-F238E27FC236}">
                <a16:creationId xmlns:a16="http://schemas.microsoft.com/office/drawing/2014/main" id="{B35AF52B-6FA3-43EB-9A79-FD87F7ACEF01}"/>
              </a:ext>
            </a:extLst>
          </p:cNvPr>
          <p:cNvSpPr txBox="1">
            <a:spLocks/>
          </p:cNvSpPr>
          <p:nvPr/>
        </p:nvSpPr>
        <p:spPr>
          <a:xfrm>
            <a:off x="3431221" y="4323606"/>
            <a:ext cx="2125451" cy="134700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US" sz="1800">
                <a:latin typeface="+mn-lt"/>
              </a:rPr>
              <a:t>Doing something, often </a:t>
            </a:r>
            <a:r>
              <a:rPr lang="en-US" sz="1800" i="1">
                <a:latin typeface="+mn-lt"/>
              </a:rPr>
              <a:t>physical </a:t>
            </a:r>
          </a:p>
          <a:p>
            <a:pPr>
              <a:lnSpc>
                <a:spcPct val="110000"/>
              </a:lnSpc>
              <a:spcBef>
                <a:spcPts val="0"/>
              </a:spcBef>
            </a:pPr>
            <a:r>
              <a:rPr lang="en-US" sz="1800">
                <a:latin typeface="+mn-lt"/>
              </a:rPr>
              <a:t>Ex: clickers, taking notes</a:t>
            </a:r>
            <a:endParaRPr lang="en-US" sz="1800" dirty="0">
              <a:latin typeface="+mn-lt"/>
            </a:endParaRPr>
          </a:p>
        </p:txBody>
      </p:sp>
      <p:sp>
        <p:nvSpPr>
          <p:cNvPr id="22" name="Content Placeholder 5">
            <a:extLst>
              <a:ext uri="{FF2B5EF4-FFF2-40B4-BE49-F238E27FC236}">
                <a16:creationId xmlns:a16="http://schemas.microsoft.com/office/drawing/2014/main" id="{D1943283-A3F7-4AE9-AD19-61B0219FAD6F}"/>
              </a:ext>
            </a:extLst>
          </p:cNvPr>
          <p:cNvSpPr txBox="1">
            <a:spLocks/>
          </p:cNvSpPr>
          <p:nvPr/>
        </p:nvSpPr>
        <p:spPr>
          <a:xfrm>
            <a:off x="8216295" y="4338562"/>
            <a:ext cx="2346757" cy="1446752"/>
          </a:xfrm>
        </p:spPr>
        <p:txBody>
          <a:bodyPr/>
          <a:lstStyle>
            <a:lvl1pPr marL="257175" indent="-257175"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sz="1800" dirty="0">
                <a:latin typeface="+mn-lt"/>
              </a:rPr>
              <a:t>Creating dialogue within a group around the topic</a:t>
            </a:r>
          </a:p>
          <a:p>
            <a:pPr>
              <a:spcBef>
                <a:spcPts val="0"/>
              </a:spcBef>
            </a:pPr>
            <a:r>
              <a:rPr lang="en-US" sz="1800" dirty="0">
                <a:latin typeface="+mn-lt"/>
              </a:rPr>
              <a:t>Ex: discussions with peers or instructors</a:t>
            </a:r>
          </a:p>
        </p:txBody>
      </p:sp>
      <p:sp>
        <p:nvSpPr>
          <p:cNvPr id="23" name="Content Placeholder 5">
            <a:extLst>
              <a:ext uri="{FF2B5EF4-FFF2-40B4-BE49-F238E27FC236}">
                <a16:creationId xmlns:a16="http://schemas.microsoft.com/office/drawing/2014/main" id="{08D6A214-C6C8-4311-98B4-CB844A9F168A}"/>
              </a:ext>
            </a:extLst>
          </p:cNvPr>
          <p:cNvSpPr txBox="1">
            <a:spLocks/>
          </p:cNvSpPr>
          <p:nvPr/>
        </p:nvSpPr>
        <p:spPr>
          <a:xfrm>
            <a:off x="5629126" y="4343400"/>
            <a:ext cx="2834068" cy="1609529"/>
          </a:xfrm>
        </p:spPr>
        <p:txBody>
          <a:bodyPr/>
          <a:lstStyle>
            <a:lvl1pPr marL="257175" indent="-257175"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sz="1800" dirty="0">
                <a:latin typeface="+mn-lt"/>
              </a:rPr>
              <a:t>Producing additional outputs </a:t>
            </a:r>
            <a:r>
              <a:rPr lang="en-US" sz="1800" i="1" dirty="0">
                <a:latin typeface="+mn-lt"/>
              </a:rPr>
              <a:t>beyond</a:t>
            </a:r>
            <a:r>
              <a:rPr lang="en-US" sz="1800" dirty="0">
                <a:latin typeface="+mn-lt"/>
              </a:rPr>
              <a:t> what is taught in class</a:t>
            </a:r>
          </a:p>
          <a:p>
            <a:pPr>
              <a:spcBef>
                <a:spcPts val="0"/>
              </a:spcBef>
            </a:pPr>
            <a:r>
              <a:rPr lang="en-US" sz="1800" dirty="0">
                <a:latin typeface="+mn-lt"/>
              </a:rPr>
              <a:t>Ex: Linking topics together, argumentation</a:t>
            </a:r>
          </a:p>
        </p:txBody>
      </p:sp>
      <p:sp>
        <p:nvSpPr>
          <p:cNvPr id="24" name="Content Placeholder 5">
            <a:extLst>
              <a:ext uri="{FF2B5EF4-FFF2-40B4-BE49-F238E27FC236}">
                <a16:creationId xmlns:a16="http://schemas.microsoft.com/office/drawing/2014/main" id="{5AF06B66-D800-4EF7-AB6B-FC582F1DE801}"/>
              </a:ext>
            </a:extLst>
          </p:cNvPr>
          <p:cNvSpPr txBox="1">
            <a:spLocks/>
          </p:cNvSpPr>
          <p:nvPr/>
        </p:nvSpPr>
        <p:spPr>
          <a:xfrm>
            <a:off x="1303548" y="4321571"/>
            <a:ext cx="2125452" cy="1485572"/>
          </a:xfrm>
        </p:spPr>
        <p:txBody>
          <a:bodyPr/>
          <a:lstStyle>
            <a:lvl1pPr marL="257175" indent="-257175"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sz="1800" dirty="0">
                <a:latin typeface="+mn-lt"/>
              </a:rPr>
              <a:t>New information is presented to students in a non-engaging fashion</a:t>
            </a:r>
          </a:p>
          <a:p>
            <a:pPr>
              <a:spcBef>
                <a:spcPts val="0"/>
              </a:spcBef>
            </a:pPr>
            <a:r>
              <a:rPr lang="en-US" sz="1800" dirty="0">
                <a:latin typeface="+mn-lt"/>
              </a:rPr>
              <a:t>Ex: Lecture</a:t>
            </a:r>
          </a:p>
        </p:txBody>
      </p:sp>
    </p:spTree>
    <p:custDataLst>
      <p:tags r:id="rId1"/>
    </p:custDataLst>
    <p:extLst>
      <p:ext uri="{BB962C8B-B14F-4D97-AF65-F5344CB8AC3E}">
        <p14:creationId xmlns:p14="http://schemas.microsoft.com/office/powerpoint/2010/main" val="792286024"/>
      </p:ext>
    </p:extLst>
  </p:cSld>
  <p:clrMapOvr>
    <a:masterClrMapping/>
  </p:clrMapOvr>
  <mc:AlternateContent xmlns:mc="http://schemas.openxmlformats.org/markup-compatibility/2006" xmlns:p14="http://schemas.microsoft.com/office/powerpoint/2010/main">
    <mc:Choice Requires="p14">
      <p:transition p14:dur="0" advTm="109252"/>
    </mc:Choice>
    <mc:Fallback xmlns="">
      <p:transition advTm="1092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19"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8A355-F9BB-4BA2-A8CB-E24870D43A19}"/>
              </a:ext>
            </a:extLst>
          </p:cNvPr>
          <p:cNvSpPr/>
          <p:nvPr/>
        </p:nvSpPr>
        <p:spPr>
          <a:xfrm>
            <a:off x="609600" y="5833646"/>
            <a:ext cx="9509068" cy="338554"/>
          </a:xfrm>
          <a:prstGeom prst="rect">
            <a:avLst/>
          </a:prstGeom>
        </p:spPr>
        <p:txBody>
          <a:bodyPr wrap="square">
            <a:spAutoFit/>
          </a:bodyPr>
          <a:lstStyle/>
          <a:p>
            <a:pPr algn="ctr"/>
            <a:r>
              <a:rPr lang="en-US" sz="1600" dirty="0"/>
              <a:t>Prince, M.. Does active learning work? A review of the research. </a:t>
            </a:r>
            <a:r>
              <a:rPr lang="en-US" sz="1600" i="1" dirty="0"/>
              <a:t>J. Eng. Educ.</a:t>
            </a:r>
            <a:r>
              <a:rPr lang="en-US" sz="1600" dirty="0"/>
              <a:t> </a:t>
            </a:r>
            <a:r>
              <a:rPr lang="en-US" sz="1600" b="1" dirty="0"/>
              <a:t>93</a:t>
            </a:r>
            <a:r>
              <a:rPr lang="en-US" sz="1600" dirty="0"/>
              <a:t>, 223–231 (2004).</a:t>
            </a:r>
          </a:p>
        </p:txBody>
      </p:sp>
      <p:sp>
        <p:nvSpPr>
          <p:cNvPr id="7" name="Rectangle: Rounded Corners 6">
            <a:extLst>
              <a:ext uri="{FF2B5EF4-FFF2-40B4-BE49-F238E27FC236}">
                <a16:creationId xmlns:a16="http://schemas.microsoft.com/office/drawing/2014/main" id="{D518E0C1-925A-4E8B-97E9-B4046AC11810}"/>
              </a:ext>
            </a:extLst>
          </p:cNvPr>
          <p:cNvSpPr/>
          <p:nvPr/>
        </p:nvSpPr>
        <p:spPr>
          <a:xfrm>
            <a:off x="1246851" y="1676400"/>
            <a:ext cx="8262664" cy="408623"/>
          </a:xfrm>
          <a:prstGeom prst="roundRect">
            <a:avLst/>
          </a:prstGeom>
          <a:solidFill>
            <a:schemeClr val="accent2">
              <a:lumMod val="40000"/>
              <a:lumOff val="60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b="1" dirty="0">
                <a:solidFill>
                  <a:schemeClr val="tx1"/>
                </a:solidFill>
              </a:rPr>
              <a:t>Short and long-term information retention</a:t>
            </a:r>
            <a:endParaRPr lang="en-US" dirty="0">
              <a:solidFill>
                <a:schemeClr val="tx1"/>
              </a:solidFill>
            </a:endParaRPr>
          </a:p>
        </p:txBody>
      </p:sp>
      <p:sp>
        <p:nvSpPr>
          <p:cNvPr id="10" name="Rectangle: Rounded Corners 9">
            <a:extLst>
              <a:ext uri="{FF2B5EF4-FFF2-40B4-BE49-F238E27FC236}">
                <a16:creationId xmlns:a16="http://schemas.microsoft.com/office/drawing/2014/main" id="{143A4E50-E92F-4DFD-BD42-E4486449456D}"/>
              </a:ext>
            </a:extLst>
          </p:cNvPr>
          <p:cNvSpPr/>
          <p:nvPr/>
        </p:nvSpPr>
        <p:spPr>
          <a:xfrm>
            <a:off x="1246851" y="2581390"/>
            <a:ext cx="8262664" cy="413219"/>
          </a:xfrm>
          <a:prstGeom prst="roundRect">
            <a:avLst/>
          </a:prstGeom>
          <a:solidFill>
            <a:schemeClr val="accent4">
              <a:lumMod val="40000"/>
              <a:lumOff val="60000"/>
            </a:schemeClr>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solidFill>
                  <a:schemeClr val="tx1"/>
                </a:solidFill>
              </a:rPr>
              <a:t>Concept understanding compared to traditional lectures</a:t>
            </a:r>
            <a:endParaRPr lang="en-US" dirty="0">
              <a:solidFill>
                <a:schemeClr val="tx1"/>
              </a:solidFill>
            </a:endParaRPr>
          </a:p>
        </p:txBody>
      </p:sp>
      <p:sp>
        <p:nvSpPr>
          <p:cNvPr id="14" name="Rectangle: Rounded Corners 13">
            <a:extLst>
              <a:ext uri="{FF2B5EF4-FFF2-40B4-BE49-F238E27FC236}">
                <a16:creationId xmlns:a16="http://schemas.microsoft.com/office/drawing/2014/main" id="{52C53164-027A-40EA-B656-56ACC41C0559}"/>
              </a:ext>
            </a:extLst>
          </p:cNvPr>
          <p:cNvSpPr/>
          <p:nvPr/>
        </p:nvSpPr>
        <p:spPr>
          <a:xfrm>
            <a:off x="1246851" y="3495791"/>
            <a:ext cx="8262664" cy="408623"/>
          </a:xfrm>
          <a:prstGeom prst="roundRect">
            <a:avLst/>
          </a:prstGeom>
          <a:solidFill>
            <a:schemeClr val="accent6">
              <a:lumMod val="40000"/>
              <a:lumOff val="6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b="1" dirty="0">
                <a:solidFill>
                  <a:schemeClr val="tx1"/>
                </a:solidFill>
              </a:rPr>
              <a:t>Student retention when incorporated into introductory courses</a:t>
            </a:r>
            <a:endParaRPr lang="en-US" dirty="0">
              <a:solidFill>
                <a:schemeClr val="tx1"/>
              </a:solidFill>
            </a:endParaRPr>
          </a:p>
        </p:txBody>
      </p:sp>
      <p:sp>
        <p:nvSpPr>
          <p:cNvPr id="16" name="Rectangle: Rounded Corners 15">
            <a:extLst>
              <a:ext uri="{FF2B5EF4-FFF2-40B4-BE49-F238E27FC236}">
                <a16:creationId xmlns:a16="http://schemas.microsoft.com/office/drawing/2014/main" id="{B02FF90F-0C02-48AF-ADF4-206485D4BFC7}"/>
              </a:ext>
            </a:extLst>
          </p:cNvPr>
          <p:cNvSpPr/>
          <p:nvPr/>
        </p:nvSpPr>
        <p:spPr>
          <a:xfrm>
            <a:off x="1246851" y="4404114"/>
            <a:ext cx="8262664" cy="408623"/>
          </a:xfrm>
          <a:prstGeom prst="roundRect">
            <a:avLst/>
          </a:prstGeom>
          <a:solidFill>
            <a:schemeClr val="accent5">
              <a:lumMod val="40000"/>
              <a:lumOff val="6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b="1" dirty="0">
                <a:solidFill>
                  <a:schemeClr val="tx1"/>
                </a:solidFill>
              </a:rPr>
              <a:t>Student motivation and attitudes</a:t>
            </a:r>
            <a:endParaRPr lang="en-US" dirty="0">
              <a:solidFill>
                <a:schemeClr val="tx1"/>
              </a:solidFill>
            </a:endParaRPr>
          </a:p>
        </p:txBody>
      </p:sp>
      <p:sp>
        <p:nvSpPr>
          <p:cNvPr id="17" name="TextBox 16">
            <a:extLst>
              <a:ext uri="{FF2B5EF4-FFF2-40B4-BE49-F238E27FC236}">
                <a16:creationId xmlns:a16="http://schemas.microsoft.com/office/drawing/2014/main" id="{C852E0DB-0611-4DAB-B426-1ED36E6EBBF3}"/>
              </a:ext>
            </a:extLst>
          </p:cNvPr>
          <p:cNvSpPr txBox="1"/>
          <p:nvPr/>
        </p:nvSpPr>
        <p:spPr>
          <a:xfrm>
            <a:off x="1203063" y="1066800"/>
            <a:ext cx="6645537" cy="400110"/>
          </a:xfrm>
          <a:prstGeom prst="rect">
            <a:avLst/>
          </a:prstGeom>
          <a:noFill/>
        </p:spPr>
        <p:txBody>
          <a:bodyPr wrap="none" rtlCol="0">
            <a:spAutoFit/>
          </a:bodyPr>
          <a:lstStyle/>
          <a:p>
            <a:r>
              <a:rPr lang="en-US" sz="2000" dirty="0"/>
              <a:t>Active learning has been shown to have a positive impact on…</a:t>
            </a:r>
          </a:p>
        </p:txBody>
      </p:sp>
      <p:sp>
        <p:nvSpPr>
          <p:cNvPr id="8" name="Title 7">
            <a:extLst>
              <a:ext uri="{FF2B5EF4-FFF2-40B4-BE49-F238E27FC236}">
                <a16:creationId xmlns:a16="http://schemas.microsoft.com/office/drawing/2014/main" id="{9886A988-7670-48FB-9F48-1E91BE8D1CC0}"/>
              </a:ext>
            </a:extLst>
          </p:cNvPr>
          <p:cNvSpPr>
            <a:spLocks noGrp="1"/>
          </p:cNvSpPr>
          <p:nvPr>
            <p:ph type="title"/>
          </p:nvPr>
        </p:nvSpPr>
        <p:spPr/>
        <p:txBody>
          <a:bodyPr/>
          <a:lstStyle/>
          <a:p>
            <a:r>
              <a:rPr lang="en-US" dirty="0"/>
              <a:t>Does Active Learning work?</a:t>
            </a:r>
          </a:p>
        </p:txBody>
      </p:sp>
      <p:pic>
        <p:nvPicPr>
          <p:cNvPr id="5" name="Audio 4">
            <a:hlinkClick r:id="" action="ppaction://media"/>
            <a:extLst>
              <a:ext uri="{FF2B5EF4-FFF2-40B4-BE49-F238E27FC236}">
                <a16:creationId xmlns:a16="http://schemas.microsoft.com/office/drawing/2014/main" id="{A04B269C-843E-4421-AF4C-1073DA93A9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19" name="Rectangle: Rounded Corners 18">
            <a:extLst>
              <a:ext uri="{FF2B5EF4-FFF2-40B4-BE49-F238E27FC236}">
                <a16:creationId xmlns:a16="http://schemas.microsoft.com/office/drawing/2014/main" id="{6242F8E5-8249-4E6E-9B8F-8C48D1B09AE4}"/>
              </a:ext>
            </a:extLst>
          </p:cNvPr>
          <p:cNvSpPr/>
          <p:nvPr/>
        </p:nvSpPr>
        <p:spPr>
          <a:xfrm>
            <a:off x="1246851" y="5211307"/>
            <a:ext cx="8262664"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software help support these efforts online?</a:t>
            </a:r>
          </a:p>
        </p:txBody>
      </p:sp>
      <p:sp>
        <p:nvSpPr>
          <p:cNvPr id="11" name="Slide Number Placeholder 1">
            <a:extLst>
              <a:ext uri="{FF2B5EF4-FFF2-40B4-BE49-F238E27FC236}">
                <a16:creationId xmlns:a16="http://schemas.microsoft.com/office/drawing/2014/main" id="{DC2CD18B-5283-449B-86AC-2D9C19010280}"/>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5</a:t>
            </a:fld>
            <a:endParaRPr lang="en-US" dirty="0"/>
          </a:p>
        </p:txBody>
      </p:sp>
    </p:spTree>
    <p:custDataLst>
      <p:tags r:id="rId1"/>
    </p:custDataLst>
    <p:extLst>
      <p:ext uri="{BB962C8B-B14F-4D97-AF65-F5344CB8AC3E}">
        <p14:creationId xmlns:p14="http://schemas.microsoft.com/office/powerpoint/2010/main" val="954318112"/>
      </p:ext>
    </p:extLst>
  </p:cSld>
  <p:clrMapOvr>
    <a:masterClrMapping/>
  </p:clrMapOvr>
  <mc:AlternateContent xmlns:mc="http://schemas.openxmlformats.org/markup-compatibility/2006" xmlns:p14="http://schemas.microsoft.com/office/powerpoint/2010/main">
    <mc:Choice Requires="p14">
      <p:transition p14:dur="0" advTm="60791"/>
    </mc:Choice>
    <mc:Fallback xmlns="">
      <p:transition advTm="60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EAB2-DBF6-4A1F-A41A-2E14C9D54809}"/>
              </a:ext>
            </a:extLst>
          </p:cNvPr>
          <p:cNvSpPr>
            <a:spLocks noGrp="1"/>
          </p:cNvSpPr>
          <p:nvPr>
            <p:ph type="title"/>
          </p:nvPr>
        </p:nvSpPr>
        <p:spPr>
          <a:prstGeom prst="rect">
            <a:avLst/>
          </a:prstGeom>
        </p:spPr>
        <p:txBody>
          <a:bodyPr/>
          <a:lstStyle/>
          <a:p>
            <a:r>
              <a:rPr lang="en-GB" dirty="0"/>
              <a:t>GRANTA </a:t>
            </a:r>
            <a:r>
              <a:rPr lang="en-GB" dirty="0" err="1"/>
              <a:t>EduPack</a:t>
            </a:r>
            <a:r>
              <a:rPr lang="en-GB" dirty="0"/>
              <a:t> Educational Capabilities</a:t>
            </a:r>
          </a:p>
        </p:txBody>
      </p:sp>
      <p:sp>
        <p:nvSpPr>
          <p:cNvPr id="3" name="Rectangle 2">
            <a:extLst>
              <a:ext uri="{FF2B5EF4-FFF2-40B4-BE49-F238E27FC236}">
                <a16:creationId xmlns:a16="http://schemas.microsoft.com/office/drawing/2014/main" id="{4A3E4493-71B0-4D07-9ADE-A7347319C6F5}"/>
              </a:ext>
            </a:extLst>
          </p:cNvPr>
          <p:cNvSpPr/>
          <p:nvPr/>
        </p:nvSpPr>
        <p:spPr>
          <a:xfrm>
            <a:off x="1632761" y="1277536"/>
            <a:ext cx="2124404" cy="9441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to access, comparable, reliable data</a:t>
            </a:r>
          </a:p>
        </p:txBody>
      </p:sp>
      <p:sp>
        <p:nvSpPr>
          <p:cNvPr id="4" name="Rectangle 3">
            <a:extLst>
              <a:ext uri="{FF2B5EF4-FFF2-40B4-BE49-F238E27FC236}">
                <a16:creationId xmlns:a16="http://schemas.microsoft.com/office/drawing/2014/main" id="{77B69F60-33C3-4152-80E2-96FC619A3D2D}"/>
              </a:ext>
            </a:extLst>
          </p:cNvPr>
          <p:cNvSpPr/>
          <p:nvPr/>
        </p:nvSpPr>
        <p:spPr>
          <a:xfrm>
            <a:off x="3820191" y="2243424"/>
            <a:ext cx="2124404" cy="9441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Engaging</a:t>
            </a:r>
          </a:p>
          <a:p>
            <a:pPr algn="ctr"/>
            <a:r>
              <a:rPr lang="en-US" dirty="0"/>
              <a:t>Visualization Tools</a:t>
            </a:r>
          </a:p>
          <a:p>
            <a:pPr algn="ctr"/>
            <a:endParaRPr lang="en-US" dirty="0"/>
          </a:p>
        </p:txBody>
      </p:sp>
      <p:sp>
        <p:nvSpPr>
          <p:cNvPr id="5" name="Rectangle 4">
            <a:extLst>
              <a:ext uri="{FF2B5EF4-FFF2-40B4-BE49-F238E27FC236}">
                <a16:creationId xmlns:a16="http://schemas.microsoft.com/office/drawing/2014/main" id="{32982D86-A28F-4EF3-A399-03C0C529484B}"/>
              </a:ext>
            </a:extLst>
          </p:cNvPr>
          <p:cNvSpPr/>
          <p:nvPr/>
        </p:nvSpPr>
        <p:spPr>
          <a:xfrm>
            <a:off x="5958481" y="3238391"/>
            <a:ext cx="2124404" cy="9441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Material Selection Tools</a:t>
            </a:r>
          </a:p>
        </p:txBody>
      </p:sp>
      <p:sp>
        <p:nvSpPr>
          <p:cNvPr id="6" name="Rectangle 5">
            <a:extLst>
              <a:ext uri="{FF2B5EF4-FFF2-40B4-BE49-F238E27FC236}">
                <a16:creationId xmlns:a16="http://schemas.microsoft.com/office/drawing/2014/main" id="{FE6DCE22-33D4-4D31-9C4D-52D4DACB779D}"/>
              </a:ext>
            </a:extLst>
          </p:cNvPr>
          <p:cNvSpPr/>
          <p:nvPr/>
        </p:nvSpPr>
        <p:spPr>
          <a:xfrm>
            <a:off x="8114168" y="4216783"/>
            <a:ext cx="2124404" cy="88916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 Audit Tool</a:t>
            </a:r>
          </a:p>
          <a:p>
            <a:pPr algn="ctr"/>
            <a:r>
              <a:rPr lang="en-US" dirty="0"/>
              <a:t>Hybrid Synthesizer</a:t>
            </a:r>
          </a:p>
        </p:txBody>
      </p:sp>
      <p:grpSp>
        <p:nvGrpSpPr>
          <p:cNvPr id="38" name="Group 37">
            <a:extLst>
              <a:ext uri="{FF2B5EF4-FFF2-40B4-BE49-F238E27FC236}">
                <a16:creationId xmlns:a16="http://schemas.microsoft.com/office/drawing/2014/main" id="{F07FF458-067F-45D2-8247-16837E611E52}"/>
              </a:ext>
            </a:extLst>
          </p:cNvPr>
          <p:cNvGrpSpPr/>
          <p:nvPr/>
        </p:nvGrpSpPr>
        <p:grpSpPr>
          <a:xfrm>
            <a:off x="1973868" y="2414854"/>
            <a:ext cx="1172418" cy="1073020"/>
            <a:chOff x="75620" y="2851953"/>
            <a:chExt cx="1172418" cy="1073020"/>
          </a:xfrm>
        </p:grpSpPr>
        <p:pic>
          <p:nvPicPr>
            <p:cNvPr id="7" name="Picture 6">
              <a:extLst>
                <a:ext uri="{FF2B5EF4-FFF2-40B4-BE49-F238E27FC236}">
                  <a16:creationId xmlns:a16="http://schemas.microsoft.com/office/drawing/2014/main" id="{C6D0F40C-D4DC-48AC-BBF1-75F27BF5C58E}"/>
                </a:ext>
              </a:extLst>
            </p:cNvPr>
            <p:cNvPicPr/>
            <p:nvPr/>
          </p:nvPicPr>
          <p:blipFill>
            <a:blip r:embed="rId3"/>
            <a:stretch>
              <a:fillRect/>
            </a:stretch>
          </p:blipFill>
          <p:spPr>
            <a:xfrm>
              <a:off x="75620" y="2851953"/>
              <a:ext cx="1000928" cy="779546"/>
            </a:xfrm>
            <a:prstGeom prst="rect">
              <a:avLst/>
            </a:prstGeom>
          </p:spPr>
        </p:pic>
        <p:sp>
          <p:nvSpPr>
            <p:cNvPr id="13" name="TextBox 12">
              <a:extLst>
                <a:ext uri="{FF2B5EF4-FFF2-40B4-BE49-F238E27FC236}">
                  <a16:creationId xmlns:a16="http://schemas.microsoft.com/office/drawing/2014/main" id="{A58F5F4E-51F1-4CF8-BAF1-CC85DCD937DE}"/>
                </a:ext>
              </a:extLst>
            </p:cNvPr>
            <p:cNvSpPr txBox="1"/>
            <p:nvPr/>
          </p:nvSpPr>
          <p:spPr>
            <a:xfrm>
              <a:off x="89891" y="3617196"/>
              <a:ext cx="1158147" cy="307777"/>
            </a:xfrm>
            <a:prstGeom prst="rect">
              <a:avLst/>
            </a:prstGeom>
            <a:noFill/>
          </p:spPr>
          <p:txBody>
            <a:bodyPr wrap="square" rtlCol="0">
              <a:spAutoFit/>
            </a:bodyPr>
            <a:lstStyle/>
            <a:p>
              <a:r>
                <a:rPr lang="en-US" sz="1400" dirty="0"/>
                <a:t>Self-Study</a:t>
              </a:r>
            </a:p>
          </p:txBody>
        </p:sp>
      </p:grpSp>
      <p:grpSp>
        <p:nvGrpSpPr>
          <p:cNvPr id="33" name="Group 32">
            <a:extLst>
              <a:ext uri="{FF2B5EF4-FFF2-40B4-BE49-F238E27FC236}">
                <a16:creationId xmlns:a16="http://schemas.microsoft.com/office/drawing/2014/main" id="{73B959E7-CB81-4A48-982A-FD3CE79D5E04}"/>
              </a:ext>
            </a:extLst>
          </p:cNvPr>
          <p:cNvGrpSpPr/>
          <p:nvPr/>
        </p:nvGrpSpPr>
        <p:grpSpPr>
          <a:xfrm>
            <a:off x="3975071" y="651676"/>
            <a:ext cx="1733098" cy="1196345"/>
            <a:chOff x="2725937" y="958672"/>
            <a:chExt cx="1733098" cy="1196345"/>
          </a:xfrm>
        </p:grpSpPr>
        <p:pic>
          <p:nvPicPr>
            <p:cNvPr id="15" name="Picture 14">
              <a:extLst>
                <a:ext uri="{FF2B5EF4-FFF2-40B4-BE49-F238E27FC236}">
                  <a16:creationId xmlns:a16="http://schemas.microsoft.com/office/drawing/2014/main" id="{2598D1FB-F9C1-485E-8E9F-6A9A57249C17}"/>
                </a:ext>
              </a:extLst>
            </p:cNvPr>
            <p:cNvPicPr>
              <a:picLocks noChangeAspect="1"/>
            </p:cNvPicPr>
            <p:nvPr/>
          </p:nvPicPr>
          <p:blipFill rotWithShape="1">
            <a:blip r:embed="rId4">
              <a:extLst>
                <a:ext uri="{28A0092B-C50C-407E-A947-70E740481C1C}">
                  <a14:useLocalDpi xmlns:a14="http://schemas.microsoft.com/office/drawing/2010/main" val="0"/>
                </a:ext>
              </a:extLst>
            </a:blip>
            <a:srcRect r="66255"/>
            <a:stretch/>
          </p:blipFill>
          <p:spPr>
            <a:xfrm>
              <a:off x="2725937" y="958672"/>
              <a:ext cx="866557" cy="1196345"/>
            </a:xfrm>
            <a:prstGeom prst="rect">
              <a:avLst/>
            </a:prstGeom>
          </p:spPr>
        </p:pic>
        <p:sp>
          <p:nvSpPr>
            <p:cNvPr id="19" name="TextBox 18">
              <a:extLst>
                <a:ext uri="{FF2B5EF4-FFF2-40B4-BE49-F238E27FC236}">
                  <a16:creationId xmlns:a16="http://schemas.microsoft.com/office/drawing/2014/main" id="{904ABDD7-D50E-4880-9CDF-F5A1FB99F789}"/>
                </a:ext>
              </a:extLst>
            </p:cNvPr>
            <p:cNvSpPr txBox="1"/>
            <p:nvPr/>
          </p:nvSpPr>
          <p:spPr>
            <a:xfrm>
              <a:off x="3546298" y="1295658"/>
              <a:ext cx="912737" cy="523220"/>
            </a:xfrm>
            <a:prstGeom prst="rect">
              <a:avLst/>
            </a:prstGeom>
            <a:noFill/>
          </p:spPr>
          <p:txBody>
            <a:bodyPr wrap="square" rtlCol="0">
              <a:spAutoFit/>
            </a:bodyPr>
            <a:lstStyle/>
            <a:p>
              <a:pPr algn="ctr"/>
              <a:r>
                <a:rPr lang="en-US" sz="1400" dirty="0"/>
                <a:t>Online Learning</a:t>
              </a:r>
            </a:p>
          </p:txBody>
        </p:sp>
      </p:grpSp>
      <p:grpSp>
        <p:nvGrpSpPr>
          <p:cNvPr id="39" name="Group 38">
            <a:extLst>
              <a:ext uri="{FF2B5EF4-FFF2-40B4-BE49-F238E27FC236}">
                <a16:creationId xmlns:a16="http://schemas.microsoft.com/office/drawing/2014/main" id="{2B2BEB41-32FA-4691-9D32-3F3C5200E3E8}"/>
              </a:ext>
            </a:extLst>
          </p:cNvPr>
          <p:cNvGrpSpPr/>
          <p:nvPr/>
        </p:nvGrpSpPr>
        <p:grpSpPr>
          <a:xfrm>
            <a:off x="1586204" y="3916618"/>
            <a:ext cx="1034343" cy="1098539"/>
            <a:chOff x="338087" y="4399750"/>
            <a:chExt cx="1034343" cy="1098539"/>
          </a:xfrm>
        </p:grpSpPr>
        <p:pic>
          <p:nvPicPr>
            <p:cNvPr id="8" name="Picture 7">
              <a:extLst>
                <a:ext uri="{FF2B5EF4-FFF2-40B4-BE49-F238E27FC236}">
                  <a16:creationId xmlns:a16="http://schemas.microsoft.com/office/drawing/2014/main" id="{BE709AF4-5A0B-4E90-86CF-B45533EB324B}"/>
                </a:ext>
              </a:extLst>
            </p:cNvPr>
            <p:cNvPicPr/>
            <p:nvPr/>
          </p:nvPicPr>
          <p:blipFill>
            <a:blip r:embed="rId5"/>
            <a:stretch>
              <a:fillRect/>
            </a:stretch>
          </p:blipFill>
          <p:spPr>
            <a:xfrm>
              <a:off x="338087" y="4399750"/>
              <a:ext cx="1000928" cy="831948"/>
            </a:xfrm>
            <a:prstGeom prst="rect">
              <a:avLst/>
            </a:prstGeom>
          </p:spPr>
        </p:pic>
        <p:sp>
          <p:nvSpPr>
            <p:cNvPr id="20" name="TextBox 19">
              <a:extLst>
                <a:ext uri="{FF2B5EF4-FFF2-40B4-BE49-F238E27FC236}">
                  <a16:creationId xmlns:a16="http://schemas.microsoft.com/office/drawing/2014/main" id="{F878902F-B4EC-4E1D-9229-B06B1E7DE113}"/>
                </a:ext>
              </a:extLst>
            </p:cNvPr>
            <p:cNvSpPr txBox="1"/>
            <p:nvPr/>
          </p:nvSpPr>
          <p:spPr>
            <a:xfrm>
              <a:off x="380752" y="5190512"/>
              <a:ext cx="991678" cy="307777"/>
            </a:xfrm>
            <a:prstGeom prst="rect">
              <a:avLst/>
            </a:prstGeom>
            <a:noFill/>
          </p:spPr>
          <p:txBody>
            <a:bodyPr wrap="square" rtlCol="0">
              <a:spAutoFit/>
            </a:bodyPr>
            <a:lstStyle/>
            <a:p>
              <a:r>
                <a:rPr lang="en-US" sz="1400" dirty="0"/>
                <a:t>Lectures</a:t>
              </a:r>
            </a:p>
          </p:txBody>
        </p:sp>
      </p:grpSp>
      <p:grpSp>
        <p:nvGrpSpPr>
          <p:cNvPr id="40" name="Group 39">
            <a:extLst>
              <a:ext uri="{FF2B5EF4-FFF2-40B4-BE49-F238E27FC236}">
                <a16:creationId xmlns:a16="http://schemas.microsoft.com/office/drawing/2014/main" id="{BBAC550E-E8BB-401F-A35F-EEEF0F325ED8}"/>
              </a:ext>
            </a:extLst>
          </p:cNvPr>
          <p:cNvGrpSpPr/>
          <p:nvPr/>
        </p:nvGrpSpPr>
        <p:grpSpPr>
          <a:xfrm>
            <a:off x="2500854" y="5045180"/>
            <a:ext cx="1515768" cy="988295"/>
            <a:chOff x="819469" y="5371284"/>
            <a:chExt cx="1515768" cy="988295"/>
          </a:xfrm>
        </p:grpSpPr>
        <p:pic>
          <p:nvPicPr>
            <p:cNvPr id="10" name="Picture 9">
              <a:extLst>
                <a:ext uri="{FF2B5EF4-FFF2-40B4-BE49-F238E27FC236}">
                  <a16:creationId xmlns:a16="http://schemas.microsoft.com/office/drawing/2014/main" id="{DDE48BEC-82D6-4CFA-BBA1-8802C8CC557D}"/>
                </a:ext>
              </a:extLst>
            </p:cNvPr>
            <p:cNvPicPr/>
            <p:nvPr/>
          </p:nvPicPr>
          <p:blipFill rotWithShape="1">
            <a:blip r:embed="rId6"/>
            <a:srcRect l="7463" t="11377" r="5141" b="8224"/>
            <a:stretch/>
          </p:blipFill>
          <p:spPr bwMode="auto">
            <a:xfrm>
              <a:off x="1239481" y="5371284"/>
              <a:ext cx="870808" cy="624109"/>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1111410A-0B6D-4BB7-8679-7736BD6C208D}"/>
                </a:ext>
              </a:extLst>
            </p:cNvPr>
            <p:cNvSpPr txBox="1"/>
            <p:nvPr/>
          </p:nvSpPr>
          <p:spPr>
            <a:xfrm>
              <a:off x="819469" y="6051802"/>
              <a:ext cx="1515768" cy="307777"/>
            </a:xfrm>
            <a:prstGeom prst="rect">
              <a:avLst/>
            </a:prstGeom>
            <a:noFill/>
          </p:spPr>
          <p:txBody>
            <a:bodyPr wrap="square" rtlCol="0">
              <a:spAutoFit/>
            </a:bodyPr>
            <a:lstStyle/>
            <a:p>
              <a:r>
                <a:rPr lang="en-US" sz="1400" dirty="0"/>
                <a:t>Course Projects</a:t>
              </a:r>
            </a:p>
          </p:txBody>
        </p:sp>
      </p:grpSp>
      <p:grpSp>
        <p:nvGrpSpPr>
          <p:cNvPr id="37" name="Group 36">
            <a:extLst>
              <a:ext uri="{FF2B5EF4-FFF2-40B4-BE49-F238E27FC236}">
                <a16:creationId xmlns:a16="http://schemas.microsoft.com/office/drawing/2014/main" id="{E86F8B1C-BBB7-4795-9166-3F005F791551}"/>
              </a:ext>
            </a:extLst>
          </p:cNvPr>
          <p:cNvGrpSpPr/>
          <p:nvPr/>
        </p:nvGrpSpPr>
        <p:grpSpPr>
          <a:xfrm>
            <a:off x="2978944" y="3411687"/>
            <a:ext cx="1395959" cy="1128338"/>
            <a:chOff x="1729810" y="3718684"/>
            <a:chExt cx="1395959" cy="1128338"/>
          </a:xfrm>
        </p:grpSpPr>
        <p:pic>
          <p:nvPicPr>
            <p:cNvPr id="9" name="Picture 8">
              <a:extLst>
                <a:ext uri="{FF2B5EF4-FFF2-40B4-BE49-F238E27FC236}">
                  <a16:creationId xmlns:a16="http://schemas.microsoft.com/office/drawing/2014/main" id="{BFD30F55-E41C-428B-8070-E221BD4BDC3D}"/>
                </a:ext>
              </a:extLst>
            </p:cNvPr>
            <p:cNvPicPr/>
            <p:nvPr/>
          </p:nvPicPr>
          <p:blipFill rotWithShape="1">
            <a:blip r:embed="rId7"/>
            <a:srcRect l="6875" t="8695" r="9157" b="4347"/>
            <a:stretch/>
          </p:blipFill>
          <p:spPr bwMode="auto">
            <a:xfrm>
              <a:off x="1983477" y="3718684"/>
              <a:ext cx="866097" cy="708892"/>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4DAF95C1-EAEB-4EAF-B1B1-093DE016098E}"/>
                </a:ext>
              </a:extLst>
            </p:cNvPr>
            <p:cNvSpPr txBox="1"/>
            <p:nvPr/>
          </p:nvSpPr>
          <p:spPr>
            <a:xfrm>
              <a:off x="1729810" y="4539245"/>
              <a:ext cx="1395959" cy="307777"/>
            </a:xfrm>
            <a:prstGeom prst="rect">
              <a:avLst/>
            </a:prstGeom>
            <a:noFill/>
          </p:spPr>
          <p:txBody>
            <a:bodyPr wrap="square" rtlCol="0">
              <a:spAutoFit/>
            </a:bodyPr>
            <a:lstStyle/>
            <a:p>
              <a:r>
                <a:rPr lang="en-US" sz="1400" dirty="0"/>
                <a:t>Assignments</a:t>
              </a:r>
            </a:p>
          </p:txBody>
        </p:sp>
      </p:grpSp>
      <p:grpSp>
        <p:nvGrpSpPr>
          <p:cNvPr id="35" name="Group 34">
            <a:extLst>
              <a:ext uri="{FF2B5EF4-FFF2-40B4-BE49-F238E27FC236}">
                <a16:creationId xmlns:a16="http://schemas.microsoft.com/office/drawing/2014/main" id="{5AB7FA89-2EBB-43D9-B570-F948CACA1CA7}"/>
              </a:ext>
            </a:extLst>
          </p:cNvPr>
          <p:cNvGrpSpPr/>
          <p:nvPr/>
        </p:nvGrpSpPr>
        <p:grpSpPr>
          <a:xfrm>
            <a:off x="6340283" y="4851042"/>
            <a:ext cx="1161087" cy="1047653"/>
            <a:chOff x="4509169" y="5598197"/>
            <a:chExt cx="1161087" cy="1047653"/>
          </a:xfrm>
        </p:grpSpPr>
        <p:pic>
          <p:nvPicPr>
            <p:cNvPr id="12" name="Picture 11">
              <a:extLst>
                <a:ext uri="{FF2B5EF4-FFF2-40B4-BE49-F238E27FC236}">
                  <a16:creationId xmlns:a16="http://schemas.microsoft.com/office/drawing/2014/main" id="{7FDB11E1-7636-46B9-8816-ABCB136E8E8F}"/>
                </a:ext>
              </a:extLst>
            </p:cNvPr>
            <p:cNvPicPr/>
            <p:nvPr/>
          </p:nvPicPr>
          <p:blipFill rotWithShape="1">
            <a:blip r:embed="rId8"/>
            <a:srcRect l="11233" r="9027"/>
            <a:stretch/>
          </p:blipFill>
          <p:spPr bwMode="auto">
            <a:xfrm>
              <a:off x="4653476" y="5598197"/>
              <a:ext cx="739509" cy="757172"/>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F0EF911E-E5CC-456B-9EC3-5C99D1A9AF97}"/>
                </a:ext>
              </a:extLst>
            </p:cNvPr>
            <p:cNvSpPr txBox="1"/>
            <p:nvPr/>
          </p:nvSpPr>
          <p:spPr>
            <a:xfrm>
              <a:off x="4509169" y="6338073"/>
              <a:ext cx="1161087" cy="307777"/>
            </a:xfrm>
            <a:prstGeom prst="rect">
              <a:avLst/>
            </a:prstGeom>
            <a:noFill/>
          </p:spPr>
          <p:txBody>
            <a:bodyPr wrap="none" rtlCol="0">
              <a:spAutoFit/>
            </a:bodyPr>
            <a:lstStyle/>
            <a:p>
              <a:r>
                <a:rPr lang="en-US" sz="1400" dirty="0"/>
                <a:t>Accreditation</a:t>
              </a:r>
            </a:p>
          </p:txBody>
        </p:sp>
      </p:grpSp>
      <p:grpSp>
        <p:nvGrpSpPr>
          <p:cNvPr id="36" name="Group 35">
            <a:extLst>
              <a:ext uri="{FF2B5EF4-FFF2-40B4-BE49-F238E27FC236}">
                <a16:creationId xmlns:a16="http://schemas.microsoft.com/office/drawing/2014/main" id="{2C82219D-3F17-4542-AC7D-FCA2B8F5F0E9}"/>
              </a:ext>
            </a:extLst>
          </p:cNvPr>
          <p:cNvGrpSpPr/>
          <p:nvPr/>
        </p:nvGrpSpPr>
        <p:grpSpPr>
          <a:xfrm>
            <a:off x="4324265" y="4305245"/>
            <a:ext cx="1514866" cy="1249392"/>
            <a:chOff x="2918609" y="4752029"/>
            <a:chExt cx="1514866" cy="1249392"/>
          </a:xfrm>
        </p:grpSpPr>
        <p:pic>
          <p:nvPicPr>
            <p:cNvPr id="11" name="Picture 10">
              <a:extLst>
                <a:ext uri="{FF2B5EF4-FFF2-40B4-BE49-F238E27FC236}">
                  <a16:creationId xmlns:a16="http://schemas.microsoft.com/office/drawing/2014/main" id="{05DF7247-BBBB-4FFB-919E-636CCF65EC31}"/>
                </a:ext>
              </a:extLst>
            </p:cNvPr>
            <p:cNvPicPr/>
            <p:nvPr/>
          </p:nvPicPr>
          <p:blipFill>
            <a:blip r:embed="rId9"/>
            <a:stretch>
              <a:fillRect/>
            </a:stretch>
          </p:blipFill>
          <p:spPr>
            <a:xfrm>
              <a:off x="3298896" y="4752029"/>
              <a:ext cx="746575" cy="700650"/>
            </a:xfrm>
            <a:prstGeom prst="rect">
              <a:avLst/>
            </a:prstGeom>
          </p:spPr>
        </p:pic>
        <p:sp>
          <p:nvSpPr>
            <p:cNvPr id="24" name="TextBox 23">
              <a:extLst>
                <a:ext uri="{FF2B5EF4-FFF2-40B4-BE49-F238E27FC236}">
                  <a16:creationId xmlns:a16="http://schemas.microsoft.com/office/drawing/2014/main" id="{AB870B08-9074-4E29-90F4-20B54CADB89B}"/>
                </a:ext>
              </a:extLst>
            </p:cNvPr>
            <p:cNvSpPr txBox="1"/>
            <p:nvPr/>
          </p:nvSpPr>
          <p:spPr>
            <a:xfrm>
              <a:off x="2918609" y="5478201"/>
              <a:ext cx="1514866" cy="523220"/>
            </a:xfrm>
            <a:prstGeom prst="rect">
              <a:avLst/>
            </a:prstGeom>
            <a:noFill/>
          </p:spPr>
          <p:txBody>
            <a:bodyPr wrap="square" rtlCol="0">
              <a:spAutoFit/>
            </a:bodyPr>
            <a:lstStyle/>
            <a:p>
              <a:pPr algn="ctr"/>
              <a:r>
                <a:rPr lang="en-US" sz="1400" dirty="0"/>
                <a:t>Senior Design</a:t>
              </a:r>
            </a:p>
            <a:p>
              <a:pPr algn="ctr"/>
              <a:r>
                <a:rPr lang="en-US" sz="1400" dirty="0"/>
                <a:t>Projects</a:t>
              </a:r>
            </a:p>
          </p:txBody>
        </p:sp>
      </p:grpSp>
      <p:grpSp>
        <p:nvGrpSpPr>
          <p:cNvPr id="31" name="Group 30">
            <a:extLst>
              <a:ext uri="{FF2B5EF4-FFF2-40B4-BE49-F238E27FC236}">
                <a16:creationId xmlns:a16="http://schemas.microsoft.com/office/drawing/2014/main" id="{440A123E-6D22-4060-BA6D-ECEB4FAB3C15}"/>
              </a:ext>
            </a:extLst>
          </p:cNvPr>
          <p:cNvGrpSpPr/>
          <p:nvPr/>
        </p:nvGrpSpPr>
        <p:grpSpPr>
          <a:xfrm>
            <a:off x="6415777" y="942216"/>
            <a:ext cx="1181928" cy="1428770"/>
            <a:chOff x="5115030" y="1193669"/>
            <a:chExt cx="1181928" cy="1428770"/>
          </a:xfrm>
        </p:grpSpPr>
        <p:pic>
          <p:nvPicPr>
            <p:cNvPr id="17" name="Picture 16">
              <a:extLst>
                <a:ext uri="{FF2B5EF4-FFF2-40B4-BE49-F238E27FC236}">
                  <a16:creationId xmlns:a16="http://schemas.microsoft.com/office/drawing/2014/main" id="{E96DADAD-020D-4971-BEE6-BD350C53F042}"/>
                </a:ext>
              </a:extLst>
            </p:cNvPr>
            <p:cNvPicPr>
              <a:picLocks noChangeAspect="1"/>
            </p:cNvPicPr>
            <p:nvPr/>
          </p:nvPicPr>
          <p:blipFill rotWithShape="1">
            <a:blip r:embed="rId4">
              <a:extLst>
                <a:ext uri="{28A0092B-C50C-407E-A947-70E740481C1C}">
                  <a14:useLocalDpi xmlns:a14="http://schemas.microsoft.com/office/drawing/2010/main" val="0"/>
                </a:ext>
              </a:extLst>
            </a:blip>
            <a:srcRect l="32408" r="35183"/>
            <a:stretch/>
          </p:blipFill>
          <p:spPr>
            <a:xfrm>
              <a:off x="5273964" y="1193669"/>
              <a:ext cx="881030" cy="1266499"/>
            </a:xfrm>
            <a:prstGeom prst="rect">
              <a:avLst/>
            </a:prstGeom>
          </p:spPr>
        </p:pic>
        <p:sp>
          <p:nvSpPr>
            <p:cNvPr id="25" name="TextBox 24">
              <a:extLst>
                <a:ext uri="{FF2B5EF4-FFF2-40B4-BE49-F238E27FC236}">
                  <a16:creationId xmlns:a16="http://schemas.microsoft.com/office/drawing/2014/main" id="{C956CB04-D712-491B-AACA-7C0D63F6780D}"/>
                </a:ext>
              </a:extLst>
            </p:cNvPr>
            <p:cNvSpPr txBox="1"/>
            <p:nvPr/>
          </p:nvSpPr>
          <p:spPr>
            <a:xfrm>
              <a:off x="5115030" y="2314662"/>
              <a:ext cx="1181928" cy="307777"/>
            </a:xfrm>
            <a:prstGeom prst="rect">
              <a:avLst/>
            </a:prstGeom>
            <a:noFill/>
          </p:spPr>
          <p:txBody>
            <a:bodyPr wrap="square" rtlCol="0">
              <a:spAutoFit/>
            </a:bodyPr>
            <a:lstStyle/>
            <a:p>
              <a:r>
                <a:rPr lang="en-US" sz="1400" dirty="0"/>
                <a:t>Re-Design</a:t>
              </a:r>
            </a:p>
          </p:txBody>
        </p:sp>
      </p:grpSp>
      <p:grpSp>
        <p:nvGrpSpPr>
          <p:cNvPr id="34" name="Group 33">
            <a:extLst>
              <a:ext uri="{FF2B5EF4-FFF2-40B4-BE49-F238E27FC236}">
                <a16:creationId xmlns:a16="http://schemas.microsoft.com/office/drawing/2014/main" id="{3B470498-55EC-498C-9DE9-A714A3008F8D}"/>
              </a:ext>
            </a:extLst>
          </p:cNvPr>
          <p:cNvGrpSpPr/>
          <p:nvPr/>
        </p:nvGrpSpPr>
        <p:grpSpPr>
          <a:xfrm>
            <a:off x="8624640" y="645975"/>
            <a:ext cx="1320211" cy="1272201"/>
            <a:chOff x="7389938" y="684465"/>
            <a:chExt cx="1320211" cy="1296219"/>
          </a:xfrm>
        </p:grpSpPr>
        <p:pic>
          <p:nvPicPr>
            <p:cNvPr id="18" name="Picture 17">
              <a:extLst>
                <a:ext uri="{FF2B5EF4-FFF2-40B4-BE49-F238E27FC236}">
                  <a16:creationId xmlns:a16="http://schemas.microsoft.com/office/drawing/2014/main" id="{658AC061-7DD8-4136-9F81-F87191179B23}"/>
                </a:ext>
              </a:extLst>
            </p:cNvPr>
            <p:cNvPicPr>
              <a:picLocks noChangeAspect="1"/>
            </p:cNvPicPr>
            <p:nvPr/>
          </p:nvPicPr>
          <p:blipFill rotWithShape="1">
            <a:blip r:embed="rId4">
              <a:extLst>
                <a:ext uri="{28A0092B-C50C-407E-A947-70E740481C1C}">
                  <a14:useLocalDpi xmlns:a14="http://schemas.microsoft.com/office/drawing/2010/main" val="0"/>
                </a:ext>
              </a:extLst>
            </a:blip>
            <a:srcRect l="65589"/>
            <a:stretch/>
          </p:blipFill>
          <p:spPr>
            <a:xfrm>
              <a:off x="7640848" y="684465"/>
              <a:ext cx="898241" cy="1216097"/>
            </a:xfrm>
            <a:prstGeom prst="rect">
              <a:avLst/>
            </a:prstGeom>
          </p:spPr>
        </p:pic>
        <p:sp>
          <p:nvSpPr>
            <p:cNvPr id="26" name="TextBox 25">
              <a:extLst>
                <a:ext uri="{FF2B5EF4-FFF2-40B4-BE49-F238E27FC236}">
                  <a16:creationId xmlns:a16="http://schemas.microsoft.com/office/drawing/2014/main" id="{94447C9D-6DB9-4350-A87A-5DA7C90B3184}"/>
                </a:ext>
              </a:extLst>
            </p:cNvPr>
            <p:cNvSpPr txBox="1"/>
            <p:nvPr/>
          </p:nvSpPr>
          <p:spPr>
            <a:xfrm>
              <a:off x="7389938" y="1667097"/>
              <a:ext cx="1320211" cy="313587"/>
            </a:xfrm>
            <a:prstGeom prst="rect">
              <a:avLst/>
            </a:prstGeom>
            <a:noFill/>
          </p:spPr>
          <p:txBody>
            <a:bodyPr wrap="square" rtlCol="0">
              <a:spAutoFit/>
            </a:bodyPr>
            <a:lstStyle/>
            <a:p>
              <a:r>
                <a:rPr lang="en-US" sz="1400" dirty="0"/>
                <a:t>Data Handling</a:t>
              </a:r>
            </a:p>
          </p:txBody>
        </p:sp>
      </p:grpSp>
      <p:grpSp>
        <p:nvGrpSpPr>
          <p:cNvPr id="41" name="Group 40">
            <a:extLst>
              <a:ext uri="{FF2B5EF4-FFF2-40B4-BE49-F238E27FC236}">
                <a16:creationId xmlns:a16="http://schemas.microsoft.com/office/drawing/2014/main" id="{FB61528E-8270-447B-9E29-1B167A6F6912}"/>
              </a:ext>
            </a:extLst>
          </p:cNvPr>
          <p:cNvGrpSpPr/>
          <p:nvPr/>
        </p:nvGrpSpPr>
        <p:grpSpPr>
          <a:xfrm>
            <a:off x="8839200" y="2514600"/>
            <a:ext cx="1320211" cy="1239495"/>
            <a:chOff x="7473335" y="2723276"/>
            <a:chExt cx="1638598" cy="1239495"/>
          </a:xfrm>
        </p:grpSpPr>
        <p:pic>
          <p:nvPicPr>
            <p:cNvPr id="16" name="Picture 15">
              <a:extLst>
                <a:ext uri="{FF2B5EF4-FFF2-40B4-BE49-F238E27FC236}">
                  <a16:creationId xmlns:a16="http://schemas.microsoft.com/office/drawing/2014/main" id="{18874F7F-C4E7-40FE-B244-01C5968093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1470" y="2723276"/>
              <a:ext cx="620183" cy="614646"/>
            </a:xfrm>
            <a:prstGeom prst="rect">
              <a:avLst/>
            </a:prstGeom>
          </p:spPr>
        </p:pic>
        <p:sp>
          <p:nvSpPr>
            <p:cNvPr id="27" name="TextBox 26">
              <a:extLst>
                <a:ext uri="{FF2B5EF4-FFF2-40B4-BE49-F238E27FC236}">
                  <a16:creationId xmlns:a16="http://schemas.microsoft.com/office/drawing/2014/main" id="{D1C74CD7-7014-48E1-9290-2C5034E8C5F9}"/>
                </a:ext>
              </a:extLst>
            </p:cNvPr>
            <p:cNvSpPr txBox="1"/>
            <p:nvPr/>
          </p:nvSpPr>
          <p:spPr>
            <a:xfrm>
              <a:off x="7473335" y="3439551"/>
              <a:ext cx="1638598" cy="523220"/>
            </a:xfrm>
            <a:prstGeom prst="rect">
              <a:avLst/>
            </a:prstGeom>
            <a:noFill/>
          </p:spPr>
          <p:txBody>
            <a:bodyPr wrap="square" rtlCol="0">
              <a:spAutoFit/>
            </a:bodyPr>
            <a:lstStyle/>
            <a:p>
              <a:pPr algn="ctr"/>
              <a:r>
                <a:rPr lang="en-US" sz="1400" dirty="0"/>
                <a:t>Sustainable Development</a:t>
              </a:r>
            </a:p>
          </p:txBody>
        </p:sp>
      </p:grpSp>
      <p:grpSp>
        <p:nvGrpSpPr>
          <p:cNvPr id="32" name="Group 31">
            <a:extLst>
              <a:ext uri="{FF2B5EF4-FFF2-40B4-BE49-F238E27FC236}">
                <a16:creationId xmlns:a16="http://schemas.microsoft.com/office/drawing/2014/main" id="{2B7A07D6-3F79-4E33-B823-920FD0C6A9E2}"/>
              </a:ext>
            </a:extLst>
          </p:cNvPr>
          <p:cNvGrpSpPr/>
          <p:nvPr/>
        </p:nvGrpSpPr>
        <p:grpSpPr>
          <a:xfrm>
            <a:off x="7658592" y="2071280"/>
            <a:ext cx="1134425" cy="904222"/>
            <a:chOff x="6470049" y="2303137"/>
            <a:chExt cx="1134425" cy="904222"/>
          </a:xfrm>
        </p:grpSpPr>
        <p:pic>
          <p:nvPicPr>
            <p:cNvPr id="14" name="Picture 13">
              <a:extLst>
                <a:ext uri="{FF2B5EF4-FFF2-40B4-BE49-F238E27FC236}">
                  <a16:creationId xmlns:a16="http://schemas.microsoft.com/office/drawing/2014/main" id="{7412D779-8B02-4CF0-8778-E1D4D0A63D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2793" y="2303137"/>
              <a:ext cx="962437" cy="599413"/>
            </a:xfrm>
            <a:prstGeom prst="rect">
              <a:avLst/>
            </a:prstGeom>
          </p:spPr>
        </p:pic>
        <p:sp>
          <p:nvSpPr>
            <p:cNvPr id="28" name="TextBox 27">
              <a:extLst>
                <a:ext uri="{FF2B5EF4-FFF2-40B4-BE49-F238E27FC236}">
                  <a16:creationId xmlns:a16="http://schemas.microsoft.com/office/drawing/2014/main" id="{C43F83A6-4824-4A74-8C37-B6AF0A20D4B4}"/>
                </a:ext>
              </a:extLst>
            </p:cNvPr>
            <p:cNvSpPr txBox="1"/>
            <p:nvPr/>
          </p:nvSpPr>
          <p:spPr>
            <a:xfrm>
              <a:off x="6470049" y="2899582"/>
              <a:ext cx="1134425" cy="307777"/>
            </a:xfrm>
            <a:prstGeom prst="rect">
              <a:avLst/>
            </a:prstGeom>
            <a:noFill/>
          </p:spPr>
          <p:txBody>
            <a:bodyPr wrap="square" rtlCol="0">
              <a:spAutoFit/>
            </a:bodyPr>
            <a:lstStyle/>
            <a:p>
              <a:r>
                <a:rPr lang="en-US" sz="1400" dirty="0"/>
                <a:t>Trade-offs</a:t>
              </a:r>
            </a:p>
          </p:txBody>
        </p:sp>
      </p:grpSp>
      <p:sp>
        <p:nvSpPr>
          <p:cNvPr id="42" name="Slide Number Placeholder 1">
            <a:extLst>
              <a:ext uri="{FF2B5EF4-FFF2-40B4-BE49-F238E27FC236}">
                <a16:creationId xmlns:a16="http://schemas.microsoft.com/office/drawing/2014/main" id="{F77436CF-46C5-400A-BE85-21AC584871FF}"/>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6</a:t>
            </a:fld>
            <a:endParaRPr lang="en-US" dirty="0"/>
          </a:p>
        </p:txBody>
      </p:sp>
    </p:spTree>
    <p:extLst>
      <p:ext uri="{BB962C8B-B14F-4D97-AF65-F5344CB8AC3E}">
        <p14:creationId xmlns:p14="http://schemas.microsoft.com/office/powerpoint/2010/main" val="36604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05042-0BEF-428F-8819-5CC4DCAAC3C5}"/>
              </a:ext>
            </a:extLst>
          </p:cNvPr>
          <p:cNvSpPr>
            <a:spLocks noGrp="1"/>
          </p:cNvSpPr>
          <p:nvPr>
            <p:ph type="title"/>
          </p:nvPr>
        </p:nvSpPr>
        <p:spPr>
          <a:xfrm>
            <a:off x="609601" y="148581"/>
            <a:ext cx="11125199" cy="845837"/>
          </a:xfrm>
        </p:spPr>
        <p:txBody>
          <a:bodyPr/>
          <a:lstStyle/>
          <a:p>
            <a:r>
              <a:rPr lang="en-GB" dirty="0"/>
              <a:t>What are the prospects of online teaching with GRANTA </a:t>
            </a:r>
            <a:r>
              <a:rPr lang="en-GB" dirty="0" err="1"/>
              <a:t>EduPack</a:t>
            </a:r>
            <a:r>
              <a:rPr lang="en-GB" dirty="0"/>
              <a:t>?</a:t>
            </a:r>
          </a:p>
        </p:txBody>
      </p:sp>
      <p:sp>
        <p:nvSpPr>
          <p:cNvPr id="3" name="Rectangle 2">
            <a:extLst>
              <a:ext uri="{FF2B5EF4-FFF2-40B4-BE49-F238E27FC236}">
                <a16:creationId xmlns:a16="http://schemas.microsoft.com/office/drawing/2014/main" id="{9A1FA109-24A8-437B-B39B-225F2B48D819}"/>
              </a:ext>
            </a:extLst>
          </p:cNvPr>
          <p:cNvSpPr/>
          <p:nvPr/>
        </p:nvSpPr>
        <p:spPr>
          <a:xfrm>
            <a:off x="6616754" y="846186"/>
            <a:ext cx="4125433" cy="4324261"/>
          </a:xfrm>
          <a:prstGeom prst="rect">
            <a:avLst/>
          </a:prstGeom>
        </p:spPr>
        <p:txBody>
          <a:bodyPr wrap="square">
            <a:spAutoFit/>
          </a:bodyPr>
          <a:lstStyle/>
          <a:p>
            <a:pPr>
              <a:spcAft>
                <a:spcPts val="600"/>
              </a:spcAft>
            </a:pPr>
            <a:r>
              <a:rPr lang="en-GB" sz="2000" b="1" dirty="0">
                <a:solidFill>
                  <a:schemeClr val="accent1">
                    <a:lumMod val="75000"/>
                  </a:schemeClr>
                </a:solidFill>
                <a:ea typeface="MS Mincho" panose="02020609040205080304" pitchFamily="49" charset="-128"/>
                <a:cs typeface="Times New Roman" panose="02020603050405020304" pitchFamily="18" charset="0"/>
              </a:rPr>
              <a:t>GRANTA </a:t>
            </a:r>
            <a:r>
              <a:rPr lang="en-GB" sz="2000" b="1" dirty="0" err="1">
                <a:solidFill>
                  <a:schemeClr val="accent1">
                    <a:lumMod val="75000"/>
                  </a:schemeClr>
                </a:solidFill>
                <a:ea typeface="MS Mincho" panose="02020609040205080304" pitchFamily="49" charset="-128"/>
                <a:cs typeface="Times New Roman" panose="02020603050405020304" pitchFamily="18" charset="0"/>
              </a:rPr>
              <a:t>EduPack</a:t>
            </a:r>
            <a:endParaRPr lang="en-GB" sz="2000" b="1" dirty="0">
              <a:solidFill>
                <a:schemeClr val="accent1">
                  <a:lumMod val="75000"/>
                </a:schemeClr>
              </a:solidFill>
              <a:ea typeface="MS Mincho" panose="02020609040205080304" pitchFamily="49" charset="-128"/>
              <a:cs typeface="Times New Roman" panose="02020603050405020304" pitchFamily="18" charset="0"/>
            </a:endParaRPr>
          </a:p>
          <a:p>
            <a:pPr marL="342900" indent="-342900">
              <a:buFont typeface="+mj-lt"/>
              <a:buAutoNum type="arabicPeriod"/>
            </a:pPr>
            <a:r>
              <a:rPr lang="en-GB" dirty="0">
                <a:ea typeface="MS Mincho" panose="02020609040205080304" pitchFamily="49" charset="-128"/>
                <a:cs typeface="Times New Roman" panose="02020603050405020304" pitchFamily="18" charset="0"/>
              </a:rPr>
              <a:t>Self-sufficiency (in </a:t>
            </a:r>
            <a:r>
              <a:rPr lang="en-GB" i="1" dirty="0">
                <a:ea typeface="MS Mincho" panose="02020609040205080304" pitchFamily="49" charset="-128"/>
                <a:cs typeface="Times New Roman" panose="02020603050405020304" pitchFamily="18" charset="0"/>
              </a:rPr>
              <a:t>help), </a:t>
            </a:r>
            <a:r>
              <a:rPr lang="en-GB" dirty="0">
                <a:ea typeface="MS Mincho" panose="02020609040205080304" pitchFamily="49" charset="-128"/>
                <a:cs typeface="Times New Roman" panose="02020603050405020304" pitchFamily="18" charset="0"/>
              </a:rPr>
              <a:t>support for tool utilization, tutorials and examples</a:t>
            </a:r>
          </a:p>
          <a:p>
            <a:pPr marL="342900" indent="-342900">
              <a:buFont typeface="+mj-lt"/>
              <a:buAutoNum type="arabicPeriod"/>
            </a:pPr>
            <a:r>
              <a:rPr lang="en-GB" dirty="0">
                <a:ea typeface="MS Mincho" panose="02020609040205080304" pitchFamily="49" charset="-128"/>
                <a:cs typeface="Times New Roman" panose="02020603050405020304" pitchFamily="18" charset="0"/>
              </a:rPr>
              <a:t>Flexible</a:t>
            </a:r>
            <a:r>
              <a:rPr lang="en-GB" i="1" dirty="0">
                <a:ea typeface="MS Mincho" panose="02020609040205080304" pitchFamily="49" charset="-128"/>
                <a:cs typeface="Times New Roman" panose="02020603050405020304" pitchFamily="18" charset="0"/>
              </a:rPr>
              <a:t> Learn</a:t>
            </a:r>
            <a:r>
              <a:rPr lang="en-GB" dirty="0">
                <a:ea typeface="MS Mincho" panose="02020609040205080304" pitchFamily="49" charset="-128"/>
                <a:cs typeface="Times New Roman" panose="02020603050405020304" pitchFamily="18" charset="0"/>
              </a:rPr>
              <a:t> feature that provides </a:t>
            </a:r>
            <a:r>
              <a:rPr lang="en-GB" i="1" dirty="0">
                <a:ea typeface="MS Mincho" panose="02020609040205080304" pitchFamily="49" charset="-128"/>
                <a:cs typeface="Times New Roman" panose="02020603050405020304" pitchFamily="18" charset="0"/>
              </a:rPr>
              <a:t>e.g.,</a:t>
            </a:r>
            <a:r>
              <a:rPr lang="en-GB" dirty="0">
                <a:ea typeface="MS Mincho" panose="02020609040205080304" pitchFamily="49" charset="-128"/>
                <a:cs typeface="Times New Roman" panose="02020603050405020304" pitchFamily="18" charset="0"/>
              </a:rPr>
              <a:t> embedded </a:t>
            </a:r>
            <a:r>
              <a:rPr lang="en-GB" i="1" dirty="0">
                <a:ea typeface="MS Mincho" panose="02020609040205080304" pitchFamily="49" charset="-128"/>
                <a:cs typeface="Times New Roman" panose="02020603050405020304" pitchFamily="18" charset="0"/>
              </a:rPr>
              <a:t>case studies, selection methodology</a:t>
            </a:r>
            <a:r>
              <a:rPr lang="en-GB" dirty="0">
                <a:ea typeface="MS Mincho" panose="02020609040205080304" pitchFamily="49" charset="-128"/>
                <a:cs typeface="Times New Roman" panose="02020603050405020304" pitchFamily="18" charset="0"/>
              </a:rPr>
              <a:t> and </a:t>
            </a:r>
            <a:r>
              <a:rPr lang="en-GB" i="1" dirty="0">
                <a:ea typeface="MS Mincho" panose="02020609040205080304" pitchFamily="49" charset="-128"/>
                <a:cs typeface="Times New Roman" panose="02020603050405020304" pitchFamily="18" charset="0"/>
              </a:rPr>
              <a:t>Science notes</a:t>
            </a:r>
            <a:endParaRPr lang="en-GB" dirty="0">
              <a:ea typeface="MS Mincho" panose="02020609040205080304" pitchFamily="49" charset="-128"/>
              <a:cs typeface="Times New Roman" panose="02020603050405020304" pitchFamily="18" charset="0"/>
            </a:endParaRPr>
          </a:p>
          <a:p>
            <a:pPr marL="342900" indent="-342900">
              <a:buFont typeface="+mj-lt"/>
              <a:buAutoNum type="arabicPeriod"/>
            </a:pPr>
            <a:r>
              <a:rPr lang="en-GB" dirty="0">
                <a:ea typeface="MS Mincho" panose="02020609040205080304" pitchFamily="49" charset="-128"/>
                <a:cs typeface="Times New Roman" panose="02020603050405020304" pitchFamily="18" charset="0"/>
              </a:rPr>
              <a:t>Remote use enabled by University licensing and project file format facilitating visual communication</a:t>
            </a:r>
          </a:p>
          <a:p>
            <a:pPr marL="342900" indent="-342900">
              <a:buFont typeface="+mj-lt"/>
              <a:buAutoNum type="arabicPeriod"/>
            </a:pPr>
            <a:r>
              <a:rPr lang="en-GB" dirty="0">
                <a:ea typeface="MS Mincho" panose="02020609040205080304" pitchFamily="49" charset="-128"/>
                <a:cs typeface="Times New Roman" panose="02020603050405020304" pitchFamily="18" charset="0"/>
              </a:rPr>
              <a:t>Personalised development via several advanced textbooks (Mike Ashby) and a range of teaching resources</a:t>
            </a:r>
          </a:p>
          <a:p>
            <a:pPr marL="342900" indent="-342900">
              <a:buFont typeface="+mj-lt"/>
              <a:buAutoNum type="arabicPeriod"/>
            </a:pPr>
            <a:r>
              <a:rPr lang="en-GB" dirty="0">
                <a:ea typeface="MS Mincho" panose="02020609040205080304" pitchFamily="49" charset="-128"/>
                <a:cs typeface="Times New Roman" panose="02020603050405020304" pitchFamily="18" charset="0"/>
              </a:rPr>
              <a:t>Professional development in many fields relevant to Science, Engineering, Design and Sustainability</a:t>
            </a:r>
          </a:p>
        </p:txBody>
      </p:sp>
      <p:sp>
        <p:nvSpPr>
          <p:cNvPr id="39" name="Rectangle 38">
            <a:extLst>
              <a:ext uri="{FF2B5EF4-FFF2-40B4-BE49-F238E27FC236}">
                <a16:creationId xmlns:a16="http://schemas.microsoft.com/office/drawing/2014/main" id="{AE47B50C-934C-49E5-972C-0FE9419FC329}"/>
              </a:ext>
            </a:extLst>
          </p:cNvPr>
          <p:cNvSpPr/>
          <p:nvPr/>
        </p:nvSpPr>
        <p:spPr>
          <a:xfrm>
            <a:off x="1310842" y="838200"/>
            <a:ext cx="4569085" cy="400110"/>
          </a:xfrm>
          <a:prstGeom prst="rect">
            <a:avLst/>
          </a:prstGeom>
        </p:spPr>
        <p:txBody>
          <a:bodyPr wrap="square">
            <a:spAutoFit/>
          </a:bodyPr>
          <a:lstStyle/>
          <a:p>
            <a:r>
              <a:rPr lang="en-GB" sz="2000" b="1" dirty="0">
                <a:solidFill>
                  <a:schemeClr val="accent1">
                    <a:lumMod val="75000"/>
                  </a:schemeClr>
                </a:solidFill>
                <a:ea typeface="MS Mincho" panose="02020609040205080304" pitchFamily="49" charset="-128"/>
                <a:cs typeface="Times" panose="02020603050405020304" pitchFamily="18" charset="0"/>
              </a:rPr>
              <a:t>Materials Data and Decision-making tool</a:t>
            </a:r>
          </a:p>
        </p:txBody>
      </p:sp>
      <p:grpSp>
        <p:nvGrpSpPr>
          <p:cNvPr id="2" name="Group 1">
            <a:extLst>
              <a:ext uri="{FF2B5EF4-FFF2-40B4-BE49-F238E27FC236}">
                <a16:creationId xmlns:a16="http://schemas.microsoft.com/office/drawing/2014/main" id="{EB935106-4CFF-4CD1-94BC-BF171AE02009}"/>
              </a:ext>
            </a:extLst>
          </p:cNvPr>
          <p:cNvGrpSpPr/>
          <p:nvPr/>
        </p:nvGrpSpPr>
        <p:grpSpPr>
          <a:xfrm>
            <a:off x="1310842" y="1307007"/>
            <a:ext cx="4239476" cy="3537193"/>
            <a:chOff x="332524" y="1959144"/>
            <a:chExt cx="4239476" cy="3537193"/>
          </a:xfrm>
        </p:grpSpPr>
        <p:sp>
          <p:nvSpPr>
            <p:cNvPr id="4" name="Rectangle 3">
              <a:extLst>
                <a:ext uri="{FF2B5EF4-FFF2-40B4-BE49-F238E27FC236}">
                  <a16:creationId xmlns:a16="http://schemas.microsoft.com/office/drawing/2014/main" id="{094091B6-AC5E-4BA2-B1CD-253C34C796C9}"/>
                </a:ext>
              </a:extLst>
            </p:cNvPr>
            <p:cNvSpPr/>
            <p:nvPr/>
          </p:nvSpPr>
          <p:spPr>
            <a:xfrm>
              <a:off x="332524" y="1959144"/>
              <a:ext cx="4239476" cy="369332"/>
            </a:xfrm>
            <a:prstGeom prst="rect">
              <a:avLst/>
            </a:prstGeom>
          </p:spPr>
          <p:txBody>
            <a:bodyPr wrap="square">
              <a:spAutoFit/>
            </a:bodyPr>
            <a:lstStyle/>
            <a:p>
              <a:r>
                <a:rPr lang="en-GB" b="1" dirty="0">
                  <a:latin typeface="Times" panose="02020603050405020304" pitchFamily="18" charset="0"/>
                  <a:ea typeface="MS Mincho" panose="02020609040205080304" pitchFamily="49" charset="-128"/>
                  <a:cs typeface="Times" panose="02020603050405020304" pitchFamily="18" charset="0"/>
                </a:rPr>
                <a:t>Online and life-long learning are similar:</a:t>
              </a:r>
            </a:p>
          </p:txBody>
        </p:sp>
        <p:pic>
          <p:nvPicPr>
            <p:cNvPr id="11" name="Picture 10">
              <a:extLst>
                <a:ext uri="{FF2B5EF4-FFF2-40B4-BE49-F238E27FC236}">
                  <a16:creationId xmlns:a16="http://schemas.microsoft.com/office/drawing/2014/main" id="{01A9F6D1-2437-4A3F-9400-14976B0F50DF}"/>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575" y="2503106"/>
              <a:ext cx="3991826" cy="2993231"/>
            </a:xfrm>
            <a:prstGeom prst="rect">
              <a:avLst/>
            </a:prstGeom>
            <a:noFill/>
            <a:ln>
              <a:noFill/>
            </a:ln>
          </p:spPr>
        </p:pic>
      </p:grpSp>
      <p:sp>
        <p:nvSpPr>
          <p:cNvPr id="9" name="TextBox 8">
            <a:extLst>
              <a:ext uri="{FF2B5EF4-FFF2-40B4-BE49-F238E27FC236}">
                <a16:creationId xmlns:a16="http://schemas.microsoft.com/office/drawing/2014/main" id="{78AC3FF6-F054-41E8-9F2B-7B277006D753}"/>
              </a:ext>
            </a:extLst>
          </p:cNvPr>
          <p:cNvSpPr txBox="1"/>
          <p:nvPr/>
        </p:nvSpPr>
        <p:spPr>
          <a:xfrm>
            <a:off x="609601" y="5260745"/>
            <a:ext cx="10268117" cy="738664"/>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rPr>
              <a:t>Fredriksson, C. &amp; Dwek, M</a:t>
            </a:r>
            <a:r>
              <a:rPr lang="en-GB" sz="1400" i="1" dirty="0">
                <a:latin typeface="Calibri" panose="020F0502020204030204" pitchFamily="34" charset="0"/>
                <a:ea typeface="Calibri" panose="020F0502020204030204" pitchFamily="34" charset="0"/>
              </a:rPr>
              <a:t>. </a:t>
            </a:r>
            <a:r>
              <a:rPr lang="en-GB" sz="1400" dirty="0">
                <a:effectLst/>
                <a:latin typeface="Calibri" panose="020F0502020204030204" pitchFamily="34" charset="0"/>
                <a:ea typeface="Calibri" panose="020F0502020204030204" pitchFamily="34" charset="0"/>
              </a:rPr>
              <a:t>(2019, Sept),</a:t>
            </a:r>
            <a:r>
              <a:rPr lang="en-GB" sz="1400" i="1" dirty="0">
                <a:latin typeface="Calibri" panose="020F0502020204030204" pitchFamily="34" charset="0"/>
                <a:ea typeface="Calibri" panose="020F0502020204030204" pitchFamily="34" charset="0"/>
              </a:rPr>
              <a:t> </a:t>
            </a:r>
            <a:r>
              <a:rPr lang="en-GB" sz="1400" i="1" dirty="0">
                <a:effectLst/>
                <a:latin typeface="Calibri" panose="020F0502020204030204" pitchFamily="34" charset="0"/>
                <a:ea typeface="Calibri" panose="020F0502020204030204" pitchFamily="34" charset="0"/>
              </a:rPr>
              <a:t>A Software Tool for Lifelong Learning in Engineering Education</a:t>
            </a:r>
            <a:r>
              <a:rPr lang="en-GB" sz="1400" dirty="0">
                <a:effectLst/>
                <a:latin typeface="Calibri" panose="020F0502020204030204" pitchFamily="34" charset="0"/>
                <a:ea typeface="Calibri" panose="020F0502020204030204" pitchFamily="34" charset="0"/>
              </a:rPr>
              <a:t>, Proceedings of the SEFI 47</a:t>
            </a:r>
            <a:r>
              <a:rPr lang="en-GB" sz="1400" baseline="30000" dirty="0">
                <a:effectLst/>
                <a:latin typeface="Calibri" panose="020F0502020204030204" pitchFamily="34" charset="0"/>
                <a:ea typeface="Calibri" panose="020F0502020204030204" pitchFamily="34" charset="0"/>
              </a:rPr>
              <a:t>th</a:t>
            </a:r>
            <a:r>
              <a:rPr lang="en-GB" sz="1400" dirty="0">
                <a:effectLst/>
                <a:latin typeface="Calibri" panose="020F0502020204030204" pitchFamily="34" charset="0"/>
                <a:ea typeface="Calibri" panose="020F0502020204030204" pitchFamily="34" charset="0"/>
              </a:rPr>
              <a:t> Annual Conference, ISBN: 978-2-87352-018-2, p 423-432.</a:t>
            </a:r>
          </a:p>
          <a:p>
            <a:r>
              <a:rPr lang="en-GB" sz="1400" dirty="0">
                <a:effectLst/>
                <a:latin typeface="Calibri" panose="020F0502020204030204" pitchFamily="34" charset="0"/>
                <a:ea typeface="Calibri" panose="020F0502020204030204" pitchFamily="34" charset="0"/>
                <a:hlinkClick r:id="rId5"/>
              </a:rPr>
              <a:t>https://www.sefi.be/wp-content/uploads/2019/10/SEFI2019_Proceedings.pdf</a:t>
            </a:r>
            <a:endParaRPr lang="en-GB" sz="1400" dirty="0">
              <a:effectLst/>
              <a:latin typeface="Calibri" panose="020F0502020204030204" pitchFamily="34" charset="0"/>
              <a:ea typeface="Calibri" panose="020F0502020204030204" pitchFamily="34" charset="0"/>
            </a:endParaRPr>
          </a:p>
        </p:txBody>
      </p:sp>
      <p:sp>
        <p:nvSpPr>
          <p:cNvPr id="10" name="Slide Number Placeholder 1">
            <a:extLst>
              <a:ext uri="{FF2B5EF4-FFF2-40B4-BE49-F238E27FC236}">
                <a16:creationId xmlns:a16="http://schemas.microsoft.com/office/drawing/2014/main" id="{BC9A011C-A2D3-4ADE-96C4-FE2838AE01C1}"/>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7</a:t>
            </a:fld>
            <a:endParaRPr lang="en-US" dirty="0"/>
          </a:p>
        </p:txBody>
      </p:sp>
    </p:spTree>
    <p:extLst>
      <p:ext uri="{BB962C8B-B14F-4D97-AF65-F5344CB8AC3E}">
        <p14:creationId xmlns:p14="http://schemas.microsoft.com/office/powerpoint/2010/main" val="40468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3637-658E-4F97-AF05-E38C6687C071}"/>
              </a:ext>
            </a:extLst>
          </p:cNvPr>
          <p:cNvSpPr>
            <a:spLocks noGrp="1"/>
          </p:cNvSpPr>
          <p:nvPr>
            <p:ph type="title"/>
          </p:nvPr>
        </p:nvSpPr>
        <p:spPr>
          <a:xfrm>
            <a:off x="609601" y="148582"/>
            <a:ext cx="10972799" cy="537218"/>
          </a:xfrm>
          <a:prstGeom prst="rect">
            <a:avLst/>
          </a:prstGeom>
        </p:spPr>
        <p:txBody>
          <a:bodyPr anchor="ctr"/>
          <a:lstStyle/>
          <a:p>
            <a:r>
              <a:rPr lang="en-US" dirty="0"/>
              <a:t>Two ways to engage students remotely, and w</a:t>
            </a:r>
            <a:r>
              <a:rPr lang="en-GB" dirty="0"/>
              <a:t>here to find it</a:t>
            </a:r>
          </a:p>
        </p:txBody>
      </p:sp>
      <p:sp>
        <p:nvSpPr>
          <p:cNvPr id="4" name="Rectangle 3">
            <a:extLst>
              <a:ext uri="{FF2B5EF4-FFF2-40B4-BE49-F238E27FC236}">
                <a16:creationId xmlns:a16="http://schemas.microsoft.com/office/drawing/2014/main" id="{8E877F3F-4DD5-43D6-BCF9-28628BA0575A}"/>
              </a:ext>
            </a:extLst>
          </p:cNvPr>
          <p:cNvSpPr/>
          <p:nvPr/>
        </p:nvSpPr>
        <p:spPr>
          <a:xfrm>
            <a:off x="354293" y="971898"/>
            <a:ext cx="4876799" cy="3790140"/>
          </a:xfrm>
          <a:prstGeom prst="rect">
            <a:avLst/>
          </a:prstGeom>
        </p:spPr>
        <p:txBody>
          <a:bodyPr wrap="square">
            <a:spAutoFit/>
          </a:bodyPr>
          <a:lstStyle/>
          <a:p>
            <a:r>
              <a:rPr lang="en-GB" b="1" dirty="0"/>
              <a:t>1. Industrial Case Studies with exercises</a:t>
            </a:r>
          </a:p>
          <a:p>
            <a:pPr marL="285750" indent="-285750" fontAlgn="ctr">
              <a:lnSpc>
                <a:spcPct val="107000"/>
              </a:lnSpc>
              <a:buFont typeface="Arial" panose="020B0604020202020204" pitchFamily="34" charset="0"/>
              <a:buChar char="•"/>
            </a:pPr>
            <a:r>
              <a:rPr lang="en-US" dirty="0">
                <a:solidFill>
                  <a:srgbClr val="000000"/>
                </a:solidFill>
              </a:rPr>
              <a:t>Chainsaw</a:t>
            </a:r>
          </a:p>
          <a:p>
            <a:pPr marL="285750" indent="-285750" fontAlgn="ctr">
              <a:lnSpc>
                <a:spcPct val="107000"/>
              </a:lnSpc>
              <a:buFont typeface="Arial" panose="020B0604020202020204" pitchFamily="34" charset="0"/>
              <a:buChar char="•"/>
            </a:pPr>
            <a:r>
              <a:rPr lang="en-US" dirty="0">
                <a:solidFill>
                  <a:srgbClr val="000000"/>
                </a:solidFill>
              </a:rPr>
              <a:t>Aluminum Strengthening</a:t>
            </a:r>
            <a:endParaRPr lang="en-GB" dirty="0"/>
          </a:p>
          <a:p>
            <a:pPr marL="285750" indent="-285750" fontAlgn="ctr">
              <a:lnSpc>
                <a:spcPct val="107000"/>
              </a:lnSpc>
              <a:buFont typeface="Arial" panose="020B0604020202020204" pitchFamily="34" charset="0"/>
              <a:buChar char="•"/>
            </a:pPr>
            <a:r>
              <a:rPr lang="en-US" dirty="0">
                <a:solidFill>
                  <a:srgbClr val="000000"/>
                </a:solidFill>
              </a:rPr>
              <a:t>Stainless Steels</a:t>
            </a:r>
            <a:endParaRPr lang="en-GB" dirty="0"/>
          </a:p>
          <a:p>
            <a:pPr marL="285750" indent="-285750" fontAlgn="ctr">
              <a:lnSpc>
                <a:spcPct val="107000"/>
              </a:lnSpc>
              <a:buFont typeface="Arial" panose="020B0604020202020204" pitchFamily="34" charset="0"/>
              <a:buChar char="•"/>
            </a:pPr>
            <a:r>
              <a:rPr lang="en-US" dirty="0">
                <a:solidFill>
                  <a:srgbClr val="000000"/>
                </a:solidFill>
              </a:rPr>
              <a:t>Longboard</a:t>
            </a:r>
            <a:endParaRPr lang="en-GB" dirty="0"/>
          </a:p>
          <a:p>
            <a:pPr marL="285750" indent="-285750" fontAlgn="ctr">
              <a:lnSpc>
                <a:spcPct val="107000"/>
              </a:lnSpc>
              <a:buFont typeface="Arial" panose="020B0604020202020204" pitchFamily="34" charset="0"/>
              <a:buChar char="•"/>
            </a:pPr>
            <a:r>
              <a:rPr lang="en-US" dirty="0">
                <a:solidFill>
                  <a:srgbClr val="000000"/>
                </a:solidFill>
              </a:rPr>
              <a:t>The Built Environment</a:t>
            </a:r>
            <a:endParaRPr lang="en-GB" dirty="0"/>
          </a:p>
          <a:p>
            <a:endParaRPr lang="en-GB" dirty="0">
              <a:ea typeface="MS Mincho" panose="02020609040205080304" pitchFamily="49" charset="-128"/>
            </a:endParaRPr>
          </a:p>
          <a:p>
            <a:r>
              <a:rPr lang="en-GB" b="1" dirty="0">
                <a:ea typeface="MS Mincho" panose="02020609040205080304" pitchFamily="49" charset="-128"/>
              </a:rPr>
              <a:t>2. Micro-projects for break-out sessions online (short group work)</a:t>
            </a:r>
          </a:p>
          <a:p>
            <a:pPr marL="285750" indent="-285750">
              <a:buFont typeface="Arial" panose="020B0604020202020204" pitchFamily="34" charset="0"/>
              <a:buChar char="•"/>
            </a:pPr>
            <a:r>
              <a:rPr lang="en-GB" dirty="0">
                <a:ea typeface="MS Mincho" panose="02020609040205080304" pitchFamily="49" charset="-128"/>
              </a:rPr>
              <a:t>Materials Science</a:t>
            </a:r>
          </a:p>
          <a:p>
            <a:pPr marL="285750" indent="-285750">
              <a:buFont typeface="Arial" panose="020B0604020202020204" pitchFamily="34" charset="0"/>
              <a:buChar char="•"/>
            </a:pPr>
            <a:r>
              <a:rPr lang="en-GB" dirty="0">
                <a:ea typeface="MS Mincho" panose="02020609040205080304" pitchFamily="49" charset="-128"/>
              </a:rPr>
              <a:t>Sustainability</a:t>
            </a:r>
          </a:p>
          <a:p>
            <a:pPr marL="285750" indent="-285750">
              <a:buFont typeface="Arial" panose="020B0604020202020204" pitchFamily="34" charset="0"/>
              <a:buChar char="•"/>
            </a:pPr>
            <a:r>
              <a:rPr lang="en-GB" dirty="0">
                <a:ea typeface="MS Mincho" panose="02020609040205080304" pitchFamily="49" charset="-128"/>
              </a:rPr>
              <a:t>Bioengineering coming soon…</a:t>
            </a:r>
          </a:p>
          <a:p>
            <a:endParaRPr lang="en-GB" dirty="0">
              <a:ea typeface="MS Mincho" panose="02020609040205080304" pitchFamily="49" charset="-128"/>
            </a:endParaRPr>
          </a:p>
        </p:txBody>
      </p:sp>
      <p:pic>
        <p:nvPicPr>
          <p:cNvPr id="6" name="Picture 5">
            <a:extLst>
              <a:ext uri="{FF2B5EF4-FFF2-40B4-BE49-F238E27FC236}">
                <a16:creationId xmlns:a16="http://schemas.microsoft.com/office/drawing/2014/main" id="{61926F68-4232-40CD-AB3F-DD2DC8BB52D0}"/>
              </a:ext>
            </a:extLst>
          </p:cNvPr>
          <p:cNvPicPr>
            <a:picLocks noChangeAspect="1"/>
          </p:cNvPicPr>
          <p:nvPr/>
        </p:nvPicPr>
        <p:blipFill>
          <a:blip r:embed="rId3"/>
          <a:stretch>
            <a:fillRect/>
          </a:stretch>
        </p:blipFill>
        <p:spPr>
          <a:xfrm>
            <a:off x="5083370" y="1714345"/>
            <a:ext cx="6499030" cy="4155463"/>
          </a:xfrm>
          <a:prstGeom prst="rect">
            <a:avLst/>
          </a:prstGeom>
          <a:ln>
            <a:solidFill>
              <a:schemeClr val="accent1"/>
            </a:solidFill>
          </a:ln>
        </p:spPr>
      </p:pic>
      <p:sp>
        <p:nvSpPr>
          <p:cNvPr id="7" name="Rectangle 6">
            <a:extLst>
              <a:ext uri="{FF2B5EF4-FFF2-40B4-BE49-F238E27FC236}">
                <a16:creationId xmlns:a16="http://schemas.microsoft.com/office/drawing/2014/main" id="{9462BCFB-B837-4310-85AD-F2260326F9B7}"/>
              </a:ext>
            </a:extLst>
          </p:cNvPr>
          <p:cNvSpPr/>
          <p:nvPr/>
        </p:nvSpPr>
        <p:spPr>
          <a:xfrm>
            <a:off x="5067146" y="971898"/>
            <a:ext cx="5524654"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sz="2400" dirty="0">
                <a:solidFill>
                  <a:schemeClr val="tx1"/>
                </a:solidFill>
              </a:rPr>
              <a:t>www.grantadesign.com/teachingresources</a:t>
            </a:r>
          </a:p>
        </p:txBody>
      </p:sp>
      <p:sp>
        <p:nvSpPr>
          <p:cNvPr id="8" name="Slide Number Placeholder 1">
            <a:extLst>
              <a:ext uri="{FF2B5EF4-FFF2-40B4-BE49-F238E27FC236}">
                <a16:creationId xmlns:a16="http://schemas.microsoft.com/office/drawing/2014/main" id="{2EDAF260-AB8A-4686-8BFE-5B6F8DB990E7}"/>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8</a:t>
            </a:fld>
            <a:endParaRPr lang="en-US" dirty="0"/>
          </a:p>
        </p:txBody>
      </p:sp>
    </p:spTree>
    <p:extLst>
      <p:ext uri="{BB962C8B-B14F-4D97-AF65-F5344CB8AC3E}">
        <p14:creationId xmlns:p14="http://schemas.microsoft.com/office/powerpoint/2010/main" val="311511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7F447-0629-4CAE-A793-D2AD035545B5}"/>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F34D8B00-47BE-4682-9C0D-CE1D5791BDD1}"/>
              </a:ext>
            </a:extLst>
          </p:cNvPr>
          <p:cNvSpPr>
            <a:spLocks noGrp="1"/>
          </p:cNvSpPr>
          <p:nvPr>
            <p:ph type="title"/>
          </p:nvPr>
        </p:nvSpPr>
        <p:spPr/>
        <p:txBody>
          <a:bodyPr/>
          <a:lstStyle/>
          <a:p>
            <a:r>
              <a:rPr lang="en-GB" dirty="0"/>
              <a:t>Playlist for self-learning embedded in the Help menu of </a:t>
            </a:r>
            <a:r>
              <a:rPr lang="en-GB" dirty="0" err="1"/>
              <a:t>EduPack</a:t>
            </a:r>
            <a:endParaRPr lang="en-GB" dirty="0"/>
          </a:p>
        </p:txBody>
      </p:sp>
      <p:pic>
        <p:nvPicPr>
          <p:cNvPr id="5" name="Picture 4">
            <a:extLst>
              <a:ext uri="{FF2B5EF4-FFF2-40B4-BE49-F238E27FC236}">
                <a16:creationId xmlns:a16="http://schemas.microsoft.com/office/drawing/2014/main" id="{53675C8B-59E9-4C16-8F3B-F2C822608425}"/>
              </a:ext>
            </a:extLst>
          </p:cNvPr>
          <p:cNvPicPr>
            <a:picLocks noChangeAspect="1"/>
          </p:cNvPicPr>
          <p:nvPr/>
        </p:nvPicPr>
        <p:blipFill rotWithShape="1">
          <a:blip r:embed="rId3"/>
          <a:srcRect l="34" t="3015" r="-34" b="2914"/>
          <a:stretch/>
        </p:blipFill>
        <p:spPr>
          <a:xfrm>
            <a:off x="1371600" y="914400"/>
            <a:ext cx="10118557" cy="5072827"/>
          </a:xfrm>
          <a:prstGeom prst="rect">
            <a:avLst/>
          </a:prstGeom>
          <a:ln>
            <a:solidFill>
              <a:srgbClr val="E5E5E5"/>
            </a:solidFill>
          </a:ln>
        </p:spPr>
      </p:pic>
      <p:pic>
        <p:nvPicPr>
          <p:cNvPr id="4" name="Picture 3">
            <a:extLst>
              <a:ext uri="{FF2B5EF4-FFF2-40B4-BE49-F238E27FC236}">
                <a16:creationId xmlns:a16="http://schemas.microsoft.com/office/drawing/2014/main" id="{B23AD826-051D-4891-B089-E29001981874}"/>
              </a:ext>
            </a:extLst>
          </p:cNvPr>
          <p:cNvPicPr>
            <a:picLocks noChangeAspect="1"/>
          </p:cNvPicPr>
          <p:nvPr/>
        </p:nvPicPr>
        <p:blipFill rotWithShape="1">
          <a:blip r:embed="rId4"/>
          <a:srcRect t="27923"/>
          <a:stretch/>
        </p:blipFill>
        <p:spPr>
          <a:xfrm>
            <a:off x="2286000" y="1730420"/>
            <a:ext cx="5627911" cy="3369703"/>
          </a:xfrm>
          <a:prstGeom prst="rect">
            <a:avLst/>
          </a:prstGeom>
          <a:ln>
            <a:solidFill>
              <a:srgbClr val="FFB71B"/>
            </a:solidFill>
          </a:ln>
        </p:spPr>
      </p:pic>
    </p:spTree>
    <p:extLst>
      <p:ext uri="{BB962C8B-B14F-4D97-AF65-F5344CB8AC3E}">
        <p14:creationId xmlns:p14="http://schemas.microsoft.com/office/powerpoint/2010/main" val="8947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7|12.6|16|27.6|13.6|18.5"/>
</p:tagLst>
</file>

<file path=ppt/tags/tag2.xml><?xml version="1.0" encoding="utf-8"?>
<p:tagLst xmlns:a="http://schemas.openxmlformats.org/drawingml/2006/main" xmlns:r="http://schemas.openxmlformats.org/officeDocument/2006/relationships" xmlns:p="http://schemas.openxmlformats.org/presentationml/2006/main">
  <p:tag name="TIMING" val="|11.1|5.3|2.8|6.7|5.4|21.1"/>
</p:tagLst>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R EduPack Template-PPT.pptx" id="{6915936C-DFE7-4FF8-9264-6E8AC20FBDCA}" vid="{0CF07170-F739-4845-B39E-1D0B1A9308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g xmlns="4486bbf1-55fc-49d2-af7e-ec287a4789b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9" ma:contentTypeDescription="Create a new document." ma:contentTypeScope="" ma:versionID="d2490b6917611ed4cc4d992c6093a9cd">
  <xsd:schema xmlns:xsd="http://www.w3.org/2001/XMLSchema" xmlns:xs="http://www.w3.org/2001/XMLSchema" xmlns:p="http://schemas.microsoft.com/office/2006/metadata/properties" xmlns:ns2="4486bbf1-55fc-49d2-af7e-ec287a4789b3" targetNamespace="http://schemas.microsoft.com/office/2006/metadata/properties" ma:root="true" ma:fieldsID="c883153ab8ac3a2450a700e5c9724541"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Tag" ma:index="16" nillable="true" ma:displayName="Tag" ma:format="Dropdown"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A28EC7B-86E9-4D1E-A536-BF5566EFCF85}"/>
</file>

<file path=docProps/app.xml><?xml version="1.0" encoding="utf-8"?>
<Properties xmlns="http://schemas.openxmlformats.org/officeDocument/2006/extended-properties" xmlns:vt="http://schemas.openxmlformats.org/officeDocument/2006/docPropsVTypes">
  <Template>AER EduPack Template-PPT</Template>
  <TotalTime>8</TotalTime>
  <Words>3454</Words>
  <Application>Microsoft Office PowerPoint</Application>
  <PresentationFormat>Widescreen</PresentationFormat>
  <Paragraphs>441</Paragraphs>
  <Slides>29</Slides>
  <Notes>28</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Times New Roman</vt:lpstr>
      <vt:lpstr>Courier New</vt:lpstr>
      <vt:lpstr>Arial</vt:lpstr>
      <vt:lpstr>Symbol</vt:lpstr>
      <vt:lpstr>Times</vt:lpstr>
      <vt:lpstr>Wingdings</vt:lpstr>
      <vt:lpstr>Calibri</vt:lpstr>
      <vt:lpstr>Cambria Math</vt:lpstr>
      <vt:lpstr>Ansys - Slide Master</vt:lpstr>
      <vt:lpstr>PowerPoint Presentation</vt:lpstr>
      <vt:lpstr>Agenda</vt:lpstr>
      <vt:lpstr>A brief history</vt:lpstr>
      <vt:lpstr> Student Engagement Levels</vt:lpstr>
      <vt:lpstr>Does Active Learning work?</vt:lpstr>
      <vt:lpstr>GRANTA EduPack Educational Capabilities</vt:lpstr>
      <vt:lpstr>What are the prospects of online teaching with GRANTA EduPack?</vt:lpstr>
      <vt:lpstr>Two ways to engage students remotely, and where to find it</vt:lpstr>
      <vt:lpstr>Playlist for self-learning embedded in the Help menu of EduPack</vt:lpstr>
      <vt:lpstr>The Chainsaw Case Study example (blade design)</vt:lpstr>
      <vt:lpstr>GRANTA EduPack 2020 Engineering Level 2 and 3</vt:lpstr>
      <vt:lpstr>Material overview</vt:lpstr>
      <vt:lpstr>Systematic materials selection (Ashby, Cambridge University)</vt:lpstr>
      <vt:lpstr>A model of the blade function: Beam in bending</vt:lpstr>
      <vt:lpstr>In the performance index tables of EduPack</vt:lpstr>
      <vt:lpstr>Summary of translation</vt:lpstr>
      <vt:lpstr>Visual result to discuss and compare at Level 2</vt:lpstr>
      <vt:lpstr>Index for a stiff, light chainsaw blade (vertical load)</vt:lpstr>
      <vt:lpstr>Index for a stiff, light chainsaw blade (horizontal load)</vt:lpstr>
      <vt:lpstr>Exact load details does not affect the material index</vt:lpstr>
      <vt:lpstr>Reality Check: mechanical performance</vt:lpstr>
      <vt:lpstr>Reality Check: cost performance</vt:lpstr>
      <vt:lpstr>Auxiliary activities – strength, mechanics, manufacturing… </vt:lpstr>
      <vt:lpstr>GRANTA education resources to support online teaching/learning</vt:lpstr>
      <vt:lpstr>More Case Studies: Real world connection</vt:lpstr>
      <vt:lpstr>Conclusions</vt:lpstr>
      <vt:lpstr>Join the Ansys conversation!</vt:lpstr>
      <vt:lpstr>The Art of Simulation Image Competition: Enter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Kaitlin Tyler</dc:creator>
  <cp:lastModifiedBy>Soma Chakrabarti</cp:lastModifiedBy>
  <cp:revision>1</cp:revision>
  <dcterms:created xsi:type="dcterms:W3CDTF">2021-06-24T17:20:26Z</dcterms:created>
  <dcterms:modified xsi:type="dcterms:W3CDTF">2021-07-31T21:19:12Z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