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6"/>
  </p:notesMasterIdLst>
  <p:sldIdLst>
    <p:sldId id="256" r:id="rId5"/>
    <p:sldId id="466" r:id="rId6"/>
    <p:sldId id="689" r:id="rId7"/>
    <p:sldId id="721" r:id="rId8"/>
    <p:sldId id="723" r:id="rId9"/>
    <p:sldId id="724" r:id="rId10"/>
    <p:sldId id="582" r:id="rId11"/>
    <p:sldId id="704" r:id="rId12"/>
    <p:sldId id="587" r:id="rId13"/>
    <p:sldId id="588" r:id="rId14"/>
    <p:sldId id="589" r:id="rId15"/>
    <p:sldId id="598" r:id="rId16"/>
    <p:sldId id="577" r:id="rId17"/>
    <p:sldId id="725" r:id="rId18"/>
    <p:sldId id="713" r:id="rId19"/>
    <p:sldId id="711" r:id="rId20"/>
    <p:sldId id="710" r:id="rId21"/>
    <p:sldId id="297" r:id="rId22"/>
    <p:sldId id="302" r:id="rId23"/>
    <p:sldId id="726" r:id="rId24"/>
    <p:sldId id="258"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Tahoma" panose="020B0604030504040204" pitchFamily="34" charset="0"/>
      <p:regular r:id="rId31"/>
      <p:bold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02FD14-8D41-45BC-9C24-910CFA882A7B}" v="3" dt="2021-07-31T22:05:21.2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73" autoAdjust="0"/>
  </p:normalViewPr>
  <p:slideViewPr>
    <p:cSldViewPr showGuides="1">
      <p:cViewPr varScale="1">
        <p:scale>
          <a:sx n="104" d="100"/>
          <a:sy n="104" d="100"/>
        </p:scale>
        <p:origin x="438" y="96"/>
      </p:cViewPr>
      <p:guideLst>
        <p:guide orient="horz" pos="2160"/>
        <p:guide pos="3840"/>
      </p:guideLst>
    </p:cSldViewPr>
  </p:slideViewPr>
  <p:notesTextViewPr>
    <p:cViewPr>
      <p:scale>
        <a:sx n="1" d="1"/>
        <a:sy n="1" d="1"/>
      </p:scale>
      <p:origin x="0" y="0"/>
    </p:cViewPr>
  </p:notesTextViewPr>
  <p:sorterViewPr>
    <p:cViewPr>
      <p:scale>
        <a:sx n="100" d="100"/>
        <a:sy n="100" d="100"/>
      </p:scale>
      <p:origin x="0" y="-28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5" Type="http://schemas.openxmlformats.org/officeDocument/2006/relationships/image" Target="../media/image40.wmf"/><Relationship Id="rId4"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BB9E86C5-9689-42B4-BE7D-FDE5EB4274E3}" type="datetimeFigureOut">
              <a:rPr lang="en-US" smtClean="0"/>
              <a:pPr/>
              <a:t>8/25/2021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27FDDAD7-A41A-4414-8211-C5E2AC7F93EC}" type="slidenum">
              <a:rPr lang="en-US" smtClean="0"/>
              <a:pPr/>
              <a:t>‹#›</a:t>
            </a:fld>
            <a:endParaRPr lang="en-US" dirty="0"/>
          </a:p>
        </p:txBody>
      </p:sp>
    </p:spTree>
    <p:extLst>
      <p:ext uri="{BB962C8B-B14F-4D97-AF65-F5344CB8AC3E}">
        <p14:creationId xmlns:p14="http://schemas.microsoft.com/office/powerpoint/2010/main" val="76629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a:t>
            </a:fld>
            <a:endParaRPr lang="en-US" dirty="0"/>
          </a:p>
        </p:txBody>
      </p:sp>
    </p:spTree>
    <p:extLst>
      <p:ext uri="{BB962C8B-B14F-4D97-AF65-F5344CB8AC3E}">
        <p14:creationId xmlns:p14="http://schemas.microsoft.com/office/powerpoint/2010/main" val="2278644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16798" indent="-275692">
              <a:spcBef>
                <a:spcPct val="30000"/>
              </a:spcBef>
              <a:defRPr sz="1200">
                <a:solidFill>
                  <a:schemeClr val="tx1"/>
                </a:solidFill>
                <a:latin typeface="Arial" panose="020B0604020202020204" pitchFamily="34" charset="0"/>
                <a:cs typeface="Arial" panose="020B0604020202020204" pitchFamily="34" charset="0"/>
              </a:defRPr>
            </a:lvl2pPr>
            <a:lvl3pPr marL="1102766" indent="-220553">
              <a:spcBef>
                <a:spcPct val="30000"/>
              </a:spcBef>
              <a:defRPr sz="1200">
                <a:solidFill>
                  <a:schemeClr val="tx1"/>
                </a:solidFill>
                <a:latin typeface="Arial" panose="020B0604020202020204" pitchFamily="34" charset="0"/>
                <a:cs typeface="Arial" panose="020B0604020202020204" pitchFamily="34" charset="0"/>
              </a:defRPr>
            </a:lvl3pPr>
            <a:lvl4pPr marL="1543873" indent="-220553">
              <a:spcBef>
                <a:spcPct val="30000"/>
              </a:spcBef>
              <a:defRPr sz="1200">
                <a:solidFill>
                  <a:schemeClr val="tx1"/>
                </a:solidFill>
                <a:latin typeface="Arial" panose="020B0604020202020204" pitchFamily="34" charset="0"/>
                <a:cs typeface="Arial" panose="020B0604020202020204" pitchFamily="34" charset="0"/>
              </a:defRPr>
            </a:lvl4pPr>
            <a:lvl5pPr marL="1984980" indent="-220553">
              <a:spcBef>
                <a:spcPct val="30000"/>
              </a:spcBef>
              <a:defRPr sz="1200">
                <a:solidFill>
                  <a:schemeClr val="tx1"/>
                </a:solidFill>
                <a:latin typeface="Arial" panose="020B0604020202020204" pitchFamily="34" charset="0"/>
                <a:cs typeface="Arial" panose="020B0604020202020204" pitchFamily="34" charset="0"/>
              </a:defRPr>
            </a:lvl5pPr>
            <a:lvl6pPr marL="242608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67193"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08299"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74940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C15BD24-FFAB-4BD2-9719-D06DFD90E64C}" type="slidenum">
              <a:rPr lang="en-GB">
                <a:latin typeface="Times New Roman" panose="02020603050405020304" pitchFamily="18" charset="0"/>
              </a:rPr>
              <a:pPr>
                <a:spcBef>
                  <a:spcPct val="0"/>
                </a:spcBef>
              </a:pPr>
              <a:t>10</a:t>
            </a:fld>
            <a:endParaRPr lang="en-GB" dirty="0">
              <a:latin typeface="Times New Roman" panose="02020603050405020304"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Material selection for buildings</a:t>
            </a:r>
          </a:p>
          <a:p>
            <a:pPr marL="171450" indent="-171450">
              <a:buFont typeface="Arial" panose="020B0604020202020204" pitchFamily="34" charset="0"/>
              <a:buChar char="•"/>
            </a:pPr>
            <a:r>
              <a:rPr lang="en-GB" sz="900" dirty="0"/>
              <a:t>The Granta EduPack makes it easy to create bar charts and bubble charts in the usual way</a:t>
            </a:r>
          </a:p>
          <a:p>
            <a:pPr marL="171450" indent="-171450">
              <a:buFont typeface="Arial" panose="020B0604020202020204" pitchFamily="34" charset="0"/>
              <a:buChar char="•"/>
            </a:pPr>
            <a:r>
              <a:rPr lang="en-GB" sz="900" dirty="0"/>
              <a:t>Here is a bar-chart of thermal resistivity, the reciprocal of thermal conductivity, which reflects how well it insulates</a:t>
            </a:r>
          </a:p>
          <a:p>
            <a:pPr marL="171450" indent="-171450">
              <a:buFont typeface="Arial" panose="020B0604020202020204" pitchFamily="34" charset="0"/>
              <a:buChar char="•"/>
            </a:pPr>
            <a:r>
              <a:rPr lang="en-GB" sz="900" dirty="0"/>
              <a:t>This allows the selection of materials with exceptionally high resistivity by positioning a selection box.</a:t>
            </a:r>
          </a:p>
        </p:txBody>
      </p:sp>
    </p:spTree>
    <p:extLst>
      <p:ext uri="{BB962C8B-B14F-4D97-AF65-F5344CB8AC3E}">
        <p14:creationId xmlns:p14="http://schemas.microsoft.com/office/powerpoint/2010/main" val="763970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16798" indent="-275692">
              <a:spcBef>
                <a:spcPct val="30000"/>
              </a:spcBef>
              <a:defRPr sz="1200">
                <a:solidFill>
                  <a:schemeClr val="tx1"/>
                </a:solidFill>
                <a:latin typeface="Arial" panose="020B0604020202020204" pitchFamily="34" charset="0"/>
                <a:cs typeface="Arial" panose="020B0604020202020204" pitchFamily="34" charset="0"/>
              </a:defRPr>
            </a:lvl2pPr>
            <a:lvl3pPr marL="1102766" indent="-220553">
              <a:spcBef>
                <a:spcPct val="30000"/>
              </a:spcBef>
              <a:defRPr sz="1200">
                <a:solidFill>
                  <a:schemeClr val="tx1"/>
                </a:solidFill>
                <a:latin typeface="Arial" panose="020B0604020202020204" pitchFamily="34" charset="0"/>
                <a:cs typeface="Arial" panose="020B0604020202020204" pitchFamily="34" charset="0"/>
              </a:defRPr>
            </a:lvl3pPr>
            <a:lvl4pPr marL="1543873" indent="-220553">
              <a:spcBef>
                <a:spcPct val="30000"/>
              </a:spcBef>
              <a:defRPr sz="1200">
                <a:solidFill>
                  <a:schemeClr val="tx1"/>
                </a:solidFill>
                <a:latin typeface="Arial" panose="020B0604020202020204" pitchFamily="34" charset="0"/>
                <a:cs typeface="Arial" panose="020B0604020202020204" pitchFamily="34" charset="0"/>
              </a:defRPr>
            </a:lvl4pPr>
            <a:lvl5pPr marL="1984980" indent="-220553">
              <a:spcBef>
                <a:spcPct val="30000"/>
              </a:spcBef>
              <a:defRPr sz="1200">
                <a:solidFill>
                  <a:schemeClr val="tx1"/>
                </a:solidFill>
                <a:latin typeface="Arial" panose="020B0604020202020204" pitchFamily="34" charset="0"/>
                <a:cs typeface="Arial" panose="020B0604020202020204" pitchFamily="34" charset="0"/>
              </a:defRPr>
            </a:lvl5pPr>
            <a:lvl6pPr marL="242608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67193"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08299"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74940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0725E06-E727-41BE-9CFD-0B6C7BB03846}" type="slidenum">
              <a:rPr lang="en-GB">
                <a:latin typeface="Times New Roman" panose="02020603050405020304" pitchFamily="18" charset="0"/>
              </a:rPr>
              <a:pPr>
                <a:spcBef>
                  <a:spcPct val="0"/>
                </a:spcBef>
              </a:pPr>
              <a:t>11</a:t>
            </a:fld>
            <a:endParaRPr lang="en-GB" dirty="0">
              <a:latin typeface="Times New Roman" panose="02020603050405020304" pitchFamily="18" charset="0"/>
            </a:endParaRPr>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xfrm>
            <a:off x="1385113" y="3084102"/>
            <a:ext cx="6941101" cy="292067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Material selection for buildings</a:t>
            </a:r>
          </a:p>
          <a:p>
            <a:r>
              <a:rPr lang="en-GB" sz="900" dirty="0"/>
              <a:t>These design requirements represent an example where a material is sought for the cladding of a building. It must meet certain </a:t>
            </a:r>
            <a:r>
              <a:rPr lang="en-GB" sz="900" b="1" dirty="0">
                <a:solidFill>
                  <a:srgbClr val="CC0000"/>
                </a:solidFill>
              </a:rPr>
              <a:t>constraints</a:t>
            </a:r>
            <a:r>
              <a:rPr lang="en-GB" sz="900" dirty="0"/>
              <a:t>, listed here</a:t>
            </a:r>
          </a:p>
          <a:p>
            <a:pPr>
              <a:buClr>
                <a:srgbClr val="CC0000"/>
              </a:buClr>
              <a:buSzPct val="120000"/>
              <a:buFont typeface="Wingdings" panose="05000000000000000000" pitchFamily="2" charset="2"/>
              <a:buChar char="§"/>
            </a:pPr>
            <a:r>
              <a:rPr lang="en-GB" sz="900" dirty="0"/>
              <a:t>  Availability in the form of sheet</a:t>
            </a:r>
          </a:p>
          <a:p>
            <a:pPr>
              <a:buClr>
                <a:srgbClr val="CC0000"/>
              </a:buClr>
              <a:buSzPct val="120000"/>
              <a:buFont typeface="Wingdings" panose="05000000000000000000" pitchFamily="2" charset="2"/>
              <a:buChar char="§"/>
            </a:pPr>
            <a:r>
              <a:rPr lang="en-GB" sz="900" dirty="0"/>
              <a:t>  Sufficient strength to support working loads (&gt;50 MPa), the strength of typical of aluminum cladding is a good bench-mark</a:t>
            </a:r>
          </a:p>
          <a:p>
            <a:pPr>
              <a:buClr>
                <a:srgbClr val="CC0000"/>
              </a:buClr>
              <a:buSzPct val="120000"/>
              <a:buFont typeface="Wingdings" panose="05000000000000000000" pitchFamily="2" charset="2"/>
              <a:buChar char="§"/>
            </a:pPr>
            <a:r>
              <a:rPr lang="en-GB" sz="900" dirty="0"/>
              <a:t>  Sufficient ductility (&gt;2%) to allow bending to accommodate changing roof profiles</a:t>
            </a:r>
          </a:p>
          <a:p>
            <a:pPr>
              <a:buClr>
                <a:srgbClr val="CC0000"/>
              </a:buClr>
              <a:buSzPct val="120000"/>
              <a:buFont typeface="Wingdings" panose="05000000000000000000" pitchFamily="2" charset="2"/>
              <a:buChar char="§"/>
            </a:pPr>
            <a:r>
              <a:rPr lang="en-GB" sz="900" dirty="0"/>
              <a:t>  Durability for rain, sun and, for example, to marine environments</a:t>
            </a:r>
          </a:p>
          <a:p>
            <a:pPr>
              <a:buClr>
                <a:srgbClr val="CC0000"/>
              </a:buClr>
              <a:buSzPct val="120000"/>
              <a:buFont typeface="Wingdings" panose="05000000000000000000" pitchFamily="2" charset="2"/>
              <a:buNone/>
            </a:pPr>
            <a:endParaRPr lang="en-GB" sz="900" dirty="0"/>
          </a:p>
          <a:p>
            <a:pPr>
              <a:buClr>
                <a:srgbClr val="CC0000"/>
              </a:buClr>
              <a:buSzPct val="120000"/>
              <a:buFont typeface="Wingdings" panose="05000000000000000000" pitchFamily="2" charset="2"/>
              <a:buNone/>
            </a:pPr>
            <a:r>
              <a:rPr lang="en-GB" sz="900" dirty="0"/>
              <a:t>There are two </a:t>
            </a:r>
            <a:r>
              <a:rPr lang="en-GB" sz="900" b="1" dirty="0">
                <a:solidFill>
                  <a:srgbClr val="CC0000"/>
                </a:solidFill>
              </a:rPr>
              <a:t>objectives:</a:t>
            </a:r>
            <a:r>
              <a:rPr lang="en-GB" sz="900" b="0" dirty="0">
                <a:solidFill>
                  <a:srgbClr val="CC0000"/>
                </a:solidFill>
              </a:rPr>
              <a:t> t</a:t>
            </a:r>
            <a:r>
              <a:rPr lang="en-GB" sz="900" b="0" dirty="0"/>
              <a:t>o </a:t>
            </a:r>
            <a:r>
              <a:rPr lang="en-GB" sz="900" dirty="0"/>
              <a:t>minimize material cost, and to use a material with the lowest possible embodied energy.</a:t>
            </a:r>
          </a:p>
        </p:txBody>
      </p:sp>
    </p:spTree>
    <p:extLst>
      <p:ext uri="{BB962C8B-B14F-4D97-AF65-F5344CB8AC3E}">
        <p14:creationId xmlns:p14="http://schemas.microsoft.com/office/powerpoint/2010/main" val="2551858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16798" indent="-275692">
              <a:spcBef>
                <a:spcPct val="30000"/>
              </a:spcBef>
              <a:defRPr sz="1200">
                <a:solidFill>
                  <a:schemeClr val="tx1"/>
                </a:solidFill>
                <a:latin typeface="Arial" panose="020B0604020202020204" pitchFamily="34" charset="0"/>
                <a:cs typeface="Arial" panose="020B0604020202020204" pitchFamily="34" charset="0"/>
              </a:defRPr>
            </a:lvl2pPr>
            <a:lvl3pPr marL="1102766" indent="-220553">
              <a:spcBef>
                <a:spcPct val="30000"/>
              </a:spcBef>
              <a:defRPr sz="1200">
                <a:solidFill>
                  <a:schemeClr val="tx1"/>
                </a:solidFill>
                <a:latin typeface="Arial" panose="020B0604020202020204" pitchFamily="34" charset="0"/>
                <a:cs typeface="Arial" panose="020B0604020202020204" pitchFamily="34" charset="0"/>
              </a:defRPr>
            </a:lvl3pPr>
            <a:lvl4pPr marL="1543873" indent="-220553">
              <a:spcBef>
                <a:spcPct val="30000"/>
              </a:spcBef>
              <a:defRPr sz="1200">
                <a:solidFill>
                  <a:schemeClr val="tx1"/>
                </a:solidFill>
                <a:latin typeface="Arial" panose="020B0604020202020204" pitchFamily="34" charset="0"/>
                <a:cs typeface="Arial" panose="020B0604020202020204" pitchFamily="34" charset="0"/>
              </a:defRPr>
            </a:lvl4pPr>
            <a:lvl5pPr marL="1984980" indent="-220553">
              <a:spcBef>
                <a:spcPct val="30000"/>
              </a:spcBef>
              <a:defRPr sz="1200">
                <a:solidFill>
                  <a:schemeClr val="tx1"/>
                </a:solidFill>
                <a:latin typeface="Arial" panose="020B0604020202020204" pitchFamily="34" charset="0"/>
                <a:cs typeface="Arial" panose="020B0604020202020204" pitchFamily="34" charset="0"/>
              </a:defRPr>
            </a:lvl5pPr>
            <a:lvl6pPr marL="242608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67193"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08299"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74940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2263ABF-0F4F-41E6-923E-BE206235FA32}" type="slidenum">
              <a:rPr lang="en-GB">
                <a:latin typeface="Times New Roman" panose="02020603050405020304" pitchFamily="18" charset="0"/>
              </a:rPr>
              <a:pPr>
                <a:spcBef>
                  <a:spcPct val="0"/>
                </a:spcBef>
              </a:pPr>
              <a:t>12</a:t>
            </a:fld>
            <a:endParaRPr lang="en-GB" dirty="0">
              <a:latin typeface="Times New Roman" panose="02020603050405020304"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Material selection for buildings</a:t>
            </a:r>
          </a:p>
          <a:p>
            <a:pPr marL="171450" indent="-171450">
              <a:buFont typeface="Arial" panose="020B0604020202020204" pitchFamily="34" charset="0"/>
              <a:buChar char="•"/>
            </a:pPr>
            <a:r>
              <a:rPr lang="en-GB" sz="900" dirty="0"/>
              <a:t>In a typical material selection, the objectives are applied in a bubble-chart of material price and material embodied energy – materials with low values of both lie towards the bottom left. </a:t>
            </a:r>
          </a:p>
          <a:p>
            <a:pPr marL="171450" indent="-171450">
              <a:buFont typeface="Arial" panose="020B0604020202020204" pitchFamily="34" charset="0"/>
              <a:buChar char="•"/>
            </a:pPr>
            <a:r>
              <a:rPr lang="en-GB" sz="900" dirty="0"/>
              <a:t>Materials that failed to meet one or more of the constraints appear in grey, those that meet all the constraints remain colored. </a:t>
            </a:r>
          </a:p>
          <a:p>
            <a:pPr marL="171450" indent="-171450">
              <a:buFont typeface="Arial" panose="020B0604020202020204" pitchFamily="34" charset="0"/>
              <a:buChar char="•"/>
            </a:pPr>
            <a:r>
              <a:rPr lang="en-GB" sz="900" dirty="0"/>
              <a:t>The one with the lowest price and embodied energy, meeting all constraints is Galvanized steel, Titanium is at the other end of the spectrum</a:t>
            </a:r>
          </a:p>
          <a:p>
            <a:pPr marL="171450" indent="-171450">
              <a:buFont typeface="Arial" panose="020B0604020202020204" pitchFamily="34" charset="0"/>
              <a:buChar char="•"/>
            </a:pPr>
            <a:r>
              <a:rPr lang="en-GB" sz="900" dirty="0"/>
              <a:t>The galvanized steel data sheet is shown in the insert.</a:t>
            </a:r>
          </a:p>
        </p:txBody>
      </p:sp>
    </p:spTree>
    <p:extLst>
      <p:ext uri="{BB962C8B-B14F-4D97-AF65-F5344CB8AC3E}">
        <p14:creationId xmlns:p14="http://schemas.microsoft.com/office/powerpoint/2010/main" val="3827035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fld id="{CE379205-FC18-41B9-A207-FC2E18415D45}" type="slidenum">
              <a:rPr lang="en-GB" b="1">
                <a:solidFill>
                  <a:srgbClr val="000000"/>
                </a:solidFill>
              </a:rPr>
              <a:pPr>
                <a:spcBef>
                  <a:spcPct val="20000"/>
                </a:spcBef>
                <a:spcAft>
                  <a:spcPct val="20000"/>
                </a:spcAft>
                <a:buClr>
                  <a:srgbClr val="009B9B"/>
                </a:buClr>
                <a:buSzPct val="80000"/>
                <a:buFont typeface="Wingdings" panose="05000000000000000000" pitchFamily="2" charset="2"/>
                <a:buNone/>
              </a:pPr>
              <a:t>13</a:t>
            </a:fld>
            <a:endParaRPr lang="en-GB" b="1" dirty="0">
              <a:solidFill>
                <a:srgbClr val="000000"/>
              </a:solidFill>
            </a:endParaRPr>
          </a:p>
        </p:txBody>
      </p:sp>
      <p:sp>
        <p:nvSpPr>
          <p:cNvPr id="12291" name="Rectangle 2"/>
          <p:cNvSpPr>
            <a:spLocks noGrp="1" noRot="1" noChangeAspect="1" noChangeArrowheads="1" noTextEdit="1"/>
          </p:cNvSpPr>
          <p:nvPr>
            <p:ph type="sldImg"/>
          </p:nvPr>
        </p:nvSpPr>
        <p:spPr>
          <a:xfrm>
            <a:off x="138113" y="768350"/>
            <a:ext cx="6823075" cy="3838575"/>
          </a:xfrm>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Structural selections for buildings</a:t>
            </a:r>
            <a:endParaRPr lang="en-US" sz="900" dirty="0">
              <a:cs typeface="Times New Roman" panose="02020603050405020304" pitchFamily="18" charset="0"/>
            </a:endParaRPr>
          </a:p>
          <a:p>
            <a:pPr marL="171450" indent="-171450">
              <a:buFont typeface="Arial" panose="020B0604020202020204" pitchFamily="34" charset="0"/>
              <a:buChar char="•"/>
            </a:pPr>
            <a:r>
              <a:rPr lang="en-US" sz="900" dirty="0">
                <a:cs typeface="Times New Roman" panose="02020603050405020304" pitchFamily="18" charset="0"/>
              </a:rPr>
              <a:t>There are also examples where architecture meets engineering for the built environment. This is connected to safety in buildings</a:t>
            </a:r>
          </a:p>
          <a:p>
            <a:pPr marL="171450" indent="-171450">
              <a:buFont typeface="Arial" panose="020B0604020202020204" pitchFamily="34" charset="0"/>
              <a:buChar char="•"/>
            </a:pPr>
            <a:r>
              <a:rPr lang="en-US" sz="900" dirty="0">
                <a:cs typeface="Times New Roman" panose="02020603050405020304" pitchFamily="18" charset="0"/>
              </a:rPr>
              <a:t>There are nearly 2000 standard structural sections available in a separate data-table of the Architecture database</a:t>
            </a:r>
          </a:p>
          <a:p>
            <a:pPr marL="171450" indent="-171450">
              <a:buFont typeface="Arial" panose="020B0604020202020204" pitchFamily="34" charset="0"/>
              <a:buChar char="•"/>
            </a:pPr>
            <a:r>
              <a:rPr lang="en-US" sz="900" b="0" dirty="0">
                <a:solidFill>
                  <a:srgbClr val="C70F44"/>
                </a:solidFill>
                <a:cs typeface="Times New Roman" panose="02020603050405020304" pitchFamily="18" charset="0"/>
              </a:rPr>
              <a:t>The materials are </a:t>
            </a:r>
            <a:r>
              <a:rPr lang="en-US" sz="900" b="0" i="1" dirty="0">
                <a:solidFill>
                  <a:srgbClr val="C70F44"/>
                </a:solidFill>
                <a:cs typeface="Times New Roman" panose="02020603050405020304" pitchFamily="18" charset="0"/>
              </a:rPr>
              <a:t>Structural steel, extruded aluminum alloy,</a:t>
            </a:r>
            <a:r>
              <a:rPr lang="en-GB" sz="900" b="0" i="1" dirty="0">
                <a:cs typeface="Times New Roman" panose="02020603050405020304" pitchFamily="18" charset="0"/>
              </a:rPr>
              <a:t> </a:t>
            </a:r>
            <a:r>
              <a:rPr lang="en-US" sz="900" b="0" i="1" dirty="0">
                <a:solidFill>
                  <a:srgbClr val="C70F44"/>
                </a:solidFill>
                <a:cs typeface="Times New Roman" panose="02020603050405020304" pitchFamily="18" charset="0"/>
              </a:rPr>
              <a:t>pultruded GFRP</a:t>
            </a:r>
            <a:r>
              <a:rPr lang="en-US" sz="900" b="0" i="1" dirty="0">
                <a:cs typeface="Times New Roman" panose="02020603050405020304" pitchFamily="18" charset="0"/>
              </a:rPr>
              <a:t> </a:t>
            </a:r>
            <a:r>
              <a:rPr lang="en-US" sz="900" dirty="0">
                <a:cs typeface="Times New Roman" panose="02020603050405020304" pitchFamily="18" charset="0"/>
              </a:rPr>
              <a:t>and </a:t>
            </a:r>
            <a:r>
              <a:rPr lang="en-US" sz="900" b="0" i="1" dirty="0">
                <a:solidFill>
                  <a:srgbClr val="C70F44"/>
                </a:solidFill>
                <a:cs typeface="Times New Roman" panose="02020603050405020304" pitchFamily="18" charset="0"/>
              </a:rPr>
              <a:t>wood</a:t>
            </a:r>
            <a:endParaRPr lang="en-US" sz="900" b="0" dirty="0">
              <a:solidFill>
                <a:srgbClr val="C70F44"/>
              </a:solidFill>
              <a:cs typeface="Times New Roman" panose="02020603050405020304" pitchFamily="18" charset="0"/>
            </a:endParaRPr>
          </a:p>
          <a:p>
            <a:pPr marL="171450" indent="-171450">
              <a:buFont typeface="Arial" panose="020B0604020202020204" pitchFamily="34" charset="0"/>
              <a:buChar char="•"/>
            </a:pPr>
            <a:r>
              <a:rPr lang="en-US" sz="900" dirty="0">
                <a:cs typeface="Times New Roman" panose="02020603050405020304" pitchFamily="18" charset="0"/>
              </a:rPr>
              <a:t>They have the shapes shown here – rectangular, tube, I-sections, U-sections (Channels), L-shapes (Angles) and T-sections. </a:t>
            </a:r>
          </a:p>
          <a:p>
            <a:pPr marL="171450" indent="-171450">
              <a:buFont typeface="Arial" panose="020B0604020202020204" pitchFamily="34" charset="0"/>
              <a:buChar char="•"/>
            </a:pPr>
            <a:r>
              <a:rPr lang="en-US" sz="900" dirty="0">
                <a:cs typeface="Times New Roman" panose="02020603050405020304" pitchFamily="18" charset="0"/>
              </a:rPr>
              <a:t>The data organization is shown here. The first level – the families –</a:t>
            </a:r>
            <a:r>
              <a:rPr lang="en-GB" sz="900" dirty="0">
                <a:cs typeface="Times New Roman" panose="02020603050405020304" pitchFamily="18" charset="0"/>
              </a:rPr>
              <a:t> </a:t>
            </a:r>
            <a:r>
              <a:rPr lang="en-US" sz="900" dirty="0">
                <a:cs typeface="Times New Roman" panose="02020603050405020304" pitchFamily="18" charset="0"/>
              </a:rPr>
              <a:t>refers to shape. The choice of shape depend on the way the</a:t>
            </a:r>
            <a:r>
              <a:rPr lang="en-GB" sz="900" dirty="0">
                <a:cs typeface="Times New Roman" panose="02020603050405020304" pitchFamily="18" charset="0"/>
              </a:rPr>
              <a:t> </a:t>
            </a:r>
            <a:r>
              <a:rPr lang="en-US" sz="900" dirty="0">
                <a:cs typeface="Times New Roman" panose="02020603050405020304" pitchFamily="18" charset="0"/>
              </a:rPr>
              <a:t>section will be loaded</a:t>
            </a:r>
          </a:p>
          <a:p>
            <a:pPr marL="171450" indent="-171450">
              <a:buFont typeface="Arial" panose="020B0604020202020204" pitchFamily="34" charset="0"/>
              <a:buChar char="•"/>
            </a:pPr>
            <a:r>
              <a:rPr lang="en-US" sz="900" dirty="0">
                <a:cs typeface="Times New Roman" panose="02020603050405020304" pitchFamily="18" charset="0"/>
              </a:rPr>
              <a:t>I, U and L-sections are good in bending but poor in torsion; closed</a:t>
            </a:r>
            <a:r>
              <a:rPr lang="en-GB" sz="900" dirty="0">
                <a:cs typeface="Times New Roman" panose="02020603050405020304" pitchFamily="18" charset="0"/>
              </a:rPr>
              <a:t> </a:t>
            </a:r>
            <a:r>
              <a:rPr lang="en-US" sz="900" dirty="0">
                <a:cs typeface="Times New Roman" panose="02020603050405020304" pitchFamily="18" charset="0"/>
              </a:rPr>
              <a:t>circular and box sections carry both torsion and bending well. </a:t>
            </a:r>
          </a:p>
          <a:p>
            <a:pPr marL="171450" indent="-171450">
              <a:buFont typeface="Arial" panose="020B0604020202020204" pitchFamily="34" charset="0"/>
              <a:buChar char="•"/>
            </a:pPr>
            <a:r>
              <a:rPr lang="en-US" sz="900" dirty="0">
                <a:cs typeface="Times New Roman" panose="02020603050405020304" pitchFamily="18" charset="0"/>
              </a:rPr>
              <a:t>The second level of the</a:t>
            </a:r>
            <a:r>
              <a:rPr lang="en-GB" sz="900" dirty="0">
                <a:cs typeface="Times New Roman" panose="02020603050405020304" pitchFamily="18" charset="0"/>
              </a:rPr>
              <a:t> </a:t>
            </a:r>
            <a:r>
              <a:rPr lang="en-US" sz="900" dirty="0">
                <a:cs typeface="Times New Roman" panose="02020603050405020304" pitchFamily="18" charset="0"/>
              </a:rPr>
              <a:t>tree is the material – here we list the three for which standard sections are widely</a:t>
            </a:r>
            <a:r>
              <a:rPr lang="en-GB" sz="900" dirty="0">
                <a:cs typeface="Times New Roman" panose="02020603050405020304" pitchFamily="18" charset="0"/>
              </a:rPr>
              <a:t> </a:t>
            </a:r>
            <a:r>
              <a:rPr lang="en-US" sz="900" dirty="0">
                <a:cs typeface="Times New Roman" panose="02020603050405020304" pitchFamily="18" charset="0"/>
              </a:rPr>
              <a:t>available. Each of these comes in many different sizes, and for each size there is a set of</a:t>
            </a:r>
            <a:r>
              <a:rPr lang="en-GB" sz="900" dirty="0">
                <a:cs typeface="Times New Roman" panose="02020603050405020304" pitchFamily="18" charset="0"/>
              </a:rPr>
              <a:t> </a:t>
            </a:r>
            <a:r>
              <a:rPr lang="en-US" sz="900" dirty="0">
                <a:cs typeface="Times New Roman" panose="02020603050405020304" pitchFamily="18" charset="0"/>
              </a:rPr>
              <a:t>attributes. </a:t>
            </a:r>
          </a:p>
          <a:p>
            <a:pPr marL="171450" indent="-171450">
              <a:buFont typeface="Arial" panose="020B0604020202020204" pitchFamily="34" charset="0"/>
              <a:buChar char="•"/>
            </a:pPr>
            <a:r>
              <a:rPr lang="en-US" sz="900" dirty="0">
                <a:cs typeface="Times New Roman" panose="02020603050405020304" pitchFamily="18" charset="0"/>
              </a:rPr>
              <a:t>The records in the database contain: material properties,</a:t>
            </a:r>
            <a:r>
              <a:rPr lang="en-GB" sz="900" dirty="0">
                <a:cs typeface="Times New Roman" panose="02020603050405020304" pitchFamily="18" charset="0"/>
              </a:rPr>
              <a:t> </a:t>
            </a:r>
            <a:r>
              <a:rPr lang="en-US" sz="900" dirty="0">
                <a:cs typeface="Times New Roman" panose="02020603050405020304" pitchFamily="18" charset="0"/>
              </a:rPr>
              <a:t>dimensions, section properties such as the second moment of area I and section modulus Z, or structural properties (such as E.I and</a:t>
            </a:r>
            <a:r>
              <a:rPr lang="en-GB" sz="900" dirty="0">
                <a:cs typeface="Times New Roman" panose="02020603050405020304" pitchFamily="18" charset="0"/>
              </a:rPr>
              <a:t> </a:t>
            </a:r>
            <a:r>
              <a:rPr lang="en-US" sz="900" dirty="0">
                <a:cs typeface="Times New Roman" panose="02020603050405020304" pitchFamily="18" charset="0"/>
              </a:rPr>
              <a:t>σ</a:t>
            </a:r>
            <a:r>
              <a:rPr lang="en-US" sz="900" baseline="-25000" dirty="0">
                <a:cs typeface="Times New Roman" panose="02020603050405020304" pitchFamily="18" charset="0"/>
              </a:rPr>
              <a:t>y</a:t>
            </a:r>
            <a:r>
              <a:rPr lang="en-US" sz="900" dirty="0">
                <a:cs typeface="Times New Roman" panose="02020603050405020304" pitchFamily="18" charset="0"/>
              </a:rPr>
              <a:t>.Z.)</a:t>
            </a:r>
            <a:r>
              <a:rPr lang="en-GB" sz="1000" dirty="0"/>
              <a:t> </a:t>
            </a:r>
          </a:p>
        </p:txBody>
      </p:sp>
    </p:spTree>
    <p:extLst>
      <p:ext uri="{BB962C8B-B14F-4D97-AF65-F5344CB8AC3E}">
        <p14:creationId xmlns:p14="http://schemas.microsoft.com/office/powerpoint/2010/main" val="2163970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Structural selections for buildings</a:t>
            </a:r>
            <a:endParaRPr lang="en-US" sz="1200" dirty="0">
              <a:cs typeface="Times New Roman" panose="02020603050405020304" pitchFamily="18" charset="0"/>
            </a:endParaRPr>
          </a:p>
          <a:p>
            <a:pPr marL="171450" indent="-171450">
              <a:buFont typeface="Arial" panose="020B0604020202020204" pitchFamily="34" charset="0"/>
              <a:buChar char="•"/>
            </a:pPr>
            <a:r>
              <a:rPr lang="en-GB" dirty="0"/>
              <a:t>One thing to consider when using the structural sections data-table is that shape is very important</a:t>
            </a:r>
          </a:p>
          <a:p>
            <a:pPr marL="171450" indent="-171450">
              <a:buFont typeface="Arial" panose="020B0604020202020204" pitchFamily="34" charset="0"/>
              <a:buChar char="•"/>
            </a:pPr>
            <a:r>
              <a:rPr lang="en-GB" dirty="0"/>
              <a:t>The function of the design will influence the material selection and processes will affect material properties</a:t>
            </a:r>
          </a:p>
          <a:p>
            <a:pPr marL="171450" indent="-171450">
              <a:buFont typeface="Arial" panose="020B0604020202020204" pitchFamily="34" charset="0"/>
              <a:buChar char="•"/>
            </a:pPr>
            <a:r>
              <a:rPr lang="en-GB" dirty="0"/>
              <a:t>The shape of the design will also have a profound effect on the material choice and there are complex interactions between all of these 4 aspects</a:t>
            </a:r>
          </a:p>
          <a:p>
            <a:pPr marL="171450" indent="-171450">
              <a:buFont typeface="Arial" panose="020B0604020202020204" pitchFamily="34" charset="0"/>
              <a:buChar char="•"/>
            </a:pPr>
            <a:r>
              <a:rPr lang="en-GB" dirty="0"/>
              <a:t>In a typical material selection using a property chart, the shape is fixed by the function and constraints</a:t>
            </a:r>
          </a:p>
          <a:p>
            <a:pPr marL="171450" indent="-171450">
              <a:buFont typeface="Arial" panose="020B0604020202020204" pitchFamily="34" charset="0"/>
              <a:buChar char="•"/>
            </a:pPr>
            <a:r>
              <a:rPr lang="en-GB" dirty="0"/>
              <a:t>The free design parameter, for example the thickness of a panel in bending, is eliminated from the chart, so that only material properties matter to the performance. The design parameter is determined later in the design.</a:t>
            </a:r>
          </a:p>
          <a:p>
            <a:pPr marL="171450" indent="-171450">
              <a:buFont typeface="Arial" panose="020B0604020202020204" pitchFamily="34" charset="0"/>
              <a:buChar char="•"/>
            </a:pPr>
            <a:r>
              <a:rPr lang="en-GB" dirty="0"/>
              <a:t>For structural sections, both the material and the shape is represented within the bubbles of the chart.</a:t>
            </a:r>
          </a:p>
          <a:p>
            <a:endParaRPr lang="en-GB" dirty="0"/>
          </a:p>
        </p:txBody>
      </p:sp>
      <p:sp>
        <p:nvSpPr>
          <p:cNvPr id="4" name="Slide Number Placeholder 3"/>
          <p:cNvSpPr>
            <a:spLocks noGrp="1"/>
          </p:cNvSpPr>
          <p:nvPr>
            <p:ph type="sldNum" sz="quarter" idx="5"/>
          </p:nvPr>
        </p:nvSpPr>
        <p:spPr/>
        <p:txBody>
          <a:bodyPr/>
          <a:lstStyle/>
          <a:p>
            <a:fld id="{B38AB951-0C68-4935-84CF-D0AD248AA492}" type="slidenum">
              <a:rPr lang="en-GB" smtClean="0"/>
              <a:t>14</a:t>
            </a:fld>
            <a:endParaRPr lang="en-GB" dirty="0"/>
          </a:p>
        </p:txBody>
      </p:sp>
    </p:spTree>
    <p:extLst>
      <p:ext uri="{BB962C8B-B14F-4D97-AF65-F5344CB8AC3E}">
        <p14:creationId xmlns:p14="http://schemas.microsoft.com/office/powerpoint/2010/main" val="2446348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fld id="{47A6D005-2038-4DDD-82F8-ECEEC8557293}" type="slidenum">
              <a:rPr lang="en-GB" b="1">
                <a:solidFill>
                  <a:srgbClr val="000000"/>
                </a:solidFill>
              </a:rPr>
              <a:pPr/>
              <a:t>15</a:t>
            </a:fld>
            <a:endParaRPr lang="en-GB" b="1" dirty="0">
              <a:solidFill>
                <a:srgbClr val="000000"/>
              </a:solidFill>
            </a:endParaRPr>
          </a:p>
        </p:txBody>
      </p:sp>
      <p:sp>
        <p:nvSpPr>
          <p:cNvPr id="27651" name="Rectangle 2"/>
          <p:cNvSpPr>
            <a:spLocks noGrp="1" noRot="1" noChangeAspect="1" noChangeArrowheads="1" noTextEdit="1"/>
          </p:cNvSpPr>
          <p:nvPr>
            <p:ph type="sldImg"/>
          </p:nvPr>
        </p:nvSpPr>
        <p:spPr>
          <a:xfrm>
            <a:off x="138113" y="768350"/>
            <a:ext cx="6823075" cy="3838575"/>
          </a:xfrm>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Structural selections for buildings</a:t>
            </a:r>
            <a:endParaRPr lang="en-US" sz="900" b="1" i="1" dirty="0">
              <a:cs typeface="Times New Roman" panose="02020603050405020304" pitchFamily="18" charset="0"/>
            </a:endParaRPr>
          </a:p>
          <a:p>
            <a:pPr marL="171450" indent="-171450" algn="l">
              <a:buFont typeface="Arial" panose="020B0604020202020204" pitchFamily="34" charset="0"/>
              <a:buChar char="•"/>
            </a:pPr>
            <a:r>
              <a:rPr lang="en-US" sz="900" dirty="0">
                <a:cs typeface="Times New Roman" panose="02020603050405020304" pitchFamily="18" charset="0"/>
              </a:rPr>
              <a:t>Structural sections exist also in the Level 3 engineering database and how to handle shape is a very interesting area, here, we will just briefly introduce some concepts.</a:t>
            </a:r>
          </a:p>
          <a:p>
            <a:pPr marL="171450" indent="-171450" algn="l">
              <a:buFont typeface="Arial" panose="020B0604020202020204" pitchFamily="34" charset="0"/>
              <a:buChar char="•"/>
            </a:pPr>
            <a:r>
              <a:rPr lang="en-US" sz="900" dirty="0">
                <a:cs typeface="Times New Roman" panose="02020603050405020304" pitchFamily="18" charset="0"/>
              </a:rPr>
              <a:t>The obvious way to measure the effect of shape, </a:t>
            </a:r>
            <a:r>
              <a:rPr lang="en-US" sz="900" b="1" dirty="0">
                <a:cs typeface="Times New Roman" panose="02020603050405020304" pitchFamily="18" charset="0"/>
              </a:rPr>
              <a:t>the</a:t>
            </a:r>
            <a:r>
              <a:rPr lang="en-US" sz="900" dirty="0">
                <a:cs typeface="Times New Roman" panose="02020603050405020304" pitchFamily="18" charset="0"/>
              </a:rPr>
              <a:t> </a:t>
            </a:r>
            <a:r>
              <a:rPr lang="en-US" sz="900" b="1" dirty="0">
                <a:solidFill>
                  <a:srgbClr val="CC0000"/>
                </a:solidFill>
                <a:cs typeface="Times New Roman" panose="02020603050405020304" pitchFamily="18" charset="0"/>
              </a:rPr>
              <a:t>shape efficiency</a:t>
            </a:r>
            <a:r>
              <a:rPr lang="en-US" sz="900" dirty="0">
                <a:cs typeface="Times New Roman" panose="02020603050405020304" pitchFamily="18" charset="0"/>
              </a:rPr>
              <a:t> is to compare the behavior of a shaped</a:t>
            </a:r>
            <a:r>
              <a:rPr lang="en-GB" sz="900" dirty="0">
                <a:cs typeface="Times New Roman" panose="02020603050405020304" pitchFamily="18" charset="0"/>
              </a:rPr>
              <a:t> </a:t>
            </a:r>
            <a:r>
              <a:rPr lang="en-US" sz="900" dirty="0">
                <a:cs typeface="Times New Roman" panose="02020603050405020304" pitchFamily="18" charset="0"/>
              </a:rPr>
              <a:t>section with that of a standard section with the same area </a:t>
            </a:r>
          </a:p>
          <a:p>
            <a:pPr marL="171450" indent="-171450" algn="l">
              <a:buFont typeface="Arial" panose="020B0604020202020204" pitchFamily="34" charset="0"/>
              <a:buChar char="•"/>
            </a:pPr>
            <a:r>
              <a:rPr lang="en-US" sz="900" dirty="0">
                <a:cs typeface="Times New Roman" panose="02020603050405020304" pitchFamily="18" charset="0"/>
              </a:rPr>
              <a:t>EduPack takes the standard section to be a </a:t>
            </a:r>
            <a:r>
              <a:rPr lang="en-US" sz="900" i="1" dirty="0">
                <a:cs typeface="Times New Roman" panose="02020603050405020304" pitchFamily="18" charset="0"/>
              </a:rPr>
              <a:t>solid square</a:t>
            </a:r>
            <a:r>
              <a:rPr lang="en-US" sz="900" dirty="0">
                <a:cs typeface="Times New Roman" panose="02020603050405020304" pitchFamily="18" charset="0"/>
              </a:rPr>
              <a:t>. If the square</a:t>
            </a:r>
            <a:r>
              <a:rPr lang="en-GB" sz="900" dirty="0">
                <a:cs typeface="Times New Roman" panose="02020603050405020304" pitchFamily="18" charset="0"/>
              </a:rPr>
              <a:t> </a:t>
            </a:r>
            <a:r>
              <a:rPr lang="en-US" sz="900" dirty="0">
                <a:cs typeface="Times New Roman" panose="02020603050405020304" pitchFamily="18" charset="0"/>
              </a:rPr>
              <a:t>section is reshaped into a tube or </a:t>
            </a:r>
            <a:r>
              <a:rPr lang="en-US" sz="900" dirty="0">
                <a:latin typeface="Tahoma" panose="020B0604030504040204" pitchFamily="34" charset="0"/>
                <a:cs typeface="Times New Roman" panose="02020603050405020304" pitchFamily="18" charset="0"/>
              </a:rPr>
              <a:t>I</a:t>
            </a:r>
            <a:r>
              <a:rPr lang="en-US" sz="900" dirty="0">
                <a:cs typeface="Times New Roman" panose="02020603050405020304" pitchFamily="18" charset="0"/>
              </a:rPr>
              <a:t>-section, the cross section area stays the same but the</a:t>
            </a:r>
            <a:r>
              <a:rPr lang="en-GB" sz="900" dirty="0">
                <a:cs typeface="Times New Roman" panose="02020603050405020304" pitchFamily="18" charset="0"/>
              </a:rPr>
              <a:t> </a:t>
            </a:r>
            <a:r>
              <a:rPr lang="en-US" sz="900" dirty="0">
                <a:cs typeface="Times New Roman" panose="02020603050405020304" pitchFamily="18" charset="0"/>
              </a:rPr>
              <a:t>bending stiffness increases.</a:t>
            </a:r>
          </a:p>
          <a:p>
            <a:pPr marL="171450" indent="-171450">
              <a:buFont typeface="Arial" panose="020B0604020202020204" pitchFamily="34" charset="0"/>
              <a:buChar char="•"/>
            </a:pPr>
            <a:r>
              <a:rPr lang="en-GB" sz="900" dirty="0">
                <a:cs typeface="Times New Roman" panose="02020603050405020304" pitchFamily="18" charset="0"/>
              </a:rPr>
              <a:t>The </a:t>
            </a:r>
            <a:r>
              <a:rPr lang="en-US" sz="900" dirty="0">
                <a:cs typeface="Times New Roman" panose="02020603050405020304" pitchFamily="18" charset="0"/>
              </a:rPr>
              <a:t>bending stiffness increases by the factor, which is around </a:t>
            </a:r>
            <a:r>
              <a:rPr lang="en-US" sz="900" b="1" dirty="0">
                <a:cs typeface="Times New Roman" panose="02020603050405020304" pitchFamily="18" charset="0"/>
              </a:rPr>
              <a:t>10</a:t>
            </a:r>
            <a:r>
              <a:rPr lang="en-US" sz="900" dirty="0">
                <a:cs typeface="Times New Roman" panose="02020603050405020304" pitchFamily="18" charset="0"/>
              </a:rPr>
              <a:t> for I-sections or circular tubes</a:t>
            </a:r>
            <a:r>
              <a:rPr lang="en-GB" sz="900" dirty="0">
                <a:cs typeface="Times New Roman" panose="02020603050405020304" pitchFamily="18" charset="0"/>
              </a:rPr>
              <a:t> </a:t>
            </a:r>
            <a:r>
              <a:rPr lang="en-US" sz="900" dirty="0">
                <a:cs typeface="Times New Roman" panose="02020603050405020304" pitchFamily="18" charset="0"/>
                <a:sym typeface="Symbol" panose="05050102010706020507" pitchFamily="18" charset="2"/>
              </a:rPr>
              <a:t>(</a:t>
            </a:r>
            <a:r>
              <a:rPr lang="el-GR" sz="900" dirty="0">
                <a:cs typeface="Times New Roman" panose="02020603050405020304" pitchFamily="18" charset="0"/>
                <a:sym typeface="Symbol" panose="05050102010706020507" pitchFamily="18" charset="2"/>
              </a:rPr>
              <a:t>φ</a:t>
            </a:r>
            <a:r>
              <a:rPr lang="en-US" sz="900" baseline="-25000" dirty="0">
                <a:cs typeface="Times New Roman" panose="02020603050405020304" pitchFamily="18" charset="0"/>
              </a:rPr>
              <a:t>e</a:t>
            </a:r>
            <a:r>
              <a:rPr lang="en-US" sz="900" dirty="0">
                <a:cs typeface="Times New Roman" panose="02020603050405020304" pitchFamily="18" charset="0"/>
              </a:rPr>
              <a:t>  =  </a:t>
            </a:r>
            <a:r>
              <a:rPr lang="en-US" sz="900" dirty="0">
                <a:latin typeface="Tahoma" panose="020B0604030504040204" pitchFamily="34" charset="0"/>
                <a:cs typeface="Times New Roman" panose="02020603050405020304" pitchFamily="18" charset="0"/>
              </a:rPr>
              <a:t>I</a:t>
            </a:r>
            <a:r>
              <a:rPr lang="en-US" sz="900" dirty="0">
                <a:cs typeface="Times New Roman" panose="02020603050405020304" pitchFamily="18" charset="0"/>
              </a:rPr>
              <a:t>/</a:t>
            </a:r>
            <a:r>
              <a:rPr lang="en-US" sz="900" dirty="0">
                <a:latin typeface="Tahoma" panose="020B0604030504040204" pitchFamily="34" charset="0"/>
                <a:cs typeface="Times New Roman" panose="02020603050405020304" pitchFamily="18" charset="0"/>
              </a:rPr>
              <a:t>I</a:t>
            </a:r>
            <a:r>
              <a:rPr lang="en-US" sz="900" baseline="-25000" dirty="0">
                <a:cs typeface="Times New Roman" panose="02020603050405020304" pitchFamily="18" charset="0"/>
              </a:rPr>
              <a:t>0</a:t>
            </a:r>
            <a:r>
              <a:rPr lang="en-US" sz="900" dirty="0">
                <a:cs typeface="Times New Roman" panose="02020603050405020304" pitchFamily="18" charset="0"/>
              </a:rPr>
              <a:t> =  12 </a:t>
            </a:r>
            <a:r>
              <a:rPr lang="en-US" sz="900" dirty="0">
                <a:latin typeface="Tahoma" panose="020B0604030504040204" pitchFamily="34" charset="0"/>
                <a:cs typeface="Times New Roman" panose="02020603050405020304" pitchFamily="18" charset="0"/>
              </a:rPr>
              <a:t>I</a:t>
            </a:r>
            <a:r>
              <a:rPr lang="en-US" sz="900" dirty="0">
                <a:cs typeface="Times New Roman" panose="02020603050405020304" pitchFamily="18" charset="0"/>
              </a:rPr>
              <a:t>/A</a:t>
            </a:r>
            <a:r>
              <a:rPr lang="en-US" sz="900" baseline="30000" dirty="0">
                <a:cs typeface="Times New Roman" panose="02020603050405020304" pitchFamily="18" charset="0"/>
              </a:rPr>
              <a:t>2</a:t>
            </a:r>
            <a:r>
              <a:rPr lang="en-US" sz="900" baseline="0" dirty="0">
                <a:cs typeface="Times New Roman" panose="02020603050405020304" pitchFamily="18"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cs typeface="Times New Roman" panose="02020603050405020304" pitchFamily="18" charset="0"/>
              </a:rPr>
              <a:t>The </a:t>
            </a:r>
            <a:r>
              <a:rPr lang="en-US" sz="900" b="1" dirty="0">
                <a:solidFill>
                  <a:srgbClr val="CC0000"/>
                </a:solidFill>
                <a:cs typeface="Times New Roman" panose="02020603050405020304" pitchFamily="18" charset="0"/>
              </a:rPr>
              <a:t>elastic shape factor, </a:t>
            </a:r>
            <a:r>
              <a:rPr lang="el-GR" sz="900" b="1" dirty="0">
                <a:cs typeface="Times New Roman" panose="02020603050405020304" pitchFamily="18" charset="0"/>
                <a:sym typeface="Symbol" panose="05050102010706020507" pitchFamily="18" charset="2"/>
              </a:rPr>
              <a:t>φ</a:t>
            </a:r>
            <a:r>
              <a:rPr lang="en-US" sz="900" b="1" i="1" baseline="-25000" dirty="0">
                <a:solidFill>
                  <a:srgbClr val="CC0000"/>
                </a:solidFill>
                <a:cs typeface="Times New Roman" panose="02020603050405020304" pitchFamily="18" charset="0"/>
              </a:rPr>
              <a:t>e</a:t>
            </a:r>
            <a:r>
              <a:rPr lang="en-US" sz="900" i="1" dirty="0">
                <a:cs typeface="Times New Roman" panose="02020603050405020304" pitchFamily="18" charset="0"/>
              </a:rPr>
              <a:t>, </a:t>
            </a:r>
            <a:r>
              <a:rPr lang="en-US" sz="900" dirty="0">
                <a:cs typeface="Times New Roman" panose="02020603050405020304" pitchFamily="18" charset="0"/>
              </a:rPr>
              <a:t>measures the efficiency of the shape when stiffness is the goal.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cs typeface="Times New Roman" panose="02020603050405020304" pitchFamily="18" charset="0"/>
              </a:rPr>
              <a:t>Similarly, the </a:t>
            </a:r>
            <a:r>
              <a:rPr lang="en-US" sz="900" b="1" dirty="0">
                <a:solidFill>
                  <a:srgbClr val="CC0000"/>
                </a:solidFill>
                <a:cs typeface="Times New Roman" panose="02020603050405020304" pitchFamily="18" charset="0"/>
              </a:rPr>
              <a:t>plastic shape factor</a:t>
            </a:r>
            <a:r>
              <a:rPr lang="en-US" sz="900" i="1" dirty="0">
                <a:cs typeface="Times New Roman" panose="02020603050405020304" pitchFamily="18" charset="0"/>
              </a:rPr>
              <a:t>, </a:t>
            </a:r>
            <a:r>
              <a:rPr lang="el-GR" sz="900" dirty="0">
                <a:cs typeface="Times New Roman" panose="02020603050405020304" pitchFamily="18" charset="0"/>
                <a:sym typeface="Symbol" panose="05050102010706020507" pitchFamily="18" charset="2"/>
              </a:rPr>
              <a:t>φ</a:t>
            </a:r>
            <a:r>
              <a:rPr lang="en-US" sz="900" baseline="-25000" dirty="0">
                <a:cs typeface="Times New Roman" panose="02020603050405020304" pitchFamily="18" charset="0"/>
              </a:rPr>
              <a:t>f</a:t>
            </a:r>
            <a:r>
              <a:rPr lang="en-US" sz="900" i="1" baseline="-25000" dirty="0">
                <a:cs typeface="Times New Roman" panose="02020603050405020304" pitchFamily="18" charset="0"/>
              </a:rPr>
              <a:t> </a:t>
            </a:r>
            <a:r>
              <a:rPr lang="en-US" sz="900" i="1" dirty="0">
                <a:cs typeface="Times New Roman" panose="02020603050405020304" pitchFamily="18" charset="0"/>
              </a:rPr>
              <a:t>, </a:t>
            </a:r>
            <a:r>
              <a:rPr lang="en-US" sz="900" dirty="0">
                <a:cs typeface="Times New Roman" panose="02020603050405020304" pitchFamily="18" charset="0"/>
              </a:rPr>
              <a:t>measures the efficiency of the shape when strength is the goal.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cs typeface="Times New Roman" panose="02020603050405020304" pitchFamily="18" charset="0"/>
              </a:rPr>
              <a:t>Shapes</a:t>
            </a:r>
            <a:r>
              <a:rPr lang="en-GB" sz="900" dirty="0">
                <a:cs typeface="Times New Roman" panose="02020603050405020304" pitchFamily="18" charset="0"/>
              </a:rPr>
              <a:t> </a:t>
            </a:r>
            <a:r>
              <a:rPr lang="en-US" sz="900" dirty="0">
                <a:cs typeface="Times New Roman" panose="02020603050405020304" pitchFamily="18" charset="0"/>
              </a:rPr>
              <a:t>with high </a:t>
            </a:r>
            <a:r>
              <a:rPr lang="el-GR" sz="900" dirty="0">
                <a:cs typeface="Times New Roman" panose="02020603050405020304" pitchFamily="18" charset="0"/>
                <a:sym typeface="Symbol" panose="05050102010706020507" pitchFamily="18" charset="2"/>
              </a:rPr>
              <a:t>φ</a:t>
            </a:r>
            <a:r>
              <a:rPr lang="en-US" sz="900" i="1" baseline="-25000" dirty="0">
                <a:cs typeface="Times New Roman" panose="02020603050405020304" pitchFamily="18" charset="0"/>
              </a:rPr>
              <a:t>e </a:t>
            </a:r>
            <a:r>
              <a:rPr lang="en-US" sz="900" dirty="0">
                <a:cs typeface="Times New Roman" panose="02020603050405020304" pitchFamily="18" charset="0"/>
              </a:rPr>
              <a:t>have high </a:t>
            </a:r>
            <a:r>
              <a:rPr lang="el-GR" sz="900" dirty="0">
                <a:cs typeface="Times New Roman" panose="02020603050405020304" pitchFamily="18" charset="0"/>
                <a:sym typeface="Symbol" panose="05050102010706020507" pitchFamily="18" charset="2"/>
              </a:rPr>
              <a:t>φ</a:t>
            </a:r>
            <a:r>
              <a:rPr lang="en-US" sz="900" i="1" baseline="-25000" dirty="0">
                <a:cs typeface="Times New Roman" panose="02020603050405020304" pitchFamily="18" charset="0"/>
              </a:rPr>
              <a:t>f</a:t>
            </a:r>
            <a:r>
              <a:rPr lang="en-US" sz="900" i="1" dirty="0">
                <a:cs typeface="Times New Roman" panose="02020603050405020304" pitchFamily="18" charset="0"/>
              </a:rPr>
              <a:t>  </a:t>
            </a:r>
            <a:r>
              <a:rPr lang="en-US" sz="900" dirty="0">
                <a:cs typeface="Times New Roman" panose="02020603050405020304" pitchFamily="18" charset="0"/>
              </a:rPr>
              <a:t>as well.</a:t>
            </a:r>
            <a:r>
              <a:rPr lang="en-GB" sz="900" dirty="0">
                <a:cs typeface="Times New Roman" panose="02020603050405020304" pitchFamily="18" charset="0"/>
              </a:rPr>
              <a:t> </a:t>
            </a:r>
            <a:r>
              <a:rPr lang="en-US" sz="900" dirty="0">
                <a:cs typeface="Times New Roman" panose="02020603050405020304" pitchFamily="18" charset="0"/>
              </a:rPr>
              <a:t>Other shape factors characterize stiffness and strength in torsion.</a:t>
            </a:r>
            <a:endParaRPr lang="en-GB" sz="900" dirty="0">
              <a:cs typeface="Times New Roman" panose="02020603050405020304" pitchFamily="18" charset="0"/>
            </a:endParaRPr>
          </a:p>
          <a:p>
            <a:endParaRPr lang="en-GB" sz="900" dirty="0"/>
          </a:p>
        </p:txBody>
      </p:sp>
    </p:spTree>
    <p:extLst>
      <p:ext uri="{BB962C8B-B14F-4D97-AF65-F5344CB8AC3E}">
        <p14:creationId xmlns:p14="http://schemas.microsoft.com/office/powerpoint/2010/main" val="3832962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Structural selections for buildings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dirty="0">
                <a:cs typeface="Times New Roman" panose="02020603050405020304" pitchFamily="18" charset="0"/>
              </a:rPr>
              <a:t>This chart shows two relevant properties for structural sections, bending stiffness vs. length density (major means in the direction of max stiffness)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dirty="0">
                <a:cs typeface="Times New Roman" panose="02020603050405020304" pitchFamily="18" charset="0"/>
              </a:rPr>
              <a:t>Only steel sections are included, filtered in a Tree stage. The square represents constraints on the bending stiffness (&gt;10000) and mass/length (&lt;10)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dirty="0">
                <a:cs typeface="Times New Roman" panose="02020603050405020304" pitchFamily="18" charset="0"/>
              </a:rPr>
              <a:t>The remaining structures have various size and shape, so they represent an overview, rather than material performance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dirty="0">
                <a:cs typeface="Times New Roman" panose="02020603050405020304" pitchFamily="18" charset="0"/>
              </a:rPr>
              <a:t>Softwood rectangles (included for comparison), or planks, have surprisingly attractive properties, compared to steel</a:t>
            </a:r>
            <a:endParaRPr lang="en-US" sz="1200" b="0" i="0" dirty="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38AB951-0C68-4935-84CF-D0AD248AA492}" type="slidenum">
              <a:rPr lang="en-GB" smtClean="0"/>
              <a:t>16</a:t>
            </a:fld>
            <a:endParaRPr lang="en-GB" dirty="0"/>
          </a:p>
        </p:txBody>
      </p:sp>
    </p:spTree>
    <p:extLst>
      <p:ext uri="{BB962C8B-B14F-4D97-AF65-F5344CB8AC3E}">
        <p14:creationId xmlns:p14="http://schemas.microsoft.com/office/powerpoint/2010/main" val="2016523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Structural selections for buildings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dirty="0">
                <a:cs typeface="Times New Roman" panose="02020603050405020304" pitchFamily="18" charset="0"/>
              </a:rPr>
              <a:t>To study the effect of shape more explicitly, the X-axis can be modified by Advanced &gt; Tree, where it can be divided into categories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dirty="0">
                <a:cs typeface="Times New Roman" panose="02020603050405020304" pitchFamily="18" charset="0"/>
              </a:rPr>
              <a:t>I-sections and tubes offer high bending stiffness</a:t>
            </a:r>
            <a:endParaRPr lang="en-US" sz="1200" b="0" i="0" dirty="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38AB951-0C68-4935-84CF-D0AD248AA492}" type="slidenum">
              <a:rPr lang="en-GB" smtClean="0"/>
              <a:t>17</a:t>
            </a:fld>
            <a:endParaRPr lang="en-GB" dirty="0"/>
          </a:p>
        </p:txBody>
      </p:sp>
    </p:spTree>
    <p:extLst>
      <p:ext uri="{BB962C8B-B14F-4D97-AF65-F5344CB8AC3E}">
        <p14:creationId xmlns:p14="http://schemas.microsoft.com/office/powerpoint/2010/main" val="3987058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94138" y="9283700"/>
            <a:ext cx="297656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CA3241E7-A6F8-48A4-91B6-D8AB46CC4EB5}" type="slidenum">
              <a:rPr lang="en-GB" sz="1200">
                <a:latin typeface="Times New Roman" panose="02020603050405020304" pitchFamily="18" charset="0"/>
              </a:rPr>
              <a:pPr algn="r"/>
              <a:t>18</a:t>
            </a:fld>
            <a:endParaRPr lang="en-GB" sz="1200" dirty="0">
              <a:latin typeface="Times New Roman" panose="02020603050405020304" pitchFamily="18" charset="0"/>
            </a:endParaRPr>
          </a:p>
        </p:txBody>
      </p:sp>
      <p:sp>
        <p:nvSpPr>
          <p:cNvPr id="33795" name="Rectangle 2"/>
          <p:cNvSpPr>
            <a:spLocks noGrp="1" noRot="1" noChangeAspect="1" noChangeArrowheads="1" noTextEdit="1"/>
          </p:cNvSpPr>
          <p:nvPr>
            <p:ph type="sldImg"/>
          </p:nvPr>
        </p:nvSpPr>
        <p:spPr>
          <a:xfrm>
            <a:off x="182563" y="731838"/>
            <a:ext cx="6518275" cy="3667125"/>
          </a:xfrm>
          <a:solidFill>
            <a:srgbClr val="FFFFFF"/>
          </a:solidFill>
          <a:ln/>
        </p:spPr>
      </p:sp>
      <p:sp>
        <p:nvSpPr>
          <p:cNvPr id="33796" name="Rectangle 3"/>
          <p:cNvSpPr>
            <a:spLocks noGrp="1" noChangeArrowheads="1"/>
          </p:cNvSpPr>
          <p:nvPr>
            <p:ph type="body" idx="1"/>
          </p:nvPr>
        </p:nvSpPr>
        <p:spPr>
          <a:xfrm>
            <a:off x="915988" y="4643438"/>
            <a:ext cx="5038725" cy="4398962"/>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dirty="0">
                <a:cs typeface="Times New Roman" panose="02020603050405020304" pitchFamily="18" charset="0"/>
              </a:rPr>
              <a:t>The life-cycle of </a:t>
            </a:r>
            <a:r>
              <a:rPr lang="en-GB" sz="1000" b="1" i="0" dirty="0">
                <a:cs typeface="Times New Roman" panose="02020603050405020304" pitchFamily="18" charset="0"/>
              </a:rPr>
              <a:t>m</a:t>
            </a:r>
            <a:r>
              <a:rPr lang="en-GB" sz="1000" b="1" dirty="0"/>
              <a:t>aterials for a building</a:t>
            </a:r>
            <a:endParaRPr lang="en-US" sz="1000" b="1" i="1" dirty="0">
              <a:cs typeface="Times New Roman" panose="02020603050405020304" pitchFamily="18" charset="0"/>
            </a:endParaRPr>
          </a:p>
          <a:p>
            <a:pPr marL="171450" indent="-171450">
              <a:buFont typeface="Arial" panose="020B0604020202020204" pitchFamily="34" charset="0"/>
              <a:buChar char="•"/>
            </a:pPr>
            <a:r>
              <a:rPr lang="en-US" sz="900" dirty="0">
                <a:cs typeface="Times New Roman" panose="02020603050405020304" pitchFamily="18" charset="0"/>
              </a:rPr>
              <a:t>Granta EduPack has an Eco Audit tool that can be used to estimate eco-properties over the life-cycle of a House</a:t>
            </a:r>
          </a:p>
          <a:p>
            <a:pPr marL="171450" indent="-171450">
              <a:buFont typeface="Arial" panose="020B0604020202020204" pitchFamily="34" charset="0"/>
              <a:buChar char="•"/>
            </a:pPr>
            <a:r>
              <a:rPr lang="en-US" sz="900" dirty="0">
                <a:cs typeface="Times New Roman" panose="02020603050405020304" pitchFamily="18" charset="0"/>
              </a:rPr>
              <a:t>This is not a full LCA, but rather a streamlined Life-Cycle Inventory (LCI) but it considers all the usual 4 phases plus transports.</a:t>
            </a:r>
          </a:p>
          <a:p>
            <a:pPr marL="171450" indent="-171450">
              <a:buFont typeface="Arial" panose="020B0604020202020204" pitchFamily="34" charset="0"/>
              <a:buChar char="•"/>
            </a:pPr>
            <a:r>
              <a:rPr lang="en-US" sz="900" dirty="0">
                <a:cs typeface="Times New Roman" panose="02020603050405020304" pitchFamily="18" charset="0"/>
              </a:rPr>
              <a:t>Ore and feedstock, drawn from the earth’s resources, are processed to give materials. These are manufactured into buildings that are used over a long life time, say 50 years.</a:t>
            </a:r>
          </a:p>
          <a:p>
            <a:pPr marL="171450" indent="-171450">
              <a:buFont typeface="Arial" panose="020B0604020202020204" pitchFamily="34" charset="0"/>
              <a:buChar char="•"/>
            </a:pPr>
            <a:r>
              <a:rPr lang="en-US" sz="900" dirty="0">
                <a:cs typeface="Times New Roman" panose="02020603050405020304" pitchFamily="18" charset="0"/>
              </a:rPr>
              <a:t>Energy and materials are used at each phase of this cycle with an associated carbon emission</a:t>
            </a:r>
            <a:endParaRPr lang="en-US" sz="900" baseline="0" dirty="0">
              <a:cs typeface="Times New Roman" panose="02020603050405020304" pitchFamily="18" charset="0"/>
            </a:endParaRPr>
          </a:p>
          <a:p>
            <a:pPr marL="171450" indent="-171450">
              <a:buFont typeface="Arial" panose="020B0604020202020204" pitchFamily="34" charset="0"/>
              <a:buChar char="•"/>
            </a:pPr>
            <a:r>
              <a:rPr lang="en-US" sz="900" baseline="0" dirty="0">
                <a:cs typeface="Times New Roman" panose="02020603050405020304" pitchFamily="18" charset="0"/>
              </a:rPr>
              <a:t>The embodied energy of the building and the use phase, or operational phase, are typically the most energy consuming f</a:t>
            </a:r>
            <a:r>
              <a:rPr lang="en-US" sz="900" dirty="0">
                <a:cs typeface="Times New Roman" panose="02020603050405020304" pitchFamily="18" charset="0"/>
              </a:rPr>
              <a:t>or</a:t>
            </a:r>
            <a:r>
              <a:rPr lang="en-US" sz="900" baseline="0" dirty="0">
                <a:cs typeface="Times New Roman" panose="02020603050405020304" pitchFamily="18" charset="0"/>
              </a:rPr>
              <a:t> houses over their life cycle. </a:t>
            </a:r>
          </a:p>
          <a:p>
            <a:pPr marL="171450" indent="-171450">
              <a:buFont typeface="Arial" panose="020B0604020202020204" pitchFamily="34" charset="0"/>
              <a:buChar char="•"/>
            </a:pPr>
            <a:r>
              <a:rPr lang="en-US" sz="900" dirty="0">
                <a:cs typeface="Times New Roman" panose="02020603050405020304" pitchFamily="18" charset="0"/>
              </a:rPr>
              <a:t>At the end of life (demolition), materials may be landfilled, incinerated, recycled/downcycled, repaired/renovated or reused as they are</a:t>
            </a:r>
            <a:r>
              <a:rPr lang="en-US" sz="900" baseline="0" dirty="0">
                <a:cs typeface="Times New Roman" panose="02020603050405020304" pitchFamily="18" charset="0"/>
              </a:rPr>
              <a:t>. These options are all available within the Eco Audit.</a:t>
            </a:r>
            <a:endParaRPr lang="en-US" sz="900" dirty="0"/>
          </a:p>
        </p:txBody>
      </p:sp>
    </p:spTree>
    <p:extLst>
      <p:ext uri="{BB962C8B-B14F-4D97-AF65-F5344CB8AC3E}">
        <p14:creationId xmlns:p14="http://schemas.microsoft.com/office/powerpoint/2010/main" val="2498661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52864" y="9428165"/>
            <a:ext cx="2944812" cy="498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8" rIns="91415" bIns="45708" anchor="b"/>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r" eaLnBrk="0" fontAlgn="base" hangingPunct="0">
              <a:spcBef>
                <a:spcPct val="20000"/>
              </a:spcBef>
              <a:spcAft>
                <a:spcPct val="20000"/>
              </a:spcAft>
              <a:buClr>
                <a:srgbClr val="009B9B"/>
              </a:buClr>
              <a:buSzPct val="80000"/>
              <a:buFont typeface="Wingdings" pitchFamily="2" charset="2"/>
              <a:defRPr sz="1400" b="1">
                <a:solidFill>
                  <a:schemeClr val="tx1"/>
                </a:solidFill>
                <a:latin typeface="Arial" charset="0"/>
              </a:defRPr>
            </a:lvl6pPr>
            <a:lvl7pPr marL="2971800" indent="-228600" algn="r" eaLnBrk="0" fontAlgn="base" hangingPunct="0">
              <a:spcBef>
                <a:spcPct val="20000"/>
              </a:spcBef>
              <a:spcAft>
                <a:spcPct val="20000"/>
              </a:spcAft>
              <a:buClr>
                <a:srgbClr val="009B9B"/>
              </a:buClr>
              <a:buSzPct val="80000"/>
              <a:buFont typeface="Wingdings" pitchFamily="2" charset="2"/>
              <a:defRPr sz="1400" b="1">
                <a:solidFill>
                  <a:schemeClr val="tx1"/>
                </a:solidFill>
                <a:latin typeface="Arial" charset="0"/>
              </a:defRPr>
            </a:lvl7pPr>
            <a:lvl8pPr marL="3429000" indent="-228600" algn="r" eaLnBrk="0" fontAlgn="base" hangingPunct="0">
              <a:spcBef>
                <a:spcPct val="20000"/>
              </a:spcBef>
              <a:spcAft>
                <a:spcPct val="20000"/>
              </a:spcAft>
              <a:buClr>
                <a:srgbClr val="009B9B"/>
              </a:buClr>
              <a:buSzPct val="80000"/>
              <a:buFont typeface="Wingdings" pitchFamily="2" charset="2"/>
              <a:defRPr sz="1400" b="1">
                <a:solidFill>
                  <a:schemeClr val="tx1"/>
                </a:solidFill>
                <a:latin typeface="Arial" charset="0"/>
              </a:defRPr>
            </a:lvl8pPr>
            <a:lvl9pPr marL="3886200" indent="-228600" algn="r" eaLnBrk="0" fontAlgn="base" hangingPunct="0">
              <a:spcBef>
                <a:spcPct val="20000"/>
              </a:spcBef>
              <a:spcAft>
                <a:spcPct val="20000"/>
              </a:spcAft>
              <a:buClr>
                <a:srgbClr val="009B9B"/>
              </a:buClr>
              <a:buSzPct val="80000"/>
              <a:buFont typeface="Wingdings" pitchFamily="2" charset="2"/>
              <a:defRPr sz="1400" b="1">
                <a:solidFill>
                  <a:schemeClr val="tx1"/>
                </a:solidFill>
                <a:latin typeface="Arial" charset="0"/>
              </a:defRPr>
            </a:lvl9pPr>
          </a:lstStyle>
          <a:p>
            <a:pPr algn="r" eaLnBrk="0" fontAlgn="base" hangingPunct="0">
              <a:spcBef>
                <a:spcPct val="20000"/>
              </a:spcBef>
              <a:spcAft>
                <a:spcPct val="20000"/>
              </a:spcAft>
              <a:buClr>
                <a:srgbClr val="009B9B"/>
              </a:buClr>
              <a:buSzPct val="80000"/>
              <a:buFont typeface="Wingdings" pitchFamily="2" charset="2"/>
              <a:buNone/>
            </a:pPr>
            <a:fld id="{38401D9F-C79F-4597-8480-4AD877B36DEC}" type="slidenum">
              <a:rPr lang="en-GB" sz="1200">
                <a:solidFill>
                  <a:srgbClr val="000000"/>
                </a:solidFill>
                <a:latin typeface="Times New Roman" pitchFamily="18" charset="0"/>
              </a:rPr>
              <a:pPr algn="r" eaLnBrk="0" fontAlgn="base" hangingPunct="0">
                <a:spcBef>
                  <a:spcPct val="20000"/>
                </a:spcBef>
                <a:spcAft>
                  <a:spcPct val="20000"/>
                </a:spcAft>
                <a:buClr>
                  <a:srgbClr val="009B9B"/>
                </a:buClr>
                <a:buSzPct val="80000"/>
                <a:buFont typeface="Wingdings" pitchFamily="2" charset="2"/>
                <a:buNone/>
              </a:pPr>
              <a:t>19</a:t>
            </a:fld>
            <a:endParaRPr lang="en-GB" sz="1200" dirty="0">
              <a:solidFill>
                <a:srgbClr val="000000"/>
              </a:solidFill>
              <a:latin typeface="Times New Roman" pitchFamily="18" charset="0"/>
            </a:endParaRPr>
          </a:p>
        </p:txBody>
      </p:sp>
      <p:sp>
        <p:nvSpPr>
          <p:cNvPr id="56323" name="Rectangle 2"/>
          <p:cNvSpPr>
            <a:spLocks noGrp="1" noRot="1" noChangeAspect="1" noChangeArrowheads="1" noTextEdit="1"/>
          </p:cNvSpPr>
          <p:nvPr>
            <p:ph type="sldImg"/>
          </p:nvPr>
        </p:nvSpPr>
        <p:spPr>
          <a:solidFill>
            <a:srgbClr val="FFFFFF"/>
          </a:solidFill>
          <a:ln/>
        </p:spPr>
      </p:sp>
      <p:sp>
        <p:nvSpPr>
          <p:cNvPr id="56324"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cs typeface="Times New Roman" panose="02020603050405020304" pitchFamily="18" charset="0"/>
              </a:rPr>
              <a:t>The </a:t>
            </a:r>
            <a:r>
              <a:rPr lang="en-GB" sz="1200" b="1" i="0" dirty="0">
                <a:cs typeface="Times New Roman" panose="02020603050405020304" pitchFamily="18" charset="0"/>
              </a:rPr>
              <a:t>Eco Audit </a:t>
            </a:r>
            <a:r>
              <a:rPr lang="en-GB" sz="1200" b="1" dirty="0"/>
              <a:t>for a building</a:t>
            </a:r>
            <a:endParaRPr lang="en-US" sz="1200" b="1" i="1" dirty="0">
              <a:cs typeface="Times New Roman" panose="02020603050405020304" pitchFamily="18" charset="0"/>
            </a:endParaRPr>
          </a:p>
          <a:p>
            <a:pPr marL="171450" indent="-171450">
              <a:buFont typeface="Arial" panose="020B0604020202020204" pitchFamily="34" charset="0"/>
              <a:buChar char="•"/>
            </a:pPr>
            <a:r>
              <a:rPr lang="en-US" dirty="0">
                <a:cs typeface="Times New Roman" pitchFamily="18" charset="0"/>
              </a:rPr>
              <a:t>Here we can see the </a:t>
            </a:r>
            <a:r>
              <a:rPr lang="en-US" b="1" dirty="0">
                <a:solidFill>
                  <a:srgbClr val="C00000"/>
                </a:solidFill>
                <a:cs typeface="Times New Roman" pitchFamily="18" charset="0"/>
              </a:rPr>
              <a:t>breakdown of energy usage over the life of three products.</a:t>
            </a:r>
            <a:r>
              <a:rPr lang="en-US" b="0" dirty="0">
                <a:solidFill>
                  <a:srgbClr val="C00000"/>
                </a:solidFill>
                <a:cs typeface="Times New Roman" pitchFamily="18" charset="0"/>
              </a:rPr>
              <a:t> </a:t>
            </a:r>
            <a:r>
              <a:rPr lang="en-US" dirty="0">
                <a:cs typeface="Times New Roman" pitchFamily="18" charset="0"/>
              </a:rPr>
              <a:t>For unheated buildings,</a:t>
            </a:r>
            <a:r>
              <a:rPr lang="en-US" baseline="0" dirty="0">
                <a:cs typeface="Times New Roman" pitchFamily="18" charset="0"/>
              </a:rPr>
              <a:t> </a:t>
            </a:r>
            <a:r>
              <a:rPr lang="en-US" dirty="0">
                <a:cs typeface="Times New Roman" pitchFamily="18" charset="0"/>
              </a:rPr>
              <a:t>materials is</a:t>
            </a:r>
            <a:r>
              <a:rPr lang="en-US" baseline="0" dirty="0">
                <a:cs typeface="Times New Roman" pitchFamily="18" charset="0"/>
              </a:rPr>
              <a:t> </a:t>
            </a:r>
            <a:r>
              <a:rPr lang="en-US" dirty="0">
                <a:cs typeface="Times New Roman" pitchFamily="18" charset="0"/>
              </a:rPr>
              <a:t>the dominant phase. For appliances and many</a:t>
            </a:r>
            <a:r>
              <a:rPr lang="en-US" baseline="0" dirty="0">
                <a:cs typeface="Times New Roman" pitchFamily="18" charset="0"/>
              </a:rPr>
              <a:t> modern conveniences</a:t>
            </a:r>
            <a:r>
              <a:rPr lang="en-US" dirty="0">
                <a:cs typeface="Times New Roman" pitchFamily="18" charset="0"/>
              </a:rPr>
              <a:t>, the use-phase dominates. A typical house has</a:t>
            </a:r>
            <a:r>
              <a:rPr lang="en-US" baseline="0" dirty="0">
                <a:cs typeface="Times New Roman" pitchFamily="18" charset="0"/>
              </a:rPr>
              <a:t> significant energy use both for materials and the living phase. </a:t>
            </a:r>
          </a:p>
          <a:p>
            <a:pPr marL="171450" indent="-171450">
              <a:buFont typeface="Arial" panose="020B0604020202020204" pitchFamily="34" charset="0"/>
              <a:buChar char="•"/>
            </a:pPr>
            <a:r>
              <a:rPr lang="en-US" baseline="0" dirty="0">
                <a:cs typeface="Times New Roman" pitchFamily="18" charset="0"/>
              </a:rPr>
              <a:t>The relevant </a:t>
            </a:r>
            <a:r>
              <a:rPr lang="en-US" b="1" baseline="0" dirty="0">
                <a:cs typeface="Times New Roman" pitchFamily="18" charset="0"/>
              </a:rPr>
              <a:t>environmental load</a:t>
            </a:r>
            <a:r>
              <a:rPr lang="en-US" baseline="0" dirty="0">
                <a:cs typeface="Times New Roman" pitchFamily="18" charset="0"/>
              </a:rPr>
              <a:t> arises mainly from the </a:t>
            </a:r>
            <a:r>
              <a:rPr lang="en-US" b="1" baseline="0" dirty="0">
                <a:cs typeface="Times New Roman" pitchFamily="18" charset="0"/>
              </a:rPr>
              <a:t>carbon footprint</a:t>
            </a:r>
            <a:r>
              <a:rPr lang="en-US" baseline="0" dirty="0">
                <a:cs typeface="Times New Roman" pitchFamily="18" charset="0"/>
              </a:rPr>
              <a:t> of these two phases of the life-cycle. </a:t>
            </a:r>
          </a:p>
          <a:p>
            <a:pPr marL="171450" indent="-171450">
              <a:buFont typeface="Arial" panose="020B0604020202020204" pitchFamily="34" charset="0"/>
              <a:buChar char="•"/>
            </a:pPr>
            <a:r>
              <a:rPr lang="en-US" b="0" baseline="0" dirty="0">
                <a:cs typeface="Times New Roman" pitchFamily="18" charset="0"/>
              </a:rPr>
              <a:t>To explore the influence of energy mix on the carbon footprint for a house used for 50 years, a bill of materials can be prepared and distributed to the class in the form of an Eco Audit Project file (different from other project files). Our data is adapted from Oscar Ortiz-Rodriguez et al. 2008, 2012. http://www.researchgate.net/profile/Oscar_Ortiz-Rodriguez2/publications</a:t>
            </a:r>
          </a:p>
          <a:p>
            <a:pPr marL="171450" indent="-171450">
              <a:buFont typeface="Arial" panose="020B0604020202020204" pitchFamily="34" charset="0"/>
              <a:buChar char="•"/>
            </a:pPr>
            <a:r>
              <a:rPr lang="en-US" b="0" baseline="0" dirty="0">
                <a:cs typeface="Times New Roman" pitchFamily="18" charset="0"/>
              </a:rPr>
              <a:t>The results represent only an example, as a platform for discussion. We have entered arbitrary transport contributions.</a:t>
            </a:r>
          </a:p>
          <a:p>
            <a:pPr marL="171450" indent="-171450">
              <a:buFont typeface="Arial" panose="020B0604020202020204" pitchFamily="34" charset="0"/>
              <a:buChar char="•"/>
            </a:pPr>
            <a:r>
              <a:rPr lang="en-US" b="0" baseline="0" dirty="0">
                <a:cs typeface="Times New Roman" pitchFamily="18" charset="0"/>
              </a:rPr>
              <a:t>By using the “compare with” function, various recycling options can be explored (typical/recycled/reused) as well as country of use (Latin America/North America). See case study paper.</a:t>
            </a:r>
          </a:p>
          <a:p>
            <a:pPr marL="0" indent="0">
              <a:buFont typeface="Arial" panose="020B0604020202020204" pitchFamily="34" charset="0"/>
              <a:buNone/>
            </a:pPr>
            <a:endParaRPr lang="en-GB" sz="1200" kern="1200" baseline="0" dirty="0">
              <a:solidFill>
                <a:schemeClr val="tx1"/>
              </a:solidFill>
              <a:effectLst/>
              <a:latin typeface="+mn-lt"/>
              <a:ea typeface="+mn-ea"/>
              <a:cs typeface="+mn-cs"/>
            </a:endParaRPr>
          </a:p>
        </p:txBody>
      </p:sp>
    </p:spTree>
    <p:extLst>
      <p:ext uri="{BB962C8B-B14F-4D97-AF65-F5344CB8AC3E}">
        <p14:creationId xmlns:p14="http://schemas.microsoft.com/office/powerpoint/2010/main" val="3072161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a:solidFill>
                  <a:schemeClr val="tx1"/>
                </a:solidFill>
              </a:rPr>
              <a:t>Agenda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8AB951-0C68-4935-84CF-D0AD248AA492}" type="slidenum">
              <a:rPr kumimoji="0" lang="en-GB"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118681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Conclusions</a:t>
            </a:r>
          </a:p>
          <a:p>
            <a:pPr>
              <a:lnSpc>
                <a:spcPct val="150000"/>
              </a:lnSpc>
              <a:spcBef>
                <a:spcPct val="0"/>
              </a:spcBef>
              <a:spcAft>
                <a:spcPct val="0"/>
              </a:spcAft>
              <a:buClr>
                <a:srgbClr val="006600"/>
              </a:buClr>
              <a:buSzPct val="110000"/>
              <a:buFont typeface="Wingdings" panose="05000000000000000000" pitchFamily="2" charset="2"/>
              <a:buChar char="§"/>
            </a:pPr>
            <a:r>
              <a:rPr lang="en-GB" dirty="0"/>
              <a:t>    Granta EduPack can be used to select materials with additional building-specific materials and properties</a:t>
            </a:r>
          </a:p>
          <a:p>
            <a:pPr>
              <a:lnSpc>
                <a:spcPct val="150000"/>
              </a:lnSpc>
              <a:spcBef>
                <a:spcPct val="0"/>
              </a:spcBef>
              <a:spcAft>
                <a:spcPct val="0"/>
              </a:spcAft>
              <a:buClr>
                <a:srgbClr val="006600"/>
              </a:buClr>
              <a:buSzPct val="110000"/>
              <a:buFont typeface="Wingdings" panose="05000000000000000000" pitchFamily="2" charset="2"/>
              <a:buChar char="§"/>
            </a:pPr>
            <a:r>
              <a:rPr lang="en-GB" dirty="0"/>
              <a:t>    The structural sections data-table links architecture with engineering.</a:t>
            </a:r>
          </a:p>
          <a:p>
            <a:pPr>
              <a:lnSpc>
                <a:spcPct val="150000"/>
              </a:lnSpc>
              <a:spcBef>
                <a:spcPct val="0"/>
              </a:spcBef>
              <a:spcAft>
                <a:spcPct val="0"/>
              </a:spcAft>
              <a:buClr>
                <a:srgbClr val="006600"/>
              </a:buClr>
              <a:buSzPct val="110000"/>
              <a:buFont typeface="Wingdings" panose="05000000000000000000" pitchFamily="2" charset="2"/>
              <a:buChar char="§"/>
            </a:pPr>
            <a:r>
              <a:rPr lang="en-GB" dirty="0"/>
              <a:t>    The Eco Audit can be used to explore various aspects of a  building when it comes to eco-properties in a life-cycle perspective</a:t>
            </a:r>
          </a:p>
          <a:p>
            <a:pPr>
              <a:lnSpc>
                <a:spcPct val="150000"/>
              </a:lnSpc>
              <a:spcBef>
                <a:spcPct val="0"/>
              </a:spcBef>
              <a:spcAft>
                <a:spcPct val="0"/>
              </a:spcAft>
              <a:buClr>
                <a:srgbClr val="006600"/>
              </a:buClr>
              <a:buSzPct val="110000"/>
              <a:buFont typeface="Wingdings" panose="05000000000000000000" pitchFamily="2" charset="2"/>
              <a:buChar char="§"/>
            </a:pPr>
            <a:r>
              <a:rPr lang="en-GB" dirty="0"/>
              <a:t>    Energy use and CO</a:t>
            </a:r>
            <a:r>
              <a:rPr lang="en-GB" baseline="-25000" dirty="0"/>
              <a:t>2</a:t>
            </a:r>
            <a:r>
              <a:rPr lang="en-GB" dirty="0"/>
              <a:t> footprint, as well as options for logistics, recycling and end of life options can be investigated</a:t>
            </a:r>
          </a:p>
          <a:p>
            <a:endParaRPr lang="en-GB" b="1" dirty="0"/>
          </a:p>
        </p:txBody>
      </p:sp>
      <p:sp>
        <p:nvSpPr>
          <p:cNvPr id="4" name="Slide Number Placeholder 3"/>
          <p:cNvSpPr>
            <a:spLocks noGrp="1"/>
          </p:cNvSpPr>
          <p:nvPr>
            <p:ph type="sldNum" sz="quarter" idx="5"/>
          </p:nvPr>
        </p:nvSpPr>
        <p:spPr/>
        <p:txBody>
          <a:bodyPr/>
          <a:lstStyle/>
          <a:p>
            <a:fld id="{B38AB951-0C68-4935-84CF-D0AD248AA492}" type="slidenum">
              <a:rPr lang="en-GB" smtClean="0"/>
              <a:t>20</a:t>
            </a:fld>
            <a:endParaRPr lang="en-GB" dirty="0"/>
          </a:p>
        </p:txBody>
      </p:sp>
    </p:spTree>
    <p:extLst>
      <p:ext uri="{BB962C8B-B14F-4D97-AF65-F5344CB8AC3E}">
        <p14:creationId xmlns:p14="http://schemas.microsoft.com/office/powerpoint/2010/main" val="1534967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The built environment</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 concept </a:t>
            </a:r>
            <a:r>
              <a:rPr lang="en-GB" sz="1200" i="1" kern="1200" dirty="0">
                <a:solidFill>
                  <a:schemeClr val="tx1"/>
                </a:solidFill>
                <a:effectLst/>
                <a:latin typeface="+mn-lt"/>
                <a:ea typeface="+mn-ea"/>
                <a:cs typeface="+mn-cs"/>
              </a:rPr>
              <a:t>Built Environment</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used when referring to surroundings created by humans, for humans, to be </a:t>
            </a:r>
            <a:r>
              <a:rPr lang="en-GB" sz="1200" kern="1200" dirty="0">
                <a:solidFill>
                  <a:schemeClr val="tx1"/>
                </a:solidFill>
                <a:effectLst/>
                <a:latin typeface="+mn-lt"/>
                <a:ea typeface="+mn-ea"/>
                <a:cs typeface="+mn-cs"/>
              </a:rPr>
              <a:t>used for human activity. This would include, for example, houses and other buildings, roads, parks, etc.</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These are the spaces that we interact with and live our lives in, so their obviously of great significance, but they also contribute to some of our most urgent long-term challenges.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That’s why Sustainable cities and communities is one of UN’s 17 sustainable Development goals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This goal incorporates aspects of, safety and sustainability, which will be dealt with in this presentation</a:t>
            </a:r>
            <a:endParaRPr lang="en-GB" dirty="0"/>
          </a:p>
        </p:txBody>
      </p:sp>
      <p:sp>
        <p:nvSpPr>
          <p:cNvPr id="4" name="Slide Number Placeholder 3"/>
          <p:cNvSpPr>
            <a:spLocks noGrp="1"/>
          </p:cNvSpPr>
          <p:nvPr>
            <p:ph type="sldNum" sz="quarter" idx="5"/>
          </p:nvPr>
        </p:nvSpPr>
        <p:spPr/>
        <p:txBody>
          <a:bodyPr/>
          <a:lstStyle/>
          <a:p>
            <a:fld id="{B38AB951-0C68-4935-84CF-D0AD248AA492}" type="slidenum">
              <a:rPr lang="en-GB" smtClean="0"/>
              <a:t>3</a:t>
            </a:fld>
            <a:endParaRPr lang="en-GB" dirty="0"/>
          </a:p>
        </p:txBody>
      </p:sp>
    </p:spTree>
    <p:extLst>
      <p:ext uri="{BB962C8B-B14F-4D97-AF65-F5344CB8AC3E}">
        <p14:creationId xmlns:p14="http://schemas.microsoft.com/office/powerpoint/2010/main" val="65400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Materials for buildings (animation)</a:t>
            </a:r>
          </a:p>
          <a:p>
            <a:pPr marL="171450" indent="-171450">
              <a:buFont typeface="Arial" panose="020B0604020202020204" pitchFamily="34" charset="0"/>
              <a:buChar char="•"/>
            </a:pPr>
            <a:r>
              <a:rPr lang="en-GB" sz="1200" dirty="0">
                <a:latin typeface="Arial" charset="0"/>
                <a:cs typeface="Arial" charset="0"/>
              </a:rPr>
              <a:t>Building materials have been used by humans since the beginning of mankind, starting with stone and wood.  </a:t>
            </a:r>
          </a:p>
          <a:p>
            <a:pPr marL="171450" indent="-171450">
              <a:buFont typeface="Arial" panose="020B0604020202020204" pitchFamily="34" charset="0"/>
              <a:buChar char="•"/>
            </a:pPr>
            <a:r>
              <a:rPr lang="en-GB" sz="1200" dirty="0">
                <a:latin typeface="Arial" charset="0"/>
                <a:cs typeface="Arial" charset="0"/>
              </a:rPr>
              <a:t>Using the</a:t>
            </a:r>
            <a:r>
              <a:rPr lang="en-GB" sz="1200" baseline="0" dirty="0">
                <a:latin typeface="Arial" charset="0"/>
                <a:cs typeface="Arial" charset="0"/>
              </a:rPr>
              <a:t> limit stage on the attribute in the regular Level 1 or 2: </a:t>
            </a:r>
            <a:r>
              <a:rPr lang="en-GB" sz="1200" i="1" baseline="0" dirty="0">
                <a:latin typeface="Arial" charset="0"/>
                <a:cs typeface="Arial" charset="0"/>
              </a:rPr>
              <a:t>Date first used</a:t>
            </a:r>
            <a:r>
              <a:rPr lang="en-GB" sz="1200" baseline="0" dirty="0">
                <a:latin typeface="Arial" charset="0"/>
                <a:cs typeface="Arial" charset="0"/>
              </a:rPr>
              <a:t>, we can show </a:t>
            </a:r>
            <a:r>
              <a:rPr lang="en-GB" sz="1200" dirty="0">
                <a:latin typeface="Arial" charset="0"/>
                <a:cs typeface="Arial" charset="0"/>
              </a:rPr>
              <a:t>shows growing use of materials with time. </a:t>
            </a:r>
          </a:p>
          <a:p>
            <a:pPr marL="171450" indent="-171450">
              <a:buFont typeface="Arial" panose="020B0604020202020204" pitchFamily="34" charset="0"/>
              <a:buChar char="•"/>
            </a:pPr>
            <a:r>
              <a:rPr lang="en-GB" sz="1200" dirty="0">
                <a:latin typeface="Arial" charset="0"/>
                <a:cs typeface="Arial" charset="0"/>
              </a:rPr>
              <a:t>In Roman times, Concrete, Brick and Glass appear</a:t>
            </a:r>
          </a:p>
          <a:p>
            <a:pPr marL="171450" indent="-171450">
              <a:buFont typeface="Arial" panose="020B0604020202020204" pitchFamily="34" charset="0"/>
              <a:buChar char="•"/>
            </a:pPr>
            <a:r>
              <a:rPr lang="en-GB" sz="1200" dirty="0">
                <a:latin typeface="Arial" charset="0"/>
                <a:cs typeface="Arial" charset="0"/>
              </a:rPr>
              <a:t>Cast iron and Aluminum was around during the industrial revolution </a:t>
            </a:r>
          </a:p>
          <a:p>
            <a:pPr marL="171450" indent="-171450">
              <a:buFont typeface="Arial" panose="020B0604020202020204" pitchFamily="34" charset="0"/>
              <a:buChar char="•"/>
            </a:pPr>
            <a:r>
              <a:rPr lang="en-GB" sz="1200" dirty="0">
                <a:latin typeface="Arial" charset="0"/>
                <a:cs typeface="Arial" charset="0"/>
              </a:rPr>
              <a:t>Steel and polymers, like foams etc. have dominated the 20:th century</a:t>
            </a:r>
          </a:p>
          <a:p>
            <a:pPr marL="171450" indent="-171450">
              <a:buFont typeface="Arial" panose="020B0604020202020204" pitchFamily="34" charset="0"/>
              <a:buChar char="•"/>
            </a:pPr>
            <a:r>
              <a:rPr lang="en-GB" sz="1200" dirty="0">
                <a:latin typeface="Arial" charset="0"/>
                <a:cs typeface="Arial" charset="0"/>
              </a:rPr>
              <a:t>Today, of course, there are all sorts of composites and other advanced materials around</a:t>
            </a:r>
          </a:p>
          <a:p>
            <a:pPr marL="0" indent="0">
              <a:buFont typeface="Arial" panose="020B0604020202020204" pitchFamily="34" charset="0"/>
              <a:buNone/>
            </a:pPr>
            <a:endParaRPr lang="el-GR" sz="1200" dirty="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E654A4EC-2B15-4B3A-9C47-504B5D494971}" type="slidenum">
              <a:rPr lang="en-GB" smtClean="0"/>
              <a:pPr>
                <a:defRPr/>
              </a:pPr>
              <a:t>4</a:t>
            </a:fld>
            <a:endParaRPr lang="en-GB" dirty="0"/>
          </a:p>
        </p:txBody>
      </p:sp>
    </p:spTree>
    <p:extLst>
      <p:ext uri="{BB962C8B-B14F-4D97-AF65-F5344CB8AC3E}">
        <p14:creationId xmlns:p14="http://schemas.microsoft.com/office/powerpoint/2010/main" val="3172058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16798" indent="-275692">
              <a:spcBef>
                <a:spcPct val="30000"/>
              </a:spcBef>
              <a:defRPr sz="1200">
                <a:solidFill>
                  <a:schemeClr val="tx1"/>
                </a:solidFill>
                <a:latin typeface="Arial" panose="020B0604020202020204" pitchFamily="34" charset="0"/>
                <a:cs typeface="Arial" panose="020B0604020202020204" pitchFamily="34" charset="0"/>
              </a:defRPr>
            </a:lvl2pPr>
            <a:lvl3pPr marL="1102766" indent="-220553">
              <a:spcBef>
                <a:spcPct val="30000"/>
              </a:spcBef>
              <a:defRPr sz="1200">
                <a:solidFill>
                  <a:schemeClr val="tx1"/>
                </a:solidFill>
                <a:latin typeface="Arial" panose="020B0604020202020204" pitchFamily="34" charset="0"/>
                <a:cs typeface="Arial" panose="020B0604020202020204" pitchFamily="34" charset="0"/>
              </a:defRPr>
            </a:lvl3pPr>
            <a:lvl4pPr marL="1543873" indent="-220553">
              <a:spcBef>
                <a:spcPct val="30000"/>
              </a:spcBef>
              <a:defRPr sz="1200">
                <a:solidFill>
                  <a:schemeClr val="tx1"/>
                </a:solidFill>
                <a:latin typeface="Arial" panose="020B0604020202020204" pitchFamily="34" charset="0"/>
                <a:cs typeface="Arial" panose="020B0604020202020204" pitchFamily="34" charset="0"/>
              </a:defRPr>
            </a:lvl4pPr>
            <a:lvl5pPr marL="1984980" indent="-220553">
              <a:spcBef>
                <a:spcPct val="30000"/>
              </a:spcBef>
              <a:defRPr sz="1200">
                <a:solidFill>
                  <a:schemeClr val="tx1"/>
                </a:solidFill>
                <a:latin typeface="Arial" panose="020B0604020202020204" pitchFamily="34" charset="0"/>
                <a:cs typeface="Arial" panose="020B0604020202020204" pitchFamily="34" charset="0"/>
              </a:defRPr>
            </a:lvl5pPr>
            <a:lvl6pPr marL="242608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67193"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08299"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74940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503EEB5-0015-476F-8BF7-B800297F506F}" type="slidenum">
              <a:rPr lang="en-GB">
                <a:latin typeface="Times New Roman" panose="02020603050405020304" pitchFamily="18" charset="0"/>
              </a:rPr>
              <a:pPr>
                <a:spcBef>
                  <a:spcPct val="0"/>
                </a:spcBef>
              </a:pPr>
              <a:t>5</a:t>
            </a:fld>
            <a:endParaRPr lang="en-GB" dirty="0">
              <a:latin typeface="Times New Roman" panose="02020603050405020304" pitchFamily="18" charset="0"/>
            </a:endParaRPr>
          </a:p>
        </p:txBody>
      </p:sp>
      <p:sp>
        <p:nvSpPr>
          <p:cNvPr id="12291" name="Rectangle 2"/>
          <p:cNvSpPr>
            <a:spLocks noGrp="1" noRot="1" noChangeAspect="1" noChangeArrowheads="1" noTextEdit="1"/>
          </p:cNvSpPr>
          <p:nvPr>
            <p:ph type="sldImg"/>
          </p:nvPr>
        </p:nvSpPr>
        <p:spPr>
          <a:xfrm>
            <a:off x="2640013" y="487363"/>
            <a:ext cx="4329112" cy="2435225"/>
          </a:xfrm>
          <a:solidFill>
            <a:srgbClr val="FFFFFF"/>
          </a:solidFill>
          <a:ln/>
        </p:spPr>
      </p:sp>
      <p:sp>
        <p:nvSpPr>
          <p:cNvPr id="12292" name="Rectangle 3"/>
          <p:cNvSpPr>
            <a:spLocks noGrp="1" noChangeArrowheads="1"/>
          </p:cNvSpPr>
          <p:nvPr>
            <p:ph type="body" idx="1"/>
          </p:nvPr>
        </p:nvSpPr>
        <p:spPr>
          <a:xfrm>
            <a:off x="1385113" y="3084102"/>
            <a:ext cx="7260741" cy="292067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Materials for architecture</a:t>
            </a:r>
          </a:p>
          <a:p>
            <a:pPr marL="171450" indent="-171450">
              <a:buFont typeface="Arial" panose="020B0604020202020204" pitchFamily="34" charset="0"/>
              <a:buChar char="•"/>
            </a:pPr>
            <a:r>
              <a:rPr lang="en-US" sz="900" dirty="0"/>
              <a:t>Architects and Builders deal mainly with products, most of which combine several materials, some very advanced. </a:t>
            </a:r>
          </a:p>
          <a:p>
            <a:pPr marL="171450" indent="-171450">
              <a:buFont typeface="Arial" panose="020B0604020202020204" pitchFamily="34" charset="0"/>
              <a:buChar char="•"/>
            </a:pPr>
            <a:r>
              <a:rPr lang="en-US" sz="900" dirty="0"/>
              <a:t>But the performance of these products depends on these material properties. </a:t>
            </a:r>
          </a:p>
          <a:p>
            <a:pPr marL="171450" indent="-171450">
              <a:buFont typeface="Arial" panose="020B0604020202020204" pitchFamily="34" charset="0"/>
              <a:buChar char="•"/>
            </a:pPr>
            <a:r>
              <a:rPr lang="en-US" sz="900" dirty="0"/>
              <a:t>A working knowledge of materials can help the designer to match properties with functional needs – and ignorance can lead to missed opportunities or disasters.</a:t>
            </a:r>
          </a:p>
        </p:txBody>
      </p:sp>
    </p:spTree>
    <p:extLst>
      <p:ext uri="{BB962C8B-B14F-4D97-AF65-F5344CB8AC3E}">
        <p14:creationId xmlns:p14="http://schemas.microsoft.com/office/powerpoint/2010/main" val="994347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16798" indent="-275692">
              <a:spcBef>
                <a:spcPct val="30000"/>
              </a:spcBef>
              <a:defRPr sz="1200">
                <a:solidFill>
                  <a:schemeClr val="tx1"/>
                </a:solidFill>
                <a:latin typeface="Arial" panose="020B0604020202020204" pitchFamily="34" charset="0"/>
                <a:cs typeface="Arial" panose="020B0604020202020204" pitchFamily="34" charset="0"/>
              </a:defRPr>
            </a:lvl2pPr>
            <a:lvl3pPr marL="1102766" indent="-220553">
              <a:spcBef>
                <a:spcPct val="30000"/>
              </a:spcBef>
              <a:defRPr sz="1200">
                <a:solidFill>
                  <a:schemeClr val="tx1"/>
                </a:solidFill>
                <a:latin typeface="Arial" panose="020B0604020202020204" pitchFamily="34" charset="0"/>
                <a:cs typeface="Arial" panose="020B0604020202020204" pitchFamily="34" charset="0"/>
              </a:defRPr>
            </a:lvl3pPr>
            <a:lvl4pPr marL="1543873" indent="-220553">
              <a:spcBef>
                <a:spcPct val="30000"/>
              </a:spcBef>
              <a:defRPr sz="1200">
                <a:solidFill>
                  <a:schemeClr val="tx1"/>
                </a:solidFill>
                <a:latin typeface="Arial" panose="020B0604020202020204" pitchFamily="34" charset="0"/>
                <a:cs typeface="Arial" panose="020B0604020202020204" pitchFamily="34" charset="0"/>
              </a:defRPr>
            </a:lvl4pPr>
            <a:lvl5pPr marL="1984980" indent="-220553">
              <a:spcBef>
                <a:spcPct val="30000"/>
              </a:spcBef>
              <a:defRPr sz="1200">
                <a:solidFill>
                  <a:schemeClr val="tx1"/>
                </a:solidFill>
                <a:latin typeface="Arial" panose="020B0604020202020204" pitchFamily="34" charset="0"/>
                <a:cs typeface="Arial" panose="020B0604020202020204" pitchFamily="34" charset="0"/>
              </a:defRPr>
            </a:lvl5pPr>
            <a:lvl6pPr marL="242608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67193"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08299"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74940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8719915-C726-4BFA-8518-E574B53E7786}" type="slidenum">
              <a:rPr lang="en-GB">
                <a:latin typeface="Times New Roman" panose="02020603050405020304" pitchFamily="18" charset="0"/>
              </a:rPr>
              <a:pPr>
                <a:spcBef>
                  <a:spcPct val="0"/>
                </a:spcBef>
              </a:pPr>
              <a:t>6</a:t>
            </a:fld>
            <a:endParaRPr lang="en-GB" dirty="0">
              <a:latin typeface="Times New Roman" panose="02020603050405020304" pitchFamily="18" charset="0"/>
            </a:endParaRPr>
          </a:p>
        </p:txBody>
      </p:sp>
      <p:sp>
        <p:nvSpPr>
          <p:cNvPr id="16387" name="Rectangle 2"/>
          <p:cNvSpPr>
            <a:spLocks noGrp="1" noRot="1" noChangeAspect="1" noChangeArrowheads="1" noTextEdit="1"/>
          </p:cNvSpPr>
          <p:nvPr>
            <p:ph type="sldImg"/>
          </p:nvPr>
        </p:nvSpPr>
        <p:spPr>
          <a:xfrm>
            <a:off x="2640013" y="487363"/>
            <a:ext cx="4329112" cy="2435225"/>
          </a:xfrm>
          <a:solidFill>
            <a:srgbClr val="FFFFFF"/>
          </a:solidFill>
          <a:ln/>
        </p:spPr>
      </p:sp>
      <p:sp>
        <p:nvSpPr>
          <p:cNvPr id="16388" name="Rectangle 3"/>
          <p:cNvSpPr>
            <a:spLocks noGrp="1" noChangeArrowheads="1"/>
          </p:cNvSpPr>
          <p:nvPr>
            <p:ph type="body" idx="1"/>
          </p:nvPr>
        </p:nvSpPr>
        <p:spPr>
          <a:xfrm>
            <a:off x="1385113" y="3084102"/>
            <a:ext cx="7260741" cy="292067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dirty="0"/>
              <a:t>Materials for buildings</a:t>
            </a:r>
          </a:p>
          <a:p>
            <a:pPr marL="171450" indent="-171450">
              <a:buFont typeface="Arial" panose="020B0604020202020204" pitchFamily="34" charset="0"/>
              <a:buChar char="•"/>
            </a:pPr>
            <a:r>
              <a:rPr lang="en-US" sz="900" dirty="0"/>
              <a:t>Some materials in building systems are not very obvious. Materials such as silicone sealants, organic coatings, composites, high strength concretes, etc. </a:t>
            </a:r>
          </a:p>
          <a:p>
            <a:pPr marL="171450" indent="-171450">
              <a:buFont typeface="Arial" panose="020B0604020202020204" pitchFamily="34" charset="0"/>
              <a:buChar char="•"/>
            </a:pPr>
            <a:r>
              <a:rPr lang="en-US" sz="900" dirty="0"/>
              <a:t>Many have been developed in corporate laboratories and are sold directly to the systems manufacturers, e.g., waterproof, adhesive-backed EPDM (right) that lies underneath the aluminum skin of the finished building (left).</a:t>
            </a:r>
          </a:p>
        </p:txBody>
      </p:sp>
    </p:spTree>
    <p:extLst>
      <p:ext uri="{BB962C8B-B14F-4D97-AF65-F5344CB8AC3E}">
        <p14:creationId xmlns:p14="http://schemas.microsoft.com/office/powerpoint/2010/main" val="1042998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16798" indent="-275692">
              <a:spcBef>
                <a:spcPct val="30000"/>
              </a:spcBef>
              <a:defRPr sz="1200">
                <a:solidFill>
                  <a:schemeClr val="tx1"/>
                </a:solidFill>
                <a:latin typeface="Arial" panose="020B0604020202020204" pitchFamily="34" charset="0"/>
                <a:cs typeface="Arial" panose="020B0604020202020204" pitchFamily="34" charset="0"/>
              </a:defRPr>
            </a:lvl2pPr>
            <a:lvl3pPr marL="1102766" indent="-220553">
              <a:spcBef>
                <a:spcPct val="30000"/>
              </a:spcBef>
              <a:defRPr sz="1200">
                <a:solidFill>
                  <a:schemeClr val="tx1"/>
                </a:solidFill>
                <a:latin typeface="Arial" panose="020B0604020202020204" pitchFamily="34" charset="0"/>
                <a:cs typeface="Arial" panose="020B0604020202020204" pitchFamily="34" charset="0"/>
              </a:defRPr>
            </a:lvl3pPr>
            <a:lvl4pPr marL="1543873" indent="-220553">
              <a:spcBef>
                <a:spcPct val="30000"/>
              </a:spcBef>
              <a:defRPr sz="1200">
                <a:solidFill>
                  <a:schemeClr val="tx1"/>
                </a:solidFill>
                <a:latin typeface="Arial" panose="020B0604020202020204" pitchFamily="34" charset="0"/>
                <a:cs typeface="Arial" panose="020B0604020202020204" pitchFamily="34" charset="0"/>
              </a:defRPr>
            </a:lvl4pPr>
            <a:lvl5pPr marL="1984980" indent="-220553">
              <a:spcBef>
                <a:spcPct val="30000"/>
              </a:spcBef>
              <a:defRPr sz="1200">
                <a:solidFill>
                  <a:schemeClr val="tx1"/>
                </a:solidFill>
                <a:latin typeface="Arial" panose="020B0604020202020204" pitchFamily="34" charset="0"/>
                <a:cs typeface="Arial" panose="020B0604020202020204" pitchFamily="34" charset="0"/>
              </a:defRPr>
            </a:lvl5pPr>
            <a:lvl6pPr marL="242608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67193"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08299"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74940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9BCE11E-A881-46C2-A7B4-503CE6185CE9}" type="slidenum">
              <a:rPr lang="en-GB">
                <a:latin typeface="Times New Roman" panose="02020603050405020304" pitchFamily="18" charset="0"/>
              </a:rPr>
              <a:pPr>
                <a:spcBef>
                  <a:spcPct val="0"/>
                </a:spcBef>
              </a:pPr>
              <a:t>7</a:t>
            </a:fld>
            <a:endParaRPr lang="en-GB" dirty="0">
              <a:latin typeface="Times New Roman" panose="02020603050405020304" pitchFamily="18" charset="0"/>
            </a:endParaRPr>
          </a:p>
        </p:txBody>
      </p:sp>
      <p:sp>
        <p:nvSpPr>
          <p:cNvPr id="20483" name="Rectangle 2"/>
          <p:cNvSpPr>
            <a:spLocks noGrp="1" noRot="1" noChangeAspect="1" noChangeArrowheads="1" noTextEdit="1"/>
          </p:cNvSpPr>
          <p:nvPr>
            <p:ph type="sldImg"/>
          </p:nvPr>
        </p:nvSpPr>
        <p:spPr>
          <a:xfrm>
            <a:off x="2640013" y="487363"/>
            <a:ext cx="4329112" cy="2435225"/>
          </a:xfrm>
          <a:solidFill>
            <a:srgbClr val="FFFFFF"/>
          </a:solidFill>
          <a:ln/>
        </p:spPr>
      </p:sp>
      <p:sp>
        <p:nvSpPr>
          <p:cNvPr id="20484" name="Rectangle 3"/>
          <p:cNvSpPr>
            <a:spLocks noGrp="1" noChangeArrowheads="1"/>
          </p:cNvSpPr>
          <p:nvPr>
            <p:ph type="body" idx="1"/>
          </p:nvPr>
        </p:nvSpPr>
        <p:spPr>
          <a:xfrm>
            <a:off x="1385113" y="3084102"/>
            <a:ext cx="7260741" cy="292067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Materials for buildings</a:t>
            </a:r>
          </a:p>
          <a:p>
            <a:pPr marL="171450" indent="-171450">
              <a:buFont typeface="Arial" panose="020B0604020202020204" pitchFamily="34" charset="0"/>
              <a:buChar char="•"/>
            </a:pPr>
            <a:r>
              <a:rPr lang="en-US" sz="900" dirty="0"/>
              <a:t>Ecological and environmental performance indicators such as embodied energy, toxicity, recycle potential, renewability are increasingly important. </a:t>
            </a:r>
          </a:p>
          <a:p>
            <a:pPr marL="171450" indent="-171450">
              <a:buFont typeface="Arial" panose="020B0604020202020204" pitchFamily="34" charset="0"/>
              <a:buChar char="•"/>
            </a:pPr>
            <a:r>
              <a:rPr lang="en-US" sz="900" dirty="0"/>
              <a:t>Architectural design is constantly in search for new forms and new processes to create them. The Stata Center at MIT is an example of wild design achieved through a diversity of stainless steels, zinc-coated titanium, composite metal sheets and an array of polymer adhesives and sealants.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exterior envelope was substantially produced using Computer Assisted Manufacturing (CAM) methods that required the use of lightweight foams and other materials to reduce weights of large window panels</a:t>
            </a:r>
            <a:r>
              <a:rPr lang="en-US" sz="900" dirty="0"/>
              <a:t>.</a:t>
            </a:r>
          </a:p>
          <a:p>
            <a:pPr marL="171450" indent="-171450">
              <a:buFont typeface="Arial" panose="020B0604020202020204" pitchFamily="34" charset="0"/>
              <a:buChar char="•"/>
            </a:pPr>
            <a:r>
              <a:rPr lang="en-US" sz="900" dirty="0"/>
              <a:t>Advanced polymers have also become more important as building material, as ETFE in the Space center which is outside Leicester</a:t>
            </a:r>
          </a:p>
        </p:txBody>
      </p:sp>
    </p:spTree>
    <p:extLst>
      <p:ext uri="{BB962C8B-B14F-4D97-AF65-F5344CB8AC3E}">
        <p14:creationId xmlns:p14="http://schemas.microsoft.com/office/powerpoint/2010/main" val="1328707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Materials for buildings</a:t>
            </a:r>
          </a:p>
          <a:p>
            <a:pPr marL="171450" indent="-171450">
              <a:buFont typeface="Arial" panose="020B0604020202020204" pitchFamily="34" charset="0"/>
              <a:buChar char="•"/>
            </a:pPr>
            <a:r>
              <a:rPr lang="pt-PT" sz="1200" dirty="0"/>
              <a:t>The </a:t>
            </a:r>
            <a:r>
              <a:rPr lang="pt-PT" sz="1200" dirty="0">
                <a:solidFill>
                  <a:srgbClr val="FF0000"/>
                </a:solidFill>
              </a:rPr>
              <a:t>materials use</a:t>
            </a:r>
            <a:r>
              <a:rPr lang="pt-PT" sz="1200" dirty="0"/>
              <a:t> in the world is enormous! The plot shows the annual world production (in tonnes per year) of several materials of the built environment. Oil and coal are shown on the left for comparison purposes. </a:t>
            </a:r>
          </a:p>
          <a:p>
            <a:pPr marL="171450" indent="-171450">
              <a:buFont typeface="Arial" panose="020B0604020202020204" pitchFamily="34" charset="0"/>
              <a:buChar char="•"/>
            </a:pPr>
            <a:r>
              <a:rPr lang="pt-PT" sz="1200" dirty="0"/>
              <a:t>The logarithmic</a:t>
            </a:r>
            <a:r>
              <a:rPr lang="pt-PT" sz="1200" baseline="0" dirty="0"/>
              <a:t> scale of the axis is used to fit all these data in the same chart</a:t>
            </a:r>
            <a:endParaRPr lang="pt-PT" sz="1200" dirty="0"/>
          </a:p>
          <a:p>
            <a:pPr marL="171450" indent="-171450">
              <a:buFont typeface="Arial" panose="020B0604020202020204" pitchFamily="34" charset="0"/>
              <a:buChar char="•"/>
            </a:pPr>
            <a:r>
              <a:rPr lang="pt-PT" sz="1200" dirty="0"/>
              <a:t>Steel, concrete, asphalt, cement, glass, brick and wood are all at the top of global material use.</a:t>
            </a:r>
            <a:endParaRPr lang="en-GB" sz="120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654A4EC-2B15-4B3A-9C47-504B5D494971}" type="slidenum">
              <a:rPr kumimoji="0" lang="en-GB"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GB"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619621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16798" indent="-275692">
              <a:spcBef>
                <a:spcPct val="30000"/>
              </a:spcBef>
              <a:defRPr sz="1200">
                <a:solidFill>
                  <a:schemeClr val="tx1"/>
                </a:solidFill>
                <a:latin typeface="Arial" panose="020B0604020202020204" pitchFamily="34" charset="0"/>
                <a:cs typeface="Arial" panose="020B0604020202020204" pitchFamily="34" charset="0"/>
              </a:defRPr>
            </a:lvl2pPr>
            <a:lvl3pPr marL="1102766" indent="-220553">
              <a:spcBef>
                <a:spcPct val="30000"/>
              </a:spcBef>
              <a:defRPr sz="1200">
                <a:solidFill>
                  <a:schemeClr val="tx1"/>
                </a:solidFill>
                <a:latin typeface="Arial" panose="020B0604020202020204" pitchFamily="34" charset="0"/>
                <a:cs typeface="Arial" panose="020B0604020202020204" pitchFamily="34" charset="0"/>
              </a:defRPr>
            </a:lvl3pPr>
            <a:lvl4pPr marL="1543873" indent="-220553">
              <a:spcBef>
                <a:spcPct val="30000"/>
              </a:spcBef>
              <a:defRPr sz="1200">
                <a:solidFill>
                  <a:schemeClr val="tx1"/>
                </a:solidFill>
                <a:latin typeface="Arial" panose="020B0604020202020204" pitchFamily="34" charset="0"/>
                <a:cs typeface="Arial" panose="020B0604020202020204" pitchFamily="34" charset="0"/>
              </a:defRPr>
            </a:lvl4pPr>
            <a:lvl5pPr marL="1984980" indent="-220553">
              <a:spcBef>
                <a:spcPct val="30000"/>
              </a:spcBef>
              <a:defRPr sz="1200">
                <a:solidFill>
                  <a:schemeClr val="tx1"/>
                </a:solidFill>
                <a:latin typeface="Arial" panose="020B0604020202020204" pitchFamily="34" charset="0"/>
                <a:cs typeface="Arial" panose="020B0604020202020204" pitchFamily="34" charset="0"/>
              </a:defRPr>
            </a:lvl5pPr>
            <a:lvl6pPr marL="242608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67193"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08299"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74940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69379AD-26DA-49BB-8DE0-1A2285D1D739}" type="slidenum">
              <a:rPr lang="en-GB">
                <a:latin typeface="Times New Roman" panose="02020603050405020304" pitchFamily="18" charset="0"/>
              </a:rPr>
              <a:pPr>
                <a:spcBef>
                  <a:spcPct val="0"/>
                </a:spcBef>
              </a:pPr>
              <a:t>9</a:t>
            </a:fld>
            <a:endParaRPr lang="en-GB" dirty="0">
              <a:latin typeface="Times New Roman" panose="02020603050405020304" pitchFamily="18"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Materials in the Architecture database</a:t>
            </a:r>
          </a:p>
          <a:p>
            <a:pPr marL="171450" indent="-171450">
              <a:buFont typeface="Arial" panose="020B0604020202020204" pitchFamily="34" charset="0"/>
              <a:buChar char="•"/>
            </a:pPr>
            <a:r>
              <a:rPr lang="en-GB" sz="900" dirty="0"/>
              <a:t>The Granta EduPack database for Architecture and the Built Environment differs from the Granta EduPack Level 2 database</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It contains some 127 materials, over a quarter more than the regular Level 2, with more concretes, bricks and insulation materials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There are also some extra material properties that are unique to buildings, such as Hygro-thermal and acoustic properties</a:t>
            </a:r>
            <a:endParaRPr lang="en-GB" sz="900" dirty="0"/>
          </a:p>
          <a:p>
            <a:pPr marL="171450" indent="-171450">
              <a:buFont typeface="Arial" panose="020B0604020202020204" pitchFamily="34" charset="0"/>
              <a:buChar char="•"/>
            </a:pPr>
            <a:r>
              <a:rPr lang="en-GB" sz="900" dirty="0"/>
              <a:t>They are also tagged into 4 systems reflecting the different functions of a building</a:t>
            </a:r>
          </a:p>
          <a:p>
            <a:pPr marL="0" indent="0">
              <a:buFont typeface="Arial" panose="020B0604020202020204" pitchFamily="34" charset="0"/>
              <a:buNone/>
            </a:pPr>
            <a:r>
              <a:rPr lang="en-GB" sz="900" dirty="0"/>
              <a:t>-   Superstructure: to transmit dynamic and static loads to the foundation</a:t>
            </a:r>
          </a:p>
          <a:p>
            <a:pPr marL="0" indent="0">
              <a:buFont typeface="Arial" panose="020B0604020202020204" pitchFamily="34" charset="0"/>
              <a:buNone/>
            </a:pPr>
            <a:r>
              <a:rPr lang="en-GB" sz="900" dirty="0"/>
              <a:t>-   Enclosure: the typically non-structural environmental barrier</a:t>
            </a:r>
          </a:p>
          <a:p>
            <a:pPr marL="171450" indent="-171450">
              <a:buFontTx/>
              <a:buChar char="-"/>
            </a:pPr>
            <a:r>
              <a:rPr lang="en-GB" sz="900" dirty="0"/>
              <a:t>Interior: to separate internal spaces for function and define climate zones</a:t>
            </a:r>
          </a:p>
          <a:p>
            <a:pPr marL="171450" indent="-171450">
              <a:buFontTx/>
              <a:buChar char="-"/>
            </a:pPr>
            <a:r>
              <a:rPr lang="en-GB" sz="900" dirty="0"/>
              <a:t>Building services: materials used for application like ventilation systems and humidity control.</a:t>
            </a:r>
          </a:p>
        </p:txBody>
      </p:sp>
    </p:spTree>
    <p:extLst>
      <p:ext uri="{BB962C8B-B14F-4D97-AF65-F5344CB8AC3E}">
        <p14:creationId xmlns:p14="http://schemas.microsoft.com/office/powerpoint/2010/main" val="39928797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000C31-16C6-4CCE-B6D2-6324F4EA24E6}"/>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0" name="Text Placeholder 9">
            <a:extLst>
              <a:ext uri="{FF2B5EF4-FFF2-40B4-BE49-F238E27FC236}">
                <a16:creationId xmlns:a16="http://schemas.microsoft.com/office/drawing/2014/main" id="{23B808CC-F74C-B743-BAB4-F4C99E195655}"/>
              </a:ext>
            </a:extLst>
          </p:cNvPr>
          <p:cNvSpPr>
            <a:spLocks noGrp="1"/>
          </p:cNvSpPr>
          <p:nvPr>
            <p:ph type="body" sz="quarter" idx="10"/>
          </p:nvPr>
        </p:nvSpPr>
        <p:spPr>
          <a:xfrm>
            <a:off x="601663" y="914400"/>
            <a:ext cx="5394325" cy="1449388"/>
          </a:xfrm>
          <a:prstGeom prst="rect">
            <a:avLst/>
          </a:prstGeom>
        </p:spPr>
        <p:txBody>
          <a:bodyPr>
            <a:normAutofit/>
          </a:bodyPr>
          <a:lstStyle>
            <a:lvl1pPr marL="0" indent="0">
              <a:buNone/>
              <a:defRPr sz="3600" b="1" i="0">
                <a:solidFill>
                  <a:schemeClr val="bg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9AFE08CF-AC0B-7143-9A94-E8A35CBC7D4B}"/>
              </a:ext>
            </a:extLst>
          </p:cNvPr>
          <p:cNvSpPr>
            <a:spLocks noGrp="1"/>
          </p:cNvSpPr>
          <p:nvPr>
            <p:ph type="body" sz="quarter" idx="12"/>
          </p:nvPr>
        </p:nvSpPr>
        <p:spPr>
          <a:xfrm>
            <a:off x="601663" y="2667000"/>
            <a:ext cx="5394325" cy="848315"/>
          </a:xfrm>
          <a:prstGeom prst="rect">
            <a:avLst/>
          </a:prstGeom>
        </p:spPr>
        <p:txBody>
          <a:bodyPr anchor="t">
            <a:normAutofit/>
          </a:bodyPr>
          <a:lstStyle>
            <a:lvl1pPr marL="0" indent="0">
              <a:buNone/>
              <a:defRPr sz="2000" b="0" i="0">
                <a:solidFill>
                  <a:schemeClr val="accent2"/>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7" name="TextBox 6">
            <a:extLst>
              <a:ext uri="{FF2B5EF4-FFF2-40B4-BE49-F238E27FC236}">
                <a16:creationId xmlns:a16="http://schemas.microsoft.com/office/drawing/2014/main" id="{86191E51-6FFC-4231-97E9-4C436119983B}"/>
              </a:ext>
            </a:extLst>
          </p:cNvPr>
          <p:cNvSpPr txBox="1"/>
          <p:nvPr userDrawn="1"/>
        </p:nvSpPr>
        <p:spPr>
          <a:xfrm>
            <a:off x="7848600" y="6477000"/>
            <a:ext cx="1371600" cy="276999"/>
          </a:xfrm>
          <a:prstGeom prst="rect">
            <a:avLst/>
          </a:prstGeom>
          <a:noFill/>
        </p:spPr>
        <p:txBody>
          <a:bodyPr wrap="square" rtlCol="0">
            <a:spAutoFit/>
          </a:bodyPr>
          <a:lstStyle/>
          <a:p>
            <a:r>
              <a:rPr lang="en-US" sz="1200" dirty="0">
                <a:solidFill>
                  <a:schemeClr val="tx2"/>
                </a:solidFill>
              </a:rPr>
              <a:t>©2021 ANSYS, Inc.</a:t>
            </a:r>
          </a:p>
        </p:txBody>
      </p:sp>
    </p:spTree>
    <p:extLst>
      <p:ext uri="{BB962C8B-B14F-4D97-AF65-F5344CB8AC3E}">
        <p14:creationId xmlns:p14="http://schemas.microsoft.com/office/powerpoint/2010/main" val="292240569"/>
      </p:ext>
    </p:extLst>
  </p:cSld>
  <p:clrMapOvr>
    <a:masterClrMapping/>
  </p:clrMapOvr>
  <p:extLst>
    <p:ext uri="{DCECCB84-F9BA-43D5-87BE-67443E8EF086}">
      <p15:sldGuideLst xmlns:p15="http://schemas.microsoft.com/office/powerpoint/2012/main">
        <p15:guide id="1" orient="horz" pos="1584" userDrawn="1">
          <p15:clr>
            <a:srgbClr val="FBAE40"/>
          </p15:clr>
        </p15:guide>
        <p15:guide id="2" orient="horz" pos="26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Video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Media Placeholder 4">
            <a:extLst>
              <a:ext uri="{FF2B5EF4-FFF2-40B4-BE49-F238E27FC236}">
                <a16:creationId xmlns:a16="http://schemas.microsoft.com/office/drawing/2014/main" id="{76C186EF-8C58-7249-A024-F6C1D0AD12BC}"/>
              </a:ext>
            </a:extLst>
          </p:cNvPr>
          <p:cNvSpPr>
            <a:spLocks noGrp="1"/>
          </p:cNvSpPr>
          <p:nvPr>
            <p:ph type="media" sz="quarter" idx="14"/>
          </p:nvPr>
        </p:nvSpPr>
        <p:spPr>
          <a:xfrm>
            <a:off x="6096001" y="1447799"/>
            <a:ext cx="5486400" cy="4590977"/>
          </a:xfrm>
          <a:prstGeom prst="rect">
            <a:avLst/>
          </a:prstGeom>
        </p:spPr>
        <p:txBody>
          <a:bodyPr/>
          <a:lstStyle/>
          <a:p>
            <a:r>
              <a:rPr lang="en-US" dirty="0"/>
              <a:t>Click icon to add media</a:t>
            </a:r>
          </a:p>
        </p:txBody>
      </p:sp>
      <p:sp>
        <p:nvSpPr>
          <p:cNvPr id="11" name="Slide Number Placeholder 10">
            <a:extLst>
              <a:ext uri="{FF2B5EF4-FFF2-40B4-BE49-F238E27FC236}">
                <a16:creationId xmlns:a16="http://schemas.microsoft.com/office/drawing/2014/main" id="{931A0CB9-E7C5-BC4C-83B3-6A04784CA591}"/>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BB673984-7F55-E14A-9088-44C94432DA36}"/>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2417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pictur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B3363707-8337-D14D-8CD6-076D7F38DEED}"/>
              </a:ext>
            </a:extLst>
          </p:cNvPr>
          <p:cNvSpPr>
            <a:spLocks noGrp="1"/>
          </p:cNvSpPr>
          <p:nvPr>
            <p:ph type="pic" sz="quarter" idx="10"/>
          </p:nvPr>
        </p:nvSpPr>
        <p:spPr>
          <a:xfrm>
            <a:off x="609600" y="1143000"/>
            <a:ext cx="3454400" cy="1981200"/>
          </a:xfrm>
          <a:prstGeom prst="rect">
            <a:avLst/>
          </a:prstGeom>
        </p:spPr>
        <p:txBody>
          <a:bodyPr/>
          <a:lstStyle>
            <a:lvl1pPr marL="0" indent="0">
              <a:buNone/>
              <a:defRPr sz="1600" b="0" i="0">
                <a:latin typeface="Calibri" panose="020F0502020204030204" pitchFamily="34" charset="0"/>
              </a:defRPr>
            </a:lvl1pPr>
          </a:lstStyle>
          <a:p>
            <a:r>
              <a:rPr lang="en-US" dirty="0"/>
              <a:t>Click icon to add picture</a:t>
            </a:r>
          </a:p>
        </p:txBody>
      </p:sp>
      <p:sp>
        <p:nvSpPr>
          <p:cNvPr id="5" name="Picture Placeholder 6">
            <a:extLst>
              <a:ext uri="{FF2B5EF4-FFF2-40B4-BE49-F238E27FC236}">
                <a16:creationId xmlns:a16="http://schemas.microsoft.com/office/drawing/2014/main" id="{AF67D610-3DBA-EB48-B589-E895E66AEF08}"/>
              </a:ext>
            </a:extLst>
          </p:cNvPr>
          <p:cNvSpPr>
            <a:spLocks noGrp="1"/>
          </p:cNvSpPr>
          <p:nvPr>
            <p:ph type="pic" sz="quarter" idx="11"/>
          </p:nvPr>
        </p:nvSpPr>
        <p:spPr>
          <a:xfrm>
            <a:off x="609600" y="3657600"/>
            <a:ext cx="3454400" cy="1981200"/>
          </a:xfrm>
          <a:prstGeom prst="rect">
            <a:avLst/>
          </a:prstGeom>
        </p:spPr>
        <p:txBody>
          <a:bodyPr/>
          <a:lstStyle>
            <a:lvl1pPr marL="0" indent="0">
              <a:buNone/>
              <a:defRPr sz="1600" b="0" i="0">
                <a:latin typeface="Calibri" panose="020F0502020204030204" pitchFamily="34" charset="0"/>
              </a:defRPr>
            </a:lvl1pPr>
          </a:lstStyle>
          <a:p>
            <a:r>
              <a:rPr lang="en-US" dirty="0"/>
              <a:t>Click icon to add picture</a:t>
            </a:r>
          </a:p>
        </p:txBody>
      </p:sp>
      <p:sp>
        <p:nvSpPr>
          <p:cNvPr id="7" name="Picture Placeholder 6">
            <a:extLst>
              <a:ext uri="{FF2B5EF4-FFF2-40B4-BE49-F238E27FC236}">
                <a16:creationId xmlns:a16="http://schemas.microsoft.com/office/drawing/2014/main" id="{9BFD49B6-2BF3-F94C-AD6B-7B77861203C0}"/>
              </a:ext>
            </a:extLst>
          </p:cNvPr>
          <p:cNvSpPr>
            <a:spLocks noGrp="1"/>
          </p:cNvSpPr>
          <p:nvPr>
            <p:ph type="pic" sz="quarter" idx="13"/>
          </p:nvPr>
        </p:nvSpPr>
        <p:spPr>
          <a:xfrm>
            <a:off x="4470400" y="1159933"/>
            <a:ext cx="3454400" cy="1981200"/>
          </a:xfrm>
          <a:prstGeom prst="rect">
            <a:avLst/>
          </a:prstGeom>
        </p:spPr>
        <p:txBody>
          <a:bodyPr/>
          <a:lstStyle>
            <a:lvl1pPr marL="0" indent="0">
              <a:buNone/>
              <a:defRPr sz="1600" b="0" i="0">
                <a:latin typeface="Calibri" panose="020F0502020204030204" pitchFamily="34" charset="0"/>
              </a:defRPr>
            </a:lvl1pPr>
          </a:lstStyle>
          <a:p>
            <a:r>
              <a:rPr lang="en-US" dirty="0"/>
              <a:t>Click icon to add picture</a:t>
            </a:r>
          </a:p>
        </p:txBody>
      </p:sp>
      <p:sp>
        <p:nvSpPr>
          <p:cNvPr id="8" name="Picture Placeholder 6">
            <a:extLst>
              <a:ext uri="{FF2B5EF4-FFF2-40B4-BE49-F238E27FC236}">
                <a16:creationId xmlns:a16="http://schemas.microsoft.com/office/drawing/2014/main" id="{75F3481B-E073-FC4C-8662-89F64D478623}"/>
              </a:ext>
            </a:extLst>
          </p:cNvPr>
          <p:cNvSpPr>
            <a:spLocks noGrp="1"/>
          </p:cNvSpPr>
          <p:nvPr>
            <p:ph type="pic" sz="quarter" idx="14"/>
          </p:nvPr>
        </p:nvSpPr>
        <p:spPr>
          <a:xfrm>
            <a:off x="4470400" y="3674533"/>
            <a:ext cx="3454400" cy="1981200"/>
          </a:xfrm>
          <a:prstGeom prst="rect">
            <a:avLst/>
          </a:prstGeom>
        </p:spPr>
        <p:txBody>
          <a:bodyPr/>
          <a:lstStyle>
            <a:lvl1pPr marL="0" indent="0">
              <a:buNone/>
              <a:defRPr sz="1600" b="0" i="0">
                <a:latin typeface="Calibri" panose="020F0502020204030204" pitchFamily="34" charset="0"/>
              </a:defRPr>
            </a:lvl1pPr>
          </a:lstStyle>
          <a:p>
            <a:r>
              <a:rPr lang="en-US" dirty="0"/>
              <a:t>Click icon to add picture</a:t>
            </a:r>
          </a:p>
        </p:txBody>
      </p:sp>
      <p:sp>
        <p:nvSpPr>
          <p:cNvPr id="9" name="Picture Placeholder 6">
            <a:extLst>
              <a:ext uri="{FF2B5EF4-FFF2-40B4-BE49-F238E27FC236}">
                <a16:creationId xmlns:a16="http://schemas.microsoft.com/office/drawing/2014/main" id="{4E9685A2-20AD-6C44-B1B9-DCB2E44370F5}"/>
              </a:ext>
            </a:extLst>
          </p:cNvPr>
          <p:cNvSpPr>
            <a:spLocks noGrp="1"/>
          </p:cNvSpPr>
          <p:nvPr>
            <p:ph type="pic" sz="quarter" idx="15"/>
          </p:nvPr>
        </p:nvSpPr>
        <p:spPr>
          <a:xfrm>
            <a:off x="8128000" y="1151467"/>
            <a:ext cx="3454400" cy="1981200"/>
          </a:xfrm>
          <a:prstGeom prst="rect">
            <a:avLst/>
          </a:prstGeom>
        </p:spPr>
        <p:txBody>
          <a:bodyPr/>
          <a:lstStyle>
            <a:lvl1pPr marL="0" indent="0">
              <a:buNone/>
              <a:defRPr sz="1600" b="0" i="0">
                <a:latin typeface="Calibri" panose="020F0502020204030204" pitchFamily="34" charset="0"/>
              </a:defRPr>
            </a:lvl1pPr>
          </a:lstStyle>
          <a:p>
            <a:r>
              <a:rPr lang="en-US" dirty="0"/>
              <a:t>Click icon to add picture</a:t>
            </a:r>
          </a:p>
        </p:txBody>
      </p:sp>
      <p:sp>
        <p:nvSpPr>
          <p:cNvPr id="10" name="Picture Placeholder 6">
            <a:extLst>
              <a:ext uri="{FF2B5EF4-FFF2-40B4-BE49-F238E27FC236}">
                <a16:creationId xmlns:a16="http://schemas.microsoft.com/office/drawing/2014/main" id="{498EFFC6-47A8-C248-AF67-33A51B038851}"/>
              </a:ext>
            </a:extLst>
          </p:cNvPr>
          <p:cNvSpPr>
            <a:spLocks noGrp="1"/>
          </p:cNvSpPr>
          <p:nvPr>
            <p:ph type="pic" sz="quarter" idx="16"/>
          </p:nvPr>
        </p:nvSpPr>
        <p:spPr>
          <a:xfrm>
            <a:off x="8128000" y="3666067"/>
            <a:ext cx="3454400" cy="1981200"/>
          </a:xfrm>
          <a:prstGeom prst="rect">
            <a:avLst/>
          </a:prstGeom>
        </p:spPr>
        <p:txBody>
          <a:bodyPr/>
          <a:lstStyle>
            <a:lvl1pPr marL="0" indent="0">
              <a:buNone/>
              <a:defRPr sz="1600" b="0" i="0">
                <a:latin typeface="Calibri" panose="020F0502020204030204" pitchFamily="34" charset="0"/>
              </a:defRPr>
            </a:lvl1pPr>
          </a:lstStyle>
          <a:p>
            <a:r>
              <a:rPr lang="en-US" dirty="0"/>
              <a:t>Click icon to add picture</a:t>
            </a:r>
          </a:p>
        </p:txBody>
      </p:sp>
      <p:sp>
        <p:nvSpPr>
          <p:cNvPr id="11" name="Text Placeholder 13">
            <a:extLst>
              <a:ext uri="{FF2B5EF4-FFF2-40B4-BE49-F238E27FC236}">
                <a16:creationId xmlns:a16="http://schemas.microsoft.com/office/drawing/2014/main" id="{5327F1EC-8CEB-F348-A688-603CC6AF3B7E}"/>
              </a:ext>
            </a:extLst>
          </p:cNvPr>
          <p:cNvSpPr>
            <a:spLocks noGrp="1"/>
          </p:cNvSpPr>
          <p:nvPr>
            <p:ph type="body" sz="quarter" idx="17"/>
          </p:nvPr>
        </p:nvSpPr>
        <p:spPr>
          <a:xfrm>
            <a:off x="6096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2" name="Text Placeholder 13">
            <a:extLst>
              <a:ext uri="{FF2B5EF4-FFF2-40B4-BE49-F238E27FC236}">
                <a16:creationId xmlns:a16="http://schemas.microsoft.com/office/drawing/2014/main" id="{D8D84EB5-FEF7-D145-9924-EDC82C5DD725}"/>
              </a:ext>
            </a:extLst>
          </p:cNvPr>
          <p:cNvSpPr>
            <a:spLocks noGrp="1"/>
          </p:cNvSpPr>
          <p:nvPr>
            <p:ph type="body" sz="quarter" idx="18"/>
          </p:nvPr>
        </p:nvSpPr>
        <p:spPr>
          <a:xfrm>
            <a:off x="44704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3" name="Text Placeholder 13">
            <a:extLst>
              <a:ext uri="{FF2B5EF4-FFF2-40B4-BE49-F238E27FC236}">
                <a16:creationId xmlns:a16="http://schemas.microsoft.com/office/drawing/2014/main" id="{73B743E4-6516-C94E-BADC-931FCAF3B346}"/>
              </a:ext>
            </a:extLst>
          </p:cNvPr>
          <p:cNvSpPr>
            <a:spLocks noGrp="1"/>
          </p:cNvSpPr>
          <p:nvPr>
            <p:ph type="body" sz="quarter" idx="19"/>
          </p:nvPr>
        </p:nvSpPr>
        <p:spPr>
          <a:xfrm>
            <a:off x="8150577"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4" name="Text Placeholder 13">
            <a:extLst>
              <a:ext uri="{FF2B5EF4-FFF2-40B4-BE49-F238E27FC236}">
                <a16:creationId xmlns:a16="http://schemas.microsoft.com/office/drawing/2014/main" id="{FED4C7F5-70CF-2C4D-8AF3-4D76760714C7}"/>
              </a:ext>
            </a:extLst>
          </p:cNvPr>
          <p:cNvSpPr>
            <a:spLocks noGrp="1"/>
          </p:cNvSpPr>
          <p:nvPr>
            <p:ph type="body" sz="quarter" idx="20"/>
          </p:nvPr>
        </p:nvSpPr>
        <p:spPr>
          <a:xfrm>
            <a:off x="609600" y="57023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5" name="Text Placeholder 13">
            <a:extLst>
              <a:ext uri="{FF2B5EF4-FFF2-40B4-BE49-F238E27FC236}">
                <a16:creationId xmlns:a16="http://schemas.microsoft.com/office/drawing/2014/main" id="{6B853D87-F6A1-6443-AB6D-6E9819089E0E}"/>
              </a:ext>
            </a:extLst>
          </p:cNvPr>
          <p:cNvSpPr>
            <a:spLocks noGrp="1"/>
          </p:cNvSpPr>
          <p:nvPr>
            <p:ph type="body" sz="quarter" idx="21"/>
          </p:nvPr>
        </p:nvSpPr>
        <p:spPr>
          <a:xfrm>
            <a:off x="4470400"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6" name="Text Placeholder 13">
            <a:extLst>
              <a:ext uri="{FF2B5EF4-FFF2-40B4-BE49-F238E27FC236}">
                <a16:creationId xmlns:a16="http://schemas.microsoft.com/office/drawing/2014/main" id="{256BC893-7821-9640-98BC-FFCFED83EB9C}"/>
              </a:ext>
            </a:extLst>
          </p:cNvPr>
          <p:cNvSpPr>
            <a:spLocks noGrp="1"/>
          </p:cNvSpPr>
          <p:nvPr>
            <p:ph type="body" sz="quarter" idx="22"/>
          </p:nvPr>
        </p:nvSpPr>
        <p:spPr>
          <a:xfrm>
            <a:off x="8150577"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9" name="Slide Number Placeholder 18">
            <a:extLst>
              <a:ext uri="{FF2B5EF4-FFF2-40B4-BE49-F238E27FC236}">
                <a16:creationId xmlns:a16="http://schemas.microsoft.com/office/drawing/2014/main" id="{02F90602-9DC6-3F4D-B178-EF64100603FB}"/>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774FC734-09F5-2F40-BB01-29D6BBF76E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4988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right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3357E3-4FE4-4164-A381-204B98DEEAB8}"/>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4" name="TextBox 3">
            <a:extLst>
              <a:ext uri="{FF2B5EF4-FFF2-40B4-BE49-F238E27FC236}">
                <a16:creationId xmlns:a16="http://schemas.microsoft.com/office/drawing/2014/main" id="{E6AEF1B2-1440-4FE5-8C1B-C291F424F993}"/>
              </a:ext>
            </a:extLst>
          </p:cNvPr>
          <p:cNvSpPr txBox="1"/>
          <p:nvPr userDrawn="1"/>
        </p:nvSpPr>
        <p:spPr>
          <a:xfrm>
            <a:off x="533400" y="609600"/>
            <a:ext cx="10972800" cy="32932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effectLst/>
                <a:latin typeface="+mn-lt"/>
                <a:ea typeface="Calibri" panose="020F0502020204030204" pitchFamily="34" charset="0"/>
                <a:cs typeface="Times New Roman" panose="02020603050405020304" pitchFamily="18" charset="0"/>
              </a:rPr>
              <a:t>© </a:t>
            </a:r>
            <a:r>
              <a:rPr lang="en-US" sz="1600" dirty="0">
                <a:solidFill>
                  <a:srgbClr val="000000"/>
                </a:solidFill>
                <a:effectLst/>
                <a:latin typeface="+mn-lt"/>
                <a:ea typeface="Times New Roman" panose="02020603050405020304" pitchFamily="18" charset="0"/>
                <a:cs typeface="Times New Roman" panose="02020603050405020304" pitchFamily="18" charset="0"/>
              </a:rPr>
              <a:t>2021 ANSYS, Inc. All rights reserved.</a:t>
            </a:r>
            <a:endParaRPr lang="en-US" sz="1600" dirty="0">
              <a:effectLst/>
              <a:latin typeface="+mn-l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endParaRPr lang="en-US" sz="1600" b="1" dirty="0">
              <a:effectLst/>
              <a:latin typeface="+mn-lt"/>
              <a:ea typeface="Calibri" panose="020F0502020204030204" pitchFamily="34" charset="0"/>
              <a:cs typeface="Times New Roman" panose="02020603050405020304" pitchFamily="18" charset="0"/>
            </a:endParaRPr>
          </a:p>
          <a:p>
            <a:pPr marR="0" algn="l" rtl="0">
              <a:lnSpc>
                <a:spcPct val="100000"/>
              </a:lnSpc>
              <a:spcBef>
                <a:spcPts val="0"/>
              </a:spcBef>
              <a:spcAft>
                <a:spcPts val="0"/>
              </a:spcAft>
            </a:pPr>
            <a:r>
              <a:rPr lang="en-US" sz="1600" b="1" dirty="0">
                <a:effectLst/>
                <a:latin typeface="+mn-lt"/>
                <a:ea typeface="Calibri" panose="020F0502020204030204" pitchFamily="34" charset="0"/>
                <a:cs typeface="Times New Roman" panose="02020603050405020304" pitchFamily="18" charset="0"/>
              </a:rPr>
              <a:t>Use and Reproduction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mn-lt"/>
                <a:ea typeface="Calibri" panose="020F0502020204030204" pitchFamily="34" charset="0"/>
                <a:cs typeface="Times New Roman" panose="02020603050405020304" pitchFamily="18" charset="0"/>
              </a:rPr>
              <a:t>The </a:t>
            </a:r>
            <a:r>
              <a:rPr lang="en-GB" sz="1600" dirty="0">
                <a:effectLst/>
                <a:latin typeface="+mn-lt"/>
                <a:ea typeface="Calibri" panose="020F0502020204030204" pitchFamily="34" charset="0"/>
                <a:cs typeface="Times New Roman" panose="02020603050405020304" pitchFamily="18" charset="0"/>
              </a:rPr>
              <a:t>content used in this resource may only be used or reproduced for teaching purposes; and any commercial use is strictly prohibited</a:t>
            </a:r>
            <a:r>
              <a:rPr lang="en-US" sz="1600" dirty="0">
                <a:effectLst/>
                <a:latin typeface="+mn-lt"/>
                <a:ea typeface="Calibri" panose="020F0502020204030204" pitchFamily="34" charset="0"/>
                <a:cs typeface="Times New Roman" panose="02020603050405020304" pitchFamily="18" charset="0"/>
              </a:rPr>
              <a:t>.</a:t>
            </a:r>
          </a:p>
          <a:p>
            <a:pPr marL="0" marR="0">
              <a:lnSpc>
                <a:spcPct val="100000"/>
              </a:lnSpc>
              <a:spcBef>
                <a:spcPts val="0"/>
              </a:spcBef>
              <a:spcAft>
                <a:spcPts val="0"/>
              </a:spcAft>
            </a:pPr>
            <a:r>
              <a:rPr lang="en-US" sz="1600" b="1" dirty="0">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p>
            <a:pPr marR="0" algn="l" rtl="0">
              <a:lnSpc>
                <a:spcPct val="100000"/>
              </a:lnSpc>
              <a:spcBef>
                <a:spcPts val="0"/>
              </a:spcBef>
              <a:spcAft>
                <a:spcPts val="0"/>
              </a:spcAft>
            </a:pPr>
            <a:r>
              <a:rPr lang="en-US" sz="1600" b="1" dirty="0">
                <a:effectLst/>
                <a:latin typeface="+mn-lt"/>
                <a:ea typeface="Calibri" panose="020F0502020204030204" pitchFamily="34" charset="0"/>
                <a:cs typeface="Times New Roman" panose="02020603050405020304" pitchFamily="18" charset="0"/>
              </a:rPr>
              <a:t>Document Information</a:t>
            </a:r>
            <a:endParaRPr lang="en-US" sz="1600" dirty="0">
              <a:effectLst/>
              <a:latin typeface="+mn-l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This lecture unit is part of a set of teaching resources to help introduce students to materials, processes and rational selections.</a:t>
            </a:r>
          </a:p>
          <a:p>
            <a:pPr marL="0" marR="0">
              <a:lnSpc>
                <a:spcPct val="100000"/>
              </a:lnSpc>
              <a:spcBef>
                <a:spcPts val="0"/>
              </a:spcBef>
              <a:spcAft>
                <a:spcPts val="0"/>
              </a:spcAft>
            </a:pPr>
            <a:r>
              <a:rPr lang="en-US" sz="1600" b="1" dirty="0">
                <a:effectLst/>
                <a:latin typeface="+mn-lt"/>
                <a:ea typeface="Calibri" panose="020F0502020204030204" pitchFamily="34"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1600" b="1" dirty="0">
                <a:effectLst/>
                <a:latin typeface="+mn-lt"/>
                <a:ea typeface="Calibri" panose="020F0502020204030204" pitchFamily="34" charset="0"/>
                <a:cs typeface="Times New Roman" panose="02020603050405020304" pitchFamily="18" charset="0"/>
              </a:rPr>
              <a:t>Ansys Education Resources</a:t>
            </a:r>
            <a:endParaRPr lang="en-US" sz="1600" dirty="0">
              <a:effectLst/>
              <a:latin typeface="+mn-l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To access more undergraduate education resources, including lecture presentations with notes, exercises with worked solutions, microprojects, real life examples and more, visit www.ansys.com/education-resources.</a:t>
            </a:r>
          </a:p>
          <a:p>
            <a:endParaRPr lang="en-US" sz="1600" dirty="0">
              <a:latin typeface="+mj-lt"/>
            </a:endParaRPr>
          </a:p>
        </p:txBody>
      </p:sp>
    </p:spTree>
    <p:extLst>
      <p:ext uri="{BB962C8B-B14F-4D97-AF65-F5344CB8AC3E}">
        <p14:creationId xmlns:p14="http://schemas.microsoft.com/office/powerpoint/2010/main" val="2844354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Grid">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4EBE792-3674-F042-8191-29D73F7CA4C8}"/>
              </a:ext>
            </a:extLst>
          </p:cNvPr>
          <p:cNvSpPr>
            <a:spLocks noGrp="1"/>
          </p:cNvSpPr>
          <p:nvPr>
            <p:ph type="pic" sz="quarter" idx="10" hasCustomPrompt="1"/>
          </p:nvPr>
        </p:nvSpPr>
        <p:spPr>
          <a:xfrm>
            <a:off x="914400" y="1371600"/>
            <a:ext cx="1930400" cy="1295400"/>
          </a:xfrm>
          <a:prstGeom prst="rect">
            <a:avLst/>
          </a:prstGeom>
          <a:effectLst/>
        </p:spPr>
        <p:txBody>
          <a:bodyPr/>
          <a:lstStyle>
            <a:lvl1pPr marL="0" indent="0">
              <a:buFontTx/>
              <a:buNone/>
              <a:defRPr sz="1100" b="0" i="0" baseline="0">
                <a:latin typeface="Calibri" panose="020F0502020204030204" pitchFamily="34" charset="0"/>
              </a:defRPr>
            </a:lvl1pPr>
          </a:lstStyle>
          <a:p>
            <a:r>
              <a:rPr lang="en-US" dirty="0"/>
              <a:t>160x147 logo</a:t>
            </a:r>
          </a:p>
        </p:txBody>
      </p:sp>
      <p:sp>
        <p:nvSpPr>
          <p:cNvPr id="7" name="Picture Placeholder 5">
            <a:extLst>
              <a:ext uri="{FF2B5EF4-FFF2-40B4-BE49-F238E27FC236}">
                <a16:creationId xmlns:a16="http://schemas.microsoft.com/office/drawing/2014/main" id="{93ABDDAC-BA7B-4A4A-9D64-71FA88868E4B}"/>
              </a:ext>
            </a:extLst>
          </p:cNvPr>
          <p:cNvSpPr>
            <a:spLocks noGrp="1"/>
          </p:cNvSpPr>
          <p:nvPr>
            <p:ph type="pic" sz="quarter" idx="11" hasCustomPrompt="1"/>
          </p:nvPr>
        </p:nvSpPr>
        <p:spPr>
          <a:xfrm>
            <a:off x="9144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8" name="Picture Placeholder 5">
            <a:extLst>
              <a:ext uri="{FF2B5EF4-FFF2-40B4-BE49-F238E27FC236}">
                <a16:creationId xmlns:a16="http://schemas.microsoft.com/office/drawing/2014/main" id="{BE481E25-6792-6B48-8A87-D3E9D1B2232D}"/>
              </a:ext>
            </a:extLst>
          </p:cNvPr>
          <p:cNvSpPr>
            <a:spLocks noGrp="1"/>
          </p:cNvSpPr>
          <p:nvPr>
            <p:ph type="pic" sz="quarter" idx="13" hasCustomPrompt="1"/>
          </p:nvPr>
        </p:nvSpPr>
        <p:spPr>
          <a:xfrm>
            <a:off x="9144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9" name="Picture Placeholder 5">
            <a:extLst>
              <a:ext uri="{FF2B5EF4-FFF2-40B4-BE49-F238E27FC236}">
                <a16:creationId xmlns:a16="http://schemas.microsoft.com/office/drawing/2014/main" id="{D548604C-E487-1D4F-91AF-D210004A5189}"/>
              </a:ext>
            </a:extLst>
          </p:cNvPr>
          <p:cNvSpPr>
            <a:spLocks noGrp="1"/>
          </p:cNvSpPr>
          <p:nvPr>
            <p:ph type="pic" sz="quarter" idx="14" hasCustomPrompt="1"/>
          </p:nvPr>
        </p:nvSpPr>
        <p:spPr>
          <a:xfrm>
            <a:off x="37592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0" name="Picture Placeholder 5">
            <a:extLst>
              <a:ext uri="{FF2B5EF4-FFF2-40B4-BE49-F238E27FC236}">
                <a16:creationId xmlns:a16="http://schemas.microsoft.com/office/drawing/2014/main" id="{7624EDF6-2365-2545-8099-338237F309C3}"/>
              </a:ext>
            </a:extLst>
          </p:cNvPr>
          <p:cNvSpPr>
            <a:spLocks noGrp="1"/>
          </p:cNvSpPr>
          <p:nvPr>
            <p:ph type="pic" sz="quarter" idx="15" hasCustomPrompt="1"/>
          </p:nvPr>
        </p:nvSpPr>
        <p:spPr>
          <a:xfrm>
            <a:off x="37592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1" name="Picture Placeholder 5">
            <a:extLst>
              <a:ext uri="{FF2B5EF4-FFF2-40B4-BE49-F238E27FC236}">
                <a16:creationId xmlns:a16="http://schemas.microsoft.com/office/drawing/2014/main" id="{0D36446A-2E05-9F4F-83D7-905FD354E021}"/>
              </a:ext>
            </a:extLst>
          </p:cNvPr>
          <p:cNvSpPr>
            <a:spLocks noGrp="1"/>
          </p:cNvSpPr>
          <p:nvPr>
            <p:ph type="pic" sz="quarter" idx="16" hasCustomPrompt="1"/>
          </p:nvPr>
        </p:nvSpPr>
        <p:spPr>
          <a:xfrm>
            <a:off x="37592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2" name="Picture Placeholder 5">
            <a:extLst>
              <a:ext uri="{FF2B5EF4-FFF2-40B4-BE49-F238E27FC236}">
                <a16:creationId xmlns:a16="http://schemas.microsoft.com/office/drawing/2014/main" id="{BBC79A31-D13D-4C49-88CC-6B949DE06C2C}"/>
              </a:ext>
            </a:extLst>
          </p:cNvPr>
          <p:cNvSpPr>
            <a:spLocks noGrp="1"/>
          </p:cNvSpPr>
          <p:nvPr>
            <p:ph type="pic" sz="quarter" idx="17" hasCustomPrompt="1"/>
          </p:nvPr>
        </p:nvSpPr>
        <p:spPr>
          <a:xfrm>
            <a:off x="66040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3" name="Picture Placeholder 5">
            <a:extLst>
              <a:ext uri="{FF2B5EF4-FFF2-40B4-BE49-F238E27FC236}">
                <a16:creationId xmlns:a16="http://schemas.microsoft.com/office/drawing/2014/main" id="{CFF59C9F-D752-594A-A821-7BDA91DA3749}"/>
              </a:ext>
            </a:extLst>
          </p:cNvPr>
          <p:cNvSpPr>
            <a:spLocks noGrp="1"/>
          </p:cNvSpPr>
          <p:nvPr>
            <p:ph type="pic" sz="quarter" idx="18" hasCustomPrompt="1"/>
          </p:nvPr>
        </p:nvSpPr>
        <p:spPr>
          <a:xfrm>
            <a:off x="66040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4" name="Picture Placeholder 5">
            <a:extLst>
              <a:ext uri="{FF2B5EF4-FFF2-40B4-BE49-F238E27FC236}">
                <a16:creationId xmlns:a16="http://schemas.microsoft.com/office/drawing/2014/main" id="{254F3492-5AA9-9249-B742-69BFC01BE9E2}"/>
              </a:ext>
            </a:extLst>
          </p:cNvPr>
          <p:cNvSpPr>
            <a:spLocks noGrp="1"/>
          </p:cNvSpPr>
          <p:nvPr>
            <p:ph type="pic" sz="quarter" idx="19" hasCustomPrompt="1"/>
          </p:nvPr>
        </p:nvSpPr>
        <p:spPr>
          <a:xfrm>
            <a:off x="66040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5" name="Picture Placeholder 5">
            <a:extLst>
              <a:ext uri="{FF2B5EF4-FFF2-40B4-BE49-F238E27FC236}">
                <a16:creationId xmlns:a16="http://schemas.microsoft.com/office/drawing/2014/main" id="{C51E22CD-7582-9D41-A0FC-914A34BF189E}"/>
              </a:ext>
            </a:extLst>
          </p:cNvPr>
          <p:cNvSpPr>
            <a:spLocks noGrp="1"/>
          </p:cNvSpPr>
          <p:nvPr>
            <p:ph type="pic" sz="quarter" idx="20" hasCustomPrompt="1"/>
          </p:nvPr>
        </p:nvSpPr>
        <p:spPr>
          <a:xfrm>
            <a:off x="92456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6" name="Picture Placeholder 5">
            <a:extLst>
              <a:ext uri="{FF2B5EF4-FFF2-40B4-BE49-F238E27FC236}">
                <a16:creationId xmlns:a16="http://schemas.microsoft.com/office/drawing/2014/main" id="{3D0B9166-BA76-6544-89C3-4C8B4A739F73}"/>
              </a:ext>
            </a:extLst>
          </p:cNvPr>
          <p:cNvSpPr>
            <a:spLocks noGrp="1"/>
          </p:cNvSpPr>
          <p:nvPr>
            <p:ph type="pic" sz="quarter" idx="21" hasCustomPrompt="1"/>
          </p:nvPr>
        </p:nvSpPr>
        <p:spPr>
          <a:xfrm>
            <a:off x="92456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7" name="Picture Placeholder 5">
            <a:extLst>
              <a:ext uri="{FF2B5EF4-FFF2-40B4-BE49-F238E27FC236}">
                <a16:creationId xmlns:a16="http://schemas.microsoft.com/office/drawing/2014/main" id="{537026EB-3BFB-0947-A881-5729F13CFA4E}"/>
              </a:ext>
            </a:extLst>
          </p:cNvPr>
          <p:cNvSpPr>
            <a:spLocks noGrp="1"/>
          </p:cNvSpPr>
          <p:nvPr>
            <p:ph type="pic" sz="quarter" idx="22" hasCustomPrompt="1"/>
          </p:nvPr>
        </p:nvSpPr>
        <p:spPr>
          <a:xfrm>
            <a:off x="92456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9" name="Slide Number Placeholder 18">
            <a:extLst>
              <a:ext uri="{FF2B5EF4-FFF2-40B4-BE49-F238E27FC236}">
                <a16:creationId xmlns:a16="http://schemas.microsoft.com/office/drawing/2014/main" id="{1D9580FA-CA76-994A-9775-1D87D5927DBD}"/>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C81C7F89-740B-3143-8447-70CC02F636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1988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PD Content 2017">
    <p:spTree>
      <p:nvGrpSpPr>
        <p:cNvPr id="1" name=""/>
        <p:cNvGrpSpPr/>
        <p:nvPr/>
      </p:nvGrpSpPr>
      <p:grpSpPr>
        <a:xfrm>
          <a:off x="0" y="0"/>
          <a:ext cx="0" cy="0"/>
          <a:chOff x="0" y="0"/>
          <a:chExt cx="0" cy="0"/>
        </a:xfrm>
      </p:grpSpPr>
      <p:sp>
        <p:nvSpPr>
          <p:cNvPr id="7" name="Rectangle 6"/>
          <p:cNvSpPr/>
          <p:nvPr userDrawn="1"/>
        </p:nvSpPr>
        <p:spPr>
          <a:xfrm>
            <a:off x="0" y="6741369"/>
            <a:ext cx="12192000" cy="116631"/>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sz="1800" dirty="0"/>
          </a:p>
        </p:txBody>
      </p:sp>
      <p:sp>
        <p:nvSpPr>
          <p:cNvPr id="8" name="Rectangle 7"/>
          <p:cNvSpPr/>
          <p:nvPr userDrawn="1"/>
        </p:nvSpPr>
        <p:spPr>
          <a:xfrm>
            <a:off x="0" y="1"/>
            <a:ext cx="12192000" cy="765175"/>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sz="1800" dirty="0"/>
          </a:p>
        </p:txBody>
      </p:sp>
      <p:sp>
        <p:nvSpPr>
          <p:cNvPr id="10" name="Title 1"/>
          <p:cNvSpPr>
            <a:spLocks noGrp="1"/>
          </p:cNvSpPr>
          <p:nvPr>
            <p:ph type="title"/>
          </p:nvPr>
        </p:nvSpPr>
        <p:spPr>
          <a:xfrm>
            <a:off x="609600" y="116633"/>
            <a:ext cx="10972800" cy="576535"/>
          </a:xfrm>
          <a:prstGeom prst="rect">
            <a:avLst/>
          </a:prstGeom>
        </p:spPr>
        <p:txBody>
          <a:bodyPr/>
          <a:lstStyle>
            <a:lvl1pPr>
              <a:defRPr sz="3200">
                <a:solidFill>
                  <a:schemeClr val="bg1"/>
                </a:solidFill>
              </a:defRPr>
            </a:lvl1pPr>
          </a:lstStyle>
          <a:p>
            <a:r>
              <a:rPr lang="en-US"/>
              <a:t>Click to edit Master title style</a:t>
            </a:r>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1583" y="57436"/>
            <a:ext cx="1541516" cy="1180815"/>
          </a:xfrm>
          <a:prstGeom prst="rect">
            <a:avLst/>
          </a:prstGeom>
        </p:spPr>
      </p:pic>
    </p:spTree>
    <p:extLst>
      <p:ext uri="{BB962C8B-B14F-4D97-AF65-F5344CB8AC3E}">
        <p14:creationId xmlns:p14="http://schemas.microsoft.com/office/powerpoint/2010/main" val="2789474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6576C04-D572-9D4D-8F10-3E7CBF2FDD8E}"/>
              </a:ext>
            </a:extLst>
          </p:cNvPr>
          <p:cNvSpPr>
            <a:spLocks noGrp="1"/>
          </p:cNvSpPr>
          <p:nvPr>
            <p:ph type="body" sz="quarter" idx="13"/>
          </p:nvPr>
        </p:nvSpPr>
        <p:spPr>
          <a:xfrm>
            <a:off x="609599" y="1447800"/>
            <a:ext cx="1097279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9570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E7604C-BDCE-428F-B486-BE14D622E649}"/>
              </a:ext>
            </a:extLst>
          </p:cNvPr>
          <p:cNvSpPr>
            <a:spLocks noGrp="1"/>
          </p:cNvSpPr>
          <p:nvPr>
            <p:ph type="sldNum" sz="quarter" idx="10"/>
          </p:nvPr>
        </p:nvSpPr>
        <p:spPr/>
        <p:txBody>
          <a:bodyPr/>
          <a:lstStyle/>
          <a:p>
            <a:fld id="{F0D23093-2AB0-F74C-B865-1A12A15B650E}" type="slidenum">
              <a:rPr lang="en-US" smtClean="0"/>
              <a:pPr/>
              <a:t>‹#›</a:t>
            </a:fld>
            <a:endParaRPr lang="en-US" dirty="0"/>
          </a:p>
        </p:txBody>
      </p:sp>
    </p:spTree>
    <p:extLst>
      <p:ext uri="{BB962C8B-B14F-4D97-AF65-F5344CB8AC3E}">
        <p14:creationId xmlns:p14="http://schemas.microsoft.com/office/powerpoint/2010/main" val="86308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9" name="Title 8">
            <a:extLst>
              <a:ext uri="{FF2B5EF4-FFF2-40B4-BE49-F238E27FC236}">
                <a16:creationId xmlns:a16="http://schemas.microsoft.com/office/drawing/2014/main" id="{98341DC2-F80D-BD4F-90EE-4B809029C2D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74740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slash/no 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2" name="Rectangle 1">
            <a:extLst>
              <a:ext uri="{FF2B5EF4-FFF2-40B4-BE49-F238E27FC236}">
                <a16:creationId xmlns:a16="http://schemas.microsoft.com/office/drawing/2014/main" id="{96277581-3B6E-45DC-A28B-56B0B91539B8}"/>
              </a:ext>
            </a:extLst>
          </p:cNvPr>
          <p:cNvSpPr/>
          <p:nvPr userDrawn="1"/>
        </p:nvSpPr>
        <p:spPr>
          <a:xfrm>
            <a:off x="152400" y="76200"/>
            <a:ext cx="609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650609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Side by Side">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4748E687-7CF0-0540-A98D-56F74939DB2D}"/>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9E3B09F-B45B-354E-B308-DCD243A5A41B}"/>
              </a:ext>
            </a:extLst>
          </p:cNvPr>
          <p:cNvSpPr>
            <a:spLocks noGrp="1"/>
          </p:cNvSpPr>
          <p:nvPr>
            <p:ph type="body" sz="quarter" idx="14"/>
          </p:nvPr>
        </p:nvSpPr>
        <p:spPr>
          <a:xfrm>
            <a:off x="6096000" y="1447800"/>
            <a:ext cx="5486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63366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E20C0D-A7DE-48DF-B095-F557A066298E}"/>
              </a:ext>
            </a:extLst>
          </p:cNvPr>
          <p:cNvSpPr>
            <a:spLocks noGrp="1"/>
          </p:cNvSpPr>
          <p:nvPr>
            <p:ph type="pic" sz="quarter" idx="12"/>
          </p:nvPr>
        </p:nvSpPr>
        <p:spPr>
          <a:xfrm>
            <a:off x="6095999" y="1447800"/>
            <a:ext cx="5486401" cy="4590976"/>
          </a:xfrm>
          <a:prstGeom prst="rect">
            <a:avLst/>
          </a:prstGeom>
        </p:spPr>
        <p:txBody>
          <a:bodyPr>
            <a:normAutofit/>
          </a:bodyPr>
          <a:lstStyle>
            <a:lvl1pPr>
              <a:defRPr sz="2400" b="0" i="0">
                <a:latin typeface="Calibri" panose="020F0502020204030204" pitchFamily="34" charset="0"/>
              </a:defRPr>
            </a:lvl1pPr>
          </a:lstStyle>
          <a:p>
            <a:r>
              <a:rPr lang="en-US" dirty="0"/>
              <a:t>Click icon to add picture</a:t>
            </a:r>
          </a:p>
        </p:txBody>
      </p:sp>
      <p:sp>
        <p:nvSpPr>
          <p:cNvPr id="10" name="Slide Number Placeholder 9">
            <a:extLst>
              <a:ext uri="{FF2B5EF4-FFF2-40B4-BE49-F238E27FC236}">
                <a16:creationId xmlns:a16="http://schemas.microsoft.com/office/drawing/2014/main" id="{44A5571E-6D46-AF49-B918-ACB2130FFF3D}"/>
              </a:ext>
            </a:extLst>
          </p:cNvPr>
          <p:cNvSpPr>
            <a:spLocks noGrp="1"/>
          </p:cNvSpPr>
          <p:nvPr>
            <p:ph type="sldNum" sz="quarter" idx="15"/>
          </p:nvPr>
        </p:nvSpPr>
        <p:spPr/>
        <p:txBody>
          <a:bodyPr/>
          <a:lstStyle/>
          <a:p>
            <a:fld id="{F0D23093-2AB0-F74C-B865-1A12A15B650E}" type="slidenum">
              <a:rPr lang="en-US" smtClean="0"/>
              <a:pPr/>
              <a:t>‹#›</a:t>
            </a:fld>
            <a:endParaRPr lang="en-US" dirty="0"/>
          </a:p>
        </p:txBody>
      </p:sp>
      <p:sp>
        <p:nvSpPr>
          <p:cNvPr id="12" name="Title 11">
            <a:extLst>
              <a:ext uri="{FF2B5EF4-FFF2-40B4-BE49-F238E27FC236}">
                <a16:creationId xmlns:a16="http://schemas.microsoft.com/office/drawing/2014/main" id="{26B59188-CA07-ED4C-990F-C94539E4F92B}"/>
              </a:ext>
            </a:extLst>
          </p:cNvPr>
          <p:cNvSpPr>
            <a:spLocks noGrp="1"/>
          </p:cNvSpPr>
          <p:nvPr>
            <p:ph type="title"/>
          </p:nvPr>
        </p:nvSpPr>
        <p:spPr/>
        <p:txBody>
          <a:body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036E03A1-C74F-0042-A727-58B1205468A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7106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Chart Placeholder 4">
            <a:extLst>
              <a:ext uri="{FF2B5EF4-FFF2-40B4-BE49-F238E27FC236}">
                <a16:creationId xmlns:a16="http://schemas.microsoft.com/office/drawing/2014/main" id="{F2261C8B-A96F-5641-9461-4553158F07C6}"/>
              </a:ext>
            </a:extLst>
          </p:cNvPr>
          <p:cNvSpPr>
            <a:spLocks noGrp="1"/>
          </p:cNvSpPr>
          <p:nvPr>
            <p:ph type="chart" sz="quarter" idx="14"/>
          </p:nvPr>
        </p:nvSpPr>
        <p:spPr>
          <a:xfrm>
            <a:off x="6096001" y="1447800"/>
            <a:ext cx="5486400" cy="4590976"/>
          </a:xfrm>
          <a:prstGeom prst="rect">
            <a:avLst/>
          </a:prstGeom>
        </p:spPr>
        <p:txBody>
          <a:bodyPr/>
          <a:lstStyle/>
          <a:p>
            <a:r>
              <a:rPr lang="en-US" dirty="0"/>
              <a:t>Click icon to add chart</a:t>
            </a:r>
          </a:p>
        </p:txBody>
      </p:sp>
      <p:sp>
        <p:nvSpPr>
          <p:cNvPr id="12" name="Slide Number Placeholder 11">
            <a:extLst>
              <a:ext uri="{FF2B5EF4-FFF2-40B4-BE49-F238E27FC236}">
                <a16:creationId xmlns:a16="http://schemas.microsoft.com/office/drawing/2014/main" id="{BFD433F9-2D70-7E4E-9171-17DDDD0C1BC5}"/>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1" name="Text Placeholder 3">
            <a:extLst>
              <a:ext uri="{FF2B5EF4-FFF2-40B4-BE49-F238E27FC236}">
                <a16:creationId xmlns:a16="http://schemas.microsoft.com/office/drawing/2014/main" id="{7EE28EC2-FFB1-CB46-9BE7-371DA4C09A9F}"/>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891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7" name="Table Placeholder 6">
            <a:extLst>
              <a:ext uri="{FF2B5EF4-FFF2-40B4-BE49-F238E27FC236}">
                <a16:creationId xmlns:a16="http://schemas.microsoft.com/office/drawing/2014/main" id="{87182008-9414-AB43-BE9E-97630CA1A98F}"/>
              </a:ext>
            </a:extLst>
          </p:cNvPr>
          <p:cNvSpPr>
            <a:spLocks noGrp="1"/>
          </p:cNvSpPr>
          <p:nvPr>
            <p:ph type="tbl" sz="quarter" idx="14"/>
          </p:nvPr>
        </p:nvSpPr>
        <p:spPr>
          <a:xfrm>
            <a:off x="6096001" y="1447800"/>
            <a:ext cx="5486400" cy="4572000"/>
          </a:xfrm>
          <a:prstGeom prst="rect">
            <a:avLst/>
          </a:prstGeom>
        </p:spPr>
        <p:txBody>
          <a:bodyPr/>
          <a:lstStyle/>
          <a:p>
            <a:r>
              <a:rPr lang="en-US" dirty="0"/>
              <a:t>Click icon to add table</a:t>
            </a:r>
          </a:p>
        </p:txBody>
      </p:sp>
      <p:sp>
        <p:nvSpPr>
          <p:cNvPr id="12" name="Slide Number Placeholder 11">
            <a:extLst>
              <a:ext uri="{FF2B5EF4-FFF2-40B4-BE49-F238E27FC236}">
                <a16:creationId xmlns:a16="http://schemas.microsoft.com/office/drawing/2014/main" id="{0594F819-73D6-7A44-B97C-D99C7DAB92D6}"/>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8E21A6B3-25CA-5C4B-9371-8E317E850D7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455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0BF04F-53BA-40ED-A2D6-74623F7FCA9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Placeholder 1">
            <a:extLst>
              <a:ext uri="{FF2B5EF4-FFF2-40B4-BE49-F238E27FC236}">
                <a16:creationId xmlns:a16="http://schemas.microsoft.com/office/drawing/2014/main" id="{C33F0A99-5B9C-4CA5-9F50-2F4E34F6E27A}"/>
              </a:ext>
            </a:extLst>
          </p:cNvPr>
          <p:cNvSpPr>
            <a:spLocks noGrp="1"/>
          </p:cNvSpPr>
          <p:nvPr>
            <p:ph type="title"/>
          </p:nvPr>
        </p:nvSpPr>
        <p:spPr>
          <a:xfrm>
            <a:off x="609601" y="148581"/>
            <a:ext cx="10972799" cy="84583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9A249833-0938-F747-9F14-C1C0453EFF13}"/>
              </a:ext>
            </a:extLst>
          </p:cNvPr>
          <p:cNvSpPr>
            <a:spLocks noGrp="1"/>
          </p:cNvSpPr>
          <p:nvPr>
            <p:ph type="sldNum" sz="quarter" idx="4"/>
          </p:nvPr>
        </p:nvSpPr>
        <p:spPr>
          <a:xfrm>
            <a:off x="546100" y="6542840"/>
            <a:ext cx="2743200" cy="247724"/>
          </a:xfrm>
          <a:prstGeom prst="rect">
            <a:avLst/>
          </a:prstGeom>
        </p:spPr>
        <p:txBody>
          <a:bodyPr vert="horz" lIns="91440" tIns="45720" rIns="91440" bIns="45720" rtlCol="0" anchor="ctr"/>
          <a:lstStyle>
            <a:lvl1pPr algn="l">
              <a:defRPr sz="1200" b="0" i="0">
                <a:solidFill>
                  <a:schemeClr val="bg2">
                    <a:lumMod val="65000"/>
                  </a:schemeClr>
                </a:solidFill>
                <a:latin typeface="Calibri" panose="020F0502020204030204" pitchFamily="34" charset="0"/>
                <a:cs typeface="Calibri" panose="020F0502020204030204" pitchFamily="34" charset="0"/>
              </a:defRPr>
            </a:lvl1pPr>
          </a:lstStyle>
          <a:p>
            <a:fld id="{F0D23093-2AB0-F74C-B865-1A12A15B650E}" type="slidenum">
              <a:rPr lang="en-US" smtClean="0"/>
              <a:pPr/>
              <a:t>‹#›</a:t>
            </a:fld>
            <a:endParaRPr lang="en-US" dirty="0"/>
          </a:p>
        </p:txBody>
      </p:sp>
      <p:sp>
        <p:nvSpPr>
          <p:cNvPr id="5" name="Text Placeholder 4">
            <a:extLst>
              <a:ext uri="{FF2B5EF4-FFF2-40B4-BE49-F238E27FC236}">
                <a16:creationId xmlns:a16="http://schemas.microsoft.com/office/drawing/2014/main" id="{04F227F0-8FC0-9046-A60F-1749263CF3E5}"/>
              </a:ext>
            </a:extLst>
          </p:cNvPr>
          <p:cNvSpPr>
            <a:spLocks noGrp="1"/>
          </p:cNvSpPr>
          <p:nvPr>
            <p:ph type="body" idx="1"/>
          </p:nvPr>
        </p:nvSpPr>
        <p:spPr>
          <a:xfrm>
            <a:off x="609600" y="1295400"/>
            <a:ext cx="10972800" cy="4743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4F0CD691-76C0-4AC9-8029-4BF0CEDE749C}"/>
              </a:ext>
            </a:extLst>
          </p:cNvPr>
          <p:cNvSpPr/>
          <p:nvPr userDrawn="1"/>
        </p:nvSpPr>
        <p:spPr>
          <a:xfrm>
            <a:off x="4876800" y="6542840"/>
            <a:ext cx="1371600" cy="247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C66E622-A13F-4675-A281-8D8CC6175629}"/>
              </a:ext>
            </a:extLst>
          </p:cNvPr>
          <p:cNvSpPr txBox="1"/>
          <p:nvPr userDrawn="1"/>
        </p:nvSpPr>
        <p:spPr>
          <a:xfrm>
            <a:off x="7835900" y="6513565"/>
            <a:ext cx="1371600" cy="276999"/>
          </a:xfrm>
          <a:prstGeom prst="rect">
            <a:avLst/>
          </a:prstGeom>
          <a:noFill/>
        </p:spPr>
        <p:txBody>
          <a:bodyPr wrap="square" rtlCol="0">
            <a:spAutoFit/>
          </a:bodyPr>
          <a:lstStyle/>
          <a:p>
            <a:r>
              <a:rPr lang="en-US" sz="1200" dirty="0">
                <a:solidFill>
                  <a:schemeClr val="tx2"/>
                </a:solidFill>
              </a:rPr>
              <a:t>©2021 ANSYS, Inc.</a:t>
            </a:r>
          </a:p>
        </p:txBody>
      </p:sp>
    </p:spTree>
    <p:extLst>
      <p:ext uri="{BB962C8B-B14F-4D97-AF65-F5344CB8AC3E}">
        <p14:creationId xmlns:p14="http://schemas.microsoft.com/office/powerpoint/2010/main" val="1291537134"/>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737" r:id="rId3"/>
    <p:sldLayoutId id="2147483724" r:id="rId4"/>
    <p:sldLayoutId id="2147483735" r:id="rId5"/>
    <p:sldLayoutId id="2147483734" r:id="rId6"/>
    <p:sldLayoutId id="2147483663" r:id="rId7"/>
    <p:sldLayoutId id="2147483729" r:id="rId8"/>
    <p:sldLayoutId id="2147483730" r:id="rId9"/>
    <p:sldLayoutId id="2147483731" r:id="rId10"/>
    <p:sldLayoutId id="2147483727" r:id="rId11"/>
    <p:sldLayoutId id="2147483736" r:id="rId12"/>
    <p:sldLayoutId id="2147483726" r:id="rId13"/>
    <p:sldLayoutId id="2147483738" r:id="rId14"/>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Calibri" panose="020F0502020204030204" pitchFamily="34" charset="0"/>
          <a:ea typeface="+mj-ea"/>
          <a:cs typeface="Calibri" panose="020F050202020403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5.png"/><Relationship Id="rId5" Type="http://schemas.microsoft.com/office/2007/relationships/hdphoto" Target="../media/hdphoto3.wdp"/><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6.bin"/><Relationship Id="rId3" Type="http://schemas.openxmlformats.org/officeDocument/2006/relationships/notesSlide" Target="../notesSlides/notesSlide15.xml"/><Relationship Id="rId7" Type="http://schemas.openxmlformats.org/officeDocument/2006/relationships/image" Target="../media/image37.wmf"/><Relationship Id="rId12"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39.wmf"/><Relationship Id="rId5" Type="http://schemas.openxmlformats.org/officeDocument/2006/relationships/image" Target="../media/image36.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38.wmf"/><Relationship Id="rId14" Type="http://schemas.openxmlformats.org/officeDocument/2006/relationships/image" Target="../media/image40.wmf"/></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1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5.png"/><Relationship Id="rId7" Type="http://schemas.openxmlformats.org/officeDocument/2006/relationships/image" Target="../media/image58.png"/><Relationship Id="rId12" Type="http://schemas.microsoft.com/office/2007/relationships/hdphoto" Target="../media/hdphoto5.wdp"/><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61.png"/><Relationship Id="rId5" Type="http://schemas.openxmlformats.org/officeDocument/2006/relationships/image" Target="../media/image56.png"/><Relationship Id="rId10" Type="http://schemas.microsoft.com/office/2007/relationships/hdphoto" Target="../media/hdphoto4.wdp"/><Relationship Id="rId4" Type="http://schemas.openxmlformats.org/officeDocument/2006/relationships/image" Target="../media/image54.png"/><Relationship Id="rId9" Type="http://schemas.openxmlformats.org/officeDocument/2006/relationships/image" Target="../media/image6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2C3BA5-6E5F-4798-87B7-B8DFFB97930D}"/>
              </a:ext>
            </a:extLst>
          </p:cNvPr>
          <p:cNvSpPr>
            <a:spLocks noGrp="1"/>
          </p:cNvSpPr>
          <p:nvPr>
            <p:ph type="body" sz="quarter" idx="10"/>
          </p:nvPr>
        </p:nvSpPr>
        <p:spPr>
          <a:xfrm>
            <a:off x="601663" y="914400"/>
            <a:ext cx="5570537" cy="2286000"/>
          </a:xfrm>
        </p:spPr>
        <p:txBody>
          <a:bodyPr>
            <a:normAutofit fontScale="62500" lnSpcReduction="20000"/>
          </a:bodyPr>
          <a:lstStyle/>
          <a:p>
            <a:r>
              <a:rPr lang="en-US" dirty="0">
                <a:solidFill>
                  <a:schemeClr val="tx1"/>
                </a:solidFill>
              </a:rPr>
              <a:t>Quarterly Case Study Session</a:t>
            </a:r>
          </a:p>
          <a:p>
            <a:r>
              <a:rPr lang="en-US" dirty="0">
                <a:solidFill>
                  <a:schemeClr val="tx1"/>
                </a:solidFill>
              </a:rPr>
              <a:t>Presented June 2019</a:t>
            </a:r>
          </a:p>
          <a:p>
            <a:endParaRPr lang="en-US" dirty="0">
              <a:solidFill>
                <a:schemeClr val="tx1"/>
              </a:solidFill>
            </a:endParaRPr>
          </a:p>
          <a:p>
            <a:pPr>
              <a:lnSpc>
                <a:spcPct val="120000"/>
              </a:lnSpc>
              <a:spcBef>
                <a:spcPts val="0"/>
              </a:spcBef>
            </a:pPr>
            <a:r>
              <a:rPr lang="en-US" sz="3600" dirty="0">
                <a:solidFill>
                  <a:schemeClr val="tx1"/>
                </a:solidFill>
              </a:rPr>
              <a:t>The Built Environment</a:t>
            </a:r>
            <a:br>
              <a:rPr lang="en-US" sz="3600" dirty="0">
                <a:solidFill>
                  <a:schemeClr val="tx1"/>
                </a:solidFill>
              </a:rPr>
            </a:br>
            <a:r>
              <a:rPr lang="en-US" sz="3600" dirty="0">
                <a:solidFill>
                  <a:schemeClr val="tx1"/>
                </a:solidFill>
              </a:rPr>
              <a:t>- Materials and Sustainability of Buildings</a:t>
            </a:r>
          </a:p>
          <a:p>
            <a:endParaRPr lang="en-US" dirty="0"/>
          </a:p>
        </p:txBody>
      </p:sp>
      <p:sp>
        <p:nvSpPr>
          <p:cNvPr id="3" name="Text Placeholder 2">
            <a:extLst>
              <a:ext uri="{FF2B5EF4-FFF2-40B4-BE49-F238E27FC236}">
                <a16:creationId xmlns:a16="http://schemas.microsoft.com/office/drawing/2014/main" id="{8DED2F7F-2065-4CCE-9AD5-77DBF0CD5628}"/>
              </a:ext>
            </a:extLst>
          </p:cNvPr>
          <p:cNvSpPr>
            <a:spLocks noGrp="1"/>
          </p:cNvSpPr>
          <p:nvPr>
            <p:ph type="body" sz="quarter" idx="12"/>
          </p:nvPr>
        </p:nvSpPr>
        <p:spPr>
          <a:xfrm>
            <a:off x="601663" y="3810000"/>
            <a:ext cx="5394325" cy="848315"/>
          </a:xfrm>
        </p:spPr>
        <p:txBody>
          <a:bodyPr/>
          <a:lstStyle/>
          <a:p>
            <a:r>
              <a:rPr lang="en-US" dirty="0">
                <a:solidFill>
                  <a:schemeClr val="accent3"/>
                </a:solidFill>
              </a:rPr>
              <a:t>Claes Fredriksson and Bridget Ogwezi</a:t>
            </a:r>
          </a:p>
          <a:p>
            <a:r>
              <a:rPr lang="en-US" dirty="0">
                <a:solidFill>
                  <a:schemeClr val="accent3"/>
                </a:solidFill>
              </a:rPr>
              <a:t>Ansys Materials Education Division</a:t>
            </a:r>
          </a:p>
        </p:txBody>
      </p:sp>
      <p:pic>
        <p:nvPicPr>
          <p:cNvPr id="4" name="Picture 3">
            <a:extLst>
              <a:ext uri="{FF2B5EF4-FFF2-40B4-BE49-F238E27FC236}">
                <a16:creationId xmlns:a16="http://schemas.microsoft.com/office/drawing/2014/main" id="{2D1B0D99-F963-420B-9D68-8B2CE8DAFD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4080" t="51258" r="5662"/>
          <a:stretch/>
        </p:blipFill>
        <p:spPr>
          <a:xfrm>
            <a:off x="7239000" y="2438400"/>
            <a:ext cx="3067898" cy="1624069"/>
          </a:xfrm>
          <a:prstGeom prst="rect">
            <a:avLst/>
          </a:prstGeom>
        </p:spPr>
      </p:pic>
    </p:spTree>
    <p:extLst>
      <p:ext uri="{BB962C8B-B14F-4D97-AF65-F5344CB8AC3E}">
        <p14:creationId xmlns:p14="http://schemas.microsoft.com/office/powerpoint/2010/main" val="3207685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5" name="Text Box 3"/>
          <p:cNvSpPr txBox="1">
            <a:spLocks noChangeArrowheads="1"/>
          </p:cNvSpPr>
          <p:nvPr/>
        </p:nvSpPr>
        <p:spPr bwMode="auto">
          <a:xfrm>
            <a:off x="2264021" y="5553809"/>
            <a:ext cx="6861622"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marL="285750" indent="-285750">
              <a:buClrTx/>
              <a:buFont typeface="Arial" panose="020B0604020202020204" pitchFamily="34" charset="0"/>
              <a:buChar char="•"/>
            </a:pPr>
            <a:r>
              <a:rPr lang="en-US" sz="1600" b="0" dirty="0">
                <a:latin typeface="+mn-lt"/>
              </a:rPr>
              <a:t> Bar charts of any property can be created in the usual way</a:t>
            </a:r>
          </a:p>
          <a:p>
            <a:pPr marL="285750" indent="-285750">
              <a:buClrTx/>
              <a:buFont typeface="Arial" panose="020B0604020202020204" pitchFamily="34" charset="0"/>
              <a:buChar char="•"/>
            </a:pPr>
            <a:r>
              <a:rPr lang="en-US" sz="1600" b="0" dirty="0">
                <a:latin typeface="+mn-lt"/>
              </a:rPr>
              <a:t> Carry out material selections (“</a:t>
            </a:r>
            <a:r>
              <a:rPr lang="en-US" sz="1600" b="0" i="1" dirty="0">
                <a:latin typeface="+mn-lt"/>
              </a:rPr>
              <a:t>Find materials with large thermal resistivity</a:t>
            </a:r>
            <a:r>
              <a:rPr lang="en-US" sz="1600" b="0" dirty="0">
                <a:latin typeface="+mn-lt"/>
              </a:rPr>
              <a:t>”)</a:t>
            </a:r>
          </a:p>
        </p:txBody>
      </p:sp>
      <p:sp>
        <p:nvSpPr>
          <p:cNvPr id="31747" name="Rectangle 5"/>
          <p:cNvSpPr>
            <a:spLocks noGrp="1" noChangeArrowheads="1"/>
          </p:cNvSpPr>
          <p:nvPr>
            <p:ph type="title"/>
          </p:nvPr>
        </p:nvSpPr>
        <p:spPr>
          <a:ln w="9525"/>
        </p:spPr>
        <p:txBody>
          <a:bodyPr/>
          <a:lstStyle/>
          <a:p>
            <a:r>
              <a:rPr lang="en-GB" dirty="0">
                <a:latin typeface="+mn-lt"/>
              </a:rPr>
              <a:t>Ability to create property charts</a:t>
            </a:r>
          </a:p>
        </p:txBody>
      </p:sp>
      <p:pic>
        <p:nvPicPr>
          <p:cNvPr id="31748"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062" y="1066800"/>
            <a:ext cx="7353300" cy="4466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
            <a:extLst>
              <a:ext uri="{FF2B5EF4-FFF2-40B4-BE49-F238E27FC236}">
                <a16:creationId xmlns:a16="http://schemas.microsoft.com/office/drawing/2014/main" id="{16A5BB66-170E-441C-8B7C-F184FC91A1AC}"/>
              </a:ext>
            </a:extLst>
          </p:cNvPr>
          <p:cNvSpPr>
            <a:spLocks noChangeArrowheads="1"/>
          </p:cNvSpPr>
          <p:nvPr/>
        </p:nvSpPr>
        <p:spPr bwMode="auto">
          <a:xfrm>
            <a:off x="2996713" y="1141537"/>
            <a:ext cx="6617677" cy="1091711"/>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292" dirty="0">
              <a:latin typeface="+mn-lt"/>
            </a:endParaRPr>
          </a:p>
        </p:txBody>
      </p:sp>
      <p:sp>
        <p:nvSpPr>
          <p:cNvPr id="15" name="Text Box 14">
            <a:extLst>
              <a:ext uri="{FF2B5EF4-FFF2-40B4-BE49-F238E27FC236}">
                <a16:creationId xmlns:a16="http://schemas.microsoft.com/office/drawing/2014/main" id="{EEFFC0A9-28CD-4F6A-BA7C-6BB82F1D8A9F}"/>
              </a:ext>
            </a:extLst>
          </p:cNvPr>
          <p:cNvSpPr txBox="1">
            <a:spLocks noChangeArrowheads="1"/>
          </p:cNvSpPr>
          <p:nvPr/>
        </p:nvSpPr>
        <p:spPr bwMode="auto">
          <a:xfrm>
            <a:off x="5326667" y="1686660"/>
            <a:ext cx="2228431" cy="319639"/>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r>
              <a:rPr lang="en-GB" sz="1477" i="1" dirty="0">
                <a:solidFill>
                  <a:schemeClr val="accent1"/>
                </a:solidFill>
                <a:latin typeface="+mn-lt"/>
              </a:rPr>
              <a:t>Good Insulating Materials</a:t>
            </a:r>
          </a:p>
        </p:txBody>
      </p:sp>
      <p:grpSp>
        <p:nvGrpSpPr>
          <p:cNvPr id="5" name="Group 4">
            <a:extLst>
              <a:ext uri="{FF2B5EF4-FFF2-40B4-BE49-F238E27FC236}">
                <a16:creationId xmlns:a16="http://schemas.microsoft.com/office/drawing/2014/main" id="{EA824412-7910-4FE6-86A5-BE550534803B}"/>
              </a:ext>
            </a:extLst>
          </p:cNvPr>
          <p:cNvGrpSpPr/>
          <p:nvPr/>
        </p:nvGrpSpPr>
        <p:grpSpPr>
          <a:xfrm>
            <a:off x="3140388" y="3793881"/>
            <a:ext cx="2254250" cy="1692518"/>
            <a:chOff x="1531328" y="3713285"/>
            <a:chExt cx="2254250" cy="1692518"/>
          </a:xfrm>
        </p:grpSpPr>
        <p:sp>
          <p:nvSpPr>
            <p:cNvPr id="16" name="AutoShape 17">
              <a:extLst>
                <a:ext uri="{FF2B5EF4-FFF2-40B4-BE49-F238E27FC236}">
                  <a16:creationId xmlns:a16="http://schemas.microsoft.com/office/drawing/2014/main" id="{D7EDE833-E320-4A12-BCBD-2BE592C2C046}"/>
                </a:ext>
              </a:extLst>
            </p:cNvPr>
            <p:cNvSpPr>
              <a:spLocks noChangeArrowheads="1"/>
            </p:cNvSpPr>
            <p:nvPr/>
          </p:nvSpPr>
          <p:spPr bwMode="auto">
            <a:xfrm>
              <a:off x="1531328" y="3719146"/>
              <a:ext cx="2254250" cy="1686657"/>
            </a:xfrm>
            <a:prstGeom prst="roundRect">
              <a:avLst>
                <a:gd name="adj" fmla="val 2292"/>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292" dirty="0">
                <a:latin typeface="+mn-lt"/>
              </a:endParaRPr>
            </a:p>
          </p:txBody>
        </p:sp>
        <p:sp>
          <p:nvSpPr>
            <p:cNvPr id="17" name="Text Box 18">
              <a:extLst>
                <a:ext uri="{FF2B5EF4-FFF2-40B4-BE49-F238E27FC236}">
                  <a16:creationId xmlns:a16="http://schemas.microsoft.com/office/drawing/2014/main" id="{CEFE29BB-D3F3-4CBE-A969-D3E228F1486E}"/>
                </a:ext>
              </a:extLst>
            </p:cNvPr>
            <p:cNvSpPr txBox="1">
              <a:spLocks noChangeArrowheads="1"/>
            </p:cNvSpPr>
            <p:nvPr/>
          </p:nvSpPr>
          <p:spPr bwMode="auto">
            <a:xfrm>
              <a:off x="1602782" y="3744058"/>
              <a:ext cx="1112804" cy="49013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GB" sz="1477" i="1" dirty="0">
                  <a:solidFill>
                    <a:schemeClr val="accent4"/>
                  </a:solidFill>
                  <a:latin typeface="+mn-lt"/>
                </a:rPr>
                <a:t>Results </a:t>
              </a:r>
              <a:r>
                <a:rPr lang="en-GB" sz="1477" i="1" dirty="0">
                  <a:solidFill>
                    <a:srgbClr val="666633"/>
                  </a:solidFill>
                  <a:latin typeface="+mn-lt"/>
                </a:rPr>
                <a:t> </a:t>
              </a:r>
              <a:r>
                <a:rPr lang="en-GB" sz="1477" i="1" dirty="0">
                  <a:latin typeface="+mn-lt"/>
                </a:rPr>
                <a:t> </a:t>
              </a:r>
            </a:p>
            <a:p>
              <a:pPr algn="ctr">
                <a:spcBef>
                  <a:spcPct val="0"/>
                </a:spcBef>
                <a:spcAft>
                  <a:spcPct val="0"/>
                </a:spcAft>
                <a:buClr>
                  <a:srgbClr val="009B9B"/>
                </a:buClr>
                <a:buSzPct val="80000"/>
                <a:buFont typeface="Wingdings" panose="05000000000000000000" pitchFamily="2" charset="2"/>
                <a:buNone/>
              </a:pPr>
              <a:r>
                <a:rPr lang="en-GB" sz="1108" i="1" dirty="0">
                  <a:latin typeface="+mn-lt"/>
                </a:rPr>
                <a:t>5 out of 95 pass</a:t>
              </a:r>
            </a:p>
          </p:txBody>
        </p:sp>
        <p:sp>
          <p:nvSpPr>
            <p:cNvPr id="18" name="Text Box 19">
              <a:extLst>
                <a:ext uri="{FF2B5EF4-FFF2-40B4-BE49-F238E27FC236}">
                  <a16:creationId xmlns:a16="http://schemas.microsoft.com/office/drawing/2014/main" id="{5103CBA8-3C58-48F9-8597-D204208E79E5}"/>
                </a:ext>
              </a:extLst>
            </p:cNvPr>
            <p:cNvSpPr txBox="1">
              <a:spLocks noChangeArrowheads="1"/>
            </p:cNvSpPr>
            <p:nvPr/>
          </p:nvSpPr>
          <p:spPr bwMode="auto">
            <a:xfrm>
              <a:off x="1620228" y="4202723"/>
              <a:ext cx="1526380" cy="1149482"/>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10000"/>
                </a:spcBef>
                <a:buClr>
                  <a:srgbClr val="009B9B"/>
                </a:buClr>
                <a:buSzPct val="80000"/>
                <a:buFont typeface="Wingdings" panose="05000000000000000000" pitchFamily="2" charset="2"/>
                <a:buNone/>
              </a:pPr>
              <a:r>
                <a:rPr lang="en-GB" sz="1108" dirty="0">
                  <a:latin typeface="+mn-lt"/>
                </a:rPr>
                <a:t>Material 1               313 </a:t>
              </a:r>
            </a:p>
            <a:p>
              <a:pPr>
                <a:spcBef>
                  <a:spcPct val="10000"/>
                </a:spcBef>
                <a:buClr>
                  <a:srgbClr val="009B9B"/>
                </a:buClr>
                <a:buSzPct val="80000"/>
                <a:buFont typeface="Wingdings" panose="05000000000000000000" pitchFamily="2" charset="2"/>
                <a:buNone/>
              </a:pPr>
              <a:r>
                <a:rPr lang="en-GB" sz="1108" dirty="0">
                  <a:latin typeface="+mn-lt"/>
                </a:rPr>
                <a:t>Material 2               300 </a:t>
              </a:r>
            </a:p>
            <a:p>
              <a:pPr>
                <a:spcBef>
                  <a:spcPct val="10000"/>
                </a:spcBef>
                <a:buClr>
                  <a:srgbClr val="009B9B"/>
                </a:buClr>
                <a:buSzPct val="80000"/>
                <a:buFont typeface="Wingdings" panose="05000000000000000000" pitchFamily="2" charset="2"/>
                <a:buNone/>
              </a:pPr>
              <a:r>
                <a:rPr lang="en-GB" sz="1108" dirty="0">
                  <a:latin typeface="+mn-lt"/>
                </a:rPr>
                <a:t>Material 3               278 </a:t>
              </a:r>
            </a:p>
            <a:p>
              <a:pPr>
                <a:spcBef>
                  <a:spcPct val="10000"/>
                </a:spcBef>
                <a:buClr>
                  <a:srgbClr val="009B9B"/>
                </a:buClr>
                <a:buSzPct val="80000"/>
                <a:buFont typeface="Wingdings" panose="05000000000000000000" pitchFamily="2" charset="2"/>
                <a:buNone/>
              </a:pPr>
              <a:r>
                <a:rPr lang="en-GB" sz="1108" dirty="0">
                  <a:latin typeface="+mn-lt"/>
                </a:rPr>
                <a:t>Material 4               247</a:t>
              </a:r>
            </a:p>
            <a:p>
              <a:pPr>
                <a:spcBef>
                  <a:spcPct val="10000"/>
                </a:spcBef>
                <a:buClr>
                  <a:srgbClr val="009B9B"/>
                </a:buClr>
                <a:buSzPct val="80000"/>
                <a:buFont typeface="Wingdings" panose="05000000000000000000" pitchFamily="2" charset="2"/>
                <a:buNone/>
              </a:pPr>
              <a:r>
                <a:rPr lang="en-GB" sz="1108" dirty="0">
                  <a:latin typeface="+mn-lt"/>
                </a:rPr>
                <a:t>etc...</a:t>
              </a:r>
            </a:p>
          </p:txBody>
        </p:sp>
        <p:sp>
          <p:nvSpPr>
            <p:cNvPr id="19" name="Text Box 20">
              <a:extLst>
                <a:ext uri="{FF2B5EF4-FFF2-40B4-BE49-F238E27FC236}">
                  <a16:creationId xmlns:a16="http://schemas.microsoft.com/office/drawing/2014/main" id="{2B04DFEF-B610-4E60-BB6F-2B0EB2D78F9F}"/>
                </a:ext>
              </a:extLst>
            </p:cNvPr>
            <p:cNvSpPr txBox="1">
              <a:spLocks noChangeArrowheads="1"/>
            </p:cNvSpPr>
            <p:nvPr/>
          </p:nvSpPr>
          <p:spPr bwMode="auto">
            <a:xfrm>
              <a:off x="2708201" y="3713285"/>
              <a:ext cx="1005403" cy="51860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GB" sz="1477" i="1" dirty="0">
                  <a:solidFill>
                    <a:srgbClr val="666633"/>
                  </a:solidFill>
                  <a:latin typeface="+mn-lt"/>
                </a:rPr>
                <a:t>  </a:t>
              </a:r>
              <a:r>
                <a:rPr lang="en-GB" sz="1477" i="1" dirty="0">
                  <a:solidFill>
                    <a:schemeClr val="accent4"/>
                  </a:solidFill>
                  <a:latin typeface="+mn-lt"/>
                </a:rPr>
                <a:t>Ranking</a:t>
              </a:r>
              <a:r>
                <a:rPr lang="en-GB" sz="1477" i="1" dirty="0">
                  <a:solidFill>
                    <a:srgbClr val="666633"/>
                  </a:solidFill>
                  <a:latin typeface="+mn-lt"/>
                </a:rPr>
                <a:t> </a:t>
              </a:r>
              <a:r>
                <a:rPr lang="en-GB" sz="1662" i="1" dirty="0">
                  <a:solidFill>
                    <a:srgbClr val="666633"/>
                  </a:solidFill>
                  <a:latin typeface="+mn-lt"/>
                </a:rPr>
                <a:t> </a:t>
              </a:r>
            </a:p>
            <a:p>
              <a:pPr algn="ctr">
                <a:spcBef>
                  <a:spcPct val="0"/>
                </a:spcBef>
                <a:spcAft>
                  <a:spcPct val="0"/>
                </a:spcAft>
                <a:buClr>
                  <a:srgbClr val="009B9B"/>
                </a:buClr>
                <a:buSzPct val="80000"/>
                <a:buFont typeface="Wingdings" panose="05000000000000000000" pitchFamily="2" charset="2"/>
                <a:buNone/>
              </a:pPr>
              <a:r>
                <a:rPr lang="en-GB" sz="1108" i="1" dirty="0">
                  <a:latin typeface="+mn-lt"/>
                </a:rPr>
                <a:t>T-resistivity</a:t>
              </a:r>
            </a:p>
          </p:txBody>
        </p:sp>
      </p:grpSp>
    </p:spTree>
    <p:extLst>
      <p:ext uri="{BB962C8B-B14F-4D97-AF65-F5344CB8AC3E}">
        <p14:creationId xmlns:p14="http://schemas.microsoft.com/office/powerpoint/2010/main" val="1354995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2675"/>
                                        </p:tgtEl>
                                        <p:attrNameLst>
                                          <p:attrName>style.visibility</p:attrName>
                                        </p:attrNameLst>
                                      </p:cBhvr>
                                      <p:to>
                                        <p:strVal val="visible"/>
                                      </p:to>
                                    </p:set>
                                    <p:animEffect transition="in" filter="wipe(left)">
                                      <p:cBhvr>
                                        <p:cTn id="7" dur="500"/>
                                        <p:tgtEl>
                                          <p:spTgt spid="4126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5" grpId="0" autoUpdateAnimBg="0"/>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ln w="9525"/>
        </p:spPr>
        <p:txBody>
          <a:bodyPr/>
          <a:lstStyle/>
          <a:p>
            <a:r>
              <a:rPr lang="en-US" dirty="0">
                <a:latin typeface="+mn-lt"/>
              </a:rPr>
              <a:t>Selection: cladding for buildings</a:t>
            </a:r>
            <a:endParaRPr lang="en-GB" dirty="0">
              <a:latin typeface="+mn-lt"/>
            </a:endParaRPr>
          </a:p>
        </p:txBody>
      </p:sp>
      <p:sp>
        <p:nvSpPr>
          <p:cNvPr id="33795" name="Text Box 4"/>
          <p:cNvSpPr txBox="1">
            <a:spLocks noChangeArrowheads="1"/>
          </p:cNvSpPr>
          <p:nvPr/>
        </p:nvSpPr>
        <p:spPr bwMode="auto">
          <a:xfrm>
            <a:off x="1839059" y="1116625"/>
            <a:ext cx="8420100"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chemeClr val="tx1"/>
              </a:buClr>
              <a:buSzPct val="80000"/>
              <a:buFont typeface="Wingdings" panose="05000000000000000000" pitchFamily="2" charset="2"/>
              <a:buChar char="n"/>
            </a:pPr>
            <a:r>
              <a:rPr lang="en-GB" sz="1662" dirty="0">
                <a:solidFill>
                  <a:schemeClr val="accent1"/>
                </a:solidFill>
                <a:latin typeface="+mn-lt"/>
              </a:rPr>
              <a:t>  </a:t>
            </a:r>
            <a:r>
              <a:rPr lang="en-GB" sz="1662" dirty="0">
                <a:latin typeface="+mn-lt"/>
              </a:rPr>
              <a:t>Select materials for cladding for buildings.</a:t>
            </a:r>
            <a:r>
              <a:rPr lang="en-GB" sz="1662" b="0" dirty="0">
                <a:latin typeface="+mn-lt"/>
              </a:rPr>
              <a:t> </a:t>
            </a:r>
          </a:p>
        </p:txBody>
      </p:sp>
      <p:grpSp>
        <p:nvGrpSpPr>
          <p:cNvPr id="2" name="Group 36"/>
          <p:cNvGrpSpPr>
            <a:grpSpLocks/>
          </p:cNvGrpSpPr>
          <p:nvPr/>
        </p:nvGrpSpPr>
        <p:grpSpPr bwMode="auto">
          <a:xfrm>
            <a:off x="1853712" y="1739412"/>
            <a:ext cx="2762250" cy="2518996"/>
            <a:chOff x="124" y="890"/>
            <a:chExt cx="1740" cy="1719"/>
          </a:xfrm>
        </p:grpSpPr>
        <p:sp>
          <p:nvSpPr>
            <p:cNvPr id="33815" name="Text Box 13"/>
            <p:cNvSpPr txBox="1">
              <a:spLocks noChangeArrowheads="1"/>
            </p:cNvSpPr>
            <p:nvPr/>
          </p:nvSpPr>
          <p:spPr bwMode="auto">
            <a:xfrm>
              <a:off x="134" y="1206"/>
              <a:ext cx="1642" cy="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5000"/>
                </a:spcBef>
                <a:spcAft>
                  <a:spcPct val="35000"/>
                </a:spcAft>
                <a:buClr>
                  <a:schemeClr val="accent1"/>
                </a:buClr>
                <a:buSzTx/>
              </a:pPr>
              <a:r>
                <a:rPr lang="en-GB" sz="1662" b="0" dirty="0">
                  <a:latin typeface="+mn-lt"/>
                </a:rPr>
                <a:t> Durable, strong, ductile cladding in the form of sheet.</a:t>
              </a:r>
            </a:p>
            <a:p>
              <a:pPr>
                <a:spcBef>
                  <a:spcPct val="55000"/>
                </a:spcBef>
                <a:spcAft>
                  <a:spcPct val="35000"/>
                </a:spcAft>
                <a:buClr>
                  <a:schemeClr val="accent1"/>
                </a:buClr>
                <a:buSzTx/>
              </a:pPr>
              <a:r>
                <a:rPr lang="en-GB" sz="1662" b="0" dirty="0">
                  <a:latin typeface="+mn-lt"/>
                </a:rPr>
                <a:t> As cheap as possible</a:t>
              </a:r>
            </a:p>
            <a:p>
              <a:pPr>
                <a:spcBef>
                  <a:spcPct val="55000"/>
                </a:spcBef>
                <a:spcAft>
                  <a:spcPct val="35000"/>
                </a:spcAft>
                <a:buClr>
                  <a:schemeClr val="accent1"/>
                </a:buClr>
                <a:buSzTx/>
              </a:pPr>
              <a:r>
                <a:rPr lang="en-GB" sz="1662" b="0" dirty="0">
                  <a:latin typeface="+mn-lt"/>
                </a:rPr>
                <a:t> Environmentally friendly</a:t>
              </a:r>
            </a:p>
          </p:txBody>
        </p:sp>
        <p:sp>
          <p:nvSpPr>
            <p:cNvPr id="33816" name="AutoShape 14"/>
            <p:cNvSpPr>
              <a:spLocks noChangeArrowheads="1"/>
            </p:cNvSpPr>
            <p:nvPr/>
          </p:nvSpPr>
          <p:spPr bwMode="auto">
            <a:xfrm>
              <a:off x="134" y="1160"/>
              <a:ext cx="1642" cy="1449"/>
            </a:xfrm>
            <a:prstGeom prst="roundRect">
              <a:avLst>
                <a:gd name="adj" fmla="val 7370"/>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292" dirty="0">
                <a:latin typeface="+mn-lt"/>
              </a:endParaRPr>
            </a:p>
          </p:txBody>
        </p:sp>
        <p:sp>
          <p:nvSpPr>
            <p:cNvPr id="33817" name="Text Box 15"/>
            <p:cNvSpPr txBox="1">
              <a:spLocks noChangeArrowheads="1"/>
            </p:cNvSpPr>
            <p:nvPr/>
          </p:nvSpPr>
          <p:spPr bwMode="auto">
            <a:xfrm>
              <a:off x="124" y="890"/>
              <a:ext cx="174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Tx/>
                <a:buSzTx/>
                <a:buFontTx/>
                <a:buNone/>
              </a:pPr>
              <a:r>
                <a:rPr lang="en-GB" sz="1662" i="1" dirty="0">
                  <a:solidFill>
                    <a:schemeClr val="accent4"/>
                  </a:solidFill>
                  <a:latin typeface="+mn-lt"/>
                </a:rPr>
                <a:t>Design requirements</a:t>
              </a:r>
              <a:endParaRPr lang="en-GB" sz="1662" dirty="0">
                <a:solidFill>
                  <a:schemeClr val="accent4"/>
                </a:solidFill>
                <a:latin typeface="+mn-lt"/>
              </a:endParaRPr>
            </a:p>
          </p:txBody>
        </p:sp>
      </p:grpSp>
      <p:grpSp>
        <p:nvGrpSpPr>
          <p:cNvPr id="3" name="Group 37"/>
          <p:cNvGrpSpPr>
            <a:grpSpLocks/>
          </p:cNvGrpSpPr>
          <p:nvPr/>
        </p:nvGrpSpPr>
        <p:grpSpPr bwMode="auto">
          <a:xfrm>
            <a:off x="4552464" y="1692521"/>
            <a:ext cx="5594834" cy="4255477"/>
            <a:chOff x="1764" y="834"/>
            <a:chExt cx="3524" cy="2904"/>
          </a:xfrm>
        </p:grpSpPr>
        <p:sp>
          <p:nvSpPr>
            <p:cNvPr id="33809" name="AutoShape 17"/>
            <p:cNvSpPr>
              <a:spLocks noChangeArrowheads="1"/>
            </p:cNvSpPr>
            <p:nvPr/>
          </p:nvSpPr>
          <p:spPr bwMode="auto">
            <a:xfrm>
              <a:off x="1764" y="1267"/>
              <a:ext cx="199" cy="210"/>
            </a:xfrm>
            <a:prstGeom prst="rightArrow">
              <a:avLst>
                <a:gd name="adj1" fmla="val 50000"/>
                <a:gd name="adj2" fmla="val 25000"/>
              </a:avLst>
            </a:prstGeom>
            <a:solidFill>
              <a:schemeClr val="accent1"/>
            </a:solidFill>
            <a:ln w="28575">
              <a:solidFill>
                <a:schemeClr val="accent1"/>
              </a:solidFill>
              <a:miter lim="800000"/>
              <a:headEnd/>
              <a:tailEnd/>
            </a:ln>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292" dirty="0">
                <a:latin typeface="+mn-lt"/>
              </a:endParaRPr>
            </a:p>
          </p:txBody>
        </p:sp>
        <p:sp>
          <p:nvSpPr>
            <p:cNvPr id="33810" name="Text Box 18"/>
            <p:cNvSpPr txBox="1">
              <a:spLocks noChangeArrowheads="1"/>
            </p:cNvSpPr>
            <p:nvPr/>
          </p:nvSpPr>
          <p:spPr bwMode="auto">
            <a:xfrm>
              <a:off x="3171" y="834"/>
              <a:ext cx="896"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Tx/>
                <a:buSzTx/>
                <a:buFontTx/>
                <a:buNone/>
              </a:pPr>
              <a:r>
                <a:rPr lang="en-GB" sz="1662" i="1" dirty="0">
                  <a:solidFill>
                    <a:schemeClr val="accent4"/>
                  </a:solidFill>
                  <a:latin typeface="+mn-lt"/>
                </a:rPr>
                <a:t>Translation</a:t>
              </a:r>
              <a:endParaRPr lang="en-GB" sz="1662" dirty="0">
                <a:solidFill>
                  <a:schemeClr val="accent4"/>
                </a:solidFill>
                <a:latin typeface="+mn-lt"/>
              </a:endParaRPr>
            </a:p>
          </p:txBody>
        </p:sp>
        <p:grpSp>
          <p:nvGrpSpPr>
            <p:cNvPr id="33811" name="Group 34"/>
            <p:cNvGrpSpPr>
              <a:grpSpLocks/>
            </p:cNvGrpSpPr>
            <p:nvPr/>
          </p:nvGrpSpPr>
          <p:grpSpPr bwMode="auto">
            <a:xfrm>
              <a:off x="2087" y="1160"/>
              <a:ext cx="3126" cy="263"/>
              <a:chOff x="2087" y="1160"/>
              <a:chExt cx="3126" cy="263"/>
            </a:xfrm>
          </p:grpSpPr>
          <p:sp>
            <p:nvSpPr>
              <p:cNvPr id="33813" name="AutoShape 20"/>
              <p:cNvSpPr>
                <a:spLocks noChangeArrowheads="1"/>
              </p:cNvSpPr>
              <p:nvPr/>
            </p:nvSpPr>
            <p:spPr bwMode="auto">
              <a:xfrm>
                <a:off x="2087" y="1160"/>
                <a:ext cx="956" cy="263"/>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anchor="ct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Tx/>
                  <a:buSzTx/>
                  <a:buFontTx/>
                  <a:buNone/>
                </a:pPr>
                <a:r>
                  <a:rPr lang="en-US" sz="1662" b="0" dirty="0">
                    <a:latin typeface="+mn-lt"/>
                  </a:rPr>
                  <a:t> Function  </a:t>
                </a:r>
              </a:p>
            </p:txBody>
          </p:sp>
          <p:sp>
            <p:nvSpPr>
              <p:cNvPr id="33814" name="Text Box 21"/>
              <p:cNvSpPr txBox="1">
                <a:spLocks noChangeArrowheads="1"/>
              </p:cNvSpPr>
              <p:nvPr/>
            </p:nvSpPr>
            <p:spPr bwMode="auto">
              <a:xfrm>
                <a:off x="3208" y="1178"/>
                <a:ext cx="2005"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009B9B"/>
                  </a:buClr>
                  <a:buSzPct val="80000"/>
                  <a:buFont typeface="Wingdings" panose="05000000000000000000" pitchFamily="2" charset="2"/>
                  <a:buNone/>
                </a:pPr>
                <a:r>
                  <a:rPr lang="en-US" sz="1477" b="0" dirty="0">
                    <a:latin typeface="+mn-lt"/>
                  </a:rPr>
                  <a:t>Protective cladding</a:t>
                </a:r>
              </a:p>
            </p:txBody>
          </p:sp>
        </p:grpSp>
        <p:sp>
          <p:nvSpPr>
            <p:cNvPr id="33812" name="AutoShape 22"/>
            <p:cNvSpPr>
              <a:spLocks noChangeArrowheads="1"/>
            </p:cNvSpPr>
            <p:nvPr/>
          </p:nvSpPr>
          <p:spPr bwMode="auto">
            <a:xfrm>
              <a:off x="1998" y="1070"/>
              <a:ext cx="3290" cy="2668"/>
            </a:xfrm>
            <a:prstGeom prst="roundRect">
              <a:avLst>
                <a:gd name="adj" fmla="val 3111"/>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292" dirty="0">
                <a:latin typeface="+mn-lt"/>
              </a:endParaRPr>
            </a:p>
          </p:txBody>
        </p:sp>
      </p:grpSp>
      <p:grpSp>
        <p:nvGrpSpPr>
          <p:cNvPr id="5" name="Group 33"/>
          <p:cNvGrpSpPr>
            <a:grpSpLocks/>
          </p:cNvGrpSpPr>
          <p:nvPr/>
        </p:nvGrpSpPr>
        <p:grpSpPr bwMode="auto">
          <a:xfrm>
            <a:off x="5065835" y="2662604"/>
            <a:ext cx="4876800" cy="2058866"/>
            <a:chOff x="2123" y="1520"/>
            <a:chExt cx="3072" cy="1405"/>
          </a:xfrm>
        </p:grpSpPr>
        <p:sp>
          <p:nvSpPr>
            <p:cNvPr id="33807" name="AutoShape 24"/>
            <p:cNvSpPr>
              <a:spLocks noChangeArrowheads="1"/>
            </p:cNvSpPr>
            <p:nvPr/>
          </p:nvSpPr>
          <p:spPr bwMode="auto">
            <a:xfrm>
              <a:off x="2123" y="1520"/>
              <a:ext cx="960" cy="263"/>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square" anchor="ct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Tx/>
                <a:buSzTx/>
                <a:buFontTx/>
                <a:buNone/>
              </a:pPr>
              <a:r>
                <a:rPr lang="en-US" sz="1662" b="0" dirty="0">
                  <a:latin typeface="+mn-lt"/>
                </a:rPr>
                <a:t> Constraints</a:t>
              </a:r>
            </a:p>
          </p:txBody>
        </p:sp>
        <p:sp>
          <p:nvSpPr>
            <p:cNvPr id="33808" name="Text Box 25"/>
            <p:cNvSpPr txBox="1">
              <a:spLocks noChangeArrowheads="1"/>
            </p:cNvSpPr>
            <p:nvPr/>
          </p:nvSpPr>
          <p:spPr bwMode="auto">
            <a:xfrm>
              <a:off x="2172" y="1590"/>
              <a:ext cx="3023" cy="1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66700">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chemeClr val="accent1"/>
                </a:buClr>
                <a:buFontTx/>
                <a:buNone/>
              </a:pPr>
              <a:endParaRPr lang="en-GB" sz="1477" dirty="0">
                <a:latin typeface="+mn-lt"/>
              </a:endParaRPr>
            </a:p>
            <a:p>
              <a:pPr>
                <a:spcBef>
                  <a:spcPct val="0"/>
                </a:spcBef>
                <a:buClrTx/>
                <a:buFontTx/>
                <a:buChar char="•"/>
              </a:pPr>
              <a:r>
                <a:rPr lang="en-GB" sz="1477" b="0" dirty="0">
                  <a:latin typeface="+mn-lt"/>
                </a:rPr>
                <a:t>Form: sheet</a:t>
              </a:r>
            </a:p>
            <a:p>
              <a:pPr>
                <a:spcBef>
                  <a:spcPct val="0"/>
                </a:spcBef>
                <a:buClrTx/>
                <a:buFontTx/>
                <a:buChar char="•"/>
              </a:pPr>
              <a:r>
                <a:rPr lang="en-GB" sz="1477" b="0" dirty="0">
                  <a:latin typeface="+mn-lt"/>
                </a:rPr>
                <a:t>Tensile strength &gt; 50 MPa</a:t>
              </a:r>
            </a:p>
            <a:p>
              <a:pPr>
                <a:spcBef>
                  <a:spcPct val="0"/>
                </a:spcBef>
                <a:buClrTx/>
                <a:buFontTx/>
                <a:buChar char="•"/>
              </a:pPr>
              <a:r>
                <a:rPr lang="en-GB" sz="1477" b="0" dirty="0">
                  <a:latin typeface="+mn-lt"/>
                </a:rPr>
                <a:t>Elongation &gt; 2%</a:t>
              </a:r>
            </a:p>
            <a:p>
              <a:pPr>
                <a:spcBef>
                  <a:spcPct val="0"/>
                </a:spcBef>
                <a:buClrTx/>
                <a:buFontTx/>
                <a:buChar char="•"/>
              </a:pPr>
              <a:r>
                <a:rPr lang="en-GB" sz="1477" b="0" dirty="0">
                  <a:latin typeface="+mn-lt"/>
                </a:rPr>
                <a:t>Durability, water (fresh): Excellent</a:t>
              </a:r>
            </a:p>
            <a:p>
              <a:pPr>
                <a:spcBef>
                  <a:spcPct val="0"/>
                </a:spcBef>
                <a:buClrTx/>
                <a:buFontTx/>
                <a:buChar char="•"/>
              </a:pPr>
              <a:r>
                <a:rPr lang="en-GB" sz="1477" b="0" dirty="0">
                  <a:latin typeface="+mn-lt"/>
                </a:rPr>
                <a:t>Durability, UV radiation (sunlight): Excellent</a:t>
              </a:r>
            </a:p>
            <a:p>
              <a:pPr>
                <a:spcBef>
                  <a:spcPct val="0"/>
                </a:spcBef>
                <a:buClrTx/>
                <a:buFontTx/>
                <a:buChar char="•"/>
              </a:pPr>
              <a:r>
                <a:rPr lang="en-GB" sz="1477" b="0" dirty="0">
                  <a:latin typeface="+mn-lt"/>
                </a:rPr>
                <a:t>Durability in marine environment: Excellent</a:t>
              </a:r>
            </a:p>
          </p:txBody>
        </p:sp>
      </p:grpSp>
      <p:grpSp>
        <p:nvGrpSpPr>
          <p:cNvPr id="7" name="Group 32"/>
          <p:cNvGrpSpPr>
            <a:grpSpLocks/>
          </p:cNvGrpSpPr>
          <p:nvPr/>
        </p:nvGrpSpPr>
        <p:grpSpPr bwMode="auto">
          <a:xfrm>
            <a:off x="5094401" y="4818184"/>
            <a:ext cx="4930294" cy="1000858"/>
            <a:chOff x="2141" y="2991"/>
            <a:chExt cx="3106" cy="683"/>
          </a:xfrm>
        </p:grpSpPr>
        <p:sp>
          <p:nvSpPr>
            <p:cNvPr id="33801" name="Text Box 10"/>
            <p:cNvSpPr txBox="1">
              <a:spLocks noChangeArrowheads="1"/>
            </p:cNvSpPr>
            <p:nvPr/>
          </p:nvSpPr>
          <p:spPr bwMode="auto">
            <a:xfrm>
              <a:off x="2189" y="3084"/>
              <a:ext cx="1968" cy="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chemeClr val="accent1"/>
                </a:buClr>
                <a:buFontTx/>
                <a:buNone/>
              </a:pPr>
              <a:endParaRPr lang="en-GB" sz="1477" dirty="0">
                <a:latin typeface="+mn-lt"/>
              </a:endParaRPr>
            </a:p>
            <a:p>
              <a:pPr>
                <a:spcBef>
                  <a:spcPct val="0"/>
                </a:spcBef>
                <a:buClrTx/>
                <a:buFontTx/>
                <a:buChar char="•"/>
              </a:pPr>
              <a:r>
                <a:rPr lang="en-GB" sz="1477" b="0" dirty="0">
                  <a:latin typeface="+mn-lt"/>
                </a:rPr>
                <a:t> Minimize cost </a:t>
              </a:r>
            </a:p>
            <a:p>
              <a:pPr>
                <a:spcBef>
                  <a:spcPct val="0"/>
                </a:spcBef>
                <a:buClrTx/>
                <a:buFontTx/>
                <a:buChar char="•"/>
              </a:pPr>
              <a:r>
                <a:rPr lang="en-GB" sz="1477" b="0" dirty="0">
                  <a:latin typeface="+mn-lt"/>
                </a:rPr>
                <a:t> Minimize embodied energy</a:t>
              </a:r>
            </a:p>
          </p:txBody>
        </p:sp>
        <p:grpSp>
          <p:nvGrpSpPr>
            <p:cNvPr id="33802" name="Group 29"/>
            <p:cNvGrpSpPr>
              <a:grpSpLocks/>
            </p:cNvGrpSpPr>
            <p:nvPr/>
          </p:nvGrpSpPr>
          <p:grpSpPr bwMode="auto">
            <a:xfrm>
              <a:off x="2141" y="2991"/>
              <a:ext cx="3106" cy="263"/>
              <a:chOff x="334" y="3813"/>
              <a:chExt cx="3106" cy="263"/>
            </a:xfrm>
          </p:grpSpPr>
          <p:sp>
            <p:nvSpPr>
              <p:cNvPr id="33803" name="AutoShape 30"/>
              <p:cNvSpPr>
                <a:spLocks noChangeArrowheads="1"/>
              </p:cNvSpPr>
              <p:nvPr/>
            </p:nvSpPr>
            <p:spPr bwMode="auto">
              <a:xfrm>
                <a:off x="334" y="3813"/>
                <a:ext cx="960" cy="263"/>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square" anchor="ct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Tx/>
                  <a:buSzTx/>
                  <a:buFontTx/>
                  <a:buNone/>
                </a:pPr>
                <a:r>
                  <a:rPr lang="en-US" sz="1662" b="0" dirty="0">
                    <a:latin typeface="+mn-lt"/>
                  </a:rPr>
                  <a:t>Objectives</a:t>
                </a:r>
              </a:p>
            </p:txBody>
          </p:sp>
          <p:sp>
            <p:nvSpPr>
              <p:cNvPr id="33804" name="Text Box 31"/>
              <p:cNvSpPr txBox="1">
                <a:spLocks noChangeArrowheads="1"/>
              </p:cNvSpPr>
              <p:nvPr/>
            </p:nvSpPr>
            <p:spPr bwMode="auto">
              <a:xfrm>
                <a:off x="1312" y="3856"/>
                <a:ext cx="2128"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Tx/>
                  <a:buSzTx/>
                  <a:buFontTx/>
                  <a:buNone/>
                </a:pPr>
                <a:r>
                  <a:rPr lang="en-GB" sz="1477" b="0" i="1" dirty="0">
                    <a:latin typeface="+mn-lt"/>
                  </a:rPr>
                  <a:t> </a:t>
                </a:r>
                <a:endParaRPr lang="en-GB" sz="1292" i="1" dirty="0">
                  <a:latin typeface="+mn-lt"/>
                </a:endParaRPr>
              </a:p>
            </p:txBody>
          </p:sp>
        </p:grpSp>
      </p:grpSp>
    </p:spTree>
    <p:extLst>
      <p:ext uri="{BB962C8B-B14F-4D97-AF65-F5344CB8AC3E}">
        <p14:creationId xmlns:p14="http://schemas.microsoft.com/office/powerpoint/2010/main" val="2904302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a:ln w="9525"/>
        </p:spPr>
        <p:txBody>
          <a:bodyPr/>
          <a:lstStyle/>
          <a:p>
            <a:r>
              <a:rPr lang="en-GB" dirty="0"/>
              <a:t>Demo: Material selection for Cladding</a:t>
            </a:r>
          </a:p>
        </p:txBody>
      </p:sp>
      <p:pic>
        <p:nvPicPr>
          <p:cNvPr id="5" name="Picture 4">
            <a:extLst>
              <a:ext uri="{FF2B5EF4-FFF2-40B4-BE49-F238E27FC236}">
                <a16:creationId xmlns:a16="http://schemas.microsoft.com/office/drawing/2014/main" id="{5A49E139-9EA6-4700-8478-7321463AB995}"/>
              </a:ext>
            </a:extLst>
          </p:cNvPr>
          <p:cNvPicPr>
            <a:picLocks noChangeAspect="1"/>
          </p:cNvPicPr>
          <p:nvPr/>
        </p:nvPicPr>
        <p:blipFill>
          <a:blip r:embed="rId3"/>
          <a:stretch>
            <a:fillRect/>
          </a:stretch>
        </p:blipFill>
        <p:spPr>
          <a:xfrm>
            <a:off x="1981200" y="807467"/>
            <a:ext cx="6972300" cy="4762500"/>
          </a:xfrm>
          <a:prstGeom prst="rect">
            <a:avLst/>
          </a:prstGeom>
        </p:spPr>
      </p:pic>
      <p:pic>
        <p:nvPicPr>
          <p:cNvPr id="3" name="Picture 2">
            <a:extLst>
              <a:ext uri="{FF2B5EF4-FFF2-40B4-BE49-F238E27FC236}">
                <a16:creationId xmlns:a16="http://schemas.microsoft.com/office/drawing/2014/main" id="{23CC708D-67C9-4D2A-954F-953E2767B27B}"/>
              </a:ext>
            </a:extLst>
          </p:cNvPr>
          <p:cNvPicPr>
            <a:picLocks noChangeAspect="1"/>
          </p:cNvPicPr>
          <p:nvPr/>
        </p:nvPicPr>
        <p:blipFill>
          <a:blip r:embed="rId4"/>
          <a:stretch>
            <a:fillRect/>
          </a:stretch>
        </p:blipFill>
        <p:spPr>
          <a:xfrm>
            <a:off x="6393350" y="3429000"/>
            <a:ext cx="3400131" cy="3155076"/>
          </a:xfrm>
          <a:prstGeom prst="rect">
            <a:avLst/>
          </a:prstGeom>
          <a:ln>
            <a:solidFill>
              <a:schemeClr val="accent1"/>
            </a:solidFill>
          </a:ln>
        </p:spPr>
      </p:pic>
    </p:spTree>
    <p:extLst>
      <p:ext uri="{BB962C8B-B14F-4D97-AF65-F5344CB8AC3E}">
        <p14:creationId xmlns:p14="http://schemas.microsoft.com/office/powerpoint/2010/main" val="249770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ln w="9525"/>
        </p:spPr>
        <p:txBody>
          <a:bodyPr/>
          <a:lstStyle/>
          <a:p>
            <a:r>
              <a:rPr lang="en-GB" dirty="0">
                <a:latin typeface="+mn-lt"/>
              </a:rPr>
              <a:t>The Structural sections data-table</a:t>
            </a:r>
          </a:p>
        </p:txBody>
      </p:sp>
      <p:grpSp>
        <p:nvGrpSpPr>
          <p:cNvPr id="2" name="Group 96"/>
          <p:cNvGrpSpPr>
            <a:grpSpLocks/>
          </p:cNvGrpSpPr>
          <p:nvPr/>
        </p:nvGrpSpPr>
        <p:grpSpPr bwMode="auto">
          <a:xfrm>
            <a:off x="1996321" y="2646486"/>
            <a:ext cx="1420956" cy="2136531"/>
            <a:chOff x="232" y="1482"/>
            <a:chExt cx="961" cy="1458"/>
          </a:xfrm>
        </p:grpSpPr>
        <p:grpSp>
          <p:nvGrpSpPr>
            <p:cNvPr id="11320" name="Group 7"/>
            <p:cNvGrpSpPr>
              <a:grpSpLocks/>
            </p:cNvGrpSpPr>
            <p:nvPr/>
          </p:nvGrpSpPr>
          <p:grpSpPr bwMode="auto">
            <a:xfrm>
              <a:off x="328" y="1482"/>
              <a:ext cx="865" cy="240"/>
              <a:chOff x="384" y="816"/>
              <a:chExt cx="865" cy="240"/>
            </a:xfrm>
          </p:grpSpPr>
          <p:sp>
            <p:nvSpPr>
              <p:cNvPr id="11324" name="Rectangle 8"/>
              <p:cNvSpPr>
                <a:spLocks noChangeArrowheads="1"/>
              </p:cNvSpPr>
              <p:nvPr/>
            </p:nvSpPr>
            <p:spPr bwMode="auto">
              <a:xfrm>
                <a:off x="384" y="820"/>
                <a:ext cx="809" cy="2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292" dirty="0">
                  <a:solidFill>
                    <a:srgbClr val="000000"/>
                  </a:solidFill>
                  <a:latin typeface="+mn-lt"/>
                </a:endParaRPr>
              </a:p>
            </p:txBody>
          </p:sp>
          <p:sp>
            <p:nvSpPr>
              <p:cNvPr id="11325" name="Text Box 9"/>
              <p:cNvSpPr txBox="1">
                <a:spLocks noChangeArrowheads="1"/>
              </p:cNvSpPr>
              <p:nvPr/>
            </p:nvSpPr>
            <p:spPr bwMode="auto">
              <a:xfrm>
                <a:off x="384" y="816"/>
                <a:ext cx="86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50000"/>
                  </a:spcBef>
                  <a:spcAft>
                    <a:spcPct val="0"/>
                  </a:spcAft>
                  <a:buClr>
                    <a:srgbClr val="009B9B"/>
                  </a:buClr>
                  <a:buSzPct val="80000"/>
                  <a:buFont typeface="Wingdings" panose="05000000000000000000" pitchFamily="2" charset="2"/>
                  <a:buNone/>
                </a:pPr>
                <a:r>
                  <a:rPr lang="en-GB" sz="1662" dirty="0">
                    <a:solidFill>
                      <a:srgbClr val="000000"/>
                    </a:solidFill>
                    <a:latin typeface="+mn-lt"/>
                  </a:rPr>
                  <a:t>Universe</a:t>
                </a:r>
              </a:p>
            </p:txBody>
          </p:sp>
        </p:grpSp>
        <p:grpSp>
          <p:nvGrpSpPr>
            <p:cNvPr id="11321" name="Group 75"/>
            <p:cNvGrpSpPr>
              <a:grpSpLocks/>
            </p:cNvGrpSpPr>
            <p:nvPr/>
          </p:nvGrpSpPr>
          <p:grpSpPr bwMode="auto">
            <a:xfrm>
              <a:off x="232" y="2100"/>
              <a:ext cx="880" cy="840"/>
              <a:chOff x="240" y="2124"/>
              <a:chExt cx="880" cy="840"/>
            </a:xfrm>
          </p:grpSpPr>
          <p:sp>
            <p:nvSpPr>
              <p:cNvPr id="11322" name="Oval 26"/>
              <p:cNvSpPr>
                <a:spLocks noChangeArrowheads="1"/>
              </p:cNvSpPr>
              <p:nvPr/>
            </p:nvSpPr>
            <p:spPr bwMode="auto">
              <a:xfrm>
                <a:off x="240" y="2124"/>
                <a:ext cx="880" cy="840"/>
              </a:xfrm>
              <a:prstGeom prst="ellipse">
                <a:avLst/>
              </a:prstGeom>
              <a:solidFill>
                <a:schemeClr val="tx2">
                  <a:lumMod val="20000"/>
                  <a:lumOff val="80000"/>
                  <a:alpha val="50195"/>
                </a:schemeClr>
              </a:solidFill>
              <a:ln w="28575">
                <a:solidFill>
                  <a:schemeClr val="accent1"/>
                </a:solidFill>
                <a:round/>
                <a:headEnd/>
                <a:tailEnd/>
              </a:ln>
            </p:spPr>
            <p:txBody>
              <a:bodyPr lIns="83077" tIns="43200" rIns="83077" bIns="43200"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292" dirty="0">
                  <a:solidFill>
                    <a:srgbClr val="000000"/>
                  </a:solidFill>
                  <a:latin typeface="+mn-lt"/>
                </a:endParaRPr>
              </a:p>
            </p:txBody>
          </p:sp>
          <p:sp>
            <p:nvSpPr>
              <p:cNvPr id="11323" name="Text Box 27"/>
              <p:cNvSpPr txBox="1">
                <a:spLocks noChangeArrowheads="1"/>
              </p:cNvSpPr>
              <p:nvPr/>
            </p:nvSpPr>
            <p:spPr bwMode="auto">
              <a:xfrm>
                <a:off x="240" y="2352"/>
                <a:ext cx="86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50000"/>
                  </a:spcBef>
                  <a:spcAft>
                    <a:spcPct val="0"/>
                  </a:spcAft>
                  <a:buClr>
                    <a:srgbClr val="009B9B"/>
                  </a:buClr>
                  <a:buSzPct val="80000"/>
                  <a:buFont typeface="Wingdings" panose="05000000000000000000" pitchFamily="2" charset="2"/>
                  <a:buNone/>
                </a:pPr>
                <a:r>
                  <a:rPr lang="en-GB" sz="1662" dirty="0">
                    <a:solidFill>
                      <a:srgbClr val="000000"/>
                    </a:solidFill>
                    <a:latin typeface="+mn-lt"/>
                  </a:rPr>
                  <a:t>Structural sections</a:t>
                </a:r>
                <a:endParaRPr lang="en-GB" sz="1662" b="0" dirty="0">
                  <a:solidFill>
                    <a:srgbClr val="000000"/>
                  </a:solidFill>
                  <a:latin typeface="+mn-lt"/>
                </a:endParaRPr>
              </a:p>
            </p:txBody>
          </p:sp>
        </p:grpSp>
      </p:grpSp>
      <p:grpSp>
        <p:nvGrpSpPr>
          <p:cNvPr id="5" name="Group 97"/>
          <p:cNvGrpSpPr>
            <a:grpSpLocks/>
          </p:cNvGrpSpPr>
          <p:nvPr/>
        </p:nvGrpSpPr>
        <p:grpSpPr bwMode="auto">
          <a:xfrm>
            <a:off x="3339614" y="2646485"/>
            <a:ext cx="1849315" cy="2470638"/>
            <a:chOff x="1144" y="1482"/>
            <a:chExt cx="1165" cy="1686"/>
          </a:xfrm>
        </p:grpSpPr>
        <p:sp>
          <p:nvSpPr>
            <p:cNvPr id="11314" name="Text Box 10"/>
            <p:cNvSpPr txBox="1">
              <a:spLocks noChangeArrowheads="1"/>
            </p:cNvSpPr>
            <p:nvPr/>
          </p:nvSpPr>
          <p:spPr bwMode="auto">
            <a:xfrm>
              <a:off x="1432" y="1482"/>
              <a:ext cx="72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50000"/>
                </a:spcBef>
                <a:spcAft>
                  <a:spcPct val="0"/>
                </a:spcAft>
                <a:buClr>
                  <a:srgbClr val="009B9B"/>
                </a:buClr>
                <a:buSzPct val="80000"/>
                <a:buFont typeface="Wingdings" panose="05000000000000000000" pitchFamily="2" charset="2"/>
                <a:buNone/>
              </a:pPr>
              <a:r>
                <a:rPr lang="en-GB" sz="1662" dirty="0">
                  <a:solidFill>
                    <a:srgbClr val="000000"/>
                  </a:solidFill>
                  <a:latin typeface="+mn-lt"/>
                </a:rPr>
                <a:t>Family</a:t>
              </a:r>
              <a:endParaRPr lang="en-GB" sz="1662" b="0" dirty="0">
                <a:solidFill>
                  <a:srgbClr val="000000"/>
                </a:solidFill>
                <a:latin typeface="+mn-lt"/>
              </a:endParaRPr>
            </a:p>
          </p:txBody>
        </p:sp>
        <p:grpSp>
          <p:nvGrpSpPr>
            <p:cNvPr id="11315" name="Group 95"/>
            <p:cNvGrpSpPr>
              <a:grpSpLocks/>
            </p:cNvGrpSpPr>
            <p:nvPr/>
          </p:nvGrpSpPr>
          <p:grpSpPr bwMode="auto">
            <a:xfrm>
              <a:off x="1144" y="1486"/>
              <a:ext cx="1165" cy="1682"/>
              <a:chOff x="1144" y="1486"/>
              <a:chExt cx="1165" cy="1682"/>
            </a:xfrm>
          </p:grpSpPr>
          <p:sp>
            <p:nvSpPr>
              <p:cNvPr id="11316" name="Rectangle 6"/>
              <p:cNvSpPr>
                <a:spLocks noChangeArrowheads="1"/>
              </p:cNvSpPr>
              <p:nvPr/>
            </p:nvSpPr>
            <p:spPr bwMode="auto">
              <a:xfrm>
                <a:off x="1480" y="1486"/>
                <a:ext cx="624" cy="2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292" dirty="0">
                  <a:solidFill>
                    <a:srgbClr val="000000"/>
                  </a:solidFill>
                  <a:latin typeface="+mn-lt"/>
                </a:endParaRPr>
              </a:p>
            </p:txBody>
          </p:sp>
          <p:sp>
            <p:nvSpPr>
              <p:cNvPr id="11317" name="Text Box 22"/>
              <p:cNvSpPr txBox="1">
                <a:spLocks noChangeArrowheads="1"/>
              </p:cNvSpPr>
              <p:nvPr/>
            </p:nvSpPr>
            <p:spPr bwMode="auto">
              <a:xfrm>
                <a:off x="1336" y="1956"/>
                <a:ext cx="973" cy="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83077" tIns="43200" rIns="83077" bIns="43200" anchor="ctr"/>
              <a:lstStyle>
                <a:lvl1pPr marL="190500" indent="-190500">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30000"/>
                  </a:spcBef>
                  <a:spcAft>
                    <a:spcPct val="0"/>
                  </a:spcAft>
                  <a:buClrTx/>
                  <a:buSzPct val="85000"/>
                  <a:buFontTx/>
                  <a:buChar char="•"/>
                </a:pPr>
                <a:r>
                  <a:rPr lang="en-GB" sz="1477" dirty="0">
                    <a:solidFill>
                      <a:srgbClr val="000000"/>
                    </a:solidFill>
                    <a:latin typeface="+mn-lt"/>
                  </a:rPr>
                  <a:t>Angles</a:t>
                </a:r>
              </a:p>
              <a:p>
                <a:pPr>
                  <a:spcBef>
                    <a:spcPct val="30000"/>
                  </a:spcBef>
                  <a:spcAft>
                    <a:spcPct val="0"/>
                  </a:spcAft>
                  <a:buClrTx/>
                  <a:buSzPct val="85000"/>
                  <a:buFontTx/>
                  <a:buChar char="•"/>
                </a:pPr>
                <a:r>
                  <a:rPr lang="en-GB" sz="1477" dirty="0">
                    <a:solidFill>
                      <a:srgbClr val="000000"/>
                    </a:solidFill>
                    <a:latin typeface="+mn-lt"/>
                  </a:rPr>
                  <a:t>Channels</a:t>
                </a:r>
              </a:p>
              <a:p>
                <a:pPr>
                  <a:spcBef>
                    <a:spcPct val="30000"/>
                  </a:spcBef>
                  <a:spcAft>
                    <a:spcPct val="0"/>
                  </a:spcAft>
                  <a:buClrTx/>
                  <a:buSzPct val="85000"/>
                  <a:buFontTx/>
                  <a:buChar char="•"/>
                </a:pPr>
                <a:r>
                  <a:rPr lang="en-GB" sz="1477" dirty="0">
                    <a:solidFill>
                      <a:schemeClr val="accent1"/>
                    </a:solidFill>
                    <a:latin typeface="+mn-lt"/>
                  </a:rPr>
                  <a:t>I-sections</a:t>
                </a:r>
              </a:p>
              <a:p>
                <a:pPr>
                  <a:spcBef>
                    <a:spcPct val="30000"/>
                  </a:spcBef>
                  <a:spcAft>
                    <a:spcPct val="0"/>
                  </a:spcAft>
                  <a:buClrTx/>
                  <a:buSzPct val="85000"/>
                  <a:buFontTx/>
                  <a:buChar char="•"/>
                </a:pPr>
                <a:r>
                  <a:rPr lang="en-GB" sz="1477" dirty="0">
                    <a:solidFill>
                      <a:srgbClr val="000000"/>
                    </a:solidFill>
                    <a:latin typeface="+mn-lt"/>
                  </a:rPr>
                  <a:t>Rectangular</a:t>
                </a:r>
              </a:p>
              <a:p>
                <a:pPr>
                  <a:spcBef>
                    <a:spcPct val="30000"/>
                  </a:spcBef>
                  <a:spcAft>
                    <a:spcPct val="0"/>
                  </a:spcAft>
                  <a:buClrTx/>
                  <a:buSzPct val="85000"/>
                  <a:buFontTx/>
                  <a:buChar char="•"/>
                </a:pPr>
                <a:r>
                  <a:rPr lang="en-GB" sz="1477" dirty="0">
                    <a:solidFill>
                      <a:srgbClr val="000000"/>
                    </a:solidFill>
                    <a:latin typeface="+mn-lt"/>
                  </a:rPr>
                  <a:t>T-sections</a:t>
                </a:r>
              </a:p>
              <a:p>
                <a:pPr>
                  <a:spcBef>
                    <a:spcPct val="30000"/>
                  </a:spcBef>
                  <a:spcAft>
                    <a:spcPct val="0"/>
                  </a:spcAft>
                  <a:buClrTx/>
                  <a:buSzPct val="85000"/>
                  <a:buFontTx/>
                  <a:buChar char="•"/>
                </a:pPr>
                <a:r>
                  <a:rPr lang="en-GB" sz="1477" dirty="0">
                    <a:solidFill>
                      <a:srgbClr val="000000"/>
                    </a:solidFill>
                    <a:latin typeface="+mn-lt"/>
                  </a:rPr>
                  <a:t>Tubes</a:t>
                </a:r>
                <a:endParaRPr lang="en-US" sz="1477" dirty="0">
                  <a:solidFill>
                    <a:srgbClr val="000000"/>
                  </a:solidFill>
                  <a:latin typeface="+mn-lt"/>
                </a:endParaRPr>
              </a:p>
            </p:txBody>
          </p:sp>
          <p:sp>
            <p:nvSpPr>
              <p:cNvPr id="11318" name="Line 28"/>
              <p:cNvSpPr>
                <a:spLocks noChangeShapeType="1"/>
              </p:cNvSpPr>
              <p:nvPr/>
            </p:nvSpPr>
            <p:spPr bwMode="auto">
              <a:xfrm flipV="1">
                <a:off x="1144" y="2075"/>
                <a:ext cx="219" cy="3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662" dirty="0"/>
              </a:p>
            </p:txBody>
          </p:sp>
          <p:sp>
            <p:nvSpPr>
              <p:cNvPr id="11319" name="Line 29"/>
              <p:cNvSpPr>
                <a:spLocks noChangeShapeType="1"/>
              </p:cNvSpPr>
              <p:nvPr/>
            </p:nvSpPr>
            <p:spPr bwMode="auto">
              <a:xfrm>
                <a:off x="1144" y="2628"/>
                <a:ext cx="208"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662" dirty="0"/>
              </a:p>
            </p:txBody>
          </p:sp>
        </p:grpSp>
      </p:grpSp>
      <p:grpSp>
        <p:nvGrpSpPr>
          <p:cNvPr id="7" name="Group 94"/>
          <p:cNvGrpSpPr>
            <a:grpSpLocks/>
          </p:cNvGrpSpPr>
          <p:nvPr/>
        </p:nvGrpSpPr>
        <p:grpSpPr bwMode="auto">
          <a:xfrm>
            <a:off x="5013083" y="2649415"/>
            <a:ext cx="2593731" cy="2019300"/>
            <a:chOff x="2198" y="1484"/>
            <a:chExt cx="1634" cy="1378"/>
          </a:xfrm>
        </p:grpSpPr>
        <p:grpSp>
          <p:nvGrpSpPr>
            <p:cNvPr id="11307" name="Group 50"/>
            <p:cNvGrpSpPr>
              <a:grpSpLocks/>
            </p:cNvGrpSpPr>
            <p:nvPr/>
          </p:nvGrpSpPr>
          <p:grpSpPr bwMode="auto">
            <a:xfrm>
              <a:off x="2236" y="1484"/>
              <a:ext cx="1596" cy="240"/>
              <a:chOff x="2244" y="1458"/>
              <a:chExt cx="1596" cy="240"/>
            </a:xfrm>
          </p:grpSpPr>
          <p:sp>
            <p:nvSpPr>
              <p:cNvPr id="11312" name="Rectangle 18"/>
              <p:cNvSpPr>
                <a:spLocks noChangeArrowheads="1"/>
              </p:cNvSpPr>
              <p:nvPr/>
            </p:nvSpPr>
            <p:spPr bwMode="auto">
              <a:xfrm>
                <a:off x="2244" y="1458"/>
                <a:ext cx="1572"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292" dirty="0">
                  <a:solidFill>
                    <a:srgbClr val="000000"/>
                  </a:solidFill>
                  <a:latin typeface="+mn-lt"/>
                </a:endParaRPr>
              </a:p>
            </p:txBody>
          </p:sp>
          <p:sp>
            <p:nvSpPr>
              <p:cNvPr id="11313" name="Text Box 19"/>
              <p:cNvSpPr txBox="1">
                <a:spLocks noChangeArrowheads="1"/>
              </p:cNvSpPr>
              <p:nvPr/>
            </p:nvSpPr>
            <p:spPr bwMode="auto">
              <a:xfrm>
                <a:off x="2292" y="1458"/>
                <a:ext cx="15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662" dirty="0">
                    <a:solidFill>
                      <a:srgbClr val="000000"/>
                    </a:solidFill>
                    <a:latin typeface="+mn-lt"/>
                  </a:rPr>
                  <a:t>Material and Member</a:t>
                </a:r>
                <a:endParaRPr lang="en-US" sz="1662" dirty="0">
                  <a:solidFill>
                    <a:srgbClr val="000000"/>
                  </a:solidFill>
                  <a:latin typeface="+mn-lt"/>
                </a:endParaRPr>
              </a:p>
            </p:txBody>
          </p:sp>
        </p:grpSp>
        <p:sp>
          <p:nvSpPr>
            <p:cNvPr id="11308" name="Text Box 23"/>
            <p:cNvSpPr txBox="1">
              <a:spLocks noChangeArrowheads="1"/>
            </p:cNvSpPr>
            <p:nvPr/>
          </p:nvSpPr>
          <p:spPr bwMode="auto">
            <a:xfrm>
              <a:off x="2518" y="2206"/>
              <a:ext cx="978" cy="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spcAft>
                  <a:spcPct val="0"/>
                </a:spcAft>
                <a:buClr>
                  <a:srgbClr val="009B9B"/>
                </a:buClr>
                <a:buSzPct val="80000"/>
                <a:buFont typeface="Wingdings" panose="05000000000000000000" pitchFamily="2" charset="2"/>
                <a:buNone/>
              </a:pPr>
              <a:r>
                <a:rPr lang="en-GB" sz="1292" b="0" dirty="0">
                  <a:solidFill>
                    <a:srgbClr val="000000"/>
                  </a:solidFill>
                  <a:latin typeface="+mn-lt"/>
                </a:rPr>
                <a:t>Extruded Al alloy</a:t>
              </a:r>
              <a:endParaRPr lang="en-GB" sz="1477" b="0" dirty="0">
                <a:solidFill>
                  <a:srgbClr val="000000"/>
                </a:solidFill>
                <a:latin typeface="+mn-lt"/>
              </a:endParaRPr>
            </a:p>
            <a:p>
              <a:pPr>
                <a:spcBef>
                  <a:spcPct val="50000"/>
                </a:spcBef>
                <a:spcAft>
                  <a:spcPct val="0"/>
                </a:spcAft>
                <a:buClr>
                  <a:srgbClr val="009B9B"/>
                </a:buClr>
                <a:buSzPct val="80000"/>
                <a:buFont typeface="Wingdings" panose="05000000000000000000" pitchFamily="2" charset="2"/>
                <a:buNone/>
              </a:pPr>
              <a:r>
                <a:rPr lang="en-GB" sz="1292" b="0" dirty="0">
                  <a:solidFill>
                    <a:srgbClr val="000000"/>
                  </a:solidFill>
                  <a:latin typeface="+mn-lt"/>
                </a:rPr>
                <a:t>Pultruded GFRP</a:t>
              </a:r>
            </a:p>
            <a:p>
              <a:pPr>
                <a:spcBef>
                  <a:spcPct val="50000"/>
                </a:spcBef>
                <a:spcAft>
                  <a:spcPct val="0"/>
                </a:spcAft>
                <a:buClr>
                  <a:srgbClr val="009B9B"/>
                </a:buClr>
                <a:buSzPct val="80000"/>
                <a:buFont typeface="Wingdings" panose="05000000000000000000" pitchFamily="2" charset="2"/>
                <a:buNone/>
              </a:pPr>
              <a:r>
                <a:rPr lang="en-GB" sz="1292" dirty="0">
                  <a:solidFill>
                    <a:schemeClr val="accent1"/>
                  </a:solidFill>
                  <a:latin typeface="+mn-lt"/>
                </a:rPr>
                <a:t>Structural steel</a:t>
              </a:r>
              <a:endParaRPr lang="en-GB" sz="1292" b="0" dirty="0">
                <a:solidFill>
                  <a:schemeClr val="accent1"/>
                </a:solidFill>
                <a:latin typeface="+mn-lt"/>
              </a:endParaRPr>
            </a:p>
          </p:txBody>
        </p:sp>
        <p:grpSp>
          <p:nvGrpSpPr>
            <p:cNvPr id="11309" name="Group 93"/>
            <p:cNvGrpSpPr>
              <a:grpSpLocks/>
            </p:cNvGrpSpPr>
            <p:nvPr/>
          </p:nvGrpSpPr>
          <p:grpSpPr bwMode="auto">
            <a:xfrm>
              <a:off x="2198" y="2166"/>
              <a:ext cx="274" cy="652"/>
              <a:chOff x="2134" y="2166"/>
              <a:chExt cx="402" cy="588"/>
            </a:xfrm>
          </p:grpSpPr>
          <p:sp>
            <p:nvSpPr>
              <p:cNvPr id="11310" name="Line 30"/>
              <p:cNvSpPr>
                <a:spLocks noChangeShapeType="1"/>
              </p:cNvSpPr>
              <p:nvPr/>
            </p:nvSpPr>
            <p:spPr bwMode="auto">
              <a:xfrm flipV="1">
                <a:off x="2134" y="2166"/>
                <a:ext cx="378" cy="29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662" dirty="0"/>
              </a:p>
            </p:txBody>
          </p:sp>
          <p:sp>
            <p:nvSpPr>
              <p:cNvPr id="11311" name="Line 31"/>
              <p:cNvSpPr>
                <a:spLocks noChangeShapeType="1"/>
              </p:cNvSpPr>
              <p:nvPr/>
            </p:nvSpPr>
            <p:spPr bwMode="auto">
              <a:xfrm>
                <a:off x="2134" y="2472"/>
                <a:ext cx="402" cy="2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662" dirty="0"/>
              </a:p>
            </p:txBody>
          </p:sp>
        </p:grpSp>
      </p:grpSp>
      <p:grpSp>
        <p:nvGrpSpPr>
          <p:cNvPr id="10" name="Group 92"/>
          <p:cNvGrpSpPr>
            <a:grpSpLocks/>
          </p:cNvGrpSpPr>
          <p:nvPr/>
        </p:nvGrpSpPr>
        <p:grpSpPr bwMode="auto">
          <a:xfrm>
            <a:off x="7032381" y="2633511"/>
            <a:ext cx="3473322" cy="3456843"/>
            <a:chOff x="3470" y="1360"/>
            <a:chExt cx="2188" cy="2359"/>
          </a:xfrm>
        </p:grpSpPr>
        <p:grpSp>
          <p:nvGrpSpPr>
            <p:cNvPr id="11295" name="Group 14"/>
            <p:cNvGrpSpPr>
              <a:grpSpLocks/>
            </p:cNvGrpSpPr>
            <p:nvPr/>
          </p:nvGrpSpPr>
          <p:grpSpPr bwMode="auto">
            <a:xfrm>
              <a:off x="4015" y="1360"/>
              <a:ext cx="1200" cy="243"/>
              <a:chOff x="3735" y="682"/>
              <a:chExt cx="1200" cy="243"/>
            </a:xfrm>
          </p:grpSpPr>
          <p:sp>
            <p:nvSpPr>
              <p:cNvPr id="11305" name="Rectangle 15"/>
              <p:cNvSpPr>
                <a:spLocks noChangeArrowheads="1"/>
              </p:cNvSpPr>
              <p:nvPr/>
            </p:nvSpPr>
            <p:spPr bwMode="auto">
              <a:xfrm>
                <a:off x="3857" y="682"/>
                <a:ext cx="912"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292" dirty="0">
                  <a:solidFill>
                    <a:srgbClr val="000000"/>
                  </a:solidFill>
                  <a:latin typeface="+mn-lt"/>
                </a:endParaRPr>
              </a:p>
            </p:txBody>
          </p:sp>
          <p:sp>
            <p:nvSpPr>
              <p:cNvPr id="11306" name="Text Box 16"/>
              <p:cNvSpPr txBox="1">
                <a:spLocks noChangeArrowheads="1"/>
              </p:cNvSpPr>
              <p:nvPr/>
            </p:nvSpPr>
            <p:spPr bwMode="auto">
              <a:xfrm>
                <a:off x="3735" y="694"/>
                <a:ext cx="1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50000"/>
                  </a:spcBef>
                  <a:spcAft>
                    <a:spcPct val="0"/>
                  </a:spcAft>
                  <a:buClr>
                    <a:srgbClr val="009B9B"/>
                  </a:buClr>
                  <a:buSzPct val="80000"/>
                  <a:buFont typeface="Wingdings" panose="05000000000000000000" pitchFamily="2" charset="2"/>
                  <a:buNone/>
                </a:pPr>
                <a:r>
                  <a:rPr lang="en-GB" sz="1662" dirty="0">
                    <a:solidFill>
                      <a:srgbClr val="000000"/>
                    </a:solidFill>
                    <a:latin typeface="+mn-lt"/>
                  </a:rPr>
                  <a:t>Attributes</a:t>
                </a:r>
                <a:endParaRPr lang="en-GB" sz="1662" b="0" dirty="0">
                  <a:solidFill>
                    <a:srgbClr val="000000"/>
                  </a:solidFill>
                  <a:latin typeface="+mn-lt"/>
                </a:endParaRPr>
              </a:p>
            </p:txBody>
          </p:sp>
        </p:grpSp>
        <p:grpSp>
          <p:nvGrpSpPr>
            <p:cNvPr id="11296" name="Group 91"/>
            <p:cNvGrpSpPr>
              <a:grpSpLocks/>
            </p:cNvGrpSpPr>
            <p:nvPr/>
          </p:nvGrpSpPr>
          <p:grpSpPr bwMode="auto">
            <a:xfrm>
              <a:off x="3470" y="1966"/>
              <a:ext cx="256" cy="1142"/>
              <a:chOff x="3430" y="1974"/>
              <a:chExt cx="456" cy="1110"/>
            </a:xfrm>
          </p:grpSpPr>
          <p:sp>
            <p:nvSpPr>
              <p:cNvPr id="11303" name="Line 34"/>
              <p:cNvSpPr>
                <a:spLocks noChangeShapeType="1"/>
              </p:cNvSpPr>
              <p:nvPr/>
            </p:nvSpPr>
            <p:spPr bwMode="auto">
              <a:xfrm flipV="1">
                <a:off x="3430" y="1974"/>
                <a:ext cx="402" cy="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662" dirty="0"/>
              </a:p>
            </p:txBody>
          </p:sp>
          <p:sp>
            <p:nvSpPr>
              <p:cNvPr id="11304" name="Line 35"/>
              <p:cNvSpPr>
                <a:spLocks noChangeShapeType="1"/>
              </p:cNvSpPr>
              <p:nvPr/>
            </p:nvSpPr>
            <p:spPr bwMode="auto">
              <a:xfrm>
                <a:off x="3442" y="2586"/>
                <a:ext cx="444" cy="4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1662" dirty="0"/>
              </a:p>
            </p:txBody>
          </p:sp>
        </p:grpSp>
        <p:sp>
          <p:nvSpPr>
            <p:cNvPr id="11297" name="AutoShape 36"/>
            <p:cNvSpPr>
              <a:spLocks/>
            </p:cNvSpPr>
            <p:nvPr/>
          </p:nvSpPr>
          <p:spPr bwMode="auto">
            <a:xfrm rot="5429615">
              <a:off x="4553" y="2636"/>
              <a:ext cx="160" cy="1392"/>
            </a:xfrm>
            <a:prstGeom prst="rightBrace">
              <a:avLst>
                <a:gd name="adj1" fmla="val 69439"/>
                <a:gd name="adj2" fmla="val 50000"/>
              </a:avLst>
            </a:pr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83077" tIns="43200" rIns="83077" bIns="43200"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292" dirty="0">
                <a:solidFill>
                  <a:srgbClr val="000000"/>
                </a:solidFill>
                <a:latin typeface="+mn-lt"/>
              </a:endParaRPr>
            </a:p>
          </p:txBody>
        </p:sp>
        <p:sp>
          <p:nvSpPr>
            <p:cNvPr id="11298" name="Text Box 37"/>
            <p:cNvSpPr txBox="1">
              <a:spLocks noChangeArrowheads="1"/>
            </p:cNvSpPr>
            <p:nvPr/>
          </p:nvSpPr>
          <p:spPr bwMode="auto">
            <a:xfrm>
              <a:off x="4121" y="3507"/>
              <a:ext cx="10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83077" tIns="43200" rIns="83077" bIns="43200"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US" sz="1477" i="1" dirty="0">
                  <a:solidFill>
                    <a:srgbClr val="000000"/>
                  </a:solidFill>
                  <a:latin typeface="+mn-lt"/>
                </a:rPr>
                <a:t>A record</a:t>
              </a:r>
            </a:p>
          </p:txBody>
        </p:sp>
        <p:sp>
          <p:nvSpPr>
            <p:cNvPr id="11299" name="AutoShape 38"/>
            <p:cNvSpPr>
              <a:spLocks noChangeArrowheads="1"/>
            </p:cNvSpPr>
            <p:nvPr/>
          </p:nvSpPr>
          <p:spPr bwMode="auto">
            <a:xfrm>
              <a:off x="3791" y="1852"/>
              <a:ext cx="1867" cy="1336"/>
            </a:xfrm>
            <a:prstGeom prst="roundRect">
              <a:avLst>
                <a:gd name="adj" fmla="val 8157"/>
              </a:avLst>
            </a:prstGeom>
            <a:solidFill>
              <a:schemeClr val="tx2">
                <a:lumMod val="20000"/>
                <a:lumOff val="80000"/>
                <a:alpha val="50195"/>
              </a:schemeClr>
            </a:solidFill>
            <a:ln w="19050">
              <a:solidFill>
                <a:schemeClr val="accent1"/>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nSpc>
                  <a:spcPct val="80000"/>
                </a:lnSpc>
                <a:spcBef>
                  <a:spcPct val="50000"/>
                </a:spcBef>
                <a:spcAft>
                  <a:spcPct val="50000"/>
                </a:spcAft>
                <a:buClr>
                  <a:srgbClr val="009B9B"/>
                </a:buClr>
                <a:buSzPct val="80000"/>
                <a:buFont typeface="Wingdings" panose="05000000000000000000" pitchFamily="2" charset="2"/>
                <a:buNone/>
              </a:pPr>
              <a:r>
                <a:rPr lang="en-GB" sz="1477" i="1" dirty="0">
                  <a:solidFill>
                    <a:srgbClr val="A50021"/>
                  </a:solidFill>
                  <a:latin typeface="+mn-lt"/>
                </a:rPr>
                <a:t>     </a:t>
              </a:r>
              <a:r>
                <a:rPr lang="en-GB" sz="1477" i="1" dirty="0">
                  <a:solidFill>
                    <a:schemeClr val="accent4"/>
                  </a:solidFill>
                  <a:latin typeface="+mn-lt"/>
                </a:rPr>
                <a:t>Steel universal joist</a:t>
              </a:r>
            </a:p>
            <a:p>
              <a:pPr>
                <a:lnSpc>
                  <a:spcPct val="80000"/>
                </a:lnSpc>
                <a:spcBef>
                  <a:spcPct val="50000"/>
                </a:spcBef>
                <a:spcAft>
                  <a:spcPct val="50000"/>
                </a:spcAft>
                <a:buClrTx/>
                <a:buSzPct val="115000"/>
                <a:buFontTx/>
                <a:buChar char="•"/>
              </a:pPr>
              <a:r>
                <a:rPr lang="en-GB" sz="1292" b="0" dirty="0">
                  <a:solidFill>
                    <a:srgbClr val="000000"/>
                  </a:solidFill>
                  <a:latin typeface="+mn-lt"/>
                </a:rPr>
                <a:t> </a:t>
              </a:r>
              <a:r>
                <a:rPr lang="en-GB" sz="1292" dirty="0">
                  <a:solidFill>
                    <a:srgbClr val="000000"/>
                  </a:solidFill>
                  <a:latin typeface="+mn-lt"/>
                </a:rPr>
                <a:t>General properties:</a:t>
              </a:r>
              <a:r>
                <a:rPr lang="en-GB" sz="1292" b="0" dirty="0">
                  <a:solidFill>
                    <a:srgbClr val="000000"/>
                  </a:solidFill>
                  <a:latin typeface="+mn-lt"/>
                </a:rPr>
                <a:t> </a:t>
              </a:r>
              <a:r>
                <a:rPr lang="en-GB" sz="1292" b="0" dirty="0">
                  <a:solidFill>
                    <a:srgbClr val="000000"/>
                  </a:solidFill>
                  <a:latin typeface="+mn-lt"/>
                  <a:sym typeface="Symbol" panose="05050102010706020507" pitchFamily="18" charset="2"/>
                </a:rPr>
                <a:t>, </a:t>
              </a:r>
              <a:r>
                <a:rPr lang="en-GB" sz="1292" b="0" dirty="0">
                  <a:solidFill>
                    <a:srgbClr val="000000"/>
                  </a:solidFill>
                  <a:latin typeface="+mn-lt"/>
                </a:rPr>
                <a:t>E, </a:t>
              </a:r>
              <a:r>
                <a:rPr lang="en-GB" sz="1292" b="0" dirty="0">
                  <a:solidFill>
                    <a:srgbClr val="000000"/>
                  </a:solidFill>
                  <a:latin typeface="+mn-lt"/>
                  <a:sym typeface="Symbol" panose="05050102010706020507" pitchFamily="18" charset="2"/>
                </a:rPr>
                <a:t></a:t>
              </a:r>
              <a:r>
                <a:rPr lang="en-GB" sz="1292" b="0" baseline="-25000" dirty="0">
                  <a:solidFill>
                    <a:srgbClr val="000000"/>
                  </a:solidFill>
                  <a:latin typeface="+mn-lt"/>
                  <a:sym typeface="Symbol" panose="05050102010706020507" pitchFamily="18" charset="2"/>
                </a:rPr>
                <a:t>y</a:t>
              </a:r>
              <a:endParaRPr lang="en-GB" sz="1292" b="0" baseline="-25000" dirty="0">
                <a:solidFill>
                  <a:srgbClr val="000000"/>
                </a:solidFill>
                <a:latin typeface="+mn-lt"/>
              </a:endParaRPr>
            </a:p>
            <a:p>
              <a:pPr>
                <a:lnSpc>
                  <a:spcPct val="80000"/>
                </a:lnSpc>
                <a:spcBef>
                  <a:spcPct val="50000"/>
                </a:spcBef>
                <a:spcAft>
                  <a:spcPct val="50000"/>
                </a:spcAft>
                <a:buClrTx/>
                <a:buSzPct val="115000"/>
                <a:buFontTx/>
                <a:buChar char="•"/>
              </a:pPr>
              <a:r>
                <a:rPr lang="en-GB" sz="1292" b="0" dirty="0">
                  <a:solidFill>
                    <a:srgbClr val="000000"/>
                  </a:solidFill>
                  <a:latin typeface="+mn-lt"/>
                </a:rPr>
                <a:t> </a:t>
              </a:r>
              <a:r>
                <a:rPr lang="en-GB" sz="1292" dirty="0">
                  <a:solidFill>
                    <a:srgbClr val="000000"/>
                  </a:solidFill>
                  <a:latin typeface="+mn-lt"/>
                </a:rPr>
                <a:t>Dimensions:</a:t>
              </a:r>
              <a:r>
                <a:rPr lang="en-GB" sz="1292" b="0" dirty="0">
                  <a:solidFill>
                    <a:srgbClr val="000000"/>
                  </a:solidFill>
                  <a:latin typeface="+mn-lt"/>
                </a:rPr>
                <a:t> Max Depth, width,...</a:t>
              </a:r>
            </a:p>
            <a:p>
              <a:pPr>
                <a:lnSpc>
                  <a:spcPct val="80000"/>
                </a:lnSpc>
                <a:spcBef>
                  <a:spcPct val="50000"/>
                </a:spcBef>
                <a:spcAft>
                  <a:spcPct val="50000"/>
                </a:spcAft>
                <a:buClrTx/>
                <a:buSzPct val="115000"/>
                <a:buFontTx/>
                <a:buChar char="•"/>
              </a:pPr>
              <a:r>
                <a:rPr lang="en-GB" sz="1292" b="0" dirty="0">
                  <a:solidFill>
                    <a:srgbClr val="000000"/>
                  </a:solidFill>
                  <a:latin typeface="+mn-lt"/>
                </a:rPr>
                <a:t> </a:t>
              </a:r>
              <a:r>
                <a:rPr lang="en-GB" sz="1292" dirty="0">
                  <a:solidFill>
                    <a:srgbClr val="000000"/>
                  </a:solidFill>
                  <a:latin typeface="+mn-lt"/>
                </a:rPr>
                <a:t>Section props</a:t>
              </a:r>
              <a:r>
                <a:rPr lang="en-GB" sz="1292" b="0" dirty="0">
                  <a:solidFill>
                    <a:srgbClr val="000000"/>
                  </a:solidFill>
                  <a:latin typeface="+mn-lt"/>
                </a:rPr>
                <a:t>.:  Area, I, Z, K, Q ...</a:t>
              </a:r>
            </a:p>
            <a:p>
              <a:pPr>
                <a:lnSpc>
                  <a:spcPct val="80000"/>
                </a:lnSpc>
                <a:spcBef>
                  <a:spcPct val="50000"/>
                </a:spcBef>
                <a:spcAft>
                  <a:spcPct val="50000"/>
                </a:spcAft>
                <a:buClrTx/>
                <a:buSzPct val="115000"/>
                <a:buFontTx/>
                <a:buChar char="•"/>
              </a:pPr>
              <a:r>
                <a:rPr lang="en-GB" sz="1292" b="0" dirty="0">
                  <a:solidFill>
                    <a:srgbClr val="000000"/>
                  </a:solidFill>
                  <a:latin typeface="+mn-lt"/>
                </a:rPr>
                <a:t> </a:t>
              </a:r>
              <a:r>
                <a:rPr lang="en-GB" sz="1292" dirty="0">
                  <a:solidFill>
                    <a:srgbClr val="000000"/>
                  </a:solidFill>
                  <a:latin typeface="+mn-lt"/>
                </a:rPr>
                <a:t>Structural props</a:t>
              </a:r>
              <a:r>
                <a:rPr lang="en-GB" sz="1292" b="0" dirty="0">
                  <a:solidFill>
                    <a:srgbClr val="000000"/>
                  </a:solidFill>
                  <a:latin typeface="+mn-lt"/>
                </a:rPr>
                <a:t>.: EI,</a:t>
              </a:r>
              <a:r>
                <a:rPr lang="en-GB" sz="1292" b="0" dirty="0">
                  <a:solidFill>
                    <a:srgbClr val="000000"/>
                  </a:solidFill>
                  <a:latin typeface="+mn-lt"/>
                  <a:sym typeface="Symbol" panose="05050102010706020507" pitchFamily="18" charset="2"/>
                </a:rPr>
                <a:t> </a:t>
              </a:r>
              <a:r>
                <a:rPr lang="en-GB" sz="1292" b="0" baseline="-25000" dirty="0">
                  <a:solidFill>
                    <a:srgbClr val="000000"/>
                  </a:solidFill>
                  <a:latin typeface="+mn-lt"/>
                  <a:sym typeface="Symbol" panose="05050102010706020507" pitchFamily="18" charset="2"/>
                </a:rPr>
                <a:t>y </a:t>
              </a:r>
              <a:r>
                <a:rPr lang="en-GB" sz="1292" b="0" dirty="0">
                  <a:solidFill>
                    <a:srgbClr val="000000"/>
                  </a:solidFill>
                  <a:latin typeface="+mn-lt"/>
                </a:rPr>
                <a:t>Z, ...</a:t>
              </a:r>
              <a:endParaRPr lang="en-GB" sz="738" b="0" dirty="0">
                <a:solidFill>
                  <a:srgbClr val="000000"/>
                </a:solidFill>
                <a:latin typeface="+mn-lt"/>
              </a:endParaRPr>
            </a:p>
          </p:txBody>
        </p:sp>
      </p:grpSp>
      <p:sp>
        <p:nvSpPr>
          <p:cNvPr id="11271" name="Text Box 73"/>
          <p:cNvSpPr txBox="1">
            <a:spLocks noChangeArrowheads="1"/>
          </p:cNvSpPr>
          <p:nvPr/>
        </p:nvSpPr>
        <p:spPr bwMode="auto">
          <a:xfrm>
            <a:off x="1828729" y="1502021"/>
            <a:ext cx="2086708" cy="53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US" sz="1477" dirty="0">
                <a:solidFill>
                  <a:srgbClr val="000000"/>
                </a:solidFill>
                <a:latin typeface="+mn-lt"/>
              </a:rPr>
              <a:t>Standard</a:t>
            </a:r>
          </a:p>
          <a:p>
            <a:pPr algn="ctr">
              <a:spcBef>
                <a:spcPct val="0"/>
              </a:spcBef>
              <a:spcAft>
                <a:spcPct val="0"/>
              </a:spcAft>
              <a:buClr>
                <a:srgbClr val="009B9B"/>
              </a:buClr>
              <a:buSzPct val="80000"/>
              <a:buFont typeface="Wingdings" panose="05000000000000000000" pitchFamily="2" charset="2"/>
              <a:buNone/>
            </a:pPr>
            <a:r>
              <a:rPr lang="en-US" sz="1477" dirty="0">
                <a:solidFill>
                  <a:srgbClr val="000000"/>
                </a:solidFill>
                <a:latin typeface="+mn-lt"/>
              </a:rPr>
              <a:t>prismatic sections</a:t>
            </a:r>
            <a:r>
              <a:rPr lang="en-US" sz="1662" dirty="0">
                <a:solidFill>
                  <a:srgbClr val="000000"/>
                </a:solidFill>
                <a:latin typeface="+mn-lt"/>
              </a:rPr>
              <a:t> </a:t>
            </a:r>
          </a:p>
        </p:txBody>
      </p:sp>
      <p:sp>
        <p:nvSpPr>
          <p:cNvPr id="64" name="Rectangle 62">
            <a:extLst>
              <a:ext uri="{FF2B5EF4-FFF2-40B4-BE49-F238E27FC236}">
                <a16:creationId xmlns:a16="http://schemas.microsoft.com/office/drawing/2014/main" id="{C47CAD9A-4331-4B51-8145-F0695C85BE8A}"/>
              </a:ext>
            </a:extLst>
          </p:cNvPr>
          <p:cNvSpPr>
            <a:spLocks noChangeArrowheads="1"/>
          </p:cNvSpPr>
          <p:nvPr/>
        </p:nvSpPr>
        <p:spPr bwMode="auto">
          <a:xfrm>
            <a:off x="9657664" y="1488150"/>
            <a:ext cx="222770" cy="5407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292" dirty="0">
              <a:solidFill>
                <a:srgbClr val="000000"/>
              </a:solidFill>
              <a:latin typeface="+mn-lt"/>
            </a:endParaRPr>
          </a:p>
        </p:txBody>
      </p:sp>
      <p:sp>
        <p:nvSpPr>
          <p:cNvPr id="68" name="Rectangle 62">
            <a:extLst>
              <a:ext uri="{FF2B5EF4-FFF2-40B4-BE49-F238E27FC236}">
                <a16:creationId xmlns:a16="http://schemas.microsoft.com/office/drawing/2014/main" id="{12FCF4D8-BDA8-4E44-95F4-8464C8477E3E}"/>
              </a:ext>
            </a:extLst>
          </p:cNvPr>
          <p:cNvSpPr>
            <a:spLocks noChangeArrowheads="1"/>
          </p:cNvSpPr>
          <p:nvPr/>
        </p:nvSpPr>
        <p:spPr bwMode="auto">
          <a:xfrm>
            <a:off x="9554561" y="1486564"/>
            <a:ext cx="222770" cy="5407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292" dirty="0">
              <a:solidFill>
                <a:srgbClr val="000000"/>
              </a:solidFill>
              <a:latin typeface="+mn-lt"/>
            </a:endParaRPr>
          </a:p>
        </p:txBody>
      </p:sp>
      <p:sp>
        <p:nvSpPr>
          <p:cNvPr id="71" name="Rectangle 62">
            <a:extLst>
              <a:ext uri="{FF2B5EF4-FFF2-40B4-BE49-F238E27FC236}">
                <a16:creationId xmlns:a16="http://schemas.microsoft.com/office/drawing/2014/main" id="{23D892D3-210F-480A-9C85-A2ACD9E776CB}"/>
              </a:ext>
            </a:extLst>
          </p:cNvPr>
          <p:cNvSpPr>
            <a:spLocks noChangeArrowheads="1"/>
          </p:cNvSpPr>
          <p:nvPr/>
        </p:nvSpPr>
        <p:spPr bwMode="auto">
          <a:xfrm>
            <a:off x="10023344" y="2341004"/>
            <a:ext cx="222770" cy="5407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292" dirty="0">
              <a:solidFill>
                <a:srgbClr val="000000"/>
              </a:solidFill>
              <a:latin typeface="+mn-lt"/>
            </a:endParaRPr>
          </a:p>
        </p:txBody>
      </p:sp>
      <p:grpSp>
        <p:nvGrpSpPr>
          <p:cNvPr id="8" name="Group 7">
            <a:extLst>
              <a:ext uri="{FF2B5EF4-FFF2-40B4-BE49-F238E27FC236}">
                <a16:creationId xmlns:a16="http://schemas.microsoft.com/office/drawing/2014/main" id="{37D7D056-0C5C-4512-A91E-F8376E6143D8}"/>
              </a:ext>
            </a:extLst>
          </p:cNvPr>
          <p:cNvGrpSpPr/>
          <p:nvPr/>
        </p:nvGrpSpPr>
        <p:grpSpPr>
          <a:xfrm>
            <a:off x="4086960" y="1458059"/>
            <a:ext cx="5926097" cy="945637"/>
            <a:chOff x="2562959" y="1362808"/>
            <a:chExt cx="5926097" cy="945637"/>
          </a:xfrm>
        </p:grpSpPr>
        <p:sp>
          <p:nvSpPr>
            <p:cNvPr id="11273" name="Rectangle 52"/>
            <p:cNvSpPr>
              <a:spLocks noChangeArrowheads="1"/>
            </p:cNvSpPr>
            <p:nvPr/>
          </p:nvSpPr>
          <p:spPr bwMode="auto">
            <a:xfrm>
              <a:off x="2562959" y="1415562"/>
              <a:ext cx="386916" cy="677008"/>
            </a:xfrm>
            <a:prstGeom prst="rect">
              <a:avLst/>
            </a:prstGeom>
            <a:gradFill rotWithShape="0">
              <a:gsLst>
                <a:gs pos="0">
                  <a:srgbClr val="5E5E76"/>
                </a:gs>
                <a:gs pos="50000">
                  <a:srgbClr val="CCCCFF"/>
                </a:gs>
                <a:gs pos="100000">
                  <a:srgbClr val="5E5E76"/>
                </a:gs>
              </a:gsLst>
              <a:lin ang="2700000" scaled="1"/>
            </a:gradFill>
            <a:ln w="9525">
              <a:solidFill>
                <a:schemeClr val="tx1"/>
              </a:solidFill>
              <a:miter lim="800000"/>
              <a:headEnd/>
              <a:tailEnd/>
            </a:ln>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292" dirty="0">
                <a:solidFill>
                  <a:srgbClr val="000000"/>
                </a:solidFill>
                <a:latin typeface="+mn-lt"/>
              </a:endParaRPr>
            </a:p>
          </p:txBody>
        </p:sp>
        <p:grpSp>
          <p:nvGrpSpPr>
            <p:cNvPr id="11274" name="Group 89"/>
            <p:cNvGrpSpPr>
              <a:grpSpLocks/>
            </p:cNvGrpSpPr>
            <p:nvPr/>
          </p:nvGrpSpPr>
          <p:grpSpPr bwMode="auto">
            <a:xfrm>
              <a:off x="3196094" y="1415562"/>
              <a:ext cx="386916" cy="677008"/>
              <a:chOff x="2046" y="786"/>
              <a:chExt cx="264" cy="462"/>
            </a:xfrm>
          </p:grpSpPr>
          <p:sp>
            <p:nvSpPr>
              <p:cNvPr id="11293" name="Rectangle 53"/>
              <p:cNvSpPr>
                <a:spLocks noChangeArrowheads="1"/>
              </p:cNvSpPr>
              <p:nvPr/>
            </p:nvSpPr>
            <p:spPr bwMode="auto">
              <a:xfrm>
                <a:off x="2046" y="786"/>
                <a:ext cx="264" cy="462"/>
              </a:xfrm>
              <a:prstGeom prst="rect">
                <a:avLst/>
              </a:prstGeom>
              <a:gradFill rotWithShape="0">
                <a:gsLst>
                  <a:gs pos="0">
                    <a:srgbClr val="5E5E76"/>
                  </a:gs>
                  <a:gs pos="50000">
                    <a:srgbClr val="CCCCFF"/>
                  </a:gs>
                  <a:gs pos="100000">
                    <a:srgbClr val="5E5E76"/>
                  </a:gs>
                </a:gsLst>
                <a:lin ang="2700000" scaled="1"/>
              </a:gradFill>
              <a:ln w="9525">
                <a:solidFill>
                  <a:schemeClr val="tx1"/>
                </a:solidFill>
                <a:miter lim="800000"/>
                <a:headEnd/>
                <a:tailEnd/>
              </a:ln>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292" dirty="0">
                  <a:solidFill>
                    <a:srgbClr val="000000"/>
                  </a:solidFill>
                  <a:latin typeface="+mn-lt"/>
                </a:endParaRPr>
              </a:p>
            </p:txBody>
          </p:sp>
          <p:sp>
            <p:nvSpPr>
              <p:cNvPr id="11294" name="Rectangle 55"/>
              <p:cNvSpPr>
                <a:spLocks noChangeArrowheads="1"/>
              </p:cNvSpPr>
              <p:nvPr/>
            </p:nvSpPr>
            <p:spPr bwMode="auto">
              <a:xfrm>
                <a:off x="2079" y="810"/>
                <a:ext cx="198" cy="408"/>
              </a:xfrm>
              <a:prstGeom prst="rect">
                <a:avLst/>
              </a:prstGeom>
              <a:solidFill>
                <a:schemeClr val="bg1"/>
              </a:solidFill>
              <a:ln w="9525">
                <a:solidFill>
                  <a:schemeClr val="tx1"/>
                </a:solidFill>
                <a:miter lim="800000"/>
                <a:headEnd/>
                <a:tailEnd/>
              </a:ln>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292" dirty="0">
                  <a:solidFill>
                    <a:srgbClr val="000000"/>
                  </a:solidFill>
                  <a:latin typeface="+mn-lt"/>
                </a:endParaRPr>
              </a:p>
            </p:txBody>
          </p:sp>
        </p:grpSp>
        <p:sp>
          <p:nvSpPr>
            <p:cNvPr id="11275" name="Oval 56"/>
            <p:cNvSpPr>
              <a:spLocks noChangeArrowheads="1"/>
            </p:cNvSpPr>
            <p:nvPr/>
          </p:nvSpPr>
          <p:spPr bwMode="auto">
            <a:xfrm>
              <a:off x="3820435" y="1415562"/>
              <a:ext cx="685896" cy="677008"/>
            </a:xfrm>
            <a:prstGeom prst="ellipse">
              <a:avLst/>
            </a:prstGeom>
            <a:gradFill rotWithShape="0">
              <a:gsLst>
                <a:gs pos="0">
                  <a:srgbClr val="5E5E76"/>
                </a:gs>
                <a:gs pos="50000">
                  <a:srgbClr val="CCCCFF"/>
                </a:gs>
                <a:gs pos="100000">
                  <a:srgbClr val="5E5E76"/>
                </a:gs>
              </a:gsLst>
              <a:lin ang="2700000" scaled="1"/>
            </a:gradFill>
            <a:ln w="9525">
              <a:solidFill>
                <a:schemeClr val="tx1"/>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292" dirty="0">
                <a:solidFill>
                  <a:srgbClr val="000000"/>
                </a:solidFill>
                <a:latin typeface="+mn-lt"/>
              </a:endParaRPr>
            </a:p>
          </p:txBody>
        </p:sp>
        <p:grpSp>
          <p:nvGrpSpPr>
            <p:cNvPr id="11276" name="Group 79"/>
            <p:cNvGrpSpPr>
              <a:grpSpLocks/>
            </p:cNvGrpSpPr>
            <p:nvPr/>
          </p:nvGrpSpPr>
          <p:grpSpPr bwMode="auto">
            <a:xfrm>
              <a:off x="4683667" y="1424354"/>
              <a:ext cx="658050" cy="677008"/>
              <a:chOff x="3061" y="792"/>
              <a:chExt cx="449" cy="462"/>
            </a:xfrm>
          </p:grpSpPr>
          <p:sp>
            <p:nvSpPr>
              <p:cNvPr id="11291" name="Oval 57"/>
              <p:cNvSpPr>
                <a:spLocks noChangeArrowheads="1"/>
              </p:cNvSpPr>
              <p:nvPr/>
            </p:nvSpPr>
            <p:spPr bwMode="auto">
              <a:xfrm>
                <a:off x="3061" y="792"/>
                <a:ext cx="449" cy="462"/>
              </a:xfrm>
              <a:prstGeom prst="ellipse">
                <a:avLst/>
              </a:prstGeom>
              <a:gradFill rotWithShape="0">
                <a:gsLst>
                  <a:gs pos="0">
                    <a:srgbClr val="5E5E76"/>
                  </a:gs>
                  <a:gs pos="50000">
                    <a:srgbClr val="CCCCFF"/>
                  </a:gs>
                  <a:gs pos="100000">
                    <a:srgbClr val="5E5E76"/>
                  </a:gs>
                </a:gsLst>
                <a:lin ang="2700000" scaled="1"/>
              </a:gradFill>
              <a:ln w="9525">
                <a:solidFill>
                  <a:schemeClr val="tx1"/>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292" dirty="0">
                  <a:solidFill>
                    <a:srgbClr val="000000"/>
                  </a:solidFill>
                  <a:latin typeface="+mn-lt"/>
                </a:endParaRPr>
              </a:p>
            </p:txBody>
          </p:sp>
          <p:sp>
            <p:nvSpPr>
              <p:cNvPr id="11292" name="Oval 59"/>
              <p:cNvSpPr>
                <a:spLocks noChangeArrowheads="1"/>
              </p:cNvSpPr>
              <p:nvPr/>
            </p:nvSpPr>
            <p:spPr bwMode="auto">
              <a:xfrm>
                <a:off x="3107" y="840"/>
                <a:ext cx="357" cy="360"/>
              </a:xfrm>
              <a:prstGeom prst="ellipse">
                <a:avLst/>
              </a:prstGeom>
              <a:solidFill>
                <a:schemeClr val="bg1"/>
              </a:solidFill>
              <a:ln w="9525">
                <a:solidFill>
                  <a:schemeClr val="tx1"/>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292" dirty="0">
                  <a:solidFill>
                    <a:srgbClr val="000000"/>
                  </a:solidFill>
                  <a:latin typeface="+mn-lt"/>
                </a:endParaRPr>
              </a:p>
            </p:txBody>
          </p:sp>
        </p:grpSp>
        <p:grpSp>
          <p:nvGrpSpPr>
            <p:cNvPr id="11277" name="Group 88"/>
            <p:cNvGrpSpPr>
              <a:grpSpLocks/>
            </p:cNvGrpSpPr>
            <p:nvPr/>
          </p:nvGrpSpPr>
          <p:grpSpPr bwMode="auto">
            <a:xfrm>
              <a:off x="5517587" y="1424354"/>
              <a:ext cx="536406" cy="677008"/>
              <a:chOff x="3630" y="792"/>
              <a:chExt cx="366" cy="462"/>
            </a:xfrm>
          </p:grpSpPr>
          <p:sp>
            <p:nvSpPr>
              <p:cNvPr id="11286" name="Rectangle 60"/>
              <p:cNvSpPr>
                <a:spLocks noChangeArrowheads="1"/>
              </p:cNvSpPr>
              <p:nvPr/>
            </p:nvSpPr>
            <p:spPr bwMode="auto">
              <a:xfrm>
                <a:off x="3638" y="792"/>
                <a:ext cx="335" cy="462"/>
              </a:xfrm>
              <a:prstGeom prst="rect">
                <a:avLst/>
              </a:prstGeom>
              <a:gradFill rotWithShape="0">
                <a:gsLst>
                  <a:gs pos="0">
                    <a:srgbClr val="5E5E76"/>
                  </a:gs>
                  <a:gs pos="50000">
                    <a:srgbClr val="CCCCFF"/>
                  </a:gs>
                  <a:gs pos="100000">
                    <a:srgbClr val="5E5E76"/>
                  </a:gs>
                </a:gsLst>
                <a:lin ang="2700000" scaled="1"/>
              </a:gradFill>
              <a:ln w="9525">
                <a:solidFill>
                  <a:schemeClr val="tx1"/>
                </a:solidFill>
                <a:miter lim="800000"/>
                <a:headEnd/>
                <a:tailEnd/>
              </a:ln>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292" dirty="0">
                  <a:solidFill>
                    <a:srgbClr val="000000"/>
                  </a:solidFill>
                  <a:latin typeface="+mn-lt"/>
                </a:endParaRPr>
              </a:p>
            </p:txBody>
          </p:sp>
          <p:sp>
            <p:nvSpPr>
              <p:cNvPr id="11287" name="Rectangle 61"/>
              <p:cNvSpPr>
                <a:spLocks noChangeArrowheads="1"/>
              </p:cNvSpPr>
              <p:nvPr/>
            </p:nvSpPr>
            <p:spPr bwMode="auto">
              <a:xfrm>
                <a:off x="3841" y="831"/>
                <a:ext cx="155" cy="3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292" dirty="0">
                  <a:solidFill>
                    <a:srgbClr val="000000"/>
                  </a:solidFill>
                  <a:latin typeface="+mn-lt"/>
                </a:endParaRPr>
              </a:p>
            </p:txBody>
          </p:sp>
          <p:sp>
            <p:nvSpPr>
              <p:cNvPr id="11288" name="Rectangle 62"/>
              <p:cNvSpPr>
                <a:spLocks noChangeArrowheads="1"/>
              </p:cNvSpPr>
              <p:nvPr/>
            </p:nvSpPr>
            <p:spPr bwMode="auto">
              <a:xfrm>
                <a:off x="3630" y="831"/>
                <a:ext cx="152" cy="3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292" dirty="0">
                  <a:solidFill>
                    <a:srgbClr val="000000"/>
                  </a:solidFill>
                  <a:latin typeface="+mn-lt"/>
                </a:endParaRPr>
              </a:p>
            </p:txBody>
          </p:sp>
          <p:sp>
            <p:nvSpPr>
              <p:cNvPr id="11289" name="Freeform 80"/>
              <p:cNvSpPr>
                <a:spLocks/>
              </p:cNvSpPr>
              <p:nvPr/>
            </p:nvSpPr>
            <p:spPr bwMode="auto">
              <a:xfrm>
                <a:off x="3636" y="831"/>
                <a:ext cx="150" cy="375"/>
              </a:xfrm>
              <a:custGeom>
                <a:avLst/>
                <a:gdLst>
                  <a:gd name="T0" fmla="*/ 0 w 129"/>
                  <a:gd name="T1" fmla="*/ 940 h 312"/>
                  <a:gd name="T2" fmla="*/ 317 w 129"/>
                  <a:gd name="T3" fmla="*/ 940 h 312"/>
                  <a:gd name="T4" fmla="*/ 317 w 129"/>
                  <a:gd name="T5" fmla="*/ 0 h 312"/>
                  <a:gd name="T6" fmla="*/ 0 w 129"/>
                  <a:gd name="T7" fmla="*/ 0 h 312"/>
                  <a:gd name="T8" fmla="*/ 0 60000 65536"/>
                  <a:gd name="T9" fmla="*/ 0 60000 65536"/>
                  <a:gd name="T10" fmla="*/ 0 60000 65536"/>
                  <a:gd name="T11" fmla="*/ 0 60000 65536"/>
                  <a:gd name="T12" fmla="*/ 0 w 129"/>
                  <a:gd name="T13" fmla="*/ 0 h 312"/>
                  <a:gd name="T14" fmla="*/ 129 w 129"/>
                  <a:gd name="T15" fmla="*/ 312 h 312"/>
                </a:gdLst>
                <a:ahLst/>
                <a:cxnLst>
                  <a:cxn ang="T8">
                    <a:pos x="T0" y="T1"/>
                  </a:cxn>
                  <a:cxn ang="T9">
                    <a:pos x="T2" y="T3"/>
                  </a:cxn>
                  <a:cxn ang="T10">
                    <a:pos x="T4" y="T5"/>
                  </a:cxn>
                  <a:cxn ang="T11">
                    <a:pos x="T6" y="T7"/>
                  </a:cxn>
                </a:cxnLst>
                <a:rect l="T12" t="T13" r="T14" b="T15"/>
                <a:pathLst>
                  <a:path w="129" h="312">
                    <a:moveTo>
                      <a:pt x="0" y="312"/>
                    </a:moveTo>
                    <a:lnTo>
                      <a:pt x="129" y="312"/>
                    </a:lnTo>
                    <a:lnTo>
                      <a:pt x="129" y="0"/>
                    </a:ln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1662" dirty="0"/>
              </a:p>
            </p:txBody>
          </p:sp>
          <p:sp>
            <p:nvSpPr>
              <p:cNvPr id="11290" name="Freeform 81"/>
              <p:cNvSpPr>
                <a:spLocks/>
              </p:cNvSpPr>
              <p:nvPr/>
            </p:nvSpPr>
            <p:spPr bwMode="auto">
              <a:xfrm>
                <a:off x="3837" y="825"/>
                <a:ext cx="135" cy="381"/>
              </a:xfrm>
              <a:custGeom>
                <a:avLst/>
                <a:gdLst>
                  <a:gd name="T0" fmla="*/ 306 w 114"/>
                  <a:gd name="T1" fmla="*/ 0 h 309"/>
                  <a:gd name="T2" fmla="*/ 0 w 114"/>
                  <a:gd name="T3" fmla="*/ 21 h 309"/>
                  <a:gd name="T4" fmla="*/ 0 w 114"/>
                  <a:gd name="T5" fmla="*/ 1088 h 309"/>
                  <a:gd name="T6" fmla="*/ 314 w 114"/>
                  <a:gd name="T7" fmla="*/ 1088 h 309"/>
                  <a:gd name="T8" fmla="*/ 0 60000 65536"/>
                  <a:gd name="T9" fmla="*/ 0 60000 65536"/>
                  <a:gd name="T10" fmla="*/ 0 60000 65536"/>
                  <a:gd name="T11" fmla="*/ 0 60000 65536"/>
                  <a:gd name="T12" fmla="*/ 0 w 114"/>
                  <a:gd name="T13" fmla="*/ 0 h 309"/>
                  <a:gd name="T14" fmla="*/ 114 w 114"/>
                  <a:gd name="T15" fmla="*/ 309 h 309"/>
                </a:gdLst>
                <a:ahLst/>
                <a:cxnLst>
                  <a:cxn ang="T8">
                    <a:pos x="T0" y="T1"/>
                  </a:cxn>
                  <a:cxn ang="T9">
                    <a:pos x="T2" y="T3"/>
                  </a:cxn>
                  <a:cxn ang="T10">
                    <a:pos x="T4" y="T5"/>
                  </a:cxn>
                  <a:cxn ang="T11">
                    <a:pos x="T6" y="T7"/>
                  </a:cxn>
                </a:cxnLst>
                <a:rect l="T12" t="T13" r="T14" b="T15"/>
                <a:pathLst>
                  <a:path w="114" h="309">
                    <a:moveTo>
                      <a:pt x="111" y="0"/>
                    </a:moveTo>
                    <a:lnTo>
                      <a:pt x="0" y="6"/>
                    </a:lnTo>
                    <a:lnTo>
                      <a:pt x="0" y="309"/>
                    </a:lnTo>
                    <a:lnTo>
                      <a:pt x="114" y="309"/>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1662" dirty="0"/>
              </a:p>
            </p:txBody>
          </p:sp>
        </p:grpSp>
        <p:grpSp>
          <p:nvGrpSpPr>
            <p:cNvPr id="11278" name="Group 86"/>
            <p:cNvGrpSpPr>
              <a:grpSpLocks/>
            </p:cNvGrpSpPr>
            <p:nvPr/>
          </p:nvGrpSpPr>
          <p:grpSpPr bwMode="auto">
            <a:xfrm>
              <a:off x="6307540" y="1389185"/>
              <a:ext cx="590633" cy="720969"/>
              <a:chOff x="4169" y="768"/>
              <a:chExt cx="403" cy="492"/>
            </a:xfrm>
          </p:grpSpPr>
          <p:sp>
            <p:nvSpPr>
              <p:cNvPr id="11283" name="Rectangle 63"/>
              <p:cNvSpPr>
                <a:spLocks noChangeArrowheads="1"/>
              </p:cNvSpPr>
              <p:nvPr/>
            </p:nvSpPr>
            <p:spPr bwMode="auto">
              <a:xfrm>
                <a:off x="4169" y="798"/>
                <a:ext cx="403" cy="462"/>
              </a:xfrm>
              <a:prstGeom prst="rect">
                <a:avLst/>
              </a:prstGeom>
              <a:gradFill rotWithShape="0">
                <a:gsLst>
                  <a:gs pos="0">
                    <a:srgbClr val="5E5E76"/>
                  </a:gs>
                  <a:gs pos="50000">
                    <a:srgbClr val="CCCCFF"/>
                  </a:gs>
                  <a:gs pos="100000">
                    <a:srgbClr val="5E5E76"/>
                  </a:gs>
                </a:gsLst>
                <a:lin ang="2700000" scaled="1"/>
              </a:gradFill>
              <a:ln w="9525">
                <a:solidFill>
                  <a:schemeClr val="tx1"/>
                </a:solidFill>
                <a:miter lim="800000"/>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292" dirty="0">
                  <a:solidFill>
                    <a:srgbClr val="000000"/>
                  </a:solidFill>
                  <a:latin typeface="+mn-lt"/>
                </a:endParaRPr>
              </a:p>
            </p:txBody>
          </p:sp>
          <p:sp>
            <p:nvSpPr>
              <p:cNvPr id="11284" name="Rectangle 66"/>
              <p:cNvSpPr>
                <a:spLocks noChangeArrowheads="1"/>
              </p:cNvSpPr>
              <p:nvPr/>
            </p:nvSpPr>
            <p:spPr bwMode="auto">
              <a:xfrm>
                <a:off x="4215" y="768"/>
                <a:ext cx="311" cy="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292" dirty="0">
                  <a:solidFill>
                    <a:srgbClr val="000000"/>
                  </a:solidFill>
                  <a:latin typeface="+mn-lt"/>
                </a:endParaRPr>
              </a:p>
            </p:txBody>
          </p:sp>
          <p:sp>
            <p:nvSpPr>
              <p:cNvPr id="11285" name="Freeform 83"/>
              <p:cNvSpPr>
                <a:spLocks/>
              </p:cNvSpPr>
              <p:nvPr/>
            </p:nvSpPr>
            <p:spPr bwMode="auto">
              <a:xfrm>
                <a:off x="4212" y="792"/>
                <a:ext cx="315" cy="423"/>
              </a:xfrm>
              <a:custGeom>
                <a:avLst/>
                <a:gdLst>
                  <a:gd name="T0" fmla="*/ 0 w 315"/>
                  <a:gd name="T1" fmla="*/ 3 h 423"/>
                  <a:gd name="T2" fmla="*/ 0 w 315"/>
                  <a:gd name="T3" fmla="*/ 423 h 423"/>
                  <a:gd name="T4" fmla="*/ 315 w 315"/>
                  <a:gd name="T5" fmla="*/ 423 h 423"/>
                  <a:gd name="T6" fmla="*/ 315 w 315"/>
                  <a:gd name="T7" fmla="*/ 0 h 423"/>
                  <a:gd name="T8" fmla="*/ 0 60000 65536"/>
                  <a:gd name="T9" fmla="*/ 0 60000 65536"/>
                  <a:gd name="T10" fmla="*/ 0 60000 65536"/>
                  <a:gd name="T11" fmla="*/ 0 60000 65536"/>
                  <a:gd name="T12" fmla="*/ 0 w 315"/>
                  <a:gd name="T13" fmla="*/ 0 h 423"/>
                  <a:gd name="T14" fmla="*/ 315 w 315"/>
                  <a:gd name="T15" fmla="*/ 423 h 423"/>
                </a:gdLst>
                <a:ahLst/>
                <a:cxnLst>
                  <a:cxn ang="T8">
                    <a:pos x="T0" y="T1"/>
                  </a:cxn>
                  <a:cxn ang="T9">
                    <a:pos x="T2" y="T3"/>
                  </a:cxn>
                  <a:cxn ang="T10">
                    <a:pos x="T4" y="T5"/>
                  </a:cxn>
                  <a:cxn ang="T11">
                    <a:pos x="T6" y="T7"/>
                  </a:cxn>
                </a:cxnLst>
                <a:rect l="T12" t="T13" r="T14" b="T15"/>
                <a:pathLst>
                  <a:path w="315" h="423">
                    <a:moveTo>
                      <a:pt x="0" y="3"/>
                    </a:moveTo>
                    <a:lnTo>
                      <a:pt x="0" y="423"/>
                    </a:lnTo>
                    <a:lnTo>
                      <a:pt x="315" y="423"/>
                    </a:lnTo>
                    <a:lnTo>
                      <a:pt x="315"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1662" dirty="0"/>
              </a:p>
            </p:txBody>
          </p:sp>
        </p:grpSp>
        <p:grpSp>
          <p:nvGrpSpPr>
            <p:cNvPr id="11279" name="Group 87"/>
            <p:cNvGrpSpPr>
              <a:grpSpLocks/>
            </p:cNvGrpSpPr>
            <p:nvPr/>
          </p:nvGrpSpPr>
          <p:grpSpPr bwMode="auto">
            <a:xfrm>
              <a:off x="7244052" y="1362808"/>
              <a:ext cx="770900" cy="725365"/>
              <a:chOff x="4808" y="750"/>
              <a:chExt cx="526" cy="495"/>
            </a:xfrm>
          </p:grpSpPr>
          <p:sp>
            <p:nvSpPr>
              <p:cNvPr id="11280" name="Rectangle 69"/>
              <p:cNvSpPr>
                <a:spLocks noChangeArrowheads="1"/>
              </p:cNvSpPr>
              <p:nvPr/>
            </p:nvSpPr>
            <p:spPr bwMode="auto">
              <a:xfrm>
                <a:off x="4808" y="783"/>
                <a:ext cx="402" cy="462"/>
              </a:xfrm>
              <a:prstGeom prst="rect">
                <a:avLst/>
              </a:prstGeom>
              <a:gradFill rotWithShape="0">
                <a:gsLst>
                  <a:gs pos="0">
                    <a:srgbClr val="5E5E76"/>
                  </a:gs>
                  <a:gs pos="50000">
                    <a:srgbClr val="CCCCFF"/>
                  </a:gs>
                  <a:gs pos="100000">
                    <a:srgbClr val="5E5E76"/>
                  </a:gs>
                </a:gsLst>
                <a:lin ang="2700000" scaled="1"/>
              </a:gradFill>
              <a:ln w="9525">
                <a:solidFill>
                  <a:schemeClr val="tx1"/>
                </a:solidFill>
                <a:miter lim="800000"/>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292" dirty="0">
                  <a:solidFill>
                    <a:srgbClr val="000000"/>
                  </a:solidFill>
                  <a:latin typeface="+mn-lt"/>
                </a:endParaRPr>
              </a:p>
            </p:txBody>
          </p:sp>
          <p:sp>
            <p:nvSpPr>
              <p:cNvPr id="11281" name="Freeform 84"/>
              <p:cNvSpPr>
                <a:spLocks/>
              </p:cNvSpPr>
              <p:nvPr/>
            </p:nvSpPr>
            <p:spPr bwMode="auto">
              <a:xfrm>
                <a:off x="4854" y="783"/>
                <a:ext cx="360" cy="420"/>
              </a:xfrm>
              <a:custGeom>
                <a:avLst/>
                <a:gdLst>
                  <a:gd name="T0" fmla="*/ 0 w 360"/>
                  <a:gd name="T1" fmla="*/ 0 h 420"/>
                  <a:gd name="T2" fmla="*/ 0 w 360"/>
                  <a:gd name="T3" fmla="*/ 420 h 420"/>
                  <a:gd name="T4" fmla="*/ 360 w 360"/>
                  <a:gd name="T5" fmla="*/ 420 h 420"/>
                  <a:gd name="T6" fmla="*/ 0 60000 65536"/>
                  <a:gd name="T7" fmla="*/ 0 60000 65536"/>
                  <a:gd name="T8" fmla="*/ 0 60000 65536"/>
                  <a:gd name="T9" fmla="*/ 0 w 360"/>
                  <a:gd name="T10" fmla="*/ 0 h 420"/>
                  <a:gd name="T11" fmla="*/ 360 w 360"/>
                  <a:gd name="T12" fmla="*/ 420 h 420"/>
                </a:gdLst>
                <a:ahLst/>
                <a:cxnLst>
                  <a:cxn ang="T6">
                    <a:pos x="T0" y="T1"/>
                  </a:cxn>
                  <a:cxn ang="T7">
                    <a:pos x="T2" y="T3"/>
                  </a:cxn>
                  <a:cxn ang="T8">
                    <a:pos x="T4" y="T5"/>
                  </a:cxn>
                </a:cxnLst>
                <a:rect l="T9" t="T10" r="T11" b="T12"/>
                <a:pathLst>
                  <a:path w="360" h="420">
                    <a:moveTo>
                      <a:pt x="0" y="0"/>
                    </a:moveTo>
                    <a:lnTo>
                      <a:pt x="0" y="420"/>
                    </a:lnTo>
                    <a:lnTo>
                      <a:pt x="360" y="42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1662" dirty="0"/>
              </a:p>
            </p:txBody>
          </p:sp>
          <p:sp>
            <p:nvSpPr>
              <p:cNvPr id="11282" name="Rectangle 70"/>
              <p:cNvSpPr>
                <a:spLocks noChangeArrowheads="1"/>
              </p:cNvSpPr>
              <p:nvPr/>
            </p:nvSpPr>
            <p:spPr bwMode="auto">
              <a:xfrm>
                <a:off x="4857" y="750"/>
                <a:ext cx="477" cy="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292" dirty="0">
                  <a:solidFill>
                    <a:srgbClr val="000000"/>
                  </a:solidFill>
                  <a:latin typeface="+mn-lt"/>
                </a:endParaRPr>
              </a:p>
            </p:txBody>
          </p:sp>
        </p:grpSp>
        <p:grpSp>
          <p:nvGrpSpPr>
            <p:cNvPr id="6" name="Group 5">
              <a:extLst>
                <a:ext uri="{FF2B5EF4-FFF2-40B4-BE49-F238E27FC236}">
                  <a16:creationId xmlns:a16="http://schemas.microsoft.com/office/drawing/2014/main" id="{3652F72A-30A2-4958-8098-D630C1D8BBE4}"/>
                </a:ext>
              </a:extLst>
            </p:cNvPr>
            <p:cNvGrpSpPr/>
            <p:nvPr/>
          </p:nvGrpSpPr>
          <p:grpSpPr>
            <a:xfrm>
              <a:off x="7932131" y="1414220"/>
              <a:ext cx="556925" cy="894225"/>
              <a:chOff x="8631972" y="1342977"/>
              <a:chExt cx="556925" cy="894225"/>
            </a:xfrm>
          </p:grpSpPr>
          <p:grpSp>
            <p:nvGrpSpPr>
              <p:cNvPr id="72" name="Group 88">
                <a:extLst>
                  <a:ext uri="{FF2B5EF4-FFF2-40B4-BE49-F238E27FC236}">
                    <a16:creationId xmlns:a16="http://schemas.microsoft.com/office/drawing/2014/main" id="{E1C5A414-98BD-4257-9140-86EFC16FC22E}"/>
                  </a:ext>
                </a:extLst>
              </p:cNvPr>
              <p:cNvGrpSpPr>
                <a:grpSpLocks/>
              </p:cNvGrpSpPr>
              <p:nvPr/>
            </p:nvGrpSpPr>
            <p:grpSpPr bwMode="auto">
              <a:xfrm>
                <a:off x="8631972" y="1342977"/>
                <a:ext cx="556925" cy="868974"/>
                <a:chOff x="3635" y="792"/>
                <a:chExt cx="380" cy="593"/>
              </a:xfrm>
            </p:grpSpPr>
            <p:sp>
              <p:nvSpPr>
                <p:cNvPr id="73" name="Rectangle 60">
                  <a:extLst>
                    <a:ext uri="{FF2B5EF4-FFF2-40B4-BE49-F238E27FC236}">
                      <a16:creationId xmlns:a16="http://schemas.microsoft.com/office/drawing/2014/main" id="{39E9B568-5AA9-4800-8722-B237C0E1CB9B}"/>
                    </a:ext>
                  </a:extLst>
                </p:cNvPr>
                <p:cNvSpPr>
                  <a:spLocks noChangeArrowheads="1"/>
                </p:cNvSpPr>
                <p:nvPr/>
              </p:nvSpPr>
              <p:spPr bwMode="auto">
                <a:xfrm>
                  <a:off x="3638" y="792"/>
                  <a:ext cx="335" cy="539"/>
                </a:xfrm>
                <a:prstGeom prst="rect">
                  <a:avLst/>
                </a:prstGeom>
                <a:gradFill rotWithShape="0">
                  <a:gsLst>
                    <a:gs pos="0">
                      <a:srgbClr val="5E5E76"/>
                    </a:gs>
                    <a:gs pos="50000">
                      <a:srgbClr val="CCCCFF"/>
                    </a:gs>
                    <a:gs pos="100000">
                      <a:srgbClr val="5E5E76"/>
                    </a:gs>
                  </a:gsLst>
                  <a:lin ang="2700000" scaled="1"/>
                </a:gradFill>
                <a:ln w="9525">
                  <a:solidFill>
                    <a:schemeClr val="tx1"/>
                  </a:solidFill>
                  <a:miter lim="800000"/>
                  <a:headEnd/>
                  <a:tailEnd/>
                </a:ln>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292" dirty="0">
                    <a:solidFill>
                      <a:srgbClr val="000000"/>
                    </a:solidFill>
                    <a:latin typeface="+mn-lt"/>
                  </a:endParaRPr>
                </a:p>
              </p:txBody>
            </p:sp>
            <p:sp>
              <p:nvSpPr>
                <p:cNvPr id="74" name="Rectangle 61">
                  <a:extLst>
                    <a:ext uri="{FF2B5EF4-FFF2-40B4-BE49-F238E27FC236}">
                      <a16:creationId xmlns:a16="http://schemas.microsoft.com/office/drawing/2014/main" id="{83F5C633-7D2E-41B1-8EF6-366B7A92B849}"/>
                    </a:ext>
                  </a:extLst>
                </p:cNvPr>
                <p:cNvSpPr>
                  <a:spLocks noChangeArrowheads="1"/>
                </p:cNvSpPr>
                <p:nvPr/>
              </p:nvSpPr>
              <p:spPr bwMode="auto">
                <a:xfrm>
                  <a:off x="3841" y="831"/>
                  <a:ext cx="174" cy="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292" dirty="0">
                    <a:solidFill>
                      <a:srgbClr val="000000"/>
                    </a:solidFill>
                    <a:latin typeface="+mn-lt"/>
                  </a:endParaRPr>
                </a:p>
              </p:txBody>
            </p:sp>
            <p:sp>
              <p:nvSpPr>
                <p:cNvPr id="75" name="Rectangle 62">
                  <a:extLst>
                    <a:ext uri="{FF2B5EF4-FFF2-40B4-BE49-F238E27FC236}">
                      <a16:creationId xmlns:a16="http://schemas.microsoft.com/office/drawing/2014/main" id="{D6BD50D2-B7BF-45D0-88F3-D4F68E77130B}"/>
                    </a:ext>
                  </a:extLst>
                </p:cNvPr>
                <p:cNvSpPr>
                  <a:spLocks noChangeArrowheads="1"/>
                </p:cNvSpPr>
                <p:nvPr/>
              </p:nvSpPr>
              <p:spPr bwMode="auto">
                <a:xfrm>
                  <a:off x="3635" y="831"/>
                  <a:ext cx="161" cy="5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292" dirty="0">
                    <a:solidFill>
                      <a:srgbClr val="000000"/>
                    </a:solidFill>
                    <a:latin typeface="+mn-lt"/>
                  </a:endParaRPr>
                </a:p>
              </p:txBody>
            </p:sp>
            <p:sp>
              <p:nvSpPr>
                <p:cNvPr id="76" name="Freeform 80">
                  <a:extLst>
                    <a:ext uri="{FF2B5EF4-FFF2-40B4-BE49-F238E27FC236}">
                      <a16:creationId xmlns:a16="http://schemas.microsoft.com/office/drawing/2014/main" id="{1A5E4BD8-5FDF-4157-89E6-9CD0B0495C5B}"/>
                    </a:ext>
                  </a:extLst>
                </p:cNvPr>
                <p:cNvSpPr>
                  <a:spLocks/>
                </p:cNvSpPr>
                <p:nvPr/>
              </p:nvSpPr>
              <p:spPr bwMode="auto">
                <a:xfrm>
                  <a:off x="3635" y="831"/>
                  <a:ext cx="151" cy="521"/>
                </a:xfrm>
                <a:custGeom>
                  <a:avLst/>
                  <a:gdLst>
                    <a:gd name="T0" fmla="*/ 0 w 129"/>
                    <a:gd name="T1" fmla="*/ 940 h 312"/>
                    <a:gd name="T2" fmla="*/ 317 w 129"/>
                    <a:gd name="T3" fmla="*/ 940 h 312"/>
                    <a:gd name="T4" fmla="*/ 317 w 129"/>
                    <a:gd name="T5" fmla="*/ 0 h 312"/>
                    <a:gd name="T6" fmla="*/ 0 w 129"/>
                    <a:gd name="T7" fmla="*/ 0 h 312"/>
                    <a:gd name="T8" fmla="*/ 0 60000 65536"/>
                    <a:gd name="T9" fmla="*/ 0 60000 65536"/>
                    <a:gd name="T10" fmla="*/ 0 60000 65536"/>
                    <a:gd name="T11" fmla="*/ 0 60000 65536"/>
                    <a:gd name="T12" fmla="*/ 0 w 129"/>
                    <a:gd name="T13" fmla="*/ 0 h 312"/>
                    <a:gd name="T14" fmla="*/ 129 w 129"/>
                    <a:gd name="T15" fmla="*/ 312 h 312"/>
                  </a:gdLst>
                  <a:ahLst/>
                  <a:cxnLst>
                    <a:cxn ang="T8">
                      <a:pos x="T0" y="T1"/>
                    </a:cxn>
                    <a:cxn ang="T9">
                      <a:pos x="T2" y="T3"/>
                    </a:cxn>
                    <a:cxn ang="T10">
                      <a:pos x="T4" y="T5"/>
                    </a:cxn>
                    <a:cxn ang="T11">
                      <a:pos x="T6" y="T7"/>
                    </a:cxn>
                  </a:cxnLst>
                  <a:rect l="T12" t="T13" r="T14" b="T15"/>
                  <a:pathLst>
                    <a:path w="129" h="312">
                      <a:moveTo>
                        <a:pt x="0" y="312"/>
                      </a:moveTo>
                      <a:lnTo>
                        <a:pt x="129" y="312"/>
                      </a:lnTo>
                      <a:lnTo>
                        <a:pt x="129" y="0"/>
                      </a:ln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1662" dirty="0"/>
                </a:p>
              </p:txBody>
            </p:sp>
            <p:sp>
              <p:nvSpPr>
                <p:cNvPr id="77" name="Freeform 81">
                  <a:extLst>
                    <a:ext uri="{FF2B5EF4-FFF2-40B4-BE49-F238E27FC236}">
                      <a16:creationId xmlns:a16="http://schemas.microsoft.com/office/drawing/2014/main" id="{F4FD34FF-B878-4618-B844-A60E0B136A02}"/>
                    </a:ext>
                  </a:extLst>
                </p:cNvPr>
                <p:cNvSpPr>
                  <a:spLocks/>
                </p:cNvSpPr>
                <p:nvPr/>
              </p:nvSpPr>
              <p:spPr bwMode="auto">
                <a:xfrm>
                  <a:off x="3837" y="825"/>
                  <a:ext cx="152" cy="527"/>
                </a:xfrm>
                <a:custGeom>
                  <a:avLst/>
                  <a:gdLst>
                    <a:gd name="T0" fmla="*/ 306 w 114"/>
                    <a:gd name="T1" fmla="*/ 0 h 309"/>
                    <a:gd name="T2" fmla="*/ 0 w 114"/>
                    <a:gd name="T3" fmla="*/ 21 h 309"/>
                    <a:gd name="T4" fmla="*/ 0 w 114"/>
                    <a:gd name="T5" fmla="*/ 1088 h 309"/>
                    <a:gd name="T6" fmla="*/ 314 w 114"/>
                    <a:gd name="T7" fmla="*/ 1088 h 309"/>
                    <a:gd name="T8" fmla="*/ 0 60000 65536"/>
                    <a:gd name="T9" fmla="*/ 0 60000 65536"/>
                    <a:gd name="T10" fmla="*/ 0 60000 65536"/>
                    <a:gd name="T11" fmla="*/ 0 60000 65536"/>
                    <a:gd name="T12" fmla="*/ 0 w 114"/>
                    <a:gd name="T13" fmla="*/ 0 h 309"/>
                    <a:gd name="T14" fmla="*/ 114 w 114"/>
                    <a:gd name="T15" fmla="*/ 309 h 309"/>
                  </a:gdLst>
                  <a:ahLst/>
                  <a:cxnLst>
                    <a:cxn ang="T8">
                      <a:pos x="T0" y="T1"/>
                    </a:cxn>
                    <a:cxn ang="T9">
                      <a:pos x="T2" y="T3"/>
                    </a:cxn>
                    <a:cxn ang="T10">
                      <a:pos x="T4" y="T5"/>
                    </a:cxn>
                    <a:cxn ang="T11">
                      <a:pos x="T6" y="T7"/>
                    </a:cxn>
                  </a:cxnLst>
                  <a:rect l="T12" t="T13" r="T14" b="T15"/>
                  <a:pathLst>
                    <a:path w="114" h="309">
                      <a:moveTo>
                        <a:pt x="111" y="0"/>
                      </a:moveTo>
                      <a:lnTo>
                        <a:pt x="0" y="6"/>
                      </a:lnTo>
                      <a:lnTo>
                        <a:pt x="0" y="309"/>
                      </a:lnTo>
                      <a:lnTo>
                        <a:pt x="114" y="309"/>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1662" dirty="0"/>
                </a:p>
              </p:txBody>
            </p:sp>
          </p:grpSp>
          <p:sp>
            <p:nvSpPr>
              <p:cNvPr id="70" name="Rectangle 61">
                <a:extLst>
                  <a:ext uri="{FF2B5EF4-FFF2-40B4-BE49-F238E27FC236}">
                    <a16:creationId xmlns:a16="http://schemas.microsoft.com/office/drawing/2014/main" id="{E0C6565B-5A64-4D02-9121-11757CAECD80}"/>
                  </a:ext>
                </a:extLst>
              </p:cNvPr>
              <p:cNvSpPr>
                <a:spLocks noChangeArrowheads="1"/>
              </p:cNvSpPr>
              <p:nvPr/>
            </p:nvSpPr>
            <p:spPr bwMode="auto">
              <a:xfrm>
                <a:off x="8653238" y="2038689"/>
                <a:ext cx="512027" cy="1985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292" dirty="0">
                  <a:solidFill>
                    <a:srgbClr val="000000"/>
                  </a:solidFill>
                  <a:latin typeface="+mn-lt"/>
                </a:endParaRPr>
              </a:p>
            </p:txBody>
          </p:sp>
        </p:grpSp>
      </p:grpSp>
    </p:spTree>
    <p:extLst>
      <p:ext uri="{BB962C8B-B14F-4D97-AF65-F5344CB8AC3E}">
        <p14:creationId xmlns:p14="http://schemas.microsoft.com/office/powerpoint/2010/main" val="18489105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30D8D2D-1820-4F1F-BFEA-FCA9E60A158A}"/>
              </a:ext>
            </a:extLst>
          </p:cNvPr>
          <p:cNvGrpSpPr/>
          <p:nvPr/>
        </p:nvGrpSpPr>
        <p:grpSpPr>
          <a:xfrm>
            <a:off x="5410200" y="3962400"/>
            <a:ext cx="5431665" cy="1909348"/>
            <a:chOff x="3659392" y="4812766"/>
            <a:chExt cx="5431665" cy="1909348"/>
          </a:xfrm>
        </p:grpSpPr>
        <p:pic>
          <p:nvPicPr>
            <p:cNvPr id="10" name="Picture 9">
              <a:extLst>
                <a:ext uri="{FF2B5EF4-FFF2-40B4-BE49-F238E27FC236}">
                  <a16:creationId xmlns:a16="http://schemas.microsoft.com/office/drawing/2014/main" id="{9174A3A1-E099-4F9B-A496-9C2A366E6F4D}"/>
                </a:ext>
              </a:extLst>
            </p:cNvPr>
            <p:cNvPicPr>
              <a:picLocks noChangeAspect="1"/>
            </p:cNvPicPr>
            <p:nvPr/>
          </p:nvPicPr>
          <p:blipFill rotWithShape="1">
            <a:blip r:embed="rId3"/>
            <a:srcRect l="1145" r="4576"/>
            <a:stretch/>
          </p:blipFill>
          <p:spPr>
            <a:xfrm>
              <a:off x="3659392" y="4812766"/>
              <a:ext cx="4229308" cy="1909348"/>
            </a:xfrm>
            <a:prstGeom prst="rect">
              <a:avLst/>
            </a:prstGeom>
          </p:spPr>
        </p:pic>
        <p:sp>
          <p:nvSpPr>
            <p:cNvPr id="11" name="Text Box 5">
              <a:extLst>
                <a:ext uri="{FF2B5EF4-FFF2-40B4-BE49-F238E27FC236}">
                  <a16:creationId xmlns:a16="http://schemas.microsoft.com/office/drawing/2014/main" id="{4882B400-8778-43E9-9EAC-4D3CF00B00E7}"/>
                </a:ext>
              </a:extLst>
            </p:cNvPr>
            <p:cNvSpPr txBox="1">
              <a:spLocks noChangeArrowheads="1"/>
            </p:cNvSpPr>
            <p:nvPr/>
          </p:nvSpPr>
          <p:spPr bwMode="auto">
            <a:xfrm>
              <a:off x="7519987" y="4852894"/>
              <a:ext cx="144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GB" sz="1400" dirty="0">
                  <a:solidFill>
                    <a:srgbClr val="000000"/>
                  </a:solidFill>
                  <a:latin typeface="+mn-lt"/>
                </a:rPr>
                <a:t>Area A matters,</a:t>
              </a:r>
            </a:p>
            <a:p>
              <a:pPr>
                <a:spcBef>
                  <a:spcPct val="0"/>
                </a:spcBef>
                <a:spcAft>
                  <a:spcPct val="0"/>
                </a:spcAft>
              </a:pPr>
              <a:r>
                <a:rPr lang="en-GB" sz="1400" dirty="0">
                  <a:solidFill>
                    <a:srgbClr val="000000"/>
                  </a:solidFill>
                  <a:latin typeface="+mn-lt"/>
                </a:rPr>
                <a:t>not shape</a:t>
              </a:r>
            </a:p>
          </p:txBody>
        </p:sp>
        <p:sp>
          <p:nvSpPr>
            <p:cNvPr id="12" name="Text Box 6">
              <a:extLst>
                <a:ext uri="{FF2B5EF4-FFF2-40B4-BE49-F238E27FC236}">
                  <a16:creationId xmlns:a16="http://schemas.microsoft.com/office/drawing/2014/main" id="{3768E327-86EC-40DB-AA10-5D2EB22AE43D}"/>
                </a:ext>
              </a:extLst>
            </p:cNvPr>
            <p:cNvSpPr txBox="1">
              <a:spLocks noChangeArrowheads="1"/>
            </p:cNvSpPr>
            <p:nvPr/>
          </p:nvSpPr>
          <p:spPr bwMode="auto">
            <a:xfrm>
              <a:off x="7492857" y="5500761"/>
              <a:ext cx="1598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GB" sz="1400" dirty="0">
                  <a:solidFill>
                    <a:srgbClr val="000000"/>
                  </a:solidFill>
                  <a:latin typeface="+mn-lt"/>
                </a:rPr>
                <a:t>Area A and shape matter, I</a:t>
              </a:r>
              <a:r>
                <a:rPr lang="en-GB" sz="1200" baseline="-25000" dirty="0">
                  <a:solidFill>
                    <a:srgbClr val="000000"/>
                  </a:solidFill>
                  <a:latin typeface="+mn-lt"/>
                </a:rPr>
                <a:t>XX</a:t>
              </a:r>
              <a:r>
                <a:rPr lang="en-GB" sz="1400" dirty="0">
                  <a:solidFill>
                    <a:srgbClr val="000000"/>
                  </a:solidFill>
                  <a:latin typeface="+mn-lt"/>
                </a:rPr>
                <a:t>, I</a:t>
              </a:r>
              <a:r>
                <a:rPr lang="en-GB" sz="1200" baseline="-25000" dirty="0">
                  <a:solidFill>
                    <a:srgbClr val="000000"/>
                  </a:solidFill>
                  <a:latin typeface="+mn-lt"/>
                </a:rPr>
                <a:t>YY</a:t>
              </a:r>
              <a:r>
                <a:rPr lang="en-GB" sz="1400" dirty="0">
                  <a:solidFill>
                    <a:srgbClr val="000000"/>
                  </a:solidFill>
                  <a:latin typeface="+mn-lt"/>
                </a:rPr>
                <a:t> </a:t>
              </a:r>
            </a:p>
          </p:txBody>
        </p:sp>
      </p:grpSp>
      <p:sp>
        <p:nvSpPr>
          <p:cNvPr id="2" name="Title 1">
            <a:extLst>
              <a:ext uri="{FF2B5EF4-FFF2-40B4-BE49-F238E27FC236}">
                <a16:creationId xmlns:a16="http://schemas.microsoft.com/office/drawing/2014/main" id="{78BBF824-08F3-4D39-B869-AD3E3341463F}"/>
              </a:ext>
            </a:extLst>
          </p:cNvPr>
          <p:cNvSpPr>
            <a:spLocks noGrp="1"/>
          </p:cNvSpPr>
          <p:nvPr>
            <p:ph type="title"/>
          </p:nvPr>
        </p:nvSpPr>
        <p:spPr/>
        <p:txBody>
          <a:bodyPr/>
          <a:lstStyle/>
          <a:p>
            <a:r>
              <a:rPr lang="en-GB" dirty="0">
                <a:latin typeface="+mn-lt"/>
              </a:rPr>
              <a:t>The Structural sections strongly rely on their shape</a:t>
            </a:r>
          </a:p>
        </p:txBody>
      </p:sp>
      <p:pic>
        <p:nvPicPr>
          <p:cNvPr id="3" name="Picture 2">
            <a:extLst>
              <a:ext uri="{FF2B5EF4-FFF2-40B4-BE49-F238E27FC236}">
                <a16:creationId xmlns:a16="http://schemas.microsoft.com/office/drawing/2014/main" id="{A7BD4F90-E796-42A8-8E3D-41F012B87416}"/>
              </a:ext>
            </a:extLst>
          </p:cNvPr>
          <p:cNvPicPr>
            <a:picLocks noChangeAspect="1"/>
          </p:cNvPicPr>
          <p:nvPr/>
        </p:nvPicPr>
        <p:blipFill>
          <a:blip r:embed="rId4" cstate="print">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990600" y="2861092"/>
            <a:ext cx="3867553" cy="3158708"/>
          </a:xfrm>
          <a:prstGeom prst="rect">
            <a:avLst/>
          </a:prstGeom>
        </p:spPr>
      </p:pic>
      <p:grpSp>
        <p:nvGrpSpPr>
          <p:cNvPr id="13" name="Group 12">
            <a:extLst>
              <a:ext uri="{FF2B5EF4-FFF2-40B4-BE49-F238E27FC236}">
                <a16:creationId xmlns:a16="http://schemas.microsoft.com/office/drawing/2014/main" id="{0EF56B58-E745-4B05-A865-21FD01CCF935}"/>
              </a:ext>
            </a:extLst>
          </p:cNvPr>
          <p:cNvGrpSpPr/>
          <p:nvPr/>
        </p:nvGrpSpPr>
        <p:grpSpPr>
          <a:xfrm>
            <a:off x="4607718" y="1039564"/>
            <a:ext cx="5931696" cy="2313237"/>
            <a:chOff x="3083718" y="1039563"/>
            <a:chExt cx="5931696" cy="2313237"/>
          </a:xfrm>
        </p:grpSpPr>
        <p:sp>
          <p:nvSpPr>
            <p:cNvPr id="5" name="Rectangle 8">
              <a:extLst>
                <a:ext uri="{FF2B5EF4-FFF2-40B4-BE49-F238E27FC236}">
                  <a16:creationId xmlns:a16="http://schemas.microsoft.com/office/drawing/2014/main" id="{C5A6387C-3C84-422D-A980-E8937E9BE915}"/>
                </a:ext>
              </a:extLst>
            </p:cNvPr>
            <p:cNvSpPr>
              <a:spLocks noChangeArrowheads="1"/>
            </p:cNvSpPr>
            <p:nvPr/>
          </p:nvSpPr>
          <p:spPr bwMode="auto">
            <a:xfrm>
              <a:off x="6096000" y="1841794"/>
              <a:ext cx="2919414" cy="1197871"/>
            </a:xfrm>
            <a:prstGeom prst="rect">
              <a:avLst/>
            </a:prstGeom>
            <a:noFill/>
            <a:ln w="9525">
              <a:noFill/>
              <a:miter lim="800000"/>
              <a:headEnd/>
              <a:tailEnd/>
            </a:ln>
          </p:spPr>
          <p:txBody>
            <a:bodyPr/>
            <a:lstStyle/>
            <a:p>
              <a:pPr marL="476250" lvl="1" indent="-285750">
                <a:lnSpc>
                  <a:spcPct val="90000"/>
                </a:lnSpc>
                <a:spcAft>
                  <a:spcPct val="10000"/>
                </a:spcAft>
                <a:buFont typeface="Arial" panose="020B0604020202020204" pitchFamily="34" charset="0"/>
                <a:buChar char="•"/>
                <a:defRPr/>
              </a:pPr>
              <a:r>
                <a:rPr lang="en-US" sz="1600" kern="0" dirty="0">
                  <a:solidFill>
                    <a:srgbClr val="49526B"/>
                  </a:solidFill>
                </a:rPr>
                <a:t>Panel loaded in bending</a:t>
              </a:r>
            </a:p>
            <a:p>
              <a:pPr marL="476250" lvl="1" indent="-285750">
                <a:lnSpc>
                  <a:spcPct val="90000"/>
                </a:lnSpc>
                <a:spcAft>
                  <a:spcPct val="10000"/>
                </a:spcAft>
                <a:buFont typeface="Arial" panose="020B0604020202020204" pitchFamily="34" charset="0"/>
                <a:buChar char="•"/>
                <a:defRPr/>
              </a:pPr>
              <a:r>
                <a:rPr lang="en-US" sz="1600" kern="0" dirty="0">
                  <a:solidFill>
                    <a:srgbClr val="49526B"/>
                  </a:solidFill>
                </a:rPr>
                <a:t>Stiffness-limited design</a:t>
              </a:r>
            </a:p>
            <a:p>
              <a:pPr marL="476250" lvl="1" indent="-285750">
                <a:lnSpc>
                  <a:spcPct val="90000"/>
                </a:lnSpc>
                <a:spcAft>
                  <a:spcPct val="10000"/>
                </a:spcAft>
                <a:buFont typeface="Arial" panose="020B0604020202020204" pitchFamily="34" charset="0"/>
                <a:buChar char="•"/>
                <a:defRPr/>
              </a:pPr>
              <a:r>
                <a:rPr lang="en-US" sz="1600" kern="0" dirty="0">
                  <a:solidFill>
                    <a:srgbClr val="49526B"/>
                  </a:solidFill>
                </a:rPr>
                <a:t>Length, width specified</a:t>
              </a:r>
            </a:p>
            <a:p>
              <a:pPr marL="476250" lvl="1" indent="-285750">
                <a:lnSpc>
                  <a:spcPct val="90000"/>
                </a:lnSpc>
                <a:spcAft>
                  <a:spcPct val="10000"/>
                </a:spcAft>
                <a:buFont typeface="Arial" panose="020B0604020202020204" pitchFamily="34" charset="0"/>
                <a:buChar char="•"/>
                <a:defRPr/>
              </a:pPr>
              <a:r>
                <a:rPr lang="en-US" sz="1600" kern="0" dirty="0">
                  <a:solidFill>
                    <a:srgbClr val="49526B"/>
                  </a:solidFill>
                </a:rPr>
                <a:t>Thickness free</a:t>
              </a:r>
            </a:p>
          </p:txBody>
        </p:sp>
        <p:sp>
          <p:nvSpPr>
            <p:cNvPr id="7" name="Rectangle 3">
              <a:extLst>
                <a:ext uri="{FF2B5EF4-FFF2-40B4-BE49-F238E27FC236}">
                  <a16:creationId xmlns:a16="http://schemas.microsoft.com/office/drawing/2014/main" id="{49EE5749-EE00-464B-BFC1-465953F8BB96}"/>
                </a:ext>
              </a:extLst>
            </p:cNvPr>
            <p:cNvSpPr>
              <a:spLocks noChangeArrowheads="1"/>
            </p:cNvSpPr>
            <p:nvPr/>
          </p:nvSpPr>
          <p:spPr bwMode="auto">
            <a:xfrm>
              <a:off x="6248400" y="1319058"/>
              <a:ext cx="1448645" cy="502672"/>
            </a:xfrm>
            <a:prstGeom prst="rect">
              <a:avLst/>
            </a:prstGeom>
            <a:noFill/>
            <a:ln w="9525">
              <a:noFill/>
              <a:miter lim="800000"/>
              <a:headEnd/>
              <a:tailEnd/>
            </a:ln>
          </p:spPr>
          <p:txBody>
            <a:bodyPr/>
            <a:lstStyle/>
            <a:p>
              <a:pPr marL="342900" indent="-342900">
                <a:lnSpc>
                  <a:spcPct val="90000"/>
                </a:lnSpc>
                <a:spcBef>
                  <a:spcPct val="50000"/>
                </a:spcBef>
                <a:defRPr/>
              </a:pPr>
              <a:r>
                <a:rPr lang="en-GB" sz="2000" b="1" kern="0" dirty="0">
                  <a:solidFill>
                    <a:schemeClr val="accent1"/>
                  </a:solidFill>
                </a:rPr>
                <a:t>Function:</a:t>
              </a:r>
            </a:p>
          </p:txBody>
        </p:sp>
        <p:pic>
          <p:nvPicPr>
            <p:cNvPr id="9" name="Picture 8">
              <a:extLst>
                <a:ext uri="{FF2B5EF4-FFF2-40B4-BE49-F238E27FC236}">
                  <a16:creationId xmlns:a16="http://schemas.microsoft.com/office/drawing/2014/main" id="{550C8831-D15C-47D0-910E-9D1A1FA869F6}"/>
                </a:ext>
              </a:extLst>
            </p:cNvPr>
            <p:cNvPicPr>
              <a:picLocks noChangeAspect="1"/>
            </p:cNvPicPr>
            <p:nvPr/>
          </p:nvPicPr>
          <p:blipFill rotWithShape="1">
            <a:blip r:embed="rId6">
              <a:extLst>
                <a:ext uri="{28A0092B-C50C-407E-A947-70E740481C1C}">
                  <a14:useLocalDpi xmlns:a14="http://schemas.microsoft.com/office/drawing/2010/main" val="0"/>
                </a:ext>
              </a:extLst>
            </a:blip>
            <a:srcRect b="30566"/>
            <a:stretch/>
          </p:blipFill>
          <p:spPr>
            <a:xfrm>
              <a:off x="3083718" y="1039563"/>
              <a:ext cx="2976563" cy="2313237"/>
            </a:xfrm>
            <a:prstGeom prst="rect">
              <a:avLst/>
            </a:prstGeom>
            <a:ln w="6350">
              <a:solidFill>
                <a:srgbClr val="0070C0"/>
              </a:solidFill>
            </a:ln>
          </p:spPr>
        </p:pic>
      </p:grpSp>
    </p:spTree>
    <p:extLst>
      <p:ext uri="{BB962C8B-B14F-4D97-AF65-F5344CB8AC3E}">
        <p14:creationId xmlns:p14="http://schemas.microsoft.com/office/powerpoint/2010/main" val="337896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ln w="9525"/>
        </p:spPr>
        <p:txBody>
          <a:bodyPr/>
          <a:lstStyle/>
          <a:p>
            <a:r>
              <a:rPr lang="en-GB" dirty="0">
                <a:latin typeface="+mn-lt"/>
              </a:rPr>
              <a:t>Shape efficiency: bending stiffness</a:t>
            </a:r>
          </a:p>
        </p:txBody>
      </p:sp>
      <p:sp>
        <p:nvSpPr>
          <p:cNvPr id="9222" name="Text Box 15"/>
          <p:cNvSpPr txBox="1">
            <a:spLocks noChangeArrowheads="1"/>
          </p:cNvSpPr>
          <p:nvPr/>
        </p:nvSpPr>
        <p:spPr bwMode="auto">
          <a:xfrm>
            <a:off x="3027485" y="4158761"/>
            <a:ext cx="184638" cy="28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pPr>
            <a:endParaRPr lang="en-GB" sz="1292" dirty="0">
              <a:solidFill>
                <a:srgbClr val="000000"/>
              </a:solidFill>
              <a:latin typeface="+mn-lt"/>
            </a:endParaRPr>
          </a:p>
        </p:txBody>
      </p:sp>
      <p:grpSp>
        <p:nvGrpSpPr>
          <p:cNvPr id="2" name="Group 1">
            <a:extLst>
              <a:ext uri="{FF2B5EF4-FFF2-40B4-BE49-F238E27FC236}">
                <a16:creationId xmlns:a16="http://schemas.microsoft.com/office/drawing/2014/main" id="{56388EEE-0363-4AEC-BDFB-BCE88525DD15}"/>
              </a:ext>
            </a:extLst>
          </p:cNvPr>
          <p:cNvGrpSpPr/>
          <p:nvPr/>
        </p:nvGrpSpPr>
        <p:grpSpPr>
          <a:xfrm>
            <a:off x="8761754" y="1408167"/>
            <a:ext cx="1962384" cy="1842856"/>
            <a:chOff x="5431948" y="2243073"/>
            <a:chExt cx="1962384" cy="1842856"/>
          </a:xfrm>
        </p:grpSpPr>
        <p:grpSp>
          <p:nvGrpSpPr>
            <p:cNvPr id="9238" name="Group 35"/>
            <p:cNvGrpSpPr>
              <a:grpSpLocks/>
            </p:cNvGrpSpPr>
            <p:nvPr/>
          </p:nvGrpSpPr>
          <p:grpSpPr bwMode="auto">
            <a:xfrm>
              <a:off x="6007783" y="3209378"/>
              <a:ext cx="1368870" cy="876551"/>
              <a:chOff x="2526" y="3239"/>
              <a:chExt cx="1012" cy="632"/>
            </a:xfrm>
          </p:grpSpPr>
          <p:sp>
            <p:nvSpPr>
              <p:cNvPr id="9251" name="Freeform 36"/>
              <p:cNvSpPr>
                <a:spLocks/>
              </p:cNvSpPr>
              <p:nvPr/>
            </p:nvSpPr>
            <p:spPr bwMode="auto">
              <a:xfrm>
                <a:off x="2788" y="3346"/>
                <a:ext cx="568" cy="478"/>
              </a:xfrm>
              <a:custGeom>
                <a:avLst/>
                <a:gdLst>
                  <a:gd name="T0" fmla="*/ 4 w 568"/>
                  <a:gd name="T1" fmla="*/ 478 h 478"/>
                  <a:gd name="T2" fmla="*/ 30 w 568"/>
                  <a:gd name="T3" fmla="*/ 476 h 478"/>
                  <a:gd name="T4" fmla="*/ 568 w 568"/>
                  <a:gd name="T5" fmla="*/ 282 h 478"/>
                  <a:gd name="T6" fmla="*/ 568 w 568"/>
                  <a:gd name="T7" fmla="*/ 0 h 478"/>
                  <a:gd name="T8" fmla="*/ 214 w 568"/>
                  <a:gd name="T9" fmla="*/ 116 h 478"/>
                  <a:gd name="T10" fmla="*/ 0 w 568"/>
                  <a:gd name="T11" fmla="*/ 116 h 478"/>
                  <a:gd name="T12" fmla="*/ 4 w 568"/>
                  <a:gd name="T13" fmla="*/ 478 h 478"/>
                  <a:gd name="T14" fmla="*/ 0 60000 65536"/>
                  <a:gd name="T15" fmla="*/ 0 60000 65536"/>
                  <a:gd name="T16" fmla="*/ 0 60000 65536"/>
                  <a:gd name="T17" fmla="*/ 0 60000 65536"/>
                  <a:gd name="T18" fmla="*/ 0 60000 65536"/>
                  <a:gd name="T19" fmla="*/ 0 60000 65536"/>
                  <a:gd name="T20" fmla="*/ 0 60000 65536"/>
                  <a:gd name="T21" fmla="*/ 0 w 568"/>
                  <a:gd name="T22" fmla="*/ 0 h 478"/>
                  <a:gd name="T23" fmla="*/ 568 w 568"/>
                  <a:gd name="T24" fmla="*/ 478 h 4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8" h="478">
                    <a:moveTo>
                      <a:pt x="4" y="478"/>
                    </a:moveTo>
                    <a:cubicBezTo>
                      <a:pt x="23" y="476"/>
                      <a:pt x="15" y="476"/>
                      <a:pt x="30" y="476"/>
                    </a:cubicBezTo>
                    <a:cubicBezTo>
                      <a:pt x="209" y="411"/>
                      <a:pt x="568" y="282"/>
                      <a:pt x="568" y="282"/>
                    </a:cubicBezTo>
                    <a:lnTo>
                      <a:pt x="568" y="0"/>
                    </a:lnTo>
                    <a:lnTo>
                      <a:pt x="214" y="116"/>
                    </a:lnTo>
                    <a:lnTo>
                      <a:pt x="0" y="116"/>
                    </a:lnTo>
                    <a:lnTo>
                      <a:pt x="4" y="478"/>
                    </a:lnTo>
                    <a:close/>
                  </a:path>
                </a:pathLst>
              </a:custGeom>
              <a:gradFill rotWithShape="0">
                <a:gsLst>
                  <a:gs pos="0">
                    <a:srgbClr val="6C6C6C"/>
                  </a:gs>
                  <a:gs pos="50000">
                    <a:srgbClr val="EAEAEA"/>
                  </a:gs>
                  <a:gs pos="100000">
                    <a:srgbClr val="6C6C6C"/>
                  </a:gs>
                </a:gsLst>
                <a:lin ang="5400000" scaled="1"/>
              </a:gradFill>
              <a:ln w="12700">
                <a:solidFill>
                  <a:schemeClr val="tx1"/>
                </a:solidFill>
                <a:round/>
                <a:headEnd/>
                <a:tailEnd/>
              </a:ln>
            </p:spPr>
            <p:txBody>
              <a:bodyPr wrap="none" anchor="ctr"/>
              <a:lstStyle/>
              <a:p>
                <a:endParaRPr lang="en-GB" sz="1662" dirty="0"/>
              </a:p>
            </p:txBody>
          </p:sp>
          <p:grpSp>
            <p:nvGrpSpPr>
              <p:cNvPr id="9252" name="Group 37"/>
              <p:cNvGrpSpPr>
                <a:grpSpLocks/>
              </p:cNvGrpSpPr>
              <p:nvPr/>
            </p:nvGrpSpPr>
            <p:grpSpPr bwMode="auto">
              <a:xfrm>
                <a:off x="2526" y="3239"/>
                <a:ext cx="1012" cy="632"/>
                <a:chOff x="2526" y="3239"/>
                <a:chExt cx="1012" cy="632"/>
              </a:xfrm>
            </p:grpSpPr>
            <p:sp>
              <p:nvSpPr>
                <p:cNvPr id="9253" name="Freeform 38"/>
                <p:cNvSpPr>
                  <a:spLocks/>
                </p:cNvSpPr>
                <p:nvPr/>
              </p:nvSpPr>
              <p:spPr bwMode="auto">
                <a:xfrm>
                  <a:off x="2998" y="3630"/>
                  <a:ext cx="518" cy="240"/>
                </a:xfrm>
                <a:custGeom>
                  <a:avLst/>
                  <a:gdLst>
                    <a:gd name="T0" fmla="*/ 2 w 518"/>
                    <a:gd name="T1" fmla="*/ 196 h 240"/>
                    <a:gd name="T2" fmla="*/ 516 w 518"/>
                    <a:gd name="T3" fmla="*/ 0 h 240"/>
                    <a:gd name="T4" fmla="*/ 518 w 518"/>
                    <a:gd name="T5" fmla="*/ 24 h 240"/>
                    <a:gd name="T6" fmla="*/ 0 w 518"/>
                    <a:gd name="T7" fmla="*/ 240 h 240"/>
                    <a:gd name="T8" fmla="*/ 0 60000 65536"/>
                    <a:gd name="T9" fmla="*/ 0 60000 65536"/>
                    <a:gd name="T10" fmla="*/ 0 60000 65536"/>
                    <a:gd name="T11" fmla="*/ 0 60000 65536"/>
                    <a:gd name="T12" fmla="*/ 0 w 518"/>
                    <a:gd name="T13" fmla="*/ 0 h 240"/>
                    <a:gd name="T14" fmla="*/ 518 w 518"/>
                    <a:gd name="T15" fmla="*/ 240 h 240"/>
                  </a:gdLst>
                  <a:ahLst/>
                  <a:cxnLst>
                    <a:cxn ang="T8">
                      <a:pos x="T0" y="T1"/>
                    </a:cxn>
                    <a:cxn ang="T9">
                      <a:pos x="T2" y="T3"/>
                    </a:cxn>
                    <a:cxn ang="T10">
                      <a:pos x="T4" y="T5"/>
                    </a:cxn>
                    <a:cxn ang="T11">
                      <a:pos x="T6" y="T7"/>
                    </a:cxn>
                  </a:cxnLst>
                  <a:rect l="T12" t="T13" r="T14" b="T15"/>
                  <a:pathLst>
                    <a:path w="518" h="240">
                      <a:moveTo>
                        <a:pt x="2" y="196"/>
                      </a:moveTo>
                      <a:lnTo>
                        <a:pt x="516" y="0"/>
                      </a:lnTo>
                      <a:lnTo>
                        <a:pt x="518" y="24"/>
                      </a:lnTo>
                      <a:lnTo>
                        <a:pt x="0" y="240"/>
                      </a:lnTo>
                    </a:path>
                  </a:pathLst>
                </a:custGeom>
                <a:gradFill rotWithShape="0">
                  <a:gsLst>
                    <a:gs pos="0">
                      <a:srgbClr val="6C6C6C"/>
                    </a:gs>
                    <a:gs pos="50000">
                      <a:srgbClr val="EAEAEA"/>
                    </a:gs>
                    <a:gs pos="100000">
                      <a:srgbClr val="6C6C6C"/>
                    </a:gs>
                  </a:gsLst>
                  <a:lin ang="5400000" scaled="1"/>
                </a:gradFill>
                <a:ln w="9525">
                  <a:solidFill>
                    <a:schemeClr val="tx1"/>
                  </a:solidFill>
                  <a:round/>
                  <a:headEnd/>
                  <a:tailEnd/>
                </a:ln>
              </p:spPr>
              <p:txBody>
                <a:bodyPr wrap="none" anchor="ctr"/>
                <a:lstStyle/>
                <a:p>
                  <a:endParaRPr lang="en-GB" sz="1662" dirty="0"/>
                </a:p>
              </p:txBody>
            </p:sp>
            <p:sp>
              <p:nvSpPr>
                <p:cNvPr id="9254" name="Freeform 39"/>
                <p:cNvSpPr>
                  <a:spLocks/>
                </p:cNvSpPr>
                <p:nvPr/>
              </p:nvSpPr>
              <p:spPr bwMode="auto">
                <a:xfrm>
                  <a:off x="2526" y="3758"/>
                  <a:ext cx="224" cy="70"/>
                </a:xfrm>
                <a:custGeom>
                  <a:avLst/>
                  <a:gdLst>
                    <a:gd name="T0" fmla="*/ 0 w 224"/>
                    <a:gd name="T1" fmla="*/ 66 h 70"/>
                    <a:gd name="T2" fmla="*/ 224 w 224"/>
                    <a:gd name="T3" fmla="*/ 0 h 70"/>
                    <a:gd name="T4" fmla="*/ 224 w 224"/>
                    <a:gd name="T5" fmla="*/ 70 h 70"/>
                    <a:gd name="T6" fmla="*/ 0 w 224"/>
                    <a:gd name="T7" fmla="*/ 66 h 70"/>
                    <a:gd name="T8" fmla="*/ 0 60000 65536"/>
                    <a:gd name="T9" fmla="*/ 0 60000 65536"/>
                    <a:gd name="T10" fmla="*/ 0 60000 65536"/>
                    <a:gd name="T11" fmla="*/ 0 60000 65536"/>
                    <a:gd name="T12" fmla="*/ 0 w 224"/>
                    <a:gd name="T13" fmla="*/ 0 h 70"/>
                    <a:gd name="T14" fmla="*/ 224 w 224"/>
                    <a:gd name="T15" fmla="*/ 70 h 70"/>
                  </a:gdLst>
                  <a:ahLst/>
                  <a:cxnLst>
                    <a:cxn ang="T8">
                      <a:pos x="T0" y="T1"/>
                    </a:cxn>
                    <a:cxn ang="T9">
                      <a:pos x="T2" y="T3"/>
                    </a:cxn>
                    <a:cxn ang="T10">
                      <a:pos x="T4" y="T5"/>
                    </a:cxn>
                    <a:cxn ang="T11">
                      <a:pos x="T6" y="T7"/>
                    </a:cxn>
                  </a:cxnLst>
                  <a:rect l="T12" t="T13" r="T14" b="T15"/>
                  <a:pathLst>
                    <a:path w="224" h="70">
                      <a:moveTo>
                        <a:pt x="0" y="66"/>
                      </a:moveTo>
                      <a:lnTo>
                        <a:pt x="224" y="0"/>
                      </a:lnTo>
                      <a:lnTo>
                        <a:pt x="224" y="70"/>
                      </a:lnTo>
                      <a:lnTo>
                        <a:pt x="0" y="66"/>
                      </a:lnTo>
                      <a:close/>
                    </a:path>
                  </a:pathLst>
                </a:custGeom>
                <a:solidFill>
                  <a:srgbClr val="EAEAEA"/>
                </a:solidFill>
                <a:ln w="12700">
                  <a:solidFill>
                    <a:schemeClr val="tx1"/>
                  </a:solidFill>
                  <a:round/>
                  <a:headEnd/>
                  <a:tailEnd/>
                </a:ln>
              </p:spPr>
              <p:txBody>
                <a:bodyPr wrap="none" anchor="ctr"/>
                <a:lstStyle/>
                <a:p>
                  <a:endParaRPr lang="en-GB" sz="1662" dirty="0"/>
                </a:p>
              </p:txBody>
            </p:sp>
            <p:sp>
              <p:nvSpPr>
                <p:cNvPr id="9255" name="Freeform 40"/>
                <p:cNvSpPr>
                  <a:spLocks/>
                </p:cNvSpPr>
                <p:nvPr/>
              </p:nvSpPr>
              <p:spPr bwMode="auto">
                <a:xfrm>
                  <a:off x="2526" y="3274"/>
                  <a:ext cx="1012" cy="148"/>
                </a:xfrm>
                <a:custGeom>
                  <a:avLst/>
                  <a:gdLst>
                    <a:gd name="T0" fmla="*/ 0 w 1012"/>
                    <a:gd name="T1" fmla="*/ 243 h 140"/>
                    <a:gd name="T2" fmla="*/ 712 w 1012"/>
                    <a:gd name="T3" fmla="*/ 0 h 140"/>
                    <a:gd name="T4" fmla="*/ 1012 w 1012"/>
                    <a:gd name="T5" fmla="*/ 0 h 140"/>
                    <a:gd name="T6" fmla="*/ 472 w 1012"/>
                    <a:gd name="T7" fmla="*/ 237 h 140"/>
                    <a:gd name="T8" fmla="*/ 0 w 1012"/>
                    <a:gd name="T9" fmla="*/ 243 h 140"/>
                    <a:gd name="T10" fmla="*/ 0 60000 65536"/>
                    <a:gd name="T11" fmla="*/ 0 60000 65536"/>
                    <a:gd name="T12" fmla="*/ 0 60000 65536"/>
                    <a:gd name="T13" fmla="*/ 0 60000 65536"/>
                    <a:gd name="T14" fmla="*/ 0 60000 65536"/>
                    <a:gd name="T15" fmla="*/ 0 w 1012"/>
                    <a:gd name="T16" fmla="*/ 0 h 140"/>
                    <a:gd name="T17" fmla="*/ 1012 w 1012"/>
                    <a:gd name="T18" fmla="*/ 140 h 140"/>
                  </a:gdLst>
                  <a:ahLst/>
                  <a:cxnLst>
                    <a:cxn ang="T10">
                      <a:pos x="T0" y="T1"/>
                    </a:cxn>
                    <a:cxn ang="T11">
                      <a:pos x="T2" y="T3"/>
                    </a:cxn>
                    <a:cxn ang="T12">
                      <a:pos x="T4" y="T5"/>
                    </a:cxn>
                    <a:cxn ang="T13">
                      <a:pos x="T6" y="T7"/>
                    </a:cxn>
                    <a:cxn ang="T14">
                      <a:pos x="T8" y="T9"/>
                    </a:cxn>
                  </a:cxnLst>
                  <a:rect l="T15" t="T16" r="T17" b="T18"/>
                  <a:pathLst>
                    <a:path w="1012" h="140">
                      <a:moveTo>
                        <a:pt x="0" y="140"/>
                      </a:moveTo>
                      <a:lnTo>
                        <a:pt x="712" y="0"/>
                      </a:lnTo>
                      <a:lnTo>
                        <a:pt x="1012" y="0"/>
                      </a:lnTo>
                      <a:lnTo>
                        <a:pt x="472" y="136"/>
                      </a:lnTo>
                      <a:lnTo>
                        <a:pt x="0" y="140"/>
                      </a:lnTo>
                      <a:close/>
                    </a:path>
                  </a:pathLst>
                </a:custGeom>
                <a:solidFill>
                  <a:srgbClr val="EAEAEA"/>
                </a:solidFill>
                <a:ln w="12700">
                  <a:solidFill>
                    <a:schemeClr val="tx1"/>
                  </a:solidFill>
                  <a:round/>
                  <a:headEnd/>
                  <a:tailEnd/>
                </a:ln>
              </p:spPr>
              <p:txBody>
                <a:bodyPr anchor="ctr"/>
                <a:lstStyle/>
                <a:p>
                  <a:endParaRPr lang="en-GB" sz="1662" dirty="0"/>
                </a:p>
              </p:txBody>
            </p:sp>
            <p:sp>
              <p:nvSpPr>
                <p:cNvPr id="9256" name="Freeform 41"/>
                <p:cNvSpPr>
                  <a:spLocks/>
                </p:cNvSpPr>
                <p:nvPr/>
              </p:nvSpPr>
              <p:spPr bwMode="auto">
                <a:xfrm rot="400703">
                  <a:off x="3008" y="3239"/>
                  <a:ext cx="518" cy="251"/>
                </a:xfrm>
                <a:custGeom>
                  <a:avLst/>
                  <a:gdLst>
                    <a:gd name="T0" fmla="*/ 2 w 518"/>
                    <a:gd name="T1" fmla="*/ 306 h 240"/>
                    <a:gd name="T2" fmla="*/ 516 w 518"/>
                    <a:gd name="T3" fmla="*/ 0 h 240"/>
                    <a:gd name="T4" fmla="*/ 518 w 518"/>
                    <a:gd name="T5" fmla="*/ 35 h 240"/>
                    <a:gd name="T6" fmla="*/ 0 w 518"/>
                    <a:gd name="T7" fmla="*/ 377 h 240"/>
                    <a:gd name="T8" fmla="*/ 0 60000 65536"/>
                    <a:gd name="T9" fmla="*/ 0 60000 65536"/>
                    <a:gd name="T10" fmla="*/ 0 60000 65536"/>
                    <a:gd name="T11" fmla="*/ 0 60000 65536"/>
                    <a:gd name="T12" fmla="*/ 0 w 518"/>
                    <a:gd name="T13" fmla="*/ 0 h 240"/>
                    <a:gd name="T14" fmla="*/ 518 w 518"/>
                    <a:gd name="T15" fmla="*/ 240 h 240"/>
                  </a:gdLst>
                  <a:ahLst/>
                  <a:cxnLst>
                    <a:cxn ang="T8">
                      <a:pos x="T0" y="T1"/>
                    </a:cxn>
                    <a:cxn ang="T9">
                      <a:pos x="T2" y="T3"/>
                    </a:cxn>
                    <a:cxn ang="T10">
                      <a:pos x="T4" y="T5"/>
                    </a:cxn>
                    <a:cxn ang="T11">
                      <a:pos x="T6" y="T7"/>
                    </a:cxn>
                  </a:cxnLst>
                  <a:rect l="T12" t="T13" r="T14" b="T15"/>
                  <a:pathLst>
                    <a:path w="518" h="240">
                      <a:moveTo>
                        <a:pt x="2" y="196"/>
                      </a:moveTo>
                      <a:lnTo>
                        <a:pt x="516" y="0"/>
                      </a:lnTo>
                      <a:lnTo>
                        <a:pt x="518" y="24"/>
                      </a:lnTo>
                      <a:lnTo>
                        <a:pt x="0" y="240"/>
                      </a:lnTo>
                    </a:path>
                  </a:pathLst>
                </a:custGeom>
                <a:gradFill rotWithShape="0">
                  <a:gsLst>
                    <a:gs pos="0">
                      <a:srgbClr val="6C6C6C"/>
                    </a:gs>
                    <a:gs pos="50000">
                      <a:srgbClr val="EAEAEA"/>
                    </a:gs>
                    <a:gs pos="100000">
                      <a:srgbClr val="6C6C6C"/>
                    </a:gs>
                  </a:gsLst>
                  <a:lin ang="5400000" scaled="1"/>
                </a:gradFill>
                <a:ln w="9525">
                  <a:solidFill>
                    <a:schemeClr val="tx1"/>
                  </a:solidFill>
                  <a:round/>
                  <a:headEnd/>
                  <a:tailEnd/>
                </a:ln>
              </p:spPr>
              <p:txBody>
                <a:bodyPr anchor="ctr"/>
                <a:lstStyle/>
                <a:p>
                  <a:endParaRPr lang="en-GB" sz="1662" dirty="0"/>
                </a:p>
              </p:txBody>
            </p:sp>
            <p:sp>
              <p:nvSpPr>
                <p:cNvPr id="9257" name="Freeform 42"/>
                <p:cNvSpPr>
                  <a:spLocks/>
                </p:cNvSpPr>
                <p:nvPr/>
              </p:nvSpPr>
              <p:spPr bwMode="auto">
                <a:xfrm>
                  <a:off x="2790" y="3628"/>
                  <a:ext cx="726" cy="196"/>
                </a:xfrm>
                <a:custGeom>
                  <a:avLst/>
                  <a:gdLst>
                    <a:gd name="T0" fmla="*/ 0 w 726"/>
                    <a:gd name="T1" fmla="*/ 196 h 196"/>
                    <a:gd name="T2" fmla="*/ 564 w 726"/>
                    <a:gd name="T3" fmla="*/ 2 h 196"/>
                    <a:gd name="T4" fmla="*/ 726 w 726"/>
                    <a:gd name="T5" fmla="*/ 0 h 196"/>
                    <a:gd name="T6" fmla="*/ 214 w 726"/>
                    <a:gd name="T7" fmla="*/ 196 h 196"/>
                    <a:gd name="T8" fmla="*/ 0 w 726"/>
                    <a:gd name="T9" fmla="*/ 196 h 196"/>
                    <a:gd name="T10" fmla="*/ 0 60000 65536"/>
                    <a:gd name="T11" fmla="*/ 0 60000 65536"/>
                    <a:gd name="T12" fmla="*/ 0 60000 65536"/>
                    <a:gd name="T13" fmla="*/ 0 60000 65536"/>
                    <a:gd name="T14" fmla="*/ 0 60000 65536"/>
                    <a:gd name="T15" fmla="*/ 0 w 726"/>
                    <a:gd name="T16" fmla="*/ 0 h 196"/>
                    <a:gd name="T17" fmla="*/ 726 w 726"/>
                    <a:gd name="T18" fmla="*/ 196 h 196"/>
                  </a:gdLst>
                  <a:ahLst/>
                  <a:cxnLst>
                    <a:cxn ang="T10">
                      <a:pos x="T0" y="T1"/>
                    </a:cxn>
                    <a:cxn ang="T11">
                      <a:pos x="T2" y="T3"/>
                    </a:cxn>
                    <a:cxn ang="T12">
                      <a:pos x="T4" y="T5"/>
                    </a:cxn>
                    <a:cxn ang="T13">
                      <a:pos x="T6" y="T7"/>
                    </a:cxn>
                    <a:cxn ang="T14">
                      <a:pos x="T8" y="T9"/>
                    </a:cxn>
                  </a:cxnLst>
                  <a:rect l="T15" t="T16" r="T17" b="T18"/>
                  <a:pathLst>
                    <a:path w="726" h="196">
                      <a:moveTo>
                        <a:pt x="0" y="196"/>
                      </a:moveTo>
                      <a:lnTo>
                        <a:pt x="564" y="2"/>
                      </a:lnTo>
                      <a:lnTo>
                        <a:pt x="726" y="0"/>
                      </a:lnTo>
                      <a:lnTo>
                        <a:pt x="214" y="196"/>
                      </a:lnTo>
                      <a:lnTo>
                        <a:pt x="0" y="196"/>
                      </a:lnTo>
                      <a:close/>
                    </a:path>
                  </a:pathLst>
                </a:custGeom>
                <a:solidFill>
                  <a:srgbClr val="EAEAEA"/>
                </a:solidFill>
                <a:ln w="12700">
                  <a:solidFill>
                    <a:schemeClr val="tx1"/>
                  </a:solidFill>
                  <a:round/>
                  <a:headEnd/>
                  <a:tailEnd/>
                </a:ln>
              </p:spPr>
              <p:txBody>
                <a:bodyPr wrap="none" anchor="ctr"/>
                <a:lstStyle/>
                <a:p>
                  <a:endParaRPr lang="en-GB" sz="1662" dirty="0"/>
                </a:p>
              </p:txBody>
            </p:sp>
            <p:grpSp>
              <p:nvGrpSpPr>
                <p:cNvPr id="9258" name="Group 43"/>
                <p:cNvGrpSpPr>
                  <a:grpSpLocks/>
                </p:cNvGrpSpPr>
                <p:nvPr/>
              </p:nvGrpSpPr>
              <p:grpSpPr bwMode="auto">
                <a:xfrm>
                  <a:off x="2526" y="3414"/>
                  <a:ext cx="480" cy="457"/>
                  <a:chOff x="3768" y="2295"/>
                  <a:chExt cx="480" cy="457"/>
                </a:xfrm>
              </p:grpSpPr>
              <p:sp>
                <p:nvSpPr>
                  <p:cNvPr id="9259" name="Rectangle 44"/>
                  <p:cNvSpPr>
                    <a:spLocks noChangeArrowheads="1"/>
                  </p:cNvSpPr>
                  <p:nvPr/>
                </p:nvSpPr>
                <p:spPr bwMode="auto">
                  <a:xfrm>
                    <a:off x="3768" y="2295"/>
                    <a:ext cx="480" cy="4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sz="1662" b="1" dirty="0">
                      <a:solidFill>
                        <a:srgbClr val="000000"/>
                      </a:solidFill>
                      <a:latin typeface="+mn-lt"/>
                    </a:endParaRPr>
                  </a:p>
                </p:txBody>
              </p:sp>
              <p:sp>
                <p:nvSpPr>
                  <p:cNvPr id="9260" name="Rectangle 45"/>
                  <p:cNvSpPr>
                    <a:spLocks noChangeArrowheads="1"/>
                  </p:cNvSpPr>
                  <p:nvPr/>
                </p:nvSpPr>
                <p:spPr bwMode="auto">
                  <a:xfrm>
                    <a:off x="3985" y="2318"/>
                    <a:ext cx="48" cy="40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sz="1662" b="1" dirty="0">
                      <a:solidFill>
                        <a:srgbClr val="000000"/>
                      </a:solidFill>
                      <a:latin typeface="+mn-lt"/>
                    </a:endParaRPr>
                  </a:p>
                </p:txBody>
              </p:sp>
              <p:sp>
                <p:nvSpPr>
                  <p:cNvPr id="9261" name="Rectangle 46"/>
                  <p:cNvSpPr>
                    <a:spLocks noChangeArrowheads="1"/>
                  </p:cNvSpPr>
                  <p:nvPr/>
                </p:nvSpPr>
                <p:spPr bwMode="auto">
                  <a:xfrm>
                    <a:off x="3768" y="2704"/>
                    <a:ext cx="480" cy="4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sz="1662" b="1" dirty="0">
                      <a:solidFill>
                        <a:srgbClr val="000000"/>
                      </a:solidFill>
                      <a:latin typeface="+mn-lt"/>
                    </a:endParaRPr>
                  </a:p>
                </p:txBody>
              </p:sp>
            </p:grpSp>
          </p:grpSp>
        </p:grpSp>
        <p:grpSp>
          <p:nvGrpSpPr>
            <p:cNvPr id="9239" name="Group 47"/>
            <p:cNvGrpSpPr>
              <a:grpSpLocks/>
            </p:cNvGrpSpPr>
            <p:nvPr/>
          </p:nvGrpSpPr>
          <p:grpSpPr bwMode="auto">
            <a:xfrm rot="496865">
              <a:off x="5924438" y="2243073"/>
              <a:ext cx="1469894" cy="967470"/>
              <a:chOff x="4146" y="3034"/>
              <a:chExt cx="1164" cy="830"/>
            </a:xfrm>
          </p:grpSpPr>
          <p:sp>
            <p:nvSpPr>
              <p:cNvPr id="9246" name="Oval 48"/>
              <p:cNvSpPr>
                <a:spLocks noChangeArrowheads="1"/>
              </p:cNvSpPr>
              <p:nvPr/>
            </p:nvSpPr>
            <p:spPr bwMode="auto">
              <a:xfrm rot="-572921">
                <a:off x="4865" y="3034"/>
                <a:ext cx="445" cy="519"/>
              </a:xfrm>
              <a:prstGeom prst="ellipse">
                <a:avLst/>
              </a:prstGeom>
              <a:solidFill>
                <a:srgbClr val="EAEAEA"/>
              </a:solidFill>
              <a:ln w="12700">
                <a:solidFill>
                  <a:srgbClr val="000000"/>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sz="1662" b="1" dirty="0">
                  <a:solidFill>
                    <a:srgbClr val="000000"/>
                  </a:solidFill>
                  <a:latin typeface="+mn-lt"/>
                </a:endParaRPr>
              </a:p>
            </p:txBody>
          </p:sp>
          <p:sp>
            <p:nvSpPr>
              <p:cNvPr id="9247" name="Freeform 49"/>
              <p:cNvSpPr>
                <a:spLocks/>
              </p:cNvSpPr>
              <p:nvPr/>
            </p:nvSpPr>
            <p:spPr bwMode="auto">
              <a:xfrm>
                <a:off x="4312" y="3038"/>
                <a:ext cx="888" cy="826"/>
              </a:xfrm>
              <a:custGeom>
                <a:avLst/>
                <a:gdLst>
                  <a:gd name="T0" fmla="*/ 0 w 888"/>
                  <a:gd name="T1" fmla="*/ 252 h 826"/>
                  <a:gd name="T2" fmla="*/ 174 w 888"/>
                  <a:gd name="T3" fmla="*/ 826 h 826"/>
                  <a:gd name="T4" fmla="*/ 888 w 888"/>
                  <a:gd name="T5" fmla="*/ 486 h 826"/>
                  <a:gd name="T6" fmla="*/ 722 w 888"/>
                  <a:gd name="T7" fmla="*/ 0 h 826"/>
                  <a:gd name="T8" fmla="*/ 0 w 888"/>
                  <a:gd name="T9" fmla="*/ 252 h 826"/>
                  <a:gd name="T10" fmla="*/ 0 60000 65536"/>
                  <a:gd name="T11" fmla="*/ 0 60000 65536"/>
                  <a:gd name="T12" fmla="*/ 0 60000 65536"/>
                  <a:gd name="T13" fmla="*/ 0 60000 65536"/>
                  <a:gd name="T14" fmla="*/ 0 60000 65536"/>
                  <a:gd name="T15" fmla="*/ 0 w 888"/>
                  <a:gd name="T16" fmla="*/ 0 h 826"/>
                  <a:gd name="T17" fmla="*/ 888 w 888"/>
                  <a:gd name="T18" fmla="*/ 826 h 826"/>
                </a:gdLst>
                <a:ahLst/>
                <a:cxnLst>
                  <a:cxn ang="T10">
                    <a:pos x="T0" y="T1"/>
                  </a:cxn>
                  <a:cxn ang="T11">
                    <a:pos x="T2" y="T3"/>
                  </a:cxn>
                  <a:cxn ang="T12">
                    <a:pos x="T4" y="T5"/>
                  </a:cxn>
                  <a:cxn ang="T13">
                    <a:pos x="T6" y="T7"/>
                  </a:cxn>
                  <a:cxn ang="T14">
                    <a:pos x="T8" y="T9"/>
                  </a:cxn>
                </a:cxnLst>
                <a:rect l="T15" t="T16" r="T17" b="T18"/>
                <a:pathLst>
                  <a:path w="888" h="826">
                    <a:moveTo>
                      <a:pt x="0" y="252"/>
                    </a:moveTo>
                    <a:lnTo>
                      <a:pt x="174" y="826"/>
                    </a:lnTo>
                    <a:lnTo>
                      <a:pt x="888" y="486"/>
                    </a:lnTo>
                    <a:lnTo>
                      <a:pt x="722" y="0"/>
                    </a:lnTo>
                    <a:lnTo>
                      <a:pt x="0" y="252"/>
                    </a:lnTo>
                    <a:close/>
                  </a:path>
                </a:pathLst>
              </a:custGeom>
              <a:solidFill>
                <a:srgbClr val="EAEAE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sz="1662" dirty="0"/>
              </a:p>
            </p:txBody>
          </p:sp>
          <p:sp>
            <p:nvSpPr>
              <p:cNvPr id="9248" name="Oval 50"/>
              <p:cNvSpPr>
                <a:spLocks noChangeArrowheads="1"/>
              </p:cNvSpPr>
              <p:nvPr/>
            </p:nvSpPr>
            <p:spPr bwMode="auto">
              <a:xfrm rot="-572921">
                <a:off x="4146" y="3306"/>
                <a:ext cx="480" cy="549"/>
              </a:xfrm>
              <a:prstGeom prst="ellipse">
                <a:avLst/>
              </a:prstGeom>
              <a:gradFill rotWithShape="0">
                <a:gsLst>
                  <a:gs pos="0">
                    <a:srgbClr val="555555"/>
                  </a:gs>
                  <a:gs pos="50000">
                    <a:srgbClr val="FFFFFF"/>
                  </a:gs>
                  <a:gs pos="100000">
                    <a:srgbClr val="555555"/>
                  </a:gs>
                </a:gsLst>
                <a:lin ang="5400000" scaled="1"/>
              </a:gradFill>
              <a:ln w="76200">
                <a:solidFill>
                  <a:srgbClr val="000000"/>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sz="1662" b="1" dirty="0">
                  <a:solidFill>
                    <a:srgbClr val="000000"/>
                  </a:solidFill>
                  <a:latin typeface="+mn-lt"/>
                </a:endParaRPr>
              </a:p>
            </p:txBody>
          </p:sp>
          <p:sp>
            <p:nvSpPr>
              <p:cNvPr id="9249" name="Line 51"/>
              <p:cNvSpPr>
                <a:spLocks noChangeShapeType="1"/>
              </p:cNvSpPr>
              <p:nvPr/>
            </p:nvSpPr>
            <p:spPr bwMode="auto">
              <a:xfrm flipV="1">
                <a:off x="4294" y="3040"/>
                <a:ext cx="742" cy="2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sz="1662" dirty="0"/>
              </a:p>
            </p:txBody>
          </p:sp>
          <p:sp>
            <p:nvSpPr>
              <p:cNvPr id="9250" name="Line 52"/>
              <p:cNvSpPr>
                <a:spLocks noChangeShapeType="1"/>
              </p:cNvSpPr>
              <p:nvPr/>
            </p:nvSpPr>
            <p:spPr bwMode="auto">
              <a:xfrm flipV="1">
                <a:off x="4482" y="3524"/>
                <a:ext cx="722" cy="33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sz="1662" dirty="0"/>
              </a:p>
            </p:txBody>
          </p:sp>
        </p:grpSp>
        <p:sp>
          <p:nvSpPr>
            <p:cNvPr id="9241" name="AutoShape 57"/>
            <p:cNvSpPr>
              <a:spLocks noChangeArrowheads="1"/>
            </p:cNvSpPr>
            <p:nvPr/>
          </p:nvSpPr>
          <p:spPr bwMode="auto">
            <a:xfrm rot="19907216">
              <a:off x="5431948" y="3104471"/>
              <a:ext cx="407883" cy="127053"/>
            </a:xfrm>
            <a:prstGeom prst="rightArrow">
              <a:avLst>
                <a:gd name="adj1" fmla="val 50000"/>
                <a:gd name="adj2" fmla="val 74083"/>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sz="1662" b="1" dirty="0">
                <a:solidFill>
                  <a:srgbClr val="000000"/>
                </a:solidFill>
                <a:latin typeface="+mn-lt"/>
              </a:endParaRPr>
            </a:p>
          </p:txBody>
        </p:sp>
        <p:sp>
          <p:nvSpPr>
            <p:cNvPr id="9242" name="AutoShape 58"/>
            <p:cNvSpPr>
              <a:spLocks noChangeArrowheads="1"/>
            </p:cNvSpPr>
            <p:nvPr/>
          </p:nvSpPr>
          <p:spPr bwMode="auto">
            <a:xfrm rot="1692784" flipV="1">
              <a:off x="5431948" y="3454159"/>
              <a:ext cx="407883" cy="127053"/>
            </a:xfrm>
            <a:prstGeom prst="rightArrow">
              <a:avLst>
                <a:gd name="adj1" fmla="val 50000"/>
                <a:gd name="adj2" fmla="val 74083"/>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sz="1662" b="1" dirty="0">
                <a:solidFill>
                  <a:srgbClr val="000000"/>
                </a:solidFill>
                <a:latin typeface="+mn-lt"/>
              </a:endParaRPr>
            </a:p>
          </p:txBody>
        </p:sp>
      </p:grpSp>
      <p:grpSp>
        <p:nvGrpSpPr>
          <p:cNvPr id="5" name="Group 4">
            <a:extLst>
              <a:ext uri="{FF2B5EF4-FFF2-40B4-BE49-F238E27FC236}">
                <a16:creationId xmlns:a16="http://schemas.microsoft.com/office/drawing/2014/main" id="{143415E6-71B0-48E7-8CC8-E3FF13EA34FE}"/>
              </a:ext>
            </a:extLst>
          </p:cNvPr>
          <p:cNvGrpSpPr/>
          <p:nvPr/>
        </p:nvGrpSpPr>
        <p:grpSpPr>
          <a:xfrm>
            <a:off x="6955713" y="1518416"/>
            <a:ext cx="1640371" cy="1710668"/>
            <a:chOff x="3713284" y="2221398"/>
            <a:chExt cx="1640371" cy="1710668"/>
          </a:xfrm>
        </p:grpSpPr>
        <p:sp>
          <p:nvSpPr>
            <p:cNvPr id="9236" name="Text Box 33"/>
            <p:cNvSpPr txBox="1">
              <a:spLocks noChangeArrowheads="1"/>
            </p:cNvSpPr>
            <p:nvPr/>
          </p:nvSpPr>
          <p:spPr bwMode="auto">
            <a:xfrm>
              <a:off x="4031508" y="3708266"/>
              <a:ext cx="224778" cy="22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US" sz="1292" dirty="0">
                  <a:solidFill>
                    <a:srgbClr val="000000"/>
                  </a:solidFill>
                  <a:latin typeface="+mn-lt"/>
                </a:rPr>
                <a:t>b</a:t>
              </a:r>
            </a:p>
          </p:txBody>
        </p:sp>
        <p:sp>
          <p:nvSpPr>
            <p:cNvPr id="9237" name="Text Box 34"/>
            <p:cNvSpPr txBox="1">
              <a:spLocks noChangeArrowheads="1"/>
            </p:cNvSpPr>
            <p:nvPr/>
          </p:nvSpPr>
          <p:spPr bwMode="auto">
            <a:xfrm>
              <a:off x="3713284" y="3427350"/>
              <a:ext cx="224778" cy="22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pPr>
              <a:r>
                <a:rPr lang="en-US" sz="1292" dirty="0">
                  <a:solidFill>
                    <a:srgbClr val="000000"/>
                  </a:solidFill>
                  <a:latin typeface="+mn-lt"/>
                </a:rPr>
                <a:t>b</a:t>
              </a:r>
            </a:p>
          </p:txBody>
        </p:sp>
        <p:grpSp>
          <p:nvGrpSpPr>
            <p:cNvPr id="9240" name="Group 53"/>
            <p:cNvGrpSpPr>
              <a:grpSpLocks/>
            </p:cNvGrpSpPr>
            <p:nvPr/>
          </p:nvGrpSpPr>
          <p:grpSpPr bwMode="auto">
            <a:xfrm>
              <a:off x="3962055" y="3194224"/>
              <a:ext cx="1391600" cy="519870"/>
              <a:chOff x="2940" y="2092"/>
              <a:chExt cx="1102" cy="446"/>
            </a:xfrm>
          </p:grpSpPr>
          <p:sp>
            <p:nvSpPr>
              <p:cNvPr id="9243" name="Freeform 54"/>
              <p:cNvSpPr>
                <a:spLocks/>
              </p:cNvSpPr>
              <p:nvPr/>
            </p:nvSpPr>
            <p:spPr bwMode="auto">
              <a:xfrm>
                <a:off x="3252" y="2094"/>
                <a:ext cx="790" cy="442"/>
              </a:xfrm>
              <a:custGeom>
                <a:avLst/>
                <a:gdLst>
                  <a:gd name="T0" fmla="*/ 2 w 790"/>
                  <a:gd name="T1" fmla="*/ 121 h 454"/>
                  <a:gd name="T2" fmla="*/ 790 w 790"/>
                  <a:gd name="T3" fmla="*/ 0 h 454"/>
                  <a:gd name="T4" fmla="*/ 790 w 790"/>
                  <a:gd name="T5" fmla="*/ 188 h 454"/>
                  <a:gd name="T6" fmla="*/ 0 w 790"/>
                  <a:gd name="T7" fmla="*/ 348 h 454"/>
                  <a:gd name="T8" fmla="*/ 0 60000 65536"/>
                  <a:gd name="T9" fmla="*/ 0 60000 65536"/>
                  <a:gd name="T10" fmla="*/ 0 60000 65536"/>
                  <a:gd name="T11" fmla="*/ 0 60000 65536"/>
                  <a:gd name="T12" fmla="*/ 0 w 790"/>
                  <a:gd name="T13" fmla="*/ 0 h 454"/>
                  <a:gd name="T14" fmla="*/ 790 w 790"/>
                  <a:gd name="T15" fmla="*/ 454 h 454"/>
                </a:gdLst>
                <a:ahLst/>
                <a:cxnLst>
                  <a:cxn ang="T8">
                    <a:pos x="T0" y="T1"/>
                  </a:cxn>
                  <a:cxn ang="T9">
                    <a:pos x="T2" y="T3"/>
                  </a:cxn>
                  <a:cxn ang="T10">
                    <a:pos x="T4" y="T5"/>
                  </a:cxn>
                  <a:cxn ang="T11">
                    <a:pos x="T6" y="T7"/>
                  </a:cxn>
                </a:cxnLst>
                <a:rect l="T12" t="T13" r="T14" b="T15"/>
                <a:pathLst>
                  <a:path w="790" h="454">
                    <a:moveTo>
                      <a:pt x="2" y="158"/>
                    </a:moveTo>
                    <a:lnTo>
                      <a:pt x="790" y="0"/>
                    </a:lnTo>
                    <a:lnTo>
                      <a:pt x="790" y="246"/>
                    </a:lnTo>
                    <a:lnTo>
                      <a:pt x="0" y="454"/>
                    </a:lnTo>
                  </a:path>
                </a:pathLst>
              </a:custGeom>
              <a:gradFill rotWithShape="0">
                <a:gsLst>
                  <a:gs pos="0">
                    <a:srgbClr val="6C6C6C"/>
                  </a:gs>
                  <a:gs pos="50000">
                    <a:srgbClr val="EAEAEA"/>
                  </a:gs>
                  <a:gs pos="100000">
                    <a:srgbClr val="6C6C6C"/>
                  </a:gs>
                </a:gsLst>
                <a:lin ang="5400000" scaled="1"/>
              </a:gradFill>
              <a:ln w="12700">
                <a:solidFill>
                  <a:schemeClr val="tx1"/>
                </a:solidFill>
                <a:round/>
                <a:headEnd/>
                <a:tailEnd/>
              </a:ln>
            </p:spPr>
            <p:txBody>
              <a:bodyPr anchor="ctr"/>
              <a:lstStyle/>
              <a:p>
                <a:endParaRPr lang="en-GB" sz="1662" dirty="0"/>
              </a:p>
            </p:txBody>
          </p:sp>
          <p:sp>
            <p:nvSpPr>
              <p:cNvPr id="9244" name="Freeform 55"/>
              <p:cNvSpPr>
                <a:spLocks/>
              </p:cNvSpPr>
              <p:nvPr/>
            </p:nvSpPr>
            <p:spPr bwMode="auto">
              <a:xfrm>
                <a:off x="2940" y="2092"/>
                <a:ext cx="1098" cy="160"/>
              </a:xfrm>
              <a:custGeom>
                <a:avLst/>
                <a:gdLst>
                  <a:gd name="T0" fmla="*/ 314 w 1098"/>
                  <a:gd name="T1" fmla="*/ 160 h 160"/>
                  <a:gd name="T2" fmla="*/ 1098 w 1098"/>
                  <a:gd name="T3" fmla="*/ 0 h 160"/>
                  <a:gd name="T4" fmla="*/ 840 w 1098"/>
                  <a:gd name="T5" fmla="*/ 0 h 160"/>
                  <a:gd name="T6" fmla="*/ 0 w 1098"/>
                  <a:gd name="T7" fmla="*/ 156 h 160"/>
                  <a:gd name="T8" fmla="*/ 0 60000 65536"/>
                  <a:gd name="T9" fmla="*/ 0 60000 65536"/>
                  <a:gd name="T10" fmla="*/ 0 60000 65536"/>
                  <a:gd name="T11" fmla="*/ 0 60000 65536"/>
                  <a:gd name="T12" fmla="*/ 0 w 1098"/>
                  <a:gd name="T13" fmla="*/ 0 h 160"/>
                  <a:gd name="T14" fmla="*/ 1098 w 1098"/>
                  <a:gd name="T15" fmla="*/ 160 h 160"/>
                </a:gdLst>
                <a:ahLst/>
                <a:cxnLst>
                  <a:cxn ang="T8">
                    <a:pos x="T0" y="T1"/>
                  </a:cxn>
                  <a:cxn ang="T9">
                    <a:pos x="T2" y="T3"/>
                  </a:cxn>
                  <a:cxn ang="T10">
                    <a:pos x="T4" y="T5"/>
                  </a:cxn>
                  <a:cxn ang="T11">
                    <a:pos x="T6" y="T7"/>
                  </a:cxn>
                </a:cxnLst>
                <a:rect l="T12" t="T13" r="T14" b="T15"/>
                <a:pathLst>
                  <a:path w="1098" h="160">
                    <a:moveTo>
                      <a:pt x="314" y="160"/>
                    </a:moveTo>
                    <a:lnTo>
                      <a:pt x="1098" y="0"/>
                    </a:lnTo>
                    <a:lnTo>
                      <a:pt x="840" y="0"/>
                    </a:lnTo>
                    <a:lnTo>
                      <a:pt x="0" y="156"/>
                    </a:lnTo>
                  </a:path>
                </a:pathLst>
              </a:custGeom>
              <a:gradFill rotWithShape="0">
                <a:gsLst>
                  <a:gs pos="0">
                    <a:srgbClr val="EAEAEA"/>
                  </a:gs>
                  <a:gs pos="50000">
                    <a:srgbClr val="6C6C6C"/>
                  </a:gs>
                  <a:gs pos="100000">
                    <a:srgbClr val="EAEAEA"/>
                  </a:gs>
                </a:gsLst>
                <a:lin ang="5400000" scaled="1"/>
              </a:gradFill>
              <a:ln w="12700">
                <a:solidFill>
                  <a:schemeClr val="tx1"/>
                </a:solidFill>
                <a:round/>
                <a:headEnd/>
                <a:tailEnd/>
              </a:ln>
            </p:spPr>
            <p:txBody>
              <a:bodyPr wrap="none" anchor="ctr"/>
              <a:lstStyle/>
              <a:p>
                <a:endParaRPr lang="en-GB" sz="1662" dirty="0"/>
              </a:p>
            </p:txBody>
          </p:sp>
          <p:sp>
            <p:nvSpPr>
              <p:cNvPr id="9245" name="Rectangle 56"/>
              <p:cNvSpPr>
                <a:spLocks noChangeArrowheads="1"/>
              </p:cNvSpPr>
              <p:nvPr/>
            </p:nvSpPr>
            <p:spPr bwMode="auto">
              <a:xfrm>
                <a:off x="2942" y="2250"/>
                <a:ext cx="312" cy="288"/>
              </a:xfrm>
              <a:prstGeom prst="rect">
                <a:avLst/>
              </a:prstGeom>
              <a:solidFill>
                <a:schemeClr val="tx1"/>
              </a:solidFill>
              <a:ln w="9525">
                <a:solidFill>
                  <a:schemeClr val="tx1"/>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sz="1662" b="1" dirty="0">
                  <a:solidFill>
                    <a:srgbClr val="000000"/>
                  </a:solidFill>
                  <a:latin typeface="+mn-lt"/>
                </a:endParaRPr>
              </a:p>
            </p:txBody>
          </p:sp>
        </p:grpSp>
        <p:grpSp>
          <p:nvGrpSpPr>
            <p:cNvPr id="9225" name="Group 64"/>
            <p:cNvGrpSpPr>
              <a:grpSpLocks/>
            </p:cNvGrpSpPr>
            <p:nvPr/>
          </p:nvGrpSpPr>
          <p:grpSpPr bwMode="auto">
            <a:xfrm>
              <a:off x="4053171" y="2221398"/>
              <a:ext cx="1014045" cy="1147396"/>
              <a:chOff x="1968" y="1248"/>
              <a:chExt cx="639" cy="783"/>
            </a:xfrm>
          </p:grpSpPr>
          <p:sp>
            <p:nvSpPr>
              <p:cNvPr id="9234" name="AutoShape 61"/>
              <p:cNvSpPr>
                <a:spLocks noChangeArrowheads="1"/>
              </p:cNvSpPr>
              <p:nvPr/>
            </p:nvSpPr>
            <p:spPr bwMode="auto">
              <a:xfrm>
                <a:off x="1968" y="1248"/>
                <a:ext cx="639" cy="364"/>
              </a:xfrm>
              <a:prstGeom prst="roundRect">
                <a:avLst>
                  <a:gd name="adj" fmla="val 16667"/>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US" sz="1292" dirty="0">
                    <a:solidFill>
                      <a:srgbClr val="000000"/>
                    </a:solidFill>
                    <a:latin typeface="+mn-lt"/>
                  </a:rPr>
                  <a:t>Area A = b</a:t>
                </a:r>
                <a:r>
                  <a:rPr lang="en-US" sz="1292" baseline="30000" dirty="0">
                    <a:solidFill>
                      <a:srgbClr val="000000"/>
                    </a:solidFill>
                    <a:latin typeface="+mn-lt"/>
                  </a:rPr>
                  <a:t>2</a:t>
                </a:r>
                <a:r>
                  <a:rPr lang="en-US" sz="1292" dirty="0">
                    <a:solidFill>
                      <a:srgbClr val="000000"/>
                    </a:solidFill>
                    <a:latin typeface="+mn-lt"/>
                  </a:rPr>
                  <a:t> </a:t>
                </a:r>
              </a:p>
              <a:p>
                <a:pPr algn="ctr">
                  <a:spcBef>
                    <a:spcPct val="0"/>
                  </a:spcBef>
                  <a:spcAft>
                    <a:spcPct val="0"/>
                  </a:spcAft>
                </a:pPr>
                <a:r>
                  <a:rPr lang="en-US" sz="1292" dirty="0">
                    <a:solidFill>
                      <a:srgbClr val="000000"/>
                    </a:solidFill>
                    <a:latin typeface="+mn-lt"/>
                  </a:rPr>
                  <a:t>is constant</a:t>
                </a:r>
                <a:endParaRPr lang="en-US" sz="1662" b="1" dirty="0">
                  <a:solidFill>
                    <a:srgbClr val="000000"/>
                  </a:solidFill>
                  <a:latin typeface="+mn-lt"/>
                </a:endParaRPr>
              </a:p>
            </p:txBody>
          </p:sp>
          <p:sp>
            <p:nvSpPr>
              <p:cNvPr id="9235" name="Line 62"/>
              <p:cNvSpPr>
                <a:spLocks noChangeShapeType="1"/>
              </p:cNvSpPr>
              <p:nvPr/>
            </p:nvSpPr>
            <p:spPr bwMode="auto">
              <a:xfrm flipH="1">
                <a:off x="2058" y="1632"/>
                <a:ext cx="246" cy="39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662" dirty="0"/>
              </a:p>
            </p:txBody>
          </p:sp>
        </p:grpSp>
        <p:graphicFrame>
          <p:nvGraphicFramePr>
            <p:cNvPr id="9226" name="Object 5"/>
            <p:cNvGraphicFramePr>
              <a:graphicFrameLocks noChangeAspect="1"/>
            </p:cNvGraphicFramePr>
            <p:nvPr/>
          </p:nvGraphicFramePr>
          <p:xfrm>
            <a:off x="4533901" y="3118339"/>
            <a:ext cx="150935" cy="268166"/>
          </p:xfrm>
          <a:graphic>
            <a:graphicData uri="http://schemas.openxmlformats.org/presentationml/2006/ole">
              <mc:AlternateContent xmlns:mc="http://schemas.openxmlformats.org/markup-compatibility/2006">
                <mc:Choice xmlns:v="urn:schemas-microsoft-com:vml" Requires="v">
                  <p:oleObj spid="_x0000_s46081" name="Equation" r:id="rId4" imgW="152334" imgH="291973" progId="Equation.3">
                    <p:embed/>
                  </p:oleObj>
                </mc:Choice>
                <mc:Fallback>
                  <p:oleObj name="Equation" r:id="rId4" imgW="152334" imgH="291973" progId="Equation.3">
                    <p:embed/>
                    <p:pic>
                      <p:nvPicPr>
                        <p:cNvPr id="922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3901" y="3118339"/>
                          <a:ext cx="150935" cy="2681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232" name="Text Box 5"/>
          <p:cNvSpPr txBox="1">
            <a:spLocks noChangeArrowheads="1"/>
          </p:cNvSpPr>
          <p:nvPr/>
        </p:nvSpPr>
        <p:spPr bwMode="auto">
          <a:xfrm>
            <a:off x="734580" y="1003210"/>
            <a:ext cx="10543019" cy="96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285750" indent="-285750">
              <a:spcBef>
                <a:spcPct val="50000"/>
              </a:spcBef>
              <a:spcAft>
                <a:spcPct val="0"/>
              </a:spcAft>
              <a:buClrTx/>
              <a:buSzPct val="110000"/>
              <a:buFont typeface="Arial" panose="020B0604020202020204" pitchFamily="34" charset="0"/>
              <a:buChar char="•"/>
            </a:pPr>
            <a:r>
              <a:rPr lang="en-US" sz="1600" dirty="0">
                <a:solidFill>
                  <a:srgbClr val="000000"/>
                </a:solidFill>
                <a:latin typeface="+mn-lt"/>
              </a:rPr>
              <a:t> Take ratio of bending stiffness S of shaped section to that (S</a:t>
            </a:r>
            <a:r>
              <a:rPr lang="en-US" sz="1600" baseline="-25000" dirty="0">
                <a:solidFill>
                  <a:srgbClr val="000000"/>
                </a:solidFill>
                <a:latin typeface="+mn-lt"/>
              </a:rPr>
              <a:t>o</a:t>
            </a:r>
            <a:r>
              <a:rPr lang="en-US" sz="1600" dirty="0">
                <a:solidFill>
                  <a:srgbClr val="000000"/>
                </a:solidFill>
                <a:latin typeface="+mn-lt"/>
              </a:rPr>
              <a:t>) of a neutral reference section of the same cross-section area: a solid square with area A = b</a:t>
            </a:r>
            <a:r>
              <a:rPr lang="en-US" sz="1600" baseline="30000" dirty="0">
                <a:solidFill>
                  <a:srgbClr val="000000"/>
                </a:solidFill>
                <a:latin typeface="+mn-lt"/>
              </a:rPr>
              <a:t>2</a:t>
            </a:r>
            <a:r>
              <a:rPr lang="en-US" sz="1600" dirty="0">
                <a:solidFill>
                  <a:srgbClr val="000000"/>
                </a:solidFill>
                <a:latin typeface="+mn-lt"/>
              </a:rPr>
              <a:t> </a:t>
            </a:r>
          </a:p>
          <a:p>
            <a:pPr marL="285750" indent="-285750">
              <a:spcBef>
                <a:spcPct val="50000"/>
              </a:spcBef>
              <a:spcAft>
                <a:spcPct val="0"/>
              </a:spcAft>
              <a:buClrTx/>
              <a:buSzPct val="110000"/>
              <a:buFont typeface="Arial" panose="020B0604020202020204" pitchFamily="34" charset="0"/>
              <a:buChar char="•"/>
            </a:pPr>
            <a:r>
              <a:rPr lang="en-US" sz="1662" dirty="0">
                <a:solidFill>
                  <a:srgbClr val="000000"/>
                </a:solidFill>
                <a:latin typeface="+mn-lt"/>
              </a:rPr>
              <a:t> The s</a:t>
            </a:r>
            <a:r>
              <a:rPr lang="en-US" sz="1600" dirty="0">
                <a:solidFill>
                  <a:srgbClr val="000000"/>
                </a:solidFill>
                <a:latin typeface="+mn-lt"/>
              </a:rPr>
              <a:t>econd moment of area is </a:t>
            </a:r>
            <a:r>
              <a:rPr lang="en-US" sz="1600" b="1" dirty="0">
                <a:solidFill>
                  <a:srgbClr val="000000"/>
                </a:solidFill>
                <a:latin typeface="+mn-lt"/>
              </a:rPr>
              <a:t>I</a:t>
            </a:r>
            <a:r>
              <a:rPr lang="en-US" sz="1600" dirty="0">
                <a:solidFill>
                  <a:srgbClr val="000000"/>
                </a:solidFill>
                <a:latin typeface="+mn-lt"/>
              </a:rPr>
              <a:t>; stiffness scales as </a:t>
            </a:r>
            <a:r>
              <a:rPr lang="en-US" sz="1600" dirty="0">
                <a:solidFill>
                  <a:srgbClr val="000000"/>
                </a:solidFill>
                <a:latin typeface="+mn-lt"/>
                <a:cs typeface="Arial" panose="020B0604020202020204" pitchFamily="34" charset="0"/>
              </a:rPr>
              <a:t>E</a:t>
            </a:r>
            <a:r>
              <a:rPr lang="en-US" sz="1600" b="1" dirty="0">
                <a:solidFill>
                  <a:srgbClr val="000000"/>
                </a:solidFill>
                <a:latin typeface="+mn-lt"/>
                <a:cs typeface="Arial" panose="020B0604020202020204" pitchFamily="34" charset="0"/>
              </a:rPr>
              <a:t>I</a:t>
            </a:r>
            <a:endParaRPr lang="en-US" sz="1662" dirty="0">
              <a:solidFill>
                <a:srgbClr val="000000"/>
              </a:solidFill>
              <a:latin typeface="+mn-lt"/>
              <a:cs typeface="Arial" panose="020B0604020202020204" pitchFamily="34" charset="0"/>
            </a:endParaRPr>
          </a:p>
        </p:txBody>
      </p:sp>
      <p:graphicFrame>
        <p:nvGraphicFramePr>
          <p:cNvPr id="213" name="Object 3">
            <a:extLst>
              <a:ext uri="{FF2B5EF4-FFF2-40B4-BE49-F238E27FC236}">
                <a16:creationId xmlns:a16="http://schemas.microsoft.com/office/drawing/2014/main" id="{187C9064-0459-494D-BD97-85505C736C6D}"/>
              </a:ext>
            </a:extLst>
          </p:cNvPr>
          <p:cNvGraphicFramePr>
            <a:graphicFrameLocks noChangeAspect="1"/>
          </p:cNvGraphicFramePr>
          <p:nvPr>
            <p:extLst>
              <p:ext uri="{D42A27DB-BD31-4B8C-83A1-F6EECF244321}">
                <p14:modId xmlns:p14="http://schemas.microsoft.com/office/powerpoint/2010/main" val="1900326214"/>
              </p:ext>
            </p:extLst>
          </p:nvPr>
        </p:nvGraphicFramePr>
        <p:xfrm>
          <a:off x="4139659" y="2112659"/>
          <a:ext cx="2105025" cy="620712"/>
        </p:xfrm>
        <a:graphic>
          <a:graphicData uri="http://schemas.openxmlformats.org/presentationml/2006/ole">
            <mc:AlternateContent xmlns:mc="http://schemas.openxmlformats.org/markup-compatibility/2006">
              <mc:Choice xmlns:v="urn:schemas-microsoft-com:vml" Requires="v">
                <p:oleObj spid="_x0000_s46082" name="Equation" r:id="rId6" imgW="1943100" imgH="622300" progId="Equation.3">
                  <p:embed/>
                </p:oleObj>
              </mc:Choice>
              <mc:Fallback>
                <p:oleObj name="Equation" r:id="rId6" imgW="1943100" imgH="622300" progId="Equation.3">
                  <p:embed/>
                  <p:pic>
                    <p:nvPicPr>
                      <p:cNvPr id="213" name="Object 3">
                        <a:extLst>
                          <a:ext uri="{FF2B5EF4-FFF2-40B4-BE49-F238E27FC236}">
                            <a16:creationId xmlns:a16="http://schemas.microsoft.com/office/drawing/2014/main" id="{187C9064-0459-494D-BD97-85505C736C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9659" y="2112659"/>
                        <a:ext cx="2105025" cy="620712"/>
                      </a:xfrm>
                      <a:prstGeom prst="rect">
                        <a:avLst/>
                      </a:prstGeom>
                      <a:solidFill>
                        <a:schemeClr val="tx2">
                          <a:lumMod val="20000"/>
                          <a:lumOff val="80000"/>
                        </a:schemeClr>
                      </a:solidFill>
                      <a:ln w="9525">
                        <a:solidFill>
                          <a:schemeClr val="bg2"/>
                        </a:solidFill>
                        <a:miter lim="800000"/>
                        <a:headEnd/>
                        <a:tailEnd/>
                      </a:ln>
                    </p:spPr>
                  </p:pic>
                </p:oleObj>
              </mc:Fallback>
            </mc:AlternateContent>
          </a:graphicData>
        </a:graphic>
      </p:graphicFrame>
      <p:graphicFrame>
        <p:nvGraphicFramePr>
          <p:cNvPr id="214" name="Object 4">
            <a:extLst>
              <a:ext uri="{FF2B5EF4-FFF2-40B4-BE49-F238E27FC236}">
                <a16:creationId xmlns:a16="http://schemas.microsoft.com/office/drawing/2014/main" id="{7D0C8062-7F3F-4CE3-A7FA-2C02DC9EB81E}"/>
              </a:ext>
            </a:extLst>
          </p:cNvPr>
          <p:cNvGraphicFramePr>
            <a:graphicFrameLocks noChangeAspect="1"/>
          </p:cNvGraphicFramePr>
          <p:nvPr>
            <p:extLst>
              <p:ext uri="{D42A27DB-BD31-4B8C-83A1-F6EECF244321}">
                <p14:modId xmlns:p14="http://schemas.microsoft.com/office/powerpoint/2010/main" val="1593291397"/>
              </p:ext>
            </p:extLst>
          </p:nvPr>
        </p:nvGraphicFramePr>
        <p:xfrm>
          <a:off x="1470126" y="2176373"/>
          <a:ext cx="1981200" cy="354013"/>
        </p:xfrm>
        <a:graphic>
          <a:graphicData uri="http://schemas.openxmlformats.org/presentationml/2006/ole">
            <mc:AlternateContent xmlns:mc="http://schemas.openxmlformats.org/markup-compatibility/2006">
              <mc:Choice xmlns:v="urn:schemas-microsoft-com:vml" Requires="v">
                <p:oleObj spid="_x0000_s46083" name="Equation" r:id="rId8" imgW="1828800" imgH="355600" progId="Equation.3">
                  <p:embed/>
                </p:oleObj>
              </mc:Choice>
              <mc:Fallback>
                <p:oleObj name="Equation" r:id="rId8" imgW="1828800" imgH="355600" progId="Equation.3">
                  <p:embed/>
                  <p:pic>
                    <p:nvPicPr>
                      <p:cNvPr id="214" name="Object 4">
                        <a:extLst>
                          <a:ext uri="{FF2B5EF4-FFF2-40B4-BE49-F238E27FC236}">
                            <a16:creationId xmlns:a16="http://schemas.microsoft.com/office/drawing/2014/main" id="{7D0C8062-7F3F-4CE3-A7FA-2C02DC9EB81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70126" y="2176373"/>
                        <a:ext cx="1981200" cy="354013"/>
                      </a:xfrm>
                      <a:prstGeom prst="rect">
                        <a:avLst/>
                      </a:prstGeom>
                      <a:solidFill>
                        <a:schemeClr val="tx2">
                          <a:lumMod val="20000"/>
                          <a:lumOff val="80000"/>
                        </a:schemeClr>
                      </a:solidFill>
                      <a:ln w="9525">
                        <a:solidFill>
                          <a:schemeClr val="bg2"/>
                        </a:solidFill>
                        <a:miter lim="800000"/>
                        <a:headEnd/>
                        <a:tailEnd/>
                      </a:ln>
                    </p:spPr>
                  </p:pic>
                </p:oleObj>
              </mc:Fallback>
            </mc:AlternateContent>
          </a:graphicData>
        </a:graphic>
      </p:graphicFrame>
      <p:grpSp>
        <p:nvGrpSpPr>
          <p:cNvPr id="6" name="Group 5">
            <a:extLst>
              <a:ext uri="{FF2B5EF4-FFF2-40B4-BE49-F238E27FC236}">
                <a16:creationId xmlns:a16="http://schemas.microsoft.com/office/drawing/2014/main" id="{D3C5CF97-9114-429A-90BD-7FB9E9AECADF}"/>
              </a:ext>
            </a:extLst>
          </p:cNvPr>
          <p:cNvGrpSpPr/>
          <p:nvPr/>
        </p:nvGrpSpPr>
        <p:grpSpPr>
          <a:xfrm>
            <a:off x="755757" y="3916857"/>
            <a:ext cx="9584137" cy="2076451"/>
            <a:chOff x="-677309" y="4509488"/>
            <a:chExt cx="9584137" cy="2076451"/>
          </a:xfrm>
        </p:grpSpPr>
        <p:grpSp>
          <p:nvGrpSpPr>
            <p:cNvPr id="46" name="Group 198">
              <a:extLst>
                <a:ext uri="{FF2B5EF4-FFF2-40B4-BE49-F238E27FC236}">
                  <a16:creationId xmlns:a16="http://schemas.microsoft.com/office/drawing/2014/main" id="{68ADFE77-E7A8-4964-B4DD-98761E77077A}"/>
                </a:ext>
              </a:extLst>
            </p:cNvPr>
            <p:cNvGrpSpPr>
              <a:grpSpLocks/>
            </p:cNvGrpSpPr>
            <p:nvPr/>
          </p:nvGrpSpPr>
          <p:grpSpPr bwMode="auto">
            <a:xfrm>
              <a:off x="4855035" y="4509488"/>
              <a:ext cx="4051793" cy="1606062"/>
              <a:chOff x="1440" y="1056"/>
              <a:chExt cx="2765" cy="1096"/>
            </a:xfrm>
          </p:grpSpPr>
          <p:grpSp>
            <p:nvGrpSpPr>
              <p:cNvPr id="47" name="Group 196">
                <a:extLst>
                  <a:ext uri="{FF2B5EF4-FFF2-40B4-BE49-F238E27FC236}">
                    <a16:creationId xmlns:a16="http://schemas.microsoft.com/office/drawing/2014/main" id="{ECE9062C-5868-4A1C-8832-EFF9FA8C3F44}"/>
                  </a:ext>
                </a:extLst>
              </p:cNvPr>
              <p:cNvGrpSpPr>
                <a:grpSpLocks/>
              </p:cNvGrpSpPr>
              <p:nvPr/>
            </p:nvGrpSpPr>
            <p:grpSpPr bwMode="auto">
              <a:xfrm>
                <a:off x="1440" y="1056"/>
                <a:ext cx="2765" cy="1096"/>
                <a:chOff x="1440" y="1056"/>
                <a:chExt cx="2765" cy="1096"/>
              </a:xfrm>
            </p:grpSpPr>
            <p:grpSp>
              <p:nvGrpSpPr>
                <p:cNvPr id="94" name="Group 195">
                  <a:extLst>
                    <a:ext uri="{FF2B5EF4-FFF2-40B4-BE49-F238E27FC236}">
                      <a16:creationId xmlns:a16="http://schemas.microsoft.com/office/drawing/2014/main" id="{7F4FD00F-01B2-4492-BAB8-1C7C9587CCB0}"/>
                    </a:ext>
                  </a:extLst>
                </p:cNvPr>
                <p:cNvGrpSpPr>
                  <a:grpSpLocks/>
                </p:cNvGrpSpPr>
                <p:nvPr/>
              </p:nvGrpSpPr>
              <p:grpSpPr bwMode="auto">
                <a:xfrm>
                  <a:off x="1440" y="1056"/>
                  <a:ext cx="1928" cy="1096"/>
                  <a:chOff x="1440" y="1056"/>
                  <a:chExt cx="1928" cy="1096"/>
                </a:xfrm>
              </p:grpSpPr>
              <p:grpSp>
                <p:nvGrpSpPr>
                  <p:cNvPr id="101" name="Group 12">
                    <a:extLst>
                      <a:ext uri="{FF2B5EF4-FFF2-40B4-BE49-F238E27FC236}">
                        <a16:creationId xmlns:a16="http://schemas.microsoft.com/office/drawing/2014/main" id="{7F230964-17B9-4A95-9EA1-8DE60B2F4DC5}"/>
                      </a:ext>
                    </a:extLst>
                  </p:cNvPr>
                  <p:cNvGrpSpPr>
                    <a:grpSpLocks/>
                  </p:cNvGrpSpPr>
                  <p:nvPr/>
                </p:nvGrpSpPr>
                <p:grpSpPr bwMode="auto">
                  <a:xfrm>
                    <a:off x="1684" y="1192"/>
                    <a:ext cx="182" cy="169"/>
                    <a:chOff x="2862" y="2431"/>
                    <a:chExt cx="182" cy="169"/>
                  </a:xfrm>
                </p:grpSpPr>
                <p:sp>
                  <p:nvSpPr>
                    <p:cNvPr id="205" name="Rectangle 13">
                      <a:extLst>
                        <a:ext uri="{FF2B5EF4-FFF2-40B4-BE49-F238E27FC236}">
                          <a16:creationId xmlns:a16="http://schemas.microsoft.com/office/drawing/2014/main" id="{AFDCB6FC-7DCD-41F9-AE57-952CB583EBB1}"/>
                        </a:ext>
                      </a:extLst>
                    </p:cNvPr>
                    <p:cNvSpPr>
                      <a:spLocks noChangeArrowheads="1"/>
                    </p:cNvSpPr>
                    <p:nvPr/>
                  </p:nvSpPr>
                  <p:spPr bwMode="auto">
                    <a:xfrm>
                      <a:off x="2862" y="2431"/>
                      <a:ext cx="182"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sz="1662" dirty="0">
                        <a:latin typeface="+mn-lt"/>
                      </a:endParaRPr>
                    </a:p>
                  </p:txBody>
                </p:sp>
                <p:sp>
                  <p:nvSpPr>
                    <p:cNvPr id="206" name="Rectangle 14">
                      <a:extLst>
                        <a:ext uri="{FF2B5EF4-FFF2-40B4-BE49-F238E27FC236}">
                          <a16:creationId xmlns:a16="http://schemas.microsoft.com/office/drawing/2014/main" id="{53CE1718-B5CC-4BC7-9753-7FEF1C68BAA8}"/>
                        </a:ext>
                      </a:extLst>
                    </p:cNvPr>
                    <p:cNvSpPr>
                      <a:spLocks noChangeArrowheads="1"/>
                    </p:cNvSpPr>
                    <p:nvPr/>
                  </p:nvSpPr>
                  <p:spPr bwMode="auto">
                    <a:xfrm>
                      <a:off x="2948" y="2437"/>
                      <a:ext cx="12" cy="15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sz="1662" dirty="0">
                        <a:latin typeface="+mn-lt"/>
                      </a:endParaRPr>
                    </a:p>
                  </p:txBody>
                </p:sp>
                <p:sp>
                  <p:nvSpPr>
                    <p:cNvPr id="207" name="Rectangle 15">
                      <a:extLst>
                        <a:ext uri="{FF2B5EF4-FFF2-40B4-BE49-F238E27FC236}">
                          <a16:creationId xmlns:a16="http://schemas.microsoft.com/office/drawing/2014/main" id="{C21BBBFC-ABE2-4BE1-A980-1E145113EEDD}"/>
                        </a:ext>
                      </a:extLst>
                    </p:cNvPr>
                    <p:cNvSpPr>
                      <a:spLocks noChangeArrowheads="1"/>
                    </p:cNvSpPr>
                    <p:nvPr/>
                  </p:nvSpPr>
                  <p:spPr bwMode="auto">
                    <a:xfrm>
                      <a:off x="2862" y="2589"/>
                      <a:ext cx="182"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sz="1662" dirty="0">
                        <a:latin typeface="+mn-lt"/>
                      </a:endParaRPr>
                    </a:p>
                  </p:txBody>
                </p:sp>
              </p:grpSp>
              <p:sp>
                <p:nvSpPr>
                  <p:cNvPr id="102" name="Oval 16">
                    <a:extLst>
                      <a:ext uri="{FF2B5EF4-FFF2-40B4-BE49-F238E27FC236}">
                        <a16:creationId xmlns:a16="http://schemas.microsoft.com/office/drawing/2014/main" id="{62774778-D90A-4A6A-8A55-192E79BC1F8F}"/>
                      </a:ext>
                    </a:extLst>
                  </p:cNvPr>
                  <p:cNvSpPr>
                    <a:spLocks noChangeArrowheads="1"/>
                  </p:cNvSpPr>
                  <p:nvPr/>
                </p:nvSpPr>
                <p:spPr bwMode="auto">
                  <a:xfrm>
                    <a:off x="1655" y="1739"/>
                    <a:ext cx="253" cy="254"/>
                  </a:xfrm>
                  <a:prstGeom prst="ellipse">
                    <a:avLst/>
                  </a:prstGeom>
                  <a:solidFill>
                    <a:srgbClr val="FFFFFF"/>
                  </a:solidFill>
                  <a:ln w="19050">
                    <a:solidFill>
                      <a:srgbClr val="000000"/>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sz="1662" dirty="0">
                      <a:latin typeface="+mn-lt"/>
                    </a:endParaRPr>
                  </a:p>
                </p:txBody>
              </p:sp>
              <p:grpSp>
                <p:nvGrpSpPr>
                  <p:cNvPr id="103" name="Group 17">
                    <a:extLst>
                      <a:ext uri="{FF2B5EF4-FFF2-40B4-BE49-F238E27FC236}">
                        <a16:creationId xmlns:a16="http://schemas.microsoft.com/office/drawing/2014/main" id="{7B62D3D5-1AED-41D6-ABE8-534FA9F98EC8}"/>
                      </a:ext>
                    </a:extLst>
                  </p:cNvPr>
                  <p:cNvGrpSpPr>
                    <a:grpSpLocks/>
                  </p:cNvGrpSpPr>
                  <p:nvPr/>
                </p:nvGrpSpPr>
                <p:grpSpPr bwMode="auto">
                  <a:xfrm>
                    <a:off x="2072" y="1123"/>
                    <a:ext cx="341" cy="319"/>
                    <a:chOff x="3250" y="2362"/>
                    <a:chExt cx="341" cy="319"/>
                  </a:xfrm>
                </p:grpSpPr>
                <p:sp>
                  <p:nvSpPr>
                    <p:cNvPr id="202" name="Rectangle 18">
                      <a:extLst>
                        <a:ext uri="{FF2B5EF4-FFF2-40B4-BE49-F238E27FC236}">
                          <a16:creationId xmlns:a16="http://schemas.microsoft.com/office/drawing/2014/main" id="{434FBAA1-B8F3-439B-AD46-0B4580580E21}"/>
                        </a:ext>
                      </a:extLst>
                    </p:cNvPr>
                    <p:cNvSpPr>
                      <a:spLocks noChangeArrowheads="1"/>
                    </p:cNvSpPr>
                    <p:nvPr/>
                  </p:nvSpPr>
                  <p:spPr bwMode="auto">
                    <a:xfrm>
                      <a:off x="3250" y="2362"/>
                      <a:ext cx="341"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sz="1662" dirty="0">
                        <a:latin typeface="+mn-lt"/>
                      </a:endParaRPr>
                    </a:p>
                  </p:txBody>
                </p:sp>
                <p:sp>
                  <p:nvSpPr>
                    <p:cNvPr id="203" name="Rectangle 19">
                      <a:extLst>
                        <a:ext uri="{FF2B5EF4-FFF2-40B4-BE49-F238E27FC236}">
                          <a16:creationId xmlns:a16="http://schemas.microsoft.com/office/drawing/2014/main" id="{E2D9BF89-7DBA-41E9-95DB-446B0EBCE533}"/>
                        </a:ext>
                      </a:extLst>
                    </p:cNvPr>
                    <p:cNvSpPr>
                      <a:spLocks noChangeArrowheads="1"/>
                    </p:cNvSpPr>
                    <p:nvPr/>
                  </p:nvSpPr>
                  <p:spPr bwMode="auto">
                    <a:xfrm>
                      <a:off x="3409" y="2374"/>
                      <a:ext cx="23" cy="2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sz="1662" dirty="0">
                        <a:latin typeface="+mn-lt"/>
                      </a:endParaRPr>
                    </a:p>
                  </p:txBody>
                </p:sp>
                <p:sp>
                  <p:nvSpPr>
                    <p:cNvPr id="204" name="Rectangle 20">
                      <a:extLst>
                        <a:ext uri="{FF2B5EF4-FFF2-40B4-BE49-F238E27FC236}">
                          <a16:creationId xmlns:a16="http://schemas.microsoft.com/office/drawing/2014/main" id="{138FE2FD-A2DD-43CD-BF9D-BD0F7363E1E2}"/>
                        </a:ext>
                      </a:extLst>
                    </p:cNvPr>
                    <p:cNvSpPr>
                      <a:spLocks noChangeArrowheads="1"/>
                    </p:cNvSpPr>
                    <p:nvPr/>
                  </p:nvSpPr>
                  <p:spPr bwMode="auto">
                    <a:xfrm>
                      <a:off x="3250" y="2658"/>
                      <a:ext cx="341"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sz="1662" dirty="0">
                        <a:latin typeface="+mn-lt"/>
                      </a:endParaRPr>
                    </a:p>
                  </p:txBody>
                </p:sp>
              </p:grpSp>
              <p:grpSp>
                <p:nvGrpSpPr>
                  <p:cNvPr id="104" name="Group 21">
                    <a:extLst>
                      <a:ext uri="{FF2B5EF4-FFF2-40B4-BE49-F238E27FC236}">
                        <a16:creationId xmlns:a16="http://schemas.microsoft.com/office/drawing/2014/main" id="{FB58A3B3-096B-4F1D-9DC4-4DBD2E8FF5C1}"/>
                      </a:ext>
                    </a:extLst>
                  </p:cNvPr>
                  <p:cNvGrpSpPr>
                    <a:grpSpLocks/>
                  </p:cNvGrpSpPr>
                  <p:nvPr/>
                </p:nvGrpSpPr>
                <p:grpSpPr bwMode="auto">
                  <a:xfrm>
                    <a:off x="2590" y="1056"/>
                    <a:ext cx="480" cy="457"/>
                    <a:chOff x="3768" y="2295"/>
                    <a:chExt cx="480" cy="457"/>
                  </a:xfrm>
                </p:grpSpPr>
                <p:sp>
                  <p:nvSpPr>
                    <p:cNvPr id="199" name="Rectangle 22">
                      <a:extLst>
                        <a:ext uri="{FF2B5EF4-FFF2-40B4-BE49-F238E27FC236}">
                          <a16:creationId xmlns:a16="http://schemas.microsoft.com/office/drawing/2014/main" id="{0ACEE97E-E805-4A2B-9E9B-33FC48E80FA4}"/>
                        </a:ext>
                      </a:extLst>
                    </p:cNvPr>
                    <p:cNvSpPr>
                      <a:spLocks noChangeArrowheads="1"/>
                    </p:cNvSpPr>
                    <p:nvPr/>
                  </p:nvSpPr>
                  <p:spPr bwMode="auto">
                    <a:xfrm>
                      <a:off x="3768" y="2295"/>
                      <a:ext cx="480" cy="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sz="1662" dirty="0">
                        <a:latin typeface="+mn-lt"/>
                      </a:endParaRPr>
                    </a:p>
                  </p:txBody>
                </p:sp>
                <p:sp>
                  <p:nvSpPr>
                    <p:cNvPr id="200" name="Rectangle 23">
                      <a:extLst>
                        <a:ext uri="{FF2B5EF4-FFF2-40B4-BE49-F238E27FC236}">
                          <a16:creationId xmlns:a16="http://schemas.microsoft.com/office/drawing/2014/main" id="{EB6608D1-0B65-43A6-AB7E-674400DC0661}"/>
                        </a:ext>
                      </a:extLst>
                    </p:cNvPr>
                    <p:cNvSpPr>
                      <a:spLocks noChangeArrowheads="1"/>
                    </p:cNvSpPr>
                    <p:nvPr/>
                  </p:nvSpPr>
                  <p:spPr bwMode="auto">
                    <a:xfrm>
                      <a:off x="3985" y="2318"/>
                      <a:ext cx="48" cy="40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sz="1662" dirty="0">
                        <a:latin typeface="+mn-lt"/>
                      </a:endParaRPr>
                    </a:p>
                  </p:txBody>
                </p:sp>
                <p:sp>
                  <p:nvSpPr>
                    <p:cNvPr id="201" name="Rectangle 24">
                      <a:extLst>
                        <a:ext uri="{FF2B5EF4-FFF2-40B4-BE49-F238E27FC236}">
                          <a16:creationId xmlns:a16="http://schemas.microsoft.com/office/drawing/2014/main" id="{70D084E7-EE2F-474C-B2CB-5C6134D5DFE9}"/>
                        </a:ext>
                      </a:extLst>
                    </p:cNvPr>
                    <p:cNvSpPr>
                      <a:spLocks noChangeArrowheads="1"/>
                    </p:cNvSpPr>
                    <p:nvPr/>
                  </p:nvSpPr>
                  <p:spPr bwMode="auto">
                    <a:xfrm>
                      <a:off x="3768" y="2704"/>
                      <a:ext cx="480" cy="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sz="1662" dirty="0">
                        <a:latin typeface="+mn-lt"/>
                      </a:endParaRPr>
                    </a:p>
                  </p:txBody>
                </p:sp>
              </p:grpSp>
              <p:sp>
                <p:nvSpPr>
                  <p:cNvPr id="105" name="Oval 25">
                    <a:extLst>
                      <a:ext uri="{FF2B5EF4-FFF2-40B4-BE49-F238E27FC236}">
                        <a16:creationId xmlns:a16="http://schemas.microsoft.com/office/drawing/2014/main" id="{2C64B7DD-A505-43DF-B617-7FAF948175AE}"/>
                      </a:ext>
                    </a:extLst>
                  </p:cNvPr>
                  <p:cNvSpPr>
                    <a:spLocks noChangeArrowheads="1"/>
                  </p:cNvSpPr>
                  <p:nvPr/>
                </p:nvSpPr>
                <p:spPr bwMode="auto">
                  <a:xfrm>
                    <a:off x="2043" y="1672"/>
                    <a:ext cx="390" cy="390"/>
                  </a:xfrm>
                  <a:prstGeom prst="ellipse">
                    <a:avLst/>
                  </a:prstGeom>
                  <a:solidFill>
                    <a:srgbClr val="FFFFFF"/>
                  </a:solidFill>
                  <a:ln w="36513">
                    <a:solidFill>
                      <a:srgbClr val="000000"/>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sz="1662" dirty="0">
                      <a:latin typeface="+mn-lt"/>
                    </a:endParaRPr>
                  </a:p>
                </p:txBody>
              </p:sp>
              <p:sp>
                <p:nvSpPr>
                  <p:cNvPr id="106" name="Oval 26">
                    <a:extLst>
                      <a:ext uri="{FF2B5EF4-FFF2-40B4-BE49-F238E27FC236}">
                        <a16:creationId xmlns:a16="http://schemas.microsoft.com/office/drawing/2014/main" id="{CC7E1906-8242-4ECD-B082-AA50491D0B07}"/>
                      </a:ext>
                    </a:extLst>
                  </p:cNvPr>
                  <p:cNvSpPr>
                    <a:spLocks noChangeArrowheads="1"/>
                  </p:cNvSpPr>
                  <p:nvPr/>
                </p:nvSpPr>
                <p:spPr bwMode="auto">
                  <a:xfrm>
                    <a:off x="2567" y="1603"/>
                    <a:ext cx="549" cy="549"/>
                  </a:xfrm>
                  <a:prstGeom prst="ellipse">
                    <a:avLst/>
                  </a:prstGeom>
                  <a:solidFill>
                    <a:srgbClr val="FFFFFF"/>
                  </a:solidFill>
                  <a:ln w="76200">
                    <a:solidFill>
                      <a:srgbClr val="000000"/>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sz="1662" dirty="0">
                      <a:latin typeface="+mn-lt"/>
                    </a:endParaRPr>
                  </a:p>
                </p:txBody>
              </p:sp>
              <p:grpSp>
                <p:nvGrpSpPr>
                  <p:cNvPr id="107" name="Group 27">
                    <a:extLst>
                      <a:ext uri="{FF2B5EF4-FFF2-40B4-BE49-F238E27FC236}">
                        <a16:creationId xmlns:a16="http://schemas.microsoft.com/office/drawing/2014/main" id="{3653D751-B804-4F24-8766-98661AB31CCA}"/>
                      </a:ext>
                    </a:extLst>
                  </p:cNvPr>
                  <p:cNvGrpSpPr>
                    <a:grpSpLocks/>
                  </p:cNvGrpSpPr>
                  <p:nvPr/>
                </p:nvGrpSpPr>
                <p:grpSpPr bwMode="auto">
                  <a:xfrm>
                    <a:off x="1450" y="1876"/>
                    <a:ext cx="1918" cy="5"/>
                    <a:chOff x="2628" y="3115"/>
                    <a:chExt cx="1918" cy="5"/>
                  </a:xfrm>
                </p:grpSpPr>
                <p:sp>
                  <p:nvSpPr>
                    <p:cNvPr id="154" name="Freeform 28">
                      <a:extLst>
                        <a:ext uri="{FF2B5EF4-FFF2-40B4-BE49-F238E27FC236}">
                          <a16:creationId xmlns:a16="http://schemas.microsoft.com/office/drawing/2014/main" id="{E4419D0F-CDF7-4DC1-AC28-F7383FA448EF}"/>
                        </a:ext>
                      </a:extLst>
                    </p:cNvPr>
                    <p:cNvSpPr>
                      <a:spLocks/>
                    </p:cNvSpPr>
                    <p:nvPr/>
                  </p:nvSpPr>
                  <p:spPr bwMode="auto">
                    <a:xfrm>
                      <a:off x="2628" y="3115"/>
                      <a:ext cx="49" cy="5"/>
                    </a:xfrm>
                    <a:custGeom>
                      <a:avLst/>
                      <a:gdLst>
                        <a:gd name="T0" fmla="*/ 3 w 49"/>
                        <a:gd name="T1" fmla="*/ 0 h 5"/>
                        <a:gd name="T2" fmla="*/ 1 w 49"/>
                        <a:gd name="T3" fmla="*/ 0 h 5"/>
                        <a:gd name="T4" fmla="*/ 0 w 49"/>
                        <a:gd name="T5" fmla="*/ 1 h 5"/>
                        <a:gd name="T6" fmla="*/ 0 w 49"/>
                        <a:gd name="T7" fmla="*/ 1 h 5"/>
                        <a:gd name="T8" fmla="*/ 1 w 49"/>
                        <a:gd name="T9" fmla="*/ 5 h 5"/>
                        <a:gd name="T10" fmla="*/ 46 w 49"/>
                        <a:gd name="T11" fmla="*/ 5 h 5"/>
                        <a:gd name="T12" fmla="*/ 48 w 49"/>
                        <a:gd name="T13" fmla="*/ 5 h 5"/>
                        <a:gd name="T14" fmla="*/ 49 w 49"/>
                        <a:gd name="T15" fmla="*/ 3 h 5"/>
                        <a:gd name="T16" fmla="*/ 49 w 49"/>
                        <a:gd name="T17" fmla="*/ 1 h 5"/>
                        <a:gd name="T18" fmla="*/ 48 w 49"/>
                        <a:gd name="T19" fmla="*/ 0 h 5"/>
                        <a:gd name="T20" fmla="*/ 3 w 49"/>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5"/>
                        <a:gd name="T35" fmla="*/ 49 w 49"/>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5">
                          <a:moveTo>
                            <a:pt x="3" y="0"/>
                          </a:moveTo>
                          <a:lnTo>
                            <a:pt x="1" y="0"/>
                          </a:lnTo>
                          <a:lnTo>
                            <a:pt x="0" y="1"/>
                          </a:lnTo>
                          <a:lnTo>
                            <a:pt x="1" y="5"/>
                          </a:lnTo>
                          <a:lnTo>
                            <a:pt x="46" y="5"/>
                          </a:lnTo>
                          <a:lnTo>
                            <a:pt x="48" y="5"/>
                          </a:lnTo>
                          <a:lnTo>
                            <a:pt x="49" y="3"/>
                          </a:lnTo>
                          <a:lnTo>
                            <a:pt x="49" y="1"/>
                          </a:lnTo>
                          <a:lnTo>
                            <a:pt x="48"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55" name="Freeform 29">
                      <a:extLst>
                        <a:ext uri="{FF2B5EF4-FFF2-40B4-BE49-F238E27FC236}">
                          <a16:creationId xmlns:a16="http://schemas.microsoft.com/office/drawing/2014/main" id="{52F697D0-D6F0-4274-A1CB-303D2B990EAE}"/>
                        </a:ext>
                      </a:extLst>
                    </p:cNvPr>
                    <p:cNvSpPr>
                      <a:spLocks/>
                    </p:cNvSpPr>
                    <p:nvPr/>
                  </p:nvSpPr>
                  <p:spPr bwMode="auto">
                    <a:xfrm>
                      <a:off x="2689" y="3115"/>
                      <a:ext cx="11" cy="5"/>
                    </a:xfrm>
                    <a:custGeom>
                      <a:avLst/>
                      <a:gdLst>
                        <a:gd name="T0" fmla="*/ 4 w 11"/>
                        <a:gd name="T1" fmla="*/ 0 h 5"/>
                        <a:gd name="T2" fmla="*/ 2 w 11"/>
                        <a:gd name="T3" fmla="*/ 0 h 5"/>
                        <a:gd name="T4" fmla="*/ 0 w 11"/>
                        <a:gd name="T5" fmla="*/ 1 h 5"/>
                        <a:gd name="T6" fmla="*/ 0 w 11"/>
                        <a:gd name="T7" fmla="*/ 3 h 5"/>
                        <a:gd name="T8" fmla="*/ 2 w 11"/>
                        <a:gd name="T9" fmla="*/ 5 h 5"/>
                        <a:gd name="T10" fmla="*/ 8 w 11"/>
                        <a:gd name="T11" fmla="*/ 5 h 5"/>
                        <a:gd name="T12" fmla="*/ 10 w 11"/>
                        <a:gd name="T13" fmla="*/ 5 h 5"/>
                        <a:gd name="T14" fmla="*/ 11 w 11"/>
                        <a:gd name="T15" fmla="*/ 3 h 5"/>
                        <a:gd name="T16" fmla="*/ 11 w 11"/>
                        <a:gd name="T17" fmla="*/ 1 h 5"/>
                        <a:gd name="T18" fmla="*/ 10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1"/>
                          </a:lnTo>
                          <a:lnTo>
                            <a:pt x="0" y="3"/>
                          </a:lnTo>
                          <a:lnTo>
                            <a:pt x="2" y="5"/>
                          </a:lnTo>
                          <a:lnTo>
                            <a:pt x="8" y="5"/>
                          </a:lnTo>
                          <a:lnTo>
                            <a:pt x="10" y="5"/>
                          </a:lnTo>
                          <a:lnTo>
                            <a:pt x="11" y="3"/>
                          </a:lnTo>
                          <a:lnTo>
                            <a:pt x="11" y="1"/>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56" name="Freeform 30">
                      <a:extLst>
                        <a:ext uri="{FF2B5EF4-FFF2-40B4-BE49-F238E27FC236}">
                          <a16:creationId xmlns:a16="http://schemas.microsoft.com/office/drawing/2014/main" id="{C297B6FA-96BA-4386-BB03-F54035075F38}"/>
                        </a:ext>
                      </a:extLst>
                    </p:cNvPr>
                    <p:cNvSpPr>
                      <a:spLocks/>
                    </p:cNvSpPr>
                    <p:nvPr/>
                  </p:nvSpPr>
                  <p:spPr bwMode="auto">
                    <a:xfrm>
                      <a:off x="2712"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57" name="Freeform 31">
                      <a:extLst>
                        <a:ext uri="{FF2B5EF4-FFF2-40B4-BE49-F238E27FC236}">
                          <a16:creationId xmlns:a16="http://schemas.microsoft.com/office/drawing/2014/main" id="{F76FDD66-1BCA-4BA3-9FA8-074BB9275E06}"/>
                        </a:ext>
                      </a:extLst>
                    </p:cNvPr>
                    <p:cNvSpPr>
                      <a:spLocks/>
                    </p:cNvSpPr>
                    <p:nvPr/>
                  </p:nvSpPr>
                  <p:spPr bwMode="auto">
                    <a:xfrm>
                      <a:off x="2775" y="3115"/>
                      <a:ext cx="12" cy="5"/>
                    </a:xfrm>
                    <a:custGeom>
                      <a:avLst/>
                      <a:gdLst>
                        <a:gd name="T0" fmla="*/ 4 w 12"/>
                        <a:gd name="T1" fmla="*/ 0 h 5"/>
                        <a:gd name="T2" fmla="*/ 2 w 12"/>
                        <a:gd name="T3" fmla="*/ 0 h 5"/>
                        <a:gd name="T4" fmla="*/ 0 w 12"/>
                        <a:gd name="T5" fmla="*/ 1 h 5"/>
                        <a:gd name="T6" fmla="*/ 0 w 12"/>
                        <a:gd name="T7" fmla="*/ 3 h 5"/>
                        <a:gd name="T8" fmla="*/ 2 w 12"/>
                        <a:gd name="T9" fmla="*/ 5 h 5"/>
                        <a:gd name="T10" fmla="*/ 8 w 12"/>
                        <a:gd name="T11" fmla="*/ 5 h 5"/>
                        <a:gd name="T12" fmla="*/ 10 w 12"/>
                        <a:gd name="T13" fmla="*/ 5 h 5"/>
                        <a:gd name="T14" fmla="*/ 12 w 12"/>
                        <a:gd name="T15" fmla="*/ 3 h 5"/>
                        <a:gd name="T16" fmla="*/ 12 w 12"/>
                        <a:gd name="T17" fmla="*/ 1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1"/>
                          </a:lnTo>
                          <a:lnTo>
                            <a:pt x="0" y="3"/>
                          </a:lnTo>
                          <a:lnTo>
                            <a:pt x="2" y="5"/>
                          </a:lnTo>
                          <a:lnTo>
                            <a:pt x="8" y="5"/>
                          </a:lnTo>
                          <a:lnTo>
                            <a:pt x="10" y="5"/>
                          </a:lnTo>
                          <a:lnTo>
                            <a:pt x="12" y="3"/>
                          </a:lnTo>
                          <a:lnTo>
                            <a:pt x="12" y="1"/>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58" name="Freeform 32">
                      <a:extLst>
                        <a:ext uri="{FF2B5EF4-FFF2-40B4-BE49-F238E27FC236}">
                          <a16:creationId xmlns:a16="http://schemas.microsoft.com/office/drawing/2014/main" id="{EE1BD17E-6DD4-47E9-94F9-511C3C99C1E6}"/>
                        </a:ext>
                      </a:extLst>
                    </p:cNvPr>
                    <p:cNvSpPr>
                      <a:spLocks/>
                    </p:cNvSpPr>
                    <p:nvPr/>
                  </p:nvSpPr>
                  <p:spPr bwMode="auto">
                    <a:xfrm>
                      <a:off x="2798"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59" name="Freeform 33">
                      <a:extLst>
                        <a:ext uri="{FF2B5EF4-FFF2-40B4-BE49-F238E27FC236}">
                          <a16:creationId xmlns:a16="http://schemas.microsoft.com/office/drawing/2014/main" id="{D5CDBB62-50D5-4DA3-94C4-5F74647225DB}"/>
                        </a:ext>
                      </a:extLst>
                    </p:cNvPr>
                    <p:cNvSpPr>
                      <a:spLocks/>
                    </p:cNvSpPr>
                    <p:nvPr/>
                  </p:nvSpPr>
                  <p:spPr bwMode="auto">
                    <a:xfrm>
                      <a:off x="2862" y="3115"/>
                      <a:ext cx="11" cy="5"/>
                    </a:xfrm>
                    <a:custGeom>
                      <a:avLst/>
                      <a:gdLst>
                        <a:gd name="T0" fmla="*/ 4 w 11"/>
                        <a:gd name="T1" fmla="*/ 0 h 5"/>
                        <a:gd name="T2" fmla="*/ 2 w 11"/>
                        <a:gd name="T3" fmla="*/ 0 h 5"/>
                        <a:gd name="T4" fmla="*/ 0 w 11"/>
                        <a:gd name="T5" fmla="*/ 1 h 5"/>
                        <a:gd name="T6" fmla="*/ 0 w 11"/>
                        <a:gd name="T7" fmla="*/ 3 h 5"/>
                        <a:gd name="T8" fmla="*/ 2 w 11"/>
                        <a:gd name="T9" fmla="*/ 5 h 5"/>
                        <a:gd name="T10" fmla="*/ 7 w 11"/>
                        <a:gd name="T11" fmla="*/ 5 h 5"/>
                        <a:gd name="T12" fmla="*/ 9 w 11"/>
                        <a:gd name="T13" fmla="*/ 5 h 5"/>
                        <a:gd name="T14" fmla="*/ 11 w 11"/>
                        <a:gd name="T15" fmla="*/ 3 h 5"/>
                        <a:gd name="T16" fmla="*/ 11 w 11"/>
                        <a:gd name="T17" fmla="*/ 1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1"/>
                          </a:lnTo>
                          <a:lnTo>
                            <a:pt x="0" y="3"/>
                          </a:lnTo>
                          <a:lnTo>
                            <a:pt x="2" y="5"/>
                          </a:lnTo>
                          <a:lnTo>
                            <a:pt x="7" y="5"/>
                          </a:lnTo>
                          <a:lnTo>
                            <a:pt x="9" y="5"/>
                          </a:lnTo>
                          <a:lnTo>
                            <a:pt x="11" y="3"/>
                          </a:lnTo>
                          <a:lnTo>
                            <a:pt x="11" y="1"/>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60" name="Freeform 34">
                      <a:extLst>
                        <a:ext uri="{FF2B5EF4-FFF2-40B4-BE49-F238E27FC236}">
                          <a16:creationId xmlns:a16="http://schemas.microsoft.com/office/drawing/2014/main" id="{CE2A438B-EC37-4502-A174-CD1E71BCB601}"/>
                        </a:ext>
                      </a:extLst>
                    </p:cNvPr>
                    <p:cNvSpPr>
                      <a:spLocks/>
                    </p:cNvSpPr>
                    <p:nvPr/>
                  </p:nvSpPr>
                  <p:spPr bwMode="auto">
                    <a:xfrm>
                      <a:off x="2885"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61" name="Freeform 35">
                      <a:extLst>
                        <a:ext uri="{FF2B5EF4-FFF2-40B4-BE49-F238E27FC236}">
                          <a16:creationId xmlns:a16="http://schemas.microsoft.com/office/drawing/2014/main" id="{A6E7A993-B613-4595-AEB8-76AB49EF989A}"/>
                        </a:ext>
                      </a:extLst>
                    </p:cNvPr>
                    <p:cNvSpPr>
                      <a:spLocks/>
                    </p:cNvSpPr>
                    <p:nvPr/>
                  </p:nvSpPr>
                  <p:spPr bwMode="auto">
                    <a:xfrm>
                      <a:off x="2948" y="3115"/>
                      <a:ext cx="12" cy="5"/>
                    </a:xfrm>
                    <a:custGeom>
                      <a:avLst/>
                      <a:gdLst>
                        <a:gd name="T0" fmla="*/ 4 w 12"/>
                        <a:gd name="T1" fmla="*/ 0 h 5"/>
                        <a:gd name="T2" fmla="*/ 2 w 12"/>
                        <a:gd name="T3" fmla="*/ 0 h 5"/>
                        <a:gd name="T4" fmla="*/ 0 w 12"/>
                        <a:gd name="T5" fmla="*/ 1 h 5"/>
                        <a:gd name="T6" fmla="*/ 0 w 12"/>
                        <a:gd name="T7" fmla="*/ 3 h 5"/>
                        <a:gd name="T8" fmla="*/ 2 w 12"/>
                        <a:gd name="T9" fmla="*/ 5 h 5"/>
                        <a:gd name="T10" fmla="*/ 8 w 12"/>
                        <a:gd name="T11" fmla="*/ 5 h 5"/>
                        <a:gd name="T12" fmla="*/ 10 w 12"/>
                        <a:gd name="T13" fmla="*/ 5 h 5"/>
                        <a:gd name="T14" fmla="*/ 12 w 12"/>
                        <a:gd name="T15" fmla="*/ 3 h 5"/>
                        <a:gd name="T16" fmla="*/ 12 w 12"/>
                        <a:gd name="T17" fmla="*/ 1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1"/>
                          </a:lnTo>
                          <a:lnTo>
                            <a:pt x="0" y="3"/>
                          </a:lnTo>
                          <a:lnTo>
                            <a:pt x="2" y="5"/>
                          </a:lnTo>
                          <a:lnTo>
                            <a:pt x="8" y="5"/>
                          </a:lnTo>
                          <a:lnTo>
                            <a:pt x="10" y="5"/>
                          </a:lnTo>
                          <a:lnTo>
                            <a:pt x="12" y="3"/>
                          </a:lnTo>
                          <a:lnTo>
                            <a:pt x="12" y="1"/>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62" name="Freeform 36">
                      <a:extLst>
                        <a:ext uri="{FF2B5EF4-FFF2-40B4-BE49-F238E27FC236}">
                          <a16:creationId xmlns:a16="http://schemas.microsoft.com/office/drawing/2014/main" id="{63D6FA06-3222-47E4-87A8-D887AF328D22}"/>
                        </a:ext>
                      </a:extLst>
                    </p:cNvPr>
                    <p:cNvSpPr>
                      <a:spLocks/>
                    </p:cNvSpPr>
                    <p:nvPr/>
                  </p:nvSpPr>
                  <p:spPr bwMode="auto">
                    <a:xfrm>
                      <a:off x="2971"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63" name="Freeform 37">
                      <a:extLst>
                        <a:ext uri="{FF2B5EF4-FFF2-40B4-BE49-F238E27FC236}">
                          <a16:creationId xmlns:a16="http://schemas.microsoft.com/office/drawing/2014/main" id="{53551C24-D5D1-4E2E-9C24-4F37DBFA853B}"/>
                        </a:ext>
                      </a:extLst>
                    </p:cNvPr>
                    <p:cNvSpPr>
                      <a:spLocks/>
                    </p:cNvSpPr>
                    <p:nvPr/>
                  </p:nvSpPr>
                  <p:spPr bwMode="auto">
                    <a:xfrm>
                      <a:off x="3035" y="3115"/>
                      <a:ext cx="11" cy="5"/>
                    </a:xfrm>
                    <a:custGeom>
                      <a:avLst/>
                      <a:gdLst>
                        <a:gd name="T0" fmla="*/ 3 w 11"/>
                        <a:gd name="T1" fmla="*/ 0 h 5"/>
                        <a:gd name="T2" fmla="*/ 2 w 11"/>
                        <a:gd name="T3" fmla="*/ 0 h 5"/>
                        <a:gd name="T4" fmla="*/ 0 w 11"/>
                        <a:gd name="T5" fmla="*/ 1 h 5"/>
                        <a:gd name="T6" fmla="*/ 0 w 11"/>
                        <a:gd name="T7" fmla="*/ 3 h 5"/>
                        <a:gd name="T8" fmla="*/ 2 w 11"/>
                        <a:gd name="T9" fmla="*/ 5 h 5"/>
                        <a:gd name="T10" fmla="*/ 7 w 11"/>
                        <a:gd name="T11" fmla="*/ 5 h 5"/>
                        <a:gd name="T12" fmla="*/ 9 w 11"/>
                        <a:gd name="T13" fmla="*/ 5 h 5"/>
                        <a:gd name="T14" fmla="*/ 11 w 11"/>
                        <a:gd name="T15" fmla="*/ 3 h 5"/>
                        <a:gd name="T16" fmla="*/ 11 w 11"/>
                        <a:gd name="T17" fmla="*/ 1 h 5"/>
                        <a:gd name="T18" fmla="*/ 9 w 11"/>
                        <a:gd name="T19" fmla="*/ 0 h 5"/>
                        <a:gd name="T20" fmla="*/ 3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3" y="0"/>
                          </a:moveTo>
                          <a:lnTo>
                            <a:pt x="2" y="0"/>
                          </a:lnTo>
                          <a:lnTo>
                            <a:pt x="0" y="1"/>
                          </a:lnTo>
                          <a:lnTo>
                            <a:pt x="0" y="3"/>
                          </a:lnTo>
                          <a:lnTo>
                            <a:pt x="2" y="5"/>
                          </a:lnTo>
                          <a:lnTo>
                            <a:pt x="7" y="5"/>
                          </a:lnTo>
                          <a:lnTo>
                            <a:pt x="9" y="5"/>
                          </a:lnTo>
                          <a:lnTo>
                            <a:pt x="11" y="3"/>
                          </a:lnTo>
                          <a:lnTo>
                            <a:pt x="11" y="1"/>
                          </a:lnTo>
                          <a:lnTo>
                            <a:pt x="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64" name="Freeform 38">
                      <a:extLst>
                        <a:ext uri="{FF2B5EF4-FFF2-40B4-BE49-F238E27FC236}">
                          <a16:creationId xmlns:a16="http://schemas.microsoft.com/office/drawing/2014/main" id="{F5658F12-676F-4D1A-A6D1-290F92E6AF27}"/>
                        </a:ext>
                      </a:extLst>
                    </p:cNvPr>
                    <p:cNvSpPr>
                      <a:spLocks/>
                    </p:cNvSpPr>
                    <p:nvPr/>
                  </p:nvSpPr>
                  <p:spPr bwMode="auto">
                    <a:xfrm>
                      <a:off x="3058" y="3115"/>
                      <a:ext cx="51" cy="5"/>
                    </a:xfrm>
                    <a:custGeom>
                      <a:avLst/>
                      <a:gdLst>
                        <a:gd name="T0" fmla="*/ 3 w 51"/>
                        <a:gd name="T1" fmla="*/ 0 h 5"/>
                        <a:gd name="T2" fmla="*/ 2 w 51"/>
                        <a:gd name="T3" fmla="*/ 0 h 5"/>
                        <a:gd name="T4" fmla="*/ 0 w 51"/>
                        <a:gd name="T5" fmla="*/ 1 h 5"/>
                        <a:gd name="T6" fmla="*/ 0 w 51"/>
                        <a:gd name="T7" fmla="*/ 3 h 5"/>
                        <a:gd name="T8" fmla="*/ 2 w 51"/>
                        <a:gd name="T9" fmla="*/ 5 h 5"/>
                        <a:gd name="T10" fmla="*/ 48 w 51"/>
                        <a:gd name="T11" fmla="*/ 5 h 5"/>
                        <a:gd name="T12" fmla="*/ 50 w 51"/>
                        <a:gd name="T13" fmla="*/ 5 h 5"/>
                        <a:gd name="T14" fmla="*/ 51 w 51"/>
                        <a:gd name="T15" fmla="*/ 3 h 5"/>
                        <a:gd name="T16" fmla="*/ 51 w 51"/>
                        <a:gd name="T17" fmla="*/ 1 h 5"/>
                        <a:gd name="T18" fmla="*/ 50 w 51"/>
                        <a:gd name="T19" fmla="*/ 0 h 5"/>
                        <a:gd name="T20" fmla="*/ 3 w 5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5"/>
                        <a:gd name="T35" fmla="*/ 51 w 5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5">
                          <a:moveTo>
                            <a:pt x="3" y="0"/>
                          </a:moveTo>
                          <a:lnTo>
                            <a:pt x="2" y="0"/>
                          </a:lnTo>
                          <a:lnTo>
                            <a:pt x="0" y="1"/>
                          </a:lnTo>
                          <a:lnTo>
                            <a:pt x="0" y="3"/>
                          </a:lnTo>
                          <a:lnTo>
                            <a:pt x="2" y="5"/>
                          </a:lnTo>
                          <a:lnTo>
                            <a:pt x="48" y="5"/>
                          </a:lnTo>
                          <a:lnTo>
                            <a:pt x="50" y="5"/>
                          </a:lnTo>
                          <a:lnTo>
                            <a:pt x="51" y="3"/>
                          </a:lnTo>
                          <a:lnTo>
                            <a:pt x="51" y="1"/>
                          </a:lnTo>
                          <a:lnTo>
                            <a:pt x="50"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65" name="Freeform 39">
                      <a:extLst>
                        <a:ext uri="{FF2B5EF4-FFF2-40B4-BE49-F238E27FC236}">
                          <a16:creationId xmlns:a16="http://schemas.microsoft.com/office/drawing/2014/main" id="{D41FA8D8-0F31-41CD-8EC9-42F0234A1E8B}"/>
                        </a:ext>
                      </a:extLst>
                    </p:cNvPr>
                    <p:cNvSpPr>
                      <a:spLocks/>
                    </p:cNvSpPr>
                    <p:nvPr/>
                  </p:nvSpPr>
                  <p:spPr bwMode="auto">
                    <a:xfrm>
                      <a:off x="3121" y="3115"/>
                      <a:ext cx="12" cy="5"/>
                    </a:xfrm>
                    <a:custGeom>
                      <a:avLst/>
                      <a:gdLst>
                        <a:gd name="T0" fmla="*/ 4 w 12"/>
                        <a:gd name="T1" fmla="*/ 0 h 5"/>
                        <a:gd name="T2" fmla="*/ 2 w 12"/>
                        <a:gd name="T3" fmla="*/ 0 h 5"/>
                        <a:gd name="T4" fmla="*/ 0 w 12"/>
                        <a:gd name="T5" fmla="*/ 1 h 5"/>
                        <a:gd name="T6" fmla="*/ 0 w 12"/>
                        <a:gd name="T7" fmla="*/ 3 h 5"/>
                        <a:gd name="T8" fmla="*/ 2 w 12"/>
                        <a:gd name="T9" fmla="*/ 5 h 5"/>
                        <a:gd name="T10" fmla="*/ 8 w 12"/>
                        <a:gd name="T11" fmla="*/ 5 h 5"/>
                        <a:gd name="T12" fmla="*/ 10 w 12"/>
                        <a:gd name="T13" fmla="*/ 5 h 5"/>
                        <a:gd name="T14" fmla="*/ 12 w 12"/>
                        <a:gd name="T15" fmla="*/ 3 h 5"/>
                        <a:gd name="T16" fmla="*/ 12 w 12"/>
                        <a:gd name="T17" fmla="*/ 1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1"/>
                          </a:lnTo>
                          <a:lnTo>
                            <a:pt x="0" y="3"/>
                          </a:lnTo>
                          <a:lnTo>
                            <a:pt x="2" y="5"/>
                          </a:lnTo>
                          <a:lnTo>
                            <a:pt x="8" y="5"/>
                          </a:lnTo>
                          <a:lnTo>
                            <a:pt x="10" y="5"/>
                          </a:lnTo>
                          <a:lnTo>
                            <a:pt x="12" y="3"/>
                          </a:lnTo>
                          <a:lnTo>
                            <a:pt x="12" y="1"/>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66" name="Freeform 40">
                      <a:extLst>
                        <a:ext uri="{FF2B5EF4-FFF2-40B4-BE49-F238E27FC236}">
                          <a16:creationId xmlns:a16="http://schemas.microsoft.com/office/drawing/2014/main" id="{5F587709-CA7F-4EF5-81DA-4A032D3384A0}"/>
                        </a:ext>
                      </a:extLst>
                    </p:cNvPr>
                    <p:cNvSpPr>
                      <a:spLocks/>
                    </p:cNvSpPr>
                    <p:nvPr/>
                  </p:nvSpPr>
                  <p:spPr bwMode="auto">
                    <a:xfrm>
                      <a:off x="3144"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67" name="Freeform 41">
                      <a:extLst>
                        <a:ext uri="{FF2B5EF4-FFF2-40B4-BE49-F238E27FC236}">
                          <a16:creationId xmlns:a16="http://schemas.microsoft.com/office/drawing/2014/main" id="{9F3CDDD9-5E18-4978-8B79-E8F1DFD65AAF}"/>
                        </a:ext>
                      </a:extLst>
                    </p:cNvPr>
                    <p:cNvSpPr>
                      <a:spLocks/>
                    </p:cNvSpPr>
                    <p:nvPr/>
                  </p:nvSpPr>
                  <p:spPr bwMode="auto">
                    <a:xfrm>
                      <a:off x="3207" y="3115"/>
                      <a:ext cx="12" cy="5"/>
                    </a:xfrm>
                    <a:custGeom>
                      <a:avLst/>
                      <a:gdLst>
                        <a:gd name="T0" fmla="*/ 4 w 12"/>
                        <a:gd name="T1" fmla="*/ 0 h 5"/>
                        <a:gd name="T2" fmla="*/ 2 w 12"/>
                        <a:gd name="T3" fmla="*/ 0 h 5"/>
                        <a:gd name="T4" fmla="*/ 0 w 12"/>
                        <a:gd name="T5" fmla="*/ 1 h 5"/>
                        <a:gd name="T6" fmla="*/ 0 w 12"/>
                        <a:gd name="T7" fmla="*/ 3 h 5"/>
                        <a:gd name="T8" fmla="*/ 2 w 12"/>
                        <a:gd name="T9" fmla="*/ 5 h 5"/>
                        <a:gd name="T10" fmla="*/ 8 w 12"/>
                        <a:gd name="T11" fmla="*/ 5 h 5"/>
                        <a:gd name="T12" fmla="*/ 10 w 12"/>
                        <a:gd name="T13" fmla="*/ 5 h 5"/>
                        <a:gd name="T14" fmla="*/ 12 w 12"/>
                        <a:gd name="T15" fmla="*/ 3 h 5"/>
                        <a:gd name="T16" fmla="*/ 12 w 12"/>
                        <a:gd name="T17" fmla="*/ 1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1"/>
                          </a:lnTo>
                          <a:lnTo>
                            <a:pt x="0" y="3"/>
                          </a:lnTo>
                          <a:lnTo>
                            <a:pt x="2" y="5"/>
                          </a:lnTo>
                          <a:lnTo>
                            <a:pt x="8" y="5"/>
                          </a:lnTo>
                          <a:lnTo>
                            <a:pt x="10" y="5"/>
                          </a:lnTo>
                          <a:lnTo>
                            <a:pt x="12" y="3"/>
                          </a:lnTo>
                          <a:lnTo>
                            <a:pt x="12" y="1"/>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68" name="Freeform 42">
                      <a:extLst>
                        <a:ext uri="{FF2B5EF4-FFF2-40B4-BE49-F238E27FC236}">
                          <a16:creationId xmlns:a16="http://schemas.microsoft.com/office/drawing/2014/main" id="{53EEB3F7-F94F-4354-8FA2-F0354A7C06AC}"/>
                        </a:ext>
                      </a:extLst>
                    </p:cNvPr>
                    <p:cNvSpPr>
                      <a:spLocks/>
                    </p:cNvSpPr>
                    <p:nvPr/>
                  </p:nvSpPr>
                  <p:spPr bwMode="auto">
                    <a:xfrm>
                      <a:off x="3230"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69" name="Freeform 43">
                      <a:extLst>
                        <a:ext uri="{FF2B5EF4-FFF2-40B4-BE49-F238E27FC236}">
                          <a16:creationId xmlns:a16="http://schemas.microsoft.com/office/drawing/2014/main" id="{0EF96F80-3ED9-4BDC-8F17-AA7635D9B36A}"/>
                        </a:ext>
                      </a:extLst>
                    </p:cNvPr>
                    <p:cNvSpPr>
                      <a:spLocks/>
                    </p:cNvSpPr>
                    <p:nvPr/>
                  </p:nvSpPr>
                  <p:spPr bwMode="auto">
                    <a:xfrm>
                      <a:off x="3294" y="3115"/>
                      <a:ext cx="11" cy="5"/>
                    </a:xfrm>
                    <a:custGeom>
                      <a:avLst/>
                      <a:gdLst>
                        <a:gd name="T0" fmla="*/ 4 w 11"/>
                        <a:gd name="T1" fmla="*/ 0 h 5"/>
                        <a:gd name="T2" fmla="*/ 2 w 11"/>
                        <a:gd name="T3" fmla="*/ 0 h 5"/>
                        <a:gd name="T4" fmla="*/ 0 w 11"/>
                        <a:gd name="T5" fmla="*/ 1 h 5"/>
                        <a:gd name="T6" fmla="*/ 0 w 11"/>
                        <a:gd name="T7" fmla="*/ 3 h 5"/>
                        <a:gd name="T8" fmla="*/ 2 w 11"/>
                        <a:gd name="T9" fmla="*/ 5 h 5"/>
                        <a:gd name="T10" fmla="*/ 7 w 11"/>
                        <a:gd name="T11" fmla="*/ 5 h 5"/>
                        <a:gd name="T12" fmla="*/ 9 w 11"/>
                        <a:gd name="T13" fmla="*/ 5 h 5"/>
                        <a:gd name="T14" fmla="*/ 11 w 11"/>
                        <a:gd name="T15" fmla="*/ 3 h 5"/>
                        <a:gd name="T16" fmla="*/ 11 w 11"/>
                        <a:gd name="T17" fmla="*/ 1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1"/>
                          </a:lnTo>
                          <a:lnTo>
                            <a:pt x="0" y="3"/>
                          </a:lnTo>
                          <a:lnTo>
                            <a:pt x="2" y="5"/>
                          </a:lnTo>
                          <a:lnTo>
                            <a:pt x="7" y="5"/>
                          </a:lnTo>
                          <a:lnTo>
                            <a:pt x="9" y="5"/>
                          </a:lnTo>
                          <a:lnTo>
                            <a:pt x="11" y="3"/>
                          </a:lnTo>
                          <a:lnTo>
                            <a:pt x="11" y="1"/>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70" name="Freeform 44">
                      <a:extLst>
                        <a:ext uri="{FF2B5EF4-FFF2-40B4-BE49-F238E27FC236}">
                          <a16:creationId xmlns:a16="http://schemas.microsoft.com/office/drawing/2014/main" id="{B712EC6A-06B4-4EDE-A738-7D55C1AFC450}"/>
                        </a:ext>
                      </a:extLst>
                    </p:cNvPr>
                    <p:cNvSpPr>
                      <a:spLocks/>
                    </p:cNvSpPr>
                    <p:nvPr/>
                  </p:nvSpPr>
                  <p:spPr bwMode="auto">
                    <a:xfrm>
                      <a:off x="3317"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71" name="Freeform 45">
                      <a:extLst>
                        <a:ext uri="{FF2B5EF4-FFF2-40B4-BE49-F238E27FC236}">
                          <a16:creationId xmlns:a16="http://schemas.microsoft.com/office/drawing/2014/main" id="{2323D14B-7EF1-4464-A1D7-FE5EE14D75C6}"/>
                        </a:ext>
                      </a:extLst>
                    </p:cNvPr>
                    <p:cNvSpPr>
                      <a:spLocks/>
                    </p:cNvSpPr>
                    <p:nvPr/>
                  </p:nvSpPr>
                  <p:spPr bwMode="auto">
                    <a:xfrm>
                      <a:off x="3380" y="3115"/>
                      <a:ext cx="12" cy="5"/>
                    </a:xfrm>
                    <a:custGeom>
                      <a:avLst/>
                      <a:gdLst>
                        <a:gd name="T0" fmla="*/ 4 w 12"/>
                        <a:gd name="T1" fmla="*/ 0 h 5"/>
                        <a:gd name="T2" fmla="*/ 2 w 12"/>
                        <a:gd name="T3" fmla="*/ 0 h 5"/>
                        <a:gd name="T4" fmla="*/ 0 w 12"/>
                        <a:gd name="T5" fmla="*/ 1 h 5"/>
                        <a:gd name="T6" fmla="*/ 0 w 12"/>
                        <a:gd name="T7" fmla="*/ 3 h 5"/>
                        <a:gd name="T8" fmla="*/ 2 w 12"/>
                        <a:gd name="T9" fmla="*/ 5 h 5"/>
                        <a:gd name="T10" fmla="*/ 8 w 12"/>
                        <a:gd name="T11" fmla="*/ 5 h 5"/>
                        <a:gd name="T12" fmla="*/ 10 w 12"/>
                        <a:gd name="T13" fmla="*/ 5 h 5"/>
                        <a:gd name="T14" fmla="*/ 12 w 12"/>
                        <a:gd name="T15" fmla="*/ 3 h 5"/>
                        <a:gd name="T16" fmla="*/ 12 w 12"/>
                        <a:gd name="T17" fmla="*/ 1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1"/>
                          </a:lnTo>
                          <a:lnTo>
                            <a:pt x="0" y="3"/>
                          </a:lnTo>
                          <a:lnTo>
                            <a:pt x="2" y="5"/>
                          </a:lnTo>
                          <a:lnTo>
                            <a:pt x="8" y="5"/>
                          </a:lnTo>
                          <a:lnTo>
                            <a:pt x="10" y="5"/>
                          </a:lnTo>
                          <a:lnTo>
                            <a:pt x="12" y="3"/>
                          </a:lnTo>
                          <a:lnTo>
                            <a:pt x="12" y="1"/>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72" name="Freeform 46">
                      <a:extLst>
                        <a:ext uri="{FF2B5EF4-FFF2-40B4-BE49-F238E27FC236}">
                          <a16:creationId xmlns:a16="http://schemas.microsoft.com/office/drawing/2014/main" id="{56036874-4203-4EBD-BFA7-95D8D8005F77}"/>
                        </a:ext>
                      </a:extLst>
                    </p:cNvPr>
                    <p:cNvSpPr>
                      <a:spLocks/>
                    </p:cNvSpPr>
                    <p:nvPr/>
                  </p:nvSpPr>
                  <p:spPr bwMode="auto">
                    <a:xfrm>
                      <a:off x="3403"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73" name="Freeform 47">
                      <a:extLst>
                        <a:ext uri="{FF2B5EF4-FFF2-40B4-BE49-F238E27FC236}">
                          <a16:creationId xmlns:a16="http://schemas.microsoft.com/office/drawing/2014/main" id="{974DDC12-67A3-4544-A7D2-53D05B9C1FA6}"/>
                        </a:ext>
                      </a:extLst>
                    </p:cNvPr>
                    <p:cNvSpPr>
                      <a:spLocks/>
                    </p:cNvSpPr>
                    <p:nvPr/>
                  </p:nvSpPr>
                  <p:spPr bwMode="auto">
                    <a:xfrm>
                      <a:off x="3467" y="3115"/>
                      <a:ext cx="11" cy="5"/>
                    </a:xfrm>
                    <a:custGeom>
                      <a:avLst/>
                      <a:gdLst>
                        <a:gd name="T0" fmla="*/ 3 w 11"/>
                        <a:gd name="T1" fmla="*/ 0 h 5"/>
                        <a:gd name="T2" fmla="*/ 2 w 11"/>
                        <a:gd name="T3" fmla="*/ 0 h 5"/>
                        <a:gd name="T4" fmla="*/ 0 w 11"/>
                        <a:gd name="T5" fmla="*/ 1 h 5"/>
                        <a:gd name="T6" fmla="*/ 0 w 11"/>
                        <a:gd name="T7" fmla="*/ 3 h 5"/>
                        <a:gd name="T8" fmla="*/ 2 w 11"/>
                        <a:gd name="T9" fmla="*/ 5 h 5"/>
                        <a:gd name="T10" fmla="*/ 7 w 11"/>
                        <a:gd name="T11" fmla="*/ 5 h 5"/>
                        <a:gd name="T12" fmla="*/ 9 w 11"/>
                        <a:gd name="T13" fmla="*/ 5 h 5"/>
                        <a:gd name="T14" fmla="*/ 11 w 11"/>
                        <a:gd name="T15" fmla="*/ 3 h 5"/>
                        <a:gd name="T16" fmla="*/ 11 w 11"/>
                        <a:gd name="T17" fmla="*/ 1 h 5"/>
                        <a:gd name="T18" fmla="*/ 9 w 11"/>
                        <a:gd name="T19" fmla="*/ 0 h 5"/>
                        <a:gd name="T20" fmla="*/ 3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3" y="0"/>
                          </a:moveTo>
                          <a:lnTo>
                            <a:pt x="2" y="0"/>
                          </a:lnTo>
                          <a:lnTo>
                            <a:pt x="0" y="1"/>
                          </a:lnTo>
                          <a:lnTo>
                            <a:pt x="0" y="3"/>
                          </a:lnTo>
                          <a:lnTo>
                            <a:pt x="2" y="5"/>
                          </a:lnTo>
                          <a:lnTo>
                            <a:pt x="7" y="5"/>
                          </a:lnTo>
                          <a:lnTo>
                            <a:pt x="9" y="5"/>
                          </a:lnTo>
                          <a:lnTo>
                            <a:pt x="11" y="3"/>
                          </a:lnTo>
                          <a:lnTo>
                            <a:pt x="11" y="1"/>
                          </a:lnTo>
                          <a:lnTo>
                            <a:pt x="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74" name="Freeform 48">
                      <a:extLst>
                        <a:ext uri="{FF2B5EF4-FFF2-40B4-BE49-F238E27FC236}">
                          <a16:creationId xmlns:a16="http://schemas.microsoft.com/office/drawing/2014/main" id="{DFF0DCD3-7FD1-48C6-AB4E-E62CCFCCE1B1}"/>
                        </a:ext>
                      </a:extLst>
                    </p:cNvPr>
                    <p:cNvSpPr>
                      <a:spLocks/>
                    </p:cNvSpPr>
                    <p:nvPr/>
                  </p:nvSpPr>
                  <p:spPr bwMode="auto">
                    <a:xfrm>
                      <a:off x="3490"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75" name="Freeform 49">
                      <a:extLst>
                        <a:ext uri="{FF2B5EF4-FFF2-40B4-BE49-F238E27FC236}">
                          <a16:creationId xmlns:a16="http://schemas.microsoft.com/office/drawing/2014/main" id="{C8F1E2F8-3140-499A-856E-E5D57D3A3D77}"/>
                        </a:ext>
                      </a:extLst>
                    </p:cNvPr>
                    <p:cNvSpPr>
                      <a:spLocks/>
                    </p:cNvSpPr>
                    <p:nvPr/>
                  </p:nvSpPr>
                  <p:spPr bwMode="auto">
                    <a:xfrm>
                      <a:off x="3553" y="3115"/>
                      <a:ext cx="12" cy="5"/>
                    </a:xfrm>
                    <a:custGeom>
                      <a:avLst/>
                      <a:gdLst>
                        <a:gd name="T0" fmla="*/ 4 w 12"/>
                        <a:gd name="T1" fmla="*/ 0 h 5"/>
                        <a:gd name="T2" fmla="*/ 2 w 12"/>
                        <a:gd name="T3" fmla="*/ 0 h 5"/>
                        <a:gd name="T4" fmla="*/ 0 w 12"/>
                        <a:gd name="T5" fmla="*/ 1 h 5"/>
                        <a:gd name="T6" fmla="*/ 0 w 12"/>
                        <a:gd name="T7" fmla="*/ 3 h 5"/>
                        <a:gd name="T8" fmla="*/ 2 w 12"/>
                        <a:gd name="T9" fmla="*/ 5 h 5"/>
                        <a:gd name="T10" fmla="*/ 8 w 12"/>
                        <a:gd name="T11" fmla="*/ 5 h 5"/>
                        <a:gd name="T12" fmla="*/ 10 w 12"/>
                        <a:gd name="T13" fmla="*/ 5 h 5"/>
                        <a:gd name="T14" fmla="*/ 12 w 12"/>
                        <a:gd name="T15" fmla="*/ 3 h 5"/>
                        <a:gd name="T16" fmla="*/ 12 w 12"/>
                        <a:gd name="T17" fmla="*/ 1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1"/>
                          </a:lnTo>
                          <a:lnTo>
                            <a:pt x="0" y="3"/>
                          </a:lnTo>
                          <a:lnTo>
                            <a:pt x="2" y="5"/>
                          </a:lnTo>
                          <a:lnTo>
                            <a:pt x="8" y="5"/>
                          </a:lnTo>
                          <a:lnTo>
                            <a:pt x="10" y="5"/>
                          </a:lnTo>
                          <a:lnTo>
                            <a:pt x="12" y="3"/>
                          </a:lnTo>
                          <a:lnTo>
                            <a:pt x="12" y="1"/>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76" name="Freeform 50">
                      <a:extLst>
                        <a:ext uri="{FF2B5EF4-FFF2-40B4-BE49-F238E27FC236}">
                          <a16:creationId xmlns:a16="http://schemas.microsoft.com/office/drawing/2014/main" id="{4320E07F-3290-49A5-9434-83EBA397E4C1}"/>
                        </a:ext>
                      </a:extLst>
                    </p:cNvPr>
                    <p:cNvSpPr>
                      <a:spLocks/>
                    </p:cNvSpPr>
                    <p:nvPr/>
                  </p:nvSpPr>
                  <p:spPr bwMode="auto">
                    <a:xfrm>
                      <a:off x="3576"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77" name="Freeform 51">
                      <a:extLst>
                        <a:ext uri="{FF2B5EF4-FFF2-40B4-BE49-F238E27FC236}">
                          <a16:creationId xmlns:a16="http://schemas.microsoft.com/office/drawing/2014/main" id="{6BE7CAF0-8DE0-4B7F-B462-EC63698E810B}"/>
                        </a:ext>
                      </a:extLst>
                    </p:cNvPr>
                    <p:cNvSpPr>
                      <a:spLocks/>
                    </p:cNvSpPr>
                    <p:nvPr/>
                  </p:nvSpPr>
                  <p:spPr bwMode="auto">
                    <a:xfrm>
                      <a:off x="3639" y="3115"/>
                      <a:ext cx="12" cy="5"/>
                    </a:xfrm>
                    <a:custGeom>
                      <a:avLst/>
                      <a:gdLst>
                        <a:gd name="T0" fmla="*/ 4 w 12"/>
                        <a:gd name="T1" fmla="*/ 0 h 5"/>
                        <a:gd name="T2" fmla="*/ 2 w 12"/>
                        <a:gd name="T3" fmla="*/ 0 h 5"/>
                        <a:gd name="T4" fmla="*/ 0 w 12"/>
                        <a:gd name="T5" fmla="*/ 1 h 5"/>
                        <a:gd name="T6" fmla="*/ 0 w 12"/>
                        <a:gd name="T7" fmla="*/ 3 h 5"/>
                        <a:gd name="T8" fmla="*/ 2 w 12"/>
                        <a:gd name="T9" fmla="*/ 5 h 5"/>
                        <a:gd name="T10" fmla="*/ 8 w 12"/>
                        <a:gd name="T11" fmla="*/ 5 h 5"/>
                        <a:gd name="T12" fmla="*/ 10 w 12"/>
                        <a:gd name="T13" fmla="*/ 5 h 5"/>
                        <a:gd name="T14" fmla="*/ 12 w 12"/>
                        <a:gd name="T15" fmla="*/ 3 h 5"/>
                        <a:gd name="T16" fmla="*/ 12 w 12"/>
                        <a:gd name="T17" fmla="*/ 1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1"/>
                          </a:lnTo>
                          <a:lnTo>
                            <a:pt x="0" y="3"/>
                          </a:lnTo>
                          <a:lnTo>
                            <a:pt x="2" y="5"/>
                          </a:lnTo>
                          <a:lnTo>
                            <a:pt x="8" y="5"/>
                          </a:lnTo>
                          <a:lnTo>
                            <a:pt x="10" y="5"/>
                          </a:lnTo>
                          <a:lnTo>
                            <a:pt x="12" y="3"/>
                          </a:lnTo>
                          <a:lnTo>
                            <a:pt x="12" y="1"/>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78" name="Freeform 52">
                      <a:extLst>
                        <a:ext uri="{FF2B5EF4-FFF2-40B4-BE49-F238E27FC236}">
                          <a16:creationId xmlns:a16="http://schemas.microsoft.com/office/drawing/2014/main" id="{216A1BAE-AA25-4AB6-AEAE-565C26E044FD}"/>
                        </a:ext>
                      </a:extLst>
                    </p:cNvPr>
                    <p:cNvSpPr>
                      <a:spLocks/>
                    </p:cNvSpPr>
                    <p:nvPr/>
                  </p:nvSpPr>
                  <p:spPr bwMode="auto">
                    <a:xfrm>
                      <a:off x="3662"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79" name="Freeform 53">
                      <a:extLst>
                        <a:ext uri="{FF2B5EF4-FFF2-40B4-BE49-F238E27FC236}">
                          <a16:creationId xmlns:a16="http://schemas.microsoft.com/office/drawing/2014/main" id="{6EA73D2E-0DF9-429A-9551-24C60B81EB8F}"/>
                        </a:ext>
                      </a:extLst>
                    </p:cNvPr>
                    <p:cNvSpPr>
                      <a:spLocks/>
                    </p:cNvSpPr>
                    <p:nvPr/>
                  </p:nvSpPr>
                  <p:spPr bwMode="auto">
                    <a:xfrm>
                      <a:off x="3726" y="3115"/>
                      <a:ext cx="11" cy="5"/>
                    </a:xfrm>
                    <a:custGeom>
                      <a:avLst/>
                      <a:gdLst>
                        <a:gd name="T0" fmla="*/ 4 w 11"/>
                        <a:gd name="T1" fmla="*/ 0 h 5"/>
                        <a:gd name="T2" fmla="*/ 2 w 11"/>
                        <a:gd name="T3" fmla="*/ 0 h 5"/>
                        <a:gd name="T4" fmla="*/ 0 w 11"/>
                        <a:gd name="T5" fmla="*/ 1 h 5"/>
                        <a:gd name="T6" fmla="*/ 0 w 11"/>
                        <a:gd name="T7" fmla="*/ 3 h 5"/>
                        <a:gd name="T8" fmla="*/ 2 w 11"/>
                        <a:gd name="T9" fmla="*/ 5 h 5"/>
                        <a:gd name="T10" fmla="*/ 8 w 11"/>
                        <a:gd name="T11" fmla="*/ 5 h 5"/>
                        <a:gd name="T12" fmla="*/ 9 w 11"/>
                        <a:gd name="T13" fmla="*/ 5 h 5"/>
                        <a:gd name="T14" fmla="*/ 11 w 11"/>
                        <a:gd name="T15" fmla="*/ 3 h 5"/>
                        <a:gd name="T16" fmla="*/ 11 w 11"/>
                        <a:gd name="T17" fmla="*/ 1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1"/>
                          </a:lnTo>
                          <a:lnTo>
                            <a:pt x="0" y="3"/>
                          </a:lnTo>
                          <a:lnTo>
                            <a:pt x="2" y="5"/>
                          </a:lnTo>
                          <a:lnTo>
                            <a:pt x="8" y="5"/>
                          </a:lnTo>
                          <a:lnTo>
                            <a:pt x="9" y="5"/>
                          </a:lnTo>
                          <a:lnTo>
                            <a:pt x="11" y="3"/>
                          </a:lnTo>
                          <a:lnTo>
                            <a:pt x="11" y="1"/>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80" name="Freeform 54">
                      <a:extLst>
                        <a:ext uri="{FF2B5EF4-FFF2-40B4-BE49-F238E27FC236}">
                          <a16:creationId xmlns:a16="http://schemas.microsoft.com/office/drawing/2014/main" id="{71F295D8-0C39-428A-8A09-27D66FCA258B}"/>
                        </a:ext>
                      </a:extLst>
                    </p:cNvPr>
                    <p:cNvSpPr>
                      <a:spLocks/>
                    </p:cNvSpPr>
                    <p:nvPr/>
                  </p:nvSpPr>
                  <p:spPr bwMode="auto">
                    <a:xfrm>
                      <a:off x="3749"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81" name="Freeform 55">
                      <a:extLst>
                        <a:ext uri="{FF2B5EF4-FFF2-40B4-BE49-F238E27FC236}">
                          <a16:creationId xmlns:a16="http://schemas.microsoft.com/office/drawing/2014/main" id="{0AF3A93F-F383-41DD-B985-38BCD749C65C}"/>
                        </a:ext>
                      </a:extLst>
                    </p:cNvPr>
                    <p:cNvSpPr>
                      <a:spLocks/>
                    </p:cNvSpPr>
                    <p:nvPr/>
                  </p:nvSpPr>
                  <p:spPr bwMode="auto">
                    <a:xfrm>
                      <a:off x="3812" y="3115"/>
                      <a:ext cx="12" cy="5"/>
                    </a:xfrm>
                    <a:custGeom>
                      <a:avLst/>
                      <a:gdLst>
                        <a:gd name="T0" fmla="*/ 4 w 12"/>
                        <a:gd name="T1" fmla="*/ 0 h 5"/>
                        <a:gd name="T2" fmla="*/ 2 w 12"/>
                        <a:gd name="T3" fmla="*/ 0 h 5"/>
                        <a:gd name="T4" fmla="*/ 0 w 12"/>
                        <a:gd name="T5" fmla="*/ 1 h 5"/>
                        <a:gd name="T6" fmla="*/ 0 w 12"/>
                        <a:gd name="T7" fmla="*/ 3 h 5"/>
                        <a:gd name="T8" fmla="*/ 2 w 12"/>
                        <a:gd name="T9" fmla="*/ 5 h 5"/>
                        <a:gd name="T10" fmla="*/ 8 w 12"/>
                        <a:gd name="T11" fmla="*/ 5 h 5"/>
                        <a:gd name="T12" fmla="*/ 10 w 12"/>
                        <a:gd name="T13" fmla="*/ 5 h 5"/>
                        <a:gd name="T14" fmla="*/ 12 w 12"/>
                        <a:gd name="T15" fmla="*/ 3 h 5"/>
                        <a:gd name="T16" fmla="*/ 12 w 12"/>
                        <a:gd name="T17" fmla="*/ 1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1"/>
                          </a:lnTo>
                          <a:lnTo>
                            <a:pt x="0" y="3"/>
                          </a:lnTo>
                          <a:lnTo>
                            <a:pt x="2" y="5"/>
                          </a:lnTo>
                          <a:lnTo>
                            <a:pt x="8" y="5"/>
                          </a:lnTo>
                          <a:lnTo>
                            <a:pt x="10" y="5"/>
                          </a:lnTo>
                          <a:lnTo>
                            <a:pt x="12" y="3"/>
                          </a:lnTo>
                          <a:lnTo>
                            <a:pt x="12" y="1"/>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82" name="Freeform 56">
                      <a:extLst>
                        <a:ext uri="{FF2B5EF4-FFF2-40B4-BE49-F238E27FC236}">
                          <a16:creationId xmlns:a16="http://schemas.microsoft.com/office/drawing/2014/main" id="{4B92239C-682A-4476-8F06-3FE0001C2E6F}"/>
                        </a:ext>
                      </a:extLst>
                    </p:cNvPr>
                    <p:cNvSpPr>
                      <a:spLocks/>
                    </p:cNvSpPr>
                    <p:nvPr/>
                  </p:nvSpPr>
                  <p:spPr bwMode="auto">
                    <a:xfrm>
                      <a:off x="3835"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83" name="Freeform 57">
                      <a:extLst>
                        <a:ext uri="{FF2B5EF4-FFF2-40B4-BE49-F238E27FC236}">
                          <a16:creationId xmlns:a16="http://schemas.microsoft.com/office/drawing/2014/main" id="{FBE9182E-708F-47BF-BF7C-128159099B7B}"/>
                        </a:ext>
                      </a:extLst>
                    </p:cNvPr>
                    <p:cNvSpPr>
                      <a:spLocks/>
                    </p:cNvSpPr>
                    <p:nvPr/>
                  </p:nvSpPr>
                  <p:spPr bwMode="auto">
                    <a:xfrm>
                      <a:off x="3899" y="3115"/>
                      <a:ext cx="11" cy="5"/>
                    </a:xfrm>
                    <a:custGeom>
                      <a:avLst/>
                      <a:gdLst>
                        <a:gd name="T0" fmla="*/ 3 w 11"/>
                        <a:gd name="T1" fmla="*/ 0 h 5"/>
                        <a:gd name="T2" fmla="*/ 2 w 11"/>
                        <a:gd name="T3" fmla="*/ 0 h 5"/>
                        <a:gd name="T4" fmla="*/ 0 w 11"/>
                        <a:gd name="T5" fmla="*/ 1 h 5"/>
                        <a:gd name="T6" fmla="*/ 0 w 11"/>
                        <a:gd name="T7" fmla="*/ 3 h 5"/>
                        <a:gd name="T8" fmla="*/ 2 w 11"/>
                        <a:gd name="T9" fmla="*/ 5 h 5"/>
                        <a:gd name="T10" fmla="*/ 7 w 11"/>
                        <a:gd name="T11" fmla="*/ 5 h 5"/>
                        <a:gd name="T12" fmla="*/ 9 w 11"/>
                        <a:gd name="T13" fmla="*/ 5 h 5"/>
                        <a:gd name="T14" fmla="*/ 11 w 11"/>
                        <a:gd name="T15" fmla="*/ 3 h 5"/>
                        <a:gd name="T16" fmla="*/ 11 w 11"/>
                        <a:gd name="T17" fmla="*/ 1 h 5"/>
                        <a:gd name="T18" fmla="*/ 9 w 11"/>
                        <a:gd name="T19" fmla="*/ 0 h 5"/>
                        <a:gd name="T20" fmla="*/ 3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3" y="0"/>
                          </a:moveTo>
                          <a:lnTo>
                            <a:pt x="2" y="0"/>
                          </a:lnTo>
                          <a:lnTo>
                            <a:pt x="0" y="1"/>
                          </a:lnTo>
                          <a:lnTo>
                            <a:pt x="0" y="3"/>
                          </a:lnTo>
                          <a:lnTo>
                            <a:pt x="2" y="5"/>
                          </a:lnTo>
                          <a:lnTo>
                            <a:pt x="7" y="5"/>
                          </a:lnTo>
                          <a:lnTo>
                            <a:pt x="9" y="5"/>
                          </a:lnTo>
                          <a:lnTo>
                            <a:pt x="11" y="3"/>
                          </a:lnTo>
                          <a:lnTo>
                            <a:pt x="11" y="1"/>
                          </a:lnTo>
                          <a:lnTo>
                            <a:pt x="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84" name="Freeform 58">
                      <a:extLst>
                        <a:ext uri="{FF2B5EF4-FFF2-40B4-BE49-F238E27FC236}">
                          <a16:creationId xmlns:a16="http://schemas.microsoft.com/office/drawing/2014/main" id="{A2160CC8-BDB6-4EEA-89C6-8B946A08CA37}"/>
                        </a:ext>
                      </a:extLst>
                    </p:cNvPr>
                    <p:cNvSpPr>
                      <a:spLocks/>
                    </p:cNvSpPr>
                    <p:nvPr/>
                  </p:nvSpPr>
                  <p:spPr bwMode="auto">
                    <a:xfrm>
                      <a:off x="3922"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85" name="Freeform 59">
                      <a:extLst>
                        <a:ext uri="{FF2B5EF4-FFF2-40B4-BE49-F238E27FC236}">
                          <a16:creationId xmlns:a16="http://schemas.microsoft.com/office/drawing/2014/main" id="{47F8F8DC-9AC4-440A-A662-DEC58A1300F9}"/>
                        </a:ext>
                      </a:extLst>
                    </p:cNvPr>
                    <p:cNvSpPr>
                      <a:spLocks/>
                    </p:cNvSpPr>
                    <p:nvPr/>
                  </p:nvSpPr>
                  <p:spPr bwMode="auto">
                    <a:xfrm>
                      <a:off x="3985" y="3115"/>
                      <a:ext cx="12" cy="5"/>
                    </a:xfrm>
                    <a:custGeom>
                      <a:avLst/>
                      <a:gdLst>
                        <a:gd name="T0" fmla="*/ 4 w 12"/>
                        <a:gd name="T1" fmla="*/ 0 h 5"/>
                        <a:gd name="T2" fmla="*/ 2 w 12"/>
                        <a:gd name="T3" fmla="*/ 0 h 5"/>
                        <a:gd name="T4" fmla="*/ 0 w 12"/>
                        <a:gd name="T5" fmla="*/ 1 h 5"/>
                        <a:gd name="T6" fmla="*/ 0 w 12"/>
                        <a:gd name="T7" fmla="*/ 3 h 5"/>
                        <a:gd name="T8" fmla="*/ 2 w 12"/>
                        <a:gd name="T9" fmla="*/ 5 h 5"/>
                        <a:gd name="T10" fmla="*/ 8 w 12"/>
                        <a:gd name="T11" fmla="*/ 5 h 5"/>
                        <a:gd name="T12" fmla="*/ 10 w 12"/>
                        <a:gd name="T13" fmla="*/ 5 h 5"/>
                        <a:gd name="T14" fmla="*/ 12 w 12"/>
                        <a:gd name="T15" fmla="*/ 3 h 5"/>
                        <a:gd name="T16" fmla="*/ 12 w 12"/>
                        <a:gd name="T17" fmla="*/ 1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1"/>
                          </a:lnTo>
                          <a:lnTo>
                            <a:pt x="0" y="3"/>
                          </a:lnTo>
                          <a:lnTo>
                            <a:pt x="2" y="5"/>
                          </a:lnTo>
                          <a:lnTo>
                            <a:pt x="8" y="5"/>
                          </a:lnTo>
                          <a:lnTo>
                            <a:pt x="10" y="5"/>
                          </a:lnTo>
                          <a:lnTo>
                            <a:pt x="12" y="3"/>
                          </a:lnTo>
                          <a:lnTo>
                            <a:pt x="12" y="1"/>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86" name="Freeform 60">
                      <a:extLst>
                        <a:ext uri="{FF2B5EF4-FFF2-40B4-BE49-F238E27FC236}">
                          <a16:creationId xmlns:a16="http://schemas.microsoft.com/office/drawing/2014/main" id="{45210483-01C9-4D9E-8153-F7AE2513AD14}"/>
                        </a:ext>
                      </a:extLst>
                    </p:cNvPr>
                    <p:cNvSpPr>
                      <a:spLocks/>
                    </p:cNvSpPr>
                    <p:nvPr/>
                  </p:nvSpPr>
                  <p:spPr bwMode="auto">
                    <a:xfrm>
                      <a:off x="4008"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87" name="Freeform 61">
                      <a:extLst>
                        <a:ext uri="{FF2B5EF4-FFF2-40B4-BE49-F238E27FC236}">
                          <a16:creationId xmlns:a16="http://schemas.microsoft.com/office/drawing/2014/main" id="{301175FD-2CF9-4DFE-BAC3-3296104D8F8F}"/>
                        </a:ext>
                      </a:extLst>
                    </p:cNvPr>
                    <p:cNvSpPr>
                      <a:spLocks/>
                    </p:cNvSpPr>
                    <p:nvPr/>
                  </p:nvSpPr>
                  <p:spPr bwMode="auto">
                    <a:xfrm>
                      <a:off x="4071" y="3115"/>
                      <a:ext cx="12" cy="5"/>
                    </a:xfrm>
                    <a:custGeom>
                      <a:avLst/>
                      <a:gdLst>
                        <a:gd name="T0" fmla="*/ 4 w 12"/>
                        <a:gd name="T1" fmla="*/ 0 h 5"/>
                        <a:gd name="T2" fmla="*/ 2 w 12"/>
                        <a:gd name="T3" fmla="*/ 0 h 5"/>
                        <a:gd name="T4" fmla="*/ 0 w 12"/>
                        <a:gd name="T5" fmla="*/ 1 h 5"/>
                        <a:gd name="T6" fmla="*/ 0 w 12"/>
                        <a:gd name="T7" fmla="*/ 3 h 5"/>
                        <a:gd name="T8" fmla="*/ 2 w 12"/>
                        <a:gd name="T9" fmla="*/ 5 h 5"/>
                        <a:gd name="T10" fmla="*/ 8 w 12"/>
                        <a:gd name="T11" fmla="*/ 5 h 5"/>
                        <a:gd name="T12" fmla="*/ 10 w 12"/>
                        <a:gd name="T13" fmla="*/ 5 h 5"/>
                        <a:gd name="T14" fmla="*/ 12 w 12"/>
                        <a:gd name="T15" fmla="*/ 3 h 5"/>
                        <a:gd name="T16" fmla="*/ 12 w 12"/>
                        <a:gd name="T17" fmla="*/ 1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1"/>
                          </a:lnTo>
                          <a:lnTo>
                            <a:pt x="0" y="3"/>
                          </a:lnTo>
                          <a:lnTo>
                            <a:pt x="2" y="5"/>
                          </a:lnTo>
                          <a:lnTo>
                            <a:pt x="8" y="5"/>
                          </a:lnTo>
                          <a:lnTo>
                            <a:pt x="10" y="5"/>
                          </a:lnTo>
                          <a:lnTo>
                            <a:pt x="12" y="3"/>
                          </a:lnTo>
                          <a:lnTo>
                            <a:pt x="12" y="1"/>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88" name="Freeform 62">
                      <a:extLst>
                        <a:ext uri="{FF2B5EF4-FFF2-40B4-BE49-F238E27FC236}">
                          <a16:creationId xmlns:a16="http://schemas.microsoft.com/office/drawing/2014/main" id="{676EA911-2460-4FF1-BE31-85805FDED2D1}"/>
                        </a:ext>
                      </a:extLst>
                    </p:cNvPr>
                    <p:cNvSpPr>
                      <a:spLocks/>
                    </p:cNvSpPr>
                    <p:nvPr/>
                  </p:nvSpPr>
                  <p:spPr bwMode="auto">
                    <a:xfrm>
                      <a:off x="4095" y="3115"/>
                      <a:ext cx="51" cy="5"/>
                    </a:xfrm>
                    <a:custGeom>
                      <a:avLst/>
                      <a:gdLst>
                        <a:gd name="T0" fmla="*/ 3 w 51"/>
                        <a:gd name="T1" fmla="*/ 0 h 5"/>
                        <a:gd name="T2" fmla="*/ 1 w 51"/>
                        <a:gd name="T3" fmla="*/ 0 h 5"/>
                        <a:gd name="T4" fmla="*/ 0 w 51"/>
                        <a:gd name="T5" fmla="*/ 1 h 5"/>
                        <a:gd name="T6" fmla="*/ 0 w 51"/>
                        <a:gd name="T7" fmla="*/ 3 h 5"/>
                        <a:gd name="T8" fmla="*/ 1 w 51"/>
                        <a:gd name="T9" fmla="*/ 5 h 5"/>
                        <a:gd name="T10" fmla="*/ 48 w 51"/>
                        <a:gd name="T11" fmla="*/ 5 h 5"/>
                        <a:gd name="T12" fmla="*/ 49 w 51"/>
                        <a:gd name="T13" fmla="*/ 5 h 5"/>
                        <a:gd name="T14" fmla="*/ 51 w 51"/>
                        <a:gd name="T15" fmla="*/ 3 h 5"/>
                        <a:gd name="T16" fmla="*/ 51 w 51"/>
                        <a:gd name="T17" fmla="*/ 1 h 5"/>
                        <a:gd name="T18" fmla="*/ 49 w 51"/>
                        <a:gd name="T19" fmla="*/ 0 h 5"/>
                        <a:gd name="T20" fmla="*/ 3 w 5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5"/>
                        <a:gd name="T35" fmla="*/ 51 w 5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5">
                          <a:moveTo>
                            <a:pt x="3" y="0"/>
                          </a:moveTo>
                          <a:lnTo>
                            <a:pt x="1" y="0"/>
                          </a:lnTo>
                          <a:lnTo>
                            <a:pt x="0" y="1"/>
                          </a:lnTo>
                          <a:lnTo>
                            <a:pt x="0" y="3"/>
                          </a:lnTo>
                          <a:lnTo>
                            <a:pt x="1" y="5"/>
                          </a:lnTo>
                          <a:lnTo>
                            <a:pt x="48" y="5"/>
                          </a:lnTo>
                          <a:lnTo>
                            <a:pt x="49" y="5"/>
                          </a:lnTo>
                          <a:lnTo>
                            <a:pt x="51" y="3"/>
                          </a:lnTo>
                          <a:lnTo>
                            <a:pt x="51" y="1"/>
                          </a:lnTo>
                          <a:lnTo>
                            <a:pt x="4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89" name="Freeform 63">
                      <a:extLst>
                        <a:ext uri="{FF2B5EF4-FFF2-40B4-BE49-F238E27FC236}">
                          <a16:creationId xmlns:a16="http://schemas.microsoft.com/office/drawing/2014/main" id="{85C32F33-1F9D-48BE-A0F6-D5D0EE3252F2}"/>
                        </a:ext>
                      </a:extLst>
                    </p:cNvPr>
                    <p:cNvSpPr>
                      <a:spLocks/>
                    </p:cNvSpPr>
                    <p:nvPr/>
                  </p:nvSpPr>
                  <p:spPr bwMode="auto">
                    <a:xfrm>
                      <a:off x="4158" y="3115"/>
                      <a:ext cx="11" cy="5"/>
                    </a:xfrm>
                    <a:custGeom>
                      <a:avLst/>
                      <a:gdLst>
                        <a:gd name="T0" fmla="*/ 4 w 11"/>
                        <a:gd name="T1" fmla="*/ 0 h 5"/>
                        <a:gd name="T2" fmla="*/ 2 w 11"/>
                        <a:gd name="T3" fmla="*/ 0 h 5"/>
                        <a:gd name="T4" fmla="*/ 0 w 11"/>
                        <a:gd name="T5" fmla="*/ 1 h 5"/>
                        <a:gd name="T6" fmla="*/ 0 w 11"/>
                        <a:gd name="T7" fmla="*/ 3 h 5"/>
                        <a:gd name="T8" fmla="*/ 2 w 11"/>
                        <a:gd name="T9" fmla="*/ 5 h 5"/>
                        <a:gd name="T10" fmla="*/ 8 w 11"/>
                        <a:gd name="T11" fmla="*/ 5 h 5"/>
                        <a:gd name="T12" fmla="*/ 9 w 11"/>
                        <a:gd name="T13" fmla="*/ 5 h 5"/>
                        <a:gd name="T14" fmla="*/ 11 w 11"/>
                        <a:gd name="T15" fmla="*/ 3 h 5"/>
                        <a:gd name="T16" fmla="*/ 11 w 11"/>
                        <a:gd name="T17" fmla="*/ 1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1"/>
                          </a:lnTo>
                          <a:lnTo>
                            <a:pt x="0" y="3"/>
                          </a:lnTo>
                          <a:lnTo>
                            <a:pt x="2" y="5"/>
                          </a:lnTo>
                          <a:lnTo>
                            <a:pt x="8" y="5"/>
                          </a:lnTo>
                          <a:lnTo>
                            <a:pt x="9" y="5"/>
                          </a:lnTo>
                          <a:lnTo>
                            <a:pt x="11" y="3"/>
                          </a:lnTo>
                          <a:lnTo>
                            <a:pt x="11" y="1"/>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90" name="Freeform 64">
                      <a:extLst>
                        <a:ext uri="{FF2B5EF4-FFF2-40B4-BE49-F238E27FC236}">
                          <a16:creationId xmlns:a16="http://schemas.microsoft.com/office/drawing/2014/main" id="{A68880B2-20C2-4B9D-BF29-AEFA0705DAB3}"/>
                        </a:ext>
                      </a:extLst>
                    </p:cNvPr>
                    <p:cNvSpPr>
                      <a:spLocks/>
                    </p:cNvSpPr>
                    <p:nvPr/>
                  </p:nvSpPr>
                  <p:spPr bwMode="auto">
                    <a:xfrm>
                      <a:off x="4181"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91" name="Freeform 65">
                      <a:extLst>
                        <a:ext uri="{FF2B5EF4-FFF2-40B4-BE49-F238E27FC236}">
                          <a16:creationId xmlns:a16="http://schemas.microsoft.com/office/drawing/2014/main" id="{227BE978-9372-4B82-87E4-77CC4F8FE61D}"/>
                        </a:ext>
                      </a:extLst>
                    </p:cNvPr>
                    <p:cNvSpPr>
                      <a:spLocks/>
                    </p:cNvSpPr>
                    <p:nvPr/>
                  </p:nvSpPr>
                  <p:spPr bwMode="auto">
                    <a:xfrm>
                      <a:off x="4244" y="3115"/>
                      <a:ext cx="12" cy="5"/>
                    </a:xfrm>
                    <a:custGeom>
                      <a:avLst/>
                      <a:gdLst>
                        <a:gd name="T0" fmla="*/ 4 w 12"/>
                        <a:gd name="T1" fmla="*/ 0 h 5"/>
                        <a:gd name="T2" fmla="*/ 2 w 12"/>
                        <a:gd name="T3" fmla="*/ 0 h 5"/>
                        <a:gd name="T4" fmla="*/ 0 w 12"/>
                        <a:gd name="T5" fmla="*/ 1 h 5"/>
                        <a:gd name="T6" fmla="*/ 0 w 12"/>
                        <a:gd name="T7" fmla="*/ 3 h 5"/>
                        <a:gd name="T8" fmla="*/ 2 w 12"/>
                        <a:gd name="T9" fmla="*/ 5 h 5"/>
                        <a:gd name="T10" fmla="*/ 8 w 12"/>
                        <a:gd name="T11" fmla="*/ 5 h 5"/>
                        <a:gd name="T12" fmla="*/ 10 w 12"/>
                        <a:gd name="T13" fmla="*/ 5 h 5"/>
                        <a:gd name="T14" fmla="*/ 12 w 12"/>
                        <a:gd name="T15" fmla="*/ 3 h 5"/>
                        <a:gd name="T16" fmla="*/ 12 w 12"/>
                        <a:gd name="T17" fmla="*/ 1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1"/>
                          </a:lnTo>
                          <a:lnTo>
                            <a:pt x="0" y="3"/>
                          </a:lnTo>
                          <a:lnTo>
                            <a:pt x="2" y="5"/>
                          </a:lnTo>
                          <a:lnTo>
                            <a:pt x="8" y="5"/>
                          </a:lnTo>
                          <a:lnTo>
                            <a:pt x="10" y="5"/>
                          </a:lnTo>
                          <a:lnTo>
                            <a:pt x="12" y="3"/>
                          </a:lnTo>
                          <a:lnTo>
                            <a:pt x="12" y="1"/>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92" name="Freeform 66">
                      <a:extLst>
                        <a:ext uri="{FF2B5EF4-FFF2-40B4-BE49-F238E27FC236}">
                          <a16:creationId xmlns:a16="http://schemas.microsoft.com/office/drawing/2014/main" id="{343BE6CB-D679-4A06-AACC-695DEA68648F}"/>
                        </a:ext>
                      </a:extLst>
                    </p:cNvPr>
                    <p:cNvSpPr>
                      <a:spLocks/>
                    </p:cNvSpPr>
                    <p:nvPr/>
                  </p:nvSpPr>
                  <p:spPr bwMode="auto">
                    <a:xfrm>
                      <a:off x="4267"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93" name="Freeform 67">
                      <a:extLst>
                        <a:ext uri="{FF2B5EF4-FFF2-40B4-BE49-F238E27FC236}">
                          <a16:creationId xmlns:a16="http://schemas.microsoft.com/office/drawing/2014/main" id="{6A72C704-2D3E-4EFC-B93F-E7039A330879}"/>
                        </a:ext>
                      </a:extLst>
                    </p:cNvPr>
                    <p:cNvSpPr>
                      <a:spLocks/>
                    </p:cNvSpPr>
                    <p:nvPr/>
                  </p:nvSpPr>
                  <p:spPr bwMode="auto">
                    <a:xfrm>
                      <a:off x="4331" y="3115"/>
                      <a:ext cx="11" cy="5"/>
                    </a:xfrm>
                    <a:custGeom>
                      <a:avLst/>
                      <a:gdLst>
                        <a:gd name="T0" fmla="*/ 4 w 11"/>
                        <a:gd name="T1" fmla="*/ 0 h 5"/>
                        <a:gd name="T2" fmla="*/ 2 w 11"/>
                        <a:gd name="T3" fmla="*/ 0 h 5"/>
                        <a:gd name="T4" fmla="*/ 0 w 11"/>
                        <a:gd name="T5" fmla="*/ 1 h 5"/>
                        <a:gd name="T6" fmla="*/ 0 w 11"/>
                        <a:gd name="T7" fmla="*/ 3 h 5"/>
                        <a:gd name="T8" fmla="*/ 2 w 11"/>
                        <a:gd name="T9" fmla="*/ 5 h 5"/>
                        <a:gd name="T10" fmla="*/ 7 w 11"/>
                        <a:gd name="T11" fmla="*/ 5 h 5"/>
                        <a:gd name="T12" fmla="*/ 9 w 11"/>
                        <a:gd name="T13" fmla="*/ 5 h 5"/>
                        <a:gd name="T14" fmla="*/ 11 w 11"/>
                        <a:gd name="T15" fmla="*/ 3 h 5"/>
                        <a:gd name="T16" fmla="*/ 11 w 11"/>
                        <a:gd name="T17" fmla="*/ 1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1"/>
                          </a:lnTo>
                          <a:lnTo>
                            <a:pt x="0" y="3"/>
                          </a:lnTo>
                          <a:lnTo>
                            <a:pt x="2" y="5"/>
                          </a:lnTo>
                          <a:lnTo>
                            <a:pt x="7" y="5"/>
                          </a:lnTo>
                          <a:lnTo>
                            <a:pt x="9" y="5"/>
                          </a:lnTo>
                          <a:lnTo>
                            <a:pt x="11" y="3"/>
                          </a:lnTo>
                          <a:lnTo>
                            <a:pt x="11" y="1"/>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94" name="Freeform 68">
                      <a:extLst>
                        <a:ext uri="{FF2B5EF4-FFF2-40B4-BE49-F238E27FC236}">
                          <a16:creationId xmlns:a16="http://schemas.microsoft.com/office/drawing/2014/main" id="{073D514C-CEB6-45EC-B130-3397BD92FA10}"/>
                        </a:ext>
                      </a:extLst>
                    </p:cNvPr>
                    <p:cNvSpPr>
                      <a:spLocks/>
                    </p:cNvSpPr>
                    <p:nvPr/>
                  </p:nvSpPr>
                  <p:spPr bwMode="auto">
                    <a:xfrm>
                      <a:off x="4354"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95" name="Freeform 69">
                      <a:extLst>
                        <a:ext uri="{FF2B5EF4-FFF2-40B4-BE49-F238E27FC236}">
                          <a16:creationId xmlns:a16="http://schemas.microsoft.com/office/drawing/2014/main" id="{36E6D84C-0C10-410A-B183-3A3EF52487AF}"/>
                        </a:ext>
                      </a:extLst>
                    </p:cNvPr>
                    <p:cNvSpPr>
                      <a:spLocks/>
                    </p:cNvSpPr>
                    <p:nvPr/>
                  </p:nvSpPr>
                  <p:spPr bwMode="auto">
                    <a:xfrm>
                      <a:off x="4417" y="3115"/>
                      <a:ext cx="12" cy="5"/>
                    </a:xfrm>
                    <a:custGeom>
                      <a:avLst/>
                      <a:gdLst>
                        <a:gd name="T0" fmla="*/ 4 w 12"/>
                        <a:gd name="T1" fmla="*/ 0 h 5"/>
                        <a:gd name="T2" fmla="*/ 2 w 12"/>
                        <a:gd name="T3" fmla="*/ 0 h 5"/>
                        <a:gd name="T4" fmla="*/ 0 w 12"/>
                        <a:gd name="T5" fmla="*/ 1 h 5"/>
                        <a:gd name="T6" fmla="*/ 0 w 12"/>
                        <a:gd name="T7" fmla="*/ 3 h 5"/>
                        <a:gd name="T8" fmla="*/ 2 w 12"/>
                        <a:gd name="T9" fmla="*/ 5 h 5"/>
                        <a:gd name="T10" fmla="*/ 8 w 12"/>
                        <a:gd name="T11" fmla="*/ 5 h 5"/>
                        <a:gd name="T12" fmla="*/ 10 w 12"/>
                        <a:gd name="T13" fmla="*/ 5 h 5"/>
                        <a:gd name="T14" fmla="*/ 12 w 12"/>
                        <a:gd name="T15" fmla="*/ 3 h 5"/>
                        <a:gd name="T16" fmla="*/ 12 w 12"/>
                        <a:gd name="T17" fmla="*/ 1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1"/>
                          </a:lnTo>
                          <a:lnTo>
                            <a:pt x="0" y="3"/>
                          </a:lnTo>
                          <a:lnTo>
                            <a:pt x="2" y="5"/>
                          </a:lnTo>
                          <a:lnTo>
                            <a:pt x="8" y="5"/>
                          </a:lnTo>
                          <a:lnTo>
                            <a:pt x="10" y="5"/>
                          </a:lnTo>
                          <a:lnTo>
                            <a:pt x="12" y="3"/>
                          </a:lnTo>
                          <a:lnTo>
                            <a:pt x="12" y="1"/>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96" name="Freeform 70">
                      <a:extLst>
                        <a:ext uri="{FF2B5EF4-FFF2-40B4-BE49-F238E27FC236}">
                          <a16:creationId xmlns:a16="http://schemas.microsoft.com/office/drawing/2014/main" id="{E230B59B-9DD7-48CE-B995-04A618C4B000}"/>
                        </a:ext>
                      </a:extLst>
                    </p:cNvPr>
                    <p:cNvSpPr>
                      <a:spLocks/>
                    </p:cNvSpPr>
                    <p:nvPr/>
                  </p:nvSpPr>
                  <p:spPr bwMode="auto">
                    <a:xfrm>
                      <a:off x="4440"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97" name="Freeform 71">
                      <a:extLst>
                        <a:ext uri="{FF2B5EF4-FFF2-40B4-BE49-F238E27FC236}">
                          <a16:creationId xmlns:a16="http://schemas.microsoft.com/office/drawing/2014/main" id="{806F4588-AFF5-4E12-B783-5D1337EE762E}"/>
                        </a:ext>
                      </a:extLst>
                    </p:cNvPr>
                    <p:cNvSpPr>
                      <a:spLocks/>
                    </p:cNvSpPr>
                    <p:nvPr/>
                  </p:nvSpPr>
                  <p:spPr bwMode="auto">
                    <a:xfrm>
                      <a:off x="4503" y="3115"/>
                      <a:ext cx="12" cy="5"/>
                    </a:xfrm>
                    <a:custGeom>
                      <a:avLst/>
                      <a:gdLst>
                        <a:gd name="T0" fmla="*/ 4 w 12"/>
                        <a:gd name="T1" fmla="*/ 0 h 5"/>
                        <a:gd name="T2" fmla="*/ 2 w 12"/>
                        <a:gd name="T3" fmla="*/ 0 h 5"/>
                        <a:gd name="T4" fmla="*/ 0 w 12"/>
                        <a:gd name="T5" fmla="*/ 1 h 5"/>
                        <a:gd name="T6" fmla="*/ 0 w 12"/>
                        <a:gd name="T7" fmla="*/ 3 h 5"/>
                        <a:gd name="T8" fmla="*/ 2 w 12"/>
                        <a:gd name="T9" fmla="*/ 5 h 5"/>
                        <a:gd name="T10" fmla="*/ 8 w 12"/>
                        <a:gd name="T11" fmla="*/ 5 h 5"/>
                        <a:gd name="T12" fmla="*/ 10 w 12"/>
                        <a:gd name="T13" fmla="*/ 5 h 5"/>
                        <a:gd name="T14" fmla="*/ 12 w 12"/>
                        <a:gd name="T15" fmla="*/ 3 h 5"/>
                        <a:gd name="T16" fmla="*/ 12 w 12"/>
                        <a:gd name="T17" fmla="*/ 1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1"/>
                          </a:lnTo>
                          <a:lnTo>
                            <a:pt x="0" y="3"/>
                          </a:lnTo>
                          <a:lnTo>
                            <a:pt x="2" y="5"/>
                          </a:lnTo>
                          <a:lnTo>
                            <a:pt x="8" y="5"/>
                          </a:lnTo>
                          <a:lnTo>
                            <a:pt x="10" y="5"/>
                          </a:lnTo>
                          <a:lnTo>
                            <a:pt x="12" y="3"/>
                          </a:lnTo>
                          <a:lnTo>
                            <a:pt x="12" y="1"/>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98" name="Freeform 72">
                      <a:extLst>
                        <a:ext uri="{FF2B5EF4-FFF2-40B4-BE49-F238E27FC236}">
                          <a16:creationId xmlns:a16="http://schemas.microsoft.com/office/drawing/2014/main" id="{E0504140-BEE0-4FB6-B3C3-6E6F7A191A27}"/>
                        </a:ext>
                      </a:extLst>
                    </p:cNvPr>
                    <p:cNvSpPr>
                      <a:spLocks/>
                    </p:cNvSpPr>
                    <p:nvPr/>
                  </p:nvSpPr>
                  <p:spPr bwMode="auto">
                    <a:xfrm>
                      <a:off x="4527" y="3115"/>
                      <a:ext cx="19" cy="5"/>
                    </a:xfrm>
                    <a:custGeom>
                      <a:avLst/>
                      <a:gdLst>
                        <a:gd name="T0" fmla="*/ 3 w 19"/>
                        <a:gd name="T1" fmla="*/ 0 h 5"/>
                        <a:gd name="T2" fmla="*/ 1 w 19"/>
                        <a:gd name="T3" fmla="*/ 0 h 5"/>
                        <a:gd name="T4" fmla="*/ 0 w 19"/>
                        <a:gd name="T5" fmla="*/ 1 h 5"/>
                        <a:gd name="T6" fmla="*/ 0 w 19"/>
                        <a:gd name="T7" fmla="*/ 3 h 5"/>
                        <a:gd name="T8" fmla="*/ 1 w 19"/>
                        <a:gd name="T9" fmla="*/ 5 h 5"/>
                        <a:gd name="T10" fmla="*/ 17 w 19"/>
                        <a:gd name="T11" fmla="*/ 5 h 5"/>
                        <a:gd name="T12" fmla="*/ 17 w 19"/>
                        <a:gd name="T13" fmla="*/ 3 h 5"/>
                        <a:gd name="T14" fmla="*/ 19 w 19"/>
                        <a:gd name="T15" fmla="*/ 1 h 5"/>
                        <a:gd name="T16" fmla="*/ 19 w 19"/>
                        <a:gd name="T17" fmla="*/ 1 h 5"/>
                        <a:gd name="T18" fmla="*/ 19 w 19"/>
                        <a:gd name="T19" fmla="*/ 0 h 5"/>
                        <a:gd name="T20" fmla="*/ 3 w 19"/>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5"/>
                        <a:gd name="T35" fmla="*/ 19 w 19"/>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5">
                          <a:moveTo>
                            <a:pt x="3" y="0"/>
                          </a:moveTo>
                          <a:lnTo>
                            <a:pt x="1" y="0"/>
                          </a:lnTo>
                          <a:lnTo>
                            <a:pt x="0" y="1"/>
                          </a:lnTo>
                          <a:lnTo>
                            <a:pt x="0" y="3"/>
                          </a:lnTo>
                          <a:lnTo>
                            <a:pt x="1" y="5"/>
                          </a:lnTo>
                          <a:lnTo>
                            <a:pt x="17" y="5"/>
                          </a:lnTo>
                          <a:lnTo>
                            <a:pt x="17" y="3"/>
                          </a:lnTo>
                          <a:lnTo>
                            <a:pt x="19" y="1"/>
                          </a:lnTo>
                          <a:lnTo>
                            <a:pt x="1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grpSp>
              <p:grpSp>
                <p:nvGrpSpPr>
                  <p:cNvPr id="108" name="Group 73">
                    <a:extLst>
                      <a:ext uri="{FF2B5EF4-FFF2-40B4-BE49-F238E27FC236}">
                        <a16:creationId xmlns:a16="http://schemas.microsoft.com/office/drawing/2014/main" id="{89EA71F3-648E-4617-834F-E34610507826}"/>
                      </a:ext>
                    </a:extLst>
                  </p:cNvPr>
                  <p:cNvGrpSpPr>
                    <a:grpSpLocks/>
                  </p:cNvGrpSpPr>
                  <p:nvPr/>
                </p:nvGrpSpPr>
                <p:grpSpPr bwMode="auto">
                  <a:xfrm>
                    <a:off x="1440" y="1277"/>
                    <a:ext cx="1920" cy="5"/>
                    <a:chOff x="2618" y="2516"/>
                    <a:chExt cx="1920" cy="5"/>
                  </a:xfrm>
                </p:grpSpPr>
                <p:sp>
                  <p:nvSpPr>
                    <p:cNvPr id="109" name="Freeform 74">
                      <a:extLst>
                        <a:ext uri="{FF2B5EF4-FFF2-40B4-BE49-F238E27FC236}">
                          <a16:creationId xmlns:a16="http://schemas.microsoft.com/office/drawing/2014/main" id="{2F88A772-DCE4-4CCE-9D93-46393597BC1B}"/>
                        </a:ext>
                      </a:extLst>
                    </p:cNvPr>
                    <p:cNvSpPr>
                      <a:spLocks/>
                    </p:cNvSpPr>
                    <p:nvPr/>
                  </p:nvSpPr>
                  <p:spPr bwMode="auto">
                    <a:xfrm>
                      <a:off x="2618" y="2516"/>
                      <a:ext cx="50" cy="5"/>
                    </a:xfrm>
                    <a:custGeom>
                      <a:avLst/>
                      <a:gdLst>
                        <a:gd name="T0" fmla="*/ 4 w 50"/>
                        <a:gd name="T1" fmla="*/ 0 h 5"/>
                        <a:gd name="T2" fmla="*/ 2 w 50"/>
                        <a:gd name="T3" fmla="*/ 0 h 5"/>
                        <a:gd name="T4" fmla="*/ 0 w 50"/>
                        <a:gd name="T5" fmla="*/ 2 h 5"/>
                        <a:gd name="T6" fmla="*/ 0 w 50"/>
                        <a:gd name="T7" fmla="*/ 2 h 5"/>
                        <a:gd name="T8" fmla="*/ 2 w 50"/>
                        <a:gd name="T9" fmla="*/ 5 h 5"/>
                        <a:gd name="T10" fmla="*/ 46 w 50"/>
                        <a:gd name="T11" fmla="*/ 5 h 5"/>
                        <a:gd name="T12" fmla="*/ 48 w 50"/>
                        <a:gd name="T13" fmla="*/ 5 h 5"/>
                        <a:gd name="T14" fmla="*/ 50 w 50"/>
                        <a:gd name="T15" fmla="*/ 4 h 5"/>
                        <a:gd name="T16" fmla="*/ 50 w 50"/>
                        <a:gd name="T17" fmla="*/ 2 h 5"/>
                        <a:gd name="T18" fmla="*/ 48 w 50"/>
                        <a:gd name="T19" fmla="*/ 0 h 5"/>
                        <a:gd name="T20" fmla="*/ 4 w 50"/>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5"/>
                        <a:gd name="T35" fmla="*/ 50 w 50"/>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5">
                          <a:moveTo>
                            <a:pt x="4" y="0"/>
                          </a:moveTo>
                          <a:lnTo>
                            <a:pt x="2" y="0"/>
                          </a:lnTo>
                          <a:lnTo>
                            <a:pt x="0" y="2"/>
                          </a:lnTo>
                          <a:lnTo>
                            <a:pt x="2" y="5"/>
                          </a:lnTo>
                          <a:lnTo>
                            <a:pt x="46" y="5"/>
                          </a:lnTo>
                          <a:lnTo>
                            <a:pt x="48" y="5"/>
                          </a:lnTo>
                          <a:lnTo>
                            <a:pt x="50" y="4"/>
                          </a:lnTo>
                          <a:lnTo>
                            <a:pt x="50" y="2"/>
                          </a:lnTo>
                          <a:lnTo>
                            <a:pt x="48"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10" name="Freeform 75">
                      <a:extLst>
                        <a:ext uri="{FF2B5EF4-FFF2-40B4-BE49-F238E27FC236}">
                          <a16:creationId xmlns:a16="http://schemas.microsoft.com/office/drawing/2014/main" id="{C982786E-63FF-499C-982F-30056F1ADA7F}"/>
                        </a:ext>
                      </a:extLst>
                    </p:cNvPr>
                    <p:cNvSpPr>
                      <a:spLocks/>
                    </p:cNvSpPr>
                    <p:nvPr/>
                  </p:nvSpPr>
                  <p:spPr bwMode="auto">
                    <a:xfrm>
                      <a:off x="2679"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11" name="Freeform 76">
                      <a:extLst>
                        <a:ext uri="{FF2B5EF4-FFF2-40B4-BE49-F238E27FC236}">
                          <a16:creationId xmlns:a16="http://schemas.microsoft.com/office/drawing/2014/main" id="{7131AC66-5BF7-4957-8710-6BFE0E3DA9A0}"/>
                        </a:ext>
                      </a:extLst>
                    </p:cNvPr>
                    <p:cNvSpPr>
                      <a:spLocks/>
                    </p:cNvSpPr>
                    <p:nvPr/>
                  </p:nvSpPr>
                  <p:spPr bwMode="auto">
                    <a:xfrm>
                      <a:off x="2702"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12" name="Freeform 77">
                      <a:extLst>
                        <a:ext uri="{FF2B5EF4-FFF2-40B4-BE49-F238E27FC236}">
                          <a16:creationId xmlns:a16="http://schemas.microsoft.com/office/drawing/2014/main" id="{2D0BC1A9-1B9F-44F6-BD32-FA580DBA1D1C}"/>
                        </a:ext>
                      </a:extLst>
                    </p:cNvPr>
                    <p:cNvSpPr>
                      <a:spLocks/>
                    </p:cNvSpPr>
                    <p:nvPr/>
                  </p:nvSpPr>
                  <p:spPr bwMode="auto">
                    <a:xfrm>
                      <a:off x="2766" y="2516"/>
                      <a:ext cx="11" cy="5"/>
                    </a:xfrm>
                    <a:custGeom>
                      <a:avLst/>
                      <a:gdLst>
                        <a:gd name="T0" fmla="*/ 4 w 11"/>
                        <a:gd name="T1" fmla="*/ 0 h 5"/>
                        <a:gd name="T2" fmla="*/ 2 w 11"/>
                        <a:gd name="T3" fmla="*/ 0 h 5"/>
                        <a:gd name="T4" fmla="*/ 0 w 11"/>
                        <a:gd name="T5" fmla="*/ 2 h 5"/>
                        <a:gd name="T6" fmla="*/ 0 w 11"/>
                        <a:gd name="T7" fmla="*/ 4 h 5"/>
                        <a:gd name="T8" fmla="*/ 2 w 11"/>
                        <a:gd name="T9" fmla="*/ 5 h 5"/>
                        <a:gd name="T10" fmla="*/ 7 w 11"/>
                        <a:gd name="T11" fmla="*/ 5 h 5"/>
                        <a:gd name="T12" fmla="*/ 9 w 11"/>
                        <a:gd name="T13" fmla="*/ 5 h 5"/>
                        <a:gd name="T14" fmla="*/ 11 w 11"/>
                        <a:gd name="T15" fmla="*/ 4 h 5"/>
                        <a:gd name="T16" fmla="*/ 11 w 11"/>
                        <a:gd name="T17" fmla="*/ 2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2"/>
                          </a:lnTo>
                          <a:lnTo>
                            <a:pt x="0" y="4"/>
                          </a:lnTo>
                          <a:lnTo>
                            <a:pt x="2" y="5"/>
                          </a:lnTo>
                          <a:lnTo>
                            <a:pt x="7" y="5"/>
                          </a:lnTo>
                          <a:lnTo>
                            <a:pt x="9" y="5"/>
                          </a:lnTo>
                          <a:lnTo>
                            <a:pt x="11" y="4"/>
                          </a:lnTo>
                          <a:lnTo>
                            <a:pt x="11" y="2"/>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13" name="Freeform 78">
                      <a:extLst>
                        <a:ext uri="{FF2B5EF4-FFF2-40B4-BE49-F238E27FC236}">
                          <a16:creationId xmlns:a16="http://schemas.microsoft.com/office/drawing/2014/main" id="{F789A226-673E-45BB-9AAD-C18182558520}"/>
                        </a:ext>
                      </a:extLst>
                    </p:cNvPr>
                    <p:cNvSpPr>
                      <a:spLocks/>
                    </p:cNvSpPr>
                    <p:nvPr/>
                  </p:nvSpPr>
                  <p:spPr bwMode="auto">
                    <a:xfrm>
                      <a:off x="2789"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14" name="Freeform 79">
                      <a:extLst>
                        <a:ext uri="{FF2B5EF4-FFF2-40B4-BE49-F238E27FC236}">
                          <a16:creationId xmlns:a16="http://schemas.microsoft.com/office/drawing/2014/main" id="{23809B2C-BB36-43E0-B942-43E63574B264}"/>
                        </a:ext>
                      </a:extLst>
                    </p:cNvPr>
                    <p:cNvSpPr>
                      <a:spLocks/>
                    </p:cNvSpPr>
                    <p:nvPr/>
                  </p:nvSpPr>
                  <p:spPr bwMode="auto">
                    <a:xfrm>
                      <a:off x="2852"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15" name="Freeform 80">
                      <a:extLst>
                        <a:ext uri="{FF2B5EF4-FFF2-40B4-BE49-F238E27FC236}">
                          <a16:creationId xmlns:a16="http://schemas.microsoft.com/office/drawing/2014/main" id="{A0752234-6AA7-4A8F-90DE-11CA59C78D75}"/>
                        </a:ext>
                      </a:extLst>
                    </p:cNvPr>
                    <p:cNvSpPr>
                      <a:spLocks/>
                    </p:cNvSpPr>
                    <p:nvPr/>
                  </p:nvSpPr>
                  <p:spPr bwMode="auto">
                    <a:xfrm>
                      <a:off x="2875"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16" name="Freeform 81">
                      <a:extLst>
                        <a:ext uri="{FF2B5EF4-FFF2-40B4-BE49-F238E27FC236}">
                          <a16:creationId xmlns:a16="http://schemas.microsoft.com/office/drawing/2014/main" id="{C9FC81B8-F843-4DDB-AB38-25D1136505AF}"/>
                        </a:ext>
                      </a:extLst>
                    </p:cNvPr>
                    <p:cNvSpPr>
                      <a:spLocks/>
                    </p:cNvSpPr>
                    <p:nvPr/>
                  </p:nvSpPr>
                  <p:spPr bwMode="auto">
                    <a:xfrm>
                      <a:off x="2939" y="2516"/>
                      <a:ext cx="11" cy="5"/>
                    </a:xfrm>
                    <a:custGeom>
                      <a:avLst/>
                      <a:gdLst>
                        <a:gd name="T0" fmla="*/ 3 w 11"/>
                        <a:gd name="T1" fmla="*/ 0 h 5"/>
                        <a:gd name="T2" fmla="*/ 2 w 11"/>
                        <a:gd name="T3" fmla="*/ 0 h 5"/>
                        <a:gd name="T4" fmla="*/ 0 w 11"/>
                        <a:gd name="T5" fmla="*/ 2 h 5"/>
                        <a:gd name="T6" fmla="*/ 0 w 11"/>
                        <a:gd name="T7" fmla="*/ 4 h 5"/>
                        <a:gd name="T8" fmla="*/ 2 w 11"/>
                        <a:gd name="T9" fmla="*/ 5 h 5"/>
                        <a:gd name="T10" fmla="*/ 7 w 11"/>
                        <a:gd name="T11" fmla="*/ 5 h 5"/>
                        <a:gd name="T12" fmla="*/ 9 w 11"/>
                        <a:gd name="T13" fmla="*/ 5 h 5"/>
                        <a:gd name="T14" fmla="*/ 11 w 11"/>
                        <a:gd name="T15" fmla="*/ 4 h 5"/>
                        <a:gd name="T16" fmla="*/ 11 w 11"/>
                        <a:gd name="T17" fmla="*/ 2 h 5"/>
                        <a:gd name="T18" fmla="*/ 9 w 11"/>
                        <a:gd name="T19" fmla="*/ 0 h 5"/>
                        <a:gd name="T20" fmla="*/ 3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3" y="0"/>
                          </a:moveTo>
                          <a:lnTo>
                            <a:pt x="2" y="0"/>
                          </a:lnTo>
                          <a:lnTo>
                            <a:pt x="0" y="2"/>
                          </a:lnTo>
                          <a:lnTo>
                            <a:pt x="0" y="4"/>
                          </a:lnTo>
                          <a:lnTo>
                            <a:pt x="2" y="5"/>
                          </a:lnTo>
                          <a:lnTo>
                            <a:pt x="7" y="5"/>
                          </a:lnTo>
                          <a:lnTo>
                            <a:pt x="9" y="5"/>
                          </a:lnTo>
                          <a:lnTo>
                            <a:pt x="11" y="4"/>
                          </a:lnTo>
                          <a:lnTo>
                            <a:pt x="11" y="2"/>
                          </a:lnTo>
                          <a:lnTo>
                            <a:pt x="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17" name="Freeform 82">
                      <a:extLst>
                        <a:ext uri="{FF2B5EF4-FFF2-40B4-BE49-F238E27FC236}">
                          <a16:creationId xmlns:a16="http://schemas.microsoft.com/office/drawing/2014/main" id="{A09C68C4-1C9F-48D7-BD85-36301465202D}"/>
                        </a:ext>
                      </a:extLst>
                    </p:cNvPr>
                    <p:cNvSpPr>
                      <a:spLocks/>
                    </p:cNvSpPr>
                    <p:nvPr/>
                  </p:nvSpPr>
                  <p:spPr bwMode="auto">
                    <a:xfrm>
                      <a:off x="2962" y="2516"/>
                      <a:ext cx="51" cy="5"/>
                    </a:xfrm>
                    <a:custGeom>
                      <a:avLst/>
                      <a:gdLst>
                        <a:gd name="T0" fmla="*/ 3 w 51"/>
                        <a:gd name="T1" fmla="*/ 0 h 5"/>
                        <a:gd name="T2" fmla="*/ 2 w 51"/>
                        <a:gd name="T3" fmla="*/ 0 h 5"/>
                        <a:gd name="T4" fmla="*/ 0 w 51"/>
                        <a:gd name="T5" fmla="*/ 2 h 5"/>
                        <a:gd name="T6" fmla="*/ 0 w 51"/>
                        <a:gd name="T7" fmla="*/ 4 h 5"/>
                        <a:gd name="T8" fmla="*/ 2 w 51"/>
                        <a:gd name="T9" fmla="*/ 5 h 5"/>
                        <a:gd name="T10" fmla="*/ 48 w 51"/>
                        <a:gd name="T11" fmla="*/ 5 h 5"/>
                        <a:gd name="T12" fmla="*/ 50 w 51"/>
                        <a:gd name="T13" fmla="*/ 5 h 5"/>
                        <a:gd name="T14" fmla="*/ 51 w 51"/>
                        <a:gd name="T15" fmla="*/ 4 h 5"/>
                        <a:gd name="T16" fmla="*/ 51 w 51"/>
                        <a:gd name="T17" fmla="*/ 2 h 5"/>
                        <a:gd name="T18" fmla="*/ 50 w 51"/>
                        <a:gd name="T19" fmla="*/ 0 h 5"/>
                        <a:gd name="T20" fmla="*/ 3 w 5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5"/>
                        <a:gd name="T35" fmla="*/ 51 w 5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5">
                          <a:moveTo>
                            <a:pt x="3" y="0"/>
                          </a:moveTo>
                          <a:lnTo>
                            <a:pt x="2" y="0"/>
                          </a:lnTo>
                          <a:lnTo>
                            <a:pt x="0" y="2"/>
                          </a:lnTo>
                          <a:lnTo>
                            <a:pt x="0" y="4"/>
                          </a:lnTo>
                          <a:lnTo>
                            <a:pt x="2" y="5"/>
                          </a:lnTo>
                          <a:lnTo>
                            <a:pt x="48" y="5"/>
                          </a:lnTo>
                          <a:lnTo>
                            <a:pt x="50" y="5"/>
                          </a:lnTo>
                          <a:lnTo>
                            <a:pt x="51" y="4"/>
                          </a:lnTo>
                          <a:lnTo>
                            <a:pt x="51" y="2"/>
                          </a:lnTo>
                          <a:lnTo>
                            <a:pt x="50"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18" name="Freeform 83">
                      <a:extLst>
                        <a:ext uri="{FF2B5EF4-FFF2-40B4-BE49-F238E27FC236}">
                          <a16:creationId xmlns:a16="http://schemas.microsoft.com/office/drawing/2014/main" id="{F6D99218-BBEF-42C7-B72D-C3D939E5219A}"/>
                        </a:ext>
                      </a:extLst>
                    </p:cNvPr>
                    <p:cNvSpPr>
                      <a:spLocks/>
                    </p:cNvSpPr>
                    <p:nvPr/>
                  </p:nvSpPr>
                  <p:spPr bwMode="auto">
                    <a:xfrm>
                      <a:off x="3025"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19" name="Freeform 84">
                      <a:extLst>
                        <a:ext uri="{FF2B5EF4-FFF2-40B4-BE49-F238E27FC236}">
                          <a16:creationId xmlns:a16="http://schemas.microsoft.com/office/drawing/2014/main" id="{5F215072-4A64-4D68-A556-0AC99271B5A5}"/>
                        </a:ext>
                      </a:extLst>
                    </p:cNvPr>
                    <p:cNvSpPr>
                      <a:spLocks/>
                    </p:cNvSpPr>
                    <p:nvPr/>
                  </p:nvSpPr>
                  <p:spPr bwMode="auto">
                    <a:xfrm>
                      <a:off x="3048"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20" name="Freeform 85">
                      <a:extLst>
                        <a:ext uri="{FF2B5EF4-FFF2-40B4-BE49-F238E27FC236}">
                          <a16:creationId xmlns:a16="http://schemas.microsoft.com/office/drawing/2014/main" id="{D7A15241-754B-465E-AFF1-43FCF6CB91B5}"/>
                        </a:ext>
                      </a:extLst>
                    </p:cNvPr>
                    <p:cNvSpPr>
                      <a:spLocks/>
                    </p:cNvSpPr>
                    <p:nvPr/>
                  </p:nvSpPr>
                  <p:spPr bwMode="auto">
                    <a:xfrm>
                      <a:off x="3111"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21" name="Freeform 86">
                      <a:extLst>
                        <a:ext uri="{FF2B5EF4-FFF2-40B4-BE49-F238E27FC236}">
                          <a16:creationId xmlns:a16="http://schemas.microsoft.com/office/drawing/2014/main" id="{5A2F2C00-B70F-4F68-A0CC-B91D2BFEBF1D}"/>
                        </a:ext>
                      </a:extLst>
                    </p:cNvPr>
                    <p:cNvSpPr>
                      <a:spLocks/>
                    </p:cNvSpPr>
                    <p:nvPr/>
                  </p:nvSpPr>
                  <p:spPr bwMode="auto">
                    <a:xfrm>
                      <a:off x="3134"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22" name="Freeform 87">
                      <a:extLst>
                        <a:ext uri="{FF2B5EF4-FFF2-40B4-BE49-F238E27FC236}">
                          <a16:creationId xmlns:a16="http://schemas.microsoft.com/office/drawing/2014/main" id="{12617011-8466-43E1-AB37-BE75BF8AFB13}"/>
                        </a:ext>
                      </a:extLst>
                    </p:cNvPr>
                    <p:cNvSpPr>
                      <a:spLocks/>
                    </p:cNvSpPr>
                    <p:nvPr/>
                  </p:nvSpPr>
                  <p:spPr bwMode="auto">
                    <a:xfrm>
                      <a:off x="3198" y="2516"/>
                      <a:ext cx="11" cy="5"/>
                    </a:xfrm>
                    <a:custGeom>
                      <a:avLst/>
                      <a:gdLst>
                        <a:gd name="T0" fmla="*/ 4 w 11"/>
                        <a:gd name="T1" fmla="*/ 0 h 5"/>
                        <a:gd name="T2" fmla="*/ 2 w 11"/>
                        <a:gd name="T3" fmla="*/ 0 h 5"/>
                        <a:gd name="T4" fmla="*/ 0 w 11"/>
                        <a:gd name="T5" fmla="*/ 2 h 5"/>
                        <a:gd name="T6" fmla="*/ 0 w 11"/>
                        <a:gd name="T7" fmla="*/ 4 h 5"/>
                        <a:gd name="T8" fmla="*/ 2 w 11"/>
                        <a:gd name="T9" fmla="*/ 5 h 5"/>
                        <a:gd name="T10" fmla="*/ 7 w 11"/>
                        <a:gd name="T11" fmla="*/ 5 h 5"/>
                        <a:gd name="T12" fmla="*/ 9 w 11"/>
                        <a:gd name="T13" fmla="*/ 5 h 5"/>
                        <a:gd name="T14" fmla="*/ 11 w 11"/>
                        <a:gd name="T15" fmla="*/ 4 h 5"/>
                        <a:gd name="T16" fmla="*/ 11 w 11"/>
                        <a:gd name="T17" fmla="*/ 2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2"/>
                          </a:lnTo>
                          <a:lnTo>
                            <a:pt x="0" y="4"/>
                          </a:lnTo>
                          <a:lnTo>
                            <a:pt x="2" y="5"/>
                          </a:lnTo>
                          <a:lnTo>
                            <a:pt x="7" y="5"/>
                          </a:lnTo>
                          <a:lnTo>
                            <a:pt x="9" y="5"/>
                          </a:lnTo>
                          <a:lnTo>
                            <a:pt x="11" y="4"/>
                          </a:lnTo>
                          <a:lnTo>
                            <a:pt x="11" y="2"/>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23" name="Freeform 88">
                      <a:extLst>
                        <a:ext uri="{FF2B5EF4-FFF2-40B4-BE49-F238E27FC236}">
                          <a16:creationId xmlns:a16="http://schemas.microsoft.com/office/drawing/2014/main" id="{C16352FA-0590-41EE-9D90-CBDCFADC902E}"/>
                        </a:ext>
                      </a:extLst>
                    </p:cNvPr>
                    <p:cNvSpPr>
                      <a:spLocks/>
                    </p:cNvSpPr>
                    <p:nvPr/>
                  </p:nvSpPr>
                  <p:spPr bwMode="auto">
                    <a:xfrm>
                      <a:off x="3221"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24" name="Freeform 89">
                      <a:extLst>
                        <a:ext uri="{FF2B5EF4-FFF2-40B4-BE49-F238E27FC236}">
                          <a16:creationId xmlns:a16="http://schemas.microsoft.com/office/drawing/2014/main" id="{3FE00FF6-B3A9-4CA7-B524-3430EB0B9CE1}"/>
                        </a:ext>
                      </a:extLst>
                    </p:cNvPr>
                    <p:cNvSpPr>
                      <a:spLocks/>
                    </p:cNvSpPr>
                    <p:nvPr/>
                  </p:nvSpPr>
                  <p:spPr bwMode="auto">
                    <a:xfrm>
                      <a:off x="3284"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25" name="Freeform 90">
                      <a:extLst>
                        <a:ext uri="{FF2B5EF4-FFF2-40B4-BE49-F238E27FC236}">
                          <a16:creationId xmlns:a16="http://schemas.microsoft.com/office/drawing/2014/main" id="{C59CF98E-FD25-487E-944C-1F8AE6E69297}"/>
                        </a:ext>
                      </a:extLst>
                    </p:cNvPr>
                    <p:cNvSpPr>
                      <a:spLocks/>
                    </p:cNvSpPr>
                    <p:nvPr/>
                  </p:nvSpPr>
                  <p:spPr bwMode="auto">
                    <a:xfrm>
                      <a:off x="3307"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26" name="Freeform 91">
                      <a:extLst>
                        <a:ext uri="{FF2B5EF4-FFF2-40B4-BE49-F238E27FC236}">
                          <a16:creationId xmlns:a16="http://schemas.microsoft.com/office/drawing/2014/main" id="{DA6B464A-CFCD-4B11-946A-E6F1EC21C9A9}"/>
                        </a:ext>
                      </a:extLst>
                    </p:cNvPr>
                    <p:cNvSpPr>
                      <a:spLocks/>
                    </p:cNvSpPr>
                    <p:nvPr/>
                  </p:nvSpPr>
                  <p:spPr bwMode="auto">
                    <a:xfrm>
                      <a:off x="3371" y="2516"/>
                      <a:ext cx="11" cy="5"/>
                    </a:xfrm>
                    <a:custGeom>
                      <a:avLst/>
                      <a:gdLst>
                        <a:gd name="T0" fmla="*/ 3 w 11"/>
                        <a:gd name="T1" fmla="*/ 0 h 5"/>
                        <a:gd name="T2" fmla="*/ 2 w 11"/>
                        <a:gd name="T3" fmla="*/ 0 h 5"/>
                        <a:gd name="T4" fmla="*/ 0 w 11"/>
                        <a:gd name="T5" fmla="*/ 2 h 5"/>
                        <a:gd name="T6" fmla="*/ 0 w 11"/>
                        <a:gd name="T7" fmla="*/ 4 h 5"/>
                        <a:gd name="T8" fmla="*/ 2 w 11"/>
                        <a:gd name="T9" fmla="*/ 5 h 5"/>
                        <a:gd name="T10" fmla="*/ 7 w 11"/>
                        <a:gd name="T11" fmla="*/ 5 h 5"/>
                        <a:gd name="T12" fmla="*/ 9 w 11"/>
                        <a:gd name="T13" fmla="*/ 5 h 5"/>
                        <a:gd name="T14" fmla="*/ 11 w 11"/>
                        <a:gd name="T15" fmla="*/ 4 h 5"/>
                        <a:gd name="T16" fmla="*/ 11 w 11"/>
                        <a:gd name="T17" fmla="*/ 2 h 5"/>
                        <a:gd name="T18" fmla="*/ 9 w 11"/>
                        <a:gd name="T19" fmla="*/ 0 h 5"/>
                        <a:gd name="T20" fmla="*/ 3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3" y="0"/>
                          </a:moveTo>
                          <a:lnTo>
                            <a:pt x="2" y="0"/>
                          </a:lnTo>
                          <a:lnTo>
                            <a:pt x="0" y="2"/>
                          </a:lnTo>
                          <a:lnTo>
                            <a:pt x="0" y="4"/>
                          </a:lnTo>
                          <a:lnTo>
                            <a:pt x="2" y="5"/>
                          </a:lnTo>
                          <a:lnTo>
                            <a:pt x="7" y="5"/>
                          </a:lnTo>
                          <a:lnTo>
                            <a:pt x="9" y="5"/>
                          </a:lnTo>
                          <a:lnTo>
                            <a:pt x="11" y="4"/>
                          </a:lnTo>
                          <a:lnTo>
                            <a:pt x="11" y="2"/>
                          </a:lnTo>
                          <a:lnTo>
                            <a:pt x="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27" name="Freeform 92">
                      <a:extLst>
                        <a:ext uri="{FF2B5EF4-FFF2-40B4-BE49-F238E27FC236}">
                          <a16:creationId xmlns:a16="http://schemas.microsoft.com/office/drawing/2014/main" id="{179D77D7-7CD8-448C-B7ED-5F0D91DF7931}"/>
                        </a:ext>
                      </a:extLst>
                    </p:cNvPr>
                    <p:cNvSpPr>
                      <a:spLocks/>
                    </p:cNvSpPr>
                    <p:nvPr/>
                  </p:nvSpPr>
                  <p:spPr bwMode="auto">
                    <a:xfrm>
                      <a:off x="3394" y="2516"/>
                      <a:ext cx="52" cy="5"/>
                    </a:xfrm>
                    <a:custGeom>
                      <a:avLst/>
                      <a:gdLst>
                        <a:gd name="T0" fmla="*/ 3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3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3" y="0"/>
                          </a:moveTo>
                          <a:lnTo>
                            <a:pt x="2" y="0"/>
                          </a:lnTo>
                          <a:lnTo>
                            <a:pt x="0" y="2"/>
                          </a:lnTo>
                          <a:lnTo>
                            <a:pt x="0" y="4"/>
                          </a:lnTo>
                          <a:lnTo>
                            <a:pt x="2" y="5"/>
                          </a:lnTo>
                          <a:lnTo>
                            <a:pt x="48" y="5"/>
                          </a:lnTo>
                          <a:lnTo>
                            <a:pt x="50" y="5"/>
                          </a:lnTo>
                          <a:lnTo>
                            <a:pt x="52" y="4"/>
                          </a:lnTo>
                          <a:lnTo>
                            <a:pt x="52" y="2"/>
                          </a:lnTo>
                          <a:lnTo>
                            <a:pt x="50"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28" name="Freeform 93">
                      <a:extLst>
                        <a:ext uri="{FF2B5EF4-FFF2-40B4-BE49-F238E27FC236}">
                          <a16:creationId xmlns:a16="http://schemas.microsoft.com/office/drawing/2014/main" id="{BF2B4E8F-94E9-499D-91A9-4E096161785F}"/>
                        </a:ext>
                      </a:extLst>
                    </p:cNvPr>
                    <p:cNvSpPr>
                      <a:spLocks/>
                    </p:cNvSpPr>
                    <p:nvPr/>
                  </p:nvSpPr>
                  <p:spPr bwMode="auto">
                    <a:xfrm>
                      <a:off x="3457"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29" name="Freeform 94">
                      <a:extLst>
                        <a:ext uri="{FF2B5EF4-FFF2-40B4-BE49-F238E27FC236}">
                          <a16:creationId xmlns:a16="http://schemas.microsoft.com/office/drawing/2014/main" id="{755957E8-CACD-40F3-AF0D-2A61F2699372}"/>
                        </a:ext>
                      </a:extLst>
                    </p:cNvPr>
                    <p:cNvSpPr>
                      <a:spLocks/>
                    </p:cNvSpPr>
                    <p:nvPr/>
                  </p:nvSpPr>
                  <p:spPr bwMode="auto">
                    <a:xfrm>
                      <a:off x="3480"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30" name="Freeform 95">
                      <a:extLst>
                        <a:ext uri="{FF2B5EF4-FFF2-40B4-BE49-F238E27FC236}">
                          <a16:creationId xmlns:a16="http://schemas.microsoft.com/office/drawing/2014/main" id="{0D77E589-72DB-4D50-82E4-FC0BABE34A42}"/>
                        </a:ext>
                      </a:extLst>
                    </p:cNvPr>
                    <p:cNvSpPr>
                      <a:spLocks/>
                    </p:cNvSpPr>
                    <p:nvPr/>
                  </p:nvSpPr>
                  <p:spPr bwMode="auto">
                    <a:xfrm>
                      <a:off x="3543"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31" name="Freeform 96">
                      <a:extLst>
                        <a:ext uri="{FF2B5EF4-FFF2-40B4-BE49-F238E27FC236}">
                          <a16:creationId xmlns:a16="http://schemas.microsoft.com/office/drawing/2014/main" id="{3150F172-B6EE-4241-88D6-3B68BEF85420}"/>
                        </a:ext>
                      </a:extLst>
                    </p:cNvPr>
                    <p:cNvSpPr>
                      <a:spLocks/>
                    </p:cNvSpPr>
                    <p:nvPr/>
                  </p:nvSpPr>
                  <p:spPr bwMode="auto">
                    <a:xfrm>
                      <a:off x="3566"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32" name="Freeform 97">
                      <a:extLst>
                        <a:ext uri="{FF2B5EF4-FFF2-40B4-BE49-F238E27FC236}">
                          <a16:creationId xmlns:a16="http://schemas.microsoft.com/office/drawing/2014/main" id="{06740593-E051-4167-BDC3-6629E914381B}"/>
                        </a:ext>
                      </a:extLst>
                    </p:cNvPr>
                    <p:cNvSpPr>
                      <a:spLocks/>
                    </p:cNvSpPr>
                    <p:nvPr/>
                  </p:nvSpPr>
                  <p:spPr bwMode="auto">
                    <a:xfrm>
                      <a:off x="3630" y="2516"/>
                      <a:ext cx="11" cy="5"/>
                    </a:xfrm>
                    <a:custGeom>
                      <a:avLst/>
                      <a:gdLst>
                        <a:gd name="T0" fmla="*/ 4 w 11"/>
                        <a:gd name="T1" fmla="*/ 0 h 5"/>
                        <a:gd name="T2" fmla="*/ 2 w 11"/>
                        <a:gd name="T3" fmla="*/ 0 h 5"/>
                        <a:gd name="T4" fmla="*/ 0 w 11"/>
                        <a:gd name="T5" fmla="*/ 2 h 5"/>
                        <a:gd name="T6" fmla="*/ 0 w 11"/>
                        <a:gd name="T7" fmla="*/ 4 h 5"/>
                        <a:gd name="T8" fmla="*/ 2 w 11"/>
                        <a:gd name="T9" fmla="*/ 5 h 5"/>
                        <a:gd name="T10" fmla="*/ 8 w 11"/>
                        <a:gd name="T11" fmla="*/ 5 h 5"/>
                        <a:gd name="T12" fmla="*/ 9 w 11"/>
                        <a:gd name="T13" fmla="*/ 5 h 5"/>
                        <a:gd name="T14" fmla="*/ 11 w 11"/>
                        <a:gd name="T15" fmla="*/ 4 h 5"/>
                        <a:gd name="T16" fmla="*/ 11 w 11"/>
                        <a:gd name="T17" fmla="*/ 2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2"/>
                          </a:lnTo>
                          <a:lnTo>
                            <a:pt x="0" y="4"/>
                          </a:lnTo>
                          <a:lnTo>
                            <a:pt x="2" y="5"/>
                          </a:lnTo>
                          <a:lnTo>
                            <a:pt x="8" y="5"/>
                          </a:lnTo>
                          <a:lnTo>
                            <a:pt x="9" y="5"/>
                          </a:lnTo>
                          <a:lnTo>
                            <a:pt x="11" y="4"/>
                          </a:lnTo>
                          <a:lnTo>
                            <a:pt x="11" y="2"/>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33" name="Freeform 98">
                      <a:extLst>
                        <a:ext uri="{FF2B5EF4-FFF2-40B4-BE49-F238E27FC236}">
                          <a16:creationId xmlns:a16="http://schemas.microsoft.com/office/drawing/2014/main" id="{7B68C501-8130-48FE-9EAB-FE35905E8E8F}"/>
                        </a:ext>
                      </a:extLst>
                    </p:cNvPr>
                    <p:cNvSpPr>
                      <a:spLocks/>
                    </p:cNvSpPr>
                    <p:nvPr/>
                  </p:nvSpPr>
                  <p:spPr bwMode="auto">
                    <a:xfrm>
                      <a:off x="3653"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34" name="Freeform 99">
                      <a:extLst>
                        <a:ext uri="{FF2B5EF4-FFF2-40B4-BE49-F238E27FC236}">
                          <a16:creationId xmlns:a16="http://schemas.microsoft.com/office/drawing/2014/main" id="{5A26AABB-2EA2-4FB4-AFC9-4CABA89C35DD}"/>
                        </a:ext>
                      </a:extLst>
                    </p:cNvPr>
                    <p:cNvSpPr>
                      <a:spLocks/>
                    </p:cNvSpPr>
                    <p:nvPr/>
                  </p:nvSpPr>
                  <p:spPr bwMode="auto">
                    <a:xfrm>
                      <a:off x="3716"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35" name="Freeform 100">
                      <a:extLst>
                        <a:ext uri="{FF2B5EF4-FFF2-40B4-BE49-F238E27FC236}">
                          <a16:creationId xmlns:a16="http://schemas.microsoft.com/office/drawing/2014/main" id="{5442279B-4DE8-45BA-BAF2-76349CEC7975}"/>
                        </a:ext>
                      </a:extLst>
                    </p:cNvPr>
                    <p:cNvSpPr>
                      <a:spLocks/>
                    </p:cNvSpPr>
                    <p:nvPr/>
                  </p:nvSpPr>
                  <p:spPr bwMode="auto">
                    <a:xfrm>
                      <a:off x="3739"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36" name="Freeform 101">
                      <a:extLst>
                        <a:ext uri="{FF2B5EF4-FFF2-40B4-BE49-F238E27FC236}">
                          <a16:creationId xmlns:a16="http://schemas.microsoft.com/office/drawing/2014/main" id="{9C9BC79D-37CE-4F7B-AD00-A20B3C80317D}"/>
                        </a:ext>
                      </a:extLst>
                    </p:cNvPr>
                    <p:cNvSpPr>
                      <a:spLocks/>
                    </p:cNvSpPr>
                    <p:nvPr/>
                  </p:nvSpPr>
                  <p:spPr bwMode="auto">
                    <a:xfrm>
                      <a:off x="3803" y="2516"/>
                      <a:ext cx="11" cy="5"/>
                    </a:xfrm>
                    <a:custGeom>
                      <a:avLst/>
                      <a:gdLst>
                        <a:gd name="T0" fmla="*/ 3 w 11"/>
                        <a:gd name="T1" fmla="*/ 0 h 5"/>
                        <a:gd name="T2" fmla="*/ 2 w 11"/>
                        <a:gd name="T3" fmla="*/ 0 h 5"/>
                        <a:gd name="T4" fmla="*/ 0 w 11"/>
                        <a:gd name="T5" fmla="*/ 2 h 5"/>
                        <a:gd name="T6" fmla="*/ 0 w 11"/>
                        <a:gd name="T7" fmla="*/ 4 h 5"/>
                        <a:gd name="T8" fmla="*/ 2 w 11"/>
                        <a:gd name="T9" fmla="*/ 5 h 5"/>
                        <a:gd name="T10" fmla="*/ 7 w 11"/>
                        <a:gd name="T11" fmla="*/ 5 h 5"/>
                        <a:gd name="T12" fmla="*/ 9 w 11"/>
                        <a:gd name="T13" fmla="*/ 5 h 5"/>
                        <a:gd name="T14" fmla="*/ 11 w 11"/>
                        <a:gd name="T15" fmla="*/ 4 h 5"/>
                        <a:gd name="T16" fmla="*/ 11 w 11"/>
                        <a:gd name="T17" fmla="*/ 2 h 5"/>
                        <a:gd name="T18" fmla="*/ 9 w 11"/>
                        <a:gd name="T19" fmla="*/ 0 h 5"/>
                        <a:gd name="T20" fmla="*/ 3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3" y="0"/>
                          </a:moveTo>
                          <a:lnTo>
                            <a:pt x="2" y="0"/>
                          </a:lnTo>
                          <a:lnTo>
                            <a:pt x="0" y="2"/>
                          </a:lnTo>
                          <a:lnTo>
                            <a:pt x="0" y="4"/>
                          </a:lnTo>
                          <a:lnTo>
                            <a:pt x="2" y="5"/>
                          </a:lnTo>
                          <a:lnTo>
                            <a:pt x="7" y="5"/>
                          </a:lnTo>
                          <a:lnTo>
                            <a:pt x="9" y="5"/>
                          </a:lnTo>
                          <a:lnTo>
                            <a:pt x="11" y="4"/>
                          </a:lnTo>
                          <a:lnTo>
                            <a:pt x="11" y="2"/>
                          </a:lnTo>
                          <a:lnTo>
                            <a:pt x="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37" name="Freeform 102">
                      <a:extLst>
                        <a:ext uri="{FF2B5EF4-FFF2-40B4-BE49-F238E27FC236}">
                          <a16:creationId xmlns:a16="http://schemas.microsoft.com/office/drawing/2014/main" id="{1F87E276-5E82-405E-969D-59130ADEB259}"/>
                        </a:ext>
                      </a:extLst>
                    </p:cNvPr>
                    <p:cNvSpPr>
                      <a:spLocks/>
                    </p:cNvSpPr>
                    <p:nvPr/>
                  </p:nvSpPr>
                  <p:spPr bwMode="auto">
                    <a:xfrm>
                      <a:off x="3826"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38" name="Freeform 103">
                      <a:extLst>
                        <a:ext uri="{FF2B5EF4-FFF2-40B4-BE49-F238E27FC236}">
                          <a16:creationId xmlns:a16="http://schemas.microsoft.com/office/drawing/2014/main" id="{DC7927DE-F248-4B07-BF3D-F01B97073E6B}"/>
                        </a:ext>
                      </a:extLst>
                    </p:cNvPr>
                    <p:cNvSpPr>
                      <a:spLocks/>
                    </p:cNvSpPr>
                    <p:nvPr/>
                  </p:nvSpPr>
                  <p:spPr bwMode="auto">
                    <a:xfrm>
                      <a:off x="3889"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39" name="Freeform 104">
                      <a:extLst>
                        <a:ext uri="{FF2B5EF4-FFF2-40B4-BE49-F238E27FC236}">
                          <a16:creationId xmlns:a16="http://schemas.microsoft.com/office/drawing/2014/main" id="{B2C9B0F3-5F5E-4CC8-ADA4-496A16F0D078}"/>
                        </a:ext>
                      </a:extLst>
                    </p:cNvPr>
                    <p:cNvSpPr>
                      <a:spLocks/>
                    </p:cNvSpPr>
                    <p:nvPr/>
                  </p:nvSpPr>
                  <p:spPr bwMode="auto">
                    <a:xfrm>
                      <a:off x="3912"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40" name="Freeform 105">
                      <a:extLst>
                        <a:ext uri="{FF2B5EF4-FFF2-40B4-BE49-F238E27FC236}">
                          <a16:creationId xmlns:a16="http://schemas.microsoft.com/office/drawing/2014/main" id="{1235999C-762F-4875-9644-CD0DDCD9EE88}"/>
                        </a:ext>
                      </a:extLst>
                    </p:cNvPr>
                    <p:cNvSpPr>
                      <a:spLocks/>
                    </p:cNvSpPr>
                    <p:nvPr/>
                  </p:nvSpPr>
                  <p:spPr bwMode="auto">
                    <a:xfrm>
                      <a:off x="3975"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41" name="Freeform 106">
                      <a:extLst>
                        <a:ext uri="{FF2B5EF4-FFF2-40B4-BE49-F238E27FC236}">
                          <a16:creationId xmlns:a16="http://schemas.microsoft.com/office/drawing/2014/main" id="{BBC4B7CC-1ECE-494D-94AF-22F2C3A17F50}"/>
                        </a:ext>
                      </a:extLst>
                    </p:cNvPr>
                    <p:cNvSpPr>
                      <a:spLocks/>
                    </p:cNvSpPr>
                    <p:nvPr/>
                  </p:nvSpPr>
                  <p:spPr bwMode="auto">
                    <a:xfrm>
                      <a:off x="3999" y="2516"/>
                      <a:ext cx="51" cy="5"/>
                    </a:xfrm>
                    <a:custGeom>
                      <a:avLst/>
                      <a:gdLst>
                        <a:gd name="T0" fmla="*/ 3 w 51"/>
                        <a:gd name="T1" fmla="*/ 0 h 5"/>
                        <a:gd name="T2" fmla="*/ 1 w 51"/>
                        <a:gd name="T3" fmla="*/ 0 h 5"/>
                        <a:gd name="T4" fmla="*/ 0 w 51"/>
                        <a:gd name="T5" fmla="*/ 2 h 5"/>
                        <a:gd name="T6" fmla="*/ 0 w 51"/>
                        <a:gd name="T7" fmla="*/ 4 h 5"/>
                        <a:gd name="T8" fmla="*/ 1 w 51"/>
                        <a:gd name="T9" fmla="*/ 5 h 5"/>
                        <a:gd name="T10" fmla="*/ 48 w 51"/>
                        <a:gd name="T11" fmla="*/ 5 h 5"/>
                        <a:gd name="T12" fmla="*/ 49 w 51"/>
                        <a:gd name="T13" fmla="*/ 5 h 5"/>
                        <a:gd name="T14" fmla="*/ 51 w 51"/>
                        <a:gd name="T15" fmla="*/ 4 h 5"/>
                        <a:gd name="T16" fmla="*/ 51 w 51"/>
                        <a:gd name="T17" fmla="*/ 2 h 5"/>
                        <a:gd name="T18" fmla="*/ 49 w 51"/>
                        <a:gd name="T19" fmla="*/ 0 h 5"/>
                        <a:gd name="T20" fmla="*/ 3 w 5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5"/>
                        <a:gd name="T35" fmla="*/ 51 w 5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5">
                          <a:moveTo>
                            <a:pt x="3" y="0"/>
                          </a:moveTo>
                          <a:lnTo>
                            <a:pt x="1" y="0"/>
                          </a:lnTo>
                          <a:lnTo>
                            <a:pt x="0" y="2"/>
                          </a:lnTo>
                          <a:lnTo>
                            <a:pt x="0" y="4"/>
                          </a:lnTo>
                          <a:lnTo>
                            <a:pt x="1" y="5"/>
                          </a:lnTo>
                          <a:lnTo>
                            <a:pt x="48" y="5"/>
                          </a:lnTo>
                          <a:lnTo>
                            <a:pt x="49" y="5"/>
                          </a:lnTo>
                          <a:lnTo>
                            <a:pt x="51" y="4"/>
                          </a:lnTo>
                          <a:lnTo>
                            <a:pt x="51" y="2"/>
                          </a:lnTo>
                          <a:lnTo>
                            <a:pt x="4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42" name="Freeform 107">
                      <a:extLst>
                        <a:ext uri="{FF2B5EF4-FFF2-40B4-BE49-F238E27FC236}">
                          <a16:creationId xmlns:a16="http://schemas.microsoft.com/office/drawing/2014/main" id="{5AEB1F8F-39D5-47B0-A1FB-7F72C40EB649}"/>
                        </a:ext>
                      </a:extLst>
                    </p:cNvPr>
                    <p:cNvSpPr>
                      <a:spLocks/>
                    </p:cNvSpPr>
                    <p:nvPr/>
                  </p:nvSpPr>
                  <p:spPr bwMode="auto">
                    <a:xfrm>
                      <a:off x="4062" y="2516"/>
                      <a:ext cx="11" cy="5"/>
                    </a:xfrm>
                    <a:custGeom>
                      <a:avLst/>
                      <a:gdLst>
                        <a:gd name="T0" fmla="*/ 4 w 11"/>
                        <a:gd name="T1" fmla="*/ 0 h 5"/>
                        <a:gd name="T2" fmla="*/ 2 w 11"/>
                        <a:gd name="T3" fmla="*/ 0 h 5"/>
                        <a:gd name="T4" fmla="*/ 0 w 11"/>
                        <a:gd name="T5" fmla="*/ 2 h 5"/>
                        <a:gd name="T6" fmla="*/ 0 w 11"/>
                        <a:gd name="T7" fmla="*/ 4 h 5"/>
                        <a:gd name="T8" fmla="*/ 2 w 11"/>
                        <a:gd name="T9" fmla="*/ 5 h 5"/>
                        <a:gd name="T10" fmla="*/ 8 w 11"/>
                        <a:gd name="T11" fmla="*/ 5 h 5"/>
                        <a:gd name="T12" fmla="*/ 9 w 11"/>
                        <a:gd name="T13" fmla="*/ 5 h 5"/>
                        <a:gd name="T14" fmla="*/ 11 w 11"/>
                        <a:gd name="T15" fmla="*/ 4 h 5"/>
                        <a:gd name="T16" fmla="*/ 11 w 11"/>
                        <a:gd name="T17" fmla="*/ 2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2"/>
                          </a:lnTo>
                          <a:lnTo>
                            <a:pt x="0" y="4"/>
                          </a:lnTo>
                          <a:lnTo>
                            <a:pt x="2" y="5"/>
                          </a:lnTo>
                          <a:lnTo>
                            <a:pt x="8" y="5"/>
                          </a:lnTo>
                          <a:lnTo>
                            <a:pt x="9" y="5"/>
                          </a:lnTo>
                          <a:lnTo>
                            <a:pt x="11" y="4"/>
                          </a:lnTo>
                          <a:lnTo>
                            <a:pt x="11" y="2"/>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43" name="Freeform 108">
                      <a:extLst>
                        <a:ext uri="{FF2B5EF4-FFF2-40B4-BE49-F238E27FC236}">
                          <a16:creationId xmlns:a16="http://schemas.microsoft.com/office/drawing/2014/main" id="{326D5474-9677-4B30-8DDD-06DD0B82AB0F}"/>
                        </a:ext>
                      </a:extLst>
                    </p:cNvPr>
                    <p:cNvSpPr>
                      <a:spLocks/>
                    </p:cNvSpPr>
                    <p:nvPr/>
                  </p:nvSpPr>
                  <p:spPr bwMode="auto">
                    <a:xfrm>
                      <a:off x="4085"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44" name="Freeform 109">
                      <a:extLst>
                        <a:ext uri="{FF2B5EF4-FFF2-40B4-BE49-F238E27FC236}">
                          <a16:creationId xmlns:a16="http://schemas.microsoft.com/office/drawing/2014/main" id="{2D1BE5DF-2FD2-45E9-AEE5-861939836C8D}"/>
                        </a:ext>
                      </a:extLst>
                    </p:cNvPr>
                    <p:cNvSpPr>
                      <a:spLocks/>
                    </p:cNvSpPr>
                    <p:nvPr/>
                  </p:nvSpPr>
                  <p:spPr bwMode="auto">
                    <a:xfrm>
                      <a:off x="4148"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45" name="Freeform 110">
                      <a:extLst>
                        <a:ext uri="{FF2B5EF4-FFF2-40B4-BE49-F238E27FC236}">
                          <a16:creationId xmlns:a16="http://schemas.microsoft.com/office/drawing/2014/main" id="{45FFCFAD-3B86-44FF-836F-09C73D4CE9AA}"/>
                        </a:ext>
                      </a:extLst>
                    </p:cNvPr>
                    <p:cNvSpPr>
                      <a:spLocks/>
                    </p:cNvSpPr>
                    <p:nvPr/>
                  </p:nvSpPr>
                  <p:spPr bwMode="auto">
                    <a:xfrm>
                      <a:off x="4171"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46" name="Freeform 111">
                      <a:extLst>
                        <a:ext uri="{FF2B5EF4-FFF2-40B4-BE49-F238E27FC236}">
                          <a16:creationId xmlns:a16="http://schemas.microsoft.com/office/drawing/2014/main" id="{DD2072D4-C34D-4DA8-B2E1-B21F50C18F23}"/>
                        </a:ext>
                      </a:extLst>
                    </p:cNvPr>
                    <p:cNvSpPr>
                      <a:spLocks/>
                    </p:cNvSpPr>
                    <p:nvPr/>
                  </p:nvSpPr>
                  <p:spPr bwMode="auto">
                    <a:xfrm>
                      <a:off x="4235" y="2516"/>
                      <a:ext cx="11" cy="5"/>
                    </a:xfrm>
                    <a:custGeom>
                      <a:avLst/>
                      <a:gdLst>
                        <a:gd name="T0" fmla="*/ 4 w 11"/>
                        <a:gd name="T1" fmla="*/ 0 h 5"/>
                        <a:gd name="T2" fmla="*/ 2 w 11"/>
                        <a:gd name="T3" fmla="*/ 0 h 5"/>
                        <a:gd name="T4" fmla="*/ 0 w 11"/>
                        <a:gd name="T5" fmla="*/ 2 h 5"/>
                        <a:gd name="T6" fmla="*/ 0 w 11"/>
                        <a:gd name="T7" fmla="*/ 4 h 5"/>
                        <a:gd name="T8" fmla="*/ 2 w 11"/>
                        <a:gd name="T9" fmla="*/ 5 h 5"/>
                        <a:gd name="T10" fmla="*/ 7 w 11"/>
                        <a:gd name="T11" fmla="*/ 5 h 5"/>
                        <a:gd name="T12" fmla="*/ 9 w 11"/>
                        <a:gd name="T13" fmla="*/ 5 h 5"/>
                        <a:gd name="T14" fmla="*/ 11 w 11"/>
                        <a:gd name="T15" fmla="*/ 4 h 5"/>
                        <a:gd name="T16" fmla="*/ 11 w 11"/>
                        <a:gd name="T17" fmla="*/ 2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2"/>
                          </a:lnTo>
                          <a:lnTo>
                            <a:pt x="0" y="4"/>
                          </a:lnTo>
                          <a:lnTo>
                            <a:pt x="2" y="5"/>
                          </a:lnTo>
                          <a:lnTo>
                            <a:pt x="7" y="5"/>
                          </a:lnTo>
                          <a:lnTo>
                            <a:pt x="9" y="5"/>
                          </a:lnTo>
                          <a:lnTo>
                            <a:pt x="11" y="4"/>
                          </a:lnTo>
                          <a:lnTo>
                            <a:pt x="11" y="2"/>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47" name="Freeform 112">
                      <a:extLst>
                        <a:ext uri="{FF2B5EF4-FFF2-40B4-BE49-F238E27FC236}">
                          <a16:creationId xmlns:a16="http://schemas.microsoft.com/office/drawing/2014/main" id="{BC76B5C8-77C8-43F0-B029-E7DEA6E0E0CA}"/>
                        </a:ext>
                      </a:extLst>
                    </p:cNvPr>
                    <p:cNvSpPr>
                      <a:spLocks/>
                    </p:cNvSpPr>
                    <p:nvPr/>
                  </p:nvSpPr>
                  <p:spPr bwMode="auto">
                    <a:xfrm>
                      <a:off x="4258"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48" name="Freeform 113">
                      <a:extLst>
                        <a:ext uri="{FF2B5EF4-FFF2-40B4-BE49-F238E27FC236}">
                          <a16:creationId xmlns:a16="http://schemas.microsoft.com/office/drawing/2014/main" id="{7129EF32-5E04-42E7-865A-EF371F1F473E}"/>
                        </a:ext>
                      </a:extLst>
                    </p:cNvPr>
                    <p:cNvSpPr>
                      <a:spLocks/>
                    </p:cNvSpPr>
                    <p:nvPr/>
                  </p:nvSpPr>
                  <p:spPr bwMode="auto">
                    <a:xfrm>
                      <a:off x="4321"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49" name="Freeform 114">
                      <a:extLst>
                        <a:ext uri="{FF2B5EF4-FFF2-40B4-BE49-F238E27FC236}">
                          <a16:creationId xmlns:a16="http://schemas.microsoft.com/office/drawing/2014/main" id="{3897640E-A047-4AC1-97EA-D1D3C2527914}"/>
                        </a:ext>
                      </a:extLst>
                    </p:cNvPr>
                    <p:cNvSpPr>
                      <a:spLocks/>
                    </p:cNvSpPr>
                    <p:nvPr/>
                  </p:nvSpPr>
                  <p:spPr bwMode="auto">
                    <a:xfrm>
                      <a:off x="4344"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50" name="Freeform 115">
                      <a:extLst>
                        <a:ext uri="{FF2B5EF4-FFF2-40B4-BE49-F238E27FC236}">
                          <a16:creationId xmlns:a16="http://schemas.microsoft.com/office/drawing/2014/main" id="{C417B472-AEF2-481C-80E0-4ECBA49939C3}"/>
                        </a:ext>
                      </a:extLst>
                    </p:cNvPr>
                    <p:cNvSpPr>
                      <a:spLocks/>
                    </p:cNvSpPr>
                    <p:nvPr/>
                  </p:nvSpPr>
                  <p:spPr bwMode="auto">
                    <a:xfrm>
                      <a:off x="4407"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51" name="Freeform 116">
                      <a:extLst>
                        <a:ext uri="{FF2B5EF4-FFF2-40B4-BE49-F238E27FC236}">
                          <a16:creationId xmlns:a16="http://schemas.microsoft.com/office/drawing/2014/main" id="{E465D12E-A10B-4698-B726-9BCBB8F0FAAD}"/>
                        </a:ext>
                      </a:extLst>
                    </p:cNvPr>
                    <p:cNvSpPr>
                      <a:spLocks/>
                    </p:cNvSpPr>
                    <p:nvPr/>
                  </p:nvSpPr>
                  <p:spPr bwMode="auto">
                    <a:xfrm>
                      <a:off x="4431" y="2516"/>
                      <a:ext cx="51" cy="5"/>
                    </a:xfrm>
                    <a:custGeom>
                      <a:avLst/>
                      <a:gdLst>
                        <a:gd name="T0" fmla="*/ 3 w 51"/>
                        <a:gd name="T1" fmla="*/ 0 h 5"/>
                        <a:gd name="T2" fmla="*/ 1 w 51"/>
                        <a:gd name="T3" fmla="*/ 0 h 5"/>
                        <a:gd name="T4" fmla="*/ 0 w 51"/>
                        <a:gd name="T5" fmla="*/ 2 h 5"/>
                        <a:gd name="T6" fmla="*/ 0 w 51"/>
                        <a:gd name="T7" fmla="*/ 4 h 5"/>
                        <a:gd name="T8" fmla="*/ 1 w 51"/>
                        <a:gd name="T9" fmla="*/ 5 h 5"/>
                        <a:gd name="T10" fmla="*/ 48 w 51"/>
                        <a:gd name="T11" fmla="*/ 5 h 5"/>
                        <a:gd name="T12" fmla="*/ 49 w 51"/>
                        <a:gd name="T13" fmla="*/ 5 h 5"/>
                        <a:gd name="T14" fmla="*/ 51 w 51"/>
                        <a:gd name="T15" fmla="*/ 4 h 5"/>
                        <a:gd name="T16" fmla="*/ 51 w 51"/>
                        <a:gd name="T17" fmla="*/ 2 h 5"/>
                        <a:gd name="T18" fmla="*/ 49 w 51"/>
                        <a:gd name="T19" fmla="*/ 0 h 5"/>
                        <a:gd name="T20" fmla="*/ 3 w 5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5"/>
                        <a:gd name="T35" fmla="*/ 51 w 5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5">
                          <a:moveTo>
                            <a:pt x="3" y="0"/>
                          </a:moveTo>
                          <a:lnTo>
                            <a:pt x="1" y="0"/>
                          </a:lnTo>
                          <a:lnTo>
                            <a:pt x="0" y="2"/>
                          </a:lnTo>
                          <a:lnTo>
                            <a:pt x="0" y="4"/>
                          </a:lnTo>
                          <a:lnTo>
                            <a:pt x="1" y="5"/>
                          </a:lnTo>
                          <a:lnTo>
                            <a:pt x="48" y="5"/>
                          </a:lnTo>
                          <a:lnTo>
                            <a:pt x="49" y="5"/>
                          </a:lnTo>
                          <a:lnTo>
                            <a:pt x="51" y="4"/>
                          </a:lnTo>
                          <a:lnTo>
                            <a:pt x="51" y="2"/>
                          </a:lnTo>
                          <a:lnTo>
                            <a:pt x="4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52" name="Freeform 117">
                      <a:extLst>
                        <a:ext uri="{FF2B5EF4-FFF2-40B4-BE49-F238E27FC236}">
                          <a16:creationId xmlns:a16="http://schemas.microsoft.com/office/drawing/2014/main" id="{400E21EA-C29C-492A-9C82-E97DEC12A1CB}"/>
                        </a:ext>
                      </a:extLst>
                    </p:cNvPr>
                    <p:cNvSpPr>
                      <a:spLocks/>
                    </p:cNvSpPr>
                    <p:nvPr/>
                  </p:nvSpPr>
                  <p:spPr bwMode="auto">
                    <a:xfrm>
                      <a:off x="4494" y="2516"/>
                      <a:ext cx="11" cy="5"/>
                    </a:xfrm>
                    <a:custGeom>
                      <a:avLst/>
                      <a:gdLst>
                        <a:gd name="T0" fmla="*/ 4 w 11"/>
                        <a:gd name="T1" fmla="*/ 0 h 5"/>
                        <a:gd name="T2" fmla="*/ 2 w 11"/>
                        <a:gd name="T3" fmla="*/ 0 h 5"/>
                        <a:gd name="T4" fmla="*/ 0 w 11"/>
                        <a:gd name="T5" fmla="*/ 2 h 5"/>
                        <a:gd name="T6" fmla="*/ 0 w 11"/>
                        <a:gd name="T7" fmla="*/ 4 h 5"/>
                        <a:gd name="T8" fmla="*/ 2 w 11"/>
                        <a:gd name="T9" fmla="*/ 5 h 5"/>
                        <a:gd name="T10" fmla="*/ 8 w 11"/>
                        <a:gd name="T11" fmla="*/ 5 h 5"/>
                        <a:gd name="T12" fmla="*/ 9 w 11"/>
                        <a:gd name="T13" fmla="*/ 5 h 5"/>
                        <a:gd name="T14" fmla="*/ 11 w 11"/>
                        <a:gd name="T15" fmla="*/ 4 h 5"/>
                        <a:gd name="T16" fmla="*/ 11 w 11"/>
                        <a:gd name="T17" fmla="*/ 2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2"/>
                          </a:lnTo>
                          <a:lnTo>
                            <a:pt x="0" y="4"/>
                          </a:lnTo>
                          <a:lnTo>
                            <a:pt x="2" y="5"/>
                          </a:lnTo>
                          <a:lnTo>
                            <a:pt x="8" y="5"/>
                          </a:lnTo>
                          <a:lnTo>
                            <a:pt x="9" y="5"/>
                          </a:lnTo>
                          <a:lnTo>
                            <a:pt x="11" y="4"/>
                          </a:lnTo>
                          <a:lnTo>
                            <a:pt x="11" y="2"/>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153" name="Freeform 118">
                      <a:extLst>
                        <a:ext uri="{FF2B5EF4-FFF2-40B4-BE49-F238E27FC236}">
                          <a16:creationId xmlns:a16="http://schemas.microsoft.com/office/drawing/2014/main" id="{7F29956D-7274-4661-A5BB-04157C8E2E9D}"/>
                        </a:ext>
                      </a:extLst>
                    </p:cNvPr>
                    <p:cNvSpPr>
                      <a:spLocks/>
                    </p:cNvSpPr>
                    <p:nvPr/>
                  </p:nvSpPr>
                  <p:spPr bwMode="auto">
                    <a:xfrm>
                      <a:off x="4517" y="2516"/>
                      <a:ext cx="21" cy="5"/>
                    </a:xfrm>
                    <a:custGeom>
                      <a:avLst/>
                      <a:gdLst>
                        <a:gd name="T0" fmla="*/ 4 w 21"/>
                        <a:gd name="T1" fmla="*/ 0 h 5"/>
                        <a:gd name="T2" fmla="*/ 2 w 21"/>
                        <a:gd name="T3" fmla="*/ 0 h 5"/>
                        <a:gd name="T4" fmla="*/ 0 w 21"/>
                        <a:gd name="T5" fmla="*/ 2 h 5"/>
                        <a:gd name="T6" fmla="*/ 0 w 21"/>
                        <a:gd name="T7" fmla="*/ 4 h 5"/>
                        <a:gd name="T8" fmla="*/ 2 w 21"/>
                        <a:gd name="T9" fmla="*/ 5 h 5"/>
                        <a:gd name="T10" fmla="*/ 19 w 21"/>
                        <a:gd name="T11" fmla="*/ 5 h 5"/>
                        <a:gd name="T12" fmla="*/ 19 w 21"/>
                        <a:gd name="T13" fmla="*/ 4 h 5"/>
                        <a:gd name="T14" fmla="*/ 21 w 21"/>
                        <a:gd name="T15" fmla="*/ 2 h 5"/>
                        <a:gd name="T16" fmla="*/ 21 w 21"/>
                        <a:gd name="T17" fmla="*/ 2 h 5"/>
                        <a:gd name="T18" fmla="*/ 21 w 21"/>
                        <a:gd name="T19" fmla="*/ 0 h 5"/>
                        <a:gd name="T20" fmla="*/ 4 w 2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5"/>
                        <a:gd name="T35" fmla="*/ 21 w 2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5">
                          <a:moveTo>
                            <a:pt x="4" y="0"/>
                          </a:moveTo>
                          <a:lnTo>
                            <a:pt x="2" y="0"/>
                          </a:lnTo>
                          <a:lnTo>
                            <a:pt x="0" y="2"/>
                          </a:lnTo>
                          <a:lnTo>
                            <a:pt x="0" y="4"/>
                          </a:lnTo>
                          <a:lnTo>
                            <a:pt x="2" y="5"/>
                          </a:lnTo>
                          <a:lnTo>
                            <a:pt x="19" y="5"/>
                          </a:lnTo>
                          <a:lnTo>
                            <a:pt x="19" y="4"/>
                          </a:lnTo>
                          <a:lnTo>
                            <a:pt x="21" y="2"/>
                          </a:lnTo>
                          <a:lnTo>
                            <a:pt x="21"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grpSp>
            </p:grpSp>
            <p:grpSp>
              <p:nvGrpSpPr>
                <p:cNvPr id="95" name="Group 119">
                  <a:extLst>
                    <a:ext uri="{FF2B5EF4-FFF2-40B4-BE49-F238E27FC236}">
                      <a16:creationId xmlns:a16="http://schemas.microsoft.com/office/drawing/2014/main" id="{EE4E48B4-DCDD-4661-9A95-4ED7D7F1E9D1}"/>
                    </a:ext>
                  </a:extLst>
                </p:cNvPr>
                <p:cNvGrpSpPr>
                  <a:grpSpLocks/>
                </p:cNvGrpSpPr>
                <p:nvPr/>
              </p:nvGrpSpPr>
              <p:grpSpPr bwMode="auto">
                <a:xfrm>
                  <a:off x="3467" y="1676"/>
                  <a:ext cx="738" cy="388"/>
                  <a:chOff x="4519" y="3011"/>
                  <a:chExt cx="738" cy="388"/>
                </a:xfrm>
              </p:grpSpPr>
              <p:sp>
                <p:nvSpPr>
                  <p:cNvPr id="99" name="Rectangle 120">
                    <a:extLst>
                      <a:ext uri="{FF2B5EF4-FFF2-40B4-BE49-F238E27FC236}">
                        <a16:creationId xmlns:a16="http://schemas.microsoft.com/office/drawing/2014/main" id="{F7AD36B9-17FB-40CF-A9AF-3DF43F7E511B}"/>
                      </a:ext>
                    </a:extLst>
                  </p:cNvPr>
                  <p:cNvSpPr>
                    <a:spLocks noChangeArrowheads="1"/>
                  </p:cNvSpPr>
                  <p:nvPr/>
                </p:nvSpPr>
                <p:spPr bwMode="auto">
                  <a:xfrm>
                    <a:off x="4519" y="3011"/>
                    <a:ext cx="738" cy="388"/>
                  </a:xfrm>
                  <a:prstGeom prst="rect">
                    <a:avLst/>
                  </a:prstGeom>
                  <a:solidFill>
                    <a:srgbClr val="FFFFFF"/>
                  </a:solidFill>
                  <a:ln w="9525">
                    <a:solidFill>
                      <a:srgbClr val="000000"/>
                    </a:solidFill>
                    <a:miter lim="800000"/>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US" sz="1050" dirty="0">
                        <a:latin typeface="+mn-lt"/>
                      </a:rPr>
                      <a:t>Circular tubes, </a:t>
                    </a:r>
                  </a:p>
                </p:txBody>
              </p:sp>
              <p:graphicFrame>
                <p:nvGraphicFramePr>
                  <p:cNvPr id="100" name="Object 6">
                    <a:extLst>
                      <a:ext uri="{FF2B5EF4-FFF2-40B4-BE49-F238E27FC236}">
                        <a16:creationId xmlns:a16="http://schemas.microsoft.com/office/drawing/2014/main" id="{23B0771C-DB4E-4DC8-BE29-DCE1E6E68E05}"/>
                      </a:ext>
                    </a:extLst>
                  </p:cNvPr>
                  <p:cNvGraphicFramePr>
                    <a:graphicFrameLocks noChangeAspect="1"/>
                  </p:cNvGraphicFramePr>
                  <p:nvPr/>
                </p:nvGraphicFramePr>
                <p:xfrm>
                  <a:off x="4642" y="3173"/>
                  <a:ext cx="504" cy="191"/>
                </p:xfrm>
                <a:graphic>
                  <a:graphicData uri="http://schemas.openxmlformats.org/presentationml/2006/ole">
                    <mc:AlternateContent xmlns:mc="http://schemas.openxmlformats.org/markup-compatibility/2006">
                      <mc:Choice xmlns:v="urn:schemas-microsoft-com:vml" Requires="v">
                        <p:oleObj spid="_x0000_s46084" name="Equation" r:id="rId10" imgW="799753" imgH="304668" progId="Equation.3">
                          <p:embed/>
                        </p:oleObj>
                      </mc:Choice>
                      <mc:Fallback>
                        <p:oleObj name="Equation" r:id="rId10" imgW="799753" imgH="304668" progId="Equation.3">
                          <p:embed/>
                          <p:pic>
                            <p:nvPicPr>
                              <p:cNvPr id="100" name="Object 6">
                                <a:extLst>
                                  <a:ext uri="{FF2B5EF4-FFF2-40B4-BE49-F238E27FC236}">
                                    <a16:creationId xmlns:a16="http://schemas.microsoft.com/office/drawing/2014/main" id="{23B0771C-DB4E-4DC8-BE29-DCE1E6E68E0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42" y="3173"/>
                                <a:ext cx="504" cy="1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96" name="Group 122">
                  <a:extLst>
                    <a:ext uri="{FF2B5EF4-FFF2-40B4-BE49-F238E27FC236}">
                      <a16:creationId xmlns:a16="http://schemas.microsoft.com/office/drawing/2014/main" id="{22CA2A02-EB8D-4D4D-AC36-0FB0AC819CE8}"/>
                    </a:ext>
                  </a:extLst>
                </p:cNvPr>
                <p:cNvGrpSpPr>
                  <a:grpSpLocks/>
                </p:cNvGrpSpPr>
                <p:nvPr/>
              </p:nvGrpSpPr>
              <p:grpSpPr bwMode="auto">
                <a:xfrm>
                  <a:off x="3455" y="1104"/>
                  <a:ext cx="738" cy="361"/>
                  <a:chOff x="4519" y="3038"/>
                  <a:chExt cx="738" cy="361"/>
                </a:xfrm>
              </p:grpSpPr>
              <p:sp>
                <p:nvSpPr>
                  <p:cNvPr id="97" name="Rectangle 123">
                    <a:extLst>
                      <a:ext uri="{FF2B5EF4-FFF2-40B4-BE49-F238E27FC236}">
                        <a16:creationId xmlns:a16="http://schemas.microsoft.com/office/drawing/2014/main" id="{DFDCD272-2B86-46FF-9BD0-63739C674607}"/>
                      </a:ext>
                    </a:extLst>
                  </p:cNvPr>
                  <p:cNvSpPr>
                    <a:spLocks noChangeArrowheads="1"/>
                  </p:cNvSpPr>
                  <p:nvPr/>
                </p:nvSpPr>
                <p:spPr bwMode="auto">
                  <a:xfrm>
                    <a:off x="4519" y="3038"/>
                    <a:ext cx="738" cy="361"/>
                  </a:xfrm>
                  <a:prstGeom prst="rect">
                    <a:avLst/>
                  </a:prstGeom>
                  <a:solidFill>
                    <a:srgbClr val="FFFFFF"/>
                  </a:solidFill>
                  <a:ln w="9525">
                    <a:solidFill>
                      <a:srgbClr val="000000"/>
                    </a:solidFill>
                    <a:miter lim="800000"/>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US" sz="1050" dirty="0">
                        <a:latin typeface="+mn-lt"/>
                      </a:rPr>
                      <a:t>I-sections, </a:t>
                    </a:r>
                  </a:p>
                </p:txBody>
              </p:sp>
              <p:graphicFrame>
                <p:nvGraphicFramePr>
                  <p:cNvPr id="98" name="Object 7">
                    <a:extLst>
                      <a:ext uri="{FF2B5EF4-FFF2-40B4-BE49-F238E27FC236}">
                        <a16:creationId xmlns:a16="http://schemas.microsoft.com/office/drawing/2014/main" id="{06679360-739A-4837-A131-CC286268FFBC}"/>
                      </a:ext>
                    </a:extLst>
                  </p:cNvPr>
                  <p:cNvGraphicFramePr>
                    <a:graphicFrameLocks noChangeAspect="1"/>
                  </p:cNvGraphicFramePr>
                  <p:nvPr/>
                </p:nvGraphicFramePr>
                <p:xfrm>
                  <a:off x="4642" y="3187"/>
                  <a:ext cx="504" cy="191"/>
                </p:xfrm>
                <a:graphic>
                  <a:graphicData uri="http://schemas.openxmlformats.org/presentationml/2006/ole">
                    <mc:AlternateContent xmlns:mc="http://schemas.openxmlformats.org/markup-compatibility/2006">
                      <mc:Choice xmlns:v="urn:schemas-microsoft-com:vml" Requires="v">
                        <p:oleObj spid="_x0000_s46085" name="Equation" r:id="rId12" imgW="799753" imgH="304668" progId="Equation.3">
                          <p:embed/>
                        </p:oleObj>
                      </mc:Choice>
                      <mc:Fallback>
                        <p:oleObj name="Equation" r:id="rId12" imgW="799753" imgH="304668" progId="Equation.3">
                          <p:embed/>
                          <p:pic>
                            <p:nvPicPr>
                              <p:cNvPr id="98" name="Object 7">
                                <a:extLst>
                                  <a:ext uri="{FF2B5EF4-FFF2-40B4-BE49-F238E27FC236}">
                                    <a16:creationId xmlns:a16="http://schemas.microsoft.com/office/drawing/2014/main" id="{06679360-739A-4837-A131-CC286268FFB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42" y="3187"/>
                                <a:ext cx="504" cy="1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pSp>
            <p:nvGrpSpPr>
              <p:cNvPr id="48" name="Group 148">
                <a:extLst>
                  <a:ext uri="{FF2B5EF4-FFF2-40B4-BE49-F238E27FC236}">
                    <a16:creationId xmlns:a16="http://schemas.microsoft.com/office/drawing/2014/main" id="{75EAB6D5-EAAA-4BC1-8B43-106EDA61CCB2}"/>
                  </a:ext>
                </a:extLst>
              </p:cNvPr>
              <p:cNvGrpSpPr>
                <a:grpSpLocks/>
              </p:cNvGrpSpPr>
              <p:nvPr/>
            </p:nvGrpSpPr>
            <p:grpSpPr bwMode="auto">
              <a:xfrm>
                <a:off x="1440" y="1872"/>
                <a:ext cx="1920" cy="5"/>
                <a:chOff x="2618" y="2516"/>
                <a:chExt cx="1920" cy="5"/>
              </a:xfrm>
            </p:grpSpPr>
            <p:sp>
              <p:nvSpPr>
                <p:cNvPr id="49" name="Freeform 149">
                  <a:extLst>
                    <a:ext uri="{FF2B5EF4-FFF2-40B4-BE49-F238E27FC236}">
                      <a16:creationId xmlns:a16="http://schemas.microsoft.com/office/drawing/2014/main" id="{7A473C18-2E17-4F2D-91DE-B34223A7BAAC}"/>
                    </a:ext>
                  </a:extLst>
                </p:cNvPr>
                <p:cNvSpPr>
                  <a:spLocks/>
                </p:cNvSpPr>
                <p:nvPr/>
              </p:nvSpPr>
              <p:spPr bwMode="auto">
                <a:xfrm>
                  <a:off x="2618" y="2516"/>
                  <a:ext cx="50" cy="5"/>
                </a:xfrm>
                <a:custGeom>
                  <a:avLst/>
                  <a:gdLst>
                    <a:gd name="T0" fmla="*/ 4 w 50"/>
                    <a:gd name="T1" fmla="*/ 0 h 5"/>
                    <a:gd name="T2" fmla="*/ 2 w 50"/>
                    <a:gd name="T3" fmla="*/ 0 h 5"/>
                    <a:gd name="T4" fmla="*/ 0 w 50"/>
                    <a:gd name="T5" fmla="*/ 2 h 5"/>
                    <a:gd name="T6" fmla="*/ 0 w 50"/>
                    <a:gd name="T7" fmla="*/ 2 h 5"/>
                    <a:gd name="T8" fmla="*/ 2 w 50"/>
                    <a:gd name="T9" fmla="*/ 5 h 5"/>
                    <a:gd name="T10" fmla="*/ 46 w 50"/>
                    <a:gd name="T11" fmla="*/ 5 h 5"/>
                    <a:gd name="T12" fmla="*/ 48 w 50"/>
                    <a:gd name="T13" fmla="*/ 5 h 5"/>
                    <a:gd name="T14" fmla="*/ 50 w 50"/>
                    <a:gd name="T15" fmla="*/ 4 h 5"/>
                    <a:gd name="T16" fmla="*/ 50 w 50"/>
                    <a:gd name="T17" fmla="*/ 2 h 5"/>
                    <a:gd name="T18" fmla="*/ 48 w 50"/>
                    <a:gd name="T19" fmla="*/ 0 h 5"/>
                    <a:gd name="T20" fmla="*/ 4 w 50"/>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5"/>
                    <a:gd name="T35" fmla="*/ 50 w 50"/>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5">
                      <a:moveTo>
                        <a:pt x="4" y="0"/>
                      </a:moveTo>
                      <a:lnTo>
                        <a:pt x="2" y="0"/>
                      </a:lnTo>
                      <a:lnTo>
                        <a:pt x="0" y="2"/>
                      </a:lnTo>
                      <a:lnTo>
                        <a:pt x="2" y="5"/>
                      </a:lnTo>
                      <a:lnTo>
                        <a:pt x="46" y="5"/>
                      </a:lnTo>
                      <a:lnTo>
                        <a:pt x="48" y="5"/>
                      </a:lnTo>
                      <a:lnTo>
                        <a:pt x="50" y="4"/>
                      </a:lnTo>
                      <a:lnTo>
                        <a:pt x="50" y="2"/>
                      </a:lnTo>
                      <a:lnTo>
                        <a:pt x="48"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50" name="Freeform 150">
                  <a:extLst>
                    <a:ext uri="{FF2B5EF4-FFF2-40B4-BE49-F238E27FC236}">
                      <a16:creationId xmlns:a16="http://schemas.microsoft.com/office/drawing/2014/main" id="{DCD5D65A-91A6-47E4-AB12-EC724B3564C8}"/>
                    </a:ext>
                  </a:extLst>
                </p:cNvPr>
                <p:cNvSpPr>
                  <a:spLocks/>
                </p:cNvSpPr>
                <p:nvPr/>
              </p:nvSpPr>
              <p:spPr bwMode="auto">
                <a:xfrm>
                  <a:off x="2679"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51" name="Freeform 151">
                  <a:extLst>
                    <a:ext uri="{FF2B5EF4-FFF2-40B4-BE49-F238E27FC236}">
                      <a16:creationId xmlns:a16="http://schemas.microsoft.com/office/drawing/2014/main" id="{ADBF9CDD-DC9B-43FF-A256-094F8B7BFF50}"/>
                    </a:ext>
                  </a:extLst>
                </p:cNvPr>
                <p:cNvSpPr>
                  <a:spLocks/>
                </p:cNvSpPr>
                <p:nvPr/>
              </p:nvSpPr>
              <p:spPr bwMode="auto">
                <a:xfrm>
                  <a:off x="2702"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52" name="Freeform 152">
                  <a:extLst>
                    <a:ext uri="{FF2B5EF4-FFF2-40B4-BE49-F238E27FC236}">
                      <a16:creationId xmlns:a16="http://schemas.microsoft.com/office/drawing/2014/main" id="{45712051-6D43-4923-8783-76017B95461D}"/>
                    </a:ext>
                  </a:extLst>
                </p:cNvPr>
                <p:cNvSpPr>
                  <a:spLocks/>
                </p:cNvSpPr>
                <p:nvPr/>
              </p:nvSpPr>
              <p:spPr bwMode="auto">
                <a:xfrm>
                  <a:off x="2766" y="2516"/>
                  <a:ext cx="11" cy="5"/>
                </a:xfrm>
                <a:custGeom>
                  <a:avLst/>
                  <a:gdLst>
                    <a:gd name="T0" fmla="*/ 4 w 11"/>
                    <a:gd name="T1" fmla="*/ 0 h 5"/>
                    <a:gd name="T2" fmla="*/ 2 w 11"/>
                    <a:gd name="T3" fmla="*/ 0 h 5"/>
                    <a:gd name="T4" fmla="*/ 0 w 11"/>
                    <a:gd name="T5" fmla="*/ 2 h 5"/>
                    <a:gd name="T6" fmla="*/ 0 w 11"/>
                    <a:gd name="T7" fmla="*/ 4 h 5"/>
                    <a:gd name="T8" fmla="*/ 2 w 11"/>
                    <a:gd name="T9" fmla="*/ 5 h 5"/>
                    <a:gd name="T10" fmla="*/ 7 w 11"/>
                    <a:gd name="T11" fmla="*/ 5 h 5"/>
                    <a:gd name="T12" fmla="*/ 9 w 11"/>
                    <a:gd name="T13" fmla="*/ 5 h 5"/>
                    <a:gd name="T14" fmla="*/ 11 w 11"/>
                    <a:gd name="T15" fmla="*/ 4 h 5"/>
                    <a:gd name="T16" fmla="*/ 11 w 11"/>
                    <a:gd name="T17" fmla="*/ 2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2"/>
                      </a:lnTo>
                      <a:lnTo>
                        <a:pt x="0" y="4"/>
                      </a:lnTo>
                      <a:lnTo>
                        <a:pt x="2" y="5"/>
                      </a:lnTo>
                      <a:lnTo>
                        <a:pt x="7" y="5"/>
                      </a:lnTo>
                      <a:lnTo>
                        <a:pt x="9" y="5"/>
                      </a:lnTo>
                      <a:lnTo>
                        <a:pt x="11" y="4"/>
                      </a:lnTo>
                      <a:lnTo>
                        <a:pt x="11" y="2"/>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53" name="Freeform 153">
                  <a:extLst>
                    <a:ext uri="{FF2B5EF4-FFF2-40B4-BE49-F238E27FC236}">
                      <a16:creationId xmlns:a16="http://schemas.microsoft.com/office/drawing/2014/main" id="{8D0BA20E-1E85-4E9A-A79B-321C8E31812D}"/>
                    </a:ext>
                  </a:extLst>
                </p:cNvPr>
                <p:cNvSpPr>
                  <a:spLocks/>
                </p:cNvSpPr>
                <p:nvPr/>
              </p:nvSpPr>
              <p:spPr bwMode="auto">
                <a:xfrm>
                  <a:off x="2789"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54" name="Freeform 154">
                  <a:extLst>
                    <a:ext uri="{FF2B5EF4-FFF2-40B4-BE49-F238E27FC236}">
                      <a16:creationId xmlns:a16="http://schemas.microsoft.com/office/drawing/2014/main" id="{69392C76-1E35-422C-B3CC-94F751497620}"/>
                    </a:ext>
                  </a:extLst>
                </p:cNvPr>
                <p:cNvSpPr>
                  <a:spLocks/>
                </p:cNvSpPr>
                <p:nvPr/>
              </p:nvSpPr>
              <p:spPr bwMode="auto">
                <a:xfrm>
                  <a:off x="2852"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55" name="Freeform 155">
                  <a:extLst>
                    <a:ext uri="{FF2B5EF4-FFF2-40B4-BE49-F238E27FC236}">
                      <a16:creationId xmlns:a16="http://schemas.microsoft.com/office/drawing/2014/main" id="{B4C5464F-BE34-4356-8E0E-2576D65DD2D6}"/>
                    </a:ext>
                  </a:extLst>
                </p:cNvPr>
                <p:cNvSpPr>
                  <a:spLocks/>
                </p:cNvSpPr>
                <p:nvPr/>
              </p:nvSpPr>
              <p:spPr bwMode="auto">
                <a:xfrm>
                  <a:off x="2875"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56" name="Freeform 156">
                  <a:extLst>
                    <a:ext uri="{FF2B5EF4-FFF2-40B4-BE49-F238E27FC236}">
                      <a16:creationId xmlns:a16="http://schemas.microsoft.com/office/drawing/2014/main" id="{1E27058F-3FA1-4B7A-949D-9ADEFB9FF674}"/>
                    </a:ext>
                  </a:extLst>
                </p:cNvPr>
                <p:cNvSpPr>
                  <a:spLocks/>
                </p:cNvSpPr>
                <p:nvPr/>
              </p:nvSpPr>
              <p:spPr bwMode="auto">
                <a:xfrm>
                  <a:off x="2939" y="2516"/>
                  <a:ext cx="11" cy="5"/>
                </a:xfrm>
                <a:custGeom>
                  <a:avLst/>
                  <a:gdLst>
                    <a:gd name="T0" fmla="*/ 3 w 11"/>
                    <a:gd name="T1" fmla="*/ 0 h 5"/>
                    <a:gd name="T2" fmla="*/ 2 w 11"/>
                    <a:gd name="T3" fmla="*/ 0 h 5"/>
                    <a:gd name="T4" fmla="*/ 0 w 11"/>
                    <a:gd name="T5" fmla="*/ 2 h 5"/>
                    <a:gd name="T6" fmla="*/ 0 w 11"/>
                    <a:gd name="T7" fmla="*/ 4 h 5"/>
                    <a:gd name="T8" fmla="*/ 2 w 11"/>
                    <a:gd name="T9" fmla="*/ 5 h 5"/>
                    <a:gd name="T10" fmla="*/ 7 w 11"/>
                    <a:gd name="T11" fmla="*/ 5 h 5"/>
                    <a:gd name="T12" fmla="*/ 9 w 11"/>
                    <a:gd name="T13" fmla="*/ 5 h 5"/>
                    <a:gd name="T14" fmla="*/ 11 w 11"/>
                    <a:gd name="T15" fmla="*/ 4 h 5"/>
                    <a:gd name="T16" fmla="*/ 11 w 11"/>
                    <a:gd name="T17" fmla="*/ 2 h 5"/>
                    <a:gd name="T18" fmla="*/ 9 w 11"/>
                    <a:gd name="T19" fmla="*/ 0 h 5"/>
                    <a:gd name="T20" fmla="*/ 3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3" y="0"/>
                      </a:moveTo>
                      <a:lnTo>
                        <a:pt x="2" y="0"/>
                      </a:lnTo>
                      <a:lnTo>
                        <a:pt x="0" y="2"/>
                      </a:lnTo>
                      <a:lnTo>
                        <a:pt x="0" y="4"/>
                      </a:lnTo>
                      <a:lnTo>
                        <a:pt x="2" y="5"/>
                      </a:lnTo>
                      <a:lnTo>
                        <a:pt x="7" y="5"/>
                      </a:lnTo>
                      <a:lnTo>
                        <a:pt x="9" y="5"/>
                      </a:lnTo>
                      <a:lnTo>
                        <a:pt x="11" y="4"/>
                      </a:lnTo>
                      <a:lnTo>
                        <a:pt x="11" y="2"/>
                      </a:lnTo>
                      <a:lnTo>
                        <a:pt x="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57" name="Freeform 157">
                  <a:extLst>
                    <a:ext uri="{FF2B5EF4-FFF2-40B4-BE49-F238E27FC236}">
                      <a16:creationId xmlns:a16="http://schemas.microsoft.com/office/drawing/2014/main" id="{BC1AC50A-4175-4BBB-B70D-54DCAC926B51}"/>
                    </a:ext>
                  </a:extLst>
                </p:cNvPr>
                <p:cNvSpPr>
                  <a:spLocks/>
                </p:cNvSpPr>
                <p:nvPr/>
              </p:nvSpPr>
              <p:spPr bwMode="auto">
                <a:xfrm>
                  <a:off x="2962" y="2516"/>
                  <a:ext cx="51" cy="5"/>
                </a:xfrm>
                <a:custGeom>
                  <a:avLst/>
                  <a:gdLst>
                    <a:gd name="T0" fmla="*/ 3 w 51"/>
                    <a:gd name="T1" fmla="*/ 0 h 5"/>
                    <a:gd name="T2" fmla="*/ 2 w 51"/>
                    <a:gd name="T3" fmla="*/ 0 h 5"/>
                    <a:gd name="T4" fmla="*/ 0 w 51"/>
                    <a:gd name="T5" fmla="*/ 2 h 5"/>
                    <a:gd name="T6" fmla="*/ 0 w 51"/>
                    <a:gd name="T7" fmla="*/ 4 h 5"/>
                    <a:gd name="T8" fmla="*/ 2 w 51"/>
                    <a:gd name="T9" fmla="*/ 5 h 5"/>
                    <a:gd name="T10" fmla="*/ 48 w 51"/>
                    <a:gd name="T11" fmla="*/ 5 h 5"/>
                    <a:gd name="T12" fmla="*/ 50 w 51"/>
                    <a:gd name="T13" fmla="*/ 5 h 5"/>
                    <a:gd name="T14" fmla="*/ 51 w 51"/>
                    <a:gd name="T15" fmla="*/ 4 h 5"/>
                    <a:gd name="T16" fmla="*/ 51 w 51"/>
                    <a:gd name="T17" fmla="*/ 2 h 5"/>
                    <a:gd name="T18" fmla="*/ 50 w 51"/>
                    <a:gd name="T19" fmla="*/ 0 h 5"/>
                    <a:gd name="T20" fmla="*/ 3 w 5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5"/>
                    <a:gd name="T35" fmla="*/ 51 w 5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5">
                      <a:moveTo>
                        <a:pt x="3" y="0"/>
                      </a:moveTo>
                      <a:lnTo>
                        <a:pt x="2" y="0"/>
                      </a:lnTo>
                      <a:lnTo>
                        <a:pt x="0" y="2"/>
                      </a:lnTo>
                      <a:lnTo>
                        <a:pt x="0" y="4"/>
                      </a:lnTo>
                      <a:lnTo>
                        <a:pt x="2" y="5"/>
                      </a:lnTo>
                      <a:lnTo>
                        <a:pt x="48" y="5"/>
                      </a:lnTo>
                      <a:lnTo>
                        <a:pt x="50" y="5"/>
                      </a:lnTo>
                      <a:lnTo>
                        <a:pt x="51" y="4"/>
                      </a:lnTo>
                      <a:lnTo>
                        <a:pt x="51" y="2"/>
                      </a:lnTo>
                      <a:lnTo>
                        <a:pt x="50"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58" name="Freeform 158">
                  <a:extLst>
                    <a:ext uri="{FF2B5EF4-FFF2-40B4-BE49-F238E27FC236}">
                      <a16:creationId xmlns:a16="http://schemas.microsoft.com/office/drawing/2014/main" id="{3B57207A-248D-4F58-8429-FD9B7426DF64}"/>
                    </a:ext>
                  </a:extLst>
                </p:cNvPr>
                <p:cNvSpPr>
                  <a:spLocks/>
                </p:cNvSpPr>
                <p:nvPr/>
              </p:nvSpPr>
              <p:spPr bwMode="auto">
                <a:xfrm>
                  <a:off x="3025"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59" name="Freeform 159">
                  <a:extLst>
                    <a:ext uri="{FF2B5EF4-FFF2-40B4-BE49-F238E27FC236}">
                      <a16:creationId xmlns:a16="http://schemas.microsoft.com/office/drawing/2014/main" id="{0F2B59E6-FE28-408A-9AB6-E81B4C7DABA9}"/>
                    </a:ext>
                  </a:extLst>
                </p:cNvPr>
                <p:cNvSpPr>
                  <a:spLocks/>
                </p:cNvSpPr>
                <p:nvPr/>
              </p:nvSpPr>
              <p:spPr bwMode="auto">
                <a:xfrm>
                  <a:off x="3048"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60" name="Freeform 160">
                  <a:extLst>
                    <a:ext uri="{FF2B5EF4-FFF2-40B4-BE49-F238E27FC236}">
                      <a16:creationId xmlns:a16="http://schemas.microsoft.com/office/drawing/2014/main" id="{C792BDBD-D038-44D3-8EDA-49EBC6F3B912}"/>
                    </a:ext>
                  </a:extLst>
                </p:cNvPr>
                <p:cNvSpPr>
                  <a:spLocks/>
                </p:cNvSpPr>
                <p:nvPr/>
              </p:nvSpPr>
              <p:spPr bwMode="auto">
                <a:xfrm>
                  <a:off x="3111"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61" name="Freeform 161">
                  <a:extLst>
                    <a:ext uri="{FF2B5EF4-FFF2-40B4-BE49-F238E27FC236}">
                      <a16:creationId xmlns:a16="http://schemas.microsoft.com/office/drawing/2014/main" id="{8B8B2D4F-3FC6-420E-953F-CAD056B66FDC}"/>
                    </a:ext>
                  </a:extLst>
                </p:cNvPr>
                <p:cNvSpPr>
                  <a:spLocks/>
                </p:cNvSpPr>
                <p:nvPr/>
              </p:nvSpPr>
              <p:spPr bwMode="auto">
                <a:xfrm>
                  <a:off x="3134"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62" name="Freeform 162">
                  <a:extLst>
                    <a:ext uri="{FF2B5EF4-FFF2-40B4-BE49-F238E27FC236}">
                      <a16:creationId xmlns:a16="http://schemas.microsoft.com/office/drawing/2014/main" id="{DABE2F3D-6764-49BF-9BCF-47FAA38032F9}"/>
                    </a:ext>
                  </a:extLst>
                </p:cNvPr>
                <p:cNvSpPr>
                  <a:spLocks/>
                </p:cNvSpPr>
                <p:nvPr/>
              </p:nvSpPr>
              <p:spPr bwMode="auto">
                <a:xfrm>
                  <a:off x="3198" y="2516"/>
                  <a:ext cx="11" cy="5"/>
                </a:xfrm>
                <a:custGeom>
                  <a:avLst/>
                  <a:gdLst>
                    <a:gd name="T0" fmla="*/ 4 w 11"/>
                    <a:gd name="T1" fmla="*/ 0 h 5"/>
                    <a:gd name="T2" fmla="*/ 2 w 11"/>
                    <a:gd name="T3" fmla="*/ 0 h 5"/>
                    <a:gd name="T4" fmla="*/ 0 w 11"/>
                    <a:gd name="T5" fmla="*/ 2 h 5"/>
                    <a:gd name="T6" fmla="*/ 0 w 11"/>
                    <a:gd name="T7" fmla="*/ 4 h 5"/>
                    <a:gd name="T8" fmla="*/ 2 w 11"/>
                    <a:gd name="T9" fmla="*/ 5 h 5"/>
                    <a:gd name="T10" fmla="*/ 7 w 11"/>
                    <a:gd name="T11" fmla="*/ 5 h 5"/>
                    <a:gd name="T12" fmla="*/ 9 w 11"/>
                    <a:gd name="T13" fmla="*/ 5 h 5"/>
                    <a:gd name="T14" fmla="*/ 11 w 11"/>
                    <a:gd name="T15" fmla="*/ 4 h 5"/>
                    <a:gd name="T16" fmla="*/ 11 w 11"/>
                    <a:gd name="T17" fmla="*/ 2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2"/>
                      </a:lnTo>
                      <a:lnTo>
                        <a:pt x="0" y="4"/>
                      </a:lnTo>
                      <a:lnTo>
                        <a:pt x="2" y="5"/>
                      </a:lnTo>
                      <a:lnTo>
                        <a:pt x="7" y="5"/>
                      </a:lnTo>
                      <a:lnTo>
                        <a:pt x="9" y="5"/>
                      </a:lnTo>
                      <a:lnTo>
                        <a:pt x="11" y="4"/>
                      </a:lnTo>
                      <a:lnTo>
                        <a:pt x="11" y="2"/>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63" name="Freeform 163">
                  <a:extLst>
                    <a:ext uri="{FF2B5EF4-FFF2-40B4-BE49-F238E27FC236}">
                      <a16:creationId xmlns:a16="http://schemas.microsoft.com/office/drawing/2014/main" id="{F5D00B88-6F98-4F6C-A3D1-4A4915D2F2A0}"/>
                    </a:ext>
                  </a:extLst>
                </p:cNvPr>
                <p:cNvSpPr>
                  <a:spLocks/>
                </p:cNvSpPr>
                <p:nvPr/>
              </p:nvSpPr>
              <p:spPr bwMode="auto">
                <a:xfrm>
                  <a:off x="3221"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64" name="Freeform 164">
                  <a:extLst>
                    <a:ext uri="{FF2B5EF4-FFF2-40B4-BE49-F238E27FC236}">
                      <a16:creationId xmlns:a16="http://schemas.microsoft.com/office/drawing/2014/main" id="{92AC5350-A143-49FE-B72D-DB5DCA7EB94F}"/>
                    </a:ext>
                  </a:extLst>
                </p:cNvPr>
                <p:cNvSpPr>
                  <a:spLocks/>
                </p:cNvSpPr>
                <p:nvPr/>
              </p:nvSpPr>
              <p:spPr bwMode="auto">
                <a:xfrm>
                  <a:off x="3284"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65" name="Freeform 165">
                  <a:extLst>
                    <a:ext uri="{FF2B5EF4-FFF2-40B4-BE49-F238E27FC236}">
                      <a16:creationId xmlns:a16="http://schemas.microsoft.com/office/drawing/2014/main" id="{390ABE10-1E95-478C-BF81-3623F8B203EE}"/>
                    </a:ext>
                  </a:extLst>
                </p:cNvPr>
                <p:cNvSpPr>
                  <a:spLocks/>
                </p:cNvSpPr>
                <p:nvPr/>
              </p:nvSpPr>
              <p:spPr bwMode="auto">
                <a:xfrm>
                  <a:off x="3307"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66" name="Freeform 166">
                  <a:extLst>
                    <a:ext uri="{FF2B5EF4-FFF2-40B4-BE49-F238E27FC236}">
                      <a16:creationId xmlns:a16="http://schemas.microsoft.com/office/drawing/2014/main" id="{25479C76-0205-45FB-995A-97430FFC62BE}"/>
                    </a:ext>
                  </a:extLst>
                </p:cNvPr>
                <p:cNvSpPr>
                  <a:spLocks/>
                </p:cNvSpPr>
                <p:nvPr/>
              </p:nvSpPr>
              <p:spPr bwMode="auto">
                <a:xfrm>
                  <a:off x="3371" y="2516"/>
                  <a:ext cx="11" cy="5"/>
                </a:xfrm>
                <a:custGeom>
                  <a:avLst/>
                  <a:gdLst>
                    <a:gd name="T0" fmla="*/ 3 w 11"/>
                    <a:gd name="T1" fmla="*/ 0 h 5"/>
                    <a:gd name="T2" fmla="*/ 2 w 11"/>
                    <a:gd name="T3" fmla="*/ 0 h 5"/>
                    <a:gd name="T4" fmla="*/ 0 w 11"/>
                    <a:gd name="T5" fmla="*/ 2 h 5"/>
                    <a:gd name="T6" fmla="*/ 0 w 11"/>
                    <a:gd name="T7" fmla="*/ 4 h 5"/>
                    <a:gd name="T8" fmla="*/ 2 w 11"/>
                    <a:gd name="T9" fmla="*/ 5 h 5"/>
                    <a:gd name="T10" fmla="*/ 7 w 11"/>
                    <a:gd name="T11" fmla="*/ 5 h 5"/>
                    <a:gd name="T12" fmla="*/ 9 w 11"/>
                    <a:gd name="T13" fmla="*/ 5 h 5"/>
                    <a:gd name="T14" fmla="*/ 11 w 11"/>
                    <a:gd name="T15" fmla="*/ 4 h 5"/>
                    <a:gd name="T16" fmla="*/ 11 w 11"/>
                    <a:gd name="T17" fmla="*/ 2 h 5"/>
                    <a:gd name="T18" fmla="*/ 9 w 11"/>
                    <a:gd name="T19" fmla="*/ 0 h 5"/>
                    <a:gd name="T20" fmla="*/ 3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3" y="0"/>
                      </a:moveTo>
                      <a:lnTo>
                        <a:pt x="2" y="0"/>
                      </a:lnTo>
                      <a:lnTo>
                        <a:pt x="0" y="2"/>
                      </a:lnTo>
                      <a:lnTo>
                        <a:pt x="0" y="4"/>
                      </a:lnTo>
                      <a:lnTo>
                        <a:pt x="2" y="5"/>
                      </a:lnTo>
                      <a:lnTo>
                        <a:pt x="7" y="5"/>
                      </a:lnTo>
                      <a:lnTo>
                        <a:pt x="9" y="5"/>
                      </a:lnTo>
                      <a:lnTo>
                        <a:pt x="11" y="4"/>
                      </a:lnTo>
                      <a:lnTo>
                        <a:pt x="11" y="2"/>
                      </a:lnTo>
                      <a:lnTo>
                        <a:pt x="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67" name="Freeform 167">
                  <a:extLst>
                    <a:ext uri="{FF2B5EF4-FFF2-40B4-BE49-F238E27FC236}">
                      <a16:creationId xmlns:a16="http://schemas.microsoft.com/office/drawing/2014/main" id="{FFBA03CE-A002-4973-9A9C-90C652ADAFE3}"/>
                    </a:ext>
                  </a:extLst>
                </p:cNvPr>
                <p:cNvSpPr>
                  <a:spLocks/>
                </p:cNvSpPr>
                <p:nvPr/>
              </p:nvSpPr>
              <p:spPr bwMode="auto">
                <a:xfrm>
                  <a:off x="3394" y="2516"/>
                  <a:ext cx="52" cy="5"/>
                </a:xfrm>
                <a:custGeom>
                  <a:avLst/>
                  <a:gdLst>
                    <a:gd name="T0" fmla="*/ 3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3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3" y="0"/>
                      </a:moveTo>
                      <a:lnTo>
                        <a:pt x="2" y="0"/>
                      </a:lnTo>
                      <a:lnTo>
                        <a:pt x="0" y="2"/>
                      </a:lnTo>
                      <a:lnTo>
                        <a:pt x="0" y="4"/>
                      </a:lnTo>
                      <a:lnTo>
                        <a:pt x="2" y="5"/>
                      </a:lnTo>
                      <a:lnTo>
                        <a:pt x="48" y="5"/>
                      </a:lnTo>
                      <a:lnTo>
                        <a:pt x="50" y="5"/>
                      </a:lnTo>
                      <a:lnTo>
                        <a:pt x="52" y="4"/>
                      </a:lnTo>
                      <a:lnTo>
                        <a:pt x="52" y="2"/>
                      </a:lnTo>
                      <a:lnTo>
                        <a:pt x="50"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68" name="Freeform 168">
                  <a:extLst>
                    <a:ext uri="{FF2B5EF4-FFF2-40B4-BE49-F238E27FC236}">
                      <a16:creationId xmlns:a16="http://schemas.microsoft.com/office/drawing/2014/main" id="{5778C902-0F51-480B-AADB-0A44CC1C5C8E}"/>
                    </a:ext>
                  </a:extLst>
                </p:cNvPr>
                <p:cNvSpPr>
                  <a:spLocks/>
                </p:cNvSpPr>
                <p:nvPr/>
              </p:nvSpPr>
              <p:spPr bwMode="auto">
                <a:xfrm>
                  <a:off x="3457"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69" name="Freeform 169">
                  <a:extLst>
                    <a:ext uri="{FF2B5EF4-FFF2-40B4-BE49-F238E27FC236}">
                      <a16:creationId xmlns:a16="http://schemas.microsoft.com/office/drawing/2014/main" id="{1B5B5695-26AD-43E7-9F39-3B6D674676D2}"/>
                    </a:ext>
                  </a:extLst>
                </p:cNvPr>
                <p:cNvSpPr>
                  <a:spLocks/>
                </p:cNvSpPr>
                <p:nvPr/>
              </p:nvSpPr>
              <p:spPr bwMode="auto">
                <a:xfrm>
                  <a:off x="3480"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70" name="Freeform 170">
                  <a:extLst>
                    <a:ext uri="{FF2B5EF4-FFF2-40B4-BE49-F238E27FC236}">
                      <a16:creationId xmlns:a16="http://schemas.microsoft.com/office/drawing/2014/main" id="{CA61EBDA-2F70-4BE4-985A-E49AB6D134EF}"/>
                    </a:ext>
                  </a:extLst>
                </p:cNvPr>
                <p:cNvSpPr>
                  <a:spLocks/>
                </p:cNvSpPr>
                <p:nvPr/>
              </p:nvSpPr>
              <p:spPr bwMode="auto">
                <a:xfrm>
                  <a:off x="3543"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71" name="Freeform 171">
                  <a:extLst>
                    <a:ext uri="{FF2B5EF4-FFF2-40B4-BE49-F238E27FC236}">
                      <a16:creationId xmlns:a16="http://schemas.microsoft.com/office/drawing/2014/main" id="{960CFF79-461C-4A91-82CA-0A01EA61C86C}"/>
                    </a:ext>
                  </a:extLst>
                </p:cNvPr>
                <p:cNvSpPr>
                  <a:spLocks/>
                </p:cNvSpPr>
                <p:nvPr/>
              </p:nvSpPr>
              <p:spPr bwMode="auto">
                <a:xfrm>
                  <a:off x="3566"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72" name="Freeform 172">
                  <a:extLst>
                    <a:ext uri="{FF2B5EF4-FFF2-40B4-BE49-F238E27FC236}">
                      <a16:creationId xmlns:a16="http://schemas.microsoft.com/office/drawing/2014/main" id="{D03CDCB1-3F6E-44AB-BDA3-4FA2932D196B}"/>
                    </a:ext>
                  </a:extLst>
                </p:cNvPr>
                <p:cNvSpPr>
                  <a:spLocks/>
                </p:cNvSpPr>
                <p:nvPr/>
              </p:nvSpPr>
              <p:spPr bwMode="auto">
                <a:xfrm>
                  <a:off x="3630" y="2516"/>
                  <a:ext cx="11" cy="5"/>
                </a:xfrm>
                <a:custGeom>
                  <a:avLst/>
                  <a:gdLst>
                    <a:gd name="T0" fmla="*/ 4 w 11"/>
                    <a:gd name="T1" fmla="*/ 0 h 5"/>
                    <a:gd name="T2" fmla="*/ 2 w 11"/>
                    <a:gd name="T3" fmla="*/ 0 h 5"/>
                    <a:gd name="T4" fmla="*/ 0 w 11"/>
                    <a:gd name="T5" fmla="*/ 2 h 5"/>
                    <a:gd name="T6" fmla="*/ 0 w 11"/>
                    <a:gd name="T7" fmla="*/ 4 h 5"/>
                    <a:gd name="T8" fmla="*/ 2 w 11"/>
                    <a:gd name="T9" fmla="*/ 5 h 5"/>
                    <a:gd name="T10" fmla="*/ 8 w 11"/>
                    <a:gd name="T11" fmla="*/ 5 h 5"/>
                    <a:gd name="T12" fmla="*/ 9 w 11"/>
                    <a:gd name="T13" fmla="*/ 5 h 5"/>
                    <a:gd name="T14" fmla="*/ 11 w 11"/>
                    <a:gd name="T15" fmla="*/ 4 h 5"/>
                    <a:gd name="T16" fmla="*/ 11 w 11"/>
                    <a:gd name="T17" fmla="*/ 2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2"/>
                      </a:lnTo>
                      <a:lnTo>
                        <a:pt x="0" y="4"/>
                      </a:lnTo>
                      <a:lnTo>
                        <a:pt x="2" y="5"/>
                      </a:lnTo>
                      <a:lnTo>
                        <a:pt x="8" y="5"/>
                      </a:lnTo>
                      <a:lnTo>
                        <a:pt x="9" y="5"/>
                      </a:lnTo>
                      <a:lnTo>
                        <a:pt x="11" y="4"/>
                      </a:lnTo>
                      <a:lnTo>
                        <a:pt x="11" y="2"/>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73" name="Freeform 173">
                  <a:extLst>
                    <a:ext uri="{FF2B5EF4-FFF2-40B4-BE49-F238E27FC236}">
                      <a16:creationId xmlns:a16="http://schemas.microsoft.com/office/drawing/2014/main" id="{53D60359-490D-4DBD-A1BD-B9940E478F0D}"/>
                    </a:ext>
                  </a:extLst>
                </p:cNvPr>
                <p:cNvSpPr>
                  <a:spLocks/>
                </p:cNvSpPr>
                <p:nvPr/>
              </p:nvSpPr>
              <p:spPr bwMode="auto">
                <a:xfrm>
                  <a:off x="3653"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74" name="Freeform 174">
                  <a:extLst>
                    <a:ext uri="{FF2B5EF4-FFF2-40B4-BE49-F238E27FC236}">
                      <a16:creationId xmlns:a16="http://schemas.microsoft.com/office/drawing/2014/main" id="{2FD6CD63-1EAA-43D6-B136-187E4967DA5E}"/>
                    </a:ext>
                  </a:extLst>
                </p:cNvPr>
                <p:cNvSpPr>
                  <a:spLocks/>
                </p:cNvSpPr>
                <p:nvPr/>
              </p:nvSpPr>
              <p:spPr bwMode="auto">
                <a:xfrm>
                  <a:off x="3716"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75" name="Freeform 175">
                  <a:extLst>
                    <a:ext uri="{FF2B5EF4-FFF2-40B4-BE49-F238E27FC236}">
                      <a16:creationId xmlns:a16="http://schemas.microsoft.com/office/drawing/2014/main" id="{606D85A3-423A-48E1-AED2-FBA917A5BB62}"/>
                    </a:ext>
                  </a:extLst>
                </p:cNvPr>
                <p:cNvSpPr>
                  <a:spLocks/>
                </p:cNvSpPr>
                <p:nvPr/>
              </p:nvSpPr>
              <p:spPr bwMode="auto">
                <a:xfrm>
                  <a:off x="3739"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76" name="Freeform 176">
                  <a:extLst>
                    <a:ext uri="{FF2B5EF4-FFF2-40B4-BE49-F238E27FC236}">
                      <a16:creationId xmlns:a16="http://schemas.microsoft.com/office/drawing/2014/main" id="{ECC62BFD-7421-4884-A9A1-05E71338531D}"/>
                    </a:ext>
                  </a:extLst>
                </p:cNvPr>
                <p:cNvSpPr>
                  <a:spLocks/>
                </p:cNvSpPr>
                <p:nvPr/>
              </p:nvSpPr>
              <p:spPr bwMode="auto">
                <a:xfrm>
                  <a:off x="3803" y="2516"/>
                  <a:ext cx="11" cy="5"/>
                </a:xfrm>
                <a:custGeom>
                  <a:avLst/>
                  <a:gdLst>
                    <a:gd name="T0" fmla="*/ 3 w 11"/>
                    <a:gd name="T1" fmla="*/ 0 h 5"/>
                    <a:gd name="T2" fmla="*/ 2 w 11"/>
                    <a:gd name="T3" fmla="*/ 0 h 5"/>
                    <a:gd name="T4" fmla="*/ 0 w 11"/>
                    <a:gd name="T5" fmla="*/ 2 h 5"/>
                    <a:gd name="T6" fmla="*/ 0 w 11"/>
                    <a:gd name="T7" fmla="*/ 4 h 5"/>
                    <a:gd name="T8" fmla="*/ 2 w 11"/>
                    <a:gd name="T9" fmla="*/ 5 h 5"/>
                    <a:gd name="T10" fmla="*/ 7 w 11"/>
                    <a:gd name="T11" fmla="*/ 5 h 5"/>
                    <a:gd name="T12" fmla="*/ 9 w 11"/>
                    <a:gd name="T13" fmla="*/ 5 h 5"/>
                    <a:gd name="T14" fmla="*/ 11 w 11"/>
                    <a:gd name="T15" fmla="*/ 4 h 5"/>
                    <a:gd name="T16" fmla="*/ 11 w 11"/>
                    <a:gd name="T17" fmla="*/ 2 h 5"/>
                    <a:gd name="T18" fmla="*/ 9 w 11"/>
                    <a:gd name="T19" fmla="*/ 0 h 5"/>
                    <a:gd name="T20" fmla="*/ 3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3" y="0"/>
                      </a:moveTo>
                      <a:lnTo>
                        <a:pt x="2" y="0"/>
                      </a:lnTo>
                      <a:lnTo>
                        <a:pt x="0" y="2"/>
                      </a:lnTo>
                      <a:lnTo>
                        <a:pt x="0" y="4"/>
                      </a:lnTo>
                      <a:lnTo>
                        <a:pt x="2" y="5"/>
                      </a:lnTo>
                      <a:lnTo>
                        <a:pt x="7" y="5"/>
                      </a:lnTo>
                      <a:lnTo>
                        <a:pt x="9" y="5"/>
                      </a:lnTo>
                      <a:lnTo>
                        <a:pt x="11" y="4"/>
                      </a:lnTo>
                      <a:lnTo>
                        <a:pt x="11" y="2"/>
                      </a:lnTo>
                      <a:lnTo>
                        <a:pt x="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77" name="Freeform 177">
                  <a:extLst>
                    <a:ext uri="{FF2B5EF4-FFF2-40B4-BE49-F238E27FC236}">
                      <a16:creationId xmlns:a16="http://schemas.microsoft.com/office/drawing/2014/main" id="{F913C3B6-0BF1-4F5F-86B8-58D3CB790337}"/>
                    </a:ext>
                  </a:extLst>
                </p:cNvPr>
                <p:cNvSpPr>
                  <a:spLocks/>
                </p:cNvSpPr>
                <p:nvPr/>
              </p:nvSpPr>
              <p:spPr bwMode="auto">
                <a:xfrm>
                  <a:off x="3826"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78" name="Freeform 178">
                  <a:extLst>
                    <a:ext uri="{FF2B5EF4-FFF2-40B4-BE49-F238E27FC236}">
                      <a16:creationId xmlns:a16="http://schemas.microsoft.com/office/drawing/2014/main" id="{1E8C0633-0FCC-41EE-86F9-7BC66ACE4A87}"/>
                    </a:ext>
                  </a:extLst>
                </p:cNvPr>
                <p:cNvSpPr>
                  <a:spLocks/>
                </p:cNvSpPr>
                <p:nvPr/>
              </p:nvSpPr>
              <p:spPr bwMode="auto">
                <a:xfrm>
                  <a:off x="3889"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79" name="Freeform 179">
                  <a:extLst>
                    <a:ext uri="{FF2B5EF4-FFF2-40B4-BE49-F238E27FC236}">
                      <a16:creationId xmlns:a16="http://schemas.microsoft.com/office/drawing/2014/main" id="{D05836AD-238B-4371-9BF6-EF4A2CB07DF1}"/>
                    </a:ext>
                  </a:extLst>
                </p:cNvPr>
                <p:cNvSpPr>
                  <a:spLocks/>
                </p:cNvSpPr>
                <p:nvPr/>
              </p:nvSpPr>
              <p:spPr bwMode="auto">
                <a:xfrm>
                  <a:off x="3912"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80" name="Freeform 180">
                  <a:extLst>
                    <a:ext uri="{FF2B5EF4-FFF2-40B4-BE49-F238E27FC236}">
                      <a16:creationId xmlns:a16="http://schemas.microsoft.com/office/drawing/2014/main" id="{EBB4F095-7655-439E-AF04-1F70EE4B2591}"/>
                    </a:ext>
                  </a:extLst>
                </p:cNvPr>
                <p:cNvSpPr>
                  <a:spLocks/>
                </p:cNvSpPr>
                <p:nvPr/>
              </p:nvSpPr>
              <p:spPr bwMode="auto">
                <a:xfrm>
                  <a:off x="3975"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81" name="Freeform 181">
                  <a:extLst>
                    <a:ext uri="{FF2B5EF4-FFF2-40B4-BE49-F238E27FC236}">
                      <a16:creationId xmlns:a16="http://schemas.microsoft.com/office/drawing/2014/main" id="{21CCEB42-F6BD-472D-AC07-65112FA50B7B}"/>
                    </a:ext>
                  </a:extLst>
                </p:cNvPr>
                <p:cNvSpPr>
                  <a:spLocks/>
                </p:cNvSpPr>
                <p:nvPr/>
              </p:nvSpPr>
              <p:spPr bwMode="auto">
                <a:xfrm>
                  <a:off x="3999" y="2516"/>
                  <a:ext cx="51" cy="5"/>
                </a:xfrm>
                <a:custGeom>
                  <a:avLst/>
                  <a:gdLst>
                    <a:gd name="T0" fmla="*/ 3 w 51"/>
                    <a:gd name="T1" fmla="*/ 0 h 5"/>
                    <a:gd name="T2" fmla="*/ 1 w 51"/>
                    <a:gd name="T3" fmla="*/ 0 h 5"/>
                    <a:gd name="T4" fmla="*/ 0 w 51"/>
                    <a:gd name="T5" fmla="*/ 2 h 5"/>
                    <a:gd name="T6" fmla="*/ 0 w 51"/>
                    <a:gd name="T7" fmla="*/ 4 h 5"/>
                    <a:gd name="T8" fmla="*/ 1 w 51"/>
                    <a:gd name="T9" fmla="*/ 5 h 5"/>
                    <a:gd name="T10" fmla="*/ 48 w 51"/>
                    <a:gd name="T11" fmla="*/ 5 h 5"/>
                    <a:gd name="T12" fmla="*/ 49 w 51"/>
                    <a:gd name="T13" fmla="*/ 5 h 5"/>
                    <a:gd name="T14" fmla="*/ 51 w 51"/>
                    <a:gd name="T15" fmla="*/ 4 h 5"/>
                    <a:gd name="T16" fmla="*/ 51 w 51"/>
                    <a:gd name="T17" fmla="*/ 2 h 5"/>
                    <a:gd name="T18" fmla="*/ 49 w 51"/>
                    <a:gd name="T19" fmla="*/ 0 h 5"/>
                    <a:gd name="T20" fmla="*/ 3 w 5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5"/>
                    <a:gd name="T35" fmla="*/ 51 w 5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5">
                      <a:moveTo>
                        <a:pt x="3" y="0"/>
                      </a:moveTo>
                      <a:lnTo>
                        <a:pt x="1" y="0"/>
                      </a:lnTo>
                      <a:lnTo>
                        <a:pt x="0" y="2"/>
                      </a:lnTo>
                      <a:lnTo>
                        <a:pt x="0" y="4"/>
                      </a:lnTo>
                      <a:lnTo>
                        <a:pt x="1" y="5"/>
                      </a:lnTo>
                      <a:lnTo>
                        <a:pt x="48" y="5"/>
                      </a:lnTo>
                      <a:lnTo>
                        <a:pt x="49" y="5"/>
                      </a:lnTo>
                      <a:lnTo>
                        <a:pt x="51" y="4"/>
                      </a:lnTo>
                      <a:lnTo>
                        <a:pt x="51" y="2"/>
                      </a:lnTo>
                      <a:lnTo>
                        <a:pt x="4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82" name="Freeform 182">
                  <a:extLst>
                    <a:ext uri="{FF2B5EF4-FFF2-40B4-BE49-F238E27FC236}">
                      <a16:creationId xmlns:a16="http://schemas.microsoft.com/office/drawing/2014/main" id="{CB3FC5F3-D110-4ADD-8152-91703B638BD7}"/>
                    </a:ext>
                  </a:extLst>
                </p:cNvPr>
                <p:cNvSpPr>
                  <a:spLocks/>
                </p:cNvSpPr>
                <p:nvPr/>
              </p:nvSpPr>
              <p:spPr bwMode="auto">
                <a:xfrm>
                  <a:off x="4062" y="2516"/>
                  <a:ext cx="11" cy="5"/>
                </a:xfrm>
                <a:custGeom>
                  <a:avLst/>
                  <a:gdLst>
                    <a:gd name="T0" fmla="*/ 4 w 11"/>
                    <a:gd name="T1" fmla="*/ 0 h 5"/>
                    <a:gd name="T2" fmla="*/ 2 w 11"/>
                    <a:gd name="T3" fmla="*/ 0 h 5"/>
                    <a:gd name="T4" fmla="*/ 0 w 11"/>
                    <a:gd name="T5" fmla="*/ 2 h 5"/>
                    <a:gd name="T6" fmla="*/ 0 w 11"/>
                    <a:gd name="T7" fmla="*/ 4 h 5"/>
                    <a:gd name="T8" fmla="*/ 2 w 11"/>
                    <a:gd name="T9" fmla="*/ 5 h 5"/>
                    <a:gd name="T10" fmla="*/ 8 w 11"/>
                    <a:gd name="T11" fmla="*/ 5 h 5"/>
                    <a:gd name="T12" fmla="*/ 9 w 11"/>
                    <a:gd name="T13" fmla="*/ 5 h 5"/>
                    <a:gd name="T14" fmla="*/ 11 w 11"/>
                    <a:gd name="T15" fmla="*/ 4 h 5"/>
                    <a:gd name="T16" fmla="*/ 11 w 11"/>
                    <a:gd name="T17" fmla="*/ 2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2"/>
                      </a:lnTo>
                      <a:lnTo>
                        <a:pt x="0" y="4"/>
                      </a:lnTo>
                      <a:lnTo>
                        <a:pt x="2" y="5"/>
                      </a:lnTo>
                      <a:lnTo>
                        <a:pt x="8" y="5"/>
                      </a:lnTo>
                      <a:lnTo>
                        <a:pt x="9" y="5"/>
                      </a:lnTo>
                      <a:lnTo>
                        <a:pt x="11" y="4"/>
                      </a:lnTo>
                      <a:lnTo>
                        <a:pt x="11" y="2"/>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83" name="Freeform 183">
                  <a:extLst>
                    <a:ext uri="{FF2B5EF4-FFF2-40B4-BE49-F238E27FC236}">
                      <a16:creationId xmlns:a16="http://schemas.microsoft.com/office/drawing/2014/main" id="{7FCFAA46-E41D-406A-A501-D3526031BF52}"/>
                    </a:ext>
                  </a:extLst>
                </p:cNvPr>
                <p:cNvSpPr>
                  <a:spLocks/>
                </p:cNvSpPr>
                <p:nvPr/>
              </p:nvSpPr>
              <p:spPr bwMode="auto">
                <a:xfrm>
                  <a:off x="4085"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84" name="Freeform 184">
                  <a:extLst>
                    <a:ext uri="{FF2B5EF4-FFF2-40B4-BE49-F238E27FC236}">
                      <a16:creationId xmlns:a16="http://schemas.microsoft.com/office/drawing/2014/main" id="{10B2A511-B436-4E0D-AD66-AEF62CF6D86D}"/>
                    </a:ext>
                  </a:extLst>
                </p:cNvPr>
                <p:cNvSpPr>
                  <a:spLocks/>
                </p:cNvSpPr>
                <p:nvPr/>
              </p:nvSpPr>
              <p:spPr bwMode="auto">
                <a:xfrm>
                  <a:off x="4148"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85" name="Freeform 185">
                  <a:extLst>
                    <a:ext uri="{FF2B5EF4-FFF2-40B4-BE49-F238E27FC236}">
                      <a16:creationId xmlns:a16="http://schemas.microsoft.com/office/drawing/2014/main" id="{E7C94FE0-BEB8-4FDD-A306-A17D01C093DA}"/>
                    </a:ext>
                  </a:extLst>
                </p:cNvPr>
                <p:cNvSpPr>
                  <a:spLocks/>
                </p:cNvSpPr>
                <p:nvPr/>
              </p:nvSpPr>
              <p:spPr bwMode="auto">
                <a:xfrm>
                  <a:off x="4171"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86" name="Freeform 186">
                  <a:extLst>
                    <a:ext uri="{FF2B5EF4-FFF2-40B4-BE49-F238E27FC236}">
                      <a16:creationId xmlns:a16="http://schemas.microsoft.com/office/drawing/2014/main" id="{4779EC57-2C9E-4237-B49A-66CC3F96043B}"/>
                    </a:ext>
                  </a:extLst>
                </p:cNvPr>
                <p:cNvSpPr>
                  <a:spLocks/>
                </p:cNvSpPr>
                <p:nvPr/>
              </p:nvSpPr>
              <p:spPr bwMode="auto">
                <a:xfrm>
                  <a:off x="4235" y="2516"/>
                  <a:ext cx="11" cy="5"/>
                </a:xfrm>
                <a:custGeom>
                  <a:avLst/>
                  <a:gdLst>
                    <a:gd name="T0" fmla="*/ 4 w 11"/>
                    <a:gd name="T1" fmla="*/ 0 h 5"/>
                    <a:gd name="T2" fmla="*/ 2 w 11"/>
                    <a:gd name="T3" fmla="*/ 0 h 5"/>
                    <a:gd name="T4" fmla="*/ 0 w 11"/>
                    <a:gd name="T5" fmla="*/ 2 h 5"/>
                    <a:gd name="T6" fmla="*/ 0 w 11"/>
                    <a:gd name="T7" fmla="*/ 4 h 5"/>
                    <a:gd name="T8" fmla="*/ 2 w 11"/>
                    <a:gd name="T9" fmla="*/ 5 h 5"/>
                    <a:gd name="T10" fmla="*/ 7 w 11"/>
                    <a:gd name="T11" fmla="*/ 5 h 5"/>
                    <a:gd name="T12" fmla="*/ 9 w 11"/>
                    <a:gd name="T13" fmla="*/ 5 h 5"/>
                    <a:gd name="T14" fmla="*/ 11 w 11"/>
                    <a:gd name="T15" fmla="*/ 4 h 5"/>
                    <a:gd name="T16" fmla="*/ 11 w 11"/>
                    <a:gd name="T17" fmla="*/ 2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2"/>
                      </a:lnTo>
                      <a:lnTo>
                        <a:pt x="0" y="4"/>
                      </a:lnTo>
                      <a:lnTo>
                        <a:pt x="2" y="5"/>
                      </a:lnTo>
                      <a:lnTo>
                        <a:pt x="7" y="5"/>
                      </a:lnTo>
                      <a:lnTo>
                        <a:pt x="9" y="5"/>
                      </a:lnTo>
                      <a:lnTo>
                        <a:pt x="11" y="4"/>
                      </a:lnTo>
                      <a:lnTo>
                        <a:pt x="11" y="2"/>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87" name="Freeform 187">
                  <a:extLst>
                    <a:ext uri="{FF2B5EF4-FFF2-40B4-BE49-F238E27FC236}">
                      <a16:creationId xmlns:a16="http://schemas.microsoft.com/office/drawing/2014/main" id="{05A7C33B-FD5C-4D87-81C7-A54AC5004111}"/>
                    </a:ext>
                  </a:extLst>
                </p:cNvPr>
                <p:cNvSpPr>
                  <a:spLocks/>
                </p:cNvSpPr>
                <p:nvPr/>
              </p:nvSpPr>
              <p:spPr bwMode="auto">
                <a:xfrm>
                  <a:off x="4258"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88" name="Freeform 188">
                  <a:extLst>
                    <a:ext uri="{FF2B5EF4-FFF2-40B4-BE49-F238E27FC236}">
                      <a16:creationId xmlns:a16="http://schemas.microsoft.com/office/drawing/2014/main" id="{B6D04BCA-B63E-4837-8AFF-0F3C7037084F}"/>
                    </a:ext>
                  </a:extLst>
                </p:cNvPr>
                <p:cNvSpPr>
                  <a:spLocks/>
                </p:cNvSpPr>
                <p:nvPr/>
              </p:nvSpPr>
              <p:spPr bwMode="auto">
                <a:xfrm>
                  <a:off x="4321"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89" name="Freeform 189">
                  <a:extLst>
                    <a:ext uri="{FF2B5EF4-FFF2-40B4-BE49-F238E27FC236}">
                      <a16:creationId xmlns:a16="http://schemas.microsoft.com/office/drawing/2014/main" id="{7902EE5D-DF53-44DB-9516-02B3D475E504}"/>
                    </a:ext>
                  </a:extLst>
                </p:cNvPr>
                <p:cNvSpPr>
                  <a:spLocks/>
                </p:cNvSpPr>
                <p:nvPr/>
              </p:nvSpPr>
              <p:spPr bwMode="auto">
                <a:xfrm>
                  <a:off x="4344"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90" name="Freeform 190">
                  <a:extLst>
                    <a:ext uri="{FF2B5EF4-FFF2-40B4-BE49-F238E27FC236}">
                      <a16:creationId xmlns:a16="http://schemas.microsoft.com/office/drawing/2014/main" id="{0D1B5EA4-6040-4A32-BE73-E549AC1B9379}"/>
                    </a:ext>
                  </a:extLst>
                </p:cNvPr>
                <p:cNvSpPr>
                  <a:spLocks/>
                </p:cNvSpPr>
                <p:nvPr/>
              </p:nvSpPr>
              <p:spPr bwMode="auto">
                <a:xfrm>
                  <a:off x="4407"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91" name="Freeform 191">
                  <a:extLst>
                    <a:ext uri="{FF2B5EF4-FFF2-40B4-BE49-F238E27FC236}">
                      <a16:creationId xmlns:a16="http://schemas.microsoft.com/office/drawing/2014/main" id="{4206955C-20EB-4566-B0AE-6499B6481828}"/>
                    </a:ext>
                  </a:extLst>
                </p:cNvPr>
                <p:cNvSpPr>
                  <a:spLocks/>
                </p:cNvSpPr>
                <p:nvPr/>
              </p:nvSpPr>
              <p:spPr bwMode="auto">
                <a:xfrm>
                  <a:off x="4431" y="2516"/>
                  <a:ext cx="51" cy="5"/>
                </a:xfrm>
                <a:custGeom>
                  <a:avLst/>
                  <a:gdLst>
                    <a:gd name="T0" fmla="*/ 3 w 51"/>
                    <a:gd name="T1" fmla="*/ 0 h 5"/>
                    <a:gd name="T2" fmla="*/ 1 w 51"/>
                    <a:gd name="T3" fmla="*/ 0 h 5"/>
                    <a:gd name="T4" fmla="*/ 0 w 51"/>
                    <a:gd name="T5" fmla="*/ 2 h 5"/>
                    <a:gd name="T6" fmla="*/ 0 w 51"/>
                    <a:gd name="T7" fmla="*/ 4 h 5"/>
                    <a:gd name="T8" fmla="*/ 1 w 51"/>
                    <a:gd name="T9" fmla="*/ 5 h 5"/>
                    <a:gd name="T10" fmla="*/ 48 w 51"/>
                    <a:gd name="T11" fmla="*/ 5 h 5"/>
                    <a:gd name="T12" fmla="*/ 49 w 51"/>
                    <a:gd name="T13" fmla="*/ 5 h 5"/>
                    <a:gd name="T14" fmla="*/ 51 w 51"/>
                    <a:gd name="T15" fmla="*/ 4 h 5"/>
                    <a:gd name="T16" fmla="*/ 51 w 51"/>
                    <a:gd name="T17" fmla="*/ 2 h 5"/>
                    <a:gd name="T18" fmla="*/ 49 w 51"/>
                    <a:gd name="T19" fmla="*/ 0 h 5"/>
                    <a:gd name="T20" fmla="*/ 3 w 5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5"/>
                    <a:gd name="T35" fmla="*/ 51 w 5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5">
                      <a:moveTo>
                        <a:pt x="3" y="0"/>
                      </a:moveTo>
                      <a:lnTo>
                        <a:pt x="1" y="0"/>
                      </a:lnTo>
                      <a:lnTo>
                        <a:pt x="0" y="2"/>
                      </a:lnTo>
                      <a:lnTo>
                        <a:pt x="0" y="4"/>
                      </a:lnTo>
                      <a:lnTo>
                        <a:pt x="1" y="5"/>
                      </a:lnTo>
                      <a:lnTo>
                        <a:pt x="48" y="5"/>
                      </a:lnTo>
                      <a:lnTo>
                        <a:pt x="49" y="5"/>
                      </a:lnTo>
                      <a:lnTo>
                        <a:pt x="51" y="4"/>
                      </a:lnTo>
                      <a:lnTo>
                        <a:pt x="51" y="2"/>
                      </a:lnTo>
                      <a:lnTo>
                        <a:pt x="4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92" name="Freeform 192">
                  <a:extLst>
                    <a:ext uri="{FF2B5EF4-FFF2-40B4-BE49-F238E27FC236}">
                      <a16:creationId xmlns:a16="http://schemas.microsoft.com/office/drawing/2014/main" id="{9449B6E8-5F41-4058-BBD8-3B0D170ADCAE}"/>
                    </a:ext>
                  </a:extLst>
                </p:cNvPr>
                <p:cNvSpPr>
                  <a:spLocks/>
                </p:cNvSpPr>
                <p:nvPr/>
              </p:nvSpPr>
              <p:spPr bwMode="auto">
                <a:xfrm>
                  <a:off x="4494" y="2516"/>
                  <a:ext cx="11" cy="5"/>
                </a:xfrm>
                <a:custGeom>
                  <a:avLst/>
                  <a:gdLst>
                    <a:gd name="T0" fmla="*/ 4 w 11"/>
                    <a:gd name="T1" fmla="*/ 0 h 5"/>
                    <a:gd name="T2" fmla="*/ 2 w 11"/>
                    <a:gd name="T3" fmla="*/ 0 h 5"/>
                    <a:gd name="T4" fmla="*/ 0 w 11"/>
                    <a:gd name="T5" fmla="*/ 2 h 5"/>
                    <a:gd name="T6" fmla="*/ 0 w 11"/>
                    <a:gd name="T7" fmla="*/ 4 h 5"/>
                    <a:gd name="T8" fmla="*/ 2 w 11"/>
                    <a:gd name="T9" fmla="*/ 5 h 5"/>
                    <a:gd name="T10" fmla="*/ 8 w 11"/>
                    <a:gd name="T11" fmla="*/ 5 h 5"/>
                    <a:gd name="T12" fmla="*/ 9 w 11"/>
                    <a:gd name="T13" fmla="*/ 5 h 5"/>
                    <a:gd name="T14" fmla="*/ 11 w 11"/>
                    <a:gd name="T15" fmla="*/ 4 h 5"/>
                    <a:gd name="T16" fmla="*/ 11 w 11"/>
                    <a:gd name="T17" fmla="*/ 2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2"/>
                      </a:lnTo>
                      <a:lnTo>
                        <a:pt x="0" y="4"/>
                      </a:lnTo>
                      <a:lnTo>
                        <a:pt x="2" y="5"/>
                      </a:lnTo>
                      <a:lnTo>
                        <a:pt x="8" y="5"/>
                      </a:lnTo>
                      <a:lnTo>
                        <a:pt x="9" y="5"/>
                      </a:lnTo>
                      <a:lnTo>
                        <a:pt x="11" y="4"/>
                      </a:lnTo>
                      <a:lnTo>
                        <a:pt x="11" y="2"/>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sp>
              <p:nvSpPr>
                <p:cNvPr id="93" name="Freeform 193">
                  <a:extLst>
                    <a:ext uri="{FF2B5EF4-FFF2-40B4-BE49-F238E27FC236}">
                      <a16:creationId xmlns:a16="http://schemas.microsoft.com/office/drawing/2014/main" id="{1782752E-8276-441D-A641-062857C3F88B}"/>
                    </a:ext>
                  </a:extLst>
                </p:cNvPr>
                <p:cNvSpPr>
                  <a:spLocks/>
                </p:cNvSpPr>
                <p:nvPr/>
              </p:nvSpPr>
              <p:spPr bwMode="auto">
                <a:xfrm>
                  <a:off x="4517" y="2516"/>
                  <a:ext cx="21" cy="5"/>
                </a:xfrm>
                <a:custGeom>
                  <a:avLst/>
                  <a:gdLst>
                    <a:gd name="T0" fmla="*/ 4 w 21"/>
                    <a:gd name="T1" fmla="*/ 0 h 5"/>
                    <a:gd name="T2" fmla="*/ 2 w 21"/>
                    <a:gd name="T3" fmla="*/ 0 h 5"/>
                    <a:gd name="T4" fmla="*/ 0 w 21"/>
                    <a:gd name="T5" fmla="*/ 2 h 5"/>
                    <a:gd name="T6" fmla="*/ 0 w 21"/>
                    <a:gd name="T7" fmla="*/ 4 h 5"/>
                    <a:gd name="T8" fmla="*/ 2 w 21"/>
                    <a:gd name="T9" fmla="*/ 5 h 5"/>
                    <a:gd name="T10" fmla="*/ 19 w 21"/>
                    <a:gd name="T11" fmla="*/ 5 h 5"/>
                    <a:gd name="T12" fmla="*/ 19 w 21"/>
                    <a:gd name="T13" fmla="*/ 4 h 5"/>
                    <a:gd name="T14" fmla="*/ 21 w 21"/>
                    <a:gd name="T15" fmla="*/ 2 h 5"/>
                    <a:gd name="T16" fmla="*/ 21 w 21"/>
                    <a:gd name="T17" fmla="*/ 2 h 5"/>
                    <a:gd name="T18" fmla="*/ 21 w 21"/>
                    <a:gd name="T19" fmla="*/ 0 h 5"/>
                    <a:gd name="T20" fmla="*/ 4 w 2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5"/>
                    <a:gd name="T35" fmla="*/ 21 w 2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5">
                      <a:moveTo>
                        <a:pt x="4" y="0"/>
                      </a:moveTo>
                      <a:lnTo>
                        <a:pt x="2" y="0"/>
                      </a:lnTo>
                      <a:lnTo>
                        <a:pt x="0" y="2"/>
                      </a:lnTo>
                      <a:lnTo>
                        <a:pt x="0" y="4"/>
                      </a:lnTo>
                      <a:lnTo>
                        <a:pt x="2" y="5"/>
                      </a:lnTo>
                      <a:lnTo>
                        <a:pt x="19" y="5"/>
                      </a:lnTo>
                      <a:lnTo>
                        <a:pt x="19" y="4"/>
                      </a:lnTo>
                      <a:lnTo>
                        <a:pt x="21" y="2"/>
                      </a:lnTo>
                      <a:lnTo>
                        <a:pt x="21"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662" dirty="0"/>
                </a:p>
              </p:txBody>
            </p:sp>
          </p:grpSp>
        </p:grpSp>
        <p:grpSp>
          <p:nvGrpSpPr>
            <p:cNvPr id="209" name="Group 202">
              <a:extLst>
                <a:ext uri="{FF2B5EF4-FFF2-40B4-BE49-F238E27FC236}">
                  <a16:creationId xmlns:a16="http://schemas.microsoft.com/office/drawing/2014/main" id="{F9C33D5E-75AF-425E-A222-736E4BE74203}"/>
                </a:ext>
              </a:extLst>
            </p:cNvPr>
            <p:cNvGrpSpPr>
              <a:grpSpLocks/>
            </p:cNvGrpSpPr>
            <p:nvPr/>
          </p:nvGrpSpPr>
          <p:grpSpPr bwMode="auto">
            <a:xfrm>
              <a:off x="5016445" y="6207848"/>
              <a:ext cx="2679589" cy="378091"/>
              <a:chOff x="1584" y="2551"/>
              <a:chExt cx="1824" cy="357"/>
            </a:xfrm>
          </p:grpSpPr>
          <p:sp>
            <p:nvSpPr>
              <p:cNvPr id="210" name="AutoShape 200">
                <a:extLst>
                  <a:ext uri="{FF2B5EF4-FFF2-40B4-BE49-F238E27FC236}">
                    <a16:creationId xmlns:a16="http://schemas.microsoft.com/office/drawing/2014/main" id="{BA84F8E7-FA51-44C6-B87C-4AAD42BAEE07}"/>
                  </a:ext>
                </a:extLst>
              </p:cNvPr>
              <p:cNvSpPr>
                <a:spLocks noChangeArrowheads="1"/>
              </p:cNvSpPr>
              <p:nvPr/>
            </p:nvSpPr>
            <p:spPr bwMode="auto">
              <a:xfrm>
                <a:off x="1584" y="2551"/>
                <a:ext cx="1824" cy="357"/>
              </a:xfrm>
              <a:prstGeom prst="rightArrow">
                <a:avLst>
                  <a:gd name="adj1" fmla="val 50000"/>
                  <a:gd name="adj2" fmla="val 11875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sz="1200" b="1" dirty="0">
                  <a:solidFill>
                    <a:srgbClr val="000000"/>
                  </a:solidFill>
                  <a:latin typeface="+mn-lt"/>
                </a:endParaRPr>
              </a:p>
            </p:txBody>
          </p:sp>
          <p:sp>
            <p:nvSpPr>
              <p:cNvPr id="211" name="Text Box 201">
                <a:extLst>
                  <a:ext uri="{FF2B5EF4-FFF2-40B4-BE49-F238E27FC236}">
                    <a16:creationId xmlns:a16="http://schemas.microsoft.com/office/drawing/2014/main" id="{1F81AA53-9400-4067-B166-F46259EBC60E}"/>
                  </a:ext>
                </a:extLst>
              </p:cNvPr>
              <p:cNvSpPr txBox="1">
                <a:spLocks noChangeArrowheads="1"/>
              </p:cNvSpPr>
              <p:nvPr/>
            </p:nvSpPr>
            <p:spPr bwMode="auto">
              <a:xfrm>
                <a:off x="1647" y="2640"/>
                <a:ext cx="1647"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US" sz="1000" b="1" dirty="0">
                    <a:solidFill>
                      <a:srgbClr val="000000"/>
                    </a:solidFill>
                    <a:latin typeface="+mn-lt"/>
                  </a:rPr>
                  <a:t>Increasing size at constant shape</a:t>
                </a:r>
                <a:endParaRPr lang="en-US" sz="1200" b="1" dirty="0">
                  <a:solidFill>
                    <a:srgbClr val="000000"/>
                  </a:solidFill>
                  <a:latin typeface="+mn-lt"/>
                </a:endParaRPr>
              </a:p>
            </p:txBody>
          </p:sp>
        </p:grpSp>
        <p:grpSp>
          <p:nvGrpSpPr>
            <p:cNvPr id="3" name="Group 2">
              <a:extLst>
                <a:ext uri="{FF2B5EF4-FFF2-40B4-BE49-F238E27FC236}">
                  <a16:creationId xmlns:a16="http://schemas.microsoft.com/office/drawing/2014/main" id="{11AFFD2A-AB11-48D0-92DF-9454BA6A1E14}"/>
                </a:ext>
              </a:extLst>
            </p:cNvPr>
            <p:cNvGrpSpPr/>
            <p:nvPr/>
          </p:nvGrpSpPr>
          <p:grpSpPr>
            <a:xfrm>
              <a:off x="-677309" y="4569035"/>
              <a:ext cx="4418168" cy="1030484"/>
              <a:chOff x="-618694" y="4628543"/>
              <a:chExt cx="4418168" cy="1030484"/>
            </a:xfrm>
          </p:grpSpPr>
          <p:sp>
            <p:nvSpPr>
              <p:cNvPr id="208" name="Text Box 194">
                <a:extLst>
                  <a:ext uri="{FF2B5EF4-FFF2-40B4-BE49-F238E27FC236}">
                    <a16:creationId xmlns:a16="http://schemas.microsoft.com/office/drawing/2014/main" id="{8914E2FE-540A-4441-B539-BF1DFC827099}"/>
                  </a:ext>
                </a:extLst>
              </p:cNvPr>
              <p:cNvSpPr txBox="1">
                <a:spLocks noChangeArrowheads="1"/>
              </p:cNvSpPr>
              <p:nvPr/>
            </p:nvSpPr>
            <p:spPr bwMode="auto">
              <a:xfrm>
                <a:off x="-618694" y="4628543"/>
                <a:ext cx="4418168" cy="103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285750" indent="-285750">
                  <a:spcBef>
                    <a:spcPct val="50000"/>
                  </a:spcBef>
                  <a:buClrTx/>
                  <a:buSzPct val="110000"/>
                  <a:buFont typeface="Arial" panose="020B0604020202020204" pitchFamily="34" charset="0"/>
                  <a:buChar char="•"/>
                </a:pPr>
                <a:r>
                  <a:rPr lang="en-US" b="1" dirty="0">
                    <a:solidFill>
                      <a:srgbClr val="000000"/>
                    </a:solidFill>
                    <a:latin typeface="+mn-lt"/>
                  </a:rPr>
                  <a:t>  </a:t>
                </a:r>
                <a:r>
                  <a:rPr lang="en-US" dirty="0">
                    <a:solidFill>
                      <a:srgbClr val="000000"/>
                    </a:solidFill>
                    <a:latin typeface="+mn-lt"/>
                  </a:rPr>
                  <a:t>Each of these is roughly 10 times stiffer in bending than a solid square section of the same cross-sectional area</a:t>
                </a:r>
                <a:r>
                  <a:rPr lang="en-US" b="1" dirty="0">
                    <a:solidFill>
                      <a:srgbClr val="000000"/>
                    </a:solidFill>
                    <a:latin typeface="+mn-lt"/>
                  </a:rPr>
                  <a:t> (               )</a:t>
                </a:r>
              </a:p>
            </p:txBody>
          </p:sp>
          <p:graphicFrame>
            <p:nvGraphicFramePr>
              <p:cNvPr id="212" name="Object 7">
                <a:extLst>
                  <a:ext uri="{FF2B5EF4-FFF2-40B4-BE49-F238E27FC236}">
                    <a16:creationId xmlns:a16="http://schemas.microsoft.com/office/drawing/2014/main" id="{1E55FBF3-0734-4C3E-A904-0B68C86B6627}"/>
                  </a:ext>
                </a:extLst>
              </p:cNvPr>
              <p:cNvGraphicFramePr>
                <a:graphicFrameLocks noChangeAspect="1"/>
              </p:cNvGraphicFramePr>
              <p:nvPr>
                <p:extLst>
                  <p:ext uri="{D42A27DB-BD31-4B8C-83A1-F6EECF244321}">
                    <p14:modId xmlns:p14="http://schemas.microsoft.com/office/powerpoint/2010/main" val="3065190"/>
                  </p:ext>
                </p:extLst>
              </p:nvPr>
            </p:nvGraphicFramePr>
            <p:xfrm>
              <a:off x="2589228" y="5212127"/>
              <a:ext cx="836139" cy="316870"/>
            </p:xfrm>
            <a:graphic>
              <a:graphicData uri="http://schemas.openxmlformats.org/presentationml/2006/ole">
                <mc:AlternateContent xmlns:mc="http://schemas.openxmlformats.org/markup-compatibility/2006">
                  <mc:Choice xmlns:v="urn:schemas-microsoft-com:vml" Requires="v">
                    <p:oleObj spid="_x0000_s46086" name="Equation" r:id="rId12" imgW="799753" imgH="304668" progId="Equation.3">
                      <p:embed/>
                    </p:oleObj>
                  </mc:Choice>
                  <mc:Fallback>
                    <p:oleObj name="Equation" r:id="rId12" imgW="799753" imgH="304668" progId="Equation.3">
                      <p:embed/>
                      <p:pic>
                        <p:nvPicPr>
                          <p:cNvPr id="212" name="Object 7">
                            <a:extLst>
                              <a:ext uri="{FF2B5EF4-FFF2-40B4-BE49-F238E27FC236}">
                                <a16:creationId xmlns:a16="http://schemas.microsoft.com/office/drawing/2014/main" id="{1E55FBF3-0734-4C3E-A904-0B68C86B662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89228" y="5212127"/>
                            <a:ext cx="836139" cy="316870"/>
                          </a:xfrm>
                          <a:prstGeom prst="rect">
                            <a:avLst/>
                          </a:prstGeom>
                          <a:noFill/>
                        </p:spPr>
                      </p:pic>
                    </p:oleObj>
                  </mc:Fallback>
                </mc:AlternateContent>
              </a:graphicData>
            </a:graphic>
          </p:graphicFrame>
        </p:grpSp>
        <p:graphicFrame>
          <p:nvGraphicFramePr>
            <p:cNvPr id="216" name="Object 2">
              <a:extLst>
                <a:ext uri="{FF2B5EF4-FFF2-40B4-BE49-F238E27FC236}">
                  <a16:creationId xmlns:a16="http://schemas.microsoft.com/office/drawing/2014/main" id="{1A32874C-D15B-4408-978E-3003E7CA713B}"/>
                </a:ext>
              </a:extLst>
            </p:cNvPr>
            <p:cNvGraphicFramePr>
              <a:graphicFrameLocks noChangeAspect="1"/>
            </p:cNvGraphicFramePr>
            <p:nvPr>
              <p:extLst>
                <p:ext uri="{D42A27DB-BD31-4B8C-83A1-F6EECF244321}">
                  <p14:modId xmlns:p14="http://schemas.microsoft.com/office/powerpoint/2010/main" val="2413409099"/>
                </p:ext>
              </p:extLst>
            </p:nvPr>
          </p:nvGraphicFramePr>
          <p:xfrm>
            <a:off x="455595" y="5812536"/>
            <a:ext cx="3192462" cy="620713"/>
          </p:xfrm>
          <a:graphic>
            <a:graphicData uri="http://schemas.openxmlformats.org/presentationml/2006/ole">
              <mc:AlternateContent xmlns:mc="http://schemas.openxmlformats.org/markup-compatibility/2006">
                <mc:Choice xmlns:v="urn:schemas-microsoft-com:vml" Requires="v">
                  <p:oleObj spid="_x0000_s46087" name="Equation" r:id="rId13" imgW="2946400" imgH="622300" progId="Equation.3">
                    <p:embed/>
                  </p:oleObj>
                </mc:Choice>
                <mc:Fallback>
                  <p:oleObj name="Equation" r:id="rId13" imgW="2946400" imgH="622300" progId="Equation.3">
                    <p:embed/>
                    <p:pic>
                      <p:nvPicPr>
                        <p:cNvPr id="216" name="Object 2">
                          <a:extLst>
                            <a:ext uri="{FF2B5EF4-FFF2-40B4-BE49-F238E27FC236}">
                              <a16:creationId xmlns:a16="http://schemas.microsoft.com/office/drawing/2014/main" id="{1A32874C-D15B-4408-978E-3003E7CA713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5595" y="5812536"/>
                          <a:ext cx="3192462" cy="620713"/>
                        </a:xfrm>
                        <a:prstGeom prst="rect">
                          <a:avLst/>
                        </a:prstGeom>
                        <a:solidFill>
                          <a:schemeClr val="tx2">
                            <a:lumMod val="20000"/>
                            <a:lumOff val="80000"/>
                          </a:schemeClr>
                        </a:solidFill>
                        <a:ln w="19050">
                          <a:solidFill>
                            <a:schemeClr val="bg2"/>
                          </a:solidFill>
                          <a:miter lim="800000"/>
                          <a:headEnd/>
                          <a:tailEnd/>
                        </a:ln>
                      </p:spPr>
                    </p:pic>
                  </p:oleObj>
                </mc:Fallback>
              </mc:AlternateContent>
            </a:graphicData>
          </a:graphic>
        </p:graphicFrame>
      </p:grpSp>
      <p:sp>
        <p:nvSpPr>
          <p:cNvPr id="217" name="Text Box 6">
            <a:extLst>
              <a:ext uri="{FF2B5EF4-FFF2-40B4-BE49-F238E27FC236}">
                <a16:creationId xmlns:a16="http://schemas.microsoft.com/office/drawing/2014/main" id="{228DA2E4-A43C-42D4-9483-A356B6E0B546}"/>
              </a:ext>
            </a:extLst>
          </p:cNvPr>
          <p:cNvSpPr txBox="1">
            <a:spLocks noChangeArrowheads="1"/>
          </p:cNvSpPr>
          <p:nvPr/>
        </p:nvSpPr>
        <p:spPr bwMode="auto">
          <a:xfrm>
            <a:off x="449898" y="3083202"/>
            <a:ext cx="4710902" cy="4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285750" indent="-285750" algn="ctr">
              <a:spcBef>
                <a:spcPct val="0"/>
              </a:spcBef>
              <a:spcAft>
                <a:spcPct val="0"/>
              </a:spcAft>
              <a:buClrTx/>
              <a:buSzPct val="110000"/>
              <a:buFont typeface="Arial" panose="020B0604020202020204" pitchFamily="34" charset="0"/>
              <a:buChar char="•"/>
            </a:pPr>
            <a:r>
              <a:rPr lang="en-US" dirty="0">
                <a:solidFill>
                  <a:srgbClr val="000000"/>
                </a:solidFill>
                <a:latin typeface="+mn-lt"/>
              </a:rPr>
              <a:t>  Define </a:t>
            </a:r>
            <a:r>
              <a:rPr lang="en-US" b="1" dirty="0">
                <a:solidFill>
                  <a:srgbClr val="000000"/>
                </a:solidFill>
                <a:latin typeface="+mn-lt"/>
              </a:rPr>
              <a:t>shape factor </a:t>
            </a:r>
            <a:r>
              <a:rPr lang="en-US" dirty="0">
                <a:solidFill>
                  <a:srgbClr val="000000"/>
                </a:solidFill>
                <a:latin typeface="+mn-lt"/>
              </a:rPr>
              <a:t>for elastic bending</a:t>
            </a:r>
            <a:endParaRPr lang="en-US" sz="1400" dirty="0">
              <a:solidFill>
                <a:srgbClr val="000000"/>
              </a:solidFill>
              <a:latin typeface="+mn-lt"/>
            </a:endParaRPr>
          </a:p>
        </p:txBody>
      </p:sp>
    </p:spTree>
    <p:extLst>
      <p:ext uri="{BB962C8B-B14F-4D97-AF65-F5344CB8AC3E}">
        <p14:creationId xmlns:p14="http://schemas.microsoft.com/office/powerpoint/2010/main" val="324644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7"/>
                                        </p:tgtEl>
                                        <p:attrNameLst>
                                          <p:attrName>style.visibility</p:attrName>
                                        </p:attrNameLst>
                                      </p:cBhvr>
                                      <p:to>
                                        <p:strVal val="visible"/>
                                      </p:to>
                                    </p:set>
                                    <p:animEffect transition="in" filter="wipe(left)">
                                      <p:cBhvr>
                                        <p:cTn id="7" dur="500"/>
                                        <p:tgtEl>
                                          <p:spTgt spid="217"/>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DAE40A0-10B5-4115-A590-55629CCB6838}"/>
              </a:ext>
            </a:extLst>
          </p:cNvPr>
          <p:cNvPicPr>
            <a:picLocks noChangeAspect="1"/>
          </p:cNvPicPr>
          <p:nvPr/>
        </p:nvPicPr>
        <p:blipFill>
          <a:blip r:embed="rId3"/>
          <a:stretch>
            <a:fillRect/>
          </a:stretch>
        </p:blipFill>
        <p:spPr>
          <a:xfrm>
            <a:off x="2438400" y="1905000"/>
            <a:ext cx="7510187" cy="4335992"/>
          </a:xfrm>
          <a:prstGeom prst="rect">
            <a:avLst/>
          </a:prstGeom>
        </p:spPr>
      </p:pic>
      <p:sp>
        <p:nvSpPr>
          <p:cNvPr id="7" name="Title 6">
            <a:extLst>
              <a:ext uri="{FF2B5EF4-FFF2-40B4-BE49-F238E27FC236}">
                <a16:creationId xmlns:a16="http://schemas.microsoft.com/office/drawing/2014/main" id="{8B338D80-DA9E-4FA0-827C-D0426E7EF5E7}"/>
              </a:ext>
            </a:extLst>
          </p:cNvPr>
          <p:cNvSpPr>
            <a:spLocks noGrp="1"/>
          </p:cNvSpPr>
          <p:nvPr>
            <p:ph type="title"/>
          </p:nvPr>
        </p:nvSpPr>
        <p:spPr/>
        <p:txBody>
          <a:bodyPr/>
          <a:lstStyle/>
          <a:p>
            <a:r>
              <a:rPr lang="en-GB" dirty="0"/>
              <a:t>Demo</a:t>
            </a:r>
            <a:r>
              <a:rPr lang="en-GB" sz="2400" dirty="0"/>
              <a:t>: Overview of steel structure properties</a:t>
            </a:r>
          </a:p>
        </p:txBody>
      </p:sp>
      <p:sp>
        <p:nvSpPr>
          <p:cNvPr id="10" name="Text Box 6">
            <a:extLst>
              <a:ext uri="{FF2B5EF4-FFF2-40B4-BE49-F238E27FC236}">
                <a16:creationId xmlns:a16="http://schemas.microsoft.com/office/drawing/2014/main" id="{FC11C9E3-5AE9-4CD5-A745-530E32D931B8}"/>
              </a:ext>
            </a:extLst>
          </p:cNvPr>
          <p:cNvSpPr txBox="1">
            <a:spLocks noChangeArrowheads="1"/>
          </p:cNvSpPr>
          <p:nvPr/>
        </p:nvSpPr>
        <p:spPr bwMode="auto">
          <a:xfrm>
            <a:off x="2590800" y="865435"/>
            <a:ext cx="7869509" cy="1086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285750" indent="-285750">
              <a:spcBef>
                <a:spcPct val="0"/>
              </a:spcBef>
              <a:spcAft>
                <a:spcPct val="0"/>
              </a:spcAft>
              <a:buClrTx/>
              <a:buSzPct val="110000"/>
              <a:buFont typeface="Arial" panose="020B0604020202020204" pitchFamily="34" charset="0"/>
              <a:buChar char="•"/>
            </a:pPr>
            <a:r>
              <a:rPr lang="en-US" dirty="0">
                <a:solidFill>
                  <a:srgbClr val="000000"/>
                </a:solidFill>
                <a:latin typeface="+mn-lt"/>
              </a:rPr>
              <a:t>  Properties of all steel structural sections</a:t>
            </a:r>
          </a:p>
          <a:p>
            <a:pPr marL="285750" indent="-285750">
              <a:spcBef>
                <a:spcPct val="0"/>
              </a:spcBef>
              <a:spcAft>
                <a:spcPct val="0"/>
              </a:spcAft>
              <a:buClrTx/>
              <a:buSzPct val="110000"/>
              <a:buFont typeface="Arial" panose="020B0604020202020204" pitchFamily="34" charset="0"/>
              <a:buChar char="•"/>
            </a:pPr>
            <a:r>
              <a:rPr lang="en-US" dirty="0">
                <a:solidFill>
                  <a:srgbClr val="000000"/>
                </a:solidFill>
                <a:latin typeface="+mn-lt"/>
              </a:rPr>
              <a:t>  Sections can be screened as usual</a:t>
            </a:r>
          </a:p>
          <a:p>
            <a:pPr marL="285750" indent="-285750">
              <a:spcBef>
                <a:spcPct val="0"/>
              </a:spcBef>
              <a:spcAft>
                <a:spcPct val="0"/>
              </a:spcAft>
              <a:buClrTx/>
              <a:buSzPct val="110000"/>
              <a:buFont typeface="Arial" panose="020B0604020202020204" pitchFamily="34" charset="0"/>
              <a:buChar char="•"/>
            </a:pPr>
            <a:r>
              <a:rPr lang="en-US" dirty="0">
                <a:solidFill>
                  <a:srgbClr val="000000"/>
                </a:solidFill>
                <a:latin typeface="+mn-lt"/>
              </a:rPr>
              <a:t>  Wood rectangular sections (planks) have surprisingly attractive properties</a:t>
            </a:r>
            <a:endParaRPr lang="en-US" sz="1400" dirty="0">
              <a:solidFill>
                <a:srgbClr val="000000"/>
              </a:solidFill>
              <a:latin typeface="+mn-lt"/>
            </a:endParaRPr>
          </a:p>
        </p:txBody>
      </p:sp>
      <p:grpSp>
        <p:nvGrpSpPr>
          <p:cNvPr id="12" name="Group 11">
            <a:extLst>
              <a:ext uri="{FF2B5EF4-FFF2-40B4-BE49-F238E27FC236}">
                <a16:creationId xmlns:a16="http://schemas.microsoft.com/office/drawing/2014/main" id="{13964831-9345-4DF4-B83D-79D25128B4C9}"/>
              </a:ext>
            </a:extLst>
          </p:cNvPr>
          <p:cNvGrpSpPr/>
          <p:nvPr/>
        </p:nvGrpSpPr>
        <p:grpSpPr>
          <a:xfrm>
            <a:off x="2438400" y="1905000"/>
            <a:ext cx="7510187" cy="4335992"/>
            <a:chOff x="650751" y="2139237"/>
            <a:chExt cx="7510187" cy="4335992"/>
          </a:xfrm>
        </p:grpSpPr>
        <p:pic>
          <p:nvPicPr>
            <p:cNvPr id="4" name="Picture 3">
              <a:extLst>
                <a:ext uri="{FF2B5EF4-FFF2-40B4-BE49-F238E27FC236}">
                  <a16:creationId xmlns:a16="http://schemas.microsoft.com/office/drawing/2014/main" id="{E8529961-FB0F-494F-9501-7FA50FB35FFB}"/>
                </a:ext>
              </a:extLst>
            </p:cNvPr>
            <p:cNvPicPr>
              <a:picLocks noChangeAspect="1"/>
            </p:cNvPicPr>
            <p:nvPr/>
          </p:nvPicPr>
          <p:blipFill>
            <a:blip r:embed="rId4"/>
            <a:stretch>
              <a:fillRect/>
            </a:stretch>
          </p:blipFill>
          <p:spPr>
            <a:xfrm>
              <a:off x="650751" y="2139237"/>
              <a:ext cx="7510187" cy="4335992"/>
            </a:xfrm>
            <a:prstGeom prst="rect">
              <a:avLst/>
            </a:prstGeom>
          </p:spPr>
        </p:pic>
        <p:sp>
          <p:nvSpPr>
            <p:cNvPr id="11" name="Oval 10">
              <a:extLst>
                <a:ext uri="{FF2B5EF4-FFF2-40B4-BE49-F238E27FC236}">
                  <a16:creationId xmlns:a16="http://schemas.microsoft.com/office/drawing/2014/main" id="{B15D80E7-61F5-4455-9AA1-51080ED863EA}"/>
                </a:ext>
              </a:extLst>
            </p:cNvPr>
            <p:cNvSpPr/>
            <p:nvPr/>
          </p:nvSpPr>
          <p:spPr bwMode="auto">
            <a:xfrm>
              <a:off x="4072270" y="4040372"/>
              <a:ext cx="85061" cy="519351"/>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20000"/>
                </a:spcBef>
                <a:spcAft>
                  <a:spcPct val="20000"/>
                </a:spcAft>
                <a:buClr>
                  <a:srgbClr val="009B9B"/>
                </a:buClr>
                <a:buSzPct val="80000"/>
              </a:pPr>
              <a:endParaRPr lang="en-GB" b="1" dirty="0">
                <a:latin typeface="Arial" charset="0"/>
              </a:endParaRPr>
            </a:p>
          </p:txBody>
        </p:sp>
      </p:grpSp>
    </p:spTree>
    <p:extLst>
      <p:ext uri="{BB962C8B-B14F-4D97-AF65-F5344CB8AC3E}">
        <p14:creationId xmlns:p14="http://schemas.microsoft.com/office/powerpoint/2010/main" val="2403470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2CB231-F04C-46F1-BCC3-8DAF6C7F653B}"/>
              </a:ext>
            </a:extLst>
          </p:cNvPr>
          <p:cNvSpPr>
            <a:spLocks noGrp="1"/>
          </p:cNvSpPr>
          <p:nvPr>
            <p:ph type="title"/>
          </p:nvPr>
        </p:nvSpPr>
        <p:spPr/>
        <p:txBody>
          <a:bodyPr/>
          <a:lstStyle/>
          <a:p>
            <a:r>
              <a:rPr lang="en-GB" dirty="0"/>
              <a:t>Bending stiffness per shape (all steel)</a:t>
            </a:r>
          </a:p>
        </p:txBody>
      </p:sp>
      <p:pic>
        <p:nvPicPr>
          <p:cNvPr id="2" name="Picture 1">
            <a:extLst>
              <a:ext uri="{FF2B5EF4-FFF2-40B4-BE49-F238E27FC236}">
                <a16:creationId xmlns:a16="http://schemas.microsoft.com/office/drawing/2014/main" id="{F3A5327E-B0DC-47A1-8B42-6F0A571BFA48}"/>
              </a:ext>
            </a:extLst>
          </p:cNvPr>
          <p:cNvPicPr>
            <a:picLocks noChangeAspect="1"/>
          </p:cNvPicPr>
          <p:nvPr/>
        </p:nvPicPr>
        <p:blipFill>
          <a:blip r:embed="rId3"/>
          <a:stretch>
            <a:fillRect/>
          </a:stretch>
        </p:blipFill>
        <p:spPr>
          <a:xfrm>
            <a:off x="2311578" y="1539875"/>
            <a:ext cx="7568845" cy="4369858"/>
          </a:xfrm>
          <a:prstGeom prst="rect">
            <a:avLst/>
          </a:prstGeom>
        </p:spPr>
      </p:pic>
      <p:sp>
        <p:nvSpPr>
          <p:cNvPr id="5" name="Text Box 6">
            <a:extLst>
              <a:ext uri="{FF2B5EF4-FFF2-40B4-BE49-F238E27FC236}">
                <a16:creationId xmlns:a16="http://schemas.microsoft.com/office/drawing/2014/main" id="{A8C083A6-99C9-4FD8-885A-C350A859BF30}"/>
              </a:ext>
            </a:extLst>
          </p:cNvPr>
          <p:cNvSpPr txBox="1">
            <a:spLocks noChangeArrowheads="1"/>
          </p:cNvSpPr>
          <p:nvPr/>
        </p:nvSpPr>
        <p:spPr bwMode="auto">
          <a:xfrm>
            <a:off x="2490151" y="1106001"/>
            <a:ext cx="2967897" cy="4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285750" indent="-285750" algn="ctr">
              <a:spcBef>
                <a:spcPct val="0"/>
              </a:spcBef>
              <a:spcAft>
                <a:spcPct val="0"/>
              </a:spcAft>
              <a:buClrTx/>
              <a:buSzPct val="110000"/>
              <a:buFont typeface="Arial" panose="020B0604020202020204" pitchFamily="34" charset="0"/>
              <a:buChar char="•"/>
            </a:pPr>
            <a:r>
              <a:rPr lang="en-US" dirty="0">
                <a:solidFill>
                  <a:srgbClr val="000000"/>
                </a:solidFill>
                <a:latin typeface="+mn-lt"/>
              </a:rPr>
              <a:t>  Re-define the X-axis:</a:t>
            </a:r>
            <a:endParaRPr lang="en-US" sz="1400" dirty="0">
              <a:solidFill>
                <a:srgbClr val="000000"/>
              </a:solidFill>
              <a:latin typeface="+mn-lt"/>
            </a:endParaRPr>
          </a:p>
        </p:txBody>
      </p:sp>
    </p:spTree>
    <p:extLst>
      <p:ext uri="{BB962C8B-B14F-4D97-AF65-F5344CB8AC3E}">
        <p14:creationId xmlns:p14="http://schemas.microsoft.com/office/powerpoint/2010/main" val="154427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6" name="Title 53"/>
          <p:cNvSpPr>
            <a:spLocks noGrp="1"/>
          </p:cNvSpPr>
          <p:nvPr>
            <p:ph type="title"/>
          </p:nvPr>
        </p:nvSpPr>
        <p:spPr>
          <a:ln w="9525"/>
        </p:spPr>
        <p:txBody>
          <a:bodyPr/>
          <a:lstStyle/>
          <a:p>
            <a:r>
              <a:rPr lang="en-GB" dirty="0"/>
              <a:t>Eco Audit and life-cycle thinking for a house</a:t>
            </a:r>
          </a:p>
        </p:txBody>
      </p:sp>
      <p:grpSp>
        <p:nvGrpSpPr>
          <p:cNvPr id="54" name="Group 21"/>
          <p:cNvGrpSpPr>
            <a:grpSpLocks/>
          </p:cNvGrpSpPr>
          <p:nvPr/>
        </p:nvGrpSpPr>
        <p:grpSpPr bwMode="auto">
          <a:xfrm>
            <a:off x="6863699" y="4495800"/>
            <a:ext cx="1490296" cy="1148862"/>
            <a:chOff x="2258" y="3371"/>
            <a:chExt cx="939" cy="784"/>
          </a:xfrm>
        </p:grpSpPr>
        <p:pic>
          <p:nvPicPr>
            <p:cNvPr id="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3" y="3675"/>
              <a:ext cx="47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 name="Elbow Connector 40"/>
            <p:cNvCxnSpPr>
              <a:cxnSpLocks noChangeShapeType="1"/>
            </p:cNvCxnSpPr>
            <p:nvPr/>
          </p:nvCxnSpPr>
          <p:spPr bwMode="auto">
            <a:xfrm rot="5400000">
              <a:off x="2807" y="3451"/>
              <a:ext cx="292" cy="156"/>
            </a:xfrm>
            <a:prstGeom prst="bentConnector3">
              <a:avLst>
                <a:gd name="adj1" fmla="val -2056"/>
              </a:avLst>
            </a:prstGeom>
            <a:noFill/>
            <a:ln w="38100" algn="ctr">
              <a:solidFill>
                <a:srgbClr val="00BC00"/>
              </a:solidFill>
              <a:prstDash val="sysDash"/>
              <a:round/>
              <a:headEnd/>
              <a:tailEnd type="triangle" w="lg" len="lg"/>
            </a:ln>
            <a:extLst>
              <a:ext uri="{909E8E84-426E-40DD-AFC4-6F175D3DCCD1}">
                <a14:hiddenFill xmlns:a14="http://schemas.microsoft.com/office/drawing/2010/main">
                  <a:noFill/>
                </a14:hiddenFill>
              </a:ext>
            </a:extLst>
          </p:spPr>
        </p:cxnSp>
        <p:sp>
          <p:nvSpPr>
            <p:cNvPr id="57" name="TextBox 56"/>
            <p:cNvSpPr txBox="1">
              <a:spLocks noChangeArrowheads="1"/>
            </p:cNvSpPr>
            <p:nvPr/>
          </p:nvSpPr>
          <p:spPr bwMode="auto">
            <a:xfrm>
              <a:off x="2258" y="3371"/>
              <a:ext cx="800"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292" b="1" dirty="0"/>
                <a:t>Combust</a:t>
              </a:r>
            </a:p>
          </p:txBody>
        </p:sp>
      </p:grpSp>
      <p:pic>
        <p:nvPicPr>
          <p:cNvPr id="58"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3137" y="2987919"/>
            <a:ext cx="1600200" cy="1424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9" name="Group 8"/>
          <p:cNvGrpSpPr>
            <a:grpSpLocks/>
          </p:cNvGrpSpPr>
          <p:nvPr/>
        </p:nvGrpSpPr>
        <p:grpSpPr bwMode="auto">
          <a:xfrm>
            <a:off x="8144446" y="2410558"/>
            <a:ext cx="1953357" cy="2268415"/>
            <a:chOff x="3211" y="1804"/>
            <a:chExt cx="1230" cy="1548"/>
          </a:xfrm>
        </p:grpSpPr>
        <p:pic>
          <p:nvPicPr>
            <p:cNvPr id="6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1" y="1804"/>
              <a:ext cx="1230" cy="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Line 6"/>
            <p:cNvSpPr>
              <a:spLocks noChangeShapeType="1"/>
            </p:cNvSpPr>
            <p:nvPr/>
          </p:nvSpPr>
          <p:spPr bwMode="auto">
            <a:xfrm flipH="1">
              <a:off x="4000" y="2974"/>
              <a:ext cx="60" cy="48"/>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spAutoFit/>
            </a:bodyPr>
            <a:lstStyle/>
            <a:p>
              <a:endParaRPr lang="en-GB" sz="1662" dirty="0"/>
            </a:p>
          </p:txBody>
        </p:sp>
      </p:grpSp>
      <p:pic>
        <p:nvPicPr>
          <p:cNvPr id="62"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66779" y="1899138"/>
            <a:ext cx="3124200" cy="14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3" name="Group 8"/>
          <p:cNvGrpSpPr>
            <a:grpSpLocks/>
          </p:cNvGrpSpPr>
          <p:nvPr/>
        </p:nvGrpSpPr>
        <p:grpSpPr bwMode="auto">
          <a:xfrm>
            <a:off x="7401494" y="1608993"/>
            <a:ext cx="2010508" cy="1591408"/>
            <a:chOff x="2279" y="1470"/>
            <a:chExt cx="1266" cy="1086"/>
          </a:xfrm>
        </p:grpSpPr>
        <p:pic>
          <p:nvPicPr>
            <p:cNvPr id="64"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79" y="1470"/>
              <a:ext cx="1266" cy="1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Line 10"/>
            <p:cNvSpPr>
              <a:spLocks noChangeShapeType="1"/>
            </p:cNvSpPr>
            <p:nvPr/>
          </p:nvSpPr>
          <p:spPr bwMode="auto">
            <a:xfrm flipV="1">
              <a:off x="2682" y="1782"/>
              <a:ext cx="66" cy="42"/>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txBody>
            <a:bodyPr>
              <a:spAutoFit/>
            </a:bodyPr>
            <a:lstStyle/>
            <a:p>
              <a:endParaRPr lang="en-GB" sz="1662" dirty="0"/>
            </a:p>
          </p:txBody>
        </p:sp>
      </p:grpSp>
      <p:pic>
        <p:nvPicPr>
          <p:cNvPr id="66" name="Picture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1579" y="2917582"/>
            <a:ext cx="3020158" cy="58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9" name="Group 15"/>
          <p:cNvGrpSpPr>
            <a:grpSpLocks/>
          </p:cNvGrpSpPr>
          <p:nvPr/>
        </p:nvGrpSpPr>
        <p:grpSpPr bwMode="auto">
          <a:xfrm>
            <a:off x="9220038" y="4466494"/>
            <a:ext cx="1768719" cy="1091711"/>
            <a:chOff x="3750" y="3375"/>
            <a:chExt cx="1114" cy="745"/>
          </a:xfrm>
        </p:grpSpPr>
        <p:grpSp>
          <p:nvGrpSpPr>
            <p:cNvPr id="80" name="Group 50"/>
            <p:cNvGrpSpPr>
              <a:grpSpLocks/>
            </p:cNvGrpSpPr>
            <p:nvPr/>
          </p:nvGrpSpPr>
          <p:grpSpPr bwMode="auto">
            <a:xfrm>
              <a:off x="3750" y="3635"/>
              <a:ext cx="588" cy="485"/>
              <a:chOff x="7350125" y="5613400"/>
              <a:chExt cx="933450" cy="769938"/>
            </a:xfrm>
          </p:grpSpPr>
          <p:pic>
            <p:nvPicPr>
              <p:cNvPr id="83" name="Picture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50125" y="5649913"/>
                <a:ext cx="9334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Rectangle 49"/>
              <p:cNvSpPr>
                <a:spLocks noChangeArrowheads="1"/>
              </p:cNvSpPr>
              <p:nvPr/>
            </p:nvSpPr>
            <p:spPr bwMode="auto">
              <a:xfrm>
                <a:off x="7670800" y="5613400"/>
                <a:ext cx="368300" cy="377119"/>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sz="1662" b="1" dirty="0"/>
              </a:p>
            </p:txBody>
          </p:sp>
        </p:grpSp>
        <p:cxnSp>
          <p:nvCxnSpPr>
            <p:cNvPr id="81" name="Elbow Connector 35"/>
            <p:cNvCxnSpPr>
              <a:cxnSpLocks noChangeShapeType="1"/>
            </p:cNvCxnSpPr>
            <p:nvPr/>
          </p:nvCxnSpPr>
          <p:spPr bwMode="auto">
            <a:xfrm rot="16200000" flipH="1">
              <a:off x="3808" y="3475"/>
              <a:ext cx="348" cy="148"/>
            </a:xfrm>
            <a:prstGeom prst="bentConnector3">
              <a:avLst>
                <a:gd name="adj1" fmla="val 1727"/>
              </a:avLst>
            </a:prstGeom>
            <a:noFill/>
            <a:ln w="38100" algn="ctr">
              <a:solidFill>
                <a:srgbClr val="00BC00"/>
              </a:solidFill>
              <a:prstDash val="sysDash"/>
              <a:round/>
              <a:headEnd/>
              <a:tailEnd type="triangle" w="lg" len="lg"/>
            </a:ln>
            <a:extLst>
              <a:ext uri="{909E8E84-426E-40DD-AFC4-6F175D3DCCD1}">
                <a14:hiddenFill xmlns:a14="http://schemas.microsoft.com/office/drawing/2010/main">
                  <a:noFill/>
                </a14:hiddenFill>
              </a:ext>
            </a:extLst>
          </p:spPr>
        </p:cxnSp>
        <p:sp>
          <p:nvSpPr>
            <p:cNvPr id="82" name="TextBox 55"/>
            <p:cNvSpPr txBox="1">
              <a:spLocks noChangeArrowheads="1"/>
            </p:cNvSpPr>
            <p:nvPr/>
          </p:nvSpPr>
          <p:spPr bwMode="auto">
            <a:xfrm>
              <a:off x="4064" y="3395"/>
              <a:ext cx="800"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292" b="1" dirty="0"/>
                <a:t>Landfill</a:t>
              </a:r>
            </a:p>
          </p:txBody>
        </p:sp>
      </p:grpSp>
      <p:pic>
        <p:nvPicPr>
          <p:cNvPr id="85" name="Picture 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97349" y="3389434"/>
            <a:ext cx="851389" cy="95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4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64122" y="2162908"/>
            <a:ext cx="1229457" cy="1978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4" name="Group 58"/>
          <p:cNvGrpSpPr>
            <a:grpSpLocks/>
          </p:cNvGrpSpPr>
          <p:nvPr/>
        </p:nvGrpSpPr>
        <p:grpSpPr bwMode="auto">
          <a:xfrm>
            <a:off x="762000" y="908695"/>
            <a:ext cx="1799408" cy="1591581"/>
            <a:chOff x="-103770" y="695435"/>
            <a:chExt cx="2087862" cy="1825067"/>
          </a:xfrm>
        </p:grpSpPr>
        <p:pic>
          <p:nvPicPr>
            <p:cNvPr id="103" name="Picture 2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770" y="695435"/>
              <a:ext cx="2070099" cy="182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Text Box 38"/>
            <p:cNvSpPr txBox="1">
              <a:spLocks noChangeArrowheads="1"/>
            </p:cNvSpPr>
            <p:nvPr/>
          </p:nvSpPr>
          <p:spPr bwMode="auto">
            <a:xfrm>
              <a:off x="931280" y="709480"/>
              <a:ext cx="1052812" cy="29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r>
                <a:rPr lang="en-GB" sz="1100" b="1" u="sng" dirty="0">
                  <a:solidFill>
                    <a:srgbClr val="666633"/>
                  </a:solidFill>
                </a:rPr>
                <a:t>Resources</a:t>
              </a:r>
            </a:p>
          </p:txBody>
        </p:sp>
      </p:grpSp>
      <p:pic>
        <p:nvPicPr>
          <p:cNvPr id="106"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07769" y="3362639"/>
            <a:ext cx="2071489" cy="2120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6">
            <a:extLst>
              <a:ext uri="{FF2B5EF4-FFF2-40B4-BE49-F238E27FC236}">
                <a16:creationId xmlns:a16="http://schemas.microsoft.com/office/drawing/2014/main" id="{87CD961A-5799-403C-BF12-1602135C95F2}"/>
              </a:ext>
            </a:extLst>
          </p:cNvPr>
          <p:cNvSpPr txBox="1">
            <a:spLocks noChangeArrowheads="1"/>
          </p:cNvSpPr>
          <p:nvPr/>
        </p:nvSpPr>
        <p:spPr bwMode="auto">
          <a:xfrm>
            <a:off x="2958941" y="966657"/>
            <a:ext cx="3904758" cy="132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20000"/>
              </a:lnSpc>
              <a:buClr>
                <a:srgbClr val="666633"/>
              </a:buClr>
              <a:buSzPct val="105000"/>
            </a:pPr>
            <a:r>
              <a:rPr lang="en-GB" sz="1662" b="1" dirty="0">
                <a:latin typeface="+mn-lt"/>
              </a:rPr>
              <a:t>Streamlined Life-cycle inventory:</a:t>
            </a:r>
          </a:p>
          <a:p>
            <a:pPr marL="285750" indent="-285750">
              <a:lnSpc>
                <a:spcPct val="120000"/>
              </a:lnSpc>
              <a:buSzPct val="105000"/>
              <a:buFont typeface="Arial" panose="020B0604020202020204" pitchFamily="34" charset="0"/>
              <a:buChar char="•"/>
            </a:pPr>
            <a:r>
              <a:rPr lang="en-GB" sz="1662" b="1" dirty="0">
                <a:solidFill>
                  <a:srgbClr val="666633"/>
                </a:solidFill>
                <a:latin typeface="+mn-lt"/>
              </a:rPr>
              <a:t>  </a:t>
            </a:r>
            <a:r>
              <a:rPr lang="en-GB" sz="1662" b="1" dirty="0">
                <a:solidFill>
                  <a:schemeClr val="accent1"/>
                </a:solidFill>
                <a:latin typeface="+mn-lt"/>
              </a:rPr>
              <a:t>Distinguish</a:t>
            </a:r>
            <a:r>
              <a:rPr lang="en-GB" sz="1662" b="1" dirty="0">
                <a:solidFill>
                  <a:srgbClr val="666633"/>
                </a:solidFill>
                <a:latin typeface="+mn-lt"/>
              </a:rPr>
              <a:t> </a:t>
            </a:r>
            <a:r>
              <a:rPr lang="en-GB" sz="1662" b="1" dirty="0">
                <a:latin typeface="+mn-lt"/>
              </a:rPr>
              <a:t>life-phases</a:t>
            </a:r>
          </a:p>
          <a:p>
            <a:pPr marL="285750" indent="-285750">
              <a:lnSpc>
                <a:spcPct val="120000"/>
              </a:lnSpc>
              <a:buSzPct val="105000"/>
              <a:buFont typeface="Arial" panose="020B0604020202020204" pitchFamily="34" charset="0"/>
              <a:buChar char="•"/>
            </a:pPr>
            <a:r>
              <a:rPr lang="en-GB" sz="1662" b="1" dirty="0">
                <a:latin typeface="+mn-lt"/>
              </a:rPr>
              <a:t>  1 resource </a:t>
            </a:r>
            <a:r>
              <a:rPr lang="en-GB" sz="1662" dirty="0">
                <a:latin typeface="+mn-lt"/>
              </a:rPr>
              <a:t>– </a:t>
            </a:r>
            <a:r>
              <a:rPr lang="en-GB" sz="1662" b="1" i="1" dirty="0">
                <a:solidFill>
                  <a:schemeClr val="accent1"/>
                </a:solidFill>
                <a:latin typeface="+mn-lt"/>
              </a:rPr>
              <a:t>energy</a:t>
            </a:r>
            <a:r>
              <a:rPr lang="en-GB" sz="1662" i="1" dirty="0">
                <a:solidFill>
                  <a:schemeClr val="accent1"/>
                </a:solidFill>
                <a:latin typeface="+mn-lt"/>
              </a:rPr>
              <a:t> </a:t>
            </a:r>
            <a:r>
              <a:rPr lang="en-GB" sz="1662" i="1" dirty="0">
                <a:latin typeface="+mn-lt"/>
              </a:rPr>
              <a:t>            </a:t>
            </a:r>
          </a:p>
          <a:p>
            <a:pPr marL="285750" indent="-285750">
              <a:lnSpc>
                <a:spcPct val="120000"/>
              </a:lnSpc>
              <a:buSzPct val="105000"/>
              <a:buFont typeface="Arial" panose="020B0604020202020204" pitchFamily="34" charset="0"/>
              <a:buChar char="•"/>
            </a:pPr>
            <a:r>
              <a:rPr lang="en-GB" sz="1662" i="1" dirty="0">
                <a:latin typeface="+mn-lt"/>
              </a:rPr>
              <a:t>  </a:t>
            </a:r>
            <a:r>
              <a:rPr lang="en-GB" sz="1662" b="1" dirty="0">
                <a:latin typeface="+mn-lt"/>
              </a:rPr>
              <a:t>1 emission </a:t>
            </a:r>
            <a:r>
              <a:rPr lang="en-GB" sz="1662" i="1" dirty="0">
                <a:latin typeface="+mn-lt"/>
              </a:rPr>
              <a:t>– </a:t>
            </a:r>
            <a:r>
              <a:rPr lang="en-GB" sz="1662" b="1" i="1" dirty="0">
                <a:solidFill>
                  <a:schemeClr val="accent1"/>
                </a:solidFill>
                <a:latin typeface="+mn-lt"/>
              </a:rPr>
              <a:t>CO</a:t>
            </a:r>
            <a:r>
              <a:rPr lang="en-GB" sz="1662" b="1" i="1" baseline="-25000" dirty="0">
                <a:solidFill>
                  <a:schemeClr val="accent1"/>
                </a:solidFill>
                <a:latin typeface="+mn-lt"/>
              </a:rPr>
              <a:t>2 </a:t>
            </a:r>
            <a:r>
              <a:rPr lang="en-GB" sz="1108" b="1" i="1" dirty="0">
                <a:solidFill>
                  <a:schemeClr val="accent1"/>
                </a:solidFill>
                <a:latin typeface="+mn-lt"/>
              </a:rPr>
              <a:t>equivalent</a:t>
            </a:r>
          </a:p>
        </p:txBody>
      </p:sp>
    </p:spTree>
    <p:extLst>
      <p:ext uri="{BB962C8B-B14F-4D97-AF65-F5344CB8AC3E}">
        <p14:creationId xmlns:p14="http://schemas.microsoft.com/office/powerpoint/2010/main" val="165937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500"/>
                                        <p:tgtEl>
                                          <p:spTgt spid="1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wipe(up)">
                                      <p:cBhvr>
                                        <p:cTn id="12" dur="500"/>
                                        <p:tgtEl>
                                          <p:spTgt spid="7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ipe(up)">
                                      <p:cBhvr>
                                        <p:cTn id="17" dur="500"/>
                                        <p:tgtEl>
                                          <p:spTgt spid="5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wipe(down)">
                                      <p:cBhvr>
                                        <p:cTn id="22" dur="500"/>
                                        <p:tgtEl>
                                          <p:spTgt spid="5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2"/>
                                        </p:tgtEl>
                                        <p:attrNameLst>
                                          <p:attrName>style.visibility</p:attrName>
                                        </p:attrNameLst>
                                      </p:cBhvr>
                                      <p:to>
                                        <p:strVal val="visible"/>
                                      </p:to>
                                    </p:set>
                                    <p:animEffect transition="in" filter="wipe(down)">
                                      <p:cBhvr>
                                        <p:cTn id="27" dur="500"/>
                                        <p:tgtEl>
                                          <p:spTgt spid="9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5"/>
                                        </p:tgtEl>
                                        <p:attrNameLst>
                                          <p:attrName>style.visibility</p:attrName>
                                        </p:attrNameLst>
                                      </p:cBhvr>
                                      <p:to>
                                        <p:strVal val="visible"/>
                                      </p:to>
                                    </p:set>
                                    <p:animEffect transition="in" filter="wipe(down)">
                                      <p:cBhvr>
                                        <p:cTn id="32"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prstGeom prst="rect">
            <a:avLst/>
          </a:prstGeom>
        </p:spPr>
        <p:txBody>
          <a:bodyPr/>
          <a:lstStyle/>
          <a:p>
            <a:r>
              <a:rPr lang="en-US" dirty="0">
                <a:latin typeface="+mn-lt"/>
              </a:rPr>
              <a:t>Demo: Eco Audit of a house</a:t>
            </a:r>
            <a:endParaRPr lang="en-GB" dirty="0">
              <a:latin typeface="+mn-lt"/>
            </a:endParaRPr>
          </a:p>
        </p:txBody>
      </p:sp>
      <p:pic>
        <p:nvPicPr>
          <p:cNvPr id="12" name="Picture 8">
            <a:extLst>
              <a:ext uri="{FF2B5EF4-FFF2-40B4-BE49-F238E27FC236}">
                <a16:creationId xmlns:a16="http://schemas.microsoft.com/office/drawing/2014/main" id="{648D504D-EE43-4DDA-992C-49F4EB4C56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778112"/>
            <a:ext cx="1910584" cy="169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a:extLst>
              <a:ext uri="{FF2B5EF4-FFF2-40B4-BE49-F238E27FC236}">
                <a16:creationId xmlns:a16="http://schemas.microsoft.com/office/drawing/2014/main" id="{256DA7A9-0F20-49BF-9990-8E4F462887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5242" y="778112"/>
            <a:ext cx="1655908" cy="169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a:extLst>
              <a:ext uri="{FF2B5EF4-FFF2-40B4-BE49-F238E27FC236}">
                <a16:creationId xmlns:a16="http://schemas.microsoft.com/office/drawing/2014/main" id="{21CD24A6-8EA8-4DD7-8696-0EC8E43C2C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4400" y="778112"/>
            <a:ext cx="1635174" cy="1681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C24980D7-BCD3-4CFB-A540-33DB96B92600}"/>
              </a:ext>
            </a:extLst>
          </p:cNvPr>
          <p:cNvSpPr/>
          <p:nvPr/>
        </p:nvSpPr>
        <p:spPr>
          <a:xfrm>
            <a:off x="457200" y="2971800"/>
            <a:ext cx="2362200" cy="3046988"/>
          </a:xfrm>
          <a:prstGeom prst="rect">
            <a:avLst/>
          </a:prstGeom>
        </p:spPr>
        <p:txBody>
          <a:bodyPr wrap="square">
            <a:spAutoFit/>
          </a:bodyPr>
          <a:lstStyle/>
          <a:p>
            <a:r>
              <a:rPr lang="en-GB" sz="1600" b="1" dirty="0"/>
              <a:t>B.O.M for semidetached 1-2 story house built in Colombia with 140 sqm floor area, three bedrooms. Brick, concrete and steel. Data from Oscar Ortiz-Rodriguez et al.</a:t>
            </a:r>
          </a:p>
          <a:p>
            <a:r>
              <a:rPr lang="en-US" sz="1600" i="1" dirty="0">
                <a:cs typeface="Times New Roman" pitchFamily="18" charset="0"/>
              </a:rPr>
              <a:t>http://www.researchgate.net/profile/Oscar_Ortiz-Rodriguez2/publications</a:t>
            </a:r>
          </a:p>
          <a:p>
            <a:endParaRPr lang="en-GB" sz="1600" b="1" dirty="0"/>
          </a:p>
        </p:txBody>
      </p:sp>
      <p:grpSp>
        <p:nvGrpSpPr>
          <p:cNvPr id="2" name="Group 1">
            <a:extLst>
              <a:ext uri="{FF2B5EF4-FFF2-40B4-BE49-F238E27FC236}">
                <a16:creationId xmlns:a16="http://schemas.microsoft.com/office/drawing/2014/main" id="{FFB40DF5-DB8F-4D3E-822D-8D64D7D79D10}"/>
              </a:ext>
            </a:extLst>
          </p:cNvPr>
          <p:cNvGrpSpPr/>
          <p:nvPr/>
        </p:nvGrpSpPr>
        <p:grpSpPr>
          <a:xfrm>
            <a:off x="3039401" y="2884632"/>
            <a:ext cx="5827590" cy="3195256"/>
            <a:chOff x="276520" y="3429000"/>
            <a:chExt cx="5827590" cy="3195256"/>
          </a:xfrm>
        </p:grpSpPr>
        <p:pic>
          <p:nvPicPr>
            <p:cNvPr id="16" name="Picture 15">
              <a:extLst>
                <a:ext uri="{FF2B5EF4-FFF2-40B4-BE49-F238E27FC236}">
                  <a16:creationId xmlns:a16="http://schemas.microsoft.com/office/drawing/2014/main" id="{C8DB9CD4-B737-4468-859D-52896DEC418D}"/>
                </a:ext>
              </a:extLst>
            </p:cNvPr>
            <p:cNvPicPr>
              <a:picLocks noChangeAspect="1"/>
            </p:cNvPicPr>
            <p:nvPr/>
          </p:nvPicPr>
          <p:blipFill>
            <a:blip r:embed="rId6"/>
            <a:stretch>
              <a:fillRect/>
            </a:stretch>
          </p:blipFill>
          <p:spPr>
            <a:xfrm>
              <a:off x="276520" y="3429000"/>
              <a:ext cx="5827590" cy="3195256"/>
            </a:xfrm>
            <a:prstGeom prst="rect">
              <a:avLst/>
            </a:prstGeom>
          </p:spPr>
        </p:pic>
        <p:pic>
          <p:nvPicPr>
            <p:cNvPr id="10" name="Picture 9">
              <a:extLst>
                <a:ext uri="{FF2B5EF4-FFF2-40B4-BE49-F238E27FC236}">
                  <a16:creationId xmlns:a16="http://schemas.microsoft.com/office/drawing/2014/main" id="{BA91A9D8-D448-40A5-B91B-91FDDD654D81}"/>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103153" y="4846917"/>
              <a:ext cx="3807576" cy="1622121"/>
            </a:xfrm>
            <a:prstGeom prst="rect">
              <a:avLst/>
            </a:prstGeom>
            <a:ln>
              <a:solidFill>
                <a:schemeClr val="accent1"/>
              </a:solidFill>
            </a:ln>
          </p:spPr>
        </p:pic>
      </p:grpSp>
      <p:pic>
        <p:nvPicPr>
          <p:cNvPr id="3" name="Picture 2">
            <a:extLst>
              <a:ext uri="{FF2B5EF4-FFF2-40B4-BE49-F238E27FC236}">
                <a16:creationId xmlns:a16="http://schemas.microsoft.com/office/drawing/2014/main" id="{F0B1D0AF-776A-4C02-A53C-7DDF7F5D179E}"/>
              </a:ext>
            </a:extLst>
          </p:cNvPr>
          <p:cNvPicPr>
            <a:picLocks noChangeAspect="1"/>
          </p:cNvPicPr>
          <p:nvPr/>
        </p:nvPicPr>
        <p:blipFill>
          <a:blip r:embed="rId8"/>
          <a:stretch>
            <a:fillRect/>
          </a:stretch>
        </p:blipFill>
        <p:spPr>
          <a:xfrm>
            <a:off x="9152599" y="2884632"/>
            <a:ext cx="2094820" cy="1643610"/>
          </a:xfrm>
          <a:prstGeom prst="rect">
            <a:avLst/>
          </a:prstGeom>
          <a:ln>
            <a:solidFill>
              <a:schemeClr val="accent1"/>
            </a:solidFill>
          </a:ln>
        </p:spPr>
      </p:pic>
      <p:pic>
        <p:nvPicPr>
          <p:cNvPr id="5" name="Picture 4">
            <a:extLst>
              <a:ext uri="{FF2B5EF4-FFF2-40B4-BE49-F238E27FC236}">
                <a16:creationId xmlns:a16="http://schemas.microsoft.com/office/drawing/2014/main" id="{4460D58C-7E97-4A35-9348-39F4C6B8D0CD}"/>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Lst>
          </a:blip>
          <a:stretch>
            <a:fillRect/>
          </a:stretch>
        </p:blipFill>
        <p:spPr>
          <a:xfrm>
            <a:off x="9377360" y="4801520"/>
            <a:ext cx="1571546" cy="1263400"/>
          </a:xfrm>
          <a:prstGeom prst="rect">
            <a:avLst/>
          </a:prstGeom>
        </p:spPr>
      </p:pic>
      <p:pic>
        <p:nvPicPr>
          <p:cNvPr id="6" name="Picture 5">
            <a:extLst>
              <a:ext uri="{FF2B5EF4-FFF2-40B4-BE49-F238E27FC236}">
                <a16:creationId xmlns:a16="http://schemas.microsoft.com/office/drawing/2014/main" id="{7449254D-F82E-4ED6-BA08-A3D9A6D032B2}"/>
              </a:ext>
            </a:extLst>
          </p:cNvPr>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Layer>
                </a14:imgProps>
              </a:ext>
            </a:extLst>
          </a:blip>
          <a:stretch>
            <a:fillRect/>
          </a:stretch>
        </p:blipFill>
        <p:spPr>
          <a:xfrm>
            <a:off x="9377360" y="4801520"/>
            <a:ext cx="1584428" cy="1263400"/>
          </a:xfrm>
          <a:prstGeom prst="rect">
            <a:avLst/>
          </a:prstGeom>
        </p:spPr>
      </p:pic>
    </p:spTree>
    <p:extLst>
      <p:ext uri="{BB962C8B-B14F-4D97-AF65-F5344CB8AC3E}">
        <p14:creationId xmlns:p14="http://schemas.microsoft.com/office/powerpoint/2010/main" val="235368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par>
                                <p:cTn id="13" presetID="22" presetClass="entr" presetSubtype="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Agenda</a:t>
            </a:r>
            <a:endParaRPr lang="en-GB" sz="3600" dirty="0"/>
          </a:p>
        </p:txBody>
      </p:sp>
      <p:sp>
        <p:nvSpPr>
          <p:cNvPr id="2" name="Text Placeholder 1">
            <a:extLst>
              <a:ext uri="{FF2B5EF4-FFF2-40B4-BE49-F238E27FC236}">
                <a16:creationId xmlns:a16="http://schemas.microsoft.com/office/drawing/2014/main" id="{F8E33B80-2084-4625-83C8-04BEBEF2A3B6}"/>
              </a:ext>
            </a:extLst>
          </p:cNvPr>
          <p:cNvSpPr>
            <a:spLocks noGrp="1"/>
          </p:cNvSpPr>
          <p:nvPr>
            <p:ph type="body" sz="quarter" idx="13"/>
          </p:nvPr>
        </p:nvSpPr>
        <p:spPr/>
        <p:txBody>
          <a:bodyPr/>
          <a:lstStyle/>
          <a:p>
            <a:pPr fontAlgn="base">
              <a:spcAft>
                <a:spcPct val="20000"/>
              </a:spcAft>
              <a:buSzPct val="80000"/>
              <a:defRPr/>
            </a:pPr>
            <a:r>
              <a:rPr lang="en-GB" dirty="0">
                <a:solidFill>
                  <a:prstClr val="black"/>
                </a:solidFill>
                <a:latin typeface="+mn-lt"/>
              </a:rPr>
              <a:t>Introduction</a:t>
            </a:r>
          </a:p>
          <a:p>
            <a:pPr fontAlgn="base">
              <a:spcAft>
                <a:spcPct val="20000"/>
              </a:spcAft>
              <a:buSzPct val="80000"/>
              <a:defRPr/>
            </a:pPr>
            <a:r>
              <a:rPr lang="en-GB" dirty="0">
                <a:solidFill>
                  <a:prstClr val="black"/>
                </a:solidFill>
                <a:latin typeface="+mn-lt"/>
              </a:rPr>
              <a:t>Architectural Case Study</a:t>
            </a:r>
          </a:p>
          <a:p>
            <a:pPr lvl="1" fontAlgn="base">
              <a:spcAft>
                <a:spcPct val="20000"/>
              </a:spcAft>
              <a:buSzPct val="80000"/>
              <a:buFont typeface="Arial" panose="020B0604020202020204" pitchFamily="34" charset="0"/>
              <a:buChar char="•"/>
              <a:defRPr/>
            </a:pPr>
            <a:r>
              <a:rPr lang="en-GB" dirty="0">
                <a:solidFill>
                  <a:prstClr val="black"/>
                </a:solidFill>
                <a:latin typeface="+mn-lt"/>
              </a:rPr>
              <a:t>The Built Environment</a:t>
            </a:r>
          </a:p>
          <a:p>
            <a:pPr lvl="1" fontAlgn="base">
              <a:spcAft>
                <a:spcPct val="20000"/>
              </a:spcAft>
              <a:buSzPct val="80000"/>
              <a:buFont typeface="Arial" panose="020B0604020202020204" pitchFamily="34" charset="0"/>
              <a:buChar char="•"/>
              <a:defRPr/>
            </a:pPr>
            <a:r>
              <a:rPr lang="en-GB" dirty="0">
                <a:solidFill>
                  <a:prstClr val="black"/>
                </a:solidFill>
                <a:latin typeface="+mn-lt"/>
              </a:rPr>
              <a:t>Materials in built environments</a:t>
            </a:r>
          </a:p>
          <a:p>
            <a:pPr lvl="1" fontAlgn="base">
              <a:spcAft>
                <a:spcPct val="20000"/>
              </a:spcAft>
              <a:buSzPct val="80000"/>
              <a:buFont typeface="Arial" panose="020B0604020202020204" pitchFamily="34" charset="0"/>
              <a:buChar char="•"/>
              <a:defRPr/>
            </a:pPr>
            <a:r>
              <a:rPr lang="en-GB" dirty="0">
                <a:solidFill>
                  <a:prstClr val="black"/>
                </a:solidFill>
                <a:latin typeface="+mn-lt"/>
              </a:rPr>
              <a:t>Material selection for buildings</a:t>
            </a:r>
          </a:p>
          <a:p>
            <a:pPr lvl="1" fontAlgn="base">
              <a:spcAft>
                <a:spcPct val="20000"/>
              </a:spcAft>
              <a:buSzPct val="80000"/>
              <a:buFont typeface="Arial" panose="020B0604020202020204" pitchFamily="34" charset="0"/>
              <a:buChar char="•"/>
              <a:defRPr/>
            </a:pPr>
            <a:r>
              <a:rPr lang="en-GB" dirty="0">
                <a:solidFill>
                  <a:prstClr val="black"/>
                </a:solidFill>
                <a:latin typeface="+mn-lt"/>
              </a:rPr>
              <a:t>Structural sections</a:t>
            </a:r>
          </a:p>
          <a:p>
            <a:pPr lvl="1" fontAlgn="base">
              <a:spcAft>
                <a:spcPct val="20000"/>
              </a:spcAft>
              <a:buSzPct val="80000"/>
              <a:buFont typeface="Arial" panose="020B0604020202020204" pitchFamily="34" charset="0"/>
              <a:buChar char="•"/>
              <a:defRPr/>
            </a:pPr>
            <a:r>
              <a:rPr lang="en-GB" dirty="0">
                <a:solidFill>
                  <a:prstClr val="black"/>
                </a:solidFill>
                <a:latin typeface="+mn-lt"/>
              </a:rPr>
              <a:t>Eco Audit of a house</a:t>
            </a:r>
          </a:p>
          <a:p>
            <a:pPr fontAlgn="base">
              <a:spcAft>
                <a:spcPct val="20000"/>
              </a:spcAft>
              <a:buSzPct val="80000"/>
              <a:defRPr/>
            </a:pPr>
            <a:r>
              <a:rPr lang="en-GB" dirty="0">
                <a:solidFill>
                  <a:prstClr val="black"/>
                </a:solidFill>
                <a:latin typeface="+mn-lt"/>
              </a:rPr>
              <a:t>Q&amp;A</a:t>
            </a:r>
          </a:p>
          <a:p>
            <a:pPr fontAlgn="base">
              <a:spcAft>
                <a:spcPct val="20000"/>
              </a:spcAft>
              <a:buSzPct val="80000"/>
              <a:defRPr/>
            </a:pPr>
            <a:r>
              <a:rPr lang="en-GB" dirty="0">
                <a:solidFill>
                  <a:prstClr val="black"/>
                </a:solidFill>
                <a:latin typeface="+mn-lt"/>
              </a:rPr>
              <a:t>Community update</a:t>
            </a:r>
          </a:p>
          <a:p>
            <a:endParaRPr lang="en-US" dirty="0"/>
          </a:p>
        </p:txBody>
      </p:sp>
      <p:sp>
        <p:nvSpPr>
          <p:cNvPr id="7" name="TextBox 6"/>
          <p:cNvSpPr txBox="1"/>
          <p:nvPr/>
        </p:nvSpPr>
        <p:spPr>
          <a:xfrm>
            <a:off x="6781800" y="3732676"/>
            <a:ext cx="3704898" cy="523220"/>
          </a:xfrm>
          <a:prstGeom prst="rect">
            <a:avLst/>
          </a:prstGeom>
          <a:noFill/>
        </p:spPr>
        <p:txBody>
          <a:bodyPr wrap="square" rtlCol="0">
            <a:spAutoFit/>
          </a:bodyPr>
          <a:lstStyle/>
          <a:p>
            <a:pPr lvl="0">
              <a:defRPr/>
            </a:pPr>
            <a:r>
              <a:rPr lang="en-GB" sz="1400" b="1" i="1" dirty="0">
                <a:solidFill>
                  <a:prstClr val="black"/>
                </a:solidFill>
                <a:latin typeface="Arial"/>
              </a:rPr>
              <a:t>Claes Fredriksson and Bridget Ogwezi</a:t>
            </a:r>
          </a:p>
          <a:p>
            <a:pPr lvl="0">
              <a:defRPr/>
            </a:pPr>
            <a:r>
              <a:rPr lang="en-GB" sz="1400" b="1" i="1" dirty="0">
                <a:solidFill>
                  <a:prstClr val="black"/>
                </a:solidFill>
                <a:latin typeface="Arial"/>
              </a:rPr>
              <a:t>from </a:t>
            </a:r>
            <a:r>
              <a:rPr lang="en-GB" sz="1400" b="1" i="1" dirty="0">
                <a:solidFill>
                  <a:prstClr val="black"/>
                </a:solidFill>
              </a:rPr>
              <a:t>the Ansys Materials Education Division</a:t>
            </a:r>
            <a:endParaRPr lang="en-GB" sz="1400" b="1" i="1" dirty="0">
              <a:solidFill>
                <a:prstClr val="black"/>
              </a:solidFill>
              <a:latin typeface="Arial"/>
            </a:endParaRPr>
          </a:p>
        </p:txBody>
      </p:sp>
      <p:pic>
        <p:nvPicPr>
          <p:cNvPr id="8" name="Picture 7"/>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rcRect l="43470" t="10433" r="11172" b="21097"/>
          <a:stretch/>
        </p:blipFill>
        <p:spPr>
          <a:xfrm>
            <a:off x="6477000" y="1751716"/>
            <a:ext cx="1448900" cy="1675752"/>
          </a:xfrm>
          <a:prstGeom prst="rect">
            <a:avLst/>
          </a:prstGeom>
        </p:spPr>
      </p:pic>
      <p:pic>
        <p:nvPicPr>
          <p:cNvPr id="9" name="Picture 8">
            <a:extLst>
              <a:ext uri="{FF2B5EF4-FFF2-40B4-BE49-F238E27FC236}">
                <a16:creationId xmlns:a16="http://schemas.microsoft.com/office/drawing/2014/main" id="{D9D9DE22-8144-4060-B5A8-B15EA0DA2824}"/>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l="18938" t="-1" r="22639" b="2925"/>
          <a:stretch/>
        </p:blipFill>
        <p:spPr>
          <a:xfrm>
            <a:off x="9144000" y="1751716"/>
            <a:ext cx="1448900" cy="1675752"/>
          </a:xfrm>
          <a:prstGeom prst="rect">
            <a:avLst/>
          </a:prstGeom>
        </p:spPr>
      </p:pic>
    </p:spTree>
    <p:extLst>
      <p:ext uri="{BB962C8B-B14F-4D97-AF65-F5344CB8AC3E}">
        <p14:creationId xmlns:p14="http://schemas.microsoft.com/office/powerpoint/2010/main" val="182224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98CD7-02DC-4E1D-AFAB-0583F104128F}"/>
              </a:ext>
            </a:extLst>
          </p:cNvPr>
          <p:cNvSpPr>
            <a:spLocks noGrp="1"/>
          </p:cNvSpPr>
          <p:nvPr>
            <p:ph type="title"/>
          </p:nvPr>
        </p:nvSpPr>
        <p:spPr/>
        <p:txBody>
          <a:bodyPr/>
          <a:lstStyle/>
          <a:p>
            <a:r>
              <a:rPr lang="en-GB" dirty="0"/>
              <a:t>Conclusions</a:t>
            </a:r>
          </a:p>
        </p:txBody>
      </p:sp>
      <p:sp>
        <p:nvSpPr>
          <p:cNvPr id="4" name="Text Placeholder 3">
            <a:extLst>
              <a:ext uri="{FF2B5EF4-FFF2-40B4-BE49-F238E27FC236}">
                <a16:creationId xmlns:a16="http://schemas.microsoft.com/office/drawing/2014/main" id="{DE3AF5C4-0728-4DCB-BF2E-A64122D2CF9B}"/>
              </a:ext>
            </a:extLst>
          </p:cNvPr>
          <p:cNvSpPr>
            <a:spLocks noGrp="1"/>
          </p:cNvSpPr>
          <p:nvPr>
            <p:ph type="body" sz="quarter" idx="13"/>
          </p:nvPr>
        </p:nvSpPr>
        <p:spPr/>
        <p:txBody>
          <a:bodyPr/>
          <a:lstStyle/>
          <a:p>
            <a:pPr>
              <a:lnSpc>
                <a:spcPct val="150000"/>
              </a:lnSpc>
              <a:spcBef>
                <a:spcPct val="0"/>
              </a:spcBef>
              <a:spcAft>
                <a:spcPct val="0"/>
              </a:spcAft>
              <a:buSzPct val="110000"/>
            </a:pPr>
            <a:r>
              <a:rPr lang="en-GB" dirty="0"/>
              <a:t> Granta EduPack can be used to select materials for the built environment with additional building-specific materials and properties</a:t>
            </a:r>
          </a:p>
          <a:p>
            <a:pPr>
              <a:lnSpc>
                <a:spcPct val="150000"/>
              </a:lnSpc>
              <a:spcBef>
                <a:spcPct val="0"/>
              </a:spcBef>
              <a:spcAft>
                <a:spcPct val="0"/>
              </a:spcAft>
              <a:buSzPct val="110000"/>
            </a:pPr>
            <a:r>
              <a:rPr lang="en-GB" dirty="0"/>
              <a:t> The structural sections data-table links architecture with engineering (safe)</a:t>
            </a:r>
          </a:p>
          <a:p>
            <a:pPr>
              <a:lnSpc>
                <a:spcPct val="150000"/>
              </a:lnSpc>
              <a:spcBef>
                <a:spcPct val="0"/>
              </a:spcBef>
              <a:spcAft>
                <a:spcPct val="0"/>
              </a:spcAft>
              <a:buSzPct val="110000"/>
            </a:pPr>
            <a:r>
              <a:rPr lang="en-GB" dirty="0"/>
              <a:t> The Eco Audit can be used to explore various aspects of a  building when it comes to eco-properties in a life-cycle perspective (sustainable)</a:t>
            </a:r>
          </a:p>
          <a:p>
            <a:pPr>
              <a:lnSpc>
                <a:spcPct val="150000"/>
              </a:lnSpc>
              <a:spcBef>
                <a:spcPct val="0"/>
              </a:spcBef>
              <a:spcAft>
                <a:spcPct val="0"/>
              </a:spcAft>
              <a:buSzPct val="110000"/>
            </a:pPr>
            <a:r>
              <a:rPr lang="en-GB" dirty="0"/>
              <a:t> Energy use and CO</a:t>
            </a:r>
            <a:r>
              <a:rPr lang="en-GB" baseline="-25000" dirty="0"/>
              <a:t>2</a:t>
            </a:r>
            <a:r>
              <a:rPr lang="en-GB" dirty="0"/>
              <a:t> footprint, as well as options for logistics, recycling and end of life options can be investigated (educational)</a:t>
            </a:r>
          </a:p>
          <a:p>
            <a:pPr marL="0" indent="0">
              <a:buNone/>
            </a:pPr>
            <a:endParaRPr lang="en-US" dirty="0"/>
          </a:p>
        </p:txBody>
      </p:sp>
      <p:sp>
        <p:nvSpPr>
          <p:cNvPr id="9" name="TextBox 8">
            <a:extLst>
              <a:ext uri="{FF2B5EF4-FFF2-40B4-BE49-F238E27FC236}">
                <a16:creationId xmlns:a16="http://schemas.microsoft.com/office/drawing/2014/main" id="{08AAFF6B-3394-40E1-8050-29A709F1CD18}"/>
              </a:ext>
            </a:extLst>
          </p:cNvPr>
          <p:cNvSpPr txBox="1"/>
          <p:nvPr/>
        </p:nvSpPr>
        <p:spPr>
          <a:xfrm>
            <a:off x="7467600" y="5483106"/>
            <a:ext cx="4624728" cy="646331"/>
          </a:xfrm>
          <a:prstGeom prst="rect">
            <a:avLst/>
          </a:prstGeom>
          <a:noFill/>
        </p:spPr>
        <p:txBody>
          <a:bodyPr wrap="none" rtlCol="0">
            <a:spAutoFit/>
          </a:bodyPr>
          <a:lstStyle/>
          <a:p>
            <a:r>
              <a:rPr lang="en-GB" dirty="0"/>
              <a:t>*Case Study Paper, project files, exercises and</a:t>
            </a:r>
          </a:p>
          <a:p>
            <a:r>
              <a:rPr lang="en-GB" dirty="0"/>
              <a:t>other resources available on the Resource Hub</a:t>
            </a:r>
          </a:p>
        </p:txBody>
      </p:sp>
    </p:spTree>
    <p:extLst>
      <p:ext uri="{BB962C8B-B14F-4D97-AF65-F5344CB8AC3E}">
        <p14:creationId xmlns:p14="http://schemas.microsoft.com/office/powerpoint/2010/main" val="1493773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C3F3E9-6C8B-4F69-BB4F-1361D681D917}"/>
              </a:ext>
            </a:extLst>
          </p:cNvPr>
          <p:cNvSpPr>
            <a:spLocks noGrp="1"/>
          </p:cNvSpPr>
          <p:nvPr>
            <p:ph type="sldNum" sz="quarter" idx="10"/>
          </p:nvPr>
        </p:nvSpPr>
        <p:spPr/>
        <p:txBody>
          <a:bodyPr/>
          <a:lstStyle/>
          <a:p>
            <a:fld id="{F0D23093-2AB0-F74C-B865-1A12A15B650E}" type="slidenum">
              <a:rPr lang="en-US" smtClean="0"/>
              <a:pPr/>
              <a:t>21</a:t>
            </a:fld>
            <a:endParaRPr lang="en-US" dirty="0"/>
          </a:p>
        </p:txBody>
      </p:sp>
    </p:spTree>
    <p:extLst>
      <p:ext uri="{BB962C8B-B14F-4D97-AF65-F5344CB8AC3E}">
        <p14:creationId xmlns:p14="http://schemas.microsoft.com/office/powerpoint/2010/main" val="311471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FDDA1-5388-4B05-948E-8C6886AF465B}"/>
              </a:ext>
            </a:extLst>
          </p:cNvPr>
          <p:cNvSpPr>
            <a:spLocks noGrp="1"/>
          </p:cNvSpPr>
          <p:nvPr>
            <p:ph type="title"/>
          </p:nvPr>
        </p:nvSpPr>
        <p:spPr/>
        <p:txBody>
          <a:bodyPr/>
          <a:lstStyle/>
          <a:p>
            <a:r>
              <a:rPr lang="en-GB" dirty="0"/>
              <a:t>Sustainability and the built environment</a:t>
            </a:r>
          </a:p>
        </p:txBody>
      </p:sp>
      <p:pic>
        <p:nvPicPr>
          <p:cNvPr id="12" name="Picture 11">
            <a:extLst>
              <a:ext uri="{FF2B5EF4-FFF2-40B4-BE49-F238E27FC236}">
                <a16:creationId xmlns:a16="http://schemas.microsoft.com/office/drawing/2014/main" id="{A5677687-4668-4DD8-96D1-648B0490D9BB}"/>
              </a:ext>
            </a:extLst>
          </p:cNvPr>
          <p:cNvPicPr>
            <a:picLocks noChangeAspect="1"/>
          </p:cNvPicPr>
          <p:nvPr/>
        </p:nvPicPr>
        <p:blipFill>
          <a:blip r:embed="rId3"/>
          <a:stretch>
            <a:fillRect/>
          </a:stretch>
        </p:blipFill>
        <p:spPr>
          <a:xfrm>
            <a:off x="2312514" y="1542411"/>
            <a:ext cx="7268333" cy="4420879"/>
          </a:xfrm>
          <a:prstGeom prst="rect">
            <a:avLst/>
          </a:prstGeom>
        </p:spPr>
      </p:pic>
      <p:pic>
        <p:nvPicPr>
          <p:cNvPr id="13" name="Picture 12">
            <a:extLst>
              <a:ext uri="{FF2B5EF4-FFF2-40B4-BE49-F238E27FC236}">
                <a16:creationId xmlns:a16="http://schemas.microsoft.com/office/drawing/2014/main" id="{CE01F068-1DEF-4210-BB6A-161E7EC00AF9}"/>
              </a:ext>
            </a:extLst>
          </p:cNvPr>
          <p:cNvPicPr/>
          <p:nvPr/>
        </p:nvPicPr>
        <p:blipFill rotWithShape="1">
          <a:blip r:embed="rId4"/>
          <a:srcRect l="1268" t="6364" r="2448" b="9400"/>
          <a:stretch/>
        </p:blipFill>
        <p:spPr>
          <a:xfrm>
            <a:off x="5660065" y="5550195"/>
            <a:ext cx="4114800" cy="797443"/>
          </a:xfrm>
          <a:prstGeom prst="rect">
            <a:avLst/>
          </a:prstGeom>
          <a:ln>
            <a:solidFill>
              <a:schemeClr val="bg1">
                <a:lumMod val="75000"/>
              </a:schemeClr>
            </a:solidFill>
          </a:ln>
        </p:spPr>
      </p:pic>
      <p:pic>
        <p:nvPicPr>
          <p:cNvPr id="5" name="Picture 4">
            <a:extLst>
              <a:ext uri="{FF2B5EF4-FFF2-40B4-BE49-F238E27FC236}">
                <a16:creationId xmlns:a16="http://schemas.microsoft.com/office/drawing/2014/main" id="{CA60C712-04FA-4A0E-9E89-FD475AF7ADD9}"/>
              </a:ext>
            </a:extLst>
          </p:cNvPr>
          <p:cNvPicPr>
            <a:picLocks noChangeAspect="1"/>
          </p:cNvPicPr>
          <p:nvPr/>
        </p:nvPicPr>
        <p:blipFill>
          <a:blip r:embed="rId5"/>
          <a:stretch>
            <a:fillRect/>
          </a:stretch>
        </p:blipFill>
        <p:spPr>
          <a:xfrm>
            <a:off x="7057424" y="3394212"/>
            <a:ext cx="1549315" cy="1542490"/>
          </a:xfrm>
          <a:prstGeom prst="rect">
            <a:avLst/>
          </a:prstGeom>
          <a:ln>
            <a:solidFill>
              <a:srgbClr val="C00000"/>
            </a:solidFill>
          </a:ln>
        </p:spPr>
      </p:pic>
    </p:spTree>
    <p:extLst>
      <p:ext uri="{BB962C8B-B14F-4D97-AF65-F5344CB8AC3E}">
        <p14:creationId xmlns:p14="http://schemas.microsoft.com/office/powerpoint/2010/main" val="344108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Evolution of Materials</a:t>
            </a:r>
          </a:p>
        </p:txBody>
      </p:sp>
      <p:sp>
        <p:nvSpPr>
          <p:cNvPr id="3" name="Rectangle 17"/>
          <p:cNvSpPr>
            <a:spLocks noChangeArrowheads="1"/>
          </p:cNvSpPr>
          <p:nvPr/>
        </p:nvSpPr>
        <p:spPr bwMode="auto">
          <a:xfrm>
            <a:off x="2050189" y="5099679"/>
            <a:ext cx="184731" cy="32842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sz="1534" dirty="0"/>
          </a:p>
        </p:txBody>
      </p:sp>
      <p:grpSp>
        <p:nvGrpSpPr>
          <p:cNvPr id="4" name="Group 3"/>
          <p:cNvGrpSpPr/>
          <p:nvPr/>
        </p:nvGrpSpPr>
        <p:grpSpPr>
          <a:xfrm>
            <a:off x="2223403" y="1319138"/>
            <a:ext cx="8008674" cy="4853354"/>
            <a:chOff x="408076" y="952842"/>
            <a:chExt cx="9399068" cy="5695950"/>
          </a:xfrm>
        </p:grpSpPr>
        <p:sp>
          <p:nvSpPr>
            <p:cNvPr id="5" name="Rectangle 28"/>
            <p:cNvSpPr>
              <a:spLocks noChangeArrowheads="1"/>
            </p:cNvSpPr>
            <p:nvPr/>
          </p:nvSpPr>
          <p:spPr bwMode="auto">
            <a:xfrm>
              <a:off x="7268559" y="1054785"/>
              <a:ext cx="2538585" cy="3830638"/>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GB" sz="1534" dirty="0"/>
            </a:p>
          </p:txBody>
        </p:sp>
        <p:grpSp>
          <p:nvGrpSpPr>
            <p:cNvPr id="6" name="Group 5"/>
            <p:cNvGrpSpPr/>
            <p:nvPr/>
          </p:nvGrpSpPr>
          <p:grpSpPr>
            <a:xfrm>
              <a:off x="408076" y="952842"/>
              <a:ext cx="9389211" cy="5695950"/>
              <a:chOff x="408076" y="952842"/>
              <a:chExt cx="9389211" cy="5695950"/>
            </a:xfrm>
          </p:grpSpPr>
          <p:grpSp>
            <p:nvGrpSpPr>
              <p:cNvPr id="7" name="Group 6"/>
              <p:cNvGrpSpPr/>
              <p:nvPr/>
            </p:nvGrpSpPr>
            <p:grpSpPr>
              <a:xfrm>
                <a:off x="408076" y="952842"/>
                <a:ext cx="9253284" cy="5695950"/>
                <a:chOff x="408076" y="952842"/>
                <a:chExt cx="9253284" cy="5695950"/>
              </a:xfrm>
            </p:grpSpPr>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076" y="952842"/>
                  <a:ext cx="6848475" cy="569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39"/>
                <p:cNvSpPr txBox="1">
                  <a:spLocks noChangeArrowheads="1"/>
                </p:cNvSpPr>
                <p:nvPr/>
              </p:nvSpPr>
              <p:spPr bwMode="auto">
                <a:xfrm>
                  <a:off x="1034873" y="1542060"/>
                  <a:ext cx="2209800" cy="3238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GB" sz="1193" dirty="0"/>
                    <a:t>Early history 3000 BC</a:t>
                  </a: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2960" y="1139988"/>
                  <a:ext cx="2318400" cy="230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TextBox 39"/>
              <p:cNvSpPr txBox="1">
                <a:spLocks noChangeArrowheads="1"/>
              </p:cNvSpPr>
              <p:nvPr/>
            </p:nvSpPr>
            <p:spPr bwMode="auto">
              <a:xfrm>
                <a:off x="7587487" y="3503994"/>
                <a:ext cx="2209800" cy="3238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GB" sz="1193" dirty="0"/>
                  <a:t>Old Kingdom, Egypt</a:t>
                </a:r>
              </a:p>
            </p:txBody>
          </p:sp>
        </p:grpSp>
      </p:grpSp>
      <p:grpSp>
        <p:nvGrpSpPr>
          <p:cNvPr id="12" name="Group 11"/>
          <p:cNvGrpSpPr/>
          <p:nvPr/>
        </p:nvGrpSpPr>
        <p:grpSpPr>
          <a:xfrm>
            <a:off x="2212623" y="1315924"/>
            <a:ext cx="8103686" cy="4853354"/>
            <a:chOff x="395424" y="949070"/>
            <a:chExt cx="9510576" cy="5695950"/>
          </a:xfrm>
        </p:grpSpPr>
        <p:sp>
          <p:nvSpPr>
            <p:cNvPr id="13" name="Rectangle 28"/>
            <p:cNvSpPr>
              <a:spLocks noChangeArrowheads="1"/>
            </p:cNvSpPr>
            <p:nvPr/>
          </p:nvSpPr>
          <p:spPr bwMode="auto">
            <a:xfrm>
              <a:off x="7243899" y="1017714"/>
              <a:ext cx="2662101" cy="3830638"/>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GB" sz="1534" dirty="0"/>
            </a:p>
          </p:txBody>
        </p:sp>
        <p:grpSp>
          <p:nvGrpSpPr>
            <p:cNvPr id="14" name="Group 13"/>
            <p:cNvGrpSpPr/>
            <p:nvPr/>
          </p:nvGrpSpPr>
          <p:grpSpPr>
            <a:xfrm>
              <a:off x="395424" y="949070"/>
              <a:ext cx="9256415" cy="5695950"/>
              <a:chOff x="395424" y="949070"/>
              <a:chExt cx="9256415" cy="5695950"/>
            </a:xfrm>
          </p:grpSpPr>
          <p:pic>
            <p:nvPicPr>
              <p:cNvPr id="15"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424" y="949070"/>
                <a:ext cx="6848475" cy="569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4800" y="1119911"/>
                <a:ext cx="2297039" cy="23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39"/>
              <p:cNvSpPr txBox="1">
                <a:spLocks noChangeArrowheads="1"/>
              </p:cNvSpPr>
              <p:nvPr/>
            </p:nvSpPr>
            <p:spPr bwMode="auto">
              <a:xfrm>
                <a:off x="7772842" y="3454567"/>
                <a:ext cx="1581227" cy="3238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GB" sz="1193" dirty="0"/>
                  <a:t>Empire of Rome</a:t>
                </a:r>
              </a:p>
            </p:txBody>
          </p:sp>
        </p:grpSp>
      </p:grpSp>
      <p:grpSp>
        <p:nvGrpSpPr>
          <p:cNvPr id="18" name="Group 17"/>
          <p:cNvGrpSpPr/>
          <p:nvPr/>
        </p:nvGrpSpPr>
        <p:grpSpPr>
          <a:xfrm>
            <a:off x="2208124" y="1316141"/>
            <a:ext cx="8034483" cy="4853354"/>
            <a:chOff x="390143" y="949325"/>
            <a:chExt cx="9429358" cy="5695950"/>
          </a:xfrm>
        </p:grpSpPr>
        <p:sp>
          <p:nvSpPr>
            <p:cNvPr id="19" name="Rectangle 28"/>
            <p:cNvSpPr>
              <a:spLocks noChangeArrowheads="1"/>
            </p:cNvSpPr>
            <p:nvPr/>
          </p:nvSpPr>
          <p:spPr bwMode="auto">
            <a:xfrm>
              <a:off x="7280916" y="1054785"/>
              <a:ext cx="2538585" cy="3830638"/>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GB" sz="1534" dirty="0"/>
            </a:p>
          </p:txBody>
        </p:sp>
        <p:grpSp>
          <p:nvGrpSpPr>
            <p:cNvPr id="20" name="Group 19"/>
            <p:cNvGrpSpPr/>
            <p:nvPr/>
          </p:nvGrpSpPr>
          <p:grpSpPr>
            <a:xfrm>
              <a:off x="390143" y="949325"/>
              <a:ext cx="9306131" cy="5695950"/>
              <a:chOff x="401215" y="949325"/>
              <a:chExt cx="9306131" cy="5695950"/>
            </a:xfrm>
          </p:grpSpPr>
          <p:pic>
            <p:nvPicPr>
              <p:cNvPr id="21"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215" y="949325"/>
                <a:ext cx="6848475" cy="569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75526" y="1133282"/>
                <a:ext cx="2319463" cy="23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39"/>
              <p:cNvSpPr txBox="1">
                <a:spLocks noChangeArrowheads="1"/>
              </p:cNvSpPr>
              <p:nvPr/>
            </p:nvSpPr>
            <p:spPr bwMode="auto">
              <a:xfrm>
                <a:off x="7549979" y="3454567"/>
                <a:ext cx="2157367" cy="3238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r>
                  <a:rPr lang="en-GB" sz="1193" dirty="0"/>
                  <a:t>Medieval, south India</a:t>
                </a:r>
              </a:p>
            </p:txBody>
          </p:sp>
        </p:grpSp>
      </p:grpSp>
      <p:grpSp>
        <p:nvGrpSpPr>
          <p:cNvPr id="24" name="Group 23"/>
          <p:cNvGrpSpPr/>
          <p:nvPr/>
        </p:nvGrpSpPr>
        <p:grpSpPr>
          <a:xfrm>
            <a:off x="2212360" y="1316141"/>
            <a:ext cx="8019499" cy="4853354"/>
            <a:chOff x="395114" y="949325"/>
            <a:chExt cx="9411774" cy="5695950"/>
          </a:xfrm>
        </p:grpSpPr>
        <p:sp>
          <p:nvSpPr>
            <p:cNvPr id="25" name="Rectangle 28"/>
            <p:cNvSpPr>
              <a:spLocks noChangeArrowheads="1"/>
            </p:cNvSpPr>
            <p:nvPr/>
          </p:nvSpPr>
          <p:spPr bwMode="auto">
            <a:xfrm>
              <a:off x="7268303" y="1064203"/>
              <a:ext cx="2538585" cy="3830638"/>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GB" sz="1534" dirty="0"/>
            </a:p>
          </p:txBody>
        </p:sp>
        <p:grpSp>
          <p:nvGrpSpPr>
            <p:cNvPr id="26" name="Group 25"/>
            <p:cNvGrpSpPr/>
            <p:nvPr/>
          </p:nvGrpSpPr>
          <p:grpSpPr>
            <a:xfrm>
              <a:off x="395114" y="949325"/>
              <a:ext cx="9296508" cy="5695950"/>
              <a:chOff x="395114" y="949325"/>
              <a:chExt cx="9296508" cy="5695950"/>
            </a:xfrm>
          </p:grpSpPr>
          <p:pic>
            <p:nvPicPr>
              <p:cNvPr id="27"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114" y="949325"/>
                <a:ext cx="6848475" cy="569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87622" y="1125988"/>
                <a:ext cx="2304000" cy="23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Rectangle 28"/>
              <p:cNvSpPr/>
              <p:nvPr/>
            </p:nvSpPr>
            <p:spPr>
              <a:xfrm>
                <a:off x="7896770" y="3463667"/>
                <a:ext cx="1121633" cy="323810"/>
              </a:xfrm>
              <a:prstGeom prst="rect">
                <a:avLst/>
              </a:prstGeom>
            </p:spPr>
            <p:txBody>
              <a:bodyPr wrap="none">
                <a:spAutoFit/>
              </a:bodyPr>
              <a:lstStyle/>
              <a:p>
                <a:r>
                  <a:rPr lang="en-US" sz="1193" b="1" dirty="0"/>
                  <a:t>Fin de siècle</a:t>
                </a:r>
              </a:p>
            </p:txBody>
          </p:sp>
        </p:grpSp>
      </p:grpSp>
      <p:grpSp>
        <p:nvGrpSpPr>
          <p:cNvPr id="30" name="Group 29"/>
          <p:cNvGrpSpPr/>
          <p:nvPr/>
        </p:nvGrpSpPr>
        <p:grpSpPr>
          <a:xfrm>
            <a:off x="2208449" y="1316141"/>
            <a:ext cx="8034157" cy="4853354"/>
            <a:chOff x="390525" y="949325"/>
            <a:chExt cx="9428976" cy="5695950"/>
          </a:xfrm>
        </p:grpSpPr>
        <p:sp>
          <p:nvSpPr>
            <p:cNvPr id="31" name="Rectangle 28"/>
            <p:cNvSpPr>
              <a:spLocks noChangeArrowheads="1"/>
            </p:cNvSpPr>
            <p:nvPr/>
          </p:nvSpPr>
          <p:spPr bwMode="auto">
            <a:xfrm>
              <a:off x="7280916" y="1054785"/>
              <a:ext cx="2538585" cy="3830638"/>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GB" sz="1534" dirty="0"/>
            </a:p>
          </p:txBody>
        </p:sp>
        <p:pic>
          <p:nvPicPr>
            <p:cNvPr id="32" name="Picture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0525" y="949325"/>
              <a:ext cx="6848475" cy="569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67415" y="1141284"/>
              <a:ext cx="2310330" cy="23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Rectangle 33"/>
            <p:cNvSpPr/>
            <p:nvPr/>
          </p:nvSpPr>
          <p:spPr>
            <a:xfrm>
              <a:off x="7773201" y="3463667"/>
              <a:ext cx="1462148" cy="323810"/>
            </a:xfrm>
            <a:prstGeom prst="rect">
              <a:avLst/>
            </a:prstGeom>
          </p:spPr>
          <p:txBody>
            <a:bodyPr wrap="none">
              <a:spAutoFit/>
            </a:bodyPr>
            <a:lstStyle/>
            <a:p>
              <a:r>
                <a:rPr lang="en-US" sz="1193" b="1" dirty="0"/>
                <a:t>Mid-20</a:t>
              </a:r>
              <a:r>
                <a:rPr lang="en-US" sz="1193" b="1" baseline="30000" dirty="0"/>
                <a:t>th</a:t>
              </a:r>
              <a:r>
                <a:rPr lang="en-US" sz="1193" b="1" dirty="0"/>
                <a:t> century</a:t>
              </a:r>
            </a:p>
          </p:txBody>
        </p:sp>
      </p:grpSp>
      <p:grpSp>
        <p:nvGrpSpPr>
          <p:cNvPr id="35" name="Group 34"/>
          <p:cNvGrpSpPr/>
          <p:nvPr/>
        </p:nvGrpSpPr>
        <p:grpSpPr>
          <a:xfrm>
            <a:off x="2208449" y="1316141"/>
            <a:ext cx="7970982" cy="4853354"/>
            <a:chOff x="390525" y="949325"/>
            <a:chExt cx="9354834" cy="5695950"/>
          </a:xfrm>
        </p:grpSpPr>
        <p:sp>
          <p:nvSpPr>
            <p:cNvPr id="36" name="Rectangle 34"/>
            <p:cNvSpPr>
              <a:spLocks noChangeArrowheads="1"/>
            </p:cNvSpPr>
            <p:nvPr/>
          </p:nvSpPr>
          <p:spPr bwMode="auto">
            <a:xfrm>
              <a:off x="7284734" y="1068342"/>
              <a:ext cx="2460625" cy="35560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GB" sz="1534" dirty="0"/>
            </a:p>
          </p:txBody>
        </p:sp>
        <p:pic>
          <p:nvPicPr>
            <p:cNvPr id="37" name="Picture 3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0525" y="949325"/>
              <a:ext cx="6848475" cy="569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53610" y="1154841"/>
              <a:ext cx="2315578" cy="23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Rectangle 38"/>
            <p:cNvSpPr/>
            <p:nvPr/>
          </p:nvSpPr>
          <p:spPr>
            <a:xfrm>
              <a:off x="7859700" y="3476024"/>
              <a:ext cx="1136684" cy="323810"/>
            </a:xfrm>
            <a:prstGeom prst="rect">
              <a:avLst/>
            </a:prstGeom>
          </p:spPr>
          <p:txBody>
            <a:bodyPr wrap="none">
              <a:spAutoFit/>
            </a:bodyPr>
            <a:lstStyle/>
            <a:p>
              <a:r>
                <a:rPr lang="en-US" sz="1193" b="1" dirty="0"/>
                <a:t>21</a:t>
              </a:r>
              <a:r>
                <a:rPr lang="en-US" sz="1193" b="1" baseline="30000" dirty="0"/>
                <a:t>st</a:t>
              </a:r>
              <a:r>
                <a:rPr lang="en-US" sz="1193" b="1" dirty="0"/>
                <a:t>  century</a:t>
              </a:r>
            </a:p>
          </p:txBody>
        </p:sp>
      </p:grpSp>
    </p:spTree>
    <p:extLst>
      <p:ext uri="{BB962C8B-B14F-4D97-AF65-F5344CB8AC3E}">
        <p14:creationId xmlns:p14="http://schemas.microsoft.com/office/powerpoint/2010/main" val="8702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029"/>
          <p:cNvSpPr txBox="1">
            <a:spLocks noChangeArrowheads="1"/>
          </p:cNvSpPr>
          <p:nvPr/>
        </p:nvSpPr>
        <p:spPr bwMode="auto">
          <a:xfrm>
            <a:off x="2247900" y="1271956"/>
            <a:ext cx="8001000"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eaLnBrk="1" hangingPunct="1">
              <a:spcBef>
                <a:spcPct val="50000"/>
              </a:spcBef>
              <a:spcAft>
                <a:spcPct val="0"/>
              </a:spcAft>
              <a:buClrTx/>
              <a:buSzTx/>
              <a:buFontTx/>
              <a:buNone/>
            </a:pPr>
            <a:r>
              <a:rPr lang="en-US" sz="1662" b="0" dirty="0">
                <a:latin typeface="+mn-lt"/>
              </a:rPr>
              <a:t>Today, architects and structural engineers specify products, not materials</a:t>
            </a:r>
            <a:endParaRPr lang="en-US" sz="2215" b="0" dirty="0">
              <a:latin typeface="+mn-lt"/>
            </a:endParaRPr>
          </a:p>
        </p:txBody>
      </p:sp>
      <p:pic>
        <p:nvPicPr>
          <p:cNvPr id="11267" name="Picture 1031" descr="CompositeBd01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1666" y="1932843"/>
            <a:ext cx="4686300" cy="3661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1032"/>
          <p:cNvSpPr txBox="1">
            <a:spLocks noChangeArrowheads="1"/>
          </p:cNvSpPr>
          <p:nvPr/>
        </p:nvSpPr>
        <p:spPr bwMode="auto">
          <a:xfrm>
            <a:off x="5023339" y="5672504"/>
            <a:ext cx="5149362" cy="49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eaLnBrk="1" hangingPunct="1">
              <a:spcBef>
                <a:spcPct val="0"/>
              </a:spcBef>
              <a:spcAft>
                <a:spcPct val="0"/>
              </a:spcAft>
              <a:buClrTx/>
              <a:buSzTx/>
              <a:buFontTx/>
              <a:buNone/>
            </a:pPr>
            <a:r>
              <a:rPr lang="en-US" sz="1292" b="0" dirty="0">
                <a:latin typeface="+mn-lt"/>
              </a:rPr>
              <a:t>Gypsum and glass fiber composite board </a:t>
            </a:r>
          </a:p>
          <a:p>
            <a:pPr algn="ctr" eaLnBrk="1" hangingPunct="1">
              <a:spcBef>
                <a:spcPct val="0"/>
              </a:spcBef>
              <a:spcAft>
                <a:spcPct val="0"/>
              </a:spcAft>
              <a:buClrTx/>
              <a:buSzTx/>
              <a:buFontTx/>
              <a:buNone/>
            </a:pPr>
            <a:r>
              <a:rPr lang="en-US" sz="1292" b="0" dirty="0">
                <a:latin typeface="+mn-lt"/>
              </a:rPr>
              <a:t>used as exterior sheathing.</a:t>
            </a:r>
          </a:p>
        </p:txBody>
      </p:sp>
      <p:pic>
        <p:nvPicPr>
          <p:cNvPr id="11269" name="Picture 1033" descr="RWE-Ingenhoeven-r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1267" y="1965081"/>
            <a:ext cx="2951285" cy="363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1034"/>
          <p:cNvSpPr txBox="1">
            <a:spLocks noChangeArrowheads="1"/>
          </p:cNvSpPr>
          <p:nvPr/>
        </p:nvSpPr>
        <p:spPr bwMode="auto">
          <a:xfrm>
            <a:off x="2570285" y="5719398"/>
            <a:ext cx="2661138"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eaLnBrk="1" hangingPunct="1">
              <a:spcBef>
                <a:spcPct val="50000"/>
              </a:spcBef>
              <a:spcAft>
                <a:spcPct val="0"/>
              </a:spcAft>
              <a:buClrTx/>
              <a:buSzTx/>
              <a:buFontTx/>
              <a:buNone/>
            </a:pPr>
            <a:r>
              <a:rPr lang="en-US" sz="1477" b="0" dirty="0">
                <a:latin typeface="+mn-lt"/>
              </a:rPr>
              <a:t>Low-e laminated glass</a:t>
            </a:r>
          </a:p>
        </p:txBody>
      </p:sp>
      <p:sp>
        <p:nvSpPr>
          <p:cNvPr id="2" name="Title 1">
            <a:extLst>
              <a:ext uri="{FF2B5EF4-FFF2-40B4-BE49-F238E27FC236}">
                <a16:creationId xmlns:a16="http://schemas.microsoft.com/office/drawing/2014/main" id="{ACA992B4-F7E9-4FDE-9C59-1AF3C51D3554}"/>
              </a:ext>
            </a:extLst>
          </p:cNvPr>
          <p:cNvSpPr>
            <a:spLocks noGrp="1"/>
          </p:cNvSpPr>
          <p:nvPr>
            <p:ph type="title"/>
          </p:nvPr>
        </p:nvSpPr>
        <p:spPr/>
        <p:txBody>
          <a:bodyPr/>
          <a:lstStyle/>
          <a:p>
            <a:r>
              <a:rPr lang="en-GB" dirty="0">
                <a:latin typeface="+mn-lt"/>
              </a:rPr>
              <a:t>Why do architects need to know about materials?</a:t>
            </a:r>
          </a:p>
        </p:txBody>
      </p:sp>
    </p:spTree>
    <p:extLst>
      <p:ext uri="{BB962C8B-B14F-4D97-AF65-F5344CB8AC3E}">
        <p14:creationId xmlns:p14="http://schemas.microsoft.com/office/powerpoint/2010/main" val="2605349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a:off x="2590800" y="1236786"/>
            <a:ext cx="7086600"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eaLnBrk="1" hangingPunct="1">
              <a:spcBef>
                <a:spcPct val="50000"/>
              </a:spcBef>
              <a:spcAft>
                <a:spcPct val="0"/>
              </a:spcAft>
              <a:buClrTx/>
              <a:buSzTx/>
              <a:buFontTx/>
              <a:buNone/>
            </a:pPr>
            <a:r>
              <a:rPr lang="en-US" sz="1662" b="0" dirty="0">
                <a:latin typeface="+mn-lt"/>
              </a:rPr>
              <a:t>Many materials used in these products are unfamiliar to designers. </a:t>
            </a:r>
          </a:p>
        </p:txBody>
      </p:sp>
      <p:pic>
        <p:nvPicPr>
          <p:cNvPr id="15363" name="Picture 7" descr="Polymer-SimmonsHall-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0589" y="1954823"/>
            <a:ext cx="4189534" cy="370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8"/>
          <p:cNvSpPr txBox="1">
            <a:spLocks noChangeArrowheads="1"/>
          </p:cNvSpPr>
          <p:nvPr/>
        </p:nvSpPr>
        <p:spPr bwMode="auto">
          <a:xfrm>
            <a:off x="4948619" y="1660283"/>
            <a:ext cx="5149362"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eaLnBrk="1" hangingPunct="1">
              <a:spcBef>
                <a:spcPct val="50000"/>
              </a:spcBef>
              <a:spcAft>
                <a:spcPct val="0"/>
              </a:spcAft>
              <a:buClrTx/>
              <a:buSzTx/>
              <a:buFontTx/>
              <a:buNone/>
            </a:pPr>
            <a:r>
              <a:rPr lang="en-US" sz="1108" b="0" dirty="0">
                <a:latin typeface="+mn-lt"/>
              </a:rPr>
              <a:t>Simmons Hall Student Dormitory, MIT, USA. Steven Holl, Architect.</a:t>
            </a:r>
          </a:p>
        </p:txBody>
      </p:sp>
      <p:pic>
        <p:nvPicPr>
          <p:cNvPr id="15365" name="Picture 9" descr="Holl-Simmons-W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9721" y="1954824"/>
            <a:ext cx="3607777" cy="368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 Box 11"/>
          <p:cNvSpPr txBox="1">
            <a:spLocks noChangeArrowheads="1"/>
          </p:cNvSpPr>
          <p:nvPr/>
        </p:nvSpPr>
        <p:spPr bwMode="auto">
          <a:xfrm>
            <a:off x="4215871" y="5794132"/>
            <a:ext cx="5567037"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r>
              <a:rPr lang="en-GB" sz="1477" dirty="0">
                <a:latin typeface="+mn-lt"/>
              </a:rPr>
              <a:t>Aluminum skin, covering…..         </a:t>
            </a:r>
            <a:r>
              <a:rPr lang="en-US" sz="1477" dirty="0">
                <a:latin typeface="+mn-lt"/>
              </a:rPr>
              <a:t>Waterproof, adhesive-backed EPDM</a:t>
            </a:r>
            <a:endParaRPr lang="en-GB" sz="1477" dirty="0">
              <a:latin typeface="+mn-lt"/>
            </a:endParaRPr>
          </a:p>
        </p:txBody>
      </p:sp>
      <p:sp>
        <p:nvSpPr>
          <p:cNvPr id="2" name="Title 1">
            <a:extLst>
              <a:ext uri="{FF2B5EF4-FFF2-40B4-BE49-F238E27FC236}">
                <a16:creationId xmlns:a16="http://schemas.microsoft.com/office/drawing/2014/main" id="{984ED3A4-FEF6-426F-8475-1018434C72E0}"/>
              </a:ext>
            </a:extLst>
          </p:cNvPr>
          <p:cNvSpPr>
            <a:spLocks noGrp="1"/>
          </p:cNvSpPr>
          <p:nvPr>
            <p:ph type="title"/>
          </p:nvPr>
        </p:nvSpPr>
        <p:spPr/>
        <p:txBody>
          <a:bodyPr/>
          <a:lstStyle/>
          <a:p>
            <a:r>
              <a:rPr lang="en-GB" dirty="0">
                <a:latin typeface="+mn-lt"/>
              </a:rPr>
              <a:t>Unfamiliar materials used in new products</a:t>
            </a:r>
            <a:br>
              <a:rPr lang="en-GB" dirty="0">
                <a:latin typeface="+mn-lt"/>
              </a:rPr>
            </a:br>
            <a:endParaRPr lang="en-GB" dirty="0">
              <a:latin typeface="+mn-lt"/>
            </a:endParaRPr>
          </a:p>
        </p:txBody>
      </p:sp>
    </p:spTree>
    <p:extLst>
      <p:ext uri="{BB962C8B-B14F-4D97-AF65-F5344CB8AC3E}">
        <p14:creationId xmlns:p14="http://schemas.microsoft.com/office/powerpoint/2010/main" val="3620384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342911F-9B28-4790-A68C-50E2E28B6F44}"/>
              </a:ext>
            </a:extLst>
          </p:cNvPr>
          <p:cNvGrpSpPr/>
          <p:nvPr/>
        </p:nvGrpSpPr>
        <p:grpSpPr>
          <a:xfrm>
            <a:off x="2093223" y="1420741"/>
            <a:ext cx="3309276" cy="4395045"/>
            <a:chOff x="5151855" y="1468316"/>
            <a:chExt cx="3309276" cy="4395045"/>
          </a:xfrm>
        </p:grpSpPr>
        <p:pic>
          <p:nvPicPr>
            <p:cNvPr id="19459" name="Picture 8" descr="Images 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6820" y="1739412"/>
              <a:ext cx="2807677" cy="3456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10"/>
            <p:cNvSpPr txBox="1">
              <a:spLocks noChangeArrowheads="1"/>
            </p:cNvSpPr>
            <p:nvPr/>
          </p:nvSpPr>
          <p:spPr bwMode="auto">
            <a:xfrm>
              <a:off x="5151855" y="1468316"/>
              <a:ext cx="3308838"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eaLnBrk="1" hangingPunct="1">
                <a:spcBef>
                  <a:spcPct val="50000"/>
                </a:spcBef>
                <a:spcAft>
                  <a:spcPct val="0"/>
                </a:spcAft>
                <a:buClrTx/>
                <a:buSzTx/>
                <a:buFontTx/>
                <a:buNone/>
              </a:pPr>
              <a:r>
                <a:rPr lang="en-US" sz="1108" b="0" dirty="0">
                  <a:latin typeface="+mn-lt"/>
                </a:rPr>
                <a:t>Stata Center, MIT, USA. F.O. Gehry Architect</a:t>
              </a:r>
            </a:p>
          </p:txBody>
        </p:sp>
        <p:sp>
          <p:nvSpPr>
            <p:cNvPr id="19464" name="Text Box 14"/>
            <p:cNvSpPr txBox="1">
              <a:spLocks noChangeArrowheads="1"/>
            </p:cNvSpPr>
            <p:nvPr/>
          </p:nvSpPr>
          <p:spPr bwMode="auto">
            <a:xfrm>
              <a:off x="6128826" y="5316416"/>
              <a:ext cx="2332305" cy="54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spcBef>
                  <a:spcPct val="0"/>
                </a:spcBef>
                <a:spcAft>
                  <a:spcPct val="0"/>
                </a:spcAft>
                <a:buClr>
                  <a:srgbClr val="009B9B"/>
                </a:buClr>
                <a:buSzPct val="80000"/>
                <a:buFont typeface="Wingdings" panose="05000000000000000000" pitchFamily="2" charset="2"/>
                <a:buNone/>
              </a:pPr>
              <a:r>
                <a:rPr lang="en-GB" sz="1477" dirty="0">
                  <a:latin typeface="+mn-lt"/>
                </a:rPr>
                <a:t>Stainless steel, zinc coated</a:t>
              </a:r>
            </a:p>
            <a:p>
              <a:pPr algn="r">
                <a:spcBef>
                  <a:spcPct val="0"/>
                </a:spcBef>
                <a:spcAft>
                  <a:spcPct val="0"/>
                </a:spcAft>
                <a:buClr>
                  <a:srgbClr val="009B9B"/>
                </a:buClr>
                <a:buSzPct val="80000"/>
                <a:buFont typeface="Wingdings" panose="05000000000000000000" pitchFamily="2" charset="2"/>
                <a:buNone/>
              </a:pPr>
              <a:r>
                <a:rPr lang="en-GB" sz="1477" dirty="0">
                  <a:latin typeface="+mn-lt"/>
                </a:rPr>
                <a:t> titanium, polymer sealants</a:t>
              </a:r>
            </a:p>
          </p:txBody>
        </p:sp>
      </p:grpSp>
      <p:sp>
        <p:nvSpPr>
          <p:cNvPr id="2" name="Title 1">
            <a:extLst>
              <a:ext uri="{FF2B5EF4-FFF2-40B4-BE49-F238E27FC236}">
                <a16:creationId xmlns:a16="http://schemas.microsoft.com/office/drawing/2014/main" id="{4CDA8F8E-B3A3-4020-B4EA-5CFDF939552A}"/>
              </a:ext>
            </a:extLst>
          </p:cNvPr>
          <p:cNvSpPr>
            <a:spLocks noGrp="1"/>
          </p:cNvSpPr>
          <p:nvPr>
            <p:ph type="title"/>
          </p:nvPr>
        </p:nvSpPr>
        <p:spPr/>
        <p:txBody>
          <a:bodyPr/>
          <a:lstStyle/>
          <a:p>
            <a:r>
              <a:rPr lang="en-GB" dirty="0">
                <a:latin typeface="+mn-lt"/>
              </a:rPr>
              <a:t>New advanced materials</a:t>
            </a:r>
          </a:p>
        </p:txBody>
      </p:sp>
      <p:grpSp>
        <p:nvGrpSpPr>
          <p:cNvPr id="10" name="Group 11">
            <a:extLst>
              <a:ext uri="{FF2B5EF4-FFF2-40B4-BE49-F238E27FC236}">
                <a16:creationId xmlns:a16="http://schemas.microsoft.com/office/drawing/2014/main" id="{529F4032-4A29-4994-A896-FAEBEEFE878F}"/>
              </a:ext>
            </a:extLst>
          </p:cNvPr>
          <p:cNvGrpSpPr>
            <a:grpSpLocks/>
          </p:cNvGrpSpPr>
          <p:nvPr/>
        </p:nvGrpSpPr>
        <p:grpSpPr bwMode="auto">
          <a:xfrm>
            <a:off x="6096000" y="1178768"/>
            <a:ext cx="4457700" cy="5136172"/>
            <a:chOff x="2848" y="617"/>
            <a:chExt cx="2808" cy="3505"/>
          </a:xfrm>
        </p:grpSpPr>
        <p:pic>
          <p:nvPicPr>
            <p:cNvPr id="11" name="Picture 4" descr="FigureX-P-ETFE-Grimshaw-SpaceCenter03">
              <a:extLst>
                <a:ext uri="{FF2B5EF4-FFF2-40B4-BE49-F238E27FC236}">
                  <a16:creationId xmlns:a16="http://schemas.microsoft.com/office/drawing/2014/main" id="{8B2FEA0B-79FB-49CA-9FE2-5F5F8EE01A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8" y="617"/>
              <a:ext cx="1843" cy="3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6">
              <a:extLst>
                <a:ext uri="{FF2B5EF4-FFF2-40B4-BE49-F238E27FC236}">
                  <a16:creationId xmlns:a16="http://schemas.microsoft.com/office/drawing/2014/main" id="{4BA651F1-7530-442A-9541-63005099E88D}"/>
                </a:ext>
              </a:extLst>
            </p:cNvPr>
            <p:cNvSpPr txBox="1">
              <a:spLocks noChangeArrowheads="1"/>
            </p:cNvSpPr>
            <p:nvPr/>
          </p:nvSpPr>
          <p:spPr bwMode="auto">
            <a:xfrm>
              <a:off x="2848" y="3710"/>
              <a:ext cx="1960"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eaLnBrk="1" hangingPunct="1">
                <a:spcBef>
                  <a:spcPct val="0"/>
                </a:spcBef>
                <a:spcAft>
                  <a:spcPct val="0"/>
                </a:spcAft>
                <a:buClrTx/>
                <a:buSzTx/>
                <a:buFontTx/>
                <a:buNone/>
              </a:pPr>
              <a:r>
                <a:rPr lang="en-US" sz="1662" b="0" dirty="0">
                  <a:latin typeface="+mn-lt"/>
                </a:rPr>
                <a:t>Post-industrial revolution -</a:t>
              </a:r>
            </a:p>
            <a:p>
              <a:pPr algn="ctr" eaLnBrk="1" hangingPunct="1">
                <a:spcBef>
                  <a:spcPct val="0"/>
                </a:spcBef>
                <a:spcAft>
                  <a:spcPct val="0"/>
                </a:spcAft>
                <a:buClrTx/>
                <a:buSzTx/>
                <a:buFontTx/>
                <a:buNone/>
              </a:pPr>
              <a:r>
                <a:rPr lang="en-US" sz="1662" b="0" dirty="0">
                  <a:latin typeface="+mn-lt"/>
                </a:rPr>
                <a:t>ETFE (and thousands more)</a:t>
              </a:r>
            </a:p>
          </p:txBody>
        </p:sp>
        <p:sp>
          <p:nvSpPr>
            <p:cNvPr id="13" name="Text Box 7">
              <a:extLst>
                <a:ext uri="{FF2B5EF4-FFF2-40B4-BE49-F238E27FC236}">
                  <a16:creationId xmlns:a16="http://schemas.microsoft.com/office/drawing/2014/main" id="{A70AAAD2-2A10-439B-83AF-2EBCAD55F56C}"/>
                </a:ext>
              </a:extLst>
            </p:cNvPr>
            <p:cNvSpPr txBox="1">
              <a:spLocks noChangeArrowheads="1"/>
            </p:cNvSpPr>
            <p:nvPr/>
          </p:nvSpPr>
          <p:spPr bwMode="auto">
            <a:xfrm>
              <a:off x="4777" y="1917"/>
              <a:ext cx="879"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eaLnBrk="1" hangingPunct="1">
                <a:spcBef>
                  <a:spcPct val="0"/>
                </a:spcBef>
                <a:spcAft>
                  <a:spcPct val="0"/>
                </a:spcAft>
                <a:buClrTx/>
                <a:buSzTx/>
                <a:buFontTx/>
                <a:buNone/>
              </a:pPr>
              <a:r>
                <a:rPr lang="en-US" sz="1292" b="0" dirty="0">
                  <a:latin typeface="+mn-lt"/>
                </a:rPr>
                <a:t>Space Center, Leicester, UK.</a:t>
              </a:r>
            </a:p>
            <a:p>
              <a:pPr eaLnBrk="1" hangingPunct="1">
                <a:spcBef>
                  <a:spcPct val="0"/>
                </a:spcBef>
                <a:spcAft>
                  <a:spcPct val="0"/>
                </a:spcAft>
                <a:buClrTx/>
                <a:buSzTx/>
                <a:buFontTx/>
                <a:buNone/>
              </a:pPr>
              <a:r>
                <a:rPr lang="en-US" sz="1292" b="0" dirty="0">
                  <a:latin typeface="+mn-lt"/>
                </a:rPr>
                <a:t>N. Grimshaw </a:t>
              </a:r>
            </a:p>
            <a:p>
              <a:pPr eaLnBrk="1" hangingPunct="1">
                <a:spcBef>
                  <a:spcPct val="0"/>
                </a:spcBef>
                <a:spcAft>
                  <a:spcPct val="0"/>
                </a:spcAft>
                <a:buClrTx/>
                <a:buSzTx/>
                <a:buFontTx/>
                <a:buNone/>
              </a:pPr>
              <a:r>
                <a:rPr lang="en-US" sz="1292" b="0" dirty="0">
                  <a:latin typeface="+mn-lt"/>
                </a:rPr>
                <a:t>Architect</a:t>
              </a:r>
            </a:p>
          </p:txBody>
        </p:sp>
      </p:grpSp>
    </p:spTree>
    <p:extLst>
      <p:ext uri="{BB962C8B-B14F-4D97-AF65-F5344CB8AC3E}">
        <p14:creationId xmlns:p14="http://schemas.microsoft.com/office/powerpoint/2010/main" val="88924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Materials world production </a:t>
            </a:r>
          </a:p>
        </p:txBody>
      </p:sp>
      <p:pic>
        <p:nvPicPr>
          <p:cNvPr id="35" name="Picture 34">
            <a:extLst>
              <a:ext uri="{FF2B5EF4-FFF2-40B4-BE49-F238E27FC236}">
                <a16:creationId xmlns:a16="http://schemas.microsoft.com/office/drawing/2014/main" id="{1E66ED17-13C7-4F33-9525-556F860D5C4C}"/>
              </a:ext>
            </a:extLst>
          </p:cNvPr>
          <p:cNvPicPr>
            <a:picLocks noChangeAspect="1"/>
          </p:cNvPicPr>
          <p:nvPr/>
        </p:nvPicPr>
        <p:blipFill>
          <a:blip r:embed="rId3"/>
          <a:stretch>
            <a:fillRect/>
          </a:stretch>
        </p:blipFill>
        <p:spPr>
          <a:xfrm>
            <a:off x="2633662" y="1219200"/>
            <a:ext cx="6924675" cy="4629150"/>
          </a:xfrm>
          <a:prstGeom prst="rect">
            <a:avLst/>
          </a:prstGeom>
        </p:spPr>
      </p:pic>
    </p:spTree>
    <p:extLst>
      <p:ext uri="{BB962C8B-B14F-4D97-AF65-F5344CB8AC3E}">
        <p14:creationId xmlns:p14="http://schemas.microsoft.com/office/powerpoint/2010/main" val="1821234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ln w="9525"/>
        </p:spPr>
        <p:txBody>
          <a:bodyPr/>
          <a:lstStyle/>
          <a:p>
            <a:r>
              <a:rPr lang="en-GB" dirty="0">
                <a:latin typeface="+mn-lt"/>
              </a:rPr>
              <a:t>The Architecture Level 2 database</a:t>
            </a:r>
          </a:p>
        </p:txBody>
      </p:sp>
      <p:grpSp>
        <p:nvGrpSpPr>
          <p:cNvPr id="2" name="Group 15"/>
          <p:cNvGrpSpPr>
            <a:grpSpLocks/>
          </p:cNvGrpSpPr>
          <p:nvPr/>
        </p:nvGrpSpPr>
        <p:grpSpPr bwMode="auto">
          <a:xfrm>
            <a:off x="1879229" y="3505924"/>
            <a:ext cx="4248274" cy="2250832"/>
            <a:chOff x="332" y="2602"/>
            <a:chExt cx="2676" cy="1536"/>
          </a:xfrm>
        </p:grpSpPr>
        <p:sp>
          <p:nvSpPr>
            <p:cNvPr id="29705" name="Text Box 9"/>
            <p:cNvSpPr txBox="1">
              <a:spLocks noChangeArrowheads="1"/>
            </p:cNvSpPr>
            <p:nvPr/>
          </p:nvSpPr>
          <p:spPr bwMode="auto">
            <a:xfrm>
              <a:off x="332" y="2602"/>
              <a:ext cx="2676"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chemeClr val="accent1"/>
                </a:buClr>
                <a:buSzTx/>
                <a:buFont typeface="Wingdings" panose="05000000000000000000" pitchFamily="2" charset="2"/>
                <a:buNone/>
              </a:pPr>
              <a:endParaRPr lang="en-GB" sz="1477" b="0" dirty="0">
                <a:latin typeface="+mn-lt"/>
              </a:endParaRPr>
            </a:p>
            <a:p>
              <a:pPr>
                <a:buClr>
                  <a:schemeClr val="accent1"/>
                </a:buClr>
                <a:buSzTx/>
              </a:pPr>
              <a:r>
                <a:rPr lang="en-GB" sz="1477" b="0" dirty="0">
                  <a:latin typeface="+mn-lt"/>
                </a:rPr>
                <a:t>  </a:t>
              </a:r>
              <a:r>
                <a:rPr lang="en-GB" sz="1477" dirty="0">
                  <a:latin typeface="+mn-lt"/>
                </a:rPr>
                <a:t>Additional fields </a:t>
              </a:r>
              <a:r>
                <a:rPr lang="en-GB" sz="1477" b="0" dirty="0">
                  <a:latin typeface="+mn-lt"/>
                </a:rPr>
                <a:t>(67 properties, all with </a:t>
              </a:r>
              <a:r>
                <a:rPr lang="en-GB" sz="1662" b="0" dirty="0">
                  <a:latin typeface="+mn-lt"/>
                  <a:ea typeface="Segoe UI Symbol" panose="020B0502040204020203" pitchFamily="34" charset="0"/>
                </a:rPr>
                <a:t>ⓘ</a:t>
              </a:r>
              <a:r>
                <a:rPr lang="en-GB" sz="1477" b="0" dirty="0">
                  <a:latin typeface="+mn-lt"/>
                </a:rPr>
                <a:t>)</a:t>
              </a:r>
            </a:p>
          </p:txBody>
        </p:sp>
        <p:sp>
          <p:nvSpPr>
            <p:cNvPr id="29706" name="Text Box 10"/>
            <p:cNvSpPr txBox="1">
              <a:spLocks noChangeArrowheads="1"/>
            </p:cNvSpPr>
            <p:nvPr/>
          </p:nvSpPr>
          <p:spPr bwMode="auto">
            <a:xfrm>
              <a:off x="467" y="3129"/>
              <a:ext cx="2126" cy="1009"/>
            </a:xfrm>
            <a:prstGeom prst="rect">
              <a:avLst/>
            </a:prstGeom>
            <a:noFill/>
            <a:ln w="19050">
              <a:solidFill>
                <a:schemeClr val="accent3"/>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666633"/>
                </a:buClr>
                <a:buSzPct val="60000"/>
                <a:buFont typeface="Wingdings" panose="05000000000000000000" pitchFamily="2" charset="2"/>
                <a:buChar char="q"/>
              </a:pPr>
              <a:r>
                <a:rPr lang="en-GB" sz="1477" b="0" i="1" dirty="0">
                  <a:latin typeface="+mn-lt"/>
                </a:rPr>
                <a:t>  Mechanical properties in bending</a:t>
              </a:r>
            </a:p>
            <a:p>
              <a:pPr>
                <a:spcBef>
                  <a:spcPct val="50000"/>
                </a:spcBef>
                <a:buClr>
                  <a:srgbClr val="666633"/>
                </a:buClr>
                <a:buSzPct val="60000"/>
                <a:buFont typeface="Wingdings" panose="05000000000000000000" pitchFamily="2" charset="2"/>
                <a:buChar char="q"/>
              </a:pPr>
              <a:r>
                <a:rPr lang="en-GB" sz="1477" b="0" i="1" dirty="0">
                  <a:latin typeface="+mn-lt"/>
                </a:rPr>
                <a:t>  Hygro-thermal properties</a:t>
              </a:r>
            </a:p>
            <a:p>
              <a:pPr>
                <a:spcBef>
                  <a:spcPct val="50000"/>
                </a:spcBef>
                <a:buClr>
                  <a:srgbClr val="666633"/>
                </a:buClr>
                <a:buSzPct val="60000"/>
                <a:buFont typeface="Wingdings" panose="05000000000000000000" pitchFamily="2" charset="2"/>
                <a:buChar char="q"/>
              </a:pPr>
              <a:r>
                <a:rPr lang="en-GB" sz="1477" b="0" i="1" dirty="0">
                  <a:latin typeface="+mn-lt"/>
                </a:rPr>
                <a:t>  Acoustic properties</a:t>
              </a:r>
            </a:p>
            <a:p>
              <a:pPr>
                <a:spcBef>
                  <a:spcPct val="50000"/>
                </a:spcBef>
                <a:buClr>
                  <a:srgbClr val="666633"/>
                </a:buClr>
                <a:buSzPct val="60000"/>
                <a:buFont typeface="Wingdings" panose="05000000000000000000" pitchFamily="2" charset="2"/>
                <a:buChar char="q"/>
              </a:pPr>
              <a:r>
                <a:rPr lang="en-GB" sz="1477" b="0" i="1" dirty="0">
                  <a:latin typeface="+mn-lt"/>
                </a:rPr>
                <a:t>  Durability in various atmospheres</a:t>
              </a:r>
            </a:p>
          </p:txBody>
        </p:sp>
      </p:grpSp>
      <p:sp>
        <p:nvSpPr>
          <p:cNvPr id="349195" name="Text Box 11"/>
          <p:cNvSpPr txBox="1">
            <a:spLocks noChangeArrowheads="1"/>
          </p:cNvSpPr>
          <p:nvPr/>
        </p:nvSpPr>
        <p:spPr bwMode="auto">
          <a:xfrm>
            <a:off x="2051532" y="2071288"/>
            <a:ext cx="3417140" cy="1478995"/>
          </a:xfrm>
          <a:prstGeom prst="rect">
            <a:avLst/>
          </a:prstGeom>
          <a:noFill/>
          <a:ln w="19050">
            <a:solidFill>
              <a:schemeClr val="accent3"/>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666633"/>
              </a:buClr>
              <a:buSzPct val="60000"/>
              <a:buFont typeface="Wingdings" panose="05000000000000000000" pitchFamily="2" charset="2"/>
              <a:buChar char="q"/>
            </a:pPr>
            <a:r>
              <a:rPr lang="en-GB" sz="1477" b="0" i="1" dirty="0">
                <a:latin typeface="+mn-lt"/>
              </a:rPr>
              <a:t>  More classes of concrete</a:t>
            </a:r>
          </a:p>
          <a:p>
            <a:pPr>
              <a:spcBef>
                <a:spcPct val="50000"/>
              </a:spcBef>
              <a:buClr>
                <a:srgbClr val="666633"/>
              </a:buClr>
              <a:buSzPct val="60000"/>
              <a:buFont typeface="Wingdings" panose="05000000000000000000" pitchFamily="2" charset="2"/>
              <a:buChar char="q"/>
            </a:pPr>
            <a:r>
              <a:rPr lang="en-GB" sz="1477" b="0" i="1" dirty="0">
                <a:latin typeface="+mn-lt"/>
              </a:rPr>
              <a:t>  More classes of brick and tile</a:t>
            </a:r>
          </a:p>
          <a:p>
            <a:pPr>
              <a:spcBef>
                <a:spcPct val="50000"/>
              </a:spcBef>
              <a:buClr>
                <a:srgbClr val="666633"/>
              </a:buClr>
              <a:buSzPct val="60000"/>
              <a:buFont typeface="Wingdings" panose="05000000000000000000" pitchFamily="2" charset="2"/>
              <a:buChar char="q"/>
            </a:pPr>
            <a:r>
              <a:rPr lang="en-GB" sz="1477" b="0" i="1" dirty="0">
                <a:latin typeface="+mn-lt"/>
              </a:rPr>
              <a:t>  More fibers, particle and plywoods</a:t>
            </a:r>
          </a:p>
          <a:p>
            <a:pPr>
              <a:spcBef>
                <a:spcPct val="50000"/>
              </a:spcBef>
              <a:buClr>
                <a:srgbClr val="666633"/>
              </a:buClr>
              <a:buSzPct val="60000"/>
              <a:buFont typeface="Wingdings" panose="05000000000000000000" pitchFamily="2" charset="2"/>
              <a:buChar char="q"/>
            </a:pPr>
            <a:r>
              <a:rPr lang="en-GB" sz="1477" b="0" i="1" dirty="0">
                <a:latin typeface="+mn-lt"/>
              </a:rPr>
              <a:t>  More materials for insulation</a:t>
            </a:r>
          </a:p>
        </p:txBody>
      </p:sp>
      <p:sp>
        <p:nvSpPr>
          <p:cNvPr id="29702" name="Text Box 14"/>
          <p:cNvSpPr txBox="1">
            <a:spLocks noChangeArrowheads="1"/>
          </p:cNvSpPr>
          <p:nvPr/>
        </p:nvSpPr>
        <p:spPr bwMode="auto">
          <a:xfrm>
            <a:off x="1143000" y="1066800"/>
            <a:ext cx="4170485" cy="865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477" dirty="0">
                <a:solidFill>
                  <a:schemeClr val="accent1"/>
                </a:solidFill>
                <a:latin typeface="+mn-lt"/>
              </a:rPr>
              <a:t>Content:</a:t>
            </a:r>
            <a:r>
              <a:rPr lang="en-GB" sz="1477" dirty="0">
                <a:latin typeface="+mn-lt"/>
              </a:rPr>
              <a:t> </a:t>
            </a:r>
            <a:r>
              <a:rPr lang="en-GB" sz="1477" i="1" dirty="0">
                <a:latin typeface="+mn-lt"/>
              </a:rPr>
              <a:t>Level 2, expanded</a:t>
            </a:r>
          </a:p>
          <a:p>
            <a:pPr>
              <a:buClr>
                <a:schemeClr val="accent1"/>
              </a:buClr>
              <a:buSzTx/>
            </a:pPr>
            <a:r>
              <a:rPr lang="en-GB" sz="1477" b="0" dirty="0">
                <a:latin typeface="+mn-lt"/>
              </a:rPr>
              <a:t>  </a:t>
            </a:r>
            <a:r>
              <a:rPr lang="en-GB" sz="1477" dirty="0">
                <a:latin typeface="+mn-lt"/>
              </a:rPr>
              <a:t>127 records</a:t>
            </a:r>
            <a:r>
              <a:rPr lang="en-GB" sz="1477" b="0" dirty="0">
                <a:latin typeface="+mn-lt"/>
              </a:rPr>
              <a:t> emphasising materials for the built environment</a:t>
            </a:r>
            <a:endParaRPr lang="en-GB" sz="1477" dirty="0">
              <a:latin typeface="+mn-lt"/>
            </a:endParaRPr>
          </a:p>
        </p:txBody>
      </p:sp>
      <p:pic>
        <p:nvPicPr>
          <p:cNvPr id="5" name="Picture 4">
            <a:extLst>
              <a:ext uri="{FF2B5EF4-FFF2-40B4-BE49-F238E27FC236}">
                <a16:creationId xmlns:a16="http://schemas.microsoft.com/office/drawing/2014/main" id="{D19BA5C6-E401-4373-8E55-9F4121BF379F}"/>
              </a:ext>
            </a:extLst>
          </p:cNvPr>
          <p:cNvPicPr>
            <a:picLocks noChangeAspect="1"/>
          </p:cNvPicPr>
          <p:nvPr/>
        </p:nvPicPr>
        <p:blipFill>
          <a:blip r:embed="rId3"/>
          <a:stretch>
            <a:fillRect/>
          </a:stretch>
        </p:blipFill>
        <p:spPr>
          <a:xfrm>
            <a:off x="5923651" y="1817280"/>
            <a:ext cx="4364716" cy="3886066"/>
          </a:xfrm>
          <a:prstGeom prst="rect">
            <a:avLst/>
          </a:prstGeom>
        </p:spPr>
      </p:pic>
      <p:sp>
        <p:nvSpPr>
          <p:cNvPr id="6" name="Rectangle 5">
            <a:extLst>
              <a:ext uri="{FF2B5EF4-FFF2-40B4-BE49-F238E27FC236}">
                <a16:creationId xmlns:a16="http://schemas.microsoft.com/office/drawing/2014/main" id="{02E3D2D6-0651-4E8F-A267-3FC1F41A7E27}"/>
              </a:ext>
            </a:extLst>
          </p:cNvPr>
          <p:cNvSpPr/>
          <p:nvPr/>
        </p:nvSpPr>
        <p:spPr>
          <a:xfrm>
            <a:off x="6547954" y="1369143"/>
            <a:ext cx="3314562" cy="369332"/>
          </a:xfrm>
          <a:prstGeom prst="rect">
            <a:avLst/>
          </a:prstGeom>
        </p:spPr>
        <p:txBody>
          <a:bodyPr wrap="none">
            <a:spAutoFit/>
          </a:bodyPr>
          <a:lstStyle/>
          <a:p>
            <a:r>
              <a:rPr lang="en-US" dirty="0"/>
              <a:t>The 4 semi-autonomous systems:</a:t>
            </a:r>
            <a:endParaRPr lang="en-GB" dirty="0"/>
          </a:p>
        </p:txBody>
      </p:sp>
    </p:spTree>
    <p:extLst>
      <p:ext uri="{BB962C8B-B14F-4D97-AF65-F5344CB8AC3E}">
        <p14:creationId xmlns:p14="http://schemas.microsoft.com/office/powerpoint/2010/main" val="11980087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Ansys - Slide Master">
  <a:themeElements>
    <a:clrScheme name="Ansys Color Theme - 2020">
      <a:dk1>
        <a:srgbClr val="000000"/>
      </a:dk1>
      <a:lt1>
        <a:srgbClr val="FFFFFF"/>
      </a:lt1>
      <a:dk2>
        <a:srgbClr val="898A8D"/>
      </a:dk2>
      <a:lt2>
        <a:srgbClr val="FFFFFF"/>
      </a:lt2>
      <a:accent1>
        <a:srgbClr val="FFB71B"/>
      </a:accent1>
      <a:accent2>
        <a:srgbClr val="D9D8D6"/>
      </a:accent2>
      <a:accent3>
        <a:srgbClr val="898A8D"/>
      </a:accent3>
      <a:accent4>
        <a:srgbClr val="444446"/>
      </a:accent4>
      <a:accent5>
        <a:srgbClr val="D29100"/>
      </a:accent5>
      <a:accent6>
        <a:srgbClr val="F9DD42"/>
      </a:accent6>
      <a:hlink>
        <a:srgbClr val="FFB71B"/>
      </a:hlink>
      <a:folHlink>
        <a:srgbClr val="898A8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ER EduPack Template-PPT.pptx" id="{6915936C-DFE7-4FF8-9264-6E8AC20FBDCA}" vid="{0CF07170-F739-4845-B39E-1D0B1A9308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g xmlns="4486bbf1-55fc-49d2-af7e-ec287a4789b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F11F15CCDA16C44AB1AFF6EA8F76A1A" ma:contentTypeVersion="9" ma:contentTypeDescription="Create a new document." ma:contentTypeScope="" ma:versionID="d2490b6917611ed4cc4d992c6093a9cd">
  <xsd:schema xmlns:xsd="http://www.w3.org/2001/XMLSchema" xmlns:xs="http://www.w3.org/2001/XMLSchema" xmlns:p="http://schemas.microsoft.com/office/2006/metadata/properties" xmlns:ns2="4486bbf1-55fc-49d2-af7e-ec287a4789b3" targetNamespace="http://schemas.microsoft.com/office/2006/metadata/properties" ma:root="true" ma:fieldsID="c883153ab8ac3a2450a700e5c9724541" ns2:_="">
    <xsd:import namespace="4486bbf1-55fc-49d2-af7e-ec287a4789b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Ta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86bbf1-55fc-49d2-af7e-ec287a4789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Tag" ma:index="16" nillable="true" ma:displayName="Tag" ma:format="Dropdown" ma:internalName="Tag">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5FE876-BBFA-4E5E-8653-4E4CAC43203B}">
  <ds:schemaRefs>
    <ds:schemaRef ds:uri="http://schemas.microsoft.com/sharepoint/v3/contenttype/forms"/>
  </ds:schemaRefs>
</ds:datastoreItem>
</file>

<file path=customXml/itemProps2.xml><?xml version="1.0" encoding="utf-8"?>
<ds:datastoreItem xmlns:ds="http://schemas.openxmlformats.org/officeDocument/2006/customXml" ds:itemID="{AC54582C-3F01-4F8D-9460-F0A670A527E2}">
  <ds:schemaRefs>
    <ds:schemaRef ds:uri="http://schemas.microsoft.com/office/2006/documentManagement/types"/>
    <ds:schemaRef ds:uri="ef833346-f83e-40f5-a0e1-5788cb232001"/>
    <ds:schemaRef ds:uri="http://purl.org/dc/elements/1.1/"/>
    <ds:schemaRef ds:uri="http://schemas.microsoft.com/office/infopath/2007/PartnerControls"/>
    <ds:schemaRef ds:uri="http://purl.org/dc/terms/"/>
    <ds:schemaRef ds:uri="http://schemas.openxmlformats.org/package/2006/metadata/core-properties"/>
    <ds:schemaRef ds:uri="http://www.w3.org/XML/1998/namespace"/>
    <ds:schemaRef ds:uri="7f20fa63-e241-4761-94ba-32b364e68bb9"/>
    <ds:schemaRef ds:uri="http://schemas.microsoft.com/office/2006/metadata/properties"/>
    <ds:schemaRef ds:uri="http://purl.org/dc/dcmitype/"/>
    <ds:schemaRef ds:uri="4486bbf1-55fc-49d2-af7e-ec287a4789b3"/>
  </ds:schemaRefs>
</ds:datastoreItem>
</file>

<file path=customXml/itemProps3.xml><?xml version="1.0" encoding="utf-8"?>
<ds:datastoreItem xmlns:ds="http://schemas.openxmlformats.org/officeDocument/2006/customXml" ds:itemID="{AE8CBC20-A94A-4544-9142-7BD34ECB07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86bbf1-55fc-49d2-af7e-ec287a4789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AER EduPack Template-PPT</Template>
  <TotalTime>64</TotalTime>
  <Words>3004</Words>
  <Application>Microsoft Office PowerPoint</Application>
  <PresentationFormat>Widescreen</PresentationFormat>
  <Paragraphs>290</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Ansys - Slide Master</vt:lpstr>
      <vt:lpstr>PowerPoint Presentation</vt:lpstr>
      <vt:lpstr>Agenda</vt:lpstr>
      <vt:lpstr>Sustainability and the built environment</vt:lpstr>
      <vt:lpstr>Evolution of Materials</vt:lpstr>
      <vt:lpstr>Why do architects need to know about materials?</vt:lpstr>
      <vt:lpstr>Unfamiliar materials used in new products </vt:lpstr>
      <vt:lpstr>New advanced materials</vt:lpstr>
      <vt:lpstr>Materials world production </vt:lpstr>
      <vt:lpstr>The Architecture Level 2 database</vt:lpstr>
      <vt:lpstr>Ability to create property charts</vt:lpstr>
      <vt:lpstr>Selection: cladding for buildings</vt:lpstr>
      <vt:lpstr>Demo: Material selection for Cladding</vt:lpstr>
      <vt:lpstr>The Structural sections data-table</vt:lpstr>
      <vt:lpstr>The Structural sections strongly rely on their shape</vt:lpstr>
      <vt:lpstr>Shape efficiency: bending stiffness</vt:lpstr>
      <vt:lpstr>Demo: Overview of steel structure properties</vt:lpstr>
      <vt:lpstr>Bending stiffness per shape (all steel)</vt:lpstr>
      <vt:lpstr>Eco Audit and life-cycle thinking for a house</vt:lpstr>
      <vt:lpstr>Demo: Eco Audit of a house</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Kaitlin Tyler</dc:creator>
  <cp:lastModifiedBy>Soma Chakrabarti</cp:lastModifiedBy>
  <cp:revision>5</cp:revision>
  <dcterms:created xsi:type="dcterms:W3CDTF">2021-06-24T19:20:12Z</dcterms:created>
  <dcterms:modified xsi:type="dcterms:W3CDTF">2021-08-25T08:35:27Z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0x0101006F11F15CCDA16C44AB1AFF6EA8F76A1A</vt:lpwstr>
  </property>
</Properties>
</file>