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37"/>
  </p:notesMasterIdLst>
  <p:sldIdLst>
    <p:sldId id="256" r:id="rId5"/>
    <p:sldId id="286" r:id="rId6"/>
    <p:sldId id="576" r:id="rId7"/>
    <p:sldId id="597" r:id="rId8"/>
    <p:sldId id="598" r:id="rId9"/>
    <p:sldId id="599" r:id="rId10"/>
    <p:sldId id="600" r:id="rId11"/>
    <p:sldId id="622" r:id="rId12"/>
    <p:sldId id="623" r:id="rId13"/>
    <p:sldId id="603" r:id="rId14"/>
    <p:sldId id="602" r:id="rId15"/>
    <p:sldId id="624" r:id="rId16"/>
    <p:sldId id="628" r:id="rId17"/>
    <p:sldId id="629" r:id="rId18"/>
    <p:sldId id="630" r:id="rId19"/>
    <p:sldId id="605" r:id="rId20"/>
    <p:sldId id="625" r:id="rId21"/>
    <p:sldId id="606" r:id="rId22"/>
    <p:sldId id="607" r:id="rId23"/>
    <p:sldId id="608" r:id="rId24"/>
    <p:sldId id="609" r:id="rId25"/>
    <p:sldId id="610" r:id="rId26"/>
    <p:sldId id="611" r:id="rId27"/>
    <p:sldId id="612" r:id="rId28"/>
    <p:sldId id="613" r:id="rId29"/>
    <p:sldId id="620" r:id="rId30"/>
    <p:sldId id="631" r:id="rId31"/>
    <p:sldId id="621" r:id="rId32"/>
    <p:sldId id="616" r:id="rId33"/>
    <p:sldId id="618" r:id="rId34"/>
    <p:sldId id="285"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190"/>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B999F-D632-4DCE-8421-287FC3CEDB6C}" v="1" dt="2024-01-09T20:53:18.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94454" autoAdjust="0"/>
  </p:normalViewPr>
  <p:slideViewPr>
    <p:cSldViewPr showGuides="1">
      <p:cViewPr varScale="1">
        <p:scale>
          <a:sx n="81" d="100"/>
          <a:sy n="81" d="100"/>
        </p:scale>
        <p:origin x="754" y="58"/>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2C7EB7F-72F3-420F-B8C7-D3E84739789B}" type="slidenum">
              <a:rPr lang="en-GB" sz="1200">
                <a:latin typeface="Times New Roman" panose="02020603050405020304" pitchFamily="18" charset="0"/>
              </a:rPr>
              <a:pPr algn="r"/>
              <a:t>10</a:t>
            </a:fld>
            <a:endParaRPr lang="en-GB"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4096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The Eco Audit tool</a:t>
            </a:r>
          </a:p>
          <a:p>
            <a:endParaRPr lang="en-US" sz="900"/>
          </a:p>
          <a:p>
            <a:r>
              <a:rPr lang="en-US" sz="900"/>
              <a:t>This slide shows how the </a:t>
            </a:r>
            <a:r>
              <a:rPr lang="en-US" sz="900" b="1">
                <a:solidFill>
                  <a:srgbClr val="CC0000"/>
                </a:solidFill>
              </a:rPr>
              <a:t>Eco Audit </a:t>
            </a:r>
            <a:r>
              <a:rPr lang="en-US" sz="900"/>
              <a:t>of a product works. The </a:t>
            </a:r>
            <a:r>
              <a:rPr lang="en-US" sz="900" i="1"/>
              <a:t>inputs</a:t>
            </a:r>
            <a:r>
              <a:rPr lang="en-US" sz="900"/>
              <a:t> are of two types. The first are drawn from a user-entered </a:t>
            </a:r>
            <a:r>
              <a:rPr lang="en-US" sz="900" i="1"/>
              <a:t>bill of materials</a:t>
            </a:r>
            <a:r>
              <a:rPr lang="en-US" sz="900"/>
              <a:t>, </a:t>
            </a:r>
            <a:r>
              <a:rPr lang="en-US" sz="900" i="1"/>
              <a:t>process choice</a:t>
            </a:r>
            <a:r>
              <a:rPr lang="en-US" sz="900"/>
              <a:t>, </a:t>
            </a:r>
            <a:r>
              <a:rPr lang="en-US" sz="900" i="1"/>
              <a:t>transport requirements</a:t>
            </a:r>
            <a:r>
              <a:rPr lang="en-US" sz="900"/>
              <a:t>, </a:t>
            </a:r>
            <a:r>
              <a:rPr lang="en-US" sz="900" i="1"/>
              <a:t>duty cycle</a:t>
            </a:r>
            <a:r>
              <a:rPr lang="en-US" sz="900"/>
              <a:t> (the details of the energy and intensity of use) and </a:t>
            </a:r>
            <a:r>
              <a:rPr lang="en-US" sz="900" i="1"/>
              <a:t>disposal route</a:t>
            </a:r>
            <a:r>
              <a:rPr lang="en-US" sz="900"/>
              <a:t>, shown at the top left. </a:t>
            </a:r>
          </a:p>
          <a:p>
            <a:endParaRPr lang="en-US" sz="900"/>
          </a:p>
          <a:p>
            <a:r>
              <a:rPr lang="en-US" sz="900"/>
              <a:t>Data for embodied energies, process energies, recycle energies and carbon intensities are drawn from a database of material properties; those for the energy and carbon intensity of transport and the use-energy are drawn from the Granta EduPack database of eco-attributes of materials. The </a:t>
            </a:r>
            <a:r>
              <a:rPr lang="en-US" sz="900" i="1"/>
              <a:t>outputs</a:t>
            </a:r>
            <a:r>
              <a:rPr lang="en-US" sz="900"/>
              <a:t> are the energy or carbon footprint of each phase of life, presented as bar charts and in tabular form.</a:t>
            </a:r>
          </a:p>
        </p:txBody>
      </p:sp>
    </p:spTree>
    <p:extLst>
      <p:ext uri="{BB962C8B-B14F-4D97-AF65-F5344CB8AC3E}">
        <p14:creationId xmlns:p14="http://schemas.microsoft.com/office/powerpoint/2010/main" val="137257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87325" y="733425"/>
            <a:ext cx="6513513" cy="366553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eco-data in the Granta </a:t>
            </a:r>
            <a:r>
              <a:rPr lang="en-US" sz="1000" b="1" i="1" dirty="0" err="1"/>
              <a:t>EduPack</a:t>
            </a:r>
            <a:r>
              <a:rPr lang="en-US" sz="1000" b="1" i="1" dirty="0"/>
              <a:t> records</a:t>
            </a:r>
          </a:p>
          <a:p>
            <a:pPr algn="ctr"/>
            <a:endParaRPr lang="en-US" sz="1000" b="1" i="1" dirty="0"/>
          </a:p>
          <a:p>
            <a:r>
              <a:rPr lang="en-US" sz="900" dirty="0"/>
              <a:t>This frame shows the </a:t>
            </a:r>
            <a:r>
              <a:rPr lang="en-US" sz="900" b="1" dirty="0">
                <a:solidFill>
                  <a:srgbClr val="CC0000"/>
                </a:solidFill>
              </a:rPr>
              <a:t>eco-data </a:t>
            </a:r>
            <a:r>
              <a:rPr lang="en-US" sz="900" dirty="0"/>
              <a:t>contained in the records in the Granta </a:t>
            </a:r>
            <a:r>
              <a:rPr lang="en-US" sz="900" dirty="0" err="1"/>
              <a:t>EduPack</a:t>
            </a:r>
            <a:r>
              <a:rPr lang="en-US" sz="900" dirty="0"/>
              <a:t> software. Each record contains:</a:t>
            </a:r>
          </a:p>
          <a:p>
            <a:pPr>
              <a:buSzPct val="115000"/>
              <a:buFontTx/>
              <a:buChar char="•"/>
            </a:pPr>
            <a:r>
              <a:rPr lang="en-US" sz="900" dirty="0"/>
              <a:t>  </a:t>
            </a:r>
            <a:r>
              <a:rPr lang="en-US" sz="900" b="1" dirty="0">
                <a:solidFill>
                  <a:srgbClr val="CC0000"/>
                </a:solidFill>
              </a:rPr>
              <a:t>Geo-economic data</a:t>
            </a:r>
            <a:r>
              <a:rPr lang="en-US" sz="900" dirty="0"/>
              <a:t> – annual world production, reserves, etc.</a:t>
            </a:r>
          </a:p>
          <a:p>
            <a:pPr>
              <a:buSzPct val="115000"/>
              <a:buFontTx/>
              <a:buChar char="•"/>
            </a:pPr>
            <a:r>
              <a:rPr lang="en-US" sz="900" dirty="0"/>
              <a:t>  </a:t>
            </a:r>
            <a:r>
              <a:rPr lang="en-US" sz="900" b="1" dirty="0">
                <a:solidFill>
                  <a:srgbClr val="CC0000"/>
                </a:solidFill>
              </a:rPr>
              <a:t>Embodied energy</a:t>
            </a:r>
            <a:r>
              <a:rPr lang="en-US" sz="900" dirty="0"/>
              <a:t> and carbon footprint for the material</a:t>
            </a:r>
          </a:p>
          <a:p>
            <a:pPr>
              <a:buSzPct val="115000"/>
              <a:buFontTx/>
              <a:buChar char="•"/>
            </a:pPr>
            <a:r>
              <a:rPr lang="en-US" sz="900" dirty="0"/>
              <a:t>  </a:t>
            </a:r>
            <a:r>
              <a:rPr lang="en-US" sz="900" b="1" dirty="0">
                <a:solidFill>
                  <a:srgbClr val="CC0000"/>
                </a:solidFill>
              </a:rPr>
              <a:t>Processing energy</a:t>
            </a:r>
            <a:r>
              <a:rPr lang="en-US" sz="900" dirty="0"/>
              <a:t> and carbon emissions for manufacturing processes</a:t>
            </a:r>
          </a:p>
          <a:p>
            <a:pPr>
              <a:buSzPct val="115000"/>
              <a:buFontTx/>
              <a:buChar char="•"/>
            </a:pPr>
            <a:r>
              <a:rPr lang="en-US" sz="900" dirty="0"/>
              <a:t>  Environmental data pertinent to the </a:t>
            </a:r>
            <a:r>
              <a:rPr lang="en-US" sz="900" b="1" dirty="0">
                <a:solidFill>
                  <a:srgbClr val="CC0000"/>
                </a:solidFill>
              </a:rPr>
              <a:t>end-of-life</a:t>
            </a:r>
          </a:p>
          <a:p>
            <a:endParaRPr lang="en-US" sz="900" b="1" dirty="0">
              <a:solidFill>
                <a:srgbClr val="CC0000"/>
              </a:solidFill>
            </a:endParaRPr>
          </a:p>
          <a:p>
            <a:r>
              <a:rPr lang="en-US" sz="900" dirty="0"/>
              <a:t>In addition there are tables of data for electronics, for transport, and for energy.</a:t>
            </a:r>
            <a:endParaRPr lang="en-GB" sz="900" dirty="0"/>
          </a:p>
        </p:txBody>
      </p:sp>
    </p:spTree>
    <p:extLst>
      <p:ext uri="{BB962C8B-B14F-4D97-AF65-F5344CB8AC3E}">
        <p14:creationId xmlns:p14="http://schemas.microsoft.com/office/powerpoint/2010/main" val="3588251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2C7EB7F-72F3-420F-B8C7-D3E84739789B}" type="slidenum">
              <a:rPr lang="en-GB" sz="1200">
                <a:latin typeface="Times New Roman" panose="02020603050405020304" pitchFamily="18" charset="0"/>
              </a:rPr>
              <a:pPr algn="r"/>
              <a:t>12</a:t>
            </a:fld>
            <a:endParaRPr lang="en-GB"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4096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The Eco Audit tool</a:t>
            </a:r>
          </a:p>
          <a:p>
            <a:endParaRPr lang="en-US" sz="900"/>
          </a:p>
          <a:p>
            <a:r>
              <a:rPr lang="en-US" sz="900"/>
              <a:t>This slide shows how the </a:t>
            </a:r>
            <a:r>
              <a:rPr lang="en-US" sz="900" b="1">
                <a:solidFill>
                  <a:srgbClr val="CC0000"/>
                </a:solidFill>
              </a:rPr>
              <a:t>Eco Audit </a:t>
            </a:r>
            <a:r>
              <a:rPr lang="en-US" sz="900"/>
              <a:t>of a product works. The </a:t>
            </a:r>
            <a:r>
              <a:rPr lang="en-US" sz="900" i="1"/>
              <a:t>inputs</a:t>
            </a:r>
            <a:r>
              <a:rPr lang="en-US" sz="900"/>
              <a:t> are of two types. The first are drawn from a user-entered </a:t>
            </a:r>
            <a:r>
              <a:rPr lang="en-US" sz="900" i="1"/>
              <a:t>bill of materials</a:t>
            </a:r>
            <a:r>
              <a:rPr lang="en-US" sz="900"/>
              <a:t>, </a:t>
            </a:r>
            <a:r>
              <a:rPr lang="en-US" sz="900" i="1"/>
              <a:t>process choice</a:t>
            </a:r>
            <a:r>
              <a:rPr lang="en-US" sz="900"/>
              <a:t>, </a:t>
            </a:r>
            <a:r>
              <a:rPr lang="en-US" sz="900" i="1"/>
              <a:t>transport requirements</a:t>
            </a:r>
            <a:r>
              <a:rPr lang="en-US" sz="900"/>
              <a:t>, </a:t>
            </a:r>
            <a:r>
              <a:rPr lang="en-US" sz="900" i="1"/>
              <a:t>duty cycle</a:t>
            </a:r>
            <a:r>
              <a:rPr lang="en-US" sz="900"/>
              <a:t> (the details of the energy and intensity of use) and </a:t>
            </a:r>
            <a:r>
              <a:rPr lang="en-US" sz="900" i="1"/>
              <a:t>disposal route</a:t>
            </a:r>
            <a:r>
              <a:rPr lang="en-US" sz="900"/>
              <a:t>, shown at the top left. </a:t>
            </a:r>
          </a:p>
          <a:p>
            <a:endParaRPr lang="en-US" sz="900"/>
          </a:p>
          <a:p>
            <a:r>
              <a:rPr lang="en-US" sz="900"/>
              <a:t>Data for embodied energies, process energies, recycle energies and carbon intensities are drawn from a database of material properties; those for the energy and carbon intensity of transport and the use-energy are drawn from the Granta EduPack database of eco-attributes of materials. The </a:t>
            </a:r>
            <a:r>
              <a:rPr lang="en-US" sz="900" i="1"/>
              <a:t>outputs</a:t>
            </a:r>
            <a:r>
              <a:rPr lang="en-US" sz="900"/>
              <a:t> are the energy or carbon footprint of each phase of life, presented as bar charts as well as tabular form.  </a:t>
            </a:r>
          </a:p>
        </p:txBody>
      </p:sp>
    </p:spTree>
    <p:extLst>
      <p:ext uri="{BB962C8B-B14F-4D97-AF65-F5344CB8AC3E}">
        <p14:creationId xmlns:p14="http://schemas.microsoft.com/office/powerpoint/2010/main" val="386286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DFD8EE-45D4-4C32-B411-9DF0D1820204}" type="slidenum">
              <a:rPr lang="en-GB" sz="1200">
                <a:latin typeface="Times New Roman" panose="02020603050405020304" pitchFamily="18" charset="0"/>
              </a:rPr>
              <a:pPr algn="r"/>
              <a:t>13</a:t>
            </a:fld>
            <a:endParaRPr lang="en-GB"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80975" y="731838"/>
            <a:ext cx="6516688" cy="3667125"/>
          </a:xfrm>
          <a:solidFill>
            <a:srgbClr val="FFFFFF"/>
          </a:solidFill>
          <a:ln/>
        </p:spPr>
      </p:sp>
      <p:sp>
        <p:nvSpPr>
          <p:cNvPr id="4198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9525" indent="-9525" algn="ctr"/>
            <a:r>
              <a:rPr lang="en-US" sz="1000" b="1" i="1" dirty="0">
                <a:solidFill>
                  <a:srgbClr val="CC0000"/>
                </a:solidFill>
              </a:rPr>
              <a:t>Granta </a:t>
            </a:r>
            <a:r>
              <a:rPr lang="en-US" sz="1000" b="1" i="1" dirty="0" err="1">
                <a:solidFill>
                  <a:srgbClr val="CC0000"/>
                </a:solidFill>
              </a:rPr>
              <a:t>EduPack</a:t>
            </a:r>
            <a:r>
              <a:rPr lang="en-US" sz="1000" b="1" i="1" dirty="0">
                <a:solidFill>
                  <a:srgbClr val="CC0000"/>
                </a:solidFill>
              </a:rPr>
              <a:t> Eco</a:t>
            </a:r>
            <a:r>
              <a:rPr lang="en-US" sz="1000" b="1" i="1" baseline="0" dirty="0">
                <a:solidFill>
                  <a:srgbClr val="CC0000"/>
                </a:solidFill>
              </a:rPr>
              <a:t> A</a:t>
            </a:r>
            <a:r>
              <a:rPr lang="en-US" sz="1000" b="1" i="1" dirty="0">
                <a:solidFill>
                  <a:srgbClr val="CC0000"/>
                </a:solidFill>
              </a:rPr>
              <a:t>udit tool in detail</a:t>
            </a:r>
            <a:endParaRPr lang="en-US" sz="1000" b="1" i="1" dirty="0"/>
          </a:p>
          <a:p>
            <a:pPr marL="9525" indent="-9525"/>
            <a:endParaRPr lang="en-US" sz="900" dirty="0"/>
          </a:p>
          <a:p>
            <a:pPr marL="9525" indent="-9525"/>
            <a:r>
              <a:rPr lang="en-US" sz="900" dirty="0"/>
              <a:t>The tool is opened from the Tools menu at the top of the Granta </a:t>
            </a:r>
            <a:r>
              <a:rPr lang="en-US" sz="900" dirty="0" err="1"/>
              <a:t>EduPack</a:t>
            </a:r>
            <a:r>
              <a:rPr lang="en-US" sz="900" dirty="0"/>
              <a:t> screen. Its use involves </a:t>
            </a:r>
            <a:r>
              <a:rPr lang="en-US" sz="900" b="1" dirty="0">
                <a:solidFill>
                  <a:srgbClr val="CC0000"/>
                </a:solidFill>
              </a:rPr>
              <a:t>four steps</a:t>
            </a:r>
            <a:r>
              <a:rPr lang="en-US" sz="900" dirty="0"/>
              <a:t>, listed as 1 to 4 in the frame.</a:t>
            </a:r>
          </a:p>
          <a:p>
            <a:pPr marL="9525" indent="-9525"/>
            <a:endParaRPr lang="en-US" sz="900" dirty="0"/>
          </a:p>
          <a:p>
            <a:pPr marL="9525" indent="-9525"/>
            <a:r>
              <a:rPr lang="en-US" sz="900" dirty="0"/>
              <a:t>1. Each component is assigned a material (chosen from one of the Granta </a:t>
            </a:r>
            <a:r>
              <a:rPr lang="en-US" sz="900" dirty="0" err="1"/>
              <a:t>EduPack</a:t>
            </a:r>
            <a:r>
              <a:rPr lang="en-US" sz="900" dirty="0"/>
              <a:t> databases), a recycle content, a mass, a primary manufacturing process and an end of life choice.</a:t>
            </a:r>
          </a:p>
          <a:p>
            <a:pPr marL="9525" indent="-9525"/>
            <a:endParaRPr lang="en-US" sz="900" dirty="0"/>
          </a:p>
          <a:p>
            <a:pPr marL="9525" indent="-9525">
              <a:buFontTx/>
              <a:buAutoNum type="arabicPeriod" startAt="2"/>
            </a:pPr>
            <a:r>
              <a:rPr lang="en-US" sz="900" dirty="0"/>
              <a:t> Transport mode and distances are entered.</a:t>
            </a:r>
          </a:p>
          <a:p>
            <a:pPr marL="9525" indent="-9525">
              <a:buFontTx/>
              <a:buAutoNum type="arabicPeriod" startAt="2"/>
            </a:pPr>
            <a:endParaRPr lang="en-GB" sz="900" dirty="0"/>
          </a:p>
          <a:p>
            <a:pPr marL="9525" indent="-9525">
              <a:buFontTx/>
              <a:buAutoNum type="arabicPeriod" startAt="2"/>
            </a:pPr>
            <a:r>
              <a:rPr lang="en-GB" sz="900" dirty="0"/>
              <a:t> Use is treated by entering the duty cycle (the energy demands of use).</a:t>
            </a:r>
          </a:p>
          <a:p>
            <a:pPr marL="9525" indent="-9525">
              <a:buFontTx/>
              <a:buAutoNum type="arabicPeriod" startAt="2"/>
            </a:pPr>
            <a:endParaRPr lang="en-GB" sz="900" dirty="0"/>
          </a:p>
          <a:p>
            <a:pPr marL="9525" indent="-9525">
              <a:buFontTx/>
              <a:buAutoNum type="arabicPeriod" startAt="2"/>
            </a:pPr>
            <a:r>
              <a:rPr lang="en-GB" sz="900" dirty="0"/>
              <a:t> Clicking on “Report” then generates the bar charts of energy and carbon, and tables listing a break-down by component.</a:t>
            </a:r>
          </a:p>
          <a:p>
            <a:pPr marL="9525" indent="-9525">
              <a:buFontTx/>
              <a:buAutoNum type="arabicPeriod" startAt="2"/>
            </a:pPr>
            <a:endParaRPr lang="en-GB" sz="900" dirty="0"/>
          </a:p>
          <a:p>
            <a:pPr marL="9525" indent="-9525"/>
            <a:r>
              <a:rPr lang="en-GB" sz="900" dirty="0"/>
              <a:t>The following frames show the four steps in more detail. They use a simplified schematic of the interface shown above.</a:t>
            </a:r>
          </a:p>
        </p:txBody>
      </p:sp>
    </p:spTree>
    <p:extLst>
      <p:ext uri="{BB962C8B-B14F-4D97-AF65-F5344CB8AC3E}">
        <p14:creationId xmlns:p14="http://schemas.microsoft.com/office/powerpoint/2010/main" val="84047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 indent="-9525" algn="ctr"/>
            <a:r>
              <a:rPr lang="en-US" sz="1400" b="1" i="1" dirty="0">
                <a:solidFill>
                  <a:srgbClr val="CC0000"/>
                </a:solidFill>
              </a:rPr>
              <a:t>Creating your own records in Granta </a:t>
            </a:r>
            <a:r>
              <a:rPr lang="en-US" sz="1400" b="1" i="1" dirty="0" err="1">
                <a:solidFill>
                  <a:srgbClr val="CC0000"/>
                </a:solidFill>
              </a:rPr>
              <a:t>EduPack</a:t>
            </a:r>
            <a:endParaRPr lang="en-US" sz="1200" dirty="0"/>
          </a:p>
          <a:p>
            <a:pPr marL="9525" indent="-9525"/>
            <a:r>
              <a:rPr lang="en-US" sz="1200" dirty="0"/>
              <a:t>New materials or process records can be created via Add Record in the Tools menu, or by duplication of an existing record, via right-click. This record ca can then be modified and can be saved within a project file.</a:t>
            </a:r>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62449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 indent="-9525" algn="ctr"/>
            <a:r>
              <a:rPr lang="en-US" sz="1400" b="1" i="1" dirty="0">
                <a:solidFill>
                  <a:srgbClr val="CC0000"/>
                </a:solidFill>
              </a:rPr>
              <a:t>User defined records in Eco</a:t>
            </a:r>
            <a:r>
              <a:rPr lang="en-US" sz="1400" b="1" i="1" baseline="0" dirty="0">
                <a:solidFill>
                  <a:srgbClr val="CC0000"/>
                </a:solidFill>
              </a:rPr>
              <a:t> A</a:t>
            </a:r>
            <a:r>
              <a:rPr lang="en-US" sz="1400" b="1" i="1" dirty="0">
                <a:solidFill>
                  <a:srgbClr val="CC0000"/>
                </a:solidFill>
              </a:rPr>
              <a:t>udit</a:t>
            </a:r>
            <a:endParaRPr lang="en-US" sz="1400" b="1" i="1" dirty="0"/>
          </a:p>
          <a:p>
            <a:pPr marL="9525" indent="-9525"/>
            <a:endParaRPr lang="en-US" sz="1200" dirty="0"/>
          </a:p>
          <a:p>
            <a:pPr marL="9525" indent="-9525"/>
            <a:r>
              <a:rPr lang="en-US" sz="1200" dirty="0"/>
              <a:t>From Granta EduPack 2023 R2  onwards, user defined records can be employed in an Eco Audit. They are added directly in the bill of materials by clicking on drop-down menus from the material or process box.</a:t>
            </a:r>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209103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301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Step 1: enter the bill of materials and end-of-life choice</a:t>
            </a:r>
          </a:p>
          <a:p>
            <a:endParaRPr lang="en-GB" sz="900"/>
          </a:p>
          <a:p>
            <a:r>
              <a:rPr lang="en-GB" sz="900"/>
              <a:t>Materials, processes and end-of-life choice are entered in the way shown here.</a:t>
            </a:r>
            <a:r>
              <a:rPr lang="en-GB" sz="900" b="1" i="1"/>
              <a:t> </a:t>
            </a:r>
            <a:r>
              <a:rPr lang="en-GB" sz="900"/>
              <a:t>A </a:t>
            </a:r>
            <a:r>
              <a:rPr lang="en-GB" sz="900" b="1">
                <a:solidFill>
                  <a:srgbClr val="CC0000"/>
                </a:solidFill>
              </a:rPr>
              <a:t>bill of materials</a:t>
            </a:r>
            <a:r>
              <a:rPr lang="en-GB" sz="900"/>
              <a:t> is drawn up, listing the mass of each component used in the product and the material of which it is made, as on the left. Data for the embodied energy (MJ/kg) and CO</a:t>
            </a:r>
            <a:r>
              <a:rPr lang="en-GB" sz="900" baseline="-25000"/>
              <a:t>2</a:t>
            </a:r>
            <a:r>
              <a:rPr lang="en-GB" sz="900"/>
              <a:t> (kg/kg) per unit mass for each material is retrieved from the database – here, the data sheets of Part 2 of this book, using the means of the ranges listed there (right hand side of the Table).  Multiplying the mass of each component by its embodied energy and summing gives the total material energy – the first bar of the bar-chart.</a:t>
            </a:r>
          </a:p>
          <a:p>
            <a:endParaRPr lang="en-GB" sz="900"/>
          </a:p>
          <a:p>
            <a:r>
              <a:rPr lang="en-GB" sz="900"/>
              <a:t>The audit focuses on primary </a:t>
            </a:r>
            <a:r>
              <a:rPr lang="en-GB" sz="900" b="1">
                <a:solidFill>
                  <a:srgbClr val="CC0000"/>
                </a:solidFill>
              </a:rPr>
              <a:t>shaping processes</a:t>
            </a:r>
            <a:r>
              <a:rPr lang="en-GB" sz="900"/>
              <a:t> since they are generally the most energy-intensive steps of manufacture. These are listed against each material, shown here. The process energies and CO</a:t>
            </a:r>
            <a:r>
              <a:rPr lang="en-GB" sz="900" baseline="-25000"/>
              <a:t>2</a:t>
            </a:r>
            <a:r>
              <a:rPr lang="en-GB" sz="900"/>
              <a:t> per unit mass are retrieved from the database. Multiplying the mass of each component by its primary shaping energy and summing gives an estimate of the total processing energy – the second bar of the bar-chart. </a:t>
            </a:r>
          </a:p>
          <a:p>
            <a:r>
              <a:rPr lang="en-GB" sz="900"/>
              <a:t>	</a:t>
            </a:r>
          </a:p>
          <a:p>
            <a:r>
              <a:rPr lang="en-GB" sz="900"/>
              <a:t>On a first appraisal of the product it is frequently sufficient to enter data for the components with the greatest mass, accounting for perhaps 95% of the total. The residue is included by adding an entry for “residual components” giving it the mass required to bring the total to 100% and selecting a proxy material and process: “polycarbonate” and “molding” are good choices because their energies and CO</a:t>
            </a:r>
            <a:r>
              <a:rPr lang="en-GB" sz="900" baseline="-25000"/>
              <a:t>2 </a:t>
            </a:r>
            <a:r>
              <a:rPr lang="en-GB" sz="900"/>
              <a:t>lie in the mid range of those for commodity materials.</a:t>
            </a:r>
          </a:p>
          <a:p>
            <a:endParaRPr lang="en-GB" sz="900"/>
          </a:p>
          <a:p>
            <a:r>
              <a:rPr lang="en-GB" sz="900"/>
              <a:t>Finally, the </a:t>
            </a:r>
            <a:r>
              <a:rPr lang="en-GB" sz="900" b="1">
                <a:solidFill>
                  <a:srgbClr val="CC0000"/>
                </a:solidFill>
              </a:rPr>
              <a:t>end-of-life </a:t>
            </a:r>
            <a:r>
              <a:rPr lang="en-GB" sz="900"/>
              <a:t>choice is selected from the list of 5 options, listed here.</a:t>
            </a:r>
            <a:endParaRPr lang="en-GB"/>
          </a:p>
        </p:txBody>
      </p:sp>
    </p:spTree>
    <p:extLst>
      <p:ext uri="{BB962C8B-B14F-4D97-AF65-F5344CB8AC3E}">
        <p14:creationId xmlns:p14="http://schemas.microsoft.com/office/powerpoint/2010/main" val="117905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3011"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Step 1: enter the bill of materials and end-of-life choice</a:t>
            </a:r>
          </a:p>
          <a:p>
            <a:endParaRPr lang="en-GB" sz="900"/>
          </a:p>
          <a:p>
            <a:r>
              <a:rPr lang="en-GB" sz="900"/>
              <a:t>Materials, processes and end-of-life choice are entered in the way shown here.</a:t>
            </a:r>
            <a:r>
              <a:rPr lang="en-GB" sz="900" b="1" i="1"/>
              <a:t> </a:t>
            </a:r>
            <a:r>
              <a:rPr lang="en-GB" sz="900"/>
              <a:t>A </a:t>
            </a:r>
            <a:r>
              <a:rPr lang="en-GB" sz="900" b="1">
                <a:solidFill>
                  <a:srgbClr val="CC0000"/>
                </a:solidFill>
              </a:rPr>
              <a:t>bill of materials</a:t>
            </a:r>
            <a:r>
              <a:rPr lang="en-GB" sz="900"/>
              <a:t> is drawn up, listing the mass of each component used in the product and the material of which it is made, as on the left. Data for the embodied energy (MJ/kg) and CO</a:t>
            </a:r>
            <a:r>
              <a:rPr lang="en-GB" sz="900" baseline="-25000"/>
              <a:t>2</a:t>
            </a:r>
            <a:r>
              <a:rPr lang="en-GB" sz="900"/>
              <a:t> (kg/kg) per unit mass for each material is retrieved from the database – here, the data sheets of Part 2 of this book, using the means of the ranges listed there (right hand side of the Table).  Multiplying the mass of each component by its embodied energy and summing gives the total material energy – the first bar of the bar-chart.</a:t>
            </a:r>
          </a:p>
          <a:p>
            <a:endParaRPr lang="en-GB" sz="900"/>
          </a:p>
          <a:p>
            <a:r>
              <a:rPr lang="en-GB" sz="900"/>
              <a:t>The audit focuses on primary </a:t>
            </a:r>
            <a:r>
              <a:rPr lang="en-GB" sz="900" b="1">
                <a:solidFill>
                  <a:srgbClr val="CC0000"/>
                </a:solidFill>
              </a:rPr>
              <a:t>shaping processes</a:t>
            </a:r>
            <a:r>
              <a:rPr lang="en-GB" sz="900"/>
              <a:t> since they are generally the most energy-intensive steps of manufacture. These are listed against each material, shown here. The process energies and CO</a:t>
            </a:r>
            <a:r>
              <a:rPr lang="en-GB" sz="900" baseline="-25000"/>
              <a:t>2</a:t>
            </a:r>
            <a:r>
              <a:rPr lang="en-GB" sz="900"/>
              <a:t> per unit mass are retrieved from the database. Multiplying the mass of each component by its primary shaping energy and summing gives an estimate of the total processing energy – the second bar of the bar-chart. </a:t>
            </a:r>
          </a:p>
          <a:p>
            <a:r>
              <a:rPr lang="en-GB" sz="900"/>
              <a:t>	</a:t>
            </a:r>
          </a:p>
          <a:p>
            <a:r>
              <a:rPr lang="en-GB" sz="900"/>
              <a:t>On a first appraisal of the product it is frequently sufficient to enter data for the components with the greatest mass, accounting for perhaps 95% of the total. The residue is included by adding an entry for “residual components” giving it the mass required to bring the total to 100% and selecting a proxy material and process: “polycarbonate” and “molding” are good choices because their energies and CO</a:t>
            </a:r>
            <a:r>
              <a:rPr lang="en-GB" sz="900" baseline="-25000"/>
              <a:t>2 </a:t>
            </a:r>
            <a:r>
              <a:rPr lang="en-GB" sz="900"/>
              <a:t>lie in the mid range of those for commodity materials.</a:t>
            </a:r>
          </a:p>
          <a:p>
            <a:endParaRPr lang="en-GB" sz="900"/>
          </a:p>
          <a:p>
            <a:r>
              <a:rPr lang="en-GB" sz="900"/>
              <a:t>Finally, the </a:t>
            </a:r>
            <a:r>
              <a:rPr lang="en-GB" sz="900" b="1">
                <a:solidFill>
                  <a:srgbClr val="CC0000"/>
                </a:solidFill>
              </a:rPr>
              <a:t>end-of-life </a:t>
            </a:r>
            <a:r>
              <a:rPr lang="en-GB" sz="900"/>
              <a:t>choice is selected from the list of 5 options, listed here.</a:t>
            </a:r>
          </a:p>
        </p:txBody>
      </p:sp>
    </p:spTree>
    <p:extLst>
      <p:ext uri="{BB962C8B-B14F-4D97-AF65-F5344CB8AC3E}">
        <p14:creationId xmlns:p14="http://schemas.microsoft.com/office/powerpoint/2010/main" val="3712149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098658A-4C9A-4DA4-AFA6-FBB16EE85A67}" type="slidenum">
              <a:rPr lang="en-GB" sz="1200">
                <a:latin typeface="Times New Roman" panose="02020603050405020304" pitchFamily="18" charset="0"/>
              </a:rPr>
              <a:pPr algn="r"/>
              <a:t>18</a:t>
            </a:fld>
            <a:endParaRPr lang="en-GB" sz="12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403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Step 2: enter the transport details</a:t>
            </a:r>
            <a:endParaRPr lang="en-GB" sz="900"/>
          </a:p>
          <a:p>
            <a:endParaRPr lang="en-GB" sz="900"/>
          </a:p>
          <a:p>
            <a:r>
              <a:rPr lang="en-GB" sz="900"/>
              <a:t>This step estimates the energy for </a:t>
            </a:r>
            <a:r>
              <a:rPr lang="en-GB" sz="900" b="1">
                <a:solidFill>
                  <a:srgbClr val="CC0000"/>
                </a:solidFill>
              </a:rPr>
              <a:t>transportation </a:t>
            </a:r>
            <a:r>
              <a:rPr lang="en-GB" sz="900"/>
              <a:t>of the product from manufacturing site to point of sale. The energy demands of chosen transport in 0.9 MJ/tonne.km, retrieved from a look-up table in Granta EduPack, is multiplied by the mass of the product and the distance travelled to give the travel energy. Carbon footprint is calculated in a similar way.</a:t>
            </a:r>
          </a:p>
        </p:txBody>
      </p:sp>
    </p:spTree>
    <p:extLst>
      <p:ext uri="{BB962C8B-B14F-4D97-AF65-F5344CB8AC3E}">
        <p14:creationId xmlns:p14="http://schemas.microsoft.com/office/powerpoint/2010/main" val="231406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449F8C5-9E63-4F15-8C1A-0B90A9E78639}" type="slidenum">
              <a:rPr lang="en-GB" sz="1200">
                <a:latin typeface="Times New Roman" panose="02020603050405020304" pitchFamily="18" charset="0"/>
              </a:rPr>
              <a:pPr algn="r"/>
              <a:t>19</a:t>
            </a:fld>
            <a:endParaRPr lang="en-GB"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87325" y="733425"/>
            <a:ext cx="6513513" cy="3665538"/>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Step 3: enter the use pattern</a:t>
            </a:r>
          </a:p>
          <a:p>
            <a:endParaRPr lang="en-GB" sz="900"/>
          </a:p>
          <a:p>
            <a:r>
              <a:rPr lang="en-GB" sz="900"/>
              <a:t>The </a:t>
            </a:r>
            <a:r>
              <a:rPr lang="en-GB" sz="900" b="1">
                <a:solidFill>
                  <a:srgbClr val="CC0000"/>
                </a:solidFill>
              </a:rPr>
              <a:t>use phase</a:t>
            </a:r>
            <a:r>
              <a:rPr lang="en-GB" sz="900"/>
              <a:t> requires a little explanation. There are two different classes of contribution. </a:t>
            </a:r>
          </a:p>
          <a:p>
            <a:endParaRPr lang="en-GB" sz="900"/>
          </a:p>
          <a:p>
            <a:r>
              <a:rPr lang="en-GB" sz="900"/>
              <a:t>Most products require energy to perform their function: electrically powered products like hairdryers, electric kettles, refrigerators, power tools and space heaters are examples. Even apparently non-powered products like household furnishings or unheated buildings still consume some energy in cleaning, lighting and maintenance. The first class of contribution relates to the power consumed by, or on behalf of, the product itself.  </a:t>
            </a:r>
          </a:p>
          <a:p>
            <a:endParaRPr lang="en-GB" sz="900"/>
          </a:p>
          <a:p>
            <a:r>
              <a:rPr lang="en-GB" sz="900"/>
              <a:t>The second class is associated with transport. Products that form part of a transport system or are transported add to its mass and thereby augment its energy consumption and CO</a:t>
            </a:r>
            <a:r>
              <a:rPr lang="en-GB" sz="900" baseline="-25000"/>
              <a:t>2</a:t>
            </a:r>
            <a:r>
              <a:rPr lang="en-GB" sz="900"/>
              <a:t> burden. This carries an energy and CO</a:t>
            </a:r>
            <a:r>
              <a:rPr lang="en-GB" sz="900" baseline="-25000"/>
              <a:t>2</a:t>
            </a:r>
            <a:r>
              <a:rPr lang="en-GB" sz="900"/>
              <a:t> penalty per unit weight and distance. Multiplying this by the product weight and the distance over which it is carried gives an estimate of the associated use-phase energy and CO</a:t>
            </a:r>
            <a:r>
              <a:rPr lang="en-GB" sz="900" baseline="-25000"/>
              <a:t>2</a:t>
            </a:r>
            <a:r>
              <a:rPr lang="en-GB" sz="900"/>
              <a:t>.	</a:t>
            </a:r>
          </a:p>
          <a:p>
            <a:endParaRPr lang="en-GB" sz="900"/>
          </a:p>
          <a:p>
            <a:r>
              <a:rPr lang="en-GB" sz="900"/>
              <a:t>All energies are related back to primary energy, meaning oil, via oil-equivalent factors for energy conversion. Retrieving these and multiplying by the power and the duty cycle – the usage over the product life – gives an estimate of the oil-equivalent energy of use.</a:t>
            </a:r>
          </a:p>
        </p:txBody>
      </p:sp>
    </p:spTree>
    <p:extLst>
      <p:ext uri="{BB962C8B-B14F-4D97-AF65-F5344CB8AC3E}">
        <p14:creationId xmlns:p14="http://schemas.microsoft.com/office/powerpoint/2010/main" val="380839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EA921FA-1B3B-4091-A602-B89D6F1376C9}" type="slidenum">
              <a:rPr lang="en-GB" sz="1200">
                <a:latin typeface="Times New Roman" panose="02020603050405020304" pitchFamily="18" charset="0"/>
              </a:rPr>
              <a:pPr algn="r"/>
              <a:t>20</a:t>
            </a:fld>
            <a:endParaRPr lang="en-GB" sz="120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xfrm>
            <a:off x="185738" y="731838"/>
            <a:ext cx="6518275" cy="3667125"/>
          </a:xfrm>
          <a:solidFill>
            <a:srgbClr val="FFFFFF"/>
          </a:solidFill>
          <a:ln/>
        </p:spPr>
      </p:sp>
      <p:sp>
        <p:nvSpPr>
          <p:cNvPr id="4608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A simple example</a:t>
            </a:r>
          </a:p>
          <a:p>
            <a:endParaRPr lang="en-US" sz="900"/>
          </a:p>
          <a:p>
            <a:r>
              <a:rPr lang="en-US" sz="900"/>
              <a:t>Here is an extremely simple example to illustrate how the Eco Audit tool works. One brand of </a:t>
            </a:r>
            <a:r>
              <a:rPr lang="en-US" sz="900" b="1">
                <a:solidFill>
                  <a:srgbClr val="CC0000"/>
                </a:solidFill>
              </a:rPr>
              <a:t>bottled water</a:t>
            </a:r>
            <a:r>
              <a:rPr lang="en-US" sz="900"/>
              <a:t> – we will call it </a:t>
            </a:r>
            <a:r>
              <a:rPr lang="en-US" sz="900" i="1"/>
              <a:t>Alpure</a:t>
            </a:r>
            <a:r>
              <a:rPr lang="en-US" sz="900"/>
              <a:t> – is sold in 1-liter PET bottles with polypropylene caps. One bottle weighs 40 grams; its cap weighs 1 gram. The bottles and caps are molded, filled with water in the French Alps and transported 550 km to London, England, by 14 tonne truck. Once there, they are refrigerated for 2 days, on average before consumption. We use these data for the case study, taking 100 bottles as the unit of study, requiring 1m</a:t>
            </a:r>
            <a:r>
              <a:rPr lang="en-US" sz="900" baseline="30000"/>
              <a:t>3</a:t>
            </a:r>
            <a:r>
              <a:rPr lang="en-US" sz="900"/>
              <a:t> of refrigerated space. At end of life the bottles are recycled.</a:t>
            </a:r>
            <a:endParaRPr lang="en-GB" sz="900"/>
          </a:p>
        </p:txBody>
      </p:sp>
    </p:spTree>
    <p:extLst>
      <p:ext uri="{BB962C8B-B14F-4D97-AF65-F5344CB8AC3E}">
        <p14:creationId xmlns:p14="http://schemas.microsoft.com/office/powerpoint/2010/main" val="53278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A23CBB2-8CDA-4657-976F-18201F0C4AB1}" type="slidenum">
              <a:rPr lang="en-GB" sz="1200">
                <a:latin typeface="Times New Roman" panose="02020603050405020304" pitchFamily="18" charset="0"/>
              </a:rPr>
              <a:pPr algn="r"/>
              <a:t>21</a:t>
            </a:fld>
            <a:endParaRPr lang="en-GB"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4710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Graphical output and recommendations for improvement</a:t>
            </a:r>
          </a:p>
          <a:p>
            <a:endParaRPr lang="en-US" sz="900"/>
          </a:p>
          <a:p>
            <a:r>
              <a:rPr lang="en-US" sz="900"/>
              <a:t>The output of the tool includes bar-charts for the energy and for the carbon dioxide emissions associated with each phase of life. Tabular data gives details. Clicking on a bar brings up text sheets indicating ways in which that bar might be reduced in height, and warnings of possible unforeseen consequences.</a:t>
            </a:r>
            <a:endParaRPr lang="en-GB" sz="900"/>
          </a:p>
        </p:txBody>
      </p:sp>
    </p:spTree>
    <p:extLst>
      <p:ext uri="{BB962C8B-B14F-4D97-AF65-F5344CB8AC3E}">
        <p14:creationId xmlns:p14="http://schemas.microsoft.com/office/powerpoint/2010/main" val="378239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0F5EC60-3713-4C8C-97C2-722205485082}" type="slidenum">
              <a:rPr lang="en-GB" sz="1200">
                <a:latin typeface="Times New Roman" panose="02020603050405020304" pitchFamily="18" charset="0"/>
              </a:rPr>
              <a:pPr algn="r"/>
              <a:t>22</a:t>
            </a:fld>
            <a:endParaRPr lang="en-GB" sz="12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185738" y="731838"/>
            <a:ext cx="6518275" cy="3667125"/>
          </a:xfrm>
          <a:solidFill>
            <a:srgbClr val="FFFFFF"/>
          </a:solidFill>
          <a:ln/>
        </p:spPr>
      </p:sp>
      <p:sp>
        <p:nvSpPr>
          <p:cNvPr id="48132"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Making rapid “what if …” comparisons</a:t>
            </a:r>
          </a:p>
          <a:p>
            <a:endParaRPr lang="en-US" sz="900"/>
          </a:p>
          <a:p>
            <a:r>
              <a:rPr lang="en-US" sz="900"/>
              <a:t>The frame shows the graphic output for the PET water bottle. The largest bar is the first – that for the material. Could it be reduced in height by replacing PET by glass, remembering that the glass bottle is much heavier. The “Compare with…” facility allows the comparison, as shown on the next frame.</a:t>
            </a:r>
            <a:endParaRPr lang="en-GB" sz="900"/>
          </a:p>
        </p:txBody>
      </p:sp>
    </p:spTree>
    <p:extLst>
      <p:ext uri="{BB962C8B-B14F-4D97-AF65-F5344CB8AC3E}">
        <p14:creationId xmlns:p14="http://schemas.microsoft.com/office/powerpoint/2010/main" val="119728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AABF431-C95D-4765-BE39-D7F861F4E88D}" type="slidenum">
              <a:rPr lang="en-GB" sz="1200">
                <a:latin typeface="Times New Roman" panose="02020603050405020304" pitchFamily="18" charset="0"/>
              </a:rPr>
              <a:pPr algn="r"/>
              <a:t>23</a:t>
            </a:fld>
            <a:endParaRPr lang="en-GB" sz="12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 y="731838"/>
            <a:ext cx="6516688" cy="3667125"/>
          </a:xfrm>
          <a:solidFill>
            <a:srgbClr val="FFFFFF"/>
          </a:solidFill>
          <a:ln/>
        </p:spPr>
      </p:sp>
      <p:sp>
        <p:nvSpPr>
          <p:cNvPr id="49156"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Change of material</a:t>
            </a:r>
          </a:p>
          <a:p>
            <a:endParaRPr lang="en-US" sz="900"/>
          </a:p>
          <a:p>
            <a:r>
              <a:rPr lang="en-US" sz="900"/>
              <a:t>This frame shows a </a:t>
            </a:r>
            <a:r>
              <a:rPr lang="en-US" sz="900" b="1">
                <a:solidFill>
                  <a:srgbClr val="CC0000"/>
                </a:solidFill>
              </a:rPr>
              <a:t>change of material.</a:t>
            </a:r>
            <a:r>
              <a:rPr lang="en-US" sz="900"/>
              <a:t> The “Compare with...” brings up a copy of the inputs, which can now be edited. Here is the material of the bottle has been changed to glass, entering the mass of a typical 1-liter glass wine bottle (0.45 kg). The material of the cap has been changed to aluminum, again using a typical mass for one cap.</a:t>
            </a:r>
            <a:endParaRPr lang="en-GB" sz="900" b="1">
              <a:solidFill>
                <a:srgbClr val="CC0000"/>
              </a:solidFill>
            </a:endParaRPr>
          </a:p>
        </p:txBody>
      </p:sp>
    </p:spTree>
    <p:extLst>
      <p:ext uri="{BB962C8B-B14F-4D97-AF65-F5344CB8AC3E}">
        <p14:creationId xmlns:p14="http://schemas.microsoft.com/office/powerpoint/2010/main" val="4123104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C2B23B2-5E0D-49EA-AB92-B63EC6988FCE}" type="slidenum">
              <a:rPr lang="en-GB" sz="1200">
                <a:latin typeface="Times New Roman" panose="02020603050405020304" pitchFamily="18" charset="0"/>
              </a:rPr>
              <a:pPr algn="r"/>
              <a:t>24</a:t>
            </a:fld>
            <a:endParaRPr lang="en-GB" sz="12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50180"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Actions and comparisons</a:t>
            </a:r>
          </a:p>
          <a:p>
            <a:endParaRPr lang="en-US" sz="900"/>
          </a:p>
          <a:p>
            <a:r>
              <a:rPr lang="en-US" sz="900"/>
              <a:t>This is the output of the comparison. Bars for the original PET bottle are shown in green, those for the glass bottle in yellow. The glass bottle is more energy intensive and carries greater CO2 emissions than the PET bottle.</a:t>
            </a:r>
          </a:p>
          <a:p>
            <a:endParaRPr lang="en-US" sz="900"/>
          </a:p>
          <a:p>
            <a:r>
              <a:rPr lang="en-US" sz="900"/>
              <a:t>Clicking on the Material bar brings up suggestions for improvement. One is to use recycled materials. Using the “Compare with…” facility a second time allows this to be tried. The next frame shows the results.</a:t>
            </a:r>
            <a:endParaRPr lang="en-GB" sz="900"/>
          </a:p>
        </p:txBody>
      </p:sp>
    </p:spTree>
    <p:extLst>
      <p:ext uri="{BB962C8B-B14F-4D97-AF65-F5344CB8AC3E}">
        <p14:creationId xmlns:p14="http://schemas.microsoft.com/office/powerpoint/2010/main" val="4194348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04CDD23-443F-498F-9BD7-080A892FE39B}" type="slidenum">
              <a:rPr lang="en-GB" sz="1200">
                <a:latin typeface="Times New Roman" panose="02020603050405020304" pitchFamily="18" charset="0"/>
              </a:rPr>
              <a:pPr algn="r"/>
              <a:t>25</a:t>
            </a:fld>
            <a:endParaRPr lang="en-GB" sz="12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xfrm>
            <a:off x="187325" y="731838"/>
            <a:ext cx="6516688" cy="3667125"/>
          </a:xfrm>
          <a:solidFill>
            <a:srgbClr val="FFFFFF"/>
          </a:solidFill>
          <a:ln/>
        </p:spPr>
      </p:sp>
      <p:sp>
        <p:nvSpPr>
          <p:cNvPr id="51204"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Further comparisons – add recycling</a:t>
            </a:r>
          </a:p>
          <a:p>
            <a:endParaRPr lang="en-US" sz="900"/>
          </a:p>
          <a:p>
            <a:r>
              <a:rPr lang="en-US" sz="900"/>
              <a:t>This is the output of the comparison. Bars for the original virgin PET bottle are shown in green, those for the glass bottle in yellow, those for recycled PET in red. Using recycled PET offers substantial energy and emissions savings.</a:t>
            </a:r>
          </a:p>
        </p:txBody>
      </p:sp>
    </p:spTree>
    <p:extLst>
      <p:ext uri="{BB962C8B-B14F-4D97-AF65-F5344CB8AC3E}">
        <p14:creationId xmlns:p14="http://schemas.microsoft.com/office/powerpoint/2010/main" val="1813072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DFD8EE-45D4-4C32-B411-9DF0D1820204}" type="slidenum">
              <a:rPr lang="en-GB" sz="1200">
                <a:latin typeface="Times New Roman" panose="02020603050405020304" pitchFamily="18" charset="0"/>
              </a:rPr>
              <a:pPr algn="r"/>
              <a:t>26</a:t>
            </a:fld>
            <a:endParaRPr lang="en-GB"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80975" y="731838"/>
            <a:ext cx="6516688" cy="3667125"/>
          </a:xfrm>
          <a:solidFill>
            <a:srgbClr val="FFFFFF"/>
          </a:solidFill>
          <a:ln/>
        </p:spPr>
      </p:sp>
      <p:sp>
        <p:nvSpPr>
          <p:cNvPr id="4198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9525" indent="-9525" algn="ctr"/>
            <a:r>
              <a:rPr lang="en-US" sz="1000" b="1" i="1">
                <a:solidFill>
                  <a:srgbClr val="CC0000"/>
                </a:solidFill>
              </a:rPr>
              <a:t>Granta EduPack Advanced Eco</a:t>
            </a:r>
            <a:r>
              <a:rPr lang="en-US" sz="1000" b="1" i="1" baseline="0">
                <a:solidFill>
                  <a:srgbClr val="CC0000"/>
                </a:solidFill>
              </a:rPr>
              <a:t> A</a:t>
            </a:r>
            <a:r>
              <a:rPr lang="en-US" sz="1000" b="1" i="1">
                <a:solidFill>
                  <a:srgbClr val="CC0000"/>
                </a:solidFill>
              </a:rPr>
              <a:t>udit tool in detail</a:t>
            </a:r>
            <a:endParaRPr lang="en-US" sz="1000" b="1" i="1"/>
          </a:p>
          <a:p>
            <a:pPr marL="9525" indent="-9525"/>
            <a:endParaRPr lang="en-US" sz="900"/>
          </a:p>
          <a:p>
            <a:pPr marL="9525" indent="-9525"/>
            <a:r>
              <a:rPr lang="en-US" sz="900"/>
              <a:t>The Enhanced Eco Audit is available within the Eco Design and Sustainability databases at Level 3</a:t>
            </a:r>
            <a:r>
              <a:rPr lang="en-GB" sz="900"/>
              <a:t>. It enables Cost Audits by ticking this option above the Bill of Materials (B.O.M.) It highlights materials with considerable content of critical elements as well as restricted or hazardous substances.</a:t>
            </a:r>
          </a:p>
          <a:p>
            <a:pPr marL="9525" indent="-9525"/>
            <a:endParaRPr lang="en-GB" sz="900"/>
          </a:p>
          <a:p>
            <a:pPr marL="9525" indent="-9525"/>
            <a:r>
              <a:rPr lang="en-GB" sz="900"/>
              <a:t>It allows secondary processes to be added and an additional step of Joining and Finishing of the product, all using simple drop-down menus.</a:t>
            </a:r>
          </a:p>
        </p:txBody>
      </p:sp>
    </p:spTree>
    <p:extLst>
      <p:ext uri="{BB962C8B-B14F-4D97-AF65-F5344CB8AC3E}">
        <p14:creationId xmlns:p14="http://schemas.microsoft.com/office/powerpoint/2010/main" val="117938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DFD8EE-45D4-4C32-B411-9DF0D1820204}" type="slidenum">
              <a:rPr lang="en-GB" sz="1200">
                <a:latin typeface="Times New Roman" panose="02020603050405020304" pitchFamily="18" charset="0"/>
              </a:rPr>
              <a:pPr algn="r"/>
              <a:t>27</a:t>
            </a:fld>
            <a:endParaRPr lang="en-GB" sz="12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80975" y="731838"/>
            <a:ext cx="6516688" cy="3667125"/>
          </a:xfrm>
          <a:solidFill>
            <a:srgbClr val="FFFFFF"/>
          </a:solidFill>
          <a:ln/>
        </p:spPr>
      </p:sp>
      <p:sp>
        <p:nvSpPr>
          <p:cNvPr id="41988"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9525" indent="-9525" algn="ctr"/>
            <a:r>
              <a:rPr lang="en-US" sz="1000" b="1" i="1">
                <a:solidFill>
                  <a:srgbClr val="CC0000"/>
                </a:solidFill>
              </a:rPr>
              <a:t>Granta EduPack Advanced Eco</a:t>
            </a:r>
            <a:r>
              <a:rPr lang="en-US" sz="1000" b="1" i="1" baseline="0">
                <a:solidFill>
                  <a:srgbClr val="CC0000"/>
                </a:solidFill>
              </a:rPr>
              <a:t> A</a:t>
            </a:r>
            <a:r>
              <a:rPr lang="en-US" sz="1000" b="1" i="1">
                <a:solidFill>
                  <a:srgbClr val="CC0000"/>
                </a:solidFill>
              </a:rPr>
              <a:t>udit tool in detail</a:t>
            </a:r>
            <a:endParaRPr lang="en-US" sz="1000" b="1" i="1"/>
          </a:p>
          <a:p>
            <a:pPr marL="9525" indent="-9525"/>
            <a:endParaRPr lang="en-US" sz="900"/>
          </a:p>
          <a:p>
            <a:pPr marL="9525" indent="-9525"/>
            <a:r>
              <a:rPr lang="en-US" sz="900"/>
              <a:t>The Enhanced Eco Audit is available within the Eco Design and Sustainability databases at Level 3</a:t>
            </a:r>
            <a:r>
              <a:rPr lang="en-GB" sz="900"/>
              <a:t>. It enables Cost Audits by ticking this option above the Bill of Materials (B.O.M.) It highlights materials with considerable content of critical elements as well as restricted or hazardous substances.</a:t>
            </a:r>
          </a:p>
          <a:p>
            <a:pPr marL="9525" indent="-9525"/>
            <a:endParaRPr lang="en-GB" sz="900"/>
          </a:p>
          <a:p>
            <a:pPr marL="9525" indent="-9525"/>
            <a:r>
              <a:rPr lang="en-GB" sz="900"/>
              <a:t>It allows secondary processes to be added and an additional step of Joining and Finishing of the product, all using simple drop-down menus.</a:t>
            </a:r>
          </a:p>
        </p:txBody>
      </p:sp>
    </p:spTree>
    <p:extLst>
      <p:ext uri="{BB962C8B-B14F-4D97-AF65-F5344CB8AC3E}">
        <p14:creationId xmlns:p14="http://schemas.microsoft.com/office/powerpoint/2010/main" val="1893656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Cost Audit</a:t>
            </a:r>
          </a:p>
          <a:p>
            <a:endParaRPr lang="en-GB"/>
          </a:p>
          <a:p>
            <a:r>
              <a:rPr lang="en-GB"/>
              <a:t>The effects of light-weighting redesign of a car. The total carbon footprint is about the same (less from the use and more from the material) but the cost is significantly increased in this example based on a component for a family car.</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28</a:t>
            </a:fld>
            <a:endParaRPr lang="en-GB"/>
          </a:p>
        </p:txBody>
      </p:sp>
    </p:spTree>
    <p:extLst>
      <p:ext uri="{BB962C8B-B14F-4D97-AF65-F5344CB8AC3E}">
        <p14:creationId xmlns:p14="http://schemas.microsoft.com/office/powerpoint/2010/main" val="365636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AB23691-C3AD-40BB-AAD0-A281AF6AAC45}" type="slidenum">
              <a:rPr lang="en-GB" sz="1200">
                <a:latin typeface="Times New Roman" panose="02020603050405020304" pitchFamily="18" charset="0"/>
              </a:rPr>
              <a:pPr algn="r"/>
              <a:t>29</a:t>
            </a:fld>
            <a:endParaRPr lang="en-GB"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dirty="0"/>
              <a:t>Summary</a:t>
            </a:r>
          </a:p>
          <a:p>
            <a:endParaRPr lang="en-GB" sz="900" dirty="0"/>
          </a:p>
          <a:p>
            <a:r>
              <a:rPr lang="en-GB" sz="900" dirty="0"/>
              <a:t>This final frame summarizes the points made in this Unit.  More can be found in the textbook Materials and the Environment, and in the documentation of Granta </a:t>
            </a:r>
            <a:r>
              <a:rPr lang="en-GB" sz="900" dirty="0" err="1"/>
              <a:t>Edupack</a:t>
            </a:r>
            <a:r>
              <a:rPr lang="en-GB" sz="900" dirty="0"/>
              <a:t>. For more information, see www.ansys.com/education-resources</a:t>
            </a:r>
            <a:endParaRPr lang="en-GB" sz="1000" dirty="0"/>
          </a:p>
        </p:txBody>
      </p:sp>
    </p:spTree>
    <p:extLst>
      <p:ext uri="{BB962C8B-B14F-4D97-AF65-F5344CB8AC3E}">
        <p14:creationId xmlns:p14="http://schemas.microsoft.com/office/powerpoint/2010/main" val="122118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twelfth Unit of a course on </a:t>
            </a:r>
            <a:r>
              <a:rPr lang="en-GB" sz="900" b="1" dirty="0">
                <a:solidFill>
                  <a:srgbClr val="CC0000"/>
                </a:solidFill>
              </a:rPr>
              <a:t>Material and Process Selection</a:t>
            </a:r>
            <a:r>
              <a:rPr lang="en-GB" sz="900" dirty="0"/>
              <a:t>. The Units link closely to the first three </a:t>
            </a:r>
            <a:r>
              <a:rPr lang="en-GB" sz="900" b="1" dirty="0">
                <a:solidFill>
                  <a:srgbClr val="CC0000"/>
                </a:solidFill>
              </a:rPr>
              <a:t>Texts</a:t>
            </a:r>
            <a:r>
              <a:rPr lang="en-GB" sz="900" dirty="0"/>
              <a:t> listed on the previous frame but can equally by used in conjunction with texts such as Callister, Budinski, Askeland and others. The relevant chapters of the Texts are listed on the Outline frame of each Unit. The methods developed in the course are implemented in the Granta </a:t>
            </a:r>
            <a:r>
              <a:rPr lang="en-GB" sz="900" dirty="0" err="1"/>
              <a:t>EduPack</a:t>
            </a:r>
            <a:r>
              <a:rPr lang="en-GB" sz="900" dirty="0"/>
              <a:t>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GB" sz="900" b="1" i="1" dirty="0">
                <a:latin typeface="Arial" charset="0"/>
                <a:cs typeface="Arial" charset="0"/>
              </a:rPr>
              <a:t>Materials, the Environment and Sustainable Development</a:t>
            </a:r>
          </a:p>
          <a:p>
            <a:pPr>
              <a:defRPr/>
            </a:pPr>
            <a:endParaRPr lang="en-GB" sz="900" dirty="0">
              <a:latin typeface="Arial" charset="0"/>
              <a:cs typeface="Arial" charset="0"/>
            </a:endParaRPr>
          </a:p>
          <a:p>
            <a:pPr>
              <a:defRPr/>
            </a:pPr>
            <a:r>
              <a:rPr lang="en-GB" sz="900" dirty="0">
                <a:latin typeface="Arial" charset="0"/>
                <a:cs typeface="Arial" charset="0"/>
              </a:rPr>
              <a:t>The Granta EduPack has a number of resources for teaching about Materials, the Environment and Sustainable Development. They are described in the Sustainability Lecture Units listed in the next slide, and in the White Papers with the titles: </a:t>
            </a:r>
          </a:p>
          <a:p>
            <a:pPr>
              <a:defRPr/>
            </a:pPr>
            <a:endParaRPr lang="en-GB" sz="900" dirty="0">
              <a:latin typeface="Arial" charset="0"/>
              <a:cs typeface="Arial" charset="0"/>
            </a:endParaRPr>
          </a:p>
          <a:p>
            <a:pPr marL="171450" indent="-171450">
              <a:buFont typeface="Arial" pitchFamily="34" charset="0"/>
              <a:buChar char="•"/>
              <a:defRPr/>
            </a:pPr>
            <a:r>
              <a:rPr lang="en-GB" sz="900" dirty="0">
                <a:latin typeface="Arial" charset="0"/>
                <a:cs typeface="Arial" charset="0"/>
              </a:rPr>
              <a:t>‘Granta EduPack Eco Audit tool’</a:t>
            </a:r>
          </a:p>
          <a:p>
            <a:pPr marL="171450" indent="-171450">
              <a:buFont typeface="Arial" pitchFamily="34" charset="0"/>
              <a:buChar char="•"/>
              <a:defRPr/>
            </a:pPr>
            <a:r>
              <a:rPr lang="en-GB" sz="900" dirty="0"/>
              <a:t>‘Granta EduPack for Eco Design‘</a:t>
            </a:r>
          </a:p>
          <a:p>
            <a:pPr marL="171450" indent="-171450">
              <a:buFont typeface="Arial" pitchFamily="34" charset="0"/>
              <a:buChar char="•"/>
              <a:defRPr/>
            </a:pPr>
            <a:r>
              <a:rPr lang="en-GB" sz="900" dirty="0"/>
              <a:t>'Materials for Low Carbon Power',</a:t>
            </a:r>
          </a:p>
          <a:p>
            <a:pPr marL="171450" indent="-171450">
              <a:buFont typeface="Arial" pitchFamily="34" charset="0"/>
              <a:buChar char="•"/>
              <a:defRPr/>
            </a:pPr>
            <a:r>
              <a:rPr lang="da-DK" sz="900" dirty="0"/>
              <a:t>'Materials for Energy Storage Systems‘</a:t>
            </a:r>
          </a:p>
          <a:p>
            <a:pPr marL="171450" indent="-171450">
              <a:buFont typeface="Arial" pitchFamily="34" charset="0"/>
              <a:buChar char="•"/>
              <a:defRPr/>
            </a:pPr>
            <a:r>
              <a:rPr lang="da-DK" sz="900" dirty="0">
                <a:latin typeface="Arial" charset="0"/>
                <a:cs typeface="Arial" charset="0"/>
              </a:rPr>
              <a:t>‘Materials and Sustainable Development’</a:t>
            </a:r>
            <a:endParaRPr lang="en-GB" sz="900" dirty="0">
              <a:latin typeface="Arial" charset="0"/>
              <a:cs typeface="Arial" charset="0"/>
            </a:endParaRPr>
          </a:p>
          <a:p>
            <a:pPr>
              <a:defRPr/>
            </a:pPr>
            <a:endParaRPr lang="en-GB" dirty="0">
              <a:latin typeface="Arial" charset="0"/>
              <a:cs typeface="Arial" charset="0"/>
            </a:endParaRPr>
          </a:p>
        </p:txBody>
      </p:sp>
      <p:sp>
        <p:nvSpPr>
          <p:cNvPr id="6861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6C710A-E54B-4F89-B372-20ABDAC61217}" type="slidenum">
              <a:rPr lang="en-GB">
                <a:latin typeface="Times New Roman" panose="02020603050405020304" pitchFamily="18" charset="0"/>
              </a:rPr>
              <a:pPr/>
              <a:t>30</a:t>
            </a:fld>
            <a:endParaRPr lang="en-GB">
              <a:latin typeface="Times New Roman" panose="02020603050405020304" pitchFamily="18" charset="0"/>
            </a:endParaRPr>
          </a:p>
        </p:txBody>
      </p:sp>
    </p:spTree>
    <p:extLst>
      <p:ext uri="{BB962C8B-B14F-4D97-AF65-F5344CB8AC3E}">
        <p14:creationId xmlns:p14="http://schemas.microsoft.com/office/powerpoint/2010/main" val="35037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31</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A3241E7-A6F8-48A4-91B6-D8AB46CC4EB5}" type="slidenum">
              <a:rPr lang="en-GB" sz="1200">
                <a:latin typeface="Times New Roman" panose="02020603050405020304" pitchFamily="18" charset="0"/>
              </a:rPr>
              <a:pPr algn="r"/>
              <a:t>4</a:t>
            </a:fld>
            <a:endParaRPr lang="en-GB" sz="120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3796"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US" sz="1000" b="1" i="1" dirty="0">
                <a:cs typeface="Times New Roman" panose="02020603050405020304" pitchFamily="18" charset="0"/>
              </a:rPr>
              <a:t>The life cycle of products and the materials they contain</a:t>
            </a:r>
          </a:p>
          <a:p>
            <a:pPr algn="ctr"/>
            <a:endParaRPr lang="en-US" sz="1000" b="1" i="1" dirty="0">
              <a:cs typeface="Times New Roman" panose="02020603050405020304" pitchFamily="18" charset="0"/>
            </a:endParaRPr>
          </a:p>
          <a:p>
            <a:r>
              <a:rPr lang="en-US" sz="900" dirty="0">
                <a:cs typeface="Times New Roman" panose="02020603050405020304" pitchFamily="18" charset="0"/>
              </a:rPr>
              <a:t>This frame shows the materials lifecycle. Ore and feedstock, drawn from the earth’s resources, are processed to give materials. These are manufactured into usable products, and at the end of their lives are discarded with only a fraction entering the recycling loop. The rest are committed to incineration or land-fill.  Energy and materials are consumed at each point in this cycle (we shall call them “phases”), with an associated penalty of CO</a:t>
            </a:r>
            <a:r>
              <a:rPr lang="en-US" sz="900" baseline="-30000" dirty="0">
                <a:cs typeface="Times New Roman" panose="02020603050405020304" pitchFamily="18" charset="0"/>
              </a:rPr>
              <a:t>2</a:t>
            </a:r>
            <a:r>
              <a:rPr lang="en-US" sz="900" dirty="0">
                <a:cs typeface="Times New Roman" panose="02020603050405020304" pitchFamily="18" charset="0"/>
              </a:rPr>
              <a:t>, </a:t>
            </a:r>
            <a:r>
              <a:rPr lang="en-US" sz="900" dirty="0" err="1">
                <a:cs typeface="Times New Roman" panose="02020603050405020304" pitchFamily="18" charset="0"/>
              </a:rPr>
              <a:t>SO</a:t>
            </a:r>
            <a:r>
              <a:rPr lang="en-US" sz="900" baseline="-30000" dirty="0" err="1">
                <a:cs typeface="Times New Roman" panose="02020603050405020304" pitchFamily="18" charset="0"/>
              </a:rPr>
              <a:t>x</a:t>
            </a:r>
            <a:r>
              <a:rPr lang="en-US" sz="900" dirty="0">
                <a:cs typeface="Times New Roman" panose="02020603050405020304" pitchFamily="18" charset="0"/>
              </a:rPr>
              <a:t>, NO</a:t>
            </a:r>
            <a:r>
              <a:rPr lang="en-US" sz="900" baseline="-30000" dirty="0">
                <a:cs typeface="Times New Roman" panose="02020603050405020304" pitchFamily="18" charset="0"/>
              </a:rPr>
              <a:t>x</a:t>
            </a:r>
            <a:r>
              <a:rPr lang="en-US" sz="900" dirty="0">
                <a:cs typeface="Times New Roman" panose="02020603050405020304" pitchFamily="18" charset="0"/>
              </a:rPr>
              <a:t>, and other emissions – heat, and gaseous, liquid and solid waste, collectively called environmental “</a:t>
            </a:r>
            <a:r>
              <a:rPr lang="en-US" sz="900" i="1" dirty="0">
                <a:cs typeface="Times New Roman" panose="02020603050405020304" pitchFamily="18" charset="0"/>
              </a:rPr>
              <a:t>stressors</a:t>
            </a:r>
            <a:r>
              <a:rPr lang="en-US" sz="900" dirty="0">
                <a:cs typeface="Times New Roman" panose="02020603050405020304" pitchFamily="18" charset="0"/>
              </a:rPr>
              <a:t>”.  These are assessed by the technique of </a:t>
            </a:r>
            <a:r>
              <a:rPr lang="en-US" sz="900" b="1" dirty="0">
                <a:solidFill>
                  <a:srgbClr val="CC0000"/>
                </a:solidFill>
                <a:cs typeface="Times New Roman" panose="02020603050405020304" pitchFamily="18" charset="0"/>
              </a:rPr>
              <a:t>life-cycle analysis (LCA).</a:t>
            </a:r>
            <a:r>
              <a:rPr lang="en-US" sz="900" dirty="0">
                <a:cs typeface="Times New Roman" panose="02020603050405020304" pitchFamily="18" charset="0"/>
              </a:rPr>
              <a:t>  </a:t>
            </a:r>
          </a:p>
          <a:p>
            <a:endParaRPr lang="en-US" sz="900" dirty="0">
              <a:cs typeface="Times New Roman" panose="02020603050405020304" pitchFamily="18" charset="0"/>
            </a:endParaRPr>
          </a:p>
          <a:p>
            <a:r>
              <a:rPr lang="en-US" sz="900" b="1" dirty="0">
                <a:solidFill>
                  <a:srgbClr val="CC0000"/>
                </a:solidFill>
              </a:rPr>
              <a:t>ISO 14000 </a:t>
            </a:r>
            <a:r>
              <a:rPr lang="en-US" sz="900" dirty="0"/>
              <a:t>and </a:t>
            </a:r>
            <a:r>
              <a:rPr lang="en-US" sz="900" b="1" dirty="0">
                <a:solidFill>
                  <a:srgbClr val="CC0000"/>
                </a:solidFill>
              </a:rPr>
              <a:t>PAS 2050</a:t>
            </a:r>
            <a:r>
              <a:rPr lang="en-US" sz="900" dirty="0"/>
              <a:t> of the International Standards Organization defines a family of standards for environmental management systems. ISO 14000 contains the set IS0 14040, 14041, 14042 and 14043 published between 1997 and 2000, prescribing broad procedures for conducting the four steps of an LCA: setting </a:t>
            </a:r>
            <a:r>
              <a:rPr lang="en-US" sz="900" i="1" dirty="0"/>
              <a:t>goals and scope, inventory compilation, impact assessment</a:t>
            </a:r>
            <a:r>
              <a:rPr lang="en-US" sz="900" dirty="0"/>
              <a:t> and </a:t>
            </a:r>
            <a:r>
              <a:rPr lang="en-US" sz="900" i="1" dirty="0"/>
              <a:t>interpretation</a:t>
            </a:r>
            <a:r>
              <a:rPr lang="en-US" sz="900" dirty="0"/>
              <a:t>. The standard is an attempt to bring uniform practice and objectivity into life-cycle assessment and its interpretation, but implementation is cumbersome and expensive.</a:t>
            </a:r>
          </a:p>
          <a:p>
            <a:endParaRPr lang="en-US" sz="900" dirty="0"/>
          </a:p>
          <a:p>
            <a:r>
              <a:rPr lang="en-US" sz="900" b="1" dirty="0">
                <a:solidFill>
                  <a:srgbClr val="CC0000"/>
                </a:solidFill>
              </a:rPr>
              <a:t>PAS 2050</a:t>
            </a:r>
            <a:r>
              <a:rPr lang="en-US" sz="900" dirty="0"/>
              <a:t> (2008) is a more recent set of draft standards for the carbon assessment of products.</a:t>
            </a:r>
            <a:endParaRPr lang="en-GB" sz="900" dirty="0"/>
          </a:p>
        </p:txBody>
      </p:sp>
    </p:spTree>
    <p:extLst>
      <p:ext uri="{BB962C8B-B14F-4D97-AF65-F5344CB8AC3E}">
        <p14:creationId xmlns:p14="http://schemas.microsoft.com/office/powerpoint/2010/main" val="24986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510ADF2-183C-444C-B986-9B63627D780D}" type="slidenum">
              <a:rPr lang="en-GB" sz="1200">
                <a:latin typeface="Times New Roman" panose="02020603050405020304" pitchFamily="18" charset="0"/>
              </a:rPr>
              <a:pPr algn="r"/>
              <a:t>5</a:t>
            </a:fld>
            <a:endParaRPr lang="en-GB"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4820"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cs typeface="Times New Roman" panose="02020603050405020304" pitchFamily="18" charset="0"/>
              </a:rPr>
              <a:t>Life cycle assessment (LCA)</a:t>
            </a:r>
          </a:p>
          <a:p>
            <a:pPr algn="ctr"/>
            <a:endParaRPr lang="en-GB" sz="1000" b="1" i="1">
              <a:cs typeface="Times New Roman" panose="02020603050405020304" pitchFamily="18" charset="0"/>
            </a:endParaRPr>
          </a:p>
          <a:p>
            <a:r>
              <a:rPr lang="en-GB" sz="900">
                <a:cs typeface="Times New Roman" panose="02020603050405020304" pitchFamily="18" charset="0"/>
              </a:rPr>
              <a:t>The upper part of this slide lists the </a:t>
            </a:r>
            <a:r>
              <a:rPr lang="en-GB" sz="900" b="1">
                <a:solidFill>
                  <a:srgbClr val="CC0000"/>
                </a:solidFill>
                <a:cs typeface="Times New Roman" panose="02020603050405020304" pitchFamily="18" charset="0"/>
              </a:rPr>
              <a:t>typical output</a:t>
            </a:r>
            <a:r>
              <a:rPr lang="en-GB" sz="900">
                <a:cs typeface="Times New Roman" panose="02020603050405020304" pitchFamily="18" charset="0"/>
              </a:rPr>
              <a:t> of an LCA that meets the ISO 14040 guidelines. </a:t>
            </a:r>
            <a:r>
              <a:rPr lang="en-US" sz="900">
                <a:cs typeface="Times New Roman" panose="02020603050405020304" pitchFamily="18" charset="0"/>
              </a:rPr>
              <a:t>A full LCA is time-consuming, expensive and it cannot cope with the problem that 80% of the environmental burden of a product is determined in the early stages of design when many decisions are still fluid.  </a:t>
            </a:r>
          </a:p>
          <a:p>
            <a:endParaRPr lang="en-US" sz="900">
              <a:cs typeface="Times New Roman" panose="02020603050405020304" pitchFamily="18" charset="0"/>
            </a:endParaRPr>
          </a:p>
          <a:p>
            <a:r>
              <a:rPr lang="en-US" sz="900">
                <a:cs typeface="Times New Roman" panose="02020603050405020304" pitchFamily="18" charset="0"/>
              </a:rPr>
              <a:t>There is a second problem: what is a designer supposed to do with this information? </a:t>
            </a:r>
            <a:r>
              <a:rPr lang="en-GB" sz="900">
                <a:cs typeface="Times New Roman" panose="02020603050405020304" pitchFamily="18" charset="0"/>
              </a:rPr>
              <a:t>How are CO</a:t>
            </a:r>
            <a:r>
              <a:rPr lang="en-GB" sz="900" baseline="-30000">
                <a:cs typeface="Times New Roman" panose="02020603050405020304" pitchFamily="18" charset="0"/>
              </a:rPr>
              <a:t>2</a:t>
            </a:r>
            <a:r>
              <a:rPr lang="en-GB" sz="900">
                <a:cs typeface="Times New Roman" panose="02020603050405020304" pitchFamily="18" charset="0"/>
              </a:rPr>
              <a:t> and SO</a:t>
            </a:r>
            <a:r>
              <a:rPr lang="en-GB" sz="900" baseline="-30000">
                <a:cs typeface="Times New Roman" panose="02020603050405020304" pitchFamily="18" charset="0"/>
              </a:rPr>
              <a:t>x</a:t>
            </a:r>
            <a:r>
              <a:rPr lang="en-GB" sz="900">
                <a:cs typeface="Times New Roman" panose="02020603050405020304" pitchFamily="18" charset="0"/>
              </a:rPr>
              <a:t> productions to be balanced against resource depletion, toxicity or ease of recycling when choosing a material? This question has led to efforts to condense the eco-information about a material into a single measure or </a:t>
            </a:r>
            <a:r>
              <a:rPr lang="en-GB" sz="900" b="1">
                <a:solidFill>
                  <a:srgbClr val="CC0000"/>
                </a:solidFill>
                <a:cs typeface="Times New Roman" panose="02020603050405020304" pitchFamily="18" charset="0"/>
              </a:rPr>
              <a:t>eco-indicator</a:t>
            </a:r>
            <a:r>
              <a:rPr lang="en-GB" sz="900">
                <a:cs typeface="Times New Roman" panose="02020603050405020304" pitchFamily="18" charset="0"/>
              </a:rPr>
              <a:t>, giving the designer a simple, numeric ranking. The use of a single-valued indicator is criticized by some. The grounds for criticism are that there is no agreement on normalization or weighting factors used in the calculations and that the method is opaque since the indicator value has no simple physical significance. </a:t>
            </a:r>
          </a:p>
        </p:txBody>
      </p:sp>
    </p:spTree>
    <p:extLst>
      <p:ext uri="{BB962C8B-B14F-4D97-AF65-F5344CB8AC3E}">
        <p14:creationId xmlns:p14="http://schemas.microsoft.com/office/powerpoint/2010/main" val="104257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77800" y="731838"/>
            <a:ext cx="6518275" cy="3667125"/>
          </a:xfrm>
          <a:ln/>
        </p:spPr>
      </p:sp>
      <p:sp>
        <p:nvSpPr>
          <p:cNvPr id="35843" name="Rectangle 3"/>
          <p:cNvSpPr>
            <a:spLocks noGrp="1" noChangeArrowheads="1"/>
          </p:cNvSpPr>
          <p:nvPr>
            <p:ph type="body" idx="1"/>
          </p:nvPr>
        </p:nvSpPr>
        <p:spPr>
          <a:xfrm>
            <a:off x="915988" y="4643438"/>
            <a:ext cx="5038725" cy="4398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900" b="1" i="1" dirty="0">
                <a:cs typeface="Times New Roman" panose="02020603050405020304" pitchFamily="18" charset="0"/>
              </a:rPr>
              <a:t>A typical design process</a:t>
            </a:r>
          </a:p>
          <a:p>
            <a:endParaRPr lang="en-US" sz="900" dirty="0">
              <a:cs typeface="Times New Roman" panose="02020603050405020304" pitchFamily="18" charset="0"/>
            </a:endParaRPr>
          </a:p>
          <a:p>
            <a:r>
              <a:rPr lang="en-US" sz="900" dirty="0">
                <a:cs typeface="Times New Roman" panose="02020603050405020304" pitchFamily="18" charset="0"/>
              </a:rPr>
              <a:t>Design starts with the identification of a </a:t>
            </a:r>
            <a:r>
              <a:rPr lang="en-US" sz="900" b="1" dirty="0">
                <a:solidFill>
                  <a:srgbClr val="CC0000"/>
                </a:solidFill>
                <a:cs typeface="Times New Roman" panose="02020603050405020304" pitchFamily="18" charset="0"/>
              </a:rPr>
              <a:t>market need</a:t>
            </a:r>
            <a:r>
              <a:rPr lang="en-US" sz="900" dirty="0">
                <a:cs typeface="Times New Roman" panose="02020603050405020304" pitchFamily="18" charset="0"/>
              </a:rPr>
              <a:t>. </a:t>
            </a:r>
            <a:r>
              <a:rPr lang="en-US" sz="900" b="1" dirty="0">
                <a:solidFill>
                  <a:srgbClr val="CC0000"/>
                </a:solidFill>
                <a:cs typeface="Times New Roman" panose="02020603050405020304" pitchFamily="18" charset="0"/>
              </a:rPr>
              <a:t>Concepts</a:t>
            </a:r>
            <a:r>
              <a:rPr lang="en-US" sz="900" dirty="0">
                <a:cs typeface="Times New Roman" panose="02020603050405020304" pitchFamily="18" charset="0"/>
              </a:rPr>
              <a:t> (general working</a:t>
            </a:r>
            <a:r>
              <a:rPr lang="en-GB" sz="900" dirty="0">
                <a:cs typeface="Times New Roman" panose="02020603050405020304" pitchFamily="18" charset="0"/>
              </a:rPr>
              <a:t> </a:t>
            </a:r>
            <a:r>
              <a:rPr lang="en-US" sz="900" dirty="0">
                <a:cs typeface="Times New Roman" panose="02020603050405020304" pitchFamily="18" charset="0"/>
              </a:rPr>
              <a:t>principles) are identified to fill the need. The most promising of these are developed</a:t>
            </a:r>
            <a:r>
              <a:rPr lang="en-GB" sz="900" dirty="0">
                <a:cs typeface="Times New Roman" panose="02020603050405020304" pitchFamily="18" charset="0"/>
              </a:rPr>
              <a:t> </a:t>
            </a:r>
            <a:r>
              <a:rPr lang="en-US" sz="900" dirty="0">
                <a:cs typeface="Times New Roman" panose="02020603050405020304" pitchFamily="18" charset="0"/>
              </a:rPr>
              <a:t>into sketches or diagrams indicating configuration, lay-out and scale (“</a:t>
            </a:r>
            <a:r>
              <a:rPr lang="en-US" sz="900" b="1" dirty="0">
                <a:solidFill>
                  <a:srgbClr val="CC0000"/>
                </a:solidFill>
                <a:cs typeface="Times New Roman" panose="02020603050405020304" pitchFamily="18" charset="0"/>
              </a:rPr>
              <a:t>embodiment</a:t>
            </a:r>
            <a:r>
              <a:rPr lang="en-US" sz="900" dirty="0">
                <a:cs typeface="Times New Roman" panose="02020603050405020304" pitchFamily="18" charset="0"/>
              </a:rPr>
              <a:t>”).</a:t>
            </a:r>
            <a:r>
              <a:rPr lang="en-GB" sz="900" dirty="0">
                <a:cs typeface="Times New Roman" panose="02020603050405020304" pitchFamily="18" charset="0"/>
              </a:rPr>
              <a:t> </a:t>
            </a:r>
            <a:r>
              <a:rPr lang="en-US" sz="900" dirty="0">
                <a:cs typeface="Times New Roman" panose="02020603050405020304" pitchFamily="18" charset="0"/>
              </a:rPr>
              <a:t>One or more of these is selected for </a:t>
            </a:r>
            <a:r>
              <a:rPr lang="en-US" sz="900" b="1" dirty="0">
                <a:solidFill>
                  <a:srgbClr val="CC0000"/>
                </a:solidFill>
                <a:cs typeface="Times New Roman" panose="02020603050405020304" pitchFamily="18" charset="0"/>
              </a:rPr>
              <a:t>detailed</a:t>
            </a:r>
            <a:r>
              <a:rPr lang="en-US" sz="900" dirty="0">
                <a:cs typeface="Times New Roman" panose="02020603050405020304" pitchFamily="18" charset="0"/>
              </a:rPr>
              <a:t> development, analyzing performance, safety</a:t>
            </a:r>
            <a:r>
              <a:rPr lang="en-GB" sz="900" dirty="0">
                <a:cs typeface="Times New Roman" panose="02020603050405020304" pitchFamily="18" charset="0"/>
              </a:rPr>
              <a:t> </a:t>
            </a:r>
            <a:r>
              <a:rPr lang="en-US" sz="900" dirty="0">
                <a:cs typeface="Times New Roman" panose="02020603050405020304" pitchFamily="18" charset="0"/>
              </a:rPr>
              <a:t>and cost. The output is a design enabling the construction of a</a:t>
            </a:r>
            <a:r>
              <a:rPr lang="en-GB" sz="900" dirty="0">
                <a:cs typeface="Times New Roman" panose="02020603050405020304" pitchFamily="18" charset="0"/>
              </a:rPr>
              <a:t> </a:t>
            </a:r>
            <a:r>
              <a:rPr lang="en-US" sz="900" dirty="0">
                <a:cs typeface="Times New Roman" panose="02020603050405020304" pitchFamily="18" charset="0"/>
              </a:rPr>
              <a:t>prototype that, after testing and development, goes to manufacture.</a:t>
            </a:r>
          </a:p>
          <a:p>
            <a:endParaRPr lang="en-US" sz="900" dirty="0">
              <a:cs typeface="Times New Roman" panose="02020603050405020304" pitchFamily="18" charset="0"/>
            </a:endParaRPr>
          </a:p>
          <a:p>
            <a:r>
              <a:rPr lang="en-US" sz="900" dirty="0">
                <a:cs typeface="Times New Roman" panose="02020603050405020304" pitchFamily="18" charset="0"/>
              </a:rPr>
              <a:t>Material information enters all stages of the design. At the concept stage the design is</a:t>
            </a:r>
            <a:r>
              <a:rPr lang="en-GB" sz="900" dirty="0">
                <a:cs typeface="Times New Roman" panose="02020603050405020304" pitchFamily="18" charset="0"/>
              </a:rPr>
              <a:t> </a:t>
            </a:r>
            <a:r>
              <a:rPr lang="en-US" sz="900" dirty="0">
                <a:cs typeface="Times New Roman" panose="02020603050405020304" pitchFamily="18" charset="0"/>
              </a:rPr>
              <a:t>fluid, and all materials are candidates. Here the need is the ability to scan the entire </a:t>
            </a:r>
            <a:r>
              <a:rPr lang="en-US" sz="900" dirty="0" err="1">
                <a:cs typeface="Times New Roman" panose="02020603050405020304" pitchFamily="18" charset="0"/>
              </a:rPr>
              <a:t>MaterialsUniverse</a:t>
            </a:r>
            <a:r>
              <a:rPr lang="en-US" sz="900" dirty="0">
                <a:cs typeface="Times New Roman" panose="02020603050405020304" pitchFamily="18" charset="0"/>
              </a:rPr>
              <a:t>, but at a low resolution. As the design evolves and the requirements become</a:t>
            </a:r>
            <a:r>
              <a:rPr lang="en-GB" sz="900" dirty="0">
                <a:cs typeface="Times New Roman" panose="02020603050405020304" pitchFamily="18" charset="0"/>
              </a:rPr>
              <a:t> </a:t>
            </a:r>
            <a:r>
              <a:rPr lang="en-US" sz="900" dirty="0">
                <a:cs typeface="Times New Roman" panose="02020603050405020304" pitchFamily="18" charset="0"/>
              </a:rPr>
              <a:t>sharper, so does the need for fewer materials at a higher level</a:t>
            </a:r>
            <a:r>
              <a:rPr lang="en-GB" sz="900" dirty="0">
                <a:cs typeface="Times New Roman" panose="02020603050405020304" pitchFamily="18" charset="0"/>
              </a:rPr>
              <a:t> </a:t>
            </a:r>
            <a:r>
              <a:rPr lang="en-US" sz="900" dirty="0">
                <a:cs typeface="Times New Roman" panose="02020603050405020304" pitchFamily="18" charset="0"/>
              </a:rPr>
              <a:t>of precision. In the final, detailed stage when optimization and other</a:t>
            </a:r>
            <a:r>
              <a:rPr lang="en-GB" sz="900" dirty="0">
                <a:cs typeface="Times New Roman" panose="02020603050405020304" pitchFamily="18" charset="0"/>
              </a:rPr>
              <a:t> </a:t>
            </a:r>
            <a:r>
              <a:rPr lang="en-US" sz="900" dirty="0">
                <a:cs typeface="Times New Roman" panose="02020603050405020304" pitchFamily="18" charset="0"/>
              </a:rPr>
              <a:t>analyses are undertaken, the need for data with just one or a very few materials at the</a:t>
            </a:r>
            <a:r>
              <a:rPr lang="en-GB" sz="900" dirty="0">
                <a:cs typeface="Times New Roman" panose="02020603050405020304" pitchFamily="18" charset="0"/>
              </a:rPr>
              <a:t> </a:t>
            </a:r>
            <a:r>
              <a:rPr lang="en-US" sz="900" dirty="0">
                <a:cs typeface="Times New Roman" panose="02020603050405020304" pitchFamily="18" charset="0"/>
              </a:rPr>
              <a:t>highest precision is evident.</a:t>
            </a:r>
            <a:r>
              <a:rPr lang="en-GB" sz="900" dirty="0">
                <a:cs typeface="Times New Roman" panose="02020603050405020304" pitchFamily="18" charset="0"/>
              </a:rPr>
              <a:t> The screening process narrows the initially wide material search space containing all materials ultimately leading to a final single choice.</a:t>
            </a:r>
            <a:r>
              <a:rPr lang="en-GB" sz="1000" dirty="0">
                <a:cs typeface="Times New Roman" panose="02020603050405020304" pitchFamily="18" charset="0"/>
              </a:rPr>
              <a:t> </a:t>
            </a:r>
          </a:p>
        </p:txBody>
      </p:sp>
    </p:spTree>
    <p:extLst>
      <p:ext uri="{BB962C8B-B14F-4D97-AF65-F5344CB8AC3E}">
        <p14:creationId xmlns:p14="http://schemas.microsoft.com/office/powerpoint/2010/main" val="233643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2C360B2-1285-4741-93BE-DF315063C97A}" type="slidenum">
              <a:rPr lang="en-GB" sz="1200">
                <a:latin typeface="Times New Roman" panose="02020603050405020304" pitchFamily="18" charset="0"/>
              </a:rPr>
              <a:pPr algn="r"/>
              <a:t>7</a:t>
            </a:fld>
            <a:endParaRPr lang="en-GB"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92088" y="733425"/>
            <a:ext cx="6513512" cy="3665538"/>
          </a:xfrm>
          <a:solidFill>
            <a:srgbClr val="FFFFFF"/>
          </a:solidFill>
          <a:ln/>
        </p:spPr>
      </p:sp>
      <p:sp>
        <p:nvSpPr>
          <p:cNvPr id="3686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t>The idea of an approximate, but fast, Eco Audit</a:t>
            </a:r>
          </a:p>
          <a:p>
            <a:endParaRPr lang="en-GB" sz="900"/>
          </a:p>
          <a:p>
            <a:r>
              <a:rPr lang="en-GB" sz="900"/>
              <a:t>The strategy for guiding design is detailed here:</a:t>
            </a:r>
          </a:p>
          <a:p>
            <a:r>
              <a:rPr lang="en-GB" sz="900"/>
              <a:t>The </a:t>
            </a:r>
            <a:r>
              <a:rPr lang="en-GB" sz="900" b="0">
                <a:solidFill>
                  <a:srgbClr val="CC0000"/>
                </a:solidFill>
              </a:rPr>
              <a:t>first step</a:t>
            </a:r>
            <a:r>
              <a:rPr lang="en-GB" sz="900" b="0"/>
              <a:t> </a:t>
            </a:r>
            <a:r>
              <a:rPr lang="en-GB" sz="900"/>
              <a:t>is one of simplification, developing a tool that is approximate but retains sufficient discrimination to differentiate between alternative choices. A spectrum of levels of analysis exist, ranging from a simple </a:t>
            </a:r>
            <a:r>
              <a:rPr lang="en-GB" sz="900" b="1">
                <a:solidFill>
                  <a:srgbClr val="CC0000"/>
                </a:solidFill>
              </a:rPr>
              <a:t>eco-screening</a:t>
            </a:r>
            <a:r>
              <a:rPr lang="en-GB" sz="900"/>
              <a:t> against a list of banned or undesirable materials and processes to a </a:t>
            </a:r>
            <a:r>
              <a:rPr lang="en-GB" sz="900" b="1">
                <a:solidFill>
                  <a:srgbClr val="CC0000"/>
                </a:solidFill>
              </a:rPr>
              <a:t>full LCA</a:t>
            </a:r>
            <a:r>
              <a:rPr lang="en-GB" sz="900"/>
              <a:t>, with overheads of time and cost.  In between lie methods that are less rigorous; they are approximate but fast.  </a:t>
            </a:r>
          </a:p>
          <a:p>
            <a:endParaRPr lang="en-GB" sz="900"/>
          </a:p>
          <a:p>
            <a:r>
              <a:rPr lang="en-GB" sz="900"/>
              <a:t>We have chosen to select a single measure of emission.</a:t>
            </a:r>
            <a:r>
              <a:rPr lang="en-US" sz="900">
                <a:cs typeface="Times New Roman" panose="02020603050405020304" pitchFamily="18" charset="0"/>
              </a:rPr>
              <a:t> On one point there is some international agreement: the Kyoto Protocol and Paris agreement committed the nations that signed it to progressively reduce </a:t>
            </a:r>
            <a:r>
              <a:rPr lang="en-US" sz="900" b="1">
                <a:solidFill>
                  <a:srgbClr val="CC0000"/>
                </a:solidFill>
                <a:cs typeface="Times New Roman" panose="02020603050405020304" pitchFamily="18" charset="0"/>
              </a:rPr>
              <a:t>carbon emissions, </a:t>
            </a:r>
            <a:r>
              <a:rPr lang="en-US" sz="900">
                <a:cs typeface="Times New Roman" panose="02020603050405020304" pitchFamily="18" charset="0"/>
              </a:rPr>
              <a:t>meaning</a:t>
            </a:r>
            <a:r>
              <a:rPr lang="en-US" sz="900" b="1">
                <a:solidFill>
                  <a:srgbClr val="CC0000"/>
                </a:solidFill>
                <a:cs typeface="Times New Roman" panose="02020603050405020304" pitchFamily="18" charset="0"/>
              </a:rPr>
              <a:t> CO</a:t>
            </a:r>
            <a:r>
              <a:rPr lang="en-US" sz="900" b="1" baseline="-30000">
                <a:solidFill>
                  <a:srgbClr val="CC0000"/>
                </a:solidFill>
                <a:cs typeface="Times New Roman" panose="02020603050405020304" pitchFamily="18" charset="0"/>
              </a:rPr>
              <a:t>2</a:t>
            </a:r>
            <a:r>
              <a:rPr lang="en-US" sz="900" b="1">
                <a:solidFill>
                  <a:srgbClr val="CC0000"/>
                </a:solidFill>
                <a:cs typeface="Times New Roman" panose="02020603050405020304" pitchFamily="18" charset="0"/>
              </a:rPr>
              <a:t>. </a:t>
            </a:r>
            <a:r>
              <a:rPr lang="en-US" sz="900">
                <a:cs typeface="Times New Roman" panose="02020603050405020304" pitchFamily="18" charset="0"/>
              </a:rPr>
              <a:t>At the national level the focus is more on reducing </a:t>
            </a:r>
            <a:r>
              <a:rPr lang="en-US" sz="900" b="1">
                <a:solidFill>
                  <a:srgbClr val="CC0000"/>
                </a:solidFill>
                <a:cs typeface="Times New Roman" panose="02020603050405020304" pitchFamily="18" charset="0"/>
              </a:rPr>
              <a:t>energy consumption</a:t>
            </a:r>
            <a:r>
              <a:rPr lang="en-US" sz="900">
                <a:cs typeface="Times New Roman" panose="02020603050405020304" pitchFamily="18" charset="0"/>
              </a:rPr>
              <a:t>, but since this and CO</a:t>
            </a:r>
            <a:r>
              <a:rPr lang="en-US" sz="900" baseline="-30000">
                <a:cs typeface="Times New Roman" panose="02020603050405020304" pitchFamily="18" charset="0"/>
              </a:rPr>
              <a:t>2</a:t>
            </a:r>
            <a:r>
              <a:rPr lang="en-US" sz="900">
                <a:cs typeface="Times New Roman" panose="02020603050405020304" pitchFamily="18" charset="0"/>
              </a:rPr>
              <a:t> production are closely related, they can be treated as equivalent. Thus there is a certain logic in basing design decisions on energy consumption or CO</a:t>
            </a:r>
            <a:r>
              <a:rPr lang="en-US" sz="900" baseline="-30000">
                <a:cs typeface="Times New Roman" panose="02020603050405020304" pitchFamily="18" charset="0"/>
              </a:rPr>
              <a:t>2 </a:t>
            </a:r>
            <a:r>
              <a:rPr lang="en-US" sz="900">
                <a:cs typeface="Times New Roman" panose="02020603050405020304" pitchFamily="18" charset="0"/>
              </a:rPr>
              <a:t>generation; they carry more conviction than the use of a more obscure indicator. We shall follow this route, using energy as our measure. </a:t>
            </a:r>
          </a:p>
          <a:p>
            <a:endParaRPr lang="en-US" sz="900">
              <a:cs typeface="Times New Roman" panose="02020603050405020304" pitchFamily="18" charset="0"/>
            </a:endParaRPr>
          </a:p>
          <a:p>
            <a:r>
              <a:rPr lang="en-GB" sz="900"/>
              <a:t>Our strategy is to separate the contributions of the phases of life because subsequent action depends on which is the dominant one. If it is </a:t>
            </a:r>
            <a:r>
              <a:rPr lang="en-GB" sz="900" i="1"/>
              <a:t>material production</a:t>
            </a:r>
            <a:r>
              <a:rPr lang="en-GB" sz="900"/>
              <a:t>, then choosing a material with low “embodied energy” is the way forward. But if it is the </a:t>
            </a:r>
            <a:r>
              <a:rPr lang="en-GB" sz="900" i="1"/>
              <a:t>use phase</a:t>
            </a:r>
            <a:r>
              <a:rPr lang="en-GB" sz="900"/>
              <a:t>, then choosing a material to make use less energy-intensive is the right approach – even if it has a higher embodied energy.</a:t>
            </a:r>
          </a:p>
        </p:txBody>
      </p:sp>
    </p:spTree>
    <p:extLst>
      <p:ext uri="{BB962C8B-B14F-4D97-AF65-F5344CB8AC3E}">
        <p14:creationId xmlns:p14="http://schemas.microsoft.com/office/powerpoint/2010/main" val="21371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2C360B2-1285-4741-93BE-DF315063C97A}" type="slidenum">
              <a:rPr lang="en-GB" sz="1200">
                <a:latin typeface="Times New Roman" panose="02020603050405020304" pitchFamily="18" charset="0"/>
              </a:rPr>
              <a:pPr algn="r"/>
              <a:t>8</a:t>
            </a:fld>
            <a:endParaRPr lang="en-GB"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92088" y="733425"/>
            <a:ext cx="6513512" cy="3665538"/>
          </a:xfrm>
          <a:solidFill>
            <a:srgbClr val="FFFFFF"/>
          </a:solidFill>
          <a:ln/>
        </p:spPr>
      </p:sp>
      <p:sp>
        <p:nvSpPr>
          <p:cNvPr id="3686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algn="ctr"/>
            <a:r>
              <a:rPr lang="en-GB" sz="1000" b="1" i="1"/>
              <a:t>The idea of an approximate, but fast, Eco Audit</a:t>
            </a:r>
          </a:p>
          <a:p>
            <a:endParaRPr lang="en-GB" sz="900"/>
          </a:p>
          <a:p>
            <a:r>
              <a:rPr lang="en-GB" sz="900">
                <a:cs typeface="Times New Roman" panose="02020603050405020304" pitchFamily="18" charset="0"/>
              </a:rPr>
              <a:t>A new</a:t>
            </a:r>
            <a:r>
              <a:rPr lang="en-GB" sz="900" baseline="0">
                <a:cs typeface="Times New Roman" panose="02020603050405020304" pitchFamily="18" charset="0"/>
              </a:rPr>
              <a:t> feature in the enhanced Eco Audit allows cost to be estimated over the life-cycle of the product.</a:t>
            </a:r>
            <a:endParaRPr lang="en-US" sz="900">
              <a:cs typeface="Times New Roman" panose="02020603050405020304" pitchFamily="18" charset="0"/>
            </a:endParaRPr>
          </a:p>
          <a:p>
            <a:endParaRPr lang="en-GB" sz="900">
              <a:cs typeface="Times New Roman" panose="02020603050405020304" pitchFamily="18" charset="0"/>
            </a:endParaRPr>
          </a:p>
        </p:txBody>
      </p:sp>
    </p:spTree>
    <p:extLst>
      <p:ext uri="{BB962C8B-B14F-4D97-AF65-F5344CB8AC3E}">
        <p14:creationId xmlns:p14="http://schemas.microsoft.com/office/powerpoint/2010/main" val="388154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Identifying the stage of life that has the greatest impact</a:t>
            </a:r>
            <a:endParaRPr lang="en-GB" sz="900" b="1">
              <a:solidFill>
                <a:srgbClr val="CC0000"/>
              </a:solidFill>
            </a:endParaRPr>
          </a:p>
          <a:p>
            <a:endParaRPr lang="en-GB" sz="900"/>
          </a:p>
          <a:p>
            <a:r>
              <a:rPr lang="en-GB" sz="900"/>
              <a:t>An initial Eco Audit of the product reveals the energy requirements and carbon emissions, identifying the phases of life that create the greatest burden. The tool then allows rapid “what if…?” exploration of alternative materials, transport mode, use pattern and end-of-life choices, revealing the consequences of a change in any one of these on the others. </a:t>
            </a:r>
          </a:p>
          <a:p>
            <a:r>
              <a:rPr lang="en-GB" sz="900"/>
              <a:t>The </a:t>
            </a:r>
            <a:r>
              <a:rPr lang="en-GB" sz="900" b="0">
                <a:solidFill>
                  <a:srgbClr val="CC0000"/>
                </a:solidFill>
              </a:rPr>
              <a:t>final step </a:t>
            </a:r>
            <a:r>
              <a:rPr lang="en-GB" sz="900"/>
              <a:t>is a more systematic analysis of materials selection, targeting the most energy and carbon-intensive phases of life. The Eco Audit identifies the design objective that is a key input for the established materials selection methodology that is built into the Granta EduPack software.</a:t>
            </a:r>
          </a:p>
          <a:p>
            <a:endParaRPr lang="en-GB" sz="900"/>
          </a:p>
        </p:txBody>
      </p:sp>
    </p:spTree>
    <p:extLst>
      <p:ext uri="{BB962C8B-B14F-4D97-AF65-F5344CB8AC3E}">
        <p14:creationId xmlns:p14="http://schemas.microsoft.com/office/powerpoint/2010/main" val="3696685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89E67C00-7B60-52F2-FE52-6F966226BA2B}"/>
              </a:ext>
            </a:extLst>
          </p:cNvPr>
          <p:cNvSpPr txBox="1"/>
          <p:nvPr userDrawn="1"/>
        </p:nvSpPr>
        <p:spPr>
          <a:xfrm>
            <a:off x="152400" y="6477000"/>
            <a:ext cx="4495800" cy="307777"/>
          </a:xfrm>
          <a:prstGeom prst="rect">
            <a:avLst/>
          </a:prstGeom>
          <a:noFill/>
        </p:spPr>
        <p:txBody>
          <a:bodyPr wrap="square" rtlCol="0">
            <a:spAutoFit/>
          </a:bodyPr>
          <a:lstStyle/>
          <a:p>
            <a:r>
              <a:rPr lang="en-US" sz="1400" dirty="0">
                <a:solidFill>
                  <a:schemeClr val="tx2"/>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eco-audit-white-paper?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ansys.com/academic/educators/education-resources/poster-eco-design?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21.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6637337" cy="1600200"/>
          </a:xfrm>
        </p:spPr>
        <p:txBody>
          <a:bodyPr>
            <a:normAutofit fontScale="92500" lnSpcReduction="20000"/>
          </a:bodyPr>
          <a:lstStyle/>
          <a:p>
            <a:pPr>
              <a:lnSpc>
                <a:spcPct val="120000"/>
              </a:lnSpc>
            </a:pPr>
            <a:r>
              <a:rPr lang="en-US" sz="3500" b="1" dirty="0"/>
              <a:t>Unit 12.</a:t>
            </a:r>
            <a:br>
              <a:rPr lang="en-US" sz="4400" b="1" dirty="0"/>
            </a:br>
            <a:r>
              <a:rPr lang="en-US" sz="3800" b="1" dirty="0"/>
              <a:t>Eco Design and the Eco Audit Tool</a:t>
            </a:r>
            <a:br>
              <a:rPr lang="en-US" sz="4400" b="1" dirty="0"/>
            </a:br>
            <a:r>
              <a:rPr lang="en-US" sz="3200" b="0" dirty="0"/>
              <a:t>introducing students to life-cycle thinking</a:t>
            </a:r>
          </a:p>
          <a:p>
            <a:endParaRPr lang="en-US" dirty="0"/>
          </a:p>
        </p:txBody>
      </p:sp>
      <p:sp>
        <p:nvSpPr>
          <p:cNvPr id="4" name="Text Placeholder 2">
            <a:extLst>
              <a:ext uri="{FF2B5EF4-FFF2-40B4-BE49-F238E27FC236}">
                <a16:creationId xmlns:a16="http://schemas.microsoft.com/office/drawing/2014/main" id="{C8E8DE5F-709A-45B3-8FEA-9595049DF24D}"/>
              </a:ext>
            </a:extLst>
          </p:cNvPr>
          <p:cNvSpPr>
            <a:spLocks noGrp="1"/>
          </p:cNvSpPr>
          <p:nvPr>
            <p:ph type="body" sz="quarter" idx="12"/>
          </p:nvPr>
        </p:nvSpPr>
        <p:spPr>
          <a:xfrm>
            <a:off x="601663" y="2667000"/>
            <a:ext cx="5394325" cy="847725"/>
          </a:xfrm>
        </p:spPr>
        <p:txBody>
          <a:bodyPr>
            <a:normAutofit fontScale="70000" lnSpcReduction="20000"/>
          </a:bodyPr>
          <a:lstStyle/>
          <a:p>
            <a:r>
              <a:rPr lang="en-US" dirty="0"/>
              <a:t>Mike Ashby</a:t>
            </a:r>
          </a:p>
          <a:p>
            <a:r>
              <a:rPr lang="en-US" dirty="0"/>
              <a:t>Department of Engineering, </a:t>
            </a:r>
          </a:p>
          <a:p>
            <a:r>
              <a:rPr lang="en-US" dirty="0"/>
              <a:t>University of Cambridge</a:t>
            </a:r>
          </a:p>
        </p:txBody>
      </p:sp>
      <p:pic>
        <p:nvPicPr>
          <p:cNvPr id="5" name="Picture 7">
            <a:extLst>
              <a:ext uri="{FF2B5EF4-FFF2-40B4-BE49-F238E27FC236}">
                <a16:creationId xmlns:a16="http://schemas.microsoft.com/office/drawing/2014/main" id="{12606342-9BFB-4919-8BC3-C66302495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5394323" cy="356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427693" y="3421328"/>
            <a:ext cx="3407432" cy="2286000"/>
            <a:chOff x="2680667" y="3323948"/>
            <a:chExt cx="4632536" cy="3107906"/>
          </a:xfrm>
        </p:grpSpPr>
        <p:sp>
          <p:nvSpPr>
            <p:cNvPr id="58" name="Line 1040"/>
            <p:cNvSpPr>
              <a:spLocks noChangeShapeType="1"/>
            </p:cNvSpPr>
            <p:nvPr/>
          </p:nvSpPr>
          <p:spPr bwMode="auto">
            <a:xfrm flipH="1">
              <a:off x="5070461" y="3323948"/>
              <a:ext cx="5672" cy="407906"/>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pic>
          <p:nvPicPr>
            <p:cNvPr id="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719" y="3731854"/>
              <a:ext cx="4485484"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16"/>
            <p:cNvSpPr>
              <a:spLocks noChangeArrowheads="1"/>
            </p:cNvSpPr>
            <p:nvPr/>
          </p:nvSpPr>
          <p:spPr bwMode="auto">
            <a:xfrm>
              <a:off x="2680667" y="3416408"/>
              <a:ext cx="1539281" cy="50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b="1">
                  <a:latin typeface="+mn-lt"/>
                </a:rPr>
                <a:t>Outputs:</a:t>
              </a:r>
              <a:endParaRPr lang="en-GB" sz="1400">
                <a:latin typeface="+mn-lt"/>
              </a:endParaRPr>
            </a:p>
          </p:txBody>
        </p:sp>
      </p:grpSp>
      <p:sp>
        <p:nvSpPr>
          <p:cNvPr id="12290" name="Rectangle 1026"/>
          <p:cNvSpPr>
            <a:spLocks noGrp="1" noChangeArrowheads="1"/>
          </p:cNvSpPr>
          <p:nvPr>
            <p:ph type="title"/>
          </p:nvPr>
        </p:nvSpPr>
        <p:spPr>
          <a:ln w="9525"/>
        </p:spPr>
        <p:txBody>
          <a:bodyPr/>
          <a:lstStyle/>
          <a:p>
            <a:r>
              <a:rPr lang="en-GB">
                <a:latin typeface="+mn-lt"/>
              </a:rPr>
              <a:t>The Granta EduPack Eco Audit tool</a:t>
            </a:r>
          </a:p>
        </p:txBody>
      </p:sp>
      <p:sp>
        <p:nvSpPr>
          <p:cNvPr id="46" name="AutoShape 1033"/>
          <p:cNvSpPr>
            <a:spLocks noChangeArrowheads="1"/>
          </p:cNvSpPr>
          <p:nvPr/>
        </p:nvSpPr>
        <p:spPr bwMode="auto">
          <a:xfrm>
            <a:off x="5515871" y="2632429"/>
            <a:ext cx="1352550" cy="608013"/>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anchor="ctr">
            <a:spAutoFit/>
          </a:bodyPr>
          <a:lstStyle/>
          <a:p>
            <a:pPr algn="ctr">
              <a:spcBef>
                <a:spcPts val="0"/>
              </a:spcBef>
              <a:spcAft>
                <a:spcPts val="0"/>
              </a:spcAft>
              <a:defRPr/>
            </a:pPr>
            <a:r>
              <a:rPr lang="en-GB" sz="1600" b="1" i="1"/>
              <a:t>Eco Audit model</a:t>
            </a:r>
          </a:p>
        </p:txBody>
      </p:sp>
      <p:grpSp>
        <p:nvGrpSpPr>
          <p:cNvPr id="47" name="Group 46"/>
          <p:cNvGrpSpPr/>
          <p:nvPr/>
        </p:nvGrpSpPr>
        <p:grpSpPr>
          <a:xfrm>
            <a:off x="6952561" y="920562"/>
            <a:ext cx="2820791" cy="2301876"/>
            <a:chOff x="5423391" y="1008698"/>
            <a:chExt cx="2820791" cy="2301876"/>
          </a:xfrm>
        </p:grpSpPr>
        <p:grpSp>
          <p:nvGrpSpPr>
            <p:cNvPr id="48" name="Group 47"/>
            <p:cNvGrpSpPr>
              <a:grpSpLocks/>
            </p:cNvGrpSpPr>
            <p:nvPr/>
          </p:nvGrpSpPr>
          <p:grpSpPr bwMode="auto">
            <a:xfrm>
              <a:off x="5799929" y="1008698"/>
              <a:ext cx="2444253" cy="2301876"/>
              <a:chOff x="3653" y="693"/>
              <a:chExt cx="1540" cy="1450"/>
            </a:xfrm>
          </p:grpSpPr>
          <p:sp>
            <p:nvSpPr>
              <p:cNvPr id="50" name="AutoShape 1028"/>
              <p:cNvSpPr>
                <a:spLocks noChangeArrowheads="1"/>
              </p:cNvSpPr>
              <p:nvPr/>
            </p:nvSpPr>
            <p:spPr bwMode="auto">
              <a:xfrm>
                <a:off x="3653" y="941"/>
                <a:ext cx="1540" cy="1202"/>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rgbClr val="CC0000"/>
                    </a:solidFill>
                    <a:latin typeface="+mn-lt"/>
                  </a:rPr>
                  <a:t>         </a:t>
                </a:r>
                <a:r>
                  <a:rPr lang="en-GB" b="1" i="1">
                    <a:latin typeface="+mn-lt"/>
                  </a:rPr>
                  <a:t>Eco data</a:t>
                </a:r>
              </a:p>
              <a:p>
                <a:pPr>
                  <a:spcBef>
                    <a:spcPct val="20000"/>
                  </a:spcBef>
                  <a:spcAft>
                    <a:spcPct val="20000"/>
                  </a:spcAft>
                  <a:buClr>
                    <a:schemeClr val="accent1"/>
                  </a:buClr>
                  <a:buFont typeface="Wingdings" panose="05000000000000000000" pitchFamily="2" charset="2"/>
                  <a:buChar char="§"/>
                </a:pPr>
                <a:r>
                  <a:rPr lang="en-GB" sz="1400" b="1" i="1">
                    <a:latin typeface="+mn-lt"/>
                  </a:rPr>
                  <a:t>  Embodied energies</a:t>
                </a:r>
              </a:p>
              <a:p>
                <a:pPr>
                  <a:spcBef>
                    <a:spcPct val="20000"/>
                  </a:spcBef>
                  <a:spcAft>
                    <a:spcPct val="20000"/>
                  </a:spcAft>
                  <a:buClr>
                    <a:schemeClr val="accent1"/>
                  </a:buClr>
                  <a:buFont typeface="Wingdings" panose="05000000000000000000" pitchFamily="2" charset="2"/>
                  <a:buChar char="§"/>
                </a:pPr>
                <a:r>
                  <a:rPr lang="en-GB" sz="1400" b="1" i="1">
                    <a:latin typeface="+mn-lt"/>
                  </a:rPr>
                  <a:t>  Process energies</a:t>
                </a:r>
              </a:p>
              <a:p>
                <a:pPr>
                  <a:spcBef>
                    <a:spcPct val="20000"/>
                  </a:spcBef>
                  <a:spcAft>
                    <a:spcPct val="20000"/>
                  </a:spcAft>
                  <a:buClr>
                    <a:schemeClr val="accent1"/>
                  </a:buClr>
                  <a:buFont typeface="Wingdings" panose="05000000000000000000" pitchFamily="2" charset="2"/>
                  <a:buChar char="§"/>
                </a:pPr>
                <a:r>
                  <a:rPr lang="en-GB" sz="1400" b="1" i="1">
                    <a:latin typeface="+mn-lt"/>
                  </a:rPr>
                  <a:t>  CO</a:t>
                </a:r>
                <a:r>
                  <a:rPr lang="en-GB" sz="1400" b="1" i="1" baseline="-25000">
                    <a:latin typeface="+mn-lt"/>
                  </a:rPr>
                  <a:t>2</a:t>
                </a:r>
                <a:r>
                  <a:rPr lang="en-GB" sz="1400" b="1" i="1">
                    <a:latin typeface="+mn-lt"/>
                  </a:rPr>
                  <a:t> footprints</a:t>
                </a:r>
              </a:p>
              <a:p>
                <a:pPr>
                  <a:spcBef>
                    <a:spcPct val="20000"/>
                  </a:spcBef>
                  <a:spcAft>
                    <a:spcPct val="20000"/>
                  </a:spcAft>
                  <a:buClr>
                    <a:schemeClr val="accent1"/>
                  </a:buClr>
                  <a:buFont typeface="Wingdings" panose="05000000000000000000" pitchFamily="2" charset="2"/>
                  <a:buChar char="§"/>
                </a:pPr>
                <a:r>
                  <a:rPr lang="en-GB" sz="1400" b="1" i="1">
                    <a:latin typeface="+mn-lt"/>
                  </a:rPr>
                  <a:t>  Unit transport energies</a:t>
                </a:r>
              </a:p>
              <a:p>
                <a:pPr>
                  <a:spcBef>
                    <a:spcPct val="20000"/>
                  </a:spcBef>
                  <a:spcAft>
                    <a:spcPct val="20000"/>
                  </a:spcAft>
                  <a:buClr>
                    <a:schemeClr val="accent1"/>
                  </a:buClr>
                  <a:buFont typeface="Wingdings" panose="05000000000000000000" pitchFamily="2" charset="2"/>
                  <a:buChar char="§"/>
                </a:pPr>
                <a:r>
                  <a:rPr lang="en-GB" sz="1400" b="1" i="1">
                    <a:latin typeface="+mn-lt"/>
                  </a:rPr>
                  <a:t>  Recycling / combustion</a:t>
                </a:r>
              </a:p>
            </p:txBody>
          </p:sp>
          <p:sp>
            <p:nvSpPr>
              <p:cNvPr id="51" name="Rectangle 50"/>
              <p:cNvSpPr>
                <a:spLocks noChangeArrowheads="1"/>
              </p:cNvSpPr>
              <p:nvPr/>
            </p:nvSpPr>
            <p:spPr bwMode="auto">
              <a:xfrm>
                <a:off x="4065" y="693"/>
                <a:ext cx="6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Database</a:t>
                </a:r>
              </a:p>
            </p:txBody>
          </p:sp>
        </p:grpSp>
        <p:sp>
          <p:nvSpPr>
            <p:cNvPr id="49" name="Line 1040"/>
            <p:cNvSpPr>
              <a:spLocks noChangeShapeType="1"/>
            </p:cNvSpPr>
            <p:nvPr/>
          </p:nvSpPr>
          <p:spPr bwMode="auto">
            <a:xfrm flipH="1">
              <a:off x="5423391" y="2919795"/>
              <a:ext cx="323850" cy="115093"/>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52" name="Group 28"/>
          <p:cNvGrpSpPr>
            <a:grpSpLocks/>
          </p:cNvGrpSpPr>
          <p:nvPr/>
        </p:nvGrpSpPr>
        <p:grpSpPr bwMode="auto">
          <a:xfrm>
            <a:off x="5302615" y="867031"/>
            <a:ext cx="1657589" cy="2554297"/>
            <a:chOff x="77" y="843"/>
            <a:chExt cx="1044" cy="1609"/>
          </a:xfrm>
        </p:grpSpPr>
        <p:sp>
          <p:nvSpPr>
            <p:cNvPr id="53" name="Text Box 8"/>
            <p:cNvSpPr txBox="1">
              <a:spLocks noChangeArrowheads="1"/>
            </p:cNvSpPr>
            <p:nvPr/>
          </p:nvSpPr>
          <p:spPr bwMode="auto">
            <a:xfrm>
              <a:off x="77" y="1742"/>
              <a:ext cx="104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2 kW electric kettle</a:t>
              </a:r>
            </a:p>
          </p:txBody>
        </p:sp>
        <p:pic>
          <p:nvPicPr>
            <p:cNvPr id="5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 y="843"/>
              <a:ext cx="80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Group 20"/>
          <p:cNvGrpSpPr>
            <a:grpSpLocks/>
          </p:cNvGrpSpPr>
          <p:nvPr/>
        </p:nvGrpSpPr>
        <p:grpSpPr bwMode="auto">
          <a:xfrm>
            <a:off x="7853054" y="3886200"/>
            <a:ext cx="1509070" cy="1746879"/>
            <a:chOff x="3640" y="1350"/>
            <a:chExt cx="872" cy="1037"/>
          </a:xfrm>
        </p:grpSpPr>
        <p:sp>
          <p:nvSpPr>
            <p:cNvPr id="61" name="AutoShape 18"/>
            <p:cNvSpPr>
              <a:spLocks/>
            </p:cNvSpPr>
            <p:nvPr/>
          </p:nvSpPr>
          <p:spPr bwMode="auto">
            <a:xfrm>
              <a:off x="3640" y="1350"/>
              <a:ext cx="40" cy="1037"/>
            </a:xfrm>
            <a:prstGeom prst="rightBrace">
              <a:avLst>
                <a:gd name="adj1" fmla="val 1441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62" name="Text Box 19"/>
            <p:cNvSpPr txBox="1">
              <a:spLocks noChangeArrowheads="1"/>
            </p:cNvSpPr>
            <p:nvPr/>
          </p:nvSpPr>
          <p:spPr bwMode="auto">
            <a:xfrm>
              <a:off x="3720" y="1674"/>
              <a:ext cx="792" cy="332"/>
            </a:xfrm>
            <a:prstGeom prst="rect">
              <a:avLst/>
            </a:prstGeom>
            <a:solidFill>
              <a:schemeClr val="bg1"/>
            </a:solidFill>
            <a:ln w="9525">
              <a:solidFill>
                <a:srgbClr val="666633"/>
              </a:solidFill>
              <a:miter lim="800000"/>
              <a:headEnd/>
              <a:tailEnd/>
            </a:ln>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0"/>
                </a:spcAft>
              </a:pPr>
              <a:r>
                <a:rPr lang="en-GB" sz="1600">
                  <a:latin typeface="+mn-lt"/>
                </a:rPr>
                <a:t>Use is 88%</a:t>
              </a:r>
            </a:p>
            <a:p>
              <a:pPr eaLnBrk="1" hangingPunct="1">
                <a:spcBef>
                  <a:spcPts val="0"/>
                </a:spcBef>
                <a:spcAft>
                  <a:spcPts val="0"/>
                </a:spcAft>
              </a:pPr>
              <a:r>
                <a:rPr lang="en-GB" sz="1600">
                  <a:latin typeface="+mn-lt"/>
                </a:rPr>
                <a:t>of life-energy</a:t>
              </a:r>
            </a:p>
          </p:txBody>
        </p:sp>
      </p:grpSp>
      <p:grpSp>
        <p:nvGrpSpPr>
          <p:cNvPr id="63" name="Group 62"/>
          <p:cNvGrpSpPr/>
          <p:nvPr/>
        </p:nvGrpSpPr>
        <p:grpSpPr>
          <a:xfrm>
            <a:off x="2661996" y="926916"/>
            <a:ext cx="2795137" cy="2301875"/>
            <a:chOff x="1237602" y="1015049"/>
            <a:chExt cx="2795137" cy="2301875"/>
          </a:xfrm>
        </p:grpSpPr>
        <p:grpSp>
          <p:nvGrpSpPr>
            <p:cNvPr id="64" name="Group 63"/>
            <p:cNvGrpSpPr>
              <a:grpSpLocks/>
            </p:cNvGrpSpPr>
            <p:nvPr/>
          </p:nvGrpSpPr>
          <p:grpSpPr bwMode="auto">
            <a:xfrm>
              <a:off x="1237602" y="1015049"/>
              <a:ext cx="2451588" cy="2301875"/>
              <a:chOff x="780" y="697"/>
              <a:chExt cx="1544" cy="1450"/>
            </a:xfrm>
          </p:grpSpPr>
          <p:sp>
            <p:nvSpPr>
              <p:cNvPr id="66" name="AutoShape 1030"/>
              <p:cNvSpPr>
                <a:spLocks noChangeArrowheads="1"/>
              </p:cNvSpPr>
              <p:nvPr/>
            </p:nvSpPr>
            <p:spPr bwMode="auto">
              <a:xfrm>
                <a:off x="780" y="934"/>
                <a:ext cx="1544" cy="1213"/>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rgbClr val="CC0000"/>
                    </a:solidFill>
                    <a:latin typeface="+mn-lt"/>
                  </a:rPr>
                  <a:t>       </a:t>
                </a:r>
                <a:r>
                  <a:rPr lang="en-GB" b="1" i="1">
                    <a:latin typeface="+mn-lt"/>
                  </a:rPr>
                  <a:t>User interface</a:t>
                </a:r>
              </a:p>
              <a:p>
                <a:pPr>
                  <a:spcBef>
                    <a:spcPct val="20000"/>
                  </a:spcBef>
                  <a:spcAft>
                    <a:spcPct val="20000"/>
                  </a:spcAft>
                  <a:buClr>
                    <a:schemeClr val="accent1"/>
                  </a:buClr>
                  <a:buFont typeface="Wingdings" panose="05000000000000000000" pitchFamily="2" charset="2"/>
                  <a:buChar char="§"/>
                </a:pPr>
                <a:r>
                  <a:rPr lang="en-GB" sz="1400" b="1" i="1">
                    <a:latin typeface="+mn-lt"/>
                  </a:rPr>
                  <a:t>  Bill of materials</a:t>
                </a:r>
              </a:p>
              <a:p>
                <a:pPr>
                  <a:spcBef>
                    <a:spcPct val="20000"/>
                  </a:spcBef>
                  <a:spcAft>
                    <a:spcPct val="20000"/>
                  </a:spcAft>
                  <a:buClr>
                    <a:schemeClr val="accent1"/>
                  </a:buClr>
                  <a:buFont typeface="Wingdings" panose="05000000000000000000" pitchFamily="2" charset="2"/>
                  <a:buChar char="§"/>
                </a:pPr>
                <a:r>
                  <a:rPr lang="en-GB" sz="1400" b="1" i="1">
                    <a:latin typeface="+mn-lt"/>
                  </a:rPr>
                  <a:t>  Manufacturing process</a:t>
                </a:r>
              </a:p>
              <a:p>
                <a:pPr>
                  <a:spcBef>
                    <a:spcPct val="20000"/>
                  </a:spcBef>
                  <a:spcAft>
                    <a:spcPct val="20000"/>
                  </a:spcAft>
                  <a:buClr>
                    <a:schemeClr val="accent1"/>
                  </a:buClr>
                  <a:buFont typeface="Wingdings" panose="05000000000000000000" pitchFamily="2" charset="2"/>
                  <a:buChar char="§"/>
                </a:pPr>
                <a:r>
                  <a:rPr lang="en-GB" sz="1400" b="1" i="1">
                    <a:latin typeface="+mn-lt"/>
                  </a:rPr>
                  <a:t>  Transport needs</a:t>
                </a:r>
              </a:p>
              <a:p>
                <a:pPr>
                  <a:spcBef>
                    <a:spcPct val="20000"/>
                  </a:spcBef>
                  <a:spcAft>
                    <a:spcPct val="20000"/>
                  </a:spcAft>
                  <a:buClr>
                    <a:schemeClr val="accent1"/>
                  </a:buClr>
                  <a:buFont typeface="Wingdings" panose="05000000000000000000" pitchFamily="2" charset="2"/>
                  <a:buChar char="§"/>
                </a:pPr>
                <a:r>
                  <a:rPr lang="en-GB" sz="1400" b="1" i="1">
                    <a:latin typeface="+mn-lt"/>
                  </a:rPr>
                  <a:t>  Duty cycle</a:t>
                </a:r>
              </a:p>
              <a:p>
                <a:pPr>
                  <a:spcBef>
                    <a:spcPct val="20000"/>
                  </a:spcBef>
                  <a:spcAft>
                    <a:spcPct val="20000"/>
                  </a:spcAft>
                  <a:buClr>
                    <a:schemeClr val="accent1"/>
                  </a:buClr>
                  <a:buFont typeface="Wingdings" panose="05000000000000000000" pitchFamily="2" charset="2"/>
                  <a:buChar char="§"/>
                </a:pPr>
                <a:r>
                  <a:rPr lang="en-GB" sz="1400" b="1" i="1">
                    <a:latin typeface="+mn-lt"/>
                  </a:rPr>
                  <a:t>  End of life choice</a:t>
                </a:r>
              </a:p>
            </p:txBody>
          </p:sp>
          <p:sp>
            <p:nvSpPr>
              <p:cNvPr id="67" name="Text Box 1031"/>
              <p:cNvSpPr txBox="1">
                <a:spLocks noChangeArrowheads="1"/>
              </p:cNvSpPr>
              <p:nvPr/>
            </p:nvSpPr>
            <p:spPr bwMode="auto">
              <a:xfrm>
                <a:off x="1070" y="697"/>
                <a:ext cx="8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User inputs</a:t>
                </a:r>
              </a:p>
            </p:txBody>
          </p:sp>
        </p:grpSp>
        <p:sp>
          <p:nvSpPr>
            <p:cNvPr id="65" name="Line 1040"/>
            <p:cNvSpPr>
              <a:spLocks noChangeShapeType="1"/>
            </p:cNvSpPr>
            <p:nvPr/>
          </p:nvSpPr>
          <p:spPr bwMode="auto">
            <a:xfrm>
              <a:off x="3708889" y="2919793"/>
              <a:ext cx="323850" cy="138907"/>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68" name="TextBox 67"/>
          <p:cNvSpPr txBox="1"/>
          <p:nvPr/>
        </p:nvSpPr>
        <p:spPr>
          <a:xfrm>
            <a:off x="9753600" y="3963960"/>
            <a:ext cx="1308507" cy="1015663"/>
          </a:xfrm>
          <a:prstGeom prst="rect">
            <a:avLst/>
          </a:prstGeom>
          <a:solidFill>
            <a:schemeClr val="bg1"/>
          </a:solidFill>
          <a:ln>
            <a:solidFill>
              <a:srgbClr val="7FC4BC"/>
            </a:solidFill>
          </a:ln>
          <a:effectLst>
            <a:outerShdw blurRad="50800" dist="38100" dir="2700000" algn="tl" rotWithShape="0">
              <a:prstClr val="black">
                <a:alpha val="40000"/>
              </a:prstClr>
            </a:outerShdw>
          </a:effectLst>
        </p:spPr>
        <p:txBody>
          <a:bodyPr wrap="square" rtlCol="0">
            <a:spAutoFit/>
          </a:bodyPr>
          <a:lstStyle/>
          <a:p>
            <a:pPr algn="ctr"/>
            <a:r>
              <a:rPr lang="en-GB" b="1" i="1">
                <a:solidFill>
                  <a:srgbClr val="7FC4BC"/>
                </a:solidFill>
              </a:rPr>
              <a:t>Full report</a:t>
            </a:r>
          </a:p>
          <a:p>
            <a:pPr marL="182563" indent="-182563">
              <a:buClrTx/>
              <a:buSzPct val="100000"/>
              <a:buFont typeface="Wingdings" panose="05000000000000000000" pitchFamily="2" charset="2"/>
              <a:buChar char="§"/>
            </a:pPr>
            <a:r>
              <a:rPr lang="en-GB" sz="1400" b="1" i="1"/>
              <a:t>Data </a:t>
            </a:r>
          </a:p>
          <a:p>
            <a:pPr marL="182563" indent="-182563">
              <a:buClrTx/>
              <a:buSzPct val="100000"/>
              <a:buFont typeface="Wingdings" panose="05000000000000000000" pitchFamily="2" charset="2"/>
              <a:buChar char="§"/>
            </a:pPr>
            <a:r>
              <a:rPr lang="en-GB" sz="1400" b="1" i="1"/>
              <a:t>Criticality</a:t>
            </a:r>
          </a:p>
          <a:p>
            <a:pPr marL="182563" indent="-182563">
              <a:buClrTx/>
              <a:buSzPct val="100000"/>
              <a:buFont typeface="Wingdings" panose="05000000000000000000" pitchFamily="2" charset="2"/>
              <a:buChar char="§"/>
            </a:pPr>
            <a:r>
              <a:rPr lang="en-GB" sz="1400" b="1" i="1"/>
              <a:t>Hazard</a:t>
            </a:r>
          </a:p>
        </p:txBody>
      </p:sp>
      <p:pic>
        <p:nvPicPr>
          <p:cNvPr id="5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927" y="3763835"/>
            <a:ext cx="3297401" cy="198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23"/>
          <p:cNvSpPr>
            <a:spLocks noChangeArrowheads="1"/>
          </p:cNvSpPr>
          <p:nvPr/>
        </p:nvSpPr>
        <p:spPr bwMode="auto">
          <a:xfrm>
            <a:off x="7141973" y="881322"/>
            <a:ext cx="2918946" cy="2603500"/>
          </a:xfrm>
          <a:prstGeom prst="rect">
            <a:avLst/>
          </a:prstGeom>
          <a:noFill/>
          <a:ln w="38100">
            <a:solidFill>
              <a:srgbClr val="7FC4B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 name="Slide Number Placeholder 1">
            <a:extLst>
              <a:ext uri="{FF2B5EF4-FFF2-40B4-BE49-F238E27FC236}">
                <a16:creationId xmlns:a16="http://schemas.microsoft.com/office/drawing/2014/main" id="{A096BC70-6973-4A2E-852B-999A1E975B67}"/>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428550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up)">
                                      <p:cBhvr>
                                        <p:cTn id="27"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up)">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arn(inVertical)">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D6EAA6B-AFC7-8EDA-6DBC-EB893062C36D}"/>
              </a:ext>
            </a:extLst>
          </p:cNvPr>
          <p:cNvGrpSpPr/>
          <p:nvPr/>
        </p:nvGrpSpPr>
        <p:grpSpPr>
          <a:xfrm>
            <a:off x="2514600" y="762000"/>
            <a:ext cx="6477000" cy="5467915"/>
            <a:chOff x="2514600" y="762000"/>
            <a:chExt cx="6477000" cy="5467915"/>
          </a:xfrm>
        </p:grpSpPr>
        <p:grpSp>
          <p:nvGrpSpPr>
            <p:cNvPr id="3" name="Group 2">
              <a:extLst>
                <a:ext uri="{FF2B5EF4-FFF2-40B4-BE49-F238E27FC236}">
                  <a16:creationId xmlns:a16="http://schemas.microsoft.com/office/drawing/2014/main" id="{6E359D4B-2E37-8C7C-F5E8-664E2028A86F}"/>
                </a:ext>
              </a:extLst>
            </p:cNvPr>
            <p:cNvGrpSpPr/>
            <p:nvPr/>
          </p:nvGrpSpPr>
          <p:grpSpPr>
            <a:xfrm>
              <a:off x="2514600" y="778289"/>
              <a:ext cx="6477000" cy="5451626"/>
              <a:chOff x="3168650" y="1013468"/>
              <a:chExt cx="8293099" cy="6980218"/>
            </a:xfrm>
          </p:grpSpPr>
          <p:grpSp>
            <p:nvGrpSpPr>
              <p:cNvPr id="25" name="Group 24">
                <a:extLst>
                  <a:ext uri="{FF2B5EF4-FFF2-40B4-BE49-F238E27FC236}">
                    <a16:creationId xmlns:a16="http://schemas.microsoft.com/office/drawing/2014/main" id="{51220A96-3E43-5192-27D4-BCE0C9DC2942}"/>
                  </a:ext>
                </a:extLst>
              </p:cNvPr>
              <p:cNvGrpSpPr/>
              <p:nvPr/>
            </p:nvGrpSpPr>
            <p:grpSpPr>
              <a:xfrm>
                <a:off x="3168650" y="1013468"/>
                <a:ext cx="8293099" cy="6980218"/>
                <a:chOff x="3289300" y="802070"/>
                <a:chExt cx="8293099" cy="6980218"/>
              </a:xfrm>
            </p:grpSpPr>
            <p:pic>
              <p:nvPicPr>
                <p:cNvPr id="22" name="Picture 21">
                  <a:extLst>
                    <a:ext uri="{FF2B5EF4-FFF2-40B4-BE49-F238E27FC236}">
                      <a16:creationId xmlns:a16="http://schemas.microsoft.com/office/drawing/2014/main" id="{4A8DAC79-B30A-AF81-DAC4-41BE7391AA61}"/>
                    </a:ext>
                  </a:extLst>
                </p:cNvPr>
                <p:cNvPicPr>
                  <a:picLocks noChangeAspect="1"/>
                </p:cNvPicPr>
                <p:nvPr/>
              </p:nvPicPr>
              <p:blipFill rotWithShape="1">
                <a:blip r:embed="rId3"/>
                <a:srcRect l="-1348"/>
                <a:stretch/>
              </p:blipFill>
              <p:spPr>
                <a:xfrm>
                  <a:off x="3289300" y="802070"/>
                  <a:ext cx="8293099" cy="4950802"/>
                </a:xfrm>
                <a:prstGeom prst="rect">
                  <a:avLst/>
                </a:prstGeom>
              </p:spPr>
            </p:pic>
            <p:pic>
              <p:nvPicPr>
                <p:cNvPr id="24" name="Picture 23">
                  <a:extLst>
                    <a:ext uri="{FF2B5EF4-FFF2-40B4-BE49-F238E27FC236}">
                      <a16:creationId xmlns:a16="http://schemas.microsoft.com/office/drawing/2014/main" id="{24F16E01-4A57-EDA4-B78B-1186C8C645DD}"/>
                    </a:ext>
                  </a:extLst>
                </p:cNvPr>
                <p:cNvPicPr>
                  <a:picLocks noChangeAspect="1"/>
                </p:cNvPicPr>
                <p:nvPr/>
              </p:nvPicPr>
              <p:blipFill rotWithShape="1">
                <a:blip r:embed="rId4"/>
                <a:srcRect l="359" r="1"/>
                <a:stretch/>
              </p:blipFill>
              <p:spPr>
                <a:xfrm>
                  <a:off x="3397882" y="5478556"/>
                  <a:ext cx="8184517" cy="2303732"/>
                </a:xfrm>
                <a:prstGeom prst="rect">
                  <a:avLst/>
                </a:prstGeom>
              </p:spPr>
            </p:pic>
          </p:grpSp>
          <p:pic>
            <p:nvPicPr>
              <p:cNvPr id="6" name="Picture 5">
                <a:extLst>
                  <a:ext uri="{FF2B5EF4-FFF2-40B4-BE49-F238E27FC236}">
                    <a16:creationId xmlns:a16="http://schemas.microsoft.com/office/drawing/2014/main" id="{3DE85DBC-7814-F46D-265B-45F81B731C1D}"/>
                  </a:ext>
                </a:extLst>
              </p:cNvPr>
              <p:cNvPicPr>
                <a:picLocks noChangeAspect="1"/>
              </p:cNvPicPr>
              <p:nvPr/>
            </p:nvPicPr>
            <p:blipFill rotWithShape="1">
              <a:blip r:embed="rId5"/>
              <a:srcRect t="87307" r="67014" b="178"/>
              <a:stretch/>
            </p:blipFill>
            <p:spPr>
              <a:xfrm>
                <a:off x="3277232" y="5631925"/>
                <a:ext cx="2743200" cy="2303732"/>
              </a:xfrm>
              <a:prstGeom prst="rect">
                <a:avLst/>
              </a:prstGeom>
            </p:spPr>
          </p:pic>
        </p:grpSp>
        <p:cxnSp>
          <p:nvCxnSpPr>
            <p:cNvPr id="5" name="Straight Connector 4">
              <a:extLst>
                <a:ext uri="{FF2B5EF4-FFF2-40B4-BE49-F238E27FC236}">
                  <a16:creationId xmlns:a16="http://schemas.microsoft.com/office/drawing/2014/main" id="{5909508B-45C2-FB08-A7AD-18225CF2A39F}"/>
                </a:ext>
              </a:extLst>
            </p:cNvPr>
            <p:cNvCxnSpPr>
              <a:cxnSpLocks/>
            </p:cNvCxnSpPr>
            <p:nvPr/>
          </p:nvCxnSpPr>
          <p:spPr>
            <a:xfrm flipV="1">
              <a:off x="2599404" y="762000"/>
              <a:ext cx="6392196" cy="16289"/>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C11774-BDBA-28C1-7146-0B1B21C1803A}"/>
                </a:ext>
              </a:extLst>
            </p:cNvPr>
            <p:cNvCxnSpPr>
              <a:cxnSpLocks/>
            </p:cNvCxnSpPr>
            <p:nvPr/>
          </p:nvCxnSpPr>
          <p:spPr>
            <a:xfrm>
              <a:off x="2570829" y="6214683"/>
              <a:ext cx="6420771" cy="0"/>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502F64A-5D3B-0581-EB49-AACC0E8CB82A}"/>
                </a:ext>
              </a:extLst>
            </p:cNvPr>
            <p:cNvPicPr>
              <a:picLocks noChangeAspect="1"/>
            </p:cNvPicPr>
            <p:nvPr/>
          </p:nvPicPr>
          <p:blipFill rotWithShape="1">
            <a:blip r:embed="rId4"/>
            <a:srcRect l="95625" t="18920" b="54987"/>
            <a:stretch/>
          </p:blipFill>
          <p:spPr>
            <a:xfrm>
              <a:off x="8686800" y="5171161"/>
              <a:ext cx="304800" cy="472773"/>
            </a:xfrm>
            <a:prstGeom prst="rect">
              <a:avLst/>
            </a:prstGeom>
          </p:spPr>
        </p:pic>
      </p:grpSp>
      <p:sp>
        <p:nvSpPr>
          <p:cNvPr id="11267" name="Rectangle 6"/>
          <p:cNvSpPr>
            <a:spLocks noGrp="1" noChangeArrowheads="1"/>
          </p:cNvSpPr>
          <p:nvPr>
            <p:ph type="title"/>
          </p:nvPr>
        </p:nvSpPr>
        <p:spPr>
          <a:ln w="9525"/>
        </p:spPr>
        <p:txBody>
          <a:bodyPr>
            <a:normAutofit/>
          </a:bodyPr>
          <a:lstStyle/>
          <a:p>
            <a:r>
              <a:rPr lang="en-GB">
                <a:latin typeface="+mn-lt"/>
              </a:rPr>
              <a:t>Typical record showing eco-properties</a:t>
            </a:r>
          </a:p>
        </p:txBody>
      </p:sp>
      <p:sp>
        <p:nvSpPr>
          <p:cNvPr id="625672" name="AutoShape 8"/>
          <p:cNvSpPr>
            <a:spLocks noChangeArrowheads="1"/>
          </p:cNvSpPr>
          <p:nvPr/>
        </p:nvSpPr>
        <p:spPr bwMode="auto">
          <a:xfrm>
            <a:off x="4818073" y="2110171"/>
            <a:ext cx="2954327"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3" name="AutoShape 9"/>
          <p:cNvSpPr>
            <a:spLocks noChangeArrowheads="1"/>
          </p:cNvSpPr>
          <p:nvPr/>
        </p:nvSpPr>
        <p:spPr bwMode="auto">
          <a:xfrm>
            <a:off x="4780629" y="1636902"/>
            <a:ext cx="2305971" cy="14098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4" name="AutoShape 10"/>
          <p:cNvSpPr>
            <a:spLocks noChangeArrowheads="1"/>
          </p:cNvSpPr>
          <p:nvPr/>
        </p:nvSpPr>
        <p:spPr bwMode="auto">
          <a:xfrm>
            <a:off x="4808548" y="2711603"/>
            <a:ext cx="1516052"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25675" name="AutoShape 11"/>
          <p:cNvSpPr>
            <a:spLocks noChangeArrowheads="1"/>
          </p:cNvSpPr>
          <p:nvPr/>
        </p:nvSpPr>
        <p:spPr bwMode="auto">
          <a:xfrm>
            <a:off x="4778059" y="3600161"/>
            <a:ext cx="1851342" cy="161789"/>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4" name="Rounded Rectangle 13"/>
          <p:cNvSpPr>
            <a:spLocks noChangeArrowheads="1"/>
          </p:cNvSpPr>
          <p:nvPr/>
        </p:nvSpPr>
        <p:spPr bwMode="auto">
          <a:xfrm>
            <a:off x="2570829" y="2097502"/>
            <a:ext cx="2171043" cy="510895"/>
          </a:xfrm>
          <a:prstGeom prst="roundRect">
            <a:avLst>
              <a:gd name="adj" fmla="val 607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1" name="AutoShape 12"/>
          <p:cNvSpPr>
            <a:spLocks noChangeArrowheads="1"/>
          </p:cNvSpPr>
          <p:nvPr/>
        </p:nvSpPr>
        <p:spPr bwMode="auto">
          <a:xfrm>
            <a:off x="4799023" y="4446002"/>
            <a:ext cx="1392227" cy="16952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 name="Slide Number Placeholder 1">
            <a:extLst>
              <a:ext uri="{FF2B5EF4-FFF2-40B4-BE49-F238E27FC236}">
                <a16:creationId xmlns:a16="http://schemas.microsoft.com/office/drawing/2014/main" id="{9A71A71A-24EA-4B42-9392-D5F469F9AE8B}"/>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Tree>
    <p:extLst>
      <p:ext uri="{BB962C8B-B14F-4D97-AF65-F5344CB8AC3E}">
        <p14:creationId xmlns:p14="http://schemas.microsoft.com/office/powerpoint/2010/main" val="2353648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5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56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56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2" grpId="0" animBg="1"/>
      <p:bldP spid="625673" grpId="0" animBg="1"/>
      <p:bldP spid="625674" grpId="0" animBg="1"/>
      <p:bldP spid="625675" grpId="0" animBg="1"/>
      <p:bldP spid="1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23667" y="3323948"/>
            <a:ext cx="2395466" cy="490366"/>
            <a:chOff x="2680667" y="3323948"/>
            <a:chExt cx="2395466" cy="490366"/>
          </a:xfrm>
        </p:grpSpPr>
        <p:sp>
          <p:nvSpPr>
            <p:cNvPr id="58" name="Line 1040"/>
            <p:cNvSpPr>
              <a:spLocks noChangeShapeType="1"/>
            </p:cNvSpPr>
            <p:nvPr/>
          </p:nvSpPr>
          <p:spPr bwMode="auto">
            <a:xfrm flipH="1">
              <a:off x="5070461" y="3323948"/>
              <a:ext cx="5672" cy="407906"/>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2" name="Rectangle 16"/>
            <p:cNvSpPr>
              <a:spLocks noChangeArrowheads="1"/>
            </p:cNvSpPr>
            <p:nvPr/>
          </p:nvSpPr>
          <p:spPr bwMode="auto">
            <a:xfrm>
              <a:off x="2680667" y="3444982"/>
              <a:ext cx="1539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b="1">
                  <a:solidFill>
                    <a:srgbClr val="7FC4BC"/>
                  </a:solidFill>
                  <a:latin typeface="+mn-lt"/>
                </a:rPr>
                <a:t>Outputs:</a:t>
              </a:r>
              <a:endParaRPr lang="en-GB" sz="1400">
                <a:solidFill>
                  <a:srgbClr val="7FC4BC"/>
                </a:solidFill>
                <a:latin typeface="+mn-lt"/>
              </a:endParaRPr>
            </a:p>
          </p:txBody>
        </p:sp>
      </p:grpSp>
      <p:sp>
        <p:nvSpPr>
          <p:cNvPr id="12290" name="Rectangle 1026"/>
          <p:cNvSpPr>
            <a:spLocks noGrp="1" noChangeArrowheads="1"/>
          </p:cNvSpPr>
          <p:nvPr>
            <p:ph type="title"/>
          </p:nvPr>
        </p:nvSpPr>
        <p:spPr>
          <a:ln w="9525"/>
        </p:spPr>
        <p:txBody>
          <a:bodyPr/>
          <a:lstStyle/>
          <a:p>
            <a:r>
              <a:rPr lang="en-GB">
                <a:latin typeface="+mn-lt"/>
              </a:rPr>
              <a:t>The Granta EduPack Eco Audit tool</a:t>
            </a:r>
          </a:p>
        </p:txBody>
      </p:sp>
      <p:sp>
        <p:nvSpPr>
          <p:cNvPr id="140315" name="Rectangle 27"/>
          <p:cNvSpPr>
            <a:spLocks noChangeArrowheads="1"/>
          </p:cNvSpPr>
          <p:nvPr/>
        </p:nvSpPr>
        <p:spPr bwMode="auto">
          <a:xfrm>
            <a:off x="2437858" y="945962"/>
            <a:ext cx="2915939" cy="2492456"/>
          </a:xfrm>
          <a:prstGeom prst="rect">
            <a:avLst/>
          </a:prstGeom>
          <a:noFill/>
          <a:ln w="38100">
            <a:solidFill>
              <a:srgbClr val="7FC4B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46" name="AutoShape 1033"/>
          <p:cNvSpPr>
            <a:spLocks noChangeArrowheads="1"/>
          </p:cNvSpPr>
          <p:nvPr/>
        </p:nvSpPr>
        <p:spPr bwMode="auto">
          <a:xfrm>
            <a:off x="5515871" y="2632429"/>
            <a:ext cx="1352550" cy="608013"/>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anchor="ctr">
            <a:spAutoFit/>
          </a:bodyPr>
          <a:lstStyle/>
          <a:p>
            <a:pPr algn="ctr">
              <a:spcBef>
                <a:spcPts val="0"/>
              </a:spcBef>
              <a:spcAft>
                <a:spcPts val="0"/>
              </a:spcAft>
              <a:defRPr/>
            </a:pPr>
            <a:r>
              <a:rPr lang="en-GB" sz="1600" b="1" i="1"/>
              <a:t>Eco Audit model</a:t>
            </a:r>
          </a:p>
        </p:txBody>
      </p:sp>
      <p:grpSp>
        <p:nvGrpSpPr>
          <p:cNvPr id="47" name="Group 46"/>
          <p:cNvGrpSpPr/>
          <p:nvPr/>
        </p:nvGrpSpPr>
        <p:grpSpPr>
          <a:xfrm>
            <a:off x="6952561" y="920562"/>
            <a:ext cx="2820791" cy="2301876"/>
            <a:chOff x="5423391" y="1008698"/>
            <a:chExt cx="2820791" cy="2301876"/>
          </a:xfrm>
        </p:grpSpPr>
        <p:grpSp>
          <p:nvGrpSpPr>
            <p:cNvPr id="48" name="Group 47"/>
            <p:cNvGrpSpPr>
              <a:grpSpLocks/>
            </p:cNvGrpSpPr>
            <p:nvPr/>
          </p:nvGrpSpPr>
          <p:grpSpPr bwMode="auto">
            <a:xfrm>
              <a:off x="5799929" y="1008698"/>
              <a:ext cx="2444253" cy="2301876"/>
              <a:chOff x="3653" y="693"/>
              <a:chExt cx="1540" cy="1450"/>
            </a:xfrm>
          </p:grpSpPr>
          <p:sp>
            <p:nvSpPr>
              <p:cNvPr id="50" name="AutoShape 1028"/>
              <p:cNvSpPr>
                <a:spLocks noChangeArrowheads="1"/>
              </p:cNvSpPr>
              <p:nvPr/>
            </p:nvSpPr>
            <p:spPr bwMode="auto">
              <a:xfrm>
                <a:off x="3653" y="941"/>
                <a:ext cx="1540" cy="1202"/>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solidFill>
                      <a:srgbClr val="CC0000"/>
                    </a:solidFill>
                    <a:latin typeface="+mn-lt"/>
                  </a:rPr>
                  <a:t>         </a:t>
                </a:r>
                <a:r>
                  <a:rPr lang="en-GB" b="1" i="1" dirty="0">
                    <a:latin typeface="+mn-lt"/>
                  </a:rPr>
                  <a:t>Eco data</a:t>
                </a:r>
              </a:p>
              <a:p>
                <a:pPr>
                  <a:spcBef>
                    <a:spcPct val="20000"/>
                  </a:spcBef>
                  <a:spcAft>
                    <a:spcPct val="20000"/>
                  </a:spcAft>
                  <a:buClr>
                    <a:schemeClr val="accent1"/>
                  </a:buClr>
                  <a:buFont typeface="Wingdings" panose="05000000000000000000" pitchFamily="2" charset="2"/>
                  <a:buChar char="§"/>
                </a:pPr>
                <a:r>
                  <a:rPr lang="en-GB" sz="1400" b="1" i="1" dirty="0">
                    <a:latin typeface="+mn-lt"/>
                  </a:rPr>
                  <a:t>  Embodied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Process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CO</a:t>
                </a:r>
                <a:r>
                  <a:rPr lang="en-GB" sz="1400" b="1" i="1" baseline="-25000" dirty="0">
                    <a:latin typeface="+mn-lt"/>
                  </a:rPr>
                  <a:t>2</a:t>
                </a:r>
                <a:r>
                  <a:rPr lang="en-GB" sz="1400" b="1" i="1" dirty="0">
                    <a:latin typeface="+mn-lt"/>
                  </a:rPr>
                  <a:t> </a:t>
                </a:r>
                <a:r>
                  <a:rPr lang="en-GB" sz="1400" b="1" i="1" baseline="-25000" dirty="0" err="1">
                    <a:latin typeface="+mn-lt"/>
                  </a:rPr>
                  <a:t>Eq</a:t>
                </a:r>
                <a:r>
                  <a:rPr lang="en-GB" sz="1400" b="1" i="1" dirty="0">
                    <a:latin typeface="+mn-lt"/>
                  </a:rPr>
                  <a:t>  footprints</a:t>
                </a:r>
              </a:p>
              <a:p>
                <a:pPr>
                  <a:spcBef>
                    <a:spcPct val="20000"/>
                  </a:spcBef>
                  <a:spcAft>
                    <a:spcPct val="20000"/>
                  </a:spcAft>
                  <a:buClr>
                    <a:schemeClr val="accent1"/>
                  </a:buClr>
                  <a:buFont typeface="Wingdings" panose="05000000000000000000" pitchFamily="2" charset="2"/>
                  <a:buChar char="§"/>
                </a:pPr>
                <a:r>
                  <a:rPr lang="en-GB" sz="1400" b="1" i="1" dirty="0">
                    <a:latin typeface="+mn-lt"/>
                  </a:rPr>
                  <a:t>  Unit transport energies</a:t>
                </a:r>
              </a:p>
              <a:p>
                <a:pPr>
                  <a:spcBef>
                    <a:spcPct val="20000"/>
                  </a:spcBef>
                  <a:spcAft>
                    <a:spcPct val="20000"/>
                  </a:spcAft>
                  <a:buClr>
                    <a:schemeClr val="accent1"/>
                  </a:buClr>
                  <a:buFont typeface="Wingdings" panose="05000000000000000000" pitchFamily="2" charset="2"/>
                  <a:buChar char="§"/>
                </a:pPr>
                <a:r>
                  <a:rPr lang="en-GB" sz="1400" b="1" i="1" dirty="0">
                    <a:latin typeface="+mn-lt"/>
                  </a:rPr>
                  <a:t>  Recycling / combustion</a:t>
                </a:r>
              </a:p>
            </p:txBody>
          </p:sp>
          <p:sp>
            <p:nvSpPr>
              <p:cNvPr id="51" name="Rectangle 50"/>
              <p:cNvSpPr>
                <a:spLocks noChangeArrowheads="1"/>
              </p:cNvSpPr>
              <p:nvPr/>
            </p:nvSpPr>
            <p:spPr bwMode="auto">
              <a:xfrm>
                <a:off x="4065" y="693"/>
                <a:ext cx="6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Database</a:t>
                </a:r>
              </a:p>
            </p:txBody>
          </p:sp>
        </p:grpSp>
        <p:sp>
          <p:nvSpPr>
            <p:cNvPr id="49" name="Line 1040"/>
            <p:cNvSpPr>
              <a:spLocks noChangeShapeType="1"/>
            </p:cNvSpPr>
            <p:nvPr/>
          </p:nvSpPr>
          <p:spPr bwMode="auto">
            <a:xfrm flipH="1">
              <a:off x="5423391" y="2919795"/>
              <a:ext cx="323850" cy="115093"/>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52" name="Group 28"/>
          <p:cNvGrpSpPr>
            <a:grpSpLocks/>
          </p:cNvGrpSpPr>
          <p:nvPr/>
        </p:nvGrpSpPr>
        <p:grpSpPr bwMode="auto">
          <a:xfrm>
            <a:off x="5431221" y="867031"/>
            <a:ext cx="1657589" cy="2503496"/>
            <a:chOff x="158" y="843"/>
            <a:chExt cx="1044" cy="1577"/>
          </a:xfrm>
        </p:grpSpPr>
        <p:sp>
          <p:nvSpPr>
            <p:cNvPr id="53" name="Text Box 8"/>
            <p:cNvSpPr txBox="1">
              <a:spLocks noChangeArrowheads="1"/>
            </p:cNvSpPr>
            <p:nvPr/>
          </p:nvSpPr>
          <p:spPr bwMode="auto">
            <a:xfrm>
              <a:off x="158" y="1710"/>
              <a:ext cx="104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2 kW electric kettle</a:t>
              </a:r>
            </a:p>
          </p:txBody>
        </p:sp>
        <p:pic>
          <p:nvPicPr>
            <p:cNvPr id="5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 y="843"/>
              <a:ext cx="80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62"/>
          <p:cNvGrpSpPr/>
          <p:nvPr/>
        </p:nvGrpSpPr>
        <p:grpSpPr>
          <a:xfrm>
            <a:off x="2661996" y="926916"/>
            <a:ext cx="2795137" cy="2301875"/>
            <a:chOff x="1237602" y="1015049"/>
            <a:chExt cx="2795137" cy="2301875"/>
          </a:xfrm>
        </p:grpSpPr>
        <p:grpSp>
          <p:nvGrpSpPr>
            <p:cNvPr id="64" name="Group 63"/>
            <p:cNvGrpSpPr>
              <a:grpSpLocks/>
            </p:cNvGrpSpPr>
            <p:nvPr/>
          </p:nvGrpSpPr>
          <p:grpSpPr bwMode="auto">
            <a:xfrm>
              <a:off x="1237602" y="1015049"/>
              <a:ext cx="2451588" cy="2301875"/>
              <a:chOff x="780" y="697"/>
              <a:chExt cx="1544" cy="1450"/>
            </a:xfrm>
          </p:grpSpPr>
          <p:sp>
            <p:nvSpPr>
              <p:cNvPr id="66" name="AutoShape 1030"/>
              <p:cNvSpPr>
                <a:spLocks noChangeArrowheads="1"/>
              </p:cNvSpPr>
              <p:nvPr/>
            </p:nvSpPr>
            <p:spPr bwMode="auto">
              <a:xfrm>
                <a:off x="780" y="934"/>
                <a:ext cx="1544" cy="1213"/>
              </a:xfrm>
              <a:prstGeom prst="roundRect">
                <a:avLst>
                  <a:gd name="adj" fmla="val 2463"/>
                </a:avLst>
              </a:prstGeom>
              <a:solidFill>
                <a:schemeClr val="bg1"/>
              </a:solidFill>
              <a:ln w="28575">
                <a:solidFill>
                  <a:schemeClr val="accent1"/>
                </a:solidFill>
                <a:round/>
                <a:headEnd/>
                <a:tailEnd/>
              </a:ln>
              <a:effectLst>
                <a:outerShdw dist="71842" dir="2700000" algn="ctr" rotWithShape="0">
                  <a:srgbClr val="C0C0C0"/>
                </a:outerShdw>
              </a:effec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solidFill>
                      <a:srgbClr val="CC0000"/>
                    </a:solidFill>
                    <a:latin typeface="+mn-lt"/>
                  </a:rPr>
                  <a:t>       </a:t>
                </a:r>
                <a:r>
                  <a:rPr lang="en-GB" b="1" i="1" dirty="0">
                    <a:latin typeface="+mn-lt"/>
                  </a:rPr>
                  <a:t>User interface</a:t>
                </a:r>
              </a:p>
              <a:p>
                <a:pPr>
                  <a:spcBef>
                    <a:spcPct val="20000"/>
                  </a:spcBef>
                  <a:spcAft>
                    <a:spcPct val="20000"/>
                  </a:spcAft>
                  <a:buClr>
                    <a:schemeClr val="accent1"/>
                  </a:buClr>
                  <a:buFont typeface="Wingdings" panose="05000000000000000000" pitchFamily="2" charset="2"/>
                  <a:buChar char="§"/>
                </a:pPr>
                <a:r>
                  <a:rPr lang="en-GB" sz="1400" b="1" i="1" dirty="0">
                    <a:latin typeface="+mn-lt"/>
                  </a:rPr>
                  <a:t>  Bill of materials</a:t>
                </a:r>
              </a:p>
              <a:p>
                <a:pPr>
                  <a:spcBef>
                    <a:spcPct val="20000"/>
                  </a:spcBef>
                  <a:spcAft>
                    <a:spcPct val="20000"/>
                  </a:spcAft>
                  <a:buClr>
                    <a:schemeClr val="accent1"/>
                  </a:buClr>
                  <a:buFont typeface="Wingdings" panose="05000000000000000000" pitchFamily="2" charset="2"/>
                  <a:buChar char="§"/>
                </a:pPr>
                <a:r>
                  <a:rPr lang="en-GB" sz="1400" b="1" i="1" dirty="0">
                    <a:latin typeface="+mn-lt"/>
                  </a:rPr>
                  <a:t>  Manufacturing process</a:t>
                </a:r>
              </a:p>
              <a:p>
                <a:pPr>
                  <a:spcBef>
                    <a:spcPct val="20000"/>
                  </a:spcBef>
                  <a:spcAft>
                    <a:spcPct val="20000"/>
                  </a:spcAft>
                  <a:buClr>
                    <a:schemeClr val="accent1"/>
                  </a:buClr>
                  <a:buFont typeface="Wingdings" panose="05000000000000000000" pitchFamily="2" charset="2"/>
                  <a:buChar char="§"/>
                </a:pPr>
                <a:r>
                  <a:rPr lang="en-GB" sz="1400" b="1" i="1" dirty="0">
                    <a:latin typeface="+mn-lt"/>
                  </a:rPr>
                  <a:t>  Transport needs</a:t>
                </a:r>
              </a:p>
              <a:p>
                <a:pPr>
                  <a:spcBef>
                    <a:spcPct val="20000"/>
                  </a:spcBef>
                  <a:spcAft>
                    <a:spcPct val="20000"/>
                  </a:spcAft>
                  <a:buClr>
                    <a:schemeClr val="accent1"/>
                  </a:buClr>
                  <a:buFont typeface="Wingdings" panose="05000000000000000000" pitchFamily="2" charset="2"/>
                  <a:buChar char="§"/>
                </a:pPr>
                <a:r>
                  <a:rPr lang="en-GB" sz="1400" b="1" i="1" dirty="0">
                    <a:latin typeface="+mn-lt"/>
                  </a:rPr>
                  <a:t>  Duty cycle</a:t>
                </a:r>
              </a:p>
              <a:p>
                <a:pPr>
                  <a:spcBef>
                    <a:spcPct val="20000"/>
                  </a:spcBef>
                  <a:spcAft>
                    <a:spcPct val="20000"/>
                  </a:spcAft>
                  <a:buClr>
                    <a:schemeClr val="accent1"/>
                  </a:buClr>
                  <a:buFont typeface="Wingdings" panose="05000000000000000000" pitchFamily="2" charset="2"/>
                  <a:buChar char="§"/>
                </a:pPr>
                <a:r>
                  <a:rPr lang="en-GB" sz="1400" b="1" i="1" dirty="0">
                    <a:latin typeface="+mn-lt"/>
                  </a:rPr>
                  <a:t>  End of life choice</a:t>
                </a:r>
              </a:p>
            </p:txBody>
          </p:sp>
          <p:sp>
            <p:nvSpPr>
              <p:cNvPr id="67" name="Text Box 1031"/>
              <p:cNvSpPr txBox="1">
                <a:spLocks noChangeArrowheads="1"/>
              </p:cNvSpPr>
              <p:nvPr/>
            </p:nvSpPr>
            <p:spPr bwMode="auto">
              <a:xfrm>
                <a:off x="1070" y="697"/>
                <a:ext cx="8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User inputs</a:t>
                </a:r>
              </a:p>
            </p:txBody>
          </p:sp>
        </p:grpSp>
        <p:sp>
          <p:nvSpPr>
            <p:cNvPr id="65" name="Line 1040"/>
            <p:cNvSpPr>
              <a:spLocks noChangeShapeType="1"/>
            </p:cNvSpPr>
            <p:nvPr/>
          </p:nvSpPr>
          <p:spPr bwMode="auto">
            <a:xfrm>
              <a:off x="3708889" y="2919793"/>
              <a:ext cx="323850" cy="138907"/>
            </a:xfrm>
            <a:prstGeom prst="line">
              <a:avLst/>
            </a:prstGeom>
            <a:noFill/>
            <a:ln w="28575">
              <a:solidFill>
                <a:schemeClr val="accent4"/>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68" name="TextBox 67"/>
          <p:cNvSpPr txBox="1"/>
          <p:nvPr/>
        </p:nvSpPr>
        <p:spPr>
          <a:xfrm>
            <a:off x="9906000" y="4278172"/>
            <a:ext cx="1308507" cy="1015663"/>
          </a:xfrm>
          <a:prstGeom prst="rect">
            <a:avLst/>
          </a:prstGeom>
          <a:solidFill>
            <a:schemeClr val="bg1"/>
          </a:solidFill>
          <a:ln>
            <a:solidFill>
              <a:srgbClr val="7FC4BC"/>
            </a:solidFill>
          </a:ln>
          <a:effectLst>
            <a:outerShdw blurRad="50800" dist="38100" dir="2700000" algn="tl" rotWithShape="0">
              <a:prstClr val="black">
                <a:alpha val="40000"/>
              </a:prstClr>
            </a:outerShdw>
          </a:effectLst>
        </p:spPr>
        <p:txBody>
          <a:bodyPr wrap="square" rtlCol="0">
            <a:spAutoFit/>
          </a:bodyPr>
          <a:lstStyle/>
          <a:p>
            <a:pPr algn="ctr"/>
            <a:r>
              <a:rPr lang="en-GB" b="1" i="1" dirty="0">
                <a:solidFill>
                  <a:schemeClr val="accent4"/>
                </a:solidFill>
              </a:rPr>
              <a:t>Full report</a:t>
            </a:r>
          </a:p>
          <a:p>
            <a:pPr marL="182563" indent="-182563">
              <a:buClrTx/>
              <a:buSzPct val="100000"/>
              <a:buFont typeface="Wingdings" panose="05000000000000000000" pitchFamily="2" charset="2"/>
              <a:buChar char="§"/>
            </a:pPr>
            <a:r>
              <a:rPr lang="en-GB" sz="1400" b="1" i="1" dirty="0"/>
              <a:t>Data </a:t>
            </a:r>
          </a:p>
          <a:p>
            <a:pPr marL="182563" indent="-182563">
              <a:buClrTx/>
              <a:buSzPct val="100000"/>
              <a:buFont typeface="Wingdings" panose="05000000000000000000" pitchFamily="2" charset="2"/>
              <a:buChar char="§"/>
            </a:pPr>
            <a:r>
              <a:rPr lang="en-GB" sz="1400" b="1" i="1" dirty="0"/>
              <a:t>Criticality</a:t>
            </a:r>
          </a:p>
          <a:p>
            <a:pPr marL="182563" indent="-182563">
              <a:buClrTx/>
              <a:buSzPct val="100000"/>
              <a:buFont typeface="Wingdings" panose="05000000000000000000" pitchFamily="2" charset="2"/>
              <a:buChar char="§"/>
            </a:pPr>
            <a:r>
              <a:rPr lang="en-GB" sz="1400" b="1" i="1" dirty="0"/>
              <a:t>Hazard</a:t>
            </a:r>
          </a:p>
        </p:txBody>
      </p:sp>
      <p:pic>
        <p:nvPicPr>
          <p:cNvPr id="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725" y="3733873"/>
            <a:ext cx="374216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D0CE0675-9261-49AF-B490-D3EBA6FFDBC9}"/>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2612528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955A7E-C212-7221-3D80-1C43CDBA3C2F}"/>
              </a:ext>
            </a:extLst>
          </p:cNvPr>
          <p:cNvGrpSpPr/>
          <p:nvPr/>
        </p:nvGrpSpPr>
        <p:grpSpPr>
          <a:xfrm>
            <a:off x="3127812" y="713332"/>
            <a:ext cx="4990647" cy="5703365"/>
            <a:chOff x="3289300" y="609599"/>
            <a:chExt cx="4990647" cy="5703365"/>
          </a:xfrm>
        </p:grpSpPr>
        <p:pic>
          <p:nvPicPr>
            <p:cNvPr id="8" name="Picture 7">
              <a:extLst>
                <a:ext uri="{FF2B5EF4-FFF2-40B4-BE49-F238E27FC236}">
                  <a16:creationId xmlns:a16="http://schemas.microsoft.com/office/drawing/2014/main" id="{4A5BD78C-2938-BC77-0EED-A4091BC59DF1}"/>
                </a:ext>
              </a:extLst>
            </p:cNvPr>
            <p:cNvPicPr>
              <a:picLocks noChangeAspect="1"/>
            </p:cNvPicPr>
            <p:nvPr/>
          </p:nvPicPr>
          <p:blipFill rotWithShape="1">
            <a:blip r:embed="rId3"/>
            <a:srcRect l="180"/>
            <a:stretch/>
          </p:blipFill>
          <p:spPr>
            <a:xfrm>
              <a:off x="3289300" y="4324003"/>
              <a:ext cx="4990647" cy="1988961"/>
            </a:xfrm>
            <a:prstGeom prst="rect">
              <a:avLst/>
            </a:prstGeom>
          </p:spPr>
        </p:pic>
        <p:pic>
          <p:nvPicPr>
            <p:cNvPr id="12" name="Picture 11">
              <a:extLst>
                <a:ext uri="{FF2B5EF4-FFF2-40B4-BE49-F238E27FC236}">
                  <a16:creationId xmlns:a16="http://schemas.microsoft.com/office/drawing/2014/main" id="{8E1B4624-1B41-D957-088A-1E4E4878DDCF}"/>
                </a:ext>
              </a:extLst>
            </p:cNvPr>
            <p:cNvPicPr>
              <a:picLocks noChangeAspect="1"/>
            </p:cNvPicPr>
            <p:nvPr/>
          </p:nvPicPr>
          <p:blipFill>
            <a:blip r:embed="rId4"/>
            <a:stretch>
              <a:fillRect/>
            </a:stretch>
          </p:blipFill>
          <p:spPr>
            <a:xfrm>
              <a:off x="3289301" y="609599"/>
              <a:ext cx="4990646" cy="3671303"/>
            </a:xfrm>
            <a:prstGeom prst="rect">
              <a:avLst/>
            </a:prstGeom>
          </p:spPr>
        </p:pic>
      </p:grpSp>
      <p:sp>
        <p:nvSpPr>
          <p:cNvPr id="13317" name="Rectangle 8"/>
          <p:cNvSpPr>
            <a:spLocks noGrp="1" noChangeArrowheads="1"/>
          </p:cNvSpPr>
          <p:nvPr>
            <p:ph type="title"/>
          </p:nvPr>
        </p:nvSpPr>
        <p:spPr>
          <a:ln w="9525"/>
        </p:spPr>
        <p:txBody>
          <a:bodyPr/>
          <a:lstStyle/>
          <a:p>
            <a:r>
              <a:rPr lang="en-GB">
                <a:latin typeface="+mn-lt"/>
              </a:rPr>
              <a:t>The Eco Audit tool at Level 2</a:t>
            </a:r>
          </a:p>
        </p:txBody>
      </p:sp>
      <p:grpSp>
        <p:nvGrpSpPr>
          <p:cNvPr id="28" name="Group 88"/>
          <p:cNvGrpSpPr>
            <a:grpSpLocks/>
          </p:cNvGrpSpPr>
          <p:nvPr/>
        </p:nvGrpSpPr>
        <p:grpSpPr bwMode="auto">
          <a:xfrm>
            <a:off x="4387010" y="1499443"/>
            <a:ext cx="2609026" cy="307777"/>
            <a:chOff x="2839843" y="1697442"/>
            <a:chExt cx="2554754" cy="328924"/>
          </a:xfrm>
        </p:grpSpPr>
        <p:sp>
          <p:nvSpPr>
            <p:cNvPr id="13327" name="Rectangle 83"/>
            <p:cNvSpPr>
              <a:spLocks noChangeArrowheads="1"/>
            </p:cNvSpPr>
            <p:nvPr/>
          </p:nvSpPr>
          <p:spPr bwMode="auto">
            <a:xfrm>
              <a:off x="2839843" y="1825162"/>
              <a:ext cx="694158" cy="201204"/>
            </a:xfrm>
            <a:prstGeom prst="rect">
              <a:avLst/>
            </a:prstGeom>
            <a:no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3328" name="Line 84"/>
            <p:cNvSpPr>
              <a:spLocks noChangeShapeType="1"/>
            </p:cNvSpPr>
            <p:nvPr/>
          </p:nvSpPr>
          <p:spPr bwMode="auto">
            <a:xfrm flipH="1">
              <a:off x="3591661" y="1849443"/>
              <a:ext cx="302499" cy="4853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3329" name="TextBox 87"/>
            <p:cNvSpPr txBox="1">
              <a:spLocks noChangeArrowheads="1"/>
            </p:cNvSpPr>
            <p:nvPr/>
          </p:nvSpPr>
          <p:spPr bwMode="auto">
            <a:xfrm>
              <a:off x="3856897" y="1697442"/>
              <a:ext cx="1537700" cy="32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dirty="0">
                  <a:latin typeface="+mn-lt"/>
                </a:rPr>
                <a:t>Useful for what-if?</a:t>
              </a:r>
            </a:p>
          </p:txBody>
        </p:sp>
      </p:grpSp>
      <p:sp>
        <p:nvSpPr>
          <p:cNvPr id="59" name="Rectangle 83"/>
          <p:cNvSpPr>
            <a:spLocks noChangeArrowheads="1"/>
          </p:cNvSpPr>
          <p:nvPr/>
        </p:nvSpPr>
        <p:spPr bwMode="auto">
          <a:xfrm>
            <a:off x="5342943" y="960402"/>
            <a:ext cx="524457" cy="18259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30" name="Group 53"/>
          <p:cNvGrpSpPr>
            <a:grpSpLocks/>
          </p:cNvGrpSpPr>
          <p:nvPr/>
        </p:nvGrpSpPr>
        <p:grpSpPr bwMode="auto">
          <a:xfrm>
            <a:off x="634384" y="2360426"/>
            <a:ext cx="2577252" cy="654136"/>
            <a:chOff x="2553" y="2154"/>
            <a:chExt cx="1556" cy="527"/>
          </a:xfrm>
        </p:grpSpPr>
        <p:sp>
          <p:nvSpPr>
            <p:cNvPr id="31" name="AutoShape 1033"/>
            <p:cNvSpPr>
              <a:spLocks noChangeArrowheads="1"/>
            </p:cNvSpPr>
            <p:nvPr/>
          </p:nvSpPr>
          <p:spPr bwMode="auto">
            <a:xfrm>
              <a:off x="2553" y="2192"/>
              <a:ext cx="992" cy="489"/>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t>Bill of Materials (Input or file)</a:t>
              </a:r>
            </a:p>
          </p:txBody>
        </p:sp>
        <p:sp>
          <p:nvSpPr>
            <p:cNvPr id="32" name="Line 1040"/>
            <p:cNvSpPr>
              <a:spLocks noChangeShapeType="1"/>
            </p:cNvSpPr>
            <p:nvPr/>
          </p:nvSpPr>
          <p:spPr bwMode="auto">
            <a:xfrm flipV="1">
              <a:off x="3554" y="2154"/>
              <a:ext cx="555" cy="15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grpSp>
        <p:nvGrpSpPr>
          <p:cNvPr id="2" name="Group 1"/>
          <p:cNvGrpSpPr/>
          <p:nvPr/>
        </p:nvGrpSpPr>
        <p:grpSpPr>
          <a:xfrm>
            <a:off x="3556005" y="2159263"/>
            <a:ext cx="3051139" cy="3565910"/>
            <a:chOff x="3806470" y="2132376"/>
            <a:chExt cx="3596086" cy="4029584"/>
          </a:xfrm>
        </p:grpSpPr>
        <p:sp>
          <p:nvSpPr>
            <p:cNvPr id="18" name="Line 1040"/>
            <p:cNvSpPr>
              <a:spLocks noChangeShapeType="1"/>
            </p:cNvSpPr>
            <p:nvPr/>
          </p:nvSpPr>
          <p:spPr bwMode="auto">
            <a:xfrm flipH="1" flipV="1">
              <a:off x="4984011" y="2132376"/>
              <a:ext cx="796916" cy="1654130"/>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nvGrpSpPr>
            <p:cNvPr id="19" name="Group 53"/>
            <p:cNvGrpSpPr>
              <a:grpSpLocks/>
            </p:cNvGrpSpPr>
            <p:nvPr/>
          </p:nvGrpSpPr>
          <p:grpSpPr bwMode="auto">
            <a:xfrm>
              <a:off x="3806470" y="3801341"/>
              <a:ext cx="3596086" cy="2360619"/>
              <a:chOff x="1528" y="1643"/>
              <a:chExt cx="2091" cy="1487"/>
            </a:xfrm>
          </p:grpSpPr>
          <p:sp>
            <p:nvSpPr>
              <p:cNvPr id="20" name="AutoShape 1033"/>
              <p:cNvSpPr>
                <a:spLocks noChangeArrowheads="1"/>
              </p:cNvSpPr>
              <p:nvPr/>
            </p:nvSpPr>
            <p:spPr bwMode="auto">
              <a:xfrm>
                <a:off x="2766" y="1643"/>
                <a:ext cx="853" cy="432"/>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Help at each step</a:t>
                </a:r>
              </a:p>
            </p:txBody>
          </p:sp>
          <p:sp>
            <p:nvSpPr>
              <p:cNvPr id="21" name="Line 1040"/>
              <p:cNvSpPr>
                <a:spLocks noChangeShapeType="1"/>
              </p:cNvSpPr>
              <p:nvPr/>
            </p:nvSpPr>
            <p:spPr bwMode="auto">
              <a:xfrm flipH="1">
                <a:off x="1528" y="1846"/>
                <a:ext cx="1173" cy="396"/>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2" name="Line 1040"/>
              <p:cNvSpPr>
                <a:spLocks noChangeShapeType="1"/>
              </p:cNvSpPr>
              <p:nvPr/>
            </p:nvSpPr>
            <p:spPr bwMode="auto">
              <a:xfrm flipH="1">
                <a:off x="1593" y="2039"/>
                <a:ext cx="1108" cy="109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34" name="Line 1040"/>
            <p:cNvSpPr>
              <a:spLocks noChangeShapeType="1"/>
            </p:cNvSpPr>
            <p:nvPr/>
          </p:nvSpPr>
          <p:spPr bwMode="auto">
            <a:xfrm flipH="1" flipV="1">
              <a:off x="4083859" y="3938905"/>
              <a:ext cx="1654927" cy="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3" name="Group 2"/>
          <p:cNvGrpSpPr/>
          <p:nvPr/>
        </p:nvGrpSpPr>
        <p:grpSpPr>
          <a:xfrm>
            <a:off x="920449" y="5342890"/>
            <a:ext cx="2368851" cy="847771"/>
            <a:chOff x="816829" y="4293988"/>
            <a:chExt cx="2636562" cy="906020"/>
          </a:xfrm>
        </p:grpSpPr>
        <p:grpSp>
          <p:nvGrpSpPr>
            <p:cNvPr id="35" name="Group 53"/>
            <p:cNvGrpSpPr>
              <a:grpSpLocks/>
            </p:cNvGrpSpPr>
            <p:nvPr/>
          </p:nvGrpSpPr>
          <p:grpSpPr bwMode="auto">
            <a:xfrm>
              <a:off x="816829" y="4293988"/>
              <a:ext cx="2636521" cy="906020"/>
              <a:chOff x="2468" y="2149"/>
              <a:chExt cx="1501" cy="683"/>
            </a:xfrm>
          </p:grpSpPr>
          <p:sp>
            <p:nvSpPr>
              <p:cNvPr id="36" name="AutoShape 1033"/>
              <p:cNvSpPr>
                <a:spLocks noChangeArrowheads="1"/>
              </p:cNvSpPr>
              <p:nvPr/>
            </p:nvSpPr>
            <p:spPr bwMode="auto">
              <a:xfrm>
                <a:off x="2468" y="2149"/>
                <a:ext cx="1077" cy="489"/>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a:defRPr/>
                </a:pPr>
                <a:r>
                  <a:rPr lang="en-GB" sz="1600" b="1" i="1" dirty="0"/>
                  <a:t>Output data (Detailed info)</a:t>
                </a:r>
              </a:p>
            </p:txBody>
          </p:sp>
          <p:sp>
            <p:nvSpPr>
              <p:cNvPr id="37" name="Line 1040"/>
              <p:cNvSpPr>
                <a:spLocks noChangeShapeType="1"/>
              </p:cNvSpPr>
              <p:nvPr/>
            </p:nvSpPr>
            <p:spPr bwMode="auto">
              <a:xfrm>
                <a:off x="3545" y="2499"/>
                <a:ext cx="424" cy="33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sp>
          <p:nvSpPr>
            <p:cNvPr id="38" name="Line 1040"/>
            <p:cNvSpPr>
              <a:spLocks noChangeShapeType="1"/>
            </p:cNvSpPr>
            <p:nvPr/>
          </p:nvSpPr>
          <p:spPr bwMode="auto">
            <a:xfrm>
              <a:off x="2708591" y="4529389"/>
              <a:ext cx="744800" cy="427860"/>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sz="1600"/>
            </a:p>
          </p:txBody>
        </p:sp>
      </p:grpSp>
      <p:grpSp>
        <p:nvGrpSpPr>
          <p:cNvPr id="33" name="Group 32"/>
          <p:cNvGrpSpPr/>
          <p:nvPr/>
        </p:nvGrpSpPr>
        <p:grpSpPr>
          <a:xfrm>
            <a:off x="6996036" y="2256494"/>
            <a:ext cx="2292913" cy="1931908"/>
            <a:chOff x="5557578" y="1515628"/>
            <a:chExt cx="2431594" cy="2064645"/>
          </a:xfrm>
        </p:grpSpPr>
        <p:sp>
          <p:nvSpPr>
            <p:cNvPr id="39" name="AutoShape 1033"/>
            <p:cNvSpPr>
              <a:spLocks noChangeArrowheads="1"/>
            </p:cNvSpPr>
            <p:nvPr/>
          </p:nvSpPr>
          <p:spPr bwMode="auto">
            <a:xfrm>
              <a:off x="6046944" y="1515628"/>
              <a:ext cx="1942228" cy="2064645"/>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defRPr/>
              </a:pPr>
              <a:r>
                <a:rPr lang="en-GB" sz="1600" b="1" i="1" dirty="0"/>
                <a:t>End-of-Life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Landfill</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Combust</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Downcycle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Recycle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Re-manufacture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Reuse</a:t>
              </a:r>
            </a:p>
            <a:p>
              <a:pPr marL="285750" indent="-285750">
                <a:buClr>
                  <a:schemeClr val="accent1"/>
                </a:buClr>
                <a:buSzPct val="100000"/>
                <a:buFont typeface="Wingdings" panose="05000000000000000000" pitchFamily="2" charset="2"/>
                <a:buChar char="§"/>
                <a:defRPr/>
              </a:pPr>
              <a:r>
                <a:rPr lang="en-GB" sz="1400" b="1" i="1" dirty="0">
                  <a:solidFill>
                    <a:schemeClr val="accent4"/>
                  </a:solidFill>
                </a:rPr>
                <a:t>None</a:t>
              </a:r>
            </a:p>
          </p:txBody>
        </p:sp>
        <p:sp>
          <p:nvSpPr>
            <p:cNvPr id="41" name="Line 1040"/>
            <p:cNvSpPr>
              <a:spLocks noChangeShapeType="1"/>
            </p:cNvSpPr>
            <p:nvPr/>
          </p:nvSpPr>
          <p:spPr bwMode="auto">
            <a:xfrm flipH="1" flipV="1">
              <a:off x="5557578" y="1598707"/>
              <a:ext cx="489366" cy="273009"/>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grpSp>
        <p:nvGrpSpPr>
          <p:cNvPr id="45" name="Group 44">
            <a:extLst>
              <a:ext uri="{FF2B5EF4-FFF2-40B4-BE49-F238E27FC236}">
                <a16:creationId xmlns:a16="http://schemas.microsoft.com/office/drawing/2014/main" id="{B7A17801-9B5A-4E02-8744-2BDB093F79BE}"/>
              </a:ext>
            </a:extLst>
          </p:cNvPr>
          <p:cNvGrpSpPr/>
          <p:nvPr/>
        </p:nvGrpSpPr>
        <p:grpSpPr>
          <a:xfrm>
            <a:off x="5073468" y="1845758"/>
            <a:ext cx="3689531" cy="734644"/>
            <a:chOff x="5075460" y="2360045"/>
            <a:chExt cx="3912683" cy="785121"/>
          </a:xfrm>
        </p:grpSpPr>
        <p:sp>
          <p:nvSpPr>
            <p:cNvPr id="46" name="AutoShape 1033">
              <a:extLst>
                <a:ext uri="{FF2B5EF4-FFF2-40B4-BE49-F238E27FC236}">
                  <a16:creationId xmlns:a16="http://schemas.microsoft.com/office/drawing/2014/main" id="{6401FD3A-F0EF-4ED0-94FD-3DEED319B466}"/>
                </a:ext>
              </a:extLst>
            </p:cNvPr>
            <p:cNvSpPr>
              <a:spLocks noChangeArrowheads="1"/>
            </p:cNvSpPr>
            <p:nvPr/>
          </p:nvSpPr>
          <p:spPr bwMode="auto">
            <a:xfrm>
              <a:off x="6046942" y="2360045"/>
              <a:ext cx="2941201" cy="375813"/>
            </a:xfrm>
            <a:prstGeom prst="roundRect">
              <a:avLst>
                <a:gd name="adj" fmla="val 6426"/>
              </a:avLst>
            </a:prstGeom>
            <a:solidFill>
              <a:schemeClr val="bg1"/>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solidFill>
                    <a:srgbClr val="336600"/>
                  </a:solidFill>
                </a:rPr>
                <a:t>     </a:t>
              </a:r>
              <a:r>
                <a:rPr lang="en-GB" sz="1600" b="1" i="1" dirty="0">
                  <a:solidFill>
                    <a:schemeClr val="accent4"/>
                  </a:solidFill>
                </a:rPr>
                <a:t>&gt; 5wt% critical material</a:t>
              </a:r>
            </a:p>
          </p:txBody>
        </p:sp>
        <p:sp>
          <p:nvSpPr>
            <p:cNvPr id="47" name="Flowchart: Extract 46">
              <a:extLst>
                <a:ext uri="{FF2B5EF4-FFF2-40B4-BE49-F238E27FC236}">
                  <a16:creationId xmlns:a16="http://schemas.microsoft.com/office/drawing/2014/main" id="{829D4F3E-4990-4F85-B247-CBA5A779F84F}"/>
                </a:ext>
              </a:extLst>
            </p:cNvPr>
            <p:cNvSpPr>
              <a:spLocks noChangeAspect="1"/>
            </p:cNvSpPr>
            <p:nvPr/>
          </p:nvSpPr>
          <p:spPr bwMode="auto">
            <a:xfrm>
              <a:off x="6240646" y="2423357"/>
              <a:ext cx="242426" cy="203450"/>
            </a:xfrm>
            <a:prstGeom prst="flowChartExtra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b="1" i="0" u="none" strike="noStrike" cap="none" normalizeH="0" baseline="0">
                <a:ln>
                  <a:noFill/>
                </a:ln>
                <a:solidFill>
                  <a:schemeClr val="tx1"/>
                </a:solidFill>
                <a:effectLst/>
              </a:endParaRPr>
            </a:p>
          </p:txBody>
        </p:sp>
        <p:sp>
          <p:nvSpPr>
            <p:cNvPr id="48" name="Line 1040">
              <a:extLst>
                <a:ext uri="{FF2B5EF4-FFF2-40B4-BE49-F238E27FC236}">
                  <a16:creationId xmlns:a16="http://schemas.microsoft.com/office/drawing/2014/main" id="{0988A221-46CF-42E6-BA20-99509DD5E9CC}"/>
                </a:ext>
              </a:extLst>
            </p:cNvPr>
            <p:cNvSpPr>
              <a:spLocks noChangeShapeType="1"/>
            </p:cNvSpPr>
            <p:nvPr/>
          </p:nvSpPr>
          <p:spPr bwMode="auto">
            <a:xfrm flipH="1">
              <a:off x="5075460" y="2558363"/>
              <a:ext cx="964377" cy="58680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5" name="Slide Number Placeholder 4">
            <a:extLst>
              <a:ext uri="{FF2B5EF4-FFF2-40B4-BE49-F238E27FC236}">
                <a16:creationId xmlns:a16="http://schemas.microsoft.com/office/drawing/2014/main" id="{0F2D9766-B479-4686-87D1-1C1EB1739EEF}"/>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Tree>
    <p:extLst>
      <p:ext uri="{BB962C8B-B14F-4D97-AF65-F5344CB8AC3E}">
        <p14:creationId xmlns:p14="http://schemas.microsoft.com/office/powerpoint/2010/main" val="9722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DD473-F3E6-CD0E-2889-AB6F34B0AD12}"/>
              </a:ext>
            </a:extLst>
          </p:cNvPr>
          <p:cNvPicPr>
            <a:picLocks noChangeAspect="1"/>
          </p:cNvPicPr>
          <p:nvPr/>
        </p:nvPicPr>
        <p:blipFill>
          <a:blip r:embed="rId3"/>
          <a:stretch>
            <a:fillRect/>
          </a:stretch>
        </p:blipFill>
        <p:spPr>
          <a:xfrm>
            <a:off x="609601" y="1828800"/>
            <a:ext cx="7114151" cy="4266540"/>
          </a:xfrm>
          <a:prstGeom prst="rect">
            <a:avLst/>
          </a:prstGeom>
        </p:spPr>
      </p:pic>
      <p:sp>
        <p:nvSpPr>
          <p:cNvPr id="2" name="Slide Number Placeholder 1">
            <a:extLst>
              <a:ext uri="{FF2B5EF4-FFF2-40B4-BE49-F238E27FC236}">
                <a16:creationId xmlns:a16="http://schemas.microsoft.com/office/drawing/2014/main" id="{F8731685-F696-1F3F-E4A9-A93D213CDC3A}"/>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CFDD800D-FED5-AA36-55AF-4B4F7BC6C975}"/>
              </a:ext>
            </a:extLst>
          </p:cNvPr>
          <p:cNvSpPr>
            <a:spLocks noGrp="1"/>
          </p:cNvSpPr>
          <p:nvPr>
            <p:ph type="title"/>
          </p:nvPr>
        </p:nvSpPr>
        <p:spPr>
          <a:xfrm>
            <a:off x="609601" y="148581"/>
            <a:ext cx="11125199" cy="845837"/>
          </a:xfrm>
        </p:spPr>
        <p:txBody>
          <a:bodyPr/>
          <a:lstStyle/>
          <a:p>
            <a:r>
              <a:rPr lang="en-GB" dirty="0"/>
              <a:t>Add your own records, based on existing ones, to Eco Audit </a:t>
            </a:r>
          </a:p>
        </p:txBody>
      </p:sp>
      <p:sp>
        <p:nvSpPr>
          <p:cNvPr id="4" name="TextBox 3">
            <a:extLst>
              <a:ext uri="{FF2B5EF4-FFF2-40B4-BE49-F238E27FC236}">
                <a16:creationId xmlns:a16="http://schemas.microsoft.com/office/drawing/2014/main" id="{F043C5E0-3742-3B85-D648-7C3112361D8C}"/>
              </a:ext>
            </a:extLst>
          </p:cNvPr>
          <p:cNvSpPr txBox="1"/>
          <p:nvPr/>
        </p:nvSpPr>
        <p:spPr>
          <a:xfrm>
            <a:off x="717060" y="5562600"/>
            <a:ext cx="1035540" cy="338554"/>
          </a:xfrm>
          <a:prstGeom prst="rect">
            <a:avLst/>
          </a:prstGeom>
          <a:noFill/>
        </p:spPr>
        <p:txBody>
          <a:bodyPr wrap="none" rtlCol="0">
            <a:spAutoFit/>
          </a:bodyPr>
          <a:lstStyle/>
          <a:p>
            <a:r>
              <a:rPr lang="en-GB" sz="1600" dirty="0">
                <a:solidFill>
                  <a:schemeClr val="accent1"/>
                </a:solidFill>
              </a:rPr>
              <a:t>Right-click</a:t>
            </a:r>
          </a:p>
        </p:txBody>
      </p:sp>
      <p:pic>
        <p:nvPicPr>
          <p:cNvPr id="10" name="Picture 9">
            <a:extLst>
              <a:ext uri="{FF2B5EF4-FFF2-40B4-BE49-F238E27FC236}">
                <a16:creationId xmlns:a16="http://schemas.microsoft.com/office/drawing/2014/main" id="{B54A6134-9F74-2E4F-F963-7DD21AD53ADF}"/>
              </a:ext>
            </a:extLst>
          </p:cNvPr>
          <p:cNvPicPr>
            <a:picLocks noChangeAspect="1"/>
          </p:cNvPicPr>
          <p:nvPr/>
        </p:nvPicPr>
        <p:blipFill>
          <a:blip r:embed="rId4"/>
          <a:stretch>
            <a:fillRect/>
          </a:stretch>
        </p:blipFill>
        <p:spPr>
          <a:xfrm>
            <a:off x="1752600" y="4147390"/>
            <a:ext cx="1378604" cy="2171700"/>
          </a:xfrm>
          <a:prstGeom prst="rect">
            <a:avLst/>
          </a:prstGeom>
        </p:spPr>
      </p:pic>
      <p:pic>
        <p:nvPicPr>
          <p:cNvPr id="12" name="Picture 11">
            <a:extLst>
              <a:ext uri="{FF2B5EF4-FFF2-40B4-BE49-F238E27FC236}">
                <a16:creationId xmlns:a16="http://schemas.microsoft.com/office/drawing/2014/main" id="{81A19C15-D4C2-3893-EAAE-8BA3F0BFC801}"/>
              </a:ext>
            </a:extLst>
          </p:cNvPr>
          <p:cNvPicPr>
            <a:picLocks noChangeAspect="1"/>
          </p:cNvPicPr>
          <p:nvPr/>
        </p:nvPicPr>
        <p:blipFill>
          <a:blip r:embed="rId5"/>
          <a:stretch>
            <a:fillRect/>
          </a:stretch>
        </p:blipFill>
        <p:spPr>
          <a:xfrm>
            <a:off x="7620000" y="2743200"/>
            <a:ext cx="3886200" cy="2626049"/>
          </a:xfrm>
          <a:prstGeom prst="rect">
            <a:avLst/>
          </a:prstGeom>
        </p:spPr>
      </p:pic>
    </p:spTree>
    <p:extLst>
      <p:ext uri="{BB962C8B-B14F-4D97-AF65-F5344CB8AC3E}">
        <p14:creationId xmlns:p14="http://schemas.microsoft.com/office/powerpoint/2010/main" val="374157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D398B-7034-5A02-C422-FB82A3506AE4}"/>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B0B46241-33DE-0CA2-1CD2-5858A77AD38A}"/>
              </a:ext>
            </a:extLst>
          </p:cNvPr>
          <p:cNvSpPr>
            <a:spLocks noGrp="1"/>
          </p:cNvSpPr>
          <p:nvPr>
            <p:ph type="title"/>
          </p:nvPr>
        </p:nvSpPr>
        <p:spPr>
          <a:xfrm>
            <a:off x="609601" y="148581"/>
            <a:ext cx="11125199" cy="845837"/>
          </a:xfrm>
        </p:spPr>
        <p:txBody>
          <a:bodyPr/>
          <a:lstStyle/>
          <a:p>
            <a:r>
              <a:rPr lang="en-GB" dirty="0"/>
              <a:t>Both custom Materials and Processes can be included in Eco Audit</a:t>
            </a:r>
          </a:p>
        </p:txBody>
      </p:sp>
      <p:grpSp>
        <p:nvGrpSpPr>
          <p:cNvPr id="22" name="Group 21">
            <a:extLst>
              <a:ext uri="{FF2B5EF4-FFF2-40B4-BE49-F238E27FC236}">
                <a16:creationId xmlns:a16="http://schemas.microsoft.com/office/drawing/2014/main" id="{F92D7A45-D3FF-940C-42CC-F49A64D53A6D}"/>
              </a:ext>
            </a:extLst>
          </p:cNvPr>
          <p:cNvGrpSpPr/>
          <p:nvPr/>
        </p:nvGrpSpPr>
        <p:grpSpPr>
          <a:xfrm>
            <a:off x="2033327" y="1022993"/>
            <a:ext cx="6934200" cy="5311633"/>
            <a:chOff x="-516589" y="2638250"/>
            <a:chExt cx="4707676" cy="3810000"/>
          </a:xfrm>
        </p:grpSpPr>
        <p:grpSp>
          <p:nvGrpSpPr>
            <p:cNvPr id="7" name="Group 6">
              <a:extLst>
                <a:ext uri="{FF2B5EF4-FFF2-40B4-BE49-F238E27FC236}">
                  <a16:creationId xmlns:a16="http://schemas.microsoft.com/office/drawing/2014/main" id="{498F18F6-3124-3B26-D7C9-F78DD7D83963}"/>
                </a:ext>
              </a:extLst>
            </p:cNvPr>
            <p:cNvGrpSpPr/>
            <p:nvPr/>
          </p:nvGrpSpPr>
          <p:grpSpPr>
            <a:xfrm>
              <a:off x="-516588" y="2638250"/>
              <a:ext cx="4707675" cy="3810000"/>
              <a:chOff x="2711276" y="2972460"/>
              <a:chExt cx="4707675" cy="3810000"/>
            </a:xfrm>
          </p:grpSpPr>
          <p:pic>
            <p:nvPicPr>
              <p:cNvPr id="4" name="Picture 3">
                <a:extLst>
                  <a:ext uri="{FF2B5EF4-FFF2-40B4-BE49-F238E27FC236}">
                    <a16:creationId xmlns:a16="http://schemas.microsoft.com/office/drawing/2014/main" id="{B3AA49FB-1D47-8AD7-45DF-90235AAEE37B}"/>
                  </a:ext>
                </a:extLst>
              </p:cNvPr>
              <p:cNvPicPr>
                <a:picLocks noChangeAspect="1"/>
              </p:cNvPicPr>
              <p:nvPr/>
            </p:nvPicPr>
            <p:blipFill rotWithShape="1">
              <a:blip r:embed="rId3"/>
              <a:srcRect l="33827" t="8930" b="1770"/>
              <a:stretch/>
            </p:blipFill>
            <p:spPr>
              <a:xfrm>
                <a:off x="2711276" y="2972460"/>
                <a:ext cx="4707675" cy="3810000"/>
              </a:xfrm>
              <a:prstGeom prst="rect">
                <a:avLst/>
              </a:prstGeom>
            </p:spPr>
          </p:pic>
          <p:cxnSp>
            <p:nvCxnSpPr>
              <p:cNvPr id="6" name="Straight Connector 5">
                <a:extLst>
                  <a:ext uri="{FF2B5EF4-FFF2-40B4-BE49-F238E27FC236}">
                    <a16:creationId xmlns:a16="http://schemas.microsoft.com/office/drawing/2014/main" id="{1326FB6F-B863-76C0-E2C6-3F9CDDA9DDA2}"/>
                  </a:ext>
                </a:extLst>
              </p:cNvPr>
              <p:cNvCxnSpPr>
                <a:cxnSpLocks/>
              </p:cNvCxnSpPr>
              <p:nvPr/>
            </p:nvCxnSpPr>
            <p:spPr>
              <a:xfrm>
                <a:off x="2711276" y="2972460"/>
                <a:ext cx="0" cy="3762550"/>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7D2BBCBE-1AD9-51CB-E2CF-7911C9E94F66}"/>
                </a:ext>
              </a:extLst>
            </p:cNvPr>
            <p:cNvCxnSpPr>
              <a:cxnSpLocks/>
            </p:cNvCxnSpPr>
            <p:nvPr/>
          </p:nvCxnSpPr>
          <p:spPr>
            <a:xfrm>
              <a:off x="-516589" y="2638250"/>
              <a:ext cx="4707676" cy="0"/>
            </a:xfrm>
            <a:prstGeom prst="line">
              <a:avLst/>
            </a:prstGeom>
            <a:ln w="12700">
              <a:solidFill>
                <a:srgbClr val="1C3190"/>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D4456809-A67A-A4C0-E4E2-2E688B7019D9}"/>
              </a:ext>
            </a:extLst>
          </p:cNvPr>
          <p:cNvPicPr>
            <a:picLocks noChangeAspect="1"/>
          </p:cNvPicPr>
          <p:nvPr/>
        </p:nvPicPr>
        <p:blipFill>
          <a:blip r:embed="rId4"/>
          <a:stretch>
            <a:fillRect/>
          </a:stretch>
        </p:blipFill>
        <p:spPr>
          <a:xfrm>
            <a:off x="4077582" y="3498270"/>
            <a:ext cx="2476766" cy="2597725"/>
          </a:xfrm>
          <a:prstGeom prst="rect">
            <a:avLst/>
          </a:prstGeom>
        </p:spPr>
      </p:pic>
      <p:pic>
        <p:nvPicPr>
          <p:cNvPr id="21" name="Picture 20">
            <a:extLst>
              <a:ext uri="{FF2B5EF4-FFF2-40B4-BE49-F238E27FC236}">
                <a16:creationId xmlns:a16="http://schemas.microsoft.com/office/drawing/2014/main" id="{7ACF1A35-EEDB-D565-4BB7-1219163199CF}"/>
              </a:ext>
            </a:extLst>
          </p:cNvPr>
          <p:cNvPicPr>
            <a:picLocks noChangeAspect="1"/>
          </p:cNvPicPr>
          <p:nvPr/>
        </p:nvPicPr>
        <p:blipFill>
          <a:blip r:embed="rId5"/>
          <a:stretch>
            <a:fillRect/>
          </a:stretch>
        </p:blipFill>
        <p:spPr>
          <a:xfrm>
            <a:off x="6798232" y="3498271"/>
            <a:ext cx="1105783" cy="1718627"/>
          </a:xfrm>
          <a:prstGeom prst="rect">
            <a:avLst/>
          </a:prstGeom>
        </p:spPr>
      </p:pic>
    </p:spTree>
    <p:extLst>
      <p:ext uri="{BB962C8B-B14F-4D97-AF65-F5344CB8AC3E}">
        <p14:creationId xmlns:p14="http://schemas.microsoft.com/office/powerpoint/2010/main" val="265539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914C62-3D8B-D00E-05A2-4F7098FC212E}"/>
              </a:ext>
            </a:extLst>
          </p:cNvPr>
          <p:cNvPicPr>
            <a:picLocks noChangeAspect="1"/>
          </p:cNvPicPr>
          <p:nvPr/>
        </p:nvPicPr>
        <p:blipFill>
          <a:blip r:embed="rId3"/>
          <a:stretch>
            <a:fillRect/>
          </a:stretch>
        </p:blipFill>
        <p:spPr>
          <a:xfrm>
            <a:off x="3091479" y="2239859"/>
            <a:ext cx="2743199" cy="3593289"/>
          </a:xfrm>
          <a:prstGeom prst="rect">
            <a:avLst/>
          </a:prstGeom>
          <a:ln>
            <a:solidFill>
              <a:srgbClr val="FFB71B"/>
            </a:solidFill>
          </a:ln>
        </p:spPr>
      </p:pic>
      <p:grpSp>
        <p:nvGrpSpPr>
          <p:cNvPr id="14338" name="Group 119"/>
          <p:cNvGrpSpPr>
            <a:grpSpLocks/>
          </p:cNvGrpSpPr>
          <p:nvPr/>
        </p:nvGrpSpPr>
        <p:grpSpPr bwMode="auto">
          <a:xfrm>
            <a:off x="1143001" y="963614"/>
            <a:ext cx="9783763" cy="739775"/>
            <a:chOff x="0" y="963614"/>
            <a:chExt cx="9783104" cy="739775"/>
          </a:xfrm>
        </p:grpSpPr>
        <p:grpSp>
          <p:nvGrpSpPr>
            <p:cNvPr id="14408" name="Group 9"/>
            <p:cNvGrpSpPr>
              <a:grpSpLocks/>
            </p:cNvGrpSpPr>
            <p:nvPr/>
          </p:nvGrpSpPr>
          <p:grpSpPr bwMode="auto">
            <a:xfrm>
              <a:off x="0" y="963614"/>
              <a:ext cx="9783104" cy="739775"/>
              <a:chOff x="0" y="767"/>
              <a:chExt cx="5689" cy="466"/>
            </a:xfrm>
          </p:grpSpPr>
          <p:sp>
            <p:nvSpPr>
              <p:cNvPr id="14412" name="Text Box 4"/>
              <p:cNvSpPr txBox="1">
                <a:spLocks noChangeArrowheads="1"/>
              </p:cNvSpPr>
              <p:nvPr/>
            </p:nvSpPr>
            <p:spPr bwMode="auto">
              <a:xfrm>
                <a:off x="0" y="767"/>
                <a:ext cx="5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Component name         Material                            	Process                 	      Mass (kg)         End of life</a:t>
                </a:r>
              </a:p>
            </p:txBody>
          </p:sp>
          <p:grpSp>
            <p:nvGrpSpPr>
              <p:cNvPr id="14413" name="Group 11"/>
              <p:cNvGrpSpPr>
                <a:grpSpLocks/>
              </p:cNvGrpSpPr>
              <p:nvPr/>
            </p:nvGrpSpPr>
            <p:grpSpPr bwMode="auto">
              <a:xfrm>
                <a:off x="68" y="1005"/>
                <a:ext cx="5621" cy="228"/>
                <a:chOff x="140" y="2214"/>
                <a:chExt cx="5621" cy="228"/>
              </a:xfrm>
            </p:grpSpPr>
            <p:sp>
              <p:nvSpPr>
                <p:cNvPr id="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5" name="AutoShape 44"/>
                <p:cNvSpPr>
                  <a:spLocks noChangeArrowheads="1"/>
                </p:cNvSpPr>
                <p:nvPr/>
              </p:nvSpPr>
              <p:spPr bwMode="auto">
                <a:xfrm>
                  <a:off x="3982"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4419"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0"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1"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grpSp>
        <p:sp>
          <p:nvSpPr>
            <p:cNvPr id="14409" name="Freeform 96"/>
            <p:cNvSpPr>
              <a:spLocks/>
            </p:cNvSpPr>
            <p:nvPr/>
          </p:nvSpPr>
          <p:spPr bwMode="auto">
            <a:xfrm>
              <a:off x="3772282" y="149378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0" name="Freeform 97"/>
            <p:cNvSpPr>
              <a:spLocks/>
            </p:cNvSpPr>
            <p:nvPr/>
          </p:nvSpPr>
          <p:spPr bwMode="auto">
            <a:xfrm>
              <a:off x="6138495" y="147459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1" name="Freeform 98"/>
            <p:cNvSpPr>
              <a:spLocks/>
            </p:cNvSpPr>
            <p:nvPr/>
          </p:nvSpPr>
          <p:spPr bwMode="auto">
            <a:xfrm>
              <a:off x="9473628" y="147473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sp>
        <p:nvSpPr>
          <p:cNvPr id="14379" name="Text Box 58"/>
          <p:cNvSpPr txBox="1">
            <a:spLocks noChangeArrowheads="1"/>
          </p:cNvSpPr>
          <p:nvPr/>
        </p:nvSpPr>
        <p:spPr bwMode="auto">
          <a:xfrm>
            <a:off x="571090" y="3727450"/>
            <a:ext cx="1880189"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dirty="0">
                <a:latin typeface="+mn-lt"/>
              </a:rPr>
              <a:t>Granta </a:t>
            </a:r>
            <a:r>
              <a:rPr lang="en-GB" sz="1600" b="1" i="1" dirty="0" err="1">
                <a:latin typeface="+mn-lt"/>
              </a:rPr>
              <a:t>EduPack</a:t>
            </a:r>
            <a:r>
              <a:rPr lang="en-GB" sz="1600" b="1" i="1" dirty="0">
                <a:latin typeface="+mn-lt"/>
              </a:rPr>
              <a:t> </a:t>
            </a:r>
          </a:p>
          <a:p>
            <a:pPr algn="ctr">
              <a:buClr>
                <a:srgbClr val="009B9B"/>
              </a:buClr>
              <a:buSzPct val="80000"/>
              <a:buFont typeface="Wingdings" panose="05000000000000000000" pitchFamily="2" charset="2"/>
              <a:buNone/>
            </a:pPr>
            <a:r>
              <a:rPr lang="en-GB" sz="1600" b="1" i="1" dirty="0">
                <a:latin typeface="+mn-lt"/>
              </a:rPr>
              <a:t>materials tree</a:t>
            </a:r>
          </a:p>
        </p:txBody>
      </p:sp>
      <p:grpSp>
        <p:nvGrpSpPr>
          <p:cNvPr id="9" name="Group 8">
            <a:extLst>
              <a:ext uri="{FF2B5EF4-FFF2-40B4-BE49-F238E27FC236}">
                <a16:creationId xmlns:a16="http://schemas.microsoft.com/office/drawing/2014/main" id="{894D5E2C-EA65-4E3B-B2B5-1E6D23521D33}"/>
              </a:ext>
            </a:extLst>
          </p:cNvPr>
          <p:cNvGrpSpPr>
            <a:grpSpLocks noChangeAspect="1"/>
          </p:cNvGrpSpPr>
          <p:nvPr/>
        </p:nvGrpSpPr>
        <p:grpSpPr>
          <a:xfrm>
            <a:off x="3106739" y="1703388"/>
            <a:ext cx="2074862" cy="1878013"/>
            <a:chOff x="3089348" y="1722092"/>
            <a:chExt cx="2321296" cy="2101069"/>
          </a:xfrm>
        </p:grpSpPr>
        <p:sp>
          <p:nvSpPr>
            <p:cNvPr id="14383" name="Rectangle 6"/>
            <p:cNvSpPr>
              <a:spLocks noChangeArrowheads="1"/>
            </p:cNvSpPr>
            <p:nvPr/>
          </p:nvSpPr>
          <p:spPr bwMode="auto">
            <a:xfrm>
              <a:off x="3089348" y="3213101"/>
              <a:ext cx="2321296" cy="610060"/>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4381" name="Line 57"/>
            <p:cNvSpPr>
              <a:spLocks noChangeShapeType="1"/>
            </p:cNvSpPr>
            <p:nvPr/>
          </p:nvSpPr>
          <p:spPr bwMode="auto">
            <a:xfrm>
              <a:off x="5208929" y="1722092"/>
              <a:ext cx="0" cy="466725"/>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14342" name="Rectangle 2"/>
          <p:cNvSpPr>
            <a:spLocks noGrp="1" noChangeArrowheads="1"/>
          </p:cNvSpPr>
          <p:nvPr>
            <p:ph type="title"/>
          </p:nvPr>
        </p:nvSpPr>
        <p:spPr>
          <a:ln w="9525"/>
        </p:spPr>
        <p:txBody>
          <a:bodyPr/>
          <a:lstStyle/>
          <a:p>
            <a:r>
              <a:rPr lang="en-GB" dirty="0">
                <a:latin typeface="+mn-lt"/>
              </a:rPr>
              <a:t>New example, Al: Step 1.  Material and process energy / CO</a:t>
            </a:r>
            <a:r>
              <a:rPr lang="en-GB" baseline="-25000" dirty="0">
                <a:latin typeface="+mn-lt"/>
              </a:rPr>
              <a:t>2</a:t>
            </a:r>
          </a:p>
        </p:txBody>
      </p:sp>
      <p:sp>
        <p:nvSpPr>
          <p:cNvPr id="61458" name="Text Box 18"/>
          <p:cNvSpPr txBox="1">
            <a:spLocks noChangeArrowheads="1"/>
          </p:cNvSpPr>
          <p:nvPr/>
        </p:nvSpPr>
        <p:spPr bwMode="auto">
          <a:xfrm>
            <a:off x="1263650" y="1355725"/>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Component 1</a:t>
            </a:r>
          </a:p>
        </p:txBody>
      </p:sp>
      <p:sp>
        <p:nvSpPr>
          <p:cNvPr id="61485" name="Text Box 45"/>
          <p:cNvSpPr txBox="1">
            <a:spLocks noChangeArrowheads="1"/>
          </p:cNvSpPr>
          <p:nvPr/>
        </p:nvSpPr>
        <p:spPr bwMode="auto">
          <a:xfrm>
            <a:off x="3106738" y="137477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Aluminum alloys</a:t>
            </a:r>
          </a:p>
        </p:txBody>
      </p:sp>
      <p:sp>
        <p:nvSpPr>
          <p:cNvPr id="61486" name="Text Box 46"/>
          <p:cNvSpPr txBox="1">
            <a:spLocks noChangeArrowheads="1"/>
          </p:cNvSpPr>
          <p:nvPr/>
        </p:nvSpPr>
        <p:spPr bwMode="auto">
          <a:xfrm>
            <a:off x="5619751" y="1377950"/>
            <a:ext cx="1103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Casting</a:t>
            </a:r>
          </a:p>
        </p:txBody>
      </p:sp>
      <p:sp>
        <p:nvSpPr>
          <p:cNvPr id="61487" name="Text Box 47"/>
          <p:cNvSpPr txBox="1">
            <a:spLocks noChangeArrowheads="1"/>
          </p:cNvSpPr>
          <p:nvPr/>
        </p:nvSpPr>
        <p:spPr bwMode="auto">
          <a:xfrm>
            <a:off x="8058150" y="13557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2.3</a:t>
            </a:r>
          </a:p>
        </p:txBody>
      </p:sp>
      <p:sp>
        <p:nvSpPr>
          <p:cNvPr id="61540" name="Text Box 100"/>
          <p:cNvSpPr txBox="1">
            <a:spLocks noChangeArrowheads="1"/>
          </p:cNvSpPr>
          <p:nvPr/>
        </p:nvSpPr>
        <p:spPr bwMode="auto">
          <a:xfrm>
            <a:off x="9248776" y="1355725"/>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Recycle</a:t>
            </a:r>
          </a:p>
        </p:txBody>
      </p:sp>
      <p:grpSp>
        <p:nvGrpSpPr>
          <p:cNvPr id="18" name="Group 93"/>
          <p:cNvGrpSpPr>
            <a:grpSpLocks/>
          </p:cNvGrpSpPr>
          <p:nvPr/>
        </p:nvGrpSpPr>
        <p:grpSpPr bwMode="auto">
          <a:xfrm>
            <a:off x="6757989" y="1609726"/>
            <a:ext cx="1616075" cy="2117725"/>
            <a:chOff x="4425" y="2798"/>
            <a:chExt cx="940" cy="1334"/>
          </a:xfrm>
        </p:grpSpPr>
        <p:sp>
          <p:nvSpPr>
            <p:cNvPr id="14363" name="Text Box 88"/>
            <p:cNvSpPr txBox="1">
              <a:spLocks noChangeArrowheads="1"/>
            </p:cNvSpPr>
            <p:nvPr/>
          </p:nvSpPr>
          <p:spPr bwMode="auto">
            <a:xfrm>
              <a:off x="4425" y="3143"/>
              <a:ext cx="940" cy="989"/>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tx1"/>
                </a:buClr>
                <a:buSzPct val="120000"/>
                <a:buFontTx/>
                <a:buChar char="•"/>
              </a:pPr>
              <a:r>
                <a:rPr lang="en-GB" sz="1200" b="1">
                  <a:latin typeface="+mn-lt"/>
                </a:rPr>
                <a:t> Casting</a:t>
              </a:r>
            </a:p>
            <a:p>
              <a:pPr>
                <a:spcBef>
                  <a:spcPct val="20000"/>
                </a:spcBef>
                <a:spcAft>
                  <a:spcPct val="20000"/>
                </a:spcAft>
                <a:buClr>
                  <a:schemeClr val="tx1"/>
                </a:buClr>
                <a:buSzPct val="120000"/>
                <a:buFontTx/>
                <a:buChar char="•"/>
              </a:pPr>
              <a:r>
                <a:rPr lang="en-GB" sz="1200" b="1">
                  <a:latin typeface="+mn-lt"/>
                </a:rPr>
                <a:t> Forging / rolling</a:t>
              </a:r>
            </a:p>
            <a:p>
              <a:pPr>
                <a:spcBef>
                  <a:spcPct val="20000"/>
                </a:spcBef>
                <a:spcAft>
                  <a:spcPct val="20000"/>
                </a:spcAft>
                <a:buClr>
                  <a:schemeClr val="tx1"/>
                </a:buClr>
                <a:buSzPct val="120000"/>
                <a:buFontTx/>
                <a:buChar char="•"/>
              </a:pPr>
              <a:r>
                <a:rPr lang="en-GB" sz="1200" b="1">
                  <a:latin typeface="+mn-lt"/>
                </a:rPr>
                <a:t> Extrusion</a:t>
              </a:r>
            </a:p>
            <a:p>
              <a:pPr>
                <a:spcBef>
                  <a:spcPct val="20000"/>
                </a:spcBef>
                <a:spcAft>
                  <a:spcPct val="20000"/>
                </a:spcAft>
                <a:buClr>
                  <a:schemeClr val="tx1"/>
                </a:buClr>
                <a:buSzPct val="120000"/>
                <a:buFontTx/>
                <a:buChar char="•"/>
              </a:pPr>
              <a:r>
                <a:rPr lang="en-GB" sz="1200" b="1">
                  <a:latin typeface="+mn-lt"/>
                </a:rPr>
                <a:t> Wire drawing</a:t>
              </a:r>
            </a:p>
            <a:p>
              <a:pPr>
                <a:spcBef>
                  <a:spcPct val="20000"/>
                </a:spcBef>
                <a:spcAft>
                  <a:spcPct val="20000"/>
                </a:spcAft>
                <a:buClr>
                  <a:schemeClr val="tx1"/>
                </a:buClr>
                <a:buSzPct val="120000"/>
                <a:buFontTx/>
                <a:buChar char="•"/>
              </a:pPr>
              <a:r>
                <a:rPr lang="en-GB" sz="1200" b="1">
                  <a:latin typeface="+mn-lt"/>
                </a:rPr>
                <a:t> Powder forming</a:t>
              </a:r>
            </a:p>
            <a:p>
              <a:pPr>
                <a:spcBef>
                  <a:spcPct val="20000"/>
                </a:spcBef>
                <a:spcAft>
                  <a:spcPct val="20000"/>
                </a:spcAft>
                <a:buClr>
                  <a:schemeClr val="tx1"/>
                </a:buClr>
                <a:buSzPct val="120000"/>
                <a:buFontTx/>
                <a:buChar char="•"/>
              </a:pPr>
              <a:r>
                <a:rPr lang="en-GB" sz="1200" b="1">
                  <a:latin typeface="+mn-lt"/>
                </a:rPr>
                <a:t> Vapor methods</a:t>
              </a:r>
            </a:p>
          </p:txBody>
        </p:sp>
        <p:sp>
          <p:nvSpPr>
            <p:cNvPr id="14364" name="Rectangle 64"/>
            <p:cNvSpPr>
              <a:spLocks noChangeArrowheads="1"/>
            </p:cNvSpPr>
            <p:nvPr/>
          </p:nvSpPr>
          <p:spPr bwMode="auto">
            <a:xfrm>
              <a:off x="4436" y="3144"/>
              <a:ext cx="534" cy="194"/>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400" b="1">
                <a:latin typeface="+mn-lt"/>
              </a:endParaRPr>
            </a:p>
          </p:txBody>
        </p:sp>
        <p:sp>
          <p:nvSpPr>
            <p:cNvPr id="14365" name="Line 63"/>
            <p:cNvSpPr>
              <a:spLocks noChangeShapeType="1"/>
            </p:cNvSpPr>
            <p:nvPr/>
          </p:nvSpPr>
          <p:spPr bwMode="auto">
            <a:xfrm>
              <a:off x="4779" y="2798"/>
              <a:ext cx="0" cy="294"/>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nvGrpSpPr>
          <p:cNvPr id="19" name="Group 100"/>
          <p:cNvGrpSpPr>
            <a:grpSpLocks/>
          </p:cNvGrpSpPr>
          <p:nvPr/>
        </p:nvGrpSpPr>
        <p:grpSpPr bwMode="auto">
          <a:xfrm>
            <a:off x="9364916" y="1628775"/>
            <a:ext cx="1667540" cy="2906713"/>
            <a:chOff x="8221810" y="1628800"/>
            <a:chExt cx="1667659" cy="2906688"/>
          </a:xfrm>
        </p:grpSpPr>
        <p:grpSp>
          <p:nvGrpSpPr>
            <p:cNvPr id="14354" name="Group 95"/>
            <p:cNvGrpSpPr>
              <a:grpSpLocks/>
            </p:cNvGrpSpPr>
            <p:nvPr/>
          </p:nvGrpSpPr>
          <p:grpSpPr bwMode="auto">
            <a:xfrm>
              <a:off x="8221810" y="1708150"/>
              <a:ext cx="1667659" cy="2827338"/>
              <a:chOff x="4781" y="1076"/>
              <a:chExt cx="969" cy="1781"/>
            </a:xfrm>
          </p:grpSpPr>
          <p:grpSp>
            <p:nvGrpSpPr>
              <p:cNvPr id="14356" name="Group 61"/>
              <p:cNvGrpSpPr>
                <a:grpSpLocks/>
              </p:cNvGrpSpPr>
              <p:nvPr/>
            </p:nvGrpSpPr>
            <p:grpSpPr bwMode="auto">
              <a:xfrm>
                <a:off x="4781" y="1076"/>
                <a:ext cx="969" cy="1781"/>
                <a:chOff x="4150" y="2460"/>
                <a:chExt cx="969" cy="1781"/>
              </a:xfrm>
            </p:grpSpPr>
            <p:sp>
              <p:nvSpPr>
                <p:cNvPr id="14358" name="Text Box 107"/>
                <p:cNvSpPr txBox="1">
                  <a:spLocks noChangeArrowheads="1"/>
                </p:cNvSpPr>
                <p:nvPr/>
              </p:nvSpPr>
              <p:spPr bwMode="auto">
                <a:xfrm>
                  <a:off x="4230" y="3848"/>
                  <a:ext cx="68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a:latin typeface="+mn-lt"/>
                    </a:rPr>
                    <a:t>End of life</a:t>
                  </a:r>
                </a:p>
                <a:p>
                  <a:pPr algn="ctr">
                    <a:buClr>
                      <a:srgbClr val="009B9B"/>
                    </a:buClr>
                    <a:buSzPct val="80000"/>
                    <a:buFont typeface="Wingdings" panose="05000000000000000000" pitchFamily="2" charset="2"/>
                    <a:buNone/>
                  </a:pPr>
                  <a:r>
                    <a:rPr lang="en-GB" sz="1600" b="1" i="1">
                      <a:latin typeface="+mn-lt"/>
                    </a:rPr>
                    <a:t>options</a:t>
                  </a:r>
                </a:p>
              </p:txBody>
            </p:sp>
            <p:grpSp>
              <p:nvGrpSpPr>
                <p:cNvPr id="14359" name="Group 63"/>
                <p:cNvGrpSpPr>
                  <a:grpSpLocks/>
                </p:cNvGrpSpPr>
                <p:nvPr/>
              </p:nvGrpSpPr>
              <p:grpSpPr bwMode="auto">
                <a:xfrm>
                  <a:off x="4150" y="2460"/>
                  <a:ext cx="969" cy="1321"/>
                  <a:chOff x="4150" y="2460"/>
                  <a:chExt cx="969" cy="1321"/>
                </a:xfrm>
              </p:grpSpPr>
              <p:sp>
                <p:nvSpPr>
                  <p:cNvPr id="14360" name="Text Box 109"/>
                  <p:cNvSpPr txBox="1">
                    <a:spLocks noChangeArrowheads="1"/>
                  </p:cNvSpPr>
                  <p:nvPr/>
                </p:nvSpPr>
                <p:spPr bwMode="auto">
                  <a:xfrm>
                    <a:off x="4150" y="2637"/>
                    <a:ext cx="969" cy="1144"/>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1"/>
                      </a:buClr>
                      <a:buSzPct val="135000"/>
                      <a:buFontTx/>
                      <a:buChar char="•"/>
                    </a:pPr>
                    <a:r>
                      <a:rPr lang="en-GB" sz="1400" b="1">
                        <a:latin typeface="+mn-lt"/>
                      </a:rPr>
                      <a:t>  Landfill</a:t>
                    </a:r>
                  </a:p>
                  <a:p>
                    <a:pPr>
                      <a:spcBef>
                        <a:spcPct val="20000"/>
                      </a:spcBef>
                      <a:spcAft>
                        <a:spcPct val="20000"/>
                      </a:spcAft>
                      <a:buClr>
                        <a:schemeClr val="tx1"/>
                      </a:buClr>
                      <a:buSzPct val="135000"/>
                      <a:buFontTx/>
                      <a:buChar char="•"/>
                    </a:pPr>
                    <a:r>
                      <a:rPr lang="en-GB" sz="1400" b="1">
                        <a:latin typeface="+mn-lt"/>
                      </a:rPr>
                      <a:t>  Downcycle</a:t>
                    </a:r>
                  </a:p>
                  <a:p>
                    <a:pPr>
                      <a:spcBef>
                        <a:spcPct val="20000"/>
                      </a:spcBef>
                      <a:spcAft>
                        <a:spcPct val="20000"/>
                      </a:spcAft>
                      <a:buClr>
                        <a:schemeClr val="tx1"/>
                      </a:buClr>
                      <a:buSzPct val="135000"/>
                      <a:buFontTx/>
                      <a:buChar char="•"/>
                    </a:pPr>
                    <a:r>
                      <a:rPr lang="en-GB" sz="1400" b="1">
                        <a:latin typeface="+mn-lt"/>
                      </a:rPr>
                      <a:t>  Recycle     </a:t>
                    </a:r>
                  </a:p>
                  <a:p>
                    <a:pPr>
                      <a:spcBef>
                        <a:spcPct val="20000"/>
                      </a:spcBef>
                      <a:spcAft>
                        <a:spcPct val="20000"/>
                      </a:spcAft>
                      <a:buClr>
                        <a:schemeClr val="tx1"/>
                      </a:buClr>
                      <a:buSzPct val="135000"/>
                      <a:buFontTx/>
                      <a:buChar char="•"/>
                    </a:pPr>
                    <a:r>
                      <a:rPr lang="en-GB" sz="1400" b="1">
                        <a:latin typeface="+mn-lt"/>
                      </a:rPr>
                      <a:t>  Re-manufacture</a:t>
                    </a:r>
                  </a:p>
                  <a:p>
                    <a:pPr>
                      <a:spcBef>
                        <a:spcPct val="20000"/>
                      </a:spcBef>
                      <a:spcAft>
                        <a:spcPct val="20000"/>
                      </a:spcAft>
                      <a:buClr>
                        <a:schemeClr val="tx1"/>
                      </a:buClr>
                      <a:buSzPct val="135000"/>
                      <a:buFontTx/>
                      <a:buChar char="•"/>
                    </a:pPr>
                    <a:r>
                      <a:rPr lang="en-GB" sz="1400" b="1">
                        <a:latin typeface="+mn-lt"/>
                      </a:rPr>
                      <a:t>  Reuse</a:t>
                    </a:r>
                  </a:p>
                  <a:p>
                    <a:pPr>
                      <a:spcBef>
                        <a:spcPct val="20000"/>
                      </a:spcBef>
                      <a:spcAft>
                        <a:spcPct val="20000"/>
                      </a:spcAft>
                      <a:buClr>
                        <a:schemeClr val="tx1"/>
                      </a:buClr>
                      <a:buSzPct val="135000"/>
                      <a:buFontTx/>
                      <a:buChar char="•"/>
                    </a:pPr>
                    <a:r>
                      <a:rPr lang="en-GB" sz="1400" b="1">
                        <a:latin typeface="+mn-lt"/>
                      </a:rPr>
                      <a:t>  None</a:t>
                    </a:r>
                  </a:p>
                </p:txBody>
              </p:sp>
              <p:sp>
                <p:nvSpPr>
                  <p:cNvPr id="14361" name="Line 105"/>
                  <p:cNvSpPr>
                    <a:spLocks noChangeShapeType="1"/>
                  </p:cNvSpPr>
                  <p:nvPr/>
                </p:nvSpPr>
                <p:spPr bwMode="auto">
                  <a:xfrm>
                    <a:off x="4921" y="2460"/>
                    <a:ext cx="0" cy="2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med" len="lg"/>
                      </a14:hiddenLine>
                    </a:ext>
                  </a:extLst>
                </p:spPr>
                <p:txBody>
                  <a:bodyPr/>
                  <a:lstStyle/>
                  <a:p>
                    <a:endParaRPr lang="en-GB"/>
                  </a:p>
                </p:txBody>
              </p:sp>
              <p:sp>
                <p:nvSpPr>
                  <p:cNvPr id="14362" name="Rectangle 106"/>
                  <p:cNvSpPr>
                    <a:spLocks noChangeArrowheads="1"/>
                  </p:cNvSpPr>
                  <p:nvPr/>
                </p:nvSpPr>
                <p:spPr bwMode="auto">
                  <a:xfrm>
                    <a:off x="4176" y="3001"/>
                    <a:ext cx="6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sp>
            <p:nvSpPr>
              <p:cNvPr id="14357" name="Rectangle 94"/>
              <p:cNvSpPr>
                <a:spLocks noChangeArrowheads="1"/>
              </p:cNvSpPr>
              <p:nvPr/>
            </p:nvSpPr>
            <p:spPr bwMode="auto">
              <a:xfrm>
                <a:off x="4817" y="1624"/>
                <a:ext cx="750" cy="192"/>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14355" name="Line 63"/>
            <p:cNvSpPr>
              <a:spLocks noChangeShapeType="1"/>
            </p:cNvSpPr>
            <p:nvPr/>
          </p:nvSpPr>
          <p:spPr bwMode="auto">
            <a:xfrm>
              <a:off x="9588515" y="1628800"/>
              <a:ext cx="0" cy="466725"/>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7" name="Slide Number Placeholder 6">
            <a:extLst>
              <a:ext uri="{FF2B5EF4-FFF2-40B4-BE49-F238E27FC236}">
                <a16:creationId xmlns:a16="http://schemas.microsoft.com/office/drawing/2014/main" id="{7697CDC4-CC37-490C-B4A3-5DD015D0BBBC}"/>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162534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58"/>
                                        </p:tgtEl>
                                        <p:attrNameLst>
                                          <p:attrName>style.visibility</p:attrName>
                                        </p:attrNameLst>
                                      </p:cBhvr>
                                      <p:to>
                                        <p:strVal val="visible"/>
                                      </p:to>
                                    </p:set>
                                    <p:animEffect transition="in" filter="wipe(left)">
                                      <p:cBhvr>
                                        <p:cTn id="7" dur="500"/>
                                        <p:tgtEl>
                                          <p:spTgt spid="61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379"/>
                                        </p:tgtEl>
                                        <p:attrNameLst>
                                          <p:attrName>style.visibility</p:attrName>
                                        </p:attrNameLst>
                                      </p:cBhvr>
                                      <p:to>
                                        <p:strVal val="visible"/>
                                      </p:to>
                                    </p:set>
                                    <p:animEffect transition="in" filter="wipe(up)">
                                      <p:cBhvr>
                                        <p:cTn id="15" dur="500"/>
                                        <p:tgtEl>
                                          <p:spTgt spid="14379"/>
                                        </p:tgtEl>
                                      </p:cBhvr>
                                    </p:animEffect>
                                  </p:childTnLst>
                                  <p:subTnLst>
                                    <p:set>
                                      <p:cBhvr override="childStyle">
                                        <p:cTn dur="1" fill="hold" display="0" masterRel="nextClick" afterEffect="1"/>
                                        <p:tgtEl>
                                          <p:spTgt spid="1437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85"/>
                                        </p:tgtEl>
                                        <p:attrNameLst>
                                          <p:attrName>style.visibility</p:attrName>
                                        </p:attrNameLst>
                                      </p:cBhvr>
                                      <p:to>
                                        <p:strVal val="visible"/>
                                      </p:to>
                                    </p:set>
                                    <p:animEffect transition="in" filter="wipe(left)">
                                      <p:cBhvr>
                                        <p:cTn id="25" dur="500"/>
                                        <p:tgtEl>
                                          <p:spTgt spid="614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1486"/>
                                        </p:tgtEl>
                                        <p:attrNameLst>
                                          <p:attrName>style.visibility</p:attrName>
                                        </p:attrNameLst>
                                      </p:cBhvr>
                                      <p:to>
                                        <p:strVal val="visible"/>
                                      </p:to>
                                    </p:set>
                                    <p:animEffect transition="in" filter="wipe(left)">
                                      <p:cBhvr>
                                        <p:cTn id="35" dur="500"/>
                                        <p:tgtEl>
                                          <p:spTgt spid="6148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1487"/>
                                        </p:tgtEl>
                                        <p:attrNameLst>
                                          <p:attrName>style.visibility</p:attrName>
                                        </p:attrNameLst>
                                      </p:cBhvr>
                                      <p:to>
                                        <p:strVal val="visible"/>
                                      </p:to>
                                    </p:set>
                                    <p:animEffect transition="in" filter="wipe(left)">
                                      <p:cBhvr>
                                        <p:cTn id="40" dur="500"/>
                                        <p:tgtEl>
                                          <p:spTgt spid="6148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1540"/>
                                        </p:tgtEl>
                                        <p:attrNameLst>
                                          <p:attrName>style.visibility</p:attrName>
                                        </p:attrNameLst>
                                      </p:cBhvr>
                                      <p:to>
                                        <p:strVal val="visible"/>
                                      </p:to>
                                    </p:set>
                                    <p:animEffect transition="in" filter="wipe(left)">
                                      <p:cBhvr>
                                        <p:cTn id="50" dur="500"/>
                                        <p:tgtEl>
                                          <p:spTgt spid="6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9" grpId="0"/>
      <p:bldP spid="61458" grpId="0" autoUpdateAnimBg="0"/>
      <p:bldP spid="61485" grpId="0" autoUpdateAnimBg="0"/>
      <p:bldP spid="61486" grpId="0" autoUpdateAnimBg="0"/>
      <p:bldP spid="61487" grpId="0" autoUpdateAnimBg="0"/>
      <p:bldP spid="615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9"/>
          <p:cNvGrpSpPr>
            <a:grpSpLocks/>
          </p:cNvGrpSpPr>
          <p:nvPr/>
        </p:nvGrpSpPr>
        <p:grpSpPr bwMode="auto">
          <a:xfrm>
            <a:off x="1143001" y="963614"/>
            <a:ext cx="9783763" cy="739775"/>
            <a:chOff x="0" y="963614"/>
            <a:chExt cx="9783104" cy="739775"/>
          </a:xfrm>
        </p:grpSpPr>
        <p:grpSp>
          <p:nvGrpSpPr>
            <p:cNvPr id="14408" name="Group 9"/>
            <p:cNvGrpSpPr>
              <a:grpSpLocks/>
            </p:cNvGrpSpPr>
            <p:nvPr/>
          </p:nvGrpSpPr>
          <p:grpSpPr bwMode="auto">
            <a:xfrm>
              <a:off x="0" y="963614"/>
              <a:ext cx="9783104" cy="739775"/>
              <a:chOff x="0" y="767"/>
              <a:chExt cx="5689" cy="466"/>
            </a:xfrm>
          </p:grpSpPr>
          <p:sp>
            <p:nvSpPr>
              <p:cNvPr id="14412" name="Text Box 4"/>
              <p:cNvSpPr txBox="1">
                <a:spLocks noChangeArrowheads="1"/>
              </p:cNvSpPr>
              <p:nvPr/>
            </p:nvSpPr>
            <p:spPr bwMode="auto">
              <a:xfrm>
                <a:off x="0" y="767"/>
                <a:ext cx="5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Component name         Material                            Process                       Mass (kg)         End of life</a:t>
                </a:r>
              </a:p>
            </p:txBody>
          </p:sp>
          <p:grpSp>
            <p:nvGrpSpPr>
              <p:cNvPr id="14413" name="Group 11"/>
              <p:cNvGrpSpPr>
                <a:grpSpLocks/>
              </p:cNvGrpSpPr>
              <p:nvPr/>
            </p:nvGrpSpPr>
            <p:grpSpPr bwMode="auto">
              <a:xfrm>
                <a:off x="68" y="1005"/>
                <a:ext cx="5621" cy="228"/>
                <a:chOff x="140" y="2214"/>
                <a:chExt cx="5621" cy="228"/>
              </a:xfrm>
            </p:grpSpPr>
            <p:sp>
              <p:nvSpPr>
                <p:cNvPr id="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5" name="AutoShape 44"/>
                <p:cNvSpPr>
                  <a:spLocks noChangeArrowheads="1"/>
                </p:cNvSpPr>
                <p:nvPr/>
              </p:nvSpPr>
              <p:spPr bwMode="auto">
                <a:xfrm>
                  <a:off x="3982"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419"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0"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21"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grpSp>
        <p:sp>
          <p:nvSpPr>
            <p:cNvPr id="14409" name="Freeform 96"/>
            <p:cNvSpPr>
              <a:spLocks/>
            </p:cNvSpPr>
            <p:nvPr/>
          </p:nvSpPr>
          <p:spPr bwMode="auto">
            <a:xfrm>
              <a:off x="3772282" y="149378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0" name="Freeform 97"/>
            <p:cNvSpPr>
              <a:spLocks/>
            </p:cNvSpPr>
            <p:nvPr/>
          </p:nvSpPr>
          <p:spPr bwMode="auto">
            <a:xfrm>
              <a:off x="6138495" y="147459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411" name="Freeform 98"/>
            <p:cNvSpPr>
              <a:spLocks/>
            </p:cNvSpPr>
            <p:nvPr/>
          </p:nvSpPr>
          <p:spPr bwMode="auto">
            <a:xfrm>
              <a:off x="9473628" y="147473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0" name="Group 106"/>
          <p:cNvGrpSpPr>
            <a:grpSpLocks/>
          </p:cNvGrpSpPr>
          <p:nvPr/>
        </p:nvGrpSpPr>
        <p:grpSpPr bwMode="auto">
          <a:xfrm>
            <a:off x="1260475" y="2578100"/>
            <a:ext cx="9666288" cy="361950"/>
            <a:chOff x="117475" y="1930398"/>
            <a:chExt cx="9665631" cy="361950"/>
          </a:xfrm>
        </p:grpSpPr>
        <p:grpSp>
          <p:nvGrpSpPr>
            <p:cNvPr id="14396" name="Group 41"/>
            <p:cNvGrpSpPr>
              <a:grpSpLocks/>
            </p:cNvGrpSpPr>
            <p:nvPr/>
          </p:nvGrpSpPr>
          <p:grpSpPr bwMode="auto">
            <a:xfrm>
              <a:off x="117475" y="1930398"/>
              <a:ext cx="9665631" cy="361950"/>
              <a:chOff x="140" y="2214"/>
              <a:chExt cx="5621" cy="228"/>
            </a:xfrm>
          </p:grpSpPr>
          <p:sp>
            <p:nvSpPr>
              <p:cNvPr id="112"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3"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4"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5" name="AutoShape 44"/>
              <p:cNvSpPr>
                <a:spLocks noChangeArrowheads="1"/>
              </p:cNvSpPr>
              <p:nvPr/>
            </p:nvSpPr>
            <p:spPr bwMode="auto">
              <a:xfrm>
                <a:off x="3981"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16"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405"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06"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407"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sp>
          <p:nvSpPr>
            <p:cNvPr id="14397" name="Freeform 108"/>
            <p:cNvSpPr>
              <a:spLocks/>
            </p:cNvSpPr>
            <p:nvPr/>
          </p:nvSpPr>
          <p:spPr bwMode="auto">
            <a:xfrm>
              <a:off x="3777029" y="207485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98" name="Freeform 109"/>
            <p:cNvSpPr>
              <a:spLocks/>
            </p:cNvSpPr>
            <p:nvPr/>
          </p:nvSpPr>
          <p:spPr bwMode="auto">
            <a:xfrm>
              <a:off x="6143242" y="205566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99" name="Freeform 110"/>
            <p:cNvSpPr>
              <a:spLocks/>
            </p:cNvSpPr>
            <p:nvPr/>
          </p:nvSpPr>
          <p:spPr bwMode="auto">
            <a:xfrm>
              <a:off x="9478375" y="205580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2" name="Group 105"/>
          <p:cNvGrpSpPr>
            <a:grpSpLocks/>
          </p:cNvGrpSpPr>
          <p:nvPr/>
        </p:nvGrpSpPr>
        <p:grpSpPr bwMode="auto">
          <a:xfrm>
            <a:off x="1260475" y="1954213"/>
            <a:ext cx="9666288" cy="361950"/>
            <a:chOff x="117475" y="1930398"/>
            <a:chExt cx="9665631" cy="361950"/>
          </a:xfrm>
        </p:grpSpPr>
        <p:grpSp>
          <p:nvGrpSpPr>
            <p:cNvPr id="14384" name="Group 41"/>
            <p:cNvGrpSpPr>
              <a:grpSpLocks/>
            </p:cNvGrpSpPr>
            <p:nvPr/>
          </p:nvGrpSpPr>
          <p:grpSpPr bwMode="auto">
            <a:xfrm>
              <a:off x="117475" y="1930398"/>
              <a:ext cx="9665631" cy="361950"/>
              <a:chOff x="140" y="2214"/>
              <a:chExt cx="5621" cy="228"/>
            </a:xfrm>
          </p:grpSpPr>
          <p:sp>
            <p:nvSpPr>
              <p:cNvPr id="61473" name="AutoShape 33"/>
              <p:cNvSpPr>
                <a:spLocks noChangeArrowheads="1"/>
              </p:cNvSpPr>
              <p:nvPr/>
            </p:nvSpPr>
            <p:spPr bwMode="auto">
              <a:xfrm>
                <a:off x="140" y="2220"/>
                <a:ext cx="9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475" name="AutoShape 35"/>
              <p:cNvSpPr>
                <a:spLocks noChangeArrowheads="1"/>
              </p:cNvSpPr>
              <p:nvPr/>
            </p:nvSpPr>
            <p:spPr bwMode="auto">
              <a:xfrm>
                <a:off x="1207" y="2220"/>
                <a:ext cx="12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480" name="AutoShape 40"/>
              <p:cNvSpPr>
                <a:spLocks noChangeArrowheads="1"/>
              </p:cNvSpPr>
              <p:nvPr/>
            </p:nvSpPr>
            <p:spPr bwMode="auto">
              <a:xfrm>
                <a:off x="2598" y="2214"/>
                <a:ext cx="12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484" name="AutoShape 44"/>
              <p:cNvSpPr>
                <a:spLocks noChangeArrowheads="1"/>
              </p:cNvSpPr>
              <p:nvPr/>
            </p:nvSpPr>
            <p:spPr bwMode="auto">
              <a:xfrm>
                <a:off x="3981" y="2214"/>
                <a:ext cx="65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528" name="AutoShape 88"/>
              <p:cNvSpPr>
                <a:spLocks noChangeArrowheads="1"/>
              </p:cNvSpPr>
              <p:nvPr/>
            </p:nvSpPr>
            <p:spPr bwMode="auto">
              <a:xfrm>
                <a:off x="4738" y="2216"/>
                <a:ext cx="102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393" name="AutoShape 37"/>
              <p:cNvSpPr>
                <a:spLocks noChangeArrowheads="1"/>
              </p:cNvSpPr>
              <p:nvPr/>
            </p:nvSpPr>
            <p:spPr bwMode="auto">
              <a:xfrm>
                <a:off x="2212" y="2237"/>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394" name="AutoShape 37"/>
              <p:cNvSpPr>
                <a:spLocks noChangeArrowheads="1"/>
              </p:cNvSpPr>
              <p:nvPr/>
            </p:nvSpPr>
            <p:spPr bwMode="auto">
              <a:xfrm>
                <a:off x="3592" y="2218"/>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sp>
            <p:nvSpPr>
              <p:cNvPr id="14395" name="AutoShape 37"/>
              <p:cNvSpPr>
                <a:spLocks noChangeArrowheads="1"/>
              </p:cNvSpPr>
              <p:nvPr/>
            </p:nvSpPr>
            <p:spPr bwMode="auto">
              <a:xfrm>
                <a:off x="5528" y="2220"/>
                <a:ext cx="207" cy="193"/>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200" b="1">
                  <a:latin typeface="+mn-lt"/>
                </a:endParaRPr>
              </a:p>
            </p:txBody>
          </p:sp>
        </p:grpSp>
        <p:sp>
          <p:nvSpPr>
            <p:cNvPr id="14385" name="Freeform 102"/>
            <p:cNvSpPr>
              <a:spLocks/>
            </p:cNvSpPr>
            <p:nvPr/>
          </p:nvSpPr>
          <p:spPr bwMode="auto">
            <a:xfrm>
              <a:off x="3777029" y="2074855"/>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86" name="Freeform 103"/>
            <p:cNvSpPr>
              <a:spLocks/>
            </p:cNvSpPr>
            <p:nvPr/>
          </p:nvSpPr>
          <p:spPr bwMode="auto">
            <a:xfrm>
              <a:off x="6143242" y="2055661"/>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sp>
          <p:nvSpPr>
            <p:cNvPr id="14387" name="Freeform 104"/>
            <p:cNvSpPr>
              <a:spLocks/>
            </p:cNvSpPr>
            <p:nvPr/>
          </p:nvSpPr>
          <p:spPr bwMode="auto">
            <a:xfrm>
              <a:off x="9478375" y="2055803"/>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sp>
        <p:nvSpPr>
          <p:cNvPr id="14342" name="Rectangle 2"/>
          <p:cNvSpPr>
            <a:spLocks noGrp="1" noChangeArrowheads="1"/>
          </p:cNvSpPr>
          <p:nvPr>
            <p:ph type="title"/>
          </p:nvPr>
        </p:nvSpPr>
        <p:spPr>
          <a:ln w="9525"/>
        </p:spPr>
        <p:txBody>
          <a:bodyPr/>
          <a:lstStyle/>
          <a:p>
            <a:r>
              <a:rPr lang="en-GB" dirty="0">
                <a:latin typeface="+mn-lt"/>
              </a:rPr>
              <a:t>Step 2, add PP &amp; Glass.  Material and process energy / CO</a:t>
            </a:r>
            <a:r>
              <a:rPr lang="en-GB" baseline="-25000" dirty="0">
                <a:latin typeface="+mn-lt"/>
              </a:rPr>
              <a:t>2</a:t>
            </a:r>
          </a:p>
        </p:txBody>
      </p:sp>
      <p:sp>
        <p:nvSpPr>
          <p:cNvPr id="61458" name="Text Box 18"/>
          <p:cNvSpPr txBox="1">
            <a:spLocks noChangeArrowheads="1"/>
          </p:cNvSpPr>
          <p:nvPr/>
        </p:nvSpPr>
        <p:spPr bwMode="auto">
          <a:xfrm>
            <a:off x="1263650" y="1355725"/>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Component 1</a:t>
            </a:r>
          </a:p>
        </p:txBody>
      </p:sp>
      <p:sp>
        <p:nvSpPr>
          <p:cNvPr id="61485" name="Text Box 45"/>
          <p:cNvSpPr txBox="1">
            <a:spLocks noChangeArrowheads="1"/>
          </p:cNvSpPr>
          <p:nvPr/>
        </p:nvSpPr>
        <p:spPr bwMode="auto">
          <a:xfrm>
            <a:off x="3106738" y="137477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Aluminum alloys</a:t>
            </a:r>
          </a:p>
        </p:txBody>
      </p:sp>
      <p:sp>
        <p:nvSpPr>
          <p:cNvPr id="61486" name="Text Box 46"/>
          <p:cNvSpPr txBox="1">
            <a:spLocks noChangeArrowheads="1"/>
          </p:cNvSpPr>
          <p:nvPr/>
        </p:nvSpPr>
        <p:spPr bwMode="auto">
          <a:xfrm>
            <a:off x="5619751" y="1377950"/>
            <a:ext cx="1103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Casting</a:t>
            </a:r>
          </a:p>
        </p:txBody>
      </p:sp>
      <p:sp>
        <p:nvSpPr>
          <p:cNvPr id="61487" name="Text Box 47"/>
          <p:cNvSpPr txBox="1">
            <a:spLocks noChangeArrowheads="1"/>
          </p:cNvSpPr>
          <p:nvPr/>
        </p:nvSpPr>
        <p:spPr bwMode="auto">
          <a:xfrm>
            <a:off x="8058150" y="13557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2.3</a:t>
            </a:r>
          </a:p>
        </p:txBody>
      </p:sp>
      <p:sp>
        <p:nvSpPr>
          <p:cNvPr id="61540" name="Text Box 100"/>
          <p:cNvSpPr txBox="1">
            <a:spLocks noChangeArrowheads="1"/>
          </p:cNvSpPr>
          <p:nvPr/>
        </p:nvSpPr>
        <p:spPr bwMode="auto">
          <a:xfrm>
            <a:off x="9248776" y="1355725"/>
            <a:ext cx="118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Recycle</a:t>
            </a:r>
          </a:p>
        </p:txBody>
      </p:sp>
      <p:sp>
        <p:nvSpPr>
          <p:cNvPr id="61488" name="Text Box 48"/>
          <p:cNvSpPr txBox="1">
            <a:spLocks noChangeArrowheads="1"/>
          </p:cNvSpPr>
          <p:nvPr/>
        </p:nvSpPr>
        <p:spPr bwMode="auto">
          <a:xfrm>
            <a:off x="1333501" y="1987550"/>
            <a:ext cx="897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a:latin typeface="+mn-lt"/>
              </a:rPr>
              <a:t>Component 2                   Polypropylene                                    Polymer molding                                1.85                     Landfill</a:t>
            </a:r>
          </a:p>
        </p:txBody>
      </p:sp>
      <p:sp>
        <p:nvSpPr>
          <p:cNvPr id="61489" name="Text Box 49"/>
          <p:cNvSpPr txBox="1">
            <a:spLocks noChangeArrowheads="1"/>
          </p:cNvSpPr>
          <p:nvPr/>
        </p:nvSpPr>
        <p:spPr bwMode="auto">
          <a:xfrm>
            <a:off x="1319213" y="2600325"/>
            <a:ext cx="8977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400" b="1" i="1" dirty="0">
                <a:latin typeface="+mn-lt"/>
              </a:rPr>
              <a:t>Component 3                    Glass                                                  </a:t>
            </a:r>
            <a:r>
              <a:rPr lang="en-GB" sz="1400" b="1" i="1" dirty="0" err="1">
                <a:latin typeface="+mn-lt"/>
              </a:rPr>
              <a:t>Glass</a:t>
            </a:r>
            <a:r>
              <a:rPr lang="en-GB" sz="1400" b="1" i="1" dirty="0">
                <a:latin typeface="+mn-lt"/>
              </a:rPr>
              <a:t> </a:t>
            </a:r>
            <a:r>
              <a:rPr lang="en-GB" sz="1400" b="1" i="1" dirty="0" err="1">
                <a:latin typeface="+mn-lt"/>
              </a:rPr>
              <a:t>molding</a:t>
            </a:r>
            <a:r>
              <a:rPr lang="en-GB" sz="1400" b="1" i="1" dirty="0">
                <a:latin typeface="+mn-lt"/>
              </a:rPr>
              <a:t>                                         3.7                     Reuse</a:t>
            </a:r>
          </a:p>
        </p:txBody>
      </p:sp>
      <p:grpSp>
        <p:nvGrpSpPr>
          <p:cNvPr id="16" name="Group 115"/>
          <p:cNvGrpSpPr>
            <a:grpSpLocks/>
          </p:cNvGrpSpPr>
          <p:nvPr/>
        </p:nvGrpSpPr>
        <p:grpSpPr bwMode="auto">
          <a:xfrm>
            <a:off x="1673225" y="3359151"/>
            <a:ext cx="8986838" cy="365125"/>
            <a:chOff x="350" y="3456"/>
            <a:chExt cx="5661" cy="230"/>
          </a:xfrm>
        </p:grpSpPr>
        <p:sp>
          <p:nvSpPr>
            <p:cNvPr id="61507" name="AutoShape 67"/>
            <p:cNvSpPr>
              <a:spLocks noChangeArrowheads="1"/>
            </p:cNvSpPr>
            <p:nvPr/>
          </p:nvSpPr>
          <p:spPr bwMode="auto">
            <a:xfrm>
              <a:off x="379" y="3462"/>
              <a:ext cx="148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508" name="AutoShape 68"/>
            <p:cNvSpPr>
              <a:spLocks noChangeArrowheads="1"/>
            </p:cNvSpPr>
            <p:nvPr/>
          </p:nvSpPr>
          <p:spPr bwMode="auto">
            <a:xfrm>
              <a:off x="1971" y="3456"/>
              <a:ext cx="14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61509" name="AutoShape 69"/>
            <p:cNvSpPr>
              <a:spLocks noChangeArrowheads="1"/>
            </p:cNvSpPr>
            <p:nvPr/>
          </p:nvSpPr>
          <p:spPr bwMode="auto">
            <a:xfrm>
              <a:off x="3540" y="3456"/>
              <a:ext cx="81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374" name="Text Box 70"/>
            <p:cNvSpPr txBox="1">
              <a:spLocks noChangeArrowheads="1"/>
            </p:cNvSpPr>
            <p:nvPr/>
          </p:nvSpPr>
          <p:spPr bwMode="auto">
            <a:xfrm>
              <a:off x="350" y="3472"/>
              <a:ext cx="13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Total embodied energy</a:t>
              </a:r>
            </a:p>
          </p:txBody>
        </p:sp>
        <p:sp>
          <p:nvSpPr>
            <p:cNvPr id="14375" name="Text Box 71"/>
            <p:cNvSpPr txBox="1">
              <a:spLocks noChangeArrowheads="1"/>
            </p:cNvSpPr>
            <p:nvPr/>
          </p:nvSpPr>
          <p:spPr bwMode="auto">
            <a:xfrm>
              <a:off x="1990" y="3464"/>
              <a:ext cx="124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Total process energy</a:t>
              </a:r>
            </a:p>
          </p:txBody>
        </p:sp>
        <p:sp>
          <p:nvSpPr>
            <p:cNvPr id="14376" name="Text Box 72"/>
            <p:cNvSpPr txBox="1">
              <a:spLocks noChangeArrowheads="1"/>
            </p:cNvSpPr>
            <p:nvPr/>
          </p:nvSpPr>
          <p:spPr bwMode="auto">
            <a:xfrm>
              <a:off x="3475" y="3464"/>
              <a:ext cx="8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  </a:t>
              </a:r>
              <a:r>
                <a:rPr lang="en-GB" sz="1400" b="1">
                  <a:latin typeface="+mn-lt"/>
                </a:rPr>
                <a:t>Total mass</a:t>
              </a:r>
            </a:p>
          </p:txBody>
        </p:sp>
        <p:sp>
          <p:nvSpPr>
            <p:cNvPr id="61553" name="AutoShape 113"/>
            <p:cNvSpPr>
              <a:spLocks noChangeArrowheads="1"/>
            </p:cNvSpPr>
            <p:nvPr/>
          </p:nvSpPr>
          <p:spPr bwMode="auto">
            <a:xfrm>
              <a:off x="4450" y="3464"/>
              <a:ext cx="156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4378" name="Text Box 114"/>
            <p:cNvSpPr txBox="1">
              <a:spLocks noChangeArrowheads="1"/>
            </p:cNvSpPr>
            <p:nvPr/>
          </p:nvSpPr>
          <p:spPr bwMode="auto">
            <a:xfrm>
              <a:off x="4446" y="3472"/>
              <a:ext cx="13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Total end of life energy</a:t>
              </a:r>
            </a:p>
          </p:txBody>
        </p:sp>
      </p:grpSp>
      <p:grpSp>
        <p:nvGrpSpPr>
          <p:cNvPr id="17" name="Group 78"/>
          <p:cNvGrpSpPr>
            <a:grpSpLocks/>
          </p:cNvGrpSpPr>
          <p:nvPr/>
        </p:nvGrpSpPr>
        <p:grpSpPr bwMode="auto">
          <a:xfrm>
            <a:off x="4724400" y="4038600"/>
            <a:ext cx="3448050" cy="2009775"/>
            <a:chOff x="3228" y="2889"/>
            <a:chExt cx="2004" cy="1266"/>
          </a:xfrm>
        </p:grpSpPr>
        <p:pic>
          <p:nvPicPr>
            <p:cNvPr id="14366"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 y="2889"/>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7" name="Line 1040"/>
            <p:cNvSpPr>
              <a:spLocks noChangeShapeType="1"/>
            </p:cNvSpPr>
            <p:nvPr/>
          </p:nvSpPr>
          <p:spPr bwMode="auto">
            <a:xfrm flipH="1">
              <a:off x="4716" y="3089"/>
              <a:ext cx="6" cy="319"/>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68" name="Line 1040"/>
            <p:cNvSpPr>
              <a:spLocks noChangeShapeType="1"/>
            </p:cNvSpPr>
            <p:nvPr/>
          </p:nvSpPr>
          <p:spPr bwMode="auto">
            <a:xfrm flipH="1">
              <a:off x="3946" y="3089"/>
              <a:ext cx="0" cy="313"/>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69" name="Line 1040"/>
            <p:cNvSpPr>
              <a:spLocks noChangeShapeType="1"/>
            </p:cNvSpPr>
            <p:nvPr/>
          </p:nvSpPr>
          <p:spPr bwMode="auto">
            <a:xfrm flipH="1">
              <a:off x="3694" y="3089"/>
              <a:ext cx="0" cy="265"/>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4370" name="Line 1040"/>
            <p:cNvSpPr>
              <a:spLocks noChangeShapeType="1"/>
            </p:cNvSpPr>
            <p:nvPr/>
          </p:nvSpPr>
          <p:spPr bwMode="auto">
            <a:xfrm flipH="1">
              <a:off x="4966" y="3089"/>
              <a:ext cx="6" cy="319"/>
            </a:xfrm>
            <a:prstGeom prst="line">
              <a:avLst/>
            </a:prstGeom>
            <a:noFill/>
            <a:ln w="38100">
              <a:solidFill>
                <a:srgbClr val="7FC4BC"/>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7" name="Slide Number Placeholder 6">
            <a:extLst>
              <a:ext uri="{FF2B5EF4-FFF2-40B4-BE49-F238E27FC236}">
                <a16:creationId xmlns:a16="http://schemas.microsoft.com/office/drawing/2014/main" id="{93E21B4F-3AC6-4F84-9944-C1A49E918E5C}"/>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212590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8"/>
                                        </p:tgtEl>
                                        <p:attrNameLst>
                                          <p:attrName>style.visibility</p:attrName>
                                        </p:attrNameLst>
                                      </p:cBhvr>
                                      <p:to>
                                        <p:strVal val="visible"/>
                                      </p:to>
                                    </p:set>
                                    <p:animEffect transition="in" filter="wipe(left)">
                                      <p:cBhvr>
                                        <p:cTn id="12" dur="500"/>
                                        <p:tgtEl>
                                          <p:spTgt spid="61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89"/>
                                        </p:tgtEl>
                                        <p:attrNameLst>
                                          <p:attrName>style.visibility</p:attrName>
                                        </p:attrNameLst>
                                      </p:cBhvr>
                                      <p:to>
                                        <p:strVal val="visible"/>
                                      </p:to>
                                    </p:set>
                                    <p:animEffect transition="in" filter="wipe(left)">
                                      <p:cBhvr>
                                        <p:cTn id="22" dur="500"/>
                                        <p:tgtEl>
                                          <p:spTgt spid="614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8" grpId="0" autoUpdateAnimBg="0"/>
      <p:bldP spid="6148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1"/>
          <p:cNvGrpSpPr>
            <a:grpSpLocks/>
          </p:cNvGrpSpPr>
          <p:nvPr/>
        </p:nvGrpSpPr>
        <p:grpSpPr bwMode="auto">
          <a:xfrm>
            <a:off x="7086600" y="3540322"/>
            <a:ext cx="4380217" cy="2554286"/>
            <a:chOff x="1644" y="2811"/>
            <a:chExt cx="2004" cy="1266"/>
          </a:xfrm>
        </p:grpSpPr>
        <p:pic>
          <p:nvPicPr>
            <p:cNvPr id="15374"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 y="2811"/>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Line 1040"/>
            <p:cNvSpPr>
              <a:spLocks noChangeShapeType="1"/>
            </p:cNvSpPr>
            <p:nvPr/>
          </p:nvSpPr>
          <p:spPr bwMode="auto">
            <a:xfrm flipH="1">
              <a:off x="2626" y="3011"/>
              <a:ext cx="0" cy="313"/>
            </a:xfrm>
            <a:prstGeom prst="line">
              <a:avLst/>
            </a:prstGeom>
            <a:noFill/>
            <a:ln w="38100">
              <a:solidFill>
                <a:schemeClr val="accent4"/>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2" name="Group 39"/>
          <p:cNvGrpSpPr>
            <a:grpSpLocks/>
          </p:cNvGrpSpPr>
          <p:nvPr/>
        </p:nvGrpSpPr>
        <p:grpSpPr bwMode="auto">
          <a:xfrm>
            <a:off x="1888626" y="1922541"/>
            <a:ext cx="6191250" cy="361950"/>
            <a:chOff x="2082268" y="2066925"/>
            <a:chExt cx="6191250" cy="361950"/>
          </a:xfrm>
        </p:grpSpPr>
        <p:grpSp>
          <p:nvGrpSpPr>
            <p:cNvPr id="15390" name="Group 15"/>
            <p:cNvGrpSpPr>
              <a:grpSpLocks/>
            </p:cNvGrpSpPr>
            <p:nvPr/>
          </p:nvGrpSpPr>
          <p:grpSpPr bwMode="auto">
            <a:xfrm>
              <a:off x="2082268" y="2066925"/>
              <a:ext cx="6191250" cy="361950"/>
              <a:chOff x="370" y="1032"/>
              <a:chExt cx="3600" cy="228"/>
            </a:xfrm>
          </p:grpSpPr>
          <p:sp>
            <p:nvSpPr>
              <p:cNvPr id="901136" name="AutoShape 16"/>
              <p:cNvSpPr>
                <a:spLocks noChangeArrowheads="1"/>
              </p:cNvSpPr>
              <p:nvPr/>
            </p:nvSpPr>
            <p:spPr bwMode="auto">
              <a:xfrm>
                <a:off x="370" y="1038"/>
                <a:ext cx="108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5393" name="Group 17"/>
              <p:cNvGrpSpPr>
                <a:grpSpLocks/>
              </p:cNvGrpSpPr>
              <p:nvPr/>
            </p:nvGrpSpPr>
            <p:grpSpPr bwMode="auto">
              <a:xfrm>
                <a:off x="1600" y="1038"/>
                <a:ext cx="1440" cy="222"/>
                <a:chOff x="1608" y="900"/>
                <a:chExt cx="1440" cy="222"/>
              </a:xfrm>
            </p:grpSpPr>
            <p:sp>
              <p:nvSpPr>
                <p:cNvPr id="901138" name="AutoShape 18"/>
                <p:cNvSpPr>
                  <a:spLocks noChangeArrowheads="1"/>
                </p:cNvSpPr>
                <p:nvPr/>
              </p:nvSpPr>
              <p:spPr bwMode="auto">
                <a:xfrm>
                  <a:off x="1608" y="900"/>
                  <a:ext cx="144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96" name="AutoShape 20"/>
                <p:cNvSpPr>
                  <a:spLocks noChangeArrowheads="1"/>
                </p:cNvSpPr>
                <p:nvPr/>
              </p:nvSpPr>
              <p:spPr bwMode="auto">
                <a:xfrm>
                  <a:off x="2802" y="935"/>
                  <a:ext cx="192" cy="161"/>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grpSp>
          <p:sp>
            <p:nvSpPr>
              <p:cNvPr id="901142" name="AutoShape 22"/>
              <p:cNvSpPr>
                <a:spLocks noChangeArrowheads="1"/>
              </p:cNvSpPr>
              <p:nvPr/>
            </p:nvSpPr>
            <p:spPr bwMode="auto">
              <a:xfrm>
                <a:off x="3220" y="1032"/>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15391" name="Freeform 38"/>
            <p:cNvSpPr>
              <a:spLocks/>
            </p:cNvSpPr>
            <p:nvPr/>
          </p:nvSpPr>
          <p:spPr bwMode="auto">
            <a:xfrm>
              <a:off x="6320073" y="2229606"/>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5363" name="Group 2"/>
          <p:cNvGrpSpPr>
            <a:grpSpLocks/>
          </p:cNvGrpSpPr>
          <p:nvPr/>
        </p:nvGrpSpPr>
        <p:grpSpPr bwMode="auto">
          <a:xfrm>
            <a:off x="1877514" y="1370091"/>
            <a:ext cx="6191250" cy="361950"/>
            <a:chOff x="370" y="1032"/>
            <a:chExt cx="3600" cy="228"/>
          </a:xfrm>
        </p:grpSpPr>
        <p:sp>
          <p:nvSpPr>
            <p:cNvPr id="901123" name="AutoShape 3"/>
            <p:cNvSpPr>
              <a:spLocks noChangeArrowheads="1"/>
            </p:cNvSpPr>
            <p:nvPr/>
          </p:nvSpPr>
          <p:spPr bwMode="auto">
            <a:xfrm>
              <a:off x="370" y="1038"/>
              <a:ext cx="108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5386" name="Group 4"/>
            <p:cNvGrpSpPr>
              <a:grpSpLocks/>
            </p:cNvGrpSpPr>
            <p:nvPr/>
          </p:nvGrpSpPr>
          <p:grpSpPr bwMode="auto">
            <a:xfrm>
              <a:off x="1600" y="1038"/>
              <a:ext cx="1440" cy="222"/>
              <a:chOff x="1608" y="900"/>
              <a:chExt cx="1440" cy="222"/>
            </a:xfrm>
          </p:grpSpPr>
          <p:sp>
            <p:nvSpPr>
              <p:cNvPr id="901125" name="AutoShape 5"/>
              <p:cNvSpPr>
                <a:spLocks noChangeArrowheads="1"/>
              </p:cNvSpPr>
              <p:nvPr/>
            </p:nvSpPr>
            <p:spPr bwMode="auto">
              <a:xfrm>
                <a:off x="1608" y="900"/>
                <a:ext cx="144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89" name="AutoShape 7"/>
              <p:cNvSpPr>
                <a:spLocks noChangeArrowheads="1"/>
              </p:cNvSpPr>
              <p:nvPr/>
            </p:nvSpPr>
            <p:spPr bwMode="auto">
              <a:xfrm>
                <a:off x="2802" y="928"/>
                <a:ext cx="192" cy="161"/>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grpSp>
        <p:sp>
          <p:nvSpPr>
            <p:cNvPr id="901129" name="AutoShape 9"/>
            <p:cNvSpPr>
              <a:spLocks noChangeArrowheads="1"/>
            </p:cNvSpPr>
            <p:nvPr/>
          </p:nvSpPr>
          <p:spPr bwMode="auto">
            <a:xfrm>
              <a:off x="3220" y="1032"/>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15364" name="Rectangle 10"/>
          <p:cNvSpPr>
            <a:spLocks noGrp="1" noChangeArrowheads="1"/>
          </p:cNvSpPr>
          <p:nvPr>
            <p:ph type="title"/>
          </p:nvPr>
        </p:nvSpPr>
        <p:spPr>
          <a:ln w="9525"/>
        </p:spPr>
        <p:txBody>
          <a:bodyPr/>
          <a:lstStyle/>
          <a:p>
            <a:r>
              <a:rPr lang="en-GB" dirty="0">
                <a:latin typeface="+mn-lt"/>
              </a:rPr>
              <a:t>Step 3. Transport</a:t>
            </a:r>
          </a:p>
        </p:txBody>
      </p:sp>
      <p:sp>
        <p:nvSpPr>
          <p:cNvPr id="15365" name="Text Box 11"/>
          <p:cNvSpPr txBox="1">
            <a:spLocks noChangeArrowheads="1"/>
          </p:cNvSpPr>
          <p:nvPr/>
        </p:nvSpPr>
        <p:spPr bwMode="auto">
          <a:xfrm>
            <a:off x="1785440" y="939880"/>
            <a:ext cx="6249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b="1">
                <a:latin typeface="+mn-lt"/>
              </a:rPr>
              <a:t>Transport stage         Transport type          Distance (km)</a:t>
            </a:r>
          </a:p>
        </p:txBody>
      </p:sp>
      <p:sp>
        <p:nvSpPr>
          <p:cNvPr id="901132" name="Text Box 12"/>
          <p:cNvSpPr txBox="1">
            <a:spLocks noChangeArrowheads="1"/>
          </p:cNvSpPr>
          <p:nvPr/>
        </p:nvSpPr>
        <p:spPr bwMode="auto">
          <a:xfrm>
            <a:off x="2322015" y="1360566"/>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901133" name="Text Box 13"/>
          <p:cNvSpPr txBox="1">
            <a:spLocks noChangeArrowheads="1"/>
          </p:cNvSpPr>
          <p:nvPr/>
        </p:nvSpPr>
        <p:spPr bwMode="auto">
          <a:xfrm>
            <a:off x="4003970" y="1379616"/>
            <a:ext cx="231219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Truck 3.5-7.5t, EURO 5</a:t>
            </a:r>
          </a:p>
        </p:txBody>
      </p:sp>
      <p:sp>
        <p:nvSpPr>
          <p:cNvPr id="901134" name="Text Box 14"/>
          <p:cNvSpPr txBox="1">
            <a:spLocks noChangeArrowheads="1"/>
          </p:cNvSpPr>
          <p:nvPr/>
        </p:nvSpPr>
        <p:spPr bwMode="auto">
          <a:xfrm>
            <a:off x="7037723" y="1370091"/>
            <a:ext cx="81087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350</a:t>
            </a:r>
          </a:p>
        </p:txBody>
      </p:sp>
      <p:sp>
        <p:nvSpPr>
          <p:cNvPr id="901143" name="Text Box 23"/>
          <p:cNvSpPr txBox="1">
            <a:spLocks noChangeArrowheads="1"/>
          </p:cNvSpPr>
          <p:nvPr/>
        </p:nvSpPr>
        <p:spPr bwMode="auto">
          <a:xfrm>
            <a:off x="2290264" y="1913016"/>
            <a:ext cx="577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Stage 2                        Sea, bulk carrier                                  12 000</a:t>
            </a:r>
          </a:p>
        </p:txBody>
      </p:sp>
      <p:grpSp>
        <p:nvGrpSpPr>
          <p:cNvPr id="9" name="Group 30"/>
          <p:cNvGrpSpPr>
            <a:grpSpLocks/>
          </p:cNvGrpSpPr>
          <p:nvPr/>
        </p:nvGrpSpPr>
        <p:grpSpPr bwMode="auto">
          <a:xfrm>
            <a:off x="6755901" y="2468641"/>
            <a:ext cx="2857500" cy="927100"/>
            <a:chOff x="3646" y="1646"/>
            <a:chExt cx="1662" cy="584"/>
          </a:xfrm>
        </p:grpSpPr>
        <p:sp>
          <p:nvSpPr>
            <p:cNvPr id="901151" name="AutoShape 31"/>
            <p:cNvSpPr>
              <a:spLocks noChangeArrowheads="1"/>
            </p:cNvSpPr>
            <p:nvPr/>
          </p:nvSpPr>
          <p:spPr bwMode="auto">
            <a:xfrm>
              <a:off x="3659" y="2008"/>
              <a:ext cx="130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901152" name="AutoShape 32"/>
            <p:cNvSpPr>
              <a:spLocks noChangeArrowheads="1"/>
            </p:cNvSpPr>
            <p:nvPr/>
          </p:nvSpPr>
          <p:spPr bwMode="auto">
            <a:xfrm>
              <a:off x="3668" y="1646"/>
              <a:ext cx="130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5378" name="Text Box 33"/>
            <p:cNvSpPr txBox="1">
              <a:spLocks noChangeArrowheads="1"/>
            </p:cNvSpPr>
            <p:nvPr/>
          </p:nvSpPr>
          <p:spPr bwMode="auto">
            <a:xfrm>
              <a:off x="3712" y="1646"/>
              <a:ext cx="10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 energy</a:t>
              </a:r>
            </a:p>
          </p:txBody>
        </p:sp>
        <p:sp>
          <p:nvSpPr>
            <p:cNvPr id="15379" name="Text Box 34"/>
            <p:cNvSpPr txBox="1">
              <a:spLocks noChangeArrowheads="1"/>
            </p:cNvSpPr>
            <p:nvPr/>
          </p:nvSpPr>
          <p:spPr bwMode="auto">
            <a:xfrm>
              <a:off x="3646" y="1991"/>
              <a:ext cx="16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Transport CO</a:t>
              </a:r>
              <a:r>
                <a:rPr lang="en-GB" sz="1600" b="1" baseline="-25000" dirty="0">
                  <a:latin typeface="+mn-lt"/>
                </a:rPr>
                <a:t>2 </a:t>
              </a:r>
              <a:r>
                <a:rPr lang="en-GB" sz="1600" b="1" baseline="-25000" dirty="0" err="1">
                  <a:latin typeface="+mn-lt"/>
                </a:rPr>
                <a:t>Eq</a:t>
              </a:r>
              <a:endParaRPr lang="en-GB" sz="1600" b="1" baseline="-25000" dirty="0">
                <a:latin typeface="+mn-lt"/>
              </a:endParaRPr>
            </a:p>
          </p:txBody>
        </p:sp>
      </p:grpSp>
      <p:sp>
        <p:nvSpPr>
          <p:cNvPr id="15373" name="Freeform 37"/>
          <p:cNvSpPr>
            <a:spLocks/>
          </p:cNvSpPr>
          <p:nvPr/>
        </p:nvSpPr>
        <p:spPr bwMode="auto">
          <a:xfrm>
            <a:off x="6119315" y="1528841"/>
            <a:ext cx="192087" cy="90488"/>
          </a:xfrm>
          <a:custGeom>
            <a:avLst/>
            <a:gdLst>
              <a:gd name="T0" fmla="*/ 0 w 190608"/>
              <a:gd name="T1" fmla="*/ 2616 h 90152"/>
              <a:gd name="T2" fmla="*/ 100952 w 190608"/>
              <a:gd name="T3" fmla="*/ 91504 h 90152"/>
              <a:gd name="T4" fmla="*/ 196593 w 190608"/>
              <a:gd name="T5" fmla="*/ 0 h 90152"/>
              <a:gd name="T6" fmla="*/ 0 w 190608"/>
              <a:gd name="T7" fmla="*/ 261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nvGrpSpPr>
          <p:cNvPr id="8" name="Group 7">
            <a:extLst>
              <a:ext uri="{FF2B5EF4-FFF2-40B4-BE49-F238E27FC236}">
                <a16:creationId xmlns:a16="http://schemas.microsoft.com/office/drawing/2014/main" id="{16D135F1-B0AC-9204-786E-1C91D27A3957}"/>
              </a:ext>
            </a:extLst>
          </p:cNvPr>
          <p:cNvGrpSpPr/>
          <p:nvPr/>
        </p:nvGrpSpPr>
        <p:grpSpPr>
          <a:xfrm>
            <a:off x="1274661" y="1619494"/>
            <a:ext cx="5276453" cy="4069784"/>
            <a:chOff x="1274661" y="1619494"/>
            <a:chExt cx="5276453" cy="4069784"/>
          </a:xfrm>
        </p:grpSpPr>
        <p:pic>
          <p:nvPicPr>
            <p:cNvPr id="5" name="Picture 4">
              <a:extLst>
                <a:ext uri="{FF2B5EF4-FFF2-40B4-BE49-F238E27FC236}">
                  <a16:creationId xmlns:a16="http://schemas.microsoft.com/office/drawing/2014/main" id="{08228645-0C7C-1A38-54B5-7C5DD495230E}"/>
                </a:ext>
              </a:extLst>
            </p:cNvPr>
            <p:cNvPicPr>
              <a:picLocks noChangeAspect="1"/>
            </p:cNvPicPr>
            <p:nvPr/>
          </p:nvPicPr>
          <p:blipFill>
            <a:blip r:embed="rId4"/>
            <a:stretch>
              <a:fillRect/>
            </a:stretch>
          </p:blipFill>
          <p:spPr>
            <a:xfrm>
              <a:off x="3807914" y="2511072"/>
              <a:ext cx="2743200" cy="3178206"/>
            </a:xfrm>
            <a:prstGeom prst="rect">
              <a:avLst/>
            </a:prstGeom>
            <a:ln>
              <a:solidFill>
                <a:schemeClr val="tx1"/>
              </a:solidFill>
            </a:ln>
          </p:spPr>
        </p:pic>
        <p:grpSp>
          <p:nvGrpSpPr>
            <p:cNvPr id="15380" name="Group 25"/>
            <p:cNvGrpSpPr>
              <a:grpSpLocks/>
            </p:cNvGrpSpPr>
            <p:nvPr/>
          </p:nvGrpSpPr>
          <p:grpSpPr bwMode="auto">
            <a:xfrm>
              <a:off x="3762070" y="1619494"/>
              <a:ext cx="2625683" cy="1979613"/>
              <a:chOff x="1788" y="131"/>
              <a:chExt cx="1527" cy="1247"/>
            </a:xfrm>
          </p:grpSpPr>
          <p:sp>
            <p:nvSpPr>
              <p:cNvPr id="15384" name="Line 28"/>
              <p:cNvSpPr>
                <a:spLocks noChangeShapeType="1"/>
              </p:cNvSpPr>
              <p:nvPr/>
            </p:nvSpPr>
            <p:spPr bwMode="auto">
              <a:xfrm>
                <a:off x="3217" y="131"/>
                <a:ext cx="0" cy="567"/>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15383" name="Rectangle 27"/>
              <p:cNvSpPr>
                <a:spLocks noChangeArrowheads="1"/>
              </p:cNvSpPr>
              <p:nvPr/>
            </p:nvSpPr>
            <p:spPr bwMode="auto">
              <a:xfrm>
                <a:off x="1788" y="1201"/>
                <a:ext cx="1527" cy="17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dirty="0">
                  <a:latin typeface="+mn-lt"/>
                </a:endParaRPr>
              </a:p>
            </p:txBody>
          </p:sp>
        </p:grpSp>
        <p:sp>
          <p:nvSpPr>
            <p:cNvPr id="15381" name="Rectangle 29"/>
            <p:cNvSpPr>
              <a:spLocks noChangeArrowheads="1"/>
            </p:cNvSpPr>
            <p:nvPr/>
          </p:nvSpPr>
          <p:spPr bwMode="auto">
            <a:xfrm>
              <a:off x="1274661" y="3711581"/>
              <a:ext cx="2857500" cy="10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600" b="1" i="1" dirty="0">
                  <a:latin typeface="+mn-lt"/>
                </a:rPr>
                <a:t>Table of transport types:</a:t>
              </a:r>
            </a:p>
            <a:p>
              <a:pPr algn="ctr">
                <a:spcBef>
                  <a:spcPts val="0"/>
                </a:spcBef>
                <a:spcAft>
                  <a:spcPts val="0"/>
                </a:spcAft>
                <a:buClr>
                  <a:srgbClr val="009B9B"/>
                </a:buClr>
                <a:buSzPct val="80000"/>
                <a:buFont typeface="Wingdings" panose="05000000000000000000" pitchFamily="2" charset="2"/>
                <a:buNone/>
              </a:pPr>
              <a:r>
                <a:rPr lang="en-GB" sz="1600" b="1" i="1" dirty="0">
                  <a:latin typeface="+mn-lt"/>
                </a:rPr>
                <a:t> MJ / tonne.km</a:t>
              </a:r>
            </a:p>
            <a:p>
              <a:pPr algn="ctr">
                <a:spcBef>
                  <a:spcPts val="0"/>
                </a:spcBef>
                <a:spcAft>
                  <a:spcPts val="0"/>
                </a:spcAft>
                <a:buClr>
                  <a:srgbClr val="009B9B"/>
                </a:buClr>
                <a:buSzPct val="80000"/>
                <a:buFont typeface="Wingdings" panose="05000000000000000000" pitchFamily="2" charset="2"/>
                <a:buNone/>
              </a:pPr>
              <a:r>
                <a:rPr lang="en-GB" sz="1600" b="1" i="1" dirty="0">
                  <a:latin typeface="+mn-lt"/>
                </a:rPr>
                <a:t>CO</a:t>
              </a:r>
              <a:r>
                <a:rPr lang="en-GB" sz="1600" b="1" i="1" baseline="-25000" dirty="0">
                  <a:latin typeface="+mn-lt"/>
                </a:rPr>
                <a:t>2</a:t>
              </a:r>
              <a:r>
                <a:rPr lang="en-GB" sz="1600" b="1" i="1" dirty="0">
                  <a:latin typeface="+mn-lt"/>
                </a:rPr>
                <a:t> / tonne.km</a:t>
              </a:r>
            </a:p>
          </p:txBody>
        </p:sp>
      </p:grpSp>
      <p:sp>
        <p:nvSpPr>
          <p:cNvPr id="3" name="Slide Number Placeholder 2">
            <a:extLst>
              <a:ext uri="{FF2B5EF4-FFF2-40B4-BE49-F238E27FC236}">
                <a16:creationId xmlns:a16="http://schemas.microsoft.com/office/drawing/2014/main" id="{5E185ABE-26D6-47FE-80C9-9404A9E1EFDF}"/>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157493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32"/>
                                        </p:tgtEl>
                                        <p:attrNameLst>
                                          <p:attrName>style.visibility</p:attrName>
                                        </p:attrNameLst>
                                      </p:cBhvr>
                                      <p:to>
                                        <p:strVal val="visible"/>
                                      </p:to>
                                    </p:set>
                                    <p:animEffect transition="in" filter="wipe(left)">
                                      <p:cBhvr>
                                        <p:cTn id="7" dur="500"/>
                                        <p:tgtEl>
                                          <p:spTgt spid="9011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1133"/>
                                        </p:tgtEl>
                                        <p:attrNameLst>
                                          <p:attrName>style.visibility</p:attrName>
                                        </p:attrNameLst>
                                      </p:cBhvr>
                                      <p:to>
                                        <p:strVal val="visible"/>
                                      </p:to>
                                    </p:set>
                                    <p:animEffect transition="in" filter="wipe(left)">
                                      <p:cBhvr>
                                        <p:cTn id="16" dur="500"/>
                                        <p:tgtEl>
                                          <p:spTgt spid="9011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01134"/>
                                        </p:tgtEl>
                                        <p:attrNameLst>
                                          <p:attrName>style.visibility</p:attrName>
                                        </p:attrNameLst>
                                      </p:cBhvr>
                                      <p:to>
                                        <p:strVal val="visible"/>
                                      </p:to>
                                    </p:set>
                                    <p:animEffect transition="in" filter="wipe(left)">
                                      <p:cBhvr>
                                        <p:cTn id="21" dur="500"/>
                                        <p:tgtEl>
                                          <p:spTgt spid="9011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01143"/>
                                        </p:tgtEl>
                                        <p:attrNameLst>
                                          <p:attrName>style.visibility</p:attrName>
                                        </p:attrNameLst>
                                      </p:cBhvr>
                                      <p:to>
                                        <p:strVal val="visible"/>
                                      </p:to>
                                    </p:set>
                                    <p:animEffect transition="in" filter="wipe(left)">
                                      <p:cBhvr>
                                        <p:cTn id="31" dur="500"/>
                                        <p:tgtEl>
                                          <p:spTgt spid="9011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2" grpId="0" autoUpdateAnimBg="0"/>
      <p:bldP spid="901133" grpId="0" autoUpdateAnimBg="0"/>
      <p:bldP spid="901134" grpId="0" autoUpdateAnimBg="0"/>
      <p:bldP spid="90114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9525"/>
        </p:spPr>
        <p:txBody>
          <a:bodyPr/>
          <a:lstStyle/>
          <a:p>
            <a:r>
              <a:rPr lang="en-GB" dirty="0">
                <a:latin typeface="+mn-lt"/>
              </a:rPr>
              <a:t>Step 4. Use phase – static mode</a:t>
            </a:r>
          </a:p>
        </p:txBody>
      </p:sp>
      <p:sp>
        <p:nvSpPr>
          <p:cNvPr id="903173" name="AutoShape 5"/>
          <p:cNvSpPr>
            <a:spLocks noChangeArrowheads="1"/>
          </p:cNvSpPr>
          <p:nvPr/>
        </p:nvSpPr>
        <p:spPr bwMode="auto">
          <a:xfrm>
            <a:off x="4678363" y="1317626"/>
            <a:ext cx="3949700"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nvGrpSpPr>
          <p:cNvPr id="16388" name="Group 4"/>
          <p:cNvGrpSpPr>
            <a:grpSpLocks/>
          </p:cNvGrpSpPr>
          <p:nvPr/>
        </p:nvGrpSpPr>
        <p:grpSpPr bwMode="auto">
          <a:xfrm>
            <a:off x="4686301" y="1936750"/>
            <a:ext cx="2798763" cy="355600"/>
            <a:chOff x="2060" y="1604"/>
            <a:chExt cx="1628" cy="224"/>
          </a:xfrm>
        </p:grpSpPr>
        <p:sp>
          <p:nvSpPr>
            <p:cNvPr id="903178" name="AutoShape 10"/>
            <p:cNvSpPr>
              <a:spLocks noChangeArrowheads="1"/>
            </p:cNvSpPr>
            <p:nvPr/>
          </p:nvSpPr>
          <p:spPr bwMode="auto">
            <a:xfrm>
              <a:off x="2922" y="1604"/>
              <a:ext cx="76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903179" name="AutoShape 11"/>
            <p:cNvSpPr>
              <a:spLocks noChangeArrowheads="1"/>
            </p:cNvSpPr>
            <p:nvPr/>
          </p:nvSpPr>
          <p:spPr bwMode="auto">
            <a:xfrm>
              <a:off x="2060" y="1606"/>
              <a:ext cx="75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903183" name="AutoShape 15"/>
          <p:cNvSpPr>
            <a:spLocks noChangeArrowheads="1"/>
          </p:cNvSpPr>
          <p:nvPr/>
        </p:nvSpPr>
        <p:spPr bwMode="auto">
          <a:xfrm>
            <a:off x="4686300" y="2498726"/>
            <a:ext cx="1289050"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90" name="AutoShape 16"/>
          <p:cNvSpPr>
            <a:spLocks noChangeArrowheads="1"/>
          </p:cNvSpPr>
          <p:nvPr/>
        </p:nvSpPr>
        <p:spPr bwMode="auto">
          <a:xfrm>
            <a:off x="2632075" y="811213"/>
            <a:ext cx="204788" cy="3857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6391" name="Text Box 19"/>
          <p:cNvSpPr txBox="1">
            <a:spLocks noChangeArrowheads="1"/>
          </p:cNvSpPr>
          <p:nvPr/>
        </p:nvSpPr>
        <p:spPr bwMode="auto">
          <a:xfrm>
            <a:off x="1892301" y="1320800"/>
            <a:ext cx="294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a:latin typeface="+mn-lt"/>
              </a:rPr>
              <a:t>Energy input and output</a:t>
            </a:r>
          </a:p>
        </p:txBody>
      </p:sp>
      <p:sp>
        <p:nvSpPr>
          <p:cNvPr id="903189" name="AutoShape 21"/>
          <p:cNvSpPr>
            <a:spLocks noChangeArrowheads="1"/>
          </p:cNvSpPr>
          <p:nvPr/>
        </p:nvSpPr>
        <p:spPr bwMode="auto">
          <a:xfrm>
            <a:off x="4699000" y="3086101"/>
            <a:ext cx="1290638" cy="352425"/>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93" name="Text Box 22"/>
          <p:cNvSpPr txBox="1">
            <a:spLocks noChangeArrowheads="1"/>
          </p:cNvSpPr>
          <p:nvPr/>
        </p:nvSpPr>
        <p:spPr bwMode="auto">
          <a:xfrm>
            <a:off x="1892300" y="191452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Power rating</a:t>
            </a:r>
          </a:p>
        </p:txBody>
      </p:sp>
      <p:sp>
        <p:nvSpPr>
          <p:cNvPr id="16394" name="Text Box 23"/>
          <p:cNvSpPr txBox="1">
            <a:spLocks noChangeArrowheads="1"/>
          </p:cNvSpPr>
          <p:nvPr/>
        </p:nvSpPr>
        <p:spPr bwMode="auto">
          <a:xfrm>
            <a:off x="1892301" y="2536825"/>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Usage</a:t>
            </a:r>
          </a:p>
        </p:txBody>
      </p:sp>
      <p:sp>
        <p:nvSpPr>
          <p:cNvPr id="16395" name="Text Box 24"/>
          <p:cNvSpPr txBox="1">
            <a:spLocks noChangeArrowheads="1"/>
          </p:cNvSpPr>
          <p:nvPr/>
        </p:nvSpPr>
        <p:spPr bwMode="auto">
          <a:xfrm>
            <a:off x="1892301" y="3140075"/>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Usage</a:t>
            </a:r>
          </a:p>
        </p:txBody>
      </p:sp>
      <p:sp>
        <p:nvSpPr>
          <p:cNvPr id="903194" name="Text Box 26"/>
          <p:cNvSpPr txBox="1">
            <a:spLocks noChangeArrowheads="1"/>
          </p:cNvSpPr>
          <p:nvPr/>
        </p:nvSpPr>
        <p:spPr bwMode="auto">
          <a:xfrm>
            <a:off x="4905376" y="1355725"/>
            <a:ext cx="2600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Electric to mechanical</a:t>
            </a:r>
          </a:p>
        </p:txBody>
      </p:sp>
      <p:sp>
        <p:nvSpPr>
          <p:cNvPr id="16397" name="Rectangle 27"/>
          <p:cNvSpPr>
            <a:spLocks noChangeArrowheads="1"/>
          </p:cNvSpPr>
          <p:nvPr/>
        </p:nvSpPr>
        <p:spPr bwMode="auto">
          <a:xfrm>
            <a:off x="6067426" y="2552701"/>
            <a:ext cx="1338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days per year</a:t>
            </a:r>
          </a:p>
        </p:txBody>
      </p:sp>
      <p:sp>
        <p:nvSpPr>
          <p:cNvPr id="16398" name="Rectangle 28"/>
          <p:cNvSpPr>
            <a:spLocks noChangeArrowheads="1"/>
          </p:cNvSpPr>
          <p:nvPr/>
        </p:nvSpPr>
        <p:spPr bwMode="auto">
          <a:xfrm>
            <a:off x="6080126" y="3130551"/>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hours per day</a:t>
            </a:r>
          </a:p>
        </p:txBody>
      </p:sp>
      <p:grpSp>
        <p:nvGrpSpPr>
          <p:cNvPr id="3" name="Group 29"/>
          <p:cNvGrpSpPr>
            <a:grpSpLocks/>
          </p:cNvGrpSpPr>
          <p:nvPr/>
        </p:nvGrpSpPr>
        <p:grpSpPr bwMode="auto">
          <a:xfrm>
            <a:off x="5057775" y="1978025"/>
            <a:ext cx="2255838" cy="336550"/>
            <a:chOff x="2276" y="1708"/>
            <a:chExt cx="1312" cy="212"/>
          </a:xfrm>
        </p:grpSpPr>
        <p:sp>
          <p:nvSpPr>
            <p:cNvPr id="16425" name="Text Box 30"/>
            <p:cNvSpPr txBox="1">
              <a:spLocks noChangeArrowheads="1"/>
            </p:cNvSpPr>
            <p:nvPr/>
          </p:nvSpPr>
          <p:spPr bwMode="auto">
            <a:xfrm>
              <a:off x="2276" y="1708"/>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1.2</a:t>
              </a:r>
            </a:p>
          </p:txBody>
        </p:sp>
        <p:sp>
          <p:nvSpPr>
            <p:cNvPr id="16426" name="Text Box 31"/>
            <p:cNvSpPr txBox="1">
              <a:spLocks noChangeArrowheads="1"/>
            </p:cNvSpPr>
            <p:nvPr/>
          </p:nvSpPr>
          <p:spPr bwMode="auto">
            <a:xfrm>
              <a:off x="3084" y="1708"/>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kW</a:t>
              </a:r>
            </a:p>
          </p:txBody>
        </p:sp>
      </p:grpSp>
      <p:grpSp>
        <p:nvGrpSpPr>
          <p:cNvPr id="4" name="Group 32"/>
          <p:cNvGrpSpPr>
            <a:grpSpLocks/>
          </p:cNvGrpSpPr>
          <p:nvPr/>
        </p:nvGrpSpPr>
        <p:grpSpPr bwMode="auto">
          <a:xfrm>
            <a:off x="5002213" y="2536826"/>
            <a:ext cx="908050" cy="930275"/>
            <a:chOff x="2244" y="2060"/>
            <a:chExt cx="528" cy="586"/>
          </a:xfrm>
        </p:grpSpPr>
        <p:sp>
          <p:nvSpPr>
            <p:cNvPr id="16423" name="Text Box 33"/>
            <p:cNvSpPr txBox="1">
              <a:spLocks noChangeArrowheads="1"/>
            </p:cNvSpPr>
            <p:nvPr/>
          </p:nvSpPr>
          <p:spPr bwMode="auto">
            <a:xfrm>
              <a:off x="2244" y="2060"/>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365</a:t>
              </a:r>
            </a:p>
          </p:txBody>
        </p:sp>
        <p:sp>
          <p:nvSpPr>
            <p:cNvPr id="16424" name="Text Box 34"/>
            <p:cNvSpPr txBox="1">
              <a:spLocks noChangeArrowheads="1"/>
            </p:cNvSpPr>
            <p:nvPr/>
          </p:nvSpPr>
          <p:spPr bwMode="auto">
            <a:xfrm>
              <a:off x="2268" y="2434"/>
              <a:ext cx="5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0.5</a:t>
              </a:r>
            </a:p>
          </p:txBody>
        </p:sp>
      </p:grpSp>
      <p:grpSp>
        <p:nvGrpSpPr>
          <p:cNvPr id="6" name="Group 50"/>
          <p:cNvGrpSpPr>
            <a:grpSpLocks/>
          </p:cNvGrpSpPr>
          <p:nvPr/>
        </p:nvGrpSpPr>
        <p:grpSpPr bwMode="auto">
          <a:xfrm>
            <a:off x="4711702" y="3660573"/>
            <a:ext cx="1735340" cy="762571"/>
            <a:chOff x="1160" y="3944"/>
            <a:chExt cx="2488" cy="222"/>
          </a:xfrm>
        </p:grpSpPr>
        <p:sp>
          <p:nvSpPr>
            <p:cNvPr id="903219" name="AutoShape 51"/>
            <p:cNvSpPr>
              <a:spLocks noChangeArrowheads="1"/>
            </p:cNvSpPr>
            <p:nvPr/>
          </p:nvSpPr>
          <p:spPr bwMode="auto">
            <a:xfrm>
              <a:off x="1160" y="3944"/>
              <a:ext cx="248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419" name="Text Box 52"/>
            <p:cNvSpPr txBox="1">
              <a:spLocks noChangeArrowheads="1"/>
            </p:cNvSpPr>
            <p:nvPr/>
          </p:nvSpPr>
          <p:spPr bwMode="auto">
            <a:xfrm>
              <a:off x="1219" y="3947"/>
              <a:ext cx="24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buClr>
                  <a:srgbClr val="009B9B"/>
                </a:buClr>
                <a:buSzPct val="80000"/>
                <a:buFont typeface="Wingdings" panose="05000000000000000000" pitchFamily="2" charset="2"/>
                <a:buNone/>
              </a:pPr>
              <a:r>
                <a:rPr lang="en-GB" dirty="0">
                  <a:latin typeface="+mn-lt"/>
                </a:rPr>
                <a:t>Total energy or </a:t>
              </a:r>
            </a:p>
            <a:p>
              <a:pPr>
                <a:spcBef>
                  <a:spcPts val="0"/>
                </a:spcBef>
                <a:spcAft>
                  <a:spcPts val="0"/>
                </a:spcAft>
                <a:buClr>
                  <a:srgbClr val="009B9B"/>
                </a:buClr>
                <a:buSzPct val="80000"/>
                <a:buFont typeface="Wingdings" panose="05000000000000000000" pitchFamily="2" charset="2"/>
                <a:buNone/>
              </a:pPr>
              <a:r>
                <a:rPr lang="en-GB" dirty="0">
                  <a:latin typeface="+mn-lt"/>
                </a:rPr>
                <a:t>CO</a:t>
              </a:r>
              <a:r>
                <a:rPr lang="en-GB" baseline="-25000" dirty="0">
                  <a:latin typeface="+mn-lt"/>
                </a:rPr>
                <a:t>2 </a:t>
              </a:r>
              <a:r>
                <a:rPr lang="en-GB" baseline="-25000" dirty="0" err="1">
                  <a:latin typeface="+mn-lt"/>
                </a:rPr>
                <a:t>Eq</a:t>
              </a:r>
              <a:r>
                <a:rPr lang="en-GB" dirty="0">
                  <a:latin typeface="+mn-lt"/>
                </a:rPr>
                <a:t> for use</a:t>
              </a:r>
            </a:p>
          </p:txBody>
        </p:sp>
      </p:grpSp>
      <p:grpSp>
        <p:nvGrpSpPr>
          <p:cNvPr id="7" name="Group 36"/>
          <p:cNvGrpSpPr>
            <a:grpSpLocks/>
          </p:cNvGrpSpPr>
          <p:nvPr/>
        </p:nvGrpSpPr>
        <p:grpSpPr bwMode="auto">
          <a:xfrm>
            <a:off x="7100369" y="2392613"/>
            <a:ext cx="1403350" cy="2536826"/>
            <a:chOff x="2898" y="1668"/>
            <a:chExt cx="816" cy="1598"/>
          </a:xfrm>
        </p:grpSpPr>
        <p:grpSp>
          <p:nvGrpSpPr>
            <p:cNvPr id="16413" name="Group 37"/>
            <p:cNvGrpSpPr>
              <a:grpSpLocks/>
            </p:cNvGrpSpPr>
            <p:nvPr/>
          </p:nvGrpSpPr>
          <p:grpSpPr bwMode="auto">
            <a:xfrm>
              <a:off x="2898" y="1668"/>
              <a:ext cx="816" cy="1598"/>
              <a:chOff x="264" y="2466"/>
              <a:chExt cx="816" cy="1598"/>
            </a:xfrm>
          </p:grpSpPr>
          <p:sp>
            <p:nvSpPr>
              <p:cNvPr id="16415" name="Rectangle 38"/>
              <p:cNvSpPr>
                <a:spLocks noChangeArrowheads="1"/>
              </p:cNvSpPr>
              <p:nvPr/>
            </p:nvSpPr>
            <p:spPr bwMode="auto">
              <a:xfrm>
                <a:off x="264" y="3184"/>
                <a:ext cx="816"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6416" name="Text Box 47"/>
              <p:cNvSpPr txBox="1">
                <a:spLocks noChangeArrowheads="1"/>
              </p:cNvSpPr>
              <p:nvPr/>
            </p:nvSpPr>
            <p:spPr bwMode="auto">
              <a:xfrm>
                <a:off x="472" y="2698"/>
                <a:ext cx="480"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buClr>
                    <a:srgbClr val="009B9B"/>
                  </a:buClr>
                  <a:buSzPct val="80000"/>
                  <a:buFont typeface="Wingdings" panose="05000000000000000000" pitchFamily="2" charset="2"/>
                  <a:buNone/>
                </a:pPr>
                <a:r>
                  <a:rPr lang="en-GB" sz="1400" b="1" dirty="0">
                    <a:latin typeface="+mn-lt"/>
                  </a:rPr>
                  <a:t>W</a:t>
                </a:r>
              </a:p>
              <a:p>
                <a:pPr>
                  <a:spcAft>
                    <a:spcPct val="20000"/>
                  </a:spcAft>
                  <a:buClr>
                    <a:srgbClr val="009B9B"/>
                  </a:buClr>
                  <a:buSzPct val="80000"/>
                  <a:buFont typeface="Wingdings" panose="05000000000000000000" pitchFamily="2" charset="2"/>
                  <a:buNone/>
                </a:pPr>
                <a:r>
                  <a:rPr lang="en-GB" sz="1400" b="1" dirty="0">
                    <a:latin typeface="+mn-lt"/>
                  </a:rPr>
                  <a:t>kW</a:t>
                </a:r>
              </a:p>
              <a:p>
                <a:pPr>
                  <a:spcAft>
                    <a:spcPct val="20000"/>
                  </a:spcAft>
                  <a:buClr>
                    <a:srgbClr val="009B9B"/>
                  </a:buClr>
                  <a:buSzPct val="80000"/>
                  <a:buFont typeface="Wingdings" panose="05000000000000000000" pitchFamily="2" charset="2"/>
                  <a:buNone/>
                </a:pPr>
                <a:r>
                  <a:rPr lang="en-GB" sz="1400" b="1" dirty="0">
                    <a:latin typeface="+mn-lt"/>
                  </a:rPr>
                  <a:t>MW</a:t>
                </a:r>
              </a:p>
              <a:p>
                <a:pPr>
                  <a:spcAft>
                    <a:spcPct val="20000"/>
                  </a:spcAft>
                  <a:buClr>
                    <a:srgbClr val="009B9B"/>
                  </a:buClr>
                  <a:buSzPct val="80000"/>
                  <a:buFont typeface="Wingdings" panose="05000000000000000000" pitchFamily="2" charset="2"/>
                  <a:buNone/>
                </a:pPr>
                <a:r>
                  <a:rPr lang="en-GB" sz="1400" b="1" dirty="0">
                    <a:latin typeface="+mn-lt"/>
                  </a:rPr>
                  <a:t>hp</a:t>
                </a:r>
              </a:p>
              <a:p>
                <a:pPr>
                  <a:spcAft>
                    <a:spcPct val="20000"/>
                  </a:spcAft>
                  <a:buClr>
                    <a:srgbClr val="009B9B"/>
                  </a:buClr>
                  <a:buSzPct val="80000"/>
                  <a:buFont typeface="Wingdings" panose="05000000000000000000" pitchFamily="2" charset="2"/>
                  <a:buNone/>
                </a:pPr>
                <a:r>
                  <a:rPr lang="en-GB" sz="1400" b="1" dirty="0">
                    <a:latin typeface="+mn-lt"/>
                  </a:rPr>
                  <a:t>ft.lb/sec</a:t>
                </a:r>
              </a:p>
              <a:p>
                <a:pPr>
                  <a:spcAft>
                    <a:spcPct val="20000"/>
                  </a:spcAft>
                  <a:buClr>
                    <a:srgbClr val="009B9B"/>
                  </a:buClr>
                  <a:buSzPct val="80000"/>
                  <a:buFont typeface="Wingdings" panose="05000000000000000000" pitchFamily="2" charset="2"/>
                  <a:buNone/>
                </a:pPr>
                <a:r>
                  <a:rPr lang="en-GB" sz="1400" b="1" dirty="0" err="1">
                    <a:latin typeface="+mn-lt"/>
                  </a:rPr>
                  <a:t>kCal</a:t>
                </a:r>
                <a:r>
                  <a:rPr lang="en-GB" sz="1400" b="1" dirty="0">
                    <a:latin typeface="+mn-lt"/>
                  </a:rPr>
                  <a:t>/</a:t>
                </a:r>
                <a:r>
                  <a:rPr lang="en-GB" sz="1400" b="1" dirty="0" err="1">
                    <a:latin typeface="+mn-lt"/>
                  </a:rPr>
                  <a:t>yr</a:t>
                </a:r>
                <a:endParaRPr lang="en-GB" sz="1400" b="1" dirty="0">
                  <a:latin typeface="+mn-lt"/>
                </a:endParaRPr>
              </a:p>
              <a:p>
                <a:pPr>
                  <a:spcAft>
                    <a:spcPct val="20000"/>
                  </a:spcAft>
                  <a:buClr>
                    <a:srgbClr val="009B9B"/>
                  </a:buClr>
                  <a:buSzPct val="80000"/>
                  <a:buFont typeface="Wingdings" panose="05000000000000000000" pitchFamily="2" charset="2"/>
                  <a:buNone/>
                </a:pPr>
                <a:r>
                  <a:rPr lang="en-GB" sz="1400" b="1" dirty="0">
                    <a:latin typeface="+mn-lt"/>
                  </a:rPr>
                  <a:t>BTU/</a:t>
                </a:r>
                <a:r>
                  <a:rPr lang="en-GB" sz="1400" b="1" dirty="0" err="1">
                    <a:latin typeface="+mn-lt"/>
                  </a:rPr>
                  <a:t>yr</a:t>
                </a:r>
                <a:endParaRPr lang="en-GB" sz="1400" b="1" dirty="0">
                  <a:latin typeface="+mn-lt"/>
                </a:endParaRPr>
              </a:p>
            </p:txBody>
          </p:sp>
          <p:sp>
            <p:nvSpPr>
              <p:cNvPr id="16417" name="Line 48"/>
              <p:cNvSpPr>
                <a:spLocks noChangeShapeType="1"/>
              </p:cNvSpPr>
              <p:nvPr/>
            </p:nvSpPr>
            <p:spPr bwMode="auto">
              <a:xfrm>
                <a:off x="410" y="2466"/>
                <a:ext cx="147" cy="253"/>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16414" name="Rectangle 49"/>
            <p:cNvSpPr>
              <a:spLocks noChangeArrowheads="1"/>
            </p:cNvSpPr>
            <p:nvPr/>
          </p:nvSpPr>
          <p:spPr bwMode="auto">
            <a:xfrm>
              <a:off x="3133" y="2064"/>
              <a:ext cx="265" cy="161"/>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9" name="Group 78"/>
          <p:cNvGrpSpPr>
            <a:grpSpLocks/>
          </p:cNvGrpSpPr>
          <p:nvPr/>
        </p:nvGrpSpPr>
        <p:grpSpPr bwMode="auto">
          <a:xfrm>
            <a:off x="759718" y="3807076"/>
            <a:ext cx="3446462" cy="2187575"/>
            <a:chOff x="1644" y="2729"/>
            <a:chExt cx="2004" cy="1378"/>
          </a:xfrm>
        </p:grpSpPr>
        <p:pic>
          <p:nvPicPr>
            <p:cNvPr id="16411"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 y="2841"/>
              <a:ext cx="2004"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Line 1040"/>
            <p:cNvSpPr>
              <a:spLocks noChangeShapeType="1"/>
            </p:cNvSpPr>
            <p:nvPr/>
          </p:nvSpPr>
          <p:spPr bwMode="auto">
            <a:xfrm flipH="1">
              <a:off x="2872" y="2729"/>
              <a:ext cx="0" cy="265"/>
            </a:xfrm>
            <a:prstGeom prst="line">
              <a:avLst/>
            </a:prstGeom>
            <a:noFill/>
            <a:ln w="38100">
              <a:solidFill>
                <a:schemeClr val="accent4"/>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nvGrpSpPr>
          <p:cNvPr id="16405" name="Group 44"/>
          <p:cNvGrpSpPr>
            <a:grpSpLocks/>
          </p:cNvGrpSpPr>
          <p:nvPr/>
        </p:nvGrpSpPr>
        <p:grpSpPr bwMode="auto">
          <a:xfrm>
            <a:off x="8224838" y="1373189"/>
            <a:ext cx="330200" cy="255587"/>
            <a:chOff x="2162400" y="2915315"/>
            <a:chExt cx="330200" cy="255389"/>
          </a:xfrm>
        </p:grpSpPr>
        <p:sp>
          <p:nvSpPr>
            <p:cNvPr id="1640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6410" name="Freeform 4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6406" name="Group 47"/>
          <p:cNvGrpSpPr>
            <a:grpSpLocks/>
          </p:cNvGrpSpPr>
          <p:nvPr/>
        </p:nvGrpSpPr>
        <p:grpSpPr bwMode="auto">
          <a:xfrm>
            <a:off x="7086600" y="1995489"/>
            <a:ext cx="330200" cy="255587"/>
            <a:chOff x="2162400" y="2915315"/>
            <a:chExt cx="330200" cy="255389"/>
          </a:xfrm>
        </p:grpSpPr>
        <p:sp>
          <p:nvSpPr>
            <p:cNvPr id="1640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6408" name="Freeform 4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2" name="Group 11">
            <a:extLst>
              <a:ext uri="{FF2B5EF4-FFF2-40B4-BE49-F238E27FC236}">
                <a16:creationId xmlns:a16="http://schemas.microsoft.com/office/drawing/2014/main" id="{6580467F-A334-4236-ABE2-5B6C75C78578}"/>
              </a:ext>
            </a:extLst>
          </p:cNvPr>
          <p:cNvGrpSpPr/>
          <p:nvPr/>
        </p:nvGrpSpPr>
        <p:grpSpPr>
          <a:xfrm>
            <a:off x="8180152" y="1722813"/>
            <a:ext cx="3018817" cy="3662256"/>
            <a:chOff x="8180152" y="1722813"/>
            <a:chExt cx="3018817" cy="3662256"/>
          </a:xfrm>
        </p:grpSpPr>
        <p:pic>
          <p:nvPicPr>
            <p:cNvPr id="8" name="Picture 7">
              <a:extLst>
                <a:ext uri="{FF2B5EF4-FFF2-40B4-BE49-F238E27FC236}">
                  <a16:creationId xmlns:a16="http://schemas.microsoft.com/office/drawing/2014/main" id="{1F8DA8C5-5D54-4FE8-B128-0A6BA4511D16}"/>
                </a:ext>
              </a:extLst>
            </p:cNvPr>
            <p:cNvPicPr>
              <a:picLocks noChangeAspect="1"/>
            </p:cNvPicPr>
            <p:nvPr/>
          </p:nvPicPr>
          <p:blipFill rotWithShape="1">
            <a:blip r:embed="rId4"/>
            <a:srcRect l="38168" t="64588" r="41841" b="18089"/>
            <a:stretch/>
          </p:blipFill>
          <p:spPr>
            <a:xfrm>
              <a:off x="8223470" y="2274050"/>
              <a:ext cx="2780264" cy="1354508"/>
            </a:xfrm>
            <a:prstGeom prst="rect">
              <a:avLst/>
            </a:prstGeom>
          </p:spPr>
        </p:pic>
        <p:pic>
          <p:nvPicPr>
            <p:cNvPr id="10" name="Picture 9">
              <a:extLst>
                <a:ext uri="{FF2B5EF4-FFF2-40B4-BE49-F238E27FC236}">
                  <a16:creationId xmlns:a16="http://schemas.microsoft.com/office/drawing/2014/main" id="{A61022BB-C43B-4595-A4B6-9D63228E0CAB}"/>
                </a:ext>
              </a:extLst>
            </p:cNvPr>
            <p:cNvPicPr>
              <a:picLocks noChangeAspect="1"/>
            </p:cNvPicPr>
            <p:nvPr/>
          </p:nvPicPr>
          <p:blipFill rotWithShape="1">
            <a:blip r:embed="rId5"/>
            <a:srcRect l="38156" t="73904" r="41946" b="3633"/>
            <a:stretch/>
          </p:blipFill>
          <p:spPr>
            <a:xfrm>
              <a:off x="8221661" y="3628559"/>
              <a:ext cx="2767353" cy="1756510"/>
            </a:xfrm>
            <a:prstGeom prst="rect">
              <a:avLst/>
            </a:prstGeom>
          </p:spPr>
        </p:pic>
        <p:grpSp>
          <p:nvGrpSpPr>
            <p:cNvPr id="5" name="Group 23"/>
            <p:cNvGrpSpPr>
              <a:grpSpLocks/>
            </p:cNvGrpSpPr>
            <p:nvPr/>
          </p:nvGrpSpPr>
          <p:grpSpPr bwMode="auto">
            <a:xfrm>
              <a:off x="8180152" y="1722813"/>
              <a:ext cx="3018817" cy="3124200"/>
              <a:chOff x="3773" y="1597"/>
              <a:chExt cx="1755" cy="1968"/>
            </a:xfrm>
          </p:grpSpPr>
          <p:sp>
            <p:nvSpPr>
              <p:cNvPr id="16420" name="Rectangle 38"/>
              <p:cNvSpPr>
                <a:spLocks noChangeArrowheads="1"/>
              </p:cNvSpPr>
              <p:nvPr/>
            </p:nvSpPr>
            <p:spPr bwMode="auto">
              <a:xfrm>
                <a:off x="3773" y="1739"/>
                <a:ext cx="1755"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US" sz="1400" b="1">
                    <a:latin typeface="+mn-lt"/>
                  </a:rPr>
                  <a:t>Energy input and output	</a:t>
                </a:r>
              </a:p>
            </p:txBody>
          </p:sp>
          <p:sp>
            <p:nvSpPr>
              <p:cNvPr id="16421" name="Rectangle 40"/>
              <p:cNvSpPr>
                <a:spLocks noChangeArrowheads="1"/>
              </p:cNvSpPr>
              <p:nvPr/>
            </p:nvSpPr>
            <p:spPr bwMode="auto">
              <a:xfrm>
                <a:off x="3773" y="2049"/>
                <a:ext cx="1354" cy="162"/>
              </a:xfrm>
              <a:prstGeom prst="rect">
                <a:avLst/>
              </a:prstGeom>
              <a:noFill/>
              <a:ln w="28575">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6422" name="Line 41"/>
              <p:cNvSpPr>
                <a:spLocks noChangeShapeType="1"/>
              </p:cNvSpPr>
              <p:nvPr/>
            </p:nvSpPr>
            <p:spPr bwMode="auto">
              <a:xfrm>
                <a:off x="3953" y="1597"/>
                <a:ext cx="80" cy="172"/>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sp>
        <p:nvSpPr>
          <p:cNvPr id="2" name="Slide Number Placeholder 1">
            <a:extLst>
              <a:ext uri="{FF2B5EF4-FFF2-40B4-BE49-F238E27FC236}">
                <a16:creationId xmlns:a16="http://schemas.microsoft.com/office/drawing/2014/main" id="{F6AC216C-8327-4030-AC2D-D8104AD29A94}"/>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352965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3194"/>
                                        </p:tgtEl>
                                        <p:attrNameLst>
                                          <p:attrName>style.visibility</p:attrName>
                                        </p:attrNameLst>
                                      </p:cBhvr>
                                      <p:to>
                                        <p:strVal val="visible"/>
                                      </p:to>
                                    </p:set>
                                    <p:animEffect transition="in" filter="wipe(left)">
                                      <p:cBhvr>
                                        <p:cTn id="12" dur="500"/>
                                        <p:tgtEl>
                                          <p:spTgt spid="903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a:latin typeface="+mn-lt"/>
            </a:endParaRPr>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a:latin typeface="+mn-lt"/>
              </a:rPr>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Knowledge and understanding of the material life-cycle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use Eco Audits in the design process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Awareness that environmental design objectives influence material selection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379113"/>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766763" lvl="1" indent="-285750">
              <a:buClr>
                <a:schemeClr val="accent1"/>
              </a:buClr>
              <a:buSzPct val="100000"/>
              <a:buFont typeface="Wingdings" panose="05000000000000000000" pitchFamily="2" charset="2"/>
              <a:buChar char="§"/>
            </a:pPr>
            <a:r>
              <a:rPr lang="en-GB" dirty="0"/>
              <a:t>Text: “</a:t>
            </a:r>
            <a:r>
              <a:rPr lang="en-GB" b="1" dirty="0"/>
              <a:t>Materials and the Environment</a:t>
            </a:r>
            <a:r>
              <a:rPr lang="en-GB" dirty="0"/>
              <a:t>”, 3</a:t>
            </a:r>
            <a:r>
              <a:rPr lang="en-GB" baseline="30000" dirty="0"/>
              <a:t>rd</a:t>
            </a:r>
            <a:r>
              <a:rPr lang="en-GB" dirty="0"/>
              <a:t> Edition by M.F. Ashby, Butterworth-Heinemann, Oxford 2021, UK. Chapters 1-10</a:t>
            </a:r>
          </a:p>
          <a:p>
            <a:pPr marL="766763" lvl="1" indent="-285750">
              <a:buClr>
                <a:schemeClr val="accent1"/>
              </a:buClr>
              <a:buSzPct val="100000"/>
              <a:buFont typeface="Wingdings" panose="05000000000000000000" pitchFamily="2" charset="2"/>
              <a:buChar char="§"/>
            </a:pPr>
            <a:r>
              <a:rPr lang="en-GB" dirty="0"/>
              <a:t>Text:</a:t>
            </a:r>
            <a:r>
              <a:rPr lang="en-GB" sz="1600" dirty="0"/>
              <a:t> “</a:t>
            </a:r>
            <a:r>
              <a:rPr lang="en-GB" b="1" dirty="0"/>
              <a:t>Materials: engineering, science, processing and design</a:t>
            </a:r>
            <a:r>
              <a:rPr lang="en-GB" dirty="0"/>
              <a:t>”, 4</a:t>
            </a:r>
            <a:r>
              <a:rPr lang="en-GB" baseline="30000" dirty="0"/>
              <a:t>th</a:t>
            </a:r>
            <a:r>
              <a:rPr lang="en-GB" dirty="0"/>
              <a:t> Edition by M.F. Ashby, H.R. </a:t>
            </a:r>
            <a:r>
              <a:rPr lang="en-GB" dirty="0" err="1"/>
              <a:t>Shercliff</a:t>
            </a:r>
            <a:r>
              <a:rPr lang="en-GB" dirty="0"/>
              <a:t>  and D. Cebon, Butterworth Heinemann, Oxford 2019, Chapter 20</a:t>
            </a:r>
          </a:p>
          <a:p>
            <a:pPr marL="766763" lvl="1" indent="-285750">
              <a:spcBef>
                <a:spcPct val="10000"/>
              </a:spcBef>
              <a:spcAft>
                <a:spcPct val="0"/>
              </a:spcAft>
              <a:buClr>
                <a:schemeClr val="accent1"/>
              </a:buClr>
              <a:buSzPct val="100000"/>
              <a:buFont typeface="Wingdings" panose="05000000000000000000" pitchFamily="2" charset="2"/>
              <a:buChar char="§"/>
            </a:pPr>
            <a:r>
              <a:rPr lang="en-GB" dirty="0"/>
              <a:t>Text: “</a:t>
            </a:r>
            <a:r>
              <a:rPr lang="en-GB" b="1" dirty="0"/>
              <a:t>Materials Selection in Mechanical Design</a:t>
            </a:r>
            <a:r>
              <a:rPr lang="en-GB" dirty="0"/>
              <a:t>”, 5</a:t>
            </a:r>
            <a:r>
              <a:rPr lang="en-GB" baseline="30000" dirty="0"/>
              <a:t>th</a:t>
            </a:r>
            <a:r>
              <a:rPr lang="en-GB" dirty="0"/>
              <a:t> Edition by M.F. Ashby, Butterworth Heinemann, Oxford, 2016. Chapter 14</a:t>
            </a:r>
          </a:p>
          <a:p>
            <a:pPr marL="766763" lvl="1" indent="-285750">
              <a:buClr>
                <a:schemeClr val="accent1"/>
              </a:buClr>
              <a:buSzPct val="100000"/>
              <a:buFont typeface="Wingdings" panose="05000000000000000000" pitchFamily="2" charset="2"/>
              <a:buChar char="§"/>
            </a:pPr>
            <a:r>
              <a:rPr lang="en-GB" dirty="0"/>
              <a:t>White Paper: </a:t>
            </a:r>
            <a:r>
              <a:rPr lang="en-GB" dirty="0">
                <a:hlinkClick r:id="rId3"/>
              </a:rPr>
              <a:t>Granta EduPack Eco Audit Tool </a:t>
            </a:r>
            <a:endParaRPr lang="en-GB" dirty="0"/>
          </a:p>
          <a:p>
            <a:pPr marL="766763" lvl="1" indent="-285750">
              <a:buClr>
                <a:schemeClr val="accent1"/>
              </a:buClr>
              <a:buSzPct val="100000"/>
              <a:buFont typeface="Wingdings" panose="05000000000000000000" pitchFamily="2" charset="2"/>
              <a:buChar char="§"/>
            </a:pPr>
            <a:r>
              <a:rPr lang="en-GB" dirty="0"/>
              <a:t>Poster: </a:t>
            </a:r>
            <a:r>
              <a:rPr lang="en-GB" i="1" dirty="0">
                <a:hlinkClick r:id="rId4"/>
              </a:rPr>
              <a:t>Eco Design </a:t>
            </a:r>
            <a:endParaRPr lang="en-GB" i="1" dirty="0"/>
          </a:p>
          <a:p>
            <a:pPr marL="766763" lvl="1" indent="-285750">
              <a:buClr>
                <a:schemeClr val="accent1"/>
              </a:buClr>
              <a:buSzPct val="100000"/>
              <a:buFont typeface="Wingdings" panose="05000000000000000000" pitchFamily="2" charset="2"/>
              <a:buChar char="§"/>
            </a:pPr>
            <a:r>
              <a:rPr lang="en-GB" dirty="0"/>
              <a:t>Software:</a:t>
            </a:r>
            <a:r>
              <a:rPr lang="en-GB" i="1" dirty="0"/>
              <a:t> Ansys Granta EduPack</a:t>
            </a:r>
            <a:r>
              <a:rPr lang="en-GB" dirty="0"/>
              <a:t> with the </a:t>
            </a:r>
            <a:r>
              <a:rPr lang="en-GB" i="1" dirty="0"/>
              <a:t>Eco Audit tool</a:t>
            </a:r>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US" dirty="0">
                <a:latin typeface="+mn-lt"/>
              </a:rPr>
              <a:t>New example. Bottled water in PET (100 units)</a:t>
            </a:r>
          </a:p>
        </p:txBody>
      </p:sp>
      <p:sp>
        <p:nvSpPr>
          <p:cNvPr id="17411" name="Text Box 78"/>
          <p:cNvSpPr txBox="1">
            <a:spLocks noChangeArrowheads="1"/>
          </p:cNvSpPr>
          <p:nvPr/>
        </p:nvSpPr>
        <p:spPr bwMode="auto">
          <a:xfrm>
            <a:off x="5554057" y="623888"/>
            <a:ext cx="338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1 litre PET bottle with PP cap</a:t>
            </a:r>
          </a:p>
        </p:txBody>
      </p:sp>
      <p:sp>
        <p:nvSpPr>
          <p:cNvPr id="907343" name="Text Box 79"/>
          <p:cNvSpPr txBox="1">
            <a:spLocks noChangeArrowheads="1"/>
          </p:cNvSpPr>
          <p:nvPr/>
        </p:nvSpPr>
        <p:spPr bwMode="auto">
          <a:xfrm>
            <a:off x="5543584" y="898494"/>
            <a:ext cx="1735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Blow </a:t>
            </a:r>
            <a:r>
              <a:rPr lang="en-GB" dirty="0" err="1">
                <a:latin typeface="+mn-lt"/>
              </a:rPr>
              <a:t>molded</a:t>
            </a:r>
            <a:endParaRPr lang="en-GB" dirty="0">
              <a:latin typeface="+mn-lt"/>
            </a:endParaRPr>
          </a:p>
        </p:txBody>
      </p:sp>
      <p:sp>
        <p:nvSpPr>
          <p:cNvPr id="907344" name="Text Box 80"/>
          <p:cNvSpPr txBox="1">
            <a:spLocks noChangeArrowheads="1"/>
          </p:cNvSpPr>
          <p:nvPr/>
        </p:nvSpPr>
        <p:spPr bwMode="auto">
          <a:xfrm>
            <a:off x="5548576" y="1155197"/>
            <a:ext cx="4719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Filled in France, transported 550 km to UK</a:t>
            </a:r>
          </a:p>
        </p:txBody>
      </p:sp>
      <p:sp>
        <p:nvSpPr>
          <p:cNvPr id="907345" name="Text Box 81"/>
          <p:cNvSpPr txBox="1">
            <a:spLocks noChangeArrowheads="1"/>
          </p:cNvSpPr>
          <p:nvPr/>
        </p:nvSpPr>
        <p:spPr bwMode="auto">
          <a:xfrm>
            <a:off x="5563775" y="1411901"/>
            <a:ext cx="3957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4"/>
              </a:buClr>
              <a:buSzPct val="110000"/>
              <a:buFont typeface="Wingdings" panose="05000000000000000000" pitchFamily="2" charset="2"/>
              <a:buChar char="§"/>
            </a:pPr>
            <a:r>
              <a:rPr lang="en-GB" dirty="0">
                <a:latin typeface="+mn-lt"/>
              </a:rPr>
              <a:t>  Refrigerated for 2 days, then drunk</a:t>
            </a:r>
          </a:p>
        </p:txBody>
      </p:sp>
      <p:pic>
        <p:nvPicPr>
          <p:cNvPr id="17415" name="Picture 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1" y="199361"/>
            <a:ext cx="685800" cy="14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8" name="Object 102"/>
          <p:cNvGraphicFramePr>
            <a:graphicFrameLocks noChangeAspect="1"/>
          </p:cNvGraphicFramePr>
          <p:nvPr/>
        </p:nvGraphicFramePr>
        <p:xfrm>
          <a:off x="6037264" y="2773361"/>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17418"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264" y="2773361"/>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 name="Group 106"/>
          <p:cNvGrpSpPr>
            <a:grpSpLocks/>
          </p:cNvGrpSpPr>
          <p:nvPr/>
        </p:nvGrpSpPr>
        <p:grpSpPr bwMode="auto">
          <a:xfrm>
            <a:off x="9083675" y="4854573"/>
            <a:ext cx="1841500" cy="974725"/>
            <a:chOff x="4571" y="3278"/>
            <a:chExt cx="1071" cy="614"/>
          </a:xfrm>
        </p:grpSpPr>
        <p:sp>
          <p:nvSpPr>
            <p:cNvPr id="17507" name="AutoShape 1033"/>
            <p:cNvSpPr>
              <a:spLocks noChangeArrowheads="1"/>
            </p:cNvSpPr>
            <p:nvPr/>
          </p:nvSpPr>
          <p:spPr bwMode="auto">
            <a:xfrm>
              <a:off x="4571" y="3278"/>
              <a:ext cx="1071" cy="222"/>
            </a:xfrm>
            <a:prstGeom prst="roundRect">
              <a:avLst>
                <a:gd name="adj" fmla="val 6426"/>
              </a:avLst>
            </a:prstGeom>
            <a:solidFill>
              <a:schemeClr val="tx2">
                <a:lumMod val="20000"/>
                <a:lumOff val="80000"/>
              </a:schemeClr>
            </a:solidFill>
            <a:ln w="28575">
              <a:solidFill>
                <a:srgbClr val="7FC4BC"/>
              </a:solidFill>
              <a:round/>
              <a:headEnd/>
              <a:tailEnd/>
            </a:ln>
            <a:effectLst>
              <a:outerShdw dist="71842" dir="2700000" algn="ctr" rotWithShape="0">
                <a:srgbClr val="C0C0C0"/>
              </a:outerShdw>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600" b="1" i="1">
                  <a:latin typeface="+mn-lt"/>
                </a:rPr>
                <a:t>Survey charts</a:t>
              </a:r>
              <a:endParaRPr lang="en-GB" b="1" i="1">
                <a:latin typeface="+mn-lt"/>
              </a:endParaRPr>
            </a:p>
          </p:txBody>
        </p:sp>
        <p:sp>
          <p:nvSpPr>
            <p:cNvPr id="17508" name="AutoShape 1033"/>
            <p:cNvSpPr>
              <a:spLocks noChangeArrowheads="1"/>
            </p:cNvSpPr>
            <p:nvPr/>
          </p:nvSpPr>
          <p:spPr bwMode="auto">
            <a:xfrm>
              <a:off x="4571" y="3670"/>
              <a:ext cx="1071" cy="222"/>
            </a:xfrm>
            <a:prstGeom prst="roundRect">
              <a:avLst>
                <a:gd name="adj" fmla="val 6426"/>
              </a:avLst>
            </a:prstGeom>
            <a:solidFill>
              <a:schemeClr val="tx2">
                <a:lumMod val="20000"/>
                <a:lumOff val="80000"/>
              </a:schemeClr>
            </a:solidFill>
            <a:ln w="28575">
              <a:solidFill>
                <a:srgbClr val="7FC4BC"/>
              </a:solidFill>
              <a:round/>
              <a:headEnd/>
              <a:tailEnd/>
            </a:ln>
            <a:effectLst>
              <a:outerShdw dist="71842" dir="2700000" algn="ctr" rotWithShape="0">
                <a:srgbClr val="C0C0C0"/>
              </a:outerShdw>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600" b="1" i="1">
                  <a:latin typeface="+mn-lt"/>
                </a:rPr>
                <a:t>Full report</a:t>
              </a:r>
              <a:endParaRPr lang="en-GB" b="1" i="1">
                <a:latin typeface="+mn-lt"/>
              </a:endParaRPr>
            </a:p>
          </p:txBody>
        </p:sp>
      </p:grpSp>
      <p:grpSp>
        <p:nvGrpSpPr>
          <p:cNvPr id="18" name="Group 138"/>
          <p:cNvGrpSpPr>
            <a:grpSpLocks/>
          </p:cNvGrpSpPr>
          <p:nvPr/>
        </p:nvGrpSpPr>
        <p:grpSpPr bwMode="auto">
          <a:xfrm>
            <a:off x="1139825" y="2371724"/>
            <a:ext cx="9823450" cy="1727200"/>
            <a:chOff x="0" y="2932113"/>
            <a:chExt cx="9823715" cy="1727200"/>
          </a:xfrm>
        </p:grpSpPr>
        <p:grpSp>
          <p:nvGrpSpPr>
            <p:cNvPr id="17452" name="Group 22"/>
            <p:cNvGrpSpPr>
              <a:grpSpLocks/>
            </p:cNvGrpSpPr>
            <p:nvPr/>
          </p:nvGrpSpPr>
          <p:grpSpPr bwMode="auto">
            <a:xfrm>
              <a:off x="0" y="2932113"/>
              <a:ext cx="9823715" cy="1727200"/>
              <a:chOff x="0" y="1927"/>
              <a:chExt cx="5712" cy="1088"/>
            </a:xfrm>
          </p:grpSpPr>
          <p:grpSp>
            <p:nvGrpSpPr>
              <p:cNvPr id="17480" name="Group 23"/>
              <p:cNvGrpSpPr>
                <a:grpSpLocks/>
              </p:cNvGrpSpPr>
              <p:nvPr/>
            </p:nvGrpSpPr>
            <p:grpSpPr bwMode="auto">
              <a:xfrm>
                <a:off x="0" y="1927"/>
                <a:ext cx="5705" cy="432"/>
                <a:chOff x="0" y="1927"/>
                <a:chExt cx="5705" cy="432"/>
              </a:xfrm>
            </p:grpSpPr>
            <p:sp>
              <p:nvSpPr>
                <p:cNvPr id="17499" name="Text Box 4"/>
                <p:cNvSpPr txBox="1">
                  <a:spLocks noChangeArrowheads="1"/>
                </p:cNvSpPr>
                <p:nvPr/>
              </p:nvSpPr>
              <p:spPr bwMode="auto">
                <a:xfrm>
                  <a:off x="0" y="1927"/>
                  <a:ext cx="50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a:t>
                  </a:r>
                  <a:r>
                    <a:rPr lang="en-GB" sz="1400" b="1" dirty="0">
                      <a:latin typeface="+mn-lt"/>
                    </a:rPr>
                    <a:t>Number       Name                      	Material                              	     Process                  	               Mass (kg)              End of life</a:t>
                  </a:r>
                </a:p>
              </p:txBody>
            </p:sp>
            <p:grpSp>
              <p:nvGrpSpPr>
                <p:cNvPr id="17500" name="Group 26"/>
                <p:cNvGrpSpPr>
                  <a:grpSpLocks/>
                </p:cNvGrpSpPr>
                <p:nvPr/>
              </p:nvGrpSpPr>
              <p:grpSpPr bwMode="auto">
                <a:xfrm>
                  <a:off x="88" y="2133"/>
                  <a:ext cx="5617" cy="226"/>
                  <a:chOff x="40" y="2445"/>
                  <a:chExt cx="5617" cy="226"/>
                </a:xfrm>
              </p:grpSpPr>
              <p:sp>
                <p:nvSpPr>
                  <p:cNvPr id="2"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3"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4"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5"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7"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17481" name="Group 43"/>
              <p:cNvGrpSpPr>
                <a:grpSpLocks/>
              </p:cNvGrpSpPr>
              <p:nvPr/>
            </p:nvGrpSpPr>
            <p:grpSpPr bwMode="auto">
              <a:xfrm>
                <a:off x="72" y="2127"/>
                <a:ext cx="5640" cy="888"/>
                <a:chOff x="72" y="1943"/>
                <a:chExt cx="5640" cy="888"/>
              </a:xfrm>
            </p:grpSpPr>
            <p:grpSp>
              <p:nvGrpSpPr>
                <p:cNvPr id="17482" name="Group 45"/>
                <p:cNvGrpSpPr>
                  <a:grpSpLocks/>
                </p:cNvGrpSpPr>
                <p:nvPr/>
              </p:nvGrpSpPr>
              <p:grpSpPr bwMode="auto">
                <a:xfrm>
                  <a:off x="88" y="2269"/>
                  <a:ext cx="5617" cy="226"/>
                  <a:chOff x="40" y="2445"/>
                  <a:chExt cx="5617" cy="226"/>
                </a:xfrm>
              </p:grpSpPr>
              <p:sp>
                <p:nvSpPr>
                  <p:cNvPr id="8"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0"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1"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2"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3"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sp>
              <p:nvSpPr>
                <p:cNvPr id="17483" name="Text Box 62"/>
                <p:cNvSpPr txBox="1">
                  <a:spLocks noChangeArrowheads="1"/>
                </p:cNvSpPr>
                <p:nvPr/>
              </p:nvSpPr>
              <p:spPr bwMode="auto">
                <a:xfrm>
                  <a:off x="72" y="1943"/>
                  <a:ext cx="53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Bottles                          PET                                         Molding                                   0.04               Recycle</a:t>
                  </a:r>
                </a:p>
              </p:txBody>
            </p:sp>
            <p:grpSp>
              <p:nvGrpSpPr>
                <p:cNvPr id="17484" name="Group 64"/>
                <p:cNvGrpSpPr>
                  <a:grpSpLocks/>
                </p:cNvGrpSpPr>
                <p:nvPr/>
              </p:nvGrpSpPr>
              <p:grpSpPr bwMode="auto">
                <a:xfrm>
                  <a:off x="95" y="2605"/>
                  <a:ext cx="5617" cy="226"/>
                  <a:chOff x="40" y="2445"/>
                  <a:chExt cx="5617" cy="226"/>
                </a:xfrm>
              </p:grpSpPr>
              <p:sp>
                <p:nvSpPr>
                  <p:cNvPr id="61473" name="AutoShape 33"/>
                  <p:cNvSpPr>
                    <a:spLocks noChangeArrowheads="1"/>
                  </p:cNvSpPr>
                  <p:nvPr/>
                </p:nvSpPr>
                <p:spPr bwMode="auto">
                  <a:xfrm>
                    <a:off x="451"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75"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80"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484"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61528" name="AutoShape 88"/>
                  <p:cNvSpPr>
                    <a:spLocks noChangeArrowheads="1"/>
                  </p:cNvSpPr>
                  <p:nvPr/>
                </p:nvSpPr>
                <p:spPr bwMode="auto">
                  <a:xfrm>
                    <a:off x="4709"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4"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sp>
              <p:nvSpPr>
                <p:cNvPr id="17485" name="Text Box 81"/>
                <p:cNvSpPr txBox="1">
                  <a:spLocks noChangeArrowheads="1"/>
                </p:cNvSpPr>
                <p:nvPr/>
              </p:nvSpPr>
              <p:spPr bwMode="auto">
                <a:xfrm>
                  <a:off x="72" y="2271"/>
                  <a:ext cx="52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dirty="0">
                      <a:latin typeface="+mn-lt"/>
                    </a:rPr>
                    <a:t>100         Caps                              Polypropylene                      </a:t>
                  </a:r>
                  <a:r>
                    <a:rPr lang="en-GB" sz="1600" b="1" i="1" dirty="0" err="1">
                      <a:latin typeface="+mn-lt"/>
                    </a:rPr>
                    <a:t>Molding</a:t>
                  </a:r>
                  <a:r>
                    <a:rPr lang="en-GB" sz="1600" b="1" i="1" dirty="0">
                      <a:latin typeface="+mn-lt"/>
                    </a:rPr>
                    <a:t>                                   0.001            Landfill</a:t>
                  </a:r>
                </a:p>
              </p:txBody>
            </p:sp>
            <p:sp>
              <p:nvSpPr>
                <p:cNvPr id="17486" name="Text Box 82"/>
                <p:cNvSpPr txBox="1">
                  <a:spLocks noChangeArrowheads="1"/>
                </p:cNvSpPr>
                <p:nvPr/>
              </p:nvSpPr>
              <p:spPr bwMode="auto">
                <a:xfrm>
                  <a:off x="80" y="2591"/>
                  <a:ext cx="4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Water</a:t>
                  </a:r>
                  <a:r>
                    <a:rPr lang="en-GB" i="1">
                      <a:latin typeface="+mn-lt"/>
                    </a:rPr>
                    <a:t>                                                                                      </a:t>
                  </a:r>
                  <a:r>
                    <a:rPr lang="en-GB" sz="1600" b="1" i="1">
                      <a:latin typeface="+mn-lt"/>
                    </a:rPr>
                    <a:t>1.0</a:t>
                  </a:r>
                </a:p>
              </p:txBody>
            </p:sp>
          </p:grpSp>
        </p:grpSp>
        <p:grpSp>
          <p:nvGrpSpPr>
            <p:cNvPr id="17453" name="Group 105"/>
            <p:cNvGrpSpPr>
              <a:grpSpLocks/>
            </p:cNvGrpSpPr>
            <p:nvPr/>
          </p:nvGrpSpPr>
          <p:grpSpPr bwMode="auto">
            <a:xfrm>
              <a:off x="9421502" y="3313611"/>
              <a:ext cx="330200" cy="255389"/>
              <a:chOff x="2162400" y="2915315"/>
              <a:chExt cx="330200" cy="255389"/>
            </a:xfrm>
          </p:grpSpPr>
          <p:sp>
            <p:nvSpPr>
              <p:cNvPr id="17478"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9" name="Freeform 107"/>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4" name="Group 108"/>
            <p:cNvGrpSpPr>
              <a:grpSpLocks/>
            </p:cNvGrpSpPr>
            <p:nvPr/>
          </p:nvGrpSpPr>
          <p:grpSpPr bwMode="auto">
            <a:xfrm>
              <a:off x="9428047" y="3819429"/>
              <a:ext cx="330200" cy="255389"/>
              <a:chOff x="2162400" y="2915315"/>
              <a:chExt cx="330200" cy="255389"/>
            </a:xfrm>
          </p:grpSpPr>
          <p:sp>
            <p:nvSpPr>
              <p:cNvPr id="1747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7" name="Freeform 11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5" name="Group 111"/>
            <p:cNvGrpSpPr>
              <a:grpSpLocks/>
            </p:cNvGrpSpPr>
            <p:nvPr/>
          </p:nvGrpSpPr>
          <p:grpSpPr bwMode="auto">
            <a:xfrm>
              <a:off x="9433656" y="4352362"/>
              <a:ext cx="330200" cy="255389"/>
              <a:chOff x="2162400" y="2915315"/>
              <a:chExt cx="330200" cy="255389"/>
            </a:xfrm>
          </p:grpSpPr>
          <p:sp>
            <p:nvSpPr>
              <p:cNvPr id="17474"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5" name="Freeform 113"/>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6" name="Group 114"/>
            <p:cNvGrpSpPr>
              <a:grpSpLocks/>
            </p:cNvGrpSpPr>
            <p:nvPr/>
          </p:nvGrpSpPr>
          <p:grpSpPr bwMode="auto">
            <a:xfrm>
              <a:off x="6365087" y="3308936"/>
              <a:ext cx="330200" cy="255389"/>
              <a:chOff x="2162400" y="2915315"/>
              <a:chExt cx="330200" cy="255389"/>
            </a:xfrm>
          </p:grpSpPr>
          <p:sp>
            <p:nvSpPr>
              <p:cNvPr id="17472"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3" name="Freeform 11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7" name="Group 117"/>
            <p:cNvGrpSpPr>
              <a:grpSpLocks/>
            </p:cNvGrpSpPr>
            <p:nvPr/>
          </p:nvGrpSpPr>
          <p:grpSpPr bwMode="auto">
            <a:xfrm>
              <a:off x="6371632" y="3814754"/>
              <a:ext cx="330200" cy="255389"/>
              <a:chOff x="2162400" y="2915315"/>
              <a:chExt cx="330200" cy="255389"/>
            </a:xfrm>
          </p:grpSpPr>
          <p:sp>
            <p:nvSpPr>
              <p:cNvPr id="17470"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71" name="Freeform 11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8" name="Group 120"/>
            <p:cNvGrpSpPr>
              <a:grpSpLocks/>
            </p:cNvGrpSpPr>
            <p:nvPr/>
          </p:nvGrpSpPr>
          <p:grpSpPr bwMode="auto">
            <a:xfrm>
              <a:off x="6377241" y="4347687"/>
              <a:ext cx="330200" cy="255389"/>
              <a:chOff x="2162400" y="2915315"/>
              <a:chExt cx="330200" cy="255389"/>
            </a:xfrm>
          </p:grpSpPr>
          <p:sp>
            <p:nvSpPr>
              <p:cNvPr id="17468"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9" name="Freeform 12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59" name="Group 123"/>
            <p:cNvGrpSpPr>
              <a:grpSpLocks/>
            </p:cNvGrpSpPr>
            <p:nvPr/>
          </p:nvGrpSpPr>
          <p:grpSpPr bwMode="auto">
            <a:xfrm>
              <a:off x="4137991" y="3314546"/>
              <a:ext cx="330200" cy="255389"/>
              <a:chOff x="2162400" y="2915315"/>
              <a:chExt cx="330200" cy="255389"/>
            </a:xfrm>
          </p:grpSpPr>
          <p:sp>
            <p:nvSpPr>
              <p:cNvPr id="1746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7" name="Freeform 125"/>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60" name="Group 126"/>
            <p:cNvGrpSpPr>
              <a:grpSpLocks/>
            </p:cNvGrpSpPr>
            <p:nvPr/>
          </p:nvGrpSpPr>
          <p:grpSpPr bwMode="auto">
            <a:xfrm>
              <a:off x="4144536" y="3820364"/>
              <a:ext cx="330200" cy="255389"/>
              <a:chOff x="2162400" y="2915315"/>
              <a:chExt cx="330200" cy="255389"/>
            </a:xfrm>
          </p:grpSpPr>
          <p:sp>
            <p:nvSpPr>
              <p:cNvPr id="17464"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5" name="Freeform 12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17461" name="Group 129"/>
            <p:cNvGrpSpPr>
              <a:grpSpLocks/>
            </p:cNvGrpSpPr>
            <p:nvPr/>
          </p:nvGrpSpPr>
          <p:grpSpPr bwMode="auto">
            <a:xfrm>
              <a:off x="4150145" y="4353297"/>
              <a:ext cx="330200" cy="255389"/>
              <a:chOff x="2162400" y="2915315"/>
              <a:chExt cx="330200" cy="255389"/>
            </a:xfrm>
          </p:grpSpPr>
          <p:sp>
            <p:nvSpPr>
              <p:cNvPr id="17462"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63" name="Freeform 131"/>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144482" name="Group 139"/>
          <p:cNvGrpSpPr>
            <a:grpSpLocks/>
          </p:cNvGrpSpPr>
          <p:nvPr/>
        </p:nvGrpSpPr>
        <p:grpSpPr bwMode="auto">
          <a:xfrm>
            <a:off x="1330326" y="4194172"/>
            <a:ext cx="6213475" cy="736600"/>
            <a:chOff x="190500" y="4797422"/>
            <a:chExt cx="6213475" cy="736600"/>
          </a:xfrm>
        </p:grpSpPr>
        <p:grpSp>
          <p:nvGrpSpPr>
            <p:cNvPr id="17438" name="Group 83"/>
            <p:cNvGrpSpPr>
              <a:grpSpLocks/>
            </p:cNvGrpSpPr>
            <p:nvPr/>
          </p:nvGrpSpPr>
          <p:grpSpPr bwMode="auto">
            <a:xfrm>
              <a:off x="190500" y="4797422"/>
              <a:ext cx="6213475" cy="736600"/>
              <a:chOff x="111" y="3022"/>
              <a:chExt cx="3613" cy="464"/>
            </a:xfrm>
          </p:grpSpPr>
          <p:grpSp>
            <p:nvGrpSpPr>
              <p:cNvPr id="17442" name="Group 84"/>
              <p:cNvGrpSpPr>
                <a:grpSpLocks/>
              </p:cNvGrpSpPr>
              <p:nvPr/>
            </p:nvGrpSpPr>
            <p:grpSpPr bwMode="auto">
              <a:xfrm>
                <a:off x="111" y="3022"/>
                <a:ext cx="3594" cy="460"/>
                <a:chOff x="239" y="3126"/>
                <a:chExt cx="3594" cy="460"/>
              </a:xfrm>
            </p:grpSpPr>
            <p:sp>
              <p:nvSpPr>
                <p:cNvPr id="17447" name="Text Box 12"/>
                <p:cNvSpPr txBox="1">
                  <a:spLocks noChangeArrowheads="1"/>
                </p:cNvSpPr>
                <p:nvPr/>
              </p:nvSpPr>
              <p:spPr bwMode="auto">
                <a:xfrm>
                  <a:off x="246" y="3126"/>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a:t>
                  </a:r>
                </a:p>
              </p:txBody>
            </p:sp>
            <p:grpSp>
              <p:nvGrpSpPr>
                <p:cNvPr id="17448" name="Group 86"/>
                <p:cNvGrpSpPr>
                  <a:grpSpLocks/>
                </p:cNvGrpSpPr>
                <p:nvPr/>
              </p:nvGrpSpPr>
              <p:grpSpPr bwMode="auto">
                <a:xfrm>
                  <a:off x="239" y="3358"/>
                  <a:ext cx="3594" cy="228"/>
                  <a:chOff x="239" y="3358"/>
                  <a:chExt cx="3594" cy="228"/>
                </a:xfrm>
              </p:grpSpPr>
              <p:sp>
                <p:nvSpPr>
                  <p:cNvPr id="907268" name="AutoShape 4"/>
                  <p:cNvSpPr>
                    <a:spLocks noChangeArrowheads="1"/>
                  </p:cNvSpPr>
                  <p:nvPr/>
                </p:nvSpPr>
                <p:spPr bwMode="auto">
                  <a:xfrm>
                    <a:off x="239" y="3364"/>
                    <a:ext cx="108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270" name="AutoShape 6"/>
                  <p:cNvSpPr>
                    <a:spLocks noChangeArrowheads="1"/>
                  </p:cNvSpPr>
                  <p:nvPr/>
                </p:nvSpPr>
                <p:spPr bwMode="auto">
                  <a:xfrm>
                    <a:off x="1469" y="3364"/>
                    <a:ext cx="143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274" name="AutoShape 10"/>
                  <p:cNvSpPr>
                    <a:spLocks noChangeArrowheads="1"/>
                  </p:cNvSpPr>
                  <p:nvPr/>
                </p:nvSpPr>
                <p:spPr bwMode="auto">
                  <a:xfrm>
                    <a:off x="3089" y="3358"/>
                    <a:ext cx="7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17443" name="Group 93"/>
              <p:cNvGrpSpPr>
                <a:grpSpLocks/>
              </p:cNvGrpSpPr>
              <p:nvPr/>
            </p:nvGrpSpPr>
            <p:grpSpPr bwMode="auto">
              <a:xfrm>
                <a:off x="276" y="3260"/>
                <a:ext cx="3448" cy="226"/>
                <a:chOff x="404" y="3364"/>
                <a:chExt cx="3448" cy="226"/>
              </a:xfrm>
            </p:grpSpPr>
            <p:sp>
              <p:nvSpPr>
                <p:cNvPr id="17444" name="Text Box 61"/>
                <p:cNvSpPr txBox="1">
                  <a:spLocks noChangeArrowheads="1"/>
                </p:cNvSpPr>
                <p:nvPr/>
              </p:nvSpPr>
              <p:spPr bwMode="auto">
                <a:xfrm>
                  <a:off x="1469" y="3368"/>
                  <a:ext cx="13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dirty="0">
                      <a:latin typeface="+mn-lt"/>
                    </a:rPr>
                    <a:t>Truck 7.5-16t, EURO 5</a:t>
                  </a:r>
                </a:p>
              </p:txBody>
            </p:sp>
            <p:sp>
              <p:nvSpPr>
                <p:cNvPr id="17445" name="Text Box 11"/>
                <p:cNvSpPr txBox="1">
                  <a:spLocks noChangeArrowheads="1"/>
                </p:cNvSpPr>
                <p:nvPr/>
              </p:nvSpPr>
              <p:spPr bwMode="auto">
                <a:xfrm>
                  <a:off x="404" y="3364"/>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17446" name="Text Box 62"/>
                <p:cNvSpPr txBox="1">
                  <a:spLocks noChangeArrowheads="1"/>
                </p:cNvSpPr>
                <p:nvPr/>
              </p:nvSpPr>
              <p:spPr bwMode="auto">
                <a:xfrm>
                  <a:off x="3156" y="3378"/>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550  km</a:t>
                  </a:r>
                </a:p>
              </p:txBody>
            </p:sp>
          </p:grpSp>
        </p:grpSp>
        <p:grpSp>
          <p:nvGrpSpPr>
            <p:cNvPr id="17439" name="Group 132"/>
            <p:cNvGrpSpPr>
              <a:grpSpLocks/>
            </p:cNvGrpSpPr>
            <p:nvPr/>
          </p:nvGrpSpPr>
          <p:grpSpPr bwMode="auto">
            <a:xfrm>
              <a:off x="4370446" y="5216394"/>
              <a:ext cx="330200" cy="255389"/>
              <a:chOff x="2162400" y="2915315"/>
              <a:chExt cx="330200" cy="255389"/>
            </a:xfrm>
          </p:grpSpPr>
          <p:sp>
            <p:nvSpPr>
              <p:cNvPr id="17440"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41" name="Freeform 134"/>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144489" name="Group 140"/>
          <p:cNvGrpSpPr>
            <a:grpSpLocks/>
          </p:cNvGrpSpPr>
          <p:nvPr/>
        </p:nvGrpSpPr>
        <p:grpSpPr bwMode="auto">
          <a:xfrm>
            <a:off x="1295796" y="5121273"/>
            <a:ext cx="7968855" cy="741363"/>
            <a:chOff x="155970" y="5724526"/>
            <a:chExt cx="7968855" cy="741363"/>
          </a:xfrm>
        </p:grpSpPr>
        <p:grpSp>
          <p:nvGrpSpPr>
            <p:cNvPr id="17423" name="Group 3"/>
            <p:cNvGrpSpPr>
              <a:grpSpLocks/>
            </p:cNvGrpSpPr>
            <p:nvPr/>
          </p:nvGrpSpPr>
          <p:grpSpPr bwMode="auto">
            <a:xfrm>
              <a:off x="155970" y="5724526"/>
              <a:ext cx="7968855" cy="741363"/>
              <a:chOff x="91" y="3606"/>
              <a:chExt cx="4633" cy="467"/>
            </a:xfrm>
          </p:grpSpPr>
          <p:grpSp>
            <p:nvGrpSpPr>
              <p:cNvPr id="17427" name="Group 4"/>
              <p:cNvGrpSpPr>
                <a:grpSpLocks/>
              </p:cNvGrpSpPr>
              <p:nvPr/>
            </p:nvGrpSpPr>
            <p:grpSpPr bwMode="auto">
              <a:xfrm>
                <a:off x="100" y="3824"/>
                <a:ext cx="4408" cy="232"/>
                <a:chOff x="132" y="3824"/>
                <a:chExt cx="4408" cy="232"/>
              </a:xfrm>
            </p:grpSpPr>
            <p:sp>
              <p:nvSpPr>
                <p:cNvPr id="907329" name="AutoShape 65"/>
                <p:cNvSpPr>
                  <a:spLocks noChangeArrowheads="1"/>
                </p:cNvSpPr>
                <p:nvPr/>
              </p:nvSpPr>
              <p:spPr bwMode="auto">
                <a:xfrm>
                  <a:off x="132" y="3824"/>
                  <a:ext cx="1182"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0" name="AutoShape 66"/>
                <p:cNvSpPr>
                  <a:spLocks noChangeArrowheads="1"/>
                </p:cNvSpPr>
                <p:nvPr/>
              </p:nvSpPr>
              <p:spPr bwMode="auto">
                <a:xfrm>
                  <a:off x="1466" y="3824"/>
                  <a:ext cx="103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4" name="AutoShape 70"/>
                <p:cNvSpPr>
                  <a:spLocks noChangeArrowheads="1"/>
                </p:cNvSpPr>
                <p:nvPr/>
              </p:nvSpPr>
              <p:spPr bwMode="auto">
                <a:xfrm>
                  <a:off x="2630" y="3834"/>
                  <a:ext cx="7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907338" name="AutoShape 74"/>
                <p:cNvSpPr>
                  <a:spLocks noChangeArrowheads="1"/>
                </p:cNvSpPr>
                <p:nvPr/>
              </p:nvSpPr>
              <p:spPr bwMode="auto">
                <a:xfrm>
                  <a:off x="3494" y="3826"/>
                  <a:ext cx="104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nvGrpSpPr>
              <p:cNvPr id="17428" name="Group 12"/>
              <p:cNvGrpSpPr>
                <a:grpSpLocks/>
              </p:cNvGrpSpPr>
              <p:nvPr/>
            </p:nvGrpSpPr>
            <p:grpSpPr bwMode="auto">
              <a:xfrm>
                <a:off x="91" y="3836"/>
                <a:ext cx="4633" cy="237"/>
                <a:chOff x="59" y="3836"/>
                <a:chExt cx="4633" cy="237"/>
              </a:xfrm>
            </p:grpSpPr>
            <p:sp>
              <p:nvSpPr>
                <p:cNvPr id="17430" name="Text Box 71"/>
                <p:cNvSpPr txBox="1">
                  <a:spLocks noChangeArrowheads="1"/>
                </p:cNvSpPr>
                <p:nvPr/>
              </p:nvSpPr>
              <p:spPr bwMode="auto">
                <a:xfrm>
                  <a:off x="59" y="3836"/>
                  <a:ext cx="1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400" b="1" i="1">
                      <a:latin typeface="+mn-lt"/>
                    </a:rPr>
                    <a:t>Electric to mechanical</a:t>
                  </a:r>
                </a:p>
              </p:txBody>
            </p:sp>
            <p:sp>
              <p:nvSpPr>
                <p:cNvPr id="17431" name="Text Box 72"/>
                <p:cNvSpPr txBox="1">
                  <a:spLocks noChangeArrowheads="1"/>
                </p:cNvSpPr>
                <p:nvPr/>
              </p:nvSpPr>
              <p:spPr bwMode="auto">
                <a:xfrm>
                  <a:off x="1536" y="3840"/>
                  <a:ext cx="7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0.12 kW</a:t>
                  </a:r>
                </a:p>
              </p:txBody>
            </p:sp>
            <p:sp>
              <p:nvSpPr>
                <p:cNvPr id="17432" name="Text Box 73"/>
                <p:cNvSpPr txBox="1">
                  <a:spLocks noChangeArrowheads="1"/>
                </p:cNvSpPr>
                <p:nvPr/>
              </p:nvSpPr>
              <p:spPr bwMode="auto">
                <a:xfrm>
                  <a:off x="2612" y="3842"/>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i="1">
                      <a:latin typeface="+mn-lt"/>
                    </a:rPr>
                    <a:t> </a:t>
                  </a:r>
                  <a:r>
                    <a:rPr lang="en-GB" sz="1600" b="1" i="1">
                      <a:latin typeface="+mn-lt"/>
                    </a:rPr>
                    <a:t>2  days</a:t>
                  </a:r>
                </a:p>
              </p:txBody>
            </p:sp>
            <p:sp>
              <p:nvSpPr>
                <p:cNvPr id="17433" name="Text Box 75"/>
                <p:cNvSpPr txBox="1">
                  <a:spLocks noChangeArrowheads="1"/>
                </p:cNvSpPr>
                <p:nvPr/>
              </p:nvSpPr>
              <p:spPr bwMode="auto">
                <a:xfrm>
                  <a:off x="3468" y="3842"/>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  24 hrs/day</a:t>
                  </a:r>
                </a:p>
              </p:txBody>
            </p:sp>
          </p:grpSp>
          <p:sp>
            <p:nvSpPr>
              <p:cNvPr id="17429" name="Text Box 76"/>
              <p:cNvSpPr txBox="1">
                <a:spLocks noChangeArrowheads="1"/>
              </p:cNvSpPr>
              <p:nvPr/>
            </p:nvSpPr>
            <p:spPr bwMode="auto">
              <a:xfrm>
                <a:off x="108" y="3606"/>
                <a:ext cx="11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Use - refrigeration</a:t>
                </a:r>
              </a:p>
            </p:txBody>
          </p:sp>
        </p:grpSp>
        <p:grpSp>
          <p:nvGrpSpPr>
            <p:cNvPr id="17424" name="Group 135"/>
            <p:cNvGrpSpPr>
              <a:grpSpLocks/>
            </p:cNvGrpSpPr>
            <p:nvPr/>
          </p:nvGrpSpPr>
          <p:grpSpPr bwMode="auto">
            <a:xfrm>
              <a:off x="3848363" y="6120231"/>
              <a:ext cx="330200" cy="255389"/>
              <a:chOff x="2162400" y="2915315"/>
              <a:chExt cx="330200" cy="255389"/>
            </a:xfrm>
          </p:grpSpPr>
          <p:sp>
            <p:nvSpPr>
              <p:cNvPr id="1742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17426" name="Freeform 137"/>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 name="Group 19"/>
          <p:cNvGrpSpPr/>
          <p:nvPr/>
        </p:nvGrpSpPr>
        <p:grpSpPr>
          <a:xfrm>
            <a:off x="1287463" y="1917519"/>
            <a:ext cx="9637712" cy="476611"/>
            <a:chOff x="147638" y="2420755"/>
            <a:chExt cx="9637712" cy="476611"/>
          </a:xfrm>
        </p:grpSpPr>
        <p:sp>
          <p:nvSpPr>
            <p:cNvPr id="17509" name="Text Box 99"/>
            <p:cNvSpPr txBox="1">
              <a:spLocks noChangeArrowheads="1"/>
            </p:cNvSpPr>
            <p:nvPr/>
          </p:nvSpPr>
          <p:spPr bwMode="auto">
            <a:xfrm>
              <a:off x="147638" y="2457445"/>
              <a:ext cx="3605212" cy="377825"/>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spcAft>
                  <a:spcPct val="50000"/>
                </a:spcAft>
              </a:pPr>
              <a:r>
                <a:rPr lang="en-GB" sz="1400" b="1">
                  <a:latin typeface="+mn-lt"/>
                </a:rPr>
                <a:t>Product name:</a:t>
              </a:r>
              <a:endParaRPr lang="en-GB" sz="1400" b="1">
                <a:solidFill>
                  <a:schemeClr val="accent1"/>
                </a:solidFill>
                <a:latin typeface="+mn-lt"/>
              </a:endParaRPr>
            </a:p>
          </p:txBody>
        </p:sp>
        <p:sp>
          <p:nvSpPr>
            <p:cNvPr id="144485" name="Text Box 101"/>
            <p:cNvSpPr txBox="1">
              <a:spLocks noChangeArrowheads="1"/>
            </p:cNvSpPr>
            <p:nvPr/>
          </p:nvSpPr>
          <p:spPr bwMode="auto">
            <a:xfrm>
              <a:off x="1719263" y="2482848"/>
              <a:ext cx="1789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chemeClr val="accent1"/>
                  </a:solidFill>
                  <a:latin typeface="+mn-lt"/>
                </a:rPr>
                <a:t>PET bottle</a:t>
              </a:r>
            </a:p>
          </p:txBody>
        </p:sp>
        <p:pic>
          <p:nvPicPr>
            <p:cNvPr id="104" name="Picture 103"/>
            <p:cNvPicPr>
              <a:picLocks noChangeAspect="1"/>
            </p:cNvPicPr>
            <p:nvPr/>
          </p:nvPicPr>
          <p:blipFill rotWithShape="1">
            <a:blip r:embed="rId6"/>
            <a:srcRect l="2895" t="75497" r="8958" b="13466"/>
            <a:stretch/>
          </p:blipFill>
          <p:spPr>
            <a:xfrm>
              <a:off x="4147720" y="2420755"/>
              <a:ext cx="5637630" cy="476611"/>
            </a:xfrm>
            <a:prstGeom prst="rect">
              <a:avLst/>
            </a:prstGeom>
          </p:spPr>
        </p:pic>
      </p:grpSp>
      <p:sp>
        <p:nvSpPr>
          <p:cNvPr id="15" name="Slide Number Placeholder 14">
            <a:extLst>
              <a:ext uri="{FF2B5EF4-FFF2-40B4-BE49-F238E27FC236}">
                <a16:creationId xmlns:a16="http://schemas.microsoft.com/office/drawing/2014/main" id="{EAD3A124-E7FE-47DF-B4A7-C9BCA5649635}"/>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92679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7343"/>
                                        </p:tgtEl>
                                        <p:attrNameLst>
                                          <p:attrName>style.visibility</p:attrName>
                                        </p:attrNameLst>
                                      </p:cBhvr>
                                      <p:to>
                                        <p:strVal val="visible"/>
                                      </p:to>
                                    </p:set>
                                    <p:animEffect transition="in" filter="wipe(left)">
                                      <p:cBhvr>
                                        <p:cTn id="7" dur="500"/>
                                        <p:tgtEl>
                                          <p:spTgt spid="907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7344"/>
                                        </p:tgtEl>
                                        <p:attrNameLst>
                                          <p:attrName>style.visibility</p:attrName>
                                        </p:attrNameLst>
                                      </p:cBhvr>
                                      <p:to>
                                        <p:strVal val="visible"/>
                                      </p:to>
                                    </p:set>
                                    <p:animEffect transition="in" filter="wipe(left)">
                                      <p:cBhvr>
                                        <p:cTn id="12" dur="500"/>
                                        <p:tgtEl>
                                          <p:spTgt spid="907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7345"/>
                                        </p:tgtEl>
                                        <p:attrNameLst>
                                          <p:attrName>style.visibility</p:attrName>
                                        </p:attrNameLst>
                                      </p:cBhvr>
                                      <p:to>
                                        <p:strVal val="visible"/>
                                      </p:to>
                                    </p:set>
                                    <p:animEffect transition="in" filter="wipe(left)">
                                      <p:cBhvr>
                                        <p:cTn id="17" dur="500"/>
                                        <p:tgtEl>
                                          <p:spTgt spid="9073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4482"/>
                                        </p:tgtEl>
                                        <p:attrNameLst>
                                          <p:attrName>style.visibility</p:attrName>
                                        </p:attrNameLst>
                                      </p:cBhvr>
                                      <p:to>
                                        <p:strVal val="visible"/>
                                      </p:to>
                                    </p:set>
                                    <p:animEffect transition="in" filter="wipe(left)">
                                      <p:cBhvr>
                                        <p:cTn id="32" dur="500"/>
                                        <p:tgtEl>
                                          <p:spTgt spid="1444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4489"/>
                                        </p:tgtEl>
                                        <p:attrNameLst>
                                          <p:attrName>style.visibility</p:attrName>
                                        </p:attrNameLst>
                                      </p:cBhvr>
                                      <p:to>
                                        <p:strVal val="visible"/>
                                      </p:to>
                                    </p:set>
                                    <p:animEffect transition="in" filter="wipe(left)">
                                      <p:cBhvr>
                                        <p:cTn id="37" dur="500"/>
                                        <p:tgtEl>
                                          <p:spTgt spid="14448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343" grpId="0" autoUpdateAnimBg="0"/>
      <p:bldP spid="907344" grpId="0" autoUpdateAnimBg="0"/>
      <p:bldP spid="9073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69E969-4DED-A2A4-C075-9C7AA1317632}"/>
              </a:ext>
            </a:extLst>
          </p:cNvPr>
          <p:cNvPicPr>
            <a:picLocks noChangeAspect="1"/>
          </p:cNvPicPr>
          <p:nvPr/>
        </p:nvPicPr>
        <p:blipFill>
          <a:blip r:embed="rId3"/>
          <a:stretch>
            <a:fillRect/>
          </a:stretch>
        </p:blipFill>
        <p:spPr>
          <a:xfrm>
            <a:off x="1829987" y="1573947"/>
            <a:ext cx="5486400" cy="4520698"/>
          </a:xfrm>
          <a:prstGeom prst="rect">
            <a:avLst/>
          </a:prstGeom>
          <a:ln>
            <a:solidFill>
              <a:schemeClr val="tx1"/>
            </a:solidFill>
          </a:ln>
        </p:spPr>
      </p:pic>
      <p:sp>
        <p:nvSpPr>
          <p:cNvPr id="18435" name="Rectangle 2"/>
          <p:cNvSpPr>
            <a:spLocks noGrp="1" noChangeArrowheads="1"/>
          </p:cNvSpPr>
          <p:nvPr>
            <p:ph type="title"/>
          </p:nvPr>
        </p:nvSpPr>
        <p:spPr>
          <a:ln w="9525"/>
        </p:spPr>
        <p:txBody>
          <a:bodyPr/>
          <a:lstStyle/>
          <a:p>
            <a:r>
              <a:rPr lang="en-US">
                <a:latin typeface="+mn-lt"/>
              </a:rPr>
              <a:t>Output: summary charts</a:t>
            </a:r>
          </a:p>
        </p:txBody>
      </p:sp>
      <p:pic>
        <p:nvPicPr>
          <p:cNvPr id="12" name="Picture 11">
            <a:extLst>
              <a:ext uri="{FF2B5EF4-FFF2-40B4-BE49-F238E27FC236}">
                <a16:creationId xmlns:a16="http://schemas.microsoft.com/office/drawing/2014/main" id="{5AE7A6FE-BBBB-0731-4D4D-A6D58AD134C2}"/>
              </a:ext>
            </a:extLst>
          </p:cNvPr>
          <p:cNvPicPr>
            <a:picLocks noChangeAspect="1"/>
          </p:cNvPicPr>
          <p:nvPr/>
        </p:nvPicPr>
        <p:blipFill>
          <a:blip r:embed="rId4"/>
          <a:stretch>
            <a:fillRect/>
          </a:stretch>
        </p:blipFill>
        <p:spPr>
          <a:xfrm>
            <a:off x="1829987" y="1578909"/>
            <a:ext cx="5486400" cy="4510773"/>
          </a:xfrm>
          <a:prstGeom prst="rect">
            <a:avLst/>
          </a:prstGeom>
          <a:ln>
            <a:solidFill>
              <a:schemeClr val="tx1"/>
            </a:solidFill>
          </a:ln>
        </p:spPr>
      </p:pic>
      <p:grpSp>
        <p:nvGrpSpPr>
          <p:cNvPr id="4" name="Group 24"/>
          <p:cNvGrpSpPr>
            <a:grpSpLocks/>
          </p:cNvGrpSpPr>
          <p:nvPr/>
        </p:nvGrpSpPr>
        <p:grpSpPr bwMode="auto">
          <a:xfrm>
            <a:off x="4382091" y="2195748"/>
            <a:ext cx="2788367" cy="457201"/>
            <a:chOff x="2462" y="1663"/>
            <a:chExt cx="1621" cy="288"/>
          </a:xfrm>
        </p:grpSpPr>
        <p:sp>
          <p:nvSpPr>
            <p:cNvPr id="18467" name="Text Box 25"/>
            <p:cNvSpPr txBox="1">
              <a:spLocks noChangeArrowheads="1"/>
            </p:cNvSpPr>
            <p:nvPr/>
          </p:nvSpPr>
          <p:spPr bwMode="auto">
            <a:xfrm>
              <a:off x="3005" y="1663"/>
              <a:ext cx="1078" cy="288"/>
            </a:xfrm>
            <a:prstGeom prst="rect">
              <a:avLst/>
            </a:prstGeom>
            <a:solidFill>
              <a:schemeClr val="bg1"/>
            </a:solidFill>
            <a:ln w="9525">
              <a:solidFill>
                <a:srgbClr val="666633"/>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i="1" dirty="0">
                  <a:latin typeface="+mn-lt"/>
                </a:rPr>
                <a:t>Click on bar for help on</a:t>
              </a:r>
              <a:r>
                <a:rPr lang="en-GB" sz="1400" dirty="0">
                  <a:latin typeface="+mn-lt"/>
                </a:rPr>
                <a:t> impact reduction</a:t>
              </a:r>
            </a:p>
          </p:txBody>
        </p:sp>
        <p:sp>
          <p:nvSpPr>
            <p:cNvPr id="18468" name="Line 26"/>
            <p:cNvSpPr>
              <a:spLocks noChangeShapeType="1"/>
            </p:cNvSpPr>
            <p:nvPr/>
          </p:nvSpPr>
          <p:spPr bwMode="auto">
            <a:xfrm flipH="1">
              <a:off x="2462" y="1815"/>
              <a:ext cx="443" cy="136"/>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pic>
        <p:nvPicPr>
          <p:cNvPr id="18443" name="Picture 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10398">
            <a:off x="7851711" y="1086095"/>
            <a:ext cx="651774" cy="14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520573" y="2139650"/>
            <a:ext cx="4652390" cy="2451106"/>
            <a:chOff x="1868" y="1195"/>
            <a:chExt cx="2706" cy="1544"/>
          </a:xfrm>
        </p:grpSpPr>
        <p:sp>
          <p:nvSpPr>
            <p:cNvPr id="18453" name="Text Box 5"/>
            <p:cNvSpPr txBox="1">
              <a:spLocks noChangeArrowheads="1"/>
            </p:cNvSpPr>
            <p:nvPr/>
          </p:nvSpPr>
          <p:spPr bwMode="auto">
            <a:xfrm rot="18416493">
              <a:off x="1986" y="1734"/>
              <a:ext cx="88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Manufacture</a:t>
              </a:r>
            </a:p>
          </p:txBody>
        </p:sp>
        <p:sp>
          <p:nvSpPr>
            <p:cNvPr id="18454" name="Text Box 6"/>
            <p:cNvSpPr txBox="1">
              <a:spLocks noChangeArrowheads="1"/>
            </p:cNvSpPr>
            <p:nvPr/>
          </p:nvSpPr>
          <p:spPr bwMode="auto">
            <a:xfrm rot="18459731">
              <a:off x="1628" y="1435"/>
              <a:ext cx="67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Materials</a:t>
              </a:r>
            </a:p>
          </p:txBody>
        </p:sp>
        <p:sp>
          <p:nvSpPr>
            <p:cNvPr id="18455" name="Text Box 7"/>
            <p:cNvSpPr txBox="1">
              <a:spLocks noChangeArrowheads="1"/>
            </p:cNvSpPr>
            <p:nvPr/>
          </p:nvSpPr>
          <p:spPr bwMode="auto">
            <a:xfrm rot="18164264">
              <a:off x="2507" y="1956"/>
              <a:ext cx="71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Transport</a:t>
              </a:r>
            </a:p>
          </p:txBody>
        </p:sp>
        <p:sp>
          <p:nvSpPr>
            <p:cNvPr id="18456" name="Text Box 8"/>
            <p:cNvSpPr txBox="1">
              <a:spLocks noChangeArrowheads="1"/>
            </p:cNvSpPr>
            <p:nvPr/>
          </p:nvSpPr>
          <p:spPr bwMode="auto">
            <a:xfrm rot="18032418">
              <a:off x="3194" y="2258"/>
              <a:ext cx="35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Use</a:t>
              </a:r>
            </a:p>
          </p:txBody>
        </p:sp>
        <p:sp>
          <p:nvSpPr>
            <p:cNvPr id="18457" name="Text Box 9"/>
            <p:cNvSpPr txBox="1">
              <a:spLocks noChangeArrowheads="1"/>
            </p:cNvSpPr>
            <p:nvPr/>
          </p:nvSpPr>
          <p:spPr bwMode="auto">
            <a:xfrm rot="18198595">
              <a:off x="3557" y="2313"/>
              <a:ext cx="65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Disposal</a:t>
              </a:r>
            </a:p>
          </p:txBody>
        </p:sp>
        <p:sp>
          <p:nvSpPr>
            <p:cNvPr id="18458" name="Text Box 10"/>
            <p:cNvSpPr txBox="1">
              <a:spLocks noChangeArrowheads="1"/>
            </p:cNvSpPr>
            <p:nvPr/>
          </p:nvSpPr>
          <p:spPr bwMode="auto">
            <a:xfrm rot="18130088">
              <a:off x="4036" y="2193"/>
              <a:ext cx="76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0"/>
                </a:spcAft>
              </a:pPr>
              <a:r>
                <a:rPr lang="en-GB" sz="1600" b="1" dirty="0">
                  <a:latin typeface="+mn-lt"/>
                </a:rPr>
                <a:t>End-of-life</a:t>
              </a:r>
            </a:p>
            <a:p>
              <a:pPr eaLnBrk="1" hangingPunct="1">
                <a:spcBef>
                  <a:spcPts val="0"/>
                </a:spcBef>
                <a:spcAft>
                  <a:spcPts val="0"/>
                </a:spcAft>
              </a:pPr>
              <a:r>
                <a:rPr lang="en-GB" sz="1600" b="1" dirty="0">
                  <a:latin typeface="+mn-lt"/>
                </a:rPr>
                <a:t>   potential</a:t>
              </a:r>
            </a:p>
          </p:txBody>
        </p:sp>
      </p:grpSp>
      <p:grpSp>
        <p:nvGrpSpPr>
          <p:cNvPr id="18447" name="Group 29"/>
          <p:cNvGrpSpPr>
            <a:grpSpLocks/>
          </p:cNvGrpSpPr>
          <p:nvPr/>
        </p:nvGrpSpPr>
        <p:grpSpPr bwMode="auto">
          <a:xfrm>
            <a:off x="3299170" y="3100895"/>
            <a:ext cx="7694774" cy="2993750"/>
            <a:chOff x="-1087" y="1476"/>
            <a:chExt cx="5501" cy="2343"/>
          </a:xfrm>
        </p:grpSpPr>
        <p:sp>
          <p:nvSpPr>
            <p:cNvPr id="18451" name="Rectangle 31"/>
            <p:cNvSpPr>
              <a:spLocks noChangeArrowheads="1"/>
            </p:cNvSpPr>
            <p:nvPr/>
          </p:nvSpPr>
          <p:spPr bwMode="auto">
            <a:xfrm>
              <a:off x="2176" y="1476"/>
              <a:ext cx="2238" cy="2343"/>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dirty="0">
                  <a:latin typeface="+mn-lt"/>
                </a:rPr>
                <a:t>Reducing Material-phase impact</a:t>
              </a:r>
            </a:p>
            <a:p>
              <a:pPr eaLnBrk="1" hangingPunct="1"/>
              <a:r>
                <a:rPr lang="en-GB" sz="1200" b="1" i="1" dirty="0">
                  <a:solidFill>
                    <a:schemeClr val="accent1"/>
                  </a:solidFill>
                  <a:latin typeface="+mn-lt"/>
                </a:rPr>
                <a:t>Aim</a:t>
              </a:r>
            </a:p>
            <a:p>
              <a:pPr eaLnBrk="1" hangingPunct="1"/>
              <a:r>
                <a:rPr lang="en-GB" sz="1200" dirty="0">
                  <a:latin typeface="+mn-lt"/>
                </a:rPr>
                <a:t>   Minimize embodied energy or CO</a:t>
              </a:r>
              <a:r>
                <a:rPr lang="en-GB" sz="1200" baseline="-25000" dirty="0">
                  <a:latin typeface="+mn-lt"/>
                </a:rPr>
                <a:t>2</a:t>
              </a:r>
              <a:br>
                <a:rPr lang="en-GB" sz="1200" dirty="0">
                  <a:latin typeface="+mn-lt"/>
                </a:rPr>
              </a:br>
              <a:r>
                <a:rPr lang="en-GB" sz="1200" dirty="0">
                  <a:latin typeface="+mn-lt"/>
                </a:rPr>
                <a:t>footprint per unit of function.</a:t>
              </a:r>
            </a:p>
            <a:p>
              <a:pPr eaLnBrk="1" hangingPunct="1"/>
              <a:r>
                <a:rPr lang="en-GB" sz="1200" dirty="0">
                  <a:latin typeface="+mn-lt"/>
                </a:rPr>
                <a:t>   Use as large a “recycled content” </a:t>
              </a:r>
              <a:br>
                <a:rPr lang="en-GB" sz="1200" dirty="0">
                  <a:latin typeface="+mn-lt"/>
                </a:rPr>
              </a:br>
              <a:r>
                <a:rPr lang="en-GB" sz="1200" dirty="0">
                  <a:latin typeface="+mn-lt"/>
                </a:rPr>
                <a:t>in the material as possible</a:t>
              </a:r>
            </a:p>
            <a:p>
              <a:pPr eaLnBrk="1" hangingPunct="1"/>
              <a:r>
                <a:rPr lang="en-GB" sz="1200" dirty="0">
                  <a:latin typeface="+mn-lt"/>
                </a:rPr>
                <a:t>   Use as little material as possible while</a:t>
              </a:r>
            </a:p>
            <a:p>
              <a:pPr eaLnBrk="1" hangingPunct="1"/>
              <a:r>
                <a:rPr lang="en-GB" sz="1200" dirty="0">
                  <a:latin typeface="+mn-lt"/>
                </a:rPr>
                <a:t>Retaining enough redundancy for safety.</a:t>
              </a:r>
            </a:p>
            <a:p>
              <a:pPr eaLnBrk="1" hangingPunct="1"/>
              <a:r>
                <a:rPr lang="en-GB" sz="1200" b="1" i="1" dirty="0">
                  <a:solidFill>
                    <a:schemeClr val="accent1"/>
                  </a:solidFill>
                  <a:latin typeface="+mn-lt"/>
                </a:rPr>
                <a:t>Conflicts</a:t>
              </a:r>
            </a:p>
            <a:p>
              <a:pPr eaLnBrk="1" hangingPunct="1"/>
              <a:r>
                <a:rPr lang="en-GB" sz="1200" dirty="0">
                  <a:latin typeface="+mn-lt"/>
                </a:rPr>
                <a:t>    Watch out for conflict with the Use phase.</a:t>
              </a:r>
            </a:p>
            <a:p>
              <a:pPr eaLnBrk="1" hangingPunct="1"/>
              <a:r>
                <a:rPr lang="en-GB" sz="1200" dirty="0">
                  <a:latin typeface="+mn-lt"/>
                </a:rPr>
                <a:t>The material with the lowest direct</a:t>
              </a:r>
            </a:p>
            <a:p>
              <a:pPr eaLnBrk="1" hangingPunct="1"/>
              <a:r>
                <a:rPr lang="en-GB" sz="1200" dirty="0">
                  <a:latin typeface="+mn-lt"/>
                </a:rPr>
                <a:t>Eco-impact may not be the lightest or the </a:t>
              </a:r>
              <a:br>
                <a:rPr lang="en-GB" sz="1200" dirty="0">
                  <a:latin typeface="+mn-lt"/>
                </a:rPr>
              </a:br>
              <a:r>
                <a:rPr lang="en-GB" sz="1200" dirty="0">
                  <a:latin typeface="+mn-lt"/>
                </a:rPr>
                <a:t>cheapest. Use trade-off methods to </a:t>
              </a:r>
              <a:br>
                <a:rPr lang="en-GB" sz="1200" dirty="0">
                  <a:latin typeface="+mn-lt"/>
                </a:rPr>
              </a:br>
              <a:r>
                <a:rPr lang="en-GB" sz="1200" dirty="0">
                  <a:latin typeface="+mn-lt"/>
                </a:rPr>
                <a:t>resolve the conflict.</a:t>
              </a:r>
            </a:p>
            <a:p>
              <a:pPr eaLnBrk="1" hangingPunct="1"/>
              <a:endParaRPr lang="en-GB" dirty="0">
                <a:latin typeface="+mn-lt"/>
              </a:endParaRPr>
            </a:p>
          </p:txBody>
        </p:sp>
        <p:sp>
          <p:nvSpPr>
            <p:cNvPr id="18450" name="Line 33"/>
            <p:cNvSpPr>
              <a:spLocks noChangeShapeType="1"/>
            </p:cNvSpPr>
            <p:nvPr/>
          </p:nvSpPr>
          <p:spPr bwMode="auto">
            <a:xfrm>
              <a:off x="-1087" y="2380"/>
              <a:ext cx="3236" cy="639"/>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8" name="TextBox 7"/>
          <p:cNvSpPr txBox="1">
            <a:spLocks noChangeArrowheads="1"/>
          </p:cNvSpPr>
          <p:nvPr/>
        </p:nvSpPr>
        <p:spPr bwMode="auto">
          <a:xfrm>
            <a:off x="8519214" y="1657090"/>
            <a:ext cx="2395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dirty="0">
                <a:latin typeface="+mn-lt"/>
              </a:rPr>
              <a:t>Which of the 4 non-transport phases has the largest CO</a:t>
            </a:r>
            <a:r>
              <a:rPr lang="en-GB" sz="1600" b="1" baseline="-25000" dirty="0">
                <a:latin typeface="+mn-lt"/>
              </a:rPr>
              <a:t>2</a:t>
            </a:r>
            <a:r>
              <a:rPr lang="en-GB" sz="1600" b="1" dirty="0">
                <a:latin typeface="+mn-lt"/>
              </a:rPr>
              <a:t>-impact?</a:t>
            </a:r>
          </a:p>
          <a:p>
            <a:pPr algn="ctr" eaLnBrk="1" hangingPunct="1"/>
            <a:endParaRPr lang="en-GB" sz="1600" b="1" i="1" dirty="0">
              <a:latin typeface="+mn-lt"/>
            </a:endParaRPr>
          </a:p>
          <a:p>
            <a:pPr algn="ctr" eaLnBrk="1" hangingPunct="1"/>
            <a:r>
              <a:rPr lang="en-GB" sz="1600" b="1" i="1" dirty="0">
                <a:latin typeface="+mn-lt"/>
              </a:rPr>
              <a:t>Materials!</a:t>
            </a:r>
          </a:p>
        </p:txBody>
      </p:sp>
      <p:sp>
        <p:nvSpPr>
          <p:cNvPr id="3" name="Slide Number Placeholder 2">
            <a:extLst>
              <a:ext uri="{FF2B5EF4-FFF2-40B4-BE49-F238E27FC236}">
                <a16:creationId xmlns:a16="http://schemas.microsoft.com/office/drawing/2014/main" id="{9A6CE714-40E9-4671-AB13-C3BA45A06119}"/>
              </a:ext>
            </a:extLst>
          </p:cNvPr>
          <p:cNvSpPr>
            <a:spLocks noGrp="1"/>
          </p:cNvSpPr>
          <p:nvPr>
            <p:ph type="sldNum" sz="quarter" idx="11"/>
          </p:nvPr>
        </p:nvSpPr>
        <p:spPr/>
        <p:txBody>
          <a:bodyPr/>
          <a:lstStyle/>
          <a:p>
            <a:fld id="{F0D23093-2AB0-F74C-B865-1A12A15B650E}" type="slidenum">
              <a:rPr lang="en-US" smtClean="0"/>
              <a:pPr/>
              <a:t>21</a:t>
            </a:fld>
            <a:endParaRPr lang="en-US" dirty="0"/>
          </a:p>
        </p:txBody>
      </p:sp>
      <p:grpSp>
        <p:nvGrpSpPr>
          <p:cNvPr id="6" name="Group 12"/>
          <p:cNvGrpSpPr>
            <a:grpSpLocks/>
          </p:cNvGrpSpPr>
          <p:nvPr/>
        </p:nvGrpSpPr>
        <p:grpSpPr bwMode="auto">
          <a:xfrm>
            <a:off x="1375694" y="679784"/>
            <a:ext cx="2212975" cy="1374774"/>
            <a:chOff x="646" y="647"/>
            <a:chExt cx="1287" cy="866"/>
          </a:xfrm>
        </p:grpSpPr>
        <p:sp>
          <p:nvSpPr>
            <p:cNvPr id="18461" name="Rectangle 15"/>
            <p:cNvSpPr>
              <a:spLocks noChangeArrowheads="1"/>
            </p:cNvSpPr>
            <p:nvPr/>
          </p:nvSpPr>
          <p:spPr bwMode="auto">
            <a:xfrm>
              <a:off x="882" y="1312"/>
              <a:ext cx="571" cy="20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8462" name="Line 14"/>
            <p:cNvSpPr>
              <a:spLocks noChangeShapeType="1"/>
            </p:cNvSpPr>
            <p:nvPr/>
          </p:nvSpPr>
          <p:spPr bwMode="auto">
            <a:xfrm>
              <a:off x="947" y="1020"/>
              <a:ext cx="0" cy="21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63" name="Text Box 15"/>
            <p:cNvSpPr txBox="1">
              <a:spLocks noChangeArrowheads="1"/>
            </p:cNvSpPr>
            <p:nvPr/>
          </p:nvSpPr>
          <p:spPr bwMode="auto">
            <a:xfrm>
              <a:off x="646" y="647"/>
              <a:ext cx="1287" cy="33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i="1" dirty="0">
                  <a:solidFill>
                    <a:schemeClr val="accent1"/>
                  </a:solidFill>
                  <a:latin typeface="+mn-lt"/>
                </a:rPr>
                <a:t>Toggle between </a:t>
              </a:r>
              <a:r>
                <a:rPr lang="en-GB" sz="1400" b="1" dirty="0">
                  <a:latin typeface="+mn-lt"/>
                </a:rPr>
                <a:t>energy </a:t>
              </a:r>
            </a:p>
            <a:p>
              <a:pPr eaLnBrk="1" hangingPunct="1"/>
              <a:r>
                <a:rPr lang="en-GB" sz="1400" b="1" i="1" dirty="0">
                  <a:solidFill>
                    <a:srgbClr val="666633"/>
                  </a:solidFill>
                  <a:latin typeface="+mn-lt"/>
                </a:rPr>
                <a:t>    </a:t>
              </a:r>
              <a:r>
                <a:rPr lang="en-GB" sz="1400" b="1" i="1" dirty="0">
                  <a:solidFill>
                    <a:schemeClr val="accent1"/>
                  </a:solidFill>
                  <a:latin typeface="+mn-lt"/>
                </a:rPr>
                <a:t>and </a:t>
              </a:r>
              <a:r>
                <a:rPr lang="en-GB" sz="1400" b="1" dirty="0">
                  <a:latin typeface="+mn-lt"/>
                </a:rPr>
                <a:t>carbon footprint</a:t>
              </a:r>
            </a:p>
          </p:txBody>
        </p:sp>
      </p:grpSp>
      <p:grpSp>
        <p:nvGrpSpPr>
          <p:cNvPr id="5" name="Group 35"/>
          <p:cNvGrpSpPr>
            <a:grpSpLocks/>
          </p:cNvGrpSpPr>
          <p:nvPr/>
        </p:nvGrpSpPr>
        <p:grpSpPr bwMode="auto">
          <a:xfrm>
            <a:off x="2763306" y="693243"/>
            <a:ext cx="2262196" cy="1362076"/>
            <a:chOff x="1481" y="633"/>
            <a:chExt cx="1315" cy="858"/>
          </a:xfrm>
        </p:grpSpPr>
        <p:sp>
          <p:nvSpPr>
            <p:cNvPr id="18464" name="Rectangle 15"/>
            <p:cNvSpPr>
              <a:spLocks noChangeArrowheads="1"/>
            </p:cNvSpPr>
            <p:nvPr/>
          </p:nvSpPr>
          <p:spPr bwMode="auto">
            <a:xfrm>
              <a:off x="1481" y="1286"/>
              <a:ext cx="480" cy="20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8465" name="Line 18"/>
            <p:cNvSpPr>
              <a:spLocks noChangeShapeType="1"/>
            </p:cNvSpPr>
            <p:nvPr/>
          </p:nvSpPr>
          <p:spPr bwMode="auto">
            <a:xfrm>
              <a:off x="2178" y="1017"/>
              <a:ext cx="0" cy="21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66" name="Text Box 19"/>
            <p:cNvSpPr txBox="1">
              <a:spLocks noChangeArrowheads="1"/>
            </p:cNvSpPr>
            <p:nvPr/>
          </p:nvSpPr>
          <p:spPr bwMode="auto">
            <a:xfrm>
              <a:off x="2035" y="633"/>
              <a:ext cx="761" cy="35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latin typeface="+mn-lt"/>
                </a:rPr>
                <a:t>Copy </a:t>
              </a:r>
              <a:r>
                <a:rPr lang="en-GB" sz="1400" b="1" i="1">
                  <a:solidFill>
                    <a:schemeClr val="accent1"/>
                  </a:solidFill>
                  <a:latin typeface="+mn-lt"/>
                </a:rPr>
                <a:t>or </a:t>
              </a:r>
              <a:r>
                <a:rPr lang="en-GB" sz="1400" b="1">
                  <a:latin typeface="+mn-lt"/>
                </a:rPr>
                <a:t>print</a:t>
              </a:r>
            </a:p>
            <a:p>
              <a:pPr eaLnBrk="1" hangingPunct="1"/>
              <a:r>
                <a:rPr lang="en-GB" sz="1400" b="1">
                  <a:solidFill>
                    <a:schemeClr val="accent1"/>
                  </a:solidFill>
                  <a:latin typeface="+mn-lt"/>
                </a:rPr>
                <a:t>    the chart</a:t>
              </a:r>
            </a:p>
          </p:txBody>
        </p:sp>
      </p:grpSp>
    </p:spTree>
    <p:extLst>
      <p:ext uri="{BB962C8B-B14F-4D97-AF65-F5344CB8AC3E}">
        <p14:creationId xmlns:p14="http://schemas.microsoft.com/office/powerpoint/2010/main" val="45879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447"/>
                                        </p:tgtEl>
                                        <p:attrNameLst>
                                          <p:attrName>style.visibility</p:attrName>
                                        </p:attrNameLst>
                                      </p:cBhvr>
                                      <p:to>
                                        <p:strVal val="visible"/>
                                      </p:to>
                                    </p:set>
                                    <p:animEffect transition="in" filter="wipe(left)">
                                      <p:cBhvr>
                                        <p:cTn id="36"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7E812C-F75C-5374-7C3F-DE4606F38B10}"/>
              </a:ext>
            </a:extLst>
          </p:cNvPr>
          <p:cNvPicPr>
            <a:picLocks noChangeAspect="1"/>
          </p:cNvPicPr>
          <p:nvPr/>
        </p:nvPicPr>
        <p:blipFill>
          <a:blip r:embed="rId3"/>
          <a:stretch>
            <a:fillRect/>
          </a:stretch>
        </p:blipFill>
        <p:spPr>
          <a:xfrm>
            <a:off x="1447800" y="3429000"/>
            <a:ext cx="3291840" cy="2227046"/>
          </a:xfrm>
          <a:prstGeom prst="rect">
            <a:avLst/>
          </a:prstGeom>
          <a:ln>
            <a:solidFill>
              <a:schemeClr val="tx1"/>
            </a:solidFill>
          </a:ln>
        </p:spPr>
      </p:pic>
      <p:pic>
        <p:nvPicPr>
          <p:cNvPr id="8" name="Picture 7">
            <a:extLst>
              <a:ext uri="{FF2B5EF4-FFF2-40B4-BE49-F238E27FC236}">
                <a16:creationId xmlns:a16="http://schemas.microsoft.com/office/drawing/2014/main" id="{F4DB395D-9808-0AC2-5439-728180A1D4B1}"/>
              </a:ext>
            </a:extLst>
          </p:cNvPr>
          <p:cNvPicPr>
            <a:picLocks noChangeAspect="1"/>
          </p:cNvPicPr>
          <p:nvPr/>
        </p:nvPicPr>
        <p:blipFill>
          <a:blip r:embed="rId4"/>
          <a:stretch>
            <a:fillRect/>
          </a:stretch>
        </p:blipFill>
        <p:spPr>
          <a:xfrm>
            <a:off x="1447800" y="866318"/>
            <a:ext cx="3291840" cy="2259532"/>
          </a:xfrm>
          <a:prstGeom prst="rect">
            <a:avLst/>
          </a:prstGeom>
          <a:ln>
            <a:solidFill>
              <a:schemeClr val="tx1"/>
            </a:solidFill>
          </a:ln>
        </p:spPr>
      </p:pic>
      <p:sp>
        <p:nvSpPr>
          <p:cNvPr id="19458" name="Rectangle 2"/>
          <p:cNvSpPr>
            <a:spLocks noGrp="1" noChangeArrowheads="1"/>
          </p:cNvSpPr>
          <p:nvPr>
            <p:ph type="title"/>
          </p:nvPr>
        </p:nvSpPr>
        <p:spPr>
          <a:ln w="9525"/>
        </p:spPr>
        <p:txBody>
          <a:bodyPr/>
          <a:lstStyle/>
          <a:p>
            <a:r>
              <a:rPr lang="en-US">
                <a:latin typeface="+mn-lt"/>
              </a:rPr>
              <a:t>Actions and comparisons</a:t>
            </a:r>
          </a:p>
        </p:txBody>
      </p:sp>
      <p:pic>
        <p:nvPicPr>
          <p:cNvPr id="19461"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299" y="1070571"/>
            <a:ext cx="4254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184" y="3696039"/>
            <a:ext cx="4254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955" name="AutoShape 3"/>
          <p:cNvSpPr>
            <a:spLocks noChangeArrowheads="1"/>
          </p:cNvSpPr>
          <p:nvPr/>
        </p:nvSpPr>
        <p:spPr bwMode="auto">
          <a:xfrm>
            <a:off x="7956551" y="1074738"/>
            <a:ext cx="2128837" cy="981075"/>
          </a:xfrm>
          <a:prstGeom prst="roundRect">
            <a:avLst>
              <a:gd name="adj" fmla="val 3884"/>
            </a:avLst>
          </a:prstGeom>
          <a:solidFill>
            <a:schemeClr val="bg1"/>
          </a:solidFill>
          <a:ln w="19050">
            <a:solidFill>
              <a:schemeClr val="accent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400" b="1">
                <a:latin typeface="+mn-lt"/>
              </a:rPr>
              <a:t>The audit reveals the most energy and carbon intensive steps…</a:t>
            </a:r>
          </a:p>
        </p:txBody>
      </p:sp>
      <p:sp>
        <p:nvSpPr>
          <p:cNvPr id="637956" name="AutoShape 4"/>
          <p:cNvSpPr>
            <a:spLocks noChangeArrowheads="1"/>
          </p:cNvSpPr>
          <p:nvPr/>
        </p:nvSpPr>
        <p:spPr bwMode="auto">
          <a:xfrm>
            <a:off x="7956551" y="2413000"/>
            <a:ext cx="2098675" cy="542925"/>
          </a:xfrm>
          <a:prstGeom prst="roundRect">
            <a:avLst>
              <a:gd name="adj" fmla="val 2523"/>
            </a:avLst>
          </a:prstGeom>
          <a:solidFill>
            <a:schemeClr val="bg1"/>
          </a:solidFill>
          <a:ln w="19050">
            <a:solidFill>
              <a:schemeClr val="accent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400" b="1">
                <a:latin typeface="+mn-lt"/>
              </a:rPr>
              <a:t>… and allows rapid “What if…”</a:t>
            </a:r>
          </a:p>
        </p:txBody>
      </p:sp>
      <p:grpSp>
        <p:nvGrpSpPr>
          <p:cNvPr id="2" name="Group 14"/>
          <p:cNvGrpSpPr>
            <a:grpSpLocks/>
          </p:cNvGrpSpPr>
          <p:nvPr/>
        </p:nvGrpSpPr>
        <p:grpSpPr bwMode="auto">
          <a:xfrm>
            <a:off x="1555226" y="1143144"/>
            <a:ext cx="578747" cy="3809298"/>
            <a:chOff x="653" y="815"/>
            <a:chExt cx="312" cy="2289"/>
          </a:xfrm>
        </p:grpSpPr>
        <p:sp>
          <p:nvSpPr>
            <p:cNvPr id="19476" name="Rectangle 15"/>
            <p:cNvSpPr>
              <a:spLocks noChangeArrowheads="1"/>
            </p:cNvSpPr>
            <p:nvPr/>
          </p:nvSpPr>
          <p:spPr bwMode="auto">
            <a:xfrm>
              <a:off x="653" y="2489"/>
              <a:ext cx="288" cy="61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dirty="0">
                <a:latin typeface="+mn-lt"/>
              </a:endParaRPr>
            </a:p>
          </p:txBody>
        </p:sp>
        <p:sp>
          <p:nvSpPr>
            <p:cNvPr id="19477" name="Rectangle 16"/>
            <p:cNvSpPr>
              <a:spLocks noChangeArrowheads="1"/>
            </p:cNvSpPr>
            <p:nvPr/>
          </p:nvSpPr>
          <p:spPr bwMode="auto">
            <a:xfrm>
              <a:off x="681" y="815"/>
              <a:ext cx="284" cy="67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3" name="Group 23"/>
          <p:cNvGrpSpPr>
            <a:grpSpLocks/>
          </p:cNvGrpSpPr>
          <p:nvPr/>
        </p:nvGrpSpPr>
        <p:grpSpPr bwMode="auto">
          <a:xfrm>
            <a:off x="7950200" y="3297238"/>
            <a:ext cx="2152650" cy="2389187"/>
            <a:chOff x="6697663" y="3579813"/>
            <a:chExt cx="2153178" cy="2389187"/>
          </a:xfrm>
        </p:grpSpPr>
        <p:pic>
          <p:nvPicPr>
            <p:cNvPr id="19467"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663" y="3579813"/>
              <a:ext cx="87215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40"/>
            <p:cNvSpPr>
              <a:spLocks noChangeArrowheads="1"/>
            </p:cNvSpPr>
            <p:nvPr/>
          </p:nvSpPr>
          <p:spPr bwMode="auto">
            <a:xfrm>
              <a:off x="7540571" y="4300539"/>
              <a:ext cx="491983" cy="397668"/>
            </a:xfrm>
            <a:prstGeom prst="rightArrow">
              <a:avLst>
                <a:gd name="adj1" fmla="val 50000"/>
                <a:gd name="adj2" fmla="val 25001"/>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9469" name="Text Box 41"/>
            <p:cNvSpPr txBox="1">
              <a:spLocks noChangeArrowheads="1"/>
            </p:cNvSpPr>
            <p:nvPr/>
          </p:nvSpPr>
          <p:spPr bwMode="auto">
            <a:xfrm>
              <a:off x="6780234" y="5632450"/>
              <a:ext cx="199889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PET              Glass ?</a:t>
              </a:r>
            </a:p>
          </p:txBody>
        </p:sp>
        <p:sp>
          <p:nvSpPr>
            <p:cNvPr id="19470" name="Oval 19"/>
            <p:cNvSpPr>
              <a:spLocks noChangeArrowheads="1"/>
            </p:cNvSpPr>
            <p:nvPr/>
          </p:nvSpPr>
          <p:spPr bwMode="auto">
            <a:xfrm>
              <a:off x="8271966" y="4218950"/>
              <a:ext cx="335398" cy="22242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9471" name="Oval 20"/>
            <p:cNvSpPr>
              <a:spLocks noChangeArrowheads="1"/>
            </p:cNvSpPr>
            <p:nvPr/>
          </p:nvSpPr>
          <p:spPr bwMode="auto">
            <a:xfrm>
              <a:off x="8264905" y="4215419"/>
              <a:ext cx="335398" cy="2083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nvGrpSpPr>
            <p:cNvPr id="19472" name="Group 22"/>
            <p:cNvGrpSpPr>
              <a:grpSpLocks/>
            </p:cNvGrpSpPr>
            <p:nvPr/>
          </p:nvGrpSpPr>
          <p:grpSpPr bwMode="auto">
            <a:xfrm>
              <a:off x="8066420" y="3611563"/>
              <a:ext cx="784421" cy="1992312"/>
              <a:chOff x="8066420" y="3611563"/>
              <a:chExt cx="784421" cy="1992312"/>
            </a:xfrm>
          </p:grpSpPr>
          <p:pic>
            <p:nvPicPr>
              <p:cNvPr id="19473"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420" y="3611563"/>
                <a:ext cx="78442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Oval 18"/>
              <p:cNvSpPr>
                <a:spLocks noChangeArrowheads="1"/>
              </p:cNvSpPr>
              <p:nvPr/>
            </p:nvSpPr>
            <p:spPr bwMode="auto">
              <a:xfrm>
                <a:off x="8240750" y="5264693"/>
                <a:ext cx="314214" cy="180056"/>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19475" name="Oval 21"/>
              <p:cNvSpPr>
                <a:spLocks noChangeArrowheads="1"/>
              </p:cNvSpPr>
              <p:nvPr/>
            </p:nvSpPr>
            <p:spPr bwMode="auto">
              <a:xfrm>
                <a:off x="8250783" y="4211892"/>
                <a:ext cx="370702" cy="25772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sp>
        <p:nvSpPr>
          <p:cNvPr id="4" name="Slide Number Placeholder 3">
            <a:extLst>
              <a:ext uri="{FF2B5EF4-FFF2-40B4-BE49-F238E27FC236}">
                <a16:creationId xmlns:a16="http://schemas.microsoft.com/office/drawing/2014/main" id="{228F8F26-1D9B-46A4-8B6D-1E8999AF2633}"/>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821089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3795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P spid="6379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95" t="75497" r="8958" b="13466"/>
          <a:stretch/>
        </p:blipFill>
        <p:spPr>
          <a:xfrm>
            <a:off x="5305424" y="2139700"/>
            <a:ext cx="5824026" cy="492369"/>
          </a:xfrm>
          <a:prstGeom prst="rect">
            <a:avLst/>
          </a:prstGeom>
          <a:effectLst/>
        </p:spPr>
      </p:pic>
      <p:sp>
        <p:nvSpPr>
          <p:cNvPr id="20598" name="Text Box 99"/>
          <p:cNvSpPr txBox="1">
            <a:spLocks noChangeArrowheads="1"/>
          </p:cNvSpPr>
          <p:nvPr/>
        </p:nvSpPr>
        <p:spPr bwMode="auto">
          <a:xfrm>
            <a:off x="1439599" y="2206471"/>
            <a:ext cx="3605212" cy="377825"/>
          </a:xfrm>
          <a:prstGeom prst="rect">
            <a:avLst/>
          </a:prstGeom>
          <a:noFill/>
          <a:ln w="9525">
            <a:solidFill>
              <a:srgbClr val="666633"/>
            </a:solidFill>
            <a:miter lim="800000"/>
            <a:headEnd/>
            <a:tailEnd/>
          </a:ln>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spcAft>
                <a:spcPct val="50000"/>
              </a:spcAft>
            </a:pPr>
            <a:r>
              <a:rPr lang="en-GB" sz="1400" b="1">
                <a:latin typeface="+mn-lt"/>
              </a:rPr>
              <a:t>Product name:</a:t>
            </a:r>
            <a:endParaRPr lang="en-GB" sz="1400" b="1">
              <a:solidFill>
                <a:schemeClr val="accent1"/>
              </a:solidFill>
              <a:latin typeface="+mn-lt"/>
            </a:endParaRPr>
          </a:p>
        </p:txBody>
      </p:sp>
      <p:sp>
        <p:nvSpPr>
          <p:cNvPr id="20484" name="Text Box 101"/>
          <p:cNvSpPr txBox="1">
            <a:spLocks noChangeArrowheads="1"/>
          </p:cNvSpPr>
          <p:nvPr/>
        </p:nvSpPr>
        <p:spPr bwMode="auto">
          <a:xfrm>
            <a:off x="3011224" y="2231873"/>
            <a:ext cx="1789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rgbClr val="666633"/>
                </a:solidFill>
                <a:latin typeface="+mn-lt"/>
              </a:rPr>
              <a:t>PET bottle</a:t>
            </a:r>
          </a:p>
        </p:txBody>
      </p:sp>
      <p:graphicFrame>
        <p:nvGraphicFramePr>
          <p:cNvPr id="20485" name="Object 102"/>
          <p:cNvGraphicFramePr>
            <a:graphicFrameLocks noChangeAspect="1"/>
          </p:cNvGraphicFramePr>
          <p:nvPr/>
        </p:nvGraphicFramePr>
        <p:xfrm>
          <a:off x="6189400" y="3025623"/>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20485"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400" y="3025623"/>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6" name="Group 124"/>
          <p:cNvGrpSpPr>
            <a:grpSpLocks/>
          </p:cNvGrpSpPr>
          <p:nvPr/>
        </p:nvGrpSpPr>
        <p:grpSpPr bwMode="auto">
          <a:xfrm>
            <a:off x="1291961" y="2623986"/>
            <a:ext cx="9823450" cy="1727200"/>
            <a:chOff x="0" y="2932113"/>
            <a:chExt cx="9823715" cy="1727200"/>
          </a:xfrm>
          <a:effectLst/>
        </p:grpSpPr>
        <p:grpSp>
          <p:nvGrpSpPr>
            <p:cNvPr id="20543" name="Group 22"/>
            <p:cNvGrpSpPr>
              <a:grpSpLocks/>
            </p:cNvGrpSpPr>
            <p:nvPr/>
          </p:nvGrpSpPr>
          <p:grpSpPr bwMode="auto">
            <a:xfrm>
              <a:off x="0" y="2932113"/>
              <a:ext cx="9823715" cy="1727200"/>
              <a:chOff x="0" y="1927"/>
              <a:chExt cx="5712" cy="1088"/>
            </a:xfrm>
          </p:grpSpPr>
          <p:grpSp>
            <p:nvGrpSpPr>
              <p:cNvPr id="20571" name="Group 23"/>
              <p:cNvGrpSpPr>
                <a:grpSpLocks/>
              </p:cNvGrpSpPr>
              <p:nvPr/>
            </p:nvGrpSpPr>
            <p:grpSpPr bwMode="auto">
              <a:xfrm>
                <a:off x="0" y="1927"/>
                <a:ext cx="5705" cy="432"/>
                <a:chOff x="0" y="1927"/>
                <a:chExt cx="5705" cy="432"/>
              </a:xfrm>
            </p:grpSpPr>
            <p:sp>
              <p:nvSpPr>
                <p:cNvPr id="20590" name="Text Box 4"/>
                <p:cNvSpPr txBox="1">
                  <a:spLocks noChangeArrowheads="1"/>
                </p:cNvSpPr>
                <p:nvPr/>
              </p:nvSpPr>
              <p:spPr bwMode="auto">
                <a:xfrm>
                  <a:off x="0" y="1927"/>
                  <a:ext cx="50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dirty="0">
                      <a:latin typeface="+mn-lt"/>
                    </a:rPr>
                    <a:t> </a:t>
                  </a:r>
                  <a:r>
                    <a:rPr lang="en-GB" sz="1400" b="1" dirty="0">
                      <a:latin typeface="+mn-lt"/>
                    </a:rPr>
                    <a:t>Number       Name                     	 Material                                     Process                     	               Mass (kg)             End of life</a:t>
                  </a:r>
                </a:p>
              </p:txBody>
            </p:sp>
            <p:grpSp>
              <p:nvGrpSpPr>
                <p:cNvPr id="20591" name="Group 26"/>
                <p:cNvGrpSpPr>
                  <a:grpSpLocks/>
                </p:cNvGrpSpPr>
                <p:nvPr/>
              </p:nvGrpSpPr>
              <p:grpSpPr bwMode="auto">
                <a:xfrm>
                  <a:off x="88" y="2133"/>
                  <a:ext cx="5617" cy="226"/>
                  <a:chOff x="40" y="2445"/>
                  <a:chExt cx="5617" cy="226"/>
                </a:xfrm>
              </p:grpSpPr>
              <p:sp>
                <p:nvSpPr>
                  <p:cNvPr id="175"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6"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7"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8"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9"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80"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grpSp>
          <p:grpSp>
            <p:nvGrpSpPr>
              <p:cNvPr id="20572" name="Group 43"/>
              <p:cNvGrpSpPr>
                <a:grpSpLocks/>
              </p:cNvGrpSpPr>
              <p:nvPr/>
            </p:nvGrpSpPr>
            <p:grpSpPr bwMode="auto">
              <a:xfrm>
                <a:off x="72" y="2127"/>
                <a:ext cx="5640" cy="888"/>
                <a:chOff x="72" y="1943"/>
                <a:chExt cx="5640" cy="888"/>
              </a:xfrm>
            </p:grpSpPr>
            <p:grpSp>
              <p:nvGrpSpPr>
                <p:cNvPr id="20573" name="Group 45"/>
                <p:cNvGrpSpPr>
                  <a:grpSpLocks/>
                </p:cNvGrpSpPr>
                <p:nvPr/>
              </p:nvGrpSpPr>
              <p:grpSpPr bwMode="auto">
                <a:xfrm>
                  <a:off x="88" y="2269"/>
                  <a:ext cx="5617" cy="226"/>
                  <a:chOff x="40" y="2445"/>
                  <a:chExt cx="5617" cy="226"/>
                </a:xfrm>
              </p:grpSpPr>
              <p:sp>
                <p:nvSpPr>
                  <p:cNvPr id="167" name="AutoShape 33"/>
                  <p:cNvSpPr>
                    <a:spLocks noChangeArrowheads="1"/>
                  </p:cNvSpPr>
                  <p:nvPr/>
                </p:nvSpPr>
                <p:spPr bwMode="auto">
                  <a:xfrm>
                    <a:off x="450"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8"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9"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0"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1" name="AutoShape 88"/>
                  <p:cNvSpPr>
                    <a:spLocks noChangeArrowheads="1"/>
                  </p:cNvSpPr>
                  <p:nvPr/>
                </p:nvSpPr>
                <p:spPr bwMode="auto">
                  <a:xfrm>
                    <a:off x="4708"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72"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20574" name="Text Box 62"/>
                <p:cNvSpPr txBox="1">
                  <a:spLocks noChangeArrowheads="1"/>
                </p:cNvSpPr>
                <p:nvPr/>
              </p:nvSpPr>
              <p:spPr bwMode="auto">
                <a:xfrm>
                  <a:off x="72" y="1943"/>
                  <a:ext cx="5336"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Bottles                        PET                                         Molding                                 0.04                    Recycle</a:t>
                  </a:r>
                </a:p>
              </p:txBody>
            </p:sp>
            <p:grpSp>
              <p:nvGrpSpPr>
                <p:cNvPr id="20575" name="Group 64"/>
                <p:cNvGrpSpPr>
                  <a:grpSpLocks/>
                </p:cNvGrpSpPr>
                <p:nvPr/>
              </p:nvGrpSpPr>
              <p:grpSpPr bwMode="auto">
                <a:xfrm>
                  <a:off x="95" y="2605"/>
                  <a:ext cx="5617" cy="226"/>
                  <a:chOff x="40" y="2445"/>
                  <a:chExt cx="5617" cy="226"/>
                </a:xfrm>
              </p:grpSpPr>
              <p:sp>
                <p:nvSpPr>
                  <p:cNvPr id="161" name="AutoShape 33"/>
                  <p:cNvSpPr>
                    <a:spLocks noChangeArrowheads="1"/>
                  </p:cNvSpPr>
                  <p:nvPr/>
                </p:nvSpPr>
                <p:spPr bwMode="auto">
                  <a:xfrm>
                    <a:off x="451" y="2449"/>
                    <a:ext cx="873"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2" name="AutoShape 35"/>
                  <p:cNvSpPr>
                    <a:spLocks noChangeArrowheads="1"/>
                  </p:cNvSpPr>
                  <p:nvPr/>
                </p:nvSpPr>
                <p:spPr bwMode="auto">
                  <a:xfrm>
                    <a:off x="1439" y="2448"/>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3" name="AutoShape 40"/>
                  <p:cNvSpPr>
                    <a:spLocks noChangeArrowheads="1"/>
                  </p:cNvSpPr>
                  <p:nvPr/>
                </p:nvSpPr>
                <p:spPr bwMode="auto">
                  <a:xfrm>
                    <a:off x="2727" y="2445"/>
                    <a:ext cx="115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4" name="AutoShape 44"/>
                  <p:cNvSpPr>
                    <a:spLocks noChangeArrowheads="1"/>
                  </p:cNvSpPr>
                  <p:nvPr/>
                </p:nvSpPr>
                <p:spPr bwMode="auto">
                  <a:xfrm>
                    <a:off x="4008" y="2445"/>
                    <a:ext cx="605"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5" name="AutoShape 88"/>
                  <p:cNvSpPr>
                    <a:spLocks noChangeArrowheads="1"/>
                  </p:cNvSpPr>
                  <p:nvPr/>
                </p:nvSpPr>
                <p:spPr bwMode="auto">
                  <a:xfrm>
                    <a:off x="4709" y="2446"/>
                    <a:ext cx="948"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sp>
                <p:nvSpPr>
                  <p:cNvPr id="166" name="AutoShape 44"/>
                  <p:cNvSpPr>
                    <a:spLocks noChangeArrowheads="1"/>
                  </p:cNvSpPr>
                  <p:nvPr/>
                </p:nvSpPr>
                <p:spPr bwMode="auto">
                  <a:xfrm>
                    <a:off x="40" y="2445"/>
                    <a:ext cx="341"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solidFill>
                        <a:srgbClr val="CC0000"/>
                      </a:solidFill>
                    </a:endParaRPr>
                  </a:p>
                </p:txBody>
              </p:sp>
            </p:grpSp>
            <p:sp>
              <p:nvSpPr>
                <p:cNvPr id="20576" name="Text Box 81"/>
                <p:cNvSpPr txBox="1">
                  <a:spLocks noChangeArrowheads="1"/>
                </p:cNvSpPr>
                <p:nvPr/>
              </p:nvSpPr>
              <p:spPr bwMode="auto">
                <a:xfrm>
                  <a:off x="72" y="2271"/>
                  <a:ext cx="52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         Caps                              </a:t>
                  </a:r>
                  <a:r>
                    <a:rPr lang="en-GB" sz="1600" b="1" i="1" err="1">
                      <a:latin typeface="+mn-lt"/>
                    </a:rPr>
                    <a:t>Polyprop</a:t>
                  </a:r>
                  <a:r>
                    <a:rPr lang="en-GB" sz="1600" b="1" i="1">
                      <a:latin typeface="+mn-lt"/>
                    </a:rPr>
                    <a:t>                             Molding                                  0.001                 Landfill</a:t>
                  </a:r>
                </a:p>
              </p:txBody>
            </p:sp>
            <p:sp>
              <p:nvSpPr>
                <p:cNvPr id="20577" name="Text Box 82"/>
                <p:cNvSpPr txBox="1">
                  <a:spLocks noChangeArrowheads="1"/>
                </p:cNvSpPr>
                <p:nvPr/>
              </p:nvSpPr>
              <p:spPr bwMode="auto">
                <a:xfrm>
                  <a:off x="80" y="2591"/>
                  <a:ext cx="4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100</a:t>
                  </a:r>
                  <a:r>
                    <a:rPr lang="en-GB" sz="1600" b="1" i="1">
                      <a:solidFill>
                        <a:srgbClr val="666633"/>
                      </a:solidFill>
                      <a:latin typeface="+mn-lt"/>
                    </a:rPr>
                    <a:t>         </a:t>
                  </a:r>
                  <a:r>
                    <a:rPr lang="en-GB" sz="1600" b="1" i="1">
                      <a:latin typeface="+mn-lt"/>
                    </a:rPr>
                    <a:t>Water</a:t>
                  </a:r>
                  <a:r>
                    <a:rPr lang="en-GB" i="1">
                      <a:solidFill>
                        <a:srgbClr val="666633"/>
                      </a:solidFill>
                      <a:latin typeface="+mn-lt"/>
                    </a:rPr>
                    <a:t>                                                                                      </a:t>
                  </a:r>
                  <a:r>
                    <a:rPr lang="en-GB" sz="1600" b="1" i="1">
                      <a:latin typeface="+mn-lt"/>
                    </a:rPr>
                    <a:t>1.0</a:t>
                  </a:r>
                </a:p>
              </p:txBody>
            </p:sp>
          </p:grpSp>
        </p:grpSp>
        <p:grpSp>
          <p:nvGrpSpPr>
            <p:cNvPr id="20544" name="Group 105"/>
            <p:cNvGrpSpPr>
              <a:grpSpLocks/>
            </p:cNvGrpSpPr>
            <p:nvPr/>
          </p:nvGrpSpPr>
          <p:grpSpPr bwMode="auto">
            <a:xfrm>
              <a:off x="9421502" y="3313611"/>
              <a:ext cx="330200" cy="255389"/>
              <a:chOff x="2162400" y="2915315"/>
              <a:chExt cx="330200" cy="255389"/>
            </a:xfrm>
          </p:grpSpPr>
          <p:sp>
            <p:nvSpPr>
              <p:cNvPr id="2056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70" name="Freeform 15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5" name="Group 108"/>
            <p:cNvGrpSpPr>
              <a:grpSpLocks/>
            </p:cNvGrpSpPr>
            <p:nvPr/>
          </p:nvGrpSpPr>
          <p:grpSpPr bwMode="auto">
            <a:xfrm>
              <a:off x="9428047" y="3819429"/>
              <a:ext cx="330200" cy="255389"/>
              <a:chOff x="2162400" y="2915315"/>
              <a:chExt cx="330200" cy="255389"/>
            </a:xfrm>
          </p:grpSpPr>
          <p:sp>
            <p:nvSpPr>
              <p:cNvPr id="2056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8" name="Freeform 15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6" name="Group 111"/>
            <p:cNvGrpSpPr>
              <a:grpSpLocks/>
            </p:cNvGrpSpPr>
            <p:nvPr/>
          </p:nvGrpSpPr>
          <p:grpSpPr bwMode="auto">
            <a:xfrm>
              <a:off x="9433656" y="4352362"/>
              <a:ext cx="330200" cy="255389"/>
              <a:chOff x="2162400" y="2915315"/>
              <a:chExt cx="330200" cy="255389"/>
            </a:xfrm>
          </p:grpSpPr>
          <p:sp>
            <p:nvSpPr>
              <p:cNvPr id="2056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6" name="Freeform 14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7" name="Group 114"/>
            <p:cNvGrpSpPr>
              <a:grpSpLocks/>
            </p:cNvGrpSpPr>
            <p:nvPr/>
          </p:nvGrpSpPr>
          <p:grpSpPr bwMode="auto">
            <a:xfrm>
              <a:off x="6365087" y="3308936"/>
              <a:ext cx="330200" cy="255389"/>
              <a:chOff x="2162400" y="2915315"/>
              <a:chExt cx="330200" cy="255389"/>
            </a:xfrm>
          </p:grpSpPr>
          <p:sp>
            <p:nvSpPr>
              <p:cNvPr id="20563"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4" name="Freeform 14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8" name="Group 117"/>
            <p:cNvGrpSpPr>
              <a:grpSpLocks/>
            </p:cNvGrpSpPr>
            <p:nvPr/>
          </p:nvGrpSpPr>
          <p:grpSpPr bwMode="auto">
            <a:xfrm>
              <a:off x="6371632" y="3814754"/>
              <a:ext cx="330200" cy="255389"/>
              <a:chOff x="2162400" y="2915315"/>
              <a:chExt cx="330200" cy="255389"/>
            </a:xfrm>
          </p:grpSpPr>
          <p:sp>
            <p:nvSpPr>
              <p:cNvPr id="20561"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2" name="Freeform 144"/>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49" name="Group 120"/>
            <p:cNvGrpSpPr>
              <a:grpSpLocks/>
            </p:cNvGrpSpPr>
            <p:nvPr/>
          </p:nvGrpSpPr>
          <p:grpSpPr bwMode="auto">
            <a:xfrm>
              <a:off x="6377241" y="4347687"/>
              <a:ext cx="330200" cy="255389"/>
              <a:chOff x="2162400" y="2915315"/>
              <a:chExt cx="330200" cy="255389"/>
            </a:xfrm>
          </p:grpSpPr>
          <p:sp>
            <p:nvSpPr>
              <p:cNvPr id="20559"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60" name="Freeform 142"/>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0" name="Group 123"/>
            <p:cNvGrpSpPr>
              <a:grpSpLocks/>
            </p:cNvGrpSpPr>
            <p:nvPr/>
          </p:nvGrpSpPr>
          <p:grpSpPr bwMode="auto">
            <a:xfrm>
              <a:off x="4137991" y="3314546"/>
              <a:ext cx="330200" cy="255389"/>
              <a:chOff x="2162400" y="2915315"/>
              <a:chExt cx="330200" cy="255389"/>
            </a:xfrm>
          </p:grpSpPr>
          <p:sp>
            <p:nvSpPr>
              <p:cNvPr id="20557"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8" name="Freeform 140"/>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1" name="Group 126"/>
            <p:cNvGrpSpPr>
              <a:grpSpLocks/>
            </p:cNvGrpSpPr>
            <p:nvPr/>
          </p:nvGrpSpPr>
          <p:grpSpPr bwMode="auto">
            <a:xfrm>
              <a:off x="4144536" y="3820364"/>
              <a:ext cx="330200" cy="255389"/>
              <a:chOff x="2162400" y="2915315"/>
              <a:chExt cx="330200" cy="255389"/>
            </a:xfrm>
          </p:grpSpPr>
          <p:sp>
            <p:nvSpPr>
              <p:cNvPr id="20555"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6" name="Freeform 138"/>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nvGrpSpPr>
            <p:cNvPr id="20552" name="Group 129"/>
            <p:cNvGrpSpPr>
              <a:grpSpLocks/>
            </p:cNvGrpSpPr>
            <p:nvPr/>
          </p:nvGrpSpPr>
          <p:grpSpPr bwMode="auto">
            <a:xfrm>
              <a:off x="4150145" y="4353297"/>
              <a:ext cx="330200" cy="255389"/>
              <a:chOff x="2162400" y="2915315"/>
              <a:chExt cx="330200" cy="255389"/>
            </a:xfrm>
          </p:grpSpPr>
          <p:sp>
            <p:nvSpPr>
              <p:cNvPr id="20553"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54" name="Freeform 136"/>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487" name="Group 180"/>
          <p:cNvGrpSpPr>
            <a:grpSpLocks/>
          </p:cNvGrpSpPr>
          <p:nvPr/>
        </p:nvGrpSpPr>
        <p:grpSpPr bwMode="auto">
          <a:xfrm>
            <a:off x="1482462" y="4489298"/>
            <a:ext cx="6213475" cy="736600"/>
            <a:chOff x="190500" y="4797422"/>
            <a:chExt cx="6213475" cy="736600"/>
          </a:xfrm>
          <a:effectLst/>
        </p:grpSpPr>
        <p:grpSp>
          <p:nvGrpSpPr>
            <p:cNvPr id="20529" name="Group 83"/>
            <p:cNvGrpSpPr>
              <a:grpSpLocks/>
            </p:cNvGrpSpPr>
            <p:nvPr/>
          </p:nvGrpSpPr>
          <p:grpSpPr bwMode="auto">
            <a:xfrm>
              <a:off x="190500" y="4797422"/>
              <a:ext cx="6213475" cy="736600"/>
              <a:chOff x="111" y="3022"/>
              <a:chExt cx="3613" cy="464"/>
            </a:xfrm>
          </p:grpSpPr>
          <p:grpSp>
            <p:nvGrpSpPr>
              <p:cNvPr id="20533" name="Group 84"/>
              <p:cNvGrpSpPr>
                <a:grpSpLocks/>
              </p:cNvGrpSpPr>
              <p:nvPr/>
            </p:nvGrpSpPr>
            <p:grpSpPr bwMode="auto">
              <a:xfrm>
                <a:off x="111" y="3022"/>
                <a:ext cx="3594" cy="460"/>
                <a:chOff x="239" y="3126"/>
                <a:chExt cx="3594" cy="460"/>
              </a:xfrm>
            </p:grpSpPr>
            <p:sp>
              <p:nvSpPr>
                <p:cNvPr id="20538" name="Text Box 12"/>
                <p:cNvSpPr txBox="1">
                  <a:spLocks noChangeArrowheads="1"/>
                </p:cNvSpPr>
                <p:nvPr/>
              </p:nvSpPr>
              <p:spPr bwMode="auto">
                <a:xfrm>
                  <a:off x="246" y="3126"/>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Transport</a:t>
                  </a:r>
                </a:p>
              </p:txBody>
            </p:sp>
            <p:grpSp>
              <p:nvGrpSpPr>
                <p:cNvPr id="20539" name="Group 86"/>
                <p:cNvGrpSpPr>
                  <a:grpSpLocks/>
                </p:cNvGrpSpPr>
                <p:nvPr/>
              </p:nvGrpSpPr>
              <p:grpSpPr bwMode="auto">
                <a:xfrm>
                  <a:off x="239" y="3358"/>
                  <a:ext cx="3594" cy="228"/>
                  <a:chOff x="239" y="3358"/>
                  <a:chExt cx="3594" cy="228"/>
                </a:xfrm>
              </p:grpSpPr>
              <p:sp>
                <p:nvSpPr>
                  <p:cNvPr id="193" name="AutoShape 4"/>
                  <p:cNvSpPr>
                    <a:spLocks noChangeArrowheads="1"/>
                  </p:cNvSpPr>
                  <p:nvPr/>
                </p:nvSpPr>
                <p:spPr bwMode="auto">
                  <a:xfrm>
                    <a:off x="239" y="3364"/>
                    <a:ext cx="1080"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94" name="AutoShape 6"/>
                  <p:cNvSpPr>
                    <a:spLocks noChangeArrowheads="1"/>
                  </p:cNvSpPr>
                  <p:nvPr/>
                </p:nvSpPr>
                <p:spPr bwMode="auto">
                  <a:xfrm>
                    <a:off x="1469" y="3364"/>
                    <a:ext cx="143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195" name="AutoShape 10"/>
                  <p:cNvSpPr>
                    <a:spLocks noChangeArrowheads="1"/>
                  </p:cNvSpPr>
                  <p:nvPr/>
                </p:nvSpPr>
                <p:spPr bwMode="auto">
                  <a:xfrm>
                    <a:off x="3089" y="3358"/>
                    <a:ext cx="744"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grpSp>
            <p:nvGrpSpPr>
              <p:cNvPr id="20534" name="Group 93"/>
              <p:cNvGrpSpPr>
                <a:grpSpLocks/>
              </p:cNvGrpSpPr>
              <p:nvPr/>
            </p:nvGrpSpPr>
            <p:grpSpPr bwMode="auto">
              <a:xfrm>
                <a:off x="276" y="3260"/>
                <a:ext cx="3448" cy="226"/>
                <a:chOff x="404" y="3364"/>
                <a:chExt cx="3448" cy="226"/>
              </a:xfrm>
            </p:grpSpPr>
            <p:sp>
              <p:nvSpPr>
                <p:cNvPr id="20535" name="Text Box 61"/>
                <p:cNvSpPr txBox="1">
                  <a:spLocks noChangeArrowheads="1"/>
                </p:cNvSpPr>
                <p:nvPr/>
              </p:nvSpPr>
              <p:spPr bwMode="auto">
                <a:xfrm>
                  <a:off x="1560" y="3368"/>
                  <a:ext cx="1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14 tonne truck</a:t>
                  </a:r>
                </a:p>
              </p:txBody>
            </p:sp>
            <p:sp>
              <p:nvSpPr>
                <p:cNvPr id="20536" name="Text Box 11"/>
                <p:cNvSpPr txBox="1">
                  <a:spLocks noChangeArrowheads="1"/>
                </p:cNvSpPr>
                <p:nvPr/>
              </p:nvSpPr>
              <p:spPr bwMode="auto">
                <a:xfrm>
                  <a:off x="404" y="3364"/>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Stage 1</a:t>
                  </a:r>
                </a:p>
              </p:txBody>
            </p:sp>
            <p:sp>
              <p:nvSpPr>
                <p:cNvPr id="20537" name="Text Box 62"/>
                <p:cNvSpPr txBox="1">
                  <a:spLocks noChangeArrowheads="1"/>
                </p:cNvSpPr>
                <p:nvPr/>
              </p:nvSpPr>
              <p:spPr bwMode="auto">
                <a:xfrm>
                  <a:off x="3156" y="3378"/>
                  <a:ext cx="6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550  km</a:t>
                  </a:r>
                </a:p>
              </p:txBody>
            </p:sp>
          </p:grpSp>
        </p:grpSp>
        <p:grpSp>
          <p:nvGrpSpPr>
            <p:cNvPr id="20530" name="Group 132"/>
            <p:cNvGrpSpPr>
              <a:grpSpLocks/>
            </p:cNvGrpSpPr>
            <p:nvPr/>
          </p:nvGrpSpPr>
          <p:grpSpPr bwMode="auto">
            <a:xfrm>
              <a:off x="4370446" y="5216394"/>
              <a:ext cx="330200" cy="255389"/>
              <a:chOff x="2162400" y="2915315"/>
              <a:chExt cx="330200" cy="255389"/>
            </a:xfrm>
          </p:grpSpPr>
          <p:sp>
            <p:nvSpPr>
              <p:cNvPr id="20531"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32" name="Freeform 184"/>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grpSp>
        <p:nvGrpSpPr>
          <p:cNvPr id="20488" name="Group 195"/>
          <p:cNvGrpSpPr>
            <a:grpSpLocks/>
          </p:cNvGrpSpPr>
          <p:nvPr/>
        </p:nvGrpSpPr>
        <p:grpSpPr bwMode="auto">
          <a:xfrm>
            <a:off x="1423852" y="5344210"/>
            <a:ext cx="7992935" cy="741363"/>
            <a:chOff x="131890" y="5724526"/>
            <a:chExt cx="7992935" cy="741363"/>
          </a:xfrm>
          <a:effectLst/>
        </p:grpSpPr>
        <p:grpSp>
          <p:nvGrpSpPr>
            <p:cNvPr id="20514" name="Group 3"/>
            <p:cNvGrpSpPr>
              <a:grpSpLocks/>
            </p:cNvGrpSpPr>
            <p:nvPr/>
          </p:nvGrpSpPr>
          <p:grpSpPr bwMode="auto">
            <a:xfrm>
              <a:off x="131890" y="5724526"/>
              <a:ext cx="7992935" cy="741363"/>
              <a:chOff x="77" y="3606"/>
              <a:chExt cx="4647" cy="467"/>
            </a:xfrm>
          </p:grpSpPr>
          <p:grpSp>
            <p:nvGrpSpPr>
              <p:cNvPr id="20518" name="Group 4"/>
              <p:cNvGrpSpPr>
                <a:grpSpLocks/>
              </p:cNvGrpSpPr>
              <p:nvPr/>
            </p:nvGrpSpPr>
            <p:grpSpPr bwMode="auto">
              <a:xfrm>
                <a:off x="100" y="3824"/>
                <a:ext cx="4408" cy="232"/>
                <a:chOff x="132" y="3824"/>
                <a:chExt cx="4408" cy="232"/>
              </a:xfrm>
            </p:grpSpPr>
            <p:sp>
              <p:nvSpPr>
                <p:cNvPr id="208" name="AutoShape 65"/>
                <p:cNvSpPr>
                  <a:spLocks noChangeArrowheads="1"/>
                </p:cNvSpPr>
                <p:nvPr/>
              </p:nvSpPr>
              <p:spPr bwMode="auto">
                <a:xfrm>
                  <a:off x="132" y="3824"/>
                  <a:ext cx="1182"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09" name="AutoShape 66"/>
                <p:cNvSpPr>
                  <a:spLocks noChangeArrowheads="1"/>
                </p:cNvSpPr>
                <p:nvPr/>
              </p:nvSpPr>
              <p:spPr bwMode="auto">
                <a:xfrm>
                  <a:off x="1466" y="3824"/>
                  <a:ext cx="103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10" name="AutoShape 70"/>
                <p:cNvSpPr>
                  <a:spLocks noChangeArrowheads="1"/>
                </p:cNvSpPr>
                <p:nvPr/>
              </p:nvSpPr>
              <p:spPr bwMode="auto">
                <a:xfrm>
                  <a:off x="2630" y="3834"/>
                  <a:ext cx="749"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sp>
              <p:nvSpPr>
                <p:cNvPr id="211" name="AutoShape 74"/>
                <p:cNvSpPr>
                  <a:spLocks noChangeArrowheads="1"/>
                </p:cNvSpPr>
                <p:nvPr/>
              </p:nvSpPr>
              <p:spPr bwMode="auto">
                <a:xfrm>
                  <a:off x="3494" y="3826"/>
                  <a:ext cx="1046" cy="222"/>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sz="1600" b="1" i="1"/>
                </a:p>
              </p:txBody>
            </p:sp>
          </p:grpSp>
          <p:grpSp>
            <p:nvGrpSpPr>
              <p:cNvPr id="20519" name="Group 12"/>
              <p:cNvGrpSpPr>
                <a:grpSpLocks/>
              </p:cNvGrpSpPr>
              <p:nvPr/>
            </p:nvGrpSpPr>
            <p:grpSpPr bwMode="auto">
              <a:xfrm>
                <a:off x="77" y="3836"/>
                <a:ext cx="4647" cy="237"/>
                <a:chOff x="45" y="3836"/>
                <a:chExt cx="4647" cy="237"/>
              </a:xfrm>
            </p:grpSpPr>
            <p:sp>
              <p:nvSpPr>
                <p:cNvPr id="20521" name="Text Box 71"/>
                <p:cNvSpPr txBox="1">
                  <a:spLocks noChangeArrowheads="1"/>
                </p:cNvSpPr>
                <p:nvPr/>
              </p:nvSpPr>
              <p:spPr bwMode="auto">
                <a:xfrm>
                  <a:off x="45" y="3836"/>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400" b="1" i="1">
                      <a:latin typeface="+mn-lt"/>
                    </a:rPr>
                    <a:t>Electric to mechanical</a:t>
                  </a:r>
                </a:p>
              </p:txBody>
            </p:sp>
            <p:sp>
              <p:nvSpPr>
                <p:cNvPr id="20522" name="Text Box 72"/>
                <p:cNvSpPr txBox="1">
                  <a:spLocks noChangeArrowheads="1"/>
                </p:cNvSpPr>
                <p:nvPr/>
              </p:nvSpPr>
              <p:spPr bwMode="auto">
                <a:xfrm>
                  <a:off x="1536" y="3840"/>
                  <a:ext cx="7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0.12 kW</a:t>
                  </a:r>
                </a:p>
              </p:txBody>
            </p:sp>
            <p:sp>
              <p:nvSpPr>
                <p:cNvPr id="20523" name="Text Box 73"/>
                <p:cNvSpPr txBox="1">
                  <a:spLocks noChangeArrowheads="1"/>
                </p:cNvSpPr>
                <p:nvPr/>
              </p:nvSpPr>
              <p:spPr bwMode="auto">
                <a:xfrm>
                  <a:off x="2612" y="3842"/>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i="1">
                      <a:latin typeface="+mn-lt"/>
                    </a:rPr>
                    <a:t> </a:t>
                  </a:r>
                  <a:r>
                    <a:rPr lang="en-GB" sz="1600" b="1" i="1">
                      <a:latin typeface="+mn-lt"/>
                    </a:rPr>
                    <a:t>2  days</a:t>
                  </a:r>
                </a:p>
              </p:txBody>
            </p:sp>
            <p:sp>
              <p:nvSpPr>
                <p:cNvPr id="20524" name="Text Box 75"/>
                <p:cNvSpPr txBox="1">
                  <a:spLocks noChangeArrowheads="1"/>
                </p:cNvSpPr>
                <p:nvPr/>
              </p:nvSpPr>
              <p:spPr bwMode="auto">
                <a:xfrm>
                  <a:off x="3468" y="3842"/>
                  <a:ext cx="12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rgbClr val="009B9B"/>
                    </a:buClr>
                    <a:buSzPct val="80000"/>
                    <a:buFont typeface="Wingdings" panose="05000000000000000000" pitchFamily="2" charset="2"/>
                    <a:buNone/>
                  </a:pPr>
                  <a:r>
                    <a:rPr lang="en-GB" sz="1600" b="1" i="1">
                      <a:latin typeface="+mn-lt"/>
                    </a:rPr>
                    <a:t>  24 hrs/day</a:t>
                  </a:r>
                </a:p>
              </p:txBody>
            </p:sp>
          </p:grpSp>
          <p:sp>
            <p:nvSpPr>
              <p:cNvPr id="20520" name="Text Box 76"/>
              <p:cNvSpPr txBox="1">
                <a:spLocks noChangeArrowheads="1"/>
              </p:cNvSpPr>
              <p:nvPr/>
            </p:nvSpPr>
            <p:spPr bwMode="auto">
              <a:xfrm>
                <a:off x="108" y="3606"/>
                <a:ext cx="11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a:latin typeface="+mn-lt"/>
                  </a:rPr>
                  <a:t>Use - refrigeration</a:t>
                </a:r>
              </a:p>
            </p:txBody>
          </p:sp>
        </p:grpSp>
        <p:grpSp>
          <p:nvGrpSpPr>
            <p:cNvPr id="20515" name="Group 135"/>
            <p:cNvGrpSpPr>
              <a:grpSpLocks/>
            </p:cNvGrpSpPr>
            <p:nvPr/>
          </p:nvGrpSpPr>
          <p:grpSpPr bwMode="auto">
            <a:xfrm>
              <a:off x="3848363" y="6120231"/>
              <a:ext cx="330200" cy="255389"/>
              <a:chOff x="2162400" y="2915315"/>
              <a:chExt cx="330200" cy="255389"/>
            </a:xfrm>
          </p:grpSpPr>
          <p:sp>
            <p:nvSpPr>
              <p:cNvPr id="20516" name="AutoShape 7"/>
              <p:cNvSpPr>
                <a:spLocks noChangeArrowheads="1"/>
              </p:cNvSpPr>
              <p:nvPr/>
            </p:nvSpPr>
            <p:spPr bwMode="auto">
              <a:xfrm>
                <a:off x="2162400" y="2915315"/>
                <a:ext cx="330200" cy="255389"/>
              </a:xfrm>
              <a:prstGeom prst="roundRect">
                <a:avLst>
                  <a:gd name="adj" fmla="val 16667"/>
                </a:avLst>
              </a:prstGeom>
              <a:solidFill>
                <a:srgbClr val="EAEAEA"/>
              </a:solidFill>
              <a:ln w="28575">
                <a:solidFill>
                  <a:srgbClr val="80808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900" b="1">
                  <a:latin typeface="+mn-lt"/>
                </a:endParaRPr>
              </a:p>
            </p:txBody>
          </p:sp>
          <p:sp>
            <p:nvSpPr>
              <p:cNvPr id="20517" name="Freeform 199"/>
              <p:cNvSpPr>
                <a:spLocks/>
              </p:cNvSpPr>
              <p:nvPr/>
            </p:nvSpPr>
            <p:spPr bwMode="auto">
              <a:xfrm>
                <a:off x="2236126" y="3014980"/>
                <a:ext cx="190608" cy="90152"/>
              </a:xfrm>
              <a:custGeom>
                <a:avLst/>
                <a:gdLst>
                  <a:gd name="T0" fmla="*/ 0 w 190608"/>
                  <a:gd name="T1" fmla="*/ 2576 h 90152"/>
                  <a:gd name="T2" fmla="*/ 97880 w 190608"/>
                  <a:gd name="T3" fmla="*/ 90152 h 90152"/>
                  <a:gd name="T4" fmla="*/ 190608 w 190608"/>
                  <a:gd name="T5" fmla="*/ 0 h 90152"/>
                  <a:gd name="T6" fmla="*/ 0 w 190608"/>
                  <a:gd name="T7" fmla="*/ 2576 h 90152"/>
                  <a:gd name="T8" fmla="*/ 0 60000 65536"/>
                  <a:gd name="T9" fmla="*/ 0 60000 65536"/>
                  <a:gd name="T10" fmla="*/ 0 60000 65536"/>
                  <a:gd name="T11" fmla="*/ 0 60000 65536"/>
                  <a:gd name="T12" fmla="*/ 0 w 190608"/>
                  <a:gd name="T13" fmla="*/ 0 h 90152"/>
                  <a:gd name="T14" fmla="*/ 190608 w 190608"/>
                  <a:gd name="T15" fmla="*/ 90152 h 90152"/>
                </a:gdLst>
                <a:ahLst/>
                <a:cxnLst>
                  <a:cxn ang="T8">
                    <a:pos x="T0" y="T1"/>
                  </a:cxn>
                  <a:cxn ang="T9">
                    <a:pos x="T2" y="T3"/>
                  </a:cxn>
                  <a:cxn ang="T10">
                    <a:pos x="T4" y="T5"/>
                  </a:cxn>
                  <a:cxn ang="T11">
                    <a:pos x="T6" y="T7"/>
                  </a:cxn>
                </a:cxnLst>
                <a:rect l="T12" t="T13" r="T14" b="T15"/>
                <a:pathLst>
                  <a:path w="190608" h="90152">
                    <a:moveTo>
                      <a:pt x="0" y="2576"/>
                    </a:moveTo>
                    <a:lnTo>
                      <a:pt x="97880" y="90152"/>
                    </a:lnTo>
                    <a:lnTo>
                      <a:pt x="190608" y="0"/>
                    </a:lnTo>
                    <a:lnTo>
                      <a:pt x="0" y="2576"/>
                    </a:lnTo>
                    <a:close/>
                  </a:path>
                </a:pathLst>
              </a:custGeom>
              <a:solidFill>
                <a:schemeClr val="accent1"/>
              </a:solidFill>
              <a:ln w="9525" algn="ctr">
                <a:solidFill>
                  <a:schemeClr val="accent1"/>
                </a:solidFill>
                <a:round/>
                <a:headEnd/>
                <a:tailEnd/>
              </a:ln>
            </p:spPr>
            <p:txBody>
              <a:bodyPr/>
              <a:lstStyle/>
              <a:p>
                <a:endParaRPr lang="en-GB"/>
              </a:p>
            </p:txBody>
          </p:sp>
        </p:grpSp>
      </p:grpSp>
      <p:sp>
        <p:nvSpPr>
          <p:cNvPr id="20489" name="Rectangle 2"/>
          <p:cNvSpPr>
            <a:spLocks noGrp="1" noChangeArrowheads="1"/>
          </p:cNvSpPr>
          <p:nvPr>
            <p:ph type="title"/>
          </p:nvPr>
        </p:nvSpPr>
        <p:spPr>
          <a:ln w="9525"/>
        </p:spPr>
        <p:txBody>
          <a:bodyPr/>
          <a:lstStyle/>
          <a:p>
            <a:r>
              <a:rPr lang="en-US">
                <a:latin typeface="+mn-lt"/>
              </a:rPr>
              <a:t>Change the materials</a:t>
            </a:r>
          </a:p>
        </p:txBody>
      </p:sp>
      <p:sp>
        <p:nvSpPr>
          <p:cNvPr id="20490" name="Text Box 78"/>
          <p:cNvSpPr txBox="1">
            <a:spLocks noChangeArrowheads="1"/>
          </p:cNvSpPr>
          <p:nvPr/>
        </p:nvSpPr>
        <p:spPr bwMode="auto">
          <a:xfrm>
            <a:off x="3191269" y="690409"/>
            <a:ext cx="441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1 litre </a:t>
            </a:r>
            <a:r>
              <a:rPr lang="en-GB" b="1">
                <a:solidFill>
                  <a:schemeClr val="accent1"/>
                </a:solidFill>
                <a:latin typeface="+mn-lt"/>
              </a:rPr>
              <a:t>glass bottle</a:t>
            </a:r>
            <a:r>
              <a:rPr lang="en-GB">
                <a:solidFill>
                  <a:schemeClr val="accent1"/>
                </a:solidFill>
                <a:latin typeface="+mn-lt"/>
              </a:rPr>
              <a:t> </a:t>
            </a:r>
            <a:r>
              <a:rPr lang="en-GB">
                <a:latin typeface="+mn-lt"/>
              </a:rPr>
              <a:t>with</a:t>
            </a:r>
            <a:r>
              <a:rPr lang="en-GB">
                <a:solidFill>
                  <a:srgbClr val="3366FF"/>
                </a:solidFill>
                <a:latin typeface="+mn-lt"/>
              </a:rPr>
              <a:t> </a:t>
            </a:r>
            <a:r>
              <a:rPr lang="en-GB" b="1">
                <a:solidFill>
                  <a:schemeClr val="accent1"/>
                </a:solidFill>
                <a:latin typeface="+mn-lt"/>
              </a:rPr>
              <a:t>aluminum cap</a:t>
            </a:r>
          </a:p>
        </p:txBody>
      </p:sp>
      <p:sp>
        <p:nvSpPr>
          <p:cNvPr id="20491" name="Text Box 79"/>
          <p:cNvSpPr txBox="1">
            <a:spLocks noChangeArrowheads="1"/>
          </p:cNvSpPr>
          <p:nvPr/>
        </p:nvSpPr>
        <p:spPr bwMode="auto">
          <a:xfrm>
            <a:off x="3191269" y="1025370"/>
            <a:ext cx="1931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3366FF"/>
                </a:solidFill>
                <a:latin typeface="+mn-lt"/>
              </a:rPr>
              <a:t> </a:t>
            </a:r>
            <a:r>
              <a:rPr lang="en-GB" b="1">
                <a:solidFill>
                  <a:schemeClr val="accent1"/>
                </a:solidFill>
                <a:latin typeface="+mn-lt"/>
              </a:rPr>
              <a:t>Glass molded</a:t>
            </a:r>
          </a:p>
        </p:txBody>
      </p:sp>
      <p:sp>
        <p:nvSpPr>
          <p:cNvPr id="20492" name="Text Box 80"/>
          <p:cNvSpPr txBox="1">
            <a:spLocks noChangeArrowheads="1"/>
          </p:cNvSpPr>
          <p:nvPr/>
        </p:nvSpPr>
        <p:spPr bwMode="auto">
          <a:xfrm>
            <a:off x="3191270" y="1360334"/>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5F5F5F"/>
                </a:solidFill>
                <a:latin typeface="+mn-lt"/>
              </a:rPr>
              <a:t>Filled in France, transported 550 km to UK</a:t>
            </a:r>
          </a:p>
        </p:txBody>
      </p:sp>
      <p:sp>
        <p:nvSpPr>
          <p:cNvPr id="20493" name="Text Box 81"/>
          <p:cNvSpPr txBox="1">
            <a:spLocks noChangeArrowheads="1"/>
          </p:cNvSpPr>
          <p:nvPr/>
        </p:nvSpPr>
        <p:spPr bwMode="auto">
          <a:xfrm>
            <a:off x="3191269" y="1693709"/>
            <a:ext cx="3983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Font typeface="Wingdings" panose="05000000000000000000" pitchFamily="2" charset="2"/>
              <a:buChar char="§"/>
            </a:pPr>
            <a:r>
              <a:rPr lang="en-GB">
                <a:latin typeface="+mn-lt"/>
              </a:rPr>
              <a:t>  </a:t>
            </a:r>
            <a:r>
              <a:rPr lang="en-GB">
                <a:solidFill>
                  <a:srgbClr val="5F5F5F"/>
                </a:solidFill>
                <a:latin typeface="+mn-lt"/>
              </a:rPr>
              <a:t>Refrigerated for 2 days, then drunk</a:t>
            </a:r>
          </a:p>
        </p:txBody>
      </p:sp>
      <p:grpSp>
        <p:nvGrpSpPr>
          <p:cNvPr id="31" name="Group 99"/>
          <p:cNvGrpSpPr>
            <a:grpSpLocks/>
          </p:cNvGrpSpPr>
          <p:nvPr/>
        </p:nvGrpSpPr>
        <p:grpSpPr bwMode="auto">
          <a:xfrm>
            <a:off x="3861996" y="3476481"/>
            <a:ext cx="5020203" cy="314326"/>
            <a:chOff x="1430" y="2324"/>
            <a:chExt cx="2919" cy="198"/>
          </a:xfrm>
          <a:effectLst/>
        </p:grpSpPr>
        <p:sp>
          <p:nvSpPr>
            <p:cNvPr id="20511" name="Text Box 100"/>
            <p:cNvSpPr txBox="1">
              <a:spLocks noChangeArrowheads="1"/>
            </p:cNvSpPr>
            <p:nvPr/>
          </p:nvSpPr>
          <p:spPr bwMode="auto">
            <a:xfrm>
              <a:off x="1430" y="2334"/>
              <a:ext cx="737" cy="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err="1">
                  <a:solidFill>
                    <a:schemeClr val="accent1"/>
                  </a:solidFill>
                  <a:latin typeface="+mn-lt"/>
                </a:rPr>
                <a:t>Aluminum</a:t>
              </a:r>
              <a:endParaRPr lang="en-GB" sz="1600" i="1">
                <a:solidFill>
                  <a:schemeClr val="accent1"/>
                </a:solidFill>
                <a:latin typeface="+mn-lt"/>
              </a:endParaRPr>
            </a:p>
          </p:txBody>
        </p:sp>
        <p:sp>
          <p:nvSpPr>
            <p:cNvPr id="20512" name="Text Box 101"/>
            <p:cNvSpPr txBox="1">
              <a:spLocks noChangeArrowheads="1"/>
            </p:cNvSpPr>
            <p:nvPr/>
          </p:nvSpPr>
          <p:spPr bwMode="auto">
            <a:xfrm>
              <a:off x="2733" y="2328"/>
              <a:ext cx="73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Rolling</a:t>
              </a:r>
              <a:endParaRPr lang="en-GB" sz="1600" i="1">
                <a:solidFill>
                  <a:schemeClr val="accent1"/>
                </a:solidFill>
                <a:latin typeface="+mn-lt"/>
              </a:endParaRPr>
            </a:p>
          </p:txBody>
        </p:sp>
        <p:sp>
          <p:nvSpPr>
            <p:cNvPr id="20513" name="Text Box 102"/>
            <p:cNvSpPr txBox="1">
              <a:spLocks noChangeArrowheads="1"/>
            </p:cNvSpPr>
            <p:nvPr/>
          </p:nvSpPr>
          <p:spPr bwMode="auto">
            <a:xfrm>
              <a:off x="4010" y="2324"/>
              <a:ext cx="339"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0.002  </a:t>
              </a:r>
              <a:endParaRPr lang="en-GB" sz="1600" i="1">
                <a:solidFill>
                  <a:schemeClr val="accent1"/>
                </a:solidFill>
                <a:latin typeface="+mn-lt"/>
              </a:endParaRPr>
            </a:p>
          </p:txBody>
        </p:sp>
      </p:grpSp>
      <p:grpSp>
        <p:nvGrpSpPr>
          <p:cNvPr id="5154" name="Group 103"/>
          <p:cNvGrpSpPr>
            <a:grpSpLocks/>
          </p:cNvGrpSpPr>
          <p:nvPr/>
        </p:nvGrpSpPr>
        <p:grpSpPr bwMode="auto">
          <a:xfrm>
            <a:off x="3861330" y="2973237"/>
            <a:ext cx="5195888" cy="293687"/>
            <a:chOff x="1540" y="2391"/>
            <a:chExt cx="3021" cy="185"/>
          </a:xfrm>
          <a:effectLst/>
        </p:grpSpPr>
        <p:sp>
          <p:nvSpPr>
            <p:cNvPr id="20508" name="Text Box 104"/>
            <p:cNvSpPr txBox="1">
              <a:spLocks noChangeArrowheads="1"/>
            </p:cNvSpPr>
            <p:nvPr/>
          </p:nvSpPr>
          <p:spPr bwMode="auto">
            <a:xfrm>
              <a:off x="1540" y="2391"/>
              <a:ext cx="675" cy="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Soda glass</a:t>
              </a:r>
              <a:endParaRPr lang="en-GB" sz="1600" i="1">
                <a:solidFill>
                  <a:schemeClr val="accent1"/>
                </a:solidFill>
                <a:latin typeface="+mn-lt"/>
              </a:endParaRPr>
            </a:p>
          </p:txBody>
        </p:sp>
        <p:sp>
          <p:nvSpPr>
            <p:cNvPr id="20509" name="Text Box 105"/>
            <p:cNvSpPr txBox="1">
              <a:spLocks noChangeArrowheads="1"/>
            </p:cNvSpPr>
            <p:nvPr/>
          </p:nvSpPr>
          <p:spPr bwMode="auto">
            <a:xfrm>
              <a:off x="2834" y="2400"/>
              <a:ext cx="780" cy="1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Glass </a:t>
              </a:r>
              <a:r>
                <a:rPr lang="en-GB" sz="1600" b="1" i="1" err="1">
                  <a:solidFill>
                    <a:schemeClr val="accent1"/>
                  </a:solidFill>
                  <a:latin typeface="+mn-lt"/>
                </a:rPr>
                <a:t>mold</a:t>
              </a:r>
              <a:r>
                <a:rPr lang="en-GB" sz="1600" b="1" i="1">
                  <a:solidFill>
                    <a:schemeClr val="accent1"/>
                  </a:solidFill>
                  <a:latin typeface="+mn-lt"/>
                </a:rPr>
                <a:t>        </a:t>
              </a:r>
              <a:endParaRPr lang="en-GB" sz="1600" i="1">
                <a:solidFill>
                  <a:schemeClr val="accent1"/>
                </a:solidFill>
                <a:latin typeface="+mn-lt"/>
              </a:endParaRPr>
            </a:p>
          </p:txBody>
        </p:sp>
        <p:sp>
          <p:nvSpPr>
            <p:cNvPr id="20510" name="Text Box 106"/>
            <p:cNvSpPr txBox="1">
              <a:spLocks noChangeArrowheads="1"/>
            </p:cNvSpPr>
            <p:nvPr/>
          </p:nvSpPr>
          <p:spPr bwMode="auto">
            <a:xfrm>
              <a:off x="4122" y="2395"/>
              <a:ext cx="43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solidFill>
                    <a:schemeClr val="accent1"/>
                  </a:solidFill>
                  <a:latin typeface="+mn-lt"/>
                </a:rPr>
                <a:t>0.45 </a:t>
              </a:r>
              <a:endParaRPr lang="en-GB" sz="1600" i="1">
                <a:solidFill>
                  <a:schemeClr val="accent1"/>
                </a:solidFill>
                <a:latin typeface="+mn-lt"/>
              </a:endParaRPr>
            </a:p>
          </p:txBody>
        </p:sp>
      </p:grpSp>
      <p:sp>
        <p:nvSpPr>
          <p:cNvPr id="20496" name="Text Box 108"/>
          <p:cNvSpPr txBox="1">
            <a:spLocks noChangeArrowheads="1"/>
          </p:cNvSpPr>
          <p:nvPr/>
        </p:nvSpPr>
        <p:spPr bwMode="auto">
          <a:xfrm>
            <a:off x="3011224" y="2231873"/>
            <a:ext cx="1789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rgbClr val="666633"/>
                </a:solidFill>
                <a:latin typeface="+mn-lt"/>
              </a:rPr>
              <a:t>PET bottle</a:t>
            </a:r>
          </a:p>
        </p:txBody>
      </p:sp>
      <p:grpSp>
        <p:nvGrpSpPr>
          <p:cNvPr id="5155" name="Group 109"/>
          <p:cNvGrpSpPr>
            <a:grpSpLocks/>
          </p:cNvGrpSpPr>
          <p:nvPr/>
        </p:nvGrpSpPr>
        <p:grpSpPr bwMode="auto">
          <a:xfrm>
            <a:off x="8968617" y="1635205"/>
            <a:ext cx="2173695" cy="1016001"/>
            <a:chOff x="2141" y="1224"/>
            <a:chExt cx="1264" cy="640"/>
          </a:xfrm>
        </p:grpSpPr>
        <p:sp>
          <p:nvSpPr>
            <p:cNvPr id="20506" name="Rectangle 110"/>
            <p:cNvSpPr>
              <a:spLocks noChangeArrowheads="1"/>
            </p:cNvSpPr>
            <p:nvPr/>
          </p:nvSpPr>
          <p:spPr bwMode="auto">
            <a:xfrm>
              <a:off x="2304" y="1545"/>
              <a:ext cx="1101" cy="319"/>
            </a:xfrm>
            <a:prstGeom prst="rect">
              <a:avLst/>
            </a:prstGeom>
            <a:noFill/>
            <a:ln w="38100">
              <a:solidFill>
                <a:srgbClr val="7FC4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0507" name="Line 111"/>
            <p:cNvSpPr>
              <a:spLocks noChangeShapeType="1"/>
            </p:cNvSpPr>
            <p:nvPr/>
          </p:nvSpPr>
          <p:spPr bwMode="auto">
            <a:xfrm>
              <a:off x="2141" y="1224"/>
              <a:ext cx="136" cy="319"/>
            </a:xfrm>
            <a:prstGeom prst="line">
              <a:avLst/>
            </a:prstGeom>
            <a:noFill/>
            <a:ln w="38100">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150640" name="Text Box 112"/>
          <p:cNvSpPr txBox="1">
            <a:spLocks noChangeArrowheads="1"/>
          </p:cNvSpPr>
          <p:nvPr/>
        </p:nvSpPr>
        <p:spPr bwMode="auto">
          <a:xfrm>
            <a:off x="2903275" y="2232231"/>
            <a:ext cx="1787525" cy="336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600" b="1" i="1">
                <a:solidFill>
                  <a:schemeClr val="accent1"/>
                </a:solidFill>
                <a:latin typeface="+mn-lt"/>
              </a:rPr>
              <a:t>Glass bottle</a:t>
            </a:r>
          </a:p>
        </p:txBody>
      </p:sp>
      <p:grpSp>
        <p:nvGrpSpPr>
          <p:cNvPr id="5158" name="Group 113"/>
          <p:cNvGrpSpPr>
            <a:grpSpLocks/>
          </p:cNvGrpSpPr>
          <p:nvPr/>
        </p:nvGrpSpPr>
        <p:grpSpPr bwMode="auto">
          <a:xfrm>
            <a:off x="8405549" y="608237"/>
            <a:ext cx="3540124" cy="1449388"/>
            <a:chOff x="2600" y="2070"/>
            <a:chExt cx="2230" cy="913"/>
          </a:xfrm>
        </p:grpSpPr>
        <p:grpSp>
          <p:nvGrpSpPr>
            <p:cNvPr id="20500" name="Group 114"/>
            <p:cNvGrpSpPr>
              <a:grpSpLocks/>
            </p:cNvGrpSpPr>
            <p:nvPr/>
          </p:nvGrpSpPr>
          <p:grpSpPr bwMode="auto">
            <a:xfrm>
              <a:off x="2600" y="2070"/>
              <a:ext cx="2230" cy="913"/>
              <a:chOff x="2381" y="2070"/>
              <a:chExt cx="2059" cy="913"/>
            </a:xfrm>
          </p:grpSpPr>
          <p:grpSp>
            <p:nvGrpSpPr>
              <p:cNvPr id="20502" name="Group 115"/>
              <p:cNvGrpSpPr>
                <a:grpSpLocks/>
              </p:cNvGrpSpPr>
              <p:nvPr/>
            </p:nvGrpSpPr>
            <p:grpSpPr bwMode="auto">
              <a:xfrm>
                <a:off x="2381" y="2070"/>
                <a:ext cx="2059" cy="811"/>
                <a:chOff x="2381" y="2206"/>
                <a:chExt cx="2059" cy="811"/>
              </a:xfrm>
            </p:grpSpPr>
            <p:sp>
              <p:nvSpPr>
                <p:cNvPr id="20504" name="Rectangle 116"/>
                <p:cNvSpPr>
                  <a:spLocks noChangeArrowheads="1"/>
                </p:cNvSpPr>
                <p:nvPr/>
              </p:nvSpPr>
              <p:spPr bwMode="auto">
                <a:xfrm>
                  <a:off x="2381" y="2206"/>
                  <a:ext cx="1624" cy="8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0505" name="Text Box 117"/>
                <p:cNvSpPr txBox="1">
                  <a:spLocks noChangeArrowheads="1"/>
                </p:cNvSpPr>
                <p:nvPr/>
              </p:nvSpPr>
              <p:spPr bwMode="auto">
                <a:xfrm>
                  <a:off x="3013" y="2266"/>
                  <a:ext cx="1427" cy="686"/>
                </a:xfrm>
                <a:prstGeom prst="rect">
                  <a:avLst/>
                </a:prstGeom>
                <a:solidFill>
                  <a:schemeClr val="bg1"/>
                </a:solidFill>
                <a:ln w="28575">
                  <a:solidFill>
                    <a:schemeClr val="accent1"/>
                  </a:solidFill>
                  <a:miter lim="800000"/>
                  <a:headEnd/>
                  <a:tailEnd/>
                </a:ln>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5000"/>
                    </a:lnSpc>
                  </a:pPr>
                  <a:r>
                    <a:rPr lang="en-GB" sz="1600" b="1">
                      <a:latin typeface="+mn-lt"/>
                    </a:rPr>
                    <a:t>Copy of current project</a:t>
                  </a:r>
                </a:p>
                <a:p>
                  <a:pPr eaLnBrk="1" hangingPunct="1">
                    <a:lnSpc>
                      <a:spcPct val="135000"/>
                    </a:lnSpc>
                  </a:pPr>
                  <a:r>
                    <a:rPr lang="en-GB" sz="1600" b="1">
                      <a:latin typeface="+mn-lt"/>
                    </a:rPr>
                    <a:t>New project</a:t>
                  </a:r>
                </a:p>
                <a:p>
                  <a:pPr eaLnBrk="1" hangingPunct="1">
                    <a:lnSpc>
                      <a:spcPct val="135000"/>
                    </a:lnSpc>
                  </a:pPr>
                  <a:r>
                    <a:rPr lang="en-GB" sz="1600" b="1">
                      <a:latin typeface="+mn-lt"/>
                    </a:rPr>
                    <a:t>Saved project</a:t>
                  </a:r>
                </a:p>
              </p:txBody>
            </p:sp>
          </p:grpSp>
          <p:sp>
            <p:nvSpPr>
              <p:cNvPr id="20503" name="Line 118"/>
              <p:cNvSpPr>
                <a:spLocks noChangeShapeType="1"/>
              </p:cNvSpPr>
              <p:nvPr/>
            </p:nvSpPr>
            <p:spPr bwMode="auto">
              <a:xfrm flipV="1">
                <a:off x="3193" y="2840"/>
                <a:ext cx="0" cy="143"/>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sp>
          <p:nvSpPr>
            <p:cNvPr id="20501" name="Rectangle 119"/>
            <p:cNvSpPr>
              <a:spLocks noChangeArrowheads="1"/>
            </p:cNvSpPr>
            <p:nvPr/>
          </p:nvSpPr>
          <p:spPr bwMode="auto">
            <a:xfrm>
              <a:off x="3306" y="2138"/>
              <a:ext cx="1496" cy="240"/>
            </a:xfrm>
            <a:prstGeom prst="rect">
              <a:avLst/>
            </a:prstGeom>
            <a:noFill/>
            <a:ln w="28575" algn="ctr">
              <a:solidFill>
                <a:srgbClr val="7FC4B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20482" name="Group 211"/>
          <p:cNvGrpSpPr>
            <a:grpSpLocks noChangeAspect="1"/>
          </p:cNvGrpSpPr>
          <p:nvPr/>
        </p:nvGrpSpPr>
        <p:grpSpPr bwMode="auto">
          <a:xfrm>
            <a:off x="8340461" y="453455"/>
            <a:ext cx="628650" cy="1597025"/>
            <a:chOff x="9121579" y="3916363"/>
            <a:chExt cx="784421" cy="1992312"/>
          </a:xfrm>
        </p:grpSpPr>
        <p:pic>
          <p:nvPicPr>
            <p:cNvPr id="2060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1579" y="3916363"/>
              <a:ext cx="78442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1" name="Oval 213"/>
            <p:cNvSpPr>
              <a:spLocks noChangeArrowheads="1"/>
            </p:cNvSpPr>
            <p:nvPr/>
          </p:nvSpPr>
          <p:spPr bwMode="auto">
            <a:xfrm>
              <a:off x="9329775" y="5569493"/>
              <a:ext cx="314214" cy="180056"/>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20602" name="Oval 214"/>
            <p:cNvSpPr>
              <a:spLocks noChangeArrowheads="1"/>
            </p:cNvSpPr>
            <p:nvPr/>
          </p:nvSpPr>
          <p:spPr bwMode="auto">
            <a:xfrm>
              <a:off x="9339808" y="4516692"/>
              <a:ext cx="370702" cy="25772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sp>
        <p:nvSpPr>
          <p:cNvPr id="3" name="Slide Number Placeholder 2">
            <a:extLst>
              <a:ext uri="{FF2B5EF4-FFF2-40B4-BE49-F238E27FC236}">
                <a16:creationId xmlns:a16="http://schemas.microsoft.com/office/drawing/2014/main" id="{2E1ACE38-70F8-4CCA-BC86-AE53BA7FFF32}"/>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3373263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55"/>
                                        </p:tgtEl>
                                        <p:attrNameLst>
                                          <p:attrName>style.visibility</p:attrName>
                                        </p:attrNameLst>
                                      </p:cBhvr>
                                      <p:to>
                                        <p:strVal val="visible"/>
                                      </p:to>
                                    </p:set>
                                    <p:animEffect transition="in" filter="wipe(left)">
                                      <p:cBhvr>
                                        <p:cTn id="7" dur="1000"/>
                                        <p:tgtEl>
                                          <p:spTgt spid="5155"/>
                                        </p:tgtEl>
                                      </p:cBhvr>
                                    </p:animEffect>
                                  </p:childTnLst>
                                  <p:subTnLst>
                                    <p:set>
                                      <p:cBhvr override="childStyle">
                                        <p:cTn dur="1" fill="hold" display="0" masterRel="nextClick" afterEffect="1"/>
                                        <p:tgtEl>
                                          <p:spTgt spid="515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158"/>
                                        </p:tgtEl>
                                        <p:attrNameLst>
                                          <p:attrName>style.visibility</p:attrName>
                                        </p:attrNameLst>
                                      </p:cBhvr>
                                      <p:to>
                                        <p:strVal val="visible"/>
                                      </p:to>
                                    </p:set>
                                    <p:animEffect transition="in" filter="wipe(left)">
                                      <p:cBhvr>
                                        <p:cTn id="12" dur="500"/>
                                        <p:tgtEl>
                                          <p:spTgt spid="5158"/>
                                        </p:tgtEl>
                                      </p:cBhvr>
                                    </p:animEffect>
                                  </p:childTnLst>
                                  <p:subTnLst>
                                    <p:set>
                                      <p:cBhvr override="childStyle">
                                        <p:cTn dur="1" fill="hold" display="0" masterRel="nextClick" afterEffect="1"/>
                                        <p:tgtEl>
                                          <p:spTgt spid="515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640"/>
                                        </p:tgtEl>
                                        <p:attrNameLst>
                                          <p:attrName>style.visibility</p:attrName>
                                        </p:attrNameLst>
                                      </p:cBhvr>
                                      <p:to>
                                        <p:strVal val="visible"/>
                                      </p:to>
                                    </p:set>
                                    <p:animEffect transition="in" filter="wipe(left)">
                                      <p:cBhvr>
                                        <p:cTn id="17" dur="500"/>
                                        <p:tgtEl>
                                          <p:spTgt spid="150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154"/>
                                        </p:tgtEl>
                                        <p:attrNameLst>
                                          <p:attrName>style.visibility</p:attrName>
                                        </p:attrNameLst>
                                      </p:cBhvr>
                                      <p:to>
                                        <p:strVal val="visible"/>
                                      </p:to>
                                    </p:set>
                                    <p:animEffect transition="in" filter="wipe(left)">
                                      <p:cBhvr>
                                        <p:cTn id="27" dur="500"/>
                                        <p:tgtEl>
                                          <p:spTgt spid="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D2152-2B82-33CC-6D8F-9410F33BE974}"/>
              </a:ext>
            </a:extLst>
          </p:cNvPr>
          <p:cNvPicPr>
            <a:picLocks noChangeAspect="1"/>
          </p:cNvPicPr>
          <p:nvPr/>
        </p:nvPicPr>
        <p:blipFill>
          <a:blip r:embed="rId3"/>
          <a:stretch>
            <a:fillRect/>
          </a:stretch>
        </p:blipFill>
        <p:spPr>
          <a:xfrm>
            <a:off x="4273995" y="671969"/>
            <a:ext cx="3657600" cy="2729070"/>
          </a:xfrm>
          <a:prstGeom prst="rect">
            <a:avLst/>
          </a:prstGeom>
          <a:ln>
            <a:solidFill>
              <a:schemeClr val="tx1"/>
            </a:solidFill>
          </a:ln>
        </p:spPr>
      </p:pic>
      <p:sp>
        <p:nvSpPr>
          <p:cNvPr id="21507" name="Rectangle 2"/>
          <p:cNvSpPr>
            <a:spLocks noGrp="1" noChangeArrowheads="1"/>
          </p:cNvSpPr>
          <p:nvPr>
            <p:ph type="title"/>
          </p:nvPr>
        </p:nvSpPr>
        <p:spPr>
          <a:ln w="9525"/>
        </p:spPr>
        <p:txBody>
          <a:bodyPr/>
          <a:lstStyle/>
          <a:p>
            <a:r>
              <a:rPr lang="en-US">
                <a:latin typeface="+mn-lt"/>
              </a:rPr>
              <a:t>Actions and comparisons</a:t>
            </a:r>
          </a:p>
        </p:txBody>
      </p:sp>
      <p:sp>
        <p:nvSpPr>
          <p:cNvPr id="637955" name="AutoShape 3"/>
          <p:cNvSpPr>
            <a:spLocks noChangeArrowheads="1"/>
          </p:cNvSpPr>
          <p:nvPr/>
        </p:nvSpPr>
        <p:spPr bwMode="auto">
          <a:xfrm>
            <a:off x="9102726" y="1189680"/>
            <a:ext cx="2124075" cy="763587"/>
          </a:xfrm>
          <a:prstGeom prst="roundRect">
            <a:avLst>
              <a:gd name="adj" fmla="val 3884"/>
            </a:avLst>
          </a:prstGeom>
          <a:solidFill>
            <a:schemeClr val="bg1"/>
          </a:solidFill>
          <a:ln w="19050">
            <a:solidFill>
              <a:schemeClr val="accent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400" b="1">
                <a:latin typeface="+mn-lt"/>
              </a:rPr>
              <a:t>The fast comparison allows design decisions on-the-fly</a:t>
            </a:r>
          </a:p>
        </p:txBody>
      </p:sp>
      <p:sp>
        <p:nvSpPr>
          <p:cNvPr id="637956" name="AutoShape 4"/>
          <p:cNvSpPr>
            <a:spLocks noChangeArrowheads="1"/>
          </p:cNvSpPr>
          <p:nvPr/>
        </p:nvSpPr>
        <p:spPr bwMode="auto">
          <a:xfrm>
            <a:off x="9128126" y="4674942"/>
            <a:ext cx="2098675" cy="542925"/>
          </a:xfrm>
          <a:prstGeom prst="roundRect">
            <a:avLst>
              <a:gd name="adj" fmla="val 2523"/>
            </a:avLst>
          </a:prstGeom>
          <a:solidFill>
            <a:schemeClr val="bg1"/>
          </a:solidFill>
          <a:ln w="19050">
            <a:solidFill>
              <a:schemeClr val="accent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What if…….</a:t>
            </a:r>
          </a:p>
          <a:p>
            <a:pPr algn="ctr">
              <a:buClr>
                <a:srgbClr val="009B9B"/>
              </a:buClr>
              <a:buSzPct val="80000"/>
              <a:buFont typeface="Wingdings" panose="05000000000000000000" pitchFamily="2" charset="2"/>
              <a:buNone/>
            </a:pPr>
            <a:r>
              <a:rPr lang="en-GB" sz="1400" b="1">
                <a:latin typeface="+mn-lt"/>
              </a:rPr>
              <a:t>100% recycled PET?</a:t>
            </a:r>
          </a:p>
        </p:txBody>
      </p:sp>
      <p:sp>
        <p:nvSpPr>
          <p:cNvPr id="21511" name="Text Box 14"/>
          <p:cNvSpPr txBox="1">
            <a:spLocks noChangeArrowheads="1"/>
          </p:cNvSpPr>
          <p:nvPr/>
        </p:nvSpPr>
        <p:spPr bwMode="auto">
          <a:xfrm>
            <a:off x="7926389" y="2984501"/>
            <a:ext cx="235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atin typeface="+mn-lt"/>
            </a:endParaRPr>
          </a:p>
        </p:txBody>
      </p:sp>
      <p:grpSp>
        <p:nvGrpSpPr>
          <p:cNvPr id="2" name="Group 15"/>
          <p:cNvGrpSpPr>
            <a:grpSpLocks/>
          </p:cNvGrpSpPr>
          <p:nvPr/>
        </p:nvGrpSpPr>
        <p:grpSpPr bwMode="auto">
          <a:xfrm>
            <a:off x="4877344" y="1565276"/>
            <a:ext cx="6419306" cy="2422525"/>
            <a:chOff x="1580" y="1248"/>
            <a:chExt cx="3732" cy="1526"/>
          </a:xfrm>
        </p:grpSpPr>
        <p:sp>
          <p:nvSpPr>
            <p:cNvPr id="21528" name="Text Box 16"/>
            <p:cNvSpPr txBox="1">
              <a:spLocks noChangeArrowheads="1"/>
            </p:cNvSpPr>
            <p:nvPr/>
          </p:nvSpPr>
          <p:spPr bwMode="auto">
            <a:xfrm>
              <a:off x="3808" y="2088"/>
              <a:ext cx="1504" cy="686"/>
            </a:xfrm>
            <a:prstGeom prst="rect">
              <a:avLst/>
            </a:prstGeom>
            <a:solidFill>
              <a:schemeClr val="bg1"/>
            </a:solidFill>
            <a:ln w="28575">
              <a:solidFill>
                <a:schemeClr val="accent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35000"/>
                </a:spcAft>
                <a:buClr>
                  <a:srgbClr val="666633"/>
                </a:buClr>
                <a:buSzPct val="120000"/>
                <a:buFont typeface="Wingdings" panose="05000000000000000000" pitchFamily="2" charset="2"/>
                <a:buNone/>
              </a:pPr>
              <a:r>
                <a:rPr lang="en-GB" sz="1600" b="1">
                  <a:latin typeface="+mn-lt"/>
                </a:rPr>
                <a:t>Actions</a:t>
              </a:r>
            </a:p>
            <a:p>
              <a:pPr eaLnBrk="1" hangingPunct="1">
                <a:spcAft>
                  <a:spcPct val="35000"/>
                </a:spcAft>
                <a:buClr>
                  <a:schemeClr val="accent1"/>
                </a:buClr>
                <a:buSzPct val="120000"/>
                <a:buFont typeface="Wingdings" panose="05000000000000000000" pitchFamily="2" charset="2"/>
                <a:buChar char="§"/>
              </a:pPr>
              <a:r>
                <a:rPr lang="en-GB" sz="1400" b="1">
                  <a:latin typeface="+mn-lt"/>
                </a:rPr>
                <a:t> Use as large a 'recycled content' in the material as possible. </a:t>
              </a:r>
              <a:endParaRPr lang="en-GB">
                <a:latin typeface="+mn-lt"/>
              </a:endParaRPr>
            </a:p>
          </p:txBody>
        </p:sp>
        <p:sp>
          <p:nvSpPr>
            <p:cNvPr id="21529" name="Text Box 17"/>
            <p:cNvSpPr txBox="1">
              <a:spLocks noChangeArrowheads="1"/>
            </p:cNvSpPr>
            <p:nvPr/>
          </p:nvSpPr>
          <p:spPr bwMode="auto">
            <a:xfrm>
              <a:off x="3982" y="1854"/>
              <a:ext cx="10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600" b="1">
                  <a:latin typeface="+mn-lt"/>
                </a:rPr>
                <a:t>Reducing impact</a:t>
              </a:r>
            </a:p>
          </p:txBody>
        </p:sp>
        <p:sp>
          <p:nvSpPr>
            <p:cNvPr id="21530" name="Line 18"/>
            <p:cNvSpPr>
              <a:spLocks noChangeShapeType="1"/>
            </p:cNvSpPr>
            <p:nvPr/>
          </p:nvSpPr>
          <p:spPr bwMode="auto">
            <a:xfrm>
              <a:off x="1580" y="1248"/>
              <a:ext cx="2196" cy="832"/>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grpSp>
      <p:grpSp>
        <p:nvGrpSpPr>
          <p:cNvPr id="21513" name="Group 34"/>
          <p:cNvGrpSpPr>
            <a:grpSpLocks/>
          </p:cNvGrpSpPr>
          <p:nvPr/>
        </p:nvGrpSpPr>
        <p:grpSpPr bwMode="auto">
          <a:xfrm>
            <a:off x="2133600" y="2008982"/>
            <a:ext cx="971550" cy="2484437"/>
            <a:chOff x="263525" y="1062038"/>
            <a:chExt cx="971550" cy="2484437"/>
          </a:xfrm>
        </p:grpSpPr>
        <p:grpSp>
          <p:nvGrpSpPr>
            <p:cNvPr id="21514" name="Group 19"/>
            <p:cNvGrpSpPr>
              <a:grpSpLocks/>
            </p:cNvGrpSpPr>
            <p:nvPr/>
          </p:nvGrpSpPr>
          <p:grpSpPr bwMode="auto">
            <a:xfrm>
              <a:off x="263525" y="1062038"/>
              <a:ext cx="971550" cy="2484437"/>
              <a:chOff x="166" y="669"/>
              <a:chExt cx="612" cy="1565"/>
            </a:xfrm>
          </p:grpSpPr>
          <p:grpSp>
            <p:nvGrpSpPr>
              <p:cNvPr id="21519" name="Group 20"/>
              <p:cNvGrpSpPr>
                <a:grpSpLocks/>
              </p:cNvGrpSpPr>
              <p:nvPr/>
            </p:nvGrpSpPr>
            <p:grpSpPr bwMode="auto">
              <a:xfrm>
                <a:off x="166" y="669"/>
                <a:ext cx="612" cy="814"/>
                <a:chOff x="126" y="988"/>
                <a:chExt cx="612" cy="814"/>
              </a:xfrm>
            </p:grpSpPr>
            <p:pic>
              <p:nvPicPr>
                <p:cNvPr id="21524"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 y="988"/>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Rectangle 22"/>
                <p:cNvSpPr>
                  <a:spLocks noChangeArrowheads="1"/>
                </p:cNvSpPr>
                <p:nvPr/>
              </p:nvSpPr>
              <p:spPr bwMode="auto">
                <a:xfrm>
                  <a:off x="160" y="1200"/>
                  <a:ext cx="168" cy="376"/>
                </a:xfrm>
                <a:prstGeom prst="rect">
                  <a:avLst/>
                </a:prstGeom>
                <a:solidFill>
                  <a:srgbClr val="10BC6E">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1526" name="Text Box 23"/>
                <p:cNvSpPr txBox="1">
                  <a:spLocks noChangeArrowheads="1"/>
                </p:cNvSpPr>
                <p:nvPr/>
              </p:nvSpPr>
              <p:spPr bwMode="auto">
                <a:xfrm>
                  <a:off x="313" y="127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1527" name="Text Box 24"/>
                <p:cNvSpPr txBox="1">
                  <a:spLocks noChangeArrowheads="1"/>
                </p:cNvSpPr>
                <p:nvPr/>
              </p:nvSpPr>
              <p:spPr bwMode="auto">
                <a:xfrm>
                  <a:off x="126" y="1629"/>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Virgin PET</a:t>
                  </a:r>
                </a:p>
              </p:txBody>
            </p:sp>
          </p:grpSp>
          <p:grpSp>
            <p:nvGrpSpPr>
              <p:cNvPr id="21520" name="Group 25"/>
              <p:cNvGrpSpPr>
                <a:grpSpLocks/>
              </p:cNvGrpSpPr>
              <p:nvPr/>
            </p:nvGrpSpPr>
            <p:grpSpPr bwMode="auto">
              <a:xfrm>
                <a:off x="200" y="1672"/>
                <a:ext cx="450" cy="562"/>
                <a:chOff x="208" y="2256"/>
                <a:chExt cx="450" cy="562"/>
              </a:xfrm>
            </p:grpSpPr>
            <p:sp>
              <p:nvSpPr>
                <p:cNvPr id="21521" name="Rectangle 27"/>
                <p:cNvSpPr>
                  <a:spLocks noChangeArrowheads="1"/>
                </p:cNvSpPr>
                <p:nvPr/>
              </p:nvSpPr>
              <p:spPr bwMode="auto">
                <a:xfrm>
                  <a:off x="208" y="2256"/>
                  <a:ext cx="168" cy="376"/>
                </a:xfrm>
                <a:prstGeom prst="rect">
                  <a:avLst/>
                </a:prstGeom>
                <a:solidFill>
                  <a:srgbClr val="C3C30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1522" name="Text Box 28"/>
                <p:cNvSpPr txBox="1">
                  <a:spLocks noChangeArrowheads="1"/>
                </p:cNvSpPr>
                <p:nvPr/>
              </p:nvSpPr>
              <p:spPr bwMode="auto">
                <a:xfrm>
                  <a:off x="353" y="235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1523" name="Text Box 29"/>
                <p:cNvSpPr txBox="1">
                  <a:spLocks noChangeArrowheads="1"/>
                </p:cNvSpPr>
                <p:nvPr/>
              </p:nvSpPr>
              <p:spPr bwMode="auto">
                <a:xfrm>
                  <a:off x="281" y="2645"/>
                  <a:ext cx="3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Glass</a:t>
                  </a:r>
                </a:p>
              </p:txBody>
            </p:sp>
          </p:grpSp>
        </p:grpSp>
        <p:grpSp>
          <p:nvGrpSpPr>
            <p:cNvPr id="21515" name="Group 30"/>
            <p:cNvGrpSpPr>
              <a:grpSpLocks noChangeAspect="1"/>
            </p:cNvGrpSpPr>
            <p:nvPr/>
          </p:nvGrpSpPr>
          <p:grpSpPr bwMode="auto">
            <a:xfrm>
              <a:off x="859323" y="2416628"/>
              <a:ext cx="371986" cy="944789"/>
              <a:chOff x="9121579" y="3916363"/>
              <a:chExt cx="784421" cy="1992312"/>
            </a:xfrm>
          </p:grpSpPr>
          <p:pic>
            <p:nvPicPr>
              <p:cNvPr id="2151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579" y="3916363"/>
                <a:ext cx="78442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Oval 32"/>
              <p:cNvSpPr>
                <a:spLocks noChangeArrowheads="1"/>
              </p:cNvSpPr>
              <p:nvPr/>
            </p:nvSpPr>
            <p:spPr bwMode="auto">
              <a:xfrm>
                <a:off x="9329775" y="5569493"/>
                <a:ext cx="314214" cy="180056"/>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21518" name="Oval 33"/>
              <p:cNvSpPr>
                <a:spLocks noChangeArrowheads="1"/>
              </p:cNvSpPr>
              <p:nvPr/>
            </p:nvSpPr>
            <p:spPr bwMode="auto">
              <a:xfrm>
                <a:off x="9339808" y="4516692"/>
                <a:ext cx="370702" cy="25772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sp>
        <p:nvSpPr>
          <p:cNvPr id="3" name="Slide Number Placeholder 2">
            <a:extLst>
              <a:ext uri="{FF2B5EF4-FFF2-40B4-BE49-F238E27FC236}">
                <a16:creationId xmlns:a16="http://schemas.microsoft.com/office/drawing/2014/main" id="{A09C5045-2AD9-40DD-9E82-49741265EC43}"/>
              </a:ext>
            </a:extLst>
          </p:cNvPr>
          <p:cNvSpPr>
            <a:spLocks noGrp="1"/>
          </p:cNvSpPr>
          <p:nvPr>
            <p:ph type="sldNum" sz="quarter" idx="11"/>
          </p:nvPr>
        </p:nvSpPr>
        <p:spPr/>
        <p:txBody>
          <a:bodyPr/>
          <a:lstStyle/>
          <a:p>
            <a:fld id="{F0D23093-2AB0-F74C-B865-1A12A15B650E}" type="slidenum">
              <a:rPr lang="en-US" smtClean="0"/>
              <a:pPr/>
              <a:t>24</a:t>
            </a:fld>
            <a:endParaRPr lang="en-US" dirty="0"/>
          </a:p>
        </p:txBody>
      </p:sp>
      <p:pic>
        <p:nvPicPr>
          <p:cNvPr id="7" name="Picture 6">
            <a:extLst>
              <a:ext uri="{FF2B5EF4-FFF2-40B4-BE49-F238E27FC236}">
                <a16:creationId xmlns:a16="http://schemas.microsoft.com/office/drawing/2014/main" id="{9BC0DE5F-394F-CFEC-51A4-43C38E17B4B6}"/>
              </a:ext>
            </a:extLst>
          </p:cNvPr>
          <p:cNvPicPr>
            <a:picLocks noChangeAspect="1"/>
          </p:cNvPicPr>
          <p:nvPr/>
        </p:nvPicPr>
        <p:blipFill>
          <a:blip r:embed="rId6"/>
          <a:stretch>
            <a:fillRect/>
          </a:stretch>
        </p:blipFill>
        <p:spPr>
          <a:xfrm>
            <a:off x="4267200" y="3495430"/>
            <a:ext cx="3657600" cy="2725113"/>
          </a:xfrm>
          <a:prstGeom prst="rect">
            <a:avLst/>
          </a:prstGeom>
          <a:ln>
            <a:solidFill>
              <a:schemeClr val="tx1"/>
            </a:solidFill>
          </a:ln>
        </p:spPr>
      </p:pic>
    </p:spTree>
    <p:extLst>
      <p:ext uri="{BB962C8B-B14F-4D97-AF65-F5344CB8AC3E}">
        <p14:creationId xmlns:p14="http://schemas.microsoft.com/office/powerpoint/2010/main" val="608251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37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P spid="6379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w="9525"/>
        </p:spPr>
        <p:txBody>
          <a:bodyPr>
            <a:normAutofit/>
          </a:bodyPr>
          <a:lstStyle/>
          <a:p>
            <a:r>
              <a:rPr lang="en-US">
                <a:latin typeface="+mn-lt"/>
              </a:rPr>
              <a:t>Actions and comparisons</a:t>
            </a:r>
          </a:p>
        </p:txBody>
      </p:sp>
      <p:sp>
        <p:nvSpPr>
          <p:cNvPr id="22531" name="AutoShape 3"/>
          <p:cNvSpPr>
            <a:spLocks noChangeArrowheads="1"/>
          </p:cNvSpPr>
          <p:nvPr/>
        </p:nvSpPr>
        <p:spPr bwMode="auto">
          <a:xfrm>
            <a:off x="507207" y="3278186"/>
            <a:ext cx="1992312" cy="546100"/>
          </a:xfrm>
          <a:prstGeom prst="roundRect">
            <a:avLst>
              <a:gd name="adj" fmla="val 3884"/>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sz="1400" b="1" i="1">
                <a:latin typeface="+mn-lt"/>
              </a:rPr>
              <a:t>Set</a:t>
            </a:r>
            <a:r>
              <a:rPr lang="en-GB" sz="1400" b="1">
                <a:latin typeface="+mn-lt"/>
              </a:rPr>
              <a:t> Recycle content </a:t>
            </a:r>
            <a:r>
              <a:rPr lang="en-GB" sz="1400" b="1" i="1">
                <a:latin typeface="+mn-lt"/>
              </a:rPr>
              <a:t>to 100%</a:t>
            </a:r>
          </a:p>
        </p:txBody>
      </p:sp>
      <p:sp>
        <p:nvSpPr>
          <p:cNvPr id="2" name="AutoShape 3"/>
          <p:cNvSpPr>
            <a:spLocks noChangeArrowheads="1"/>
          </p:cNvSpPr>
          <p:nvPr/>
        </p:nvSpPr>
        <p:spPr bwMode="auto">
          <a:xfrm>
            <a:off x="9464675" y="862309"/>
            <a:ext cx="2530475" cy="2465387"/>
          </a:xfrm>
          <a:prstGeom prst="roundRect">
            <a:avLst>
              <a:gd name="adj" fmla="val 3884"/>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10000"/>
              </a:spcBef>
              <a:spcAft>
                <a:spcPct val="20000"/>
              </a:spcAft>
              <a:buClr>
                <a:srgbClr val="009B9B"/>
              </a:buClr>
              <a:buSzPct val="80000"/>
              <a:buFont typeface="Wingdings" panose="05000000000000000000" pitchFamily="2" charset="2"/>
              <a:buNone/>
            </a:pPr>
            <a:r>
              <a:rPr lang="en-GB" sz="1400" b="1">
                <a:latin typeface="+mn-lt"/>
              </a:rPr>
              <a:t>Can explore:</a:t>
            </a:r>
          </a:p>
          <a:p>
            <a:pPr>
              <a:spcBef>
                <a:spcPct val="20000"/>
              </a:spcBef>
              <a:spcAft>
                <a:spcPct val="20000"/>
              </a:spcAft>
              <a:buClr>
                <a:schemeClr val="accent1"/>
              </a:buClr>
              <a:buSzPct val="110000"/>
              <a:buFont typeface="Wingdings" panose="05000000000000000000" pitchFamily="2" charset="2"/>
              <a:buChar char="§"/>
            </a:pPr>
            <a:r>
              <a:rPr lang="en-GB" sz="1400">
                <a:latin typeface="+mn-lt"/>
              </a:rPr>
              <a:t>  </a:t>
            </a:r>
            <a:r>
              <a:rPr lang="en-GB" sz="1400" b="1">
                <a:latin typeface="+mn-lt"/>
              </a:rPr>
              <a:t>Material choice</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Recycle content</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Transport mode</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Transport distance</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Use pattern</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Electric energy mix         </a:t>
            </a:r>
          </a:p>
          <a:p>
            <a:pPr>
              <a:spcBef>
                <a:spcPct val="20000"/>
              </a:spcBef>
              <a:spcAft>
                <a:spcPct val="20000"/>
              </a:spcAft>
              <a:buClr>
                <a:schemeClr val="accent1"/>
              </a:buClr>
              <a:buSzPct val="110000"/>
              <a:buFont typeface="Wingdings" panose="05000000000000000000" pitchFamily="2" charset="2"/>
              <a:buChar char="§"/>
            </a:pPr>
            <a:r>
              <a:rPr lang="en-GB" sz="1400" b="1">
                <a:latin typeface="+mn-lt"/>
              </a:rPr>
              <a:t>  End of life choice </a:t>
            </a:r>
          </a:p>
        </p:txBody>
      </p:sp>
      <p:sp>
        <p:nvSpPr>
          <p:cNvPr id="3" name="AutoShape 3"/>
          <p:cNvSpPr>
            <a:spLocks noChangeArrowheads="1"/>
          </p:cNvSpPr>
          <p:nvPr/>
        </p:nvSpPr>
        <p:spPr bwMode="auto">
          <a:xfrm>
            <a:off x="9491993" y="4291013"/>
            <a:ext cx="2505075" cy="573087"/>
          </a:xfrm>
          <a:prstGeom prst="roundRect">
            <a:avLst>
              <a:gd name="adj" fmla="val 15792"/>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dirty="0">
                <a:latin typeface="+mn-lt"/>
              </a:rPr>
              <a:t>Many projects are available as project files.</a:t>
            </a:r>
          </a:p>
        </p:txBody>
      </p:sp>
      <p:sp>
        <p:nvSpPr>
          <p:cNvPr id="22534" name="AutoShape 3"/>
          <p:cNvSpPr>
            <a:spLocks noChangeArrowheads="1"/>
          </p:cNvSpPr>
          <p:nvPr/>
        </p:nvSpPr>
        <p:spPr bwMode="auto">
          <a:xfrm>
            <a:off x="502444" y="2209800"/>
            <a:ext cx="1951038" cy="981075"/>
          </a:xfrm>
          <a:prstGeom prst="roundRect">
            <a:avLst>
              <a:gd name="adj" fmla="val 3884"/>
            </a:avLst>
          </a:prstGeom>
          <a:solidFill>
            <a:schemeClr val="bg1"/>
          </a:solidFill>
          <a:ln w="19050">
            <a:solidFill>
              <a:schemeClr val="accent1"/>
            </a:solidFill>
            <a:round/>
            <a:headEnd/>
            <a:tailEnd/>
          </a:ln>
        </p:spPr>
        <p:txBody>
          <a:bodyPr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i="1">
                <a:latin typeface="+mn-lt"/>
              </a:rPr>
              <a:t>Click</a:t>
            </a:r>
          </a:p>
          <a:p>
            <a:pPr algn="ctr">
              <a:buClr>
                <a:srgbClr val="009B9B"/>
              </a:buClr>
              <a:buSzPct val="80000"/>
              <a:buFont typeface="Wingdings" panose="05000000000000000000" pitchFamily="2" charset="2"/>
              <a:buNone/>
            </a:pPr>
            <a:r>
              <a:rPr lang="en-GB" sz="1400" b="1">
                <a:latin typeface="+mn-lt"/>
              </a:rPr>
              <a:t>Compare with….</a:t>
            </a:r>
          </a:p>
          <a:p>
            <a:pPr algn="ctr">
              <a:buClr>
                <a:srgbClr val="009B9B"/>
              </a:buClr>
              <a:buSzPct val="80000"/>
              <a:buFont typeface="Wingdings" panose="05000000000000000000" pitchFamily="2" charset="2"/>
              <a:buNone/>
            </a:pPr>
            <a:r>
              <a:rPr lang="en-GB" sz="1400" b="1">
                <a:latin typeface="+mn-lt"/>
              </a:rPr>
              <a:t>Copy of current content</a:t>
            </a:r>
          </a:p>
        </p:txBody>
      </p:sp>
      <p:grpSp>
        <p:nvGrpSpPr>
          <p:cNvPr id="22543" name="Group 18"/>
          <p:cNvGrpSpPr>
            <a:grpSpLocks/>
          </p:cNvGrpSpPr>
          <p:nvPr/>
        </p:nvGrpSpPr>
        <p:grpSpPr bwMode="auto">
          <a:xfrm>
            <a:off x="3070225" y="2468563"/>
            <a:ext cx="971550" cy="1292225"/>
            <a:chOff x="126" y="988"/>
            <a:chExt cx="612" cy="814"/>
          </a:xfrm>
        </p:grpSpPr>
        <p:pic>
          <p:nvPicPr>
            <p:cNvPr id="22553"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 y="988"/>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Rectangle 20"/>
            <p:cNvSpPr>
              <a:spLocks noChangeArrowheads="1"/>
            </p:cNvSpPr>
            <p:nvPr/>
          </p:nvSpPr>
          <p:spPr bwMode="auto">
            <a:xfrm>
              <a:off x="160" y="1200"/>
              <a:ext cx="168" cy="376"/>
            </a:xfrm>
            <a:prstGeom prst="rect">
              <a:avLst/>
            </a:prstGeom>
            <a:solidFill>
              <a:srgbClr val="10BC6E">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2555" name="Text Box 21"/>
            <p:cNvSpPr txBox="1">
              <a:spLocks noChangeArrowheads="1"/>
            </p:cNvSpPr>
            <p:nvPr/>
          </p:nvSpPr>
          <p:spPr bwMode="auto">
            <a:xfrm>
              <a:off x="313" y="127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2556" name="Text Box 22"/>
            <p:cNvSpPr txBox="1">
              <a:spLocks noChangeArrowheads="1"/>
            </p:cNvSpPr>
            <p:nvPr/>
          </p:nvSpPr>
          <p:spPr bwMode="auto">
            <a:xfrm>
              <a:off x="126" y="1629"/>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Virgin PET</a:t>
              </a:r>
            </a:p>
          </p:txBody>
        </p:sp>
      </p:grpSp>
      <p:grpSp>
        <p:nvGrpSpPr>
          <p:cNvPr id="22544" name="Group 23"/>
          <p:cNvGrpSpPr>
            <a:grpSpLocks/>
          </p:cNvGrpSpPr>
          <p:nvPr/>
        </p:nvGrpSpPr>
        <p:grpSpPr bwMode="auto">
          <a:xfrm>
            <a:off x="3124200" y="4035425"/>
            <a:ext cx="714375" cy="892175"/>
            <a:chOff x="208" y="2256"/>
            <a:chExt cx="450" cy="562"/>
          </a:xfrm>
        </p:grpSpPr>
        <p:sp>
          <p:nvSpPr>
            <p:cNvPr id="22550" name="Rectangle 25"/>
            <p:cNvSpPr>
              <a:spLocks noChangeArrowheads="1"/>
            </p:cNvSpPr>
            <p:nvPr/>
          </p:nvSpPr>
          <p:spPr bwMode="auto">
            <a:xfrm>
              <a:off x="208" y="2256"/>
              <a:ext cx="168" cy="376"/>
            </a:xfrm>
            <a:prstGeom prst="rect">
              <a:avLst/>
            </a:prstGeom>
            <a:solidFill>
              <a:srgbClr val="C3C30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2551" name="Text Box 26"/>
            <p:cNvSpPr txBox="1">
              <a:spLocks noChangeArrowheads="1"/>
            </p:cNvSpPr>
            <p:nvPr/>
          </p:nvSpPr>
          <p:spPr bwMode="auto">
            <a:xfrm>
              <a:off x="353" y="235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2552" name="Text Box 27"/>
            <p:cNvSpPr txBox="1">
              <a:spLocks noChangeArrowheads="1"/>
            </p:cNvSpPr>
            <p:nvPr/>
          </p:nvSpPr>
          <p:spPr bwMode="auto">
            <a:xfrm>
              <a:off x="281" y="2645"/>
              <a:ext cx="3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Glass</a:t>
              </a:r>
            </a:p>
          </p:txBody>
        </p:sp>
      </p:grpSp>
      <p:grpSp>
        <p:nvGrpSpPr>
          <p:cNvPr id="22545" name="Group 28"/>
          <p:cNvGrpSpPr>
            <a:grpSpLocks/>
          </p:cNvGrpSpPr>
          <p:nvPr/>
        </p:nvGrpSpPr>
        <p:grpSpPr bwMode="auto">
          <a:xfrm>
            <a:off x="2971800" y="4864100"/>
            <a:ext cx="1190625" cy="1228725"/>
            <a:chOff x="288" y="3346"/>
            <a:chExt cx="750" cy="774"/>
          </a:xfrm>
        </p:grpSpPr>
        <p:pic>
          <p:nvPicPr>
            <p:cNvPr id="22546"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 y="3346"/>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Rectangle 30"/>
            <p:cNvSpPr>
              <a:spLocks noChangeArrowheads="1"/>
            </p:cNvSpPr>
            <p:nvPr/>
          </p:nvSpPr>
          <p:spPr bwMode="auto">
            <a:xfrm>
              <a:off x="392" y="3558"/>
              <a:ext cx="168" cy="376"/>
            </a:xfrm>
            <a:prstGeom prst="rect">
              <a:avLst/>
            </a:prstGeom>
            <a:solidFill>
              <a:srgbClr val="AF3C1D">
                <a:alpha val="7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22548" name="Text Box 31"/>
            <p:cNvSpPr txBox="1">
              <a:spLocks noChangeArrowheads="1"/>
            </p:cNvSpPr>
            <p:nvPr/>
          </p:nvSpPr>
          <p:spPr bwMode="auto">
            <a:xfrm>
              <a:off x="545" y="3628"/>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600" b="1">
                  <a:latin typeface="+mn-lt"/>
                </a:rPr>
                <a:t>=</a:t>
              </a:r>
            </a:p>
          </p:txBody>
        </p:sp>
        <p:sp>
          <p:nvSpPr>
            <p:cNvPr id="22549" name="Text Box 32"/>
            <p:cNvSpPr txBox="1">
              <a:spLocks noChangeArrowheads="1"/>
            </p:cNvSpPr>
            <p:nvPr/>
          </p:nvSpPr>
          <p:spPr bwMode="auto">
            <a:xfrm>
              <a:off x="288" y="3947"/>
              <a:ext cx="7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b="1">
                  <a:latin typeface="+mn-lt"/>
                </a:rPr>
                <a:t>Recycled PET</a:t>
              </a:r>
            </a:p>
          </p:txBody>
        </p:sp>
      </p:grpSp>
      <p:pic>
        <p:nvPicPr>
          <p:cNvPr id="2253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138" y="3821027"/>
            <a:ext cx="373732" cy="9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Oval 34"/>
          <p:cNvSpPr>
            <a:spLocks noChangeArrowheads="1"/>
          </p:cNvSpPr>
          <p:nvPr/>
        </p:nvSpPr>
        <p:spPr bwMode="auto">
          <a:xfrm>
            <a:off x="3738332" y="4608650"/>
            <a:ext cx="149705" cy="85787"/>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22541" name="Oval 35"/>
          <p:cNvSpPr>
            <a:spLocks noChangeArrowheads="1"/>
          </p:cNvSpPr>
          <p:nvPr/>
        </p:nvSpPr>
        <p:spPr bwMode="auto">
          <a:xfrm>
            <a:off x="3743112" y="4107050"/>
            <a:ext cx="176618" cy="122792"/>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sp>
        <p:nvSpPr>
          <p:cNvPr id="4" name="Slide Number Placeholder 3">
            <a:extLst>
              <a:ext uri="{FF2B5EF4-FFF2-40B4-BE49-F238E27FC236}">
                <a16:creationId xmlns:a16="http://schemas.microsoft.com/office/drawing/2014/main" id="{4571E6E1-3534-4319-8536-CBA4A5B118E0}"/>
              </a:ext>
            </a:extLst>
          </p:cNvPr>
          <p:cNvSpPr>
            <a:spLocks noGrp="1"/>
          </p:cNvSpPr>
          <p:nvPr>
            <p:ph type="sldNum" sz="quarter" idx="11"/>
          </p:nvPr>
        </p:nvSpPr>
        <p:spPr/>
        <p:txBody>
          <a:bodyPr/>
          <a:lstStyle/>
          <a:p>
            <a:fld id="{F0D23093-2AB0-F74C-B865-1A12A15B650E}" type="slidenum">
              <a:rPr lang="en-US" smtClean="0"/>
              <a:pPr/>
              <a:t>25</a:t>
            </a:fld>
            <a:endParaRPr lang="en-US" dirty="0"/>
          </a:p>
        </p:txBody>
      </p:sp>
      <p:pic>
        <p:nvPicPr>
          <p:cNvPr id="6" name="Picture 5">
            <a:extLst>
              <a:ext uri="{FF2B5EF4-FFF2-40B4-BE49-F238E27FC236}">
                <a16:creationId xmlns:a16="http://schemas.microsoft.com/office/drawing/2014/main" id="{BCB193FE-991D-AC2E-AF66-BCADD89117C8}"/>
              </a:ext>
            </a:extLst>
          </p:cNvPr>
          <p:cNvPicPr>
            <a:picLocks noChangeAspect="1"/>
          </p:cNvPicPr>
          <p:nvPr/>
        </p:nvPicPr>
        <p:blipFill>
          <a:blip r:embed="rId5"/>
          <a:stretch>
            <a:fillRect/>
          </a:stretch>
        </p:blipFill>
        <p:spPr>
          <a:xfrm>
            <a:off x="4444485" y="723402"/>
            <a:ext cx="3657600" cy="2743200"/>
          </a:xfrm>
          <a:prstGeom prst="rect">
            <a:avLst/>
          </a:prstGeom>
          <a:ln>
            <a:solidFill>
              <a:schemeClr val="tx1"/>
            </a:solidFill>
          </a:ln>
        </p:spPr>
      </p:pic>
      <p:pic>
        <p:nvPicPr>
          <p:cNvPr id="9" name="Picture 8">
            <a:extLst>
              <a:ext uri="{FF2B5EF4-FFF2-40B4-BE49-F238E27FC236}">
                <a16:creationId xmlns:a16="http://schemas.microsoft.com/office/drawing/2014/main" id="{3EC4D528-9038-A70E-AF43-22F7044089F8}"/>
              </a:ext>
            </a:extLst>
          </p:cNvPr>
          <p:cNvPicPr>
            <a:picLocks noChangeAspect="1"/>
          </p:cNvPicPr>
          <p:nvPr/>
        </p:nvPicPr>
        <p:blipFill>
          <a:blip r:embed="rId6"/>
          <a:stretch>
            <a:fillRect/>
          </a:stretch>
        </p:blipFill>
        <p:spPr>
          <a:xfrm>
            <a:off x="4444485" y="3560518"/>
            <a:ext cx="3657600" cy="2734166"/>
          </a:xfrm>
          <a:prstGeom prst="rect">
            <a:avLst/>
          </a:prstGeom>
          <a:ln>
            <a:solidFill>
              <a:schemeClr val="tx1"/>
            </a:solidFill>
          </a:ln>
        </p:spPr>
      </p:pic>
    </p:spTree>
    <p:extLst>
      <p:ext uri="{BB962C8B-B14F-4D97-AF65-F5344CB8AC3E}">
        <p14:creationId xmlns:p14="http://schemas.microsoft.com/office/powerpoint/2010/main" val="73647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A7E78-BCEB-0EC0-552F-5BF3FBBA9ED0}"/>
              </a:ext>
            </a:extLst>
          </p:cNvPr>
          <p:cNvPicPr>
            <a:picLocks noChangeAspect="1"/>
          </p:cNvPicPr>
          <p:nvPr/>
        </p:nvPicPr>
        <p:blipFill rotWithShape="1">
          <a:blip r:embed="rId3"/>
          <a:srcRect t="3333"/>
          <a:stretch/>
        </p:blipFill>
        <p:spPr>
          <a:xfrm>
            <a:off x="2354706" y="876394"/>
            <a:ext cx="8315232" cy="4838606"/>
          </a:xfrm>
          <a:prstGeom prst="rect">
            <a:avLst/>
          </a:prstGeom>
          <a:ln>
            <a:solidFill>
              <a:schemeClr val="tx2"/>
            </a:solidFill>
          </a:ln>
        </p:spPr>
      </p:pic>
      <p:grpSp>
        <p:nvGrpSpPr>
          <p:cNvPr id="18" name="Group 17"/>
          <p:cNvGrpSpPr>
            <a:grpSpLocks noChangeAspect="1"/>
          </p:cNvGrpSpPr>
          <p:nvPr/>
        </p:nvGrpSpPr>
        <p:grpSpPr>
          <a:xfrm>
            <a:off x="2354706" y="2500501"/>
            <a:ext cx="3413630" cy="383619"/>
            <a:chOff x="2380016" y="2579392"/>
            <a:chExt cx="3696168" cy="415370"/>
          </a:xfrm>
        </p:grpSpPr>
        <p:sp>
          <p:nvSpPr>
            <p:cNvPr id="19" name="Line 1040"/>
            <p:cNvSpPr>
              <a:spLocks noChangeShapeType="1"/>
            </p:cNvSpPr>
            <p:nvPr/>
          </p:nvSpPr>
          <p:spPr bwMode="auto">
            <a:xfrm flipH="1" flipV="1">
              <a:off x="3574744" y="2780059"/>
              <a:ext cx="848601" cy="126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1" name="AutoShape 1033"/>
            <p:cNvSpPr>
              <a:spLocks noChangeArrowheads="1"/>
            </p:cNvSpPr>
            <p:nvPr/>
          </p:nvSpPr>
          <p:spPr bwMode="auto">
            <a:xfrm>
              <a:off x="4455245" y="2579392"/>
              <a:ext cx="1620939" cy="415370"/>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b="1" i="1" dirty="0">
                  <a:cs typeface="+mn-cs"/>
                </a:rPr>
                <a:t>Cost Audit</a:t>
              </a:r>
            </a:p>
          </p:txBody>
        </p:sp>
        <p:sp>
          <p:nvSpPr>
            <p:cNvPr id="22" name="Rectangle 83"/>
            <p:cNvSpPr>
              <a:spLocks noChangeArrowheads="1"/>
            </p:cNvSpPr>
            <p:nvPr/>
          </p:nvSpPr>
          <p:spPr bwMode="auto">
            <a:xfrm>
              <a:off x="2380016" y="2661311"/>
              <a:ext cx="1167679" cy="1904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13317" name="Rectangle 8"/>
          <p:cNvSpPr>
            <a:spLocks noGrp="1" noChangeArrowheads="1"/>
          </p:cNvSpPr>
          <p:nvPr>
            <p:ph type="title"/>
          </p:nvPr>
        </p:nvSpPr>
        <p:spPr>
          <a:ln w="9525"/>
        </p:spPr>
        <p:txBody>
          <a:bodyPr/>
          <a:lstStyle/>
          <a:p>
            <a:r>
              <a:rPr lang="en-GB">
                <a:latin typeface="+mn-lt"/>
              </a:rPr>
              <a:t>The Enhanced Eco Audit tool</a:t>
            </a:r>
          </a:p>
        </p:txBody>
      </p:sp>
      <p:sp>
        <p:nvSpPr>
          <p:cNvPr id="59" name="Rectangle 83"/>
          <p:cNvSpPr>
            <a:spLocks noChangeAspect="1" noChangeArrowheads="1"/>
          </p:cNvSpPr>
          <p:nvPr/>
        </p:nvSpPr>
        <p:spPr bwMode="auto">
          <a:xfrm>
            <a:off x="5520268" y="1109132"/>
            <a:ext cx="762001" cy="2089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16" name="Group 15"/>
          <p:cNvGrpSpPr>
            <a:grpSpLocks noChangeAspect="1"/>
          </p:cNvGrpSpPr>
          <p:nvPr/>
        </p:nvGrpSpPr>
        <p:grpSpPr>
          <a:xfrm>
            <a:off x="7807711" y="1965677"/>
            <a:ext cx="1486676" cy="1307004"/>
            <a:chOff x="5624289" y="3683155"/>
            <a:chExt cx="1609725" cy="1415182"/>
          </a:xfrm>
        </p:grpSpPr>
        <p:sp>
          <p:nvSpPr>
            <p:cNvPr id="17" name="Line 1040"/>
            <p:cNvSpPr>
              <a:spLocks noChangeShapeType="1"/>
            </p:cNvSpPr>
            <p:nvPr/>
          </p:nvSpPr>
          <p:spPr bwMode="auto">
            <a:xfrm flipH="1">
              <a:off x="5624290" y="4382361"/>
              <a:ext cx="317867" cy="715976"/>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0" name="AutoShape 1033"/>
            <p:cNvSpPr>
              <a:spLocks noChangeArrowheads="1"/>
            </p:cNvSpPr>
            <p:nvPr/>
          </p:nvSpPr>
          <p:spPr bwMode="auto">
            <a:xfrm>
              <a:off x="5624289" y="3683155"/>
              <a:ext cx="1609725" cy="726899"/>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b="1" i="1" dirty="0">
                  <a:cs typeface="+mn-cs"/>
                </a:rPr>
                <a:t>Secondary Processes</a:t>
              </a:r>
            </a:p>
          </p:txBody>
        </p:sp>
      </p:grpSp>
      <p:grpSp>
        <p:nvGrpSpPr>
          <p:cNvPr id="33" name="Group 32"/>
          <p:cNvGrpSpPr>
            <a:grpSpLocks noChangeAspect="1"/>
          </p:cNvGrpSpPr>
          <p:nvPr/>
        </p:nvGrpSpPr>
        <p:grpSpPr>
          <a:xfrm>
            <a:off x="686256" y="4109198"/>
            <a:ext cx="2103351" cy="928749"/>
            <a:chOff x="5399404" y="3683155"/>
            <a:chExt cx="2277440" cy="1005620"/>
          </a:xfrm>
        </p:grpSpPr>
        <p:sp>
          <p:nvSpPr>
            <p:cNvPr id="34" name="Line 1040"/>
            <p:cNvSpPr>
              <a:spLocks noChangeShapeType="1"/>
            </p:cNvSpPr>
            <p:nvPr/>
          </p:nvSpPr>
          <p:spPr bwMode="auto">
            <a:xfrm>
              <a:off x="7116012" y="4017442"/>
              <a:ext cx="560832" cy="67133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35" name="AutoShape 1033"/>
            <p:cNvSpPr>
              <a:spLocks noChangeArrowheads="1"/>
            </p:cNvSpPr>
            <p:nvPr/>
          </p:nvSpPr>
          <p:spPr bwMode="auto">
            <a:xfrm>
              <a:off x="5399404" y="3683155"/>
              <a:ext cx="1690148" cy="726899"/>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b="1" i="1" dirty="0">
                  <a:cs typeface="+mn-cs"/>
                </a:rPr>
                <a:t>Joining and Finishing</a:t>
              </a:r>
            </a:p>
          </p:txBody>
        </p:sp>
      </p:grpSp>
      <p:grpSp>
        <p:nvGrpSpPr>
          <p:cNvPr id="23" name="Group 22"/>
          <p:cNvGrpSpPr>
            <a:grpSpLocks noChangeAspect="1"/>
          </p:cNvGrpSpPr>
          <p:nvPr/>
        </p:nvGrpSpPr>
        <p:grpSpPr>
          <a:xfrm>
            <a:off x="7478971" y="4556109"/>
            <a:ext cx="2211096" cy="1596052"/>
            <a:chOff x="7498566" y="4834997"/>
            <a:chExt cx="2394103" cy="1728153"/>
          </a:xfrm>
        </p:grpSpPr>
        <p:grpSp>
          <p:nvGrpSpPr>
            <p:cNvPr id="46" name="Group 45"/>
            <p:cNvGrpSpPr/>
            <p:nvPr/>
          </p:nvGrpSpPr>
          <p:grpSpPr>
            <a:xfrm>
              <a:off x="7946920" y="5767728"/>
              <a:ext cx="1945749" cy="795422"/>
              <a:chOff x="7274909" y="1770338"/>
              <a:chExt cx="1945749" cy="795422"/>
            </a:xfrm>
          </p:grpSpPr>
          <p:sp>
            <p:nvSpPr>
              <p:cNvPr id="47" name="Rounded Rectangle 27"/>
              <p:cNvSpPr>
                <a:spLocks noChangeAspect="1"/>
              </p:cNvSpPr>
              <p:nvPr/>
            </p:nvSpPr>
            <p:spPr>
              <a:xfrm rot="2700000">
                <a:off x="8194912" y="1778658"/>
                <a:ext cx="320040" cy="320040"/>
              </a:xfrm>
              <a:prstGeom prst="roundRect">
                <a:avLst>
                  <a:gd name="adj" fmla="val 336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371334" y="1770338"/>
                <a:ext cx="399901" cy="361295"/>
                <a:chOff x="6235897" y="5516220"/>
                <a:chExt cx="399901" cy="361295"/>
              </a:xfrm>
            </p:grpSpPr>
            <p:sp>
              <p:nvSpPr>
                <p:cNvPr id="52" name="Rectangle 51"/>
                <p:cNvSpPr/>
                <p:nvPr/>
              </p:nvSpPr>
              <p:spPr bwMode="auto">
                <a:xfrm rot="2700000">
                  <a:off x="6255200" y="5496917"/>
                  <a:ext cx="361295" cy="399901"/>
                </a:xfrm>
                <a:prstGeom prst="rect">
                  <a:avLst/>
                </a:prstGeom>
                <a:solidFill>
                  <a:srgbClr val="FFC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53" name="Rectangle 52"/>
                <p:cNvSpPr>
                  <a:spLocks noChangeAspect="1"/>
                </p:cNvSpPr>
                <p:nvPr/>
              </p:nvSpPr>
              <p:spPr bwMode="auto">
                <a:xfrm rot="2700000">
                  <a:off x="6302209" y="5546151"/>
                  <a:ext cx="270616" cy="290997"/>
                </a:xfrm>
                <a:prstGeom prst="rect">
                  <a:avLst/>
                </a:prstGeom>
                <a:solidFill>
                  <a:schemeClr val="bg1"/>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49" name="TextBox 48"/>
              <p:cNvSpPr txBox="1"/>
              <p:nvPr/>
            </p:nvSpPr>
            <p:spPr>
              <a:xfrm>
                <a:off x="7274909" y="2265835"/>
                <a:ext cx="1945749" cy="299925"/>
              </a:xfrm>
              <a:prstGeom prst="rect">
                <a:avLst/>
              </a:prstGeom>
              <a:noFill/>
            </p:spPr>
            <p:txBody>
              <a:bodyPr wrap="square" rtlCol="0">
                <a:spAutoFit/>
              </a:bodyPr>
              <a:lstStyle/>
              <a:p>
                <a:pPr algn="ctr"/>
                <a:r>
                  <a:rPr lang="en-GB" sz="1200" b="1">
                    <a:solidFill>
                      <a:schemeClr val="accent4"/>
                    </a:solidFill>
                  </a:rPr>
                  <a:t>May.............Will damage</a:t>
                </a:r>
                <a:endParaRPr lang="en-US" sz="1200" b="1">
                  <a:solidFill>
                    <a:schemeClr val="accent4"/>
                  </a:solidFill>
                </a:endParaRPr>
              </a:p>
            </p:txBody>
          </p:sp>
          <p:cxnSp>
            <p:nvCxnSpPr>
              <p:cNvPr id="50" name="Straight Connector 49"/>
              <p:cNvCxnSpPr/>
              <p:nvPr/>
            </p:nvCxnSpPr>
            <p:spPr>
              <a:xfrm flipV="1">
                <a:off x="7568469" y="2210751"/>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354932" y="2210750"/>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4" name="AutoShape 1033"/>
            <p:cNvSpPr>
              <a:spLocks noChangeArrowheads="1"/>
            </p:cNvSpPr>
            <p:nvPr/>
          </p:nvSpPr>
          <p:spPr bwMode="auto">
            <a:xfrm>
              <a:off x="7902898" y="4834997"/>
              <a:ext cx="1609725" cy="726899"/>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a:spcBef>
                  <a:spcPts val="0"/>
                </a:spcBef>
                <a:spcAft>
                  <a:spcPts val="0"/>
                </a:spcAft>
                <a:defRPr/>
              </a:pPr>
              <a:r>
                <a:rPr lang="en-GB" b="1" i="1" dirty="0"/>
                <a:t>“Restricted” risk flags</a:t>
              </a:r>
            </a:p>
          </p:txBody>
        </p:sp>
        <p:sp>
          <p:nvSpPr>
            <p:cNvPr id="55" name="Line 1040"/>
            <p:cNvSpPr>
              <a:spLocks noChangeShapeType="1"/>
            </p:cNvSpPr>
            <p:nvPr/>
          </p:nvSpPr>
          <p:spPr bwMode="auto">
            <a:xfrm flipH="1">
              <a:off x="7498566" y="5573920"/>
              <a:ext cx="389720" cy="246791"/>
            </a:xfrm>
            <a:prstGeom prst="line">
              <a:avLst/>
            </a:prstGeom>
            <a:noFill/>
            <a:ln w="28575">
              <a:solidFill>
                <a:srgbClr val="C00000"/>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2" name="Slide Number Placeholder 1">
            <a:extLst>
              <a:ext uri="{FF2B5EF4-FFF2-40B4-BE49-F238E27FC236}">
                <a16:creationId xmlns:a16="http://schemas.microsoft.com/office/drawing/2014/main" id="{1D11FA2F-0995-44C8-9AEC-B8190EC2FA01}"/>
              </a:ext>
            </a:extLst>
          </p:cNvPr>
          <p:cNvSpPr>
            <a:spLocks noGrp="1"/>
          </p:cNvSpPr>
          <p:nvPr>
            <p:ph type="sldNum" sz="quarter" idx="11"/>
          </p:nvPr>
        </p:nvSpPr>
        <p:spPr/>
        <p:txBody>
          <a:bodyPr/>
          <a:lstStyle/>
          <a:p>
            <a:fld id="{F0D23093-2AB0-F74C-B865-1A12A15B650E}" type="slidenum">
              <a:rPr lang="en-US" smtClean="0"/>
              <a:pPr/>
              <a:t>26</a:t>
            </a:fld>
            <a:endParaRPr lang="en-US" dirty="0"/>
          </a:p>
        </p:txBody>
      </p:sp>
      <p:grpSp>
        <p:nvGrpSpPr>
          <p:cNvPr id="8" name="Group 7">
            <a:extLst>
              <a:ext uri="{FF2B5EF4-FFF2-40B4-BE49-F238E27FC236}">
                <a16:creationId xmlns:a16="http://schemas.microsoft.com/office/drawing/2014/main" id="{55F442BB-16B1-F238-089B-C3421A898918}"/>
              </a:ext>
            </a:extLst>
          </p:cNvPr>
          <p:cNvGrpSpPr/>
          <p:nvPr/>
        </p:nvGrpSpPr>
        <p:grpSpPr>
          <a:xfrm>
            <a:off x="3845577" y="3272681"/>
            <a:ext cx="3610071" cy="2781432"/>
            <a:chOff x="3845577" y="3272681"/>
            <a:chExt cx="3610071" cy="2781432"/>
          </a:xfrm>
        </p:grpSpPr>
        <p:cxnSp>
          <p:nvCxnSpPr>
            <p:cNvPr id="29" name="Straight Connector 28"/>
            <p:cNvCxnSpPr>
              <a:cxnSpLocks/>
            </p:cNvCxnSpPr>
            <p:nvPr/>
          </p:nvCxnSpPr>
          <p:spPr bwMode="auto">
            <a:xfrm>
              <a:off x="3896657" y="4879530"/>
              <a:ext cx="1807214" cy="1173888"/>
            </a:xfrm>
            <a:prstGeom prst="line">
              <a:avLst/>
            </a:prstGeom>
            <a:noFill/>
            <a:ln w="19050" cap="flat" cmpd="sng" algn="ctr">
              <a:solidFill>
                <a:schemeClr val="accent4"/>
              </a:solidFill>
              <a:prstDash val="dash"/>
              <a:round/>
              <a:headEnd type="none" w="med" len="med"/>
              <a:tailEnd type="none" w="med" len="med"/>
            </a:ln>
            <a:effectLst/>
          </p:spPr>
        </p:cxnSp>
        <p:cxnSp>
          <p:nvCxnSpPr>
            <p:cNvPr id="30" name="Straight Connector 29"/>
            <p:cNvCxnSpPr>
              <a:cxnSpLocks/>
            </p:cNvCxnSpPr>
            <p:nvPr/>
          </p:nvCxnSpPr>
          <p:spPr bwMode="auto">
            <a:xfrm>
              <a:off x="3896657" y="3299248"/>
              <a:ext cx="1787933" cy="592795"/>
            </a:xfrm>
            <a:prstGeom prst="line">
              <a:avLst/>
            </a:prstGeom>
            <a:noFill/>
            <a:ln w="19050" cap="flat" cmpd="sng" algn="ctr">
              <a:solidFill>
                <a:schemeClr val="accent4"/>
              </a:solidFill>
              <a:prstDash val="dash"/>
              <a:round/>
              <a:headEnd type="none" w="med" len="med"/>
              <a:tailEnd type="none" w="med" len="med"/>
            </a:ln>
            <a:effectLst/>
          </p:spPr>
        </p:cxnSp>
        <p:cxnSp>
          <p:nvCxnSpPr>
            <p:cNvPr id="31" name="Straight Connector 30"/>
            <p:cNvCxnSpPr>
              <a:cxnSpLocks/>
            </p:cNvCxnSpPr>
            <p:nvPr/>
          </p:nvCxnSpPr>
          <p:spPr bwMode="auto">
            <a:xfrm>
              <a:off x="5047042" y="3272681"/>
              <a:ext cx="2408606" cy="619361"/>
            </a:xfrm>
            <a:prstGeom prst="line">
              <a:avLst/>
            </a:prstGeom>
            <a:noFill/>
            <a:ln w="19050" cap="flat" cmpd="sng" algn="ctr">
              <a:solidFill>
                <a:schemeClr val="accent4"/>
              </a:solidFill>
              <a:prstDash val="dash"/>
              <a:round/>
              <a:headEnd type="none" w="med" len="med"/>
              <a:tailEnd type="none" w="med" len="med"/>
            </a:ln>
            <a:effectLst/>
          </p:spPr>
        </p:cxnSp>
        <p:cxnSp>
          <p:nvCxnSpPr>
            <p:cNvPr id="32" name="Straight Connector 31"/>
            <p:cNvCxnSpPr>
              <a:cxnSpLocks/>
            </p:cNvCxnSpPr>
            <p:nvPr/>
          </p:nvCxnSpPr>
          <p:spPr bwMode="auto">
            <a:xfrm>
              <a:off x="5115375" y="4879530"/>
              <a:ext cx="2331319" cy="1173888"/>
            </a:xfrm>
            <a:prstGeom prst="line">
              <a:avLst/>
            </a:prstGeom>
            <a:noFill/>
            <a:ln w="19050" cap="flat" cmpd="sng" algn="ctr">
              <a:solidFill>
                <a:schemeClr val="accent4"/>
              </a:solidFill>
              <a:prstDash val="dash"/>
              <a:round/>
              <a:headEnd type="none" w="med" len="med"/>
              <a:tailEnd type="none" w="med" len="med"/>
            </a:ln>
            <a:effectLst/>
          </p:spPr>
        </p:cxnSp>
        <p:sp>
          <p:nvSpPr>
            <p:cNvPr id="36" name="Rectangle 35"/>
            <p:cNvSpPr/>
            <p:nvPr/>
          </p:nvSpPr>
          <p:spPr bwMode="auto">
            <a:xfrm>
              <a:off x="3845577" y="3280547"/>
              <a:ext cx="1269798" cy="1598983"/>
            </a:xfrm>
            <a:prstGeom prst="rec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pic>
          <p:nvPicPr>
            <p:cNvPr id="6" name="Picture 5">
              <a:extLst>
                <a:ext uri="{FF2B5EF4-FFF2-40B4-BE49-F238E27FC236}">
                  <a16:creationId xmlns:a16="http://schemas.microsoft.com/office/drawing/2014/main" id="{E497225B-E13E-6349-1C46-83AB4F1982D9}"/>
                </a:ext>
              </a:extLst>
            </p:cNvPr>
            <p:cNvPicPr>
              <a:picLocks noChangeAspect="1"/>
            </p:cNvPicPr>
            <p:nvPr/>
          </p:nvPicPr>
          <p:blipFill>
            <a:blip r:embed="rId4"/>
            <a:stretch>
              <a:fillRect/>
            </a:stretch>
          </p:blipFill>
          <p:spPr>
            <a:xfrm>
              <a:off x="5697580" y="3896379"/>
              <a:ext cx="1726187" cy="2157734"/>
            </a:xfrm>
            <a:prstGeom prst="rect">
              <a:avLst/>
            </a:prstGeom>
            <a:ln>
              <a:solidFill>
                <a:schemeClr val="tx2"/>
              </a:solidFill>
            </a:ln>
          </p:spPr>
        </p:pic>
      </p:grpSp>
    </p:spTree>
    <p:extLst>
      <p:ext uri="{BB962C8B-B14F-4D97-AF65-F5344CB8AC3E}">
        <p14:creationId xmlns:p14="http://schemas.microsoft.com/office/powerpoint/2010/main" val="345451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76FB9F-DFF4-E75F-A890-344EAB41056D}"/>
              </a:ext>
            </a:extLst>
          </p:cNvPr>
          <p:cNvPicPr>
            <a:picLocks noChangeAspect="1"/>
          </p:cNvPicPr>
          <p:nvPr/>
        </p:nvPicPr>
        <p:blipFill rotWithShape="1">
          <a:blip r:embed="rId3"/>
          <a:srcRect l="418" t="3333" r="-1"/>
          <a:stretch/>
        </p:blipFill>
        <p:spPr>
          <a:xfrm>
            <a:off x="2476973" y="705840"/>
            <a:ext cx="7810027" cy="5546090"/>
          </a:xfrm>
          <a:prstGeom prst="rect">
            <a:avLst/>
          </a:prstGeom>
          <a:ln>
            <a:solidFill>
              <a:srgbClr val="1C3190"/>
            </a:solidFill>
          </a:ln>
        </p:spPr>
      </p:pic>
      <p:grpSp>
        <p:nvGrpSpPr>
          <p:cNvPr id="18" name="Group 17"/>
          <p:cNvGrpSpPr>
            <a:grpSpLocks noChangeAspect="1"/>
          </p:cNvGrpSpPr>
          <p:nvPr/>
        </p:nvGrpSpPr>
        <p:grpSpPr>
          <a:xfrm>
            <a:off x="2487638" y="2360011"/>
            <a:ext cx="3413630" cy="351651"/>
            <a:chOff x="2380016" y="2596699"/>
            <a:chExt cx="3696168" cy="380756"/>
          </a:xfrm>
        </p:grpSpPr>
        <p:sp>
          <p:nvSpPr>
            <p:cNvPr id="19" name="Line 1040"/>
            <p:cNvSpPr>
              <a:spLocks noChangeShapeType="1"/>
            </p:cNvSpPr>
            <p:nvPr/>
          </p:nvSpPr>
          <p:spPr bwMode="auto">
            <a:xfrm flipH="1" flipV="1">
              <a:off x="3574744" y="2780059"/>
              <a:ext cx="848601" cy="1261"/>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1" name="AutoShape 1033"/>
            <p:cNvSpPr>
              <a:spLocks noChangeArrowheads="1"/>
            </p:cNvSpPr>
            <p:nvPr/>
          </p:nvSpPr>
          <p:spPr bwMode="auto">
            <a:xfrm>
              <a:off x="4455245" y="2596699"/>
              <a:ext cx="1620939" cy="380756"/>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Cost Audit</a:t>
              </a:r>
            </a:p>
          </p:txBody>
        </p:sp>
        <p:sp>
          <p:nvSpPr>
            <p:cNvPr id="22" name="Rectangle 83"/>
            <p:cNvSpPr>
              <a:spLocks noChangeArrowheads="1"/>
            </p:cNvSpPr>
            <p:nvPr/>
          </p:nvSpPr>
          <p:spPr bwMode="auto">
            <a:xfrm>
              <a:off x="2380016" y="2661311"/>
              <a:ext cx="1167679" cy="1904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13317" name="Rectangle 8"/>
          <p:cNvSpPr>
            <a:spLocks noGrp="1" noChangeArrowheads="1"/>
          </p:cNvSpPr>
          <p:nvPr>
            <p:ph type="title"/>
          </p:nvPr>
        </p:nvSpPr>
        <p:spPr>
          <a:ln w="9525"/>
        </p:spPr>
        <p:txBody>
          <a:bodyPr/>
          <a:lstStyle/>
          <a:p>
            <a:r>
              <a:rPr lang="en-GB">
                <a:latin typeface="+mn-lt"/>
              </a:rPr>
              <a:t>The Enhanced Eco Audit tool</a:t>
            </a:r>
          </a:p>
        </p:txBody>
      </p:sp>
      <p:sp>
        <p:nvSpPr>
          <p:cNvPr id="59" name="Rectangle 83"/>
          <p:cNvSpPr>
            <a:spLocks noChangeAspect="1" noChangeArrowheads="1"/>
          </p:cNvSpPr>
          <p:nvPr/>
        </p:nvSpPr>
        <p:spPr bwMode="auto">
          <a:xfrm>
            <a:off x="5564537" y="902093"/>
            <a:ext cx="673461" cy="18464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16" name="Group 15"/>
          <p:cNvGrpSpPr>
            <a:grpSpLocks noChangeAspect="1"/>
          </p:cNvGrpSpPr>
          <p:nvPr/>
        </p:nvGrpSpPr>
        <p:grpSpPr>
          <a:xfrm>
            <a:off x="8157628" y="2400634"/>
            <a:ext cx="1486676" cy="1275036"/>
            <a:chOff x="5624289" y="3717769"/>
            <a:chExt cx="1609725" cy="1380568"/>
          </a:xfrm>
        </p:grpSpPr>
        <p:sp>
          <p:nvSpPr>
            <p:cNvPr id="17" name="Line 1040"/>
            <p:cNvSpPr>
              <a:spLocks noChangeShapeType="1"/>
            </p:cNvSpPr>
            <p:nvPr/>
          </p:nvSpPr>
          <p:spPr bwMode="auto">
            <a:xfrm flipH="1">
              <a:off x="5624290" y="4382361"/>
              <a:ext cx="317867" cy="715976"/>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20" name="AutoShape 1033"/>
            <p:cNvSpPr>
              <a:spLocks noChangeArrowheads="1"/>
            </p:cNvSpPr>
            <p:nvPr/>
          </p:nvSpPr>
          <p:spPr bwMode="auto">
            <a:xfrm>
              <a:off x="5624289" y="3717769"/>
              <a:ext cx="1609725" cy="657670"/>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Secondary Processes</a:t>
              </a:r>
            </a:p>
          </p:txBody>
        </p:sp>
      </p:grpSp>
      <p:grpSp>
        <p:nvGrpSpPr>
          <p:cNvPr id="33" name="Group 32"/>
          <p:cNvGrpSpPr>
            <a:grpSpLocks noChangeAspect="1"/>
          </p:cNvGrpSpPr>
          <p:nvPr/>
        </p:nvGrpSpPr>
        <p:grpSpPr>
          <a:xfrm>
            <a:off x="804846" y="5176036"/>
            <a:ext cx="1859501" cy="896781"/>
            <a:chOff x="5663437" y="3717769"/>
            <a:chExt cx="2013407" cy="971006"/>
          </a:xfrm>
        </p:grpSpPr>
        <p:sp>
          <p:nvSpPr>
            <p:cNvPr id="34" name="Line 1040"/>
            <p:cNvSpPr>
              <a:spLocks noChangeShapeType="1"/>
            </p:cNvSpPr>
            <p:nvPr/>
          </p:nvSpPr>
          <p:spPr bwMode="auto">
            <a:xfrm>
              <a:off x="7116012" y="4017442"/>
              <a:ext cx="560832" cy="671333"/>
            </a:xfrm>
            <a:prstGeom prst="line">
              <a:avLst/>
            </a:prstGeom>
            <a:noFill/>
            <a:ln w="28575">
              <a:solidFill>
                <a:schemeClr val="accent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35" name="AutoShape 1033"/>
            <p:cNvSpPr>
              <a:spLocks noChangeArrowheads="1"/>
            </p:cNvSpPr>
            <p:nvPr/>
          </p:nvSpPr>
          <p:spPr bwMode="auto">
            <a:xfrm>
              <a:off x="5663437" y="3717769"/>
              <a:ext cx="1426114" cy="657670"/>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eaLnBrk="0" hangingPunct="0">
                <a:spcBef>
                  <a:spcPct val="20000"/>
                </a:spcBef>
                <a:spcAft>
                  <a:spcPct val="20000"/>
                </a:spcAft>
                <a:buClr>
                  <a:srgbClr val="009B9B"/>
                </a:buClr>
                <a:buSzPct val="80000"/>
                <a:buFont typeface="Wingdings" pitchFamily="2" charset="2"/>
                <a:buNone/>
                <a:defRPr/>
              </a:pPr>
              <a:r>
                <a:rPr lang="en-GB" sz="1600" b="1" i="1" dirty="0">
                  <a:cs typeface="+mn-cs"/>
                </a:rPr>
                <a:t>Joining and Finishing</a:t>
              </a:r>
            </a:p>
          </p:txBody>
        </p:sp>
      </p:grpSp>
      <p:sp>
        <p:nvSpPr>
          <p:cNvPr id="2" name="Slide Number Placeholder 1">
            <a:extLst>
              <a:ext uri="{FF2B5EF4-FFF2-40B4-BE49-F238E27FC236}">
                <a16:creationId xmlns:a16="http://schemas.microsoft.com/office/drawing/2014/main" id="{1D11FA2F-0995-44C8-9AEC-B8190EC2FA01}"/>
              </a:ext>
            </a:extLst>
          </p:cNvPr>
          <p:cNvSpPr>
            <a:spLocks noGrp="1"/>
          </p:cNvSpPr>
          <p:nvPr>
            <p:ph type="sldNum" sz="quarter" idx="11"/>
          </p:nvPr>
        </p:nvSpPr>
        <p:spPr/>
        <p:txBody>
          <a:bodyPr/>
          <a:lstStyle/>
          <a:p>
            <a:fld id="{F0D23093-2AB0-F74C-B865-1A12A15B650E}" type="slidenum">
              <a:rPr lang="en-US" smtClean="0"/>
              <a:pPr/>
              <a:t>27</a:t>
            </a:fld>
            <a:endParaRPr lang="en-US" dirty="0"/>
          </a:p>
        </p:txBody>
      </p:sp>
      <p:grpSp>
        <p:nvGrpSpPr>
          <p:cNvPr id="8" name="Group 7">
            <a:extLst>
              <a:ext uri="{FF2B5EF4-FFF2-40B4-BE49-F238E27FC236}">
                <a16:creationId xmlns:a16="http://schemas.microsoft.com/office/drawing/2014/main" id="{55F442BB-16B1-F238-089B-C3421A898918}"/>
              </a:ext>
            </a:extLst>
          </p:cNvPr>
          <p:cNvGrpSpPr/>
          <p:nvPr/>
        </p:nvGrpSpPr>
        <p:grpSpPr>
          <a:xfrm>
            <a:off x="3959747" y="3879024"/>
            <a:ext cx="3610071" cy="2781432"/>
            <a:chOff x="3845577" y="3272681"/>
            <a:chExt cx="3610071" cy="2781432"/>
          </a:xfrm>
        </p:grpSpPr>
        <p:cxnSp>
          <p:nvCxnSpPr>
            <p:cNvPr id="29" name="Straight Connector 28"/>
            <p:cNvCxnSpPr>
              <a:cxnSpLocks/>
            </p:cNvCxnSpPr>
            <p:nvPr/>
          </p:nvCxnSpPr>
          <p:spPr bwMode="auto">
            <a:xfrm>
              <a:off x="3896657" y="4879530"/>
              <a:ext cx="1807214" cy="1173888"/>
            </a:xfrm>
            <a:prstGeom prst="line">
              <a:avLst/>
            </a:prstGeom>
            <a:noFill/>
            <a:ln w="19050" cap="flat" cmpd="sng" algn="ctr">
              <a:solidFill>
                <a:schemeClr val="accent4"/>
              </a:solidFill>
              <a:prstDash val="dash"/>
              <a:round/>
              <a:headEnd type="none" w="med" len="med"/>
              <a:tailEnd type="none" w="med" len="med"/>
            </a:ln>
            <a:effectLst/>
          </p:spPr>
        </p:cxnSp>
        <p:cxnSp>
          <p:nvCxnSpPr>
            <p:cNvPr id="30" name="Straight Connector 29"/>
            <p:cNvCxnSpPr>
              <a:cxnSpLocks/>
            </p:cNvCxnSpPr>
            <p:nvPr/>
          </p:nvCxnSpPr>
          <p:spPr bwMode="auto">
            <a:xfrm>
              <a:off x="3896657" y="3299248"/>
              <a:ext cx="1787933" cy="592795"/>
            </a:xfrm>
            <a:prstGeom prst="line">
              <a:avLst/>
            </a:prstGeom>
            <a:noFill/>
            <a:ln w="19050" cap="flat" cmpd="sng" algn="ctr">
              <a:solidFill>
                <a:schemeClr val="accent4"/>
              </a:solidFill>
              <a:prstDash val="dash"/>
              <a:round/>
              <a:headEnd type="none" w="med" len="med"/>
              <a:tailEnd type="none" w="med" len="med"/>
            </a:ln>
            <a:effectLst/>
          </p:spPr>
        </p:cxnSp>
        <p:cxnSp>
          <p:nvCxnSpPr>
            <p:cNvPr id="31" name="Straight Connector 30"/>
            <p:cNvCxnSpPr>
              <a:cxnSpLocks/>
            </p:cNvCxnSpPr>
            <p:nvPr/>
          </p:nvCxnSpPr>
          <p:spPr bwMode="auto">
            <a:xfrm>
              <a:off x="5047042" y="3272681"/>
              <a:ext cx="2408606" cy="619361"/>
            </a:xfrm>
            <a:prstGeom prst="line">
              <a:avLst/>
            </a:prstGeom>
            <a:noFill/>
            <a:ln w="19050" cap="flat" cmpd="sng" algn="ctr">
              <a:solidFill>
                <a:schemeClr val="accent4"/>
              </a:solidFill>
              <a:prstDash val="dash"/>
              <a:round/>
              <a:headEnd type="none" w="med" len="med"/>
              <a:tailEnd type="none" w="med" len="med"/>
            </a:ln>
            <a:effectLst/>
          </p:spPr>
        </p:cxnSp>
        <p:cxnSp>
          <p:nvCxnSpPr>
            <p:cNvPr id="32" name="Straight Connector 31"/>
            <p:cNvCxnSpPr>
              <a:cxnSpLocks/>
            </p:cNvCxnSpPr>
            <p:nvPr/>
          </p:nvCxnSpPr>
          <p:spPr bwMode="auto">
            <a:xfrm>
              <a:off x="5115375" y="4879530"/>
              <a:ext cx="2331319" cy="1173888"/>
            </a:xfrm>
            <a:prstGeom prst="line">
              <a:avLst/>
            </a:prstGeom>
            <a:noFill/>
            <a:ln w="19050" cap="flat" cmpd="sng" algn="ctr">
              <a:solidFill>
                <a:schemeClr val="accent4"/>
              </a:solidFill>
              <a:prstDash val="dash"/>
              <a:round/>
              <a:headEnd type="none" w="med" len="med"/>
              <a:tailEnd type="none" w="med" len="med"/>
            </a:ln>
            <a:effectLst/>
          </p:spPr>
        </p:cxnSp>
        <p:sp>
          <p:nvSpPr>
            <p:cNvPr id="36" name="Rectangle 35"/>
            <p:cNvSpPr/>
            <p:nvPr/>
          </p:nvSpPr>
          <p:spPr bwMode="auto">
            <a:xfrm>
              <a:off x="3845577" y="3280547"/>
              <a:ext cx="1269798" cy="1598983"/>
            </a:xfrm>
            <a:prstGeom prst="rec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a:p>
          </p:txBody>
        </p:sp>
        <p:pic>
          <p:nvPicPr>
            <p:cNvPr id="6" name="Picture 5">
              <a:extLst>
                <a:ext uri="{FF2B5EF4-FFF2-40B4-BE49-F238E27FC236}">
                  <a16:creationId xmlns:a16="http://schemas.microsoft.com/office/drawing/2014/main" id="{E497225B-E13E-6349-1C46-83AB4F1982D9}"/>
                </a:ext>
              </a:extLst>
            </p:cNvPr>
            <p:cNvPicPr>
              <a:picLocks noChangeAspect="1"/>
            </p:cNvPicPr>
            <p:nvPr/>
          </p:nvPicPr>
          <p:blipFill>
            <a:blip r:embed="rId4"/>
            <a:stretch>
              <a:fillRect/>
            </a:stretch>
          </p:blipFill>
          <p:spPr>
            <a:xfrm>
              <a:off x="5697580" y="3896379"/>
              <a:ext cx="1726187" cy="2157734"/>
            </a:xfrm>
            <a:prstGeom prst="rect">
              <a:avLst/>
            </a:prstGeom>
            <a:ln>
              <a:solidFill>
                <a:schemeClr val="tx2"/>
              </a:solidFill>
            </a:ln>
          </p:spPr>
        </p:pic>
      </p:grpSp>
      <p:grpSp>
        <p:nvGrpSpPr>
          <p:cNvPr id="23" name="Group 22"/>
          <p:cNvGrpSpPr>
            <a:grpSpLocks noChangeAspect="1"/>
          </p:cNvGrpSpPr>
          <p:nvPr/>
        </p:nvGrpSpPr>
        <p:grpSpPr>
          <a:xfrm>
            <a:off x="7518996" y="4651881"/>
            <a:ext cx="2196031" cy="1587435"/>
            <a:chOff x="7514878" y="4844327"/>
            <a:chExt cx="2377791" cy="1718823"/>
          </a:xfrm>
        </p:grpSpPr>
        <p:grpSp>
          <p:nvGrpSpPr>
            <p:cNvPr id="46" name="Group 45"/>
            <p:cNvGrpSpPr/>
            <p:nvPr/>
          </p:nvGrpSpPr>
          <p:grpSpPr>
            <a:xfrm>
              <a:off x="7946920" y="5767728"/>
              <a:ext cx="1945749" cy="795422"/>
              <a:chOff x="7274909" y="1770338"/>
              <a:chExt cx="1945749" cy="795422"/>
            </a:xfrm>
          </p:grpSpPr>
          <p:sp>
            <p:nvSpPr>
              <p:cNvPr id="47" name="Rounded Rectangle 27"/>
              <p:cNvSpPr>
                <a:spLocks noChangeAspect="1"/>
              </p:cNvSpPr>
              <p:nvPr/>
            </p:nvSpPr>
            <p:spPr>
              <a:xfrm rot="2700000">
                <a:off x="8194912" y="1778658"/>
                <a:ext cx="320040" cy="320040"/>
              </a:xfrm>
              <a:prstGeom prst="roundRect">
                <a:avLst>
                  <a:gd name="adj" fmla="val 336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371334" y="1770338"/>
                <a:ext cx="399901" cy="361295"/>
                <a:chOff x="6235897" y="5516220"/>
                <a:chExt cx="399901" cy="361295"/>
              </a:xfrm>
            </p:grpSpPr>
            <p:sp>
              <p:nvSpPr>
                <p:cNvPr id="52" name="Rectangle 51"/>
                <p:cNvSpPr/>
                <p:nvPr/>
              </p:nvSpPr>
              <p:spPr bwMode="auto">
                <a:xfrm rot="2700000">
                  <a:off x="6255200" y="5496917"/>
                  <a:ext cx="361295" cy="399901"/>
                </a:xfrm>
                <a:prstGeom prst="rect">
                  <a:avLst/>
                </a:prstGeom>
                <a:solidFill>
                  <a:srgbClr val="FFC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sp>
              <p:nvSpPr>
                <p:cNvPr id="53" name="Rectangle 52"/>
                <p:cNvSpPr>
                  <a:spLocks noChangeAspect="1"/>
                </p:cNvSpPr>
                <p:nvPr/>
              </p:nvSpPr>
              <p:spPr bwMode="auto">
                <a:xfrm rot="2700000">
                  <a:off x="6302209" y="5546151"/>
                  <a:ext cx="270616" cy="290997"/>
                </a:xfrm>
                <a:prstGeom prst="rect">
                  <a:avLst/>
                </a:prstGeom>
                <a:solidFill>
                  <a:schemeClr val="bg1"/>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49" name="TextBox 48"/>
              <p:cNvSpPr txBox="1"/>
              <p:nvPr/>
            </p:nvSpPr>
            <p:spPr>
              <a:xfrm>
                <a:off x="7274909" y="2265835"/>
                <a:ext cx="1945749" cy="299925"/>
              </a:xfrm>
              <a:prstGeom prst="rect">
                <a:avLst/>
              </a:prstGeom>
              <a:noFill/>
            </p:spPr>
            <p:txBody>
              <a:bodyPr wrap="square" rtlCol="0">
                <a:spAutoFit/>
              </a:bodyPr>
              <a:lstStyle/>
              <a:p>
                <a:pPr algn="ctr"/>
                <a:r>
                  <a:rPr lang="en-GB" sz="1200" b="1">
                    <a:solidFill>
                      <a:schemeClr val="accent4"/>
                    </a:solidFill>
                  </a:rPr>
                  <a:t>May.............Will damage</a:t>
                </a:r>
                <a:endParaRPr lang="en-US" sz="1200" b="1">
                  <a:solidFill>
                    <a:schemeClr val="accent4"/>
                  </a:solidFill>
                </a:endParaRPr>
              </a:p>
            </p:txBody>
          </p:sp>
          <p:cxnSp>
            <p:nvCxnSpPr>
              <p:cNvPr id="50" name="Straight Connector 49"/>
              <p:cNvCxnSpPr/>
              <p:nvPr/>
            </p:nvCxnSpPr>
            <p:spPr>
              <a:xfrm flipV="1">
                <a:off x="7568469" y="2210751"/>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354932" y="2210750"/>
                <a:ext cx="0" cy="9915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4" name="AutoShape 1033"/>
            <p:cNvSpPr>
              <a:spLocks noChangeArrowheads="1"/>
            </p:cNvSpPr>
            <p:nvPr/>
          </p:nvSpPr>
          <p:spPr bwMode="auto">
            <a:xfrm>
              <a:off x="7876471" y="4844327"/>
              <a:ext cx="1609725" cy="726899"/>
            </a:xfrm>
            <a:prstGeom prst="roundRect">
              <a:avLst>
                <a:gd name="adj" fmla="val 6426"/>
              </a:avLst>
            </a:prstGeom>
            <a:solidFill>
              <a:srgbClr val="F8F8F8"/>
            </a:solidFill>
            <a:ln w="28575">
              <a:solidFill>
                <a:schemeClr val="accent1"/>
              </a:solidFill>
              <a:round/>
              <a:headEnd/>
              <a:tailEnd/>
            </a:ln>
            <a:effectLst>
              <a:outerShdw dist="71842" dir="2700000" algn="ctr" rotWithShape="0">
                <a:srgbClr val="C0C0C0"/>
              </a:outerShdw>
            </a:effectLst>
          </p:spPr>
          <p:txBody>
            <a:bodyPr wrap="square" anchor="ctr">
              <a:spAutoFit/>
            </a:bodyPr>
            <a:lstStyle/>
            <a:p>
              <a:pPr algn="ctr">
                <a:spcBef>
                  <a:spcPts val="0"/>
                </a:spcBef>
                <a:spcAft>
                  <a:spcPts val="0"/>
                </a:spcAft>
                <a:defRPr/>
              </a:pPr>
              <a:r>
                <a:rPr lang="en-GB" b="1" i="1" dirty="0"/>
                <a:t>“Restricted” risk flags</a:t>
              </a:r>
            </a:p>
          </p:txBody>
        </p:sp>
        <p:sp>
          <p:nvSpPr>
            <p:cNvPr id="55" name="Line 1040"/>
            <p:cNvSpPr>
              <a:spLocks noChangeShapeType="1"/>
            </p:cNvSpPr>
            <p:nvPr/>
          </p:nvSpPr>
          <p:spPr bwMode="auto">
            <a:xfrm flipH="1">
              <a:off x="7514878" y="5573920"/>
              <a:ext cx="373406" cy="170679"/>
            </a:xfrm>
            <a:prstGeom prst="line">
              <a:avLst/>
            </a:prstGeom>
            <a:noFill/>
            <a:ln w="28575">
              <a:solidFill>
                <a:srgbClr val="C00000"/>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Tree>
    <p:extLst>
      <p:ext uri="{BB962C8B-B14F-4D97-AF65-F5344CB8AC3E}">
        <p14:creationId xmlns:p14="http://schemas.microsoft.com/office/powerpoint/2010/main" val="409408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Cost in the advanced Eco Audit tool</a:t>
            </a:r>
          </a:p>
        </p:txBody>
      </p:sp>
      <p:pic>
        <p:nvPicPr>
          <p:cNvPr id="58" name="Picture 57">
            <a:extLst>
              <a:ext uri="{FF2B5EF4-FFF2-40B4-BE49-F238E27FC236}">
                <a16:creationId xmlns:a16="http://schemas.microsoft.com/office/drawing/2014/main" id="{15BBE9D7-737D-450A-B90C-53CEFEE6B8C5}"/>
              </a:ext>
            </a:extLst>
          </p:cNvPr>
          <p:cNvPicPr>
            <a:picLocks noChangeAspect="1"/>
          </p:cNvPicPr>
          <p:nvPr/>
        </p:nvPicPr>
        <p:blipFill>
          <a:blip r:embed="rId3"/>
          <a:stretch>
            <a:fillRect/>
          </a:stretch>
        </p:blipFill>
        <p:spPr>
          <a:xfrm>
            <a:off x="6035312" y="3051615"/>
            <a:ext cx="4438650" cy="2990850"/>
          </a:xfrm>
          <a:prstGeom prst="rect">
            <a:avLst/>
          </a:prstGeom>
        </p:spPr>
      </p:pic>
      <p:pic>
        <p:nvPicPr>
          <p:cNvPr id="59" name="Picture 58">
            <a:extLst>
              <a:ext uri="{FF2B5EF4-FFF2-40B4-BE49-F238E27FC236}">
                <a16:creationId xmlns:a16="http://schemas.microsoft.com/office/drawing/2014/main" id="{21045B73-CDE7-4967-A1E7-0DC934C46555}"/>
              </a:ext>
            </a:extLst>
          </p:cNvPr>
          <p:cNvPicPr>
            <a:picLocks noChangeAspect="1"/>
          </p:cNvPicPr>
          <p:nvPr/>
        </p:nvPicPr>
        <p:blipFill>
          <a:blip r:embed="rId4"/>
          <a:stretch>
            <a:fillRect/>
          </a:stretch>
        </p:blipFill>
        <p:spPr>
          <a:xfrm>
            <a:off x="1596662" y="3037495"/>
            <a:ext cx="4438650" cy="2990850"/>
          </a:xfrm>
          <a:prstGeom prst="rect">
            <a:avLst/>
          </a:prstGeom>
        </p:spPr>
      </p:pic>
      <p:grpSp>
        <p:nvGrpSpPr>
          <p:cNvPr id="60" name="Group 59">
            <a:extLst>
              <a:ext uri="{FF2B5EF4-FFF2-40B4-BE49-F238E27FC236}">
                <a16:creationId xmlns:a16="http://schemas.microsoft.com/office/drawing/2014/main" id="{32497BEC-6BCC-4CCA-8303-DCE0EACC0551}"/>
              </a:ext>
            </a:extLst>
          </p:cNvPr>
          <p:cNvGrpSpPr/>
          <p:nvPr/>
        </p:nvGrpSpPr>
        <p:grpSpPr>
          <a:xfrm>
            <a:off x="3733800" y="914400"/>
            <a:ext cx="2788327" cy="2075134"/>
            <a:chOff x="2854638" y="773957"/>
            <a:chExt cx="3020688" cy="2248062"/>
          </a:xfrm>
        </p:grpSpPr>
        <p:sp>
          <p:nvSpPr>
            <p:cNvPr id="61" name="TextBox 60">
              <a:extLst>
                <a:ext uri="{FF2B5EF4-FFF2-40B4-BE49-F238E27FC236}">
                  <a16:creationId xmlns:a16="http://schemas.microsoft.com/office/drawing/2014/main" id="{D749B0F4-7B04-497A-BDAE-4AD4FA95DCBF}"/>
                </a:ext>
              </a:extLst>
            </p:cNvPr>
            <p:cNvSpPr txBox="1"/>
            <p:nvPr/>
          </p:nvSpPr>
          <p:spPr>
            <a:xfrm>
              <a:off x="2854638" y="2158187"/>
              <a:ext cx="3004989" cy="400110"/>
            </a:xfrm>
            <a:prstGeom prst="rect">
              <a:avLst/>
            </a:prstGeom>
            <a:noFill/>
          </p:spPr>
          <p:txBody>
            <a:bodyPr wrap="none" rtlCol="0">
              <a:spAutoFit/>
            </a:bodyPr>
            <a:lstStyle/>
            <a:p>
              <a:r>
                <a:rPr lang="en-GB" dirty="0"/>
                <a:t>Carbon-epoxy panels–50 kg</a:t>
              </a:r>
              <a:endParaRPr lang="en-US" dirty="0"/>
            </a:p>
          </p:txBody>
        </p:sp>
        <p:sp>
          <p:nvSpPr>
            <p:cNvPr id="62" name="TextBox 61">
              <a:extLst>
                <a:ext uri="{FF2B5EF4-FFF2-40B4-BE49-F238E27FC236}">
                  <a16:creationId xmlns:a16="http://schemas.microsoft.com/office/drawing/2014/main" id="{2752E70E-96ED-4C40-80FC-C9C21D114CBD}"/>
                </a:ext>
              </a:extLst>
            </p:cNvPr>
            <p:cNvSpPr txBox="1"/>
            <p:nvPr/>
          </p:nvSpPr>
          <p:spPr>
            <a:xfrm>
              <a:off x="2854638" y="1710642"/>
              <a:ext cx="2897738" cy="400110"/>
            </a:xfrm>
            <a:prstGeom prst="rect">
              <a:avLst/>
            </a:prstGeom>
            <a:noFill/>
          </p:spPr>
          <p:txBody>
            <a:bodyPr wrap="none" rtlCol="0">
              <a:spAutoFit/>
            </a:bodyPr>
            <a:lstStyle/>
            <a:p>
              <a:r>
                <a:rPr lang="en-GB" dirty="0"/>
                <a:t>Steel body panels – 100 kg</a:t>
              </a:r>
            </a:p>
          </p:txBody>
        </p:sp>
        <p:pic>
          <p:nvPicPr>
            <p:cNvPr id="63" name="Picture 3">
              <a:extLst>
                <a:ext uri="{FF2B5EF4-FFF2-40B4-BE49-F238E27FC236}">
                  <a16:creationId xmlns:a16="http://schemas.microsoft.com/office/drawing/2014/main" id="{11BFBF0A-8730-4244-9A3E-6F05E37E1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360" y="773957"/>
              <a:ext cx="1092126"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a:extLst>
                <a:ext uri="{FF2B5EF4-FFF2-40B4-BE49-F238E27FC236}">
                  <a16:creationId xmlns:a16="http://schemas.microsoft.com/office/drawing/2014/main" id="{106F36C4-BEE7-4420-A8E1-EFC1A6573CC7}"/>
                </a:ext>
              </a:extLst>
            </p:cNvPr>
            <p:cNvSpPr txBox="1"/>
            <p:nvPr/>
          </p:nvSpPr>
          <p:spPr>
            <a:xfrm>
              <a:off x="2854638" y="2621909"/>
              <a:ext cx="3020688" cy="400110"/>
            </a:xfrm>
            <a:prstGeom prst="rect">
              <a:avLst/>
            </a:prstGeom>
            <a:noFill/>
          </p:spPr>
          <p:txBody>
            <a:bodyPr wrap="none" rtlCol="0">
              <a:spAutoFit/>
            </a:bodyPr>
            <a:lstStyle/>
            <a:p>
              <a:r>
                <a:rPr lang="en-GB" dirty="0"/>
                <a:t>Distance driven 100,000 km</a:t>
              </a:r>
              <a:endParaRPr lang="en-US" dirty="0"/>
            </a:p>
          </p:txBody>
        </p:sp>
      </p:grpSp>
      <p:sp>
        <p:nvSpPr>
          <p:cNvPr id="65" name="Oval 64">
            <a:extLst>
              <a:ext uri="{FF2B5EF4-FFF2-40B4-BE49-F238E27FC236}">
                <a16:creationId xmlns:a16="http://schemas.microsoft.com/office/drawing/2014/main" id="{C81D9966-7E44-40F8-B88F-2E531C900865}"/>
              </a:ext>
            </a:extLst>
          </p:cNvPr>
          <p:cNvSpPr/>
          <p:nvPr/>
        </p:nvSpPr>
        <p:spPr>
          <a:xfrm>
            <a:off x="5577327" y="5768397"/>
            <a:ext cx="409242" cy="259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60EF750A-BE72-4778-AE79-2E08CDD435ED}"/>
              </a:ext>
            </a:extLst>
          </p:cNvPr>
          <p:cNvSpPr/>
          <p:nvPr/>
        </p:nvSpPr>
        <p:spPr>
          <a:xfrm>
            <a:off x="10015977" y="5768397"/>
            <a:ext cx="460397" cy="259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3F9FA7ED-792F-4F86-A753-C74743B098BB}"/>
              </a:ext>
            </a:extLst>
          </p:cNvPr>
          <p:cNvGrpSpPr/>
          <p:nvPr/>
        </p:nvGrpSpPr>
        <p:grpSpPr>
          <a:xfrm>
            <a:off x="7091669" y="1474747"/>
            <a:ext cx="872355" cy="1111212"/>
            <a:chOff x="5589918" y="1313849"/>
            <a:chExt cx="945051" cy="1203813"/>
          </a:xfrm>
        </p:grpSpPr>
        <p:grpSp>
          <p:nvGrpSpPr>
            <p:cNvPr id="68" name="Group 67">
              <a:extLst>
                <a:ext uri="{FF2B5EF4-FFF2-40B4-BE49-F238E27FC236}">
                  <a16:creationId xmlns:a16="http://schemas.microsoft.com/office/drawing/2014/main" id="{5EFB2826-8441-40B0-AA2A-E06E4B1F0586}"/>
                </a:ext>
              </a:extLst>
            </p:cNvPr>
            <p:cNvGrpSpPr/>
            <p:nvPr/>
          </p:nvGrpSpPr>
          <p:grpSpPr>
            <a:xfrm>
              <a:off x="5896709" y="1740180"/>
              <a:ext cx="390189" cy="777482"/>
              <a:chOff x="6811139" y="1740180"/>
              <a:chExt cx="390189" cy="777482"/>
            </a:xfrm>
          </p:grpSpPr>
          <p:sp>
            <p:nvSpPr>
              <p:cNvPr id="70" name="Rectangle 69">
                <a:extLst>
                  <a:ext uri="{FF2B5EF4-FFF2-40B4-BE49-F238E27FC236}">
                    <a16:creationId xmlns:a16="http://schemas.microsoft.com/office/drawing/2014/main" id="{84AE125C-5D26-4459-A4D7-591476D468AB}"/>
                  </a:ext>
                </a:extLst>
              </p:cNvPr>
              <p:cNvSpPr/>
              <p:nvPr/>
            </p:nvSpPr>
            <p:spPr>
              <a:xfrm>
                <a:off x="6811139" y="2189555"/>
                <a:ext cx="390189" cy="328107"/>
              </a:xfrm>
              <a:prstGeom prst="rect">
                <a:avLst/>
              </a:prstGeom>
              <a:solidFill>
                <a:srgbClr val="E7F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1211AC-C5ED-49FD-AA40-8BA923F1C932}"/>
                  </a:ext>
                </a:extLst>
              </p:cNvPr>
              <p:cNvSpPr>
                <a:spLocks noChangeAspect="1"/>
              </p:cNvSpPr>
              <p:nvPr/>
            </p:nvSpPr>
            <p:spPr>
              <a:xfrm>
                <a:off x="6818517" y="1740180"/>
                <a:ext cx="382811" cy="324000"/>
              </a:xfrm>
              <a:prstGeom prst="rect">
                <a:avLst/>
              </a:prstGeom>
              <a:solidFill>
                <a:srgbClr val="8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4942EA2E-0485-4294-BC6E-B2CF09777F4D}"/>
                </a:ext>
              </a:extLst>
            </p:cNvPr>
            <p:cNvSpPr txBox="1"/>
            <p:nvPr/>
          </p:nvSpPr>
          <p:spPr>
            <a:xfrm>
              <a:off x="5589918" y="1313849"/>
              <a:ext cx="945051" cy="400110"/>
            </a:xfrm>
            <a:prstGeom prst="rect">
              <a:avLst/>
            </a:prstGeom>
            <a:solidFill>
              <a:schemeClr val="bg1"/>
            </a:solidFill>
            <a:ln>
              <a:noFill/>
            </a:ln>
          </p:spPr>
          <p:txBody>
            <a:bodyPr wrap="none" rtlCol="0">
              <a:spAutoFit/>
            </a:bodyPr>
            <a:lstStyle/>
            <a:p>
              <a:r>
                <a:rPr lang="en-GB" b="1"/>
                <a:t>Carbon</a:t>
              </a:r>
              <a:endParaRPr lang="en-US" b="1"/>
            </a:p>
          </p:txBody>
        </p:sp>
      </p:grpSp>
      <p:grpSp>
        <p:nvGrpSpPr>
          <p:cNvPr id="72" name="Group 71">
            <a:extLst>
              <a:ext uri="{FF2B5EF4-FFF2-40B4-BE49-F238E27FC236}">
                <a16:creationId xmlns:a16="http://schemas.microsoft.com/office/drawing/2014/main" id="{2A2D701F-FFC2-4B77-B6FC-F7B458ED572E}"/>
              </a:ext>
            </a:extLst>
          </p:cNvPr>
          <p:cNvGrpSpPr/>
          <p:nvPr/>
        </p:nvGrpSpPr>
        <p:grpSpPr>
          <a:xfrm>
            <a:off x="8217074" y="1478655"/>
            <a:ext cx="598882" cy="1109090"/>
            <a:chOff x="6698821" y="1302293"/>
            <a:chExt cx="648789" cy="1201514"/>
          </a:xfrm>
        </p:grpSpPr>
        <p:grpSp>
          <p:nvGrpSpPr>
            <p:cNvPr id="73" name="Group 72">
              <a:extLst>
                <a:ext uri="{FF2B5EF4-FFF2-40B4-BE49-F238E27FC236}">
                  <a16:creationId xmlns:a16="http://schemas.microsoft.com/office/drawing/2014/main" id="{E975F1FC-CEE7-4D57-B1D8-A11FA95AE7A0}"/>
                </a:ext>
              </a:extLst>
            </p:cNvPr>
            <p:cNvGrpSpPr/>
            <p:nvPr/>
          </p:nvGrpSpPr>
          <p:grpSpPr>
            <a:xfrm>
              <a:off x="6876225" y="1730432"/>
              <a:ext cx="390189" cy="773375"/>
              <a:chOff x="6811139" y="1740180"/>
              <a:chExt cx="390189" cy="773375"/>
            </a:xfrm>
          </p:grpSpPr>
          <p:sp>
            <p:nvSpPr>
              <p:cNvPr id="75" name="Rectangle 74">
                <a:extLst>
                  <a:ext uri="{FF2B5EF4-FFF2-40B4-BE49-F238E27FC236}">
                    <a16:creationId xmlns:a16="http://schemas.microsoft.com/office/drawing/2014/main" id="{8B13AFAE-7970-4D60-90BD-45E1B3F7B92A}"/>
                  </a:ext>
                </a:extLst>
              </p:cNvPr>
              <p:cNvSpPr/>
              <p:nvPr/>
            </p:nvSpPr>
            <p:spPr>
              <a:xfrm>
                <a:off x="6811139" y="2189556"/>
                <a:ext cx="390189" cy="323999"/>
              </a:xfrm>
              <a:prstGeom prst="rect">
                <a:avLst/>
              </a:prstGeom>
              <a:solidFill>
                <a:srgbClr val="F9A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BBE5CC7-4C88-4A77-9C84-97145DF01F09}"/>
                  </a:ext>
                </a:extLst>
              </p:cNvPr>
              <p:cNvSpPr>
                <a:spLocks noChangeAspect="1"/>
              </p:cNvSpPr>
              <p:nvPr/>
            </p:nvSpPr>
            <p:spPr>
              <a:xfrm>
                <a:off x="6818517" y="1740180"/>
                <a:ext cx="382811" cy="324000"/>
              </a:xfrm>
              <a:prstGeom prst="rect">
                <a:avLst/>
              </a:prstGeom>
              <a:solidFill>
                <a:srgbClr val="CD7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91A41472-53F6-4C6E-92B6-48D043ED9A22}"/>
                </a:ext>
              </a:extLst>
            </p:cNvPr>
            <p:cNvSpPr txBox="1"/>
            <p:nvPr/>
          </p:nvSpPr>
          <p:spPr>
            <a:xfrm>
              <a:off x="6698821" y="1302293"/>
              <a:ext cx="648789" cy="400110"/>
            </a:xfrm>
            <a:prstGeom prst="rect">
              <a:avLst/>
            </a:prstGeom>
            <a:solidFill>
              <a:schemeClr val="bg1"/>
            </a:solidFill>
            <a:ln>
              <a:noFill/>
            </a:ln>
          </p:spPr>
          <p:txBody>
            <a:bodyPr wrap="none" rtlCol="0">
              <a:spAutoFit/>
            </a:bodyPr>
            <a:lstStyle/>
            <a:p>
              <a:r>
                <a:rPr lang="en-GB" b="1"/>
                <a:t>Cost</a:t>
              </a:r>
              <a:endParaRPr lang="en-US" b="1"/>
            </a:p>
          </p:txBody>
        </p:sp>
      </p:grpSp>
      <p:sp>
        <p:nvSpPr>
          <p:cNvPr id="3" name="Slide Number Placeholder 2">
            <a:extLst>
              <a:ext uri="{FF2B5EF4-FFF2-40B4-BE49-F238E27FC236}">
                <a16:creationId xmlns:a16="http://schemas.microsoft.com/office/drawing/2014/main" id="{9F9883DC-FA49-4B44-9F35-5DBCC7D891FA}"/>
              </a:ext>
            </a:extLst>
          </p:cNvPr>
          <p:cNvSpPr>
            <a:spLocks noGrp="1"/>
          </p:cNvSpPr>
          <p:nvPr>
            <p:ph type="sldNum" sz="quarter" idx="11"/>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146378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up)">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ln w="9525"/>
        </p:spPr>
        <p:txBody>
          <a:bodyPr/>
          <a:lstStyle/>
          <a:p>
            <a:r>
              <a:rPr lang="en-US"/>
              <a:t>Summary</a:t>
            </a:r>
          </a:p>
        </p:txBody>
      </p:sp>
      <p:sp>
        <p:nvSpPr>
          <p:cNvPr id="715779" name="Text Box 1027"/>
          <p:cNvSpPr txBox="1">
            <a:spLocks noChangeArrowheads="1"/>
          </p:cNvSpPr>
          <p:nvPr/>
        </p:nvSpPr>
        <p:spPr bwMode="auto">
          <a:xfrm>
            <a:off x="2020889" y="2127251"/>
            <a:ext cx="88217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tx1"/>
              </a:buClr>
              <a:buSzPct val="50000"/>
              <a:buFont typeface="Wingdings" panose="05000000000000000000" pitchFamily="2" charset="2"/>
              <a:buNone/>
            </a:pPr>
            <a:r>
              <a:rPr lang="en-US" b="1" dirty="0">
                <a:latin typeface="+mn-lt"/>
              </a:rPr>
              <a:t>1.  The Eco Audit tool </a:t>
            </a:r>
            <a:r>
              <a:rPr lang="en-US" dirty="0">
                <a:latin typeface="+mn-lt"/>
              </a:rPr>
              <a:t>allows students to implement quick, approximate “portraits” of energy / CO</a:t>
            </a:r>
            <a:r>
              <a:rPr lang="en-US" b="1" baseline="-25000" dirty="0">
                <a:latin typeface="+mn-lt"/>
              </a:rPr>
              <a:t>2</a:t>
            </a:r>
            <a:r>
              <a:rPr lang="en-US" baseline="-25000" dirty="0">
                <a:latin typeface="+mn-lt"/>
              </a:rPr>
              <a:t> Eq. </a:t>
            </a:r>
            <a:r>
              <a:rPr lang="en-US" dirty="0">
                <a:latin typeface="+mn-lt"/>
              </a:rPr>
              <a:t>character of products. (This Unit)</a:t>
            </a:r>
          </a:p>
          <a:p>
            <a:pPr>
              <a:spcBef>
                <a:spcPct val="20000"/>
              </a:spcBef>
              <a:buClr>
                <a:schemeClr val="tx1"/>
              </a:buClr>
              <a:buSzPct val="50000"/>
              <a:buFont typeface="Wingdings" panose="05000000000000000000" pitchFamily="2" charset="2"/>
              <a:buNone/>
            </a:pPr>
            <a:r>
              <a:rPr lang="en-US" dirty="0">
                <a:latin typeface="+mn-lt"/>
              </a:rPr>
              <a:t>  </a:t>
            </a:r>
          </a:p>
        </p:txBody>
      </p:sp>
      <p:sp>
        <p:nvSpPr>
          <p:cNvPr id="25604" name="Rectangle 4"/>
          <p:cNvSpPr>
            <a:spLocks noChangeArrowheads="1"/>
          </p:cNvSpPr>
          <p:nvPr/>
        </p:nvSpPr>
        <p:spPr bwMode="auto">
          <a:xfrm>
            <a:off x="3468688" y="4883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p>
        </p:txBody>
      </p:sp>
      <p:sp>
        <p:nvSpPr>
          <p:cNvPr id="862213" name="Text Box 1029"/>
          <p:cNvSpPr txBox="1">
            <a:spLocks noChangeArrowheads="1"/>
          </p:cNvSpPr>
          <p:nvPr/>
        </p:nvSpPr>
        <p:spPr bwMode="auto">
          <a:xfrm>
            <a:off x="2020888" y="1140399"/>
            <a:ext cx="8532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buFont typeface="Wingdings" panose="05000000000000000000" pitchFamily="2" charset="2"/>
              <a:buNone/>
            </a:pPr>
            <a:r>
              <a:rPr lang="en-US">
                <a:latin typeface="+mn-lt"/>
              </a:rPr>
              <a:t>Granta EduPack has </a:t>
            </a:r>
            <a:r>
              <a:rPr lang="en-US" b="1">
                <a:latin typeface="+mn-lt"/>
              </a:rPr>
              <a:t>two resources </a:t>
            </a:r>
            <a:r>
              <a:rPr lang="en-US">
                <a:latin typeface="+mn-lt"/>
              </a:rPr>
              <a:t>to help explore the materials dimension of environmental design</a:t>
            </a:r>
            <a:endParaRPr lang="en-US" b="1">
              <a:latin typeface="+mn-lt"/>
            </a:endParaRPr>
          </a:p>
        </p:txBody>
      </p:sp>
      <p:sp>
        <p:nvSpPr>
          <p:cNvPr id="715782" name="Text Box 1027"/>
          <p:cNvSpPr txBox="1">
            <a:spLocks noChangeArrowheads="1"/>
          </p:cNvSpPr>
          <p:nvPr/>
        </p:nvSpPr>
        <p:spPr bwMode="auto">
          <a:xfrm>
            <a:off x="2033589" y="3168651"/>
            <a:ext cx="8823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buFont typeface="Wingdings" panose="05000000000000000000" pitchFamily="2" charset="2"/>
              <a:buNone/>
            </a:pPr>
            <a:r>
              <a:rPr lang="en-US" b="1">
                <a:latin typeface="+mn-lt"/>
              </a:rPr>
              <a:t>2.  Selection strategies </a:t>
            </a:r>
            <a:r>
              <a:rPr lang="en-US">
                <a:latin typeface="+mn-lt"/>
              </a:rPr>
              <a:t>allows selection to re-design products using eco-properties and employ systematic methods. (Lecture Unit 11: Eco-informed material selection)</a:t>
            </a:r>
          </a:p>
        </p:txBody>
      </p:sp>
      <p:sp>
        <p:nvSpPr>
          <p:cNvPr id="715783" name="Text Box 1027"/>
          <p:cNvSpPr txBox="1">
            <a:spLocks noChangeArrowheads="1"/>
          </p:cNvSpPr>
          <p:nvPr/>
        </p:nvSpPr>
        <p:spPr bwMode="auto">
          <a:xfrm>
            <a:off x="2020888" y="4137025"/>
            <a:ext cx="90281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tx1"/>
              </a:buClr>
              <a:buSzPct val="50000"/>
              <a:buFont typeface="Wingdings" panose="05000000000000000000" pitchFamily="2" charset="2"/>
              <a:buNone/>
            </a:pPr>
            <a:r>
              <a:rPr lang="en-US" b="1" dirty="0">
                <a:latin typeface="+mn-lt"/>
              </a:rPr>
              <a:t>Eco Audits </a:t>
            </a:r>
            <a:r>
              <a:rPr lang="en-US" dirty="0">
                <a:latin typeface="+mn-lt"/>
              </a:rPr>
              <a:t>reveal the eco-fingerprint of products and suggest approaches to making them less environmentally damaging. The Enhanced Eco Audit gives Cost information and flags restricted or critical materials risk</a:t>
            </a:r>
          </a:p>
        </p:txBody>
      </p:sp>
      <p:sp>
        <p:nvSpPr>
          <p:cNvPr id="3" name="Slide Number Placeholder 2">
            <a:extLst>
              <a:ext uri="{FF2B5EF4-FFF2-40B4-BE49-F238E27FC236}">
                <a16:creationId xmlns:a16="http://schemas.microsoft.com/office/drawing/2014/main" id="{43A82CDE-801C-42FF-BA75-B4F6201C3AFF}"/>
              </a:ext>
            </a:extLst>
          </p:cNvPr>
          <p:cNvSpPr>
            <a:spLocks noGrp="1"/>
          </p:cNvSpPr>
          <p:nvPr>
            <p:ph type="sldNum" sz="quarter" idx="11"/>
          </p:nvPr>
        </p:nvSpPr>
        <p:spPr/>
        <p:txBody>
          <a:bodyPr/>
          <a:lstStyle/>
          <a:p>
            <a:fld id="{F0D23093-2AB0-F74C-B865-1A12A15B650E}" type="slidenum">
              <a:rPr lang="en-US" smtClean="0"/>
              <a:pPr/>
              <a:t>29</a:t>
            </a:fld>
            <a:endParaRPr lang="en-US" dirty="0"/>
          </a:p>
        </p:txBody>
      </p:sp>
    </p:spTree>
    <p:extLst>
      <p:ext uri="{BB962C8B-B14F-4D97-AF65-F5344CB8AC3E}">
        <p14:creationId xmlns:p14="http://schemas.microsoft.com/office/powerpoint/2010/main" val="133590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5779"/>
                                        </p:tgtEl>
                                        <p:attrNameLst>
                                          <p:attrName>style.visibility</p:attrName>
                                        </p:attrNameLst>
                                      </p:cBhvr>
                                      <p:to>
                                        <p:strVal val="visible"/>
                                      </p:to>
                                    </p:set>
                                    <p:animEffect transition="in" filter="wipe(left)">
                                      <p:cBhvr>
                                        <p:cTn id="12" dur="500"/>
                                        <p:tgtEl>
                                          <p:spTgt spid="7157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5782"/>
                                        </p:tgtEl>
                                        <p:attrNameLst>
                                          <p:attrName>style.visibility</p:attrName>
                                        </p:attrNameLst>
                                      </p:cBhvr>
                                      <p:to>
                                        <p:strVal val="visible"/>
                                      </p:to>
                                    </p:set>
                                    <p:animEffect transition="in" filter="wipe(left)">
                                      <p:cBhvr>
                                        <p:cTn id="17" dur="500"/>
                                        <p:tgtEl>
                                          <p:spTgt spid="7157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5783"/>
                                        </p:tgtEl>
                                        <p:attrNameLst>
                                          <p:attrName>style.visibility</p:attrName>
                                        </p:attrNameLst>
                                      </p:cBhvr>
                                      <p:to>
                                        <p:strVal val="visible"/>
                                      </p:to>
                                    </p:set>
                                    <p:animEffect transition="in" filter="wipe(left)">
                                      <p:cBhvr>
                                        <p:cTn id="22" dur="500"/>
                                        <p:tgtEl>
                                          <p:spTgt spid="71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autoUpdateAnimBg="0"/>
      <p:bldP spid="862213" grpId="0" autoUpdateAnimBg="0"/>
      <p:bldP spid="715782" grpId="0" autoUpdateAnimBg="0"/>
      <p:bldP spid="71578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 12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0" name="Text Box 5">
            <a:extLst>
              <a:ext uri="{FF2B5EF4-FFF2-40B4-BE49-F238E27FC236}">
                <a16:creationId xmlns:a16="http://schemas.microsoft.com/office/drawing/2014/main" id="{6522FDFB-59DD-4107-9166-E5855977827F}"/>
              </a:ext>
            </a:extLst>
          </p:cNvPr>
          <p:cNvSpPr txBox="1">
            <a:spLocks noChangeArrowheads="1"/>
          </p:cNvSpPr>
          <p:nvPr/>
        </p:nvSpPr>
        <p:spPr bwMode="auto">
          <a:xfrm>
            <a:off x="6384751" y="1962376"/>
            <a:ext cx="4451350" cy="340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rgbClr val="FFB71B"/>
              </a:buClr>
              <a:buSzPct val="100000"/>
              <a:buFont typeface="Wingdings" panose="05000000000000000000" pitchFamily="2" charset="2"/>
              <a:buChar char="§"/>
            </a:pPr>
            <a:r>
              <a:rPr lang="en-GB" sz="2000">
                <a:latin typeface="+mn-lt"/>
              </a:rPr>
              <a:t>The materials life-cycle</a:t>
            </a:r>
          </a:p>
          <a:p>
            <a:pPr marL="342900" indent="-342900">
              <a:spcBef>
                <a:spcPct val="50000"/>
              </a:spcBef>
              <a:buClr>
                <a:srgbClr val="FFB71B"/>
              </a:buClr>
              <a:buSzPct val="100000"/>
              <a:buFont typeface="Wingdings" panose="05000000000000000000" pitchFamily="2" charset="2"/>
              <a:buChar char="§"/>
            </a:pPr>
            <a:r>
              <a:rPr lang="en-GB" sz="2000">
                <a:latin typeface="+mn-lt"/>
              </a:rPr>
              <a:t>Eco Audits and the Audit tool</a:t>
            </a:r>
          </a:p>
          <a:p>
            <a:pPr marL="342900" indent="-342900">
              <a:spcBef>
                <a:spcPct val="50000"/>
              </a:spcBef>
              <a:spcAft>
                <a:spcPct val="20000"/>
              </a:spcAft>
              <a:buClr>
                <a:srgbClr val="FFB71B"/>
              </a:buClr>
              <a:buSzPct val="100000"/>
              <a:buFont typeface="Wingdings" panose="05000000000000000000" pitchFamily="2" charset="2"/>
              <a:buChar char="§"/>
            </a:pPr>
            <a:r>
              <a:rPr lang="en-GB" sz="2000">
                <a:latin typeface="+mn-lt"/>
              </a:rPr>
              <a:t>Case study: PET bottles from France</a:t>
            </a:r>
          </a:p>
          <a:p>
            <a:pPr marL="342900" indent="-342900">
              <a:spcBef>
                <a:spcPct val="50000"/>
              </a:spcBef>
              <a:spcAft>
                <a:spcPct val="20000"/>
              </a:spcAft>
              <a:buClr>
                <a:srgbClr val="FFB71B"/>
              </a:buClr>
              <a:buSzPct val="100000"/>
              <a:buFont typeface="Wingdings" panose="05000000000000000000" pitchFamily="2" charset="2"/>
              <a:buChar char="§"/>
            </a:pPr>
            <a:r>
              <a:rPr lang="en-GB" sz="2000">
                <a:latin typeface="+mn-lt"/>
              </a:rPr>
              <a:t>The Advanced Eco Audit tool</a:t>
            </a:r>
          </a:p>
          <a:p>
            <a:pPr marL="342900" indent="-342900">
              <a:spcBef>
                <a:spcPct val="50000"/>
              </a:spcBef>
              <a:spcAft>
                <a:spcPct val="20000"/>
              </a:spcAft>
              <a:buClr>
                <a:srgbClr val="FFB71B"/>
              </a:buClr>
              <a:buSzPct val="100000"/>
              <a:buFont typeface="Wingdings" panose="05000000000000000000" pitchFamily="2" charset="2"/>
              <a:buChar char="§"/>
            </a:pPr>
            <a:r>
              <a:rPr lang="en-GB" sz="2000">
                <a:latin typeface="+mn-lt"/>
              </a:rPr>
              <a:t>Case study: Cost Audit of car mass reduction</a:t>
            </a:r>
          </a:p>
        </p:txBody>
      </p:sp>
      <p:pic>
        <p:nvPicPr>
          <p:cNvPr id="11" name="Picture 7">
            <a:extLst>
              <a:ext uri="{FF2B5EF4-FFF2-40B4-BE49-F238E27FC236}">
                <a16:creationId xmlns:a16="http://schemas.microsoft.com/office/drawing/2014/main" id="{DCD4B495-77F6-48C5-836B-9518ABA8F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236" y="1902742"/>
            <a:ext cx="4294115" cy="273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3C43346-94FC-4240-883B-86ED1A2AE6C1}"/>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a:ln w="9525"/>
        </p:spPr>
        <p:txBody>
          <a:bodyPr/>
          <a:lstStyle/>
          <a:p>
            <a:r>
              <a:rPr lang="en-GB"/>
              <a:t>Also available for eco design/sustainability</a:t>
            </a:r>
          </a:p>
        </p:txBody>
      </p:sp>
      <p:sp>
        <p:nvSpPr>
          <p:cNvPr id="27652" name="TextBox 3"/>
          <p:cNvSpPr txBox="1">
            <a:spLocks noChangeArrowheads="1"/>
          </p:cNvSpPr>
          <p:nvPr/>
        </p:nvSpPr>
        <p:spPr bwMode="auto">
          <a:xfrm>
            <a:off x="1230313" y="2327919"/>
            <a:ext cx="3985042"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3">
                  <a:lumMod val="75000"/>
                </a:schemeClr>
              </a:buClr>
              <a:buSzPct val="150000"/>
              <a:buFont typeface="Arial" panose="020B0604020202020204" pitchFamily="34" charset="0"/>
              <a:buChar char="•"/>
            </a:pPr>
            <a:r>
              <a:rPr lang="en-GB" dirty="0">
                <a:latin typeface="+mn-lt"/>
              </a:rPr>
              <a:t>   Exercises with Worked Solutions</a:t>
            </a:r>
          </a:p>
          <a:p>
            <a:pPr>
              <a:spcBef>
                <a:spcPct val="20000"/>
              </a:spcBef>
              <a:spcAft>
                <a:spcPct val="20000"/>
              </a:spcAft>
              <a:buClr>
                <a:schemeClr val="accent3">
                  <a:lumMod val="75000"/>
                </a:schemeClr>
              </a:buClr>
              <a:buSzPct val="150000"/>
              <a:buFont typeface="Arial" panose="020B0604020202020204" pitchFamily="34" charset="0"/>
              <a:buChar char="•"/>
            </a:pPr>
            <a:r>
              <a:rPr lang="en-GB" dirty="0">
                <a:latin typeface="+mn-lt"/>
              </a:rPr>
              <a:t>   Other Lecture Units</a:t>
            </a:r>
          </a:p>
          <a:p>
            <a:pPr>
              <a:spcBef>
                <a:spcPct val="20000"/>
              </a:spcBef>
              <a:spcAft>
                <a:spcPct val="20000"/>
              </a:spcAft>
              <a:buClr>
                <a:schemeClr val="accent3">
                  <a:lumMod val="75000"/>
                </a:schemeClr>
              </a:buClr>
              <a:buSzPct val="150000"/>
              <a:buFont typeface="Arial" panose="020B0604020202020204" pitchFamily="34" charset="0"/>
              <a:buChar char="•"/>
            </a:pPr>
            <a:r>
              <a:rPr lang="en-GB" dirty="0">
                <a:latin typeface="+mn-lt"/>
              </a:rPr>
              <a:t>   White Papers</a:t>
            </a:r>
          </a:p>
          <a:p>
            <a:pPr>
              <a:spcBef>
                <a:spcPct val="20000"/>
              </a:spcBef>
              <a:spcAft>
                <a:spcPct val="20000"/>
              </a:spcAft>
              <a:buClr>
                <a:schemeClr val="accent3">
                  <a:lumMod val="75000"/>
                </a:schemeClr>
              </a:buClr>
              <a:buSzPct val="150000"/>
              <a:buFont typeface="Arial" panose="020B0604020202020204" pitchFamily="34" charset="0"/>
              <a:buChar char="•"/>
            </a:pPr>
            <a:r>
              <a:rPr lang="en-GB" dirty="0">
                <a:latin typeface="+mn-lt"/>
              </a:rPr>
              <a:t>   Selection case studies</a:t>
            </a:r>
          </a:p>
          <a:p>
            <a:pPr>
              <a:spcBef>
                <a:spcPct val="20000"/>
              </a:spcBef>
              <a:spcAft>
                <a:spcPct val="20000"/>
              </a:spcAft>
              <a:buClr>
                <a:schemeClr val="accent3">
                  <a:lumMod val="75000"/>
                </a:schemeClr>
              </a:buClr>
              <a:buSzPct val="150000"/>
              <a:buFont typeface="Arial" panose="020B0604020202020204" pitchFamily="34" charset="0"/>
              <a:buChar char="•"/>
            </a:pPr>
            <a:r>
              <a:rPr lang="en-GB" dirty="0">
                <a:latin typeface="+mn-lt"/>
              </a:rPr>
              <a:t>   Poster</a:t>
            </a:r>
          </a:p>
        </p:txBody>
      </p:sp>
      <p:sp>
        <p:nvSpPr>
          <p:cNvPr id="27653" name="TextBox 4"/>
          <p:cNvSpPr txBox="1">
            <a:spLocks noChangeArrowheads="1"/>
          </p:cNvSpPr>
          <p:nvPr/>
        </p:nvSpPr>
        <p:spPr bwMode="auto">
          <a:xfrm>
            <a:off x="1111250" y="994418"/>
            <a:ext cx="4356100"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chemeClr val="accent1"/>
              </a:buClr>
              <a:buSzPct val="100000"/>
              <a:buFont typeface="Wingdings" panose="05000000000000000000" pitchFamily="2" charset="2"/>
              <a:buChar char="§"/>
            </a:pPr>
            <a:r>
              <a:rPr lang="en-GB" b="1" dirty="0">
                <a:latin typeface="+mn-lt"/>
              </a:rPr>
              <a:t>Eco-informed material selection</a:t>
            </a:r>
          </a:p>
          <a:p>
            <a:pPr>
              <a:spcBef>
                <a:spcPct val="20000"/>
              </a:spcBef>
              <a:spcAft>
                <a:spcPct val="20000"/>
              </a:spcAft>
              <a:buClr>
                <a:schemeClr val="accent1"/>
              </a:buClr>
              <a:buSzPct val="100000"/>
              <a:buFont typeface="Wingdings" panose="05000000000000000000" pitchFamily="2" charset="2"/>
              <a:buChar char="§"/>
            </a:pPr>
            <a:r>
              <a:rPr lang="en-GB" b="1" dirty="0">
                <a:latin typeface="+mn-lt"/>
              </a:rPr>
              <a:t>What is a Sustainable development</a:t>
            </a:r>
          </a:p>
          <a:p>
            <a:pPr>
              <a:spcBef>
                <a:spcPct val="20000"/>
              </a:spcBef>
              <a:spcAft>
                <a:spcPct val="20000"/>
              </a:spcAft>
              <a:buClr>
                <a:schemeClr val="accent1"/>
              </a:buClr>
              <a:buSzPct val="100000"/>
              <a:buFont typeface="Wingdings" panose="05000000000000000000" pitchFamily="2" charset="2"/>
              <a:buChar char="§"/>
            </a:pPr>
            <a:r>
              <a:rPr lang="en-GB" b="1" dirty="0">
                <a:latin typeface="+mn-lt"/>
              </a:rPr>
              <a:t>Materials for low carbon power</a:t>
            </a:r>
          </a:p>
        </p:txBody>
      </p:sp>
      <p:sp>
        <p:nvSpPr>
          <p:cNvPr id="3" name="Slide Number Placeholder 2">
            <a:extLst>
              <a:ext uri="{FF2B5EF4-FFF2-40B4-BE49-F238E27FC236}">
                <a16:creationId xmlns:a16="http://schemas.microsoft.com/office/drawing/2014/main" id="{E29016A4-51AC-4BEF-840D-AF16C269087B}"/>
              </a:ext>
            </a:extLst>
          </p:cNvPr>
          <p:cNvSpPr>
            <a:spLocks noGrp="1"/>
          </p:cNvSpPr>
          <p:nvPr>
            <p:ph type="sldNum" sz="quarter" idx="11"/>
          </p:nvPr>
        </p:nvSpPr>
        <p:spPr/>
        <p:txBody>
          <a:bodyPr/>
          <a:lstStyle/>
          <a:p>
            <a:fld id="{F0D23093-2AB0-F74C-B865-1A12A15B650E}" type="slidenum">
              <a:rPr lang="en-US" smtClean="0"/>
              <a:pPr/>
              <a:t>30</a:t>
            </a:fld>
            <a:endParaRPr lang="en-US" dirty="0"/>
          </a:p>
        </p:txBody>
      </p:sp>
      <p:sp>
        <p:nvSpPr>
          <p:cNvPr id="7" name="TextBox 6">
            <a:hlinkClick r:id="rId3"/>
            <a:extLst>
              <a:ext uri="{FF2B5EF4-FFF2-40B4-BE49-F238E27FC236}">
                <a16:creationId xmlns:a16="http://schemas.microsoft.com/office/drawing/2014/main" id="{13B54935-F99B-749D-AC8E-23116B6D7DD0}"/>
              </a:ext>
            </a:extLst>
          </p:cNvPr>
          <p:cNvSpPr txBox="1"/>
          <p:nvPr/>
        </p:nvSpPr>
        <p:spPr>
          <a:xfrm>
            <a:off x="6978922" y="2819400"/>
            <a:ext cx="3876703" cy="369332"/>
          </a:xfrm>
          <a:prstGeom prst="rect">
            <a:avLst/>
          </a:prstGeom>
          <a:noFill/>
        </p:spPr>
        <p:txBody>
          <a:bodyPr wrap="none" rtlCol="0">
            <a:spAutoFit/>
          </a:bodyPr>
          <a:lstStyle/>
          <a:p>
            <a:pPr algn="ctr"/>
            <a:r>
              <a:rPr lang="en-US" b="1" u="sng" dirty="0">
                <a:solidFill>
                  <a:schemeClr val="accent1"/>
                </a:solidFill>
              </a:rPr>
              <a:t>www.ansys.com/education-resources  </a:t>
            </a:r>
          </a:p>
        </p:txBody>
      </p:sp>
    </p:spTree>
    <p:extLst>
      <p:ext uri="{BB962C8B-B14F-4D97-AF65-F5344CB8AC3E}">
        <p14:creationId xmlns:p14="http://schemas.microsoft.com/office/powerpoint/2010/main" val="4112722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31</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32</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itle 53"/>
          <p:cNvSpPr>
            <a:spLocks noGrp="1"/>
          </p:cNvSpPr>
          <p:nvPr>
            <p:ph type="title"/>
          </p:nvPr>
        </p:nvSpPr>
        <p:spPr>
          <a:ln w="9525"/>
        </p:spPr>
        <p:txBody>
          <a:bodyPr/>
          <a:lstStyle/>
          <a:p>
            <a:r>
              <a:rPr lang="en-GB" dirty="0">
                <a:latin typeface="+mn-lt"/>
                <a:cs typeface="Arial" panose="020B0604020202020204" pitchFamily="34" charset="0"/>
              </a:rPr>
              <a:t>The product life-cycle</a:t>
            </a:r>
          </a:p>
        </p:txBody>
      </p:sp>
      <p:grpSp>
        <p:nvGrpSpPr>
          <p:cNvPr id="54" name="Group 21"/>
          <p:cNvGrpSpPr>
            <a:grpSpLocks/>
          </p:cNvGrpSpPr>
          <p:nvPr/>
        </p:nvGrpSpPr>
        <p:grpSpPr bwMode="auto">
          <a:xfrm>
            <a:off x="5399088" y="4840287"/>
            <a:ext cx="1614487" cy="1244600"/>
            <a:chOff x="2258" y="3371"/>
            <a:chExt cx="939" cy="784"/>
          </a:xfrm>
        </p:grpSpPr>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 y="3675"/>
              <a:ext cx="4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Elbow Connector 40"/>
            <p:cNvCxnSpPr>
              <a:cxnSpLocks noChangeShapeType="1"/>
            </p:cNvCxnSpPr>
            <p:nvPr/>
          </p:nvCxnSpPr>
          <p:spPr bwMode="auto">
            <a:xfrm rot="5400000">
              <a:off x="2807" y="3451"/>
              <a:ext cx="292" cy="156"/>
            </a:xfrm>
            <a:prstGeom prst="bentConnector3">
              <a:avLst>
                <a:gd name="adj1" fmla="val -2056"/>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57" name="TextBox 56"/>
            <p:cNvSpPr txBox="1">
              <a:spLocks noChangeArrowheads="1"/>
            </p:cNvSpPr>
            <p:nvPr/>
          </p:nvSpPr>
          <p:spPr bwMode="auto">
            <a:xfrm>
              <a:off x="2258" y="3371"/>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Combust</a:t>
              </a:r>
            </a:p>
          </p:txBody>
        </p:sp>
      </p:grpSp>
      <p:pic>
        <p:nvPicPr>
          <p:cNvPr id="5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2" y="3206749"/>
            <a:ext cx="1733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oup 8"/>
          <p:cNvGrpSpPr>
            <a:grpSpLocks/>
          </p:cNvGrpSpPr>
          <p:nvPr/>
        </p:nvGrpSpPr>
        <p:grpSpPr bwMode="auto">
          <a:xfrm>
            <a:off x="6786563" y="2581274"/>
            <a:ext cx="2116137" cy="2457450"/>
            <a:chOff x="3211" y="1804"/>
            <a:chExt cx="1230" cy="1548"/>
          </a:xfrm>
        </p:grpSpPr>
        <p:pic>
          <p:nvPicPr>
            <p:cNvPr id="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 y="1804"/>
              <a:ext cx="1230"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6"/>
            <p:cNvSpPr>
              <a:spLocks noChangeShapeType="1"/>
            </p:cNvSpPr>
            <p:nvPr/>
          </p:nvSpPr>
          <p:spPr bwMode="auto">
            <a:xfrm flipH="1">
              <a:off x="4000" y="2974"/>
              <a:ext cx="60" cy="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cs typeface="Arial" panose="020B0604020202020204" pitchFamily="34" charset="0"/>
              </a:endParaRPr>
            </a:p>
          </p:txBody>
        </p:sp>
      </p:grpSp>
      <p:pic>
        <p:nvPicPr>
          <p:cNvPr id="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2424" y="2027237"/>
            <a:ext cx="3384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8"/>
          <p:cNvGrpSpPr>
            <a:grpSpLocks/>
          </p:cNvGrpSpPr>
          <p:nvPr/>
        </p:nvGrpSpPr>
        <p:grpSpPr bwMode="auto">
          <a:xfrm>
            <a:off x="5981699" y="1712913"/>
            <a:ext cx="2178050" cy="1724025"/>
            <a:chOff x="2279" y="1470"/>
            <a:chExt cx="1266" cy="1086"/>
          </a:xfrm>
        </p:grpSpPr>
        <p:pic>
          <p:nvPicPr>
            <p:cNvPr id="6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9" y="1470"/>
              <a:ext cx="1266"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10"/>
            <p:cNvSpPr>
              <a:spLocks noChangeShapeType="1"/>
            </p:cNvSpPr>
            <p:nvPr/>
          </p:nvSpPr>
          <p:spPr bwMode="auto">
            <a:xfrm flipV="1">
              <a:off x="2682" y="1782"/>
              <a:ext cx="66" cy="4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spAutoFit/>
            </a:bodyPr>
            <a:lstStyle/>
            <a:p>
              <a:endParaRPr lang="en-GB">
                <a:cs typeface="Arial" panose="020B0604020202020204" pitchFamily="34" charset="0"/>
              </a:endParaRPr>
            </a:p>
          </p:txBody>
        </p:sp>
      </p:grpSp>
      <p:pic>
        <p:nvPicPr>
          <p:cNvPr id="66"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5124" y="3130550"/>
            <a:ext cx="32718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16"/>
          <p:cNvGrpSpPr>
            <a:grpSpLocks/>
          </p:cNvGrpSpPr>
          <p:nvPr/>
        </p:nvGrpSpPr>
        <p:grpSpPr bwMode="auto">
          <a:xfrm>
            <a:off x="5224462" y="928688"/>
            <a:ext cx="2741612" cy="1851025"/>
            <a:chOff x="2286" y="779"/>
            <a:chExt cx="1595" cy="1166"/>
          </a:xfrm>
        </p:grpSpPr>
        <p:pic>
          <p:nvPicPr>
            <p:cNvPr id="68"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 y="1311"/>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8"/>
            <p:cNvGrpSpPr>
              <a:grpSpLocks/>
            </p:cNvGrpSpPr>
            <p:nvPr/>
          </p:nvGrpSpPr>
          <p:grpSpPr bwMode="auto">
            <a:xfrm>
              <a:off x="3335" y="779"/>
              <a:ext cx="546" cy="1166"/>
              <a:chOff x="1847" y="1859"/>
              <a:chExt cx="546" cy="1166"/>
            </a:xfrm>
          </p:grpSpPr>
          <p:pic>
            <p:nvPicPr>
              <p:cNvPr id="71"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Line 21"/>
            <p:cNvSpPr>
              <a:spLocks noChangeShapeType="1"/>
            </p:cNvSpPr>
            <p:nvPr/>
          </p:nvSpPr>
          <p:spPr bwMode="auto">
            <a:xfrm>
              <a:off x="2800" y="1488"/>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grpSp>
        <p:nvGrpSpPr>
          <p:cNvPr id="73" name="Group 22"/>
          <p:cNvGrpSpPr>
            <a:grpSpLocks/>
          </p:cNvGrpSpPr>
          <p:nvPr/>
        </p:nvGrpSpPr>
        <p:grpSpPr bwMode="auto">
          <a:xfrm>
            <a:off x="8639175" y="1849438"/>
            <a:ext cx="1363663" cy="2339975"/>
            <a:chOff x="4272" y="1359"/>
            <a:chExt cx="793" cy="1474"/>
          </a:xfrm>
        </p:grpSpPr>
        <p:pic>
          <p:nvPicPr>
            <p:cNvPr id="74"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8" y="1359"/>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24"/>
            <p:cNvSpPr>
              <a:spLocks noChangeShapeType="1"/>
            </p:cNvSpPr>
            <p:nvPr/>
          </p:nvSpPr>
          <p:spPr bwMode="auto">
            <a:xfrm flipH="1">
              <a:off x="4272" y="1584"/>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nvGrpSpPr>
            <p:cNvPr id="76" name="Group 25"/>
            <p:cNvGrpSpPr>
              <a:grpSpLocks/>
            </p:cNvGrpSpPr>
            <p:nvPr/>
          </p:nvGrpSpPr>
          <p:grpSpPr bwMode="auto">
            <a:xfrm>
              <a:off x="4519" y="1667"/>
              <a:ext cx="546" cy="1166"/>
              <a:chOff x="1847" y="1859"/>
              <a:chExt cx="546" cy="1166"/>
            </a:xfrm>
          </p:grpSpPr>
          <p:pic>
            <p:nvPicPr>
              <p:cNvPr id="77"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9" name="Group 15"/>
          <p:cNvGrpSpPr>
            <a:grpSpLocks/>
          </p:cNvGrpSpPr>
          <p:nvPr/>
        </p:nvGrpSpPr>
        <p:grpSpPr bwMode="auto">
          <a:xfrm>
            <a:off x="7951787" y="4808538"/>
            <a:ext cx="1916112" cy="1182687"/>
            <a:chOff x="3750" y="3375"/>
            <a:chExt cx="1114" cy="745"/>
          </a:xfrm>
        </p:grpSpPr>
        <p:grpSp>
          <p:nvGrpSpPr>
            <p:cNvPr id="80" name="Group 50"/>
            <p:cNvGrpSpPr>
              <a:grpSpLocks/>
            </p:cNvGrpSpPr>
            <p:nvPr/>
          </p:nvGrpSpPr>
          <p:grpSpPr bwMode="auto">
            <a:xfrm>
              <a:off x="3750" y="3635"/>
              <a:ext cx="588" cy="485"/>
              <a:chOff x="7350125" y="5613400"/>
              <a:chExt cx="933450" cy="769938"/>
            </a:xfrm>
          </p:grpSpPr>
          <p:pic>
            <p:nvPicPr>
              <p:cNvPr id="83"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0125" y="5649913"/>
                <a:ext cx="933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49"/>
              <p:cNvSpPr>
                <a:spLocks noChangeArrowheads="1"/>
              </p:cNvSpPr>
              <p:nvPr/>
            </p:nvSpPr>
            <p:spPr bwMode="auto">
              <a:xfrm>
                <a:off x="7670800" y="5613400"/>
                <a:ext cx="368300" cy="366713"/>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cxnSp>
          <p:nvCxnSpPr>
            <p:cNvPr id="81" name="Elbow Connector 35"/>
            <p:cNvCxnSpPr>
              <a:cxnSpLocks noChangeShapeType="1"/>
            </p:cNvCxnSpPr>
            <p:nvPr/>
          </p:nvCxnSpPr>
          <p:spPr bwMode="auto">
            <a:xfrm rot="16200000" flipH="1">
              <a:off x="3808" y="3475"/>
              <a:ext cx="348" cy="148"/>
            </a:xfrm>
            <a:prstGeom prst="bentConnector3">
              <a:avLst>
                <a:gd name="adj1" fmla="val 1727"/>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82" name="TextBox 55"/>
            <p:cNvSpPr txBox="1">
              <a:spLocks noChangeArrowheads="1"/>
            </p:cNvSpPr>
            <p:nvPr/>
          </p:nvSpPr>
          <p:spPr bwMode="auto">
            <a:xfrm>
              <a:off x="4064" y="3395"/>
              <a:ext cx="8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Landfill</a:t>
              </a:r>
            </a:p>
          </p:txBody>
        </p:sp>
      </p:grpSp>
      <p:pic>
        <p:nvPicPr>
          <p:cNvPr id="85"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3874" y="3641725"/>
            <a:ext cx="9223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35"/>
          <p:cNvGrpSpPr>
            <a:grpSpLocks/>
          </p:cNvGrpSpPr>
          <p:nvPr/>
        </p:nvGrpSpPr>
        <p:grpSpPr bwMode="auto">
          <a:xfrm>
            <a:off x="8256588" y="939800"/>
            <a:ext cx="2317305" cy="1254125"/>
            <a:chOff x="3762" y="866"/>
            <a:chExt cx="1347" cy="790"/>
          </a:xfrm>
        </p:grpSpPr>
        <p:sp>
          <p:nvSpPr>
            <p:cNvPr id="87" name="AutoShape 40"/>
            <p:cNvSpPr>
              <a:spLocks noChangeArrowheads="1"/>
            </p:cNvSpPr>
            <p:nvPr/>
          </p:nvSpPr>
          <p:spPr bwMode="auto">
            <a:xfrm>
              <a:off x="4134" y="866"/>
              <a:ext cx="975" cy="379"/>
            </a:xfrm>
            <a:prstGeom prst="roundRect">
              <a:avLst>
                <a:gd name="adj" fmla="val 5111"/>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40" tIns="45720" rIns="91440" bIns="4572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pPr>
              <a:r>
                <a:rPr lang="en-GB" sz="1600" b="1" i="1">
                  <a:solidFill>
                    <a:schemeClr val="accent4"/>
                  </a:solidFill>
                  <a:latin typeface="+mn-lt"/>
                </a:rPr>
                <a:t>Life Cycle </a:t>
              </a:r>
            </a:p>
            <a:p>
              <a:pPr algn="ctr">
                <a:buClr>
                  <a:srgbClr val="009B9B"/>
                </a:buClr>
                <a:buSzPct val="80000"/>
                <a:buFont typeface="Wingdings" panose="05000000000000000000" pitchFamily="2" charset="2"/>
                <a:buNone/>
              </a:pPr>
              <a:r>
                <a:rPr lang="en-GB" sz="1600" b="1" i="1">
                  <a:solidFill>
                    <a:schemeClr val="accent4"/>
                  </a:solidFill>
                  <a:latin typeface="+mn-lt"/>
                </a:rPr>
                <a:t>Assessment (LCA</a:t>
              </a:r>
              <a:r>
                <a:rPr lang="en-GB" sz="1600" b="1">
                  <a:solidFill>
                    <a:schemeClr val="accent4"/>
                  </a:solidFill>
                  <a:latin typeface="+mn-lt"/>
                </a:rPr>
                <a:t>)</a:t>
              </a:r>
            </a:p>
          </p:txBody>
        </p:sp>
        <p:sp>
          <p:nvSpPr>
            <p:cNvPr id="88" name="Line 41"/>
            <p:cNvSpPr>
              <a:spLocks noChangeShapeType="1"/>
            </p:cNvSpPr>
            <p:nvPr/>
          </p:nvSpPr>
          <p:spPr bwMode="auto">
            <a:xfrm flipH="1">
              <a:off x="3762" y="1242"/>
              <a:ext cx="246" cy="414"/>
            </a:xfrm>
            <a:prstGeom prst="line">
              <a:avLst/>
            </a:prstGeom>
            <a:noFill/>
            <a:ln w="28575">
              <a:solidFill>
                <a:srgbClr val="336600"/>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cs typeface="Arial" panose="020B0604020202020204" pitchFamily="34" charset="0"/>
              </a:endParaRPr>
            </a:p>
          </p:txBody>
        </p:sp>
      </p:grpSp>
      <p:grpSp>
        <p:nvGrpSpPr>
          <p:cNvPr id="89" name="Group 38"/>
          <p:cNvGrpSpPr>
            <a:grpSpLocks/>
          </p:cNvGrpSpPr>
          <p:nvPr/>
        </p:nvGrpSpPr>
        <p:grpSpPr bwMode="auto">
          <a:xfrm>
            <a:off x="8707437" y="4086224"/>
            <a:ext cx="925512" cy="636588"/>
            <a:chOff x="4392" y="2792"/>
            <a:chExt cx="538" cy="401"/>
          </a:xfrm>
        </p:grpSpPr>
        <p:pic>
          <p:nvPicPr>
            <p:cNvPr id="90"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4" y="2983"/>
              <a:ext cx="5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Line 40"/>
            <p:cNvSpPr>
              <a:spLocks noChangeShapeType="1"/>
            </p:cNvSpPr>
            <p:nvPr/>
          </p:nvSpPr>
          <p:spPr bwMode="auto">
            <a:xfrm flipH="1" flipV="1">
              <a:off x="4392" y="2792"/>
              <a:ext cx="120" cy="1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pic>
        <p:nvPicPr>
          <p:cNvPr id="92"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1012" y="2252663"/>
            <a:ext cx="13319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 name="Group 42"/>
          <p:cNvGrpSpPr>
            <a:grpSpLocks/>
          </p:cNvGrpSpPr>
          <p:nvPr/>
        </p:nvGrpSpPr>
        <p:grpSpPr bwMode="auto">
          <a:xfrm>
            <a:off x="805422" y="1085850"/>
            <a:ext cx="5001653" cy="3948113"/>
            <a:chOff x="-283" y="878"/>
            <a:chExt cx="2908" cy="2487"/>
          </a:xfrm>
        </p:grpSpPr>
        <p:grpSp>
          <p:nvGrpSpPr>
            <p:cNvPr id="94" name="Group 58"/>
            <p:cNvGrpSpPr>
              <a:grpSpLocks/>
            </p:cNvGrpSpPr>
            <p:nvPr/>
          </p:nvGrpSpPr>
          <p:grpSpPr bwMode="auto">
            <a:xfrm>
              <a:off x="-283" y="878"/>
              <a:ext cx="1304" cy="1149"/>
              <a:chOff x="-754401" y="1668099"/>
              <a:chExt cx="2070099" cy="1825067"/>
            </a:xfrm>
          </p:grpSpPr>
          <p:pic>
            <p:nvPicPr>
              <p:cNvPr id="103" name="Picture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401" y="1668099"/>
                <a:ext cx="2070099" cy="18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38"/>
              <p:cNvSpPr txBox="1">
                <a:spLocks noChangeArrowheads="1"/>
              </p:cNvSpPr>
              <p:nvPr/>
            </p:nvSpPr>
            <p:spPr bwMode="auto">
              <a:xfrm>
                <a:off x="239804" y="1692845"/>
                <a:ext cx="863996" cy="30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u="sng">
                    <a:solidFill>
                      <a:schemeClr val="accent4"/>
                    </a:solidFill>
                    <a:latin typeface="+mn-lt"/>
                  </a:rPr>
                  <a:t>Resources</a:t>
                </a:r>
              </a:p>
            </p:txBody>
          </p:sp>
        </p:grpSp>
        <p:grpSp>
          <p:nvGrpSpPr>
            <p:cNvPr id="95" name="Group 59"/>
            <p:cNvGrpSpPr>
              <a:grpSpLocks/>
            </p:cNvGrpSpPr>
            <p:nvPr/>
          </p:nvGrpSpPr>
          <p:grpSpPr bwMode="auto">
            <a:xfrm>
              <a:off x="312" y="2733"/>
              <a:ext cx="1342" cy="632"/>
              <a:chOff x="177800" y="5519342"/>
              <a:chExt cx="2129885" cy="1002339"/>
            </a:xfrm>
          </p:grpSpPr>
          <p:pic>
            <p:nvPicPr>
              <p:cNvPr id="101" name="Picture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7800" y="5519342"/>
                <a:ext cx="2129885" cy="100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 Box 38"/>
              <p:cNvSpPr txBox="1">
                <a:spLocks noChangeArrowheads="1"/>
              </p:cNvSpPr>
              <p:nvPr/>
            </p:nvSpPr>
            <p:spPr bwMode="auto">
              <a:xfrm>
                <a:off x="250806" y="5546430"/>
                <a:ext cx="1584786" cy="3074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u="sng">
                    <a:solidFill>
                      <a:schemeClr val="accent4"/>
                    </a:solidFill>
                    <a:latin typeface="+mn-lt"/>
                  </a:rPr>
                  <a:t>Emissions and waste</a:t>
                </a:r>
              </a:p>
            </p:txBody>
          </p:sp>
        </p:grpSp>
        <p:sp>
          <p:nvSpPr>
            <p:cNvPr id="96" name="Line 49"/>
            <p:cNvSpPr>
              <a:spLocks noChangeShapeType="1"/>
            </p:cNvSpPr>
            <p:nvPr/>
          </p:nvSpPr>
          <p:spPr bwMode="auto">
            <a:xfrm>
              <a:off x="1736" y="2112"/>
              <a:ext cx="136" cy="20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GB">
                <a:cs typeface="Arial" panose="020B0604020202020204" pitchFamily="34" charset="0"/>
              </a:endParaRPr>
            </a:p>
          </p:txBody>
        </p:sp>
        <p:grpSp>
          <p:nvGrpSpPr>
            <p:cNvPr id="97" name="Group 50"/>
            <p:cNvGrpSpPr>
              <a:grpSpLocks/>
            </p:cNvGrpSpPr>
            <p:nvPr/>
          </p:nvGrpSpPr>
          <p:grpSpPr bwMode="auto">
            <a:xfrm>
              <a:off x="2079" y="1691"/>
              <a:ext cx="546" cy="1166"/>
              <a:chOff x="1847" y="1859"/>
              <a:chExt cx="546" cy="1166"/>
            </a:xfrm>
          </p:grpSpPr>
          <p:pic>
            <p:nvPicPr>
              <p:cNvPr id="99"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 y="1859"/>
                <a:ext cx="54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1" y="2719"/>
                <a:ext cx="42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8" y="1855"/>
              <a:ext cx="61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02DE1D4D-0D6E-4125-918A-E1E6A71D7082}"/>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1659374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left)">
                                      <p:cBhvr>
                                        <p:cTn id="12" dur="500"/>
                                        <p:tgtEl>
                                          <p:spTgt spid="93"/>
                                        </p:tgtEl>
                                      </p:cBhvr>
                                    </p:animEffec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up)">
                                      <p:cBhvr>
                                        <p:cTn id="32"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wipe(right)">
                                      <p:cBhvr>
                                        <p:cTn id="42"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up)">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down)">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down)">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500"/>
                                        <p:tgtEl>
                                          <p:spTgt spid="8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up)">
                                      <p:cBhvr>
                                        <p:cTn id="7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4858543" y="2559327"/>
            <a:ext cx="188913" cy="371475"/>
          </a:xfrm>
          <a:prstGeom prst="roundRect">
            <a:avLst>
              <a:gd name="adj" fmla="val 3449"/>
            </a:avLst>
          </a:prstGeom>
          <a:solidFill>
            <a:srgbClr val="EBFFFF">
              <a:alpha val="50195"/>
            </a:srgbClr>
          </a:solidFill>
          <a:ln w="19050">
            <a:solidFill>
              <a:srgbClr val="008000"/>
            </a:solidFill>
            <a:round/>
            <a:headEnd/>
            <a:tailEnd/>
          </a:ln>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6147" name="Text Box 3"/>
          <p:cNvSpPr txBox="1">
            <a:spLocks noChangeArrowheads="1"/>
          </p:cNvSpPr>
          <p:nvPr/>
        </p:nvSpPr>
        <p:spPr bwMode="auto">
          <a:xfrm>
            <a:off x="4800600" y="789296"/>
            <a:ext cx="3440104" cy="3836504"/>
          </a:xfrm>
          <a:prstGeom prst="rect">
            <a:avLst/>
          </a:prstGeom>
          <a:solidFill>
            <a:schemeClr val="bg2">
              <a:lumMod val="95000"/>
            </a:schemeClr>
          </a:solidFill>
          <a:ln w="9525">
            <a:solidFill>
              <a:schemeClr val="accent1"/>
            </a:solidFill>
            <a:miter lim="800000"/>
            <a:headEnd/>
            <a:tailEnd/>
          </a:ln>
        </p:spPr>
        <p:txBody>
          <a:bodyPr anchor="ctr" anchorCtr="0">
            <a:noAutofit/>
          </a:bodyPr>
          <a:lstStyle>
            <a:lvl1pPr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095500" algn="l"/>
                <a:tab pos="2667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095500" algn="l"/>
                <a:tab pos="2667000" algn="l"/>
              </a:tabLst>
              <a:defRPr>
                <a:solidFill>
                  <a:schemeClr val="tx1"/>
                </a:solidFill>
                <a:latin typeface="Arial" panose="020B0604020202020204" pitchFamily="34" charset="0"/>
                <a:cs typeface="Arial" panose="020B0604020202020204" pitchFamily="34" charset="0"/>
              </a:defRPr>
            </a:lvl9pPr>
          </a:lstStyle>
          <a:p>
            <a:pPr>
              <a:spcAft>
                <a:spcPct val="50000"/>
              </a:spcAft>
            </a:pPr>
            <a:r>
              <a:rPr lang="en-GB" sz="2000" b="1">
                <a:latin typeface="+mn-lt"/>
              </a:rPr>
              <a:t>          Typical LCA output</a:t>
            </a:r>
            <a:endParaRPr lang="en-GB" sz="2000">
              <a:latin typeface="+mn-lt"/>
            </a:endParaRPr>
          </a:p>
          <a:p>
            <a:pPr>
              <a:buClr>
                <a:schemeClr val="tx1"/>
              </a:buClr>
              <a:buSzPct val="120000"/>
            </a:pPr>
            <a:r>
              <a:rPr lang="en-GB" b="1" i="1">
                <a:solidFill>
                  <a:srgbClr val="CC0000"/>
                </a:solidFill>
                <a:latin typeface="+mn-lt"/>
              </a:rPr>
              <a:t> </a:t>
            </a:r>
            <a:r>
              <a:rPr lang="en-GB" b="1" i="1">
                <a:latin typeface="+mn-lt"/>
              </a:rPr>
              <a:t>Aluminum cans, per 1000 units</a:t>
            </a:r>
          </a:p>
          <a:p>
            <a:pPr>
              <a:buClr>
                <a:schemeClr val="tx1"/>
              </a:buClr>
              <a:buSzPct val="120000"/>
              <a:buFontTx/>
              <a:buChar char="•"/>
            </a:pPr>
            <a:r>
              <a:rPr lang="en-GB" sz="1400" b="1" i="1">
                <a:latin typeface="+mn-lt"/>
              </a:rPr>
              <a:t>  Bauxite	59	kg</a:t>
            </a:r>
          </a:p>
          <a:p>
            <a:pPr>
              <a:buClr>
                <a:schemeClr val="tx1"/>
              </a:buClr>
              <a:buSzPct val="120000"/>
              <a:buFontTx/>
              <a:buChar char="•"/>
            </a:pPr>
            <a:r>
              <a:rPr lang="en-GB" sz="1400" b="1" i="1">
                <a:latin typeface="+mn-lt"/>
              </a:rPr>
              <a:t>  Oil fuels	148	MJ</a:t>
            </a:r>
          </a:p>
          <a:p>
            <a:pPr>
              <a:buClr>
                <a:schemeClr val="tx1"/>
              </a:buClr>
              <a:buSzPct val="120000"/>
              <a:buFontTx/>
              <a:buChar char="•"/>
            </a:pPr>
            <a:r>
              <a:rPr lang="en-GB" sz="1400" b="1" i="1">
                <a:latin typeface="+mn-lt"/>
              </a:rPr>
              <a:t>  Electricity	1572 	MJ</a:t>
            </a:r>
          </a:p>
          <a:p>
            <a:pPr>
              <a:buClr>
                <a:schemeClr val="tx1"/>
              </a:buClr>
              <a:buSzPct val="120000"/>
              <a:buFontTx/>
              <a:buChar char="•"/>
            </a:pPr>
            <a:r>
              <a:rPr lang="en-GB" sz="1400" b="1" i="1">
                <a:latin typeface="+mn-lt"/>
              </a:rPr>
              <a:t>  Energy in feedstock	512  	MJ</a:t>
            </a:r>
          </a:p>
          <a:p>
            <a:pPr>
              <a:buClr>
                <a:schemeClr val="tx1"/>
              </a:buClr>
              <a:buSzPct val="120000"/>
              <a:buFontTx/>
              <a:buChar char="•"/>
            </a:pPr>
            <a:r>
              <a:rPr lang="en-GB" sz="1400" b="1" i="1">
                <a:latin typeface="+mn-lt"/>
              </a:rPr>
              <a:t>  Water use	1149	kg</a:t>
            </a:r>
          </a:p>
          <a:p>
            <a:pPr>
              <a:buClr>
                <a:schemeClr val="tx1"/>
              </a:buClr>
              <a:buSzPct val="120000"/>
              <a:buFontTx/>
              <a:buChar char="•"/>
            </a:pPr>
            <a:r>
              <a:rPr lang="en-GB" sz="1400" b="1" i="1">
                <a:latin typeface="+mn-lt"/>
              </a:rPr>
              <a:t>  Emissions: CO</a:t>
            </a:r>
            <a:r>
              <a:rPr lang="en-GB" sz="1400" b="1" i="1" baseline="-25000">
                <a:latin typeface="+mn-lt"/>
              </a:rPr>
              <a:t>2	</a:t>
            </a:r>
            <a:r>
              <a:rPr lang="en-GB" sz="1400" b="1" i="1">
                <a:latin typeface="+mn-lt"/>
              </a:rPr>
              <a:t>211</a:t>
            </a:r>
            <a:r>
              <a:rPr lang="en-GB" sz="1400" b="1" i="1" baseline="-25000">
                <a:latin typeface="+mn-lt"/>
              </a:rPr>
              <a:t>	</a:t>
            </a:r>
            <a:r>
              <a:rPr lang="en-GB" sz="1400" b="1" i="1">
                <a:latin typeface="+mn-lt"/>
              </a:rPr>
              <a:t>kg</a:t>
            </a:r>
            <a:endParaRPr lang="en-GB" sz="1400" b="1" i="1" baseline="-25000">
              <a:latin typeface="+mn-lt"/>
            </a:endParaRPr>
          </a:p>
          <a:p>
            <a:pPr>
              <a:buClr>
                <a:schemeClr val="tx1"/>
              </a:buClr>
              <a:buSzPct val="120000"/>
              <a:buFontTx/>
              <a:buChar char="•"/>
            </a:pPr>
            <a:r>
              <a:rPr lang="en-GB" sz="1400" b="1" i="1">
                <a:latin typeface="+mn-lt"/>
              </a:rPr>
              <a:t>  Emissions: CO	0.2	kg</a:t>
            </a:r>
          </a:p>
          <a:p>
            <a:pPr>
              <a:buClr>
                <a:schemeClr val="tx1"/>
              </a:buClr>
              <a:buSzPct val="120000"/>
              <a:buFontTx/>
              <a:buChar char="•"/>
            </a:pPr>
            <a:r>
              <a:rPr lang="en-GB" sz="1400" b="1" i="1">
                <a:latin typeface="+mn-lt"/>
              </a:rPr>
              <a:t>  Emissions: NO</a:t>
            </a:r>
            <a:r>
              <a:rPr lang="en-GB" sz="1400" b="1" i="1" baseline="-25000">
                <a:latin typeface="+mn-lt"/>
              </a:rPr>
              <a:t>x</a:t>
            </a:r>
            <a:r>
              <a:rPr lang="en-GB" sz="1400" b="1" i="1">
                <a:latin typeface="+mn-lt"/>
              </a:rPr>
              <a:t> 	1.1	kg</a:t>
            </a:r>
          </a:p>
          <a:p>
            <a:pPr>
              <a:buClr>
                <a:schemeClr val="tx1"/>
              </a:buClr>
              <a:buSzPct val="120000"/>
              <a:buFontTx/>
              <a:buChar char="•"/>
            </a:pPr>
            <a:r>
              <a:rPr lang="en-GB" sz="1400" b="1" i="1">
                <a:latin typeface="+mn-lt"/>
              </a:rPr>
              <a:t>  Emissions: SO</a:t>
            </a:r>
            <a:r>
              <a:rPr lang="en-GB" sz="1400" b="1" i="1" baseline="-25000">
                <a:latin typeface="+mn-lt"/>
              </a:rPr>
              <a:t>x</a:t>
            </a:r>
            <a:r>
              <a:rPr lang="en-GB" sz="1400" b="1" i="1">
                <a:latin typeface="+mn-lt"/>
              </a:rPr>
              <a:t> 	1.8	kg</a:t>
            </a:r>
          </a:p>
          <a:p>
            <a:pPr>
              <a:buClr>
                <a:schemeClr val="tx1"/>
              </a:buClr>
              <a:buSzPct val="120000"/>
              <a:buFontTx/>
              <a:buChar char="•"/>
            </a:pPr>
            <a:r>
              <a:rPr lang="en-GB" sz="1400" b="1" i="1">
                <a:latin typeface="+mn-lt"/>
              </a:rPr>
              <a:t>  Particulates	2.47	kg</a:t>
            </a:r>
          </a:p>
          <a:p>
            <a:pPr>
              <a:buClr>
                <a:schemeClr val="tx1"/>
              </a:buClr>
              <a:buSzPct val="120000"/>
              <a:buFontTx/>
              <a:buChar char="•"/>
            </a:pPr>
            <a:r>
              <a:rPr lang="en-GB" sz="1400" b="1" i="1">
                <a:latin typeface="+mn-lt"/>
              </a:rPr>
              <a:t> Ozone depletion potential     0.2 X 10</a:t>
            </a:r>
            <a:r>
              <a:rPr lang="en-GB" sz="1400" b="1" i="1" baseline="30000">
                <a:latin typeface="+mn-lt"/>
              </a:rPr>
              <a:t>-9</a:t>
            </a:r>
            <a:endParaRPr lang="en-GB" sz="1400" b="1" i="1">
              <a:latin typeface="+mn-lt"/>
            </a:endParaRPr>
          </a:p>
          <a:p>
            <a:pPr>
              <a:buClr>
                <a:schemeClr val="tx1"/>
              </a:buClr>
              <a:buSzPct val="120000"/>
              <a:buFontTx/>
              <a:buChar char="•"/>
            </a:pPr>
            <a:r>
              <a:rPr lang="en-GB" sz="1400" b="1" i="1">
                <a:latin typeface="+mn-lt"/>
              </a:rPr>
              <a:t> Global warming potential     1.1 X 10</a:t>
            </a:r>
            <a:r>
              <a:rPr lang="en-GB" sz="1400" b="1" i="1" baseline="30000">
                <a:latin typeface="+mn-lt"/>
              </a:rPr>
              <a:t>-9</a:t>
            </a:r>
            <a:endParaRPr lang="en-GB" sz="1400" b="1" i="1">
              <a:latin typeface="+mn-lt"/>
            </a:endParaRPr>
          </a:p>
          <a:p>
            <a:pPr>
              <a:buClr>
                <a:schemeClr val="tx1"/>
              </a:buClr>
              <a:buSzPct val="120000"/>
              <a:buFontTx/>
              <a:buChar char="•"/>
            </a:pPr>
            <a:r>
              <a:rPr lang="en-GB" sz="1400" b="1" i="1">
                <a:latin typeface="+mn-lt"/>
              </a:rPr>
              <a:t> Acidification potential          0.8 X 10</a:t>
            </a:r>
            <a:r>
              <a:rPr lang="en-GB" sz="1400" b="1" i="1" baseline="30000">
                <a:latin typeface="+mn-lt"/>
              </a:rPr>
              <a:t>-9</a:t>
            </a:r>
            <a:endParaRPr lang="en-GB" sz="1400" b="1" i="1">
              <a:latin typeface="+mn-lt"/>
            </a:endParaRPr>
          </a:p>
          <a:p>
            <a:pPr>
              <a:buClr>
                <a:schemeClr val="tx1"/>
              </a:buClr>
              <a:buSzPct val="120000"/>
              <a:buFontTx/>
              <a:buChar char="•"/>
            </a:pPr>
            <a:r>
              <a:rPr lang="en-GB" sz="1400" b="1" i="1">
                <a:latin typeface="+mn-lt"/>
              </a:rPr>
              <a:t> Human toxicity potential      0.3 X 10</a:t>
            </a:r>
            <a:r>
              <a:rPr lang="en-GB" sz="1400" b="1" i="1" baseline="30000">
                <a:latin typeface="+mn-lt"/>
              </a:rPr>
              <a:t>-9</a:t>
            </a:r>
            <a:endParaRPr lang="en-GB" sz="1400" b="1" i="1">
              <a:latin typeface="+mn-lt"/>
            </a:endParaRPr>
          </a:p>
        </p:txBody>
      </p:sp>
      <p:sp>
        <p:nvSpPr>
          <p:cNvPr id="6148" name="Rectangle 4"/>
          <p:cNvSpPr>
            <a:spLocks noGrp="1" noChangeArrowheads="1"/>
          </p:cNvSpPr>
          <p:nvPr>
            <p:ph type="title"/>
          </p:nvPr>
        </p:nvSpPr>
        <p:spPr>
          <a:xfrm>
            <a:off x="609601" y="144763"/>
            <a:ext cx="10972799" cy="845837"/>
          </a:xfrm>
          <a:ln w="9525"/>
        </p:spPr>
        <p:txBody>
          <a:bodyPr>
            <a:noAutofit/>
          </a:bodyPr>
          <a:lstStyle/>
          <a:p>
            <a:r>
              <a:rPr lang="en-US">
                <a:latin typeface="+mn-lt"/>
              </a:rPr>
              <a:t>Life cycle assessment (LCA) </a:t>
            </a:r>
          </a:p>
        </p:txBody>
      </p:sp>
      <p:sp>
        <p:nvSpPr>
          <p:cNvPr id="735240" name="Text Box 8"/>
          <p:cNvSpPr txBox="1">
            <a:spLocks noChangeArrowheads="1"/>
          </p:cNvSpPr>
          <p:nvPr/>
        </p:nvSpPr>
        <p:spPr bwMode="auto">
          <a:xfrm>
            <a:off x="1968255" y="5079421"/>
            <a:ext cx="830842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110000"/>
              <a:buFont typeface="Wingdings" panose="05000000000000000000" pitchFamily="2" charset="2"/>
              <a:buChar char="§"/>
            </a:pPr>
            <a:r>
              <a:rPr lang="en-GB" dirty="0">
                <a:latin typeface="+mn-lt"/>
              </a:rPr>
              <a:t>Full LCA is </a:t>
            </a:r>
            <a:r>
              <a:rPr lang="en-GB" b="1" i="1" dirty="0">
                <a:latin typeface="+mn-lt"/>
              </a:rPr>
              <a:t>expensive</a:t>
            </a:r>
            <a:r>
              <a:rPr lang="en-GB" dirty="0">
                <a:latin typeface="+mn-lt"/>
              </a:rPr>
              <a:t>, and requires great </a:t>
            </a:r>
            <a:r>
              <a:rPr lang="en-GB" b="1" i="1" dirty="0">
                <a:latin typeface="+mn-lt"/>
              </a:rPr>
              <a:t>detail and experience </a:t>
            </a:r>
            <a:r>
              <a:rPr lang="en-GB" dirty="0">
                <a:latin typeface="+mn-lt"/>
              </a:rPr>
              <a:t>– and even then is subject to uncertainty</a:t>
            </a:r>
            <a:endParaRPr lang="en-GB" sz="1600" b="1" i="1" dirty="0">
              <a:latin typeface="+mn-lt"/>
            </a:endParaRPr>
          </a:p>
        </p:txBody>
      </p:sp>
      <p:sp>
        <p:nvSpPr>
          <p:cNvPr id="735241" name="Text Box 9"/>
          <p:cNvSpPr txBox="1">
            <a:spLocks noChangeArrowheads="1"/>
          </p:cNvSpPr>
          <p:nvPr/>
        </p:nvSpPr>
        <p:spPr bwMode="auto">
          <a:xfrm>
            <a:off x="1968255" y="5752872"/>
            <a:ext cx="736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110000"/>
              <a:buFont typeface="Wingdings" panose="05000000000000000000" pitchFamily="2" charset="2"/>
              <a:buChar char="§"/>
            </a:pPr>
            <a:r>
              <a:rPr lang="en-GB" dirty="0">
                <a:latin typeface="+mn-lt"/>
              </a:rPr>
              <a:t>How can a designer use these data?</a:t>
            </a:r>
            <a:endParaRPr lang="en-GB" sz="1600" b="1" i="1" dirty="0">
              <a:latin typeface="+mn-lt"/>
            </a:endParaRPr>
          </a:p>
        </p:txBody>
      </p:sp>
      <p:sp>
        <p:nvSpPr>
          <p:cNvPr id="6151" name="Rectangle 21"/>
          <p:cNvSpPr>
            <a:spLocks noChangeArrowheads="1"/>
          </p:cNvSpPr>
          <p:nvPr/>
        </p:nvSpPr>
        <p:spPr bwMode="auto">
          <a:xfrm>
            <a:off x="1948032" y="738532"/>
            <a:ext cx="20193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
              </a:spcBef>
              <a:spcAft>
                <a:spcPct val="5000"/>
              </a:spcAft>
              <a:buClr>
                <a:srgbClr val="009B9B"/>
              </a:buClr>
              <a:buSzPct val="80000"/>
              <a:buFont typeface="Wingdings" panose="05000000000000000000" pitchFamily="2" charset="2"/>
              <a:buNone/>
            </a:pPr>
            <a:r>
              <a:rPr lang="en-GB" b="1">
                <a:latin typeface="+mn-lt"/>
              </a:rPr>
              <a:t>ISO 14040 series</a:t>
            </a:r>
          </a:p>
          <a:p>
            <a:pPr>
              <a:spcBef>
                <a:spcPct val="5000"/>
              </a:spcBef>
              <a:spcAft>
                <a:spcPct val="5000"/>
              </a:spcAft>
              <a:buClr>
                <a:srgbClr val="009B9B"/>
              </a:buClr>
              <a:buSzPct val="80000"/>
              <a:buFont typeface="Wingdings" panose="05000000000000000000" pitchFamily="2" charset="2"/>
              <a:buNone/>
            </a:pPr>
            <a:r>
              <a:rPr lang="en-GB" b="1">
                <a:latin typeface="+mn-lt"/>
              </a:rPr>
              <a:t>PAS 2050</a:t>
            </a:r>
          </a:p>
        </p:txBody>
      </p:sp>
      <p:grpSp>
        <p:nvGrpSpPr>
          <p:cNvPr id="3" name="Group 28"/>
          <p:cNvGrpSpPr>
            <a:grpSpLocks/>
          </p:cNvGrpSpPr>
          <p:nvPr/>
        </p:nvGrpSpPr>
        <p:grpSpPr bwMode="auto">
          <a:xfrm>
            <a:off x="3004342" y="1591847"/>
            <a:ext cx="1703388" cy="993865"/>
            <a:chOff x="842" y="1016"/>
            <a:chExt cx="990" cy="664"/>
          </a:xfrm>
        </p:grpSpPr>
        <p:sp>
          <p:nvSpPr>
            <p:cNvPr id="6160" name="Text Box 14"/>
            <p:cNvSpPr txBox="1">
              <a:spLocks noChangeArrowheads="1"/>
            </p:cNvSpPr>
            <p:nvPr/>
          </p:nvSpPr>
          <p:spPr bwMode="auto">
            <a:xfrm>
              <a:off x="842" y="1158"/>
              <a:ext cx="85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dirty="0">
                  <a:latin typeface="+mn-lt"/>
                </a:rPr>
                <a:t>Resource </a:t>
              </a:r>
            </a:p>
            <a:p>
              <a:pPr algn="r">
                <a:buClr>
                  <a:srgbClr val="009B9B"/>
                </a:buClr>
                <a:buSzPct val="80000"/>
                <a:buFont typeface="Wingdings" panose="05000000000000000000" pitchFamily="2" charset="2"/>
                <a:buNone/>
              </a:pPr>
              <a:r>
                <a:rPr lang="en-GB" sz="1600" b="1" i="1" dirty="0">
                  <a:latin typeface="+mn-lt"/>
                </a:rPr>
                <a:t>consumption</a:t>
              </a:r>
            </a:p>
          </p:txBody>
        </p:sp>
        <p:sp>
          <p:nvSpPr>
            <p:cNvPr id="6161" name="AutoShape 25"/>
            <p:cNvSpPr>
              <a:spLocks/>
            </p:cNvSpPr>
            <p:nvPr/>
          </p:nvSpPr>
          <p:spPr bwMode="auto">
            <a:xfrm>
              <a:off x="1752" y="1016"/>
              <a:ext cx="80" cy="664"/>
            </a:xfrm>
            <a:prstGeom prst="leftBrace">
              <a:avLst>
                <a:gd name="adj1" fmla="val 69167"/>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4" name="Group 29"/>
          <p:cNvGrpSpPr>
            <a:grpSpLocks/>
          </p:cNvGrpSpPr>
          <p:nvPr/>
        </p:nvGrpSpPr>
        <p:grpSpPr bwMode="auto">
          <a:xfrm>
            <a:off x="3266280" y="2688791"/>
            <a:ext cx="1441450" cy="981891"/>
            <a:chOff x="994" y="1720"/>
            <a:chExt cx="838" cy="656"/>
          </a:xfrm>
        </p:grpSpPr>
        <p:sp>
          <p:nvSpPr>
            <p:cNvPr id="6158" name="Text Box 17"/>
            <p:cNvSpPr txBox="1">
              <a:spLocks noChangeArrowheads="1"/>
            </p:cNvSpPr>
            <p:nvPr/>
          </p:nvSpPr>
          <p:spPr bwMode="auto">
            <a:xfrm>
              <a:off x="994" y="1846"/>
              <a:ext cx="7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a:latin typeface="+mn-lt"/>
                </a:rPr>
                <a:t>Emissions</a:t>
              </a:r>
            </a:p>
            <a:p>
              <a:pPr algn="r">
                <a:buClr>
                  <a:srgbClr val="009B9B"/>
                </a:buClr>
                <a:buSzPct val="80000"/>
                <a:buFont typeface="Wingdings" panose="05000000000000000000" pitchFamily="2" charset="2"/>
                <a:buNone/>
              </a:pPr>
              <a:r>
                <a:rPr lang="en-GB" sz="1600" b="1" i="1">
                  <a:latin typeface="+mn-lt"/>
                </a:rPr>
                <a:t>inventory</a:t>
              </a:r>
            </a:p>
          </p:txBody>
        </p:sp>
        <p:sp>
          <p:nvSpPr>
            <p:cNvPr id="6159" name="AutoShape 26"/>
            <p:cNvSpPr>
              <a:spLocks/>
            </p:cNvSpPr>
            <p:nvPr/>
          </p:nvSpPr>
          <p:spPr bwMode="auto">
            <a:xfrm>
              <a:off x="1752" y="1720"/>
              <a:ext cx="80" cy="656"/>
            </a:xfrm>
            <a:prstGeom prst="leftBrace">
              <a:avLst>
                <a:gd name="adj1" fmla="val 68333"/>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5" name="Group 30"/>
          <p:cNvGrpSpPr>
            <a:grpSpLocks/>
          </p:cNvGrpSpPr>
          <p:nvPr/>
        </p:nvGrpSpPr>
        <p:grpSpPr bwMode="auto">
          <a:xfrm>
            <a:off x="3118642" y="3784350"/>
            <a:ext cx="1589088" cy="838200"/>
            <a:chOff x="908" y="2416"/>
            <a:chExt cx="924" cy="560"/>
          </a:xfrm>
        </p:grpSpPr>
        <p:sp>
          <p:nvSpPr>
            <p:cNvPr id="6156" name="Text Box 20"/>
            <p:cNvSpPr txBox="1">
              <a:spLocks noChangeArrowheads="1"/>
            </p:cNvSpPr>
            <p:nvPr/>
          </p:nvSpPr>
          <p:spPr bwMode="auto">
            <a:xfrm>
              <a:off x="908" y="2475"/>
              <a:ext cx="7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009B9B"/>
                </a:buClr>
                <a:buSzPct val="80000"/>
                <a:buFont typeface="Wingdings" panose="05000000000000000000" pitchFamily="2" charset="2"/>
                <a:buNone/>
              </a:pPr>
              <a:r>
                <a:rPr lang="en-GB" sz="1600" b="1" i="1" dirty="0">
                  <a:latin typeface="+mn-lt"/>
                </a:rPr>
                <a:t>Impact</a:t>
              </a:r>
            </a:p>
            <a:p>
              <a:pPr algn="r">
                <a:buClr>
                  <a:srgbClr val="009B9B"/>
                </a:buClr>
                <a:buSzPct val="80000"/>
                <a:buFont typeface="Wingdings" panose="05000000000000000000" pitchFamily="2" charset="2"/>
                <a:buNone/>
              </a:pPr>
              <a:r>
                <a:rPr lang="en-GB" sz="1600" b="1" i="1" dirty="0">
                  <a:latin typeface="+mn-lt"/>
                </a:rPr>
                <a:t>assessment</a:t>
              </a:r>
            </a:p>
          </p:txBody>
        </p:sp>
        <p:sp>
          <p:nvSpPr>
            <p:cNvPr id="6157" name="AutoShape 27"/>
            <p:cNvSpPr>
              <a:spLocks/>
            </p:cNvSpPr>
            <p:nvPr/>
          </p:nvSpPr>
          <p:spPr bwMode="auto">
            <a:xfrm>
              <a:off x="1752" y="2416"/>
              <a:ext cx="80" cy="560"/>
            </a:xfrm>
            <a:prstGeom prst="leftBrace">
              <a:avLst>
                <a:gd name="adj1" fmla="val 58333"/>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sp>
        <p:nvSpPr>
          <p:cNvPr id="2" name="Slide Number Placeholder 1">
            <a:extLst>
              <a:ext uri="{FF2B5EF4-FFF2-40B4-BE49-F238E27FC236}">
                <a16:creationId xmlns:a16="http://schemas.microsoft.com/office/drawing/2014/main" id="{D072F4C0-26D7-4C13-A928-CC9DA04527DA}"/>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1472512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52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5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40" grpId="0"/>
      <p:bldP spid="7352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2"/>
          <p:cNvSpPr>
            <a:spLocks noChangeArrowheads="1"/>
          </p:cNvSpPr>
          <p:nvPr/>
        </p:nvSpPr>
        <p:spPr bwMode="auto">
          <a:xfrm>
            <a:off x="5064126" y="2260600"/>
            <a:ext cx="2119313" cy="2235200"/>
          </a:xfrm>
          <a:prstGeom prst="roundRect">
            <a:avLst>
              <a:gd name="adj" fmla="val 4301"/>
            </a:avLst>
          </a:prstGeom>
          <a:solidFill>
            <a:schemeClr val="tx2">
              <a:lumMod val="20000"/>
              <a:lumOff val="80000"/>
            </a:schemeClr>
          </a:solidFill>
          <a:ln w="2857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7171" name="Rectangle 2"/>
          <p:cNvSpPr>
            <a:spLocks noGrp="1" noChangeArrowheads="1"/>
          </p:cNvSpPr>
          <p:nvPr>
            <p:ph type="title"/>
          </p:nvPr>
        </p:nvSpPr>
        <p:spPr>
          <a:ln w="9525"/>
        </p:spPr>
        <p:txBody>
          <a:bodyPr/>
          <a:lstStyle/>
          <a:p>
            <a:r>
              <a:rPr lang="en-GB">
                <a:latin typeface="+mn-lt"/>
              </a:rPr>
              <a:t>Design guidance </a:t>
            </a:r>
            <a:r>
              <a:rPr lang="en-GB" i="1">
                <a:latin typeface="+mn-lt"/>
              </a:rPr>
              <a:t>vs</a:t>
            </a:r>
            <a:r>
              <a:rPr lang="en-GB">
                <a:latin typeface="+mn-lt"/>
              </a:rPr>
              <a:t> product assessment</a:t>
            </a:r>
          </a:p>
        </p:txBody>
      </p:sp>
      <p:grpSp>
        <p:nvGrpSpPr>
          <p:cNvPr id="7172" name="Group 4"/>
          <p:cNvGrpSpPr>
            <a:grpSpLocks/>
          </p:cNvGrpSpPr>
          <p:nvPr/>
        </p:nvGrpSpPr>
        <p:grpSpPr bwMode="auto">
          <a:xfrm>
            <a:off x="4872038" y="2000001"/>
            <a:ext cx="2508250" cy="3225800"/>
            <a:chOff x="2152" y="1494"/>
            <a:chExt cx="1458" cy="2032"/>
          </a:xfrm>
        </p:grpSpPr>
        <p:sp>
          <p:nvSpPr>
            <p:cNvPr id="7199" name="AutoShape 5"/>
            <p:cNvSpPr>
              <a:spLocks noChangeArrowheads="1"/>
            </p:cNvSpPr>
            <p:nvPr/>
          </p:nvSpPr>
          <p:spPr bwMode="auto">
            <a:xfrm>
              <a:off x="2152" y="3270"/>
              <a:ext cx="1458" cy="25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Product specification</a:t>
              </a:r>
              <a:endParaRPr lang="en-GB" sz="2000">
                <a:latin typeface="+mn-lt"/>
              </a:endParaRPr>
            </a:p>
          </p:txBody>
        </p:sp>
        <p:sp>
          <p:nvSpPr>
            <p:cNvPr id="7200" name="Line 6"/>
            <p:cNvSpPr>
              <a:spLocks noChangeShapeType="1"/>
            </p:cNvSpPr>
            <p:nvPr/>
          </p:nvSpPr>
          <p:spPr bwMode="auto">
            <a:xfrm>
              <a:off x="2880" y="1494"/>
              <a:ext cx="0" cy="177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sp>
        <p:nvSpPr>
          <p:cNvPr id="619527" name="AutoShape 7"/>
          <p:cNvSpPr>
            <a:spLocks noChangeArrowheads="1"/>
          </p:cNvSpPr>
          <p:nvPr/>
        </p:nvSpPr>
        <p:spPr bwMode="auto">
          <a:xfrm>
            <a:off x="5264150" y="24511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Concept</a:t>
            </a:r>
            <a:endParaRPr lang="en-GB" sz="1600" b="1">
              <a:effectLst>
                <a:outerShdw blurRad="38100" dist="38100" dir="2700000" algn="tl">
                  <a:srgbClr val="C0C0C0"/>
                </a:outerShdw>
              </a:effectLst>
              <a:cs typeface="Arial" charset="0"/>
            </a:endParaRPr>
          </a:p>
        </p:txBody>
      </p:sp>
      <p:sp>
        <p:nvSpPr>
          <p:cNvPr id="619528" name="AutoShape 8"/>
          <p:cNvSpPr>
            <a:spLocks noChangeArrowheads="1"/>
          </p:cNvSpPr>
          <p:nvPr/>
        </p:nvSpPr>
        <p:spPr bwMode="auto">
          <a:xfrm>
            <a:off x="5264150" y="32004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Embodiment</a:t>
            </a:r>
            <a:endParaRPr lang="en-GB" sz="1600" b="1">
              <a:effectLst>
                <a:outerShdw blurRad="38100" dist="38100" dir="2700000" algn="tl">
                  <a:srgbClr val="C0C0C0"/>
                </a:outerShdw>
              </a:effectLst>
              <a:cs typeface="Arial" charset="0"/>
            </a:endParaRPr>
          </a:p>
        </p:txBody>
      </p:sp>
      <p:sp>
        <p:nvSpPr>
          <p:cNvPr id="619529" name="AutoShape 9"/>
          <p:cNvSpPr>
            <a:spLocks noChangeArrowheads="1"/>
          </p:cNvSpPr>
          <p:nvPr/>
        </p:nvSpPr>
        <p:spPr bwMode="auto">
          <a:xfrm>
            <a:off x="5264150" y="3962400"/>
            <a:ext cx="1733550" cy="357188"/>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a:cs typeface="Arial" charset="0"/>
              </a:rPr>
              <a:t>Detail</a:t>
            </a:r>
            <a:endParaRPr lang="en-GB" sz="1600" b="1">
              <a:effectLst>
                <a:outerShdw blurRad="38100" dist="38100" dir="2700000" algn="tl">
                  <a:srgbClr val="C0C0C0"/>
                </a:outerShdw>
              </a:effectLst>
              <a:cs typeface="Arial" charset="0"/>
            </a:endParaRPr>
          </a:p>
        </p:txBody>
      </p:sp>
      <p:sp>
        <p:nvSpPr>
          <p:cNvPr id="7176" name="Line 10"/>
          <p:cNvSpPr>
            <a:spLocks noChangeShapeType="1"/>
          </p:cNvSpPr>
          <p:nvPr/>
        </p:nvSpPr>
        <p:spPr bwMode="auto">
          <a:xfrm>
            <a:off x="6130925" y="1285876"/>
            <a:ext cx="0" cy="2762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177" name="AutoShape 11"/>
          <p:cNvSpPr>
            <a:spLocks noChangeArrowheads="1"/>
          </p:cNvSpPr>
          <p:nvPr/>
        </p:nvSpPr>
        <p:spPr bwMode="auto">
          <a:xfrm>
            <a:off x="5256214" y="914400"/>
            <a:ext cx="1754187" cy="3429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Market need</a:t>
            </a:r>
            <a:endParaRPr lang="en-GB" sz="2000">
              <a:latin typeface="+mn-lt"/>
            </a:endParaRPr>
          </a:p>
        </p:txBody>
      </p:sp>
      <p:sp>
        <p:nvSpPr>
          <p:cNvPr id="7178" name="AutoShape 12"/>
          <p:cNvSpPr>
            <a:spLocks noChangeArrowheads="1"/>
          </p:cNvSpPr>
          <p:nvPr/>
        </p:nvSpPr>
        <p:spPr bwMode="auto">
          <a:xfrm>
            <a:off x="4878388" y="1600200"/>
            <a:ext cx="2508250" cy="3810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Problem statement</a:t>
            </a:r>
            <a:endParaRPr lang="en-GB" sz="2000">
              <a:latin typeface="+mn-lt"/>
            </a:endParaRPr>
          </a:p>
        </p:txBody>
      </p:sp>
      <p:sp>
        <p:nvSpPr>
          <p:cNvPr id="7179" name="Line 21"/>
          <p:cNvSpPr>
            <a:spLocks noChangeShapeType="1"/>
          </p:cNvSpPr>
          <p:nvPr/>
        </p:nvSpPr>
        <p:spPr bwMode="auto">
          <a:xfrm>
            <a:off x="6126163" y="5302251"/>
            <a:ext cx="0" cy="2762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180" name="AutoShape 22"/>
          <p:cNvSpPr>
            <a:spLocks noChangeArrowheads="1"/>
          </p:cNvSpPr>
          <p:nvPr/>
        </p:nvSpPr>
        <p:spPr bwMode="auto">
          <a:xfrm>
            <a:off x="5264150" y="5616575"/>
            <a:ext cx="1754188" cy="34290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atin typeface="+mn-lt"/>
              </a:rPr>
              <a:t>Production</a:t>
            </a:r>
            <a:endParaRPr lang="en-GB" sz="2000">
              <a:latin typeface="+mn-lt"/>
            </a:endParaRPr>
          </a:p>
        </p:txBody>
      </p:sp>
      <p:grpSp>
        <p:nvGrpSpPr>
          <p:cNvPr id="3" name="Group 35"/>
          <p:cNvGrpSpPr>
            <a:grpSpLocks/>
          </p:cNvGrpSpPr>
          <p:nvPr/>
        </p:nvGrpSpPr>
        <p:grpSpPr bwMode="auto">
          <a:xfrm>
            <a:off x="7086336" y="5279774"/>
            <a:ext cx="2293263" cy="609600"/>
            <a:chOff x="3444" y="3548"/>
            <a:chExt cx="1334" cy="384"/>
          </a:xfrm>
          <a:solidFill>
            <a:schemeClr val="accent1">
              <a:lumMod val="20000"/>
              <a:lumOff val="80000"/>
            </a:schemeClr>
          </a:solidFill>
        </p:grpSpPr>
        <p:sp>
          <p:nvSpPr>
            <p:cNvPr id="14367" name="Line 24"/>
            <p:cNvSpPr>
              <a:spLocks noChangeShapeType="1"/>
            </p:cNvSpPr>
            <p:nvPr/>
          </p:nvSpPr>
          <p:spPr bwMode="auto">
            <a:xfrm rot="16200000">
              <a:off x="3516" y="3687"/>
              <a:ext cx="99" cy="243"/>
            </a:xfrm>
            <a:prstGeom prst="line">
              <a:avLst/>
            </a:prstGeom>
            <a:grpFill/>
            <a:ln w="38100">
              <a:solidFill>
                <a:schemeClr val="accent1"/>
              </a:solidFill>
              <a:round/>
              <a:headEnd/>
              <a:tailEnd type="triangle" w="med" len="lg"/>
            </a:ln>
          </p:spPr>
          <p:txBody>
            <a:bodyPr wrap="square">
              <a:spAutoFit/>
            </a:bodyPr>
            <a:lstStyle/>
            <a:p>
              <a:pPr>
                <a:defRPr/>
              </a:pPr>
              <a:endParaRPr lang="en-GB">
                <a:ln>
                  <a:solidFill>
                    <a:srgbClr val="666633"/>
                  </a:solidFill>
                </a:ln>
                <a:cs typeface="Arial" charset="0"/>
              </a:endParaRPr>
            </a:p>
          </p:txBody>
        </p:sp>
        <p:sp>
          <p:nvSpPr>
            <p:cNvPr id="7198" name="AutoShape 25"/>
            <p:cNvSpPr>
              <a:spLocks noChangeArrowheads="1"/>
            </p:cNvSpPr>
            <p:nvPr/>
          </p:nvSpPr>
          <p:spPr bwMode="auto">
            <a:xfrm>
              <a:off x="3758" y="3548"/>
              <a:ext cx="1020" cy="384"/>
            </a:xfrm>
            <a:prstGeom prst="roundRect">
              <a:avLst>
                <a:gd name="adj" fmla="val 4167"/>
              </a:avLst>
            </a:prstGeom>
            <a:grpFill/>
            <a:ln w="19050">
              <a:solidFill>
                <a:schemeClr val="accent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a:latin typeface="+mn-lt"/>
                </a:rPr>
                <a:t>Life cycle </a:t>
              </a:r>
            </a:p>
            <a:p>
              <a:pPr algn="ctr"/>
              <a:r>
                <a:rPr lang="en-GB" sz="1600" b="1" i="1">
                  <a:latin typeface="+mn-lt"/>
                </a:rPr>
                <a:t>assessment</a:t>
              </a:r>
            </a:p>
          </p:txBody>
        </p:sp>
      </p:grpSp>
      <p:grpSp>
        <p:nvGrpSpPr>
          <p:cNvPr id="4" name="Group 34"/>
          <p:cNvGrpSpPr>
            <a:grpSpLocks/>
          </p:cNvGrpSpPr>
          <p:nvPr/>
        </p:nvGrpSpPr>
        <p:grpSpPr bwMode="auto">
          <a:xfrm>
            <a:off x="7265989" y="2425700"/>
            <a:ext cx="2090737" cy="1879600"/>
            <a:chOff x="3560" y="1640"/>
            <a:chExt cx="1216" cy="1184"/>
          </a:xfrm>
          <a:solidFill>
            <a:schemeClr val="accent1">
              <a:lumMod val="20000"/>
              <a:lumOff val="80000"/>
            </a:schemeClr>
          </a:solidFill>
        </p:grpSpPr>
        <p:sp>
          <p:nvSpPr>
            <p:cNvPr id="7195" name="AutoShape 27"/>
            <p:cNvSpPr>
              <a:spLocks noChangeArrowheads="1"/>
            </p:cNvSpPr>
            <p:nvPr/>
          </p:nvSpPr>
          <p:spPr bwMode="auto">
            <a:xfrm>
              <a:off x="3756" y="2042"/>
              <a:ext cx="1020" cy="384"/>
            </a:xfrm>
            <a:prstGeom prst="roundRect">
              <a:avLst>
                <a:gd name="adj" fmla="val 8333"/>
              </a:avLst>
            </a:prstGeom>
            <a:grpFill/>
            <a:ln w="19050">
              <a:solidFill>
                <a:schemeClr val="accent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a:latin typeface="+mn-lt"/>
                </a:rPr>
                <a:t>Eco Audit</a:t>
              </a:r>
            </a:p>
            <a:p>
              <a:pPr algn="ctr"/>
              <a:r>
                <a:rPr lang="en-GB" sz="1600" b="1" i="1">
                  <a:latin typeface="+mn-lt"/>
                </a:rPr>
                <a:t> ability</a:t>
              </a:r>
            </a:p>
          </p:txBody>
        </p:sp>
        <p:sp>
          <p:nvSpPr>
            <p:cNvPr id="7196" name="AutoShape 33"/>
            <p:cNvSpPr>
              <a:spLocks/>
            </p:cNvSpPr>
            <p:nvPr/>
          </p:nvSpPr>
          <p:spPr bwMode="auto">
            <a:xfrm>
              <a:off x="3560" y="1640"/>
              <a:ext cx="120" cy="1184"/>
            </a:xfrm>
            <a:prstGeom prst="rightBrace">
              <a:avLst>
                <a:gd name="adj1" fmla="val 82222"/>
                <a:gd name="adj2" fmla="val 50000"/>
              </a:avLst>
            </a:prstGeom>
            <a:solidFill>
              <a:srgbClr val="FFFFFF"/>
            </a:solidFill>
            <a:ln w="2857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nvGrpSpPr>
          <p:cNvPr id="5" name="Group 35"/>
          <p:cNvGrpSpPr>
            <a:grpSpLocks/>
          </p:cNvGrpSpPr>
          <p:nvPr/>
        </p:nvGrpSpPr>
        <p:grpSpPr bwMode="auto">
          <a:xfrm>
            <a:off x="8915400" y="2451100"/>
            <a:ext cx="1514475" cy="596900"/>
            <a:chOff x="7150101" y="2578100"/>
            <a:chExt cx="1396999" cy="596900"/>
          </a:xfrm>
        </p:grpSpPr>
        <p:sp>
          <p:nvSpPr>
            <p:cNvPr id="7193" name="TextBox 31"/>
            <p:cNvSpPr txBox="1">
              <a:spLocks noChangeArrowheads="1"/>
            </p:cNvSpPr>
            <p:nvPr/>
          </p:nvSpPr>
          <p:spPr bwMode="auto">
            <a:xfrm>
              <a:off x="7289800" y="2578100"/>
              <a:ext cx="125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400" b="1" i="1" dirty="0">
                  <a:latin typeface="+mn-lt"/>
                </a:rPr>
                <a:t>Design guidance</a:t>
              </a:r>
            </a:p>
          </p:txBody>
        </p:sp>
        <p:cxnSp>
          <p:nvCxnSpPr>
            <p:cNvPr id="7194" name="Straight Connector 33"/>
            <p:cNvCxnSpPr>
              <a:cxnSpLocks noChangeShapeType="1"/>
            </p:cNvCxnSpPr>
            <p:nvPr/>
          </p:nvCxnSpPr>
          <p:spPr bwMode="auto">
            <a:xfrm rot="10800000" flipV="1">
              <a:off x="7150101" y="2895600"/>
              <a:ext cx="345141" cy="279400"/>
            </a:xfrm>
            <a:prstGeom prst="line">
              <a:avLst/>
            </a:prstGeom>
            <a:noFill/>
            <a:ln w="19050" algn="ctr">
              <a:solidFill>
                <a:srgbClr val="7FC4BC"/>
              </a:solidFill>
              <a:round/>
              <a:headEnd/>
              <a:tailEnd/>
            </a:ln>
            <a:extLst>
              <a:ext uri="{909E8E84-426E-40DD-AFC4-6F175D3DCCD1}">
                <a14:hiddenFill xmlns:a14="http://schemas.microsoft.com/office/drawing/2010/main">
                  <a:noFill/>
                </a14:hiddenFill>
              </a:ext>
            </a:extLst>
          </p:spPr>
        </p:cxnSp>
      </p:grpSp>
      <p:grpSp>
        <p:nvGrpSpPr>
          <p:cNvPr id="6" name="Group 38"/>
          <p:cNvGrpSpPr>
            <a:grpSpLocks/>
          </p:cNvGrpSpPr>
          <p:nvPr/>
        </p:nvGrpSpPr>
        <p:grpSpPr bwMode="auto">
          <a:xfrm>
            <a:off x="9004183" y="4775200"/>
            <a:ext cx="1549519" cy="541010"/>
            <a:chOff x="7256930" y="4953000"/>
            <a:chExt cx="1429870" cy="541010"/>
          </a:xfrm>
        </p:grpSpPr>
        <p:sp>
          <p:nvSpPr>
            <p:cNvPr id="7191" name="TextBox 36"/>
            <p:cNvSpPr txBox="1">
              <a:spLocks noChangeArrowheads="1"/>
            </p:cNvSpPr>
            <p:nvPr/>
          </p:nvSpPr>
          <p:spPr bwMode="auto">
            <a:xfrm>
              <a:off x="7429500" y="4953000"/>
              <a:ext cx="125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400" b="1" i="1" dirty="0">
                  <a:latin typeface="+mn-lt"/>
                </a:rPr>
                <a:t>Product assessment</a:t>
              </a:r>
            </a:p>
          </p:txBody>
        </p:sp>
        <p:cxnSp>
          <p:nvCxnSpPr>
            <p:cNvPr id="7192" name="Straight Connector 37"/>
            <p:cNvCxnSpPr>
              <a:cxnSpLocks noChangeShapeType="1"/>
            </p:cNvCxnSpPr>
            <p:nvPr/>
          </p:nvCxnSpPr>
          <p:spPr bwMode="auto">
            <a:xfrm rot="10800000" flipV="1">
              <a:off x="7256930" y="5214610"/>
              <a:ext cx="345141" cy="279400"/>
            </a:xfrm>
            <a:prstGeom prst="line">
              <a:avLst/>
            </a:prstGeom>
            <a:noFill/>
            <a:ln w="19050" algn="ctr">
              <a:solidFill>
                <a:srgbClr val="7FC4BC"/>
              </a:solidFill>
              <a:round/>
              <a:headEnd/>
              <a:tailEnd/>
            </a:ln>
            <a:extLst>
              <a:ext uri="{909E8E84-426E-40DD-AFC4-6F175D3DCCD1}">
                <a14:hiddenFill xmlns:a14="http://schemas.microsoft.com/office/drawing/2010/main">
                  <a:noFill/>
                </a14:hiddenFill>
              </a:ext>
            </a:extLst>
          </p:spPr>
        </p:cxnSp>
      </p:grpSp>
      <p:grpSp>
        <p:nvGrpSpPr>
          <p:cNvPr id="14354" name="Group 13"/>
          <p:cNvGrpSpPr>
            <a:grpSpLocks/>
          </p:cNvGrpSpPr>
          <p:nvPr/>
        </p:nvGrpSpPr>
        <p:grpSpPr bwMode="auto">
          <a:xfrm>
            <a:off x="2312231" y="2451101"/>
            <a:ext cx="2766187" cy="1973262"/>
            <a:chOff x="662" y="1656"/>
            <a:chExt cx="1608" cy="1243"/>
          </a:xfrm>
        </p:grpSpPr>
        <p:sp>
          <p:nvSpPr>
            <p:cNvPr id="7186" name="Text Box 16"/>
            <p:cNvSpPr txBox="1">
              <a:spLocks noChangeArrowheads="1"/>
            </p:cNvSpPr>
            <p:nvPr/>
          </p:nvSpPr>
          <p:spPr bwMode="auto">
            <a:xfrm>
              <a:off x="662" y="1656"/>
              <a:ext cx="1145" cy="124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600" b="1" i="1">
                  <a:latin typeface="+mn-lt"/>
                </a:rPr>
                <a:t>Alternative schemes</a:t>
              </a:r>
              <a:endParaRPr lang="en-GB">
                <a:latin typeface="+mn-lt"/>
              </a:endParaRPr>
            </a:p>
            <a:p>
              <a:pPr algn="ctr">
                <a:spcBef>
                  <a:spcPct val="10000"/>
                </a:spcBef>
              </a:pPr>
              <a:endParaRPr lang="en-GB" sz="1600">
                <a:latin typeface="+mn-lt"/>
              </a:endParaRPr>
            </a:p>
            <a:p>
              <a:pPr algn="ctr">
                <a:spcBef>
                  <a:spcPts val="100"/>
                </a:spcBef>
              </a:pPr>
              <a:r>
                <a:rPr lang="en-GB" sz="1600" b="1" i="1">
                  <a:latin typeface="+mn-lt"/>
                </a:rPr>
                <a:t>Layout and </a:t>
              </a:r>
            </a:p>
            <a:p>
              <a:pPr algn="ctr">
                <a:spcBef>
                  <a:spcPts val="100"/>
                </a:spcBef>
              </a:pPr>
              <a:r>
                <a:rPr lang="en-GB" sz="1600" b="1" i="1">
                  <a:latin typeface="+mn-lt"/>
                </a:rPr>
                <a:t>materials</a:t>
              </a:r>
            </a:p>
            <a:p>
              <a:pPr algn="ctr">
                <a:spcBef>
                  <a:spcPct val="10000"/>
                </a:spcBef>
              </a:pPr>
              <a:endParaRPr lang="en-GB" i="1">
                <a:latin typeface="+mn-lt"/>
              </a:endParaRPr>
            </a:p>
            <a:p>
              <a:pPr algn="ctr">
                <a:spcBef>
                  <a:spcPct val="10000"/>
                </a:spcBef>
              </a:pPr>
              <a:r>
                <a:rPr lang="en-GB" sz="1600" b="1" i="1">
                  <a:latin typeface="+mn-lt"/>
                </a:rPr>
                <a:t>CAD, FE analysis, </a:t>
              </a:r>
            </a:p>
            <a:p>
              <a:pPr algn="ctr">
                <a:spcBef>
                  <a:spcPct val="10000"/>
                </a:spcBef>
              </a:pPr>
              <a:r>
                <a:rPr lang="en-GB" sz="1600" b="1" i="1">
                  <a:latin typeface="+mn-lt"/>
                </a:rPr>
                <a:t>optimization, costing</a:t>
              </a:r>
              <a:endParaRPr lang="en-GB" sz="1400" i="1">
                <a:latin typeface="+mn-lt"/>
              </a:endParaRPr>
            </a:p>
          </p:txBody>
        </p:sp>
        <p:grpSp>
          <p:nvGrpSpPr>
            <p:cNvPr id="7187" name="Group 17"/>
            <p:cNvGrpSpPr>
              <a:grpSpLocks/>
            </p:cNvGrpSpPr>
            <p:nvPr/>
          </p:nvGrpSpPr>
          <p:grpSpPr bwMode="auto">
            <a:xfrm>
              <a:off x="1838" y="1752"/>
              <a:ext cx="432" cy="952"/>
              <a:chOff x="1980" y="1856"/>
              <a:chExt cx="432" cy="952"/>
            </a:xfrm>
          </p:grpSpPr>
          <p:sp>
            <p:nvSpPr>
              <p:cNvPr id="7188" name="Line 18"/>
              <p:cNvSpPr>
                <a:spLocks noChangeShapeType="1"/>
              </p:cNvSpPr>
              <p:nvPr/>
            </p:nvSpPr>
            <p:spPr bwMode="auto">
              <a:xfrm>
                <a:off x="1980" y="1856"/>
                <a:ext cx="43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189" name="Line 19"/>
              <p:cNvSpPr>
                <a:spLocks noChangeShapeType="1"/>
              </p:cNvSpPr>
              <p:nvPr/>
            </p:nvSpPr>
            <p:spPr bwMode="auto">
              <a:xfrm>
                <a:off x="1980" y="2808"/>
                <a:ext cx="42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7190" name="Line 20"/>
              <p:cNvSpPr>
                <a:spLocks noChangeShapeType="1"/>
              </p:cNvSpPr>
              <p:nvPr/>
            </p:nvSpPr>
            <p:spPr bwMode="auto">
              <a:xfrm>
                <a:off x="1980" y="2328"/>
                <a:ext cx="42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2" name="Slide Number Placeholder 1">
            <a:extLst>
              <a:ext uri="{FF2B5EF4-FFF2-40B4-BE49-F238E27FC236}">
                <a16:creationId xmlns:a16="http://schemas.microsoft.com/office/drawing/2014/main" id="{3B62E03D-6ACE-4146-BADD-BEDCA3962494}"/>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143580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54"/>
                                        </p:tgtEl>
                                        <p:attrNameLst>
                                          <p:attrName>style.visibility</p:attrName>
                                        </p:attrNameLst>
                                      </p:cBhvr>
                                      <p:to>
                                        <p:strVal val="visible"/>
                                      </p:to>
                                    </p:set>
                                    <p:animEffect transition="in" filter="wipe(up)">
                                      <p:cBhvr>
                                        <p:cTn id="7" dur="500"/>
                                        <p:tgtEl>
                                          <p:spTgt spid="14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376590" y="796455"/>
            <a:ext cx="873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80000"/>
              <a:buFont typeface="Wingdings" panose="05000000000000000000" pitchFamily="2" charset="2"/>
              <a:buNone/>
            </a:pPr>
            <a:r>
              <a:rPr lang="en-GB" b="1">
                <a:latin typeface="+mn-lt"/>
              </a:rPr>
              <a:t>Need: </a:t>
            </a:r>
            <a:r>
              <a:rPr lang="en-GB">
                <a:latin typeface="+mn-lt"/>
              </a:rPr>
              <a:t> Fast </a:t>
            </a:r>
            <a:r>
              <a:rPr lang="en-GB" b="1">
                <a:latin typeface="+mn-lt"/>
              </a:rPr>
              <a:t>Eco Audit</a:t>
            </a:r>
            <a:r>
              <a:rPr lang="en-GB">
                <a:latin typeface="+mn-lt"/>
              </a:rPr>
              <a:t> with sufficient precision to guide decision-making</a:t>
            </a:r>
            <a:endParaRPr lang="en-GB" i="1">
              <a:latin typeface="+mn-lt"/>
            </a:endParaRPr>
          </a:p>
        </p:txBody>
      </p:sp>
      <p:sp>
        <p:nvSpPr>
          <p:cNvPr id="737286" name="Text Box 6"/>
          <p:cNvSpPr txBox="1">
            <a:spLocks noChangeArrowheads="1"/>
          </p:cNvSpPr>
          <p:nvPr/>
        </p:nvSpPr>
        <p:spPr bwMode="auto">
          <a:xfrm>
            <a:off x="1371600" y="1256533"/>
            <a:ext cx="4238625" cy="80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ct val="25000"/>
              </a:spcBef>
              <a:buClr>
                <a:schemeClr val="accent1"/>
              </a:buClr>
              <a:buSzPct val="105000"/>
              <a:buFont typeface="Wingdings" panose="05000000000000000000" pitchFamily="2" charset="2"/>
              <a:buChar char="§"/>
            </a:pPr>
            <a:r>
              <a:rPr lang="en-GB" b="1" dirty="0">
                <a:latin typeface="+mn-lt"/>
              </a:rPr>
              <a:t>  1 resource </a:t>
            </a:r>
            <a:r>
              <a:rPr lang="en-GB" dirty="0">
                <a:latin typeface="+mn-lt"/>
              </a:rPr>
              <a:t>– </a:t>
            </a:r>
            <a:r>
              <a:rPr lang="en-GB" b="1" i="1" dirty="0">
                <a:latin typeface="+mn-lt"/>
              </a:rPr>
              <a:t>energy </a:t>
            </a:r>
            <a:r>
              <a:rPr lang="en-GB" sz="1200" b="1" i="1" dirty="0">
                <a:latin typeface="+mn-lt"/>
              </a:rPr>
              <a:t>(oil equivalent)</a:t>
            </a:r>
            <a:r>
              <a:rPr lang="en-GB" sz="1200" dirty="0"/>
              <a:t> – </a:t>
            </a:r>
            <a:r>
              <a:rPr lang="en-GB" b="1" i="1" dirty="0">
                <a:latin typeface="+mn-lt"/>
              </a:rPr>
              <a:t>[MJ]</a:t>
            </a:r>
            <a:r>
              <a:rPr lang="en-GB" i="1" dirty="0">
                <a:latin typeface="+mn-lt"/>
              </a:rPr>
              <a:t>          </a:t>
            </a:r>
          </a:p>
          <a:p>
            <a:pPr>
              <a:lnSpc>
                <a:spcPct val="120000"/>
              </a:lnSpc>
              <a:spcBef>
                <a:spcPct val="25000"/>
              </a:spcBef>
              <a:buClr>
                <a:schemeClr val="accent1"/>
              </a:buClr>
              <a:buSzPct val="105000"/>
              <a:buFont typeface="Wingdings" panose="05000000000000000000" pitchFamily="2" charset="2"/>
              <a:buChar char="§"/>
            </a:pPr>
            <a:r>
              <a:rPr lang="en-GB" i="1" dirty="0">
                <a:latin typeface="+mn-lt"/>
              </a:rPr>
              <a:t>  </a:t>
            </a:r>
            <a:r>
              <a:rPr lang="en-GB" b="1" dirty="0">
                <a:latin typeface="+mn-lt"/>
              </a:rPr>
              <a:t>1 emission </a:t>
            </a:r>
            <a:r>
              <a:rPr lang="en-GB" i="1" dirty="0">
                <a:latin typeface="+mn-lt"/>
              </a:rPr>
              <a:t>– </a:t>
            </a:r>
            <a:r>
              <a:rPr lang="en-GB" b="1" i="1" dirty="0">
                <a:latin typeface="+mn-lt"/>
              </a:rPr>
              <a:t>CO</a:t>
            </a:r>
            <a:r>
              <a:rPr lang="en-GB" b="1" i="1" baseline="-25000" dirty="0">
                <a:latin typeface="+mn-lt"/>
              </a:rPr>
              <a:t>2 </a:t>
            </a:r>
            <a:r>
              <a:rPr lang="en-GB" sz="1200" b="1" i="1" dirty="0">
                <a:latin typeface="+mn-lt"/>
              </a:rPr>
              <a:t>equivalent</a:t>
            </a:r>
            <a:r>
              <a:rPr lang="en-GB" sz="1200" dirty="0"/>
              <a:t> – </a:t>
            </a:r>
            <a:r>
              <a:rPr lang="en-GB" b="1" i="1" dirty="0">
                <a:latin typeface="+mn-lt"/>
              </a:rPr>
              <a:t>[kg]</a:t>
            </a:r>
            <a:endParaRPr lang="en-GB" sz="1200" b="1" i="1" dirty="0">
              <a:latin typeface="+mn-lt"/>
            </a:endParaRPr>
          </a:p>
        </p:txBody>
      </p:sp>
      <p:grpSp>
        <p:nvGrpSpPr>
          <p:cNvPr id="2" name="Group 73"/>
          <p:cNvGrpSpPr>
            <a:grpSpLocks/>
          </p:cNvGrpSpPr>
          <p:nvPr/>
        </p:nvGrpSpPr>
        <p:grpSpPr bwMode="auto">
          <a:xfrm>
            <a:off x="1372154" y="1278758"/>
            <a:ext cx="9292462" cy="1819275"/>
            <a:chOff x="56" y="831"/>
            <a:chExt cx="5404" cy="1146"/>
          </a:xfrm>
        </p:grpSpPr>
        <p:sp>
          <p:nvSpPr>
            <p:cNvPr id="8295" name="Text Box 5"/>
            <p:cNvSpPr txBox="1">
              <a:spLocks noChangeArrowheads="1"/>
            </p:cNvSpPr>
            <p:nvPr/>
          </p:nvSpPr>
          <p:spPr bwMode="auto">
            <a:xfrm>
              <a:off x="56" y="1377"/>
              <a:ext cx="202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a:latin typeface="+mn-lt"/>
                </a:rPr>
                <a:t>   Distinguish life-phases</a:t>
              </a:r>
              <a:endParaRPr lang="en-GB" i="1">
                <a:latin typeface="+mn-lt"/>
              </a:endParaRPr>
            </a:p>
          </p:txBody>
        </p:sp>
        <p:pic>
          <p:nvPicPr>
            <p:cNvPr id="829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 y="831"/>
              <a:ext cx="1271" cy="11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38316" name="Oval 76"/>
          <p:cNvSpPr>
            <a:spLocks noChangeArrowheads="1"/>
          </p:cNvSpPr>
          <p:nvPr/>
        </p:nvSpPr>
        <p:spPr bwMode="auto">
          <a:xfrm>
            <a:off x="8520384" y="1918520"/>
            <a:ext cx="696511"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sp>
        <p:nvSpPr>
          <p:cNvPr id="138317" name="Oval 77"/>
          <p:cNvSpPr>
            <a:spLocks noChangeArrowheads="1"/>
          </p:cNvSpPr>
          <p:nvPr/>
        </p:nvSpPr>
        <p:spPr bwMode="auto">
          <a:xfrm>
            <a:off x="9232870" y="1248595"/>
            <a:ext cx="672920"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graphicFrame>
        <p:nvGraphicFramePr>
          <p:cNvPr id="8199" name="Object 78"/>
          <p:cNvGraphicFramePr>
            <a:graphicFrameLocks noChangeAspect="1"/>
          </p:cNvGraphicFramePr>
          <p:nvPr/>
        </p:nvGraphicFramePr>
        <p:xfrm>
          <a:off x="6400099" y="2838740"/>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8199"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099" y="2838740"/>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319" name="Oval 79"/>
          <p:cNvSpPr>
            <a:spLocks noChangeArrowheads="1"/>
          </p:cNvSpPr>
          <p:nvPr/>
        </p:nvSpPr>
        <p:spPr bwMode="auto">
          <a:xfrm>
            <a:off x="9864689" y="1931220"/>
            <a:ext cx="715963"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sp>
        <p:nvSpPr>
          <p:cNvPr id="138320" name="Oval 80"/>
          <p:cNvSpPr>
            <a:spLocks noChangeArrowheads="1"/>
          </p:cNvSpPr>
          <p:nvPr/>
        </p:nvSpPr>
        <p:spPr bwMode="auto">
          <a:xfrm>
            <a:off x="9216894" y="2617020"/>
            <a:ext cx="702662" cy="519113"/>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a:solidFill>
                <a:srgbClr val="CC0000"/>
              </a:solidFill>
              <a:latin typeface="+mn-lt"/>
            </a:endParaRPr>
          </a:p>
        </p:txBody>
      </p:sp>
      <p:grpSp>
        <p:nvGrpSpPr>
          <p:cNvPr id="4" name="Group 96"/>
          <p:cNvGrpSpPr>
            <a:grpSpLocks/>
          </p:cNvGrpSpPr>
          <p:nvPr/>
        </p:nvGrpSpPr>
        <p:grpSpPr bwMode="auto">
          <a:xfrm>
            <a:off x="8844571" y="1304159"/>
            <a:ext cx="2145882" cy="1568450"/>
            <a:chOff x="4228" y="847"/>
            <a:chExt cx="1337" cy="988"/>
          </a:xfrm>
        </p:grpSpPr>
        <p:grpSp>
          <p:nvGrpSpPr>
            <p:cNvPr id="8288" name="Group 97"/>
            <p:cNvGrpSpPr>
              <a:grpSpLocks/>
            </p:cNvGrpSpPr>
            <p:nvPr/>
          </p:nvGrpSpPr>
          <p:grpSpPr bwMode="auto">
            <a:xfrm>
              <a:off x="4228" y="973"/>
              <a:ext cx="916" cy="862"/>
              <a:chOff x="4324" y="973"/>
              <a:chExt cx="916" cy="862"/>
            </a:xfrm>
          </p:grpSpPr>
          <p:sp>
            <p:nvSpPr>
              <p:cNvPr id="8291" name="Oval 98"/>
              <p:cNvSpPr>
                <a:spLocks noChangeArrowheads="1"/>
              </p:cNvSpPr>
              <p:nvPr/>
            </p:nvSpPr>
            <p:spPr bwMode="auto">
              <a:xfrm rot="2700000">
                <a:off x="4956" y="1076"/>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2" name="Oval 99"/>
              <p:cNvSpPr>
                <a:spLocks noChangeArrowheads="1"/>
              </p:cNvSpPr>
              <p:nvPr/>
            </p:nvSpPr>
            <p:spPr bwMode="auto">
              <a:xfrm rot="2700000">
                <a:off x="4318" y="1638"/>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3" name="Oval 100"/>
              <p:cNvSpPr>
                <a:spLocks noChangeArrowheads="1"/>
              </p:cNvSpPr>
              <p:nvPr/>
            </p:nvSpPr>
            <p:spPr bwMode="auto">
              <a:xfrm rot="18900000" flipH="1">
                <a:off x="4324" y="1074"/>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sp>
            <p:nvSpPr>
              <p:cNvPr id="8294" name="Oval 101"/>
              <p:cNvSpPr>
                <a:spLocks noChangeArrowheads="1"/>
              </p:cNvSpPr>
              <p:nvPr/>
            </p:nvSpPr>
            <p:spPr bwMode="auto">
              <a:xfrm rot="18900000" flipH="1">
                <a:off x="4940" y="1648"/>
                <a:ext cx="300" cy="94"/>
              </a:xfrm>
              <a:prstGeom prst="ellipse">
                <a:avLst/>
              </a:pr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endParaRPr lang="en-GB" sz="1000">
                  <a:solidFill>
                    <a:srgbClr val="CC0000"/>
                  </a:solidFill>
                  <a:latin typeface="+mn-lt"/>
                </a:endParaRPr>
              </a:p>
            </p:txBody>
          </p:sp>
        </p:grpSp>
        <p:sp>
          <p:nvSpPr>
            <p:cNvPr id="8289" name="Line 102"/>
            <p:cNvSpPr>
              <a:spLocks noChangeShapeType="1"/>
            </p:cNvSpPr>
            <p:nvPr/>
          </p:nvSpPr>
          <p:spPr bwMode="auto">
            <a:xfrm flipH="1">
              <a:off x="5034" y="978"/>
              <a:ext cx="126" cy="10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290" name="Text Box 103"/>
            <p:cNvSpPr txBox="1">
              <a:spLocks noChangeArrowheads="1"/>
            </p:cNvSpPr>
            <p:nvPr/>
          </p:nvSpPr>
          <p:spPr bwMode="auto">
            <a:xfrm>
              <a:off x="5126" y="847"/>
              <a:ext cx="439" cy="155"/>
            </a:xfrm>
            <a:prstGeom prst="rect">
              <a:avLst/>
            </a:prstGeom>
            <a:solidFill>
              <a:schemeClr val="bg1"/>
            </a:solidFill>
            <a:ln w="19050">
              <a:solidFill>
                <a:schemeClr val="accent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grpSp>
      <p:sp>
        <p:nvSpPr>
          <p:cNvPr id="8203" name="Title 103"/>
          <p:cNvSpPr>
            <a:spLocks noGrp="1"/>
          </p:cNvSpPr>
          <p:nvPr>
            <p:ph type="title"/>
          </p:nvPr>
        </p:nvSpPr>
        <p:spPr>
          <a:ln w="9525"/>
        </p:spPr>
        <p:txBody>
          <a:bodyPr/>
          <a:lstStyle/>
          <a:p>
            <a:r>
              <a:rPr lang="en-US">
                <a:latin typeface="+mn-lt"/>
              </a:rPr>
              <a:t>Eco Audit for design</a:t>
            </a:r>
            <a:endParaRPr lang="en-GB">
              <a:latin typeface="+mn-lt"/>
            </a:endParaRPr>
          </a:p>
        </p:txBody>
      </p:sp>
      <p:sp>
        <p:nvSpPr>
          <p:cNvPr id="175" name="Text Box 5"/>
          <p:cNvSpPr txBox="1">
            <a:spLocks noChangeArrowheads="1"/>
          </p:cNvSpPr>
          <p:nvPr/>
        </p:nvSpPr>
        <p:spPr bwMode="auto">
          <a:xfrm>
            <a:off x="1370602" y="2569632"/>
            <a:ext cx="3475212"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dirty="0">
                <a:latin typeface="+mn-lt"/>
              </a:rPr>
              <a:t>   Audit: Energy</a:t>
            </a:r>
            <a:endParaRPr lang="en-GB" i="1" dirty="0">
              <a:latin typeface="+mn-lt"/>
            </a:endParaRPr>
          </a:p>
        </p:txBody>
      </p:sp>
      <p:graphicFrame>
        <p:nvGraphicFramePr>
          <p:cNvPr id="71" name="Object 78">
            <a:extLst>
              <a:ext uri="{FF2B5EF4-FFF2-40B4-BE49-F238E27FC236}">
                <a16:creationId xmlns:a16="http://schemas.microsoft.com/office/drawing/2014/main" id="{53F2A1D3-8CCD-400D-B0A7-7B87CA9F7283}"/>
              </a:ext>
            </a:extLst>
          </p:cNvPr>
          <p:cNvGraphicFramePr>
            <a:graphicFrameLocks noChangeAspect="1"/>
          </p:cNvGraphicFramePr>
          <p:nvPr/>
        </p:nvGraphicFramePr>
        <p:xfrm>
          <a:off x="6882501" y="2786133"/>
          <a:ext cx="111125" cy="190500"/>
        </p:xfrm>
        <a:graphic>
          <a:graphicData uri="http://schemas.openxmlformats.org/presentationml/2006/ole">
            <mc:AlternateContent xmlns:mc="http://schemas.openxmlformats.org/markup-compatibility/2006">
              <mc:Choice xmlns:v="urn:schemas-microsoft-com:vml" Requires="v">
                <p:oleObj name="Equation" r:id="rId4" imgW="101556" imgH="190417" progId="Equation.3">
                  <p:embed/>
                </p:oleObj>
              </mc:Choice>
              <mc:Fallback>
                <p:oleObj name="Equation" r:id="rId4" imgW="101556" imgH="190417" progId="Equation.3">
                  <p:embed/>
                  <p:pic>
                    <p:nvPicPr>
                      <p:cNvPr id="71" name="Object 78">
                        <a:extLst>
                          <a:ext uri="{FF2B5EF4-FFF2-40B4-BE49-F238E27FC236}">
                            <a16:creationId xmlns:a16="http://schemas.microsoft.com/office/drawing/2014/main" id="{53F2A1D3-8CCD-400D-B0A7-7B87CA9F7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2501" y="2786133"/>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2" name="Group 107">
            <a:extLst>
              <a:ext uri="{FF2B5EF4-FFF2-40B4-BE49-F238E27FC236}">
                <a16:creationId xmlns:a16="http://schemas.microsoft.com/office/drawing/2014/main" id="{E7E8E872-1A5C-40CC-B5B5-389837D5BF70}"/>
              </a:ext>
            </a:extLst>
          </p:cNvPr>
          <p:cNvGrpSpPr>
            <a:grpSpLocks/>
          </p:cNvGrpSpPr>
          <p:nvPr/>
        </p:nvGrpSpPr>
        <p:grpSpPr bwMode="auto">
          <a:xfrm>
            <a:off x="3669814" y="2751139"/>
            <a:ext cx="4492625" cy="2786063"/>
            <a:chOff x="222250" y="3438525"/>
            <a:chExt cx="4493051" cy="2786063"/>
          </a:xfrm>
        </p:grpSpPr>
        <p:grpSp>
          <p:nvGrpSpPr>
            <p:cNvPr id="73" name="Group 34">
              <a:extLst>
                <a:ext uri="{FF2B5EF4-FFF2-40B4-BE49-F238E27FC236}">
                  <a16:creationId xmlns:a16="http://schemas.microsoft.com/office/drawing/2014/main" id="{AFD1DEDB-8527-4FB4-A4FC-C48EE16C6DEF}"/>
                </a:ext>
              </a:extLst>
            </p:cNvPr>
            <p:cNvGrpSpPr>
              <a:grpSpLocks/>
            </p:cNvGrpSpPr>
            <p:nvPr/>
          </p:nvGrpSpPr>
          <p:grpSpPr bwMode="auto">
            <a:xfrm>
              <a:off x="222250" y="3438525"/>
              <a:ext cx="4490773" cy="2786063"/>
              <a:chOff x="129" y="1788"/>
              <a:chExt cx="2611" cy="1755"/>
            </a:xfrm>
          </p:grpSpPr>
          <p:grpSp>
            <p:nvGrpSpPr>
              <p:cNvPr id="75" name="Group 35">
                <a:extLst>
                  <a:ext uri="{FF2B5EF4-FFF2-40B4-BE49-F238E27FC236}">
                    <a16:creationId xmlns:a16="http://schemas.microsoft.com/office/drawing/2014/main" id="{67BBA5C2-7C94-4488-9DA3-57AB21715DBB}"/>
                  </a:ext>
                </a:extLst>
              </p:cNvPr>
              <p:cNvGrpSpPr>
                <a:grpSpLocks/>
              </p:cNvGrpSpPr>
              <p:nvPr/>
            </p:nvGrpSpPr>
            <p:grpSpPr bwMode="auto">
              <a:xfrm>
                <a:off x="129" y="1788"/>
                <a:ext cx="2611" cy="1755"/>
                <a:chOff x="128" y="1788"/>
                <a:chExt cx="2612" cy="1755"/>
              </a:xfrm>
            </p:grpSpPr>
            <p:sp>
              <p:nvSpPr>
                <p:cNvPr id="77" name="Line 37">
                  <a:extLst>
                    <a:ext uri="{FF2B5EF4-FFF2-40B4-BE49-F238E27FC236}">
                      <a16:creationId xmlns:a16="http://schemas.microsoft.com/office/drawing/2014/main" id="{F3A8D33C-9CE7-433E-BB91-151B96A817C6}"/>
                    </a:ext>
                  </a:extLst>
                </p:cNvPr>
                <p:cNvSpPr>
                  <a:spLocks noChangeShapeType="1"/>
                </p:cNvSpPr>
                <p:nvPr/>
              </p:nvSpPr>
              <p:spPr bwMode="auto">
                <a:xfrm>
                  <a:off x="490" y="29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8" name="Line 38">
                  <a:extLst>
                    <a:ext uri="{FF2B5EF4-FFF2-40B4-BE49-F238E27FC236}">
                      <a16:creationId xmlns:a16="http://schemas.microsoft.com/office/drawing/2014/main" id="{50169A5D-DA51-4C34-A6EB-D2BC795EFA4F}"/>
                    </a:ext>
                  </a:extLst>
                </p:cNvPr>
                <p:cNvSpPr>
                  <a:spLocks noChangeShapeType="1"/>
                </p:cNvSpPr>
                <p:nvPr/>
              </p:nvSpPr>
              <p:spPr bwMode="auto">
                <a:xfrm>
                  <a:off x="490" y="305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79" name="Line 39">
                  <a:extLst>
                    <a:ext uri="{FF2B5EF4-FFF2-40B4-BE49-F238E27FC236}">
                      <a16:creationId xmlns:a16="http://schemas.microsoft.com/office/drawing/2014/main" id="{0429F6E8-0973-4C61-A362-D4B0DA3C679A}"/>
                    </a:ext>
                  </a:extLst>
                </p:cNvPr>
                <p:cNvSpPr>
                  <a:spLocks noChangeShapeType="1"/>
                </p:cNvSpPr>
                <p:nvPr/>
              </p:nvSpPr>
              <p:spPr bwMode="auto">
                <a:xfrm>
                  <a:off x="490" y="31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0" name="Line 40">
                  <a:extLst>
                    <a:ext uri="{FF2B5EF4-FFF2-40B4-BE49-F238E27FC236}">
                      <a16:creationId xmlns:a16="http://schemas.microsoft.com/office/drawing/2014/main" id="{5F92EE58-CEC8-4F75-8DE8-5EC2B7712E08}"/>
                    </a:ext>
                  </a:extLst>
                </p:cNvPr>
                <p:cNvSpPr>
                  <a:spLocks noChangeShapeType="1"/>
                </p:cNvSpPr>
                <p:nvPr/>
              </p:nvSpPr>
              <p:spPr bwMode="auto">
                <a:xfrm>
                  <a:off x="490" y="332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1" name="Line 41">
                  <a:extLst>
                    <a:ext uri="{FF2B5EF4-FFF2-40B4-BE49-F238E27FC236}">
                      <a16:creationId xmlns:a16="http://schemas.microsoft.com/office/drawing/2014/main" id="{B8F625E6-A862-4909-A009-9D3C1F9DDD8C}"/>
                    </a:ext>
                  </a:extLst>
                </p:cNvPr>
                <p:cNvSpPr>
                  <a:spLocks noChangeShapeType="1"/>
                </p:cNvSpPr>
                <p:nvPr/>
              </p:nvSpPr>
              <p:spPr bwMode="auto">
                <a:xfrm>
                  <a:off x="490" y="27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2" name="Line 42">
                  <a:extLst>
                    <a:ext uri="{FF2B5EF4-FFF2-40B4-BE49-F238E27FC236}">
                      <a16:creationId xmlns:a16="http://schemas.microsoft.com/office/drawing/2014/main" id="{3E3667CE-427B-4185-AE59-98DF293BD4A6}"/>
                    </a:ext>
                  </a:extLst>
                </p:cNvPr>
                <p:cNvSpPr>
                  <a:spLocks noChangeShapeType="1"/>
                </p:cNvSpPr>
                <p:nvPr/>
              </p:nvSpPr>
              <p:spPr bwMode="auto">
                <a:xfrm>
                  <a:off x="490" y="23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3" name="Line 43">
                  <a:extLst>
                    <a:ext uri="{FF2B5EF4-FFF2-40B4-BE49-F238E27FC236}">
                      <a16:creationId xmlns:a16="http://schemas.microsoft.com/office/drawing/2014/main" id="{82450260-A7BE-4922-87D7-ACD168588692}"/>
                    </a:ext>
                  </a:extLst>
                </p:cNvPr>
                <p:cNvSpPr>
                  <a:spLocks noChangeShapeType="1"/>
                </p:cNvSpPr>
                <p:nvPr/>
              </p:nvSpPr>
              <p:spPr bwMode="auto">
                <a:xfrm>
                  <a:off x="490" y="22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4" name="Line 44">
                  <a:extLst>
                    <a:ext uri="{FF2B5EF4-FFF2-40B4-BE49-F238E27FC236}">
                      <a16:creationId xmlns:a16="http://schemas.microsoft.com/office/drawing/2014/main" id="{554A22E2-DC18-4F9F-B983-188DF1D69845}"/>
                    </a:ext>
                  </a:extLst>
                </p:cNvPr>
                <p:cNvSpPr>
                  <a:spLocks noChangeShapeType="1"/>
                </p:cNvSpPr>
                <p:nvPr/>
              </p:nvSpPr>
              <p:spPr bwMode="auto">
                <a:xfrm>
                  <a:off x="490" y="212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5" name="Line 45">
                  <a:extLst>
                    <a:ext uri="{FF2B5EF4-FFF2-40B4-BE49-F238E27FC236}">
                      <a16:creationId xmlns:a16="http://schemas.microsoft.com/office/drawing/2014/main" id="{85C1B160-9DC6-4BED-BAA8-4EED25C462AF}"/>
                    </a:ext>
                  </a:extLst>
                </p:cNvPr>
                <p:cNvSpPr>
                  <a:spLocks noChangeShapeType="1"/>
                </p:cNvSpPr>
                <p:nvPr/>
              </p:nvSpPr>
              <p:spPr bwMode="auto">
                <a:xfrm>
                  <a:off x="490" y="19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6" name="Line 46">
                  <a:extLst>
                    <a:ext uri="{FF2B5EF4-FFF2-40B4-BE49-F238E27FC236}">
                      <a16:creationId xmlns:a16="http://schemas.microsoft.com/office/drawing/2014/main" id="{04F540B6-13BE-4907-B1B8-20749AE43605}"/>
                    </a:ext>
                  </a:extLst>
                </p:cNvPr>
                <p:cNvSpPr>
                  <a:spLocks noChangeShapeType="1"/>
                </p:cNvSpPr>
                <p:nvPr/>
              </p:nvSpPr>
              <p:spPr bwMode="auto">
                <a:xfrm>
                  <a:off x="490" y="25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7" name="Line 47">
                  <a:extLst>
                    <a:ext uri="{FF2B5EF4-FFF2-40B4-BE49-F238E27FC236}">
                      <a16:creationId xmlns:a16="http://schemas.microsoft.com/office/drawing/2014/main" id="{643CEF1E-6B7B-4200-B84A-E73AF2899C5B}"/>
                    </a:ext>
                  </a:extLst>
                </p:cNvPr>
                <p:cNvSpPr>
                  <a:spLocks noChangeShapeType="1"/>
                </p:cNvSpPr>
                <p:nvPr/>
              </p:nvSpPr>
              <p:spPr bwMode="auto">
                <a:xfrm>
                  <a:off x="490" y="26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8" name="Line 48">
                  <a:extLst>
                    <a:ext uri="{FF2B5EF4-FFF2-40B4-BE49-F238E27FC236}">
                      <a16:creationId xmlns:a16="http://schemas.microsoft.com/office/drawing/2014/main" id="{24CE2934-8781-4A3A-AEBB-9526D84DA3EA}"/>
                    </a:ext>
                  </a:extLst>
                </p:cNvPr>
                <p:cNvSpPr>
                  <a:spLocks noChangeShapeType="1"/>
                </p:cNvSpPr>
                <p:nvPr/>
              </p:nvSpPr>
              <p:spPr bwMode="auto">
                <a:xfrm flipV="1">
                  <a:off x="81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89" name="Line 49">
                  <a:extLst>
                    <a:ext uri="{FF2B5EF4-FFF2-40B4-BE49-F238E27FC236}">
                      <a16:creationId xmlns:a16="http://schemas.microsoft.com/office/drawing/2014/main" id="{700D7FAB-C13E-4C68-9D01-07AA42154210}"/>
                    </a:ext>
                  </a:extLst>
                </p:cNvPr>
                <p:cNvSpPr>
                  <a:spLocks noChangeShapeType="1"/>
                </p:cNvSpPr>
                <p:nvPr/>
              </p:nvSpPr>
              <p:spPr bwMode="auto">
                <a:xfrm flipV="1">
                  <a:off x="1132"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0" name="Line 50">
                  <a:extLst>
                    <a:ext uri="{FF2B5EF4-FFF2-40B4-BE49-F238E27FC236}">
                      <a16:creationId xmlns:a16="http://schemas.microsoft.com/office/drawing/2014/main" id="{F26DC675-D6FA-4D17-A1BD-65B4D78AF9A0}"/>
                    </a:ext>
                  </a:extLst>
                </p:cNvPr>
                <p:cNvSpPr>
                  <a:spLocks noChangeShapeType="1"/>
                </p:cNvSpPr>
                <p:nvPr/>
              </p:nvSpPr>
              <p:spPr bwMode="auto">
                <a:xfrm flipV="1">
                  <a:off x="1454"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1" name="Line 51">
                  <a:extLst>
                    <a:ext uri="{FF2B5EF4-FFF2-40B4-BE49-F238E27FC236}">
                      <a16:creationId xmlns:a16="http://schemas.microsoft.com/office/drawing/2014/main" id="{A1F4AA87-201C-4296-A2D1-55DA8F86862D}"/>
                    </a:ext>
                  </a:extLst>
                </p:cNvPr>
                <p:cNvSpPr>
                  <a:spLocks noChangeShapeType="1"/>
                </p:cNvSpPr>
                <p:nvPr/>
              </p:nvSpPr>
              <p:spPr bwMode="auto">
                <a:xfrm flipV="1">
                  <a:off x="1776"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2" name="Line 52">
                  <a:extLst>
                    <a:ext uri="{FF2B5EF4-FFF2-40B4-BE49-F238E27FC236}">
                      <a16:creationId xmlns:a16="http://schemas.microsoft.com/office/drawing/2014/main" id="{BCA283D3-77E4-457A-AC9F-4CF47A126F01}"/>
                    </a:ext>
                  </a:extLst>
                </p:cNvPr>
                <p:cNvSpPr>
                  <a:spLocks noChangeShapeType="1"/>
                </p:cNvSpPr>
                <p:nvPr/>
              </p:nvSpPr>
              <p:spPr bwMode="auto">
                <a:xfrm flipV="1">
                  <a:off x="2098"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3" name="Text Box 53">
                  <a:extLst>
                    <a:ext uri="{FF2B5EF4-FFF2-40B4-BE49-F238E27FC236}">
                      <a16:creationId xmlns:a16="http://schemas.microsoft.com/office/drawing/2014/main" id="{C33506E1-9275-481E-947A-A482AB780A04}"/>
                    </a:ext>
                  </a:extLst>
                </p:cNvPr>
                <p:cNvSpPr txBox="1">
                  <a:spLocks noChangeArrowheads="1"/>
                </p:cNvSpPr>
                <p:nvPr/>
              </p:nvSpPr>
              <p:spPr bwMode="auto">
                <a:xfrm>
                  <a:off x="267" y="1788"/>
                  <a:ext cx="244"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-100</a:t>
                  </a:r>
                </a:p>
              </p:txBody>
            </p:sp>
            <p:sp>
              <p:nvSpPr>
                <p:cNvPr id="94" name="Text Box 54">
                  <a:extLst>
                    <a:ext uri="{FF2B5EF4-FFF2-40B4-BE49-F238E27FC236}">
                      <a16:creationId xmlns:a16="http://schemas.microsoft.com/office/drawing/2014/main" id="{6FCF1DE6-6E9F-45A5-83E3-B98FA8E06959}"/>
                    </a:ext>
                  </a:extLst>
                </p:cNvPr>
                <p:cNvSpPr txBox="1">
                  <a:spLocks noChangeArrowheads="1"/>
                </p:cNvSpPr>
                <p:nvPr/>
              </p:nvSpPr>
              <p:spPr bwMode="auto">
                <a:xfrm rot="16200000">
                  <a:off x="-111" y="2590"/>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a:latin typeface="+mn-lt"/>
                    </a:rPr>
                    <a:t>Energy (MJ)</a:t>
                  </a:r>
                </a:p>
              </p:txBody>
            </p:sp>
            <p:sp>
              <p:nvSpPr>
                <p:cNvPr id="95" name="Text Box 55">
                  <a:extLst>
                    <a:ext uri="{FF2B5EF4-FFF2-40B4-BE49-F238E27FC236}">
                      <a16:creationId xmlns:a16="http://schemas.microsoft.com/office/drawing/2014/main" id="{1645AFC8-2CC5-47DD-9C4C-2C588F292333}"/>
                    </a:ext>
                  </a:extLst>
                </p:cNvPr>
                <p:cNvSpPr txBox="1">
                  <a:spLocks noChangeArrowheads="1"/>
                </p:cNvSpPr>
                <p:nvPr/>
              </p:nvSpPr>
              <p:spPr bwMode="auto">
                <a:xfrm rot="18471160">
                  <a:off x="629" y="2145"/>
                  <a:ext cx="40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96" name="Text Box 56">
                  <a:extLst>
                    <a:ext uri="{FF2B5EF4-FFF2-40B4-BE49-F238E27FC236}">
                      <a16:creationId xmlns:a16="http://schemas.microsoft.com/office/drawing/2014/main" id="{B8E29F67-74BC-4078-B1E4-60CE3A1714C6}"/>
                    </a:ext>
                  </a:extLst>
                </p:cNvPr>
                <p:cNvSpPr txBox="1">
                  <a:spLocks noChangeArrowheads="1"/>
                </p:cNvSpPr>
                <p:nvPr/>
              </p:nvSpPr>
              <p:spPr bwMode="auto">
                <a:xfrm rot="18471160">
                  <a:off x="926" y="2613"/>
                  <a:ext cx="55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97" name="Text Box 57">
                  <a:extLst>
                    <a:ext uri="{FF2B5EF4-FFF2-40B4-BE49-F238E27FC236}">
                      <a16:creationId xmlns:a16="http://schemas.microsoft.com/office/drawing/2014/main" id="{50BF8D3F-9000-4A6E-A92D-19AC75739547}"/>
                    </a:ext>
                  </a:extLst>
                </p:cNvPr>
                <p:cNvSpPr txBox="1">
                  <a:spLocks noChangeArrowheads="1"/>
                </p:cNvSpPr>
                <p:nvPr/>
              </p:nvSpPr>
              <p:spPr bwMode="auto">
                <a:xfrm rot="18471160">
                  <a:off x="1271" y="2780"/>
                  <a:ext cx="44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98" name="Text Box 58">
                  <a:extLst>
                    <a:ext uri="{FF2B5EF4-FFF2-40B4-BE49-F238E27FC236}">
                      <a16:creationId xmlns:a16="http://schemas.microsoft.com/office/drawing/2014/main" id="{502B7F79-6CF0-4145-AA17-56F11F5E485C}"/>
                    </a:ext>
                  </a:extLst>
                </p:cNvPr>
                <p:cNvSpPr txBox="1">
                  <a:spLocks noChangeArrowheads="1"/>
                </p:cNvSpPr>
                <p:nvPr/>
              </p:nvSpPr>
              <p:spPr bwMode="auto">
                <a:xfrm rot="18471160">
                  <a:off x="1632" y="1940"/>
                  <a:ext cx="2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99" name="Text Box 59">
                  <a:extLst>
                    <a:ext uri="{FF2B5EF4-FFF2-40B4-BE49-F238E27FC236}">
                      <a16:creationId xmlns:a16="http://schemas.microsoft.com/office/drawing/2014/main" id="{53EFECDF-EC22-4071-BC8A-6DF2ADC8D987}"/>
                    </a:ext>
                  </a:extLst>
                </p:cNvPr>
                <p:cNvSpPr txBox="1">
                  <a:spLocks noChangeArrowheads="1"/>
                </p:cNvSpPr>
                <p:nvPr/>
              </p:nvSpPr>
              <p:spPr bwMode="auto">
                <a:xfrm rot="18471160">
                  <a:off x="1927" y="2874"/>
                  <a:ext cx="398"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100" name="Rectangle 60">
                  <a:extLst>
                    <a:ext uri="{FF2B5EF4-FFF2-40B4-BE49-F238E27FC236}">
                      <a16:creationId xmlns:a16="http://schemas.microsoft.com/office/drawing/2014/main" id="{F804B8E4-CD6B-4FD8-BEBA-C8AFDF163ED9}"/>
                    </a:ext>
                  </a:extLst>
                </p:cNvPr>
                <p:cNvSpPr>
                  <a:spLocks noChangeArrowheads="1"/>
                </p:cNvSpPr>
                <p:nvPr/>
              </p:nvSpPr>
              <p:spPr bwMode="auto">
                <a:xfrm>
                  <a:off x="1054" y="2954"/>
                  <a:ext cx="162" cy="233"/>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01" name="Rectangle 61">
                  <a:extLst>
                    <a:ext uri="{FF2B5EF4-FFF2-40B4-BE49-F238E27FC236}">
                      <a16:creationId xmlns:a16="http://schemas.microsoft.com/office/drawing/2014/main" id="{4A267952-4D9D-47EA-BC19-D37F34DBFBB5}"/>
                    </a:ext>
                  </a:extLst>
                </p:cNvPr>
                <p:cNvSpPr>
                  <a:spLocks noChangeArrowheads="1"/>
                </p:cNvSpPr>
                <p:nvPr/>
              </p:nvSpPr>
              <p:spPr bwMode="auto">
                <a:xfrm>
                  <a:off x="1362" y="3017"/>
                  <a:ext cx="162" cy="174"/>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200">
                    <a:latin typeface="+mn-lt"/>
                  </a:endParaRPr>
                </a:p>
              </p:txBody>
            </p:sp>
            <p:sp>
              <p:nvSpPr>
                <p:cNvPr id="102" name="Rectangle 62">
                  <a:extLst>
                    <a:ext uri="{FF2B5EF4-FFF2-40B4-BE49-F238E27FC236}">
                      <a16:creationId xmlns:a16="http://schemas.microsoft.com/office/drawing/2014/main" id="{A7526D43-8584-4D66-8CB8-896EB0C7E782}"/>
                    </a:ext>
                  </a:extLst>
                </p:cNvPr>
                <p:cNvSpPr>
                  <a:spLocks noChangeArrowheads="1"/>
                </p:cNvSpPr>
                <p:nvPr/>
              </p:nvSpPr>
              <p:spPr bwMode="auto">
                <a:xfrm>
                  <a:off x="1692" y="2141"/>
                  <a:ext cx="162" cy="1047"/>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sz="1200">
                    <a:latin typeface="+mn-lt"/>
                  </a:endParaRPr>
                </a:p>
                <a:p>
                  <a:pPr eaLnBrk="1" hangingPunct="1"/>
                  <a:endParaRPr lang="en-GB">
                    <a:latin typeface="+mn-lt"/>
                  </a:endParaRPr>
                </a:p>
              </p:txBody>
            </p:sp>
            <p:sp>
              <p:nvSpPr>
                <p:cNvPr id="103" name="Rectangle 63">
                  <a:extLst>
                    <a:ext uri="{FF2B5EF4-FFF2-40B4-BE49-F238E27FC236}">
                      <a16:creationId xmlns:a16="http://schemas.microsoft.com/office/drawing/2014/main" id="{DC25CB4C-D9B6-457C-B590-10D5170AD5B4}"/>
                    </a:ext>
                  </a:extLst>
                </p:cNvPr>
                <p:cNvSpPr>
                  <a:spLocks noChangeArrowheads="1"/>
                </p:cNvSpPr>
                <p:nvPr/>
              </p:nvSpPr>
              <p:spPr bwMode="auto">
                <a:xfrm>
                  <a:off x="2014" y="3122"/>
                  <a:ext cx="162" cy="68"/>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04" name="Rectangle 64">
                  <a:extLst>
                    <a:ext uri="{FF2B5EF4-FFF2-40B4-BE49-F238E27FC236}">
                      <a16:creationId xmlns:a16="http://schemas.microsoft.com/office/drawing/2014/main" id="{079E093A-AB68-47E6-B4F4-C6D48E3B0785}"/>
                    </a:ext>
                  </a:extLst>
                </p:cNvPr>
                <p:cNvSpPr>
                  <a:spLocks noChangeArrowheads="1"/>
                </p:cNvSpPr>
                <p:nvPr/>
              </p:nvSpPr>
              <p:spPr bwMode="auto">
                <a:xfrm>
                  <a:off x="720" y="2434"/>
                  <a:ext cx="162" cy="756"/>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p:txBody>
            </p:sp>
            <p:sp>
              <p:nvSpPr>
                <p:cNvPr id="105" name="Line 65">
                  <a:extLst>
                    <a:ext uri="{FF2B5EF4-FFF2-40B4-BE49-F238E27FC236}">
                      <a16:creationId xmlns:a16="http://schemas.microsoft.com/office/drawing/2014/main" id="{2EC43764-42D2-4C5E-A61C-580B87D8FEB8}"/>
                    </a:ext>
                  </a:extLst>
                </p:cNvPr>
                <p:cNvSpPr>
                  <a:spLocks noChangeShapeType="1"/>
                </p:cNvSpPr>
                <p:nvPr/>
              </p:nvSpPr>
              <p:spPr bwMode="auto">
                <a:xfrm flipV="1">
                  <a:off x="242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6" name="Text Box 66">
                  <a:extLst>
                    <a:ext uri="{FF2B5EF4-FFF2-40B4-BE49-F238E27FC236}">
                      <a16:creationId xmlns:a16="http://schemas.microsoft.com/office/drawing/2014/main" id="{54A7D50A-D5EE-44F3-B7DF-67505175C729}"/>
                    </a:ext>
                  </a:extLst>
                </p:cNvPr>
                <p:cNvSpPr txBox="1">
                  <a:spLocks noChangeArrowheads="1"/>
                </p:cNvSpPr>
                <p:nvPr/>
              </p:nvSpPr>
              <p:spPr bwMode="auto">
                <a:xfrm rot="18471160">
                  <a:off x="2253" y="2907"/>
                  <a:ext cx="446"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107" name="Rectangle 67" descr="Wide downward diagonal">
                  <a:extLst>
                    <a:ext uri="{FF2B5EF4-FFF2-40B4-BE49-F238E27FC236}">
                      <a16:creationId xmlns:a16="http://schemas.microsoft.com/office/drawing/2014/main" id="{AA194457-3E69-422B-8BD3-49CC28C1C4B4}"/>
                    </a:ext>
                  </a:extLst>
                </p:cNvPr>
                <p:cNvSpPr>
                  <a:spLocks noChangeArrowheads="1"/>
                </p:cNvSpPr>
                <p:nvPr/>
              </p:nvSpPr>
              <p:spPr bwMode="auto">
                <a:xfrm>
                  <a:off x="2334" y="3190"/>
                  <a:ext cx="162" cy="233"/>
                </a:xfrm>
                <a:prstGeom prst="rect">
                  <a:avLst/>
                </a:prstGeom>
                <a:pattFill prst="wdDnDiag">
                  <a:fgClr>
                    <a:srgbClr val="FFCC00"/>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08" name="Line 68">
                  <a:extLst>
                    <a:ext uri="{FF2B5EF4-FFF2-40B4-BE49-F238E27FC236}">
                      <a16:creationId xmlns:a16="http://schemas.microsoft.com/office/drawing/2014/main" id="{126A6E44-E022-4D31-90F9-2AC72DAA1AD6}"/>
                    </a:ext>
                  </a:extLst>
                </p:cNvPr>
                <p:cNvSpPr>
                  <a:spLocks noChangeShapeType="1"/>
                </p:cNvSpPr>
                <p:nvPr/>
              </p:nvSpPr>
              <p:spPr bwMode="auto">
                <a:xfrm>
                  <a:off x="480" y="319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76" name="Text Box 69">
                <a:extLst>
                  <a:ext uri="{FF2B5EF4-FFF2-40B4-BE49-F238E27FC236}">
                    <a16:creationId xmlns:a16="http://schemas.microsoft.com/office/drawing/2014/main" id="{76F39C25-EA91-49B6-A348-D786988A6205}"/>
                  </a:ext>
                </a:extLst>
              </p:cNvPr>
              <p:cNvSpPr txBox="1">
                <a:spLocks noChangeArrowheads="1"/>
              </p:cNvSpPr>
              <p:nvPr/>
            </p:nvSpPr>
            <p:spPr bwMode="auto">
              <a:xfrm>
                <a:off x="2325" y="1901"/>
                <a:ext cx="402" cy="194"/>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Energy</a:t>
                </a:r>
              </a:p>
            </p:txBody>
          </p:sp>
        </p:grpSp>
        <p:sp>
          <p:nvSpPr>
            <p:cNvPr id="74" name="Rectangle 104">
              <a:extLst>
                <a:ext uri="{FF2B5EF4-FFF2-40B4-BE49-F238E27FC236}">
                  <a16:creationId xmlns:a16="http://schemas.microsoft.com/office/drawing/2014/main" id="{663F295D-DFC6-462A-80D2-2D69ACF61439}"/>
                </a:ext>
              </a:extLst>
            </p:cNvPr>
            <p:cNvSpPr>
              <a:spLocks noChangeArrowheads="1"/>
            </p:cNvSpPr>
            <p:nvPr/>
          </p:nvSpPr>
          <p:spPr bwMode="auto">
            <a:xfrm>
              <a:off x="832513" y="3548418"/>
              <a:ext cx="3882788" cy="36933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109" name="Group 110">
            <a:extLst>
              <a:ext uri="{FF2B5EF4-FFF2-40B4-BE49-F238E27FC236}">
                <a16:creationId xmlns:a16="http://schemas.microsoft.com/office/drawing/2014/main" id="{326A3071-3D44-46E4-BA8A-2AD40B253B78}"/>
              </a:ext>
            </a:extLst>
          </p:cNvPr>
          <p:cNvGrpSpPr>
            <a:grpSpLocks/>
          </p:cNvGrpSpPr>
          <p:nvPr/>
        </p:nvGrpSpPr>
        <p:grpSpPr bwMode="auto">
          <a:xfrm>
            <a:off x="4482113" y="2314571"/>
            <a:ext cx="2830512" cy="2959106"/>
            <a:chOff x="968991" y="2889249"/>
            <a:chExt cx="2830281" cy="2959404"/>
          </a:xfrm>
        </p:grpSpPr>
        <p:grpSp>
          <p:nvGrpSpPr>
            <p:cNvPr id="110" name="Group 88">
              <a:extLst>
                <a:ext uri="{FF2B5EF4-FFF2-40B4-BE49-F238E27FC236}">
                  <a16:creationId xmlns:a16="http://schemas.microsoft.com/office/drawing/2014/main" id="{0175257B-8DB1-4648-99F7-E2AB01919214}"/>
                </a:ext>
              </a:extLst>
            </p:cNvPr>
            <p:cNvGrpSpPr>
              <a:grpSpLocks/>
            </p:cNvGrpSpPr>
            <p:nvPr/>
          </p:nvGrpSpPr>
          <p:grpSpPr bwMode="auto">
            <a:xfrm>
              <a:off x="1771199" y="2889249"/>
              <a:ext cx="1578661" cy="584200"/>
              <a:chOff x="1030" y="1820"/>
              <a:chExt cx="918" cy="368"/>
            </a:xfrm>
          </p:grpSpPr>
          <p:grpSp>
            <p:nvGrpSpPr>
              <p:cNvPr id="112" name="Group 89">
                <a:extLst>
                  <a:ext uri="{FF2B5EF4-FFF2-40B4-BE49-F238E27FC236}">
                    <a16:creationId xmlns:a16="http://schemas.microsoft.com/office/drawing/2014/main" id="{9ED98755-FEF4-4D1A-BDA4-89B41237C812}"/>
                  </a:ext>
                </a:extLst>
              </p:cNvPr>
              <p:cNvGrpSpPr>
                <a:grpSpLocks/>
              </p:cNvGrpSpPr>
              <p:nvPr/>
            </p:nvGrpSpPr>
            <p:grpSpPr bwMode="auto">
              <a:xfrm>
                <a:off x="1103" y="1820"/>
                <a:ext cx="751" cy="368"/>
                <a:chOff x="1103" y="1820"/>
                <a:chExt cx="751" cy="368"/>
              </a:xfrm>
            </p:grpSpPr>
            <p:sp>
              <p:nvSpPr>
                <p:cNvPr id="114" name="AutoShape 90">
                  <a:extLst>
                    <a:ext uri="{FF2B5EF4-FFF2-40B4-BE49-F238E27FC236}">
                      <a16:creationId xmlns:a16="http://schemas.microsoft.com/office/drawing/2014/main" id="{584AA315-C850-46FC-840E-6D1CC462FE8C}"/>
                    </a:ext>
                  </a:extLst>
                </p:cNvPr>
                <p:cNvSpPr>
                  <a:spLocks noChangeArrowheads="1"/>
                </p:cNvSpPr>
                <p:nvPr/>
              </p:nvSpPr>
              <p:spPr bwMode="auto">
                <a:xfrm>
                  <a:off x="1103" y="1820"/>
                  <a:ext cx="751" cy="238"/>
                </a:xfrm>
                <a:prstGeom prst="roundRect">
                  <a:avLst>
                    <a:gd name="adj" fmla="val 16667"/>
                  </a:avLst>
                </a:prstGeom>
                <a:solidFill>
                  <a:schemeClr val="accent3">
                    <a:lumMod val="20000"/>
                    <a:lumOff val="80000"/>
                  </a:schemeClr>
                </a:solidFill>
                <a:ln w="19050">
                  <a:solidFill>
                    <a:schemeClr val="accent4"/>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15" name="Line 93">
                  <a:extLst>
                    <a:ext uri="{FF2B5EF4-FFF2-40B4-BE49-F238E27FC236}">
                      <a16:creationId xmlns:a16="http://schemas.microsoft.com/office/drawing/2014/main" id="{08315045-A299-44B1-831D-B991CA1E5403}"/>
                    </a:ext>
                  </a:extLst>
                </p:cNvPr>
                <p:cNvSpPr>
                  <a:spLocks noChangeShapeType="1"/>
                </p:cNvSpPr>
                <p:nvPr/>
              </p:nvSpPr>
              <p:spPr bwMode="auto">
                <a:xfrm flipH="1">
                  <a:off x="1466" y="2066"/>
                  <a:ext cx="0" cy="122"/>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13" name="Text Box 95">
                <a:extLst>
                  <a:ext uri="{FF2B5EF4-FFF2-40B4-BE49-F238E27FC236}">
                    <a16:creationId xmlns:a16="http://schemas.microsoft.com/office/drawing/2014/main" id="{42AB4B1F-FFBB-4F7C-9284-75DD4BDD3BEE}"/>
                  </a:ext>
                </a:extLst>
              </p:cNvPr>
              <p:cNvSpPr txBox="1">
                <a:spLocks noChangeArrowheads="1"/>
              </p:cNvSpPr>
              <p:nvPr/>
            </p:nvSpPr>
            <p:spPr bwMode="auto">
              <a:xfrm>
                <a:off x="1030" y="1823"/>
                <a:ext cx="9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GB" sz="1600" b="1">
                    <a:latin typeface="+mn-lt"/>
                  </a:rPr>
                  <a:t>    Life-energy</a:t>
                </a:r>
                <a:endParaRPr lang="en-GB" sz="1200">
                  <a:latin typeface="+mn-lt"/>
                </a:endParaRPr>
              </a:p>
            </p:txBody>
          </p:sp>
        </p:grpSp>
        <p:sp>
          <p:nvSpPr>
            <p:cNvPr id="111" name="Rounded Rectangle 108">
              <a:extLst>
                <a:ext uri="{FF2B5EF4-FFF2-40B4-BE49-F238E27FC236}">
                  <a16:creationId xmlns:a16="http://schemas.microsoft.com/office/drawing/2014/main" id="{9E83AE52-B627-4CDB-914D-200AEEFE5BB7}"/>
                </a:ext>
              </a:extLst>
            </p:cNvPr>
            <p:cNvSpPr>
              <a:spLocks noChangeArrowheads="1"/>
            </p:cNvSpPr>
            <p:nvPr/>
          </p:nvSpPr>
          <p:spPr bwMode="auto">
            <a:xfrm>
              <a:off x="968991" y="3473356"/>
              <a:ext cx="2830281" cy="2375297"/>
            </a:xfrm>
            <a:prstGeom prst="roundRect">
              <a:avLst>
                <a:gd name="adj" fmla="val 4880"/>
              </a:avLst>
            </a:prstGeom>
            <a:noFill/>
            <a:ln w="28575" algn="ctr">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pt-PT" b="1">
                <a:latin typeface="+mn-lt"/>
              </a:endParaRPr>
            </a:p>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nvGrpSpPr>
          <p:cNvPr id="116" name="Group 81">
            <a:extLst>
              <a:ext uri="{FF2B5EF4-FFF2-40B4-BE49-F238E27FC236}">
                <a16:creationId xmlns:a16="http://schemas.microsoft.com/office/drawing/2014/main" id="{CAD68C6B-08DD-4888-86D1-A835AAF2402E}"/>
              </a:ext>
            </a:extLst>
          </p:cNvPr>
          <p:cNvGrpSpPr>
            <a:grpSpLocks/>
          </p:cNvGrpSpPr>
          <p:nvPr/>
        </p:nvGrpSpPr>
        <p:grpSpPr bwMode="auto">
          <a:xfrm>
            <a:off x="6663208" y="4122738"/>
            <a:ext cx="2034387" cy="1954211"/>
            <a:chOff x="3104" y="2880"/>
            <a:chExt cx="1183" cy="1231"/>
          </a:xfrm>
        </p:grpSpPr>
        <p:sp>
          <p:nvSpPr>
            <p:cNvPr id="117" name="AutoShape 84">
              <a:extLst>
                <a:ext uri="{FF2B5EF4-FFF2-40B4-BE49-F238E27FC236}">
                  <a16:creationId xmlns:a16="http://schemas.microsoft.com/office/drawing/2014/main" id="{D48FB844-3F5F-47EC-AC21-197D3941FA5A}"/>
                </a:ext>
              </a:extLst>
            </p:cNvPr>
            <p:cNvSpPr>
              <a:spLocks noChangeArrowheads="1"/>
            </p:cNvSpPr>
            <p:nvPr/>
          </p:nvSpPr>
          <p:spPr bwMode="auto">
            <a:xfrm>
              <a:off x="3162" y="3880"/>
              <a:ext cx="1125" cy="231"/>
            </a:xfrm>
            <a:prstGeom prst="roundRect">
              <a:avLst>
                <a:gd name="adj" fmla="val 16667"/>
              </a:avLst>
            </a:prstGeom>
            <a:solidFill>
              <a:schemeClr val="accent3">
                <a:lumMod val="20000"/>
                <a:lumOff val="80000"/>
              </a:schemeClr>
            </a:solidFill>
            <a:ln w="19050">
              <a:solidFill>
                <a:schemeClr val="accent4"/>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dirty="0">
                <a:latin typeface="+mn-lt"/>
              </a:endParaRPr>
            </a:p>
          </p:txBody>
        </p:sp>
        <p:sp>
          <p:nvSpPr>
            <p:cNvPr id="118" name="Text Box 85">
              <a:extLst>
                <a:ext uri="{FF2B5EF4-FFF2-40B4-BE49-F238E27FC236}">
                  <a16:creationId xmlns:a16="http://schemas.microsoft.com/office/drawing/2014/main" id="{AAC7A361-17F3-48EE-A54F-E22221AC906C}"/>
                </a:ext>
              </a:extLst>
            </p:cNvPr>
            <p:cNvSpPr txBox="1">
              <a:spLocks noChangeArrowheads="1"/>
            </p:cNvSpPr>
            <p:nvPr/>
          </p:nvSpPr>
          <p:spPr bwMode="auto">
            <a:xfrm>
              <a:off x="3104" y="3893"/>
              <a:ext cx="1091" cy="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0000"/>
                </a:spcAft>
                <a:buClr>
                  <a:srgbClr val="009B9B"/>
                </a:buClr>
                <a:buSzPct val="80000"/>
                <a:buFont typeface="Wingdings" panose="05000000000000000000" pitchFamily="2" charset="2"/>
                <a:buNone/>
              </a:pPr>
              <a:r>
                <a:rPr lang="en-GB" sz="1600">
                  <a:latin typeface="+mn-lt"/>
                </a:rPr>
                <a:t>    </a:t>
              </a:r>
              <a:r>
                <a:rPr lang="en-GB" sz="1600" b="1">
                  <a:latin typeface="+mn-lt"/>
                </a:rPr>
                <a:t>Potential benefits</a:t>
              </a:r>
              <a:endParaRPr lang="en-GB" sz="1600">
                <a:latin typeface="+mn-lt"/>
              </a:endParaRPr>
            </a:p>
          </p:txBody>
        </p:sp>
        <p:sp>
          <p:nvSpPr>
            <p:cNvPr id="119" name="Line 86">
              <a:extLst>
                <a:ext uri="{FF2B5EF4-FFF2-40B4-BE49-F238E27FC236}">
                  <a16:creationId xmlns:a16="http://schemas.microsoft.com/office/drawing/2014/main" id="{70CE3FEB-0763-49C4-BCD3-45EF6B101E2C}"/>
                </a:ext>
              </a:extLst>
            </p:cNvPr>
            <p:cNvSpPr>
              <a:spLocks noChangeShapeType="1"/>
            </p:cNvSpPr>
            <p:nvPr/>
          </p:nvSpPr>
          <p:spPr bwMode="auto">
            <a:xfrm flipH="1">
              <a:off x="3681" y="3657"/>
              <a:ext cx="0" cy="222"/>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120" name="AutoShape 82">
              <a:extLst>
                <a:ext uri="{FF2B5EF4-FFF2-40B4-BE49-F238E27FC236}">
                  <a16:creationId xmlns:a16="http://schemas.microsoft.com/office/drawing/2014/main" id="{F5C6145E-1837-4E54-A54E-06AF49D89D41}"/>
                </a:ext>
              </a:extLst>
            </p:cNvPr>
            <p:cNvSpPr>
              <a:spLocks noChangeArrowheads="1"/>
            </p:cNvSpPr>
            <p:nvPr/>
          </p:nvSpPr>
          <p:spPr bwMode="auto">
            <a:xfrm>
              <a:off x="3510" y="2880"/>
              <a:ext cx="349" cy="771"/>
            </a:xfrm>
            <a:prstGeom prst="roundRect">
              <a:avLst>
                <a:gd name="adj" fmla="val 7144"/>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dirty="0">
                <a:latin typeface="+mn-lt"/>
              </a:endParaRPr>
            </a:p>
            <a:p>
              <a:pPr eaLnBrk="1" hangingPunct="1"/>
              <a:endParaRPr lang="pt-PT" dirty="0">
                <a:latin typeface="+mn-lt"/>
              </a:endParaRPr>
            </a:p>
            <a:p>
              <a:pPr eaLnBrk="1" hangingPunct="1"/>
              <a:endParaRPr lang="pt-PT" dirty="0">
                <a:latin typeface="+mn-lt"/>
              </a:endParaRPr>
            </a:p>
            <a:p>
              <a:pPr eaLnBrk="1" hangingPunct="1"/>
              <a:endParaRPr lang="en-GB" dirty="0">
                <a:latin typeface="+mn-lt"/>
              </a:endParaRPr>
            </a:p>
          </p:txBody>
        </p:sp>
      </p:grpSp>
      <p:sp>
        <p:nvSpPr>
          <p:cNvPr id="3" name="Slide Number Placeholder 2">
            <a:extLst>
              <a:ext uri="{FF2B5EF4-FFF2-40B4-BE49-F238E27FC236}">
                <a16:creationId xmlns:a16="http://schemas.microsoft.com/office/drawing/2014/main" id="{CBE177B5-0B02-4DC7-B557-669784CA07E7}"/>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72201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286"/>
                                        </p:tgtEl>
                                        <p:attrNameLst>
                                          <p:attrName>style.visibility</p:attrName>
                                        </p:attrNameLst>
                                      </p:cBhvr>
                                      <p:to>
                                        <p:strVal val="visible"/>
                                      </p:to>
                                    </p:set>
                                    <p:animEffect transition="in" filter="wipe(left)">
                                      <p:cBhvr>
                                        <p:cTn id="7" dur="500"/>
                                        <p:tgtEl>
                                          <p:spTgt spid="73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316"/>
                                        </p:tgtEl>
                                        <p:attrNameLst>
                                          <p:attrName>style.visibility</p:attrName>
                                        </p:attrNameLst>
                                      </p:cBhvr>
                                      <p:to>
                                        <p:strVal val="visible"/>
                                      </p:to>
                                    </p:set>
                                    <p:animEffect transition="in" filter="wipe(left)">
                                      <p:cBhvr>
                                        <p:cTn id="17" dur="500"/>
                                        <p:tgtEl>
                                          <p:spTgt spid="138316"/>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8317"/>
                                        </p:tgtEl>
                                        <p:attrNameLst>
                                          <p:attrName>style.visibility</p:attrName>
                                        </p:attrNameLst>
                                      </p:cBhvr>
                                      <p:to>
                                        <p:strVal val="visible"/>
                                      </p:to>
                                    </p:set>
                                    <p:animEffect transition="in" filter="wipe(left)">
                                      <p:cBhvr>
                                        <p:cTn id="21" dur="500"/>
                                        <p:tgtEl>
                                          <p:spTgt spid="138317"/>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38319"/>
                                        </p:tgtEl>
                                        <p:attrNameLst>
                                          <p:attrName>style.visibility</p:attrName>
                                        </p:attrNameLst>
                                      </p:cBhvr>
                                      <p:to>
                                        <p:strVal val="visible"/>
                                      </p:to>
                                    </p:set>
                                    <p:animEffect transition="in" filter="wipe(left)">
                                      <p:cBhvr>
                                        <p:cTn id="25" dur="500"/>
                                        <p:tgtEl>
                                          <p:spTgt spid="138319"/>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38320"/>
                                        </p:tgtEl>
                                        <p:attrNameLst>
                                          <p:attrName>style.visibility</p:attrName>
                                        </p:attrNameLst>
                                      </p:cBhvr>
                                      <p:to>
                                        <p:strVal val="visible"/>
                                      </p:to>
                                    </p:set>
                                    <p:animEffect transition="in" filter="wipe(left)">
                                      <p:cBhvr>
                                        <p:cTn id="29" dur="500"/>
                                        <p:tgtEl>
                                          <p:spTgt spid="1383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500"/>
                                        <p:tgtEl>
                                          <p:spTgt spid="17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ipe(up)">
                                      <p:cBhvr>
                                        <p:cTn id="48"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wipe(up)">
                                      <p:cBhvr>
                                        <p:cTn id="53"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6" grpId="0" autoUpdateAnimBg="0"/>
      <p:bldP spid="138316" grpId="0" animBg="1"/>
      <p:bldP spid="138317" grpId="0" animBg="1"/>
      <p:bldP spid="138319" grpId="0" animBg="1"/>
      <p:bldP spid="138320" grpId="0" animBg="1"/>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9" name="Object 78"/>
          <p:cNvGraphicFramePr>
            <a:graphicFrameLocks noChangeAspect="1"/>
          </p:cNvGraphicFramePr>
          <p:nvPr/>
        </p:nvGraphicFramePr>
        <p:xfrm>
          <a:off x="6040439" y="3287078"/>
          <a:ext cx="111125" cy="190500"/>
        </p:xfrm>
        <a:graphic>
          <a:graphicData uri="http://schemas.openxmlformats.org/presentationml/2006/ole">
            <mc:AlternateContent xmlns:mc="http://schemas.openxmlformats.org/markup-compatibility/2006">
              <mc:Choice xmlns:v="urn:schemas-microsoft-com:vml" Requires="v">
                <p:oleObj name="Equation" r:id="rId3" imgW="101556" imgH="190417" progId="Equation.3">
                  <p:embed/>
                </p:oleObj>
              </mc:Choice>
              <mc:Fallback>
                <p:oleObj name="Equation" r:id="rId3" imgW="101556" imgH="190417" progId="Equation.3">
                  <p:embed/>
                  <p:pic>
                    <p:nvPicPr>
                      <p:cNvPr id="8199"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9" y="3287078"/>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Title 103"/>
          <p:cNvSpPr>
            <a:spLocks noGrp="1"/>
          </p:cNvSpPr>
          <p:nvPr>
            <p:ph type="title"/>
          </p:nvPr>
        </p:nvSpPr>
        <p:spPr>
          <a:ln w="9525"/>
        </p:spPr>
        <p:txBody>
          <a:bodyPr/>
          <a:lstStyle/>
          <a:p>
            <a:r>
              <a:rPr lang="en-US">
                <a:latin typeface="+mn-lt"/>
              </a:rPr>
              <a:t>Eco Audit for design</a:t>
            </a:r>
            <a:endParaRPr lang="en-GB">
              <a:latin typeface="+mn-lt"/>
            </a:endParaRPr>
          </a:p>
        </p:txBody>
      </p:sp>
      <p:grpSp>
        <p:nvGrpSpPr>
          <p:cNvPr id="86" name="Group 85">
            <a:extLst>
              <a:ext uri="{FF2B5EF4-FFF2-40B4-BE49-F238E27FC236}">
                <a16:creationId xmlns:a16="http://schemas.microsoft.com/office/drawing/2014/main" id="{C3DCD146-8ACC-4677-96CC-2444CBC7BEED}"/>
              </a:ext>
            </a:extLst>
          </p:cNvPr>
          <p:cNvGrpSpPr>
            <a:grpSpLocks/>
          </p:cNvGrpSpPr>
          <p:nvPr/>
        </p:nvGrpSpPr>
        <p:grpSpPr bwMode="auto">
          <a:xfrm>
            <a:off x="1219200" y="2895600"/>
            <a:ext cx="4973637" cy="3092186"/>
            <a:chOff x="4824897" y="3127820"/>
            <a:chExt cx="4974805" cy="3092185"/>
          </a:xfrm>
        </p:grpSpPr>
        <p:sp>
          <p:nvSpPr>
            <p:cNvPr id="87" name="Rectangle 4">
              <a:extLst>
                <a:ext uri="{FF2B5EF4-FFF2-40B4-BE49-F238E27FC236}">
                  <a16:creationId xmlns:a16="http://schemas.microsoft.com/office/drawing/2014/main" id="{C731298B-1871-4E1B-8931-4967C9CBB1F5}"/>
                </a:ext>
              </a:extLst>
            </p:cNvPr>
            <p:cNvSpPr>
              <a:spLocks noChangeArrowheads="1"/>
            </p:cNvSpPr>
            <p:nvPr/>
          </p:nvSpPr>
          <p:spPr bwMode="auto">
            <a:xfrm>
              <a:off x="4824897" y="3127820"/>
              <a:ext cx="4974805" cy="36933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nvGrpSpPr>
            <p:cNvPr id="88" name="Group 106">
              <a:extLst>
                <a:ext uri="{FF2B5EF4-FFF2-40B4-BE49-F238E27FC236}">
                  <a16:creationId xmlns:a16="http://schemas.microsoft.com/office/drawing/2014/main" id="{C6672395-9AD5-4E66-A5BA-E54610C9CC99}"/>
                </a:ext>
              </a:extLst>
            </p:cNvPr>
            <p:cNvGrpSpPr>
              <a:grpSpLocks/>
            </p:cNvGrpSpPr>
            <p:nvPr/>
          </p:nvGrpSpPr>
          <p:grpSpPr bwMode="auto">
            <a:xfrm>
              <a:off x="5011605" y="3411717"/>
              <a:ext cx="4478470" cy="2808288"/>
              <a:chOff x="5002080" y="3409950"/>
              <a:chExt cx="4478645" cy="2808288"/>
            </a:xfrm>
          </p:grpSpPr>
          <p:grpSp>
            <p:nvGrpSpPr>
              <p:cNvPr id="89" name="Group 2">
                <a:extLst>
                  <a:ext uri="{FF2B5EF4-FFF2-40B4-BE49-F238E27FC236}">
                    <a16:creationId xmlns:a16="http://schemas.microsoft.com/office/drawing/2014/main" id="{5B5879C9-B94C-4190-9FC5-F2EB2D11DE14}"/>
                  </a:ext>
                </a:extLst>
              </p:cNvPr>
              <p:cNvGrpSpPr>
                <a:grpSpLocks/>
              </p:cNvGrpSpPr>
              <p:nvPr/>
            </p:nvGrpSpPr>
            <p:grpSpPr bwMode="auto">
              <a:xfrm>
                <a:off x="5002080" y="3409950"/>
                <a:ext cx="4473443" cy="2808288"/>
                <a:chOff x="2909" y="1770"/>
                <a:chExt cx="2601" cy="1769"/>
              </a:xfrm>
            </p:grpSpPr>
            <p:grpSp>
              <p:nvGrpSpPr>
                <p:cNvPr id="91" name="Group 3">
                  <a:extLst>
                    <a:ext uri="{FF2B5EF4-FFF2-40B4-BE49-F238E27FC236}">
                      <a16:creationId xmlns:a16="http://schemas.microsoft.com/office/drawing/2014/main" id="{F52D86CD-17E0-4642-A3CE-543730556E78}"/>
                    </a:ext>
                  </a:extLst>
                </p:cNvPr>
                <p:cNvGrpSpPr>
                  <a:grpSpLocks/>
                </p:cNvGrpSpPr>
                <p:nvPr/>
              </p:nvGrpSpPr>
              <p:grpSpPr bwMode="auto">
                <a:xfrm>
                  <a:off x="2909" y="1770"/>
                  <a:ext cx="2601" cy="1769"/>
                  <a:chOff x="2909" y="1770"/>
                  <a:chExt cx="2601" cy="1769"/>
                </a:xfrm>
              </p:grpSpPr>
              <p:sp>
                <p:nvSpPr>
                  <p:cNvPr id="93" name="Line 5">
                    <a:extLst>
                      <a:ext uri="{FF2B5EF4-FFF2-40B4-BE49-F238E27FC236}">
                        <a16:creationId xmlns:a16="http://schemas.microsoft.com/office/drawing/2014/main" id="{63A6ABFB-E538-414F-876F-5B54AC316155}"/>
                      </a:ext>
                    </a:extLst>
                  </p:cNvPr>
                  <p:cNvSpPr>
                    <a:spLocks noChangeShapeType="1"/>
                  </p:cNvSpPr>
                  <p:nvPr/>
                </p:nvSpPr>
                <p:spPr bwMode="auto">
                  <a:xfrm>
                    <a:off x="3260" y="309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 name="Line 6">
                    <a:extLst>
                      <a:ext uri="{FF2B5EF4-FFF2-40B4-BE49-F238E27FC236}">
                        <a16:creationId xmlns:a16="http://schemas.microsoft.com/office/drawing/2014/main" id="{D21B7E1A-E7F0-418B-93AF-99131C159A48}"/>
                      </a:ext>
                    </a:extLst>
                  </p:cNvPr>
                  <p:cNvSpPr>
                    <a:spLocks noChangeShapeType="1"/>
                  </p:cNvSpPr>
                  <p:nvPr/>
                </p:nvSpPr>
                <p:spPr bwMode="auto">
                  <a:xfrm>
                    <a:off x="3260" y="273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5" name="Line 7">
                    <a:extLst>
                      <a:ext uri="{FF2B5EF4-FFF2-40B4-BE49-F238E27FC236}">
                        <a16:creationId xmlns:a16="http://schemas.microsoft.com/office/drawing/2014/main" id="{45C76FAB-783A-4753-9EC8-200473620214}"/>
                      </a:ext>
                    </a:extLst>
                  </p:cNvPr>
                  <p:cNvSpPr>
                    <a:spLocks noChangeShapeType="1"/>
                  </p:cNvSpPr>
                  <p:nvPr/>
                </p:nvSpPr>
                <p:spPr bwMode="auto">
                  <a:xfrm>
                    <a:off x="3260" y="2199"/>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6" name="Line 8">
                    <a:extLst>
                      <a:ext uri="{FF2B5EF4-FFF2-40B4-BE49-F238E27FC236}">
                        <a16:creationId xmlns:a16="http://schemas.microsoft.com/office/drawing/2014/main" id="{20F03D82-51DC-423C-AB29-55F1355BA3B0}"/>
                      </a:ext>
                    </a:extLst>
                  </p:cNvPr>
                  <p:cNvSpPr>
                    <a:spLocks noChangeShapeType="1"/>
                  </p:cNvSpPr>
                  <p:nvPr/>
                </p:nvSpPr>
                <p:spPr bwMode="auto">
                  <a:xfrm>
                    <a:off x="3260" y="20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7" name="Line 9">
                    <a:extLst>
                      <a:ext uri="{FF2B5EF4-FFF2-40B4-BE49-F238E27FC236}">
                        <a16:creationId xmlns:a16="http://schemas.microsoft.com/office/drawing/2014/main" id="{7A5D1D02-4FF2-4B84-920C-353FCB419050}"/>
                      </a:ext>
                    </a:extLst>
                  </p:cNvPr>
                  <p:cNvSpPr>
                    <a:spLocks noChangeShapeType="1"/>
                  </p:cNvSpPr>
                  <p:nvPr/>
                </p:nvSpPr>
                <p:spPr bwMode="auto">
                  <a:xfrm>
                    <a:off x="3260" y="237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8" name="Line 10">
                    <a:extLst>
                      <a:ext uri="{FF2B5EF4-FFF2-40B4-BE49-F238E27FC236}">
                        <a16:creationId xmlns:a16="http://schemas.microsoft.com/office/drawing/2014/main" id="{D98A3613-BBE7-42C1-920F-20232C81D684}"/>
                      </a:ext>
                    </a:extLst>
                  </p:cNvPr>
                  <p:cNvSpPr>
                    <a:spLocks noChangeShapeType="1"/>
                  </p:cNvSpPr>
                  <p:nvPr/>
                </p:nvSpPr>
                <p:spPr bwMode="auto">
                  <a:xfrm>
                    <a:off x="3260" y="2556"/>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9" name="Line 11">
                    <a:extLst>
                      <a:ext uri="{FF2B5EF4-FFF2-40B4-BE49-F238E27FC236}">
                        <a16:creationId xmlns:a16="http://schemas.microsoft.com/office/drawing/2014/main" id="{B76D1137-EAC7-4169-ACD5-15E418CED7A5}"/>
                      </a:ext>
                    </a:extLst>
                  </p:cNvPr>
                  <p:cNvSpPr>
                    <a:spLocks noChangeShapeType="1"/>
                  </p:cNvSpPr>
                  <p:nvPr/>
                </p:nvSpPr>
                <p:spPr bwMode="auto">
                  <a:xfrm flipV="1">
                    <a:off x="3579"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0" name="Line 12">
                    <a:extLst>
                      <a:ext uri="{FF2B5EF4-FFF2-40B4-BE49-F238E27FC236}">
                        <a16:creationId xmlns:a16="http://schemas.microsoft.com/office/drawing/2014/main" id="{DCC487AD-5714-43C2-A2CF-9FD32D8C07F5}"/>
                      </a:ext>
                    </a:extLst>
                  </p:cNvPr>
                  <p:cNvSpPr>
                    <a:spLocks noChangeShapeType="1"/>
                  </p:cNvSpPr>
                  <p:nvPr/>
                </p:nvSpPr>
                <p:spPr bwMode="auto">
                  <a:xfrm flipV="1">
                    <a:off x="3900"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1" name="Line 13">
                    <a:extLst>
                      <a:ext uri="{FF2B5EF4-FFF2-40B4-BE49-F238E27FC236}">
                        <a16:creationId xmlns:a16="http://schemas.microsoft.com/office/drawing/2014/main" id="{36692F00-57FC-4E7B-82B3-E2E364808754}"/>
                      </a:ext>
                    </a:extLst>
                  </p:cNvPr>
                  <p:cNvSpPr>
                    <a:spLocks noChangeShapeType="1"/>
                  </p:cNvSpPr>
                  <p:nvPr/>
                </p:nvSpPr>
                <p:spPr bwMode="auto">
                  <a:xfrm flipV="1">
                    <a:off x="4542"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2" name="Line 14">
                    <a:extLst>
                      <a:ext uri="{FF2B5EF4-FFF2-40B4-BE49-F238E27FC236}">
                        <a16:creationId xmlns:a16="http://schemas.microsoft.com/office/drawing/2014/main" id="{C965617A-A3E7-4265-929A-FA69536DB967}"/>
                      </a:ext>
                    </a:extLst>
                  </p:cNvPr>
                  <p:cNvSpPr>
                    <a:spLocks noChangeShapeType="1"/>
                  </p:cNvSpPr>
                  <p:nvPr/>
                </p:nvSpPr>
                <p:spPr bwMode="auto">
                  <a:xfrm flipV="1">
                    <a:off x="4863"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3" name="Line 15">
                    <a:extLst>
                      <a:ext uri="{FF2B5EF4-FFF2-40B4-BE49-F238E27FC236}">
                        <a16:creationId xmlns:a16="http://schemas.microsoft.com/office/drawing/2014/main" id="{C40198DD-0BAA-413D-8DE3-86124714CB1A}"/>
                      </a:ext>
                    </a:extLst>
                  </p:cNvPr>
                  <p:cNvSpPr>
                    <a:spLocks noChangeShapeType="1"/>
                  </p:cNvSpPr>
                  <p:nvPr/>
                </p:nvSpPr>
                <p:spPr bwMode="auto">
                  <a:xfrm flipV="1">
                    <a:off x="5184"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04" name="Text Box 16">
                    <a:extLst>
                      <a:ext uri="{FF2B5EF4-FFF2-40B4-BE49-F238E27FC236}">
                        <a16:creationId xmlns:a16="http://schemas.microsoft.com/office/drawing/2014/main" id="{9A39D634-AF19-43AC-BA9F-9D72FA53AD27}"/>
                      </a:ext>
                    </a:extLst>
                  </p:cNvPr>
                  <p:cNvSpPr txBox="1">
                    <a:spLocks noChangeArrowheads="1"/>
                  </p:cNvSpPr>
                  <p:nvPr/>
                </p:nvSpPr>
                <p:spPr bwMode="auto">
                  <a:xfrm>
                    <a:off x="3074" y="1770"/>
                    <a:ext cx="201"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5000"/>
                      </a:spcBef>
                      <a:spcAft>
                        <a:spcPct val="60000"/>
                      </a:spcAft>
                      <a:buClr>
                        <a:srgbClr val="009B9B"/>
                      </a:buClr>
                      <a:buSzPct val="80000"/>
                      <a:buFont typeface="Wingdings" panose="05000000000000000000" pitchFamily="2" charset="2"/>
                      <a:buNone/>
                    </a:pPr>
                    <a:r>
                      <a:rPr lang="en-GB" sz="1000" b="1">
                        <a:latin typeface="+mn-lt"/>
                      </a:rPr>
                      <a:t> 16</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14</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12</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10</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8</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6</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4</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2</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0</a:t>
                    </a:r>
                  </a:p>
                  <a:p>
                    <a:pPr algn="r">
                      <a:spcBef>
                        <a:spcPct val="25000"/>
                      </a:spcBef>
                      <a:spcAft>
                        <a:spcPct val="60000"/>
                      </a:spcAft>
                      <a:buClr>
                        <a:srgbClr val="009B9B"/>
                      </a:buClr>
                      <a:buSzPct val="80000"/>
                      <a:buFont typeface="Wingdings" panose="05000000000000000000" pitchFamily="2" charset="2"/>
                      <a:buNone/>
                    </a:pPr>
                    <a:r>
                      <a:rPr lang="en-GB" sz="1000" b="1">
                        <a:latin typeface="+mn-lt"/>
                      </a:rPr>
                      <a:t>-2</a:t>
                    </a:r>
                  </a:p>
                </p:txBody>
              </p:sp>
              <p:sp>
                <p:nvSpPr>
                  <p:cNvPr id="105" name="Text Box 17">
                    <a:extLst>
                      <a:ext uri="{FF2B5EF4-FFF2-40B4-BE49-F238E27FC236}">
                        <a16:creationId xmlns:a16="http://schemas.microsoft.com/office/drawing/2014/main" id="{50D3BB73-6C2E-4FEE-ABBD-FE793A029C53}"/>
                      </a:ext>
                    </a:extLst>
                  </p:cNvPr>
                  <p:cNvSpPr txBox="1">
                    <a:spLocks noChangeArrowheads="1"/>
                  </p:cNvSpPr>
                  <p:nvPr/>
                </p:nvSpPr>
                <p:spPr bwMode="auto">
                  <a:xfrm rot="16200000">
                    <a:off x="2624" y="2498"/>
                    <a:ext cx="7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a:latin typeface="+mn-lt"/>
                      </a:rPr>
                      <a:t>C0</a:t>
                    </a:r>
                    <a:r>
                      <a:rPr lang="en-GB" sz="1400" baseline="-25000">
                        <a:latin typeface="+mn-lt"/>
                      </a:rPr>
                      <a:t>2</a:t>
                    </a:r>
                    <a:r>
                      <a:rPr lang="en-GB" sz="1400">
                        <a:latin typeface="+mn-lt"/>
                      </a:rPr>
                      <a:t> equiv (kg)</a:t>
                    </a:r>
                  </a:p>
                </p:txBody>
              </p:sp>
              <p:sp>
                <p:nvSpPr>
                  <p:cNvPr id="106" name="Text Box 18">
                    <a:extLst>
                      <a:ext uri="{FF2B5EF4-FFF2-40B4-BE49-F238E27FC236}">
                        <a16:creationId xmlns:a16="http://schemas.microsoft.com/office/drawing/2014/main" id="{447BE671-0D80-486A-9089-B49F1B2E0860}"/>
                      </a:ext>
                    </a:extLst>
                  </p:cNvPr>
                  <p:cNvSpPr txBox="1">
                    <a:spLocks noChangeArrowheads="1"/>
                  </p:cNvSpPr>
                  <p:nvPr/>
                </p:nvSpPr>
                <p:spPr bwMode="auto">
                  <a:xfrm rot="18471160">
                    <a:off x="3409" y="1982"/>
                    <a:ext cx="40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107" name="Text Box 19">
                    <a:extLst>
                      <a:ext uri="{FF2B5EF4-FFF2-40B4-BE49-F238E27FC236}">
                        <a16:creationId xmlns:a16="http://schemas.microsoft.com/office/drawing/2014/main" id="{CC6FE3DD-776D-42B0-96A4-FC00250C1E85}"/>
                      </a:ext>
                    </a:extLst>
                  </p:cNvPr>
                  <p:cNvSpPr txBox="1">
                    <a:spLocks noChangeArrowheads="1"/>
                  </p:cNvSpPr>
                  <p:nvPr/>
                </p:nvSpPr>
                <p:spPr bwMode="auto">
                  <a:xfrm rot="18471160">
                    <a:off x="3685" y="2346"/>
                    <a:ext cx="55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108" name="Text Box 20">
                    <a:extLst>
                      <a:ext uri="{FF2B5EF4-FFF2-40B4-BE49-F238E27FC236}">
                        <a16:creationId xmlns:a16="http://schemas.microsoft.com/office/drawing/2014/main" id="{D4B0FF85-686D-4822-B138-DFFE9AA20CE7}"/>
                      </a:ext>
                    </a:extLst>
                  </p:cNvPr>
                  <p:cNvSpPr txBox="1">
                    <a:spLocks noChangeArrowheads="1"/>
                  </p:cNvSpPr>
                  <p:nvPr/>
                </p:nvSpPr>
                <p:spPr bwMode="auto">
                  <a:xfrm rot="18471160">
                    <a:off x="4042" y="2702"/>
                    <a:ext cx="44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109" name="Text Box 21">
                    <a:extLst>
                      <a:ext uri="{FF2B5EF4-FFF2-40B4-BE49-F238E27FC236}">
                        <a16:creationId xmlns:a16="http://schemas.microsoft.com/office/drawing/2014/main" id="{5B3C5AF2-1197-465A-B670-E723E53EED6E}"/>
                      </a:ext>
                    </a:extLst>
                  </p:cNvPr>
                  <p:cNvSpPr txBox="1">
                    <a:spLocks noChangeArrowheads="1"/>
                  </p:cNvSpPr>
                  <p:nvPr/>
                </p:nvSpPr>
                <p:spPr bwMode="auto">
                  <a:xfrm rot="18471160">
                    <a:off x="4430" y="2181"/>
                    <a:ext cx="2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110" name="Text Box 22">
                    <a:extLst>
                      <a:ext uri="{FF2B5EF4-FFF2-40B4-BE49-F238E27FC236}">
                        <a16:creationId xmlns:a16="http://schemas.microsoft.com/office/drawing/2014/main" id="{6E2BF193-94C2-41C5-8531-0D7ACEFF234A}"/>
                      </a:ext>
                    </a:extLst>
                  </p:cNvPr>
                  <p:cNvSpPr txBox="1">
                    <a:spLocks noChangeArrowheads="1"/>
                  </p:cNvSpPr>
                  <p:nvPr/>
                </p:nvSpPr>
                <p:spPr bwMode="auto">
                  <a:xfrm rot="18471160">
                    <a:off x="4698" y="2964"/>
                    <a:ext cx="398"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111" name="Rectangle 23">
                    <a:extLst>
                      <a:ext uri="{FF2B5EF4-FFF2-40B4-BE49-F238E27FC236}">
                        <a16:creationId xmlns:a16="http://schemas.microsoft.com/office/drawing/2014/main" id="{872CC0A0-5A9F-4CBC-9E09-175737B2BE6B}"/>
                      </a:ext>
                    </a:extLst>
                  </p:cNvPr>
                  <p:cNvSpPr>
                    <a:spLocks noChangeArrowheads="1"/>
                  </p:cNvSpPr>
                  <p:nvPr/>
                </p:nvSpPr>
                <p:spPr bwMode="auto">
                  <a:xfrm>
                    <a:off x="3502" y="2223"/>
                    <a:ext cx="162" cy="1047"/>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en-GB" sz="1100">
                      <a:latin typeface="+mn-lt"/>
                    </a:endParaRPr>
                  </a:p>
                </p:txBody>
              </p:sp>
              <p:sp>
                <p:nvSpPr>
                  <p:cNvPr id="112" name="Rectangle 24">
                    <a:extLst>
                      <a:ext uri="{FF2B5EF4-FFF2-40B4-BE49-F238E27FC236}">
                        <a16:creationId xmlns:a16="http://schemas.microsoft.com/office/drawing/2014/main" id="{FE1B96B5-2DF4-4357-9C1D-9907F1ECDBD9}"/>
                      </a:ext>
                    </a:extLst>
                  </p:cNvPr>
                  <p:cNvSpPr>
                    <a:spLocks noChangeArrowheads="1"/>
                  </p:cNvSpPr>
                  <p:nvPr/>
                </p:nvSpPr>
                <p:spPr bwMode="auto">
                  <a:xfrm>
                    <a:off x="3824" y="2684"/>
                    <a:ext cx="162" cy="582"/>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en-GB">
                      <a:latin typeface="+mn-lt"/>
                    </a:endParaRPr>
                  </a:p>
                </p:txBody>
              </p:sp>
              <p:sp>
                <p:nvSpPr>
                  <p:cNvPr id="113" name="Rectangle 25">
                    <a:extLst>
                      <a:ext uri="{FF2B5EF4-FFF2-40B4-BE49-F238E27FC236}">
                        <a16:creationId xmlns:a16="http://schemas.microsoft.com/office/drawing/2014/main" id="{664DEF71-59F2-4123-9C6D-A66AE78AD844}"/>
                      </a:ext>
                    </a:extLst>
                  </p:cNvPr>
                  <p:cNvSpPr>
                    <a:spLocks noChangeArrowheads="1"/>
                  </p:cNvSpPr>
                  <p:nvPr/>
                </p:nvSpPr>
                <p:spPr bwMode="auto">
                  <a:xfrm>
                    <a:off x="4144" y="2969"/>
                    <a:ext cx="162" cy="301"/>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sz="700">
                      <a:latin typeface="+mn-lt"/>
                    </a:endParaRPr>
                  </a:p>
                  <a:p>
                    <a:pPr eaLnBrk="1" hangingPunct="1"/>
                    <a:endParaRPr lang="en-GB">
                      <a:latin typeface="+mn-lt"/>
                    </a:endParaRPr>
                  </a:p>
                </p:txBody>
              </p:sp>
              <p:sp>
                <p:nvSpPr>
                  <p:cNvPr id="114" name="Rectangle 26">
                    <a:extLst>
                      <a:ext uri="{FF2B5EF4-FFF2-40B4-BE49-F238E27FC236}">
                        <a16:creationId xmlns:a16="http://schemas.microsoft.com/office/drawing/2014/main" id="{9FA9BCA0-A7AA-423E-8CB1-353210785131}"/>
                      </a:ext>
                    </a:extLst>
                  </p:cNvPr>
                  <p:cNvSpPr>
                    <a:spLocks noChangeArrowheads="1"/>
                  </p:cNvSpPr>
                  <p:nvPr/>
                </p:nvSpPr>
                <p:spPr bwMode="auto">
                  <a:xfrm>
                    <a:off x="4778" y="3205"/>
                    <a:ext cx="162" cy="68"/>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15" name="Line 27">
                    <a:extLst>
                      <a:ext uri="{FF2B5EF4-FFF2-40B4-BE49-F238E27FC236}">
                        <a16:creationId xmlns:a16="http://schemas.microsoft.com/office/drawing/2014/main" id="{42499C17-FB60-44E6-9373-054360054A4F}"/>
                      </a:ext>
                    </a:extLst>
                  </p:cNvPr>
                  <p:cNvSpPr>
                    <a:spLocks noChangeShapeType="1"/>
                  </p:cNvSpPr>
                  <p:nvPr/>
                </p:nvSpPr>
                <p:spPr bwMode="auto">
                  <a:xfrm>
                    <a:off x="3258" y="290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6" name="Rectangle 28">
                    <a:extLst>
                      <a:ext uri="{FF2B5EF4-FFF2-40B4-BE49-F238E27FC236}">
                        <a16:creationId xmlns:a16="http://schemas.microsoft.com/office/drawing/2014/main" id="{50C994FA-1261-43BE-80CA-A79221F5ACAE}"/>
                      </a:ext>
                    </a:extLst>
                  </p:cNvPr>
                  <p:cNvSpPr>
                    <a:spLocks noChangeArrowheads="1"/>
                  </p:cNvSpPr>
                  <p:nvPr/>
                </p:nvSpPr>
                <p:spPr bwMode="auto">
                  <a:xfrm>
                    <a:off x="4468" y="2342"/>
                    <a:ext cx="162" cy="931"/>
                  </a:xfrm>
                  <a:prstGeom prst="rect">
                    <a:avLst/>
                  </a:prstGeom>
                  <a:solidFill>
                    <a:srgbClr val="FF99FF">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en-GB">
                      <a:latin typeface="+mn-lt"/>
                    </a:endParaRPr>
                  </a:p>
                </p:txBody>
              </p:sp>
              <p:sp>
                <p:nvSpPr>
                  <p:cNvPr id="117" name="Line 29">
                    <a:extLst>
                      <a:ext uri="{FF2B5EF4-FFF2-40B4-BE49-F238E27FC236}">
                        <a16:creationId xmlns:a16="http://schemas.microsoft.com/office/drawing/2014/main" id="{E77F239A-6AB9-4F71-B10F-0CDFA2983938}"/>
                      </a:ext>
                    </a:extLst>
                  </p:cNvPr>
                  <p:cNvSpPr>
                    <a:spLocks noChangeShapeType="1"/>
                  </p:cNvSpPr>
                  <p:nvPr/>
                </p:nvSpPr>
                <p:spPr bwMode="auto">
                  <a:xfrm flipV="1">
                    <a:off x="4221" y="1849"/>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8" name="Text Box 30">
                    <a:extLst>
                      <a:ext uri="{FF2B5EF4-FFF2-40B4-BE49-F238E27FC236}">
                        <a16:creationId xmlns:a16="http://schemas.microsoft.com/office/drawing/2014/main" id="{2C3E1641-1FC4-4039-BC7F-A824A14E4744}"/>
                      </a:ext>
                    </a:extLst>
                  </p:cNvPr>
                  <p:cNvSpPr txBox="1">
                    <a:spLocks noChangeArrowheads="1"/>
                  </p:cNvSpPr>
                  <p:nvPr/>
                </p:nvSpPr>
                <p:spPr bwMode="auto">
                  <a:xfrm rot="18471160">
                    <a:off x="5019" y="2977"/>
                    <a:ext cx="446"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119" name="Rectangle 31" descr="Wide downward diagonal">
                    <a:extLst>
                      <a:ext uri="{FF2B5EF4-FFF2-40B4-BE49-F238E27FC236}">
                        <a16:creationId xmlns:a16="http://schemas.microsoft.com/office/drawing/2014/main" id="{DB150DCD-3C7A-499C-BE4D-F0185EF8E119}"/>
                      </a:ext>
                    </a:extLst>
                  </p:cNvPr>
                  <p:cNvSpPr>
                    <a:spLocks noChangeArrowheads="1"/>
                  </p:cNvSpPr>
                  <p:nvPr/>
                </p:nvSpPr>
                <p:spPr bwMode="auto">
                  <a:xfrm>
                    <a:off x="5104" y="3275"/>
                    <a:ext cx="162" cy="165"/>
                  </a:xfrm>
                  <a:prstGeom prst="rect">
                    <a:avLst/>
                  </a:prstGeom>
                  <a:pattFill prst="wdDnDiag">
                    <a:fgClr>
                      <a:srgbClr val="FF99FF"/>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100">
                      <a:latin typeface="+mn-lt"/>
                    </a:endParaRPr>
                  </a:p>
                </p:txBody>
              </p:sp>
              <p:sp>
                <p:nvSpPr>
                  <p:cNvPr id="120" name="Line 32">
                    <a:extLst>
                      <a:ext uri="{FF2B5EF4-FFF2-40B4-BE49-F238E27FC236}">
                        <a16:creationId xmlns:a16="http://schemas.microsoft.com/office/drawing/2014/main" id="{8C68F293-CE57-4EFE-87A9-5D0E9611F958}"/>
                      </a:ext>
                    </a:extLst>
                  </p:cNvPr>
                  <p:cNvSpPr>
                    <a:spLocks noChangeShapeType="1"/>
                  </p:cNvSpPr>
                  <p:nvPr/>
                </p:nvSpPr>
                <p:spPr bwMode="auto">
                  <a:xfrm>
                    <a:off x="3250" y="3273"/>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92" name="Text Box 33">
                  <a:extLst>
                    <a:ext uri="{FF2B5EF4-FFF2-40B4-BE49-F238E27FC236}">
                      <a16:creationId xmlns:a16="http://schemas.microsoft.com/office/drawing/2014/main" id="{1B718428-CD3D-4FE8-A058-500B3402834B}"/>
                    </a:ext>
                  </a:extLst>
                </p:cNvPr>
                <p:cNvSpPr txBox="1">
                  <a:spLocks noChangeArrowheads="1"/>
                </p:cNvSpPr>
                <p:nvPr/>
              </p:nvSpPr>
              <p:spPr bwMode="auto">
                <a:xfrm>
                  <a:off x="4951" y="1889"/>
                  <a:ext cx="419" cy="194"/>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Carbon</a:t>
                  </a:r>
                </a:p>
              </p:txBody>
            </p:sp>
          </p:grpSp>
          <p:sp>
            <p:nvSpPr>
              <p:cNvPr id="90" name="Rectangle 105">
                <a:extLst>
                  <a:ext uri="{FF2B5EF4-FFF2-40B4-BE49-F238E27FC236}">
                    <a16:creationId xmlns:a16="http://schemas.microsoft.com/office/drawing/2014/main" id="{77D96BCD-AE81-4122-A62D-B4CF1DCC10F9}"/>
                  </a:ext>
                </a:extLst>
              </p:cNvPr>
              <p:cNvSpPr>
                <a:spLocks noChangeArrowheads="1"/>
              </p:cNvSpPr>
              <p:nvPr/>
            </p:nvSpPr>
            <p:spPr bwMode="auto">
              <a:xfrm>
                <a:off x="5597937" y="3550690"/>
                <a:ext cx="3882788" cy="36933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grpSp>
      <p:grpSp>
        <p:nvGrpSpPr>
          <p:cNvPr id="121" name="Group 120">
            <a:extLst>
              <a:ext uri="{FF2B5EF4-FFF2-40B4-BE49-F238E27FC236}">
                <a16:creationId xmlns:a16="http://schemas.microsoft.com/office/drawing/2014/main" id="{FA4B5B04-C442-4808-B5DD-2C9D1F72BD4B}"/>
              </a:ext>
            </a:extLst>
          </p:cNvPr>
          <p:cNvGrpSpPr/>
          <p:nvPr/>
        </p:nvGrpSpPr>
        <p:grpSpPr>
          <a:xfrm>
            <a:off x="5985663" y="2992348"/>
            <a:ext cx="4973636" cy="3149778"/>
            <a:chOff x="5192104" y="3240087"/>
            <a:chExt cx="4713896" cy="2985286"/>
          </a:xfrm>
        </p:grpSpPr>
        <p:sp>
          <p:nvSpPr>
            <p:cNvPr id="122" name="Rectangle 121">
              <a:extLst>
                <a:ext uri="{FF2B5EF4-FFF2-40B4-BE49-F238E27FC236}">
                  <a16:creationId xmlns:a16="http://schemas.microsoft.com/office/drawing/2014/main" id="{C0CD99C4-625E-4D2B-BDCE-ECF0D6918EEB}"/>
                </a:ext>
              </a:extLst>
            </p:cNvPr>
            <p:cNvSpPr/>
            <p:nvPr/>
          </p:nvSpPr>
          <p:spPr bwMode="auto">
            <a:xfrm>
              <a:off x="5192104" y="3240087"/>
              <a:ext cx="4713896"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endParaRPr>
            </a:p>
          </p:txBody>
        </p:sp>
        <p:grpSp>
          <p:nvGrpSpPr>
            <p:cNvPr id="123" name="Group 122">
              <a:extLst>
                <a:ext uri="{FF2B5EF4-FFF2-40B4-BE49-F238E27FC236}">
                  <a16:creationId xmlns:a16="http://schemas.microsoft.com/office/drawing/2014/main" id="{FEC453D8-000E-4837-8B5A-632BC9233967}"/>
                </a:ext>
              </a:extLst>
            </p:cNvPr>
            <p:cNvGrpSpPr/>
            <p:nvPr/>
          </p:nvGrpSpPr>
          <p:grpSpPr>
            <a:xfrm>
              <a:off x="5228699" y="3440471"/>
              <a:ext cx="4485069" cy="2784902"/>
              <a:chOff x="-4871491" y="1125383"/>
              <a:chExt cx="7633870" cy="4715196"/>
            </a:xfrm>
          </p:grpSpPr>
          <p:sp>
            <p:nvSpPr>
              <p:cNvPr id="124" name="Rectangle 67" descr="Wide downward diagonal">
                <a:extLst>
                  <a:ext uri="{FF2B5EF4-FFF2-40B4-BE49-F238E27FC236}">
                    <a16:creationId xmlns:a16="http://schemas.microsoft.com/office/drawing/2014/main" id="{F62ADC9E-8775-4C2B-9841-4D0A943F53A9}"/>
                  </a:ext>
                </a:extLst>
              </p:cNvPr>
              <p:cNvSpPr>
                <a:spLocks noChangeArrowheads="1"/>
              </p:cNvSpPr>
              <p:nvPr/>
            </p:nvSpPr>
            <p:spPr bwMode="auto">
              <a:xfrm>
                <a:off x="1572529" y="4907252"/>
                <a:ext cx="473224" cy="628513"/>
              </a:xfrm>
              <a:prstGeom prst="rect">
                <a:avLst/>
              </a:prstGeom>
              <a:pattFill prst="wdDnDiag">
                <a:fgClr>
                  <a:srgbClr val="4CC8F4"/>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nvGrpSpPr>
              <p:cNvPr id="125" name="Group 124">
                <a:extLst>
                  <a:ext uri="{FF2B5EF4-FFF2-40B4-BE49-F238E27FC236}">
                    <a16:creationId xmlns:a16="http://schemas.microsoft.com/office/drawing/2014/main" id="{4FB4DC29-0D2F-49A9-A5A8-2F14D230D825}"/>
                  </a:ext>
                </a:extLst>
              </p:cNvPr>
              <p:cNvGrpSpPr/>
              <p:nvPr/>
            </p:nvGrpSpPr>
            <p:grpSpPr>
              <a:xfrm>
                <a:off x="-4871491" y="1125383"/>
                <a:ext cx="7633870" cy="4715196"/>
                <a:chOff x="-4871491" y="1125383"/>
                <a:chExt cx="7633870" cy="4715196"/>
              </a:xfrm>
            </p:grpSpPr>
            <p:grpSp>
              <p:nvGrpSpPr>
                <p:cNvPr id="126" name="Group 107">
                  <a:extLst>
                    <a:ext uri="{FF2B5EF4-FFF2-40B4-BE49-F238E27FC236}">
                      <a16:creationId xmlns:a16="http://schemas.microsoft.com/office/drawing/2014/main" id="{4074627D-6811-4B51-B08C-C6AEEC34BFA4}"/>
                    </a:ext>
                  </a:extLst>
                </p:cNvPr>
                <p:cNvGrpSpPr>
                  <a:grpSpLocks/>
                </p:cNvGrpSpPr>
                <p:nvPr/>
              </p:nvGrpSpPr>
              <p:grpSpPr bwMode="auto">
                <a:xfrm>
                  <a:off x="-4871491" y="1125383"/>
                  <a:ext cx="7633870" cy="4715196"/>
                  <a:chOff x="222250" y="3438524"/>
                  <a:chExt cx="4493051" cy="2774950"/>
                </a:xfrm>
              </p:grpSpPr>
              <p:grpSp>
                <p:nvGrpSpPr>
                  <p:cNvPr id="128" name="Group 34">
                    <a:extLst>
                      <a:ext uri="{FF2B5EF4-FFF2-40B4-BE49-F238E27FC236}">
                        <a16:creationId xmlns:a16="http://schemas.microsoft.com/office/drawing/2014/main" id="{7A91EEC0-8CAE-439F-A2B6-B3A1A3A5992E}"/>
                      </a:ext>
                    </a:extLst>
                  </p:cNvPr>
                  <p:cNvGrpSpPr>
                    <a:grpSpLocks/>
                  </p:cNvGrpSpPr>
                  <p:nvPr/>
                </p:nvGrpSpPr>
                <p:grpSpPr bwMode="auto">
                  <a:xfrm>
                    <a:off x="222250" y="3438524"/>
                    <a:ext cx="4490773" cy="2774950"/>
                    <a:chOff x="129" y="1788"/>
                    <a:chExt cx="2611" cy="1748"/>
                  </a:xfrm>
                </p:grpSpPr>
                <p:grpSp>
                  <p:nvGrpSpPr>
                    <p:cNvPr id="130" name="Group 35">
                      <a:extLst>
                        <a:ext uri="{FF2B5EF4-FFF2-40B4-BE49-F238E27FC236}">
                          <a16:creationId xmlns:a16="http://schemas.microsoft.com/office/drawing/2014/main" id="{171EBBB0-22DA-45F6-A291-5E0D98CEC05D}"/>
                        </a:ext>
                      </a:extLst>
                    </p:cNvPr>
                    <p:cNvGrpSpPr>
                      <a:grpSpLocks/>
                    </p:cNvGrpSpPr>
                    <p:nvPr/>
                  </p:nvGrpSpPr>
                  <p:grpSpPr bwMode="auto">
                    <a:xfrm>
                      <a:off x="129" y="1788"/>
                      <a:ext cx="2611" cy="1748"/>
                      <a:chOff x="128" y="1788"/>
                      <a:chExt cx="2612" cy="1748"/>
                    </a:xfrm>
                  </p:grpSpPr>
                  <p:sp>
                    <p:nvSpPr>
                      <p:cNvPr id="132" name="Line 37">
                        <a:extLst>
                          <a:ext uri="{FF2B5EF4-FFF2-40B4-BE49-F238E27FC236}">
                            <a16:creationId xmlns:a16="http://schemas.microsoft.com/office/drawing/2014/main" id="{61D71B2F-B051-4802-AF1C-8BFD35D0E615}"/>
                          </a:ext>
                        </a:extLst>
                      </p:cNvPr>
                      <p:cNvSpPr>
                        <a:spLocks noChangeShapeType="1"/>
                      </p:cNvSpPr>
                      <p:nvPr/>
                    </p:nvSpPr>
                    <p:spPr bwMode="auto">
                      <a:xfrm>
                        <a:off x="490" y="29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3" name="Line 38">
                        <a:extLst>
                          <a:ext uri="{FF2B5EF4-FFF2-40B4-BE49-F238E27FC236}">
                            <a16:creationId xmlns:a16="http://schemas.microsoft.com/office/drawing/2014/main" id="{9058BC1F-0DB1-4CAD-A67F-2E4BD33F11C4}"/>
                          </a:ext>
                        </a:extLst>
                      </p:cNvPr>
                      <p:cNvSpPr>
                        <a:spLocks noChangeShapeType="1"/>
                      </p:cNvSpPr>
                      <p:nvPr/>
                    </p:nvSpPr>
                    <p:spPr bwMode="auto">
                      <a:xfrm>
                        <a:off x="490" y="305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4" name="Line 39">
                        <a:extLst>
                          <a:ext uri="{FF2B5EF4-FFF2-40B4-BE49-F238E27FC236}">
                            <a16:creationId xmlns:a16="http://schemas.microsoft.com/office/drawing/2014/main" id="{BC8F9ED2-A2D0-434B-A63E-745BA6D8810D}"/>
                          </a:ext>
                        </a:extLst>
                      </p:cNvPr>
                      <p:cNvSpPr>
                        <a:spLocks noChangeShapeType="1"/>
                      </p:cNvSpPr>
                      <p:nvPr/>
                    </p:nvSpPr>
                    <p:spPr bwMode="auto">
                      <a:xfrm>
                        <a:off x="490" y="31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5" name="Line 40">
                        <a:extLst>
                          <a:ext uri="{FF2B5EF4-FFF2-40B4-BE49-F238E27FC236}">
                            <a16:creationId xmlns:a16="http://schemas.microsoft.com/office/drawing/2014/main" id="{9EDABB1F-C1E1-40A7-B326-C6CABBDE9B9E}"/>
                          </a:ext>
                        </a:extLst>
                      </p:cNvPr>
                      <p:cNvSpPr>
                        <a:spLocks noChangeShapeType="1"/>
                      </p:cNvSpPr>
                      <p:nvPr/>
                    </p:nvSpPr>
                    <p:spPr bwMode="auto">
                      <a:xfrm>
                        <a:off x="490" y="332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6" name="Line 41">
                        <a:extLst>
                          <a:ext uri="{FF2B5EF4-FFF2-40B4-BE49-F238E27FC236}">
                            <a16:creationId xmlns:a16="http://schemas.microsoft.com/office/drawing/2014/main" id="{A26E0EB7-4B9D-4951-A80C-FD133F06821B}"/>
                          </a:ext>
                        </a:extLst>
                      </p:cNvPr>
                      <p:cNvSpPr>
                        <a:spLocks noChangeShapeType="1"/>
                      </p:cNvSpPr>
                      <p:nvPr/>
                    </p:nvSpPr>
                    <p:spPr bwMode="auto">
                      <a:xfrm>
                        <a:off x="490" y="278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7" name="Line 42">
                        <a:extLst>
                          <a:ext uri="{FF2B5EF4-FFF2-40B4-BE49-F238E27FC236}">
                            <a16:creationId xmlns:a16="http://schemas.microsoft.com/office/drawing/2014/main" id="{36881379-4B6E-4B80-868C-35A7D1A2AAA3}"/>
                          </a:ext>
                        </a:extLst>
                      </p:cNvPr>
                      <p:cNvSpPr>
                        <a:spLocks noChangeShapeType="1"/>
                      </p:cNvSpPr>
                      <p:nvPr/>
                    </p:nvSpPr>
                    <p:spPr bwMode="auto">
                      <a:xfrm>
                        <a:off x="490" y="23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8" name="Line 43">
                        <a:extLst>
                          <a:ext uri="{FF2B5EF4-FFF2-40B4-BE49-F238E27FC236}">
                            <a16:creationId xmlns:a16="http://schemas.microsoft.com/office/drawing/2014/main" id="{1D28C540-0F4E-4325-B72E-09DFD5599F04}"/>
                          </a:ext>
                        </a:extLst>
                      </p:cNvPr>
                      <p:cNvSpPr>
                        <a:spLocks noChangeShapeType="1"/>
                      </p:cNvSpPr>
                      <p:nvPr/>
                    </p:nvSpPr>
                    <p:spPr bwMode="auto">
                      <a:xfrm>
                        <a:off x="490" y="2319"/>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39" name="Line 44">
                        <a:extLst>
                          <a:ext uri="{FF2B5EF4-FFF2-40B4-BE49-F238E27FC236}">
                            <a16:creationId xmlns:a16="http://schemas.microsoft.com/office/drawing/2014/main" id="{51E27EC7-DB77-4BE1-8521-8A93BA3898D1}"/>
                          </a:ext>
                        </a:extLst>
                      </p:cNvPr>
                      <p:cNvSpPr>
                        <a:spLocks noChangeShapeType="1"/>
                      </p:cNvSpPr>
                      <p:nvPr/>
                    </p:nvSpPr>
                    <p:spPr bwMode="auto">
                      <a:xfrm>
                        <a:off x="490" y="212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75" name="Line 45">
                        <a:extLst>
                          <a:ext uri="{FF2B5EF4-FFF2-40B4-BE49-F238E27FC236}">
                            <a16:creationId xmlns:a16="http://schemas.microsoft.com/office/drawing/2014/main" id="{90F5A68E-D345-4A31-A4A1-FDE873AFFB96}"/>
                          </a:ext>
                        </a:extLst>
                      </p:cNvPr>
                      <p:cNvSpPr>
                        <a:spLocks noChangeShapeType="1"/>
                      </p:cNvSpPr>
                      <p:nvPr/>
                    </p:nvSpPr>
                    <p:spPr bwMode="auto">
                      <a:xfrm>
                        <a:off x="490" y="198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77" name="Line 46">
                        <a:extLst>
                          <a:ext uri="{FF2B5EF4-FFF2-40B4-BE49-F238E27FC236}">
                            <a16:creationId xmlns:a16="http://schemas.microsoft.com/office/drawing/2014/main" id="{47AD3FB2-3001-4832-BAEB-A835A9DF290A}"/>
                          </a:ext>
                        </a:extLst>
                      </p:cNvPr>
                      <p:cNvSpPr>
                        <a:spLocks noChangeShapeType="1"/>
                      </p:cNvSpPr>
                      <p:nvPr/>
                    </p:nvSpPr>
                    <p:spPr bwMode="auto">
                      <a:xfrm>
                        <a:off x="490" y="252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1" name="Line 47">
                        <a:extLst>
                          <a:ext uri="{FF2B5EF4-FFF2-40B4-BE49-F238E27FC236}">
                            <a16:creationId xmlns:a16="http://schemas.microsoft.com/office/drawing/2014/main" id="{5FB15444-D9E3-4DF3-88F5-F41B4854DAF7}"/>
                          </a:ext>
                        </a:extLst>
                      </p:cNvPr>
                      <p:cNvSpPr>
                        <a:spLocks noChangeShapeType="1"/>
                      </p:cNvSpPr>
                      <p:nvPr/>
                    </p:nvSpPr>
                    <p:spPr bwMode="auto">
                      <a:xfrm>
                        <a:off x="490" y="265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2" name="Line 48">
                        <a:extLst>
                          <a:ext uri="{FF2B5EF4-FFF2-40B4-BE49-F238E27FC236}">
                            <a16:creationId xmlns:a16="http://schemas.microsoft.com/office/drawing/2014/main" id="{4C25C8BD-EB14-4805-9BCE-5E9709AF7A2D}"/>
                          </a:ext>
                        </a:extLst>
                      </p:cNvPr>
                      <p:cNvSpPr>
                        <a:spLocks noChangeShapeType="1"/>
                      </p:cNvSpPr>
                      <p:nvPr/>
                    </p:nvSpPr>
                    <p:spPr bwMode="auto">
                      <a:xfrm flipV="1">
                        <a:off x="81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3" name="Line 49">
                        <a:extLst>
                          <a:ext uri="{FF2B5EF4-FFF2-40B4-BE49-F238E27FC236}">
                            <a16:creationId xmlns:a16="http://schemas.microsoft.com/office/drawing/2014/main" id="{F61B7472-F637-4AE7-A41A-05E076322380}"/>
                          </a:ext>
                        </a:extLst>
                      </p:cNvPr>
                      <p:cNvSpPr>
                        <a:spLocks noChangeShapeType="1"/>
                      </p:cNvSpPr>
                      <p:nvPr/>
                    </p:nvSpPr>
                    <p:spPr bwMode="auto">
                      <a:xfrm flipV="1">
                        <a:off x="1132"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4" name="Line 50">
                        <a:extLst>
                          <a:ext uri="{FF2B5EF4-FFF2-40B4-BE49-F238E27FC236}">
                            <a16:creationId xmlns:a16="http://schemas.microsoft.com/office/drawing/2014/main" id="{DC7D241E-A4E6-4D99-B79D-54BE92F48AC2}"/>
                          </a:ext>
                        </a:extLst>
                      </p:cNvPr>
                      <p:cNvSpPr>
                        <a:spLocks noChangeShapeType="1"/>
                      </p:cNvSpPr>
                      <p:nvPr/>
                    </p:nvSpPr>
                    <p:spPr bwMode="auto">
                      <a:xfrm flipV="1">
                        <a:off x="1454"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5" name="Line 51">
                        <a:extLst>
                          <a:ext uri="{FF2B5EF4-FFF2-40B4-BE49-F238E27FC236}">
                            <a16:creationId xmlns:a16="http://schemas.microsoft.com/office/drawing/2014/main" id="{7ABDD635-BBC2-410F-91D6-36917AEC2BE1}"/>
                          </a:ext>
                        </a:extLst>
                      </p:cNvPr>
                      <p:cNvSpPr>
                        <a:spLocks noChangeShapeType="1"/>
                      </p:cNvSpPr>
                      <p:nvPr/>
                    </p:nvSpPr>
                    <p:spPr bwMode="auto">
                      <a:xfrm flipV="1">
                        <a:off x="1776"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6" name="Line 52">
                        <a:extLst>
                          <a:ext uri="{FF2B5EF4-FFF2-40B4-BE49-F238E27FC236}">
                            <a16:creationId xmlns:a16="http://schemas.microsoft.com/office/drawing/2014/main" id="{94786601-76A1-4843-A77F-9AD29589AE70}"/>
                          </a:ext>
                        </a:extLst>
                      </p:cNvPr>
                      <p:cNvSpPr>
                        <a:spLocks noChangeShapeType="1"/>
                      </p:cNvSpPr>
                      <p:nvPr/>
                    </p:nvSpPr>
                    <p:spPr bwMode="auto">
                      <a:xfrm flipV="1">
                        <a:off x="2098"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7" name="Text Box 53">
                        <a:extLst>
                          <a:ext uri="{FF2B5EF4-FFF2-40B4-BE49-F238E27FC236}">
                            <a16:creationId xmlns:a16="http://schemas.microsoft.com/office/drawing/2014/main" id="{7994B40F-8B95-4E47-8BE0-83CF5F39597C}"/>
                          </a:ext>
                        </a:extLst>
                      </p:cNvPr>
                      <p:cNvSpPr txBox="1">
                        <a:spLocks noChangeArrowheads="1"/>
                      </p:cNvSpPr>
                      <p:nvPr/>
                    </p:nvSpPr>
                    <p:spPr bwMode="auto">
                      <a:xfrm>
                        <a:off x="266" y="1788"/>
                        <a:ext cx="245"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-100</a:t>
                        </a:r>
                      </a:p>
                    </p:txBody>
                  </p:sp>
                  <p:sp>
                    <p:nvSpPr>
                      <p:cNvPr id="188" name="Text Box 54">
                        <a:extLst>
                          <a:ext uri="{FF2B5EF4-FFF2-40B4-BE49-F238E27FC236}">
                            <a16:creationId xmlns:a16="http://schemas.microsoft.com/office/drawing/2014/main" id="{F85400B0-9395-4D10-989F-1396D6D3BCFB}"/>
                          </a:ext>
                        </a:extLst>
                      </p:cNvPr>
                      <p:cNvSpPr txBox="1">
                        <a:spLocks noChangeArrowheads="1"/>
                      </p:cNvSpPr>
                      <p:nvPr/>
                    </p:nvSpPr>
                    <p:spPr bwMode="auto">
                      <a:xfrm rot="16200000">
                        <a:off x="-78" y="2590"/>
                        <a:ext cx="59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a:latin typeface="+mn-lt"/>
                          </a:rPr>
                          <a:t>Cost (US$)</a:t>
                        </a:r>
                      </a:p>
                    </p:txBody>
                  </p:sp>
                  <p:sp>
                    <p:nvSpPr>
                      <p:cNvPr id="189" name="Text Box 55">
                        <a:extLst>
                          <a:ext uri="{FF2B5EF4-FFF2-40B4-BE49-F238E27FC236}">
                            <a16:creationId xmlns:a16="http://schemas.microsoft.com/office/drawing/2014/main" id="{E3969F13-2529-4E7B-BACF-0919AE00AB1B}"/>
                          </a:ext>
                        </a:extLst>
                      </p:cNvPr>
                      <p:cNvSpPr txBox="1">
                        <a:spLocks noChangeArrowheads="1"/>
                      </p:cNvSpPr>
                      <p:nvPr/>
                    </p:nvSpPr>
                    <p:spPr bwMode="auto">
                      <a:xfrm rot="18471160">
                        <a:off x="630" y="2145"/>
                        <a:ext cx="40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190" name="Text Box 56">
                        <a:extLst>
                          <a:ext uri="{FF2B5EF4-FFF2-40B4-BE49-F238E27FC236}">
                            <a16:creationId xmlns:a16="http://schemas.microsoft.com/office/drawing/2014/main" id="{BC754AED-C670-4B59-80F2-7A3091954501}"/>
                          </a:ext>
                        </a:extLst>
                      </p:cNvPr>
                      <p:cNvSpPr txBox="1">
                        <a:spLocks noChangeArrowheads="1"/>
                      </p:cNvSpPr>
                      <p:nvPr/>
                    </p:nvSpPr>
                    <p:spPr bwMode="auto">
                      <a:xfrm rot="18471160">
                        <a:off x="927" y="2685"/>
                        <a:ext cx="550"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191" name="Text Box 57">
                        <a:extLst>
                          <a:ext uri="{FF2B5EF4-FFF2-40B4-BE49-F238E27FC236}">
                            <a16:creationId xmlns:a16="http://schemas.microsoft.com/office/drawing/2014/main" id="{3DEAD521-3F96-47D6-AF8B-CAD606E5D94A}"/>
                          </a:ext>
                        </a:extLst>
                      </p:cNvPr>
                      <p:cNvSpPr txBox="1">
                        <a:spLocks noChangeArrowheads="1"/>
                      </p:cNvSpPr>
                      <p:nvPr/>
                    </p:nvSpPr>
                    <p:spPr bwMode="auto">
                      <a:xfrm rot="18471160">
                        <a:off x="1272" y="2652"/>
                        <a:ext cx="442"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192" name="Text Box 58">
                        <a:extLst>
                          <a:ext uri="{FF2B5EF4-FFF2-40B4-BE49-F238E27FC236}">
                            <a16:creationId xmlns:a16="http://schemas.microsoft.com/office/drawing/2014/main" id="{FB8B85E7-D989-46AB-AA6B-C2ACF2FF2048}"/>
                          </a:ext>
                        </a:extLst>
                      </p:cNvPr>
                      <p:cNvSpPr txBox="1">
                        <a:spLocks noChangeArrowheads="1"/>
                      </p:cNvSpPr>
                      <p:nvPr/>
                    </p:nvSpPr>
                    <p:spPr bwMode="auto">
                      <a:xfrm rot="18471160">
                        <a:off x="1633" y="1940"/>
                        <a:ext cx="241"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193" name="Text Box 59">
                        <a:extLst>
                          <a:ext uri="{FF2B5EF4-FFF2-40B4-BE49-F238E27FC236}">
                            <a16:creationId xmlns:a16="http://schemas.microsoft.com/office/drawing/2014/main" id="{4ECB6577-8D95-4315-997B-DC1968A85AA7}"/>
                          </a:ext>
                        </a:extLst>
                      </p:cNvPr>
                      <p:cNvSpPr txBox="1">
                        <a:spLocks noChangeArrowheads="1"/>
                      </p:cNvSpPr>
                      <p:nvPr/>
                    </p:nvSpPr>
                    <p:spPr bwMode="auto">
                      <a:xfrm rot="18471160">
                        <a:off x="1928" y="2874"/>
                        <a:ext cx="397"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194" name="Rectangle 60">
                        <a:extLst>
                          <a:ext uri="{FF2B5EF4-FFF2-40B4-BE49-F238E27FC236}">
                            <a16:creationId xmlns:a16="http://schemas.microsoft.com/office/drawing/2014/main" id="{0EA4C566-4779-45A4-8845-210C4EB08F90}"/>
                          </a:ext>
                        </a:extLst>
                      </p:cNvPr>
                      <p:cNvSpPr>
                        <a:spLocks noChangeArrowheads="1"/>
                      </p:cNvSpPr>
                      <p:nvPr/>
                    </p:nvSpPr>
                    <p:spPr bwMode="auto">
                      <a:xfrm>
                        <a:off x="1366" y="2954"/>
                        <a:ext cx="162" cy="233"/>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195" name="Rectangle 61">
                        <a:extLst>
                          <a:ext uri="{FF2B5EF4-FFF2-40B4-BE49-F238E27FC236}">
                            <a16:creationId xmlns:a16="http://schemas.microsoft.com/office/drawing/2014/main" id="{9FA8353C-F761-4222-90D3-29739C22083B}"/>
                          </a:ext>
                        </a:extLst>
                      </p:cNvPr>
                      <p:cNvSpPr>
                        <a:spLocks noChangeArrowheads="1"/>
                      </p:cNvSpPr>
                      <p:nvPr/>
                    </p:nvSpPr>
                    <p:spPr bwMode="auto">
                      <a:xfrm>
                        <a:off x="1036" y="3017"/>
                        <a:ext cx="162" cy="174"/>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200">
                          <a:latin typeface="+mn-lt"/>
                        </a:endParaRPr>
                      </a:p>
                    </p:txBody>
                  </p:sp>
                  <p:sp>
                    <p:nvSpPr>
                      <p:cNvPr id="196" name="Rectangle 62">
                        <a:extLst>
                          <a:ext uri="{FF2B5EF4-FFF2-40B4-BE49-F238E27FC236}">
                            <a16:creationId xmlns:a16="http://schemas.microsoft.com/office/drawing/2014/main" id="{F21669DB-970E-4418-8722-CB0261230E52}"/>
                          </a:ext>
                        </a:extLst>
                      </p:cNvPr>
                      <p:cNvSpPr>
                        <a:spLocks noChangeArrowheads="1"/>
                      </p:cNvSpPr>
                      <p:nvPr/>
                    </p:nvSpPr>
                    <p:spPr bwMode="auto">
                      <a:xfrm>
                        <a:off x="1692" y="2141"/>
                        <a:ext cx="162" cy="1047"/>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sz="1200">
                          <a:latin typeface="+mn-lt"/>
                        </a:endParaRPr>
                      </a:p>
                      <a:p>
                        <a:pPr eaLnBrk="1" hangingPunct="1"/>
                        <a:endParaRPr lang="en-GB">
                          <a:latin typeface="+mn-lt"/>
                        </a:endParaRPr>
                      </a:p>
                    </p:txBody>
                  </p:sp>
                  <p:sp>
                    <p:nvSpPr>
                      <p:cNvPr id="197" name="Rectangle 63">
                        <a:extLst>
                          <a:ext uri="{FF2B5EF4-FFF2-40B4-BE49-F238E27FC236}">
                            <a16:creationId xmlns:a16="http://schemas.microsoft.com/office/drawing/2014/main" id="{55821A36-18EE-483E-9FB6-8046B5A2C99C}"/>
                          </a:ext>
                        </a:extLst>
                      </p:cNvPr>
                      <p:cNvSpPr>
                        <a:spLocks noChangeArrowheads="1"/>
                      </p:cNvSpPr>
                      <p:nvPr/>
                    </p:nvSpPr>
                    <p:spPr bwMode="auto">
                      <a:xfrm>
                        <a:off x="2014" y="3122"/>
                        <a:ext cx="162" cy="68"/>
                      </a:xfrm>
                      <a:prstGeom prst="rect">
                        <a:avLst/>
                      </a:prstGeom>
                      <a:solidFill>
                        <a:srgbClr val="FFCC00">
                          <a:alpha val="70195"/>
                        </a:srgbClr>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00">
                          <a:latin typeface="+mn-lt"/>
                        </a:endParaRPr>
                      </a:p>
                    </p:txBody>
                  </p:sp>
                  <p:sp>
                    <p:nvSpPr>
                      <p:cNvPr id="198" name="Rectangle 64">
                        <a:extLst>
                          <a:ext uri="{FF2B5EF4-FFF2-40B4-BE49-F238E27FC236}">
                            <a16:creationId xmlns:a16="http://schemas.microsoft.com/office/drawing/2014/main" id="{EA587F09-0052-452C-AB32-95FAF5D809AB}"/>
                          </a:ext>
                        </a:extLst>
                      </p:cNvPr>
                      <p:cNvSpPr>
                        <a:spLocks noChangeArrowheads="1"/>
                      </p:cNvSpPr>
                      <p:nvPr/>
                    </p:nvSpPr>
                    <p:spPr bwMode="auto">
                      <a:xfrm>
                        <a:off x="720" y="2434"/>
                        <a:ext cx="162" cy="756"/>
                      </a:xfrm>
                      <a:prstGeom prst="rect">
                        <a:avLst/>
                      </a:prstGeom>
                      <a:solidFill>
                        <a:srgbClr val="4CC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PT">
                          <a:latin typeface="+mn-lt"/>
                        </a:endParaRPr>
                      </a:p>
                      <a:p>
                        <a:pPr eaLnBrk="1" hangingPunct="1"/>
                        <a:endParaRPr lang="pt-PT">
                          <a:latin typeface="+mn-lt"/>
                        </a:endParaRPr>
                      </a:p>
                      <a:p>
                        <a:pPr eaLnBrk="1" hangingPunct="1"/>
                        <a:endParaRPr lang="pt-PT">
                          <a:latin typeface="+mn-lt"/>
                        </a:endParaRPr>
                      </a:p>
                      <a:p>
                        <a:pPr eaLnBrk="1" hangingPunct="1"/>
                        <a:endParaRPr lang="pt-PT">
                          <a:latin typeface="+mn-lt"/>
                        </a:endParaRPr>
                      </a:p>
                    </p:txBody>
                  </p:sp>
                  <p:sp>
                    <p:nvSpPr>
                      <p:cNvPr id="199" name="Line 65">
                        <a:extLst>
                          <a:ext uri="{FF2B5EF4-FFF2-40B4-BE49-F238E27FC236}">
                            <a16:creationId xmlns:a16="http://schemas.microsoft.com/office/drawing/2014/main" id="{5EF5411B-10F5-49CF-B464-9F3EEE1C0CE3}"/>
                          </a:ext>
                        </a:extLst>
                      </p:cNvPr>
                      <p:cNvSpPr>
                        <a:spLocks noChangeShapeType="1"/>
                      </p:cNvSpPr>
                      <p:nvPr/>
                    </p:nvSpPr>
                    <p:spPr bwMode="auto">
                      <a:xfrm flipV="1">
                        <a:off x="2420" y="186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0" name="Text Box 66">
                        <a:extLst>
                          <a:ext uri="{FF2B5EF4-FFF2-40B4-BE49-F238E27FC236}">
                            <a16:creationId xmlns:a16="http://schemas.microsoft.com/office/drawing/2014/main" id="{CE4F1FAC-3231-4110-839A-F4692D8CE029}"/>
                          </a:ext>
                        </a:extLst>
                      </p:cNvPr>
                      <p:cNvSpPr txBox="1">
                        <a:spLocks noChangeArrowheads="1"/>
                      </p:cNvSpPr>
                      <p:nvPr/>
                    </p:nvSpPr>
                    <p:spPr bwMode="auto">
                      <a:xfrm rot="18471160">
                        <a:off x="2254" y="2907"/>
                        <a:ext cx="444"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201" name="Line 68">
                        <a:extLst>
                          <a:ext uri="{FF2B5EF4-FFF2-40B4-BE49-F238E27FC236}">
                            <a16:creationId xmlns:a16="http://schemas.microsoft.com/office/drawing/2014/main" id="{5A0F646C-669F-42FB-9141-B4E2E8C0FACA}"/>
                          </a:ext>
                        </a:extLst>
                      </p:cNvPr>
                      <p:cNvSpPr>
                        <a:spLocks noChangeShapeType="1"/>
                      </p:cNvSpPr>
                      <p:nvPr/>
                    </p:nvSpPr>
                    <p:spPr bwMode="auto">
                      <a:xfrm>
                        <a:off x="480" y="319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31" name="Text Box 69">
                      <a:extLst>
                        <a:ext uri="{FF2B5EF4-FFF2-40B4-BE49-F238E27FC236}">
                          <a16:creationId xmlns:a16="http://schemas.microsoft.com/office/drawing/2014/main" id="{E44CB06A-62F0-4FA7-AA45-11D62F5BCD3B}"/>
                        </a:ext>
                      </a:extLst>
                    </p:cNvPr>
                    <p:cNvSpPr txBox="1">
                      <a:spLocks noChangeArrowheads="1"/>
                    </p:cNvSpPr>
                    <p:nvPr/>
                  </p:nvSpPr>
                  <p:spPr bwMode="auto">
                    <a:xfrm>
                      <a:off x="2205" y="1891"/>
                      <a:ext cx="296" cy="193"/>
                    </a:xfrm>
                    <a:prstGeom prst="rect">
                      <a:avLst/>
                    </a:prstGeom>
                    <a:solidFill>
                      <a:schemeClr val="bg1"/>
                    </a:solidFill>
                    <a:ln w="9525">
                      <a:solidFill>
                        <a:srgbClr val="666633"/>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b="1">
                          <a:latin typeface="+mn-lt"/>
                        </a:rPr>
                        <a:t>Cost</a:t>
                      </a:r>
                    </a:p>
                  </p:txBody>
                </p:sp>
              </p:grpSp>
              <p:sp>
                <p:nvSpPr>
                  <p:cNvPr id="129" name="Rectangle 104">
                    <a:extLst>
                      <a:ext uri="{FF2B5EF4-FFF2-40B4-BE49-F238E27FC236}">
                        <a16:creationId xmlns:a16="http://schemas.microsoft.com/office/drawing/2014/main" id="{483155B2-EE01-4192-9E17-25BB9A0B7591}"/>
                      </a:ext>
                    </a:extLst>
                  </p:cNvPr>
                  <p:cNvSpPr>
                    <a:spLocks noChangeArrowheads="1"/>
                  </p:cNvSpPr>
                  <p:nvPr/>
                </p:nvSpPr>
                <p:spPr bwMode="auto">
                  <a:xfrm>
                    <a:off x="832513" y="3548418"/>
                    <a:ext cx="3882788" cy="368012"/>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b="1">
                      <a:latin typeface="+mn-lt"/>
                    </a:endParaRPr>
                  </a:p>
                </p:txBody>
              </p:sp>
            </p:grpSp>
            <p:sp>
              <p:nvSpPr>
                <p:cNvPr id="127" name="Rectangle 67" descr="Wide downward diagonal">
                  <a:extLst>
                    <a:ext uri="{FF2B5EF4-FFF2-40B4-BE49-F238E27FC236}">
                      <a16:creationId xmlns:a16="http://schemas.microsoft.com/office/drawing/2014/main" id="{23C82DDD-09DC-46CB-A901-6E6D47175AEA}"/>
                    </a:ext>
                  </a:extLst>
                </p:cNvPr>
                <p:cNvSpPr>
                  <a:spLocks noChangeArrowheads="1"/>
                </p:cNvSpPr>
                <p:nvPr/>
              </p:nvSpPr>
              <p:spPr bwMode="auto">
                <a:xfrm>
                  <a:off x="641477" y="4476212"/>
                  <a:ext cx="469511" cy="625326"/>
                </a:xfrm>
                <a:prstGeom prst="rect">
                  <a:avLst/>
                </a:prstGeom>
                <a:solidFill>
                  <a:srgbClr val="4CC8F4"/>
                </a:solidFill>
                <a:ln w="9525">
                  <a:solidFill>
                    <a:schemeClr val="tx1"/>
                  </a:solidFill>
                  <a:miter lim="800000"/>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grpSp>
      </p:grpSp>
      <p:sp>
        <p:nvSpPr>
          <p:cNvPr id="140" name="Text Box 3">
            <a:extLst>
              <a:ext uri="{FF2B5EF4-FFF2-40B4-BE49-F238E27FC236}">
                <a16:creationId xmlns:a16="http://schemas.microsoft.com/office/drawing/2014/main" id="{6DAE7355-4DFC-4D2D-9850-3B1DF80421A1}"/>
              </a:ext>
            </a:extLst>
          </p:cNvPr>
          <p:cNvSpPr txBox="1">
            <a:spLocks noChangeArrowheads="1"/>
          </p:cNvSpPr>
          <p:nvPr/>
        </p:nvSpPr>
        <p:spPr bwMode="auto">
          <a:xfrm>
            <a:off x="1376590" y="796455"/>
            <a:ext cx="873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spcAft>
                <a:spcPct val="20000"/>
              </a:spcAft>
              <a:buClr>
                <a:schemeClr val="accent1"/>
              </a:buClr>
              <a:buSzPct val="80000"/>
              <a:buFont typeface="Wingdings" panose="05000000000000000000" pitchFamily="2" charset="2"/>
              <a:buNone/>
            </a:pPr>
            <a:r>
              <a:rPr lang="en-GB" b="1">
                <a:latin typeface="+mn-lt"/>
              </a:rPr>
              <a:t>Need: </a:t>
            </a:r>
            <a:r>
              <a:rPr lang="en-GB">
                <a:latin typeface="+mn-lt"/>
              </a:rPr>
              <a:t> Fast </a:t>
            </a:r>
            <a:r>
              <a:rPr lang="en-GB" b="1">
                <a:latin typeface="+mn-lt"/>
              </a:rPr>
              <a:t>Eco Audit</a:t>
            </a:r>
            <a:r>
              <a:rPr lang="en-GB">
                <a:latin typeface="+mn-lt"/>
              </a:rPr>
              <a:t> with sufficient precision to guide decision-making</a:t>
            </a:r>
            <a:endParaRPr lang="en-GB" i="1">
              <a:latin typeface="+mn-lt"/>
            </a:endParaRPr>
          </a:p>
        </p:txBody>
      </p:sp>
      <p:sp>
        <p:nvSpPr>
          <p:cNvPr id="141" name="Text Box 6">
            <a:extLst>
              <a:ext uri="{FF2B5EF4-FFF2-40B4-BE49-F238E27FC236}">
                <a16:creationId xmlns:a16="http://schemas.microsoft.com/office/drawing/2014/main" id="{FAF7C4B8-1949-4027-AD23-6C5437F685A5}"/>
              </a:ext>
            </a:extLst>
          </p:cNvPr>
          <p:cNvSpPr txBox="1">
            <a:spLocks noChangeArrowheads="1"/>
          </p:cNvSpPr>
          <p:nvPr/>
        </p:nvSpPr>
        <p:spPr bwMode="auto">
          <a:xfrm>
            <a:off x="1371600" y="1256533"/>
            <a:ext cx="4238625" cy="80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ct val="25000"/>
              </a:spcBef>
              <a:buClr>
                <a:schemeClr val="accent1"/>
              </a:buClr>
              <a:buSzPct val="105000"/>
              <a:buFont typeface="Wingdings" panose="05000000000000000000" pitchFamily="2" charset="2"/>
              <a:buChar char="§"/>
            </a:pPr>
            <a:r>
              <a:rPr lang="en-GB" b="1" dirty="0">
                <a:latin typeface="+mn-lt"/>
              </a:rPr>
              <a:t>  1 resource </a:t>
            </a:r>
            <a:r>
              <a:rPr lang="en-GB" dirty="0">
                <a:latin typeface="+mn-lt"/>
              </a:rPr>
              <a:t>– </a:t>
            </a:r>
            <a:r>
              <a:rPr lang="en-GB" b="1" i="1" dirty="0">
                <a:latin typeface="+mn-lt"/>
              </a:rPr>
              <a:t>energy </a:t>
            </a:r>
            <a:r>
              <a:rPr lang="en-GB" sz="1200" b="1" i="1" dirty="0">
                <a:latin typeface="+mn-lt"/>
              </a:rPr>
              <a:t>(oil equivalent)</a:t>
            </a:r>
            <a:r>
              <a:rPr lang="en-GB" sz="1200" dirty="0"/>
              <a:t> – </a:t>
            </a:r>
            <a:r>
              <a:rPr lang="en-GB" b="1" i="1" dirty="0">
                <a:latin typeface="+mn-lt"/>
              </a:rPr>
              <a:t>[MJ]</a:t>
            </a:r>
            <a:r>
              <a:rPr lang="en-GB" i="1" dirty="0">
                <a:latin typeface="+mn-lt"/>
              </a:rPr>
              <a:t>             </a:t>
            </a:r>
          </a:p>
          <a:p>
            <a:pPr>
              <a:lnSpc>
                <a:spcPct val="120000"/>
              </a:lnSpc>
              <a:spcBef>
                <a:spcPct val="25000"/>
              </a:spcBef>
              <a:buClr>
                <a:schemeClr val="accent1"/>
              </a:buClr>
              <a:buSzPct val="105000"/>
              <a:buFont typeface="Wingdings" panose="05000000000000000000" pitchFamily="2" charset="2"/>
              <a:buChar char="§"/>
            </a:pPr>
            <a:r>
              <a:rPr lang="en-GB" i="1" dirty="0">
                <a:latin typeface="+mn-lt"/>
              </a:rPr>
              <a:t>  </a:t>
            </a:r>
            <a:r>
              <a:rPr lang="en-GB" b="1" dirty="0">
                <a:latin typeface="+mn-lt"/>
              </a:rPr>
              <a:t>1 emission </a:t>
            </a:r>
            <a:r>
              <a:rPr lang="en-GB" i="1" dirty="0">
                <a:latin typeface="+mn-lt"/>
              </a:rPr>
              <a:t>– </a:t>
            </a:r>
            <a:r>
              <a:rPr lang="en-GB" b="1" i="1" dirty="0">
                <a:latin typeface="+mn-lt"/>
              </a:rPr>
              <a:t>CO</a:t>
            </a:r>
            <a:r>
              <a:rPr lang="en-GB" b="1" i="1" baseline="-25000" dirty="0">
                <a:latin typeface="+mn-lt"/>
              </a:rPr>
              <a:t>2 </a:t>
            </a:r>
            <a:r>
              <a:rPr lang="en-GB" sz="1200" b="1" i="1" dirty="0">
                <a:latin typeface="+mn-lt"/>
              </a:rPr>
              <a:t>equivalent </a:t>
            </a:r>
            <a:r>
              <a:rPr lang="en-GB" sz="1000" b="1" i="1" dirty="0">
                <a:latin typeface="+mn-lt"/>
              </a:rPr>
              <a:t> </a:t>
            </a:r>
            <a:r>
              <a:rPr lang="en-GB" dirty="0">
                <a:latin typeface="+mn-lt"/>
              </a:rPr>
              <a:t>– </a:t>
            </a:r>
            <a:r>
              <a:rPr lang="en-GB" b="1" i="1" dirty="0">
                <a:latin typeface="+mn-lt"/>
              </a:rPr>
              <a:t>[kg]</a:t>
            </a:r>
          </a:p>
        </p:txBody>
      </p:sp>
      <p:sp>
        <p:nvSpPr>
          <p:cNvPr id="143" name="Text Box 5">
            <a:extLst>
              <a:ext uri="{FF2B5EF4-FFF2-40B4-BE49-F238E27FC236}">
                <a16:creationId xmlns:a16="http://schemas.microsoft.com/office/drawing/2014/main" id="{E916E694-4305-480A-B327-09A051A4817B}"/>
              </a:ext>
            </a:extLst>
          </p:cNvPr>
          <p:cNvSpPr txBox="1">
            <a:spLocks noChangeArrowheads="1"/>
          </p:cNvSpPr>
          <p:nvPr/>
        </p:nvSpPr>
        <p:spPr bwMode="auto">
          <a:xfrm>
            <a:off x="1372154" y="2145533"/>
            <a:ext cx="3475216"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a:latin typeface="+mn-lt"/>
              </a:rPr>
              <a:t>   Distinguish life-phases</a:t>
            </a:r>
            <a:endParaRPr lang="en-GB" i="1">
              <a:latin typeface="+mn-lt"/>
            </a:endParaRPr>
          </a:p>
        </p:txBody>
      </p:sp>
      <p:sp>
        <p:nvSpPr>
          <p:cNvPr id="145" name="Text Box 5">
            <a:extLst>
              <a:ext uri="{FF2B5EF4-FFF2-40B4-BE49-F238E27FC236}">
                <a16:creationId xmlns:a16="http://schemas.microsoft.com/office/drawing/2014/main" id="{46C2DD0D-1167-41A1-B38B-EAC8D59320E9}"/>
              </a:ext>
            </a:extLst>
          </p:cNvPr>
          <p:cNvSpPr txBox="1">
            <a:spLocks noChangeArrowheads="1"/>
          </p:cNvSpPr>
          <p:nvPr/>
        </p:nvSpPr>
        <p:spPr bwMode="auto">
          <a:xfrm>
            <a:off x="1371600" y="2569632"/>
            <a:ext cx="3475212"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chemeClr val="accent1"/>
              </a:buClr>
              <a:buSzPct val="105000"/>
              <a:buFont typeface="Wingdings" panose="05000000000000000000" pitchFamily="2" charset="2"/>
              <a:buChar char="§"/>
            </a:pPr>
            <a:r>
              <a:rPr lang="en-GB" b="1" dirty="0">
                <a:latin typeface="+mn-lt"/>
              </a:rPr>
              <a:t>   Audit: Energy, CO</a:t>
            </a:r>
            <a:r>
              <a:rPr lang="en-GB" b="1" baseline="-25000" dirty="0">
                <a:latin typeface="+mn-lt"/>
              </a:rPr>
              <a:t>2</a:t>
            </a:r>
            <a:r>
              <a:rPr lang="en-GB" b="1" dirty="0">
                <a:latin typeface="+mn-lt"/>
              </a:rPr>
              <a:t> or Cost</a:t>
            </a:r>
            <a:endParaRPr lang="en-GB" i="1" dirty="0">
              <a:latin typeface="+mn-lt"/>
            </a:endParaRPr>
          </a:p>
        </p:txBody>
      </p:sp>
      <p:sp>
        <p:nvSpPr>
          <p:cNvPr id="2" name="Slide Number Placeholder 1">
            <a:extLst>
              <a:ext uri="{FF2B5EF4-FFF2-40B4-BE49-F238E27FC236}">
                <a16:creationId xmlns:a16="http://schemas.microsoft.com/office/drawing/2014/main" id="{7CF92519-F6E3-4C0C-9202-09C20C878F2E}"/>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1007404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Grp="1" noChangeArrowheads="1"/>
          </p:cNvSpPr>
          <p:nvPr>
            <p:ph type="title"/>
          </p:nvPr>
        </p:nvSpPr>
        <p:spPr>
          <a:ln w="9525"/>
        </p:spPr>
        <p:txBody>
          <a:bodyPr wrap="square">
            <a:normAutofit/>
          </a:bodyPr>
          <a:lstStyle/>
          <a:p>
            <a:r>
              <a:rPr lang="en-GB">
                <a:latin typeface="+mn-lt"/>
              </a:rPr>
              <a:t>Eco-design: the strategy (1)</a:t>
            </a:r>
          </a:p>
        </p:txBody>
      </p:sp>
      <p:sp>
        <p:nvSpPr>
          <p:cNvPr id="9219" name="Text Box 11"/>
          <p:cNvSpPr txBox="1">
            <a:spLocks noChangeArrowheads="1"/>
          </p:cNvSpPr>
          <p:nvPr/>
        </p:nvSpPr>
        <p:spPr bwMode="auto">
          <a:xfrm rot="-5400000">
            <a:off x="644979" y="983455"/>
            <a:ext cx="116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600" b="1" i="1">
                <a:latin typeface="+mn-lt"/>
              </a:rPr>
              <a:t>The steps</a:t>
            </a:r>
          </a:p>
        </p:txBody>
      </p:sp>
      <p:grpSp>
        <p:nvGrpSpPr>
          <p:cNvPr id="2" name="Group 104"/>
          <p:cNvGrpSpPr>
            <a:grpSpLocks/>
          </p:cNvGrpSpPr>
          <p:nvPr/>
        </p:nvGrpSpPr>
        <p:grpSpPr bwMode="auto">
          <a:xfrm>
            <a:off x="4314824" y="830164"/>
            <a:ext cx="2146300" cy="720000"/>
            <a:chOff x="1824" y="795"/>
            <a:chExt cx="1248" cy="448"/>
          </a:xfrm>
          <a:solidFill>
            <a:schemeClr val="accent3">
              <a:lumMod val="20000"/>
              <a:lumOff val="80000"/>
            </a:schemeClr>
          </a:solidFill>
        </p:grpSpPr>
        <p:sp>
          <p:nvSpPr>
            <p:cNvPr id="9348" name="AutoShape 99"/>
            <p:cNvSpPr>
              <a:spLocks noChangeArrowheads="1"/>
            </p:cNvSpPr>
            <p:nvPr/>
          </p:nvSpPr>
          <p:spPr bwMode="auto">
            <a:xfrm>
              <a:off x="1824" y="795"/>
              <a:ext cx="1248" cy="448"/>
            </a:xfrm>
            <a:prstGeom prst="chevron">
              <a:avLst>
                <a:gd name="adj" fmla="val 37167"/>
              </a:avLst>
            </a:prstGeom>
            <a:grp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9" name="Text Box 41"/>
            <p:cNvSpPr txBox="1">
              <a:spLocks noChangeArrowheads="1"/>
            </p:cNvSpPr>
            <p:nvPr/>
          </p:nvSpPr>
          <p:spPr bwMode="auto">
            <a:xfrm>
              <a:off x="1934" y="856"/>
              <a:ext cx="914" cy="330"/>
            </a:xfrm>
            <a:prstGeom prst="rect">
              <a:avLst/>
            </a:prstGeom>
            <a:noFill/>
            <a:ln w="9525">
              <a:no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Explore options with “What if…”s</a:t>
              </a:r>
            </a:p>
          </p:txBody>
        </p:sp>
      </p:grpSp>
      <p:grpSp>
        <p:nvGrpSpPr>
          <p:cNvPr id="3" name="Group 103"/>
          <p:cNvGrpSpPr>
            <a:grpSpLocks/>
          </p:cNvGrpSpPr>
          <p:nvPr/>
        </p:nvGrpSpPr>
        <p:grpSpPr bwMode="auto">
          <a:xfrm>
            <a:off x="2451094" y="836613"/>
            <a:ext cx="2049462" cy="739776"/>
            <a:chOff x="740" y="787"/>
            <a:chExt cx="1192" cy="466"/>
          </a:xfrm>
          <a:solidFill>
            <a:schemeClr val="accent3">
              <a:lumMod val="20000"/>
              <a:lumOff val="80000"/>
            </a:schemeClr>
          </a:solidFill>
        </p:grpSpPr>
        <p:sp>
          <p:nvSpPr>
            <p:cNvPr id="9346" name="AutoShape 100"/>
            <p:cNvSpPr>
              <a:spLocks noChangeArrowheads="1"/>
            </p:cNvSpPr>
            <p:nvPr/>
          </p:nvSpPr>
          <p:spPr bwMode="auto">
            <a:xfrm>
              <a:off x="740" y="787"/>
              <a:ext cx="1192" cy="454"/>
            </a:xfrm>
            <a:prstGeom prst="chevron">
              <a:avLst>
                <a:gd name="adj" fmla="val 37521"/>
              </a:avLst>
            </a:prstGeom>
            <a:grp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7" name="Text Box 15"/>
            <p:cNvSpPr txBox="1">
              <a:spLocks noChangeArrowheads="1"/>
            </p:cNvSpPr>
            <p:nvPr/>
          </p:nvSpPr>
          <p:spPr bwMode="auto">
            <a:xfrm>
              <a:off x="928" y="788"/>
              <a:ext cx="875" cy="465"/>
            </a:xfrm>
            <a:prstGeom prst="rect">
              <a:avLst/>
            </a:prstGeom>
            <a:noFill/>
            <a:ln w="9525">
              <a:no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Analyse </a:t>
              </a:r>
            </a:p>
            <a:p>
              <a:pPr algn="ctr">
                <a:buClr>
                  <a:srgbClr val="009B9B"/>
                </a:buClr>
                <a:buSzPct val="80000"/>
                <a:buFont typeface="Wingdings" panose="05000000000000000000" pitchFamily="2" charset="2"/>
                <a:buNone/>
              </a:pPr>
              <a:r>
                <a:rPr lang="en-GB" sz="1400" b="1">
                  <a:latin typeface="+mn-lt"/>
                </a:rPr>
                <a:t>results, identify</a:t>
              </a:r>
            </a:p>
            <a:p>
              <a:pPr algn="ctr">
                <a:buClr>
                  <a:srgbClr val="009B9B"/>
                </a:buClr>
                <a:buSzPct val="80000"/>
                <a:buFont typeface="Wingdings" panose="05000000000000000000" pitchFamily="2" charset="2"/>
                <a:buNone/>
              </a:pPr>
              <a:r>
                <a:rPr lang="en-GB" sz="1400" b="1">
                  <a:latin typeface="+mn-lt"/>
                </a:rPr>
                <a:t>priorities</a:t>
              </a:r>
            </a:p>
          </p:txBody>
        </p:sp>
      </p:grpSp>
      <p:grpSp>
        <p:nvGrpSpPr>
          <p:cNvPr id="4" name="Group 102"/>
          <p:cNvGrpSpPr>
            <a:grpSpLocks/>
          </p:cNvGrpSpPr>
          <p:nvPr/>
        </p:nvGrpSpPr>
        <p:grpSpPr bwMode="auto">
          <a:xfrm>
            <a:off x="1474257" y="838200"/>
            <a:ext cx="1155700" cy="720000"/>
            <a:chOff x="172" y="792"/>
            <a:chExt cx="672" cy="432"/>
          </a:xfrm>
          <a:solidFill>
            <a:schemeClr val="accent3">
              <a:lumMod val="20000"/>
              <a:lumOff val="80000"/>
            </a:schemeClr>
          </a:solidFill>
        </p:grpSpPr>
        <p:sp>
          <p:nvSpPr>
            <p:cNvPr id="9344" name="AutoShape 101"/>
            <p:cNvSpPr>
              <a:spLocks noChangeArrowheads="1"/>
            </p:cNvSpPr>
            <p:nvPr/>
          </p:nvSpPr>
          <p:spPr bwMode="auto">
            <a:xfrm>
              <a:off x="172" y="792"/>
              <a:ext cx="672" cy="432"/>
            </a:xfrm>
            <a:prstGeom prst="homePlate">
              <a:avLst>
                <a:gd name="adj" fmla="val 37304"/>
              </a:avLst>
            </a:prstGeom>
            <a:grp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5" name="Text Box 6"/>
            <p:cNvSpPr txBox="1">
              <a:spLocks noChangeArrowheads="1"/>
            </p:cNvSpPr>
            <p:nvPr/>
          </p:nvSpPr>
          <p:spPr bwMode="auto">
            <a:xfrm>
              <a:off x="189" y="828"/>
              <a:ext cx="569" cy="324"/>
            </a:xfrm>
            <a:prstGeom prst="rect">
              <a:avLst/>
            </a:prstGeom>
            <a:noFill/>
            <a:ln w="9525">
              <a:no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Fast </a:t>
              </a:r>
            </a:p>
            <a:p>
              <a:pPr algn="ctr">
                <a:buClr>
                  <a:srgbClr val="009B9B"/>
                </a:buClr>
                <a:buSzPct val="80000"/>
                <a:buFont typeface="Wingdings" panose="05000000000000000000" pitchFamily="2" charset="2"/>
                <a:buNone/>
              </a:pPr>
              <a:r>
                <a:rPr lang="en-GB" sz="1400" b="1">
                  <a:latin typeface="+mn-lt"/>
                </a:rPr>
                <a:t>Eco Audit</a:t>
              </a:r>
            </a:p>
          </p:txBody>
        </p:sp>
      </p:grpSp>
      <p:grpSp>
        <p:nvGrpSpPr>
          <p:cNvPr id="21" name="Group 20"/>
          <p:cNvGrpSpPr>
            <a:grpSpLocks/>
          </p:cNvGrpSpPr>
          <p:nvPr/>
        </p:nvGrpSpPr>
        <p:grpSpPr bwMode="auto">
          <a:xfrm>
            <a:off x="3400424" y="1598612"/>
            <a:ext cx="4476750" cy="3094038"/>
            <a:chOff x="2356621" y="1831340"/>
            <a:chExt cx="4475285" cy="3094919"/>
          </a:xfrm>
        </p:grpSpPr>
        <p:sp>
          <p:nvSpPr>
            <p:cNvPr id="9307" name="Text Box 277"/>
            <p:cNvSpPr txBox="1">
              <a:spLocks noChangeArrowheads="1"/>
            </p:cNvSpPr>
            <p:nvPr/>
          </p:nvSpPr>
          <p:spPr bwMode="auto">
            <a:xfrm rot="-5400000">
              <a:off x="1931131" y="3301591"/>
              <a:ext cx="1158875" cy="3078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a:latin typeface="+mn-lt"/>
                </a:rPr>
                <a:t>Energy (MJ)</a:t>
              </a:r>
            </a:p>
          </p:txBody>
        </p:sp>
        <p:grpSp>
          <p:nvGrpSpPr>
            <p:cNvPr id="9308" name="Group 13"/>
            <p:cNvGrpSpPr>
              <a:grpSpLocks/>
            </p:cNvGrpSpPr>
            <p:nvPr/>
          </p:nvGrpSpPr>
          <p:grpSpPr bwMode="auto">
            <a:xfrm>
              <a:off x="2509323" y="1831340"/>
              <a:ext cx="4322583" cy="3094919"/>
              <a:chOff x="2509323" y="1831340"/>
              <a:chExt cx="4322583" cy="3094919"/>
            </a:xfrm>
          </p:grpSpPr>
          <p:grpSp>
            <p:nvGrpSpPr>
              <p:cNvPr id="9309" name="Group 111"/>
              <p:cNvGrpSpPr>
                <a:grpSpLocks/>
              </p:cNvGrpSpPr>
              <p:nvPr/>
            </p:nvGrpSpPr>
            <p:grpSpPr bwMode="auto">
              <a:xfrm>
                <a:off x="2509323" y="2140196"/>
                <a:ext cx="4322583" cy="2786063"/>
                <a:chOff x="105" y="1882"/>
                <a:chExt cx="2513" cy="1755"/>
              </a:xfrm>
            </p:grpSpPr>
            <p:sp>
              <p:nvSpPr>
                <p:cNvPr id="9311" name="Line 260"/>
                <p:cNvSpPr>
                  <a:spLocks noChangeShapeType="1"/>
                </p:cNvSpPr>
                <p:nvPr/>
              </p:nvSpPr>
              <p:spPr bwMode="auto">
                <a:xfrm>
                  <a:off x="360" y="3015"/>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2" name="Line 261"/>
                <p:cNvSpPr>
                  <a:spLocks noChangeShapeType="1"/>
                </p:cNvSpPr>
                <p:nvPr/>
              </p:nvSpPr>
              <p:spPr bwMode="auto">
                <a:xfrm>
                  <a:off x="368" y="3149"/>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3" name="Line 262"/>
                <p:cNvSpPr>
                  <a:spLocks noChangeShapeType="1"/>
                </p:cNvSpPr>
                <p:nvPr/>
              </p:nvSpPr>
              <p:spPr bwMode="auto">
                <a:xfrm>
                  <a:off x="368" y="3282"/>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4" name="Line 263"/>
                <p:cNvSpPr>
                  <a:spLocks noChangeShapeType="1"/>
                </p:cNvSpPr>
                <p:nvPr/>
              </p:nvSpPr>
              <p:spPr bwMode="auto">
                <a:xfrm>
                  <a:off x="368" y="3416"/>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5" name="Line 264"/>
                <p:cNvSpPr>
                  <a:spLocks noChangeShapeType="1"/>
                </p:cNvSpPr>
                <p:nvPr/>
              </p:nvSpPr>
              <p:spPr bwMode="auto">
                <a:xfrm>
                  <a:off x="368" y="2882"/>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6" name="Line 265"/>
                <p:cNvSpPr>
                  <a:spLocks noChangeShapeType="1"/>
                </p:cNvSpPr>
                <p:nvPr/>
              </p:nvSpPr>
              <p:spPr bwMode="auto">
                <a:xfrm>
                  <a:off x="368" y="2481"/>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7" name="Line 266"/>
                <p:cNvSpPr>
                  <a:spLocks noChangeShapeType="1"/>
                </p:cNvSpPr>
                <p:nvPr/>
              </p:nvSpPr>
              <p:spPr bwMode="auto">
                <a:xfrm>
                  <a:off x="368" y="2348"/>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8" name="Line 267"/>
                <p:cNvSpPr>
                  <a:spLocks noChangeShapeType="1"/>
                </p:cNvSpPr>
                <p:nvPr/>
              </p:nvSpPr>
              <p:spPr bwMode="auto">
                <a:xfrm>
                  <a:off x="368" y="2214"/>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19" name="Line 268"/>
                <p:cNvSpPr>
                  <a:spLocks noChangeShapeType="1"/>
                </p:cNvSpPr>
                <p:nvPr/>
              </p:nvSpPr>
              <p:spPr bwMode="auto">
                <a:xfrm>
                  <a:off x="368" y="2081"/>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0" name="Line 269"/>
                <p:cNvSpPr>
                  <a:spLocks noChangeShapeType="1"/>
                </p:cNvSpPr>
                <p:nvPr/>
              </p:nvSpPr>
              <p:spPr bwMode="auto">
                <a:xfrm>
                  <a:off x="368" y="2615"/>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1" name="Line 270"/>
                <p:cNvSpPr>
                  <a:spLocks noChangeShapeType="1"/>
                </p:cNvSpPr>
                <p:nvPr/>
              </p:nvSpPr>
              <p:spPr bwMode="auto">
                <a:xfrm>
                  <a:off x="368" y="2748"/>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2" name="Line 271"/>
                <p:cNvSpPr>
                  <a:spLocks noChangeShapeType="1"/>
                </p:cNvSpPr>
                <p:nvPr/>
              </p:nvSpPr>
              <p:spPr bwMode="auto">
                <a:xfrm flipV="1">
                  <a:off x="688"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3" name="Line 272"/>
                <p:cNvSpPr>
                  <a:spLocks noChangeShapeType="1"/>
                </p:cNvSpPr>
                <p:nvPr/>
              </p:nvSpPr>
              <p:spPr bwMode="auto">
                <a:xfrm flipV="1">
                  <a:off x="1010"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4" name="Line 273"/>
                <p:cNvSpPr>
                  <a:spLocks noChangeShapeType="1"/>
                </p:cNvSpPr>
                <p:nvPr/>
              </p:nvSpPr>
              <p:spPr bwMode="auto">
                <a:xfrm flipV="1">
                  <a:off x="1332"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5" name="Line 274"/>
                <p:cNvSpPr>
                  <a:spLocks noChangeShapeType="1"/>
                </p:cNvSpPr>
                <p:nvPr/>
              </p:nvSpPr>
              <p:spPr bwMode="auto">
                <a:xfrm flipV="1">
                  <a:off x="1654"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6" name="Line 275"/>
                <p:cNvSpPr>
                  <a:spLocks noChangeShapeType="1"/>
                </p:cNvSpPr>
                <p:nvPr/>
              </p:nvSpPr>
              <p:spPr bwMode="auto">
                <a:xfrm flipV="1">
                  <a:off x="1976"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27" name="Text Box 276"/>
                <p:cNvSpPr txBox="1">
                  <a:spLocks noChangeArrowheads="1"/>
                </p:cNvSpPr>
                <p:nvPr/>
              </p:nvSpPr>
              <p:spPr bwMode="auto">
                <a:xfrm>
                  <a:off x="105" y="1882"/>
                  <a:ext cx="256" cy="17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a:latin typeface="+mn-lt"/>
                    </a:rPr>
                    <a:t>-100</a:t>
                  </a:r>
                </a:p>
              </p:txBody>
            </p:sp>
            <p:sp>
              <p:nvSpPr>
                <p:cNvPr id="9328" name="Text Box 278"/>
                <p:cNvSpPr txBox="1">
                  <a:spLocks noChangeArrowheads="1"/>
                </p:cNvSpPr>
                <p:nvPr/>
              </p:nvSpPr>
              <p:spPr bwMode="auto">
                <a:xfrm rot="-3128840">
                  <a:off x="526" y="2247"/>
                  <a:ext cx="420"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Material</a:t>
                  </a:r>
                </a:p>
              </p:txBody>
            </p:sp>
            <p:sp>
              <p:nvSpPr>
                <p:cNvPr id="9329" name="Text Box 279"/>
                <p:cNvSpPr txBox="1">
                  <a:spLocks noChangeArrowheads="1"/>
                </p:cNvSpPr>
                <p:nvPr/>
              </p:nvSpPr>
              <p:spPr bwMode="auto">
                <a:xfrm rot="-3128840">
                  <a:off x="819" y="2715"/>
                  <a:ext cx="596"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Manufacture</a:t>
                  </a:r>
                </a:p>
              </p:txBody>
            </p:sp>
            <p:sp>
              <p:nvSpPr>
                <p:cNvPr id="9330" name="Text Box 280"/>
                <p:cNvSpPr txBox="1">
                  <a:spLocks noChangeArrowheads="1"/>
                </p:cNvSpPr>
                <p:nvPr/>
              </p:nvSpPr>
              <p:spPr bwMode="auto">
                <a:xfrm rot="-3128840">
                  <a:off x="1087" y="2881"/>
                  <a:ext cx="493"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Transport</a:t>
                  </a:r>
                </a:p>
              </p:txBody>
            </p:sp>
            <p:sp>
              <p:nvSpPr>
                <p:cNvPr id="9331" name="Text Box 281"/>
                <p:cNvSpPr txBox="1">
                  <a:spLocks noChangeArrowheads="1"/>
                </p:cNvSpPr>
                <p:nvPr/>
              </p:nvSpPr>
              <p:spPr bwMode="auto">
                <a:xfrm rot="-3128840">
                  <a:off x="1532" y="2250"/>
                  <a:ext cx="264"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Use</a:t>
                  </a:r>
                </a:p>
              </p:txBody>
            </p:sp>
            <p:sp>
              <p:nvSpPr>
                <p:cNvPr id="9332" name="Text Box 282"/>
                <p:cNvSpPr txBox="1">
                  <a:spLocks noChangeArrowheads="1"/>
                </p:cNvSpPr>
                <p:nvPr/>
              </p:nvSpPr>
              <p:spPr bwMode="auto">
                <a:xfrm rot="-3128840">
                  <a:off x="1749" y="3009"/>
                  <a:ext cx="452"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Disposal</a:t>
                  </a:r>
                </a:p>
              </p:txBody>
            </p:sp>
            <p:sp>
              <p:nvSpPr>
                <p:cNvPr id="9333" name="Line 288"/>
                <p:cNvSpPr>
                  <a:spLocks noChangeShapeType="1"/>
                </p:cNvSpPr>
                <p:nvPr/>
              </p:nvSpPr>
              <p:spPr bwMode="auto">
                <a:xfrm flipV="1">
                  <a:off x="2298" y="1955"/>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34" name="Text Box 289"/>
                <p:cNvSpPr txBox="1">
                  <a:spLocks noChangeArrowheads="1"/>
                </p:cNvSpPr>
                <p:nvPr/>
              </p:nvSpPr>
              <p:spPr bwMode="auto">
                <a:xfrm rot="-3128840">
                  <a:off x="2130" y="3009"/>
                  <a:ext cx="510"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9335" name="Rectangle 290" descr="Wide downward diagonal"/>
                <p:cNvSpPr>
                  <a:spLocks noChangeArrowheads="1"/>
                </p:cNvSpPr>
                <p:nvPr/>
              </p:nvSpPr>
              <p:spPr bwMode="auto">
                <a:xfrm>
                  <a:off x="2188" y="3278"/>
                  <a:ext cx="114" cy="237"/>
                </a:xfrm>
                <a:prstGeom prst="rect">
                  <a:avLst/>
                </a:prstGeom>
                <a:pattFill prst="wdDnDiag">
                  <a:fgClr>
                    <a:srgbClr val="99CC00"/>
                  </a:fgClr>
                  <a:bgClr>
                    <a:schemeClr val="bg1"/>
                  </a:bgClr>
                </a:patt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9336" name="Line 291"/>
                <p:cNvSpPr>
                  <a:spLocks noChangeShapeType="1"/>
                </p:cNvSpPr>
                <p:nvPr/>
              </p:nvSpPr>
              <p:spPr bwMode="auto">
                <a:xfrm>
                  <a:off x="358" y="3285"/>
                  <a:ext cx="2256" cy="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337" name="Text Box 255"/>
                <p:cNvSpPr txBox="1">
                  <a:spLocks noChangeArrowheads="1"/>
                </p:cNvSpPr>
                <p:nvPr/>
              </p:nvSpPr>
              <p:spPr bwMode="auto">
                <a:xfrm>
                  <a:off x="1016" y="1992"/>
                  <a:ext cx="656" cy="174"/>
                </a:xfrm>
                <a:prstGeom prst="rect">
                  <a:avLst/>
                </a:prstGeom>
                <a:solidFill>
                  <a:schemeClr val="bg1"/>
                </a:solid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200" b="1" i="1">
                      <a:latin typeface="+mn-lt"/>
                    </a:rPr>
                    <a:t>Initial design</a:t>
                  </a:r>
                </a:p>
              </p:txBody>
            </p:sp>
            <p:sp>
              <p:nvSpPr>
                <p:cNvPr id="9338" name="Rectangle 105"/>
                <p:cNvSpPr>
                  <a:spLocks noChangeArrowheads="1"/>
                </p:cNvSpPr>
                <p:nvPr/>
              </p:nvSpPr>
              <p:spPr bwMode="auto">
                <a:xfrm>
                  <a:off x="536" y="2536"/>
                  <a:ext cx="136" cy="744"/>
                </a:xfrm>
                <a:prstGeom prst="rect">
                  <a:avLst/>
                </a:prstGeom>
                <a:solidFill>
                  <a:srgbClr val="99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39" name="Rectangle 106"/>
                <p:cNvSpPr>
                  <a:spLocks noChangeArrowheads="1"/>
                </p:cNvSpPr>
                <p:nvPr/>
              </p:nvSpPr>
              <p:spPr bwMode="auto">
                <a:xfrm>
                  <a:off x="880" y="3060"/>
                  <a:ext cx="120" cy="220"/>
                </a:xfrm>
                <a:prstGeom prst="rect">
                  <a:avLst/>
                </a:prstGeom>
                <a:solidFill>
                  <a:srgbClr val="99CC00"/>
                </a:solidFill>
                <a:ln w="9525">
                  <a:solidFill>
                    <a:schemeClr val="accent4"/>
                  </a:solidFill>
                  <a:miter lim="800000"/>
                  <a:headEnd/>
                  <a:tailEnd/>
                </a:ln>
              </p:spPr>
              <p:txBody>
                <a:bodyPr wrap="square" anchor="ctr">
                  <a:normAutofit lnSpcReduction="1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0" name="Rectangle 107"/>
                <p:cNvSpPr>
                  <a:spLocks noChangeArrowheads="1"/>
                </p:cNvSpPr>
                <p:nvPr/>
              </p:nvSpPr>
              <p:spPr bwMode="auto">
                <a:xfrm>
                  <a:off x="1192" y="3172"/>
                  <a:ext cx="120" cy="108"/>
                </a:xfrm>
                <a:prstGeom prst="rect">
                  <a:avLst/>
                </a:prstGeom>
                <a:solidFill>
                  <a:srgbClr val="99CC00"/>
                </a:solidFill>
                <a:ln w="9525">
                  <a:solidFill>
                    <a:schemeClr val="accent4"/>
                  </a:solidFill>
                  <a:miter lim="800000"/>
                  <a:headEnd/>
                  <a:tailEnd/>
                </a:ln>
              </p:spPr>
              <p:txBody>
                <a:bodyPr wrap="square" anchor="ctr">
                  <a:normAutofit fontScale="3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1" name="Rectangle 108"/>
                <p:cNvSpPr>
                  <a:spLocks noChangeArrowheads="1"/>
                </p:cNvSpPr>
                <p:nvPr/>
              </p:nvSpPr>
              <p:spPr bwMode="auto">
                <a:xfrm>
                  <a:off x="1512" y="2436"/>
                  <a:ext cx="128" cy="844"/>
                </a:xfrm>
                <a:prstGeom prst="rect">
                  <a:avLst/>
                </a:prstGeom>
                <a:solidFill>
                  <a:srgbClr val="99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2" name="Rectangle 109"/>
                <p:cNvSpPr>
                  <a:spLocks noChangeArrowheads="1"/>
                </p:cNvSpPr>
                <p:nvPr/>
              </p:nvSpPr>
              <p:spPr bwMode="auto">
                <a:xfrm>
                  <a:off x="1848" y="3236"/>
                  <a:ext cx="120" cy="36"/>
                </a:xfrm>
                <a:prstGeom prst="rect">
                  <a:avLst/>
                </a:prstGeom>
                <a:solidFill>
                  <a:srgbClr val="99CC00"/>
                </a:solidFill>
                <a:ln w="9525">
                  <a:solidFill>
                    <a:schemeClr val="accent4"/>
                  </a:solidFill>
                  <a:miter lim="800000"/>
                  <a:headEnd/>
                  <a:tailEnd/>
                </a:ln>
              </p:spPr>
              <p:txBody>
                <a:bodyPr wrap="squar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43" name="Rectangle 110"/>
                <p:cNvSpPr>
                  <a:spLocks noChangeArrowheads="1"/>
                </p:cNvSpPr>
                <p:nvPr/>
              </p:nvSpPr>
              <p:spPr bwMode="auto">
                <a:xfrm>
                  <a:off x="344" y="1952"/>
                  <a:ext cx="2272" cy="1600"/>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grpSp>
          <p:cxnSp>
            <p:nvCxnSpPr>
              <p:cNvPr id="9310" name="Straight Connector 9"/>
              <p:cNvCxnSpPr>
                <a:cxnSpLocks noChangeShapeType="1"/>
              </p:cNvCxnSpPr>
              <p:nvPr/>
            </p:nvCxnSpPr>
            <p:spPr bwMode="auto">
              <a:xfrm>
                <a:off x="3014785" y="1831340"/>
                <a:ext cx="0" cy="373285"/>
              </a:xfrm>
              <a:prstGeom prst="line">
                <a:avLst/>
              </a:prstGeom>
              <a:noFill/>
              <a:ln w="38100" algn="ctr">
                <a:solidFill>
                  <a:schemeClr val="accent4"/>
                </a:solidFill>
                <a:round/>
                <a:headEnd/>
                <a:tailEnd type="triangle" w="med" len="lg"/>
              </a:ln>
              <a:extLst>
                <a:ext uri="{909E8E84-426E-40DD-AFC4-6F175D3DCCD1}">
                  <a14:hiddenFill xmlns:a14="http://schemas.microsoft.com/office/drawing/2010/main">
                    <a:noFill/>
                  </a14:hiddenFill>
                </a:ext>
              </a:extLst>
            </p:spPr>
          </p:cxnSp>
        </p:grpSp>
      </p:grpSp>
      <p:grpSp>
        <p:nvGrpSpPr>
          <p:cNvPr id="115" name="Group 117"/>
          <p:cNvGrpSpPr>
            <a:grpSpLocks/>
          </p:cNvGrpSpPr>
          <p:nvPr/>
        </p:nvGrpSpPr>
        <p:grpSpPr bwMode="auto">
          <a:xfrm>
            <a:off x="6277493" y="830263"/>
            <a:ext cx="2420938" cy="752476"/>
            <a:chOff x="2844" y="787"/>
            <a:chExt cx="1408" cy="474"/>
          </a:xfrm>
          <a:solidFill>
            <a:schemeClr val="accent3">
              <a:lumMod val="20000"/>
              <a:lumOff val="80000"/>
            </a:schemeClr>
          </a:solidFill>
        </p:grpSpPr>
        <p:sp>
          <p:nvSpPr>
            <p:cNvPr id="9305" name="AutoShape 114"/>
            <p:cNvSpPr>
              <a:spLocks noChangeArrowheads="1"/>
            </p:cNvSpPr>
            <p:nvPr/>
          </p:nvSpPr>
          <p:spPr bwMode="auto">
            <a:xfrm>
              <a:off x="2844" y="787"/>
              <a:ext cx="1408" cy="454"/>
            </a:xfrm>
            <a:prstGeom prst="chevron">
              <a:avLst>
                <a:gd name="adj" fmla="val 37321"/>
              </a:avLst>
            </a:prstGeom>
            <a:grp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06" name="Text Box 46"/>
            <p:cNvSpPr txBox="1">
              <a:spLocks noChangeArrowheads="1"/>
            </p:cNvSpPr>
            <p:nvPr/>
          </p:nvSpPr>
          <p:spPr bwMode="auto">
            <a:xfrm>
              <a:off x="2986" y="796"/>
              <a:ext cx="1142" cy="465"/>
            </a:xfrm>
            <a:prstGeom prst="rect">
              <a:avLst/>
            </a:prstGeom>
            <a:noFill/>
            <a:ln w="9525">
              <a:no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Use </a:t>
              </a:r>
              <a:r>
                <a:rPr lang="en-GB" sz="1400" b="1" err="1">
                  <a:latin typeface="+mn-lt"/>
                </a:rPr>
                <a:t>EduPack</a:t>
              </a:r>
              <a:r>
                <a:rPr lang="en-GB" sz="1400" b="1">
                  <a:latin typeface="+mn-lt"/>
                </a:rPr>
                <a:t> to </a:t>
              </a:r>
            </a:p>
            <a:p>
              <a:pPr algn="ctr">
                <a:buClr>
                  <a:srgbClr val="009B9B"/>
                </a:buClr>
                <a:buSzPct val="80000"/>
                <a:buFont typeface="Wingdings" panose="05000000000000000000" pitchFamily="2" charset="2"/>
                <a:buNone/>
              </a:pPr>
              <a:r>
                <a:rPr lang="en-GB" sz="1400" b="1">
                  <a:latin typeface="+mn-lt"/>
                </a:rPr>
                <a:t>select new Materials </a:t>
              </a:r>
            </a:p>
            <a:p>
              <a:pPr algn="ctr">
                <a:buClr>
                  <a:srgbClr val="009B9B"/>
                </a:buClr>
                <a:buSzPct val="80000"/>
                <a:buFont typeface="Wingdings" panose="05000000000000000000" pitchFamily="2" charset="2"/>
                <a:buNone/>
              </a:pPr>
              <a:r>
                <a:rPr lang="en-GB" sz="1400" b="1">
                  <a:latin typeface="+mn-lt"/>
                </a:rPr>
                <a:t>and/or Processes</a:t>
              </a:r>
            </a:p>
          </p:txBody>
        </p:sp>
      </p:grpSp>
      <p:grpSp>
        <p:nvGrpSpPr>
          <p:cNvPr id="118" name="Group 118"/>
          <p:cNvGrpSpPr>
            <a:grpSpLocks/>
          </p:cNvGrpSpPr>
          <p:nvPr/>
        </p:nvGrpSpPr>
        <p:grpSpPr bwMode="auto">
          <a:xfrm>
            <a:off x="8516151" y="830264"/>
            <a:ext cx="2325687" cy="755651"/>
            <a:chOff x="4146" y="787"/>
            <a:chExt cx="1352" cy="476"/>
          </a:xfrm>
          <a:solidFill>
            <a:schemeClr val="accent3">
              <a:lumMod val="20000"/>
              <a:lumOff val="80000"/>
            </a:schemeClr>
          </a:solidFill>
        </p:grpSpPr>
        <p:sp>
          <p:nvSpPr>
            <p:cNvPr id="9303" name="AutoShape 115"/>
            <p:cNvSpPr>
              <a:spLocks noChangeArrowheads="1"/>
            </p:cNvSpPr>
            <p:nvPr/>
          </p:nvSpPr>
          <p:spPr bwMode="auto">
            <a:xfrm>
              <a:off x="4146" y="787"/>
              <a:ext cx="1352" cy="454"/>
            </a:xfrm>
            <a:prstGeom prst="chevron">
              <a:avLst>
                <a:gd name="adj" fmla="val 38050"/>
              </a:avLst>
            </a:prstGeom>
            <a:grp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04" name="Text Box 49"/>
            <p:cNvSpPr txBox="1">
              <a:spLocks noChangeArrowheads="1"/>
            </p:cNvSpPr>
            <p:nvPr/>
          </p:nvSpPr>
          <p:spPr bwMode="auto">
            <a:xfrm>
              <a:off x="4296" y="798"/>
              <a:ext cx="1092" cy="465"/>
            </a:xfrm>
            <a:prstGeom prst="rect">
              <a:avLst/>
            </a:prstGeom>
            <a:noFill/>
            <a:ln w="9525">
              <a:no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a:latin typeface="+mn-lt"/>
                </a:rPr>
                <a:t>Recommend </a:t>
              </a:r>
            </a:p>
            <a:p>
              <a:pPr algn="ctr">
                <a:buClr>
                  <a:srgbClr val="009B9B"/>
                </a:buClr>
                <a:buSzPct val="80000"/>
                <a:buFont typeface="Wingdings" panose="05000000000000000000" pitchFamily="2" charset="2"/>
                <a:buNone/>
              </a:pPr>
              <a:r>
                <a:rPr lang="en-GB" sz="1400" b="1">
                  <a:latin typeface="+mn-lt"/>
                </a:rPr>
                <a:t>actions &amp; assess</a:t>
              </a:r>
            </a:p>
            <a:p>
              <a:pPr algn="ctr">
                <a:buClr>
                  <a:srgbClr val="009B9B"/>
                </a:buClr>
                <a:buSzPct val="80000"/>
                <a:buFont typeface="Wingdings" panose="05000000000000000000" pitchFamily="2" charset="2"/>
                <a:buNone/>
              </a:pPr>
              <a:r>
                <a:rPr lang="en-GB" sz="1400" b="1">
                  <a:latin typeface="+mn-lt"/>
                </a:rPr>
                <a:t>potential savings</a:t>
              </a:r>
            </a:p>
          </p:txBody>
        </p:sp>
      </p:grpSp>
      <p:grpSp>
        <p:nvGrpSpPr>
          <p:cNvPr id="151" name="Group 150"/>
          <p:cNvGrpSpPr>
            <a:grpSpLocks/>
          </p:cNvGrpSpPr>
          <p:nvPr/>
        </p:nvGrpSpPr>
        <p:grpSpPr bwMode="auto">
          <a:xfrm>
            <a:off x="3287711" y="1569680"/>
            <a:ext cx="4589463" cy="3106737"/>
            <a:chOff x="2255151" y="1812663"/>
            <a:chExt cx="4590124" cy="3105757"/>
          </a:xfrm>
        </p:grpSpPr>
        <p:cxnSp>
          <p:nvCxnSpPr>
            <p:cNvPr id="9259" name="Straight Connector 151"/>
            <p:cNvCxnSpPr>
              <a:cxnSpLocks noChangeShapeType="1"/>
            </p:cNvCxnSpPr>
            <p:nvPr/>
          </p:nvCxnSpPr>
          <p:spPr bwMode="auto">
            <a:xfrm>
              <a:off x="4640513" y="1812663"/>
              <a:ext cx="0" cy="373285"/>
            </a:xfrm>
            <a:prstGeom prst="line">
              <a:avLst/>
            </a:prstGeom>
            <a:noFill/>
            <a:ln w="38100" algn="ctr">
              <a:solidFill>
                <a:schemeClr val="accent4"/>
              </a:solidFill>
              <a:round/>
              <a:headEnd/>
              <a:tailEnd type="triangle" w="med" len="lg"/>
            </a:ln>
            <a:extLst>
              <a:ext uri="{909E8E84-426E-40DD-AFC4-6F175D3DCCD1}">
                <a14:hiddenFill xmlns:a14="http://schemas.microsoft.com/office/drawing/2010/main">
                  <a:noFill/>
                </a14:hiddenFill>
              </a:ext>
            </a:extLst>
          </p:spPr>
        </p:cxnSp>
        <p:grpSp>
          <p:nvGrpSpPr>
            <p:cNvPr id="9260" name="Group 162"/>
            <p:cNvGrpSpPr>
              <a:grpSpLocks/>
            </p:cNvGrpSpPr>
            <p:nvPr/>
          </p:nvGrpSpPr>
          <p:grpSpPr bwMode="auto">
            <a:xfrm>
              <a:off x="2255151" y="2129182"/>
              <a:ext cx="4590124" cy="2789238"/>
              <a:chOff x="1613" y="1922"/>
              <a:chExt cx="2669" cy="1757"/>
            </a:xfrm>
          </p:grpSpPr>
          <p:grpSp>
            <p:nvGrpSpPr>
              <p:cNvPr id="9261" name="Group 154"/>
              <p:cNvGrpSpPr>
                <a:grpSpLocks/>
              </p:cNvGrpSpPr>
              <p:nvPr/>
            </p:nvGrpSpPr>
            <p:grpSpPr bwMode="auto">
              <a:xfrm>
                <a:off x="1672" y="1922"/>
                <a:ext cx="2610" cy="1757"/>
                <a:chOff x="2824" y="2016"/>
                <a:chExt cx="2610" cy="1757"/>
              </a:xfrm>
            </p:grpSpPr>
            <p:sp>
              <p:nvSpPr>
                <p:cNvPr id="9263" name="Rectangle 146"/>
                <p:cNvSpPr>
                  <a:spLocks noChangeArrowheads="1"/>
                </p:cNvSpPr>
                <p:nvPr/>
              </p:nvSpPr>
              <p:spPr bwMode="auto">
                <a:xfrm>
                  <a:off x="2824" y="2016"/>
                  <a:ext cx="344" cy="1720"/>
                </a:xfrm>
                <a:prstGeom prst="rect">
                  <a:avLst/>
                </a:prstGeom>
                <a:solidFill>
                  <a:schemeClr val="bg1"/>
                </a:solidFill>
                <a:ln w="9525">
                  <a:no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64" name="Rectangle 145"/>
                <p:cNvSpPr>
                  <a:spLocks noChangeArrowheads="1"/>
                </p:cNvSpPr>
                <p:nvPr/>
              </p:nvSpPr>
              <p:spPr bwMode="auto">
                <a:xfrm>
                  <a:off x="3160" y="2096"/>
                  <a:ext cx="2272" cy="1600"/>
                </a:xfrm>
                <a:prstGeom prst="rect">
                  <a:avLst/>
                </a:prstGeom>
                <a:solidFill>
                  <a:schemeClr val="bg1"/>
                </a:solidFill>
                <a:ln w="2857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65" name="Line 260"/>
                <p:cNvSpPr>
                  <a:spLocks noChangeShapeType="1"/>
                </p:cNvSpPr>
                <p:nvPr/>
              </p:nvSpPr>
              <p:spPr bwMode="auto">
                <a:xfrm>
                  <a:off x="3176" y="3151"/>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66" name="Line 261"/>
                <p:cNvSpPr>
                  <a:spLocks noChangeShapeType="1"/>
                </p:cNvSpPr>
                <p:nvPr/>
              </p:nvSpPr>
              <p:spPr bwMode="auto">
                <a:xfrm>
                  <a:off x="3184" y="3285"/>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67" name="Line 262"/>
                <p:cNvSpPr>
                  <a:spLocks noChangeShapeType="1"/>
                </p:cNvSpPr>
                <p:nvPr/>
              </p:nvSpPr>
              <p:spPr bwMode="auto">
                <a:xfrm>
                  <a:off x="3184" y="3418"/>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68" name="Line 263"/>
                <p:cNvSpPr>
                  <a:spLocks noChangeShapeType="1"/>
                </p:cNvSpPr>
                <p:nvPr/>
              </p:nvSpPr>
              <p:spPr bwMode="auto">
                <a:xfrm>
                  <a:off x="3184" y="3552"/>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69" name="Line 264"/>
                <p:cNvSpPr>
                  <a:spLocks noChangeShapeType="1"/>
                </p:cNvSpPr>
                <p:nvPr/>
              </p:nvSpPr>
              <p:spPr bwMode="auto">
                <a:xfrm>
                  <a:off x="3184" y="3018"/>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0" name="Line 265"/>
                <p:cNvSpPr>
                  <a:spLocks noChangeShapeType="1"/>
                </p:cNvSpPr>
                <p:nvPr/>
              </p:nvSpPr>
              <p:spPr bwMode="auto">
                <a:xfrm>
                  <a:off x="3184" y="2617"/>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1" name="Line 266"/>
                <p:cNvSpPr>
                  <a:spLocks noChangeShapeType="1"/>
                </p:cNvSpPr>
                <p:nvPr/>
              </p:nvSpPr>
              <p:spPr bwMode="auto">
                <a:xfrm>
                  <a:off x="3184" y="2484"/>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2" name="Line 267"/>
                <p:cNvSpPr>
                  <a:spLocks noChangeShapeType="1"/>
                </p:cNvSpPr>
                <p:nvPr/>
              </p:nvSpPr>
              <p:spPr bwMode="auto">
                <a:xfrm>
                  <a:off x="3184" y="2350"/>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3" name="Line 268"/>
                <p:cNvSpPr>
                  <a:spLocks noChangeShapeType="1"/>
                </p:cNvSpPr>
                <p:nvPr/>
              </p:nvSpPr>
              <p:spPr bwMode="auto">
                <a:xfrm>
                  <a:off x="3184" y="2217"/>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4" name="Line 269"/>
                <p:cNvSpPr>
                  <a:spLocks noChangeShapeType="1"/>
                </p:cNvSpPr>
                <p:nvPr/>
              </p:nvSpPr>
              <p:spPr bwMode="auto">
                <a:xfrm>
                  <a:off x="3184" y="2751"/>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5" name="Line 270"/>
                <p:cNvSpPr>
                  <a:spLocks noChangeShapeType="1"/>
                </p:cNvSpPr>
                <p:nvPr/>
              </p:nvSpPr>
              <p:spPr bwMode="auto">
                <a:xfrm>
                  <a:off x="3184" y="2884"/>
                  <a:ext cx="2250" cy="0"/>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6" name="Line 271"/>
                <p:cNvSpPr>
                  <a:spLocks noChangeShapeType="1"/>
                </p:cNvSpPr>
                <p:nvPr/>
              </p:nvSpPr>
              <p:spPr bwMode="auto">
                <a:xfrm flipV="1">
                  <a:off x="3504"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7" name="Line 272"/>
                <p:cNvSpPr>
                  <a:spLocks noChangeShapeType="1"/>
                </p:cNvSpPr>
                <p:nvPr/>
              </p:nvSpPr>
              <p:spPr bwMode="auto">
                <a:xfrm flipV="1">
                  <a:off x="3826"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8" name="Line 273"/>
                <p:cNvSpPr>
                  <a:spLocks noChangeShapeType="1"/>
                </p:cNvSpPr>
                <p:nvPr/>
              </p:nvSpPr>
              <p:spPr bwMode="auto">
                <a:xfrm flipV="1">
                  <a:off x="4148"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79" name="Line 274"/>
                <p:cNvSpPr>
                  <a:spLocks noChangeShapeType="1"/>
                </p:cNvSpPr>
                <p:nvPr/>
              </p:nvSpPr>
              <p:spPr bwMode="auto">
                <a:xfrm flipV="1">
                  <a:off x="4470"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80" name="Line 275"/>
                <p:cNvSpPr>
                  <a:spLocks noChangeShapeType="1"/>
                </p:cNvSpPr>
                <p:nvPr/>
              </p:nvSpPr>
              <p:spPr bwMode="auto">
                <a:xfrm flipV="1">
                  <a:off x="4792"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81" name="Text Box 276"/>
                <p:cNvSpPr txBox="1">
                  <a:spLocks noChangeArrowheads="1"/>
                </p:cNvSpPr>
                <p:nvPr/>
              </p:nvSpPr>
              <p:spPr bwMode="auto">
                <a:xfrm>
                  <a:off x="2921" y="2018"/>
                  <a:ext cx="256" cy="17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600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 400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 300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 200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 100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    0</a:t>
                  </a:r>
                </a:p>
                <a:p>
                  <a:pPr algn="r">
                    <a:spcBef>
                      <a:spcPct val="20000"/>
                    </a:spcBef>
                    <a:spcAft>
                      <a:spcPct val="155000"/>
                    </a:spcAft>
                    <a:buClr>
                      <a:srgbClr val="009B9B"/>
                    </a:buClr>
                    <a:buSzPct val="80000"/>
                    <a:buFont typeface="Wingdings" panose="05000000000000000000" pitchFamily="2" charset="2"/>
                    <a:buNone/>
                  </a:pPr>
                  <a:r>
                    <a:rPr lang="en-GB" sz="1000" b="1" dirty="0">
                      <a:latin typeface="+mn-lt"/>
                    </a:rPr>
                    <a:t>-100</a:t>
                  </a:r>
                </a:p>
              </p:txBody>
            </p:sp>
            <p:sp>
              <p:nvSpPr>
                <p:cNvPr id="9282" name="Text Box 278"/>
                <p:cNvSpPr txBox="1">
                  <a:spLocks noChangeArrowheads="1"/>
                </p:cNvSpPr>
                <p:nvPr/>
              </p:nvSpPr>
              <p:spPr bwMode="auto">
                <a:xfrm rot="18471160">
                  <a:off x="3382" y="2410"/>
                  <a:ext cx="420"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Material</a:t>
                  </a:r>
                </a:p>
              </p:txBody>
            </p:sp>
            <p:sp>
              <p:nvSpPr>
                <p:cNvPr id="9283" name="Text Box 279"/>
                <p:cNvSpPr txBox="1">
                  <a:spLocks noChangeArrowheads="1"/>
                </p:cNvSpPr>
                <p:nvPr/>
              </p:nvSpPr>
              <p:spPr bwMode="auto">
                <a:xfrm rot="18471160">
                  <a:off x="3572" y="2851"/>
                  <a:ext cx="596"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Manufacture</a:t>
                  </a:r>
                </a:p>
              </p:txBody>
            </p:sp>
            <p:sp>
              <p:nvSpPr>
                <p:cNvPr id="9284" name="Text Box 280"/>
                <p:cNvSpPr txBox="1">
                  <a:spLocks noChangeArrowheads="1"/>
                </p:cNvSpPr>
                <p:nvPr/>
              </p:nvSpPr>
              <p:spPr bwMode="auto">
                <a:xfrm rot="18471160">
                  <a:off x="3903" y="2966"/>
                  <a:ext cx="493"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Transport</a:t>
                  </a:r>
                </a:p>
              </p:txBody>
            </p:sp>
            <p:sp>
              <p:nvSpPr>
                <p:cNvPr id="9285" name="Text Box 281"/>
                <p:cNvSpPr txBox="1">
                  <a:spLocks noChangeArrowheads="1"/>
                </p:cNvSpPr>
                <p:nvPr/>
              </p:nvSpPr>
              <p:spPr bwMode="auto">
                <a:xfrm rot="18471160">
                  <a:off x="4253" y="2473"/>
                  <a:ext cx="264"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Use</a:t>
                  </a:r>
                </a:p>
              </p:txBody>
            </p:sp>
            <p:sp>
              <p:nvSpPr>
                <p:cNvPr id="9286" name="Text Box 282"/>
                <p:cNvSpPr txBox="1">
                  <a:spLocks noChangeArrowheads="1"/>
                </p:cNvSpPr>
                <p:nvPr/>
              </p:nvSpPr>
              <p:spPr bwMode="auto">
                <a:xfrm rot="18471160">
                  <a:off x="4593" y="3106"/>
                  <a:ext cx="452"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dirty="0">
                      <a:latin typeface="+mn-lt"/>
                    </a:rPr>
                    <a:t>Disposal</a:t>
                  </a:r>
                </a:p>
              </p:txBody>
            </p:sp>
            <p:sp>
              <p:nvSpPr>
                <p:cNvPr id="9287" name="Line 288"/>
                <p:cNvSpPr>
                  <a:spLocks noChangeShapeType="1"/>
                </p:cNvSpPr>
                <p:nvPr/>
              </p:nvSpPr>
              <p:spPr bwMode="auto">
                <a:xfrm flipV="1">
                  <a:off x="5114" y="2091"/>
                  <a:ext cx="0" cy="1602"/>
                </a:xfrm>
                <a:prstGeom prst="line">
                  <a:avLst/>
                </a:prstGeom>
                <a:noFill/>
                <a:ln w="12700">
                  <a:solidFill>
                    <a:schemeClr val="accent4"/>
                  </a:solidFill>
                  <a:prstDash val="lgDash"/>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88" name="Text Box 289"/>
                <p:cNvSpPr txBox="1">
                  <a:spLocks noChangeArrowheads="1"/>
                </p:cNvSpPr>
                <p:nvPr/>
              </p:nvSpPr>
              <p:spPr bwMode="auto">
                <a:xfrm rot="18471160">
                  <a:off x="4938" y="3098"/>
                  <a:ext cx="510" cy="143"/>
                </a:xfrm>
                <a:prstGeom prst="rect">
                  <a:avLst/>
                </a:prstGeom>
                <a:solidFill>
                  <a:schemeClr val="bg1"/>
                </a:solidFill>
                <a:ln w="9525">
                  <a:solidFill>
                    <a:srgbClr val="000000"/>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000" b="1">
                      <a:latin typeface="+mn-lt"/>
                    </a:rPr>
                    <a:t>EoL credit</a:t>
                  </a:r>
                </a:p>
              </p:txBody>
            </p:sp>
            <p:sp>
              <p:nvSpPr>
                <p:cNvPr id="9289" name="Rectangle 290" descr="Wide downward diagonal"/>
                <p:cNvSpPr>
                  <a:spLocks noChangeArrowheads="1"/>
                </p:cNvSpPr>
                <p:nvPr/>
              </p:nvSpPr>
              <p:spPr bwMode="auto">
                <a:xfrm>
                  <a:off x="5004" y="3414"/>
                  <a:ext cx="114" cy="237"/>
                </a:xfrm>
                <a:prstGeom prst="rect">
                  <a:avLst/>
                </a:prstGeom>
                <a:pattFill prst="wdDnDiag">
                  <a:fgClr>
                    <a:srgbClr val="99CC00"/>
                  </a:fgClr>
                  <a:bgClr>
                    <a:schemeClr val="bg1"/>
                  </a:bgClr>
                </a:patt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9290" name="Line 291"/>
                <p:cNvSpPr>
                  <a:spLocks noChangeShapeType="1"/>
                </p:cNvSpPr>
                <p:nvPr/>
              </p:nvSpPr>
              <p:spPr bwMode="auto">
                <a:xfrm>
                  <a:off x="3174" y="3421"/>
                  <a:ext cx="2256" cy="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91" name="Text Box 255"/>
                <p:cNvSpPr txBox="1">
                  <a:spLocks noChangeArrowheads="1"/>
                </p:cNvSpPr>
                <p:nvPr/>
              </p:nvSpPr>
              <p:spPr bwMode="auto">
                <a:xfrm>
                  <a:off x="3720" y="2128"/>
                  <a:ext cx="980" cy="174"/>
                </a:xfrm>
                <a:prstGeom prst="rect">
                  <a:avLst/>
                </a:prstGeom>
                <a:solidFill>
                  <a:schemeClr val="bg1"/>
                </a:solid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200" b="1" i="1">
                      <a:latin typeface="+mn-lt"/>
                    </a:rPr>
                    <a:t>Initial  and re-design</a:t>
                  </a:r>
                </a:p>
              </p:txBody>
            </p:sp>
            <p:sp>
              <p:nvSpPr>
                <p:cNvPr id="9292" name="Rectangle 140"/>
                <p:cNvSpPr>
                  <a:spLocks noChangeArrowheads="1"/>
                </p:cNvSpPr>
                <p:nvPr/>
              </p:nvSpPr>
              <p:spPr bwMode="auto">
                <a:xfrm>
                  <a:off x="3360" y="2672"/>
                  <a:ext cx="128" cy="744"/>
                </a:xfrm>
                <a:prstGeom prst="rect">
                  <a:avLst/>
                </a:prstGeom>
                <a:solidFill>
                  <a:srgbClr val="99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3" name="Rectangle 141"/>
                <p:cNvSpPr>
                  <a:spLocks noChangeArrowheads="1"/>
                </p:cNvSpPr>
                <p:nvPr/>
              </p:nvSpPr>
              <p:spPr bwMode="auto">
                <a:xfrm>
                  <a:off x="3696" y="3196"/>
                  <a:ext cx="104" cy="220"/>
                </a:xfrm>
                <a:prstGeom prst="rect">
                  <a:avLst/>
                </a:prstGeom>
                <a:solidFill>
                  <a:srgbClr val="99CC00"/>
                </a:solidFill>
                <a:ln w="9525">
                  <a:solidFill>
                    <a:schemeClr val="accent4"/>
                  </a:solidFill>
                  <a:miter lim="800000"/>
                  <a:headEnd/>
                  <a:tailEnd/>
                </a:ln>
              </p:spPr>
              <p:txBody>
                <a:bodyPr wrap="square" anchor="ctr">
                  <a:normAutofit lnSpcReduction="1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4" name="Rectangle 142"/>
                <p:cNvSpPr>
                  <a:spLocks noChangeArrowheads="1"/>
                </p:cNvSpPr>
                <p:nvPr/>
              </p:nvSpPr>
              <p:spPr bwMode="auto">
                <a:xfrm>
                  <a:off x="4016" y="3300"/>
                  <a:ext cx="112" cy="116"/>
                </a:xfrm>
                <a:prstGeom prst="rect">
                  <a:avLst/>
                </a:prstGeom>
                <a:solidFill>
                  <a:srgbClr val="99CC00"/>
                </a:solidFill>
                <a:ln w="9525">
                  <a:solidFill>
                    <a:schemeClr val="accent4"/>
                  </a:solidFill>
                  <a:miter lim="800000"/>
                  <a:headEnd/>
                  <a:tailEnd/>
                </a:ln>
              </p:spPr>
              <p:txBody>
                <a:bodyPr wrap="square" anchor="ctr">
                  <a:normAutofit fontScale="4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5" name="Rectangle 143"/>
                <p:cNvSpPr>
                  <a:spLocks noChangeArrowheads="1"/>
                </p:cNvSpPr>
                <p:nvPr/>
              </p:nvSpPr>
              <p:spPr bwMode="auto">
                <a:xfrm>
                  <a:off x="4336" y="2700"/>
                  <a:ext cx="120" cy="716"/>
                </a:xfrm>
                <a:prstGeom prst="rect">
                  <a:avLst/>
                </a:prstGeom>
                <a:solidFill>
                  <a:srgbClr val="99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6" name="Rectangle 144"/>
                <p:cNvSpPr>
                  <a:spLocks noChangeArrowheads="1"/>
                </p:cNvSpPr>
                <p:nvPr/>
              </p:nvSpPr>
              <p:spPr bwMode="auto">
                <a:xfrm>
                  <a:off x="4664" y="3381"/>
                  <a:ext cx="120" cy="27"/>
                </a:xfrm>
                <a:prstGeom prst="rect">
                  <a:avLst/>
                </a:prstGeom>
                <a:solidFill>
                  <a:srgbClr val="99CC00"/>
                </a:solidFill>
                <a:ln w="9525">
                  <a:solidFill>
                    <a:schemeClr val="accent4"/>
                  </a:solidFill>
                  <a:miter lim="800000"/>
                  <a:headEnd/>
                  <a:tailEnd/>
                </a:ln>
              </p:spPr>
              <p:txBody>
                <a:bodyPr wrap="squar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7" name="Rectangle 147"/>
                <p:cNvSpPr>
                  <a:spLocks noChangeArrowheads="1"/>
                </p:cNvSpPr>
                <p:nvPr/>
              </p:nvSpPr>
              <p:spPr bwMode="auto">
                <a:xfrm>
                  <a:off x="3504" y="2936"/>
                  <a:ext cx="120" cy="480"/>
                </a:xfrm>
                <a:prstGeom prst="rect">
                  <a:avLst/>
                </a:prstGeom>
                <a:solidFill>
                  <a:srgbClr val="FF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8" name="Rectangle 148"/>
                <p:cNvSpPr>
                  <a:spLocks noChangeArrowheads="1"/>
                </p:cNvSpPr>
                <p:nvPr/>
              </p:nvSpPr>
              <p:spPr bwMode="auto">
                <a:xfrm>
                  <a:off x="3816" y="3232"/>
                  <a:ext cx="96" cy="184"/>
                </a:xfrm>
                <a:prstGeom prst="rect">
                  <a:avLst/>
                </a:prstGeom>
                <a:solidFill>
                  <a:srgbClr val="FFCC00"/>
                </a:solidFill>
                <a:ln w="9525">
                  <a:solidFill>
                    <a:schemeClr val="accent4"/>
                  </a:solidFill>
                  <a:miter lim="800000"/>
                  <a:headEnd/>
                  <a:tailEnd/>
                </a:ln>
              </p:spPr>
              <p:txBody>
                <a:bodyPr wrap="square" anchor="ct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299" name="Rectangle 149"/>
                <p:cNvSpPr>
                  <a:spLocks noChangeArrowheads="1"/>
                </p:cNvSpPr>
                <p:nvPr/>
              </p:nvSpPr>
              <p:spPr bwMode="auto">
                <a:xfrm>
                  <a:off x="4152" y="3336"/>
                  <a:ext cx="104" cy="80"/>
                </a:xfrm>
                <a:prstGeom prst="rect">
                  <a:avLst/>
                </a:prstGeom>
                <a:solidFill>
                  <a:srgbClr val="FFCC00"/>
                </a:solidFill>
                <a:ln w="9525">
                  <a:solidFill>
                    <a:schemeClr val="accent4"/>
                  </a:solidFill>
                  <a:miter lim="800000"/>
                  <a:headEnd/>
                  <a:tailEnd/>
                </a:ln>
              </p:spPr>
              <p:txBody>
                <a:bodyPr wrap="squar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00" name="Rectangle 150"/>
                <p:cNvSpPr>
                  <a:spLocks noChangeArrowheads="1"/>
                </p:cNvSpPr>
                <p:nvPr/>
              </p:nvSpPr>
              <p:spPr bwMode="auto">
                <a:xfrm>
                  <a:off x="4480" y="2360"/>
                  <a:ext cx="112" cy="1056"/>
                </a:xfrm>
                <a:prstGeom prst="rect">
                  <a:avLst/>
                </a:prstGeom>
                <a:solidFill>
                  <a:srgbClr val="FFCC00"/>
                </a:solid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01" name="Rectangle 152"/>
                <p:cNvSpPr>
                  <a:spLocks noChangeArrowheads="1"/>
                </p:cNvSpPr>
                <p:nvPr/>
              </p:nvSpPr>
              <p:spPr bwMode="auto">
                <a:xfrm>
                  <a:off x="4800" y="3381"/>
                  <a:ext cx="120" cy="27"/>
                </a:xfrm>
                <a:prstGeom prst="rect">
                  <a:avLst/>
                </a:prstGeom>
                <a:solidFill>
                  <a:srgbClr val="FFCC00"/>
                </a:solidFill>
                <a:ln w="9525">
                  <a:solidFill>
                    <a:schemeClr val="accent4"/>
                  </a:solidFill>
                  <a:miter lim="800000"/>
                  <a:headEnd/>
                  <a:tailEnd/>
                </a:ln>
              </p:spPr>
              <p:txBody>
                <a:bodyPr wrap="squar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9302" name="Rectangle 290" descr="Wide downward diagonal"/>
                <p:cNvSpPr>
                  <a:spLocks noChangeArrowheads="1"/>
                </p:cNvSpPr>
                <p:nvPr/>
              </p:nvSpPr>
              <p:spPr bwMode="auto">
                <a:xfrm>
                  <a:off x="5140" y="3422"/>
                  <a:ext cx="114" cy="237"/>
                </a:xfrm>
                <a:prstGeom prst="rect">
                  <a:avLst/>
                </a:prstGeom>
                <a:pattFill prst="wdDnDiag">
                  <a:fgClr>
                    <a:srgbClr val="FFCC00"/>
                  </a:fgClr>
                  <a:bgClr>
                    <a:schemeClr val="bg1"/>
                  </a:bgClr>
                </a:pattFill>
                <a:ln w="9525">
                  <a:solidFill>
                    <a:schemeClr val="accent4"/>
                  </a:solidFill>
                  <a:miter lim="800000"/>
                  <a:headEnd/>
                  <a:tailEnd/>
                </a:ln>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grpSp>
          <p:sp>
            <p:nvSpPr>
              <p:cNvPr id="9262" name="Text Box 277"/>
              <p:cNvSpPr txBox="1">
                <a:spLocks noChangeArrowheads="1"/>
              </p:cNvSpPr>
              <p:nvPr/>
            </p:nvSpPr>
            <p:spPr bwMode="auto">
              <a:xfrm rot="-5400000">
                <a:off x="1338" y="2662"/>
                <a:ext cx="730" cy="1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400" dirty="0">
                    <a:latin typeface="+mn-lt"/>
                  </a:rPr>
                  <a:t>Energy (MJ)</a:t>
                </a:r>
              </a:p>
            </p:txBody>
          </p:sp>
        </p:grpSp>
      </p:grpSp>
      <p:grpSp>
        <p:nvGrpSpPr>
          <p:cNvPr id="16" name="Group 15"/>
          <p:cNvGrpSpPr>
            <a:grpSpLocks/>
          </p:cNvGrpSpPr>
          <p:nvPr/>
        </p:nvGrpSpPr>
        <p:grpSpPr bwMode="auto">
          <a:xfrm>
            <a:off x="1444624" y="4179887"/>
            <a:ext cx="3125788" cy="1949450"/>
            <a:chOff x="400693" y="4412951"/>
            <a:chExt cx="3125384" cy="1950076"/>
          </a:xfrm>
        </p:grpSpPr>
        <p:grpSp>
          <p:nvGrpSpPr>
            <p:cNvPr id="9254" name="Group 80"/>
            <p:cNvGrpSpPr>
              <a:grpSpLocks/>
            </p:cNvGrpSpPr>
            <p:nvPr/>
          </p:nvGrpSpPr>
          <p:grpSpPr bwMode="auto">
            <a:xfrm>
              <a:off x="1230690" y="4412951"/>
              <a:ext cx="2295387" cy="719382"/>
              <a:chOff x="606" y="1985"/>
              <a:chExt cx="2160" cy="316"/>
            </a:xfrm>
          </p:grpSpPr>
          <p:sp>
            <p:nvSpPr>
              <p:cNvPr id="9256" name="Line 25"/>
              <p:cNvSpPr>
                <a:spLocks noChangeShapeType="1"/>
              </p:cNvSpPr>
              <p:nvPr/>
            </p:nvSpPr>
            <p:spPr bwMode="auto">
              <a:xfrm flipH="1">
                <a:off x="606" y="2181"/>
                <a:ext cx="6" cy="12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57" name="Line 26"/>
              <p:cNvSpPr>
                <a:spLocks noChangeShapeType="1"/>
              </p:cNvSpPr>
              <p:nvPr/>
            </p:nvSpPr>
            <p:spPr bwMode="auto">
              <a:xfrm>
                <a:off x="2760" y="1985"/>
                <a:ext cx="6" cy="195"/>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58" name="Line 24"/>
              <p:cNvSpPr>
                <a:spLocks noChangeShapeType="1"/>
              </p:cNvSpPr>
              <p:nvPr/>
            </p:nvSpPr>
            <p:spPr bwMode="auto">
              <a:xfrm>
                <a:off x="606" y="2181"/>
                <a:ext cx="21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grpSp>
        <p:sp>
          <p:nvSpPr>
            <p:cNvPr id="9255" name="Text Box 21"/>
            <p:cNvSpPr txBox="1">
              <a:spLocks noChangeArrowheads="1"/>
            </p:cNvSpPr>
            <p:nvPr/>
          </p:nvSpPr>
          <p:spPr bwMode="auto">
            <a:xfrm>
              <a:off x="400693" y="5131921"/>
              <a:ext cx="1659997" cy="1231106"/>
            </a:xfrm>
            <a:prstGeom prst="rect">
              <a:avLst/>
            </a:prstGeom>
            <a:solidFill>
              <a:schemeClr val="accent3">
                <a:lumMod val="20000"/>
                <a:lumOff val="80000"/>
              </a:schemeClr>
            </a:solidFill>
            <a:ln w="12700">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1400" b="1" dirty="0">
                  <a:latin typeface="+mn-lt"/>
                </a:rPr>
                <a:t>        Material</a:t>
              </a:r>
            </a:p>
            <a:p>
              <a:pPr>
                <a:spcAft>
                  <a:spcPts val="300"/>
                </a:spcAft>
              </a:pPr>
              <a:r>
                <a:rPr lang="en-US" sz="1200" b="1" dirty="0">
                  <a:latin typeface="+mn-lt"/>
                </a:rPr>
                <a:t>Minimize:</a:t>
              </a:r>
              <a:r>
                <a:rPr lang="en-US" sz="1400" b="1" dirty="0">
                  <a:latin typeface="+mn-lt"/>
                </a:rPr>
                <a:t> </a:t>
              </a:r>
            </a:p>
            <a:p>
              <a:pPr>
                <a:spcAft>
                  <a:spcPts val="300"/>
                </a:spcAft>
                <a:buClr>
                  <a:schemeClr val="tx1"/>
                </a:buClr>
                <a:buSzPct val="105000"/>
                <a:buFontTx/>
                <a:buChar char="•"/>
              </a:pPr>
              <a:r>
                <a:rPr lang="en-US" sz="1200" b="1" dirty="0">
                  <a:latin typeface="+mn-lt"/>
                </a:rPr>
                <a:t>  material in part</a:t>
              </a:r>
            </a:p>
            <a:p>
              <a:pPr>
                <a:spcAft>
                  <a:spcPts val="300"/>
                </a:spcAft>
                <a:buClr>
                  <a:schemeClr val="tx1"/>
                </a:buClr>
                <a:buSzPct val="105000"/>
                <a:buFontTx/>
                <a:buChar char="•"/>
              </a:pPr>
              <a:r>
                <a:rPr lang="en-US" sz="1200" b="1" dirty="0">
                  <a:latin typeface="+mn-lt"/>
                </a:rPr>
                <a:t> embodied energy</a:t>
              </a:r>
            </a:p>
            <a:p>
              <a:pPr>
                <a:spcAft>
                  <a:spcPts val="300"/>
                </a:spcAft>
                <a:buClr>
                  <a:schemeClr val="tx1"/>
                </a:buClr>
                <a:buSzPct val="105000"/>
                <a:buFontTx/>
                <a:buChar char="•"/>
              </a:pPr>
              <a:r>
                <a:rPr lang="en-US" sz="1200" b="1" dirty="0">
                  <a:latin typeface="+mn-lt"/>
                </a:rPr>
                <a:t>  CO</a:t>
              </a:r>
              <a:r>
                <a:rPr lang="en-US" sz="1200" b="1" baseline="-25000" dirty="0">
                  <a:latin typeface="+mn-lt"/>
                </a:rPr>
                <a:t>2 </a:t>
              </a:r>
              <a:r>
                <a:rPr lang="en-US" sz="1200" b="1" dirty="0">
                  <a:latin typeface="+mn-lt"/>
                </a:rPr>
                <a:t>/kg</a:t>
              </a:r>
            </a:p>
          </p:txBody>
        </p:sp>
      </p:grpSp>
      <p:grpSp>
        <p:nvGrpSpPr>
          <p:cNvPr id="17" name="Group 16"/>
          <p:cNvGrpSpPr>
            <a:grpSpLocks/>
          </p:cNvGrpSpPr>
          <p:nvPr/>
        </p:nvGrpSpPr>
        <p:grpSpPr bwMode="auto">
          <a:xfrm>
            <a:off x="3365499" y="4141787"/>
            <a:ext cx="1758950" cy="1957388"/>
            <a:chOff x="2320183" y="4374891"/>
            <a:chExt cx="1759669" cy="1957359"/>
          </a:xfrm>
        </p:grpSpPr>
        <p:sp>
          <p:nvSpPr>
            <p:cNvPr id="9249" name="Text Box 52"/>
            <p:cNvSpPr txBox="1">
              <a:spLocks noChangeArrowheads="1"/>
            </p:cNvSpPr>
            <p:nvPr/>
          </p:nvSpPr>
          <p:spPr bwMode="auto">
            <a:xfrm>
              <a:off x="2320183" y="5131921"/>
              <a:ext cx="1577490" cy="1200329"/>
            </a:xfrm>
            <a:prstGeom prst="rect">
              <a:avLst/>
            </a:prstGeom>
            <a:solidFill>
              <a:schemeClr val="accent3">
                <a:lumMod val="20000"/>
                <a:lumOff val="80000"/>
              </a:schemeClr>
            </a:solid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1400" b="1">
                  <a:latin typeface="+mn-lt"/>
                </a:rPr>
                <a:t>   Manufacture</a:t>
              </a:r>
            </a:p>
            <a:p>
              <a:pPr>
                <a:spcAft>
                  <a:spcPts val="300"/>
                </a:spcAft>
              </a:pPr>
              <a:r>
                <a:rPr lang="en-US" sz="1200" b="1">
                  <a:latin typeface="+mn-lt"/>
                </a:rPr>
                <a:t>Minimize:</a:t>
              </a:r>
            </a:p>
            <a:p>
              <a:pPr>
                <a:spcAft>
                  <a:spcPts val="300"/>
                </a:spcAft>
                <a:buClr>
                  <a:schemeClr val="tx1"/>
                </a:buClr>
                <a:buSzPct val="110000"/>
                <a:buFontTx/>
                <a:buChar char="•"/>
              </a:pPr>
              <a:r>
                <a:rPr lang="en-US" sz="1200" b="1">
                  <a:latin typeface="+mn-lt"/>
                </a:rPr>
                <a:t> process energy</a:t>
              </a:r>
            </a:p>
            <a:p>
              <a:pPr>
                <a:spcAft>
                  <a:spcPts val="300"/>
                </a:spcAft>
                <a:buClr>
                  <a:schemeClr val="tx1"/>
                </a:buClr>
                <a:buSzPct val="110000"/>
                <a:buFontTx/>
                <a:buChar char="•"/>
              </a:pPr>
              <a:r>
                <a:rPr lang="en-US" sz="1200" b="1">
                  <a:latin typeface="+mn-lt"/>
                </a:rPr>
                <a:t> CO</a:t>
              </a:r>
              <a:r>
                <a:rPr lang="en-US" sz="1200" b="1" baseline="-25000">
                  <a:latin typeface="+mn-lt"/>
                </a:rPr>
                <a:t>2</a:t>
              </a:r>
              <a:r>
                <a:rPr lang="en-US" sz="1200" b="1">
                  <a:latin typeface="+mn-lt"/>
                </a:rPr>
                <a:t>/kg</a:t>
              </a:r>
            </a:p>
            <a:p>
              <a:pPr>
                <a:spcAft>
                  <a:spcPts val="300"/>
                </a:spcAft>
                <a:buClr>
                  <a:schemeClr val="tx1"/>
                </a:buClr>
                <a:buSzPct val="110000"/>
              </a:pPr>
              <a:endParaRPr lang="en-US" sz="1200" b="1">
                <a:latin typeface="+mn-lt"/>
              </a:endParaRPr>
            </a:p>
          </p:txBody>
        </p:sp>
        <p:grpSp>
          <p:nvGrpSpPr>
            <p:cNvPr id="9250" name="Group 98"/>
            <p:cNvGrpSpPr>
              <a:grpSpLocks/>
            </p:cNvGrpSpPr>
            <p:nvPr/>
          </p:nvGrpSpPr>
          <p:grpSpPr bwMode="auto">
            <a:xfrm>
              <a:off x="3178644" y="4374891"/>
              <a:ext cx="901208" cy="756965"/>
              <a:chOff x="1716" y="1980"/>
              <a:chExt cx="1314" cy="368"/>
            </a:xfrm>
          </p:grpSpPr>
          <p:sp>
            <p:nvSpPr>
              <p:cNvPr id="9251" name="Line 54"/>
              <p:cNvSpPr>
                <a:spLocks noChangeShapeType="1"/>
              </p:cNvSpPr>
              <p:nvPr/>
            </p:nvSpPr>
            <p:spPr bwMode="auto">
              <a:xfrm flipH="1">
                <a:off x="1730" y="2262"/>
                <a:ext cx="0" cy="8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52" name="Line 55"/>
              <p:cNvSpPr>
                <a:spLocks noChangeShapeType="1"/>
              </p:cNvSpPr>
              <p:nvPr/>
            </p:nvSpPr>
            <p:spPr bwMode="auto">
              <a:xfrm>
                <a:off x="1716" y="2256"/>
                <a:ext cx="1314"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53" name="Line 56"/>
              <p:cNvSpPr>
                <a:spLocks noChangeShapeType="1"/>
              </p:cNvSpPr>
              <p:nvPr/>
            </p:nvSpPr>
            <p:spPr bwMode="auto">
              <a:xfrm>
                <a:off x="3021" y="1980"/>
                <a:ext cx="0" cy="27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grpSp>
      </p:grpSp>
      <p:grpSp>
        <p:nvGrpSpPr>
          <p:cNvPr id="20" name="Group 19"/>
          <p:cNvGrpSpPr>
            <a:grpSpLocks/>
          </p:cNvGrpSpPr>
          <p:nvPr/>
        </p:nvGrpSpPr>
        <p:grpSpPr bwMode="auto">
          <a:xfrm>
            <a:off x="6772274" y="4117975"/>
            <a:ext cx="3829050" cy="1943100"/>
            <a:chOff x="5728437" y="4351466"/>
            <a:chExt cx="3828507" cy="1942312"/>
          </a:xfrm>
        </p:grpSpPr>
        <p:sp>
          <p:nvSpPr>
            <p:cNvPr id="9244" name="Text Box 34"/>
            <p:cNvSpPr txBox="1">
              <a:spLocks noChangeArrowheads="1"/>
            </p:cNvSpPr>
            <p:nvPr/>
          </p:nvSpPr>
          <p:spPr bwMode="auto">
            <a:xfrm>
              <a:off x="7729667" y="5131921"/>
              <a:ext cx="1827277" cy="1161857"/>
            </a:xfrm>
            <a:prstGeom prst="rect">
              <a:avLst/>
            </a:prstGeom>
            <a:solidFill>
              <a:schemeClr val="accent3">
                <a:lumMod val="20000"/>
                <a:lumOff val="80000"/>
              </a:schemeClr>
            </a:solid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US" sz="1400" b="1">
                  <a:latin typeface="+mn-lt"/>
                </a:rPr>
                <a:t>       End of Life</a:t>
              </a:r>
            </a:p>
            <a:p>
              <a:pPr>
                <a:spcAft>
                  <a:spcPct val="15000"/>
                </a:spcAft>
                <a:buClr>
                  <a:srgbClr val="009B9B"/>
                </a:buClr>
                <a:buSzPct val="80000"/>
                <a:buFont typeface="Wingdings" panose="05000000000000000000" pitchFamily="2" charset="2"/>
                <a:buNone/>
              </a:pPr>
              <a:r>
                <a:rPr lang="en-US" sz="1200" b="1">
                  <a:latin typeface="+mn-lt"/>
                </a:rPr>
                <a:t>Select:</a:t>
              </a:r>
            </a:p>
            <a:p>
              <a:pPr>
                <a:spcAft>
                  <a:spcPct val="15000"/>
                </a:spcAft>
                <a:buClr>
                  <a:schemeClr val="tx1"/>
                </a:buClr>
                <a:buSzPct val="105000"/>
                <a:buFontTx/>
                <a:buChar char="•"/>
              </a:pPr>
              <a:r>
                <a:rPr lang="en-US" sz="1200" b="1">
                  <a:latin typeface="+mn-lt"/>
                </a:rPr>
                <a:t>  recyclable materials</a:t>
              </a:r>
            </a:p>
            <a:p>
              <a:pPr>
                <a:spcAft>
                  <a:spcPct val="15000"/>
                </a:spcAft>
                <a:buClr>
                  <a:schemeClr val="tx1"/>
                </a:buClr>
                <a:buSzPct val="105000"/>
                <a:buFontTx/>
                <a:buChar char="•"/>
              </a:pPr>
              <a:r>
                <a:rPr lang="en-US" sz="1200" b="1">
                  <a:latin typeface="+mn-lt"/>
                </a:rPr>
                <a:t>  non-toxic materials</a:t>
              </a:r>
            </a:p>
            <a:p>
              <a:pPr>
                <a:spcAft>
                  <a:spcPct val="15000"/>
                </a:spcAft>
                <a:buClr>
                  <a:schemeClr val="tx1"/>
                </a:buClr>
                <a:buSzPct val="105000"/>
                <a:buFontTx/>
                <a:buChar char="•"/>
              </a:pPr>
              <a:endParaRPr lang="en-US" sz="1200" b="1">
                <a:latin typeface="+mn-lt"/>
              </a:endParaRPr>
            </a:p>
          </p:txBody>
        </p:sp>
        <p:grpSp>
          <p:nvGrpSpPr>
            <p:cNvPr id="9245" name="Group 98"/>
            <p:cNvGrpSpPr>
              <a:grpSpLocks/>
            </p:cNvGrpSpPr>
            <p:nvPr/>
          </p:nvGrpSpPr>
          <p:grpSpPr bwMode="auto">
            <a:xfrm flipH="1">
              <a:off x="5728437" y="4351466"/>
              <a:ext cx="2875082" cy="785568"/>
              <a:chOff x="1716" y="1980"/>
              <a:chExt cx="1314" cy="570"/>
            </a:xfrm>
          </p:grpSpPr>
          <p:sp>
            <p:nvSpPr>
              <p:cNvPr id="9246" name="Line 54"/>
              <p:cNvSpPr>
                <a:spLocks noChangeShapeType="1"/>
              </p:cNvSpPr>
              <p:nvPr/>
            </p:nvSpPr>
            <p:spPr bwMode="auto">
              <a:xfrm>
                <a:off x="1718" y="2262"/>
                <a:ext cx="0" cy="28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47" name="Line 55"/>
              <p:cNvSpPr>
                <a:spLocks noChangeShapeType="1"/>
              </p:cNvSpPr>
              <p:nvPr/>
            </p:nvSpPr>
            <p:spPr bwMode="auto">
              <a:xfrm>
                <a:off x="1716" y="2256"/>
                <a:ext cx="1314"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sp>
            <p:nvSpPr>
              <p:cNvPr id="9248" name="Line 56"/>
              <p:cNvSpPr>
                <a:spLocks noChangeShapeType="1"/>
              </p:cNvSpPr>
              <p:nvPr/>
            </p:nvSpPr>
            <p:spPr bwMode="auto">
              <a:xfrm>
                <a:off x="3021" y="1980"/>
                <a:ext cx="0" cy="27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rmAutofit fontScale="25000" lnSpcReduction="20000"/>
              </a:bodyPr>
              <a:lstStyle/>
              <a:p>
                <a:endParaRPr lang="en-GB"/>
              </a:p>
            </p:txBody>
          </p:sp>
        </p:grpSp>
      </p:grpSp>
      <p:grpSp>
        <p:nvGrpSpPr>
          <p:cNvPr id="19" name="Group 18"/>
          <p:cNvGrpSpPr>
            <a:grpSpLocks/>
          </p:cNvGrpSpPr>
          <p:nvPr/>
        </p:nvGrpSpPr>
        <p:grpSpPr bwMode="auto">
          <a:xfrm>
            <a:off x="6289675" y="4160837"/>
            <a:ext cx="2225675" cy="1900238"/>
            <a:chOff x="5245101" y="4393718"/>
            <a:chExt cx="2225074" cy="1900060"/>
          </a:xfrm>
        </p:grpSpPr>
        <p:sp>
          <p:nvSpPr>
            <p:cNvPr id="9239" name="Text Box 34"/>
            <p:cNvSpPr txBox="1">
              <a:spLocks noChangeArrowheads="1"/>
            </p:cNvSpPr>
            <p:nvPr/>
          </p:nvSpPr>
          <p:spPr bwMode="auto">
            <a:xfrm>
              <a:off x="5994185" y="5131921"/>
              <a:ext cx="1475990" cy="1161857"/>
            </a:xfrm>
            <a:prstGeom prst="rect">
              <a:avLst/>
            </a:prstGeom>
            <a:solidFill>
              <a:schemeClr val="accent3">
                <a:lumMod val="20000"/>
                <a:lumOff val="80000"/>
              </a:schemeClr>
            </a:solid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15000"/>
                </a:spcAft>
                <a:buClr>
                  <a:srgbClr val="009B9B"/>
                </a:buClr>
                <a:buSzPct val="80000"/>
                <a:buFont typeface="Wingdings" panose="05000000000000000000" pitchFamily="2" charset="2"/>
                <a:buNone/>
              </a:pPr>
              <a:r>
                <a:rPr lang="en-US" sz="1400" b="1">
                  <a:latin typeface="+mn-lt"/>
                </a:rPr>
                <a:t>          Use</a:t>
              </a:r>
            </a:p>
            <a:p>
              <a:pPr>
                <a:spcAft>
                  <a:spcPct val="15000"/>
                </a:spcAft>
                <a:buClr>
                  <a:srgbClr val="009B9B"/>
                </a:buClr>
                <a:buSzPct val="80000"/>
                <a:buFont typeface="Wingdings" panose="05000000000000000000" pitchFamily="2" charset="2"/>
                <a:buNone/>
              </a:pPr>
              <a:r>
                <a:rPr lang="en-US" sz="1200" b="1">
                  <a:latin typeface="+mn-lt"/>
                </a:rPr>
                <a:t>Minimize:</a:t>
              </a:r>
            </a:p>
            <a:p>
              <a:pPr>
                <a:spcAft>
                  <a:spcPct val="15000"/>
                </a:spcAft>
                <a:buClr>
                  <a:schemeClr val="tx1"/>
                </a:buClr>
                <a:buSzPct val="105000"/>
                <a:buFontTx/>
                <a:buChar char="•"/>
              </a:pPr>
              <a:r>
                <a:rPr lang="en-US" sz="1200" b="1">
                  <a:latin typeface="+mn-lt"/>
                </a:rPr>
                <a:t>  mass</a:t>
              </a:r>
            </a:p>
            <a:p>
              <a:pPr>
                <a:spcAft>
                  <a:spcPct val="15000"/>
                </a:spcAft>
                <a:buClr>
                  <a:schemeClr val="tx1"/>
                </a:buClr>
                <a:buSzPct val="105000"/>
                <a:buFontTx/>
                <a:buChar char="•"/>
              </a:pPr>
              <a:r>
                <a:rPr lang="en-US" sz="1200" b="1">
                  <a:latin typeface="+mn-lt"/>
                </a:rPr>
                <a:t>  thermal loss</a:t>
              </a:r>
            </a:p>
            <a:p>
              <a:pPr>
                <a:spcAft>
                  <a:spcPct val="15000"/>
                </a:spcAft>
                <a:buClr>
                  <a:schemeClr val="tx1"/>
                </a:buClr>
                <a:buSzPct val="105000"/>
                <a:buFontTx/>
                <a:buChar char="•"/>
              </a:pPr>
              <a:r>
                <a:rPr lang="en-US" sz="1200" b="1">
                  <a:latin typeface="+mn-lt"/>
                </a:rPr>
                <a:t>  electrical loss</a:t>
              </a:r>
            </a:p>
          </p:txBody>
        </p:sp>
        <p:grpSp>
          <p:nvGrpSpPr>
            <p:cNvPr id="9240" name="Group 80"/>
            <p:cNvGrpSpPr>
              <a:grpSpLocks/>
            </p:cNvGrpSpPr>
            <p:nvPr/>
          </p:nvGrpSpPr>
          <p:grpSpPr bwMode="auto">
            <a:xfrm flipH="1">
              <a:off x="5245101" y="4393718"/>
              <a:ext cx="1487079" cy="730765"/>
              <a:chOff x="606" y="1980"/>
              <a:chExt cx="2160" cy="321"/>
            </a:xfrm>
          </p:grpSpPr>
          <p:sp>
            <p:nvSpPr>
              <p:cNvPr id="9241" name="Line 25"/>
              <p:cNvSpPr>
                <a:spLocks noChangeShapeType="1"/>
              </p:cNvSpPr>
              <p:nvPr/>
            </p:nvSpPr>
            <p:spPr bwMode="auto">
              <a:xfrm flipH="1">
                <a:off x="606" y="2181"/>
                <a:ext cx="6" cy="12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42" name="Line 26"/>
              <p:cNvSpPr>
                <a:spLocks noChangeShapeType="1"/>
              </p:cNvSpPr>
              <p:nvPr/>
            </p:nvSpPr>
            <p:spPr bwMode="auto">
              <a:xfrm>
                <a:off x="2760" y="1980"/>
                <a:ext cx="6" cy="195"/>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sp>
            <p:nvSpPr>
              <p:cNvPr id="9243" name="Line 24"/>
              <p:cNvSpPr>
                <a:spLocks noChangeShapeType="1"/>
              </p:cNvSpPr>
              <p:nvPr/>
            </p:nvSpPr>
            <p:spPr bwMode="auto">
              <a:xfrm>
                <a:off x="606" y="2181"/>
                <a:ext cx="21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chor="ctr">
                <a:normAutofit fontScale="25000" lnSpcReduction="20000"/>
              </a:bodyPr>
              <a:lstStyle/>
              <a:p>
                <a:endParaRPr lang="en-GB"/>
              </a:p>
            </p:txBody>
          </p:sp>
        </p:grpSp>
      </p:grpSp>
      <p:grpSp>
        <p:nvGrpSpPr>
          <p:cNvPr id="18" name="Group 17"/>
          <p:cNvGrpSpPr>
            <a:grpSpLocks/>
          </p:cNvGrpSpPr>
          <p:nvPr/>
        </p:nvGrpSpPr>
        <p:grpSpPr bwMode="auto">
          <a:xfrm>
            <a:off x="5202238" y="4160837"/>
            <a:ext cx="1576387" cy="1938338"/>
            <a:chOff x="4157166" y="4393718"/>
            <a:chExt cx="1577526" cy="1938353"/>
          </a:xfrm>
          <a:solidFill>
            <a:schemeClr val="accent3">
              <a:lumMod val="20000"/>
              <a:lumOff val="80000"/>
            </a:schemeClr>
          </a:solidFill>
        </p:grpSpPr>
        <p:sp>
          <p:nvSpPr>
            <p:cNvPr id="9234" name="Text Box 70"/>
            <p:cNvSpPr txBox="1">
              <a:spLocks noChangeArrowheads="1"/>
            </p:cNvSpPr>
            <p:nvPr/>
          </p:nvSpPr>
          <p:spPr bwMode="auto">
            <a:xfrm>
              <a:off x="4157166" y="5131921"/>
              <a:ext cx="1577526" cy="1200150"/>
            </a:xfrm>
            <a:prstGeom prst="rect">
              <a:avLst/>
            </a:prstGeom>
            <a:grpFill/>
            <a:ln w="9525">
              <a:solidFill>
                <a:schemeClr val="accent4"/>
              </a:solidFill>
              <a:miter lim="800000"/>
              <a:headEnd/>
              <a:tailEnd/>
            </a:ln>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300"/>
                </a:spcAft>
              </a:pPr>
              <a:r>
                <a:rPr lang="en-US" sz="1400" b="1">
                  <a:latin typeface="+mn-lt"/>
                </a:rPr>
                <a:t>     Transport</a:t>
              </a:r>
            </a:p>
            <a:p>
              <a:pPr>
                <a:spcAft>
                  <a:spcPts val="300"/>
                </a:spcAft>
              </a:pPr>
              <a:r>
                <a:rPr lang="en-US" sz="1200" b="1">
                  <a:latin typeface="+mn-lt"/>
                </a:rPr>
                <a:t>Minimize:</a:t>
              </a:r>
            </a:p>
            <a:p>
              <a:pPr>
                <a:spcAft>
                  <a:spcPts val="300"/>
                </a:spcAft>
                <a:buClr>
                  <a:schemeClr val="tx1"/>
                </a:buClr>
                <a:buSzPct val="110000"/>
                <a:buFontTx/>
                <a:buChar char="•"/>
              </a:pPr>
              <a:r>
                <a:rPr lang="en-US" sz="1200" b="1">
                  <a:latin typeface="+mn-lt"/>
                </a:rPr>
                <a:t> mass</a:t>
              </a:r>
            </a:p>
            <a:p>
              <a:pPr>
                <a:spcAft>
                  <a:spcPts val="300"/>
                </a:spcAft>
                <a:buClr>
                  <a:schemeClr val="tx1"/>
                </a:buClr>
                <a:buSzPct val="110000"/>
                <a:buFontTx/>
                <a:buChar char="•"/>
              </a:pPr>
              <a:r>
                <a:rPr lang="en-US" sz="1200" b="1">
                  <a:latin typeface="+mn-lt"/>
                </a:rPr>
                <a:t> distance</a:t>
              </a:r>
            </a:p>
            <a:p>
              <a:pPr>
                <a:spcAft>
                  <a:spcPts val="300"/>
                </a:spcAft>
                <a:buClr>
                  <a:schemeClr val="tx1"/>
                </a:buClr>
                <a:buSzPct val="110000"/>
                <a:buFontTx/>
                <a:buChar char="•"/>
              </a:pPr>
              <a:r>
                <a:rPr lang="en-US" sz="1200" b="1">
                  <a:latin typeface="+mn-lt"/>
                </a:rPr>
                <a:t> transport type</a:t>
              </a:r>
            </a:p>
          </p:txBody>
        </p:sp>
        <p:grpSp>
          <p:nvGrpSpPr>
            <p:cNvPr id="9235" name="Group 98"/>
            <p:cNvGrpSpPr>
              <a:grpSpLocks/>
            </p:cNvGrpSpPr>
            <p:nvPr/>
          </p:nvGrpSpPr>
          <p:grpSpPr bwMode="auto">
            <a:xfrm flipH="1">
              <a:off x="4636203" y="4393718"/>
              <a:ext cx="395114" cy="756965"/>
              <a:chOff x="1716" y="1980"/>
              <a:chExt cx="1314" cy="368"/>
            </a:xfrm>
            <a:grpFill/>
          </p:grpSpPr>
          <p:sp>
            <p:nvSpPr>
              <p:cNvPr id="9236" name="Line 54"/>
              <p:cNvSpPr>
                <a:spLocks noChangeShapeType="1"/>
              </p:cNvSpPr>
              <p:nvPr/>
            </p:nvSpPr>
            <p:spPr bwMode="auto">
              <a:xfrm flipH="1">
                <a:off x="1730" y="2262"/>
                <a:ext cx="0" cy="86"/>
              </a:xfrm>
              <a:prstGeom prst="line">
                <a:avLst/>
              </a:prstGeom>
              <a:grpFill/>
              <a:ln w="28575">
                <a:solidFill>
                  <a:schemeClr val="accent4"/>
                </a:solidFill>
                <a:round/>
                <a:headEnd/>
                <a:tailEnd type="triangle" w="med" len="lg"/>
              </a:ln>
            </p:spPr>
            <p:txBody>
              <a:bodyPr wrap="square" anchor="ctr">
                <a:normAutofit fontScale="25000" lnSpcReduction="20000"/>
              </a:bodyPr>
              <a:lstStyle/>
              <a:p>
                <a:endParaRPr lang="en-GB"/>
              </a:p>
            </p:txBody>
          </p:sp>
          <p:sp>
            <p:nvSpPr>
              <p:cNvPr id="9237" name="Line 55"/>
              <p:cNvSpPr>
                <a:spLocks noChangeShapeType="1"/>
              </p:cNvSpPr>
              <p:nvPr/>
            </p:nvSpPr>
            <p:spPr bwMode="auto">
              <a:xfrm>
                <a:off x="1716" y="2256"/>
                <a:ext cx="1314" cy="0"/>
              </a:xfrm>
              <a:prstGeom prst="line">
                <a:avLst/>
              </a:prstGeom>
              <a:grpFill/>
              <a:ln w="28575">
                <a:solidFill>
                  <a:schemeClr val="accent4"/>
                </a:solidFill>
                <a:round/>
                <a:headEnd/>
                <a:tailEnd/>
              </a:ln>
            </p:spPr>
            <p:txBody>
              <a:bodyPr wrap="square">
                <a:normAutofit fontScale="25000" lnSpcReduction="20000"/>
              </a:bodyPr>
              <a:lstStyle/>
              <a:p>
                <a:endParaRPr lang="en-GB"/>
              </a:p>
            </p:txBody>
          </p:sp>
          <p:sp>
            <p:nvSpPr>
              <p:cNvPr id="9238" name="Line 56"/>
              <p:cNvSpPr>
                <a:spLocks noChangeShapeType="1"/>
              </p:cNvSpPr>
              <p:nvPr/>
            </p:nvSpPr>
            <p:spPr bwMode="auto">
              <a:xfrm>
                <a:off x="3021" y="1980"/>
                <a:ext cx="0" cy="270"/>
              </a:xfrm>
              <a:prstGeom prst="line">
                <a:avLst/>
              </a:prstGeom>
              <a:grpFill/>
              <a:ln w="28575">
                <a:solidFill>
                  <a:schemeClr val="accent4"/>
                </a:solidFill>
                <a:round/>
                <a:headEnd/>
                <a:tailEnd/>
              </a:ln>
            </p:spPr>
            <p:txBody>
              <a:bodyPr wrap="square">
                <a:normAutofit fontScale="25000" lnSpcReduction="20000"/>
              </a:bodyPr>
              <a:lstStyle/>
              <a:p>
                <a:endParaRPr lang="en-GB"/>
              </a:p>
            </p:txBody>
          </p:sp>
        </p:grpSp>
      </p:grpSp>
      <p:sp>
        <p:nvSpPr>
          <p:cNvPr id="197" name="Text Box 27"/>
          <p:cNvSpPr txBox="1">
            <a:spLocks noChangeArrowheads="1"/>
          </p:cNvSpPr>
          <p:nvPr/>
        </p:nvSpPr>
        <p:spPr bwMode="auto">
          <a:xfrm>
            <a:off x="8278813" y="2779712"/>
            <a:ext cx="244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9B9B"/>
              </a:buClr>
              <a:buSzPct val="80000"/>
              <a:buFont typeface="Wingdings" panose="05000000000000000000" pitchFamily="2" charset="2"/>
              <a:buNone/>
            </a:pPr>
            <a:r>
              <a:rPr lang="en-GB" sz="1400" b="1" i="1">
                <a:latin typeface="+mn-lt"/>
              </a:rPr>
              <a:t>Use Eco Audit to identify </a:t>
            </a:r>
          </a:p>
          <a:p>
            <a:pPr algn="ctr">
              <a:buClr>
                <a:srgbClr val="009B9B"/>
              </a:buClr>
              <a:buSzPct val="80000"/>
              <a:buFont typeface="Wingdings" panose="05000000000000000000" pitchFamily="2" charset="2"/>
              <a:buNone/>
            </a:pPr>
            <a:r>
              <a:rPr lang="en-GB" sz="1400" b="1" i="1">
                <a:latin typeface="+mn-lt"/>
              </a:rPr>
              <a:t>Eco-design objective</a:t>
            </a:r>
          </a:p>
        </p:txBody>
      </p:sp>
      <p:sp>
        <p:nvSpPr>
          <p:cNvPr id="133" name="Rectangle 23"/>
          <p:cNvSpPr>
            <a:spLocks noChangeArrowheads="1"/>
          </p:cNvSpPr>
          <p:nvPr/>
        </p:nvSpPr>
        <p:spPr bwMode="auto">
          <a:xfrm>
            <a:off x="1447800" y="762000"/>
            <a:ext cx="4816475" cy="862012"/>
          </a:xfrm>
          <a:prstGeom prst="rect">
            <a:avLst/>
          </a:prstGeom>
          <a:noFill/>
          <a:ln w="381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atin typeface="+mn-lt"/>
            </a:endParaRPr>
          </a:p>
        </p:txBody>
      </p:sp>
      <p:sp>
        <p:nvSpPr>
          <p:cNvPr id="5" name="Slide Number Placeholder 4">
            <a:extLst>
              <a:ext uri="{FF2B5EF4-FFF2-40B4-BE49-F238E27FC236}">
                <a16:creationId xmlns:a16="http://schemas.microsoft.com/office/drawing/2014/main" id="{2E286774-B4B7-442B-BB53-7976451E1A17}"/>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2548871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up)">
                                      <p:cBhvr>
                                        <p:cTn id="22" dur="500"/>
                                        <p:tgtEl>
                                          <p:spTgt spid="1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wipe(left)">
                                      <p:cBhvr>
                                        <p:cTn id="27" dur="500"/>
                                        <p:tgtEl>
                                          <p:spTgt spid="1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left)">
                                      <p:cBhvr>
                                        <p:cTn id="57" dur="500"/>
                                        <p:tgtEl>
                                          <p:spTgt spid="1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wipe(left)">
                                      <p:cBhvr>
                                        <p:cTn id="62" dur="500"/>
                                        <p:tgtEl>
                                          <p:spTgt spid="1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barn(inVertical)">
                                      <p:cBhvr>
                                        <p:cTn id="6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33"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3" id="{2869CFFE-9EF4-4B90-B7EA-2B82A8BA9E6F}" vid="{460B0ADB-F917-4E24-BEF6-2F6B556B58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486bbf1-55fc-49d2-af7e-ec287a4789b3"/>
    <ds:schemaRef ds:uri="http://www.w3.org/XML/1998/namespace"/>
    <ds:schemaRef ds:uri="http://purl.org/dc/dcmitype/"/>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296A521D-3911-4D4F-A203-37E123D0E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3</Template>
  <TotalTime>14901</TotalTime>
  <Words>5854</Words>
  <Application>Microsoft Office PowerPoint</Application>
  <PresentationFormat>Widescreen</PresentationFormat>
  <Paragraphs>783</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Ansys - Slide Master</vt:lpstr>
      <vt:lpstr>PowerPoint Presentation</vt:lpstr>
      <vt:lpstr>Learning objectives for this lecture unit</vt:lpstr>
      <vt:lpstr>Outline of lecture unit 12  </vt:lpstr>
      <vt:lpstr>The product life-cycle</vt:lpstr>
      <vt:lpstr>Life cycle assessment (LCA) </vt:lpstr>
      <vt:lpstr>Design guidance vs product assessment</vt:lpstr>
      <vt:lpstr>Eco Audit for design</vt:lpstr>
      <vt:lpstr>Eco Audit for design</vt:lpstr>
      <vt:lpstr>Eco-design: the strategy (1)</vt:lpstr>
      <vt:lpstr>The Granta EduPack Eco Audit tool</vt:lpstr>
      <vt:lpstr>Typical record showing eco-properties</vt:lpstr>
      <vt:lpstr>The Granta EduPack Eco Audit tool</vt:lpstr>
      <vt:lpstr>The Eco Audit tool at Level 2</vt:lpstr>
      <vt:lpstr>Add your own records, based on existing ones, to Eco Audit </vt:lpstr>
      <vt:lpstr>Both custom Materials and Processes can be included in Eco Audit</vt:lpstr>
      <vt:lpstr>New example, Al: Step 1.  Material and process energy / CO2</vt:lpstr>
      <vt:lpstr>Step 2, add PP &amp; Glass.  Material and process energy / CO2</vt:lpstr>
      <vt:lpstr>Step 3. Transport</vt:lpstr>
      <vt:lpstr>Step 4. Use phase – static mode</vt:lpstr>
      <vt:lpstr>New example. Bottled water in PET (100 units)</vt:lpstr>
      <vt:lpstr>Output: summary charts</vt:lpstr>
      <vt:lpstr>Actions and comparisons</vt:lpstr>
      <vt:lpstr>Change the materials</vt:lpstr>
      <vt:lpstr>Actions and comparisons</vt:lpstr>
      <vt:lpstr>Actions and comparisons</vt:lpstr>
      <vt:lpstr>The Enhanced Eco Audit tool</vt:lpstr>
      <vt:lpstr>The Enhanced Eco Audit tool</vt:lpstr>
      <vt:lpstr>Cost in the advanced Eco Audit tool</vt:lpstr>
      <vt:lpstr>Summary</vt:lpstr>
      <vt:lpstr>Also available for eco design/sustainability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16</cp:revision>
  <dcterms:created xsi:type="dcterms:W3CDTF">2021-07-07T13:51:10Z</dcterms:created>
  <dcterms:modified xsi:type="dcterms:W3CDTF">2024-02-05T16:45:51Z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